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1637A-78B3-46BA-92AE-5202BAC2FF27}" type="datetimeFigureOut">
              <a:rPr lang="zh-TW" altLang="en-US" smtClean="0"/>
              <a:t>2012/11/26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C677E-896A-4C76-B9D5-40D2851226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554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mputer_simulatio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en.wikipedia.org/wiki/Diffusivity" TargetMode="External"/><Relationship Id="rId4" Type="http://schemas.openxmlformats.org/officeDocument/2006/relationships/hyperlink" Target="http://en.wikipedia.org/wiki/Fluid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Nari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登陸時間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~9/16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1300UTC(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台灣時間約晚上九點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endParaRPr lang="en-US" altLang="zh-TW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TW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2-km grid is run separately for 84 h </a:t>
            </a:r>
            <a:r>
              <a:rPr lang="en-US" altLang="zh-TW" sz="1200" b="1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with initial and</a:t>
            </a:r>
            <a:r>
              <a:rPr lang="zh-TW" altLang="en-US" sz="1200" b="1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1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boundary conditions provided from the outputs of 6-km</a:t>
            </a:r>
            <a:r>
              <a:rPr lang="zh-TW" altLang="en-US" sz="1200" b="1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1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grid</a:t>
            </a:r>
          </a:p>
          <a:p>
            <a:r>
              <a:rPr lang="en-US" altLang="zh-TW" sz="1200" b="1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obtained by running the triply nested domains separately (54, 18, and 6 km).</a:t>
            </a:r>
            <a:r>
              <a:rPr lang="en-US" altLang="zh-TW" sz="1200" b="1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----mainly to increase computational efficiency</a:t>
            </a:r>
          </a:p>
          <a:p>
            <a:endParaRPr lang="en-US" altLang="zh-TW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dirty="0" smtClean="0"/>
              <a:t>32 </a:t>
            </a:r>
            <a:r>
              <a:rPr lang="el-GR" altLang="zh-TW" dirty="0" smtClean="0"/>
              <a:t>σ </a:t>
            </a:r>
            <a:r>
              <a:rPr lang="en-US" altLang="zh-TW" dirty="0" smtClean="0"/>
              <a:t>levels in the vertical.</a:t>
            </a:r>
          </a:p>
          <a:p>
            <a:r>
              <a:rPr lang="en-US" altLang="zh-TW" dirty="0" smtClean="0"/>
              <a:t>  (model top:50hPa</a:t>
            </a:r>
            <a:r>
              <a:rPr lang="zh-TW" altLang="en-US" dirty="0" smtClean="0"/>
              <a:t> </a:t>
            </a:r>
            <a:r>
              <a:rPr lang="en-US" altLang="zh-TW" dirty="0" smtClean="0"/>
              <a:t>;</a:t>
            </a:r>
            <a:r>
              <a:rPr lang="zh-TW" altLang="en-US" dirty="0" smtClean="0"/>
              <a:t> </a:t>
            </a:r>
            <a:r>
              <a:rPr lang="en-US" altLang="zh-TW" dirty="0" smtClean="0"/>
              <a:t>Higher resolution in PBL)</a:t>
            </a:r>
            <a:endParaRPr lang="zh-TW" altLang="en-US" dirty="0" smtClean="0"/>
          </a:p>
          <a:p>
            <a:endParaRPr lang="en-US" altLang="zh-TW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TW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dirty="0" smtClean="0"/>
              <a:t>54,18,6-km grids</a:t>
            </a:r>
            <a:r>
              <a:rPr lang="zh-TW" altLang="en-US" dirty="0" smtClean="0"/>
              <a:t> </a:t>
            </a:r>
            <a:r>
              <a:rPr lang="en-US" altLang="zh-TW" dirty="0" smtClean="0"/>
              <a:t>-- integrated in a two-way</a:t>
            </a:r>
          </a:p>
          <a:p>
            <a:r>
              <a:rPr lang="en-US" altLang="zh-TW" dirty="0" smtClean="0"/>
              <a:t>                                    interactive mode for 84 h.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2-km grid -- run separately for 84 h.</a:t>
            </a:r>
            <a:r>
              <a:rPr lang="zh-TW" altLang="en-US" dirty="0" smtClean="0"/>
              <a:t> 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simple liquid–ice microphysics scheme used</a:t>
            </a: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is referred to as 3-ICE. (In GSR2004 this scheme</a:t>
            </a: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 referred to as ‘‘Li.’’) 3-ICE was chosen primarily</a:t>
            </a: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 of its similarity to the LFO83-like schemes that</a:t>
            </a: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currently used in storm-scale forecast models such</a:t>
            </a: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ARPS, WRF, and RAMS. </a:t>
            </a:r>
            <a:r>
              <a:rPr lang="en-US" altLang="zh-TW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purpose of using a</a:t>
            </a:r>
          </a:p>
          <a:p>
            <a:r>
              <a:rPr lang="en-US" altLang="zh-TW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simple microphysics scheme is to demonstrate some of</a:t>
            </a:r>
          </a:p>
          <a:p>
            <a:r>
              <a:rPr lang="en-US" altLang="zh-TW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 limitations and motivate the use of more sophisticated</a:t>
            </a:r>
          </a:p>
          <a:p>
            <a:r>
              <a:rPr lang="en-US" altLang="zh-TW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schemes.</a:t>
            </a:r>
          </a:p>
          <a:p>
            <a:r>
              <a:rPr lang="en-US" altLang="zh-TW" dirty="0" smtClean="0"/>
              <a:t>http://journals.ametsoc.org/doi/pdf/10.1175/MWR2810.1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01131-74C3-4828-BB41-A35BB010C390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zh-TW" b="1" dirty="0" smtClean="0"/>
              <a:t> (qc</a:t>
            </a:r>
            <a:r>
              <a:rPr lang="fr-FR" altLang="zh-TW" dirty="0" smtClean="0"/>
              <a:t>=ql+qi</a:t>
            </a:r>
            <a:r>
              <a:rPr lang="fr-FR" altLang="zh-TW" b="1" dirty="0" smtClean="0"/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 smtClean="0"/>
              <a:t>(</a:t>
            </a:r>
            <a:r>
              <a:rPr lang="en-US" altLang="zh-TW" b="1" dirty="0" err="1" smtClean="0"/>
              <a:t>qp</a:t>
            </a:r>
            <a:r>
              <a:rPr lang="en-US" altLang="zh-TW" dirty="0" smtClean="0"/>
              <a:t> =</a:t>
            </a:r>
            <a:r>
              <a:rPr lang="en-US" altLang="zh-TW" dirty="0" err="1" smtClean="0"/>
              <a:t>qr</a:t>
            </a:r>
            <a:r>
              <a:rPr lang="en-US" altLang="zh-TW" dirty="0" smtClean="0"/>
              <a:t> + </a:t>
            </a:r>
            <a:r>
              <a:rPr lang="en-US" altLang="zh-TW" dirty="0" err="1" smtClean="0"/>
              <a:t>qs</a:t>
            </a:r>
            <a:r>
              <a:rPr lang="en-US" altLang="zh-TW" dirty="0" smtClean="0"/>
              <a:t> + </a:t>
            </a:r>
            <a:r>
              <a:rPr lang="en-US" altLang="zh-TW" dirty="0" err="1" smtClean="0"/>
              <a:t>qg</a:t>
            </a:r>
            <a:r>
              <a:rPr lang="en-US" altLang="zh-TW" b="1" dirty="0" smtClean="0"/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 smtClean="0"/>
              <a:t>Numerical diffusion</a:t>
            </a:r>
            <a:r>
              <a:rPr lang="en-US" altLang="zh-TW" dirty="0" smtClean="0"/>
              <a:t> is a difficulty with </a:t>
            </a:r>
            <a:r>
              <a:rPr lang="en-US" altLang="zh-TW" dirty="0" smtClean="0">
                <a:hlinkClick r:id="rId3" action="ppaction://hlinkfile" tooltip="Computer simulation"/>
              </a:rPr>
              <a:t>computer simulations</a:t>
            </a:r>
            <a:r>
              <a:rPr lang="en-US" altLang="zh-TW" dirty="0" smtClean="0"/>
              <a:t> of continua (such as </a:t>
            </a:r>
            <a:r>
              <a:rPr lang="en-US" altLang="zh-TW" dirty="0" smtClean="0">
                <a:hlinkClick r:id="rId4" action="ppaction://hlinkfile" tooltip="Fluid"/>
              </a:rPr>
              <a:t>fluids</a:t>
            </a:r>
            <a:r>
              <a:rPr lang="en-US" altLang="zh-TW" dirty="0" smtClean="0"/>
              <a:t>) wherein the simulated medium exhibits a higher </a:t>
            </a:r>
            <a:r>
              <a:rPr lang="en-US" altLang="zh-TW" dirty="0" smtClean="0">
                <a:hlinkClick r:id="rId5" action="ppaction://hlinkfile" tooltip="Diffusivity"/>
              </a:rPr>
              <a:t>diffusivity</a:t>
            </a:r>
            <a:r>
              <a:rPr lang="en-US" altLang="zh-TW" dirty="0" smtClean="0"/>
              <a:t> than the true medium. This phenomenon can be particularly egregious when the system should not be diffusive at all, for example an ideal fluid acquiring some spurious viscosity in a numerical model.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 smtClean="0"/>
              <a:t>http://en.wikipedia.org/wiki/Numerical_diffusion</a:t>
            </a:r>
            <a:endParaRPr lang="zh-TW" altLang="en-U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b="1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01131-74C3-4828-BB41-A35BB010C390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6C68B-4CD2-4389-843A-5BE2AD3DA20D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01131-74C3-4828-BB41-A35BB010C390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2.After landfall, Taiwan’s steep terrain enhances </a:t>
            </a:r>
            <a:r>
              <a:rPr lang="en-US" altLang="zh-TW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Nari’s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secondary circulation significantly</a:t>
            </a: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produces stronger horizontal vapor import at low levels, resulting in a 22% increase in storm-total</a:t>
            </a: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condensation.</a:t>
            </a: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Precipitation efficiency, defined from either the large-scale or microphysics perspective, is</a:t>
            </a: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increased 10%–20% over the outer-</a:t>
            </a:r>
            <a:r>
              <a:rPr lang="en-US" altLang="zh-TW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rainband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region after landfall, in agreement with the enhanced surface</a:t>
            </a: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rainfall over the complex terrain.</a:t>
            </a: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Introduction</a:t>
            </a:r>
          </a:p>
          <a:p>
            <a:r>
              <a:rPr lang="en-US" altLang="zh-TW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Malkus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altLang="zh-TW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Riehl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(1960) indicated that the ratio of the</a:t>
            </a: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moisture source from the ocean to the net horizontal</a:t>
            </a: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 of moisture into a tropical cyclone (TC) was less</a:t>
            </a: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 10%. Despite the small percentage, the ocean moisture</a:t>
            </a: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 plays an important role in the generation and</a:t>
            </a: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maintenance of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01131-74C3-4828-BB41-A35BB010C390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D4F0509-27D5-4533-BF45-61D66C4D1E93}" type="slidenum">
              <a:rPr lang="en-US" altLang="zh-TW">
                <a:ea typeface="新細明體" charset="-120"/>
              </a:rPr>
              <a:pPr/>
              <a:t>43</a:t>
            </a:fld>
            <a:endParaRPr lang="en-US" altLang="zh-TW">
              <a:ea typeface="新細明體" charset="-12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5133E-539B-4DFC-B0B6-A142E7D794FA}" type="datetimeFigureOut">
              <a:rPr lang="zh-TW" altLang="en-US" smtClean="0"/>
              <a:t>2012/11/26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CD5B-D74E-4157-95A5-91705D7693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0823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5133E-539B-4DFC-B0B6-A142E7D794FA}" type="datetimeFigureOut">
              <a:rPr lang="zh-TW" altLang="en-US" smtClean="0"/>
              <a:t>2012/11/26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CD5B-D74E-4157-95A5-91705D7693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9911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5133E-539B-4DFC-B0B6-A142E7D794FA}" type="datetimeFigureOut">
              <a:rPr lang="zh-TW" altLang="en-US" smtClean="0"/>
              <a:t>2012/11/26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CD5B-D74E-4157-95A5-91705D7693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09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5133E-539B-4DFC-B0B6-A142E7D794FA}" type="datetimeFigureOut">
              <a:rPr lang="zh-TW" altLang="en-US" smtClean="0"/>
              <a:t>2012/11/26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CD5B-D74E-4157-95A5-91705D7693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45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5133E-539B-4DFC-B0B6-A142E7D794FA}" type="datetimeFigureOut">
              <a:rPr lang="zh-TW" altLang="en-US" smtClean="0"/>
              <a:t>2012/11/26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CD5B-D74E-4157-95A5-91705D7693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0587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5133E-539B-4DFC-B0B6-A142E7D794FA}" type="datetimeFigureOut">
              <a:rPr lang="zh-TW" altLang="en-US" smtClean="0"/>
              <a:t>2012/11/26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CD5B-D74E-4157-95A5-91705D7693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6405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5133E-539B-4DFC-B0B6-A142E7D794FA}" type="datetimeFigureOut">
              <a:rPr lang="zh-TW" altLang="en-US" smtClean="0"/>
              <a:t>2012/11/26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CD5B-D74E-4157-95A5-91705D7693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6461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5133E-539B-4DFC-B0B6-A142E7D794FA}" type="datetimeFigureOut">
              <a:rPr lang="zh-TW" altLang="en-US" smtClean="0"/>
              <a:t>2012/11/26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CD5B-D74E-4157-95A5-91705D7693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7214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5133E-539B-4DFC-B0B6-A142E7D794FA}" type="datetimeFigureOut">
              <a:rPr lang="zh-TW" altLang="en-US" smtClean="0"/>
              <a:t>2012/11/26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CD5B-D74E-4157-95A5-91705D7693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5761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5133E-539B-4DFC-B0B6-A142E7D794FA}" type="datetimeFigureOut">
              <a:rPr lang="zh-TW" altLang="en-US" smtClean="0"/>
              <a:t>2012/11/26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CD5B-D74E-4157-95A5-91705D7693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0424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5133E-539B-4DFC-B0B6-A142E7D794FA}" type="datetimeFigureOut">
              <a:rPr lang="zh-TW" altLang="en-US" smtClean="0"/>
              <a:t>2012/11/26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CD5B-D74E-4157-95A5-91705D7693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5547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5133E-539B-4DFC-B0B6-A142E7D794FA}" type="datetimeFigureOut">
              <a:rPr lang="zh-TW" altLang="en-US" smtClean="0"/>
              <a:t>2012/11/26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1CD5B-D74E-4157-95A5-91705D7693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378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772400" cy="1470025"/>
          </a:xfrm>
        </p:spPr>
        <p:txBody>
          <a:bodyPr/>
          <a:lstStyle/>
          <a:p>
            <a:r>
              <a:rPr lang="en-US" altLang="zh-TW" b="1" dirty="0" smtClean="0"/>
              <a:t>Water Budget of Typhoon </a:t>
            </a:r>
            <a:r>
              <a:rPr lang="en-US" altLang="zh-TW" b="1" dirty="0" err="1" smtClean="0"/>
              <a:t>Nari</a:t>
            </a:r>
            <a:r>
              <a:rPr lang="en-US" altLang="zh-TW" b="1" dirty="0" smtClean="0"/>
              <a:t> (2001)</a:t>
            </a:r>
            <a:endParaRPr lang="zh-TW" altLang="en-US" b="1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>
            <a:normAutofit/>
          </a:bodyPr>
          <a:lstStyle/>
          <a:p>
            <a:r>
              <a:rPr lang="en-US" altLang="zh-TW" sz="2400" b="1" dirty="0" smtClean="0"/>
              <a:t> Yang, M.-J.</a:t>
            </a:r>
            <a:r>
              <a:rPr lang="en-US" altLang="zh-TW" sz="2400" dirty="0" smtClean="0"/>
              <a:t>*, S. A. Braun, and D.-S. Chen, 2011: Water budget of Typhoon </a:t>
            </a:r>
            <a:r>
              <a:rPr lang="en-US" altLang="zh-TW" sz="2400" dirty="0" err="1" smtClean="0"/>
              <a:t>Nari</a:t>
            </a:r>
            <a:r>
              <a:rPr lang="en-US" altLang="zh-TW" sz="2400" dirty="0" smtClean="0"/>
              <a:t> (2001).</a:t>
            </a:r>
            <a:r>
              <a:rPr lang="en-US" altLang="zh-TW" sz="2400" i="1" dirty="0" smtClean="0"/>
              <a:t> Mon. </a:t>
            </a:r>
            <a:r>
              <a:rPr lang="en-US" altLang="zh-TW" sz="2400" i="1" dirty="0" err="1" smtClean="0"/>
              <a:t>Wea</a:t>
            </a:r>
            <a:r>
              <a:rPr lang="en-US" altLang="zh-TW" sz="2400" i="1" dirty="0" smtClean="0"/>
              <a:t>. Rev.</a:t>
            </a:r>
            <a:r>
              <a:rPr lang="en-US" altLang="zh-TW" sz="2400" dirty="0" smtClean="0"/>
              <a:t>, </a:t>
            </a:r>
            <a:r>
              <a:rPr lang="en-US" altLang="zh-TW" sz="2400" b="1" dirty="0" smtClean="0"/>
              <a:t>139</a:t>
            </a:r>
            <a:r>
              <a:rPr lang="en-US" altLang="zh-TW" sz="2400" dirty="0" smtClean="0"/>
              <a:t>, 3809-3828, </a:t>
            </a:r>
            <a:r>
              <a:rPr lang="en-US" altLang="zh-TW" sz="2400" dirty="0" err="1" smtClean="0"/>
              <a:t>doi</a:t>
            </a:r>
            <a:r>
              <a:rPr lang="en-US" altLang="zh-TW" sz="2400" dirty="0" smtClean="0"/>
              <a:t>: 10.1175/MWR-D-10-05090.1. (SCI)</a:t>
            </a:r>
            <a:endParaRPr lang="zh-TW" altLang="en-US" sz="24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5508104" y="4221088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報告人 </a:t>
            </a:r>
            <a:r>
              <a:rPr lang="en-US" altLang="zh-TW" dirty="0" smtClean="0"/>
              <a:t>:</a:t>
            </a:r>
            <a:r>
              <a:rPr lang="zh-TW" altLang="en-US" dirty="0" smtClean="0"/>
              <a:t>  鍾宜娟</a:t>
            </a:r>
            <a:endParaRPr lang="en-US" altLang="zh-TW" dirty="0" smtClean="0"/>
          </a:p>
          <a:p>
            <a:r>
              <a:rPr lang="zh-TW" altLang="en-US" dirty="0" smtClean="0"/>
              <a:t>指導教授 </a:t>
            </a:r>
            <a:r>
              <a:rPr lang="en-US" altLang="zh-TW" dirty="0" smtClean="0"/>
              <a:t>:  </a:t>
            </a:r>
            <a:r>
              <a:rPr lang="zh-TW" altLang="en-US" dirty="0" smtClean="0"/>
              <a:t>楊明仁老師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219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06090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b="1" dirty="0" smtClean="0"/>
              <a:t>    Simulated structures </a:t>
            </a:r>
            <a:r>
              <a:rPr lang="en-US" altLang="zh-TW" sz="2800" b="1" dirty="0" smtClean="0"/>
              <a:t>(Ocean stage)</a:t>
            </a:r>
            <a:endParaRPr lang="zh-TW" altLang="en-US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362" t="12727" r="18976" b="10272"/>
          <a:stretch>
            <a:fillRect/>
          </a:stretch>
        </p:blipFill>
        <p:spPr bwMode="auto">
          <a:xfrm>
            <a:off x="171807" y="692696"/>
            <a:ext cx="6128385" cy="5932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6156176" y="2708920"/>
            <a:ext cx="2987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Color shading in(a),(c)</a:t>
            </a:r>
          </a:p>
          <a:p>
            <a:r>
              <a:rPr lang="en-US" altLang="zh-TW" b="1" dirty="0" smtClean="0"/>
              <a:t>   --</a:t>
            </a:r>
            <a:r>
              <a:rPr lang="en-US" altLang="zh-TW" dirty="0" smtClean="0"/>
              <a:t>time-averaged (13–14 h) </a:t>
            </a:r>
          </a:p>
          <a:p>
            <a:r>
              <a:rPr lang="en-US" altLang="zh-TW" dirty="0" smtClean="0"/>
              <a:t>      simulated radar reflectivity.</a:t>
            </a:r>
            <a:endParaRPr lang="zh-TW" altLang="en-US" dirty="0" smtClean="0"/>
          </a:p>
        </p:txBody>
      </p:sp>
      <p:sp>
        <p:nvSpPr>
          <p:cNvPr id="7" name="文字方塊 6"/>
          <p:cNvSpPr txBox="1"/>
          <p:nvPr/>
        </p:nvSpPr>
        <p:spPr>
          <a:xfrm>
            <a:off x="6156176" y="3717032"/>
            <a:ext cx="298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Thick contour in (a),(b)</a:t>
            </a:r>
          </a:p>
          <a:p>
            <a:r>
              <a:rPr lang="en-US" altLang="zh-TW" dirty="0" smtClean="0"/>
              <a:t>    -- vertical velocity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6156176" y="4941168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Thin contours in (b)</a:t>
            </a:r>
            <a:r>
              <a:rPr lang="en-US" altLang="zh-TW" dirty="0" smtClean="0"/>
              <a:t> </a:t>
            </a:r>
          </a:p>
          <a:p>
            <a:r>
              <a:rPr lang="en-US" altLang="zh-TW" dirty="0" smtClean="0"/>
              <a:t>    --cloud ice mixing ratio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6156176" y="4365104"/>
            <a:ext cx="298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Blue shading in(b) </a:t>
            </a:r>
          </a:p>
          <a:p>
            <a:r>
              <a:rPr lang="en-US" altLang="zh-TW" dirty="0" smtClean="0"/>
              <a:t>    --cloud water mixing ratio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156176" y="5589240"/>
            <a:ext cx="2987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Contours in (c) </a:t>
            </a:r>
          </a:p>
          <a:p>
            <a:r>
              <a:rPr lang="en-US" altLang="zh-TW" dirty="0" smtClean="0"/>
              <a:t>    --storm-relative radial   </a:t>
            </a:r>
          </a:p>
          <a:p>
            <a:r>
              <a:rPr lang="en-US" altLang="zh-TW" dirty="0" smtClean="0"/>
              <a:t>        velocity.</a:t>
            </a:r>
            <a:endParaRPr lang="zh-TW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51391" t="21293" r="21260" b="44948"/>
          <a:stretch>
            <a:fillRect/>
          </a:stretch>
        </p:blipFill>
        <p:spPr bwMode="auto">
          <a:xfrm>
            <a:off x="6516216" y="0"/>
            <a:ext cx="2304256" cy="213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12"/>
          <p:cNvSpPr txBox="1"/>
          <p:nvPr/>
        </p:nvSpPr>
        <p:spPr>
          <a:xfrm>
            <a:off x="6156176" y="2204864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The A</a:t>
            </a:r>
            <a:r>
              <a:rPr lang="en-US" altLang="zh-TW" sz="1200" b="1" dirty="0" smtClean="0"/>
              <a:t>1</a:t>
            </a:r>
            <a:r>
              <a:rPr lang="en-US" altLang="zh-TW" b="1" dirty="0" smtClean="0"/>
              <a:t>B</a:t>
            </a:r>
            <a:r>
              <a:rPr lang="en-US" altLang="zh-TW" sz="1200" b="1" dirty="0" smtClean="0"/>
              <a:t>1</a:t>
            </a:r>
            <a:r>
              <a:rPr lang="en-US" altLang="zh-TW" b="1" dirty="0" smtClean="0"/>
              <a:t> cross section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70779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>
            <a:normAutofit/>
          </a:bodyPr>
          <a:lstStyle/>
          <a:p>
            <a:r>
              <a:rPr lang="en-US" altLang="zh-TW" sz="3600" b="1" dirty="0" smtClean="0"/>
              <a:t>Simulated structures </a:t>
            </a:r>
            <a:r>
              <a:rPr lang="en-US" altLang="zh-TW" sz="2800" b="1" dirty="0" smtClean="0"/>
              <a:t>(Ocean stage)</a:t>
            </a:r>
            <a:endParaRPr lang="zh-TW" altLang="en-US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976" t="14951" r="15396" b="8681"/>
          <a:stretch>
            <a:fillRect/>
          </a:stretch>
        </p:blipFill>
        <p:spPr bwMode="auto">
          <a:xfrm>
            <a:off x="1331640" y="764704"/>
            <a:ext cx="6726466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線接點 6"/>
          <p:cNvCxnSpPr/>
          <p:nvPr/>
        </p:nvCxnSpPr>
        <p:spPr>
          <a:xfrm>
            <a:off x="2195736" y="620688"/>
            <a:ext cx="0" cy="21602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1835696" y="548680"/>
            <a:ext cx="100811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R=20km</a:t>
            </a:r>
            <a:endParaRPr lang="zh-TW" altLang="en-US" b="1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716016" y="2348880"/>
            <a:ext cx="2952328" cy="36933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b="1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1547664" y="2996952"/>
            <a:ext cx="316835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539552" y="2780928"/>
            <a:ext cx="100811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Z=13km</a:t>
            </a:r>
            <a:endParaRPr lang="zh-TW" altLang="en-US" b="1" dirty="0"/>
          </a:p>
        </p:txBody>
      </p:sp>
      <p:cxnSp>
        <p:nvCxnSpPr>
          <p:cNvPr id="20" name="直線接點 19"/>
          <p:cNvCxnSpPr/>
          <p:nvPr/>
        </p:nvCxnSpPr>
        <p:spPr>
          <a:xfrm>
            <a:off x="5868144" y="2780928"/>
            <a:ext cx="0" cy="18722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5364088" y="2780928"/>
            <a:ext cx="100811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R=60km</a:t>
            </a:r>
            <a:endParaRPr lang="zh-TW" altLang="en-US" b="1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179512" y="4869160"/>
            <a:ext cx="154766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altLang="zh-TW" b="1" dirty="0" smtClean="0"/>
              <a:t>ql&gt;0.01 g/ kg</a:t>
            </a:r>
            <a:endParaRPr lang="zh-TW" altLang="en-US" b="1" dirty="0"/>
          </a:p>
        </p:txBody>
      </p:sp>
      <p:cxnSp>
        <p:nvCxnSpPr>
          <p:cNvPr id="24" name="直線接點 23"/>
          <p:cNvCxnSpPr/>
          <p:nvPr/>
        </p:nvCxnSpPr>
        <p:spPr>
          <a:xfrm>
            <a:off x="1619672" y="6237312"/>
            <a:ext cx="316835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>
            <a:off x="1619672" y="5805264"/>
            <a:ext cx="316835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>
            <a:off x="5148064" y="5589240"/>
            <a:ext cx="0" cy="8640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>
            <a:off x="5292080" y="5157192"/>
            <a:ext cx="0" cy="10801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>
            <a:off x="4788024" y="5733256"/>
            <a:ext cx="129614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直線接點 43"/>
          <p:cNvCxnSpPr/>
          <p:nvPr/>
        </p:nvCxnSpPr>
        <p:spPr>
          <a:xfrm>
            <a:off x="4716016" y="5229200"/>
            <a:ext cx="201622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6" name="文字方塊 45"/>
          <p:cNvSpPr txBox="1"/>
          <p:nvPr/>
        </p:nvSpPr>
        <p:spPr>
          <a:xfrm>
            <a:off x="6516216" y="4941168"/>
            <a:ext cx="100811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Z=10km</a:t>
            </a:r>
            <a:endParaRPr lang="zh-TW" altLang="en-US" b="1" dirty="0"/>
          </a:p>
        </p:txBody>
      </p:sp>
      <p:cxnSp>
        <p:nvCxnSpPr>
          <p:cNvPr id="22" name="直線接點 21"/>
          <p:cNvCxnSpPr/>
          <p:nvPr/>
        </p:nvCxnSpPr>
        <p:spPr>
          <a:xfrm>
            <a:off x="1691680" y="2492896"/>
            <a:ext cx="31683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4716016" y="836712"/>
            <a:ext cx="2952328" cy="720080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4716016" y="2852936"/>
            <a:ext cx="864096" cy="172819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6084168" y="5373216"/>
            <a:ext cx="864096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1835696" y="4941168"/>
            <a:ext cx="864096" cy="151216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818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  <p:bldP spid="14" grpId="0" build="allAtOnce" animBg="1"/>
      <p:bldP spid="17" grpId="0" build="allAtOnce" animBg="1"/>
      <p:bldP spid="21" grpId="0" build="allAtOnce" animBg="1"/>
      <p:bldP spid="23" grpId="0" build="allAtOnce" animBg="1"/>
      <p:bldP spid="46" grpId="0" build="allAtOnce" animBg="1"/>
      <p:bldP spid="29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TW" sz="3600" b="1" dirty="0" smtClean="0"/>
              <a:t>Simulated structures </a:t>
            </a:r>
            <a:r>
              <a:rPr lang="en-US" altLang="zh-TW" sz="2800" b="1" dirty="0" smtClean="0"/>
              <a:t>(Land stage)</a:t>
            </a:r>
            <a:endParaRPr lang="zh-TW" altLang="en-US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749" t="18133" r="21362" b="10272"/>
          <a:stretch>
            <a:fillRect/>
          </a:stretch>
        </p:blipFill>
        <p:spPr bwMode="auto">
          <a:xfrm>
            <a:off x="0" y="694766"/>
            <a:ext cx="6300193" cy="6163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6228184" y="836712"/>
            <a:ext cx="248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Land stage</a:t>
            </a:r>
            <a:r>
              <a:rPr lang="en-US" altLang="zh-TW" dirty="0" smtClean="0"/>
              <a:t>: 23.5~24.5h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6228184" y="1340768"/>
            <a:ext cx="291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Asymmetry structure</a:t>
            </a:r>
          </a:p>
          <a:p>
            <a:r>
              <a:rPr lang="en-US" altLang="zh-TW" b="1" dirty="0" smtClean="0"/>
              <a:t>   --</a:t>
            </a:r>
            <a:r>
              <a:rPr lang="en-US" altLang="zh-TW" dirty="0" smtClean="0"/>
              <a:t> Taiwan’s steep terrain</a:t>
            </a:r>
            <a:endParaRPr lang="zh-TW" altLang="en-US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24453" t="21293" r="48609" b="44948"/>
          <a:stretch>
            <a:fillRect/>
          </a:stretch>
        </p:blipFill>
        <p:spPr bwMode="auto">
          <a:xfrm>
            <a:off x="3203848" y="620688"/>
            <a:ext cx="2987824" cy="28083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52040" t="21293" r="21992" b="44948"/>
          <a:stretch>
            <a:fillRect/>
          </a:stretch>
        </p:blipFill>
        <p:spPr bwMode="auto">
          <a:xfrm>
            <a:off x="6084168" y="620688"/>
            <a:ext cx="2880320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24453" t="55052" r="48609" b="10324"/>
          <a:stretch>
            <a:fillRect/>
          </a:stretch>
        </p:blipFill>
        <p:spPr bwMode="auto">
          <a:xfrm>
            <a:off x="5940152" y="3573016"/>
            <a:ext cx="2987824" cy="288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51391" t="54186" r="21260" b="12055"/>
          <a:stretch>
            <a:fillRect/>
          </a:stretch>
        </p:blipFill>
        <p:spPr bwMode="auto">
          <a:xfrm>
            <a:off x="0" y="3645024"/>
            <a:ext cx="3033464" cy="28083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3933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06090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b="1" dirty="0" smtClean="0"/>
              <a:t>       Simulated structures </a:t>
            </a:r>
            <a:r>
              <a:rPr lang="en-US" altLang="zh-TW" sz="2800" b="1" dirty="0" smtClean="0"/>
              <a:t>(Land stage)</a:t>
            </a:r>
            <a:endParaRPr lang="zh-TW" altLang="en-US" sz="2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194" t="18133" r="21362" b="48381"/>
          <a:stretch>
            <a:fillRect/>
          </a:stretch>
        </p:blipFill>
        <p:spPr bwMode="auto">
          <a:xfrm>
            <a:off x="6830751" y="0"/>
            <a:ext cx="2313249" cy="21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17981" t="14790" r="15517" b="6715"/>
          <a:stretch>
            <a:fillRect/>
          </a:stretch>
        </p:blipFill>
        <p:spPr bwMode="auto">
          <a:xfrm>
            <a:off x="0" y="620688"/>
            <a:ext cx="6801825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6804248" y="2276872"/>
            <a:ext cx="233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The A</a:t>
            </a:r>
            <a:r>
              <a:rPr lang="en-US" altLang="zh-TW" sz="1200" b="1" dirty="0" smtClean="0"/>
              <a:t>2</a:t>
            </a:r>
            <a:r>
              <a:rPr lang="en-US" altLang="zh-TW" b="1" dirty="0" smtClean="0"/>
              <a:t>B</a:t>
            </a:r>
            <a:r>
              <a:rPr lang="en-US" altLang="zh-TW" sz="1200" b="1" dirty="0" smtClean="0"/>
              <a:t>2</a:t>
            </a:r>
            <a:r>
              <a:rPr lang="en-US" altLang="zh-TW" b="1" dirty="0" smtClean="0"/>
              <a:t> cross section</a:t>
            </a:r>
            <a:endParaRPr lang="zh-TW" altLang="en-US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395536" y="1556792"/>
            <a:ext cx="12241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 err="1" smtClean="0"/>
              <a:t>Vt</a:t>
            </a:r>
            <a:r>
              <a:rPr lang="en-US" altLang="zh-TW" b="1" dirty="0" smtClean="0"/>
              <a:t>=55m/s</a:t>
            </a:r>
            <a:endParaRPr lang="zh-TW" altLang="en-US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2267744" y="1556792"/>
            <a:ext cx="12241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 err="1" smtClean="0"/>
              <a:t>Vt</a:t>
            </a:r>
            <a:r>
              <a:rPr lang="en-US" altLang="zh-TW" b="1" dirty="0" smtClean="0"/>
              <a:t>=60m/s</a:t>
            </a:r>
            <a:endParaRPr lang="zh-TW" altLang="en-US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635896" y="2060848"/>
            <a:ext cx="2952328" cy="36933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b="1" dirty="0"/>
          </a:p>
        </p:txBody>
      </p:sp>
      <p:sp>
        <p:nvSpPr>
          <p:cNvPr id="13" name="矩形 12"/>
          <p:cNvSpPr/>
          <p:nvPr/>
        </p:nvSpPr>
        <p:spPr>
          <a:xfrm>
            <a:off x="5148064" y="548680"/>
            <a:ext cx="1512168" cy="165618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3707904" y="1628800"/>
            <a:ext cx="1512168" cy="504056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979712" y="2780928"/>
            <a:ext cx="792088" cy="151216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1475656" y="3429000"/>
            <a:ext cx="432048" cy="86409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755576" y="2708920"/>
            <a:ext cx="1224136" cy="151216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6660232" y="3789040"/>
            <a:ext cx="1224136" cy="4001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err="1" smtClean="0"/>
              <a:t>q</a:t>
            </a:r>
            <a:r>
              <a:rPr lang="en-US" altLang="zh-TW" sz="1400" b="1" dirty="0" err="1" smtClean="0"/>
              <a:t>v</a:t>
            </a:r>
            <a:r>
              <a:rPr lang="en-US" altLang="zh-TW" b="1" dirty="0" smtClean="0"/>
              <a:t>&gt;16g/kg</a:t>
            </a:r>
            <a:endParaRPr lang="zh-TW" altLang="en-US" b="1" dirty="0"/>
          </a:p>
        </p:txBody>
      </p:sp>
      <p:cxnSp>
        <p:nvCxnSpPr>
          <p:cNvPr id="19" name="直線接點 18"/>
          <p:cNvCxnSpPr/>
          <p:nvPr/>
        </p:nvCxnSpPr>
        <p:spPr>
          <a:xfrm flipV="1">
            <a:off x="3563888" y="4005064"/>
            <a:ext cx="3096344" cy="15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827584" y="4869160"/>
            <a:ext cx="2304256" cy="122413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467544" y="4365104"/>
            <a:ext cx="3024336" cy="57606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3923928" y="5517232"/>
            <a:ext cx="1224136" cy="648072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3923928" y="4941168"/>
            <a:ext cx="1224136" cy="648072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870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  <p:bldP spid="10" grpId="0" build="allAtOnce" animBg="1"/>
      <p:bldP spid="11" grpId="0" animBg="1"/>
      <p:bldP spid="13" grpId="0" animBg="1"/>
      <p:bldP spid="14" grpId="0" animBg="1"/>
      <p:bldP spid="12" grpId="0" animBg="1"/>
      <p:bldP spid="15" grpId="0" animBg="1"/>
      <p:bldP spid="16" grpId="0" animBg="1"/>
      <p:bldP spid="17" grpId="0" build="allAtOnce" animBg="1"/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782" t="11769" r="16589" b="8681"/>
          <a:stretch>
            <a:fillRect/>
          </a:stretch>
        </p:blipFill>
        <p:spPr bwMode="auto">
          <a:xfrm>
            <a:off x="0" y="692696"/>
            <a:ext cx="6781834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b="1" dirty="0" smtClean="0"/>
              <a:t>       Simulated structures </a:t>
            </a:r>
            <a:r>
              <a:rPr lang="en-US" altLang="zh-TW" sz="2800" b="1" dirty="0" smtClean="0"/>
              <a:t>(Land stage)</a:t>
            </a:r>
            <a:endParaRPr lang="zh-TW" altLang="en-US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51194" t="18133" r="21362" b="48381"/>
          <a:stretch>
            <a:fillRect/>
          </a:stretch>
        </p:blipFill>
        <p:spPr bwMode="auto">
          <a:xfrm>
            <a:off x="6830751" y="0"/>
            <a:ext cx="2313249" cy="21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6804248" y="2276872"/>
            <a:ext cx="233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The C</a:t>
            </a:r>
            <a:r>
              <a:rPr lang="en-US" altLang="zh-TW" sz="1200" b="1" dirty="0" smtClean="0"/>
              <a:t>2</a:t>
            </a:r>
            <a:r>
              <a:rPr lang="en-US" altLang="zh-TW" b="1" dirty="0" smtClean="0"/>
              <a:t>D</a:t>
            </a:r>
            <a:r>
              <a:rPr lang="en-US" altLang="zh-TW" sz="1200" b="1" dirty="0" smtClean="0"/>
              <a:t>2</a:t>
            </a:r>
            <a:r>
              <a:rPr lang="en-US" altLang="zh-TW" b="1" dirty="0" smtClean="0"/>
              <a:t> cross section</a:t>
            </a:r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251520" y="1484784"/>
            <a:ext cx="12241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 err="1" smtClean="0"/>
              <a:t>Vt</a:t>
            </a:r>
            <a:r>
              <a:rPr lang="en-US" altLang="zh-TW" b="1" dirty="0" smtClean="0"/>
              <a:t>=57m/s</a:t>
            </a:r>
            <a:endParaRPr lang="zh-TW" altLang="en-US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2411760" y="1484784"/>
            <a:ext cx="12241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 err="1" smtClean="0"/>
              <a:t>Vt</a:t>
            </a:r>
            <a:r>
              <a:rPr lang="en-US" altLang="zh-TW" b="1" dirty="0" smtClean="0"/>
              <a:t>=49m/s</a:t>
            </a:r>
            <a:endParaRPr lang="zh-TW" altLang="en-US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635896" y="2132856"/>
            <a:ext cx="2952328" cy="36933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b="1" dirty="0"/>
          </a:p>
        </p:txBody>
      </p:sp>
      <p:sp>
        <p:nvSpPr>
          <p:cNvPr id="12" name="矩形 11"/>
          <p:cNvSpPr/>
          <p:nvPr/>
        </p:nvSpPr>
        <p:spPr>
          <a:xfrm>
            <a:off x="3707904" y="836712"/>
            <a:ext cx="2952328" cy="720080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707904" y="1628800"/>
            <a:ext cx="2952328" cy="64807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051720" y="2780928"/>
            <a:ext cx="648072" cy="151216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1331640" y="2780928"/>
            <a:ext cx="648072" cy="151216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6660232" y="3789040"/>
            <a:ext cx="1224136" cy="4001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err="1" smtClean="0"/>
              <a:t>q</a:t>
            </a:r>
            <a:r>
              <a:rPr lang="en-US" altLang="zh-TW" sz="1400" b="1" dirty="0" err="1" smtClean="0"/>
              <a:t>v</a:t>
            </a:r>
            <a:r>
              <a:rPr lang="en-US" altLang="zh-TW" b="1" dirty="0" smtClean="0"/>
              <a:t>&gt;19g/kg</a:t>
            </a:r>
            <a:endParaRPr lang="zh-TW" altLang="en-US" b="1" dirty="0"/>
          </a:p>
        </p:txBody>
      </p:sp>
      <p:sp>
        <p:nvSpPr>
          <p:cNvPr id="17" name="矩形 16"/>
          <p:cNvSpPr/>
          <p:nvPr/>
        </p:nvSpPr>
        <p:spPr>
          <a:xfrm>
            <a:off x="4932040" y="3356992"/>
            <a:ext cx="504056" cy="93610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1331640" y="5157192"/>
            <a:ext cx="1296144" cy="86409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1259632" y="4581128"/>
            <a:ext cx="1512168" cy="57606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3923928" y="5517232"/>
            <a:ext cx="1368152" cy="648072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3995936" y="5085184"/>
            <a:ext cx="1224136" cy="648072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93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  <p:bldP spid="9" grpId="0" build="allAtOnce" animBg="1"/>
      <p:bldP spid="10" grpId="0" animBg="1"/>
      <p:bldP spid="10" grpId="1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build="allAtOnce" animBg="1"/>
      <p:bldP spid="17" grpId="0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altLang="zh-TW" b="1" dirty="0" smtClean="0"/>
              <a:t>Outline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 smtClean="0"/>
              <a:t>Introduction</a:t>
            </a:r>
          </a:p>
          <a:p>
            <a:r>
              <a:rPr lang="en-US" altLang="zh-TW" dirty="0" smtClean="0"/>
              <a:t>Key word</a:t>
            </a:r>
          </a:p>
          <a:p>
            <a:r>
              <a:rPr lang="en-US" altLang="zh-TW" dirty="0" smtClean="0"/>
              <a:t>Model description</a:t>
            </a:r>
          </a:p>
          <a:p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</a:rPr>
              <a:t>Method</a:t>
            </a:r>
          </a:p>
          <a:p>
            <a:r>
              <a:rPr lang="en-US" altLang="zh-TW" dirty="0" smtClean="0"/>
              <a:t>Result</a:t>
            </a:r>
          </a:p>
          <a:p>
            <a:pPr>
              <a:buNone/>
            </a:pPr>
            <a:r>
              <a:rPr lang="en-US" altLang="zh-TW" dirty="0" smtClean="0"/>
              <a:t>   </a:t>
            </a:r>
            <a:r>
              <a:rPr lang="en-US" altLang="zh-TW" sz="2600" dirty="0" smtClean="0"/>
              <a:t>a. Water vapor budget</a:t>
            </a:r>
          </a:p>
          <a:p>
            <a:pPr>
              <a:buNone/>
            </a:pPr>
            <a:r>
              <a:rPr lang="en-US" altLang="zh-TW" sz="2600" dirty="0" smtClean="0"/>
              <a:t>    b. Condensed water budget </a:t>
            </a:r>
          </a:p>
          <a:p>
            <a:pPr>
              <a:buNone/>
            </a:pPr>
            <a:r>
              <a:rPr lang="en-US" altLang="zh-TW" sz="2600" dirty="0" smtClean="0"/>
              <a:t>    c. Vertically integrated sources and sinks</a:t>
            </a:r>
          </a:p>
          <a:p>
            <a:pPr>
              <a:buNone/>
            </a:pPr>
            <a:r>
              <a:rPr lang="en-US" altLang="zh-TW" sz="2600" dirty="0" smtClean="0"/>
              <a:t>    d. Volume-integrated budgets</a:t>
            </a:r>
          </a:p>
          <a:p>
            <a:pPr>
              <a:buNone/>
            </a:pPr>
            <a:r>
              <a:rPr lang="en-US" altLang="zh-TW" sz="2600" dirty="0" smtClean="0"/>
              <a:t>    e. Precipitation efficiencies</a:t>
            </a:r>
          </a:p>
          <a:p>
            <a:r>
              <a:rPr lang="en-US" altLang="zh-TW" dirty="0" smtClean="0"/>
              <a:t>Conclusion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0955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>
            <a:normAutofit/>
          </a:bodyPr>
          <a:lstStyle/>
          <a:p>
            <a:r>
              <a:rPr lang="en-US" altLang="zh-TW" sz="3600" b="1" dirty="0" smtClean="0"/>
              <a:t>Budget formulation</a:t>
            </a:r>
            <a:endParaRPr lang="zh-TW" altLang="en-US" sz="36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23435" t="27557" r="44531" b="59782"/>
          <a:stretch>
            <a:fillRect/>
          </a:stretch>
        </p:blipFill>
        <p:spPr bwMode="auto">
          <a:xfrm>
            <a:off x="1043608" y="3140968"/>
            <a:ext cx="3528392" cy="78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 l="28748" t="79531" r="49336" b="8657"/>
          <a:stretch>
            <a:fillRect/>
          </a:stretch>
        </p:blipFill>
        <p:spPr bwMode="auto">
          <a:xfrm>
            <a:off x="1115616" y="5517232"/>
            <a:ext cx="237626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字方塊 10"/>
          <p:cNvSpPr txBox="1"/>
          <p:nvPr/>
        </p:nvSpPr>
        <p:spPr>
          <a:xfrm>
            <a:off x="467544" y="764704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2000" b="1" dirty="0" smtClean="0"/>
              <a:t>Cylindrical coordinates (r, </a:t>
            </a:r>
            <a:r>
              <a:rPr lang="el-GR" altLang="zh-TW" sz="2000" b="1" dirty="0" smtClean="0"/>
              <a:t>λ</a:t>
            </a:r>
            <a:r>
              <a:rPr lang="en-US" altLang="zh-TW" sz="2000" b="1" dirty="0" smtClean="0"/>
              <a:t>, z)</a:t>
            </a:r>
            <a:endParaRPr lang="zh-TW" altLang="en-US" sz="2000" b="1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467544" y="1268760"/>
            <a:ext cx="7632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2000" b="1" dirty="0" smtClean="0"/>
              <a:t>TC center:</a:t>
            </a:r>
          </a:p>
          <a:p>
            <a:r>
              <a:rPr lang="en-US" altLang="zh-TW" sz="2000" b="1" dirty="0" smtClean="0"/>
              <a:t>    over ocean:</a:t>
            </a:r>
            <a:r>
              <a:rPr lang="en-US" altLang="zh-TW" sz="2000" dirty="0" smtClean="0"/>
              <a:t> the center of minimum sea level pressure.</a:t>
            </a:r>
          </a:p>
          <a:p>
            <a:r>
              <a:rPr lang="en-US" altLang="zh-TW" sz="2000" b="1" dirty="0" smtClean="0"/>
              <a:t>    over land:</a:t>
            </a:r>
            <a:r>
              <a:rPr lang="en-US" altLang="zh-TW" sz="2000" dirty="0" smtClean="0"/>
              <a:t> the primary vortex circulation center at 4-km altitude.</a:t>
            </a:r>
            <a:endParaRPr lang="zh-TW" altLang="en-US" sz="2000" b="1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539552" y="2492896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2000" b="1" dirty="0" smtClean="0"/>
              <a:t>Definitions of averages:</a:t>
            </a:r>
          </a:p>
          <a:p>
            <a:r>
              <a:rPr lang="en-US" altLang="zh-TW" sz="2000" b="1" dirty="0" smtClean="0"/>
              <a:t>     </a:t>
            </a:r>
            <a:r>
              <a:rPr lang="en-US" altLang="zh-TW" sz="2000" dirty="0" smtClean="0"/>
              <a:t>temporal and </a:t>
            </a:r>
            <a:r>
              <a:rPr lang="en-US" altLang="zh-TW" sz="2000" dirty="0" err="1" smtClean="0"/>
              <a:t>azimuthal</a:t>
            </a:r>
            <a:r>
              <a:rPr lang="en-US" altLang="zh-TW" sz="2000" dirty="0" smtClean="0"/>
              <a:t> mean: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827584" y="5085184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time-averaged, volumetrically integrated amount:</a:t>
            </a:r>
            <a:endParaRPr lang="zh-TW" altLang="en-US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3610" t="46456" r="27948" b="29919"/>
          <a:stretch>
            <a:fillRect/>
          </a:stretch>
        </p:blipFill>
        <p:spPr bwMode="auto">
          <a:xfrm>
            <a:off x="1115616" y="4365104"/>
            <a:ext cx="2952328" cy="67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1"/>
          <p:cNvSpPr txBox="1"/>
          <p:nvPr/>
        </p:nvSpPr>
        <p:spPr>
          <a:xfrm>
            <a:off x="827584" y="3933056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time-averaged and vertically integrated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695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en-US" altLang="zh-TW" sz="3600" b="1" dirty="0" smtClean="0"/>
              <a:t>Budget formulation</a:t>
            </a:r>
            <a:endParaRPr lang="zh-TW" altLang="en-US" sz="3600" b="1" dirty="0"/>
          </a:p>
        </p:txBody>
      </p:sp>
      <p:sp>
        <p:nvSpPr>
          <p:cNvPr id="4" name="文字方塊 3"/>
          <p:cNvSpPr txBox="1"/>
          <p:nvPr/>
        </p:nvSpPr>
        <p:spPr>
          <a:xfrm>
            <a:off x="0" y="548680"/>
            <a:ext cx="687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/>
              <a:t>＊</a:t>
            </a:r>
            <a:r>
              <a:rPr lang="en-US" altLang="zh-TW" sz="2400" b="1" dirty="0" smtClean="0"/>
              <a:t>Governing equations </a:t>
            </a:r>
            <a:r>
              <a:rPr lang="en-US" altLang="zh-TW" sz="2000" b="1" dirty="0" smtClean="0"/>
              <a:t>for </a:t>
            </a:r>
            <a:endParaRPr lang="zh-TW" altLang="en-US" sz="20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850" t="51544" r="3463" b="32546"/>
          <a:stretch>
            <a:fillRect/>
          </a:stretch>
        </p:blipFill>
        <p:spPr bwMode="auto">
          <a:xfrm>
            <a:off x="1979712" y="1052736"/>
            <a:ext cx="3960441" cy="52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18976" t="67454" r="22555" b="21409"/>
          <a:stretch>
            <a:fillRect/>
          </a:stretch>
        </p:blipFill>
        <p:spPr bwMode="auto">
          <a:xfrm>
            <a:off x="5940152" y="1196752"/>
            <a:ext cx="25202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7180" t="56891" r="1274" b="26713"/>
          <a:stretch>
            <a:fillRect/>
          </a:stretch>
        </p:blipFill>
        <p:spPr bwMode="auto">
          <a:xfrm>
            <a:off x="1979712" y="1556792"/>
            <a:ext cx="3960440" cy="53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 l="20844" t="73287" r="12671" b="15782"/>
          <a:stretch>
            <a:fillRect/>
          </a:stretch>
        </p:blipFill>
        <p:spPr bwMode="auto">
          <a:xfrm>
            <a:off x="5940152" y="1628800"/>
            <a:ext cx="2736304" cy="36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4965" t="50000" r="2579" b="33441"/>
          <a:stretch>
            <a:fillRect/>
          </a:stretch>
        </p:blipFill>
        <p:spPr bwMode="auto">
          <a:xfrm>
            <a:off x="1979712" y="2132856"/>
            <a:ext cx="3960440" cy="52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 l="18561" t="66559" r="2579" b="17516"/>
          <a:stretch>
            <a:fillRect/>
          </a:stretch>
        </p:blipFill>
        <p:spPr bwMode="auto">
          <a:xfrm>
            <a:off x="5940152" y="2132856"/>
            <a:ext cx="3024336" cy="45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12"/>
          <p:cNvSpPr txBox="1"/>
          <p:nvPr/>
        </p:nvSpPr>
        <p:spPr>
          <a:xfrm>
            <a:off x="0" y="1124744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 Water vapor (</a:t>
            </a:r>
            <a:r>
              <a:rPr lang="en-US" altLang="zh-TW" b="1" dirty="0" err="1" smtClean="0"/>
              <a:t>qv</a:t>
            </a:r>
            <a:r>
              <a:rPr lang="en-US" altLang="zh-TW" b="1" dirty="0" smtClean="0"/>
              <a:t>):</a:t>
            </a:r>
            <a:endParaRPr lang="zh-TW" altLang="en-US" b="1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251520" y="1628800"/>
            <a:ext cx="201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TW" b="1" dirty="0" smtClean="0"/>
              <a:t> Cloud (qc):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0" y="2132856"/>
            <a:ext cx="205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 Precipitation (</a:t>
            </a:r>
            <a:r>
              <a:rPr lang="en-US" altLang="zh-TW" b="1" dirty="0" err="1" smtClean="0"/>
              <a:t>qp</a:t>
            </a:r>
            <a:r>
              <a:rPr lang="en-US" altLang="zh-TW" b="1" dirty="0" smtClean="0"/>
              <a:t>):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50800" t="17375" r="15666" b="16243"/>
          <a:stretch>
            <a:fillRect/>
          </a:stretch>
        </p:blipFill>
        <p:spPr bwMode="auto">
          <a:xfrm>
            <a:off x="5364088" y="2636912"/>
            <a:ext cx="3564645" cy="396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矩形 15"/>
          <p:cNvSpPr/>
          <p:nvPr/>
        </p:nvSpPr>
        <p:spPr>
          <a:xfrm>
            <a:off x="2483768" y="1052736"/>
            <a:ext cx="1872208" cy="158417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5292080" y="3140968"/>
            <a:ext cx="3600400" cy="936104"/>
          </a:xfrm>
          <a:prstGeom prst="rect">
            <a:avLst/>
          </a:prstGeom>
          <a:noFill/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5292080" y="4077072"/>
            <a:ext cx="3600400" cy="720080"/>
          </a:xfrm>
          <a:prstGeom prst="rect">
            <a:avLst/>
          </a:prstGeom>
          <a:noFill/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4355976" y="1052736"/>
            <a:ext cx="1584176" cy="158417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5292080" y="4797152"/>
            <a:ext cx="3600400" cy="360040"/>
          </a:xfrm>
          <a:prstGeom prst="rect">
            <a:avLst/>
          </a:prstGeom>
          <a:noFill/>
          <a:ln w="63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5940152" y="1196752"/>
            <a:ext cx="864096" cy="432048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5292080" y="2780928"/>
            <a:ext cx="3600400" cy="360040"/>
          </a:xfrm>
          <a:prstGeom prst="rect">
            <a:avLst/>
          </a:prstGeom>
          <a:noFill/>
          <a:ln w="63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5940152" y="1700808"/>
            <a:ext cx="1152128" cy="432048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6732240" y="2204864"/>
            <a:ext cx="1152128" cy="432048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 cstate="print"/>
          <a:srcRect l="55977" t="51181" r="22107" b="44094"/>
          <a:stretch>
            <a:fillRect/>
          </a:stretch>
        </p:blipFill>
        <p:spPr bwMode="auto">
          <a:xfrm>
            <a:off x="683568" y="5517232"/>
            <a:ext cx="356439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矩形 27"/>
          <p:cNvSpPr/>
          <p:nvPr/>
        </p:nvSpPr>
        <p:spPr>
          <a:xfrm>
            <a:off x="6948264" y="1196752"/>
            <a:ext cx="288032" cy="43204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7236296" y="1628800"/>
            <a:ext cx="288032" cy="43204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5292080" y="5733256"/>
            <a:ext cx="3600400" cy="360040"/>
          </a:xfrm>
          <a:prstGeom prst="rect">
            <a:avLst/>
          </a:prstGeom>
          <a:noFill/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5940152" y="2132856"/>
            <a:ext cx="864096" cy="504056"/>
          </a:xfrm>
          <a:prstGeom prst="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5292080" y="5157192"/>
            <a:ext cx="3600400" cy="360040"/>
          </a:xfrm>
          <a:prstGeom prst="rect">
            <a:avLst/>
          </a:prstGeom>
          <a:noFill/>
          <a:ln w="63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/>
          <p:cNvSpPr txBox="1"/>
          <p:nvPr/>
        </p:nvSpPr>
        <p:spPr>
          <a:xfrm>
            <a:off x="539552" y="3284984"/>
            <a:ext cx="3888432" cy="1846659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000" dirty="0" err="1" smtClean="0"/>
              <a:t>q</a:t>
            </a:r>
            <a:r>
              <a:rPr lang="en-US" altLang="zh-TW" sz="1600" dirty="0" err="1" smtClean="0"/>
              <a:t>v</a:t>
            </a:r>
            <a:r>
              <a:rPr lang="en-US" altLang="zh-TW" dirty="0" smtClean="0"/>
              <a:t> : water vapor mixing ratio</a:t>
            </a:r>
          </a:p>
          <a:p>
            <a:r>
              <a:rPr lang="en-US" altLang="zh-TW" sz="2000" dirty="0" smtClean="0"/>
              <a:t>q</a:t>
            </a:r>
            <a:r>
              <a:rPr lang="en-US" altLang="zh-TW" sz="1600" dirty="0" smtClean="0"/>
              <a:t>c</a:t>
            </a:r>
            <a:r>
              <a:rPr lang="en-US" altLang="zh-TW" dirty="0" smtClean="0"/>
              <a:t>: cloud mixing ratio</a:t>
            </a:r>
          </a:p>
          <a:p>
            <a:r>
              <a:rPr lang="en-US" altLang="zh-TW" sz="2000" dirty="0" err="1" smtClean="0"/>
              <a:t>q</a:t>
            </a:r>
            <a:r>
              <a:rPr lang="en-US" altLang="zh-TW" sz="1600" dirty="0" err="1" smtClean="0"/>
              <a:t>p</a:t>
            </a:r>
            <a:r>
              <a:rPr lang="en-US" altLang="zh-TW" dirty="0" smtClean="0"/>
              <a:t>: precipitation mixing ratio</a:t>
            </a:r>
          </a:p>
          <a:p>
            <a:r>
              <a:rPr lang="en-US" altLang="zh-TW" dirty="0" smtClean="0"/>
              <a:t>V’: horizontal air motion</a:t>
            </a:r>
          </a:p>
          <a:p>
            <a:r>
              <a:rPr lang="en-US" altLang="zh-TW" dirty="0" smtClean="0"/>
              <a:t>W: vertical air motion</a:t>
            </a:r>
          </a:p>
          <a:p>
            <a:r>
              <a:rPr lang="en-US" altLang="zh-TW" dirty="0" smtClean="0"/>
              <a:t>V</a:t>
            </a:r>
            <a:r>
              <a:rPr lang="en-US" altLang="zh-TW" sz="1400" dirty="0" smtClean="0"/>
              <a:t>T</a:t>
            </a:r>
            <a:r>
              <a:rPr lang="en-US" altLang="zh-TW" dirty="0" smtClean="0"/>
              <a:t>: hydrometeor terminal velocities</a:t>
            </a:r>
            <a:endParaRPr lang="zh-TW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5292080" y="6021288"/>
            <a:ext cx="3600400" cy="360040"/>
          </a:xfrm>
          <a:prstGeom prst="rect">
            <a:avLst/>
          </a:prstGeom>
          <a:noFill/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 l="18259" t="74806" r="18650" b="3932"/>
          <a:stretch>
            <a:fillRect/>
          </a:stretch>
        </p:blipFill>
        <p:spPr bwMode="auto">
          <a:xfrm>
            <a:off x="971600" y="3212976"/>
            <a:ext cx="684076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932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5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1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4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7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1" grpId="2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5" grpId="0" animBg="1"/>
      <p:bldP spid="35" grpId="1" animBg="1"/>
      <p:bldP spid="36" grpId="0" animBg="1"/>
      <p:bldP spid="36" grpId="1" animBg="1"/>
      <p:bldP spid="37" grpId="0" build="allAtOnce" animBg="1"/>
      <p:bldP spid="37" grpId="1" build="allAtOnce" animBg="1"/>
      <p:bldP spid="38" grpId="0" animBg="1"/>
      <p:bldP spid="3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altLang="zh-TW" b="1" dirty="0" smtClean="0"/>
              <a:t>Outline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 smtClean="0"/>
              <a:t>Introduction</a:t>
            </a:r>
          </a:p>
          <a:p>
            <a:r>
              <a:rPr lang="en-US" altLang="zh-TW" dirty="0" smtClean="0"/>
              <a:t>Key word</a:t>
            </a:r>
          </a:p>
          <a:p>
            <a:r>
              <a:rPr lang="en-US" altLang="zh-TW" dirty="0" smtClean="0"/>
              <a:t>Model description</a:t>
            </a:r>
          </a:p>
          <a:p>
            <a:r>
              <a:rPr lang="en-US" altLang="zh-TW" dirty="0" smtClean="0"/>
              <a:t>Method</a:t>
            </a:r>
          </a:p>
          <a:p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</a:rPr>
              <a:t>Result</a:t>
            </a:r>
          </a:p>
          <a:p>
            <a:pPr>
              <a:buNone/>
            </a:pPr>
            <a:r>
              <a:rPr lang="en-US" altLang="zh-TW" dirty="0" smtClean="0"/>
              <a:t>   </a:t>
            </a:r>
            <a:r>
              <a:rPr lang="en-US" altLang="zh-TW" sz="2600" dirty="0" smtClean="0"/>
              <a:t>a. Water vapor budget</a:t>
            </a:r>
          </a:p>
          <a:p>
            <a:pPr>
              <a:buNone/>
            </a:pPr>
            <a:r>
              <a:rPr lang="en-US" altLang="zh-TW" sz="2600" dirty="0" smtClean="0"/>
              <a:t>    b. Condensed water budget </a:t>
            </a:r>
          </a:p>
          <a:p>
            <a:pPr>
              <a:buNone/>
            </a:pPr>
            <a:r>
              <a:rPr lang="en-US" altLang="zh-TW" sz="2600" dirty="0" smtClean="0"/>
              <a:t>    c. Vertically integrated sources and sinks</a:t>
            </a:r>
          </a:p>
          <a:p>
            <a:pPr>
              <a:buNone/>
            </a:pPr>
            <a:r>
              <a:rPr lang="en-US" altLang="zh-TW" sz="2600" dirty="0" smtClean="0"/>
              <a:t>    d. Volume-integrated budgets</a:t>
            </a:r>
          </a:p>
          <a:p>
            <a:pPr>
              <a:buNone/>
            </a:pPr>
            <a:r>
              <a:rPr lang="en-US" altLang="zh-TW" sz="2600" dirty="0" smtClean="0"/>
              <a:t>    e. Precipitation efficiencies</a:t>
            </a:r>
          </a:p>
          <a:p>
            <a:r>
              <a:rPr lang="en-US" altLang="zh-TW" dirty="0" smtClean="0"/>
              <a:t>Conclusion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564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020272" cy="620688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4000" b="1" dirty="0" smtClean="0"/>
              <a:t>a. Water vapor budget  </a:t>
            </a:r>
            <a:r>
              <a:rPr lang="en-US" altLang="zh-TW" sz="4000" dirty="0" smtClean="0"/>
              <a:t>(over ocean)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349" t="13615" r="49264" b="14235"/>
          <a:stretch>
            <a:fillRect/>
          </a:stretch>
        </p:blipFill>
        <p:spPr bwMode="auto">
          <a:xfrm>
            <a:off x="755576" y="836712"/>
            <a:ext cx="366383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1619672" y="90872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Condensation/depositio</a:t>
            </a:r>
            <a:r>
              <a:rPr lang="en-US" altLang="zh-TW" dirty="0" smtClean="0"/>
              <a:t>n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547664" y="285293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Evaporation/sublimation</a:t>
            </a:r>
            <a:endParaRPr lang="zh-TW" altLang="en-US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475656" y="479715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net microphysical sink </a:t>
            </a:r>
            <a:r>
              <a:rPr lang="en-US" altLang="zh-TW" b="1" dirty="0" smtClean="0"/>
              <a:t>term</a:t>
            </a:r>
            <a:endParaRPr lang="zh-TW" altLang="en-US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50678" t="59880" r="15570" b="36355"/>
          <a:stretch>
            <a:fillRect/>
          </a:stretch>
        </p:blipFill>
        <p:spPr bwMode="auto">
          <a:xfrm>
            <a:off x="971600" y="6565844"/>
            <a:ext cx="3491880" cy="29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l="51193" t="13360" r="16589" b="13454"/>
          <a:stretch>
            <a:fillRect/>
          </a:stretch>
        </p:blipFill>
        <p:spPr bwMode="auto">
          <a:xfrm>
            <a:off x="4572000" y="854515"/>
            <a:ext cx="3600400" cy="581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字方塊 14"/>
          <p:cNvSpPr txBox="1"/>
          <p:nvPr/>
        </p:nvSpPr>
        <p:spPr>
          <a:xfrm>
            <a:off x="7452320" y="908720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HFC</a:t>
            </a:r>
            <a:endParaRPr lang="zh-TW" altLang="en-US" sz="2000" b="1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7452320" y="2780928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VFC</a:t>
            </a:r>
            <a:endParaRPr lang="zh-TW" altLang="en-US" sz="2000" b="1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5220072" y="479715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total vapor flux convergence </a:t>
            </a:r>
            <a:endParaRPr lang="zh-TW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683568" y="764704"/>
            <a:ext cx="3888432" cy="609329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接點 19"/>
          <p:cNvCxnSpPr/>
          <p:nvPr/>
        </p:nvCxnSpPr>
        <p:spPr>
          <a:xfrm>
            <a:off x="1043608" y="4005064"/>
            <a:ext cx="3528392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4499992" y="764704"/>
            <a:ext cx="3888432" cy="609329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755576" y="4653136"/>
            <a:ext cx="3744416" cy="2016224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4716016" y="4653136"/>
            <a:ext cx="3744416" cy="2016224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681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1" grpId="1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altLang="zh-TW" b="1" dirty="0" smtClean="0"/>
              <a:t>Outline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 smtClean="0"/>
              <a:t>Introduction</a:t>
            </a:r>
          </a:p>
          <a:p>
            <a:r>
              <a:rPr lang="en-US" altLang="zh-TW" dirty="0" smtClean="0"/>
              <a:t>Key word</a:t>
            </a:r>
          </a:p>
          <a:p>
            <a:r>
              <a:rPr lang="en-US" altLang="zh-TW" dirty="0" smtClean="0"/>
              <a:t>Model description</a:t>
            </a:r>
          </a:p>
          <a:p>
            <a:r>
              <a:rPr lang="en-US" altLang="zh-TW" dirty="0" smtClean="0"/>
              <a:t>Method</a:t>
            </a:r>
          </a:p>
          <a:p>
            <a:r>
              <a:rPr lang="en-US" altLang="zh-TW" dirty="0" smtClean="0"/>
              <a:t>Result</a:t>
            </a:r>
          </a:p>
          <a:p>
            <a:pPr>
              <a:buNone/>
            </a:pPr>
            <a:r>
              <a:rPr lang="en-US" altLang="zh-TW" dirty="0" smtClean="0"/>
              <a:t>   </a:t>
            </a:r>
            <a:r>
              <a:rPr lang="en-US" altLang="zh-TW" sz="2600" dirty="0" smtClean="0"/>
              <a:t>a. Water vapor budget</a:t>
            </a:r>
          </a:p>
          <a:p>
            <a:pPr>
              <a:buNone/>
            </a:pPr>
            <a:r>
              <a:rPr lang="en-US" altLang="zh-TW" sz="2600" dirty="0" smtClean="0"/>
              <a:t>    b. Condensed water budget </a:t>
            </a:r>
          </a:p>
          <a:p>
            <a:pPr>
              <a:buNone/>
            </a:pPr>
            <a:r>
              <a:rPr lang="en-US" altLang="zh-TW" sz="2600" dirty="0" smtClean="0"/>
              <a:t>    c. Vertically integrated sources and sinks</a:t>
            </a:r>
          </a:p>
          <a:p>
            <a:pPr>
              <a:buNone/>
            </a:pPr>
            <a:r>
              <a:rPr lang="en-US" altLang="zh-TW" sz="2600" dirty="0" smtClean="0"/>
              <a:t>    d. Volume-integrated budgets</a:t>
            </a:r>
          </a:p>
          <a:p>
            <a:pPr>
              <a:buNone/>
            </a:pPr>
            <a:r>
              <a:rPr lang="en-US" altLang="zh-TW" sz="2600" dirty="0" smtClean="0"/>
              <a:t>    e. Precipitation efficiencies</a:t>
            </a:r>
          </a:p>
          <a:p>
            <a:r>
              <a:rPr lang="en-US" altLang="zh-TW" dirty="0" smtClean="0"/>
              <a:t>Conclusion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109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236296" cy="562074"/>
          </a:xfrm>
        </p:spPr>
        <p:txBody>
          <a:bodyPr>
            <a:normAutofit fontScale="90000"/>
          </a:bodyPr>
          <a:lstStyle/>
          <a:p>
            <a:r>
              <a:rPr lang="en-US" altLang="zh-TW" sz="4000" b="1" dirty="0" smtClean="0"/>
              <a:t>a. Water vapor budget </a:t>
            </a:r>
            <a:r>
              <a:rPr lang="en-US" altLang="zh-TW" sz="4000" dirty="0" smtClean="0"/>
              <a:t>(over ocean)</a:t>
            </a:r>
            <a:endParaRPr lang="zh-TW" altLang="en-US" dirty="0"/>
          </a:p>
        </p:txBody>
      </p:sp>
      <p:pic>
        <p:nvPicPr>
          <p:cNvPr id="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801" t="36598" r="49578" b="36355"/>
          <a:stretch>
            <a:fillRect/>
          </a:stretch>
        </p:blipFill>
        <p:spPr bwMode="auto">
          <a:xfrm>
            <a:off x="251520" y="1988840"/>
            <a:ext cx="432048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 l="50678" t="36598" r="15570" b="36355"/>
          <a:stretch>
            <a:fillRect/>
          </a:stretch>
        </p:blipFill>
        <p:spPr bwMode="auto">
          <a:xfrm>
            <a:off x="4607496" y="2060848"/>
            <a:ext cx="4536504" cy="272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611560" y="155679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Divergence term</a:t>
            </a:r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5004048" y="1268760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Boundary layer source/</a:t>
            </a:r>
          </a:p>
          <a:p>
            <a:r>
              <a:rPr lang="en-US" altLang="zh-TW" b="1" dirty="0" smtClean="0"/>
              <a:t>vertical diffusion term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10796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7092280" cy="634082"/>
          </a:xfrm>
        </p:spPr>
        <p:txBody>
          <a:bodyPr>
            <a:noAutofit/>
          </a:bodyPr>
          <a:lstStyle/>
          <a:p>
            <a:pPr algn="l"/>
            <a:r>
              <a:rPr lang="en-US" altLang="zh-TW" sz="3600" b="1" dirty="0"/>
              <a:t>a. Water vapor </a:t>
            </a:r>
            <a:r>
              <a:rPr lang="en-US" altLang="zh-TW" sz="3600" b="1" dirty="0" smtClean="0"/>
              <a:t>budget </a:t>
            </a:r>
            <a:r>
              <a:rPr lang="en-US" altLang="zh-TW" sz="2800" dirty="0" smtClean="0"/>
              <a:t>(after landfall)</a:t>
            </a:r>
            <a:endParaRPr lang="zh-TW" altLang="en-US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638" t="16542" r="49589" b="17471"/>
          <a:stretch>
            <a:fillRect/>
          </a:stretch>
        </p:blipFill>
        <p:spPr bwMode="auto">
          <a:xfrm>
            <a:off x="0" y="620688"/>
            <a:ext cx="3851920" cy="592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827584" y="76470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Condensation </a:t>
            </a:r>
            <a:endParaRPr lang="zh-TW" alt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19053" t="65758" r="49338" b="28420"/>
          <a:stretch>
            <a:fillRect/>
          </a:stretch>
        </p:blipFill>
        <p:spPr bwMode="auto">
          <a:xfrm>
            <a:off x="395536" y="6507529"/>
            <a:ext cx="3384376" cy="35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/>
          <p:cNvSpPr txBox="1"/>
          <p:nvPr/>
        </p:nvSpPr>
        <p:spPr>
          <a:xfrm>
            <a:off x="827584" y="270892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Evaporation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827584" y="465313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Net condensation </a:t>
            </a:r>
            <a:endParaRPr lang="zh-TW" alt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51749" t="16542" r="27518" b="17471"/>
          <a:stretch>
            <a:fillRect/>
          </a:stretch>
        </p:blipFill>
        <p:spPr bwMode="auto">
          <a:xfrm>
            <a:off x="3779912" y="620688"/>
            <a:ext cx="3474998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19053" t="65758" r="49338" b="28420"/>
          <a:stretch>
            <a:fillRect/>
          </a:stretch>
        </p:blipFill>
        <p:spPr bwMode="auto">
          <a:xfrm>
            <a:off x="3851920" y="6492615"/>
            <a:ext cx="3528392" cy="36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0" y="548680"/>
            <a:ext cx="3888432" cy="609329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3779912" y="548680"/>
            <a:ext cx="3888432" cy="609329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6300192" y="76470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HFC</a:t>
            </a:r>
            <a:endParaRPr lang="zh-TW" altLang="en-US" sz="2000" b="1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6516216" y="2708920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VFC</a:t>
            </a:r>
            <a:endParaRPr lang="zh-TW" altLang="en-US" sz="2000" b="1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4283968" y="465313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total vapor flux convergence </a:t>
            </a:r>
            <a:endParaRPr lang="zh-TW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3923928" y="4581128"/>
            <a:ext cx="3384376" cy="2016224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323528" y="4581128"/>
            <a:ext cx="3420888" cy="2016224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51194" t="18133" r="21362" b="48381"/>
          <a:stretch>
            <a:fillRect/>
          </a:stretch>
        </p:blipFill>
        <p:spPr bwMode="auto">
          <a:xfrm>
            <a:off x="6830751" y="0"/>
            <a:ext cx="2313249" cy="21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14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n-US" altLang="zh-TW" sz="3600" b="1" dirty="0"/>
              <a:t>a. Water vapor </a:t>
            </a:r>
            <a:r>
              <a:rPr lang="en-US" altLang="zh-TW" sz="3600" b="1" dirty="0" smtClean="0"/>
              <a:t>budget </a:t>
            </a:r>
            <a:r>
              <a:rPr lang="en-US" altLang="zh-TW" sz="3600" dirty="0" smtClean="0"/>
              <a:t>(after landfall)</a:t>
            </a:r>
            <a:endParaRPr lang="zh-TW" altLang="en-US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330" t="34401" r="49338" b="28420"/>
          <a:stretch>
            <a:fillRect/>
          </a:stretch>
        </p:blipFill>
        <p:spPr bwMode="auto">
          <a:xfrm>
            <a:off x="0" y="2132856"/>
            <a:ext cx="459294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50662" t="34401" r="16006" b="28420"/>
          <a:stretch>
            <a:fillRect/>
          </a:stretch>
        </p:blipFill>
        <p:spPr bwMode="auto">
          <a:xfrm>
            <a:off x="4572000" y="2132856"/>
            <a:ext cx="4572000" cy="286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字方塊 10"/>
          <p:cNvSpPr txBox="1"/>
          <p:nvPr/>
        </p:nvSpPr>
        <p:spPr>
          <a:xfrm>
            <a:off x="467544" y="184482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Divergence term</a:t>
            </a:r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4932040" y="148478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Boundary layer source</a:t>
            </a:r>
          </a:p>
          <a:p>
            <a:r>
              <a:rPr lang="en-US" altLang="zh-TW" b="1" dirty="0" smtClean="0"/>
              <a:t>/vertical diffusion term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422876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altLang="zh-TW" b="1" dirty="0" smtClean="0"/>
              <a:t>Outline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 smtClean="0"/>
              <a:t>Introduction</a:t>
            </a:r>
          </a:p>
          <a:p>
            <a:r>
              <a:rPr lang="en-US" altLang="zh-TW" dirty="0" smtClean="0"/>
              <a:t>Key word</a:t>
            </a:r>
          </a:p>
          <a:p>
            <a:r>
              <a:rPr lang="en-US" altLang="zh-TW" dirty="0" smtClean="0"/>
              <a:t>Model description</a:t>
            </a:r>
          </a:p>
          <a:p>
            <a:r>
              <a:rPr lang="en-US" altLang="zh-TW" dirty="0" smtClean="0"/>
              <a:t>Method</a:t>
            </a:r>
          </a:p>
          <a:p>
            <a:r>
              <a:rPr lang="en-US" altLang="zh-TW" dirty="0" smtClean="0"/>
              <a:t>Result</a:t>
            </a:r>
          </a:p>
          <a:p>
            <a:pPr>
              <a:buNone/>
            </a:pPr>
            <a:r>
              <a:rPr lang="en-US" altLang="zh-TW" dirty="0" smtClean="0"/>
              <a:t>   </a:t>
            </a:r>
            <a:r>
              <a:rPr lang="en-US" altLang="zh-TW" sz="2600" dirty="0" smtClean="0"/>
              <a:t>a. Water vapor budget</a:t>
            </a:r>
          </a:p>
          <a:p>
            <a:pPr>
              <a:buNone/>
            </a:pPr>
            <a:r>
              <a:rPr lang="en-US" altLang="zh-TW" sz="2600" dirty="0" smtClean="0"/>
              <a:t>    </a:t>
            </a:r>
            <a:r>
              <a:rPr lang="en-US" altLang="zh-TW" sz="2600" dirty="0" smtClean="0">
                <a:solidFill>
                  <a:schemeClr val="accent2">
                    <a:lumMod val="75000"/>
                  </a:schemeClr>
                </a:solidFill>
              </a:rPr>
              <a:t>b. Condensed water budget </a:t>
            </a:r>
          </a:p>
          <a:p>
            <a:pPr>
              <a:buNone/>
            </a:pPr>
            <a:r>
              <a:rPr lang="en-US" altLang="zh-TW" sz="2600" dirty="0" smtClean="0"/>
              <a:t>    c. Vertically integrated sources and sinks</a:t>
            </a:r>
          </a:p>
          <a:p>
            <a:pPr>
              <a:buNone/>
            </a:pPr>
            <a:r>
              <a:rPr lang="en-US" altLang="zh-TW" sz="2600" dirty="0" smtClean="0"/>
              <a:t>    d. Volume-integrated budgets</a:t>
            </a:r>
          </a:p>
          <a:p>
            <a:pPr>
              <a:buNone/>
            </a:pPr>
            <a:r>
              <a:rPr lang="en-US" altLang="zh-TW" sz="2600" dirty="0" smtClean="0"/>
              <a:t>    e. Precipitation efficiencies</a:t>
            </a:r>
          </a:p>
          <a:p>
            <a:r>
              <a:rPr lang="en-US" altLang="zh-TW" dirty="0" smtClean="0"/>
              <a:t>Conclusion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156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Autofit/>
          </a:bodyPr>
          <a:lstStyle/>
          <a:p>
            <a:r>
              <a:rPr lang="en-US" altLang="zh-TW" sz="3600" b="1" dirty="0" smtClean="0"/>
              <a:t>b. Condensed water budget </a:t>
            </a:r>
            <a:r>
              <a:rPr lang="en-US" altLang="zh-TW" sz="3600" dirty="0" smtClean="0"/>
              <a:t>(ocean)</a:t>
            </a:r>
            <a:endParaRPr lang="zh-TW" altLang="en-US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532" t="16542" r="26743" b="59593"/>
          <a:stretch>
            <a:fillRect/>
          </a:stretch>
        </p:blipFill>
        <p:spPr bwMode="auto">
          <a:xfrm>
            <a:off x="1403648" y="1268760"/>
            <a:ext cx="5832649" cy="1749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8532" t="64272" r="26743" b="10272"/>
          <a:stretch>
            <a:fillRect/>
          </a:stretch>
        </p:blipFill>
        <p:spPr bwMode="auto">
          <a:xfrm>
            <a:off x="1403648" y="4725144"/>
            <a:ext cx="585065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8532" t="40407" r="26743" b="37319"/>
          <a:stretch>
            <a:fillRect/>
          </a:stretch>
        </p:blipFill>
        <p:spPr bwMode="auto">
          <a:xfrm>
            <a:off x="1403648" y="2996952"/>
            <a:ext cx="5832648" cy="1633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4067944" y="1844824"/>
            <a:ext cx="6480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Rain</a:t>
            </a:r>
            <a:endParaRPr lang="zh-TW" altLang="en-US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995936" y="5013176"/>
            <a:ext cx="7200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Snow</a:t>
            </a:r>
            <a:endParaRPr lang="zh-TW" altLang="en-US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851920" y="3284984"/>
            <a:ext cx="104360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err="1" smtClean="0"/>
              <a:t>Graupel</a:t>
            </a:r>
            <a:endParaRPr lang="zh-TW" altLang="en-US" b="1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2699792" y="908720"/>
            <a:ext cx="8640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source</a:t>
            </a:r>
            <a:endParaRPr lang="zh-TW" altLang="en-US" b="1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5364088" y="908720"/>
            <a:ext cx="8640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sink</a:t>
            </a:r>
            <a:endParaRPr lang="zh-TW" altLang="en-US" b="1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1547664" y="476672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2000" b="1" dirty="0" smtClean="0"/>
              <a:t>Sources and sinks of rain, </a:t>
            </a:r>
            <a:r>
              <a:rPr lang="en-US" altLang="zh-TW" sz="2000" b="1" dirty="0" err="1" smtClean="0"/>
              <a:t>graupel</a:t>
            </a:r>
            <a:r>
              <a:rPr lang="en-US" altLang="zh-TW" sz="2000" b="1" dirty="0" smtClean="0"/>
              <a:t>, and snow.</a:t>
            </a:r>
            <a:endParaRPr lang="zh-TW" altLang="en-US" sz="2000" b="1" dirty="0"/>
          </a:p>
        </p:txBody>
      </p:sp>
      <p:sp>
        <p:nvSpPr>
          <p:cNvPr id="22" name="矩形 21"/>
          <p:cNvSpPr/>
          <p:nvPr/>
        </p:nvSpPr>
        <p:spPr>
          <a:xfrm>
            <a:off x="1907704" y="2132856"/>
            <a:ext cx="648072" cy="86409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1835696" y="2204864"/>
            <a:ext cx="2592288" cy="4320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4572000" y="3861048"/>
            <a:ext cx="2592288" cy="4320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4499992" y="5517232"/>
            <a:ext cx="2664296" cy="4320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4499992" y="1772816"/>
            <a:ext cx="2664296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1763688" y="5085184"/>
            <a:ext cx="2664296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132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  <p:bldP spid="11" grpId="0" build="allAtOnce" animBg="1"/>
      <p:bldP spid="10" grpId="0" build="allAtOnce" animBg="1"/>
      <p:bldP spid="22" grpId="0" animBg="1"/>
      <p:bldP spid="22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Autofit/>
          </a:bodyPr>
          <a:lstStyle/>
          <a:p>
            <a:r>
              <a:rPr lang="en-US" altLang="zh-TW" sz="3600" b="1" dirty="0" smtClean="0"/>
              <a:t>b. Condensed water budget </a:t>
            </a:r>
            <a:r>
              <a:rPr lang="en-US" altLang="zh-TW" sz="3600" dirty="0" smtClean="0"/>
              <a:t>(ocean)</a:t>
            </a:r>
            <a:endParaRPr lang="zh-TW" altLang="en-US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975" t="18133" r="48823" b="57751"/>
          <a:stretch>
            <a:fillRect/>
          </a:stretch>
        </p:blipFill>
        <p:spPr bwMode="auto">
          <a:xfrm>
            <a:off x="467544" y="764704"/>
            <a:ext cx="3384376" cy="1903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1177" t="18133" r="15396" b="57751"/>
          <a:stretch>
            <a:fillRect/>
          </a:stretch>
        </p:blipFill>
        <p:spPr bwMode="auto">
          <a:xfrm>
            <a:off x="467544" y="2780928"/>
            <a:ext cx="3491880" cy="188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1718" t="90301" r="48210" b="6054"/>
          <a:stretch>
            <a:fillRect/>
          </a:stretch>
        </p:blipFill>
        <p:spPr bwMode="auto">
          <a:xfrm>
            <a:off x="755576" y="6602700"/>
            <a:ext cx="3096344" cy="28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51177" t="43254" r="15396" b="33635"/>
          <a:stretch>
            <a:fillRect/>
          </a:stretch>
        </p:blipFill>
        <p:spPr bwMode="auto">
          <a:xfrm>
            <a:off x="395536" y="4797152"/>
            <a:ext cx="3600400" cy="181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l="20751" t="42249" r="48823" b="33635"/>
          <a:stretch>
            <a:fillRect/>
          </a:stretch>
        </p:blipFill>
        <p:spPr bwMode="auto">
          <a:xfrm>
            <a:off x="3851920" y="764704"/>
            <a:ext cx="324035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l="53192" t="67370" r="15396" b="9519"/>
          <a:stretch>
            <a:fillRect/>
          </a:stretch>
        </p:blipFill>
        <p:spPr bwMode="auto">
          <a:xfrm>
            <a:off x="3851920" y="2852936"/>
            <a:ext cx="3312368" cy="1789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 l="21024" t="66365" r="48927" b="5499"/>
          <a:stretch>
            <a:fillRect/>
          </a:stretch>
        </p:blipFill>
        <p:spPr bwMode="auto">
          <a:xfrm>
            <a:off x="3923928" y="4736834"/>
            <a:ext cx="3168352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 l="52043" t="67547" r="15842" b="4747"/>
          <a:stretch>
            <a:fillRect/>
          </a:stretch>
        </p:blipFill>
        <p:spPr bwMode="auto">
          <a:xfrm>
            <a:off x="467544" y="764704"/>
            <a:ext cx="333855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直線接點 22"/>
          <p:cNvCxnSpPr/>
          <p:nvPr/>
        </p:nvCxnSpPr>
        <p:spPr>
          <a:xfrm>
            <a:off x="3923928" y="2060848"/>
            <a:ext cx="331236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3959932" y="2708920"/>
            <a:ext cx="3240360" cy="194421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611560" y="764704"/>
            <a:ext cx="3240360" cy="194421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467544" y="476672"/>
            <a:ext cx="3528392" cy="638132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0" y="476672"/>
            <a:ext cx="1763688" cy="33855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/>
              <a:t>Net condensation</a:t>
            </a:r>
            <a:endParaRPr lang="zh-TW" altLang="en-US" sz="16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0" y="4941168"/>
            <a:ext cx="792088" cy="3385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/>
              <a:t>VFC</a:t>
            </a:r>
            <a:endParaRPr lang="zh-TW" altLang="en-US" sz="16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0" y="2996952"/>
            <a:ext cx="720080" cy="3385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/>
              <a:t>HFC</a:t>
            </a:r>
            <a:endParaRPr lang="zh-TW" altLang="en-US" sz="1600" dirty="0"/>
          </a:p>
        </p:txBody>
      </p:sp>
      <p:sp>
        <p:nvSpPr>
          <p:cNvPr id="29" name="矩形 28"/>
          <p:cNvSpPr/>
          <p:nvPr/>
        </p:nvSpPr>
        <p:spPr>
          <a:xfrm>
            <a:off x="3779912" y="476672"/>
            <a:ext cx="3528392" cy="216024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7380312" y="1412776"/>
            <a:ext cx="1512168" cy="5847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/>
              <a:t>Precipitation</a:t>
            </a:r>
          </a:p>
          <a:p>
            <a:pPr algn="ctr"/>
            <a:r>
              <a:rPr lang="en-US" altLang="zh-TW" sz="1600" b="1" dirty="0" smtClean="0"/>
              <a:t> fallout term</a:t>
            </a:r>
            <a:endParaRPr lang="zh-TW" altLang="en-US" sz="1600" b="1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7092280" y="3140968"/>
            <a:ext cx="2051720" cy="5847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/>
              <a:t>Precipitation + </a:t>
            </a:r>
          </a:p>
          <a:p>
            <a:r>
              <a:rPr lang="en-US" altLang="zh-TW" sz="1600" b="1" dirty="0" smtClean="0"/>
              <a:t>total flux</a:t>
            </a:r>
            <a:r>
              <a:rPr lang="zh-TW" altLang="en-US" sz="1600" b="1" dirty="0" smtClean="0"/>
              <a:t> </a:t>
            </a:r>
            <a:r>
              <a:rPr lang="en-US" altLang="zh-TW" sz="1600" b="1" dirty="0" smtClean="0"/>
              <a:t>convergence</a:t>
            </a:r>
            <a:endParaRPr lang="zh-TW" altLang="en-US" sz="1600" b="1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7019764" y="5229200"/>
            <a:ext cx="2124236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/>
              <a:t>Boundary layer source</a:t>
            </a:r>
          </a:p>
          <a:p>
            <a:pPr algn="ctr"/>
            <a:r>
              <a:rPr lang="en-US" altLang="zh-TW" sz="1600" b="1" dirty="0" smtClean="0"/>
              <a:t>/vertical diffusion term</a:t>
            </a:r>
            <a:endParaRPr lang="zh-TW" altLang="en-US" sz="1600" b="1" dirty="0"/>
          </a:p>
        </p:txBody>
      </p:sp>
      <p:sp>
        <p:nvSpPr>
          <p:cNvPr id="30" name="矩形 29"/>
          <p:cNvSpPr/>
          <p:nvPr/>
        </p:nvSpPr>
        <p:spPr>
          <a:xfrm>
            <a:off x="4211960" y="1124744"/>
            <a:ext cx="720080" cy="136815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1907704" y="1484784"/>
            <a:ext cx="720080" cy="63968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/>
          <p:cNvSpPr/>
          <p:nvPr/>
        </p:nvSpPr>
        <p:spPr>
          <a:xfrm>
            <a:off x="3923928" y="4653136"/>
            <a:ext cx="3240360" cy="194421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226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1" grpId="0" animBg="1"/>
      <p:bldP spid="31" grpId="1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 l="28977" t="40504" r="48478" b="37565"/>
          <a:stretch>
            <a:fillRect/>
          </a:stretch>
        </p:blipFill>
        <p:spPr bwMode="auto">
          <a:xfrm>
            <a:off x="179512" y="2636912"/>
            <a:ext cx="3600400" cy="2004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8885" t="18107" r="47871" b="59450"/>
          <a:stretch>
            <a:fillRect/>
          </a:stretch>
        </p:blipFill>
        <p:spPr bwMode="auto">
          <a:xfrm>
            <a:off x="179512" y="476672"/>
            <a:ext cx="3672408" cy="212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28748" t="61812" r="48423" b="12201"/>
          <a:stretch>
            <a:fillRect/>
          </a:stretch>
        </p:blipFill>
        <p:spPr bwMode="auto">
          <a:xfrm>
            <a:off x="179512" y="4612660"/>
            <a:ext cx="3600400" cy="224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522" t="40842" r="26951" b="34360"/>
          <a:stretch>
            <a:fillRect/>
          </a:stretch>
        </p:blipFill>
        <p:spPr bwMode="auto">
          <a:xfrm>
            <a:off x="3851920" y="2636912"/>
            <a:ext cx="3456384" cy="2375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51992" t="18107" r="27420" b="59450"/>
          <a:stretch>
            <a:fillRect/>
          </a:stretch>
        </p:blipFill>
        <p:spPr bwMode="auto">
          <a:xfrm>
            <a:off x="3923928" y="476672"/>
            <a:ext cx="331236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文字方塊 22"/>
          <p:cNvSpPr txBox="1"/>
          <p:nvPr/>
        </p:nvSpPr>
        <p:spPr>
          <a:xfrm>
            <a:off x="899592" y="62068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/>
              <a:t>Net microphysical source</a:t>
            </a:r>
            <a:endParaRPr lang="zh-TW" altLang="en-US" sz="16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4355976" y="62068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HFC</a:t>
            </a:r>
            <a:endParaRPr lang="zh-TW" altLang="en-US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4355976" y="270892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VFC</a:t>
            </a:r>
            <a:endParaRPr lang="zh-TW" altLang="en-US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899592" y="270892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Precipitation fallout term</a:t>
            </a:r>
            <a:endParaRPr lang="zh-TW" altLang="en-US" b="1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899592" y="472514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Precipitation + HFC+VFC</a:t>
            </a:r>
            <a:endParaRPr lang="zh-TW" alt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20251" t="45275" r="47207" b="13382"/>
          <a:stretch>
            <a:fillRect/>
          </a:stretch>
        </p:blipFill>
        <p:spPr bwMode="auto">
          <a:xfrm>
            <a:off x="3923928" y="476672"/>
            <a:ext cx="3528392" cy="2700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53321" t="45275" r="15466" b="13382"/>
          <a:stretch>
            <a:fillRect/>
          </a:stretch>
        </p:blipFill>
        <p:spPr bwMode="auto">
          <a:xfrm>
            <a:off x="4067944" y="2636912"/>
            <a:ext cx="3384378" cy="25202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/>
          <a:srcRect l="51194" t="18133" r="21362" b="48381"/>
          <a:stretch>
            <a:fillRect/>
          </a:stretch>
        </p:blipFill>
        <p:spPr bwMode="auto">
          <a:xfrm>
            <a:off x="7206688" y="0"/>
            <a:ext cx="1937312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8697144" cy="548680"/>
          </a:xfrm>
        </p:spPr>
        <p:txBody>
          <a:bodyPr>
            <a:noAutofit/>
          </a:bodyPr>
          <a:lstStyle/>
          <a:p>
            <a:pPr algn="l"/>
            <a:r>
              <a:rPr lang="en-US" altLang="zh-TW" sz="3600" b="1" dirty="0" smtClean="0"/>
              <a:t>b. Condensed water budget</a:t>
            </a:r>
            <a:r>
              <a:rPr lang="en-US" altLang="zh-TW" sz="2400" dirty="0" smtClean="0"/>
              <a:t>(after landfall)</a:t>
            </a:r>
            <a:endParaRPr lang="zh-TW" altLang="en-US" sz="2400" dirty="0"/>
          </a:p>
        </p:txBody>
      </p:sp>
      <p:sp>
        <p:nvSpPr>
          <p:cNvPr id="22" name="矩形 21"/>
          <p:cNvSpPr/>
          <p:nvPr/>
        </p:nvSpPr>
        <p:spPr>
          <a:xfrm>
            <a:off x="467544" y="548680"/>
            <a:ext cx="3240360" cy="194421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539552" y="4653136"/>
            <a:ext cx="3240360" cy="194421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539552" y="620688"/>
            <a:ext cx="3240360" cy="194421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3923928" y="476672"/>
            <a:ext cx="3240360" cy="439248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539552" y="2636912"/>
            <a:ext cx="3240360" cy="194421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330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19" grpId="0" animBg="1"/>
      <p:bldP spid="20" grpId="0" animBg="1"/>
      <p:bldP spid="20" grpId="1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altLang="zh-TW" b="1" dirty="0" smtClean="0"/>
              <a:t>Outline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 smtClean="0"/>
              <a:t>Introduction</a:t>
            </a:r>
          </a:p>
          <a:p>
            <a:r>
              <a:rPr lang="en-US" altLang="zh-TW" dirty="0" smtClean="0"/>
              <a:t>Key word</a:t>
            </a:r>
          </a:p>
          <a:p>
            <a:r>
              <a:rPr lang="en-US" altLang="zh-TW" dirty="0" smtClean="0"/>
              <a:t>Model description</a:t>
            </a:r>
          </a:p>
          <a:p>
            <a:r>
              <a:rPr lang="en-US" altLang="zh-TW" dirty="0" smtClean="0"/>
              <a:t>Method</a:t>
            </a:r>
          </a:p>
          <a:p>
            <a:r>
              <a:rPr lang="en-US" altLang="zh-TW" dirty="0" smtClean="0"/>
              <a:t>Result</a:t>
            </a:r>
          </a:p>
          <a:p>
            <a:pPr>
              <a:buNone/>
            </a:pPr>
            <a:r>
              <a:rPr lang="en-US" altLang="zh-TW" dirty="0" smtClean="0"/>
              <a:t>   </a:t>
            </a:r>
            <a:r>
              <a:rPr lang="en-US" altLang="zh-TW" sz="2600" dirty="0" smtClean="0"/>
              <a:t>a. Water vapor budget</a:t>
            </a:r>
          </a:p>
          <a:p>
            <a:pPr>
              <a:buNone/>
            </a:pPr>
            <a:r>
              <a:rPr lang="en-US" altLang="zh-TW" sz="2600" dirty="0" smtClean="0"/>
              <a:t>    b. Condensed water budget </a:t>
            </a:r>
          </a:p>
          <a:p>
            <a:pPr>
              <a:buNone/>
            </a:pPr>
            <a:r>
              <a:rPr lang="en-US" altLang="zh-TW" sz="2600" dirty="0" smtClean="0"/>
              <a:t>    </a:t>
            </a:r>
            <a:r>
              <a:rPr lang="en-US" altLang="zh-TW" sz="2600" dirty="0" smtClean="0">
                <a:solidFill>
                  <a:schemeClr val="accent2">
                    <a:lumMod val="75000"/>
                  </a:schemeClr>
                </a:solidFill>
              </a:rPr>
              <a:t>c. Vertically integrated sources and sinks</a:t>
            </a:r>
          </a:p>
          <a:p>
            <a:pPr>
              <a:buNone/>
            </a:pPr>
            <a:r>
              <a:rPr lang="en-US" altLang="zh-TW" sz="2600" dirty="0" smtClean="0"/>
              <a:t>    d. Volume-integrated budgets</a:t>
            </a:r>
          </a:p>
          <a:p>
            <a:pPr>
              <a:buNone/>
            </a:pPr>
            <a:r>
              <a:rPr lang="en-US" altLang="zh-TW" sz="2600" dirty="0" smtClean="0"/>
              <a:t>    e. Precipitation efficiencies</a:t>
            </a:r>
          </a:p>
          <a:p>
            <a:r>
              <a:rPr lang="en-US" altLang="zh-TW" dirty="0" smtClean="0"/>
              <a:t>Conclusion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663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4060" t="22906" r="21376" b="29364"/>
          <a:stretch>
            <a:fillRect/>
          </a:stretch>
        </p:blipFill>
        <p:spPr bwMode="auto">
          <a:xfrm>
            <a:off x="2411760" y="836712"/>
            <a:ext cx="460851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48072"/>
          </a:xfrm>
        </p:spPr>
        <p:txBody>
          <a:bodyPr>
            <a:noAutofit/>
          </a:bodyPr>
          <a:lstStyle/>
          <a:p>
            <a:r>
              <a:rPr lang="en-US" altLang="zh-TW" sz="3600" b="1" dirty="0" smtClean="0"/>
              <a:t>c. Vertically integrated sources and sinks</a:t>
            </a:r>
            <a:endParaRPr lang="zh-TW" altLang="en-US" sz="36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3571" t="33463" r="21971" b="22832"/>
          <a:stretch>
            <a:fillRect/>
          </a:stretch>
        </p:blipFill>
        <p:spPr bwMode="auto">
          <a:xfrm>
            <a:off x="2339752" y="2852936"/>
            <a:ext cx="462797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24099" t="33463" r="22107" b="21650"/>
          <a:stretch>
            <a:fillRect/>
          </a:stretch>
        </p:blipFill>
        <p:spPr bwMode="auto">
          <a:xfrm>
            <a:off x="2411760" y="4869160"/>
            <a:ext cx="4608512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2915816" y="54868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Over ocean</a:t>
            </a:r>
            <a:endParaRPr lang="zh-TW" altLang="en-US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4932040" y="54868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Landfall stage</a:t>
            </a:r>
            <a:endParaRPr lang="zh-TW" altLang="en-US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55576" y="1556792"/>
            <a:ext cx="147565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condensation</a:t>
            </a:r>
            <a:endParaRPr lang="zh-TW" altLang="en-US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899592" y="3356992"/>
            <a:ext cx="13316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evaporation</a:t>
            </a:r>
            <a:endParaRPr lang="zh-TW" altLang="en-US" b="1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827584" y="5373216"/>
            <a:ext cx="140364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Precipitation</a:t>
            </a:r>
          </a:p>
          <a:p>
            <a:pPr algn="ctr"/>
            <a:r>
              <a:rPr lang="en-US" altLang="zh-TW" b="1" dirty="0" smtClean="0"/>
              <a:t>fallout</a:t>
            </a:r>
            <a:endParaRPr lang="zh-TW" altLang="en-US" b="1" dirty="0"/>
          </a:p>
        </p:txBody>
      </p:sp>
      <p:sp>
        <p:nvSpPr>
          <p:cNvPr id="21" name="矩形 20"/>
          <p:cNvSpPr/>
          <p:nvPr/>
        </p:nvSpPr>
        <p:spPr>
          <a:xfrm>
            <a:off x="2339752" y="980728"/>
            <a:ext cx="2376264" cy="587727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4788024" y="836712"/>
            <a:ext cx="2232248" cy="602128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/>
          <a:srcRect l="51391" t="21293" r="21260" b="45814"/>
          <a:stretch>
            <a:fillRect/>
          </a:stretch>
        </p:blipFill>
        <p:spPr bwMode="auto">
          <a:xfrm>
            <a:off x="251520" y="2564904"/>
            <a:ext cx="231501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/>
          <a:srcRect l="27712" t="55052" r="48609" b="13723"/>
          <a:stretch>
            <a:fillRect/>
          </a:stretch>
        </p:blipFill>
        <p:spPr bwMode="auto">
          <a:xfrm>
            <a:off x="373257" y="4688269"/>
            <a:ext cx="203850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/>
          <a:srcRect l="51034" t="19782" r="25754" b="49268"/>
          <a:stretch>
            <a:fillRect/>
          </a:stretch>
        </p:blipFill>
        <p:spPr bwMode="auto">
          <a:xfrm>
            <a:off x="7030300" y="2708920"/>
            <a:ext cx="187220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 cstate="print"/>
          <a:srcRect l="27513" t="51568" r="48965" b="17482"/>
          <a:stretch>
            <a:fillRect/>
          </a:stretch>
        </p:blipFill>
        <p:spPr bwMode="auto">
          <a:xfrm>
            <a:off x="7054512" y="4939783"/>
            <a:ext cx="1872208" cy="1847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11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>
            <a:noAutofit/>
          </a:bodyPr>
          <a:lstStyle/>
          <a:p>
            <a:r>
              <a:rPr lang="en-US" altLang="zh-TW" sz="3600" b="1" dirty="0" smtClean="0"/>
              <a:t>c. Vertically integrated sources and sinks</a:t>
            </a:r>
            <a:endParaRPr lang="zh-TW" altLang="en-US" sz="36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638" t="21315" r="26743" b="44744"/>
          <a:stretch>
            <a:fillRect/>
          </a:stretch>
        </p:blipFill>
        <p:spPr bwMode="auto">
          <a:xfrm>
            <a:off x="2411760" y="980728"/>
            <a:ext cx="4464496" cy="180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27420" t="55906" r="26092" b="9838"/>
          <a:stretch>
            <a:fillRect/>
          </a:stretch>
        </p:blipFill>
        <p:spPr bwMode="auto">
          <a:xfrm>
            <a:off x="2411760" y="2780928"/>
            <a:ext cx="4519123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28084" t="46456" r="26756" b="12201"/>
          <a:stretch>
            <a:fillRect/>
          </a:stretch>
        </p:blipFill>
        <p:spPr bwMode="auto">
          <a:xfrm>
            <a:off x="2483768" y="4581128"/>
            <a:ext cx="4392488" cy="211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文字方塊 15"/>
          <p:cNvSpPr txBox="1"/>
          <p:nvPr/>
        </p:nvSpPr>
        <p:spPr>
          <a:xfrm>
            <a:off x="2843808" y="69269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Over ocean</a:t>
            </a:r>
            <a:endParaRPr lang="zh-TW" altLang="en-US" b="1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4788024" y="69269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Landfall stage</a:t>
            </a:r>
            <a:endParaRPr lang="zh-TW" altLang="en-US" b="1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1187624" y="1484784"/>
            <a:ext cx="122413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Total rain source</a:t>
            </a:r>
            <a:endParaRPr lang="zh-TW" altLang="en-US" b="1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1187624" y="3356992"/>
            <a:ext cx="122413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Warm rain source</a:t>
            </a:r>
            <a:endParaRPr lang="zh-TW" altLang="en-US" b="1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1331640" y="5157192"/>
            <a:ext cx="108012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Cold rain source</a:t>
            </a:r>
            <a:endParaRPr lang="zh-TW" altLang="en-US" b="1" dirty="0"/>
          </a:p>
        </p:txBody>
      </p:sp>
      <p:sp>
        <p:nvSpPr>
          <p:cNvPr id="30" name="矩形 29"/>
          <p:cNvSpPr/>
          <p:nvPr/>
        </p:nvSpPr>
        <p:spPr>
          <a:xfrm>
            <a:off x="2483768" y="980728"/>
            <a:ext cx="2232248" cy="547260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4644008" y="980728"/>
            <a:ext cx="2232248" cy="547260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778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706090"/>
          </a:xfrm>
        </p:spPr>
        <p:txBody>
          <a:bodyPr>
            <a:noAutofit/>
          </a:bodyPr>
          <a:lstStyle/>
          <a:p>
            <a:r>
              <a:rPr lang="en-US" altLang="zh-TW" b="1" dirty="0" smtClean="0"/>
              <a:t>introduction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505475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sz="2400" dirty="0" smtClean="0"/>
              <a:t>Although there have been many observational and modeling studies of tropical cyclones (TCs), the understanding of </a:t>
            </a:r>
            <a:r>
              <a:rPr lang="en-US" altLang="zh-TW" sz="2400" b="1" dirty="0" smtClean="0">
                <a:solidFill>
                  <a:schemeClr val="accent1">
                    <a:lumMod val="75000"/>
                  </a:schemeClr>
                </a:solidFill>
              </a:rPr>
              <a:t>TCs’ budgets of vapor and condensate</a:t>
            </a:r>
            <a:r>
              <a:rPr lang="en-US" altLang="zh-TW" sz="2400" b="1" dirty="0" smtClean="0"/>
              <a:t> </a:t>
            </a:r>
            <a:r>
              <a:rPr lang="en-US" altLang="zh-TW" sz="2400" dirty="0" smtClean="0"/>
              <a:t>and </a:t>
            </a:r>
            <a:r>
              <a:rPr lang="en-US" altLang="zh-TW" sz="2400" b="1" dirty="0" smtClean="0">
                <a:solidFill>
                  <a:schemeClr val="accent1">
                    <a:lumMod val="75000"/>
                  </a:schemeClr>
                </a:solidFill>
              </a:rPr>
              <a:t>the changes of budgets after TCs’ landfall</a:t>
            </a:r>
            <a:r>
              <a:rPr lang="en-US" altLang="zh-TW" sz="2400" b="1" dirty="0" smtClean="0"/>
              <a:t> </a:t>
            </a:r>
            <a:r>
              <a:rPr lang="en-US" altLang="zh-TW" sz="2400" dirty="0" smtClean="0"/>
              <a:t>is still quite limited.</a:t>
            </a:r>
          </a:p>
          <a:p>
            <a:pPr>
              <a:buNone/>
            </a:pPr>
            <a:endParaRPr lang="en-US" altLang="zh-TW" sz="2400" dirty="0" smtClean="0"/>
          </a:p>
          <a:p>
            <a:r>
              <a:rPr lang="en-US" altLang="zh-TW" sz="2400" dirty="0" err="1" smtClean="0"/>
              <a:t>Analyse</a:t>
            </a:r>
            <a:r>
              <a:rPr lang="en-US" altLang="zh-TW" sz="2400" dirty="0" smtClean="0"/>
              <a:t> the MM5 output from YZH(2008) with high spatial and temporal resolutions(2-kmhorizontal grid size and 2-min output interval).</a:t>
            </a:r>
          </a:p>
          <a:p>
            <a:pPr>
              <a:buNone/>
            </a:pPr>
            <a:endParaRPr lang="en-US" altLang="zh-TW" sz="2400" dirty="0" smtClean="0"/>
          </a:p>
          <a:p>
            <a:r>
              <a:rPr lang="en-US" altLang="zh-TW" sz="2400" dirty="0" smtClean="0"/>
              <a:t>Object 1:To investigate the evolution of the water vapor, cloud,</a:t>
            </a:r>
          </a:p>
          <a:p>
            <a:pPr>
              <a:buNone/>
            </a:pPr>
            <a:r>
              <a:rPr lang="en-US" altLang="zh-TW" sz="2400" dirty="0" smtClean="0"/>
              <a:t>                      and precipitation budgets during </a:t>
            </a:r>
            <a:r>
              <a:rPr lang="en-US" altLang="zh-TW" sz="2400" dirty="0" err="1" smtClean="0"/>
              <a:t>Nari’s</a:t>
            </a:r>
            <a:r>
              <a:rPr lang="en-US" altLang="zh-TW" sz="2400" dirty="0" smtClean="0"/>
              <a:t> landfall on Taiwan.</a:t>
            </a:r>
          </a:p>
          <a:p>
            <a:r>
              <a:rPr lang="en-US" altLang="zh-TW" sz="2400" dirty="0" smtClean="0"/>
              <a:t>Object 2: To understand what portions of the heavy rainfall from </a:t>
            </a:r>
            <a:r>
              <a:rPr lang="en-US" altLang="zh-TW" sz="2400" dirty="0" err="1" smtClean="0"/>
              <a:t>Nari</a:t>
            </a:r>
            <a:r>
              <a:rPr lang="en-US" altLang="zh-TW" sz="2400" dirty="0" smtClean="0"/>
              <a:t>   </a:t>
            </a:r>
          </a:p>
          <a:p>
            <a:pPr>
              <a:buNone/>
            </a:pPr>
            <a:r>
              <a:rPr lang="en-US" altLang="zh-TW" sz="2400" dirty="0" smtClean="0"/>
              <a:t>                      were </a:t>
            </a:r>
            <a:r>
              <a:rPr lang="en-US" altLang="zh-TW" sz="2400" dirty="0" smtClean="0">
                <a:solidFill>
                  <a:schemeClr val="accent1">
                    <a:lumMod val="75000"/>
                  </a:schemeClr>
                </a:solidFill>
              </a:rPr>
              <a:t>produced in situ</a:t>
            </a:r>
            <a:r>
              <a:rPr lang="en-US" altLang="zh-TW" sz="2400" dirty="0" smtClean="0"/>
              <a:t>, and what portions of rainfall   </a:t>
            </a:r>
          </a:p>
          <a:p>
            <a:pPr>
              <a:buNone/>
            </a:pPr>
            <a:r>
              <a:rPr lang="en-US" altLang="zh-TW" sz="2400" dirty="0" smtClean="0"/>
              <a:t>                      were </a:t>
            </a:r>
            <a:r>
              <a:rPr lang="en-US" altLang="zh-TW" sz="2400" dirty="0" smtClean="0">
                <a:solidFill>
                  <a:schemeClr val="accent1">
                    <a:lumMod val="75000"/>
                  </a:schemeClr>
                </a:solidFill>
              </a:rPr>
              <a:t>produced by moisture transported </a:t>
            </a:r>
            <a:r>
              <a:rPr lang="en-US" altLang="zh-TW" sz="2400" dirty="0" smtClean="0"/>
              <a:t>from the </a:t>
            </a:r>
          </a:p>
          <a:p>
            <a:pPr>
              <a:buNone/>
            </a:pPr>
            <a:r>
              <a:rPr lang="en-US" altLang="zh-TW" sz="2400" dirty="0" smtClean="0"/>
              <a:t>                      surrounding oceanic environment.</a:t>
            </a:r>
          </a:p>
          <a:p>
            <a:r>
              <a:rPr lang="en-US" altLang="zh-TW" sz="2400" dirty="0" smtClean="0"/>
              <a:t>Object3: To examine whether the precipitation efficiency is indeed </a:t>
            </a:r>
          </a:p>
          <a:p>
            <a:pPr>
              <a:buNone/>
            </a:pPr>
            <a:r>
              <a:rPr lang="en-US" altLang="zh-TW" sz="2400" dirty="0" smtClean="0"/>
              <a:t>                      increased after </a:t>
            </a:r>
            <a:r>
              <a:rPr lang="en-US" altLang="zh-TW" sz="2400" dirty="0" err="1" smtClean="0"/>
              <a:t>Nari’s</a:t>
            </a:r>
            <a:r>
              <a:rPr lang="en-US" altLang="zh-TW" sz="2400" dirty="0" smtClean="0"/>
              <a:t> landfall</a:t>
            </a:r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3520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altLang="zh-TW" b="1" dirty="0" smtClean="0"/>
              <a:t>Outline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 smtClean="0"/>
              <a:t>Introduction</a:t>
            </a:r>
          </a:p>
          <a:p>
            <a:r>
              <a:rPr lang="en-US" altLang="zh-TW" dirty="0" smtClean="0"/>
              <a:t>Key word</a:t>
            </a:r>
          </a:p>
          <a:p>
            <a:r>
              <a:rPr lang="en-US" altLang="zh-TW" dirty="0" smtClean="0"/>
              <a:t>Model description</a:t>
            </a:r>
          </a:p>
          <a:p>
            <a:r>
              <a:rPr lang="en-US" altLang="zh-TW" dirty="0" smtClean="0"/>
              <a:t>Method</a:t>
            </a:r>
          </a:p>
          <a:p>
            <a:r>
              <a:rPr lang="en-US" altLang="zh-TW" dirty="0" smtClean="0"/>
              <a:t>Result</a:t>
            </a:r>
          </a:p>
          <a:p>
            <a:pPr>
              <a:buNone/>
            </a:pPr>
            <a:r>
              <a:rPr lang="en-US" altLang="zh-TW" dirty="0" smtClean="0"/>
              <a:t>   </a:t>
            </a:r>
            <a:r>
              <a:rPr lang="en-US" altLang="zh-TW" sz="2600" dirty="0" smtClean="0"/>
              <a:t>a. Water vapor budget</a:t>
            </a:r>
          </a:p>
          <a:p>
            <a:pPr>
              <a:buNone/>
            </a:pPr>
            <a:r>
              <a:rPr lang="en-US" altLang="zh-TW" sz="2600" dirty="0" smtClean="0"/>
              <a:t>    b. Condensed water budget </a:t>
            </a:r>
          </a:p>
          <a:p>
            <a:pPr>
              <a:buNone/>
            </a:pPr>
            <a:r>
              <a:rPr lang="en-US" altLang="zh-TW" sz="2600" dirty="0" smtClean="0"/>
              <a:t>    c. Vertically integrated sources and sinks</a:t>
            </a:r>
          </a:p>
          <a:p>
            <a:pPr>
              <a:buNone/>
            </a:pPr>
            <a:r>
              <a:rPr lang="en-US" altLang="zh-TW" sz="2600" dirty="0" smtClean="0"/>
              <a:t>    </a:t>
            </a:r>
            <a:r>
              <a:rPr lang="en-US" altLang="zh-TW" sz="2600" dirty="0" smtClean="0">
                <a:solidFill>
                  <a:schemeClr val="accent2">
                    <a:lumMod val="75000"/>
                  </a:schemeClr>
                </a:solidFill>
              </a:rPr>
              <a:t>d. Volume-integrated budgets</a:t>
            </a:r>
          </a:p>
          <a:p>
            <a:pPr>
              <a:buNone/>
            </a:pPr>
            <a:r>
              <a:rPr lang="en-US" altLang="zh-TW" sz="2600" dirty="0" smtClean="0"/>
              <a:t>    e. Precipitation efficiencies</a:t>
            </a:r>
          </a:p>
          <a:p>
            <a:r>
              <a:rPr lang="en-US" altLang="zh-TW" dirty="0" smtClean="0"/>
              <a:t>Conclusion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484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8697144" cy="706090"/>
          </a:xfrm>
        </p:spPr>
        <p:txBody>
          <a:bodyPr>
            <a:normAutofit/>
          </a:bodyPr>
          <a:lstStyle/>
          <a:p>
            <a:r>
              <a:rPr lang="en-US" altLang="zh-TW" sz="3600" b="1" dirty="0" smtClean="0"/>
              <a:t>d. Volume-integrated budgets</a:t>
            </a:r>
            <a:endParaRPr lang="zh-TW" altLang="en-US" sz="36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3165" t="18133" r="22270" b="21409"/>
          <a:stretch>
            <a:fillRect/>
          </a:stretch>
        </p:blipFill>
        <p:spPr bwMode="auto">
          <a:xfrm>
            <a:off x="611560" y="1745432"/>
            <a:ext cx="820701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1331640" y="5085184"/>
            <a:ext cx="11521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932040" y="5085184"/>
            <a:ext cx="11521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39752" y="6093296"/>
            <a:ext cx="165618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36296" y="6021288"/>
            <a:ext cx="1584176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87624" y="3212976"/>
            <a:ext cx="1512168" cy="64807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788024" y="3212976"/>
            <a:ext cx="1440160" cy="576064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627784" y="5229200"/>
            <a:ext cx="79208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5.5 </a:t>
            </a:r>
            <a:r>
              <a:rPr lang="zh-TW" altLang="en-US" b="1" dirty="0" smtClean="0"/>
              <a:t>％</a:t>
            </a:r>
            <a:endParaRPr lang="zh-TW" altLang="en-US" b="1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6156176" y="5157192"/>
            <a:ext cx="79208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15 </a:t>
            </a:r>
            <a:r>
              <a:rPr lang="zh-TW" altLang="en-US" b="1" dirty="0" smtClean="0"/>
              <a:t>％</a:t>
            </a:r>
            <a:endParaRPr lang="zh-TW" altLang="en-US" b="1" dirty="0"/>
          </a:p>
        </p:txBody>
      </p:sp>
      <p:sp>
        <p:nvSpPr>
          <p:cNvPr id="20" name="矩形 19"/>
          <p:cNvSpPr/>
          <p:nvPr/>
        </p:nvSpPr>
        <p:spPr>
          <a:xfrm>
            <a:off x="1043608" y="1916832"/>
            <a:ext cx="1008112" cy="57606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7596336" y="4437112"/>
            <a:ext cx="115212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b="1" dirty="0" smtClean="0"/>
              <a:t>HFC=46.9</a:t>
            </a:r>
            <a:endParaRPr lang="zh-TW" altLang="en-US" b="1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6372200" y="3429000"/>
            <a:ext cx="864096" cy="369332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b="1" dirty="0" smtClean="0"/>
              <a:t>87.8</a:t>
            </a:r>
            <a:r>
              <a:rPr lang="zh-TW" altLang="en-US" b="1" dirty="0" smtClean="0"/>
              <a:t>％</a:t>
            </a:r>
            <a:endParaRPr lang="zh-TW" altLang="en-US" b="1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395536" y="476672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The inner core (R=0~R=50 km)</a:t>
            </a:r>
          </a:p>
          <a:p>
            <a:r>
              <a:rPr lang="en-US" altLang="zh-TW" dirty="0" smtClean="0"/>
              <a:t>the outer </a:t>
            </a:r>
            <a:r>
              <a:rPr lang="en-US" altLang="zh-TW" dirty="0" err="1" smtClean="0"/>
              <a:t>rainband</a:t>
            </a:r>
            <a:r>
              <a:rPr lang="en-US" altLang="zh-TW" dirty="0" smtClean="0"/>
              <a:t> region (R=50~R=150 km)</a:t>
            </a:r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323528" y="112474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All values are </a:t>
            </a:r>
            <a:r>
              <a:rPr lang="en-US" altLang="zh-TW" b="1" dirty="0" smtClean="0"/>
              <a:t>normalized by the storm-total condensation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0101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5" grpId="0" build="allAtOnce" animBg="1"/>
      <p:bldP spid="16" grpId="0" build="allAtOnce" animBg="1"/>
      <p:bldP spid="20" grpId="0" animBg="1"/>
      <p:bldP spid="22" grpId="0" build="allAtOnce" animBg="1"/>
      <p:bldP spid="23" grpId="0" build="allAtOnce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8697144" cy="620688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3600" b="1" dirty="0" smtClean="0"/>
              <a:t>d. Volume-integrated budgets</a:t>
            </a:r>
            <a:endParaRPr lang="zh-TW" altLang="en-US" sz="36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165" t="27679" r="22270" b="16636"/>
          <a:stretch>
            <a:fillRect/>
          </a:stretch>
        </p:blipFill>
        <p:spPr bwMode="auto">
          <a:xfrm>
            <a:off x="323528" y="1763372"/>
            <a:ext cx="8424936" cy="483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39064" t="19108" r="40102" b="76991"/>
          <a:stretch>
            <a:fillRect/>
          </a:stretch>
        </p:blipFill>
        <p:spPr bwMode="auto">
          <a:xfrm>
            <a:off x="683568" y="548680"/>
            <a:ext cx="2736304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755576" y="1844824"/>
            <a:ext cx="864096" cy="432048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043608" y="4869160"/>
            <a:ext cx="122413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44008" y="4869160"/>
            <a:ext cx="129614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27584" y="2924944"/>
            <a:ext cx="1728192" cy="2880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979712" y="5805264"/>
            <a:ext cx="1728192" cy="5760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2051720" y="2492896"/>
            <a:ext cx="1656184" cy="5760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 l="23165" t="22841" r="22270" b="21409"/>
          <a:stretch>
            <a:fillRect/>
          </a:stretch>
        </p:blipFill>
        <p:spPr bwMode="auto">
          <a:xfrm>
            <a:off x="5255568" y="0"/>
            <a:ext cx="3888432" cy="22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文字方塊 22"/>
          <p:cNvSpPr txBox="1"/>
          <p:nvPr/>
        </p:nvSpPr>
        <p:spPr>
          <a:xfrm>
            <a:off x="0" y="980728"/>
            <a:ext cx="5220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Storm-total condensation is increased approximately  22%. (within a 150-km radius) </a:t>
            </a:r>
            <a:endParaRPr lang="zh-TW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5508104" y="1412776"/>
            <a:ext cx="72008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236296" y="1412776"/>
            <a:ext cx="72008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508104" y="476672"/>
            <a:ext cx="720080" cy="14401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012160" y="1844824"/>
            <a:ext cx="720080" cy="2160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6084168" y="332656"/>
            <a:ext cx="720080" cy="2160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6660232" y="4437112"/>
            <a:ext cx="2160240" cy="1296144"/>
          </a:xfrm>
          <a:prstGeom prst="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326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  <p:bldP spid="23" grpId="0" build="allAtOnce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TW" sz="3600" b="1" dirty="0" smtClean="0"/>
              <a:t>d. Volume-integrated budgets</a:t>
            </a:r>
            <a:endParaRPr lang="zh-TW" altLang="en-US" sz="36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798" t="21556" r="49105" b="7982"/>
          <a:stretch>
            <a:fillRect/>
          </a:stretch>
        </p:blipFill>
        <p:spPr bwMode="auto">
          <a:xfrm>
            <a:off x="1907704" y="664329"/>
            <a:ext cx="5174459" cy="619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2195736" y="3356992"/>
            <a:ext cx="1152128" cy="50405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267744" y="6453336"/>
            <a:ext cx="1152128" cy="40466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3419872" y="1556792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21.9</a:t>
            </a:r>
            <a:endParaRPr lang="zh-TW" altLang="en-US" b="1" dirty="0"/>
          </a:p>
        </p:txBody>
      </p:sp>
      <p:sp>
        <p:nvSpPr>
          <p:cNvPr id="8" name="矩形 7"/>
          <p:cNvSpPr/>
          <p:nvPr/>
        </p:nvSpPr>
        <p:spPr>
          <a:xfrm>
            <a:off x="2267744" y="1484784"/>
            <a:ext cx="1008112" cy="43204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267744" y="4509120"/>
            <a:ext cx="1008112" cy="43204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3563888" y="4653136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37.4</a:t>
            </a:r>
            <a:endParaRPr lang="zh-TW" altLang="en-US" b="1" dirty="0"/>
          </a:p>
        </p:txBody>
      </p:sp>
      <p:sp>
        <p:nvSpPr>
          <p:cNvPr id="14" name="矩形 13"/>
          <p:cNvSpPr/>
          <p:nvPr/>
        </p:nvSpPr>
        <p:spPr>
          <a:xfrm>
            <a:off x="5796136" y="1628800"/>
            <a:ext cx="1152128" cy="144016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868144" y="4725144"/>
            <a:ext cx="1152128" cy="144016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37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build="allAtOnce" animBg="1"/>
      <p:bldP spid="8" grpId="0" animBg="1"/>
      <p:bldP spid="9" grpId="0" animBg="1"/>
      <p:bldP spid="10" grpId="0" build="allAtOnce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altLang="zh-TW" b="1" dirty="0" smtClean="0"/>
              <a:t>Outline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 smtClean="0"/>
              <a:t>Introduction</a:t>
            </a:r>
          </a:p>
          <a:p>
            <a:r>
              <a:rPr lang="en-US" altLang="zh-TW" dirty="0" smtClean="0"/>
              <a:t>Key word</a:t>
            </a:r>
          </a:p>
          <a:p>
            <a:r>
              <a:rPr lang="en-US" altLang="zh-TW" dirty="0" smtClean="0"/>
              <a:t>Model description</a:t>
            </a:r>
          </a:p>
          <a:p>
            <a:r>
              <a:rPr lang="en-US" altLang="zh-TW" dirty="0" smtClean="0"/>
              <a:t>Method</a:t>
            </a:r>
          </a:p>
          <a:p>
            <a:r>
              <a:rPr lang="en-US" altLang="zh-TW" dirty="0" smtClean="0"/>
              <a:t>Result</a:t>
            </a:r>
          </a:p>
          <a:p>
            <a:pPr>
              <a:buNone/>
            </a:pPr>
            <a:r>
              <a:rPr lang="en-US" altLang="zh-TW" dirty="0" smtClean="0"/>
              <a:t>   </a:t>
            </a:r>
            <a:r>
              <a:rPr lang="en-US" altLang="zh-TW" sz="2600" dirty="0" smtClean="0"/>
              <a:t>a. Water vapor budget</a:t>
            </a:r>
          </a:p>
          <a:p>
            <a:pPr>
              <a:buNone/>
            </a:pPr>
            <a:r>
              <a:rPr lang="en-US" altLang="zh-TW" sz="2600" dirty="0" smtClean="0"/>
              <a:t>    b. Condensed water budget </a:t>
            </a:r>
          </a:p>
          <a:p>
            <a:pPr>
              <a:buNone/>
            </a:pPr>
            <a:r>
              <a:rPr lang="en-US" altLang="zh-TW" sz="2600" dirty="0" smtClean="0"/>
              <a:t>    c. Vertically integrated sources and sinks</a:t>
            </a:r>
          </a:p>
          <a:p>
            <a:pPr>
              <a:buNone/>
            </a:pPr>
            <a:r>
              <a:rPr lang="en-US" altLang="zh-TW" sz="2600" dirty="0" smtClean="0"/>
              <a:t>    d. Volume-integrated budgets</a:t>
            </a:r>
          </a:p>
          <a:p>
            <a:pPr>
              <a:buNone/>
            </a:pPr>
            <a:r>
              <a:rPr lang="en-US" altLang="zh-TW" sz="2600" dirty="0" smtClean="0"/>
              <a:t>    </a:t>
            </a:r>
            <a:r>
              <a:rPr lang="en-US" altLang="zh-TW" sz="2600" dirty="0" smtClean="0">
                <a:solidFill>
                  <a:schemeClr val="accent2">
                    <a:lumMod val="75000"/>
                  </a:schemeClr>
                </a:solidFill>
              </a:rPr>
              <a:t>e. Precipitation efficiencies</a:t>
            </a:r>
          </a:p>
          <a:p>
            <a:r>
              <a:rPr lang="en-US" altLang="zh-TW" dirty="0" smtClean="0"/>
              <a:t>Conclusion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0722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altLang="zh-TW" sz="3600" b="1" dirty="0" smtClean="0"/>
              <a:t>e. Precipitation efficiencies</a:t>
            </a:r>
            <a:endParaRPr lang="zh-TW" altLang="en-US" sz="3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0375" t="29420" r="36875" b="56573"/>
          <a:stretch>
            <a:fillRect/>
          </a:stretch>
        </p:blipFill>
        <p:spPr bwMode="auto">
          <a:xfrm>
            <a:off x="2267744" y="1772816"/>
            <a:ext cx="291232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41366" t="53544" r="27420" b="32281"/>
          <a:stretch>
            <a:fillRect/>
          </a:stretch>
        </p:blipFill>
        <p:spPr bwMode="auto">
          <a:xfrm>
            <a:off x="1979712" y="4221088"/>
            <a:ext cx="3948437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323528" y="1196752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--</a:t>
            </a:r>
            <a:r>
              <a:rPr lang="en-US" altLang="zh-TW" sz="2400" dirty="0" smtClean="0"/>
              <a:t>Define the efficiency from a </a:t>
            </a:r>
            <a:r>
              <a:rPr lang="en-US" altLang="zh-TW" sz="2400" b="1" dirty="0" smtClean="0"/>
              <a:t>“microphysical perspective”.</a:t>
            </a:r>
            <a:endParaRPr lang="zh-TW" altLang="en-US" sz="2400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179512" y="836712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2400" b="1" dirty="0" smtClean="0"/>
              <a:t>The cloud microphysics precipitation efficiency (CMPE)</a:t>
            </a:r>
            <a:endParaRPr lang="zh-TW" altLang="en-US" sz="2400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4860032" y="1772816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(Total precipitation)</a:t>
            </a:r>
            <a:endParaRPr lang="zh-TW" altLang="en-US" sz="20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5220072" y="2348880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(Total condensation)</a:t>
            </a:r>
            <a:endParaRPr lang="zh-TW" altLang="en-US" sz="20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251520" y="3645024"/>
            <a:ext cx="8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--Define the efficiency from a </a:t>
            </a:r>
            <a:r>
              <a:rPr lang="en-US" altLang="zh-TW" sz="2400" b="1" dirty="0" smtClean="0"/>
              <a:t>“large-scale vapor budget perspective</a:t>
            </a:r>
            <a:r>
              <a:rPr lang="en-US" altLang="zh-TW" sz="2400" dirty="0" smtClean="0"/>
              <a:t>.</a:t>
            </a:r>
            <a:r>
              <a:rPr lang="en-US" altLang="zh-TW" sz="2400" b="1" dirty="0" smtClean="0"/>
              <a:t>”</a:t>
            </a:r>
            <a:endParaRPr lang="zh-TW" altLang="en-US" sz="2400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79512" y="328498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2400" b="1" dirty="0" smtClean="0"/>
              <a:t>The large-scale precipitation efficiency (LSPE)</a:t>
            </a:r>
            <a:endParaRPr lang="zh-TW" altLang="en-US" sz="2400" b="1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5076056" y="4293096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(Total precipitation)</a:t>
            </a:r>
            <a:endParaRPr lang="zh-TW" altLang="en-US" sz="20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2987824" y="530120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(Total vapor transport into a large-scale area)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7740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>
            <a:normAutofit/>
          </a:bodyPr>
          <a:lstStyle/>
          <a:p>
            <a:r>
              <a:rPr lang="en-US" altLang="zh-TW" sz="3600" b="1" dirty="0" smtClean="0"/>
              <a:t>e. Precipitation efficiencies</a:t>
            </a:r>
            <a:endParaRPr lang="zh-TW" altLang="en-US" sz="36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335" t="26088" r="22710" b="8681"/>
          <a:stretch>
            <a:fillRect/>
          </a:stretch>
        </p:blipFill>
        <p:spPr bwMode="auto">
          <a:xfrm>
            <a:off x="2555776" y="651439"/>
            <a:ext cx="4392488" cy="620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線接點 6"/>
          <p:cNvCxnSpPr/>
          <p:nvPr/>
        </p:nvCxnSpPr>
        <p:spPr>
          <a:xfrm>
            <a:off x="4572000" y="764704"/>
            <a:ext cx="0" cy="580526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40375" t="29420" r="36875" b="56573"/>
          <a:stretch>
            <a:fillRect/>
          </a:stretch>
        </p:blipFill>
        <p:spPr bwMode="auto">
          <a:xfrm>
            <a:off x="467544" y="1916832"/>
            <a:ext cx="1728192" cy="59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/>
          <a:srcRect l="41366" t="53544" r="27420" b="32281"/>
          <a:stretch>
            <a:fillRect/>
          </a:stretch>
        </p:blipFill>
        <p:spPr bwMode="auto">
          <a:xfrm>
            <a:off x="251520" y="4437112"/>
            <a:ext cx="2232248" cy="56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7556" t="8657" r="29940"/>
          <a:stretch>
            <a:fillRect/>
          </a:stretch>
        </p:blipFill>
        <p:spPr bwMode="auto">
          <a:xfrm>
            <a:off x="5148064" y="2060848"/>
            <a:ext cx="3816424" cy="46112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9" name="直線接點 8"/>
          <p:cNvCxnSpPr/>
          <p:nvPr/>
        </p:nvCxnSpPr>
        <p:spPr>
          <a:xfrm>
            <a:off x="3059832" y="1700808"/>
            <a:ext cx="374441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6804248" y="1916832"/>
            <a:ext cx="86409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67</a:t>
            </a:r>
            <a:r>
              <a:rPr lang="zh-TW" altLang="en-US" b="1" dirty="0" smtClean="0"/>
              <a:t>％</a:t>
            </a:r>
            <a:endParaRPr lang="zh-TW" altLang="en-US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732240" y="1052736"/>
            <a:ext cx="86409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73</a:t>
            </a:r>
            <a:r>
              <a:rPr lang="zh-TW" altLang="en-US" b="1" dirty="0" smtClean="0"/>
              <a:t>％</a:t>
            </a:r>
            <a:endParaRPr lang="zh-TW" altLang="en-US" b="1" dirty="0"/>
          </a:p>
        </p:txBody>
      </p:sp>
      <p:cxnSp>
        <p:nvCxnSpPr>
          <p:cNvPr id="12" name="直線接點 11"/>
          <p:cNvCxnSpPr/>
          <p:nvPr/>
        </p:nvCxnSpPr>
        <p:spPr>
          <a:xfrm>
            <a:off x="3059832" y="1556792"/>
            <a:ext cx="374441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3131840" y="1556792"/>
            <a:ext cx="367240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3203848" y="5229200"/>
            <a:ext cx="367240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3131840" y="1700808"/>
            <a:ext cx="3672408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3203848" y="5085184"/>
            <a:ext cx="3672408" cy="0"/>
          </a:xfrm>
          <a:prstGeom prst="line">
            <a:avLst/>
          </a:prstGeom>
          <a:ln>
            <a:prstDash val="soli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18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altLang="zh-TW" b="1" dirty="0" smtClean="0"/>
              <a:t>Outline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 smtClean="0"/>
              <a:t>Introduction</a:t>
            </a:r>
          </a:p>
          <a:p>
            <a:r>
              <a:rPr lang="en-US" altLang="zh-TW" dirty="0" smtClean="0"/>
              <a:t>Key word</a:t>
            </a:r>
          </a:p>
          <a:p>
            <a:r>
              <a:rPr lang="en-US" altLang="zh-TW" dirty="0" smtClean="0"/>
              <a:t>Model description</a:t>
            </a:r>
          </a:p>
          <a:p>
            <a:r>
              <a:rPr lang="en-US" altLang="zh-TW" dirty="0" smtClean="0"/>
              <a:t>Method</a:t>
            </a:r>
          </a:p>
          <a:p>
            <a:r>
              <a:rPr lang="en-US" altLang="zh-TW" dirty="0" smtClean="0"/>
              <a:t>Result</a:t>
            </a:r>
          </a:p>
          <a:p>
            <a:pPr>
              <a:buNone/>
            </a:pPr>
            <a:r>
              <a:rPr lang="en-US" altLang="zh-TW" dirty="0" smtClean="0"/>
              <a:t>   </a:t>
            </a:r>
            <a:r>
              <a:rPr lang="en-US" altLang="zh-TW" sz="2600" dirty="0" smtClean="0"/>
              <a:t>a. Water vapor budget</a:t>
            </a:r>
          </a:p>
          <a:p>
            <a:pPr>
              <a:buNone/>
            </a:pPr>
            <a:r>
              <a:rPr lang="en-US" altLang="zh-TW" sz="2600" dirty="0" smtClean="0"/>
              <a:t>    b. Condensed water budget </a:t>
            </a:r>
          </a:p>
          <a:p>
            <a:pPr>
              <a:buNone/>
            </a:pPr>
            <a:r>
              <a:rPr lang="en-US" altLang="zh-TW" sz="2600" dirty="0" smtClean="0"/>
              <a:t>    c. Vertically integrated sources and sinks</a:t>
            </a:r>
          </a:p>
          <a:p>
            <a:pPr>
              <a:buNone/>
            </a:pPr>
            <a:r>
              <a:rPr lang="en-US" altLang="zh-TW" sz="2600" dirty="0" smtClean="0"/>
              <a:t>    d. Volume-integrated budgets</a:t>
            </a:r>
          </a:p>
          <a:p>
            <a:pPr>
              <a:buNone/>
            </a:pPr>
            <a:r>
              <a:rPr lang="en-US" altLang="zh-TW" sz="2600" dirty="0" smtClean="0"/>
              <a:t>    e. Precipitation efficiencies</a:t>
            </a:r>
          </a:p>
          <a:p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</a:rPr>
              <a:t>Conclusion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581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en-US" altLang="zh-TW" sz="3600" b="1" dirty="0" smtClean="0"/>
              <a:t>Conclusions</a:t>
            </a:r>
            <a:endParaRPr lang="zh-TW" altLang="en-US" sz="3600" b="1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0" y="404664"/>
            <a:ext cx="9144000" cy="32403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zh-TW" sz="2000" dirty="0" smtClean="0"/>
              <a:t> </a:t>
            </a:r>
            <a:r>
              <a:rPr lang="zh-TW" altLang="en-US" sz="2000" dirty="0" smtClean="0"/>
              <a:t>＊ </a:t>
            </a:r>
            <a:r>
              <a:rPr lang="en-US" altLang="zh-TW" sz="2000" b="1" dirty="0" smtClean="0"/>
              <a:t>For the vapor budget</a:t>
            </a:r>
          </a:p>
          <a:p>
            <a:pPr>
              <a:buNone/>
            </a:pPr>
            <a:r>
              <a:rPr lang="zh-TW" altLang="en-US" sz="2000" dirty="0" smtClean="0"/>
              <a:t>  </a:t>
            </a:r>
            <a:r>
              <a:rPr lang="en-US" altLang="zh-TW" sz="2000" b="1" dirty="0" smtClean="0"/>
              <a:t>While </a:t>
            </a:r>
            <a:r>
              <a:rPr lang="en-US" altLang="zh-TW" sz="2000" b="1" dirty="0" err="1" smtClean="0"/>
              <a:t>Nari</a:t>
            </a:r>
            <a:r>
              <a:rPr lang="en-US" altLang="zh-TW" sz="2000" b="1" dirty="0" smtClean="0"/>
              <a:t> is over the ocean</a:t>
            </a:r>
          </a:p>
          <a:p>
            <a:r>
              <a:rPr lang="en-US" altLang="zh-TW" sz="2000" dirty="0" smtClean="0"/>
              <a:t>Evaporation from the ocean surface is 11% of the inward horizontal vapor transport within a 150-km radius.</a:t>
            </a:r>
          </a:p>
          <a:p>
            <a:r>
              <a:rPr lang="en-US" altLang="zh-TW" sz="2000" dirty="0" smtClean="0"/>
              <a:t> The net horizontal vapor convergence into the storm is 88% of the net   </a:t>
            </a:r>
          </a:p>
          <a:p>
            <a:pPr>
              <a:buNone/>
            </a:pPr>
            <a:r>
              <a:rPr lang="en-US" altLang="zh-TW" sz="2000" dirty="0" smtClean="0"/>
              <a:t>        condensation.</a:t>
            </a:r>
          </a:p>
          <a:p>
            <a:pPr>
              <a:buNone/>
            </a:pPr>
            <a:r>
              <a:rPr lang="en-US" altLang="zh-TW" sz="2000" b="1" dirty="0" smtClean="0"/>
              <a:t>  After landfall</a:t>
            </a:r>
          </a:p>
          <a:p>
            <a:r>
              <a:rPr lang="en-US" altLang="zh-TW" sz="2000" dirty="0" smtClean="0"/>
              <a:t>The net horizontal vapor convergence into the storm within 150 km is increased to 122% of the net condensation.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0" y="3717032"/>
            <a:ext cx="9144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 smtClean="0"/>
              <a:t> </a:t>
            </a:r>
            <a:r>
              <a:rPr lang="zh-TW" altLang="en-US" sz="2200" dirty="0" smtClean="0"/>
              <a:t>＊ </a:t>
            </a:r>
            <a:r>
              <a:rPr lang="en-US" altLang="zh-TW" sz="2000" b="1" dirty="0" smtClean="0"/>
              <a:t>For the condensed water budget</a:t>
            </a:r>
          </a:p>
          <a:p>
            <a:r>
              <a:rPr lang="en-US" altLang="zh-TW" sz="2000" b="1" dirty="0" smtClean="0"/>
              <a:t>While </a:t>
            </a:r>
            <a:r>
              <a:rPr lang="en-US" altLang="zh-TW" sz="2000" b="1" dirty="0" err="1" smtClean="0"/>
              <a:t>Nari</a:t>
            </a:r>
            <a:r>
              <a:rPr lang="en-US" altLang="zh-TW" sz="2000" b="1" dirty="0" smtClean="0"/>
              <a:t> is over the ocean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000" dirty="0" smtClean="0"/>
              <a:t>    Precipitation particles are falling out as quickly as they are produced.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000" dirty="0" smtClean="0"/>
              <a:t>    Warm rain processes dominate in the </a:t>
            </a:r>
            <a:r>
              <a:rPr lang="en-US" altLang="zh-TW" sz="2000" dirty="0" err="1" smtClean="0"/>
              <a:t>eyewall</a:t>
            </a:r>
            <a:r>
              <a:rPr lang="en-US" altLang="zh-TW" sz="2000" dirty="0" smtClean="0"/>
              <a:t> region, while the cold  </a:t>
            </a:r>
          </a:p>
          <a:p>
            <a:r>
              <a:rPr lang="en-US" altLang="zh-TW" sz="2000" dirty="0" smtClean="0"/>
              <a:t>        rain processes are comparable outside of the </a:t>
            </a:r>
            <a:r>
              <a:rPr lang="en-US" altLang="zh-TW" sz="2000" dirty="0" err="1" smtClean="0"/>
              <a:t>eyewall</a:t>
            </a:r>
            <a:r>
              <a:rPr lang="en-US" altLang="zh-TW" sz="2000" dirty="0" smtClean="0"/>
              <a:t>.</a:t>
            </a:r>
          </a:p>
          <a:p>
            <a:r>
              <a:rPr lang="en-US" altLang="zh-TW" sz="2000" dirty="0" smtClean="0"/>
              <a:t>   </a:t>
            </a:r>
            <a:r>
              <a:rPr lang="en-US" altLang="zh-TW" sz="2000" b="1" dirty="0" smtClean="0"/>
              <a:t>After landfall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000" dirty="0" smtClean="0"/>
              <a:t>    Taiwan’s steep terrain enhances </a:t>
            </a:r>
            <a:r>
              <a:rPr lang="en-US" altLang="zh-TW" sz="2000" dirty="0" err="1" smtClean="0"/>
              <a:t>Nari’s</a:t>
            </a:r>
            <a:r>
              <a:rPr lang="en-US" altLang="zh-TW" sz="2000" dirty="0" smtClean="0"/>
              <a:t> secondary circulation significantly </a:t>
            </a:r>
          </a:p>
          <a:p>
            <a:r>
              <a:rPr lang="en-US" altLang="zh-TW" sz="2000" dirty="0" smtClean="0"/>
              <a:t>      and produces stronger horizontal vapor import at low levels, resulting in a </a:t>
            </a:r>
          </a:p>
          <a:p>
            <a:r>
              <a:rPr lang="en-US" altLang="zh-TW" sz="2000" dirty="0" smtClean="0"/>
              <a:t>      22% increase in storm-total condensation.</a:t>
            </a:r>
          </a:p>
        </p:txBody>
      </p:sp>
    </p:spTree>
    <p:extLst>
      <p:ext uri="{BB962C8B-B14F-4D97-AF65-F5344CB8AC3E}">
        <p14:creationId xmlns:p14="http://schemas.microsoft.com/office/powerpoint/2010/main" val="228754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864096"/>
          </a:xfrm>
        </p:spPr>
        <p:txBody>
          <a:bodyPr>
            <a:noAutofit/>
          </a:bodyPr>
          <a:lstStyle/>
          <a:p>
            <a:r>
              <a:rPr lang="en-US" altLang="zh-TW" sz="3600" b="1" dirty="0" smtClean="0"/>
              <a:t>Conclusions</a:t>
            </a:r>
            <a:endParaRPr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0" y="1988840"/>
            <a:ext cx="9144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 smtClean="0"/>
              <a:t>＊</a:t>
            </a:r>
            <a:r>
              <a:rPr lang="en-US" altLang="zh-TW" sz="2200" dirty="0" smtClean="0"/>
              <a:t> </a:t>
            </a:r>
            <a:r>
              <a:rPr lang="en-US" altLang="zh-TW" sz="2200" b="1" dirty="0" smtClean="0"/>
              <a:t>Precipitation efficiency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200" dirty="0" smtClean="0"/>
              <a:t>    </a:t>
            </a:r>
            <a:r>
              <a:rPr lang="en-US" altLang="zh-TW" sz="2400" dirty="0" smtClean="0"/>
              <a:t>Precipitation efficiency, defined from either the large-scale or   </a:t>
            </a:r>
          </a:p>
          <a:p>
            <a:r>
              <a:rPr lang="en-US" altLang="zh-TW" sz="2400" dirty="0" smtClean="0"/>
              <a:t>     microphysics perspective, is increased 10%–20% over the outer-</a:t>
            </a:r>
          </a:p>
          <a:p>
            <a:r>
              <a:rPr lang="en-US" altLang="zh-TW" sz="2400" dirty="0" smtClean="0"/>
              <a:t>      </a:t>
            </a:r>
            <a:r>
              <a:rPr lang="en-US" altLang="zh-TW" sz="2400" dirty="0" err="1" smtClean="0"/>
              <a:t>rainband</a:t>
            </a:r>
            <a:r>
              <a:rPr lang="en-US" altLang="zh-TW" sz="2400" dirty="0" smtClean="0"/>
              <a:t> region after landfall, in agreement with the enhanced </a:t>
            </a:r>
          </a:p>
          <a:p>
            <a:r>
              <a:rPr lang="en-US" altLang="zh-TW" sz="2400" dirty="0" smtClean="0"/>
              <a:t>      surface rainfall over the complex terrain.</a:t>
            </a:r>
            <a:endParaRPr lang="zh-TW" alt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76481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altLang="zh-TW" b="1" dirty="0" smtClean="0"/>
              <a:t>Outline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 smtClean="0"/>
              <a:t>Introduction</a:t>
            </a:r>
          </a:p>
          <a:p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</a:rPr>
              <a:t>Key word</a:t>
            </a:r>
          </a:p>
          <a:p>
            <a:r>
              <a:rPr lang="en-US" altLang="zh-TW" dirty="0" smtClean="0"/>
              <a:t>Model description</a:t>
            </a:r>
          </a:p>
          <a:p>
            <a:r>
              <a:rPr lang="en-US" altLang="zh-TW" dirty="0" smtClean="0"/>
              <a:t>Method</a:t>
            </a:r>
          </a:p>
          <a:p>
            <a:r>
              <a:rPr lang="en-US" altLang="zh-TW" dirty="0" smtClean="0"/>
              <a:t>Result</a:t>
            </a:r>
          </a:p>
          <a:p>
            <a:pPr>
              <a:buNone/>
            </a:pPr>
            <a:r>
              <a:rPr lang="en-US" altLang="zh-TW" dirty="0" smtClean="0"/>
              <a:t>   </a:t>
            </a:r>
            <a:r>
              <a:rPr lang="en-US" altLang="zh-TW" sz="2600" dirty="0" smtClean="0"/>
              <a:t>a. Water vapor budget</a:t>
            </a:r>
          </a:p>
          <a:p>
            <a:pPr>
              <a:buNone/>
            </a:pPr>
            <a:r>
              <a:rPr lang="en-US" altLang="zh-TW" sz="2600" dirty="0" smtClean="0"/>
              <a:t>    b. Condensed water budget </a:t>
            </a:r>
          </a:p>
          <a:p>
            <a:pPr>
              <a:buNone/>
            </a:pPr>
            <a:r>
              <a:rPr lang="en-US" altLang="zh-TW" sz="2600" dirty="0" smtClean="0"/>
              <a:t>    c. Vertically integrated sources and sinks</a:t>
            </a:r>
          </a:p>
          <a:p>
            <a:pPr>
              <a:buNone/>
            </a:pPr>
            <a:r>
              <a:rPr lang="en-US" altLang="zh-TW" sz="2600" dirty="0" smtClean="0"/>
              <a:t>    d. Volume-integrated budgets</a:t>
            </a:r>
          </a:p>
          <a:p>
            <a:pPr>
              <a:buNone/>
            </a:pPr>
            <a:r>
              <a:rPr lang="en-US" altLang="zh-TW" sz="2600" dirty="0" smtClean="0"/>
              <a:t>    e. Precipitation efficiencies</a:t>
            </a:r>
          </a:p>
          <a:p>
            <a:r>
              <a:rPr lang="en-US" altLang="zh-TW" dirty="0" smtClean="0"/>
              <a:t>Conclusion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770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143000"/>
          </a:xfrm>
        </p:spPr>
        <p:txBody>
          <a:bodyPr/>
          <a:lstStyle/>
          <a:p>
            <a:r>
              <a:rPr lang="en-US" altLang="zh-TW" b="1" dirty="0" smtClean="0"/>
              <a:t>END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7472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0257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主要的結論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altLang="zh-TW" sz="2000" dirty="0" smtClean="0"/>
              <a:t>   </a:t>
            </a:r>
            <a:r>
              <a:rPr lang="en-US" altLang="zh-TW" sz="2800" dirty="0" smtClean="0"/>
              <a:t>1.For the vapor budget, while </a:t>
            </a:r>
            <a:r>
              <a:rPr lang="en-US" altLang="zh-TW" sz="2800" dirty="0" err="1" smtClean="0"/>
              <a:t>Nari</a:t>
            </a:r>
            <a:r>
              <a:rPr lang="en-US" altLang="zh-TW" sz="2800" dirty="0" smtClean="0"/>
              <a:t> is over the ocean, evaporation from the ocean surface is 11% of the inward horizontal vapor transport within 150 km of the storm center, and the net horizontal vapor convergence into the storm is 88% of the net condensation. The ocean source of water vapor in the inner core is a small portion (5.5%) of horizontal vapor import, </a:t>
            </a:r>
            <a:r>
              <a:rPr lang="en-US" altLang="zh-TW" sz="2800" dirty="0" err="1" smtClean="0"/>
              <a:t>consistentwith</a:t>
            </a:r>
            <a:r>
              <a:rPr lang="en-US" altLang="zh-TW" sz="2800" dirty="0" smtClean="0"/>
              <a:t> previous studies.</a:t>
            </a:r>
          </a:p>
          <a:p>
            <a:pPr>
              <a:buNone/>
            </a:pPr>
            <a:endParaRPr lang="en-US" altLang="zh-TW" sz="2800" dirty="0" smtClean="0"/>
          </a:p>
          <a:p>
            <a:r>
              <a:rPr lang="en-US" altLang="zh-TW" sz="2800" dirty="0" smtClean="0"/>
              <a:t>2.After landfall, Taiwan’s steep terrain enhances </a:t>
            </a:r>
            <a:r>
              <a:rPr lang="en-US" altLang="zh-TW" sz="2800" dirty="0" err="1" smtClean="0"/>
              <a:t>Nari’s</a:t>
            </a:r>
            <a:r>
              <a:rPr lang="en-US" altLang="zh-TW" sz="2800" dirty="0" smtClean="0"/>
              <a:t> secondary circulation </a:t>
            </a:r>
            <a:r>
              <a:rPr lang="en-US" altLang="zh-TW" sz="2800" dirty="0" err="1" smtClean="0"/>
              <a:t>significantlyand</a:t>
            </a:r>
            <a:r>
              <a:rPr lang="en-US" altLang="zh-TW" sz="2800" dirty="0" smtClean="0"/>
              <a:t> produces stronger horizontal vapor import at low levels, resulting in a 22% increase in storm-total condensation.</a:t>
            </a:r>
          </a:p>
          <a:p>
            <a:pPr>
              <a:buNone/>
            </a:pPr>
            <a:endParaRPr lang="en-US" altLang="zh-TW" sz="2800" dirty="0" smtClean="0"/>
          </a:p>
          <a:p>
            <a:r>
              <a:rPr lang="en-US" altLang="zh-TW" sz="2800" dirty="0" smtClean="0"/>
              <a:t>3. Precipitation efficiency, defined from either the large-scale or microphysics perspective, is increased 10%–20% over the outer-</a:t>
            </a:r>
            <a:r>
              <a:rPr lang="en-US" altLang="zh-TW" sz="2800" dirty="0" err="1" smtClean="0"/>
              <a:t>rainband</a:t>
            </a:r>
            <a:r>
              <a:rPr lang="en-US" altLang="zh-TW" sz="2800" dirty="0" smtClean="0"/>
              <a:t> region after landfall, in agreement with the enhanced surface rainfall over the complex terrain.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3258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warm_cold_rain"/>
          <p:cNvPicPr>
            <a:picLocks noChangeAspect="1" noChangeArrowheads="1"/>
          </p:cNvPicPr>
          <p:nvPr/>
        </p:nvPicPr>
        <p:blipFill>
          <a:blip r:embed="rId3" cstate="print"/>
          <a:srcRect l="4587" t="3148" r="7695" b="1646"/>
          <a:stretch>
            <a:fillRect/>
          </a:stretch>
        </p:blipFill>
        <p:spPr bwMode="auto">
          <a:xfrm>
            <a:off x="1487488" y="461963"/>
            <a:ext cx="5265737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23850" y="620713"/>
            <a:ext cx="3706813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/>
              <a:t>暖雲降雨過程</a:t>
            </a:r>
          </a:p>
          <a:p>
            <a:pPr algn="ctr">
              <a:spcBef>
                <a:spcPct val="50000"/>
              </a:spcBef>
            </a:pPr>
            <a:r>
              <a:rPr lang="en-US" altLang="zh-TW" b="1"/>
              <a:t>(warm-rain process)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5741988" y="715963"/>
            <a:ext cx="26622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zh-TW" altLang="en-US" b="1"/>
              <a:t>冷雲降雨過程</a:t>
            </a:r>
          </a:p>
          <a:p>
            <a:pPr algn="ctr"/>
            <a:r>
              <a:rPr lang="en-US" altLang="zh-TW" b="1"/>
              <a:t>(cold-rain process)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795963" y="6021388"/>
            <a:ext cx="3168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/>
              <a:t>此示意圖取自</a:t>
            </a:r>
            <a:r>
              <a:rPr lang="en-US" altLang="zh-TW" b="1" dirty="0"/>
              <a:t>Rutledge and Hobbs (1984) </a:t>
            </a:r>
          </a:p>
        </p:txBody>
      </p:sp>
    </p:spTree>
    <p:extLst>
      <p:ext uri="{BB962C8B-B14F-4D97-AF65-F5344CB8AC3E}">
        <p14:creationId xmlns:p14="http://schemas.microsoft.com/office/powerpoint/2010/main" val="58659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36712"/>
          </a:xfrm>
        </p:spPr>
        <p:txBody>
          <a:bodyPr>
            <a:normAutofit/>
          </a:bodyPr>
          <a:lstStyle/>
          <a:p>
            <a:r>
              <a:rPr lang="en-US" altLang="zh-TW" b="1" dirty="0" smtClean="0"/>
              <a:t>Key words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3846923"/>
          </a:xfrm>
        </p:spPr>
        <p:txBody>
          <a:bodyPr/>
          <a:lstStyle/>
          <a:p>
            <a:r>
              <a:rPr lang="en-US" altLang="zh-TW" b="1" dirty="0" smtClean="0"/>
              <a:t>HFC / VFC</a:t>
            </a:r>
          </a:p>
          <a:p>
            <a:pPr>
              <a:buNone/>
            </a:pPr>
            <a:r>
              <a:rPr lang="en-US" altLang="zh-TW" dirty="0" smtClean="0"/>
              <a:t>    </a:t>
            </a:r>
            <a:r>
              <a:rPr lang="en-US" altLang="zh-TW" sz="2400" dirty="0" smtClean="0"/>
              <a:t>HFC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(horizontal flux convergence):</a:t>
            </a:r>
          </a:p>
          <a:p>
            <a:pPr>
              <a:buNone/>
            </a:pPr>
            <a:r>
              <a:rPr lang="en-US" altLang="zh-TW" sz="2400" dirty="0" smtClean="0"/>
              <a:t>    </a:t>
            </a:r>
          </a:p>
          <a:p>
            <a:pPr>
              <a:buNone/>
            </a:pPr>
            <a:r>
              <a:rPr lang="en-US" altLang="zh-TW" sz="2400" dirty="0" smtClean="0"/>
              <a:t>    </a:t>
            </a:r>
          </a:p>
          <a:p>
            <a:pPr>
              <a:buNone/>
            </a:pPr>
            <a:r>
              <a:rPr lang="en-US" altLang="zh-TW" sz="2400" dirty="0" smtClean="0"/>
              <a:t>     </a:t>
            </a:r>
          </a:p>
          <a:p>
            <a:pPr>
              <a:buNone/>
            </a:pPr>
            <a:r>
              <a:rPr lang="en-US" altLang="zh-TW" sz="2400" dirty="0" smtClean="0"/>
              <a:t>     VFC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(vertical flux convergence):</a:t>
            </a:r>
          </a:p>
          <a:p>
            <a:pPr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b="1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22107" t="24013" r="44687" b="67128"/>
          <a:stretch>
            <a:fillRect/>
          </a:stretch>
        </p:blipFill>
        <p:spPr bwMode="auto">
          <a:xfrm>
            <a:off x="1331640" y="1916832"/>
            <a:ext cx="336037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22107" t="38188" r="44687" b="51181"/>
          <a:stretch>
            <a:fillRect/>
          </a:stretch>
        </p:blipFill>
        <p:spPr bwMode="auto">
          <a:xfrm>
            <a:off x="1331640" y="2564904"/>
            <a:ext cx="3312368" cy="59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35076" t="74806" r="53321" b="11019"/>
          <a:stretch>
            <a:fillRect/>
          </a:stretch>
        </p:blipFill>
        <p:spPr bwMode="auto">
          <a:xfrm>
            <a:off x="5148064" y="2996952"/>
            <a:ext cx="1224137" cy="8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33065" t="24013" r="50747" b="67128"/>
          <a:stretch>
            <a:fillRect/>
          </a:stretch>
        </p:blipFill>
        <p:spPr bwMode="auto">
          <a:xfrm>
            <a:off x="5364088" y="1340768"/>
            <a:ext cx="187220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4099" t="16925" r="19451" b="54725"/>
          <a:stretch>
            <a:fillRect/>
          </a:stretch>
        </p:blipFill>
        <p:spPr bwMode="auto">
          <a:xfrm>
            <a:off x="1403648" y="3645025"/>
            <a:ext cx="3168352" cy="894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467544" y="4539618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altLang="zh-TW" sz="3200" b="1" dirty="0"/>
              <a:t>Warm rain</a:t>
            </a:r>
            <a:r>
              <a:rPr lang="zh-TW" altLang="en-US" sz="3200" b="1" dirty="0"/>
              <a:t> </a:t>
            </a:r>
            <a:r>
              <a:rPr lang="en-US" altLang="zh-TW" sz="3200" b="1" dirty="0"/>
              <a:t>process / cold rain process</a:t>
            </a:r>
            <a:endParaRPr lang="zh-TW" altLang="en-US" sz="3200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39220" y="5673278"/>
            <a:ext cx="136815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/>
              <a:t>Vapor</a:t>
            </a:r>
            <a:endParaRPr lang="zh-TW" altLang="en-US" sz="2400" b="1" dirty="0"/>
          </a:p>
        </p:txBody>
      </p:sp>
      <p:cxnSp>
        <p:nvCxnSpPr>
          <p:cNvPr id="12" name="直線單箭頭接點 11"/>
          <p:cNvCxnSpPr/>
          <p:nvPr/>
        </p:nvCxnSpPr>
        <p:spPr>
          <a:xfrm flipV="1">
            <a:off x="2075723" y="5560414"/>
            <a:ext cx="624069" cy="1154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2807804" y="5214679"/>
            <a:ext cx="183620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err="1" smtClean="0"/>
              <a:t>Samll</a:t>
            </a:r>
            <a:r>
              <a:rPr lang="en-US" altLang="zh-TW" sz="2400" b="1" dirty="0" smtClean="0"/>
              <a:t> Drops</a:t>
            </a:r>
            <a:endParaRPr lang="zh-TW" altLang="en-US" sz="2400" b="1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5199190" y="5233310"/>
            <a:ext cx="183620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/>
              <a:t>Large Drops</a:t>
            </a:r>
            <a:endParaRPr lang="zh-TW" altLang="en-US" sz="2400" b="1" dirty="0"/>
          </a:p>
        </p:txBody>
      </p:sp>
      <p:cxnSp>
        <p:nvCxnSpPr>
          <p:cNvPr id="20" name="直線單箭頭接點 19"/>
          <p:cNvCxnSpPr/>
          <p:nvPr/>
        </p:nvCxnSpPr>
        <p:spPr>
          <a:xfrm flipV="1">
            <a:off x="4675350" y="5445512"/>
            <a:ext cx="521764" cy="1863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/>
          <p:nvPr/>
        </p:nvCxnSpPr>
        <p:spPr>
          <a:xfrm>
            <a:off x="7035394" y="5482775"/>
            <a:ext cx="521764" cy="212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7592926" y="5640825"/>
            <a:ext cx="136815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/>
              <a:t>Rain</a:t>
            </a:r>
            <a:endParaRPr lang="zh-TW" altLang="en-US" sz="2400" b="1" dirty="0"/>
          </a:p>
        </p:txBody>
      </p:sp>
      <p:cxnSp>
        <p:nvCxnSpPr>
          <p:cNvPr id="31" name="直線單箭頭接點 30"/>
          <p:cNvCxnSpPr/>
          <p:nvPr/>
        </p:nvCxnSpPr>
        <p:spPr>
          <a:xfrm>
            <a:off x="2075722" y="6134943"/>
            <a:ext cx="624069" cy="3067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>
            <a:off x="4644008" y="6346007"/>
            <a:ext cx="62406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/>
          <p:cNvSpPr txBox="1"/>
          <p:nvPr/>
        </p:nvSpPr>
        <p:spPr>
          <a:xfrm>
            <a:off x="2695482" y="6056510"/>
            <a:ext cx="18765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/>
              <a:t>Ice crystal</a:t>
            </a:r>
            <a:endParaRPr lang="zh-TW" altLang="en-US" sz="2400" b="1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5305282" y="5957974"/>
            <a:ext cx="136815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/>
              <a:t>Snow/</a:t>
            </a:r>
          </a:p>
          <a:p>
            <a:pPr algn="ctr"/>
            <a:r>
              <a:rPr lang="en-US" altLang="zh-TW" sz="2400" b="1" dirty="0" err="1" smtClean="0"/>
              <a:t>Graupel</a:t>
            </a:r>
            <a:endParaRPr lang="zh-TW" altLang="en-US" sz="2400" b="1" dirty="0"/>
          </a:p>
        </p:txBody>
      </p:sp>
      <p:cxnSp>
        <p:nvCxnSpPr>
          <p:cNvPr id="37" name="直線單箭頭接點 36"/>
          <p:cNvCxnSpPr/>
          <p:nvPr/>
        </p:nvCxnSpPr>
        <p:spPr>
          <a:xfrm flipV="1">
            <a:off x="6924261" y="6134943"/>
            <a:ext cx="632897" cy="2623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63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altLang="zh-TW" b="1" dirty="0" smtClean="0"/>
              <a:t>Outline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 smtClean="0"/>
              <a:t>Introduction</a:t>
            </a:r>
          </a:p>
          <a:p>
            <a:r>
              <a:rPr lang="en-US" altLang="zh-TW" dirty="0" smtClean="0"/>
              <a:t>Key word</a:t>
            </a:r>
          </a:p>
          <a:p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</a:rPr>
              <a:t>Model description</a:t>
            </a:r>
          </a:p>
          <a:p>
            <a:r>
              <a:rPr lang="en-US" altLang="zh-TW" dirty="0" smtClean="0"/>
              <a:t>Method</a:t>
            </a:r>
          </a:p>
          <a:p>
            <a:r>
              <a:rPr lang="en-US" altLang="zh-TW" dirty="0" smtClean="0"/>
              <a:t>Result</a:t>
            </a:r>
          </a:p>
          <a:p>
            <a:pPr>
              <a:buNone/>
            </a:pPr>
            <a:r>
              <a:rPr lang="en-US" altLang="zh-TW" dirty="0" smtClean="0"/>
              <a:t>   </a:t>
            </a:r>
            <a:r>
              <a:rPr lang="en-US" altLang="zh-TW" sz="2600" dirty="0" smtClean="0"/>
              <a:t>a. Water vapor budget</a:t>
            </a:r>
          </a:p>
          <a:p>
            <a:pPr>
              <a:buNone/>
            </a:pPr>
            <a:r>
              <a:rPr lang="en-US" altLang="zh-TW" sz="2600" dirty="0" smtClean="0"/>
              <a:t>    b. Condensed water budget </a:t>
            </a:r>
          </a:p>
          <a:p>
            <a:pPr>
              <a:buNone/>
            </a:pPr>
            <a:r>
              <a:rPr lang="en-US" altLang="zh-TW" sz="2600" dirty="0" smtClean="0"/>
              <a:t>    c. Vertically integrated sources and sinks</a:t>
            </a:r>
          </a:p>
          <a:p>
            <a:pPr>
              <a:buNone/>
            </a:pPr>
            <a:r>
              <a:rPr lang="en-US" altLang="zh-TW" sz="2600" dirty="0" smtClean="0"/>
              <a:t>    d. Volume-integrated budgets</a:t>
            </a:r>
          </a:p>
          <a:p>
            <a:pPr>
              <a:buNone/>
            </a:pPr>
            <a:r>
              <a:rPr lang="en-US" altLang="zh-TW" sz="2600" dirty="0" smtClean="0"/>
              <a:t>    e. Precipitation efficiencies</a:t>
            </a:r>
          </a:p>
          <a:p>
            <a:r>
              <a:rPr lang="en-US" altLang="zh-TW" dirty="0" smtClean="0"/>
              <a:t>Conclusion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929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2920" y="36240"/>
            <a:ext cx="8229600" cy="648072"/>
          </a:xfrm>
        </p:spPr>
        <p:txBody>
          <a:bodyPr>
            <a:normAutofit/>
          </a:bodyPr>
          <a:lstStyle/>
          <a:p>
            <a:r>
              <a:rPr lang="en-US" altLang="zh-TW" sz="3600" b="1" dirty="0" smtClean="0"/>
              <a:t>Model description</a:t>
            </a:r>
            <a:endParaRPr lang="zh-TW" altLang="en-US" sz="3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-10000"/>
          </a:blip>
          <a:srcRect/>
          <a:stretch>
            <a:fillRect/>
          </a:stretch>
        </p:blipFill>
        <p:spPr bwMode="auto">
          <a:xfrm>
            <a:off x="4499992" y="908720"/>
            <a:ext cx="4481820" cy="383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36004" y="669072"/>
            <a:ext cx="43559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2000" dirty="0" smtClean="0"/>
              <a:t>  </a:t>
            </a:r>
            <a:r>
              <a:rPr lang="en-US" altLang="zh-TW" dirty="0" smtClean="0"/>
              <a:t>A </a:t>
            </a:r>
            <a:r>
              <a:rPr lang="en-US" altLang="zh-TW" dirty="0" err="1" smtClean="0"/>
              <a:t>nonhydrostatic</a:t>
            </a:r>
            <a:r>
              <a:rPr lang="en-US" altLang="zh-TW" dirty="0" smtClean="0"/>
              <a:t> version of the PSU–   </a:t>
            </a:r>
          </a:p>
          <a:p>
            <a:r>
              <a:rPr lang="en-US" altLang="zh-TW" dirty="0" smtClean="0"/>
              <a:t>    NCAR MM5 model. (</a:t>
            </a:r>
            <a:r>
              <a:rPr lang="en-US" altLang="zh-TW" dirty="0"/>
              <a:t>version 3.5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26524" y="1305372"/>
            <a:ext cx="4499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dirty="0" smtClean="0"/>
              <a:t>  </a:t>
            </a:r>
            <a:r>
              <a:rPr lang="en-US" altLang="zh-TW" dirty="0" err="1" smtClean="0"/>
              <a:t>Quadruply</a:t>
            </a:r>
            <a:r>
              <a:rPr lang="en-US" altLang="zh-TW" dirty="0" smtClean="0"/>
              <a:t> nested grid </a:t>
            </a:r>
            <a:r>
              <a:rPr lang="en-US" altLang="zh-TW" dirty="0"/>
              <a:t>(54, 18, 6, and 2 </a:t>
            </a:r>
            <a:endParaRPr lang="en-US" altLang="zh-TW" dirty="0" smtClean="0"/>
          </a:p>
          <a:p>
            <a:r>
              <a:rPr lang="en-US" altLang="zh-TW" dirty="0" smtClean="0"/>
              <a:t>    km)domains.</a:t>
            </a:r>
            <a:endParaRPr lang="zh-TW" alt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 l="12348" t="53937" r="9395" b="26376"/>
          <a:stretch>
            <a:fillRect/>
          </a:stretch>
        </p:blipFill>
        <p:spPr bwMode="auto">
          <a:xfrm>
            <a:off x="323528" y="5013176"/>
            <a:ext cx="8136904" cy="153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字方塊 10"/>
          <p:cNvSpPr txBox="1"/>
          <p:nvPr/>
        </p:nvSpPr>
        <p:spPr>
          <a:xfrm>
            <a:off x="335008" y="3158746"/>
            <a:ext cx="2978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＊</a:t>
            </a:r>
            <a:r>
              <a:rPr lang="en-US" altLang="zh-TW" dirty="0" smtClean="0"/>
              <a:t>2-km </a:t>
            </a:r>
            <a:r>
              <a:rPr lang="en-US" altLang="zh-TW" dirty="0"/>
              <a:t>horizontal grid size </a:t>
            </a:r>
            <a:r>
              <a:rPr lang="en-US" altLang="zh-TW" dirty="0" smtClean="0"/>
              <a:t>  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69248" y="351179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＊</a:t>
            </a:r>
            <a:r>
              <a:rPr lang="en-US" altLang="zh-TW" dirty="0" smtClean="0"/>
              <a:t>(</a:t>
            </a:r>
            <a:r>
              <a:rPr lang="en-US" altLang="zh-TW" dirty="0"/>
              <a:t>x, y, </a:t>
            </a:r>
            <a:r>
              <a:rPr lang="el-GR" altLang="zh-TW" dirty="0" smtClean="0"/>
              <a:t>σ</a:t>
            </a:r>
            <a:r>
              <a:rPr lang="en-US" altLang="zh-TW" dirty="0" smtClean="0"/>
              <a:t>) : 271 ×301 × 32  grid </a:t>
            </a:r>
            <a:r>
              <a:rPr lang="en-US" altLang="zh-TW" dirty="0"/>
              <a:t>points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341864" y="391183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＊</a:t>
            </a:r>
            <a:r>
              <a:rPr lang="en-US" altLang="zh-TW" dirty="0" smtClean="0"/>
              <a:t>Covering area : </a:t>
            </a:r>
            <a:r>
              <a:rPr lang="nn-NO" altLang="zh-TW" dirty="0" smtClean="0"/>
              <a:t>540 </a:t>
            </a:r>
            <a:r>
              <a:rPr lang="nn-NO" altLang="zh-TW" dirty="0"/>
              <a:t>km </a:t>
            </a:r>
            <a:r>
              <a:rPr lang="nn-NO" altLang="zh-TW" dirty="0" smtClean="0"/>
              <a:t>× </a:t>
            </a:r>
            <a:r>
              <a:rPr lang="nn-NO" altLang="zh-TW" dirty="0"/>
              <a:t>600 km</a:t>
            </a:r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359532" y="4292367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＊</a:t>
            </a:r>
            <a:r>
              <a:rPr lang="en-US" altLang="zh-TW" dirty="0" smtClean="0"/>
              <a:t>IC and BC : Output </a:t>
            </a:r>
            <a:r>
              <a:rPr lang="en-US" altLang="zh-TW" dirty="0"/>
              <a:t>of the 6-km grid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406584" y="464384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＊</a:t>
            </a:r>
            <a:r>
              <a:rPr lang="en-US" altLang="zh-TW" dirty="0" smtClean="0"/>
              <a:t>3-ice microphysics scheme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-6580" y="1955446"/>
            <a:ext cx="435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nb-NO" altLang="zh-TW" dirty="0" smtClean="0"/>
              <a:t>0000UTC </a:t>
            </a:r>
            <a:r>
              <a:rPr lang="nb-NO" altLang="zh-TW" dirty="0"/>
              <a:t>1</a:t>
            </a:r>
            <a:r>
              <a:rPr lang="en-US" altLang="zh-TW" dirty="0" smtClean="0"/>
              <a:t>6</a:t>
            </a:r>
            <a:r>
              <a:rPr lang="nb-NO" altLang="zh-TW" dirty="0" smtClean="0"/>
              <a:t> September 2001   ~</a:t>
            </a:r>
          </a:p>
          <a:p>
            <a:r>
              <a:rPr lang="nb-NO" altLang="zh-TW" dirty="0"/>
              <a:t> </a:t>
            </a:r>
            <a:r>
              <a:rPr lang="nb-NO" altLang="zh-TW" dirty="0" smtClean="0"/>
              <a:t>     0000UTC 19 </a:t>
            </a:r>
            <a:r>
              <a:rPr lang="nb-NO" altLang="zh-TW" dirty="0"/>
              <a:t>September 2001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36004" y="2601777"/>
            <a:ext cx="442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/>
              <a:t>high-resolution  </a:t>
            </a:r>
            <a:r>
              <a:rPr lang="en-US" altLang="zh-TW" dirty="0" smtClean="0"/>
              <a:t>model output  from </a:t>
            </a:r>
            <a:r>
              <a:rPr lang="en-US" altLang="zh-TW" dirty="0"/>
              <a:t>a cloud-resolving simulation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3869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altLang="zh-TW" b="1" dirty="0" smtClean="0"/>
              <a:t>Model description</a:t>
            </a:r>
            <a:endParaRPr lang="zh-TW" altLang="en-US" dirty="0"/>
          </a:p>
        </p:txBody>
      </p:sp>
      <p:pic>
        <p:nvPicPr>
          <p:cNvPr id="4" name="內容版面配置區 3" descr="2001NAR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908720"/>
            <a:ext cx="6603519" cy="5226689"/>
          </a:xfrm>
        </p:spPr>
      </p:pic>
      <p:sp>
        <p:nvSpPr>
          <p:cNvPr id="5" name="文字方塊 4"/>
          <p:cNvSpPr txBox="1"/>
          <p:nvPr/>
        </p:nvSpPr>
        <p:spPr>
          <a:xfrm>
            <a:off x="4355976" y="4509120"/>
            <a:ext cx="449999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dirty="0" smtClean="0"/>
              <a:t>Ocean stage: </a:t>
            </a:r>
            <a:r>
              <a:rPr lang="en-US" altLang="zh-TW" dirty="0"/>
              <a:t>13–14 </a:t>
            </a:r>
            <a:r>
              <a:rPr lang="en-US" altLang="zh-TW" dirty="0" smtClean="0"/>
              <a:t>h</a:t>
            </a:r>
          </a:p>
          <a:p>
            <a:r>
              <a:rPr lang="en-US" altLang="zh-TW" dirty="0"/>
              <a:t> </a:t>
            </a:r>
            <a:r>
              <a:rPr lang="en-US" altLang="zh-TW" dirty="0" smtClean="0"/>
              <a:t>          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nb-NO" altLang="zh-TW" dirty="0" smtClean="0"/>
              <a:t>0100–0200 </a:t>
            </a:r>
            <a:r>
              <a:rPr lang="nb-NO" altLang="zh-TW" dirty="0"/>
              <a:t>UTC </a:t>
            </a:r>
            <a:r>
              <a:rPr lang="nb-NO" altLang="zh-TW" dirty="0" smtClean="0"/>
              <a:t>1</a:t>
            </a:r>
            <a:r>
              <a:rPr lang="en-US" altLang="zh-TW" dirty="0" smtClean="0"/>
              <a:t>6</a:t>
            </a:r>
            <a:r>
              <a:rPr lang="nb-NO" altLang="zh-TW" dirty="0" smtClean="0"/>
              <a:t> </a:t>
            </a:r>
            <a:r>
              <a:rPr lang="nb-NO" altLang="zh-TW" dirty="0"/>
              <a:t>September 2001</a:t>
            </a:r>
            <a:r>
              <a:rPr lang="en-US" altLang="zh-TW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 smtClean="0"/>
              <a:t>landfall stage: 23.5–</a:t>
            </a:r>
            <a:r>
              <a:rPr lang="nb-NO" altLang="zh-TW" dirty="0" smtClean="0"/>
              <a:t>24.5 h </a:t>
            </a:r>
          </a:p>
          <a:p>
            <a:r>
              <a:rPr lang="nb-NO" altLang="zh-TW" dirty="0" smtClean="0"/>
              <a:t>            (1130–1230 UTC 1</a:t>
            </a:r>
            <a:r>
              <a:rPr lang="en-US" altLang="zh-TW" dirty="0" smtClean="0"/>
              <a:t>6</a:t>
            </a:r>
            <a:r>
              <a:rPr lang="nb-NO" altLang="zh-TW" dirty="0" smtClean="0"/>
              <a:t> September 2001)</a:t>
            </a:r>
            <a:endParaRPr lang="zh-TW" altLang="en-US" dirty="0" smtClean="0"/>
          </a:p>
        </p:txBody>
      </p:sp>
      <p:sp>
        <p:nvSpPr>
          <p:cNvPr id="6" name="橢圓 5"/>
          <p:cNvSpPr/>
          <p:nvPr/>
        </p:nvSpPr>
        <p:spPr>
          <a:xfrm>
            <a:off x="5220072" y="2708920"/>
            <a:ext cx="288032" cy="360040"/>
          </a:xfrm>
          <a:prstGeom prst="ellipse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4860032" y="2924944"/>
            <a:ext cx="288032" cy="360040"/>
          </a:xfrm>
          <a:prstGeom prst="ellipse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478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TW" sz="3600" b="1" dirty="0" smtClean="0"/>
              <a:t>Simulated structures </a:t>
            </a:r>
            <a:r>
              <a:rPr lang="en-US" altLang="zh-TW" sz="2800" b="1" dirty="0" smtClean="0"/>
              <a:t>(Ocean stage)</a:t>
            </a:r>
            <a:endParaRPr lang="zh-TW" altLang="en-US" sz="28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453" t="21293" r="21260" b="6325"/>
          <a:stretch>
            <a:fillRect/>
          </a:stretch>
        </p:blipFill>
        <p:spPr bwMode="auto">
          <a:xfrm>
            <a:off x="0" y="620688"/>
            <a:ext cx="6021288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5940152" y="1052736"/>
            <a:ext cx="248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Ocean stage</a:t>
            </a:r>
            <a:r>
              <a:rPr lang="en-US" altLang="zh-TW" dirty="0" smtClean="0"/>
              <a:t>: 13–14 h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6012160" y="3140968"/>
            <a:ext cx="3131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Contour in (a) and (d)</a:t>
            </a:r>
          </a:p>
          <a:p>
            <a:r>
              <a:rPr lang="en-US" altLang="zh-TW" dirty="0" smtClean="0"/>
              <a:t>   --storm-relative radial   </a:t>
            </a:r>
          </a:p>
          <a:p>
            <a:r>
              <a:rPr lang="en-US" altLang="zh-TW" dirty="0" smtClean="0"/>
              <a:t>      velocities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6012160" y="2132856"/>
            <a:ext cx="3131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Color shading </a:t>
            </a:r>
          </a:p>
          <a:p>
            <a:r>
              <a:rPr lang="en-US" altLang="zh-TW" dirty="0" smtClean="0"/>
              <a:t>   --time-averaged (13–14 h) </a:t>
            </a:r>
          </a:p>
          <a:p>
            <a:r>
              <a:rPr lang="en-US" altLang="zh-TW" dirty="0" smtClean="0"/>
              <a:t>      simulated radar reflectivity.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012160" y="4293096"/>
            <a:ext cx="313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Contours in (b) and (c)</a:t>
            </a:r>
            <a:endParaRPr lang="en-US" altLang="zh-TW" dirty="0" smtClean="0"/>
          </a:p>
          <a:p>
            <a:r>
              <a:rPr lang="en-US" altLang="zh-TW" dirty="0" smtClean="0"/>
              <a:t>    --vertical velocities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940152" y="1556792"/>
            <a:ext cx="320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Quasi-</a:t>
            </a:r>
            <a:r>
              <a:rPr lang="en-US" altLang="zh-TW" b="1" dirty="0" err="1" smtClean="0"/>
              <a:t>axisymmetric</a:t>
            </a:r>
            <a:r>
              <a:rPr lang="en-US" altLang="zh-TW" b="1" dirty="0" smtClean="0"/>
              <a:t> structure</a:t>
            </a:r>
            <a:endParaRPr lang="zh-TW" altLang="en-US" b="1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1331640" y="692696"/>
            <a:ext cx="129614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 err="1" smtClean="0"/>
              <a:t>Vr</a:t>
            </a:r>
            <a:r>
              <a:rPr lang="en-US" altLang="zh-TW" b="1" dirty="0" smtClean="0"/>
              <a:t>=-26m/s</a:t>
            </a:r>
            <a:endParaRPr lang="zh-TW" altLang="en-US" b="1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427984" y="3501008"/>
            <a:ext cx="129614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 err="1" smtClean="0"/>
              <a:t>Vr</a:t>
            </a:r>
            <a:r>
              <a:rPr lang="en-US" altLang="zh-TW" b="1" dirty="0" smtClean="0"/>
              <a:t>=14m/s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97154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 animBg="1"/>
      <p:bldP spid="13" grpId="0" build="allAtOnce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2080</Words>
  <Application>Microsoft Office PowerPoint</Application>
  <PresentationFormat>如螢幕大小 (4:3)</PresentationFormat>
  <Paragraphs>415</Paragraphs>
  <Slides>43</Slides>
  <Notes>6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44" baseType="lpstr">
      <vt:lpstr>Office 佈景主題</vt:lpstr>
      <vt:lpstr>Water Budget of Typhoon Nari (2001)</vt:lpstr>
      <vt:lpstr>Outline</vt:lpstr>
      <vt:lpstr>introduction</vt:lpstr>
      <vt:lpstr>Outline</vt:lpstr>
      <vt:lpstr>Key words</vt:lpstr>
      <vt:lpstr>Outline</vt:lpstr>
      <vt:lpstr>Model description</vt:lpstr>
      <vt:lpstr>Model description</vt:lpstr>
      <vt:lpstr>Simulated structures (Ocean stage)</vt:lpstr>
      <vt:lpstr>    Simulated structures (Ocean stage)</vt:lpstr>
      <vt:lpstr>Simulated structures (Ocean stage)</vt:lpstr>
      <vt:lpstr>Simulated structures (Land stage)</vt:lpstr>
      <vt:lpstr>       Simulated structures (Land stage)</vt:lpstr>
      <vt:lpstr>       Simulated structures (Land stage)</vt:lpstr>
      <vt:lpstr>Outline</vt:lpstr>
      <vt:lpstr>Budget formulation</vt:lpstr>
      <vt:lpstr>Budget formulation</vt:lpstr>
      <vt:lpstr>Outline</vt:lpstr>
      <vt:lpstr> a. Water vapor budget  (over ocean) </vt:lpstr>
      <vt:lpstr>a. Water vapor budget (over ocean)</vt:lpstr>
      <vt:lpstr>a. Water vapor budget (after landfall)</vt:lpstr>
      <vt:lpstr>a. Water vapor budget (after landfall)</vt:lpstr>
      <vt:lpstr>Outline</vt:lpstr>
      <vt:lpstr>b. Condensed water budget (ocean)</vt:lpstr>
      <vt:lpstr>b. Condensed water budget (ocean)</vt:lpstr>
      <vt:lpstr>b. Condensed water budget(after landfall)</vt:lpstr>
      <vt:lpstr>Outline</vt:lpstr>
      <vt:lpstr>c. Vertically integrated sources and sinks</vt:lpstr>
      <vt:lpstr>c. Vertically integrated sources and sinks</vt:lpstr>
      <vt:lpstr>Outline</vt:lpstr>
      <vt:lpstr>d. Volume-integrated budgets</vt:lpstr>
      <vt:lpstr>d. Volume-integrated budgets</vt:lpstr>
      <vt:lpstr>d. Volume-integrated budgets</vt:lpstr>
      <vt:lpstr>Outline</vt:lpstr>
      <vt:lpstr>e. Precipitation efficiencies</vt:lpstr>
      <vt:lpstr>e. Precipitation efficiencies</vt:lpstr>
      <vt:lpstr>Outline</vt:lpstr>
      <vt:lpstr>Conclusions</vt:lpstr>
      <vt:lpstr>Conclusions</vt:lpstr>
      <vt:lpstr>END</vt:lpstr>
      <vt:lpstr>PowerPoint 簡報</vt:lpstr>
      <vt:lpstr>主要的結論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Budget of Typhoon Nari (2001)</dc:title>
  <dc:creator>h</dc:creator>
  <cp:lastModifiedBy>h</cp:lastModifiedBy>
  <cp:revision>1</cp:revision>
  <dcterms:created xsi:type="dcterms:W3CDTF">2012-11-26T01:55:03Z</dcterms:created>
  <dcterms:modified xsi:type="dcterms:W3CDTF">2012-11-26T01:55:31Z</dcterms:modified>
</cp:coreProperties>
</file>