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9" r:id="rId12"/>
    <p:sldId id="263" r:id="rId13"/>
    <p:sldId id="272" r:id="rId14"/>
    <p:sldId id="275" r:id="rId15"/>
    <p:sldId id="276" r:id="rId16"/>
    <p:sldId id="277" r:id="rId17"/>
    <p:sldId id="279" r:id="rId18"/>
    <p:sldId id="280" r:id="rId19"/>
    <p:sldId id="281" r:id="rId20"/>
    <p:sldId id="273" r:id="rId21"/>
    <p:sldId id="282" r:id="rId22"/>
    <p:sldId id="283" r:id="rId23"/>
    <p:sldId id="286" r:id="rId24"/>
    <p:sldId id="285" r:id="rId25"/>
    <p:sldId id="287" r:id="rId26"/>
    <p:sldId id="288" r:id="rId27"/>
    <p:sldId id="291" r:id="rId28"/>
    <p:sldId id="290" r:id="rId29"/>
    <p:sldId id="284" r:id="rId30"/>
    <p:sldId id="271" r:id="rId31"/>
    <p:sldId id="292" r:id="rId32"/>
    <p:sldId id="267" r:id="rId33"/>
    <p:sldId id="293" r:id="rId34"/>
    <p:sldId id="294" r:id="rId35"/>
    <p:sldId id="295" r:id="rId36"/>
    <p:sldId id="274" r:id="rId37"/>
    <p:sldId id="268" r:id="rId38"/>
    <p:sldId id="278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141" autoAdjust="0"/>
  </p:normalViewPr>
  <p:slideViewPr>
    <p:cSldViewPr>
      <p:cViewPr>
        <p:scale>
          <a:sx n="100" d="100"/>
          <a:sy n="100" d="100"/>
        </p:scale>
        <p:origin x="-27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B4DD0-B179-4AC3-8669-2B121B2D626E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F649F-E459-4998-A115-D016B4CF92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71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glossary.com/Definition/Weather/Gradient_Wind.html" TargetMode="External"/><Relationship Id="rId7" Type="http://schemas.openxmlformats.org/officeDocument/2006/relationships/hyperlink" Target="http://en.mimi.hu/aviation/forc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mimi.hu/aviation/pressure_gradient.html" TargetMode="External"/><Relationship Id="rId5" Type="http://schemas.openxmlformats.org/officeDocument/2006/relationships/hyperlink" Target="http://en.mimi.hu/aviation/direct.html" TargetMode="External"/><Relationship Id="rId4" Type="http://schemas.openxmlformats.org/officeDocument/2006/relationships/hyperlink" Target="http://en.mimi.hu/aviation/wind.htm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>
                <a:hlinkClick r:id="rId3" tooltip="Define Gradient Wind"/>
              </a:rPr>
              <a:t>http://ww2010.atmos.uiuc.edu/(Gh)/guides/mtr/fw/grad.rxml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dirty="0" smtClean="0">
              <a:hlinkClick r:id="rId3" tooltip="Define Gradient Wind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>
                <a:hlinkClick r:id="rId3" tooltip="Define Gradient Wind"/>
              </a:rPr>
              <a:t>Gradient Wind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A steady horizontal air motion along curved parallel isobars or contours in an unchanging pressure or contour field, assuming there is no friction and no divergence or convergence.</a:t>
            </a:r>
            <a:br>
              <a:rPr lang="en-US" altLang="zh-TW" dirty="0" smtClean="0"/>
            </a:br>
            <a:r>
              <a:rPr lang="en-US" altLang="zh-TW" sz="1200" dirty="0" smtClean="0"/>
              <a:t>A wind of greater speed than the gradient wind required by the existing pressure gradient and centrifugal force.</a:t>
            </a:r>
          </a:p>
          <a:p>
            <a:r>
              <a:rPr lang="en-US" altLang="zh-TW" dirty="0" smtClean="0"/>
              <a:t>( http://encyclopedia2.thefreedictionary.com/supergradient+wind )</a:t>
            </a:r>
          </a:p>
          <a:p>
            <a:r>
              <a:rPr lang="en-US" altLang="zh-TW" dirty="0" smtClean="0"/>
              <a:t>( http://www.superglossary.com/Definition/Weather/Gradient_Wind.html )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Gradient Wind</a:t>
            </a:r>
            <a:r>
              <a:rPr lang="en-US" altLang="zh-TW" dirty="0" smtClean="0"/>
              <a:t>. A </a:t>
            </a:r>
            <a:r>
              <a:rPr lang="en-US" altLang="zh-TW" dirty="0" smtClean="0">
                <a:hlinkClick r:id="rId4"/>
              </a:rPr>
              <a:t>wind</a:t>
            </a:r>
            <a:r>
              <a:rPr lang="en-US" altLang="zh-TW" dirty="0" smtClean="0"/>
              <a:t> induced in a certain </a:t>
            </a:r>
            <a:r>
              <a:rPr lang="en-US" altLang="zh-TW" dirty="0" smtClean="0">
                <a:hlinkClick r:id="rId5"/>
              </a:rPr>
              <a:t>direct</a:t>
            </a:r>
            <a:r>
              <a:rPr lang="en-US" altLang="zh-TW" dirty="0" smtClean="0"/>
              <a:t>ion by flow of air balancing the </a:t>
            </a:r>
            <a:r>
              <a:rPr lang="en-US" altLang="zh-TW" dirty="0" smtClean="0">
                <a:hlinkClick r:id="rId6"/>
              </a:rPr>
              <a:t>pressure gradient</a:t>
            </a:r>
            <a:r>
              <a:rPr lang="en-US" altLang="zh-TW" dirty="0" smtClean="0"/>
              <a:t> caused by the earth's rotation and centrifugal </a:t>
            </a:r>
            <a:r>
              <a:rPr lang="en-US" altLang="zh-TW" dirty="0" smtClean="0">
                <a:hlinkClick r:id="rId7"/>
              </a:rPr>
              <a:t>force</a:t>
            </a:r>
            <a:endParaRPr lang="en-US" altLang="zh-TW" dirty="0" smtClean="0"/>
          </a:p>
          <a:p>
            <a:r>
              <a:rPr lang="en-US" altLang="zh-TW" dirty="0" smtClean="0"/>
              <a:t>( http://en.mimi.hu/aviation/gradient_wind.html 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其他在 </a:t>
            </a:r>
            <a:r>
              <a:rPr lang="en-US" altLang="zh-TW" dirty="0" smtClean="0"/>
              <a:t>“file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meeting</a:t>
            </a:r>
            <a:r>
              <a:rPr lang="en-US" altLang="zh-TW" baseline="0" dirty="0" smtClean="0"/>
              <a:t> paper reference”</a:t>
            </a:r>
            <a:r>
              <a:rPr lang="zh-TW" altLang="en-US" dirty="0" smtClean="0"/>
              <a:t> 裡面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方向角、小時時間平均。</a:t>
            </a:r>
            <a:endParaRPr lang="en-US" altLang="zh-TW" dirty="0" smtClean="0"/>
          </a:p>
          <a:p>
            <a:r>
              <a:rPr lang="en-US" altLang="zh-TW" dirty="0" smtClean="0"/>
              <a:t>Tendency &lt;&lt;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itchFamily="2" charset="2"/>
              </a:rPr>
              <a:t>  Suggested that the oceanic </a:t>
            </a:r>
            <a:r>
              <a:rPr lang="en-US" altLang="zh-TW" dirty="0" err="1" smtClean="0">
                <a:sym typeface="Wingdings" pitchFamily="2" charset="2"/>
              </a:rPr>
              <a:t>Nari</a:t>
            </a:r>
            <a:r>
              <a:rPr lang="en-US" altLang="zh-TW" baseline="0" dirty="0" smtClean="0">
                <a:sym typeface="Wingdings" pitchFamily="2" charset="2"/>
              </a:rPr>
              <a:t> ‘s   radial flow evolved  very slowly during its intensifying stage.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方向角、小時時間平均。</a:t>
            </a:r>
            <a:endParaRPr lang="en-US" altLang="zh-TW" dirty="0" smtClean="0"/>
          </a:p>
          <a:p>
            <a:r>
              <a:rPr lang="zh-TW" altLang="en-US" dirty="0" smtClean="0"/>
              <a:t>非氣旋流、非梯度風。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標楷體" pitchFamily="65" charset="-120"/>
              </a:rPr>
              <a:t>AB</a:t>
            </a:r>
            <a:r>
              <a:rPr lang="zh-TW" altLang="en-US" dirty="0" smtClean="0">
                <a:latin typeface="+mn-lt"/>
                <a:ea typeface="標楷體" pitchFamily="65" charset="-120"/>
              </a:rPr>
              <a:t>剖面 小時平均</a:t>
            </a:r>
            <a:endParaRPr lang="en-US" altLang="zh-TW" dirty="0" smtClean="0">
              <a:latin typeface="+mn-lt"/>
              <a:ea typeface="標楷體" pitchFamily="65" charset="-120"/>
            </a:endParaRPr>
          </a:p>
          <a:p>
            <a:r>
              <a:rPr lang="en-US" altLang="zh-TW" dirty="0" smtClean="0">
                <a:latin typeface="+mn-lt"/>
                <a:ea typeface="標楷體" pitchFamily="65" charset="-120"/>
              </a:rPr>
              <a:t>Buckling height</a:t>
            </a:r>
            <a:r>
              <a:rPr lang="en-US" altLang="zh-TW" baseline="0" dirty="0" smtClean="0">
                <a:latin typeface="+mn-lt"/>
                <a:ea typeface="標楷體" pitchFamily="65" charset="-120"/>
              </a:rPr>
              <a:t> reduce the vertical gradient above the lower level , which occurs at a higher altitude in the outer region(r&gt;40) over land than over the ocean. Indicating the rapid </a:t>
            </a:r>
            <a:r>
              <a:rPr lang="en-US" altLang="zh-TW" baseline="0" dirty="0" err="1" smtClean="0">
                <a:latin typeface="+mn-lt"/>
                <a:ea typeface="標楷體" pitchFamily="65" charset="-120"/>
              </a:rPr>
              <a:t>spindown</a:t>
            </a:r>
            <a:r>
              <a:rPr lang="en-US" altLang="zh-TW" baseline="0" dirty="0" smtClean="0">
                <a:latin typeface="+mn-lt"/>
                <a:ea typeface="標楷體" pitchFamily="65" charset="-120"/>
              </a:rPr>
              <a:t> of V due to the enhanced </a:t>
            </a:r>
            <a:r>
              <a:rPr lang="en-US" altLang="zh-TW" baseline="0" dirty="0" err="1" smtClean="0">
                <a:latin typeface="+mn-lt"/>
                <a:ea typeface="標楷體" pitchFamily="65" charset="-120"/>
              </a:rPr>
              <a:t>sfc</a:t>
            </a:r>
            <a:r>
              <a:rPr lang="en-US" altLang="zh-TW" baseline="0" dirty="0" smtClean="0">
                <a:latin typeface="+mn-lt"/>
                <a:ea typeface="標楷體" pitchFamily="65" charset="-120"/>
              </a:rPr>
              <a:t>.</a:t>
            </a:r>
            <a:endParaRPr lang="zh-TW" altLang="en-US" dirty="0">
              <a:latin typeface="+mn-lt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25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AB</a:t>
            </a:r>
            <a:r>
              <a:rPr lang="zh-TW" altLang="en-US" dirty="0" smtClean="0"/>
              <a:t>剖面，小時時間平均。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976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AB</a:t>
            </a:r>
            <a:r>
              <a:rPr lang="zh-TW" altLang="en-US" dirty="0" smtClean="0"/>
              <a:t>剖面。</a:t>
            </a:r>
            <a:endParaRPr lang="en-US" altLang="zh-TW" dirty="0" smtClean="0"/>
          </a:p>
          <a:p>
            <a:r>
              <a:rPr lang="en-US" altLang="zh-TW" dirty="0" smtClean="0"/>
              <a:t>UPEC(GW</a:t>
            </a:r>
            <a:r>
              <a:rPr lang="en-US" altLang="zh-TW" baseline="0" dirty="0" smtClean="0"/>
              <a:t> unbalance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similar to UPE(</a:t>
            </a:r>
            <a:r>
              <a:rPr lang="en-US" altLang="zh-TW" dirty="0" err="1" smtClean="0"/>
              <a:t>cyclostrophic</a:t>
            </a:r>
            <a:r>
              <a:rPr lang="en-US" altLang="zh-TW" baseline="0" dirty="0" smtClean="0"/>
              <a:t> unbalance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UTB –(&lt; 0) by turbulence</a:t>
            </a:r>
            <a:r>
              <a:rPr lang="en-US" altLang="zh-TW" baseline="0" dirty="0" smtClean="0"/>
              <a:t> mixing in the eye (&lt; 30 km)</a:t>
            </a:r>
          </a:p>
          <a:p>
            <a:r>
              <a:rPr lang="en-US" altLang="zh-TW" baseline="0" dirty="0" err="1" smtClean="0"/>
              <a:t>dU</a:t>
            </a:r>
            <a:r>
              <a:rPr lang="en-US" altLang="zh-TW" baseline="0" dirty="0" smtClean="0"/>
              <a:t>/</a:t>
            </a:r>
            <a:r>
              <a:rPr lang="en-US" altLang="zh-TW" baseline="0" dirty="0" err="1" smtClean="0"/>
              <a:t>dt</a:t>
            </a:r>
            <a:r>
              <a:rPr lang="en-US" altLang="zh-TW" baseline="0" dirty="0" smtClean="0"/>
              <a:t> – low level </a:t>
            </a:r>
            <a:r>
              <a:rPr lang="en-US" altLang="zh-TW" baseline="0" dirty="0" err="1" smtClean="0"/>
              <a:t>slightlr</a:t>
            </a:r>
            <a:r>
              <a:rPr lang="en-US" altLang="zh-TW" baseline="0" dirty="0" smtClean="0"/>
              <a:t> outward (&gt; 0 ); up level outward flow is decreased by UTB.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975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AB</a:t>
            </a:r>
            <a:r>
              <a:rPr lang="zh-TW" altLang="en-US" dirty="0" smtClean="0"/>
              <a:t>剖面。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089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AB</a:t>
            </a:r>
            <a:r>
              <a:rPr lang="zh-TW" altLang="en-US" dirty="0" smtClean="0"/>
              <a:t>剖面。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00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R=35 km</a:t>
            </a:r>
          </a:p>
          <a:p>
            <a:r>
              <a:rPr lang="en-US" altLang="zh-TW" dirty="0" smtClean="0"/>
              <a:t>UPEC is similar</a:t>
            </a:r>
            <a:r>
              <a:rPr lang="en-US" altLang="zh-TW" baseline="0" dirty="0" smtClean="0"/>
              <a:t> to UPE (since C acceleration is small.)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417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R=60 km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68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在絕對座標內</a:t>
            </a:r>
            <a:endParaRPr lang="en-US" altLang="zh-TW" dirty="0" smtClean="0"/>
          </a:p>
          <a:p>
            <a:r>
              <a:rPr lang="zh-TW" altLang="en-US" dirty="0" smtClean="0"/>
              <a:t>角動量，就如動量一般，是一個可用來表徵物體運動特徵的物理量。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9/16: marine to land.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dirty="0" smtClean="0"/>
              <a:t> governing eq. based on PSU-NCAR MM5 model  (</a:t>
            </a:r>
            <a:r>
              <a:rPr lang="en-US" altLang="zh-TW" dirty="0" err="1" smtClean="0"/>
              <a:t>Dudhia</a:t>
            </a:r>
            <a:r>
              <a:rPr lang="en-US" altLang="zh-TW" baseline="0" dirty="0" smtClean="0"/>
              <a:t> 1993; </a:t>
            </a:r>
            <a:r>
              <a:rPr lang="en-US" altLang="zh-TW" baseline="0" dirty="0" err="1" smtClean="0"/>
              <a:t>Grell</a:t>
            </a:r>
            <a:r>
              <a:rPr lang="en-US" altLang="zh-TW" baseline="0" dirty="0" smtClean="0"/>
              <a:t> et al. 1995</a:t>
            </a:r>
            <a:r>
              <a:rPr lang="en-US" altLang="zh-TW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dirty="0" smtClean="0"/>
              <a:t>This study is</a:t>
            </a:r>
            <a:r>
              <a:rPr lang="en-US" altLang="zh-TW" baseline="0" dirty="0" smtClean="0"/>
              <a:t> high temporal and spatial resolution.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Time lag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小時時間平均，</a:t>
            </a:r>
            <a:r>
              <a:rPr lang="en-US" altLang="zh-TW" dirty="0" smtClean="0"/>
              <a:t>A1B1</a:t>
            </a:r>
            <a:r>
              <a:rPr lang="zh-TW" altLang="en-US" dirty="0" smtClean="0"/>
              <a:t>剖面。</a:t>
            </a:r>
            <a:endParaRPr lang="en-US" altLang="zh-TW" dirty="0" smtClean="0"/>
          </a:p>
          <a:p>
            <a:r>
              <a:rPr lang="en-US" altLang="zh-TW" dirty="0" smtClean="0"/>
              <a:t>TC still</a:t>
            </a:r>
            <a:r>
              <a:rPr lang="en-US" altLang="zh-TW" baseline="0" dirty="0" smtClean="0"/>
              <a:t> at its developing stage.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And some degree of asymmetry induced by storm’s   internal dynamical process can be seen.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方位角、小時時間平均 </a:t>
            </a:r>
            <a:r>
              <a:rPr lang="en-US" altLang="zh-TW" dirty="0" smtClean="0"/>
              <a:t>kinetic</a:t>
            </a:r>
            <a:r>
              <a:rPr lang="en-US" altLang="zh-TW" baseline="0" dirty="0" smtClean="0"/>
              <a:t> and AAM field  of </a:t>
            </a:r>
            <a:r>
              <a:rPr lang="en-US" altLang="zh-TW" baseline="0" dirty="0" err="1" smtClean="0"/>
              <a:t>Nari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(c)</a:t>
            </a:r>
            <a:r>
              <a:rPr lang="zh-TW" altLang="en-US" baseline="0" dirty="0" smtClean="0"/>
              <a:t>  </a:t>
            </a:r>
            <a:r>
              <a:rPr lang="en-US" altLang="zh-TW" baseline="0" dirty="0" smtClean="0"/>
              <a:t>Friction cause vertical (tangential??) wind shear? How? Where?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方位角、小時時間平均 </a:t>
            </a:r>
            <a:r>
              <a:rPr lang="en-US" altLang="zh-TW" dirty="0" smtClean="0"/>
              <a:t>AMM budget.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水平、垂直異號。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方位角 、 小時時間平均</a:t>
            </a:r>
            <a:endParaRPr lang="en-US" altLang="zh-TW" dirty="0" smtClean="0"/>
          </a:p>
          <a:p>
            <a:r>
              <a:rPr lang="en-US" altLang="zh-TW" dirty="0" smtClean="0"/>
              <a:t>Radial momentum budget terms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en-US" altLang="zh-TW" baseline="0" dirty="0" smtClean="0"/>
              <a:t> the extent of different balanced-wind approximation since its on the sea.</a:t>
            </a:r>
          </a:p>
          <a:p>
            <a:r>
              <a:rPr lang="en-US" altLang="zh-TW" baseline="0" dirty="0" smtClean="0"/>
              <a:t>Proof Zhang?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649F-E459-4998-A115-D016B4CF921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DE5B-0F8C-440B-B14E-8A27E585E409}" type="datetimeFigureOut">
              <a:rPr lang="zh-TW" altLang="en-US" smtClean="0"/>
              <a:pPr/>
              <a:t>2012/11/16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F99D-552C-4549-B55F-150A17E29B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6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.pn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7.png"/><Relationship Id="rId5" Type="http://schemas.openxmlformats.org/officeDocument/2006/relationships/image" Target="../media/image65.png"/><Relationship Id="rId10" Type="http://schemas.openxmlformats.org/officeDocument/2006/relationships/image" Target="../media/image76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5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Momentum budget evolution of Typhoon </a:t>
            </a:r>
            <a:r>
              <a:rPr lang="en-US" altLang="zh-TW" b="1" dirty="0" err="1" smtClean="0"/>
              <a:t>Nari</a:t>
            </a:r>
            <a:r>
              <a:rPr lang="en-US" altLang="zh-TW" b="1" dirty="0" smtClean="0"/>
              <a:t> (2001) during the landfall process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1560" y="4869160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Yang, M.-J., T.-C. Chen Wang, Y. Zhang, and C.-Y. </a:t>
            </a:r>
            <a:r>
              <a:rPr lang="en-US" altLang="zh-TW" sz="2000" dirty="0" err="1"/>
              <a:t>Weng</a:t>
            </a:r>
            <a:r>
              <a:rPr lang="en-US" altLang="zh-TW" sz="2000" dirty="0"/>
              <a:t>, 2011: </a:t>
            </a:r>
            <a:r>
              <a:rPr lang="en-US" altLang="zh-TW" sz="2000" dirty="0" smtClean="0"/>
              <a:t> </a:t>
            </a:r>
          </a:p>
          <a:p>
            <a:r>
              <a:rPr lang="en-US" altLang="zh-TW" sz="2000" dirty="0" smtClean="0"/>
              <a:t>     Momentum budget evolution of Typhoon </a:t>
            </a:r>
            <a:r>
              <a:rPr lang="en-US" altLang="zh-TW" sz="2000" dirty="0" err="1" smtClean="0"/>
              <a:t>Nari</a:t>
            </a:r>
            <a:r>
              <a:rPr lang="en-US" altLang="zh-TW" sz="2000" dirty="0" smtClean="0"/>
              <a:t> (2001)   </a:t>
            </a:r>
          </a:p>
          <a:p>
            <a:r>
              <a:rPr lang="en-US" altLang="zh-TW" sz="2000" dirty="0" smtClean="0"/>
              <a:t>       during the landfall process. </a:t>
            </a:r>
            <a:r>
              <a:rPr lang="en-US" altLang="zh-TW" sz="2000" i="1" dirty="0"/>
              <a:t>Terr., Atmos., and Oceanic </a:t>
            </a:r>
            <a:r>
              <a:rPr lang="en-US" altLang="zh-TW" sz="2000" i="1" dirty="0" smtClean="0"/>
              <a:t>   </a:t>
            </a:r>
          </a:p>
          <a:p>
            <a:r>
              <a:rPr lang="en-US" altLang="zh-TW" sz="2000" i="1" dirty="0" smtClean="0"/>
              <a:t>         Sci</a:t>
            </a:r>
            <a:r>
              <a:rPr lang="en-US" altLang="zh-TW" sz="2000" dirty="0"/>
              <a:t>., </a:t>
            </a:r>
            <a:r>
              <a:rPr lang="en-US" altLang="zh-TW" sz="2000" b="1" dirty="0"/>
              <a:t>22</a:t>
            </a:r>
            <a:r>
              <a:rPr lang="en-US" altLang="zh-TW" sz="2000" dirty="0"/>
              <a:t>, 595–612, </a:t>
            </a:r>
            <a:r>
              <a:rPr lang="en-US" altLang="zh-TW" sz="2000" dirty="0" err="1"/>
              <a:t>doi</a:t>
            </a:r>
            <a:r>
              <a:rPr lang="en-US" altLang="zh-TW" sz="2000" dirty="0"/>
              <a:t>: 10.3319/TAO.2011.05.31.01(TM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群組 134"/>
          <p:cNvGrpSpPr/>
          <p:nvPr/>
        </p:nvGrpSpPr>
        <p:grpSpPr>
          <a:xfrm>
            <a:off x="179512" y="1340768"/>
            <a:ext cx="8697600" cy="3384376"/>
            <a:chOff x="179512" y="1340768"/>
            <a:chExt cx="8697600" cy="3384376"/>
          </a:xfrm>
        </p:grpSpPr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340768"/>
              <a:ext cx="8696325" cy="12477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683823"/>
              <a:ext cx="5616624" cy="10413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2603704"/>
              <a:ext cx="8697600" cy="10839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39" name="矩形 138"/>
            <p:cNvSpPr/>
            <p:nvPr/>
          </p:nvSpPr>
          <p:spPr>
            <a:xfrm>
              <a:off x="179512" y="1484784"/>
              <a:ext cx="8640960" cy="316835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8697600" cy="1083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96325" cy="1247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Methodology</a:t>
            </a:r>
            <a:endParaRPr lang="zh-TW" altLang="en-US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>
            <a:off x="323528" y="2468502"/>
            <a:ext cx="9684568" cy="3889019"/>
            <a:chOff x="323528" y="2444695"/>
            <a:chExt cx="9684568" cy="3889019"/>
          </a:xfrm>
        </p:grpSpPr>
        <p:grpSp>
          <p:nvGrpSpPr>
            <p:cNvPr id="15" name="群組 14"/>
            <p:cNvGrpSpPr/>
            <p:nvPr/>
          </p:nvGrpSpPr>
          <p:grpSpPr>
            <a:xfrm>
              <a:off x="1403648" y="2444712"/>
              <a:ext cx="1224136" cy="144005"/>
              <a:chOff x="3563888" y="4220731"/>
              <a:chExt cx="792088" cy="216031"/>
            </a:xfrm>
          </p:grpSpPr>
          <p:cxnSp>
            <p:nvCxnSpPr>
              <p:cNvPr id="16" name="直線接點 15"/>
              <p:cNvCxnSpPr/>
              <p:nvPr/>
            </p:nvCxnSpPr>
            <p:spPr>
              <a:xfrm>
                <a:off x="3563888" y="4436762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3563888" y="4220731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4355976" y="4220731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字方塊 18"/>
            <p:cNvSpPr txBox="1"/>
            <p:nvPr/>
          </p:nvSpPr>
          <p:spPr>
            <a:xfrm>
              <a:off x="323528" y="2732727"/>
              <a:ext cx="2630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Radial Pressure 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</a:rPr>
                <a:t>Gradient Force(PGFR; Up)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1403648" y="4845369"/>
              <a:ext cx="1224136" cy="144000"/>
              <a:chOff x="3563888" y="4473382"/>
              <a:chExt cx="792088" cy="216024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3563888" y="4689406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3563888" y="4473382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>
                <a:off x="4355976" y="4473382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群組 34"/>
            <p:cNvGrpSpPr/>
            <p:nvPr/>
          </p:nvGrpSpPr>
          <p:grpSpPr>
            <a:xfrm>
              <a:off x="2843808" y="2444712"/>
              <a:ext cx="864096" cy="144005"/>
              <a:chOff x="3563888" y="4220731"/>
              <a:chExt cx="792088" cy="216031"/>
            </a:xfrm>
          </p:grpSpPr>
          <p:cxnSp>
            <p:nvCxnSpPr>
              <p:cNvPr id="36" name="直線接點 35"/>
              <p:cNvCxnSpPr/>
              <p:nvPr/>
            </p:nvCxnSpPr>
            <p:spPr>
              <a:xfrm>
                <a:off x="3563888" y="4436762"/>
                <a:ext cx="792088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>
                <a:off x="3563888" y="4220731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4355976" y="4220731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文字方塊 38"/>
            <p:cNvSpPr txBox="1"/>
            <p:nvPr/>
          </p:nvSpPr>
          <p:spPr>
            <a:xfrm>
              <a:off x="2339752" y="272343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Centrifugal Force(UE)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2843808" y="4845369"/>
              <a:ext cx="864096" cy="144000"/>
              <a:chOff x="3563888" y="4473382"/>
              <a:chExt cx="792088" cy="216024"/>
            </a:xfrm>
          </p:grpSpPr>
          <p:cxnSp>
            <p:nvCxnSpPr>
              <p:cNvPr id="41" name="直線接點 40"/>
              <p:cNvCxnSpPr/>
              <p:nvPr/>
            </p:nvCxnSpPr>
            <p:spPr>
              <a:xfrm>
                <a:off x="3563888" y="4689406"/>
                <a:ext cx="792088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3563888" y="4473382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>
                <a:off x="4355976" y="4473382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群組 43"/>
            <p:cNvGrpSpPr/>
            <p:nvPr/>
          </p:nvGrpSpPr>
          <p:grpSpPr>
            <a:xfrm>
              <a:off x="3995936" y="2444695"/>
              <a:ext cx="3672408" cy="144022"/>
              <a:chOff x="3563888" y="4220795"/>
              <a:chExt cx="792088" cy="216033"/>
            </a:xfrm>
          </p:grpSpPr>
          <p:cxnSp>
            <p:nvCxnSpPr>
              <p:cNvPr id="45" name="直線接點 44"/>
              <p:cNvCxnSpPr/>
              <p:nvPr/>
            </p:nvCxnSpPr>
            <p:spPr>
              <a:xfrm>
                <a:off x="3563888" y="4436828"/>
                <a:ext cx="792088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>
                <a:off x="3563888" y="4220804"/>
                <a:ext cx="0" cy="2160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>
                <a:off x="4355976" y="4220795"/>
                <a:ext cx="0" cy="2160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文字方塊 47"/>
            <p:cNvSpPr txBox="1"/>
            <p:nvPr/>
          </p:nvSpPr>
          <p:spPr>
            <a:xfrm>
              <a:off x="4860032" y="2660719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rgbClr val="00B0F0"/>
                  </a:solidFill>
                </a:rPr>
                <a:t>Coriolis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 Force(</a:t>
              </a:r>
              <a:r>
                <a:rPr lang="en-US" altLang="zh-TW" b="1" dirty="0" err="1" smtClean="0">
                  <a:solidFill>
                    <a:srgbClr val="00B0F0"/>
                  </a:solidFill>
                </a:rPr>
                <a:t>Uc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) Including The Effect of Vertical Motion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grpSp>
          <p:nvGrpSpPr>
            <p:cNvPr id="49" name="群組 48"/>
            <p:cNvGrpSpPr/>
            <p:nvPr/>
          </p:nvGrpSpPr>
          <p:grpSpPr>
            <a:xfrm>
              <a:off x="3995936" y="4845353"/>
              <a:ext cx="3672408" cy="144016"/>
              <a:chOff x="3563888" y="4473408"/>
              <a:chExt cx="792088" cy="21602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3563888" y="4689432"/>
                <a:ext cx="792088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3563888" y="4473408"/>
                <a:ext cx="0" cy="2160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>
                <a:off x="4355976" y="4473408"/>
                <a:ext cx="0" cy="2160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群組 52"/>
            <p:cNvGrpSpPr/>
            <p:nvPr/>
          </p:nvGrpSpPr>
          <p:grpSpPr>
            <a:xfrm>
              <a:off x="7956376" y="2444712"/>
              <a:ext cx="864096" cy="144005"/>
              <a:chOff x="3563888" y="4220731"/>
              <a:chExt cx="792088" cy="216031"/>
            </a:xfrm>
          </p:grpSpPr>
          <p:cxnSp>
            <p:nvCxnSpPr>
              <p:cNvPr id="54" name="直線接點 53"/>
              <p:cNvCxnSpPr/>
              <p:nvPr/>
            </p:nvCxnSpPr>
            <p:spPr>
              <a:xfrm>
                <a:off x="3563888" y="4436762"/>
                <a:ext cx="79208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3563888" y="4220731"/>
                <a:ext cx="0" cy="21602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4355976" y="4220731"/>
                <a:ext cx="0" cy="21602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文字方塊 56"/>
            <p:cNvSpPr txBox="1"/>
            <p:nvPr/>
          </p:nvSpPr>
          <p:spPr>
            <a:xfrm>
              <a:off x="7524328" y="2732727"/>
              <a:ext cx="24837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7030A0"/>
                  </a:solidFill>
                </a:rPr>
                <a:t>PBL Effects And  Turbulent</a:t>
              </a:r>
            </a:p>
            <a:p>
              <a:r>
                <a:rPr lang="en-US" altLang="zh-TW" b="1" dirty="0" smtClean="0">
                  <a:solidFill>
                    <a:srgbClr val="7030A0"/>
                  </a:solidFill>
                </a:rPr>
                <a:t>Mixing(UTB)</a:t>
              </a:r>
            </a:p>
            <a:p>
              <a:r>
                <a:rPr lang="en-US" altLang="zh-TW" b="1" dirty="0" smtClean="0">
                  <a:solidFill>
                    <a:srgbClr val="7030A0"/>
                  </a:solidFill>
                </a:rPr>
                <a:t>(Residues)</a:t>
              </a:r>
              <a:endParaRPr lang="zh-TW" altLang="en-US" b="1" dirty="0">
                <a:solidFill>
                  <a:srgbClr val="7030A0"/>
                </a:solidFill>
              </a:endParaRPr>
            </a:p>
          </p:txBody>
        </p:sp>
        <p:grpSp>
          <p:nvGrpSpPr>
            <p:cNvPr id="58" name="群組 57"/>
            <p:cNvGrpSpPr/>
            <p:nvPr/>
          </p:nvGrpSpPr>
          <p:grpSpPr>
            <a:xfrm>
              <a:off x="7956376" y="4869160"/>
              <a:ext cx="864096" cy="144000"/>
              <a:chOff x="3563888" y="4509072"/>
              <a:chExt cx="792088" cy="216024"/>
            </a:xfrm>
          </p:grpSpPr>
          <p:cxnSp>
            <p:nvCxnSpPr>
              <p:cNvPr id="59" name="直線接點 58"/>
              <p:cNvCxnSpPr/>
              <p:nvPr/>
            </p:nvCxnSpPr>
            <p:spPr>
              <a:xfrm>
                <a:off x="3563888" y="4725096"/>
                <a:ext cx="79208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3563888" y="4509072"/>
                <a:ext cx="0" cy="21602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4355976" y="4509072"/>
                <a:ext cx="0" cy="21602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字方塊 61"/>
            <p:cNvSpPr txBox="1"/>
            <p:nvPr/>
          </p:nvSpPr>
          <p:spPr>
            <a:xfrm>
              <a:off x="7524328" y="5133385"/>
              <a:ext cx="24837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7030A0"/>
                  </a:solidFill>
                </a:rPr>
                <a:t>PBL Effects And  Turbulence </a:t>
              </a:r>
            </a:p>
            <a:p>
              <a:r>
                <a:rPr lang="en-US" altLang="zh-TW" b="1" dirty="0" smtClean="0">
                  <a:solidFill>
                    <a:srgbClr val="7030A0"/>
                  </a:solidFill>
                </a:rPr>
                <a:t>Mixing(VTB)</a:t>
              </a:r>
            </a:p>
            <a:p>
              <a:r>
                <a:rPr lang="en-US" altLang="zh-TW" b="1" dirty="0" smtClean="0">
                  <a:solidFill>
                    <a:srgbClr val="7030A0"/>
                  </a:solidFill>
                </a:rPr>
                <a:t>(Residues)</a:t>
              </a:r>
              <a:endParaRPr lang="zh-TW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4860032" y="5133385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rgbClr val="00B0F0"/>
                  </a:solidFill>
                </a:rPr>
                <a:t>Coriolis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 Force(</a:t>
              </a:r>
              <a:r>
                <a:rPr lang="en-US" altLang="zh-TW" b="1" dirty="0" err="1" smtClean="0">
                  <a:solidFill>
                    <a:srgbClr val="00B0F0"/>
                  </a:solidFill>
                </a:rPr>
                <a:t>Vc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) including the effect of vertical motion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339752" y="513338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Centrifugal Force(VE)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323528" y="5135126"/>
              <a:ext cx="2630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Tangential Pressure 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</a:rPr>
                <a:t>Gradient Force(PGFR; </a:t>
              </a:r>
              <a:r>
                <a:rPr lang="en-US" altLang="zh-TW" b="1" dirty="0" err="1" smtClean="0">
                  <a:solidFill>
                    <a:srgbClr val="FF0000"/>
                  </a:solidFill>
                </a:rPr>
                <a:t>Vp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)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07504" y="1124744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Governing equation for radial and tangential wind</a:t>
            </a:r>
            <a:endParaRPr lang="zh-TW" altLang="en-US" b="1" dirty="0"/>
          </a:p>
        </p:txBody>
      </p:sp>
      <p:grpSp>
        <p:nvGrpSpPr>
          <p:cNvPr id="79" name="群組 78"/>
          <p:cNvGrpSpPr/>
          <p:nvPr/>
        </p:nvGrpSpPr>
        <p:grpSpPr>
          <a:xfrm>
            <a:off x="395536" y="4771018"/>
            <a:ext cx="8208912" cy="1754326"/>
            <a:chOff x="395536" y="4771018"/>
            <a:chExt cx="8208912" cy="1754326"/>
          </a:xfrm>
        </p:grpSpPr>
        <p:sp>
          <p:nvSpPr>
            <p:cNvPr id="123" name="文字方塊 122"/>
            <p:cNvSpPr txBox="1"/>
            <p:nvPr/>
          </p:nvSpPr>
          <p:spPr>
            <a:xfrm>
              <a:off x="395536" y="4771018"/>
              <a:ext cx="4464496" cy="175432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altLang="zh-TW" dirty="0" smtClean="0">
                  <a:latin typeface="Times New Roman" pitchFamily="18" charset="0"/>
                  <a:ea typeface="GungsuhChe" pitchFamily="49" charset="-127"/>
                  <a:cs typeface="Times New Roman" pitchFamily="18" charset="0"/>
                </a:rPr>
                <a:t>λ</a:t>
              </a:r>
              <a:r>
                <a:rPr lang="en-US" altLang="zh-TW" dirty="0" smtClean="0">
                  <a:latin typeface="Times New Roman" pitchFamily="18" charset="0"/>
                  <a:ea typeface="GungsuhChe" pitchFamily="49" charset="-127"/>
                  <a:cs typeface="Times New Roman" pitchFamily="18" charset="0"/>
                </a:rPr>
                <a:t> – </a:t>
              </a:r>
              <a:r>
                <a:rPr lang="en-US" altLang="zh-TW" dirty="0" err="1" smtClean="0">
                  <a:latin typeface="Times New Roman" pitchFamily="18" charset="0"/>
                  <a:ea typeface="GungsuhChe" pitchFamily="49" charset="-127"/>
                  <a:cs typeface="Times New Roman" pitchFamily="18" charset="0"/>
                </a:rPr>
                <a:t>azimuthal</a:t>
              </a:r>
              <a:r>
                <a:rPr lang="en-US" altLang="zh-TW" dirty="0" smtClean="0">
                  <a:latin typeface="Times New Roman" pitchFamily="18" charset="0"/>
                  <a:ea typeface="GungsuhChe" pitchFamily="49" charset="-127"/>
                  <a:cs typeface="Times New Roman" pitchFamily="18" charset="0"/>
                </a:rPr>
                <a:t> angle.</a:t>
              </a:r>
            </a:p>
            <a:p>
              <a:r>
                <a:rPr lang="en-US" altLang="zh-TW" dirty="0" smtClean="0">
                  <a:latin typeface="Times New Roman" pitchFamily="18" charset="0"/>
                  <a:ea typeface="GungsuhChe" pitchFamily="49" charset="-127"/>
                  <a:cs typeface="Times New Roman" pitchFamily="18" charset="0"/>
                </a:rPr>
                <a:t>r – radius from TC center, pointing outward. </a:t>
              </a:r>
            </a:p>
            <a:p>
              <a:r>
                <a:rPr lang="en-US" altLang="zh-TW" dirty="0" smtClean="0">
                  <a:latin typeface="Times New Roman" pitchFamily="18" charset="0"/>
                  <a:ea typeface="GungsuhChe" pitchFamily="49" charset="-127"/>
                  <a:cs typeface="Times New Roman" pitchFamily="18" charset="0"/>
                </a:rPr>
                <a:t>z</a:t>
              </a:r>
              <a:r>
                <a:rPr lang="en-US" altLang="zh-TW" dirty="0" smtClean="0"/>
                <a:t> – 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vertical height.</a:t>
              </a:r>
            </a:p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U – radial wind in cylindrical coordinate.</a:t>
              </a:r>
            </a:p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V – tangential wind in cylindrical coordinate.</a:t>
              </a:r>
            </a:p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W – vertical wind in cylindrical coordinate.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004048" y="5325015"/>
              <a:ext cx="3600400" cy="1200329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Ω – angular velocity on the earth.</a:t>
              </a:r>
            </a:p>
            <a:p>
              <a:r>
                <a:rPr lang="az-Cyrl-AZ" altLang="zh-TW" dirty="0" smtClean="0">
                  <a:latin typeface="Times New Roman" pitchFamily="18" charset="0"/>
                  <a:cs typeface="Times New Roman" pitchFamily="18" charset="0"/>
                </a:rPr>
                <a:t>Ф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 – latitude.</a:t>
              </a:r>
            </a:p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U’ – storm relative radial wind.</a:t>
              </a:r>
            </a:p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V’ – storm relative tangential wind.</a:t>
              </a: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539552" y="4437077"/>
            <a:ext cx="7389135" cy="576099"/>
            <a:chOff x="539552" y="4437077"/>
            <a:chExt cx="7389135" cy="576099"/>
          </a:xfrm>
        </p:grpSpPr>
        <p:grpSp>
          <p:nvGrpSpPr>
            <p:cNvPr id="125" name="群組 124"/>
            <p:cNvGrpSpPr/>
            <p:nvPr/>
          </p:nvGrpSpPr>
          <p:grpSpPr>
            <a:xfrm>
              <a:off x="539552" y="4437112"/>
              <a:ext cx="1712969" cy="576064"/>
              <a:chOff x="539552" y="4509136"/>
              <a:chExt cx="1712969" cy="576064"/>
            </a:xfrm>
          </p:grpSpPr>
          <p:sp>
            <p:nvSpPr>
              <p:cNvPr id="134" name="文字方塊 133"/>
              <p:cNvSpPr txBox="1"/>
              <p:nvPr/>
            </p:nvSpPr>
            <p:spPr>
              <a:xfrm>
                <a:off x="539552" y="4715868"/>
                <a:ext cx="171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Local tendency </a:t>
                </a:r>
                <a:endParaRPr lang="zh-TW" alt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7" name="直線接點 126"/>
              <p:cNvCxnSpPr/>
              <p:nvPr/>
            </p:nvCxnSpPr>
            <p:spPr>
              <a:xfrm>
                <a:off x="1043608" y="4653136"/>
                <a:ext cx="864096" cy="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接點 127"/>
              <p:cNvCxnSpPr/>
              <p:nvPr/>
            </p:nvCxnSpPr>
            <p:spPr>
              <a:xfrm>
                <a:off x="1043608" y="4509136"/>
                <a:ext cx="0" cy="14400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接點 128"/>
              <p:cNvCxnSpPr/>
              <p:nvPr/>
            </p:nvCxnSpPr>
            <p:spPr>
              <a:xfrm>
                <a:off x="1907704" y="4509136"/>
                <a:ext cx="0" cy="14400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群組 66"/>
            <p:cNvGrpSpPr/>
            <p:nvPr/>
          </p:nvGrpSpPr>
          <p:grpSpPr>
            <a:xfrm>
              <a:off x="2052995" y="4437077"/>
              <a:ext cx="2520000" cy="144018"/>
              <a:chOff x="2696453" y="11100004"/>
              <a:chExt cx="2520000" cy="216080"/>
            </a:xfrm>
          </p:grpSpPr>
          <p:cxnSp>
            <p:nvCxnSpPr>
              <p:cNvPr id="68" name="直線接點 67"/>
              <p:cNvCxnSpPr/>
              <p:nvPr/>
            </p:nvCxnSpPr>
            <p:spPr>
              <a:xfrm>
                <a:off x="2696453" y="11316084"/>
                <a:ext cx="2520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>
                <a:off x="2696453" y="11100018"/>
                <a:ext cx="0" cy="2160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/>
              <p:cNvCxnSpPr/>
              <p:nvPr/>
            </p:nvCxnSpPr>
            <p:spPr>
              <a:xfrm>
                <a:off x="5215458" y="11100004"/>
                <a:ext cx="0" cy="2160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字方塊 70"/>
            <p:cNvSpPr txBox="1"/>
            <p:nvPr/>
          </p:nvSpPr>
          <p:spPr>
            <a:xfrm>
              <a:off x="3056531" y="4581128"/>
              <a:ext cx="2163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Horizontal advection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群組 71"/>
            <p:cNvGrpSpPr/>
            <p:nvPr/>
          </p:nvGrpSpPr>
          <p:grpSpPr>
            <a:xfrm>
              <a:off x="5004048" y="4437112"/>
              <a:ext cx="792088" cy="144016"/>
              <a:chOff x="2794452" y="10869828"/>
              <a:chExt cx="792088" cy="216046"/>
            </a:xfrm>
          </p:grpSpPr>
          <p:cxnSp>
            <p:nvCxnSpPr>
              <p:cNvPr id="73" name="直線接點 72"/>
              <p:cNvCxnSpPr/>
              <p:nvPr/>
            </p:nvCxnSpPr>
            <p:spPr>
              <a:xfrm>
                <a:off x="2794452" y="11085874"/>
                <a:ext cx="792088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>
                <a:off x="2794452" y="10869828"/>
                <a:ext cx="0" cy="21602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>
                <a:off x="3586540" y="10869828"/>
                <a:ext cx="0" cy="21602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字方塊 75"/>
            <p:cNvSpPr txBox="1"/>
            <p:nvPr/>
          </p:nvSpPr>
          <p:spPr>
            <a:xfrm>
              <a:off x="6007584" y="4581128"/>
              <a:ext cx="19211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Vertical advection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1676E-6 L 2.5E-6 0.188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7" y="1187460"/>
            <a:ext cx="2838450" cy="129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8601075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652120" y="1772816"/>
            <a:ext cx="2664296" cy="92333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β –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az-Cyrl-AZ" altLang="zh-TW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– projections of U and V onto longitudinal axes.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562089" y="2123564"/>
            <a:ext cx="792088" cy="216024"/>
            <a:chOff x="3563888" y="4725144"/>
            <a:chExt cx="792088" cy="216024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3563888" y="4941168"/>
              <a:ext cx="7920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3563888" y="4725144"/>
              <a:ext cx="0" cy="2160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4355976" y="4725144"/>
              <a:ext cx="0" cy="2160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 rot="10800000">
            <a:off x="1629521" y="1115451"/>
            <a:ext cx="1656184" cy="288032"/>
            <a:chOff x="3563888" y="4725144"/>
            <a:chExt cx="792088" cy="216024"/>
          </a:xfrm>
        </p:grpSpPr>
        <p:cxnSp>
          <p:nvCxnSpPr>
            <p:cNvPr id="21" name="直線接點 20"/>
            <p:cNvCxnSpPr/>
            <p:nvPr/>
          </p:nvCxnSpPr>
          <p:spPr>
            <a:xfrm>
              <a:off x="3563888" y="4941168"/>
              <a:ext cx="7920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563888" y="4725144"/>
              <a:ext cx="0" cy="2160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4355976" y="4725144"/>
              <a:ext cx="0" cy="2160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2565625" y="2267580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Relate to earth’s rotation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29721" y="755412"/>
            <a:ext cx="251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Caused by earth rotation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3528" y="332656"/>
            <a:ext cx="410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</a:t>
            </a:r>
            <a:r>
              <a:rPr lang="en-US" altLang="zh-TW" b="1" dirty="0" err="1" smtClean="0"/>
              <a:t>Lagrangian</a:t>
            </a:r>
            <a:r>
              <a:rPr lang="en-US" altLang="zh-TW" b="1" dirty="0" smtClean="0"/>
              <a:t> derivative of AAM equation </a:t>
            </a:r>
            <a:endParaRPr lang="zh-TW" altLang="en-US" b="1" dirty="0"/>
          </a:p>
        </p:txBody>
      </p:sp>
      <p:sp>
        <p:nvSpPr>
          <p:cNvPr id="38" name="矩形 37"/>
          <p:cNvSpPr/>
          <p:nvPr/>
        </p:nvSpPr>
        <p:spPr>
          <a:xfrm>
            <a:off x="179512" y="2924944"/>
            <a:ext cx="8784976" cy="26642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1128915" y="4077072"/>
            <a:ext cx="8116842" cy="1224136"/>
            <a:chOff x="1128915" y="4077072"/>
            <a:chExt cx="8116842" cy="1224136"/>
          </a:xfrm>
        </p:grpSpPr>
        <p:grpSp>
          <p:nvGrpSpPr>
            <p:cNvPr id="39" name="群組 38"/>
            <p:cNvGrpSpPr/>
            <p:nvPr/>
          </p:nvGrpSpPr>
          <p:grpSpPr>
            <a:xfrm>
              <a:off x="1552240" y="4077088"/>
              <a:ext cx="1291568" cy="144000"/>
              <a:chOff x="3563888" y="4725144"/>
              <a:chExt cx="792088" cy="216024"/>
            </a:xfrm>
          </p:grpSpPr>
          <p:cxnSp>
            <p:nvCxnSpPr>
              <p:cNvPr id="40" name="直線接點 39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字方塊 42"/>
            <p:cNvSpPr txBox="1"/>
            <p:nvPr/>
          </p:nvSpPr>
          <p:spPr>
            <a:xfrm>
              <a:off x="1128915" y="4365104"/>
              <a:ext cx="1714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Pressure Torque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2992400" y="4077072"/>
              <a:ext cx="3091768" cy="144016"/>
              <a:chOff x="3563888" y="4725144"/>
              <a:chExt cx="792088" cy="216024"/>
            </a:xfrm>
          </p:grpSpPr>
          <p:cxnSp>
            <p:nvCxnSpPr>
              <p:cNvPr id="45" name="直線接點 44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群組 47"/>
            <p:cNvGrpSpPr/>
            <p:nvPr/>
          </p:nvGrpSpPr>
          <p:grpSpPr>
            <a:xfrm>
              <a:off x="6372200" y="4077072"/>
              <a:ext cx="1512168" cy="144016"/>
              <a:chOff x="3563888" y="4725144"/>
              <a:chExt cx="792088" cy="216024"/>
            </a:xfrm>
          </p:grpSpPr>
          <p:cxnSp>
            <p:nvCxnSpPr>
              <p:cNvPr id="49" name="直線接點 48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群組 51"/>
            <p:cNvGrpSpPr/>
            <p:nvPr/>
          </p:nvGrpSpPr>
          <p:grpSpPr>
            <a:xfrm>
              <a:off x="8100392" y="4077088"/>
              <a:ext cx="787512" cy="144000"/>
              <a:chOff x="3563888" y="4725144"/>
              <a:chExt cx="792088" cy="216024"/>
            </a:xfrm>
          </p:grpSpPr>
          <p:cxnSp>
            <p:nvCxnSpPr>
              <p:cNvPr id="53" name="直線接點 52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字方塊 55"/>
            <p:cNvSpPr txBox="1"/>
            <p:nvPr/>
          </p:nvSpPr>
          <p:spPr>
            <a:xfrm>
              <a:off x="6012160" y="4365104"/>
              <a:ext cx="1331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Beta Torque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3419872" y="4365104"/>
              <a:ext cx="2505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Longitudinally-Oriented </a:t>
              </a:r>
            </a:p>
            <a:p>
              <a:r>
                <a:rPr lang="en-US" altLang="zh-TW" b="1" dirty="0" err="1" smtClean="0">
                  <a:solidFill>
                    <a:srgbClr val="00B050"/>
                  </a:solidFill>
                </a:rPr>
                <a:t>Coriolis</a:t>
              </a:r>
              <a:r>
                <a:rPr lang="en-US" altLang="zh-TW" b="1" dirty="0" smtClean="0">
                  <a:solidFill>
                    <a:srgbClr val="00B050"/>
                  </a:solidFill>
                </a:rPr>
                <a:t> Torque By </a:t>
              </a:r>
            </a:p>
            <a:p>
              <a:r>
                <a:rPr lang="en-US" altLang="zh-TW" b="1" dirty="0" smtClean="0">
                  <a:solidFill>
                    <a:srgbClr val="00B050"/>
                  </a:solidFill>
                </a:rPr>
                <a:t>The Vertical Motion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7236296" y="4377878"/>
              <a:ext cx="20094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7030A0"/>
                  </a:solidFill>
                </a:rPr>
                <a:t>Torque Due To The </a:t>
              </a:r>
            </a:p>
            <a:p>
              <a:r>
                <a:rPr lang="en-US" altLang="zh-TW" b="1" dirty="0" smtClean="0">
                  <a:solidFill>
                    <a:srgbClr val="7030A0"/>
                  </a:solidFill>
                </a:rPr>
                <a:t>PBL Effects And  </a:t>
              </a:r>
            </a:p>
            <a:p>
              <a:r>
                <a:rPr lang="en-US" altLang="zh-TW" b="1" dirty="0" smtClean="0">
                  <a:solidFill>
                    <a:srgbClr val="7030A0"/>
                  </a:solidFill>
                </a:rPr>
                <a:t>Turbulent Mixing</a:t>
              </a:r>
              <a:endParaRPr lang="zh-TW" alt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5616624" cy="10413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50000"/>
          <a:stretch/>
        </p:blipFill>
        <p:spPr bwMode="auto">
          <a:xfrm>
            <a:off x="2849484" y="6237312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260648"/>
            <a:ext cx="84772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323528" y="707194"/>
            <a:ext cx="8424936" cy="5780653"/>
            <a:chOff x="551374" y="1349110"/>
            <a:chExt cx="8193963" cy="514025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1044" y="1366410"/>
              <a:ext cx="4124293" cy="413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1374" y="1349110"/>
              <a:ext cx="4020626" cy="414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文字方塊 4"/>
            <p:cNvSpPr txBox="1"/>
            <p:nvPr/>
          </p:nvSpPr>
          <p:spPr>
            <a:xfrm>
              <a:off x="2987824" y="2780928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NW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475656" y="3212976"/>
              <a:ext cx="493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SW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64088" y="1628800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NW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103576" y="5640955"/>
              <a:ext cx="3428143" cy="84840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/>
                <a:t>SW</a:t>
              </a:r>
            </a:p>
            <a:p>
              <a:r>
                <a:rPr lang="en-US" altLang="zh-TW" sz="1400" b="1" dirty="0" smtClean="0"/>
                <a:t>For the different terrain imposed on </a:t>
              </a:r>
            </a:p>
            <a:p>
              <a:r>
                <a:rPr lang="en-US" altLang="zh-TW" sz="1400" b="1" dirty="0" smtClean="0"/>
                <a:t>the simulated storm due to the landfall</a:t>
              </a:r>
            </a:p>
            <a:p>
              <a:r>
                <a:rPr lang="en-US" altLang="zh-TW" sz="1400" b="1" dirty="0" smtClean="0"/>
                <a:t> position error.</a:t>
              </a:r>
              <a:endParaRPr lang="zh-TW" altLang="en-US" sz="1400" b="1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5940152" y="3861048"/>
            <a:ext cx="49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SW</a:t>
            </a:r>
            <a:endParaRPr lang="zh-TW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416" t="2087" r="-8097" b="50000"/>
          <a:stretch/>
        </p:blipFill>
        <p:spPr bwMode="auto">
          <a:xfrm>
            <a:off x="2987824" y="6501367"/>
            <a:ext cx="3241075" cy="3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err="1" smtClean="0"/>
              <a:t>Axisymmetric</a:t>
            </a:r>
            <a:r>
              <a:rPr lang="en-US" altLang="zh-TW" b="1" dirty="0" smtClean="0"/>
              <a:t> AAM and Radial momentum Budgets over ocean</a:t>
            </a:r>
            <a:endParaRPr lang="zh-TW" altLang="en-US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256009" y="560412"/>
            <a:ext cx="8985883" cy="5676900"/>
            <a:chOff x="256009" y="560412"/>
            <a:chExt cx="8985883" cy="56769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009" y="560412"/>
              <a:ext cx="5972175" cy="56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6084168" y="4665910"/>
              <a:ext cx="3157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7030A0"/>
                  </a:solidFill>
                </a:rPr>
                <a:t>NE:  </a:t>
              </a:r>
              <a:r>
                <a:rPr lang="en-US" altLang="zh-TW" dirty="0" smtClean="0">
                  <a:solidFill>
                    <a:srgbClr val="7030A0"/>
                  </a:solidFill>
                </a:rPr>
                <a:t>stronger and more upright.</a:t>
              </a:r>
            </a:p>
            <a:p>
              <a:r>
                <a:rPr lang="en-US" altLang="zh-TW" b="1" dirty="0" smtClean="0">
                  <a:solidFill>
                    <a:srgbClr val="00B050"/>
                  </a:solidFill>
                </a:rPr>
                <a:t>SW: </a:t>
              </a:r>
              <a:r>
                <a:rPr lang="en-US" altLang="zh-TW" dirty="0" smtClean="0">
                  <a:solidFill>
                    <a:srgbClr val="00B050"/>
                  </a:solidFill>
                </a:rPr>
                <a:t>low level inflow stronger </a:t>
              </a:r>
            </a:p>
            <a:p>
              <a:r>
                <a:rPr lang="en-US" altLang="zh-TW" dirty="0" smtClean="0">
                  <a:solidFill>
                    <a:srgbClr val="00B050"/>
                  </a:solidFill>
                </a:rPr>
                <a:t>         and deeper.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144099" y="3284984"/>
              <a:ext cx="2601161" cy="120032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Solid: </a:t>
              </a:r>
              <a:r>
                <a:rPr lang="en-US" altLang="zh-TW" dirty="0" smtClean="0"/>
                <a:t>positive</a:t>
              </a:r>
            </a:p>
            <a:p>
              <a:r>
                <a:rPr lang="en-US" altLang="zh-TW" dirty="0" smtClean="0"/>
                <a:t>           (upward, outflow)</a:t>
              </a:r>
            </a:p>
            <a:p>
              <a:r>
                <a:rPr lang="en-US" altLang="zh-TW" b="1" dirty="0" smtClean="0"/>
                <a:t>Dashed:</a:t>
              </a:r>
              <a:r>
                <a:rPr lang="en-US" altLang="zh-TW" dirty="0" smtClean="0"/>
                <a:t> negative</a:t>
              </a:r>
            </a:p>
            <a:p>
              <a:r>
                <a:rPr lang="en-US" altLang="zh-TW" dirty="0" smtClean="0"/>
                <a:t>           (downward, inflow)</a:t>
              </a:r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491880" y="692696"/>
              <a:ext cx="864096" cy="2736304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95536" y="4725144"/>
              <a:ext cx="2664296" cy="1512168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03634" y="548680"/>
            <a:ext cx="8558644" cy="5829300"/>
            <a:chOff x="375642" y="548680"/>
            <a:chExt cx="8558644" cy="58293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642" y="548680"/>
              <a:ext cx="59245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字方塊 13"/>
            <p:cNvSpPr txBox="1"/>
            <p:nvPr/>
          </p:nvSpPr>
          <p:spPr>
            <a:xfrm>
              <a:off x="6221556" y="3275692"/>
              <a:ext cx="2712730" cy="36933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Less degree of asymmetry.</a:t>
              </a:r>
              <a:endParaRPr lang="zh-TW" altLang="en-US" b="1" dirty="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6453336"/>
            <a:ext cx="2571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5652120" y="630932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B1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9512" y="630932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A1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9861" y="279474"/>
            <a:ext cx="2898643" cy="27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接點 16"/>
          <p:cNvCxnSpPr/>
          <p:nvPr/>
        </p:nvCxnSpPr>
        <p:spPr>
          <a:xfrm rot="-120000" flipV="1">
            <a:off x="7308304" y="1040324"/>
            <a:ext cx="72008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867158" y="14127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596336" y="7554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B1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92896"/>
            <a:ext cx="352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字方塊 27"/>
          <p:cNvSpPr txBox="1"/>
          <p:nvPr/>
        </p:nvSpPr>
        <p:spPr>
          <a:xfrm>
            <a:off x="0" y="0"/>
            <a:ext cx="522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Oceanic Nari:0100-0200 UTC 16 Sep. 2001 (t=13-14h)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Oceanic Nari:0100-0200 UTC 16 Sep. 2001 (t=13-14h)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816424" cy="309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38353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100" y="64484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1" y="2800722"/>
            <a:ext cx="352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3888432" cy="30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429000"/>
            <a:ext cx="390672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6515100"/>
            <a:ext cx="1419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群組 48"/>
          <p:cNvGrpSpPr/>
          <p:nvPr/>
        </p:nvGrpSpPr>
        <p:grpSpPr>
          <a:xfrm>
            <a:off x="683568" y="395372"/>
            <a:ext cx="2232248" cy="5935668"/>
            <a:chOff x="683568" y="395372"/>
            <a:chExt cx="2232248" cy="5935668"/>
          </a:xfrm>
        </p:grpSpPr>
        <p:sp>
          <p:nvSpPr>
            <p:cNvPr id="13" name="手繪多邊形 12"/>
            <p:cNvSpPr/>
            <p:nvPr/>
          </p:nvSpPr>
          <p:spPr>
            <a:xfrm>
              <a:off x="1268569" y="862885"/>
              <a:ext cx="585989" cy="2246290"/>
            </a:xfrm>
            <a:custGeom>
              <a:avLst/>
              <a:gdLst>
                <a:gd name="connsiteX0" fmla="*/ 585989 w 585989"/>
                <a:gd name="connsiteY0" fmla="*/ 0 h 2246290"/>
                <a:gd name="connsiteX1" fmla="*/ 379927 w 585989"/>
                <a:gd name="connsiteY1" fmla="*/ 392805 h 2246290"/>
                <a:gd name="connsiteX2" fmla="*/ 180304 w 585989"/>
                <a:gd name="connsiteY2" fmla="*/ 1146219 h 2246290"/>
                <a:gd name="connsiteX3" fmla="*/ 25758 w 585989"/>
                <a:gd name="connsiteY3" fmla="*/ 2067059 h 2246290"/>
                <a:gd name="connsiteX4" fmla="*/ 25758 w 585989"/>
                <a:gd name="connsiteY4" fmla="*/ 2221605 h 22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989" h="2246290">
                  <a:moveTo>
                    <a:pt x="585989" y="0"/>
                  </a:moveTo>
                  <a:cubicBezTo>
                    <a:pt x="516765" y="100884"/>
                    <a:pt x="447541" y="201769"/>
                    <a:pt x="379927" y="392805"/>
                  </a:cubicBezTo>
                  <a:cubicBezTo>
                    <a:pt x="312313" y="583841"/>
                    <a:pt x="239332" y="867177"/>
                    <a:pt x="180304" y="1146219"/>
                  </a:cubicBezTo>
                  <a:cubicBezTo>
                    <a:pt x="121276" y="1425261"/>
                    <a:pt x="51516" y="1887828"/>
                    <a:pt x="25758" y="2067059"/>
                  </a:cubicBezTo>
                  <a:cubicBezTo>
                    <a:pt x="0" y="2246290"/>
                    <a:pt x="25758" y="2221605"/>
                    <a:pt x="25758" y="222160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907704" y="1196752"/>
              <a:ext cx="45878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UP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345842" y="4056845"/>
              <a:ext cx="585989" cy="2274195"/>
            </a:xfrm>
            <a:custGeom>
              <a:avLst/>
              <a:gdLst>
                <a:gd name="connsiteX0" fmla="*/ 585989 w 585989"/>
                <a:gd name="connsiteY0" fmla="*/ 0 h 2274195"/>
                <a:gd name="connsiteX1" fmla="*/ 373488 w 585989"/>
                <a:gd name="connsiteY1" fmla="*/ 321972 h 2274195"/>
                <a:gd name="connsiteX2" fmla="*/ 218941 w 585989"/>
                <a:gd name="connsiteY2" fmla="*/ 779172 h 2274195"/>
                <a:gd name="connsiteX3" fmla="*/ 122350 w 585989"/>
                <a:gd name="connsiteY3" fmla="*/ 1249251 h 2274195"/>
                <a:gd name="connsiteX4" fmla="*/ 90152 w 585989"/>
                <a:gd name="connsiteY4" fmla="*/ 1667814 h 2274195"/>
                <a:gd name="connsiteX5" fmla="*/ 103031 w 585989"/>
                <a:gd name="connsiteY5" fmla="*/ 1938270 h 2274195"/>
                <a:gd name="connsiteX6" fmla="*/ 45076 w 585989"/>
                <a:gd name="connsiteY6" fmla="*/ 2221606 h 2274195"/>
                <a:gd name="connsiteX7" fmla="*/ 0 w 585989"/>
                <a:gd name="connsiteY7" fmla="*/ 2253803 h 227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89" h="2274195">
                  <a:moveTo>
                    <a:pt x="585989" y="0"/>
                  </a:moveTo>
                  <a:cubicBezTo>
                    <a:pt x="510326" y="96055"/>
                    <a:pt x="434663" y="192110"/>
                    <a:pt x="373488" y="321972"/>
                  </a:cubicBezTo>
                  <a:cubicBezTo>
                    <a:pt x="312313" y="451834"/>
                    <a:pt x="260797" y="624626"/>
                    <a:pt x="218941" y="779172"/>
                  </a:cubicBezTo>
                  <a:cubicBezTo>
                    <a:pt x="177085" y="933718"/>
                    <a:pt x="143815" y="1101144"/>
                    <a:pt x="122350" y="1249251"/>
                  </a:cubicBezTo>
                  <a:cubicBezTo>
                    <a:pt x="100885" y="1397358"/>
                    <a:pt x="93372" y="1552978"/>
                    <a:pt x="90152" y="1667814"/>
                  </a:cubicBezTo>
                  <a:cubicBezTo>
                    <a:pt x="86932" y="1782650"/>
                    <a:pt x="110544" y="1845971"/>
                    <a:pt x="103031" y="1938270"/>
                  </a:cubicBezTo>
                  <a:cubicBezTo>
                    <a:pt x="95518" y="2030569"/>
                    <a:pt x="62248" y="2169017"/>
                    <a:pt x="45076" y="2221606"/>
                  </a:cubicBezTo>
                  <a:cubicBezTo>
                    <a:pt x="27904" y="2274195"/>
                    <a:pt x="13952" y="2263999"/>
                    <a:pt x="0" y="2253803"/>
                  </a:cubicBezTo>
                </a:path>
              </a:pathLst>
            </a:custGeom>
            <a:ln w="571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973311" y="4283804"/>
              <a:ext cx="726481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RMW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683568" y="395372"/>
              <a:ext cx="2232248" cy="3546976"/>
              <a:chOff x="683568" y="395372"/>
              <a:chExt cx="2232248" cy="3546976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683568" y="395372"/>
                <a:ext cx="2232248" cy="2756732"/>
                <a:chOff x="683568" y="395372"/>
                <a:chExt cx="2232248" cy="2756732"/>
              </a:xfrm>
            </p:grpSpPr>
            <p:sp>
              <p:nvSpPr>
                <p:cNvPr id="14" name="手繪多邊形 13"/>
                <p:cNvSpPr/>
                <p:nvPr/>
              </p:nvSpPr>
              <p:spPr>
                <a:xfrm>
                  <a:off x="930498" y="669701"/>
                  <a:ext cx="511936" cy="2482403"/>
                </a:xfrm>
                <a:custGeom>
                  <a:avLst/>
                  <a:gdLst>
                    <a:gd name="connsiteX0" fmla="*/ 511936 w 511936"/>
                    <a:gd name="connsiteY0" fmla="*/ 0 h 2482403"/>
                    <a:gd name="connsiteX1" fmla="*/ 383147 w 511936"/>
                    <a:gd name="connsiteY1" fmla="*/ 379927 h 2482403"/>
                    <a:gd name="connsiteX2" fmla="*/ 260798 w 511936"/>
                    <a:gd name="connsiteY2" fmla="*/ 959476 h 2482403"/>
                    <a:gd name="connsiteX3" fmla="*/ 99812 w 511936"/>
                    <a:gd name="connsiteY3" fmla="*/ 1822361 h 2482403"/>
                    <a:gd name="connsiteX4" fmla="*/ 16099 w 511936"/>
                    <a:gd name="connsiteY4" fmla="*/ 2389031 h 2482403"/>
                    <a:gd name="connsiteX5" fmla="*/ 3220 w 511936"/>
                    <a:gd name="connsiteY5" fmla="*/ 2382592 h 2482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936" h="2482403">
                      <a:moveTo>
                        <a:pt x="511936" y="0"/>
                      </a:moveTo>
                      <a:cubicBezTo>
                        <a:pt x="468469" y="110007"/>
                        <a:pt x="425003" y="220014"/>
                        <a:pt x="383147" y="379927"/>
                      </a:cubicBezTo>
                      <a:cubicBezTo>
                        <a:pt x="341291" y="539840"/>
                        <a:pt x="308021" y="719070"/>
                        <a:pt x="260798" y="959476"/>
                      </a:cubicBezTo>
                      <a:cubicBezTo>
                        <a:pt x="213575" y="1199882"/>
                        <a:pt x="140595" y="1584102"/>
                        <a:pt x="99812" y="1822361"/>
                      </a:cubicBezTo>
                      <a:cubicBezTo>
                        <a:pt x="59029" y="2060620"/>
                        <a:pt x="32198" y="2295659"/>
                        <a:pt x="16099" y="2389031"/>
                      </a:cubicBezTo>
                      <a:cubicBezTo>
                        <a:pt x="0" y="2482403"/>
                        <a:pt x="1610" y="2432497"/>
                        <a:pt x="3220" y="2382592"/>
                      </a:cubicBezTo>
                    </a:path>
                  </a:pathLst>
                </a:custGeom>
                <a:ln w="5715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46" name="群組 45"/>
                <p:cNvGrpSpPr/>
                <p:nvPr/>
              </p:nvGrpSpPr>
              <p:grpSpPr>
                <a:xfrm>
                  <a:off x="683568" y="395372"/>
                  <a:ext cx="2232248" cy="882680"/>
                  <a:chOff x="683568" y="395372"/>
                  <a:chExt cx="2232248" cy="882680"/>
                </a:xfrm>
              </p:grpSpPr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1136848" y="395372"/>
                    <a:ext cx="482824" cy="369332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rPr>
                      <a:t>DN</a:t>
                    </a:r>
                    <a:endParaRPr lang="zh-TW" altLang="en-US"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文字方塊 20"/>
                  <p:cNvSpPr txBox="1"/>
                  <p:nvPr/>
                </p:nvSpPr>
                <p:spPr>
                  <a:xfrm>
                    <a:off x="683568" y="908720"/>
                    <a:ext cx="519822" cy="369332"/>
                  </a:xfrm>
                  <a:prstGeom prst="rect">
                    <a:avLst/>
                  </a:prstGeom>
                  <a:solidFill>
                    <a:schemeClr val="tx2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rPr>
                      <a:t>eye</a:t>
                    </a:r>
                    <a:endParaRPr lang="zh-TW" altLang="en-US"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文字方塊 21"/>
                  <p:cNvSpPr txBox="1"/>
                  <p:nvPr/>
                </p:nvSpPr>
                <p:spPr>
                  <a:xfrm>
                    <a:off x="1691680" y="476672"/>
                    <a:ext cx="1224136" cy="369332"/>
                  </a:xfrm>
                  <a:prstGeom prst="rect">
                    <a:avLst/>
                  </a:prstGeom>
                  <a:solidFill>
                    <a:schemeClr val="tx2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b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rPr>
                      <a:t>wall :12km</a:t>
                    </a:r>
                    <a:endParaRPr lang="zh-TW" altLang="en-US"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1475656" y="3573016"/>
                <a:ext cx="648072" cy="36933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wall</a:t>
                </a:r>
                <a:endParaRPr lang="zh-TW" altLang="en-US" b="1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539552" y="5517232"/>
            <a:ext cx="3835379" cy="504056"/>
            <a:chOff x="539552" y="5517232"/>
            <a:chExt cx="3835379" cy="504056"/>
          </a:xfrm>
        </p:grpSpPr>
        <p:cxnSp>
          <p:nvCxnSpPr>
            <p:cNvPr id="31" name="直線接點 30"/>
            <p:cNvCxnSpPr/>
            <p:nvPr/>
          </p:nvCxnSpPr>
          <p:spPr>
            <a:xfrm>
              <a:off x="539552" y="6021288"/>
              <a:ext cx="383537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1619672" y="5517232"/>
              <a:ext cx="2540952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MBL top: V’ max=57 m/s</a:t>
              </a:r>
              <a:endPara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004048" y="116632"/>
            <a:ext cx="4099699" cy="3168352"/>
            <a:chOff x="5004048" y="116632"/>
            <a:chExt cx="4099699" cy="3168352"/>
          </a:xfrm>
        </p:grpSpPr>
        <p:sp>
          <p:nvSpPr>
            <p:cNvPr id="34" name="矩形 33"/>
            <p:cNvSpPr/>
            <p:nvPr/>
          </p:nvSpPr>
          <p:spPr>
            <a:xfrm>
              <a:off x="5220072" y="548680"/>
              <a:ext cx="3240360" cy="20162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004048" y="2852936"/>
              <a:ext cx="3600400" cy="43204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8316416" y="2483604"/>
              <a:ext cx="787331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inflow</a:t>
              </a:r>
              <a:endPara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092280" y="116632"/>
              <a:ext cx="93602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outflow</a:t>
              </a:r>
              <a:endPara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220072" y="3933056"/>
            <a:ext cx="3779912" cy="2448272"/>
            <a:chOff x="5220072" y="3933056"/>
            <a:chExt cx="3779912" cy="2448272"/>
          </a:xfrm>
        </p:grpSpPr>
        <p:cxnSp>
          <p:nvCxnSpPr>
            <p:cNvPr id="39" name="直線單箭頭接點 38"/>
            <p:cNvCxnSpPr/>
            <p:nvPr/>
          </p:nvCxnSpPr>
          <p:spPr>
            <a:xfrm>
              <a:off x="5220072" y="3933056"/>
              <a:ext cx="2880320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8244408" y="5949280"/>
              <a:ext cx="0" cy="43204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/>
            <p:cNvSpPr txBox="1"/>
            <p:nvPr/>
          </p:nvSpPr>
          <p:spPr>
            <a:xfrm>
              <a:off x="7740352" y="4150821"/>
              <a:ext cx="1259632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Radial advection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524328" y="5507940"/>
              <a:ext cx="144016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MBL friction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899592" y="3933056"/>
            <a:ext cx="874021" cy="2246290"/>
            <a:chOff x="899592" y="3933056"/>
            <a:chExt cx="874021" cy="2246290"/>
          </a:xfrm>
        </p:grpSpPr>
        <p:sp>
          <p:nvSpPr>
            <p:cNvPr id="53" name="手繪多邊形 52"/>
            <p:cNvSpPr/>
            <p:nvPr/>
          </p:nvSpPr>
          <p:spPr>
            <a:xfrm>
              <a:off x="1187624" y="3933056"/>
              <a:ext cx="585989" cy="2246290"/>
            </a:xfrm>
            <a:custGeom>
              <a:avLst/>
              <a:gdLst>
                <a:gd name="connsiteX0" fmla="*/ 585989 w 585989"/>
                <a:gd name="connsiteY0" fmla="*/ 0 h 2246290"/>
                <a:gd name="connsiteX1" fmla="*/ 379927 w 585989"/>
                <a:gd name="connsiteY1" fmla="*/ 392805 h 2246290"/>
                <a:gd name="connsiteX2" fmla="*/ 180304 w 585989"/>
                <a:gd name="connsiteY2" fmla="*/ 1146219 h 2246290"/>
                <a:gd name="connsiteX3" fmla="*/ 25758 w 585989"/>
                <a:gd name="connsiteY3" fmla="*/ 2067059 h 2246290"/>
                <a:gd name="connsiteX4" fmla="*/ 25758 w 585989"/>
                <a:gd name="connsiteY4" fmla="*/ 2221605 h 22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989" h="2246290">
                  <a:moveTo>
                    <a:pt x="585989" y="0"/>
                  </a:moveTo>
                  <a:cubicBezTo>
                    <a:pt x="516765" y="100884"/>
                    <a:pt x="447541" y="201769"/>
                    <a:pt x="379927" y="392805"/>
                  </a:cubicBezTo>
                  <a:cubicBezTo>
                    <a:pt x="312313" y="583841"/>
                    <a:pt x="239332" y="867177"/>
                    <a:pt x="180304" y="1146219"/>
                  </a:cubicBezTo>
                  <a:cubicBezTo>
                    <a:pt x="121276" y="1425261"/>
                    <a:pt x="51516" y="1887828"/>
                    <a:pt x="25758" y="2067059"/>
                  </a:cubicBezTo>
                  <a:cubicBezTo>
                    <a:pt x="0" y="2246290"/>
                    <a:pt x="25758" y="2221605"/>
                    <a:pt x="25758" y="222160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899592" y="4221088"/>
              <a:ext cx="45878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UP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Oceanic Nari:0100-0200 UTC 16 Sep. 2001 (t=13-14h)</a:t>
            </a:r>
            <a:endParaRPr lang="zh-TW" altLang="en-US" b="1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6542469" cy="9273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69" y="1412776"/>
            <a:ext cx="4272323" cy="792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79512" y="548680"/>
            <a:ext cx="6552728" cy="172819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1187624" y="1124744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187624" y="908720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2267744" y="908720"/>
            <a:ext cx="22322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2267744" y="1124744"/>
            <a:ext cx="22322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4932040" y="908720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932040" y="1124744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627784" y="1700808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2627784" y="1916832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/>
          <p:cNvGrpSpPr/>
          <p:nvPr/>
        </p:nvGrpSpPr>
        <p:grpSpPr>
          <a:xfrm>
            <a:off x="179512" y="548680"/>
            <a:ext cx="8410508" cy="6264696"/>
            <a:chOff x="179512" y="548680"/>
            <a:chExt cx="8410508" cy="62646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2132856"/>
              <a:ext cx="5746212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矩形 34"/>
            <p:cNvSpPr/>
            <p:nvPr/>
          </p:nvSpPr>
          <p:spPr>
            <a:xfrm>
              <a:off x="179512" y="548680"/>
              <a:ext cx="648072" cy="86409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2080" y="2060848"/>
              <a:ext cx="936104" cy="36004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251521" y="3717032"/>
              <a:ext cx="2592288" cy="64633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/>
                <a:t>Solid: </a:t>
              </a:r>
              <a:r>
                <a:rPr lang="en-US" altLang="zh-TW" dirty="0" smtClean="0"/>
                <a:t>positive (source)</a:t>
              </a:r>
            </a:p>
            <a:p>
              <a:r>
                <a:rPr lang="en-US" altLang="zh-TW" b="1" dirty="0" smtClean="0"/>
                <a:t>Dashed:</a:t>
              </a:r>
              <a:r>
                <a:rPr lang="en-US" altLang="zh-TW" dirty="0" smtClean="0"/>
                <a:t> negative (sink)           </a:t>
              </a:r>
              <a:endParaRPr lang="zh-TW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6084168" y="548680"/>
              <a:ext cx="648072" cy="86409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123728" y="5877272"/>
            <a:ext cx="6336704" cy="934363"/>
            <a:chOff x="2123728" y="5877272"/>
            <a:chExt cx="6336704" cy="934363"/>
          </a:xfrm>
        </p:grpSpPr>
        <p:sp>
          <p:nvSpPr>
            <p:cNvPr id="40" name="矩形 39"/>
            <p:cNvSpPr/>
            <p:nvPr/>
          </p:nvSpPr>
          <p:spPr>
            <a:xfrm>
              <a:off x="3203848" y="5877272"/>
              <a:ext cx="5256584" cy="64807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123728" y="6165304"/>
              <a:ext cx="665567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AAM</a:t>
              </a:r>
            </a:p>
            <a:p>
              <a:r>
                <a:rPr lang="en-US" altLang="zh-TW" b="1" dirty="0" smtClean="0">
                  <a:solidFill>
                    <a:srgbClr val="C00000"/>
                  </a:solidFill>
                </a:rPr>
                <a:t>Sink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563888" y="1484784"/>
            <a:ext cx="4907298" cy="3384376"/>
            <a:chOff x="3411488" y="4869160"/>
            <a:chExt cx="4907298" cy="3384376"/>
          </a:xfrm>
        </p:grpSpPr>
        <p:sp>
          <p:nvSpPr>
            <p:cNvPr id="46" name="矩形 45"/>
            <p:cNvSpPr/>
            <p:nvPr/>
          </p:nvSpPr>
          <p:spPr>
            <a:xfrm>
              <a:off x="3411488" y="5877272"/>
              <a:ext cx="4896544" cy="2376264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155904" y="4869160"/>
              <a:ext cx="1162882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AAM</a:t>
              </a:r>
            </a:p>
            <a:p>
              <a:r>
                <a:rPr lang="en-US" altLang="zh-TW" b="1" dirty="0" smtClean="0">
                  <a:solidFill>
                    <a:srgbClr val="C00000"/>
                  </a:solidFill>
                </a:rPr>
                <a:t>Slightly</a:t>
              </a:r>
            </a:p>
            <a:p>
              <a:r>
                <a:rPr lang="en-US" altLang="zh-TW" b="1" dirty="0" smtClean="0">
                  <a:solidFill>
                    <a:srgbClr val="C00000"/>
                  </a:solidFill>
                </a:rPr>
                <a:t>conserved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35496" y="1292567"/>
            <a:ext cx="9013077" cy="5232777"/>
            <a:chOff x="35496" y="1292567"/>
            <a:chExt cx="9013077" cy="5232777"/>
          </a:xfrm>
        </p:grpSpPr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8192" y="2709336"/>
              <a:ext cx="4588304" cy="37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496" y="2764615"/>
              <a:ext cx="4572000" cy="3760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矩形 51"/>
            <p:cNvSpPr/>
            <p:nvPr/>
          </p:nvSpPr>
          <p:spPr>
            <a:xfrm>
              <a:off x="1403648" y="1412776"/>
              <a:ext cx="2232248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779912" y="1412776"/>
              <a:ext cx="864096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2123728" y="2708920"/>
              <a:ext cx="576064" cy="28803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6516216" y="2636912"/>
              <a:ext cx="576064" cy="2880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6300192" y="1292567"/>
              <a:ext cx="2748381" cy="120032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/>
                <a:t>Solid: </a:t>
              </a:r>
              <a:r>
                <a:rPr lang="en-US" altLang="zh-TW" dirty="0" smtClean="0"/>
                <a:t>positive</a:t>
              </a:r>
            </a:p>
            <a:p>
              <a:r>
                <a:rPr lang="en-US" altLang="zh-TW" dirty="0" smtClean="0"/>
                <a:t>           (</a:t>
              </a:r>
              <a:r>
                <a:rPr lang="en-US" altLang="zh-TW" b="1" dirty="0" smtClean="0">
                  <a:solidFill>
                    <a:srgbClr val="00B050"/>
                  </a:solidFill>
                </a:rPr>
                <a:t>upward</a:t>
              </a:r>
              <a:r>
                <a:rPr lang="en-US" altLang="zh-TW" dirty="0" smtClean="0"/>
                <a:t>, </a:t>
              </a:r>
              <a:r>
                <a:rPr lang="en-US" altLang="zh-TW" b="1" dirty="0" smtClean="0">
                  <a:solidFill>
                    <a:srgbClr val="7030A0"/>
                  </a:solidFill>
                </a:rPr>
                <a:t>inflow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b="1" dirty="0" smtClean="0"/>
                <a:t>Dashed:</a:t>
              </a:r>
              <a:r>
                <a:rPr lang="en-US" altLang="zh-TW" dirty="0" smtClean="0"/>
                <a:t> negative</a:t>
              </a:r>
            </a:p>
            <a:p>
              <a:r>
                <a:rPr lang="en-US" altLang="zh-TW" dirty="0" smtClean="0"/>
                <a:t>           (</a:t>
              </a:r>
              <a:r>
                <a:rPr lang="en-US" altLang="zh-TW" b="1" dirty="0" smtClean="0">
                  <a:solidFill>
                    <a:srgbClr val="00B050"/>
                  </a:solidFill>
                </a:rPr>
                <a:t>downwa</a:t>
              </a:r>
              <a:r>
                <a:rPr lang="en-US" altLang="zh-TW" dirty="0" smtClean="0">
                  <a:solidFill>
                    <a:srgbClr val="00B050"/>
                  </a:solidFill>
                </a:rPr>
                <a:t>r</a:t>
              </a:r>
              <a:r>
                <a:rPr lang="en-US" altLang="zh-TW" b="1" dirty="0" smtClean="0">
                  <a:solidFill>
                    <a:srgbClr val="00B050"/>
                  </a:solidFill>
                </a:rPr>
                <a:t>d</a:t>
              </a:r>
              <a:r>
                <a:rPr lang="en-US" altLang="zh-TW" dirty="0" smtClean="0"/>
                <a:t>, </a:t>
              </a:r>
              <a:r>
                <a:rPr lang="en-US" altLang="zh-TW" b="1" dirty="0" smtClean="0">
                  <a:solidFill>
                    <a:srgbClr val="7030A0"/>
                  </a:solidFill>
                </a:rPr>
                <a:t>outflow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1043608" y="3212976"/>
            <a:ext cx="6840760" cy="2897996"/>
            <a:chOff x="1043608" y="3212976"/>
            <a:chExt cx="6840760" cy="2897996"/>
          </a:xfrm>
        </p:grpSpPr>
        <p:grpSp>
          <p:nvGrpSpPr>
            <p:cNvPr id="60" name="群組 59"/>
            <p:cNvGrpSpPr/>
            <p:nvPr/>
          </p:nvGrpSpPr>
          <p:grpSpPr>
            <a:xfrm>
              <a:off x="1043608" y="5435932"/>
              <a:ext cx="3312368" cy="585356"/>
              <a:chOff x="5436096" y="6084004"/>
              <a:chExt cx="3312368" cy="585356"/>
            </a:xfrm>
          </p:grpSpPr>
          <p:cxnSp>
            <p:nvCxnSpPr>
              <p:cNvPr id="61" name="直線單箭頭接點 60"/>
              <p:cNvCxnSpPr/>
              <p:nvPr/>
            </p:nvCxnSpPr>
            <p:spPr>
              <a:xfrm flipH="1">
                <a:off x="5436096" y="6669360"/>
                <a:ext cx="3312368" cy="0"/>
              </a:xfrm>
              <a:prstGeom prst="straightConnector1">
                <a:avLst/>
              </a:prstGeom>
              <a:ln w="762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文字方塊 62"/>
              <p:cNvSpPr txBox="1"/>
              <p:nvPr/>
            </p:nvSpPr>
            <p:spPr>
              <a:xfrm>
                <a:off x="6804248" y="6084004"/>
                <a:ext cx="1584176" cy="36933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</a:t>
                </a:r>
                <a:r>
                  <a:rPr lang="en-US" altLang="zh-TW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Inward AAM</a:t>
                </a:r>
                <a:endParaRPr lang="zh-TW" alt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66" name="直線單箭頭接點 65"/>
            <p:cNvCxnSpPr/>
            <p:nvPr/>
          </p:nvCxnSpPr>
          <p:spPr>
            <a:xfrm flipV="1">
              <a:off x="5724128" y="3212976"/>
              <a:ext cx="1368152" cy="929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/>
            <p:cNvSpPr txBox="1"/>
            <p:nvPr/>
          </p:nvSpPr>
          <p:spPr>
            <a:xfrm>
              <a:off x="6300192" y="3933056"/>
              <a:ext cx="1584176" cy="9233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Outward AAM</a:t>
              </a:r>
            </a:p>
            <a:p>
              <a:endParaRPr lang="en-US" altLang="zh-TW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Upward AAM</a:t>
              </a:r>
              <a:endPara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68" name="直線單箭頭接點 67"/>
            <p:cNvCxnSpPr/>
            <p:nvPr/>
          </p:nvCxnSpPr>
          <p:spPr>
            <a:xfrm flipH="1" flipV="1">
              <a:off x="5652120" y="3356992"/>
              <a:ext cx="8384" cy="275398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/>
          <p:cNvGrpSpPr/>
          <p:nvPr/>
        </p:nvGrpSpPr>
        <p:grpSpPr>
          <a:xfrm>
            <a:off x="827584" y="1412776"/>
            <a:ext cx="7665778" cy="5445224"/>
            <a:chOff x="827584" y="1412776"/>
            <a:chExt cx="7665778" cy="5445224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2340000"/>
              <a:ext cx="5505538" cy="45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矩形 72"/>
            <p:cNvSpPr/>
            <p:nvPr/>
          </p:nvSpPr>
          <p:spPr>
            <a:xfrm>
              <a:off x="827584" y="1412776"/>
              <a:ext cx="576064" cy="86409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5508104" y="2276872"/>
              <a:ext cx="576064" cy="3600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995937" y="2636912"/>
            <a:ext cx="864097" cy="3686450"/>
            <a:chOff x="2607905" y="3977809"/>
            <a:chExt cx="476739" cy="2291042"/>
          </a:xfrm>
        </p:grpSpPr>
        <p:sp>
          <p:nvSpPr>
            <p:cNvPr id="77" name="手繪多邊形 76"/>
            <p:cNvSpPr/>
            <p:nvPr/>
          </p:nvSpPr>
          <p:spPr>
            <a:xfrm>
              <a:off x="2607905" y="4291068"/>
              <a:ext cx="476739" cy="1977783"/>
            </a:xfrm>
            <a:custGeom>
              <a:avLst/>
              <a:gdLst>
                <a:gd name="connsiteX0" fmla="*/ 585989 w 585989"/>
                <a:gd name="connsiteY0" fmla="*/ 0 h 2246290"/>
                <a:gd name="connsiteX1" fmla="*/ 379927 w 585989"/>
                <a:gd name="connsiteY1" fmla="*/ 392805 h 2246290"/>
                <a:gd name="connsiteX2" fmla="*/ 180304 w 585989"/>
                <a:gd name="connsiteY2" fmla="*/ 1146219 h 2246290"/>
                <a:gd name="connsiteX3" fmla="*/ 25758 w 585989"/>
                <a:gd name="connsiteY3" fmla="*/ 2067059 h 2246290"/>
                <a:gd name="connsiteX4" fmla="*/ 25758 w 585989"/>
                <a:gd name="connsiteY4" fmla="*/ 2221605 h 22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989" h="2246290">
                  <a:moveTo>
                    <a:pt x="585989" y="0"/>
                  </a:moveTo>
                  <a:cubicBezTo>
                    <a:pt x="516765" y="100884"/>
                    <a:pt x="447541" y="201769"/>
                    <a:pt x="379927" y="392805"/>
                  </a:cubicBezTo>
                  <a:cubicBezTo>
                    <a:pt x="312313" y="583841"/>
                    <a:pt x="239332" y="867177"/>
                    <a:pt x="180304" y="1146219"/>
                  </a:cubicBezTo>
                  <a:cubicBezTo>
                    <a:pt x="121276" y="1425261"/>
                    <a:pt x="51516" y="1887828"/>
                    <a:pt x="25758" y="2067059"/>
                  </a:cubicBezTo>
                  <a:cubicBezTo>
                    <a:pt x="0" y="2246290"/>
                    <a:pt x="25758" y="2221605"/>
                    <a:pt x="25758" y="222160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2727090" y="3977809"/>
              <a:ext cx="357554" cy="2677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UP</a:t>
              </a:r>
              <a:endParaRPr lang="zh-TW" alt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3707904" y="3284984"/>
            <a:ext cx="1224136" cy="3168352"/>
            <a:chOff x="3707904" y="3284984"/>
            <a:chExt cx="1224136" cy="3168352"/>
          </a:xfrm>
        </p:grpSpPr>
        <p:sp>
          <p:nvSpPr>
            <p:cNvPr id="79" name="矩形 78"/>
            <p:cNvSpPr/>
            <p:nvPr/>
          </p:nvSpPr>
          <p:spPr>
            <a:xfrm>
              <a:off x="4067944" y="3284984"/>
              <a:ext cx="864096" cy="1152128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3707904" y="5301208"/>
              <a:ext cx="864096" cy="1152128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3" name="文字方塊 82"/>
          <p:cNvSpPr txBox="1"/>
          <p:nvPr/>
        </p:nvSpPr>
        <p:spPr>
          <a:xfrm>
            <a:off x="5148064" y="4149080"/>
            <a:ext cx="2808312" cy="92333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Indicate a slow </a:t>
            </a:r>
            <a:r>
              <a:rPr lang="en-US" altLang="zh-TW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spindown</a:t>
            </a:r>
            <a:r>
              <a:rPr lang="en-US" altLang="zh-TW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tangential wind  inside the eye.</a:t>
            </a:r>
            <a:endParaRPr lang="zh-TW" alt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522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Oceanic Nari:0100-0200 UTC 16 Sep. 2001 (t=13-14h)</a:t>
            </a:r>
            <a:endParaRPr lang="zh-TW" alt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648"/>
            <a:ext cx="7020271" cy="10072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5496" y="332656"/>
            <a:ext cx="6912768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-36271" y="332656"/>
            <a:ext cx="9180271" cy="5170909"/>
            <a:chOff x="-36271" y="332656"/>
            <a:chExt cx="9180271" cy="51709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271" y="1772816"/>
              <a:ext cx="9180271" cy="3730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899592" y="332656"/>
              <a:ext cx="1152128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195736" y="332656"/>
              <a:ext cx="720080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051720" y="1772816"/>
              <a:ext cx="576064" cy="28803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60232" y="1772816"/>
              <a:ext cx="576064" cy="2880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3635896" y="5879013"/>
            <a:ext cx="18002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Solid: </a:t>
            </a:r>
            <a:r>
              <a:rPr lang="en-US" altLang="zh-TW" dirty="0" smtClean="0"/>
              <a:t>positive           </a:t>
            </a:r>
          </a:p>
          <a:p>
            <a:r>
              <a:rPr lang="en-US" altLang="zh-TW" b="1" dirty="0" smtClean="0"/>
              <a:t>Dashed:</a:t>
            </a:r>
            <a:r>
              <a:rPr lang="en-US" altLang="zh-TW" dirty="0" smtClean="0"/>
              <a:t> negative           </a:t>
            </a:r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755576" y="1700808"/>
            <a:ext cx="7992888" cy="3423642"/>
            <a:chOff x="755576" y="1700808"/>
            <a:chExt cx="7992888" cy="3423642"/>
          </a:xfrm>
        </p:grpSpPr>
        <p:sp>
          <p:nvSpPr>
            <p:cNvPr id="19" name="手繪多邊形 18"/>
            <p:cNvSpPr/>
            <p:nvPr/>
          </p:nvSpPr>
          <p:spPr>
            <a:xfrm>
              <a:off x="898525" y="2381250"/>
              <a:ext cx="549275" cy="2743200"/>
            </a:xfrm>
            <a:custGeom>
              <a:avLst/>
              <a:gdLst>
                <a:gd name="connsiteX0" fmla="*/ 549275 w 549275"/>
                <a:gd name="connsiteY0" fmla="*/ 0 h 2743200"/>
                <a:gd name="connsiteX1" fmla="*/ 263525 w 549275"/>
                <a:gd name="connsiteY1" fmla="*/ 781050 h 2743200"/>
                <a:gd name="connsiteX2" fmla="*/ 34925 w 549275"/>
                <a:gd name="connsiteY2" fmla="*/ 2190750 h 2743200"/>
                <a:gd name="connsiteX3" fmla="*/ 53975 w 549275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275" h="2743200">
                  <a:moveTo>
                    <a:pt x="549275" y="0"/>
                  </a:moveTo>
                  <a:cubicBezTo>
                    <a:pt x="449262" y="207962"/>
                    <a:pt x="349250" y="415925"/>
                    <a:pt x="263525" y="781050"/>
                  </a:cubicBezTo>
                  <a:cubicBezTo>
                    <a:pt x="177800" y="1146175"/>
                    <a:pt x="69850" y="1863725"/>
                    <a:pt x="34925" y="2190750"/>
                  </a:cubicBezTo>
                  <a:cubicBezTo>
                    <a:pt x="0" y="2517775"/>
                    <a:pt x="26987" y="2630487"/>
                    <a:pt x="53975" y="2743200"/>
                  </a:cubicBezTo>
                </a:path>
              </a:pathLst>
            </a:cu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827584" y="2564904"/>
              <a:ext cx="720080" cy="2520280"/>
            </a:xfrm>
            <a:custGeom>
              <a:avLst/>
              <a:gdLst>
                <a:gd name="connsiteX0" fmla="*/ 585989 w 585989"/>
                <a:gd name="connsiteY0" fmla="*/ 0 h 2246290"/>
                <a:gd name="connsiteX1" fmla="*/ 379927 w 585989"/>
                <a:gd name="connsiteY1" fmla="*/ 392805 h 2246290"/>
                <a:gd name="connsiteX2" fmla="*/ 180304 w 585989"/>
                <a:gd name="connsiteY2" fmla="*/ 1146219 h 2246290"/>
                <a:gd name="connsiteX3" fmla="*/ 25758 w 585989"/>
                <a:gd name="connsiteY3" fmla="*/ 2067059 h 2246290"/>
                <a:gd name="connsiteX4" fmla="*/ 25758 w 585989"/>
                <a:gd name="connsiteY4" fmla="*/ 2221605 h 224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989" h="2246290">
                  <a:moveTo>
                    <a:pt x="585989" y="0"/>
                  </a:moveTo>
                  <a:cubicBezTo>
                    <a:pt x="516765" y="100884"/>
                    <a:pt x="447541" y="201769"/>
                    <a:pt x="379927" y="392805"/>
                  </a:cubicBezTo>
                  <a:cubicBezTo>
                    <a:pt x="312313" y="583841"/>
                    <a:pt x="239332" y="867177"/>
                    <a:pt x="180304" y="1146219"/>
                  </a:cubicBezTo>
                  <a:cubicBezTo>
                    <a:pt x="121276" y="1425261"/>
                    <a:pt x="51516" y="1887828"/>
                    <a:pt x="25758" y="2067059"/>
                  </a:cubicBezTo>
                  <a:cubicBezTo>
                    <a:pt x="0" y="2246290"/>
                    <a:pt x="25758" y="2221605"/>
                    <a:pt x="25758" y="222160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559966" y="2267580"/>
              <a:ext cx="563762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UP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55576" y="1700808"/>
              <a:ext cx="648072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Up max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228184" y="3212976"/>
              <a:ext cx="2520280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Same structure as Up , opposite sign.</a:t>
              </a:r>
              <a:endPara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-36512" y="1844824"/>
            <a:ext cx="9243148" cy="4534763"/>
            <a:chOff x="-36512" y="1844824"/>
            <a:chExt cx="9243148" cy="453476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1844824"/>
              <a:ext cx="9243148" cy="368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文字方塊 28"/>
            <p:cNvSpPr txBox="1"/>
            <p:nvPr/>
          </p:nvSpPr>
          <p:spPr>
            <a:xfrm>
              <a:off x="395536" y="5733256"/>
              <a:ext cx="2592288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rgbClr val="C00000"/>
                  </a:solidFill>
                </a:rPr>
                <a:t>Cyclostrophic</a:t>
              </a:r>
              <a:r>
                <a:rPr lang="en-US" altLang="zh-TW" b="1" dirty="0" smtClean="0">
                  <a:solidFill>
                    <a:srgbClr val="C00000"/>
                  </a:solidFill>
                </a:rPr>
                <a:t> imbalance</a:t>
              </a:r>
            </a:p>
            <a:p>
              <a:r>
                <a:rPr lang="en-US" altLang="zh-TW" b="1" dirty="0" smtClean="0">
                  <a:solidFill>
                    <a:srgbClr val="C00000"/>
                  </a:solidFill>
                </a:rPr>
                <a:t>= </a:t>
              </a:r>
              <a:r>
                <a:rPr lang="en-US" altLang="zh-TW" b="1" dirty="0" err="1" smtClean="0">
                  <a:solidFill>
                    <a:srgbClr val="C00000"/>
                  </a:solidFill>
                </a:rPr>
                <a:t>Up+UE</a:t>
              </a:r>
              <a:r>
                <a:rPr lang="en-US" altLang="zh-TW" b="1" dirty="0" smtClean="0">
                  <a:solidFill>
                    <a:srgbClr val="C00000"/>
                  </a:solidFill>
                </a:rPr>
                <a:t> 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796136" y="5733256"/>
              <a:ext cx="2808312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Gradient –wind imbalance</a:t>
              </a:r>
            </a:p>
            <a:p>
              <a:r>
                <a:rPr lang="en-US" altLang="zh-TW" b="1" dirty="0" smtClean="0">
                  <a:solidFill>
                    <a:srgbClr val="C00000"/>
                  </a:solidFill>
                </a:rPr>
                <a:t>= </a:t>
              </a:r>
              <a:r>
                <a:rPr lang="en-US" altLang="zh-TW" b="1" dirty="0" err="1" smtClean="0">
                  <a:solidFill>
                    <a:srgbClr val="C00000"/>
                  </a:solidFill>
                </a:rPr>
                <a:t>Up+UE</a:t>
              </a:r>
              <a:r>
                <a:rPr lang="en-US" altLang="zh-TW" b="1" dirty="0" smtClean="0">
                  <a:solidFill>
                    <a:srgbClr val="C00000"/>
                  </a:solidFill>
                </a:rPr>
                <a:t> +</a:t>
              </a:r>
              <a:r>
                <a:rPr lang="en-US" altLang="zh-TW" b="1" dirty="0" err="1" smtClean="0">
                  <a:solidFill>
                    <a:srgbClr val="C00000"/>
                  </a:solidFill>
                </a:rPr>
                <a:t>Uc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0" y="332656"/>
            <a:ext cx="9180512" cy="5124147"/>
            <a:chOff x="0" y="332656"/>
            <a:chExt cx="9180512" cy="512414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758106"/>
              <a:ext cx="9180512" cy="369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矩形 42"/>
            <p:cNvSpPr/>
            <p:nvPr/>
          </p:nvSpPr>
          <p:spPr>
            <a:xfrm>
              <a:off x="6228184" y="332656"/>
              <a:ext cx="720080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0" y="332656"/>
              <a:ext cx="720080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6516216" y="1628800"/>
              <a:ext cx="720080" cy="43204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979712" y="1628800"/>
              <a:ext cx="576064" cy="432048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251520" y="2060848"/>
            <a:ext cx="8784976" cy="3312368"/>
            <a:chOff x="251520" y="2060848"/>
            <a:chExt cx="8784976" cy="3312368"/>
          </a:xfrm>
        </p:grpSpPr>
        <p:sp>
          <p:nvSpPr>
            <p:cNvPr id="32" name="矩形 31"/>
            <p:cNvSpPr/>
            <p:nvPr/>
          </p:nvSpPr>
          <p:spPr>
            <a:xfrm>
              <a:off x="683568" y="4941168"/>
              <a:ext cx="3816424" cy="432048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220072" y="4941168"/>
              <a:ext cx="3816424" cy="432048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1520" y="2060848"/>
              <a:ext cx="1584176" cy="30963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979712" y="2348880"/>
              <a:ext cx="2304256" cy="646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SuperCyclostrophic</a:t>
              </a:r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</a:p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UE&gt;Up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860032" y="2060848"/>
              <a:ext cx="1584176" cy="30963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588224" y="2348880"/>
              <a:ext cx="2304256" cy="646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Supergradient</a:t>
              </a:r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-wind </a:t>
              </a:r>
            </a:p>
            <a:p>
              <a:r>
                <a:rPr lang="en-US" altLang="zh-TW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UE&gt;Up</a:t>
              </a:r>
              <a:endParaRPr lang="zh-TW" altLang="en-US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79712" y="4077072"/>
              <a:ext cx="2304256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SubCyclostrophic</a:t>
              </a:r>
              <a:r>
                <a:rPr lang="en-US" altLang="zh-TW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</a:t>
              </a:r>
            </a:p>
            <a:p>
              <a:r>
                <a:rPr lang="en-US" altLang="zh-TW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UE&lt;Up</a:t>
              </a:r>
              <a:endPara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588224" y="4078813"/>
              <a:ext cx="2304256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Subgradient</a:t>
              </a:r>
              <a:r>
                <a:rPr lang="en-US" altLang="zh-TW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-wind </a:t>
              </a:r>
            </a:p>
            <a:p>
              <a:r>
                <a:rPr lang="en-US" altLang="zh-TW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UE&lt;Up</a:t>
              </a:r>
              <a:endPara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6" name="文字方塊 55"/>
          <p:cNvSpPr txBox="1"/>
          <p:nvPr/>
        </p:nvSpPr>
        <p:spPr>
          <a:xfrm>
            <a:off x="5508104" y="5805264"/>
            <a:ext cx="313184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Solid: </a:t>
            </a:r>
            <a:r>
              <a:rPr lang="en-US" altLang="zh-TW" dirty="0" smtClean="0"/>
              <a:t>positive  (outward)         </a:t>
            </a:r>
          </a:p>
          <a:p>
            <a:r>
              <a:rPr lang="en-US" altLang="zh-TW" b="1" dirty="0" smtClean="0"/>
              <a:t>Dashed:</a:t>
            </a:r>
            <a:r>
              <a:rPr lang="en-US" altLang="zh-TW" dirty="0" smtClean="0"/>
              <a:t> negative   (inward)         </a:t>
            </a:r>
            <a:endParaRPr lang="zh-TW" altLang="en-US" dirty="0"/>
          </a:p>
        </p:txBody>
      </p:sp>
      <p:grpSp>
        <p:nvGrpSpPr>
          <p:cNvPr id="62" name="群組 61"/>
          <p:cNvGrpSpPr/>
          <p:nvPr/>
        </p:nvGrpSpPr>
        <p:grpSpPr>
          <a:xfrm>
            <a:off x="1115616" y="1484784"/>
            <a:ext cx="7920880" cy="3816424"/>
            <a:chOff x="1115616" y="1484784"/>
            <a:chExt cx="7920880" cy="3816424"/>
          </a:xfrm>
        </p:grpSpPr>
        <p:cxnSp>
          <p:nvCxnSpPr>
            <p:cNvPr id="49" name="直線單箭頭接點 48"/>
            <p:cNvCxnSpPr/>
            <p:nvPr/>
          </p:nvCxnSpPr>
          <p:spPr>
            <a:xfrm>
              <a:off x="1187624" y="5013176"/>
              <a:ext cx="2952328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 flipV="1">
              <a:off x="1115616" y="2664532"/>
              <a:ext cx="27620" cy="1988604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5148064" y="1988840"/>
              <a:ext cx="2808312" cy="29523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444208" y="3284984"/>
              <a:ext cx="2592288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Same as gradient-wind  imbalance</a:t>
              </a:r>
              <a:endPara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5220072" y="1484784"/>
              <a:ext cx="1152128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Outward</a:t>
              </a:r>
              <a:endPara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508104" y="4797152"/>
              <a:ext cx="3456384" cy="50405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8100392" y="4293096"/>
              <a:ext cx="864096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Inward</a:t>
              </a:r>
              <a:endPara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5" grpId="1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752528" cy="85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群組 54"/>
          <p:cNvGrpSpPr/>
          <p:nvPr/>
        </p:nvGrpSpPr>
        <p:grpSpPr>
          <a:xfrm>
            <a:off x="899592" y="260648"/>
            <a:ext cx="7992888" cy="6336144"/>
            <a:chOff x="899592" y="260648"/>
            <a:chExt cx="7992888" cy="6336144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1556792"/>
              <a:ext cx="6196128" cy="50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>
              <a:off x="899592" y="332656"/>
              <a:ext cx="576064" cy="86409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7524328" y="1052736"/>
              <a:ext cx="1368152" cy="86409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084168" y="260648"/>
              <a:ext cx="2808312" cy="58477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/>
                <a:t>Solid: </a:t>
              </a:r>
              <a:r>
                <a:rPr lang="en-US" altLang="zh-TW" sz="1600" dirty="0" smtClean="0"/>
                <a:t>positive  (outward)         </a:t>
              </a:r>
            </a:p>
            <a:p>
              <a:r>
                <a:rPr lang="en-US" altLang="zh-TW" sz="1600" b="1" dirty="0" smtClean="0"/>
                <a:t>Dashed:</a:t>
              </a:r>
              <a:r>
                <a:rPr lang="en-US" altLang="zh-TW" sz="1600" dirty="0" smtClean="0"/>
                <a:t> negative   (inward)         </a:t>
              </a:r>
              <a:endParaRPr lang="zh-TW" altLang="en-US" sz="16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0" y="332656"/>
            <a:ext cx="9156417" cy="5328592"/>
            <a:chOff x="0" y="332656"/>
            <a:chExt cx="9156417" cy="53285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881248"/>
              <a:ext cx="4478550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1881248"/>
              <a:ext cx="4656425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3923928" y="332656"/>
              <a:ext cx="1080120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691680" y="332656"/>
              <a:ext cx="2088232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979712" y="1772816"/>
              <a:ext cx="720080" cy="43204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588224" y="1700808"/>
              <a:ext cx="576064" cy="432048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2843808" y="908720"/>
              <a:ext cx="8640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843808" y="692696"/>
              <a:ext cx="8640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/>
          <p:cNvSpPr txBox="1"/>
          <p:nvPr/>
        </p:nvSpPr>
        <p:spPr>
          <a:xfrm>
            <a:off x="0" y="0"/>
            <a:ext cx="4673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Oceanic Nari:0100-0200 UTC 16 Sep. 2001 (t=13-14h)</a:t>
            </a:r>
            <a:endParaRPr lang="zh-TW" alt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6438900"/>
            <a:ext cx="685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5496" y="332656"/>
            <a:ext cx="4968552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grpSp>
        <p:nvGrpSpPr>
          <p:cNvPr id="44" name="群組 43"/>
          <p:cNvGrpSpPr/>
          <p:nvPr/>
        </p:nvGrpSpPr>
        <p:grpSpPr>
          <a:xfrm>
            <a:off x="761891" y="2132856"/>
            <a:ext cx="8058581" cy="3317685"/>
            <a:chOff x="761891" y="2132856"/>
            <a:chExt cx="8058581" cy="3317685"/>
          </a:xfrm>
        </p:grpSpPr>
        <p:sp>
          <p:nvSpPr>
            <p:cNvPr id="19" name="文字方塊 18"/>
            <p:cNvSpPr txBox="1"/>
            <p:nvPr/>
          </p:nvSpPr>
          <p:spPr>
            <a:xfrm>
              <a:off x="1835696" y="3501008"/>
              <a:ext cx="216024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In the wall : increase  radial inflow</a:t>
              </a:r>
              <a:endPara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87624" y="5085184"/>
              <a:ext cx="2232248" cy="36004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339752" y="4365104"/>
              <a:ext cx="1872208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Out of wall : decrease inflow</a:t>
              </a:r>
              <a:endParaRPr lang="zh-TW" alt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19672" y="2204864"/>
              <a:ext cx="1656184" cy="864096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059832" y="2780928"/>
              <a:ext cx="1296144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Upper level:</a:t>
              </a:r>
            </a:p>
            <a:p>
              <a:r>
                <a:rPr lang="en-US" altLang="zh-TW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outflow</a:t>
              </a:r>
              <a:endParaRPr lang="zh-TW" alt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761891" y="2276872"/>
              <a:ext cx="1001797" cy="3173669"/>
            </a:xfrm>
            <a:custGeom>
              <a:avLst/>
              <a:gdLst>
                <a:gd name="connsiteX0" fmla="*/ 385483 w 932330"/>
                <a:gd name="connsiteY0" fmla="*/ 2743200 h 3155576"/>
                <a:gd name="connsiteX1" fmla="*/ 833718 w 932330"/>
                <a:gd name="connsiteY1" fmla="*/ 2734235 h 3155576"/>
                <a:gd name="connsiteX2" fmla="*/ 914400 w 932330"/>
                <a:gd name="connsiteY2" fmla="*/ 2725270 h 3155576"/>
                <a:gd name="connsiteX3" fmla="*/ 932330 w 932330"/>
                <a:gd name="connsiteY3" fmla="*/ 0 h 3155576"/>
                <a:gd name="connsiteX4" fmla="*/ 161365 w 932330"/>
                <a:gd name="connsiteY4" fmla="*/ 26894 h 3155576"/>
                <a:gd name="connsiteX5" fmla="*/ 62753 w 932330"/>
                <a:gd name="connsiteY5" fmla="*/ 17929 h 3155576"/>
                <a:gd name="connsiteX6" fmla="*/ 0 w 932330"/>
                <a:gd name="connsiteY6" fmla="*/ 3146611 h 3155576"/>
                <a:gd name="connsiteX7" fmla="*/ 385483 w 932330"/>
                <a:gd name="connsiteY7" fmla="*/ 3155576 h 3155576"/>
                <a:gd name="connsiteX8" fmla="*/ 385483 w 932330"/>
                <a:gd name="connsiteY8" fmla="*/ 2743200 h 315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330" h="3155576">
                  <a:moveTo>
                    <a:pt x="385483" y="2743200"/>
                  </a:moveTo>
                  <a:lnTo>
                    <a:pt x="833718" y="2734235"/>
                  </a:lnTo>
                  <a:lnTo>
                    <a:pt x="914400" y="2725270"/>
                  </a:lnTo>
                  <a:lnTo>
                    <a:pt x="932330" y="0"/>
                  </a:lnTo>
                  <a:lnTo>
                    <a:pt x="161365" y="26894"/>
                  </a:lnTo>
                  <a:lnTo>
                    <a:pt x="62753" y="17929"/>
                  </a:lnTo>
                  <a:lnTo>
                    <a:pt x="0" y="3146611"/>
                  </a:lnTo>
                  <a:lnTo>
                    <a:pt x="385483" y="3155576"/>
                  </a:lnTo>
                  <a:lnTo>
                    <a:pt x="385483" y="27432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660232" y="3429000"/>
              <a:ext cx="2160240" cy="107721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Below the up axis : slightly decrease  radial outflow;</a:t>
              </a:r>
            </a:p>
            <a:p>
              <a:r>
                <a:rPr lang="en-US" altLang="zh-TW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Above then increase.</a:t>
              </a:r>
              <a:endPara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48064" y="2132856"/>
              <a:ext cx="1368152" cy="33123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051720" y="1844824"/>
            <a:ext cx="5472608" cy="4536504"/>
            <a:chOff x="2051720" y="1844824"/>
            <a:chExt cx="5472608" cy="4536504"/>
          </a:xfrm>
        </p:grpSpPr>
        <p:sp>
          <p:nvSpPr>
            <p:cNvPr id="51" name="矩形 50"/>
            <p:cNvSpPr/>
            <p:nvPr/>
          </p:nvSpPr>
          <p:spPr>
            <a:xfrm>
              <a:off x="3347864" y="1844824"/>
              <a:ext cx="4176464" cy="280831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2051720" y="5589240"/>
              <a:ext cx="1008112" cy="79208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3851920" y="5013176"/>
              <a:ext cx="3528392" cy="83099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Strengthen upper level outflow</a:t>
              </a:r>
            </a:p>
            <a:p>
              <a:r>
                <a:rPr lang="en-US" altLang="zh-TW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Low level  from eye to wall :</a:t>
              </a:r>
            </a:p>
            <a:p>
              <a:r>
                <a:rPr lang="en-US" altLang="zh-TW" sz="16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further reduce the central pressure</a:t>
              </a:r>
              <a:endParaRPr lang="zh-TW" alt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043608" y="5805264"/>
            <a:ext cx="4176464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Solid: </a:t>
            </a:r>
            <a:r>
              <a:rPr lang="en-US" altLang="zh-TW" sz="1600" dirty="0" smtClean="0"/>
              <a:t>positive  (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outward</a:t>
            </a:r>
            <a:r>
              <a:rPr lang="en-US" altLang="zh-TW" sz="1600" b="1" dirty="0" smtClean="0"/>
              <a:t>,  </a:t>
            </a:r>
            <a:r>
              <a:rPr lang="en-US" altLang="zh-TW" sz="1600" b="1" dirty="0" smtClean="0">
                <a:solidFill>
                  <a:srgbClr val="7030A0"/>
                </a:solidFill>
              </a:rPr>
              <a:t>upward</a:t>
            </a:r>
            <a:r>
              <a:rPr lang="en-US" altLang="zh-TW" sz="1600" b="1" dirty="0" smtClean="0"/>
              <a:t> </a:t>
            </a:r>
            <a:r>
              <a:rPr lang="en-US" altLang="zh-TW" sz="1600" dirty="0" smtClean="0"/>
              <a:t>)         </a:t>
            </a:r>
          </a:p>
          <a:p>
            <a:r>
              <a:rPr lang="en-US" altLang="zh-TW" sz="1600" b="1" dirty="0" smtClean="0"/>
              <a:t>Dashed:</a:t>
            </a:r>
            <a:r>
              <a:rPr lang="en-US" altLang="zh-TW" sz="1600" dirty="0" smtClean="0"/>
              <a:t> negative   (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inward</a:t>
            </a:r>
            <a:r>
              <a:rPr lang="en-US" altLang="zh-TW" sz="1600" b="1" dirty="0" smtClean="0"/>
              <a:t>,  </a:t>
            </a:r>
            <a:r>
              <a:rPr lang="en-US" altLang="zh-TW" sz="1600" b="1" dirty="0" smtClean="0">
                <a:solidFill>
                  <a:srgbClr val="7030A0"/>
                </a:solidFill>
              </a:rPr>
              <a:t>downward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/>
              <a:t>)         </a:t>
            </a:r>
            <a:endParaRPr lang="zh-TW" altLang="en-US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1148526"/>
            <a:ext cx="1224136" cy="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46"/>
          <p:cNvSpPr/>
          <p:nvPr/>
        </p:nvSpPr>
        <p:spPr>
          <a:xfrm>
            <a:off x="4427984" y="1412776"/>
            <a:ext cx="576064" cy="4320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7" grpId="1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Oceanic Nari:0100-0200 UTC 16 Sep. 2001 (t=13-14h)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476375"/>
            <a:ext cx="90773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403648" y="5723964"/>
            <a:ext cx="208823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Acyclostrophic</a:t>
            </a:r>
            <a:r>
              <a:rPr lang="en-US" altLang="zh-TW" b="1" dirty="0" smtClean="0">
                <a:solidFill>
                  <a:srgbClr val="C00000"/>
                </a:solidFill>
              </a:rPr>
              <a:t> wind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= V-</a:t>
            </a:r>
            <a:r>
              <a:rPr lang="en-US" altLang="zh-TW" b="1" dirty="0" err="1" smtClean="0">
                <a:solidFill>
                  <a:srgbClr val="C00000"/>
                </a:solidFill>
              </a:rPr>
              <a:t>Vc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40152" y="5733256"/>
            <a:ext cx="1872208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Agradient</a:t>
            </a:r>
            <a:r>
              <a:rPr lang="en-US" altLang="zh-TW" b="1" dirty="0" smtClean="0">
                <a:solidFill>
                  <a:srgbClr val="C00000"/>
                </a:solidFill>
              </a:rPr>
              <a:t>  wind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= V -Vg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11560" y="2348880"/>
            <a:ext cx="8424936" cy="2592288"/>
            <a:chOff x="611560" y="2348880"/>
            <a:chExt cx="8424936" cy="2592288"/>
          </a:xfrm>
        </p:grpSpPr>
        <p:sp>
          <p:nvSpPr>
            <p:cNvPr id="7" name="矩形 6"/>
            <p:cNvSpPr/>
            <p:nvPr/>
          </p:nvSpPr>
          <p:spPr>
            <a:xfrm>
              <a:off x="611560" y="2348880"/>
              <a:ext cx="1008112" cy="2448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91680" y="2492896"/>
              <a:ext cx="2592288" cy="52322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Supercyclostrophic</a:t>
              </a:r>
              <a:r>
                <a:rPr lang="en-US" altLang="zh-TW" sz="14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wind</a:t>
              </a:r>
            </a:p>
            <a:p>
              <a:r>
                <a:rPr lang="en-US" altLang="zh-TW" sz="14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= 6 m/s</a:t>
              </a:r>
              <a:endParaRPr lang="zh-TW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99592" y="4437112"/>
              <a:ext cx="3456384" cy="50405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267744" y="3356992"/>
              <a:ext cx="1872208" cy="307777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Subcyclostrophic</a:t>
              </a:r>
              <a:r>
                <a:rPr lang="en-US" altLang="zh-TW" sz="1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wind</a:t>
              </a:r>
              <a:endParaRPr lang="zh-TW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292080" y="2348880"/>
              <a:ext cx="1008112" cy="2448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804248" y="3068960"/>
              <a:ext cx="2088232" cy="52322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Supergradient</a:t>
              </a:r>
              <a:r>
                <a:rPr lang="en-US" altLang="zh-TW" sz="14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wind</a:t>
              </a:r>
            </a:p>
            <a:p>
              <a:r>
                <a:rPr lang="en-US" altLang="zh-TW" sz="14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&gt; 6 m/s</a:t>
              </a:r>
              <a:endParaRPr lang="zh-TW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80112" y="4437112"/>
              <a:ext cx="3456384" cy="50405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48264" y="3851756"/>
              <a:ext cx="1872208" cy="307777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Subgradient</a:t>
              </a:r>
              <a:r>
                <a:rPr lang="en-US" altLang="zh-TW" sz="1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wind</a:t>
              </a:r>
              <a:endParaRPr lang="zh-TW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Keywords</a:t>
            </a:r>
          </a:p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Methodology</a:t>
            </a:r>
          </a:p>
          <a:p>
            <a:r>
              <a:rPr lang="en-US" altLang="zh-TW" dirty="0" err="1" smtClean="0"/>
              <a:t>Axisymmetric</a:t>
            </a:r>
            <a:r>
              <a:rPr lang="en-US" altLang="zh-TW" dirty="0" smtClean="0"/>
              <a:t> AAM and Radial momentum Budgets over ocean</a:t>
            </a:r>
          </a:p>
          <a:p>
            <a:r>
              <a:rPr lang="en-US" altLang="zh-TW" dirty="0" smtClean="0"/>
              <a:t>Asymmetric AAM and Radial momentum Budgets over land</a:t>
            </a:r>
          </a:p>
          <a:p>
            <a:r>
              <a:rPr lang="en-US" altLang="zh-TW" dirty="0" smtClean="0"/>
              <a:t>Conclusions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Asymmetric AAM and Radial momentum Budgets over land</a:t>
            </a:r>
            <a:endParaRPr lang="zh-TW" altLang="en-US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sp>
        <p:nvSpPr>
          <p:cNvPr id="3" name="文字方塊 2"/>
          <p:cNvSpPr txBox="1"/>
          <p:nvPr/>
        </p:nvSpPr>
        <p:spPr>
          <a:xfrm flipH="1">
            <a:off x="467544" y="5272037"/>
            <a:ext cx="6521872" cy="13234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Z=3 km</a:t>
            </a:r>
          </a:p>
          <a:p>
            <a:r>
              <a:rPr lang="en-US" altLang="zh-TW" sz="2000" b="1" dirty="0" smtClean="0">
                <a:solidFill>
                  <a:srgbClr val="0070C0"/>
                </a:solidFill>
              </a:rPr>
              <a:t>Contour – V’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Shaded –  midlevel (</a:t>
            </a:r>
            <a:r>
              <a:rPr lang="el-GR" altLang="zh-TW" sz="2000" b="1" dirty="0" smtClean="0">
                <a:solidFill>
                  <a:srgbClr val="FF0000"/>
                </a:solidFill>
              </a:rPr>
              <a:t>σ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=0.4~0.8) radar reflectivity  (t=22.5 h)</a:t>
            </a:r>
          </a:p>
          <a:p>
            <a:r>
              <a:rPr lang="en-US" altLang="zh-TW" sz="2000" b="1" dirty="0" smtClean="0"/>
              <a:t>Vector – horizontal wind (t=22.5h)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 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6" y="476672"/>
            <a:ext cx="87245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1331640" y="764704"/>
            <a:ext cx="7416824" cy="3593359"/>
            <a:chOff x="1331640" y="764704"/>
            <a:chExt cx="7416824" cy="3593359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1893028" y="1412776"/>
              <a:ext cx="1454836" cy="2185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/>
            <p:nvPr/>
          </p:nvSpPr>
          <p:spPr>
            <a:xfrm>
              <a:off x="1331640" y="3244552"/>
              <a:ext cx="5261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 smtClean="0"/>
                <a:t>A</a:t>
              </a:r>
              <a:endParaRPr lang="zh-TW" altLang="en-US" sz="4400" b="1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033354" y="764704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 smtClean="0"/>
                <a:t>B</a:t>
              </a:r>
              <a:endParaRPr lang="zh-TW" altLang="en-US" sz="4400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804248" y="3773288"/>
              <a:ext cx="1944216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Snow Mountain Range</a:t>
              </a:r>
              <a:endPara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5940152" y="3773288"/>
              <a:ext cx="252028" cy="2317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522427" y="1534145"/>
              <a:ext cx="853071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30km</a:t>
              </a:r>
              <a:endPara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921328" y="3403956"/>
              <a:ext cx="853071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6</a:t>
              </a:r>
              <a:r>
                <a:rPr lang="en-US" altLang="zh-TW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0km</a:t>
              </a:r>
              <a:endPara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6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198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691680" y="1628800"/>
            <a:ext cx="5184576" cy="3617595"/>
            <a:chOff x="1691680" y="1628800"/>
            <a:chExt cx="5184576" cy="3617595"/>
          </a:xfrm>
        </p:grpSpPr>
        <p:sp>
          <p:nvSpPr>
            <p:cNvPr id="4" name="矩形 3"/>
            <p:cNvSpPr/>
            <p:nvPr/>
          </p:nvSpPr>
          <p:spPr>
            <a:xfrm>
              <a:off x="1835696" y="4653136"/>
              <a:ext cx="1296144" cy="57606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691680" y="1628800"/>
              <a:ext cx="792088" cy="12241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4963886" y="4748349"/>
              <a:ext cx="1776548" cy="470262"/>
            </a:xfrm>
            <a:custGeom>
              <a:avLst/>
              <a:gdLst>
                <a:gd name="connsiteX0" fmla="*/ 1776548 w 1776548"/>
                <a:gd name="connsiteY0" fmla="*/ 470262 h 470262"/>
                <a:gd name="connsiteX1" fmla="*/ 1574074 w 1776548"/>
                <a:gd name="connsiteY1" fmla="*/ 391885 h 470262"/>
                <a:gd name="connsiteX2" fmla="*/ 1449977 w 1776548"/>
                <a:gd name="connsiteY2" fmla="*/ 326571 h 470262"/>
                <a:gd name="connsiteX3" fmla="*/ 1156063 w 1776548"/>
                <a:gd name="connsiteY3" fmla="*/ 261257 h 470262"/>
                <a:gd name="connsiteX4" fmla="*/ 966651 w 1776548"/>
                <a:gd name="connsiteY4" fmla="*/ 78377 h 470262"/>
                <a:gd name="connsiteX5" fmla="*/ 672737 w 1776548"/>
                <a:gd name="connsiteY5" fmla="*/ 52251 h 470262"/>
                <a:gd name="connsiteX6" fmla="*/ 222068 w 1776548"/>
                <a:gd name="connsiteY6" fmla="*/ 32657 h 470262"/>
                <a:gd name="connsiteX7" fmla="*/ 0 w 1776548"/>
                <a:gd name="connsiteY7" fmla="*/ 0 h 4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548" h="470262">
                  <a:moveTo>
                    <a:pt x="1776548" y="470262"/>
                  </a:moveTo>
                  <a:cubicBezTo>
                    <a:pt x="1702525" y="443047"/>
                    <a:pt x="1628502" y="415833"/>
                    <a:pt x="1574074" y="391885"/>
                  </a:cubicBezTo>
                  <a:cubicBezTo>
                    <a:pt x="1519645" y="367936"/>
                    <a:pt x="1519646" y="348342"/>
                    <a:pt x="1449977" y="326571"/>
                  </a:cubicBezTo>
                  <a:cubicBezTo>
                    <a:pt x="1380308" y="304800"/>
                    <a:pt x="1236617" y="302623"/>
                    <a:pt x="1156063" y="261257"/>
                  </a:cubicBezTo>
                  <a:cubicBezTo>
                    <a:pt x="1075509" y="219891"/>
                    <a:pt x="1047205" y="113211"/>
                    <a:pt x="966651" y="78377"/>
                  </a:cubicBezTo>
                  <a:cubicBezTo>
                    <a:pt x="886097" y="43543"/>
                    <a:pt x="796834" y="59871"/>
                    <a:pt x="672737" y="52251"/>
                  </a:cubicBezTo>
                  <a:cubicBezTo>
                    <a:pt x="548640" y="44631"/>
                    <a:pt x="334191" y="41365"/>
                    <a:pt x="222068" y="32657"/>
                  </a:cubicBezTo>
                  <a:cubicBezTo>
                    <a:pt x="109945" y="23949"/>
                    <a:pt x="54972" y="11974"/>
                    <a:pt x="0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963886" y="3212976"/>
              <a:ext cx="1336306" cy="30777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Buckling height</a:t>
              </a:r>
              <a:endParaRPr lang="zh-TW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084168" y="1844824"/>
              <a:ext cx="792088" cy="99609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09080" y="4250303"/>
              <a:ext cx="1867176" cy="99609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7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5251"/>
          <a:stretch/>
        </p:blipFill>
        <p:spPr bwMode="auto">
          <a:xfrm>
            <a:off x="1239271" y="620688"/>
            <a:ext cx="3620761" cy="792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60" name="群組 59"/>
          <p:cNvGrpSpPr/>
          <p:nvPr/>
        </p:nvGrpSpPr>
        <p:grpSpPr>
          <a:xfrm>
            <a:off x="402813" y="548680"/>
            <a:ext cx="8216135" cy="5832648"/>
            <a:chOff x="402813" y="494106"/>
            <a:chExt cx="8216135" cy="583264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"/>
            <a:stretch/>
          </p:blipFill>
          <p:spPr bwMode="auto">
            <a:xfrm>
              <a:off x="402813" y="1923231"/>
              <a:ext cx="8216135" cy="4403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4" name="群組 73"/>
            <p:cNvGrpSpPr/>
            <p:nvPr/>
          </p:nvGrpSpPr>
          <p:grpSpPr>
            <a:xfrm>
              <a:off x="1180796" y="494106"/>
              <a:ext cx="3895260" cy="1782766"/>
              <a:chOff x="2188908" y="854146"/>
              <a:chExt cx="3895260" cy="1782766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5508104" y="2276872"/>
                <a:ext cx="576064" cy="360040"/>
              </a:xfrm>
              <a:prstGeom prst="rect">
                <a:avLst/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188908" y="854146"/>
                <a:ext cx="576064" cy="864096"/>
              </a:xfrm>
              <a:prstGeom prst="rect">
                <a:avLst/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2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r="86079"/>
          <a:stretch/>
        </p:blipFill>
        <p:spPr bwMode="auto">
          <a:xfrm>
            <a:off x="179513" y="548680"/>
            <a:ext cx="910734" cy="9273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58" name="群組 57"/>
          <p:cNvGrpSpPr/>
          <p:nvPr/>
        </p:nvGrpSpPr>
        <p:grpSpPr>
          <a:xfrm>
            <a:off x="179512" y="548680"/>
            <a:ext cx="8496944" cy="5616624"/>
            <a:chOff x="179512" y="548680"/>
            <a:chExt cx="8496944" cy="5616624"/>
          </a:xfrm>
        </p:grpSpPr>
        <p:grpSp>
          <p:nvGrpSpPr>
            <p:cNvPr id="57" name="群組 56"/>
            <p:cNvGrpSpPr/>
            <p:nvPr/>
          </p:nvGrpSpPr>
          <p:grpSpPr>
            <a:xfrm>
              <a:off x="402814" y="1713607"/>
              <a:ext cx="8273642" cy="4451697"/>
              <a:chOff x="402814" y="1713607"/>
              <a:chExt cx="8273642" cy="4451697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814" y="1713607"/>
                <a:ext cx="8273642" cy="4451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矩形 60"/>
              <p:cNvSpPr/>
              <p:nvPr/>
            </p:nvSpPr>
            <p:spPr>
              <a:xfrm>
                <a:off x="1259632" y="2672916"/>
                <a:ext cx="3600400" cy="284431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4351789" y="1713607"/>
              <a:ext cx="1156315" cy="41924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79512" y="548680"/>
              <a:ext cx="648072" cy="86409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1043608" y="735087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</a:t>
            </a:r>
            <a:endParaRPr lang="zh-TW" alt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179512" y="548680"/>
            <a:ext cx="5616624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4798416" y="764704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)</a:t>
            </a:r>
            <a:r>
              <a:rPr lang="zh-TW" altLang="en-US" sz="2400" dirty="0" smtClean="0"/>
              <a:t> * </a:t>
            </a:r>
            <a:r>
              <a:rPr lang="en-US" altLang="zh-TW" sz="2400" dirty="0" smtClean="0">
                <a:latin typeface="Cambria Math" pitchFamily="18" charset="0"/>
                <a:ea typeface="Cambria Math" pitchFamily="18" charset="0"/>
              </a:rPr>
              <a:t>M</a:t>
            </a:r>
            <a:endParaRPr lang="zh-TW" altLang="en-US" sz="2400" dirty="0">
              <a:latin typeface="Cambria Math" pitchFamily="18" charset="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-2124744" y="567122"/>
            <a:ext cx="11125088" cy="5238142"/>
            <a:chOff x="-2124744" y="567122"/>
            <a:chExt cx="11125088" cy="523814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78" t="-126" r="25135" b="126"/>
            <a:stretch/>
          </p:blipFill>
          <p:spPr bwMode="auto">
            <a:xfrm>
              <a:off x="-2124744" y="2492896"/>
              <a:ext cx="6479851" cy="3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73"/>
            <a:stretch/>
          </p:blipFill>
          <p:spPr bwMode="auto">
            <a:xfrm>
              <a:off x="4351789" y="2574810"/>
              <a:ext cx="4648555" cy="3230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矩形 65"/>
            <p:cNvSpPr/>
            <p:nvPr/>
          </p:nvSpPr>
          <p:spPr>
            <a:xfrm>
              <a:off x="1784623" y="567122"/>
              <a:ext cx="2232248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4107587" y="567122"/>
              <a:ext cx="864096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771800" y="2453631"/>
              <a:ext cx="576064" cy="28803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7359525" y="2427287"/>
              <a:ext cx="648072" cy="432047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475656" y="3388778"/>
              <a:ext cx="1425092" cy="184042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5927034" y="3760976"/>
              <a:ext cx="1498063" cy="147210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1162658" y="2822052"/>
            <a:ext cx="6617337" cy="2839195"/>
            <a:chOff x="1162658" y="2822052"/>
            <a:chExt cx="6617337" cy="2839195"/>
          </a:xfrm>
        </p:grpSpPr>
        <p:sp>
          <p:nvSpPr>
            <p:cNvPr id="78" name="文字方塊 77"/>
            <p:cNvSpPr txBox="1"/>
            <p:nvPr/>
          </p:nvSpPr>
          <p:spPr>
            <a:xfrm>
              <a:off x="4971683" y="3130617"/>
              <a:ext cx="2808312" cy="64633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Land: mostly negative.</a:t>
              </a:r>
            </a:p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Ocean:</a:t>
              </a:r>
              <a:r>
                <a:rPr lang="zh-TW" alt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very small.</a:t>
              </a:r>
              <a:endPara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162658" y="2822052"/>
              <a:ext cx="3625365" cy="2839195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7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619875"/>
            <a:ext cx="2219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" y="3356992"/>
            <a:ext cx="238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9" y="260648"/>
            <a:ext cx="7020271" cy="10072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07504" y="332656"/>
            <a:ext cx="6912768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047894" y="1268760"/>
            <a:ext cx="5180290" cy="5148288"/>
            <a:chOff x="1047894" y="1268760"/>
            <a:chExt cx="5180290" cy="51482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47894" y="3861048"/>
              <a:ext cx="5180290" cy="25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90" y="1268760"/>
              <a:ext cx="504000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6" y="4005064"/>
            <a:ext cx="266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1" y="6400032"/>
            <a:ext cx="50768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6" y="1412776"/>
            <a:ext cx="266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982266" y="339705"/>
            <a:ext cx="8056841" cy="2986418"/>
            <a:chOff x="982266" y="339705"/>
            <a:chExt cx="8056841" cy="2986418"/>
          </a:xfrm>
        </p:grpSpPr>
        <p:sp>
          <p:nvSpPr>
            <p:cNvPr id="20" name="矩形 19"/>
            <p:cNvSpPr/>
            <p:nvPr/>
          </p:nvSpPr>
          <p:spPr>
            <a:xfrm>
              <a:off x="982266" y="339705"/>
              <a:ext cx="1141462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382740" y="1203801"/>
              <a:ext cx="510597" cy="2883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001437" y="2402793"/>
              <a:ext cx="4037670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Negative: inward.</a:t>
              </a:r>
            </a:p>
            <a:p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Peak value decreased:</a:t>
              </a:r>
            </a:p>
            <a:p>
              <a:r>
                <a:rPr lang="en-US" altLang="zh-TW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-500 m/s*h (ocean) </a:t>
              </a:r>
              <a:r>
                <a:rPr lang="en-US" altLang="zh-TW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sym typeface="Wingdings" pitchFamily="2" charset="2"/>
                </a:rPr>
                <a:t> -450 m/s*h (land)</a:t>
              </a:r>
              <a:endParaRPr lang="en-US" altLang="zh-TW" b="1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190323" y="332656"/>
            <a:ext cx="4461797" cy="6575558"/>
            <a:chOff x="1190323" y="332656"/>
            <a:chExt cx="4461797" cy="6575558"/>
          </a:xfrm>
        </p:grpSpPr>
        <p:sp>
          <p:nvSpPr>
            <p:cNvPr id="19" name="矩形 18"/>
            <p:cNvSpPr/>
            <p:nvPr/>
          </p:nvSpPr>
          <p:spPr>
            <a:xfrm>
              <a:off x="3419872" y="3788760"/>
              <a:ext cx="510597" cy="28831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195736" y="332656"/>
              <a:ext cx="720080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917959" y="5515243"/>
              <a:ext cx="720080" cy="8640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675170" y="5515243"/>
              <a:ext cx="720080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395250" y="6569660"/>
              <a:ext cx="1256870" cy="33855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&gt; 800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190323" y="4509120"/>
              <a:ext cx="1256870" cy="338554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&gt; 500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187623" y="1268760"/>
            <a:ext cx="5011146" cy="5112288"/>
            <a:chOff x="1187623" y="1268760"/>
            <a:chExt cx="5011146" cy="5112288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1268760"/>
              <a:ext cx="4979923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861048"/>
              <a:ext cx="5011145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2774602" y="2276872"/>
            <a:ext cx="4245670" cy="4104456"/>
            <a:chOff x="2774602" y="2276872"/>
            <a:chExt cx="4245670" cy="4104456"/>
          </a:xfrm>
        </p:grpSpPr>
        <p:sp>
          <p:nvSpPr>
            <p:cNvPr id="38" name="矩形 37"/>
            <p:cNvSpPr/>
            <p:nvPr/>
          </p:nvSpPr>
          <p:spPr>
            <a:xfrm>
              <a:off x="3563888" y="2276872"/>
              <a:ext cx="936104" cy="15121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774602" y="3136776"/>
              <a:ext cx="645270" cy="5810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871404" y="3425273"/>
              <a:ext cx="2148868" cy="83099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Supergradient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wind </a:t>
              </a:r>
            </a:p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(UE&gt;UP)</a:t>
              </a:r>
            </a:p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(stronger at off shore )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635896" y="4869160"/>
              <a:ext cx="936104" cy="15121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846610" y="5729064"/>
              <a:ext cx="645270" cy="5810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21396" y="323452"/>
            <a:ext cx="6898876" cy="6005341"/>
            <a:chOff x="121396" y="303699"/>
            <a:chExt cx="6898876" cy="6005341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68760"/>
              <a:ext cx="504000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789040"/>
              <a:ext cx="504000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121396" y="303699"/>
              <a:ext cx="727520" cy="86409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3262031" y="1188660"/>
              <a:ext cx="727746" cy="370639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6377629" y="325349"/>
              <a:ext cx="642643" cy="863311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311410" y="3717826"/>
              <a:ext cx="727520" cy="35208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198769" y="4716707"/>
            <a:ext cx="2840338" cy="659504"/>
            <a:chOff x="6198769" y="4716707"/>
            <a:chExt cx="2840338" cy="659504"/>
          </a:xfrm>
        </p:grpSpPr>
        <p:sp>
          <p:nvSpPr>
            <p:cNvPr id="51" name="矩形 50"/>
            <p:cNvSpPr/>
            <p:nvPr/>
          </p:nvSpPr>
          <p:spPr>
            <a:xfrm>
              <a:off x="6198769" y="4716707"/>
              <a:ext cx="2840338" cy="65950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239546" y="4729880"/>
              <a:ext cx="2799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/>
                <a:t>Solid: </a:t>
              </a:r>
              <a:r>
                <a:rPr lang="en-US" altLang="zh-TW" dirty="0"/>
                <a:t>positive  (outward)         </a:t>
              </a:r>
            </a:p>
            <a:p>
              <a:r>
                <a:rPr lang="en-US" altLang="zh-TW" b="1" dirty="0"/>
                <a:t>Dashed:</a:t>
              </a:r>
              <a:r>
                <a:rPr lang="en-US" altLang="zh-TW" dirty="0"/>
                <a:t> negative   (inward)         </a:t>
              </a:r>
              <a:endParaRPr lang="zh-TW" altLang="en-US" dirty="0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352055" y="3136776"/>
            <a:ext cx="2649382" cy="3173338"/>
            <a:chOff x="2352055" y="3136776"/>
            <a:chExt cx="2649382" cy="3173338"/>
          </a:xfrm>
        </p:grpSpPr>
        <p:sp>
          <p:nvSpPr>
            <p:cNvPr id="55" name="矩形 54"/>
            <p:cNvSpPr/>
            <p:nvPr/>
          </p:nvSpPr>
          <p:spPr>
            <a:xfrm>
              <a:off x="3101133" y="3136776"/>
              <a:ext cx="1241920" cy="65527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2362681" y="5619135"/>
              <a:ext cx="2489538" cy="690979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2352055" y="4089665"/>
              <a:ext cx="2649382" cy="103138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4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0555"/>
            <a:ext cx="4752528" cy="85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755576" y="548680"/>
            <a:ext cx="7536926" cy="5123720"/>
            <a:chOff x="755576" y="548680"/>
            <a:chExt cx="7536926" cy="5123720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44824"/>
              <a:ext cx="7536926" cy="3827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043608" y="548680"/>
              <a:ext cx="576064" cy="86409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091893" y="1786866"/>
              <a:ext cx="952931" cy="43204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40261" y="548680"/>
            <a:ext cx="7892179" cy="5472608"/>
            <a:chOff x="1077178" y="495114"/>
            <a:chExt cx="7892179" cy="5472608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78" y="1791258"/>
              <a:ext cx="7892179" cy="4176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576869" y="495114"/>
              <a:ext cx="864096" cy="86409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07842" y="1791258"/>
              <a:ext cx="833123" cy="35380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6007"/>
            <a:ext cx="7610668" cy="388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79512" y="548680"/>
            <a:ext cx="4938178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32" y="6088093"/>
            <a:ext cx="2834605" cy="2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6" y="2132856"/>
            <a:ext cx="308942" cy="348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3923928" y="3933056"/>
            <a:ext cx="288032" cy="5133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3347864" y="4941168"/>
            <a:ext cx="288032" cy="51339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>
            <a:off x="3923928" y="4014398"/>
            <a:ext cx="288032" cy="51339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399655" y="5022510"/>
            <a:ext cx="288032" cy="5133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1784623" y="567122"/>
            <a:ext cx="3260202" cy="1651792"/>
            <a:chOff x="1784623" y="567122"/>
            <a:chExt cx="3260202" cy="1651792"/>
          </a:xfrm>
        </p:grpSpPr>
        <p:sp>
          <p:nvSpPr>
            <p:cNvPr id="6" name="矩形 5"/>
            <p:cNvSpPr/>
            <p:nvPr/>
          </p:nvSpPr>
          <p:spPr>
            <a:xfrm>
              <a:off x="1784623" y="567122"/>
              <a:ext cx="2232248" cy="86409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7944" y="1844823"/>
              <a:ext cx="976881" cy="37409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2" name="矩形 31"/>
          <p:cNvSpPr/>
          <p:nvPr/>
        </p:nvSpPr>
        <p:spPr>
          <a:xfrm>
            <a:off x="3543671" y="5104919"/>
            <a:ext cx="894926" cy="566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498790" y="4725144"/>
            <a:ext cx="1153329" cy="88797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51521" y="6021288"/>
            <a:ext cx="2520279" cy="43088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Supergradient</a:t>
            </a:r>
            <a:r>
              <a:rPr lang="en-US" altLang="zh-TW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wind</a:t>
            </a:r>
          </a:p>
        </p:txBody>
      </p:sp>
    </p:spTree>
    <p:extLst>
      <p:ext uri="{BB962C8B-B14F-4D97-AF65-F5344CB8AC3E}">
        <p14:creationId xmlns:p14="http://schemas.microsoft.com/office/powerpoint/2010/main" val="36957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3" grpId="1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8344"/>
            <a:ext cx="6161128" cy="59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08" y="6520631"/>
            <a:ext cx="2819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11019"/>
            <a:ext cx="46291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 flipH="1">
            <a:off x="6084168" y="2609617"/>
            <a:ext cx="2947377" cy="13234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Contour – </a:t>
            </a:r>
            <a:r>
              <a:rPr lang="en-US" altLang="zh-TW" sz="2000" b="1" dirty="0" err="1" smtClean="0"/>
              <a:t>dU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dt</a:t>
            </a:r>
            <a:r>
              <a:rPr lang="en-US" altLang="zh-TW" sz="2000" b="1" dirty="0" smtClean="0"/>
              <a:t> , V-Vg</a:t>
            </a:r>
          </a:p>
          <a:p>
            <a:r>
              <a:rPr lang="en-US" altLang="zh-TW" sz="2000" dirty="0" smtClean="0"/>
              <a:t>  solid(positive)  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dashed(negative)</a:t>
            </a:r>
          </a:p>
          <a:p>
            <a:r>
              <a:rPr lang="en-US" altLang="zh-TW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Shaded –  U’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129212" y="620688"/>
            <a:ext cx="290586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Over ocean:</a:t>
            </a:r>
          </a:p>
          <a:p>
            <a:r>
              <a:rPr lang="en-US" altLang="zh-TW" b="1" dirty="0" smtClean="0"/>
              <a:t>R &lt; 40 km in eye</a:t>
            </a:r>
          </a:p>
          <a:p>
            <a:r>
              <a:rPr lang="en-US" altLang="zh-TW" dirty="0" err="1" smtClean="0"/>
              <a:t>dU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dt</a:t>
            </a:r>
            <a:r>
              <a:rPr lang="en-US" altLang="zh-TW" dirty="0" smtClean="0"/>
              <a:t> &gt;0  reduce the inward.</a:t>
            </a:r>
          </a:p>
          <a:p>
            <a:r>
              <a:rPr lang="en-US" altLang="zh-TW" b="1" dirty="0" smtClean="0"/>
              <a:t>Over land:</a:t>
            </a:r>
          </a:p>
          <a:p>
            <a:r>
              <a:rPr lang="en-US" altLang="zh-TW" dirty="0" smtClean="0"/>
              <a:t>Accompanied by the vertical </a:t>
            </a:r>
          </a:p>
          <a:p>
            <a:r>
              <a:rPr lang="en-US" altLang="zh-TW" dirty="0" smtClean="0"/>
              <a:t>transport (outward).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084168" y="4228482"/>
            <a:ext cx="2710486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Over ocean:</a:t>
            </a:r>
          </a:p>
          <a:p>
            <a:r>
              <a:rPr lang="en-US" altLang="zh-TW" b="1" dirty="0" smtClean="0"/>
              <a:t>In the eye </a:t>
            </a:r>
          </a:p>
          <a:p>
            <a:r>
              <a:rPr lang="en-US" altLang="zh-TW" dirty="0" smtClean="0"/>
              <a:t>Strong </a:t>
            </a:r>
            <a:r>
              <a:rPr lang="en-US" altLang="zh-TW" dirty="0" err="1" smtClean="0"/>
              <a:t>supergradient</a:t>
            </a:r>
            <a:r>
              <a:rPr lang="en-US" altLang="zh-TW" dirty="0" smtClean="0"/>
              <a:t> wind</a:t>
            </a:r>
          </a:p>
          <a:p>
            <a:r>
              <a:rPr lang="en-US" altLang="zh-TW" b="1" dirty="0" smtClean="0"/>
              <a:t>Upper outflow level</a:t>
            </a:r>
          </a:p>
          <a:p>
            <a:r>
              <a:rPr lang="en-US" altLang="zh-TW" dirty="0" smtClean="0"/>
              <a:t>Weak </a:t>
            </a:r>
            <a:r>
              <a:rPr lang="en-US" altLang="zh-TW" dirty="0" err="1"/>
              <a:t>supergradient</a:t>
            </a:r>
            <a:r>
              <a:rPr lang="en-US" altLang="zh-TW" dirty="0"/>
              <a:t> </a:t>
            </a:r>
            <a:r>
              <a:rPr lang="en-US" altLang="zh-TW" dirty="0" smtClean="0"/>
              <a:t>wind</a:t>
            </a:r>
          </a:p>
          <a:p>
            <a:r>
              <a:rPr lang="en-US" altLang="zh-TW" b="1" dirty="0" smtClean="0"/>
              <a:t>Over land:</a:t>
            </a:r>
            <a:endParaRPr lang="en-US" altLang="zh-TW" dirty="0" smtClean="0"/>
          </a:p>
          <a:p>
            <a:r>
              <a:rPr lang="en-US" altLang="zh-TW" b="1" dirty="0" smtClean="0"/>
              <a:t>Sub- and super- oscillation</a:t>
            </a:r>
            <a:endParaRPr lang="en-US" altLang="zh-TW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1824607" y="1728103"/>
            <a:ext cx="2459361" cy="1402967"/>
            <a:chOff x="1824607" y="1728103"/>
            <a:chExt cx="2459361" cy="1402967"/>
          </a:xfrm>
        </p:grpSpPr>
        <p:sp>
          <p:nvSpPr>
            <p:cNvPr id="8" name="矩形 7"/>
            <p:cNvSpPr/>
            <p:nvPr/>
          </p:nvSpPr>
          <p:spPr>
            <a:xfrm>
              <a:off x="1824607" y="1728103"/>
              <a:ext cx="1291453" cy="14029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234307" y="2429586"/>
              <a:ext cx="1049661" cy="701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87917" y="3239874"/>
            <a:ext cx="5352235" cy="2772116"/>
            <a:chOff x="587917" y="3239874"/>
            <a:chExt cx="5352235" cy="2772116"/>
          </a:xfrm>
        </p:grpSpPr>
        <p:sp>
          <p:nvSpPr>
            <p:cNvPr id="11" name="矩形 10"/>
            <p:cNvSpPr/>
            <p:nvPr/>
          </p:nvSpPr>
          <p:spPr>
            <a:xfrm>
              <a:off x="3759137" y="3582314"/>
              <a:ext cx="2181015" cy="13588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234307" y="5085184"/>
              <a:ext cx="905645" cy="9268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763020" y="3239874"/>
              <a:ext cx="924641" cy="33855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10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387323" y="5640053"/>
              <a:ext cx="924641" cy="33855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15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82201" y="3933057"/>
              <a:ext cx="697511" cy="1738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29379" y="4802410"/>
              <a:ext cx="646278" cy="8495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87917" y="4365104"/>
              <a:ext cx="671715" cy="33855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5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7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字方塊 58"/>
          <p:cNvSpPr txBox="1"/>
          <p:nvPr/>
        </p:nvSpPr>
        <p:spPr>
          <a:xfrm>
            <a:off x="1395442" y="4957236"/>
            <a:ext cx="2608700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UTB works over the land than over the ocean (north).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525350" y="5034662"/>
            <a:ext cx="3133860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Similar to GW imbalance, but with fluctuation (turbulent mixing).</a:t>
            </a:r>
            <a:endParaRPr lang="zh-TW" altLang="en-US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1" y="0"/>
            <a:ext cx="911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Landfall Nari:1000-1100 UTC 16 Sep. 2001 (t=22-23h), </a:t>
            </a:r>
            <a:r>
              <a:rPr lang="en-US" altLang="zh-TW" b="1" dirty="0" smtClean="0">
                <a:solidFill>
                  <a:srgbClr val="FF0000"/>
                </a:solidFill>
              </a:rPr>
              <a:t>R=35km (large GW imbalance near eye.)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04" y="6525376"/>
            <a:ext cx="763200" cy="28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405487"/>
            <a:ext cx="7020271" cy="10072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07504" y="476672"/>
            <a:ext cx="6912768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59" name="群組 2058"/>
          <p:cNvGrpSpPr/>
          <p:nvPr/>
        </p:nvGrpSpPr>
        <p:grpSpPr>
          <a:xfrm>
            <a:off x="459" y="1829255"/>
            <a:ext cx="9108045" cy="3144183"/>
            <a:chOff x="459" y="1829255"/>
            <a:chExt cx="9108045" cy="3144183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1829255"/>
              <a:ext cx="179053" cy="29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58" name="群組 2057"/>
            <p:cNvGrpSpPr/>
            <p:nvPr/>
          </p:nvGrpSpPr>
          <p:grpSpPr>
            <a:xfrm>
              <a:off x="228438" y="4745253"/>
              <a:ext cx="8880066" cy="228185"/>
              <a:chOff x="228438" y="4745253"/>
              <a:chExt cx="8880066" cy="228185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38" y="4745253"/>
                <a:ext cx="4392000" cy="220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504" y="4752498"/>
                <a:ext cx="4392000" cy="220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" name="群組 9"/>
          <p:cNvGrpSpPr/>
          <p:nvPr/>
        </p:nvGrpSpPr>
        <p:grpSpPr>
          <a:xfrm>
            <a:off x="179512" y="476672"/>
            <a:ext cx="8948000" cy="4248472"/>
            <a:chOff x="179512" y="476672"/>
            <a:chExt cx="8948000" cy="424847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61070"/>
              <a:ext cx="4500000" cy="303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515" y="1665144"/>
              <a:ext cx="4504997" cy="30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971600" y="476672"/>
              <a:ext cx="1141462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129061" y="1628799"/>
              <a:ext cx="570731" cy="24100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195736" y="476672"/>
              <a:ext cx="720080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88224" y="1628800"/>
              <a:ext cx="570731" cy="26510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5" name="直線接點 24"/>
          <p:cNvCxnSpPr/>
          <p:nvPr/>
        </p:nvCxnSpPr>
        <p:spPr>
          <a:xfrm>
            <a:off x="228438" y="4005064"/>
            <a:ext cx="88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/>
          <p:cNvGrpSpPr/>
          <p:nvPr/>
        </p:nvGrpSpPr>
        <p:grpSpPr>
          <a:xfrm>
            <a:off x="188307" y="1670365"/>
            <a:ext cx="8969961" cy="3062733"/>
            <a:chOff x="188307" y="1670365"/>
            <a:chExt cx="8969961" cy="306273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07" y="1670365"/>
              <a:ext cx="4468235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982" y="1673098"/>
              <a:ext cx="4534286" cy="30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8" name="群組 2047"/>
          <p:cNvGrpSpPr/>
          <p:nvPr/>
        </p:nvGrpSpPr>
        <p:grpSpPr>
          <a:xfrm>
            <a:off x="179512" y="3645024"/>
            <a:ext cx="4440926" cy="1974413"/>
            <a:chOff x="179512" y="3645024"/>
            <a:chExt cx="4440926" cy="1974413"/>
          </a:xfrm>
        </p:grpSpPr>
        <p:sp>
          <p:nvSpPr>
            <p:cNvPr id="39" name="文字方塊 38"/>
            <p:cNvSpPr txBox="1"/>
            <p:nvPr/>
          </p:nvSpPr>
          <p:spPr>
            <a:xfrm>
              <a:off x="1547664" y="5034662"/>
              <a:ext cx="2592288" cy="5847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Supercyclostrphic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wind</a:t>
              </a:r>
            </a:p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(Since in </a:t>
              </a:r>
              <a:r>
                <a:rPr lang="en-US" altLang="zh-TW" sz="16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th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eye)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9512" y="3645024"/>
              <a:ext cx="4440926" cy="10556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49" name="群組 2048"/>
          <p:cNvGrpSpPr/>
          <p:nvPr/>
        </p:nvGrpSpPr>
        <p:grpSpPr>
          <a:xfrm>
            <a:off x="4667578" y="3626666"/>
            <a:ext cx="4440926" cy="1746550"/>
            <a:chOff x="4667578" y="3626666"/>
            <a:chExt cx="4440926" cy="1746550"/>
          </a:xfrm>
        </p:grpSpPr>
        <p:sp>
          <p:nvSpPr>
            <p:cNvPr id="42" name="文字方塊 41"/>
            <p:cNvSpPr txBox="1"/>
            <p:nvPr/>
          </p:nvSpPr>
          <p:spPr>
            <a:xfrm>
              <a:off x="5796136" y="5034662"/>
              <a:ext cx="2376264" cy="33855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Supergradient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wind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67578" y="3626666"/>
              <a:ext cx="4440926" cy="10556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65" name="群組 2064"/>
          <p:cNvGrpSpPr/>
          <p:nvPr/>
        </p:nvGrpSpPr>
        <p:grpSpPr>
          <a:xfrm>
            <a:off x="121396" y="455807"/>
            <a:ext cx="8977639" cy="4269337"/>
            <a:chOff x="121396" y="455807"/>
            <a:chExt cx="8977639" cy="4269337"/>
          </a:xfrm>
        </p:grpSpPr>
        <p:grpSp>
          <p:nvGrpSpPr>
            <p:cNvPr id="2063" name="群組 2062"/>
            <p:cNvGrpSpPr/>
            <p:nvPr/>
          </p:nvGrpSpPr>
          <p:grpSpPr>
            <a:xfrm>
              <a:off x="121396" y="455807"/>
              <a:ext cx="8977639" cy="4269337"/>
              <a:chOff x="121396" y="455807"/>
              <a:chExt cx="8977639" cy="4269337"/>
            </a:xfrm>
          </p:grpSpPr>
          <p:grpSp>
            <p:nvGrpSpPr>
              <p:cNvPr id="2062" name="群組 2061"/>
              <p:cNvGrpSpPr/>
              <p:nvPr/>
            </p:nvGrpSpPr>
            <p:grpSpPr>
              <a:xfrm>
                <a:off x="175827" y="1678999"/>
                <a:ext cx="8923208" cy="3046145"/>
                <a:chOff x="175827" y="1678999"/>
                <a:chExt cx="8923208" cy="3046145"/>
              </a:xfrm>
            </p:grpSpPr>
            <p:pic>
              <p:nvPicPr>
                <p:cNvPr id="2060" name="Picture 10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827" y="1686744"/>
                  <a:ext cx="4485257" cy="303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1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7229" y="1678999"/>
                  <a:ext cx="4451806" cy="303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0" name="矩形 49"/>
              <p:cNvSpPr/>
              <p:nvPr/>
            </p:nvSpPr>
            <p:spPr>
              <a:xfrm>
                <a:off x="121396" y="455807"/>
                <a:ext cx="727520" cy="864096"/>
              </a:xfrm>
              <a:prstGeom prst="rect">
                <a:avLst/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377629" y="477457"/>
                <a:ext cx="642643" cy="863311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2142874" y="1620415"/>
              <a:ext cx="628926" cy="29641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6586713" y="1620414"/>
              <a:ext cx="649583" cy="263355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66" name="矩形 2065"/>
          <p:cNvSpPr/>
          <p:nvPr/>
        </p:nvSpPr>
        <p:spPr>
          <a:xfrm>
            <a:off x="4716504" y="3645024"/>
            <a:ext cx="4397999" cy="103731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683568" y="4005064"/>
            <a:ext cx="1729727" cy="7200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67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80" y="342334"/>
            <a:ext cx="1418600" cy="149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14" grpId="0" animBg="1"/>
      <p:bldP spid="2066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884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Landfall Nari:1000-1100 UTC 16 Sep. 2001 (t=22-23h), </a:t>
            </a:r>
            <a:r>
              <a:rPr lang="en-US" altLang="zh-TW" b="1" dirty="0" smtClean="0">
                <a:solidFill>
                  <a:srgbClr val="FF0000"/>
                </a:solidFill>
              </a:rPr>
              <a:t>R=60 km (outer principal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rainband</a:t>
            </a:r>
            <a:r>
              <a:rPr lang="en-US" altLang="zh-TW" b="1" dirty="0" smtClean="0">
                <a:solidFill>
                  <a:srgbClr val="FF0000"/>
                </a:solidFill>
              </a:rPr>
              <a:t>.)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453336"/>
            <a:ext cx="806400" cy="36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459" y="1829255"/>
            <a:ext cx="9108045" cy="3144183"/>
            <a:chOff x="459" y="1829255"/>
            <a:chExt cx="9108045" cy="314418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1829255"/>
              <a:ext cx="179053" cy="29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38" y="4745253"/>
              <a:ext cx="4392000" cy="220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504" y="4752498"/>
              <a:ext cx="4392000" cy="220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" y="405487"/>
            <a:ext cx="7020271" cy="10072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07504" y="476672"/>
            <a:ext cx="6912768" cy="8640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08938" y="476672"/>
            <a:ext cx="8905905" cy="4275826"/>
            <a:chOff x="208938" y="476672"/>
            <a:chExt cx="8905905" cy="427582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38" y="1706853"/>
              <a:ext cx="4431000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573" y="1714098"/>
              <a:ext cx="4460270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71600" y="476672"/>
              <a:ext cx="1141462" cy="864096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14945" y="476672"/>
              <a:ext cx="545752" cy="864096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123728" y="1628800"/>
              <a:ext cx="591900" cy="26927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639194" y="1636617"/>
              <a:ext cx="491028" cy="27943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80" y="342334"/>
            <a:ext cx="1418600" cy="149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204178" y="1706853"/>
            <a:ext cx="8910665" cy="3051644"/>
            <a:chOff x="204178" y="1706853"/>
            <a:chExt cx="8910665" cy="305164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78" y="1706853"/>
              <a:ext cx="4431000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037" y="1720097"/>
              <a:ext cx="4451806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471359" y="2103722"/>
            <a:ext cx="8565136" cy="3701542"/>
            <a:chOff x="471359" y="3039826"/>
            <a:chExt cx="8565136" cy="3701542"/>
          </a:xfrm>
        </p:grpSpPr>
        <p:sp>
          <p:nvSpPr>
            <p:cNvPr id="28" name="矩形 27"/>
            <p:cNvSpPr/>
            <p:nvPr/>
          </p:nvSpPr>
          <p:spPr>
            <a:xfrm>
              <a:off x="2096157" y="4624002"/>
              <a:ext cx="819660" cy="9673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275856" y="4133023"/>
              <a:ext cx="1145046" cy="14583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668662" y="4479986"/>
              <a:ext cx="819660" cy="1111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524328" y="3039826"/>
              <a:ext cx="1512167" cy="25515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71359" y="6156593"/>
              <a:ext cx="4191678" cy="5847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Only over the terrain and the </a:t>
              </a:r>
              <a:r>
                <a:rPr lang="en-US" altLang="zh-TW" sz="16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rainband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(NW) :</a:t>
              </a:r>
            </a:p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UE overcompensates UP (</a:t>
              </a:r>
              <a:r>
                <a:rPr lang="en-US" altLang="zh-TW" sz="16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supergradient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wind)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20204" y="476672"/>
            <a:ext cx="9030302" cy="4286093"/>
            <a:chOff x="120204" y="476672"/>
            <a:chExt cx="9030302" cy="4286093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48" y="1719183"/>
              <a:ext cx="4497856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238" y="1724365"/>
              <a:ext cx="4523268" cy="30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120204" y="476672"/>
              <a:ext cx="648072" cy="86409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444208" y="476672"/>
              <a:ext cx="584494" cy="864096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552464" y="1614417"/>
              <a:ext cx="720080" cy="32492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4" name="文字方塊 43"/>
          <p:cNvSpPr txBox="1"/>
          <p:nvPr/>
        </p:nvSpPr>
        <p:spPr>
          <a:xfrm>
            <a:off x="5525350" y="5034662"/>
            <a:ext cx="3133860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Similar to GW imbalance, but with fluctuation (turbulent mixing).</a:t>
            </a:r>
            <a:endParaRPr lang="zh-TW" altLang="en-US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5536" y="5013176"/>
            <a:ext cx="4400694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UTB works beneath PBL and over the terrain</a:t>
            </a:r>
          </a:p>
          <a:p>
            <a:r>
              <a:rPr lang="en-US" altLang="zh-TW" sz="16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C00000"/>
                </a:solidFill>
                <a:sym typeface="Wingdings" pitchFamily="2" charset="2"/>
              </a:rPr>
              <a:t> retard radial inflow</a:t>
            </a:r>
            <a:r>
              <a:rPr lang="en-US" altLang="zh-TW" sz="1600" b="1" dirty="0" smtClean="0">
                <a:solidFill>
                  <a:srgbClr val="C00000"/>
                </a:solidFill>
              </a:rPr>
              <a:t>.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587761" y="3543882"/>
            <a:ext cx="5886119" cy="1201371"/>
            <a:chOff x="1587761" y="3543882"/>
            <a:chExt cx="5886119" cy="1201371"/>
          </a:xfrm>
        </p:grpSpPr>
        <p:sp>
          <p:nvSpPr>
            <p:cNvPr id="46" name="矩形 45"/>
            <p:cNvSpPr/>
            <p:nvPr/>
          </p:nvSpPr>
          <p:spPr>
            <a:xfrm>
              <a:off x="1587761" y="3543883"/>
              <a:ext cx="1328055" cy="120137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049266" y="3543882"/>
              <a:ext cx="1424614" cy="120136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096538" y="1614416"/>
            <a:ext cx="642943" cy="30163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179512" y="4725144"/>
            <a:ext cx="8880066" cy="228185"/>
            <a:chOff x="179512" y="4725144"/>
            <a:chExt cx="8880066" cy="228185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25144"/>
              <a:ext cx="4392000" cy="220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578" y="4732389"/>
              <a:ext cx="4392000" cy="220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57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4" grpId="0" animBg="1"/>
      <p:bldP spid="45" grpId="0" animBg="1"/>
      <p:bldP spid="53" grpId="0" animBg="1"/>
      <p:bldP spid="5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Landfall Nari:1000-1100 UTC 16 Sep. 2001 (t=22-23h)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" y="333214"/>
            <a:ext cx="4842057" cy="323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1131"/>
            <a:ext cx="4842000" cy="317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55390"/>
            <a:ext cx="4572000" cy="2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1" y="2636912"/>
            <a:ext cx="3905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 flipH="1">
            <a:off x="5220071" y="404664"/>
            <a:ext cx="3715184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Contour – </a:t>
            </a:r>
            <a:r>
              <a:rPr lang="en-US" altLang="zh-TW" sz="2000" b="1" dirty="0" err="1" smtClean="0"/>
              <a:t>agradient</a:t>
            </a:r>
            <a:r>
              <a:rPr lang="en-US" altLang="zh-TW" sz="2000" b="1" dirty="0" smtClean="0"/>
              <a:t> wind</a:t>
            </a:r>
          </a:p>
          <a:p>
            <a:r>
              <a:rPr lang="en-US" altLang="zh-TW" sz="2000" dirty="0" smtClean="0"/>
              <a:t> solid(positive), dashed(negative)</a:t>
            </a:r>
          </a:p>
          <a:p>
            <a:r>
              <a:rPr lang="en-US" altLang="zh-TW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Shaded –  U’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492725"/>
            <a:ext cx="3431613" cy="27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20072" y="1984772"/>
            <a:ext cx="3921586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R=35 km</a:t>
            </a:r>
          </a:p>
          <a:p>
            <a:r>
              <a:rPr lang="en-US" altLang="zh-TW" b="1" dirty="0" smtClean="0"/>
              <a:t>N Semicircle/</a:t>
            </a:r>
          </a:p>
          <a:p>
            <a:r>
              <a:rPr lang="en-US" altLang="zh-TW" b="1" dirty="0" smtClean="0"/>
              <a:t>near </a:t>
            </a:r>
            <a:r>
              <a:rPr lang="en-US" altLang="zh-TW" b="1" dirty="0"/>
              <a:t>the </a:t>
            </a:r>
            <a:r>
              <a:rPr lang="en-US" altLang="zh-TW" b="1" dirty="0" smtClean="0"/>
              <a:t>wall </a:t>
            </a:r>
            <a:r>
              <a:rPr lang="en-US" altLang="zh-TW" b="1" dirty="0"/>
              <a:t>and mid-low </a:t>
            </a:r>
            <a:r>
              <a:rPr lang="en-US" altLang="zh-TW" b="1" dirty="0" smtClean="0"/>
              <a:t>level:</a:t>
            </a:r>
          </a:p>
          <a:p>
            <a:r>
              <a:rPr lang="en-US" altLang="zh-TW" dirty="0" smtClean="0"/>
              <a:t>Strong </a:t>
            </a:r>
            <a:r>
              <a:rPr lang="en-US" altLang="zh-TW" dirty="0" err="1" smtClean="0"/>
              <a:t>supergradient</a:t>
            </a:r>
            <a:r>
              <a:rPr lang="en-US" altLang="zh-TW" dirty="0" smtClean="0"/>
              <a:t> winds (by terrain).</a:t>
            </a:r>
          </a:p>
          <a:p>
            <a:r>
              <a:rPr lang="en-US" altLang="zh-TW" b="1" dirty="0" smtClean="0"/>
              <a:t>SE quadrant-</a:t>
            </a:r>
          </a:p>
          <a:p>
            <a:r>
              <a:rPr lang="en-US" altLang="zh-TW" b="1" dirty="0" smtClean="0"/>
              <a:t>(lee side of Snow Mountain Range):</a:t>
            </a:r>
          </a:p>
          <a:p>
            <a:r>
              <a:rPr lang="en-US" altLang="zh-TW" dirty="0" err="1" smtClean="0"/>
              <a:t>Subgradient</a:t>
            </a:r>
            <a:r>
              <a:rPr lang="en-US" altLang="zh-TW" dirty="0" smtClean="0"/>
              <a:t> winds at low level and lee </a:t>
            </a:r>
          </a:p>
          <a:p>
            <a:r>
              <a:rPr lang="en-US" altLang="zh-TW" dirty="0" smtClean="0"/>
              <a:t>Side.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249304" y="4422011"/>
            <a:ext cx="3715184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R=60 km</a:t>
            </a:r>
          </a:p>
          <a:p>
            <a:r>
              <a:rPr lang="en-US" altLang="zh-TW" b="1" dirty="0" smtClean="0"/>
              <a:t>North Semicircle:</a:t>
            </a:r>
          </a:p>
          <a:p>
            <a:r>
              <a:rPr lang="en-US" altLang="zh-TW" dirty="0" smtClean="0"/>
              <a:t>Strong </a:t>
            </a:r>
            <a:r>
              <a:rPr lang="en-US" altLang="zh-TW" dirty="0" err="1" smtClean="0"/>
              <a:t>supergradient</a:t>
            </a:r>
            <a:r>
              <a:rPr lang="en-US" altLang="zh-TW" dirty="0" smtClean="0"/>
              <a:t> winds  near the </a:t>
            </a:r>
          </a:p>
          <a:p>
            <a:r>
              <a:rPr lang="en-US" altLang="zh-TW" dirty="0" smtClean="0"/>
              <a:t>wall and low level. </a:t>
            </a:r>
          </a:p>
          <a:p>
            <a:r>
              <a:rPr lang="en-US" altLang="zh-TW" b="1" dirty="0" smtClean="0"/>
              <a:t>Southeastern quadrant</a:t>
            </a:r>
          </a:p>
          <a:p>
            <a:r>
              <a:rPr lang="en-US" altLang="zh-TW" b="1" dirty="0" smtClean="0"/>
              <a:t>(lee side of Snow Mountain Range):</a:t>
            </a:r>
          </a:p>
          <a:p>
            <a:r>
              <a:rPr lang="en-US" altLang="zh-TW" dirty="0" smtClean="0"/>
              <a:t>Strong </a:t>
            </a:r>
            <a:r>
              <a:rPr lang="en-US" altLang="zh-TW" dirty="0" err="1" smtClean="0"/>
              <a:t>subgradient</a:t>
            </a:r>
            <a:r>
              <a:rPr lang="en-US" altLang="zh-TW" dirty="0" smtClean="0"/>
              <a:t> winds lee Side.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576064" y="1953568"/>
            <a:ext cx="4535488" cy="1547440"/>
            <a:chOff x="576064" y="1953568"/>
            <a:chExt cx="4535488" cy="1547440"/>
          </a:xfrm>
        </p:grpSpPr>
        <p:sp>
          <p:nvSpPr>
            <p:cNvPr id="14" name="文字方塊 13"/>
            <p:cNvSpPr txBox="1"/>
            <p:nvPr/>
          </p:nvSpPr>
          <p:spPr>
            <a:xfrm>
              <a:off x="1475655" y="2467635"/>
              <a:ext cx="920990" cy="338554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-24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5896" y="2348881"/>
              <a:ext cx="1475656" cy="11422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190562" y="1953568"/>
              <a:ext cx="920990" cy="33855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TW" sz="16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21 m/s</a:t>
              </a:r>
              <a:endParaRPr lang="zh-TW" alt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76064" y="1963465"/>
              <a:ext cx="1907704" cy="1537543"/>
              <a:chOff x="576064" y="1963465"/>
              <a:chExt cx="1907704" cy="153754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76064" y="2358778"/>
                <a:ext cx="1907704" cy="11422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914705" y="1963465"/>
                <a:ext cx="776975" cy="338554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9 m/s</a:t>
                </a:r>
                <a:endParaRPr lang="zh-TW" altLang="en-US" sz="16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403648" y="3068961"/>
              <a:ext cx="1323387" cy="432047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1664436" y="5589240"/>
            <a:ext cx="920990" cy="338554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-24 m/s</a:t>
            </a:r>
            <a:endParaRPr lang="zh-TW" altLang="en-US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1560" y="6093296"/>
            <a:ext cx="2376263" cy="52931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452734" y="4944650"/>
            <a:ext cx="1767338" cy="1673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4007399" y="4509120"/>
            <a:ext cx="924641" cy="33855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6 m/s</a:t>
            </a:r>
            <a:endParaRPr lang="zh-TW" altLang="en-US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Keywords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Supergradient</a:t>
            </a:r>
            <a:r>
              <a:rPr lang="en-US" altLang="zh-TW" dirty="0" smtClean="0"/>
              <a:t> wind</a:t>
            </a:r>
          </a:p>
          <a:p>
            <a:r>
              <a:rPr lang="en-US" altLang="zh-TW" dirty="0" smtClean="0"/>
              <a:t>Momentum budget</a:t>
            </a: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14499"/>
              </p:ext>
            </p:extLst>
          </p:nvPr>
        </p:nvGraphicFramePr>
        <p:xfrm>
          <a:off x="251520" y="183342"/>
          <a:ext cx="8640961" cy="65244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684255"/>
                <a:gridCol w="3457474"/>
                <a:gridCol w="1020267"/>
                <a:gridCol w="2478965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Oceanic </a:t>
                      </a:r>
                      <a:r>
                        <a:rPr lang="en-US" altLang="zh-TW" dirty="0" err="1" smtClean="0">
                          <a:solidFill>
                            <a:schemeClr val="bg1"/>
                          </a:solidFill>
                        </a:rPr>
                        <a:t>Nari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>
                          <a:solidFill>
                            <a:schemeClr val="bg1"/>
                          </a:solidFill>
                        </a:rPr>
                        <a:t>Landfall </a:t>
                      </a:r>
                      <a:r>
                        <a:rPr lang="en-US" altLang="zh-TW" baseline="0" dirty="0" err="1" smtClean="0">
                          <a:solidFill>
                            <a:schemeClr val="bg1"/>
                          </a:solidFill>
                        </a:rPr>
                        <a:t>Nari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641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AAM Budget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>
                          <a:latin typeface="+mn-lt"/>
                        </a:rPr>
                        <a:t>Conserved</a:t>
                      </a:r>
                      <a:r>
                        <a:rPr lang="en-US" altLang="zh-TW" b="1" baseline="0" dirty="0" smtClean="0">
                          <a:latin typeface="+mn-lt"/>
                        </a:rPr>
                        <a:t>: </a:t>
                      </a:r>
                      <a:r>
                        <a:rPr lang="en-US" altLang="zh-TW" baseline="0" dirty="0" smtClean="0">
                          <a:latin typeface="+mn-lt"/>
                        </a:rPr>
                        <a:t>outside the eye, above MBL.</a:t>
                      </a:r>
                      <a:endParaRPr lang="en-US" altLang="zh-TW" dirty="0" smtClean="0">
                        <a:latin typeface="+mn-lt"/>
                      </a:endParaRPr>
                    </a:p>
                    <a:p>
                      <a:pPr algn="l"/>
                      <a:r>
                        <a:rPr lang="en-US" altLang="zh-TW" b="1" dirty="0" smtClean="0">
                          <a:latin typeface="+mn-lt"/>
                        </a:rPr>
                        <a:t>Sink:</a:t>
                      </a:r>
                      <a:r>
                        <a:rPr lang="en-US" altLang="zh-TW" b="1" baseline="0" dirty="0" smtClean="0">
                          <a:latin typeface="+mn-lt"/>
                        </a:rPr>
                        <a:t> </a:t>
                      </a:r>
                      <a:r>
                        <a:rPr lang="en-US" altLang="zh-TW" baseline="0" dirty="0" smtClean="0">
                          <a:latin typeface="+mn-lt"/>
                        </a:rPr>
                        <a:t>Eye, MBL.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47735" t="-34031" r="-2265" b="-43612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Tangential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wind Budget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47735" t="-170667" r="-2265" b="-455333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9101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Radial</a:t>
                      </a:r>
                      <a:r>
                        <a:rPr lang="en-US" altLang="zh-TW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wind Budget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b="1" dirty="0" err="1" smtClean="0">
                          <a:latin typeface="+mn-lt"/>
                        </a:rPr>
                        <a:t>Supergradient</a:t>
                      </a:r>
                      <a:r>
                        <a:rPr lang="en-US" altLang="zh-TW" b="1" dirty="0" smtClean="0">
                          <a:latin typeface="+mn-lt"/>
                        </a:rPr>
                        <a:t> wind (UE(V)&gt;UP):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>
                          <a:latin typeface="+mn-lt"/>
                        </a:rPr>
                        <a:t> the bottom of the eye to the upper outflow layer inside the </a:t>
                      </a:r>
                      <a:r>
                        <a:rPr lang="en-US" altLang="zh-TW" baseline="0" dirty="0" err="1" smtClean="0">
                          <a:latin typeface="+mn-lt"/>
                        </a:rPr>
                        <a:t>eyewall</a:t>
                      </a:r>
                      <a:r>
                        <a:rPr lang="en-US" altLang="zh-TW" dirty="0" smtClean="0"/>
                        <a:t>.(Gray and Shea 1973)</a:t>
                      </a:r>
                    </a:p>
                    <a:p>
                      <a:pPr algn="l"/>
                      <a:endParaRPr lang="en-US" altLang="zh-TW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err="1" smtClean="0"/>
                        <a:t>Subgradient</a:t>
                      </a:r>
                      <a:r>
                        <a:rPr lang="en-US" altLang="zh-TW" b="1" dirty="0" smtClean="0"/>
                        <a:t> wind (UE(V)&lt;UP):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>
                          <a:latin typeface="+mn-lt"/>
                        </a:rPr>
                        <a:t>Below the MBL outside the wall.</a:t>
                      </a:r>
                    </a:p>
                    <a:p>
                      <a:pPr algn="l"/>
                      <a:endParaRPr lang="en-US" altLang="zh-TW" baseline="0" dirty="0" smtClean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n-lt"/>
                        </a:rPr>
                        <a:t>Low</a:t>
                      </a:r>
                      <a:r>
                        <a:rPr lang="en-US" altLang="zh-TW" baseline="0" dirty="0" smtClean="0">
                          <a:latin typeface="+mn-lt"/>
                        </a:rPr>
                        <a:t> level inflow stronger and thicker.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>
                          <a:latin typeface="+mn-lt"/>
                        </a:rPr>
                        <a:t>Outflow maximum over the terrain.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35 km</a:t>
                      </a:r>
                      <a:endParaRPr lang="zh-TW" alt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err="1" smtClean="0">
                          <a:latin typeface="+mn-lt"/>
                        </a:rPr>
                        <a:t>Supergradient</a:t>
                      </a:r>
                      <a:r>
                        <a:rPr lang="en-US" altLang="zh-TW" b="1" dirty="0" smtClean="0">
                          <a:latin typeface="+mn-lt"/>
                        </a:rPr>
                        <a:t> wind (UE(V)&gt;UP):</a:t>
                      </a:r>
                      <a:endParaRPr lang="zh-TW" altLang="en-US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>
                          <a:latin typeface="+mn-lt"/>
                        </a:rPr>
                        <a:t>over the terrain.</a:t>
                      </a:r>
                      <a:endParaRPr lang="zh-TW" alt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err="1" smtClean="0"/>
                        <a:t>Subgradient</a:t>
                      </a:r>
                      <a:r>
                        <a:rPr lang="en-US" altLang="zh-TW" b="1" dirty="0" smtClean="0"/>
                        <a:t> wind (UE(V)&lt;UP):</a:t>
                      </a:r>
                      <a:endParaRPr lang="zh-TW" altLang="en-US" b="1" dirty="0"/>
                    </a:p>
                    <a:p>
                      <a:pPr algn="l"/>
                      <a:r>
                        <a:rPr lang="en-US" altLang="zh-TW" dirty="0" smtClean="0"/>
                        <a:t>Leeside the terrain.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altLang="zh-TW" baseline="0" dirty="0" smtClean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60 km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The same.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795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GWB’s validation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n-lt"/>
                        </a:rPr>
                        <a:t>Below the outflow</a:t>
                      </a:r>
                      <a:r>
                        <a:rPr lang="en-US" altLang="zh-TW" baseline="0" dirty="0" smtClean="0">
                          <a:latin typeface="+mn-lt"/>
                        </a:rPr>
                        <a:t> region and over  </a:t>
                      </a:r>
                      <a:r>
                        <a:rPr lang="en-US" altLang="zh-TW" dirty="0" smtClean="0">
                          <a:latin typeface="+mn-lt"/>
                        </a:rPr>
                        <a:t>MBL.</a:t>
                      </a:r>
                      <a:r>
                        <a:rPr lang="en-US" altLang="zh-TW" dirty="0" smtClean="0"/>
                        <a:t> (La </a:t>
                      </a:r>
                      <a:r>
                        <a:rPr lang="en-US" altLang="zh-TW" dirty="0" err="1" smtClean="0"/>
                        <a:t>Seur</a:t>
                      </a:r>
                      <a:r>
                        <a:rPr lang="en-US" altLang="zh-TW" dirty="0" smtClean="0"/>
                        <a:t> and Hawkins 1963; Willoughby 1990, 1991)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Invalid.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弧形箭號 (左彎) 3"/>
          <p:cNvSpPr/>
          <p:nvPr/>
        </p:nvSpPr>
        <p:spPr>
          <a:xfrm>
            <a:off x="8126212" y="980728"/>
            <a:ext cx="910284" cy="230425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弧形箭號 (左彎) 5"/>
          <p:cNvSpPr/>
          <p:nvPr/>
        </p:nvSpPr>
        <p:spPr>
          <a:xfrm flipH="1" flipV="1">
            <a:off x="4804543" y="1034970"/>
            <a:ext cx="576064" cy="115212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35201" y="1756040"/>
            <a:ext cx="2824831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Leads to more quickly-evolved vortex flows and 2</a:t>
            </a:r>
            <a:r>
              <a:rPr lang="en-US" altLang="zh-TW" sz="16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nd</a:t>
            </a:r>
            <a:r>
              <a:rPr lang="en-US" altLang="zh-TW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circulations above terrain.</a:t>
            </a:r>
            <a:endParaRPr lang="zh-TW" altLang="en-US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弧形箭號 (左彎) 7"/>
          <p:cNvSpPr/>
          <p:nvPr/>
        </p:nvSpPr>
        <p:spPr>
          <a:xfrm flipH="1" flipV="1">
            <a:off x="4931649" y="2339498"/>
            <a:ext cx="576064" cy="115212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Reference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ea typeface="標楷體" pitchFamily="65" charset="-120"/>
              </a:rPr>
              <a:t>CWB</a:t>
            </a:r>
          </a:p>
          <a:p>
            <a:r>
              <a:rPr lang="zh-TW" altLang="en-US" sz="2000" dirty="0" smtClean="0">
                <a:ea typeface="標楷體" pitchFamily="65" charset="-120"/>
              </a:rPr>
              <a:t>氣象名詞查詢表 </a:t>
            </a:r>
            <a:r>
              <a:rPr lang="en-US" altLang="zh-TW" sz="2000" dirty="0" smtClean="0">
                <a:ea typeface="標楷體" pitchFamily="65" charset="-120"/>
              </a:rPr>
              <a:t>http://photino.cwb.gov.tw/rdcweb/lib/h/g_000853.htm</a:t>
            </a:r>
          </a:p>
          <a:p>
            <a:r>
              <a:rPr lang="en-US" altLang="zh-TW" sz="2000" dirty="0" smtClean="0">
                <a:ea typeface="標楷體" pitchFamily="65" charset="-120"/>
              </a:rPr>
              <a:t>http://www.phy.ncu.edu.tw/notes/angular/purpose.htm</a:t>
            </a:r>
          </a:p>
          <a:p>
            <a:r>
              <a:rPr lang="en-US" altLang="zh-TW" sz="2000" dirty="0" err="1" smtClean="0">
                <a:ea typeface="標楷體" pitchFamily="65" charset="-120"/>
              </a:rPr>
              <a:t>wikipedia</a:t>
            </a:r>
            <a:r>
              <a:rPr lang="en-US" altLang="zh-TW" sz="2000" dirty="0" smtClean="0">
                <a:ea typeface="標楷體" pitchFamily="65" charset="-120"/>
              </a:rPr>
              <a:t> :http://en.wikipedia.org/wiki/Angular_momentum</a:t>
            </a:r>
          </a:p>
          <a:p>
            <a:r>
              <a:rPr lang="en-US" altLang="zh-TW" sz="2000" dirty="0" smtClean="0"/>
              <a:t>http://encyclopedia2.thefreedictionary.com/supergradient+wind </a:t>
            </a:r>
          </a:p>
          <a:p>
            <a:r>
              <a:rPr lang="en-US" altLang="zh-TW" sz="2000" dirty="0" smtClean="0"/>
              <a:t>http://www.superglossary.com/Definition/Weather/Gradient_Wind.html</a:t>
            </a:r>
          </a:p>
          <a:p>
            <a:r>
              <a:rPr lang="en-US" altLang="zh-TW" sz="2000" dirty="0" smtClean="0"/>
              <a:t>http://en.mimi.hu/aviation/gradient_wind.html</a:t>
            </a:r>
            <a:endParaRPr lang="zh-TW" altLang="en-US" sz="20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THAN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KS FO</a:t>
            </a:r>
            <a:r>
              <a:rPr lang="en-US" altLang="zh-TW" dirty="0" smtClean="0">
                <a:solidFill>
                  <a:srgbClr val="FFFF00"/>
                </a:solidFill>
              </a:rPr>
              <a:t>R </a:t>
            </a:r>
            <a:r>
              <a:rPr lang="en-US" altLang="zh-TW" dirty="0" smtClean="0">
                <a:solidFill>
                  <a:srgbClr val="00B050"/>
                </a:solidFill>
              </a:rPr>
              <a:t>YOU</a:t>
            </a:r>
            <a:r>
              <a:rPr lang="en-US" altLang="zh-TW" dirty="0" smtClean="0">
                <a:solidFill>
                  <a:srgbClr val="0070C0"/>
                </a:solidFill>
              </a:rPr>
              <a:t>R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ATT</a:t>
            </a:r>
            <a:r>
              <a:rPr lang="en-US" altLang="zh-TW" dirty="0" smtClean="0">
                <a:solidFill>
                  <a:srgbClr val="7030A0"/>
                </a:solidFill>
              </a:rPr>
              <a:t>ENTI</a:t>
            </a:r>
            <a:r>
              <a:rPr lang="en-US" altLang="zh-TW" dirty="0" smtClean="0">
                <a:solidFill>
                  <a:srgbClr val="FF00FF"/>
                </a:solidFill>
              </a:rPr>
              <a:t>ON.</a:t>
            </a:r>
            <a:endParaRPr lang="zh-TW" alt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4"/>
            <a:ext cx="4680520" cy="450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91025"/>
            <a:ext cx="67437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Cyclostrophic</a:t>
            </a:r>
            <a:r>
              <a:rPr lang="en-US" altLang="zh-TW" b="1" dirty="0" smtClean="0"/>
              <a:t> Flow</a:t>
            </a:r>
            <a:endParaRPr lang="zh-TW" altLang="en-US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4644008" y="1628800"/>
            <a:ext cx="3849418" cy="2014483"/>
            <a:chOff x="1891508" y="2276872"/>
            <a:chExt cx="3849418" cy="20144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2276872"/>
              <a:ext cx="2592288" cy="117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群組 5"/>
            <p:cNvGrpSpPr/>
            <p:nvPr/>
          </p:nvGrpSpPr>
          <p:grpSpPr>
            <a:xfrm>
              <a:off x="2339752" y="3284984"/>
              <a:ext cx="720080" cy="216024"/>
              <a:chOff x="3563888" y="4725144"/>
              <a:chExt cx="792088" cy="216024"/>
            </a:xfrm>
          </p:grpSpPr>
          <p:cxnSp>
            <p:nvCxnSpPr>
              <p:cNvPr id="18" name="直線接點 17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7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字方塊 6"/>
            <p:cNvSpPr txBox="1"/>
            <p:nvPr/>
          </p:nvSpPr>
          <p:spPr>
            <a:xfrm>
              <a:off x="1891508" y="3645024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centrifugal force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群組 15"/>
            <p:cNvGrpSpPr/>
            <p:nvPr/>
          </p:nvGrpSpPr>
          <p:grpSpPr>
            <a:xfrm>
              <a:off x="4139952" y="3284984"/>
              <a:ext cx="720080" cy="216024"/>
              <a:chOff x="3563888" y="4725144"/>
              <a:chExt cx="792088" cy="216024"/>
            </a:xfrm>
          </p:grpSpPr>
          <p:cxnSp>
            <p:nvCxnSpPr>
              <p:cNvPr id="12" name="直線接點 11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字方塊 10"/>
            <p:cNvSpPr txBox="1"/>
            <p:nvPr/>
          </p:nvSpPr>
          <p:spPr>
            <a:xfrm>
              <a:off x="3835724" y="3645024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Pressure gradient </a:t>
              </a:r>
            </a:p>
            <a:p>
              <a:r>
                <a:rPr lang="en-US" altLang="zh-TW" b="1" dirty="0" smtClean="0">
                  <a:solidFill>
                    <a:srgbClr val="00B050"/>
                  </a:solidFill>
                </a:rPr>
                <a:t>            force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51520" y="1916832"/>
            <a:ext cx="6048672" cy="4608512"/>
            <a:chOff x="611560" y="1916832"/>
            <a:chExt cx="6048672" cy="4608512"/>
          </a:xfrm>
        </p:grpSpPr>
        <p:sp>
          <p:nvSpPr>
            <p:cNvPr id="22" name="橢圓 21"/>
            <p:cNvSpPr/>
            <p:nvPr/>
          </p:nvSpPr>
          <p:spPr>
            <a:xfrm>
              <a:off x="611560" y="1988840"/>
              <a:ext cx="4176464" cy="453650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449204" y="3899891"/>
              <a:ext cx="4010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V="1">
              <a:off x="4788024" y="2384884"/>
              <a:ext cx="0" cy="19082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4644008" y="1916832"/>
              <a:ext cx="5035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 err="1" smtClean="0"/>
                <a:t>Vc</a:t>
              </a:r>
              <a:endParaRPr lang="zh-TW" altLang="en-US" sz="2600" b="1" dirty="0"/>
            </a:p>
          </p:txBody>
        </p:sp>
        <p:sp>
          <p:nvSpPr>
            <p:cNvPr id="26" name="向右箭號 25"/>
            <p:cNvSpPr/>
            <p:nvPr/>
          </p:nvSpPr>
          <p:spPr>
            <a:xfrm>
              <a:off x="4716016" y="4149080"/>
              <a:ext cx="1944216" cy="2880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向右箭號 27"/>
            <p:cNvSpPr/>
            <p:nvPr/>
          </p:nvSpPr>
          <p:spPr>
            <a:xfrm rot="10800000">
              <a:off x="2915816" y="4149080"/>
              <a:ext cx="1872208" cy="28803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012160" y="1916832"/>
            <a:ext cx="432048" cy="576064"/>
            <a:chOff x="6012160" y="1916832"/>
            <a:chExt cx="432048" cy="576064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6012160" y="1916832"/>
              <a:ext cx="432048" cy="57606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>
              <a:off x="6032942" y="1916832"/>
              <a:ext cx="411266" cy="50405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7504" y="2636912"/>
          <a:ext cx="5976664" cy="4032450"/>
        </p:xfrm>
        <a:graphic>
          <a:graphicData uri="http://schemas.openxmlformats.org/drawingml/2006/table">
            <a:tbl>
              <a:tblPr bandCol="1">
                <a:tableStyleId>{5940675A-B579-460E-94D1-54222C63F5DA}</a:tableStyleId>
              </a:tblPr>
              <a:tblGrid>
                <a:gridCol w="1776716"/>
                <a:gridCol w="1101737"/>
                <a:gridCol w="1102313"/>
                <a:gridCol w="893585"/>
                <a:gridCol w="1102313"/>
              </a:tblGrid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Domain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D1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D2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D3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D4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Dimensions (</a:t>
                      </a:r>
                      <a:r>
                        <a:rPr lang="en-US" sz="1600" kern="100" dirty="0" err="1"/>
                        <a:t>x,y</a:t>
                      </a:r>
                      <a:r>
                        <a:rPr lang="en-US" sz="1600" kern="100" dirty="0"/>
                        <a:t>)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81*71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100*100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166*166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271*301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Grid size (km)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54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18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6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Area coverage(Km^2)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4320*3780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1782*1782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990*990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540*660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Time step(s)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90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30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10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3.3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Integration hours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0-84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0-84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0-84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0-84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Supergradient</a:t>
            </a:r>
            <a:r>
              <a:rPr lang="en-US" altLang="zh-TW" b="1" dirty="0" smtClean="0"/>
              <a:t> wind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TW" dirty="0" smtClean="0"/>
              <a:t>GWB model(Gradient-wind balance)</a:t>
            </a:r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2195736" y="1916832"/>
            <a:ext cx="3849418" cy="2086491"/>
            <a:chOff x="1891508" y="2204864"/>
            <a:chExt cx="3849418" cy="20864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2276872"/>
              <a:ext cx="2592288" cy="117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群組 5"/>
            <p:cNvGrpSpPr/>
            <p:nvPr/>
          </p:nvGrpSpPr>
          <p:grpSpPr>
            <a:xfrm>
              <a:off x="2339752" y="3284984"/>
              <a:ext cx="720080" cy="216024"/>
              <a:chOff x="3563888" y="4725144"/>
              <a:chExt cx="792088" cy="216024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字方塊 9"/>
            <p:cNvSpPr txBox="1"/>
            <p:nvPr/>
          </p:nvSpPr>
          <p:spPr>
            <a:xfrm>
              <a:off x="1891508" y="3645024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centrifugal force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3131840" y="3284984"/>
              <a:ext cx="720080" cy="216024"/>
              <a:chOff x="3563888" y="4725144"/>
              <a:chExt cx="792088" cy="216024"/>
            </a:xfrm>
          </p:grpSpPr>
          <p:cxnSp>
            <p:nvCxnSpPr>
              <p:cNvPr id="12" name="直線接點 11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字方塊 14"/>
            <p:cNvSpPr txBox="1"/>
            <p:nvPr/>
          </p:nvSpPr>
          <p:spPr>
            <a:xfrm>
              <a:off x="2899620" y="2204864"/>
              <a:ext cx="1431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err="1" smtClean="0">
                  <a:solidFill>
                    <a:srgbClr val="0070C0"/>
                  </a:solidFill>
                </a:rPr>
                <a:t>Coriolis</a:t>
              </a:r>
              <a:r>
                <a:rPr lang="en-US" altLang="zh-TW" b="1" dirty="0" smtClean="0">
                  <a:solidFill>
                    <a:srgbClr val="0070C0"/>
                  </a:solidFill>
                </a:rPr>
                <a:t> force</a:t>
              </a:r>
              <a:endParaRPr lang="zh-TW" altLang="en-US" b="1" dirty="0">
                <a:solidFill>
                  <a:srgbClr val="0070C0"/>
                </a:solidFill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4139952" y="3284984"/>
              <a:ext cx="720080" cy="216024"/>
              <a:chOff x="3563888" y="4725144"/>
              <a:chExt cx="792088" cy="216024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3563888" y="4941168"/>
                <a:ext cx="792088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3563888" y="4725144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4355976" y="4725144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字方塊 19"/>
            <p:cNvSpPr txBox="1"/>
            <p:nvPr/>
          </p:nvSpPr>
          <p:spPr>
            <a:xfrm>
              <a:off x="3835724" y="3645024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Pressure gradient </a:t>
              </a:r>
            </a:p>
            <a:p>
              <a:r>
                <a:rPr lang="en-US" altLang="zh-TW" b="1" dirty="0" smtClean="0">
                  <a:solidFill>
                    <a:srgbClr val="00B050"/>
                  </a:solidFill>
                </a:rPr>
                <a:t>            force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611560" y="1916832"/>
            <a:ext cx="5544616" cy="4608512"/>
            <a:chOff x="611560" y="1916832"/>
            <a:chExt cx="5544616" cy="4608512"/>
          </a:xfrm>
        </p:grpSpPr>
        <p:sp>
          <p:nvSpPr>
            <p:cNvPr id="22" name="橢圓 21"/>
            <p:cNvSpPr/>
            <p:nvPr/>
          </p:nvSpPr>
          <p:spPr>
            <a:xfrm>
              <a:off x="611560" y="1988840"/>
              <a:ext cx="4176464" cy="453650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449204" y="3899891"/>
              <a:ext cx="4010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4788024" y="2384884"/>
              <a:ext cx="0" cy="19082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4644008" y="1916832"/>
              <a:ext cx="5242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600" b="1" dirty="0" smtClean="0"/>
                <a:t>Vg</a:t>
              </a:r>
              <a:endParaRPr lang="zh-TW" altLang="en-US" sz="2600" b="1" dirty="0"/>
            </a:p>
          </p:txBody>
        </p:sp>
        <p:sp>
          <p:nvSpPr>
            <p:cNvPr id="28" name="向右箭號 27"/>
            <p:cNvSpPr/>
            <p:nvPr/>
          </p:nvSpPr>
          <p:spPr>
            <a:xfrm>
              <a:off x="4716016" y="4077072"/>
              <a:ext cx="1440160" cy="2880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右箭號 28"/>
            <p:cNvSpPr/>
            <p:nvPr/>
          </p:nvSpPr>
          <p:spPr>
            <a:xfrm>
              <a:off x="4788024" y="4293096"/>
              <a:ext cx="936104" cy="28803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向右箭號 29"/>
            <p:cNvSpPr/>
            <p:nvPr/>
          </p:nvSpPr>
          <p:spPr>
            <a:xfrm rot="10800000">
              <a:off x="2915816" y="4149080"/>
              <a:ext cx="1872208" cy="28803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5940152" y="5301208"/>
            <a:ext cx="13681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/>
              <a:t>V&gt;Vg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32292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Momentum budget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Momentum = m * V</a:t>
            </a:r>
          </a:p>
          <a:p>
            <a:r>
              <a:rPr lang="en-US" altLang="zh-TW" dirty="0" smtClean="0"/>
              <a:t>angular momentum  = r * m * V</a:t>
            </a:r>
          </a:p>
          <a:p>
            <a:r>
              <a:rPr lang="en-US" altLang="zh-TW" dirty="0" smtClean="0"/>
              <a:t>Absolute angular momentum (AAM,M)</a:t>
            </a:r>
          </a:p>
          <a:p>
            <a:pPr>
              <a:buNone/>
            </a:pPr>
            <a:r>
              <a:rPr lang="en-US" altLang="zh-TW" dirty="0" smtClean="0"/>
              <a:t>   </a:t>
            </a:r>
            <a:endParaRPr lang="zh-TW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614" y="3645024"/>
            <a:ext cx="2838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3203848" y="4509120"/>
            <a:ext cx="792088" cy="216024"/>
            <a:chOff x="3563888" y="4725144"/>
            <a:chExt cx="792088" cy="216024"/>
          </a:xfrm>
        </p:grpSpPr>
        <p:cxnSp>
          <p:nvCxnSpPr>
            <p:cNvPr id="7" name="直線接點 6"/>
            <p:cNvCxnSpPr/>
            <p:nvPr/>
          </p:nvCxnSpPr>
          <p:spPr>
            <a:xfrm>
              <a:off x="3563888" y="4941168"/>
              <a:ext cx="7920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3563888" y="4725144"/>
              <a:ext cx="0" cy="2160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355976" y="4725144"/>
              <a:ext cx="0" cy="2160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 rot="10800000">
            <a:off x="3203848" y="3573016"/>
            <a:ext cx="1656184" cy="288032"/>
            <a:chOff x="3563888" y="4725144"/>
            <a:chExt cx="792088" cy="216024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3563888" y="4941168"/>
              <a:ext cx="7920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3563888" y="4725144"/>
              <a:ext cx="0" cy="2160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355976" y="4725144"/>
              <a:ext cx="0" cy="2160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字方塊 16"/>
          <p:cNvSpPr txBox="1"/>
          <p:nvPr/>
        </p:nvSpPr>
        <p:spPr>
          <a:xfrm>
            <a:off x="2915816" y="4869160"/>
            <a:ext cx="15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Relate to earth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04048" y="3429000"/>
            <a:ext cx="251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Caused by earth rotation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584" y="545799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b="1" dirty="0" smtClean="0"/>
              <a:t>law of conservation of angular momentum</a:t>
            </a:r>
            <a:r>
              <a:rPr lang="en-US" altLang="zh-TW" dirty="0" smtClean="0"/>
              <a:t> states that when no external torque acts on an object or a closed system of objects, no change of angular momentum can occur.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04048" y="4869160"/>
            <a:ext cx="324832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Equations will be discussed later.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GWB assumption for the tangential wind has been widely used in theoretical studies for TCs.(Shapiro and Willoughby 1982; Emanuel 1986)</a:t>
            </a:r>
          </a:p>
          <a:p>
            <a:r>
              <a:rPr lang="en-US" altLang="zh-TW" dirty="0" smtClean="0"/>
              <a:t>GWB model is a good approximation to the azimuthally-averaged tangential winds in the inner-core  region for flows above the MBL and below the upper outflow layer.(La </a:t>
            </a:r>
            <a:r>
              <a:rPr lang="en-US" altLang="zh-TW" dirty="0" err="1" smtClean="0"/>
              <a:t>Seur</a:t>
            </a:r>
            <a:r>
              <a:rPr lang="en-US" altLang="zh-TW" dirty="0" smtClean="0"/>
              <a:t> and Hawkins 1963; Willoughby 1990, 1991)</a:t>
            </a:r>
          </a:p>
          <a:p>
            <a:r>
              <a:rPr lang="en-US" altLang="zh-TW" dirty="0" smtClean="0"/>
              <a:t>Systematic GW unbalance flows in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, especially near the radius of maximum wind(RMW).(Gray and Shea 1973)</a:t>
            </a:r>
          </a:p>
          <a:p>
            <a:r>
              <a:rPr lang="en-US" altLang="zh-TW" dirty="0" smtClean="0"/>
              <a:t>Utilizing AAM and radial momentum budget, Zhang indicated that both conclusions are correct for the levels of observations they analyzed.(Zhang  et al. 2001)</a:t>
            </a:r>
          </a:p>
          <a:p>
            <a:r>
              <a:rPr lang="en-US" altLang="zh-TW" dirty="0" smtClean="0"/>
              <a:t>These studies are only for marine TCs , and it remains unknown whether the GWB model is still applicable  when a TC makes landfall, such as CMR in Taiwan.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Case : Typhoon </a:t>
            </a:r>
            <a:r>
              <a:rPr lang="en-US" altLang="zh-TW" b="1" dirty="0" err="1" smtClean="0"/>
              <a:t>Nari</a:t>
            </a:r>
            <a:r>
              <a:rPr lang="en-US" altLang="zh-TW" b="1" dirty="0" smtClean="0"/>
              <a:t>(2001) 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9" y="1484784"/>
            <a:ext cx="628100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03848" y="2852936"/>
            <a:ext cx="864096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987824" y="5373216"/>
            <a:ext cx="324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Picture originated from CWB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28184" y="1988840"/>
            <a:ext cx="3068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 Struck Taiwan on UTC</a:t>
            </a:r>
            <a:r>
              <a:rPr lang="zh-TW" altLang="en-US" dirty="0" smtClean="0"/>
              <a:t> </a:t>
            </a:r>
            <a:r>
              <a:rPr lang="en-US" altLang="zh-TW" dirty="0" smtClean="0"/>
              <a:t>16 Sep.</a:t>
            </a:r>
          </a:p>
          <a:p>
            <a:r>
              <a:rPr lang="en-US" altLang="zh-TW" dirty="0" smtClean="0"/>
              <a:t>- More than 1400mm/3days</a:t>
            </a:r>
          </a:p>
          <a:p>
            <a:pPr>
              <a:buFontTx/>
              <a:buChar char="-"/>
            </a:pPr>
            <a:r>
              <a:rPr lang="en-US" altLang="zh-TW" dirty="0" smtClean="0"/>
              <a:t>92 death tolls.</a:t>
            </a:r>
          </a:p>
          <a:p>
            <a:r>
              <a:rPr lang="en-US" altLang="zh-TW" dirty="0" smtClean="0"/>
              <a:t>                (Sui et al. 2002)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Objectives of the study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Investigate </a:t>
            </a:r>
            <a:r>
              <a:rPr lang="en-US" altLang="zh-TW" b="1" dirty="0" smtClean="0">
                <a:solidFill>
                  <a:srgbClr val="FF0000"/>
                </a:solidFill>
              </a:rPr>
              <a:t>the evolution of tangential and radial flows of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Nari</a:t>
            </a:r>
            <a:r>
              <a:rPr lang="en-US" altLang="zh-TW" b="1" dirty="0" smtClean="0">
                <a:solidFill>
                  <a:srgbClr val="FF0000"/>
                </a:solidFill>
              </a:rPr>
              <a:t> during its landfall in Taiwan.</a:t>
            </a:r>
            <a:r>
              <a:rPr lang="en-US" altLang="zh-TW" dirty="0" smtClean="0"/>
              <a:t>(From more </a:t>
            </a:r>
            <a:r>
              <a:rPr lang="en-US" altLang="zh-TW" dirty="0" err="1" smtClean="0"/>
              <a:t>axisymmetric</a:t>
            </a:r>
            <a:r>
              <a:rPr lang="en-US" altLang="zh-TW" dirty="0" smtClean="0"/>
              <a:t> structure over ocean to asymmetric features over mountains. )</a:t>
            </a:r>
          </a:p>
          <a:p>
            <a:r>
              <a:rPr lang="en-US" altLang="zh-TW" dirty="0" smtClean="0"/>
              <a:t>Understand </a:t>
            </a:r>
            <a:r>
              <a:rPr lang="en-US" altLang="zh-TW" b="1" dirty="0" smtClean="0">
                <a:solidFill>
                  <a:srgbClr val="0070C0"/>
                </a:solidFill>
              </a:rPr>
              <a:t>the extent that GWB is still valid for a TC made landfall</a:t>
            </a:r>
            <a:r>
              <a:rPr lang="en-US" altLang="zh-TW" b="1" dirty="0" smtClean="0"/>
              <a:t>.</a:t>
            </a:r>
          </a:p>
          <a:p>
            <a:r>
              <a:rPr lang="en-US" altLang="zh-TW" dirty="0" smtClean="0"/>
              <a:t>Gain insight and examine </a:t>
            </a:r>
            <a:r>
              <a:rPr lang="en-US" altLang="zh-TW" b="1" dirty="0" smtClean="0">
                <a:solidFill>
                  <a:srgbClr val="00B050"/>
                </a:solidFill>
              </a:rPr>
              <a:t>the physical mechanism responsible of the sloping midlevel radial flow over terrain.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4744"/>
            <a:ext cx="9577064" cy="5544616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/>
              <a:t>PSU-NCAR MM5 model ver.3.5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Horizontal </a:t>
            </a:r>
            <a:r>
              <a:rPr lang="zh-TW" altLang="en-US" sz="2400" b="1" dirty="0" smtClean="0"/>
              <a:t>：</a:t>
            </a:r>
            <a:r>
              <a:rPr lang="en-US" altLang="zh-TW" sz="2400" dirty="0" smtClean="0"/>
              <a:t>54 ,18, 6, 2km (</a:t>
            </a:r>
            <a:r>
              <a:rPr lang="en-US" altLang="zh-TW" sz="2400" dirty="0" err="1" smtClean="0"/>
              <a:t>quadruply</a:t>
            </a:r>
            <a:r>
              <a:rPr lang="en-US" altLang="zh-TW" sz="2400" dirty="0" smtClean="0"/>
              <a:t> nested-grid )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Vertical</a:t>
            </a:r>
            <a:r>
              <a:rPr lang="zh-TW" altLang="en-US" sz="2400" b="1" dirty="0" smtClean="0"/>
              <a:t>：</a:t>
            </a:r>
            <a:r>
              <a:rPr lang="en-US" altLang="zh-TW" sz="2400" dirty="0" smtClean="0"/>
              <a:t>32 </a:t>
            </a:r>
            <a:r>
              <a:rPr lang="el-GR" altLang="zh-TW" sz="2400" dirty="0" smtClean="0"/>
              <a:t>σ</a:t>
            </a:r>
            <a:r>
              <a:rPr lang="en-US" altLang="zh-TW" sz="2400" dirty="0" smtClean="0"/>
              <a:t> levels  (top= 50 </a:t>
            </a:r>
            <a:r>
              <a:rPr lang="en-US" altLang="zh-TW" sz="2400" dirty="0" err="1" smtClean="0"/>
              <a:t>hPa</a:t>
            </a:r>
            <a:r>
              <a:rPr lang="en-US" altLang="zh-TW" sz="2400" dirty="0" smtClean="0"/>
              <a:t> )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Time period : </a:t>
            </a:r>
            <a:r>
              <a:rPr lang="en-US" altLang="zh-TW" sz="2400" dirty="0" smtClean="0"/>
              <a:t>1200 UTC 16 Sep. ~ 0000 UTC 19 Sep. (84 h) 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SST is constant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I.C. and B.C. : </a:t>
            </a:r>
            <a:r>
              <a:rPr lang="en-US" altLang="zh-TW" sz="2400" dirty="0" smtClean="0"/>
              <a:t>ECMWF/TOGA (1.125°*1.125° horizontal  resolution)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TC initialization : </a:t>
            </a:r>
            <a:r>
              <a:rPr lang="en-US" altLang="zh-TW" sz="2400" dirty="0" smtClean="0"/>
              <a:t> Davis and Low-Nam (2001)</a:t>
            </a:r>
          </a:p>
          <a:p>
            <a:pPr>
              <a:buNone/>
            </a:pPr>
            <a:r>
              <a:rPr lang="en-US" altLang="zh-TW" sz="2400" b="1" dirty="0" smtClean="0"/>
              <a:t>     Parameterization :  </a:t>
            </a:r>
          </a:p>
          <a:p>
            <a:pPr>
              <a:buNone/>
            </a:pPr>
            <a:r>
              <a:rPr lang="en-US" altLang="zh-TW" sz="2400" dirty="0" smtClean="0"/>
              <a:t>       cumulus (</a:t>
            </a:r>
            <a:r>
              <a:rPr lang="en-US" altLang="zh-TW" sz="2400" dirty="0" err="1" smtClean="0"/>
              <a:t>Grell</a:t>
            </a:r>
            <a:r>
              <a:rPr lang="en-US" altLang="zh-TW" sz="2400" dirty="0" smtClean="0"/>
              <a:t> 1993)(54, 18 km)</a:t>
            </a:r>
          </a:p>
          <a:p>
            <a:pPr>
              <a:buNone/>
            </a:pPr>
            <a:r>
              <a:rPr lang="en-US" altLang="zh-TW" sz="2400" dirty="0" smtClean="0"/>
              <a:t>       microphysics( </a:t>
            </a:r>
            <a:r>
              <a:rPr lang="en-US" altLang="zh-TW" sz="2400" dirty="0" err="1" smtClean="0"/>
              <a:t>Reisner</a:t>
            </a:r>
            <a:r>
              <a:rPr lang="en-US" altLang="zh-TW" sz="2400" dirty="0" smtClean="0"/>
              <a:t> et al. 1998) with </a:t>
            </a:r>
            <a:r>
              <a:rPr lang="en-US" altLang="zh-TW" sz="2400" dirty="0" err="1" smtClean="0"/>
              <a:t>graupel</a:t>
            </a:r>
            <a:r>
              <a:rPr lang="en-US" altLang="zh-TW" sz="2400" dirty="0" smtClean="0"/>
              <a:t> included </a:t>
            </a:r>
          </a:p>
          <a:p>
            <a:pPr>
              <a:buNone/>
            </a:pPr>
            <a:r>
              <a:rPr lang="en-US" altLang="zh-TW" sz="2400" dirty="0" smtClean="0"/>
              <a:t>       PBL (MRF model)(Hong and Pan 1996)</a:t>
            </a:r>
          </a:p>
          <a:p>
            <a:pPr>
              <a:buNone/>
            </a:pPr>
            <a:r>
              <a:rPr lang="en-US" altLang="zh-TW" sz="2400" dirty="0" smtClean="0"/>
              <a:t>       atmospheric radiation(Dudhia1989)   </a:t>
            </a:r>
          </a:p>
          <a:p>
            <a:pPr>
              <a:buNone/>
            </a:pP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Output interval :</a:t>
            </a:r>
            <a:r>
              <a:rPr lang="en-US" altLang="zh-TW" sz="2400" dirty="0" smtClean="0"/>
              <a:t> 2-min and 2-km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4155117" cy="352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內容版面配置區 2"/>
          <p:cNvSpPr txBox="1">
            <a:spLocks/>
          </p:cNvSpPr>
          <p:nvPr/>
        </p:nvSpPr>
        <p:spPr>
          <a:xfrm>
            <a:off x="179512" y="1124744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PSU-NCAR MM5 model ver.3.5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Methodology</a:t>
            </a:r>
            <a:endParaRPr lang="zh-TW" altLang="en-US" b="1" dirty="0"/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179512" y="1052736"/>
            <a:ext cx="957706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033386"/>
            <a:ext cx="9073007" cy="15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2183</Words>
  <Application>Microsoft Office PowerPoint</Application>
  <PresentationFormat>如螢幕大小 (4:3)</PresentationFormat>
  <Paragraphs>429</Paragraphs>
  <Slides>38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Momentum budget evolution of Typhoon Nari (2001) during the landfall process</vt:lpstr>
      <vt:lpstr>Outline</vt:lpstr>
      <vt:lpstr>Keywords</vt:lpstr>
      <vt:lpstr>Supergradient wind</vt:lpstr>
      <vt:lpstr>Momentum budget</vt:lpstr>
      <vt:lpstr>Introduction</vt:lpstr>
      <vt:lpstr>Case : Typhoon Nari(2001) </vt:lpstr>
      <vt:lpstr>Objectives of the study</vt:lpstr>
      <vt:lpstr>Methodology</vt:lpstr>
      <vt:lpstr>Methodology</vt:lpstr>
      <vt:lpstr>PowerPoint 簡報</vt:lpstr>
      <vt:lpstr>PowerPoint 簡報</vt:lpstr>
      <vt:lpstr>Axisymmetric AAM and Radial momentum Budgets over ocean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Asymmetric AAM and Radial momentum Budgets over land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PowerPoint 簡報</vt:lpstr>
      <vt:lpstr>Reference</vt:lpstr>
      <vt:lpstr>THANKS FOR YOUR ATTENTION.</vt:lpstr>
      <vt:lpstr>PowerPoint 簡報</vt:lpstr>
      <vt:lpstr>PowerPoint 簡報</vt:lpstr>
      <vt:lpstr>PowerPoint 簡報</vt:lpstr>
      <vt:lpstr>Cyclostrophic Flow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budget evolution of Typhoon Nari (2001) during the landfall process</dc:title>
  <dc:creator>users</dc:creator>
  <cp:lastModifiedBy>h</cp:lastModifiedBy>
  <cp:revision>358</cp:revision>
  <dcterms:created xsi:type="dcterms:W3CDTF">2012-10-27T02:28:41Z</dcterms:created>
  <dcterms:modified xsi:type="dcterms:W3CDTF">2012-11-16T04:43:40Z</dcterms:modified>
</cp:coreProperties>
</file>