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0" r:id="rId4"/>
    <p:sldId id="259" r:id="rId5"/>
    <p:sldId id="284" r:id="rId6"/>
    <p:sldId id="262" r:id="rId7"/>
    <p:sldId id="263" r:id="rId8"/>
    <p:sldId id="264" r:id="rId9"/>
    <p:sldId id="265" r:id="rId10"/>
    <p:sldId id="266" r:id="rId11"/>
    <p:sldId id="270" r:id="rId12"/>
    <p:sldId id="267" r:id="rId13"/>
    <p:sldId id="269" r:id="rId14"/>
    <p:sldId id="274" r:id="rId15"/>
    <p:sldId id="272" r:id="rId16"/>
    <p:sldId id="273" r:id="rId17"/>
    <p:sldId id="275" r:id="rId18"/>
    <p:sldId id="278" r:id="rId19"/>
    <p:sldId id="279" r:id="rId20"/>
    <p:sldId id="280" r:id="rId21"/>
    <p:sldId id="276" r:id="rId22"/>
    <p:sldId id="277" r:id="rId23"/>
    <p:sldId id="258" r:id="rId24"/>
    <p:sldId id="282" r:id="rId25"/>
    <p:sldId id="283" r:id="rId26"/>
    <p:sldId id="271" r:id="rId27"/>
    <p:sldId id="281" r:id="rId28"/>
    <p:sldId id="268"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38" autoAdjust="0"/>
  </p:normalViewPr>
  <p:slideViewPr>
    <p:cSldViewPr>
      <p:cViewPr varScale="1">
        <p:scale>
          <a:sx n="95" d="100"/>
          <a:sy n="95" d="100"/>
        </p:scale>
        <p:origin x="-142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D6043-05AF-4E8B-B10B-CE46ABA72675}" type="datetimeFigureOut">
              <a:rPr lang="zh-TW" altLang="en-US" smtClean="0"/>
              <a:t>2012/11/9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668A3-BE91-41FE-8CE3-0B7276B1C72E}" type="slidenum">
              <a:rPr lang="zh-TW" altLang="en-US" smtClean="0"/>
              <a:t>‹#›</a:t>
            </a:fld>
            <a:endParaRPr lang="zh-TW" altLang="en-US"/>
          </a:p>
        </p:txBody>
      </p:sp>
    </p:spTree>
    <p:extLst>
      <p:ext uri="{BB962C8B-B14F-4D97-AF65-F5344CB8AC3E}">
        <p14:creationId xmlns:p14="http://schemas.microsoft.com/office/powerpoint/2010/main" val="382687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cmwf.int/newsevents/training/rcourse_notes/PARAMETRIZATION/BOUNDARY_LAYER/Boundary_layer6.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納莉颱風在登陸前後的</a:t>
            </a:r>
            <a:r>
              <a:rPr lang="zh-TW" altLang="en-US" b="1" dirty="0" smtClean="0">
                <a:solidFill>
                  <a:srgbClr val="FF0000"/>
                </a:solidFill>
              </a:rPr>
              <a:t>結構改變</a:t>
            </a:r>
            <a:r>
              <a:rPr lang="zh-TW" altLang="en-US" dirty="0" smtClean="0"/>
              <a:t>與地形所造成的</a:t>
            </a:r>
            <a:r>
              <a:rPr lang="zh-TW" altLang="en-US" b="1" dirty="0" smtClean="0"/>
              <a:t>不對稱性</a:t>
            </a:r>
            <a:endParaRPr lang="zh-TW" altLang="en-US" b="1"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a:t>
            </a:fld>
            <a:endParaRPr lang="zh-TW" altLang="en-US"/>
          </a:p>
        </p:txBody>
      </p:sp>
    </p:spTree>
    <p:extLst>
      <p:ext uri="{BB962C8B-B14F-4D97-AF65-F5344CB8AC3E}">
        <p14:creationId xmlns:p14="http://schemas.microsoft.com/office/powerpoint/2010/main" val="198343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方位角</a:t>
            </a:r>
            <a:r>
              <a:rPr lang="en-US" altLang="zh-TW" dirty="0" smtClean="0"/>
              <a:t>-</a:t>
            </a:r>
            <a:r>
              <a:rPr lang="zh-TW" altLang="en-US" dirty="0" smtClean="0"/>
              <a:t>高度圖 </a:t>
            </a:r>
            <a:r>
              <a:rPr lang="en-US" altLang="zh-TW" dirty="0" smtClean="0"/>
              <a:t>(a)(c) color: radial wind, vector: in-plane flow; (b)(d) color: radar reflectivity, contour:</a:t>
            </a:r>
            <a:r>
              <a:rPr lang="en-US" altLang="zh-TW" baseline="0" dirty="0" smtClean="0"/>
              <a:t> vertical velocity (22h)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25km(eye wall): </a:t>
            </a:r>
            <a:r>
              <a:rPr lang="zh-TW" altLang="en-US" b="1" dirty="0" smtClean="0"/>
              <a:t>迎風面</a:t>
            </a:r>
            <a:r>
              <a:rPr lang="zh-TW" altLang="en-US" dirty="0" smtClean="0"/>
              <a:t>有較深的</a:t>
            </a:r>
            <a:r>
              <a:rPr lang="en-US" altLang="zh-TW" dirty="0" smtClean="0"/>
              <a:t>inflow</a:t>
            </a:r>
            <a:r>
              <a:rPr lang="zh-TW" altLang="en-US" dirty="0" smtClean="0"/>
              <a:t>且有上升氣流</a:t>
            </a:r>
            <a:r>
              <a:rPr lang="en-US" altLang="zh-TW" dirty="0" smtClean="0"/>
              <a:t>(</a:t>
            </a:r>
            <a:r>
              <a:rPr lang="zh-TW" altLang="en-US" dirty="0" smtClean="0"/>
              <a:t>較深的</a:t>
            </a:r>
            <a:r>
              <a:rPr lang="en-US" altLang="zh-TW" dirty="0" smtClean="0"/>
              <a:t>inflow</a:t>
            </a:r>
            <a:r>
              <a:rPr lang="zh-TW" altLang="en-US" dirty="0" smtClean="0"/>
              <a:t>會使降雨增強</a:t>
            </a:r>
            <a:r>
              <a:rPr lang="en-US" altLang="zh-TW" dirty="0" smtClean="0"/>
              <a:t>)</a:t>
            </a:r>
            <a:r>
              <a:rPr lang="zh-TW" altLang="en-US" dirty="0" smtClean="0"/>
              <a:t>，</a:t>
            </a:r>
            <a:r>
              <a:rPr lang="zh-TW" altLang="en-US" b="1" dirty="0" smtClean="0"/>
              <a:t>背風面</a:t>
            </a:r>
            <a:r>
              <a:rPr lang="zh-TW" altLang="en-US" dirty="0" smtClean="0"/>
              <a:t>的</a:t>
            </a:r>
            <a:r>
              <a:rPr lang="en-US" altLang="zh-TW" dirty="0" smtClean="0"/>
              <a:t>inflow</a:t>
            </a:r>
            <a:r>
              <a:rPr lang="zh-TW" altLang="en-US" dirty="0" smtClean="0"/>
              <a:t>則較淺且會產生下沉氣流</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60km(outer </a:t>
            </a:r>
            <a:r>
              <a:rPr lang="en-US" altLang="zh-TW" dirty="0" err="1" smtClean="0"/>
              <a:t>rainband</a:t>
            </a:r>
            <a:r>
              <a:rPr lang="en-US" altLang="zh-TW" dirty="0" smtClean="0"/>
              <a:t>):</a:t>
            </a:r>
            <a:r>
              <a:rPr lang="en-US" altLang="zh-TW" baseline="0" dirty="0" smtClean="0"/>
              <a:t> </a:t>
            </a:r>
            <a:r>
              <a:rPr lang="zh-TW" altLang="en-US" b="1" baseline="0" dirty="0" smtClean="0"/>
              <a:t>東邊海面</a:t>
            </a:r>
            <a:r>
              <a:rPr lang="zh-TW" altLang="en-US" baseline="0" dirty="0" smtClean="0"/>
              <a:t>上有較強的</a:t>
            </a:r>
            <a:r>
              <a:rPr lang="en-US" altLang="zh-TW" baseline="0" dirty="0" smtClean="0"/>
              <a:t>inflow(</a:t>
            </a:r>
            <a:r>
              <a:rPr lang="zh-TW" altLang="en-US" baseline="0" dirty="0" smtClean="0"/>
              <a:t>向陸地輻合</a:t>
            </a:r>
            <a:r>
              <a:rPr lang="en-US" altLang="zh-TW" baseline="0" dirty="0" smtClean="0"/>
              <a:t>)</a:t>
            </a:r>
            <a:r>
              <a:rPr lang="zh-TW" altLang="en-US" baseline="0" dirty="0" smtClean="0"/>
              <a:t>，並且在高層有明顯</a:t>
            </a:r>
            <a:r>
              <a:rPr lang="en-US" altLang="zh-TW" baseline="0" dirty="0" smtClean="0"/>
              <a:t>outflow</a:t>
            </a:r>
            <a:r>
              <a:rPr lang="zh-TW" altLang="en-US" baseline="0" dirty="0" smtClean="0"/>
              <a:t>，</a:t>
            </a:r>
            <a:r>
              <a:rPr lang="zh-TW" altLang="en-US" b="1" baseline="0" dirty="0" smtClean="0"/>
              <a:t>次環流結構明顯；雷達迴波的對流胞也非常明顯。</a:t>
            </a:r>
            <a:r>
              <a:rPr lang="en-US" altLang="zh-TW" baseline="0" dirty="0" smtClean="0"/>
              <a:t>(Vertical motion</a:t>
            </a:r>
            <a:r>
              <a:rPr lang="zh-TW" altLang="en-US" baseline="0" dirty="0" smtClean="0"/>
              <a:t>還有山嶽波的特徵</a:t>
            </a:r>
            <a:r>
              <a:rPr lang="en-US" altLang="zh-TW" baseline="0" dirty="0" smtClean="0"/>
              <a:t>)</a:t>
            </a:r>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12</a:t>
            </a:fld>
            <a:endParaRPr lang="zh-TW" altLang="en-US"/>
          </a:p>
        </p:txBody>
      </p:sp>
    </p:spTree>
    <p:extLst>
      <p:ext uri="{BB962C8B-B14F-4D97-AF65-F5344CB8AC3E}">
        <p14:creationId xmlns:p14="http://schemas.microsoft.com/office/powerpoint/2010/main" val="283472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Vertical</a:t>
            </a:r>
            <a:r>
              <a:rPr lang="en-US" altLang="zh-TW" baseline="0" dirty="0" smtClean="0"/>
              <a:t> motion, horizontal divergence, </a:t>
            </a:r>
            <a:r>
              <a:rPr lang="zh-TW" altLang="en-US" baseline="0" dirty="0" smtClean="0"/>
              <a:t>和相當位溫的時序圖 </a:t>
            </a:r>
            <a:r>
              <a:rPr lang="en-US" altLang="zh-TW" baseline="0" dirty="0" smtClean="0"/>
              <a:t>(</a:t>
            </a:r>
            <a:r>
              <a:rPr lang="zh-TW" altLang="en-US" baseline="0" dirty="0" smtClean="0"/>
              <a:t>以颱風眼為中心附近</a:t>
            </a:r>
            <a:r>
              <a:rPr lang="en-US" altLang="zh-TW" baseline="0" dirty="0" smtClean="0"/>
              <a:t>12km*12km</a:t>
            </a:r>
            <a:r>
              <a:rPr lang="zh-TW" altLang="en-US" baseline="0" dirty="0" smtClean="0"/>
              <a:t>的區域</a:t>
            </a:r>
            <a:r>
              <a:rPr lang="en-US" altLang="zh-TW" baseline="0" dirty="0" smtClean="0"/>
              <a:t>)</a:t>
            </a:r>
          </a:p>
          <a:p>
            <a:r>
              <a:rPr lang="zh-TW" altLang="en-US" baseline="0" dirty="0" smtClean="0"/>
              <a:t>登陸前氣塊較少有垂直運動</a:t>
            </a:r>
            <a:endParaRPr lang="en-US" altLang="zh-TW" baseline="0" dirty="0" smtClean="0"/>
          </a:p>
          <a:p>
            <a:r>
              <a:rPr lang="zh-TW" altLang="en-US" baseline="0" dirty="0" smtClean="0"/>
              <a:t>登陸前</a:t>
            </a:r>
            <a:r>
              <a:rPr lang="en-US" altLang="zh-TW" baseline="0" dirty="0" smtClean="0"/>
              <a:t>2</a:t>
            </a:r>
            <a:r>
              <a:rPr lang="zh-TW" altLang="en-US" baseline="0" dirty="0" smtClean="0"/>
              <a:t>小時</a:t>
            </a:r>
            <a:r>
              <a:rPr lang="en-US" altLang="zh-TW" baseline="0" dirty="0" smtClean="0"/>
              <a:t>(20h~22h)</a:t>
            </a:r>
            <a:r>
              <a:rPr lang="zh-TW" altLang="en-US" baseline="0" dirty="0" smtClean="0"/>
              <a:t>垂直運動開始增強</a:t>
            </a:r>
            <a:r>
              <a:rPr lang="zh-TW" altLang="en-US" baseline="0" dirty="0" smtClean="0"/>
              <a:t>；</a:t>
            </a:r>
            <a:endParaRPr lang="en-US" altLang="zh-TW" baseline="0" dirty="0" smtClean="0"/>
          </a:p>
          <a:p>
            <a:r>
              <a:rPr lang="zh-TW" altLang="en-US" baseline="0" dirty="0" smtClean="0"/>
              <a:t>登陸</a:t>
            </a:r>
            <a:r>
              <a:rPr lang="zh-TW" altLang="en-US" baseline="0" dirty="0" smtClean="0"/>
              <a:t>後，</a:t>
            </a:r>
            <a:r>
              <a:rPr lang="zh-TW" altLang="en-US" b="1" baseline="0" dirty="0" smtClean="0"/>
              <a:t>底層</a:t>
            </a:r>
            <a:r>
              <a:rPr lang="zh-TW" altLang="en-US" baseline="0" dirty="0" smtClean="0"/>
              <a:t>的上升運動變強（因為地表的摩擦加上地形抬升伴隨的低層輻合）</a:t>
            </a:r>
            <a:endParaRPr lang="en-US" altLang="zh-TW" baseline="0" dirty="0" smtClean="0"/>
          </a:p>
          <a:p>
            <a:r>
              <a:rPr lang="zh-TW" altLang="en-US" dirty="0" smtClean="0"/>
              <a:t>登陸後水氣通量減少，使</a:t>
            </a:r>
            <a:r>
              <a:rPr lang="zh-TW" altLang="en-US" b="1" dirty="0" smtClean="0"/>
              <a:t>低層呈現低相當位溫</a:t>
            </a:r>
            <a:endParaRPr lang="en-US" altLang="zh-TW" b="1" dirty="0" smtClean="0"/>
          </a:p>
          <a:p>
            <a:r>
              <a:rPr lang="zh-TW" altLang="en-US" dirty="0" smtClean="0"/>
              <a:t>登陸後</a:t>
            </a:r>
            <a:r>
              <a:rPr lang="en-US" altLang="zh-TW" dirty="0" smtClean="0"/>
              <a:t>(28h~30h))</a:t>
            </a:r>
            <a:r>
              <a:rPr lang="zh-TW" altLang="en-US" dirty="0" smtClean="0"/>
              <a:t> </a:t>
            </a:r>
            <a:r>
              <a:rPr lang="zh-TW" altLang="en-US" b="1" dirty="0" smtClean="0"/>
              <a:t>下沉氣流與輻散</a:t>
            </a:r>
            <a:r>
              <a:rPr lang="zh-TW" altLang="en-US" dirty="0" smtClean="0"/>
              <a:t>可能是因為地形所影響的，颱風中心剛好在雪山山脈高處</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13</a:t>
            </a:fld>
            <a:endParaRPr lang="zh-TW" altLang="en-US"/>
          </a:p>
        </p:txBody>
      </p:sp>
    </p:spTree>
    <p:extLst>
      <p:ext uri="{BB962C8B-B14F-4D97-AF65-F5344CB8AC3E}">
        <p14:creationId xmlns:p14="http://schemas.microsoft.com/office/powerpoint/2010/main" val="348790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方位角平均 </a:t>
            </a:r>
            <a:r>
              <a:rPr lang="en-US" altLang="zh-TW" dirty="0" err="1" smtClean="0"/>
              <a:t>Holmolor</a:t>
            </a:r>
            <a:r>
              <a:rPr lang="en-US" altLang="zh-TW" dirty="0" smtClean="0"/>
              <a:t> </a:t>
            </a:r>
            <a:r>
              <a:rPr lang="zh-TW" altLang="en-US" dirty="0" smtClean="0"/>
              <a:t>空間時序圖（</a:t>
            </a:r>
            <a:r>
              <a:rPr lang="en-US" altLang="zh-TW" dirty="0" smtClean="0"/>
              <a:t>solid line: vertical velocity near 700hpa, shade: storm-relative tangential, dash: radial wind speed, </a:t>
            </a:r>
            <a:r>
              <a:rPr lang="zh-TW" altLang="en-US" dirty="0" smtClean="0"/>
              <a:t>長粗線</a:t>
            </a:r>
            <a:r>
              <a:rPr lang="en-US" altLang="zh-TW" dirty="0" smtClean="0"/>
              <a:t>:</a:t>
            </a:r>
            <a:r>
              <a:rPr lang="zh-TW" altLang="en-US" dirty="0" smtClean="0"/>
              <a:t> 地表附近最大風速半徑）</a:t>
            </a:r>
            <a:endParaRPr lang="en-US" altLang="zh-TW" dirty="0" smtClean="0"/>
          </a:p>
          <a:p>
            <a:r>
              <a:rPr lang="zh-TW" altLang="en-US" dirty="0" smtClean="0"/>
              <a:t>地表的</a:t>
            </a:r>
            <a:r>
              <a:rPr lang="en-US" altLang="zh-TW" dirty="0" smtClean="0"/>
              <a:t>RMW(</a:t>
            </a:r>
            <a:r>
              <a:rPr lang="zh-TW" altLang="en-US" dirty="0" smtClean="0"/>
              <a:t>最大風速半徑</a:t>
            </a:r>
            <a:r>
              <a:rPr lang="en-US" altLang="zh-TW" dirty="0" smtClean="0"/>
              <a:t>)</a:t>
            </a:r>
            <a:r>
              <a:rPr lang="zh-TW" altLang="en-US" dirty="0" smtClean="0"/>
              <a:t>在登陸前</a:t>
            </a:r>
            <a:r>
              <a:rPr lang="en-US" altLang="zh-TW" dirty="0" smtClean="0"/>
              <a:t>2</a:t>
            </a:r>
            <a:r>
              <a:rPr lang="zh-TW" altLang="en-US" dirty="0" smtClean="0"/>
              <a:t>小時開始縮小，登陸後縮小更迅速（</a:t>
            </a:r>
            <a:r>
              <a:rPr lang="en-US" altLang="zh-TW" dirty="0" err="1" smtClean="0"/>
              <a:t>Nari</a:t>
            </a:r>
            <a:r>
              <a:rPr lang="zh-TW" altLang="en-US" dirty="0" smtClean="0"/>
              <a:t>的緩慢移動與地形抬升的潛熱釋放所造成）</a:t>
            </a:r>
            <a:endParaRPr lang="en-US" altLang="zh-TW" dirty="0" smtClean="0"/>
          </a:p>
          <a:p>
            <a:r>
              <a:rPr lang="zh-TW" altLang="en-US" dirty="0" smtClean="0"/>
              <a:t>登陸後</a:t>
            </a:r>
            <a:r>
              <a:rPr lang="en-US" altLang="zh-TW" dirty="0" smtClean="0"/>
              <a:t>4h</a:t>
            </a:r>
            <a:r>
              <a:rPr lang="zh-TW" altLang="en-US" dirty="0" smtClean="0"/>
              <a:t>，颱風開始變弱，</a:t>
            </a:r>
            <a:r>
              <a:rPr lang="en-US" altLang="zh-TW" dirty="0" smtClean="0"/>
              <a:t>(</a:t>
            </a:r>
            <a:r>
              <a:rPr lang="zh-TW" altLang="en-US" dirty="0" smtClean="0"/>
              <a:t>中層垂直速度和</a:t>
            </a:r>
            <a:r>
              <a:rPr lang="en-US" altLang="zh-TW" dirty="0" smtClean="0"/>
              <a:t>radial wind</a:t>
            </a:r>
            <a:r>
              <a:rPr lang="zh-TW" altLang="en-US" dirty="0" smtClean="0"/>
              <a:t>極大值皆開始向外延伸</a:t>
            </a:r>
            <a:r>
              <a:rPr lang="en-US" altLang="zh-TW" dirty="0" smtClean="0"/>
              <a:t>)</a:t>
            </a:r>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15</a:t>
            </a:fld>
            <a:endParaRPr lang="zh-TW" altLang="en-US"/>
          </a:p>
        </p:txBody>
      </p:sp>
    </p:spTree>
    <p:extLst>
      <p:ext uri="{BB962C8B-B14F-4D97-AF65-F5344CB8AC3E}">
        <p14:creationId xmlns:p14="http://schemas.microsoft.com/office/powerpoint/2010/main" val="381202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Time-radius cross section(shaded:</a:t>
            </a:r>
            <a:r>
              <a:rPr lang="en-US" altLang="zh-TW" baseline="0" dirty="0" smtClean="0"/>
              <a:t> </a:t>
            </a:r>
            <a:r>
              <a:rPr lang="en-US" altLang="zh-TW" dirty="0" smtClean="0"/>
              <a:t>near-surface</a:t>
            </a:r>
            <a:r>
              <a:rPr lang="en-US" altLang="zh-TW" baseline="0" dirty="0" smtClean="0"/>
              <a:t> storm-relative tangential wind, contour: radial wind) (full terrain, 50% terrain, no terrain)</a:t>
            </a:r>
            <a:br>
              <a:rPr lang="en-US" altLang="zh-TW" baseline="0" dirty="0" smtClean="0"/>
            </a:br>
            <a:r>
              <a:rPr lang="zh-TW" altLang="en-US" baseline="0" dirty="0" smtClean="0"/>
              <a:t>在登陸後，西邊眼牆內縮較東邊眼牆快，但東側</a:t>
            </a:r>
            <a:r>
              <a:rPr lang="en-US" altLang="zh-TW" baseline="0" dirty="0" smtClean="0"/>
              <a:t>(ocean)</a:t>
            </a:r>
            <a:r>
              <a:rPr lang="zh-TW" altLang="en-US" baseline="0" dirty="0" smtClean="0"/>
              <a:t>地表逕向風大於西側</a:t>
            </a:r>
            <a:r>
              <a:rPr lang="en-US" altLang="zh-TW" baseline="0" dirty="0" smtClean="0"/>
              <a:t>(Mt.)</a:t>
            </a:r>
            <a:r>
              <a:rPr lang="zh-TW" altLang="en-US" baseline="0" dirty="0" smtClean="0"/>
              <a:t>逕向風</a:t>
            </a:r>
            <a:r>
              <a:rPr lang="en-US" altLang="zh-TW" baseline="0" dirty="0" smtClean="0"/>
              <a:t>(</a:t>
            </a:r>
            <a:r>
              <a:rPr lang="zh-TW" altLang="en-US" b="1" baseline="0" dirty="0" smtClean="0"/>
              <a:t>次環流不對稱</a:t>
            </a:r>
            <a:r>
              <a:rPr lang="en-US" altLang="zh-TW" baseline="0" dirty="0" smtClean="0"/>
              <a:t>)</a:t>
            </a:r>
          </a:p>
          <a:p>
            <a:r>
              <a:rPr lang="zh-TW" altLang="en-US" baseline="0" dirty="0" smtClean="0"/>
              <a:t>當地形降低了</a:t>
            </a:r>
            <a:r>
              <a:rPr lang="en-US" altLang="zh-TW" baseline="0" dirty="0" smtClean="0"/>
              <a:t>50%</a:t>
            </a:r>
            <a:r>
              <a:rPr lang="zh-TW" altLang="en-US" baseline="0" dirty="0" smtClean="0"/>
              <a:t>，眼牆內縮較不明顯，但東側地表的徑向風仍然大於西側徑向風</a:t>
            </a:r>
            <a:r>
              <a:rPr lang="en-US" altLang="zh-TW" baseline="0" dirty="0" smtClean="0"/>
              <a:t>(</a:t>
            </a:r>
            <a:r>
              <a:rPr lang="zh-TW" altLang="en-US" baseline="0" dirty="0" smtClean="0"/>
              <a:t>次環流不對稱</a:t>
            </a:r>
            <a:r>
              <a:rPr lang="en-US" altLang="zh-TW" baseline="0" dirty="0" smtClean="0"/>
              <a:t>)</a:t>
            </a:r>
          </a:p>
          <a:p>
            <a:r>
              <a:rPr lang="zh-TW" altLang="en-US" dirty="0" smtClean="0"/>
              <a:t>在地形全部去掉以後，幾乎沒有眼牆內縮的現象並且也沒有</a:t>
            </a:r>
            <a:r>
              <a:rPr lang="en-US" altLang="zh-TW" dirty="0" smtClean="0"/>
              <a:t>surface tangential wind </a:t>
            </a:r>
            <a:r>
              <a:rPr lang="zh-TW" altLang="en-US" dirty="0" smtClean="0"/>
              <a:t>和逕向風不對稱的現象</a:t>
            </a:r>
            <a:endParaRPr lang="en-US" altLang="zh-TW" dirty="0" smtClean="0"/>
          </a:p>
          <a:p>
            <a:r>
              <a:rPr lang="zh-TW" altLang="en-US" dirty="0" smtClean="0"/>
              <a:t>因此我們可以說，這樣眼牆內縮和次環流不對稱的情況是由台灣地形激發的，而非颱風本身內部動力所造成</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16</a:t>
            </a:fld>
            <a:endParaRPr lang="zh-TW" altLang="en-US"/>
          </a:p>
        </p:txBody>
      </p:sp>
    </p:spTree>
    <p:extLst>
      <p:ext uri="{BB962C8B-B14F-4D97-AF65-F5344CB8AC3E}">
        <p14:creationId xmlns:p14="http://schemas.microsoft.com/office/powerpoint/2010/main" val="36829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Vertical cross section of across-track(color:</a:t>
            </a:r>
            <a:r>
              <a:rPr lang="en-US" altLang="zh-TW" baseline="0" dirty="0" smtClean="0"/>
              <a:t> equivalent potential temperature, vector: storm-relative in-plane flow, bold line: 20dBZ)</a:t>
            </a:r>
            <a:r>
              <a:rPr lang="zh-TW" altLang="en-US" baseline="0" dirty="0" smtClean="0"/>
              <a:t> </a:t>
            </a:r>
            <a:r>
              <a:rPr lang="en-US" altLang="zh-TW" baseline="0" dirty="0" smtClean="0"/>
              <a:t>(t=30)</a:t>
            </a:r>
          </a:p>
          <a:p>
            <a:r>
              <a:rPr lang="zh-TW" altLang="en-US" baseline="0" dirty="0" smtClean="0"/>
              <a:t>登陸後，颱風西北側的次環流仍然可見，底層入流與上升氣流將較高的相當位溫往上層帶</a:t>
            </a:r>
            <a:r>
              <a:rPr lang="en-US" altLang="zh-TW" baseline="0" dirty="0" smtClean="0"/>
              <a:t>(</a:t>
            </a:r>
            <a:r>
              <a:rPr lang="zh-TW" altLang="en-US" baseline="0" dirty="0" smtClean="0"/>
              <a:t>因為</a:t>
            </a:r>
            <a:r>
              <a:rPr lang="en-US" altLang="zh-TW" baseline="0" dirty="0" smtClean="0"/>
              <a:t>Ekman pumping</a:t>
            </a:r>
            <a:r>
              <a:rPr lang="zh-TW" altLang="en-US" baseline="0" dirty="0" smtClean="0"/>
              <a:t>的關係</a:t>
            </a:r>
            <a:r>
              <a:rPr lang="en-US" altLang="zh-TW" baseline="0" dirty="0" smtClean="0"/>
              <a:t>)</a:t>
            </a:r>
            <a:r>
              <a:rPr lang="zh-TW" altLang="en-US" baseline="0" dirty="0" smtClean="0"/>
              <a:t>，與去地形實驗相似</a:t>
            </a:r>
            <a:endParaRPr lang="en-US" altLang="zh-TW" baseline="0" dirty="0" smtClean="0"/>
          </a:p>
          <a:p>
            <a:r>
              <a:rPr lang="zh-TW" altLang="en-US" baseline="0" dirty="0" smtClean="0"/>
              <a:t>而東南側底層的高相當位溫因為東南側的垂直運動較西北側背風面要弱，因此無法向上傳輸。</a:t>
            </a:r>
            <a:r>
              <a:rPr lang="en-US" altLang="zh-TW" baseline="0" dirty="0" smtClean="0"/>
              <a:t>(</a:t>
            </a:r>
            <a:r>
              <a:rPr lang="zh-TW" altLang="en-US" baseline="0" dirty="0" smtClean="0"/>
              <a:t>且當低相當位溫</a:t>
            </a:r>
            <a:r>
              <a:rPr lang="en-US" altLang="zh-TW" baseline="0" dirty="0" smtClean="0"/>
              <a:t>inflow</a:t>
            </a:r>
            <a:r>
              <a:rPr lang="zh-TW" altLang="en-US" baseline="0" dirty="0" smtClean="0"/>
              <a:t>在</a:t>
            </a:r>
            <a:r>
              <a:rPr lang="en-US" altLang="zh-TW" baseline="0" dirty="0" smtClean="0"/>
              <a:t>MBL</a:t>
            </a:r>
            <a:r>
              <a:rPr lang="zh-TW" altLang="en-US" baseline="0" dirty="0" smtClean="0"/>
              <a:t>上層輻合又遇到眼牆較濕的空氣，產生了下沉氣流。</a:t>
            </a:r>
            <a:r>
              <a:rPr lang="en-US" altLang="zh-TW" baseline="0" dirty="0" smtClean="0"/>
              <a:t>)</a:t>
            </a:r>
          </a:p>
          <a:p>
            <a:r>
              <a:rPr lang="zh-TW" altLang="en-US" dirty="0" smtClean="0"/>
              <a:t>東南側的低相當位溫隨著地形升高而抬升，將其地面相當位溫降低，使眼牆</a:t>
            </a:r>
            <a:r>
              <a:rPr lang="en-US" altLang="zh-TW" dirty="0" smtClean="0"/>
              <a:t>breakdown (</a:t>
            </a:r>
            <a:r>
              <a:rPr lang="zh-TW" altLang="en-US" dirty="0" smtClean="0"/>
              <a:t>更清楚如下圖</a:t>
            </a:r>
            <a:r>
              <a:rPr lang="en-US" altLang="zh-TW" dirty="0" smtClean="0"/>
              <a:t>)</a:t>
            </a:r>
          </a:p>
          <a:p>
            <a:r>
              <a:rPr lang="zh-TW" altLang="en-US" dirty="0" smtClean="0"/>
              <a:t>相反的，在去地形的模擬中就沒有這種情形，且颱風結構仍然分明</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17</a:t>
            </a:fld>
            <a:endParaRPr lang="zh-TW" altLang="en-US"/>
          </a:p>
        </p:txBody>
      </p:sp>
    </p:spTree>
    <p:extLst>
      <p:ext uri="{BB962C8B-B14F-4D97-AF65-F5344CB8AC3E}">
        <p14:creationId xmlns:p14="http://schemas.microsoft.com/office/powerpoint/2010/main" val="365890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Color: radar reflectivity, contour:</a:t>
            </a:r>
            <a:r>
              <a:rPr lang="en-US" altLang="zh-TW" baseline="0" dirty="0" smtClean="0"/>
              <a:t> equivalent potential temperature, vector: surface flow (sigma=0.996)</a:t>
            </a:r>
            <a:endParaRPr lang="en-US" altLang="zh-TW" dirty="0" smtClean="0"/>
          </a:p>
          <a:p>
            <a:r>
              <a:rPr lang="en-US" altLang="zh-TW" dirty="0" smtClean="0"/>
              <a:t>t= 20h,  highest </a:t>
            </a:r>
            <a:r>
              <a:rPr lang="el-GR" altLang="zh-TW" dirty="0" smtClean="0"/>
              <a:t>θ</a:t>
            </a:r>
            <a:r>
              <a:rPr lang="en-US" altLang="zh-TW" baseline="-25000" dirty="0" smtClean="0"/>
              <a:t>e</a:t>
            </a:r>
            <a:r>
              <a:rPr lang="en-US" altLang="zh-TW" dirty="0" smtClean="0"/>
              <a:t> in eye,</a:t>
            </a:r>
            <a:r>
              <a:rPr lang="en-US" altLang="zh-TW" baseline="0" dirty="0" smtClean="0"/>
              <a:t> </a:t>
            </a:r>
            <a:r>
              <a:rPr lang="en-US" altLang="zh-TW" b="1" baseline="0" dirty="0" smtClean="0"/>
              <a:t>and </a:t>
            </a:r>
            <a:r>
              <a:rPr lang="en-US" altLang="zh-TW" b="1" dirty="0" smtClean="0"/>
              <a:t>large </a:t>
            </a:r>
            <a:r>
              <a:rPr lang="el-GR" altLang="zh-TW" b="1" dirty="0" smtClean="0"/>
              <a:t>θ</a:t>
            </a:r>
            <a:r>
              <a:rPr lang="en-US" altLang="zh-TW" b="1" baseline="-25000" dirty="0" smtClean="0"/>
              <a:t>e</a:t>
            </a:r>
            <a:r>
              <a:rPr lang="en-US" altLang="zh-TW" b="1" dirty="0" smtClean="0"/>
              <a:t> gradient </a:t>
            </a:r>
            <a:r>
              <a:rPr lang="en-US" altLang="zh-TW" b="0" dirty="0" smtClean="0"/>
              <a:t>in the eye wall.</a:t>
            </a:r>
          </a:p>
          <a:p>
            <a:r>
              <a:rPr lang="zh-TW" altLang="en-US" dirty="0" smtClean="0"/>
              <a:t>去地形的颱風被</a:t>
            </a:r>
            <a:r>
              <a:rPr lang="en-US" altLang="zh-TW" baseline="0" dirty="0" smtClean="0"/>
              <a:t>higher</a:t>
            </a:r>
            <a:r>
              <a:rPr lang="el-GR" altLang="zh-TW" dirty="0" smtClean="0"/>
              <a:t>θ</a:t>
            </a:r>
            <a:r>
              <a:rPr lang="en-US" altLang="zh-TW" baseline="-25000" dirty="0" smtClean="0"/>
              <a:t>e</a:t>
            </a:r>
            <a:r>
              <a:rPr lang="zh-TW" altLang="en-US" baseline="0" dirty="0" smtClean="0"/>
              <a:t> </a:t>
            </a:r>
            <a:r>
              <a:rPr lang="zh-TW" altLang="en-US" dirty="0" smtClean="0"/>
              <a:t> 環繞，且眼牆的地方的</a:t>
            </a:r>
            <a:r>
              <a:rPr lang="en-US" altLang="zh-TW" dirty="0" smtClean="0"/>
              <a:t>gradient</a:t>
            </a:r>
            <a:r>
              <a:rPr lang="zh-TW" altLang="en-US" dirty="0" smtClean="0"/>
              <a:t>較小</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18</a:t>
            </a:fld>
            <a:endParaRPr lang="zh-TW" altLang="en-US"/>
          </a:p>
        </p:txBody>
      </p:sp>
    </p:spTree>
    <p:extLst>
      <p:ext uri="{BB962C8B-B14F-4D97-AF65-F5344CB8AC3E}">
        <p14:creationId xmlns:p14="http://schemas.microsoft.com/office/powerpoint/2010/main" val="377014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T=25,</a:t>
            </a:r>
            <a:r>
              <a:rPr lang="en-US" altLang="zh-TW" baseline="0" dirty="0" smtClean="0"/>
              <a:t> converge into the eye.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lower</a:t>
            </a:r>
            <a:r>
              <a:rPr lang="el-GR" altLang="zh-TW" dirty="0" smtClean="0"/>
              <a:t>θ</a:t>
            </a:r>
            <a:r>
              <a:rPr lang="en-US" altLang="zh-TW" baseline="-25000" dirty="0" smtClean="0"/>
              <a:t>e</a:t>
            </a:r>
            <a:r>
              <a:rPr lang="en-US" altLang="zh-TW" baseline="0" dirty="0" smtClean="0"/>
              <a:t> </a:t>
            </a:r>
            <a:r>
              <a:rPr lang="zh-TW" altLang="en-US" baseline="0" dirty="0" smtClean="0"/>
              <a:t>穿越眼牆進到颱風眼中，</a:t>
            </a:r>
            <a:r>
              <a:rPr lang="en-US" altLang="zh-TW" baseline="0" dirty="0" smtClean="0"/>
              <a:t>higher</a:t>
            </a:r>
            <a:r>
              <a:rPr lang="el-GR" altLang="zh-TW" dirty="0" smtClean="0"/>
              <a:t>θ</a:t>
            </a:r>
            <a:r>
              <a:rPr lang="en-US" altLang="zh-TW" baseline="-25000" dirty="0" smtClean="0"/>
              <a:t>e</a:t>
            </a:r>
            <a:r>
              <a:rPr lang="zh-TW" altLang="en-US" baseline="0" dirty="0" smtClean="0"/>
              <a:t> </a:t>
            </a:r>
            <a:r>
              <a:rPr lang="en-US" altLang="zh-TW" baseline="0" dirty="0" smtClean="0"/>
              <a:t>in eye wall</a:t>
            </a:r>
            <a:r>
              <a:rPr lang="zh-TW" altLang="en-US" baseline="0" dirty="0" smtClean="0"/>
              <a:t> 被</a:t>
            </a:r>
            <a:r>
              <a:rPr lang="en-US" altLang="zh-TW" baseline="0" dirty="0" smtClean="0"/>
              <a:t>breakdown</a:t>
            </a:r>
            <a:r>
              <a:rPr lang="zh-TW" altLang="en-US" baseline="0" dirty="0" smtClean="0"/>
              <a:t> ，</a:t>
            </a:r>
            <a:r>
              <a:rPr lang="zh-TW" altLang="en-US" baseline="0" dirty="0" smtClean="0"/>
              <a:t>且颱風</a:t>
            </a:r>
            <a:r>
              <a:rPr lang="zh-TW" altLang="en-US" baseline="0" dirty="0" smtClean="0"/>
              <a:t>結構被破壞</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去地形的部分除了颱風眼的</a:t>
            </a:r>
            <a:r>
              <a:rPr lang="en-US" altLang="zh-TW" baseline="0" dirty="0" smtClean="0"/>
              <a:t>higher</a:t>
            </a:r>
            <a:r>
              <a:rPr lang="el-GR" altLang="zh-TW" dirty="0" smtClean="0"/>
              <a:t>θ</a:t>
            </a:r>
            <a:r>
              <a:rPr lang="en-US" altLang="zh-TW" baseline="-25000" dirty="0" smtClean="0"/>
              <a:t>e</a:t>
            </a:r>
            <a:r>
              <a:rPr lang="zh-TW" altLang="en-US" baseline="0" dirty="0" smtClean="0"/>
              <a:t>消失了，其他則幾乎沒有上述情況。</a:t>
            </a:r>
            <a:r>
              <a:rPr lang="zh-TW" altLang="en-US" dirty="0" smtClean="0"/>
              <a:t>去地形的西側眼牆雷達迴波較弱、降雨較少是因為在</a:t>
            </a:r>
            <a:r>
              <a:rPr lang="en-US" altLang="zh-TW" dirty="0" smtClean="0"/>
              <a:t>MBL</a:t>
            </a:r>
            <a:r>
              <a:rPr lang="zh-TW" altLang="en-US" dirty="0" smtClean="0"/>
              <a:t>的地方有</a:t>
            </a:r>
            <a:r>
              <a:rPr lang="en-US" altLang="zh-TW" baseline="0" dirty="0" smtClean="0"/>
              <a:t>higher</a:t>
            </a:r>
            <a:r>
              <a:rPr lang="el-GR" altLang="zh-TW" dirty="0" smtClean="0"/>
              <a:t>θ</a:t>
            </a:r>
            <a:r>
              <a:rPr lang="en-US" altLang="zh-TW" baseline="-25000" dirty="0" smtClean="0"/>
              <a:t>e</a:t>
            </a:r>
            <a:r>
              <a:rPr lang="zh-TW" altLang="en-US" baseline="0" dirty="0" smtClean="0"/>
              <a:t> </a:t>
            </a:r>
            <a:r>
              <a:rPr lang="zh-TW" altLang="en-US" dirty="0" smtClean="0"/>
              <a:t> ，而此現象是因為缺發地形抬升</a:t>
            </a:r>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19</a:t>
            </a:fld>
            <a:endParaRPr lang="zh-TW" altLang="en-US"/>
          </a:p>
        </p:txBody>
      </p:sp>
    </p:spTree>
    <p:extLst>
      <p:ext uri="{BB962C8B-B14F-4D97-AF65-F5344CB8AC3E}">
        <p14:creationId xmlns:p14="http://schemas.microsoft.com/office/powerpoint/2010/main" val="391951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T=30, </a:t>
            </a:r>
            <a:r>
              <a:rPr lang="en-US" altLang="zh-TW" baseline="0" dirty="0" smtClean="0"/>
              <a:t>higher</a:t>
            </a:r>
            <a:r>
              <a:rPr lang="el-GR" altLang="zh-TW" dirty="0" smtClean="0"/>
              <a:t>θ</a:t>
            </a:r>
            <a:r>
              <a:rPr lang="en-US" altLang="zh-TW" baseline="-25000" dirty="0" smtClean="0"/>
              <a:t>e</a:t>
            </a:r>
            <a:r>
              <a:rPr lang="zh-TW" altLang="en-US" baseline="0" dirty="0" smtClean="0"/>
              <a:t> </a:t>
            </a:r>
            <a:r>
              <a:rPr lang="zh-TW" altLang="en-US" dirty="0" smtClean="0"/>
              <a:t> 持續從海面上提供給</a:t>
            </a:r>
            <a:r>
              <a:rPr lang="zh-TW" altLang="en-US" b="1" dirty="0" smtClean="0"/>
              <a:t>西邊</a:t>
            </a:r>
            <a:r>
              <a:rPr lang="zh-TW" altLang="en-US" dirty="0" smtClean="0"/>
              <a:t>氣旋，使其仍有深對流與降水</a:t>
            </a:r>
            <a:endParaRPr lang="en-US" altLang="zh-TW" dirty="0" smtClean="0"/>
          </a:p>
          <a:p>
            <a:r>
              <a:rPr lang="zh-TW" altLang="en-US" dirty="0" smtClean="0"/>
              <a:t>而</a:t>
            </a:r>
            <a:r>
              <a:rPr lang="zh-TW" altLang="en-US" b="1" dirty="0" smtClean="0"/>
              <a:t>東邊</a:t>
            </a:r>
            <a:r>
              <a:rPr lang="zh-TW" altLang="en-US" dirty="0" smtClean="0"/>
              <a:t>則因為</a:t>
            </a:r>
            <a:r>
              <a:rPr lang="en-US" altLang="zh-TW" dirty="0" smtClean="0"/>
              <a:t>lowe</a:t>
            </a:r>
            <a:r>
              <a:rPr lang="en-US" altLang="zh-TW" baseline="0" dirty="0" smtClean="0"/>
              <a:t>r</a:t>
            </a:r>
            <a:r>
              <a:rPr lang="el-GR" altLang="zh-TW" dirty="0" smtClean="0"/>
              <a:t>θ</a:t>
            </a:r>
            <a:r>
              <a:rPr lang="en-US" altLang="zh-TW" baseline="-25000" dirty="0" smtClean="0"/>
              <a:t>e</a:t>
            </a:r>
            <a:r>
              <a:rPr lang="zh-TW" altLang="en-US" baseline="0" dirty="0" smtClean="0"/>
              <a:t> 使颱風眼牆消散並且有偶陣雨</a:t>
            </a:r>
            <a:r>
              <a:rPr lang="zh-TW" altLang="en-US" dirty="0" smtClean="0"/>
              <a:t> </a:t>
            </a:r>
            <a:endParaRPr lang="en-US" altLang="zh-TW" dirty="0" smtClean="0"/>
          </a:p>
          <a:p>
            <a:r>
              <a:rPr lang="zh-TW" altLang="en-US" dirty="0" smtClean="0"/>
              <a:t>去地形的西側眼牆雷達迴波較弱、降雨較少是因為在</a:t>
            </a:r>
            <a:r>
              <a:rPr lang="en-US" altLang="zh-TW" dirty="0" smtClean="0"/>
              <a:t>MBL</a:t>
            </a:r>
            <a:r>
              <a:rPr lang="zh-TW" altLang="en-US" dirty="0" smtClean="0"/>
              <a:t>的地方有</a:t>
            </a:r>
            <a:r>
              <a:rPr lang="en-US" altLang="zh-TW" baseline="0" dirty="0" smtClean="0"/>
              <a:t>higher</a:t>
            </a:r>
            <a:r>
              <a:rPr lang="el-GR" altLang="zh-TW" dirty="0" smtClean="0"/>
              <a:t>θ</a:t>
            </a:r>
            <a:r>
              <a:rPr lang="en-US" altLang="zh-TW" baseline="-25000" dirty="0" smtClean="0"/>
              <a:t>e</a:t>
            </a:r>
            <a:r>
              <a:rPr lang="zh-TW" altLang="en-US" baseline="0" dirty="0" smtClean="0"/>
              <a:t> </a:t>
            </a:r>
            <a:r>
              <a:rPr lang="zh-TW" altLang="en-US" dirty="0" smtClean="0"/>
              <a:t> ，而此現象是因為</a:t>
            </a:r>
            <a:r>
              <a:rPr lang="zh-TW" altLang="en-US" dirty="0" smtClean="0"/>
              <a:t>缺乏地形</a:t>
            </a:r>
            <a:r>
              <a:rPr lang="zh-TW" altLang="en-US" dirty="0" smtClean="0"/>
              <a:t>抬升</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20</a:t>
            </a:fld>
            <a:endParaRPr lang="zh-TW" altLang="en-US"/>
          </a:p>
        </p:txBody>
      </p:sp>
    </p:spTree>
    <p:extLst>
      <p:ext uri="{BB962C8B-B14F-4D97-AF65-F5344CB8AC3E}">
        <p14:creationId xmlns:p14="http://schemas.microsoft.com/office/powerpoint/2010/main" val="2878555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PV </a:t>
            </a:r>
            <a:r>
              <a:rPr lang="zh-TW" altLang="en-US" dirty="0" smtClean="0"/>
              <a:t>的不對稱與</a:t>
            </a:r>
            <a:r>
              <a:rPr lang="en-US" altLang="zh-TW" dirty="0" smtClean="0"/>
              <a:t>breakdown; Vertical cross section of across-track(color:</a:t>
            </a:r>
            <a:r>
              <a:rPr lang="en-US" altLang="zh-TW" baseline="0" dirty="0" smtClean="0"/>
              <a:t> potential </a:t>
            </a:r>
            <a:r>
              <a:rPr lang="en-US" altLang="zh-TW" baseline="0" dirty="0" err="1" smtClean="0"/>
              <a:t>vorticity</a:t>
            </a:r>
            <a:r>
              <a:rPr lang="en-US" altLang="zh-TW" baseline="0" dirty="0" smtClean="0"/>
              <a:t>, vector: storm-relative in-plane flow, bold line: 20dBZ)</a:t>
            </a:r>
            <a:r>
              <a:rPr lang="zh-TW" altLang="en-US" baseline="0" dirty="0" smtClean="0"/>
              <a:t> </a:t>
            </a:r>
            <a:r>
              <a:rPr lang="en-US" altLang="zh-TW" baseline="0" dirty="0" smtClean="0"/>
              <a:t>(t=30)</a:t>
            </a:r>
          </a:p>
          <a:p>
            <a:r>
              <a:rPr lang="zh-TW" altLang="en-US" b="1" dirty="0" smtClean="0"/>
              <a:t>跟相當位溫一樣，</a:t>
            </a:r>
            <a:r>
              <a:rPr lang="en-US" altLang="zh-TW" b="1" dirty="0" smtClean="0"/>
              <a:t>PV</a:t>
            </a:r>
            <a:r>
              <a:rPr lang="zh-TW" altLang="en-US" b="1" dirty="0" smtClean="0"/>
              <a:t>的部分也是被風側的眼牆</a:t>
            </a:r>
            <a:r>
              <a:rPr lang="en-US" altLang="zh-TW" b="1" dirty="0" smtClean="0"/>
              <a:t>breakdown</a:t>
            </a:r>
            <a:r>
              <a:rPr lang="zh-TW" altLang="en-US" dirty="0" smtClean="0"/>
              <a:t>，去地形的</a:t>
            </a:r>
            <a:r>
              <a:rPr lang="en-US" altLang="zh-TW" dirty="0" smtClean="0"/>
              <a:t>PV</a:t>
            </a:r>
            <a:r>
              <a:rPr lang="zh-TW" altLang="en-US" dirty="0" smtClean="0"/>
              <a:t>結構則與颱風在海上相像</a:t>
            </a:r>
            <a:endParaRPr lang="en-US" altLang="zh-TW" dirty="0" smtClean="0"/>
          </a:p>
          <a:p>
            <a:r>
              <a:rPr lang="zh-TW" altLang="en-US" dirty="0" smtClean="0"/>
              <a:t>根據這幾張圖，我們可以知道眼牆的</a:t>
            </a:r>
            <a:r>
              <a:rPr lang="en-US" altLang="zh-TW" dirty="0" smtClean="0"/>
              <a:t>breakdown</a:t>
            </a:r>
            <a:r>
              <a:rPr lang="zh-TW" altLang="en-US" smtClean="0"/>
              <a:t>和氣旋結構不對稱是因為的</a:t>
            </a:r>
            <a:r>
              <a:rPr lang="zh-TW" altLang="en-US" dirty="0" smtClean="0"/>
              <a:t>地形</a:t>
            </a:r>
            <a:r>
              <a:rPr lang="zh-TW" altLang="en-US" smtClean="0"/>
              <a:t>效應</a:t>
            </a:r>
            <a:r>
              <a:rPr lang="zh-TW" altLang="en-US" smtClean="0"/>
              <a:t>所造成</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22</a:t>
            </a:fld>
            <a:endParaRPr lang="zh-TW" altLang="en-US"/>
          </a:p>
        </p:txBody>
      </p:sp>
    </p:spTree>
    <p:extLst>
      <p:ext uri="{BB962C8B-B14F-4D97-AF65-F5344CB8AC3E}">
        <p14:creationId xmlns:p14="http://schemas.microsoft.com/office/powerpoint/2010/main" val="2101518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zh-TW" altLang="en-US" dirty="0" smtClean="0"/>
              <a:t>登陸後，因為地形阻礙和地表摩擦，</a:t>
            </a:r>
            <a:r>
              <a:rPr lang="en-US" altLang="zh-TW" dirty="0" err="1" smtClean="0"/>
              <a:t>tangengial</a:t>
            </a:r>
            <a:r>
              <a:rPr lang="en-US" altLang="zh-TW" dirty="0" smtClean="0"/>
              <a:t> wind </a:t>
            </a:r>
            <a:r>
              <a:rPr lang="zh-TW" altLang="en-US" dirty="0" smtClean="0"/>
              <a:t>↓ ，</a:t>
            </a:r>
            <a:r>
              <a:rPr lang="en-US" altLang="zh-TW" dirty="0" smtClean="0"/>
              <a:t>radial wind</a:t>
            </a:r>
            <a:r>
              <a:rPr lang="zh-TW" altLang="en-US" dirty="0" smtClean="0"/>
              <a:t>↑</a:t>
            </a:r>
            <a:endParaRPr lang="en-US" altLang="zh-TW" dirty="0" smtClean="0"/>
          </a:p>
          <a:p>
            <a:pPr marL="171450" indent="-171450">
              <a:buFont typeface="Arial" pitchFamily="34" charset="0"/>
              <a:buChar char="•"/>
            </a:pPr>
            <a:r>
              <a:rPr lang="zh-TW" altLang="en-US" dirty="0" smtClean="0"/>
              <a:t>隨著地形抬升和潛熱釋放，使</a:t>
            </a:r>
            <a:r>
              <a:rPr lang="en-US" altLang="zh-TW" dirty="0" smtClean="0"/>
              <a:t>NARI</a:t>
            </a:r>
            <a:r>
              <a:rPr lang="zh-TW" altLang="en-US" dirty="0" smtClean="0"/>
              <a:t>在登陸後呈現較強的主環流與次環流</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23</a:t>
            </a:fld>
            <a:endParaRPr lang="zh-TW" altLang="en-US"/>
          </a:p>
        </p:txBody>
      </p:sp>
    </p:spTree>
    <p:extLst>
      <p:ext uri="{BB962C8B-B14F-4D97-AF65-F5344CB8AC3E}">
        <p14:creationId xmlns:p14="http://schemas.microsoft.com/office/powerpoint/2010/main" val="318061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路徑：降低地形會在颱風登陸後造成非線性的路徑</a:t>
            </a:r>
            <a:endParaRPr lang="en-US" altLang="zh-TW" dirty="0" smtClean="0"/>
          </a:p>
          <a:p>
            <a:r>
              <a:rPr lang="zh-TW" altLang="en-US" dirty="0" smtClean="0"/>
              <a:t>強度：降低地形會使颱風在登陸後強度減弱</a:t>
            </a:r>
            <a:endParaRPr lang="en-US" altLang="zh-TW" dirty="0" smtClean="0"/>
          </a:p>
          <a:p>
            <a:r>
              <a:rPr lang="zh-TW" altLang="en-US" dirty="0" smtClean="0"/>
              <a:t>地面降水：較高的地形會造成較多的區域性降水，是受地形抬升影響</a:t>
            </a:r>
            <a:endParaRPr lang="en-US" altLang="zh-TW" dirty="0" smtClean="0"/>
          </a:p>
          <a:p>
            <a:r>
              <a:rPr lang="en-US" altLang="zh-TW" dirty="0" smtClean="0"/>
              <a:t>Not</a:t>
            </a:r>
            <a:r>
              <a:rPr lang="en-US" altLang="zh-TW" baseline="0" dirty="0" smtClean="0"/>
              <a:t> the corresponding 3-D structural changes.</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2</a:t>
            </a:fld>
            <a:endParaRPr lang="zh-TW" altLang="en-US"/>
          </a:p>
        </p:txBody>
      </p:sp>
    </p:spTree>
    <p:extLst>
      <p:ext uri="{BB962C8B-B14F-4D97-AF65-F5344CB8AC3E}">
        <p14:creationId xmlns:p14="http://schemas.microsoft.com/office/powerpoint/2010/main" val="3496924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zh-TW" altLang="en-US" dirty="0" smtClean="0"/>
              <a:t>登陸後，眼牆會向內縮。而當潛熱釋放趨緩時，颱風眼又開始慢慢變大且變弱</a:t>
            </a:r>
            <a:endParaRPr lang="en-US" altLang="zh-TW" dirty="0" smtClean="0"/>
          </a:p>
          <a:p>
            <a:pPr marL="171450" indent="-171450">
              <a:buFont typeface="Arial" pitchFamily="34" charset="0"/>
              <a:buChar char="•"/>
            </a:pPr>
            <a:r>
              <a:rPr lang="zh-TW" altLang="en-US" dirty="0" smtClean="0"/>
              <a:t>地形抬升伴隨著低相當位溫的闖入，是造成登陸後不對稱結構以及結構破壞的關鍵之一</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24</a:t>
            </a:fld>
            <a:endParaRPr lang="zh-TW" altLang="en-US"/>
          </a:p>
        </p:txBody>
      </p:sp>
    </p:spTree>
    <p:extLst>
      <p:ext uri="{BB962C8B-B14F-4D97-AF65-F5344CB8AC3E}">
        <p14:creationId xmlns:p14="http://schemas.microsoft.com/office/powerpoint/2010/main" val="2616458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1" kern="1200" dirty="0" smtClean="0">
                <a:solidFill>
                  <a:schemeClr val="tx1"/>
                </a:solidFill>
                <a:effectLst/>
                <a:latin typeface="+mn-lt"/>
                <a:ea typeface="+mn-ea"/>
                <a:cs typeface="+mn-cs"/>
              </a:rPr>
              <a:t>Figure 5 . (a) Hodograph of Ekman spiral; the vectors indicate the increase of wind speed and its veering with height, (b) Illustration of the </a:t>
            </a:r>
            <a:r>
              <a:rPr lang="en-US" altLang="zh-TW" sz="1200" b="1" i="1" kern="1200" dirty="0" err="1" smtClean="0">
                <a:solidFill>
                  <a:schemeClr val="tx1"/>
                </a:solidFill>
                <a:effectLst/>
                <a:latin typeface="+mn-lt"/>
                <a:ea typeface="+mn-ea"/>
                <a:cs typeface="+mn-cs"/>
              </a:rPr>
              <a:t>ageostrophic</a:t>
            </a:r>
            <a:r>
              <a:rPr lang="en-US" altLang="zh-TW" sz="1200" b="1" i="1" kern="1200" dirty="0" smtClean="0">
                <a:solidFill>
                  <a:schemeClr val="tx1"/>
                </a:solidFill>
                <a:effectLst/>
                <a:latin typeface="+mn-lt"/>
                <a:ea typeface="+mn-ea"/>
                <a:cs typeface="+mn-cs"/>
              </a:rPr>
              <a:t> wind in the PBL of a cyclone, and (c) vertical velocity in cyclone due to Ekman pumping (</a:t>
            </a:r>
            <a:r>
              <a:rPr lang="en-US" altLang="zh-TW" sz="1200" b="1" i="1" kern="1200" dirty="0" smtClean="0">
                <a:solidFill>
                  <a:schemeClr val="tx1"/>
                </a:solidFill>
                <a:effectLst/>
                <a:latin typeface="+mn-lt"/>
                <a:ea typeface="+mn-ea"/>
                <a:cs typeface="+mn-cs"/>
                <a:hlinkClick r:id="rId3"/>
              </a:rPr>
              <a:t>Holton</a:t>
            </a:r>
            <a:r>
              <a:rPr lang="en-US" altLang="zh-TW" sz="1200" b="1" i="1" kern="1200" dirty="0" smtClean="0">
                <a:solidFill>
                  <a:schemeClr val="tx1"/>
                </a:solidFill>
                <a:effectLst/>
                <a:latin typeface="+mn-lt"/>
                <a:ea typeface="+mn-ea"/>
                <a:cs typeface="+mn-cs"/>
              </a:rPr>
              <a:t>, 1979).</a:t>
            </a:r>
          </a:p>
          <a:p>
            <a:endParaRPr lang="en-US" altLang="zh-TW" sz="1200" b="1" i="1" kern="1200" dirty="0" smtClean="0">
              <a:solidFill>
                <a:schemeClr val="tx1"/>
              </a:solidFill>
              <a:effectLst/>
              <a:latin typeface="+mn-lt"/>
              <a:ea typeface="+mn-ea"/>
              <a:cs typeface="+mn-cs"/>
            </a:endParaRPr>
          </a:p>
          <a:p>
            <a:r>
              <a:rPr lang="en-US" altLang="zh-TW" sz="1200" b="1" i="1" kern="1200" dirty="0" smtClean="0">
                <a:solidFill>
                  <a:schemeClr val="tx1"/>
                </a:solidFill>
                <a:effectLst/>
                <a:latin typeface="+mn-lt"/>
                <a:ea typeface="+mn-ea"/>
                <a:cs typeface="+mn-cs"/>
              </a:rPr>
              <a:t>Ekman boundary layers, Ekman pumping/suction, and spin-up/spin-down</a:t>
            </a:r>
          </a:p>
          <a:p>
            <a:r>
              <a:rPr lang="en-US" altLang="zh-TW" sz="1200" b="0" i="0" kern="1200" dirty="0" smtClean="0">
                <a:solidFill>
                  <a:schemeClr val="tx1"/>
                </a:solidFill>
                <a:effectLst/>
                <a:latin typeface="+mn-lt"/>
                <a:ea typeface="+mn-ea"/>
                <a:cs typeface="+mn-cs"/>
              </a:rPr>
              <a:t>Ekman pumping works on the principle of frictional geostrophic motion. If the fluid is at solid body rotation and the rotation rate is then increased, the bulk of the fluid (except near the walls) is now in relative motion to the new rotation rate of the inertial reference frame. A frictional, viscous layer is created along the floor (Ekman layer) and the walls (</a:t>
            </a:r>
            <a:r>
              <a:rPr lang="en-US" altLang="zh-TW" sz="1200" b="0" i="0" kern="1200" dirty="0" err="1" smtClean="0">
                <a:solidFill>
                  <a:schemeClr val="tx1"/>
                </a:solidFill>
                <a:effectLst/>
                <a:latin typeface="+mn-lt"/>
                <a:ea typeface="+mn-ea"/>
                <a:cs typeface="+mn-cs"/>
              </a:rPr>
              <a:t>Stewartson</a:t>
            </a:r>
            <a:r>
              <a:rPr lang="en-US" altLang="zh-TW" sz="1200" b="0" i="0" kern="1200" dirty="0" smtClean="0">
                <a:solidFill>
                  <a:schemeClr val="tx1"/>
                </a:solidFill>
                <a:effectLst/>
                <a:latin typeface="+mn-lt"/>
                <a:ea typeface="+mn-ea"/>
                <a:cs typeface="+mn-cs"/>
              </a:rPr>
              <a:t> layer) of the tank. At this point, the geostrophic balance between </a:t>
            </a:r>
            <a:r>
              <a:rPr lang="en-US" altLang="zh-TW" sz="1200" b="0" i="0" kern="1200" dirty="0" err="1" smtClean="0">
                <a:solidFill>
                  <a:schemeClr val="tx1"/>
                </a:solidFill>
                <a:effectLst/>
                <a:latin typeface="+mn-lt"/>
                <a:ea typeface="+mn-ea"/>
                <a:cs typeface="+mn-cs"/>
              </a:rPr>
              <a:t>Coriolis</a:t>
            </a:r>
            <a:r>
              <a:rPr lang="en-US" altLang="zh-TW" sz="1200" b="0" i="0" kern="1200" dirty="0" smtClean="0">
                <a:solidFill>
                  <a:schemeClr val="tx1"/>
                </a:solidFill>
                <a:effectLst/>
                <a:latin typeface="+mn-lt"/>
                <a:ea typeface="+mn-ea"/>
                <a:cs typeface="+mn-cs"/>
              </a:rPr>
              <a:t> force and pressure gradient force is destroyed, and the </a:t>
            </a:r>
            <a:r>
              <a:rPr lang="en-US" altLang="zh-TW" sz="1200" b="0" i="0" kern="1200" dirty="0" err="1" smtClean="0">
                <a:solidFill>
                  <a:schemeClr val="tx1"/>
                </a:solidFill>
                <a:effectLst/>
                <a:latin typeface="+mn-lt"/>
                <a:ea typeface="+mn-ea"/>
                <a:cs typeface="+mn-cs"/>
              </a:rPr>
              <a:t>Coriolis</a:t>
            </a:r>
            <a:r>
              <a:rPr lang="en-US" altLang="zh-TW" sz="1200" b="0" i="0" kern="1200" dirty="0" smtClean="0">
                <a:solidFill>
                  <a:schemeClr val="tx1"/>
                </a:solidFill>
                <a:effectLst/>
                <a:latin typeface="+mn-lt"/>
                <a:ea typeface="+mn-ea"/>
                <a:cs typeface="+mn-cs"/>
              </a:rPr>
              <a:t> force dominates, forcing mass transport to the right of the surface stress, or outward along the floor of the tank and upward along the walls. A secondary circulation is then induced.</a:t>
            </a:r>
          </a:p>
          <a:p>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27</a:t>
            </a:fld>
            <a:endParaRPr lang="zh-TW" altLang="en-US"/>
          </a:p>
        </p:txBody>
      </p:sp>
    </p:spTree>
    <p:extLst>
      <p:ext uri="{BB962C8B-B14F-4D97-AF65-F5344CB8AC3E}">
        <p14:creationId xmlns:p14="http://schemas.microsoft.com/office/powerpoint/2010/main" val="327010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當地形被去掉以後以上特徵皆不存在</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有地形會有較多區域性降水，並且在登陸時增強更多</a:t>
            </a:r>
            <a:endParaRPr lang="en-US" altLang="zh-TW" dirty="0" smtClean="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28</a:t>
            </a:fld>
            <a:endParaRPr lang="zh-TW" altLang="en-US"/>
          </a:p>
        </p:txBody>
      </p:sp>
    </p:spTree>
    <p:extLst>
      <p:ext uri="{BB962C8B-B14F-4D97-AF65-F5344CB8AC3E}">
        <p14:creationId xmlns:p14="http://schemas.microsoft.com/office/powerpoint/2010/main" val="404671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3</a:t>
            </a:fld>
            <a:endParaRPr lang="zh-TW" altLang="en-US"/>
          </a:p>
        </p:txBody>
      </p:sp>
    </p:spTree>
    <p:extLst>
      <p:ext uri="{BB962C8B-B14F-4D97-AF65-F5344CB8AC3E}">
        <p14:creationId xmlns:p14="http://schemas.microsoft.com/office/powerpoint/2010/main" val="60250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Part II </a:t>
            </a:r>
            <a:r>
              <a:rPr lang="zh-TW" altLang="en-US" dirty="0" smtClean="0"/>
              <a:t>是以</a:t>
            </a:r>
            <a:r>
              <a:rPr lang="en-US" altLang="zh-TW" dirty="0" smtClean="0"/>
              <a:t>D4</a:t>
            </a:r>
            <a:r>
              <a:rPr lang="zh-TW" altLang="en-US" dirty="0" smtClean="0"/>
              <a:t>的模擬呈現</a:t>
            </a:r>
          </a:p>
          <a:p>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4</a:t>
            </a:fld>
            <a:endParaRPr lang="zh-TW" altLang="en-US"/>
          </a:p>
        </p:txBody>
      </p:sp>
    </p:spTree>
    <p:extLst>
      <p:ext uri="{BB962C8B-B14F-4D97-AF65-F5344CB8AC3E}">
        <p14:creationId xmlns:p14="http://schemas.microsoft.com/office/powerpoint/2010/main" val="106126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Mean radar (</a:t>
            </a:r>
            <a:r>
              <a:rPr lang="zh-TW" altLang="en-US" dirty="0" smtClean="0"/>
              <a:t>中層 </a:t>
            </a:r>
            <a:r>
              <a:rPr lang="en-US" altLang="zh-TW" dirty="0" smtClean="0"/>
              <a:t>sigma=0.4~0.8),</a:t>
            </a:r>
            <a:r>
              <a:rPr lang="en-US" altLang="zh-TW" baseline="0" dirty="0" smtClean="0"/>
              <a:t> horizontal wind vector (</a:t>
            </a:r>
            <a:r>
              <a:rPr lang="zh-TW" altLang="en-US" baseline="0" dirty="0" smtClean="0"/>
              <a:t>底層 </a:t>
            </a:r>
            <a:r>
              <a:rPr lang="en-US" altLang="zh-TW" baseline="0" dirty="0" smtClean="0"/>
              <a:t>sigma=0.7~1)</a:t>
            </a:r>
          </a:p>
          <a:p>
            <a:r>
              <a:rPr lang="zh-TW" altLang="en-US" b="1" baseline="0" dirty="0" smtClean="0"/>
              <a:t>眼縮小，雨量上升</a:t>
            </a:r>
            <a:endParaRPr lang="en-US" altLang="zh-TW" b="1" dirty="0" smtClean="0"/>
          </a:p>
          <a:p>
            <a:r>
              <a:rPr lang="zh-TW" altLang="en-US" dirty="0" smtClean="0"/>
              <a:t>登入後西北岸的降水增強（因為</a:t>
            </a:r>
            <a:r>
              <a:rPr lang="en-US" altLang="zh-TW" dirty="0" smtClean="0"/>
              <a:t>moist tangential flow</a:t>
            </a:r>
            <a:r>
              <a:rPr lang="zh-TW" altLang="en-US" dirty="0" smtClean="0"/>
              <a:t>被地形抬升，且造成颱風東南部較少降雨）</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6</a:t>
            </a:fld>
            <a:endParaRPr lang="zh-TW" altLang="en-US"/>
          </a:p>
        </p:txBody>
      </p:sp>
    </p:spTree>
    <p:extLst>
      <p:ext uri="{BB962C8B-B14F-4D97-AF65-F5344CB8AC3E}">
        <p14:creationId xmlns:p14="http://schemas.microsoft.com/office/powerpoint/2010/main" val="314261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dirty="0" smtClean="0"/>
              <a:t>CTL STRUCTURE</a:t>
            </a:r>
            <a:r>
              <a:rPr lang="en-US" altLang="zh-TW" baseline="0" dirty="0" smtClean="0"/>
              <a:t> (8h prior landfall)</a:t>
            </a:r>
            <a:endParaRPr lang="en-US" altLang="zh-TW" dirty="0" smtClean="0"/>
          </a:p>
          <a:p>
            <a:pPr marL="228600" indent="-228600">
              <a:buAutoNum type="alphaLcParenBoth"/>
            </a:pPr>
            <a:r>
              <a:rPr lang="en-US" altLang="zh-TW" dirty="0" smtClean="0"/>
              <a:t>Radar</a:t>
            </a:r>
            <a:r>
              <a:rPr lang="en-US" altLang="zh-TW" baseline="0" dirty="0" smtClean="0"/>
              <a:t> reflectivity : </a:t>
            </a:r>
            <a:r>
              <a:rPr lang="zh-TW" altLang="en-US" baseline="0" dirty="0" smtClean="0"/>
              <a:t>強而直的上升氣流加強眼牆的雷達回波 </a:t>
            </a:r>
            <a:r>
              <a:rPr lang="en-US" altLang="zh-TW" baseline="0" dirty="0" smtClean="0"/>
              <a:t>(</a:t>
            </a:r>
            <a:r>
              <a:rPr lang="zh-TW" altLang="en-US" baseline="0" dirty="0" smtClean="0">
                <a:solidFill>
                  <a:srgbClr val="FF0000"/>
                </a:solidFill>
              </a:rPr>
              <a:t>在許多研究都有類似的情形</a:t>
            </a:r>
            <a:r>
              <a:rPr lang="en-US" altLang="zh-TW" baseline="0" dirty="0" smtClean="0"/>
              <a:t>)</a:t>
            </a:r>
          </a:p>
          <a:p>
            <a:pPr marL="228600" indent="-228600">
              <a:buAutoNum type="alphaLcParenBoth"/>
            </a:pPr>
            <a:r>
              <a:rPr lang="en-US" altLang="zh-TW" baseline="0" dirty="0" smtClean="0"/>
              <a:t>Vertical velocity &amp; Equivalent potential temperature:</a:t>
            </a:r>
            <a:r>
              <a:rPr lang="zh-TW" altLang="en-US" baseline="0" dirty="0" smtClean="0"/>
              <a:t> 眼牆</a:t>
            </a:r>
            <a:r>
              <a:rPr lang="en-US" altLang="zh-TW" baseline="0" dirty="0" smtClean="0"/>
              <a:t>6km</a:t>
            </a:r>
            <a:r>
              <a:rPr lang="zh-TW" altLang="en-US" baseline="0" dirty="0" smtClean="0"/>
              <a:t>處有最大值</a:t>
            </a:r>
            <a:r>
              <a:rPr lang="en-US" altLang="zh-TW" baseline="0" dirty="0" smtClean="0"/>
              <a:t>3m/s</a:t>
            </a:r>
            <a:r>
              <a:rPr lang="zh-TW" altLang="en-US" baseline="0" dirty="0" smtClean="0"/>
              <a:t>，外側有較寬廣但較弱的上升氣流，眼的</a:t>
            </a:r>
            <a:r>
              <a:rPr lang="en-US" altLang="zh-TW" baseline="0" dirty="0" smtClean="0"/>
              <a:t>boundary layer</a:t>
            </a:r>
            <a:r>
              <a:rPr lang="zh-TW" altLang="en-US" baseline="0" dirty="0" smtClean="0"/>
              <a:t>有高相當位溫，外側區域</a:t>
            </a:r>
            <a:r>
              <a:rPr lang="en-US" altLang="zh-TW" baseline="0" dirty="0" smtClean="0"/>
              <a:t>4km</a:t>
            </a:r>
            <a:r>
              <a:rPr lang="zh-TW" altLang="en-US" baseline="0" dirty="0" smtClean="0"/>
              <a:t>處則最低</a:t>
            </a:r>
            <a:endParaRPr lang="en-US" altLang="zh-TW" baseline="0" dirty="0" smtClean="0"/>
          </a:p>
          <a:p>
            <a:pPr marL="228600" indent="-228600">
              <a:buAutoNum type="alphaLcParenBoth"/>
            </a:pPr>
            <a:r>
              <a:rPr lang="en-US" altLang="zh-TW" baseline="0" dirty="0" smtClean="0"/>
              <a:t>Tangential velocity &amp; potential </a:t>
            </a:r>
            <a:r>
              <a:rPr lang="en-US" altLang="zh-TW" baseline="0" dirty="0" err="1" smtClean="0"/>
              <a:t>vorticity</a:t>
            </a:r>
            <a:r>
              <a:rPr lang="zh-TW" altLang="en-US" baseline="0" dirty="0" smtClean="0"/>
              <a:t> 最大風速在眼牆接近地面的地方，在眼內</a:t>
            </a:r>
            <a:r>
              <a:rPr lang="en-US" altLang="zh-TW" baseline="0" dirty="0" smtClean="0"/>
              <a:t>5km</a:t>
            </a:r>
            <a:r>
              <a:rPr lang="zh-TW" altLang="en-US" baseline="0" dirty="0" smtClean="0"/>
              <a:t>處有最大</a:t>
            </a:r>
            <a:r>
              <a:rPr lang="en-US" altLang="zh-TW" baseline="0" dirty="0" smtClean="0"/>
              <a:t>PV</a:t>
            </a:r>
          </a:p>
          <a:p>
            <a:pPr marL="228600" indent="-228600">
              <a:buAutoNum type="alphaLcParenBoth"/>
            </a:pPr>
            <a:r>
              <a:rPr lang="en-US" altLang="zh-TW" baseline="0" dirty="0" smtClean="0"/>
              <a:t>Radial wind:</a:t>
            </a:r>
            <a:r>
              <a:rPr lang="zh-TW" altLang="en-US" baseline="0" dirty="0" smtClean="0"/>
              <a:t> 在低層</a:t>
            </a:r>
            <a:r>
              <a:rPr lang="en-US" altLang="zh-TW" baseline="0" dirty="0" smtClean="0"/>
              <a:t>1km</a:t>
            </a:r>
            <a:r>
              <a:rPr lang="zh-TW" altLang="en-US" baseline="0" dirty="0" smtClean="0"/>
              <a:t>處有強</a:t>
            </a:r>
            <a:r>
              <a:rPr lang="en-US" altLang="zh-TW" baseline="0" dirty="0" smtClean="0"/>
              <a:t>inflow, 7km</a:t>
            </a:r>
            <a:r>
              <a:rPr lang="zh-TW" altLang="en-US" baseline="0" dirty="0" smtClean="0"/>
              <a:t>處有</a:t>
            </a:r>
            <a:r>
              <a:rPr lang="en-US" altLang="zh-TW" baseline="0" dirty="0" smtClean="0"/>
              <a:t>maximum outflow</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7</a:t>
            </a:fld>
            <a:endParaRPr lang="zh-TW" altLang="en-US"/>
          </a:p>
        </p:txBody>
      </p:sp>
    </p:spTree>
    <p:extLst>
      <p:ext uri="{BB962C8B-B14F-4D97-AF65-F5344CB8AC3E}">
        <p14:creationId xmlns:p14="http://schemas.microsoft.com/office/powerpoint/2010/main" val="308361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600" dirty="0" smtClean="0"/>
              <a:t>Midlevel mean (sigma=0.4~0.8) radar reflectivity, (a) full terrain(22h)</a:t>
            </a:r>
            <a:r>
              <a:rPr lang="en-US" altLang="zh-TW" sz="1600" baseline="0" dirty="0" smtClean="0"/>
              <a:t> (b) no terrain(21h) (c) ocean(20h)</a:t>
            </a:r>
          </a:p>
          <a:p>
            <a:r>
              <a:rPr lang="en-US" altLang="zh-TW" sz="1600" baseline="0" dirty="0" smtClean="0"/>
              <a:t>Arrow: environmental shear vector between 200~850hPa within 200 km from the typhoon center</a:t>
            </a:r>
          </a:p>
          <a:p>
            <a:r>
              <a:rPr lang="zh-TW" altLang="en-US" sz="1600" baseline="0" dirty="0" smtClean="0"/>
              <a:t>地形阻擋和地表摩擦會降低</a:t>
            </a:r>
            <a:r>
              <a:rPr lang="zh-TW" altLang="en-US" sz="1600" b="1" baseline="0" dirty="0" smtClean="0"/>
              <a:t>颱風的移速</a:t>
            </a:r>
            <a:endParaRPr lang="en-US" altLang="zh-TW"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Full terrain</a:t>
            </a:r>
            <a:r>
              <a:rPr lang="zh-TW" altLang="en-US" sz="1600" dirty="0" smtClean="0"/>
              <a:t> 的</a:t>
            </a:r>
            <a:r>
              <a:rPr lang="zh-TW" altLang="en-US" sz="1600" b="1" dirty="0" smtClean="0"/>
              <a:t>颱風眼</a:t>
            </a:r>
            <a:r>
              <a:rPr lang="zh-TW" altLang="en-US" sz="1600" dirty="0" smtClean="0"/>
              <a:t>最小，</a:t>
            </a:r>
            <a:r>
              <a:rPr lang="zh-TW" altLang="en-US" sz="1600" baseline="0" dirty="0" smtClean="0"/>
              <a:t>在</a:t>
            </a:r>
            <a:r>
              <a:rPr lang="zh-TW" altLang="en-US" sz="1600" b="1" baseline="0" dirty="0" smtClean="0"/>
              <a:t>眼牆</a:t>
            </a:r>
            <a:r>
              <a:rPr lang="zh-TW" altLang="en-US" sz="1600" baseline="0" dirty="0" smtClean="0"/>
              <a:t>會有強對流</a:t>
            </a:r>
            <a:r>
              <a:rPr lang="en-US" altLang="zh-TW" sz="1600" baseline="0" dirty="0" smtClean="0"/>
              <a:t>(</a:t>
            </a:r>
            <a:r>
              <a:rPr lang="zh-TW" altLang="en-US" sz="1600" baseline="0" dirty="0" smtClean="0"/>
              <a:t>以下會有</a:t>
            </a:r>
            <a:r>
              <a:rPr lang="en-US" altLang="zh-TW" sz="1600" baseline="0" dirty="0" smtClean="0"/>
              <a:t>cross section</a:t>
            </a:r>
            <a:r>
              <a:rPr lang="zh-TW" altLang="en-US" sz="1600" baseline="0" dirty="0" smtClean="0"/>
              <a:t>的圖</a:t>
            </a:r>
            <a:r>
              <a:rPr lang="en-US" altLang="zh-TW" sz="1600" baseline="0" dirty="0" smtClean="0"/>
              <a:t>)</a:t>
            </a:r>
            <a:r>
              <a:rPr lang="zh-TW" altLang="en-US" sz="1600" baseline="0" dirty="0" smtClean="0"/>
              <a:t>，且</a:t>
            </a:r>
            <a:r>
              <a:rPr lang="zh-TW" altLang="en-US" sz="1600" b="1" dirty="0" smtClean="0"/>
              <a:t>雨區</a:t>
            </a:r>
            <a:r>
              <a:rPr lang="zh-TW" altLang="en-US" sz="1600" dirty="0" smtClean="0"/>
              <a:t>最為寬廣（因強烈的水氣幅合以及地形激發的對流之氣旋式平流所造成之降雨）</a:t>
            </a:r>
            <a:endParaRPr lang="en-US" altLang="zh-TW" sz="1600" dirty="0" smtClean="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8</a:t>
            </a:fld>
            <a:endParaRPr lang="zh-TW" altLang="en-US"/>
          </a:p>
        </p:txBody>
      </p:sp>
    </p:spTree>
    <p:extLst>
      <p:ext uri="{BB962C8B-B14F-4D97-AF65-F5344CB8AC3E}">
        <p14:creationId xmlns:p14="http://schemas.microsoft.com/office/powerpoint/2010/main" val="21006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Vertical</a:t>
            </a:r>
            <a:r>
              <a:rPr lang="en-US" altLang="zh-TW" baseline="0" dirty="0" smtClean="0"/>
              <a:t> cross section (brown contour: tangential flow, black contour: radial flow, color: vertical velocity)</a:t>
            </a:r>
          </a:p>
          <a:p>
            <a:r>
              <a:rPr lang="zh-TW" altLang="en-US" baseline="0" dirty="0" smtClean="0"/>
              <a:t>由</a:t>
            </a:r>
            <a:r>
              <a:rPr lang="zh-TW" altLang="en-US" b="1" baseline="0" dirty="0" smtClean="0"/>
              <a:t>上升速度</a:t>
            </a:r>
            <a:r>
              <a:rPr lang="zh-TW" altLang="en-US" baseline="0" dirty="0" smtClean="0"/>
              <a:t>明顯看出地形會加強對流</a:t>
            </a:r>
            <a:r>
              <a:rPr lang="en-US" altLang="zh-TW" baseline="0" dirty="0" smtClean="0"/>
              <a:t>(radial wind)</a:t>
            </a:r>
          </a:p>
          <a:p>
            <a:r>
              <a:rPr lang="zh-TW" altLang="en-US" b="1" baseline="0" dirty="0" smtClean="0"/>
              <a:t>海面低層</a:t>
            </a:r>
            <a:r>
              <a:rPr lang="zh-TW" altLang="en-US" baseline="0" dirty="0" smtClean="0"/>
              <a:t>有強入流，使海面上的眼牆能發展較深較強。</a:t>
            </a:r>
            <a:endParaRPr lang="en-US" altLang="zh-TW" baseline="0" dirty="0" smtClean="0"/>
          </a:p>
          <a:p>
            <a:r>
              <a:rPr lang="zh-TW" altLang="en-US" baseline="0" dirty="0" smtClean="0"/>
              <a:t>有地形的部分</a:t>
            </a:r>
            <a:r>
              <a:rPr lang="zh-TW" altLang="en-US" b="1" baseline="0" dirty="0" smtClean="0"/>
              <a:t>眼牆傾斜</a:t>
            </a:r>
            <a:r>
              <a:rPr lang="zh-TW" altLang="en-US" baseline="0" dirty="0" smtClean="0"/>
              <a:t>，而眼牆的</a:t>
            </a:r>
            <a:r>
              <a:rPr lang="en-US" altLang="zh-TW" baseline="0" dirty="0" smtClean="0"/>
              <a:t>tilt</a:t>
            </a:r>
            <a:r>
              <a:rPr lang="zh-TW" altLang="en-US" baseline="0" dirty="0" smtClean="0"/>
              <a:t>與</a:t>
            </a:r>
            <a:r>
              <a:rPr lang="en-US" altLang="zh-TW" baseline="0" dirty="0" smtClean="0"/>
              <a:t>outflow</a:t>
            </a:r>
            <a:r>
              <a:rPr lang="zh-TW" altLang="en-US" baseline="0" dirty="0" smtClean="0"/>
              <a:t>的傾斜有關。</a:t>
            </a:r>
            <a:r>
              <a:rPr lang="en-US" altLang="zh-TW" baseline="0" dirty="0" smtClean="0"/>
              <a:t>Outflow</a:t>
            </a:r>
            <a:r>
              <a:rPr lang="zh-TW" altLang="en-US" baseline="0" dirty="0" smtClean="0"/>
              <a:t>將</a:t>
            </a:r>
            <a:r>
              <a:rPr lang="en-US" altLang="zh-TW" baseline="0" dirty="0" smtClean="0"/>
              <a:t>inner core</a:t>
            </a:r>
            <a:r>
              <a:rPr lang="zh-TW" altLang="en-US" baseline="0" dirty="0" smtClean="0"/>
              <a:t>的水氣往外帶使雨區增大</a:t>
            </a:r>
            <a:endParaRPr lang="en-US" altLang="zh-TW" baseline="0" dirty="0" smtClean="0"/>
          </a:p>
          <a:p>
            <a:r>
              <a:rPr lang="zh-TW" altLang="en-US" baseline="0" dirty="0" smtClean="0"/>
              <a:t>登陸時</a:t>
            </a:r>
            <a:r>
              <a:rPr lang="en-US" altLang="zh-TW" baseline="0" dirty="0" smtClean="0"/>
              <a:t>tangential wind</a:t>
            </a:r>
            <a:r>
              <a:rPr lang="zh-TW" altLang="en-US" baseline="0" dirty="0" smtClean="0"/>
              <a:t>減弱 </a:t>
            </a:r>
            <a:r>
              <a:rPr lang="en-US" altLang="zh-TW" baseline="0" dirty="0" smtClean="0"/>
              <a:t>(</a:t>
            </a:r>
            <a:r>
              <a:rPr lang="zh-TW" altLang="en-US" baseline="0" dirty="0" smtClean="0"/>
              <a:t>但沒有比去地形還弱，說明地形可能會增強</a:t>
            </a:r>
            <a:r>
              <a:rPr lang="en-US" altLang="zh-TW" baseline="0" dirty="0" smtClean="0"/>
              <a:t>tangential wind</a:t>
            </a:r>
            <a:r>
              <a:rPr lang="zh-TW" altLang="en-US" baseline="0" dirty="0" smtClean="0"/>
              <a:t>，而減弱的原因或許是因為摩擦力</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9</a:t>
            </a:fld>
            <a:endParaRPr lang="zh-TW" altLang="en-US"/>
          </a:p>
        </p:txBody>
      </p:sp>
    </p:spTree>
    <p:extLst>
      <p:ext uri="{BB962C8B-B14F-4D97-AF65-F5344CB8AC3E}">
        <p14:creationId xmlns:p14="http://schemas.microsoft.com/office/powerpoint/2010/main" val="415175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Vertical cross section (color: equivalent</a:t>
            </a:r>
            <a:r>
              <a:rPr lang="en-US" altLang="zh-TW" baseline="0" dirty="0" smtClean="0"/>
              <a:t> potential temperature, Bold outline: 20dBZ radar)</a:t>
            </a:r>
          </a:p>
          <a:p>
            <a:r>
              <a:rPr lang="zh-TW" altLang="en-US" b="1" baseline="0" dirty="0" smtClean="0"/>
              <a:t>右側海面</a:t>
            </a:r>
            <a:r>
              <a:rPr lang="zh-TW" altLang="en-US" baseline="0" dirty="0" smtClean="0"/>
              <a:t>上的深對流使</a:t>
            </a:r>
            <a:r>
              <a:rPr lang="zh-TW" altLang="en-US" b="1" baseline="0" dirty="0" smtClean="0"/>
              <a:t>次環流</a:t>
            </a:r>
            <a:r>
              <a:rPr lang="zh-TW" altLang="en-US" baseline="0" dirty="0" smtClean="0"/>
              <a:t>較明確，而左側地形上方則因為上升下沉氣流傾斜，因此</a:t>
            </a:r>
            <a:r>
              <a:rPr lang="zh-TW" altLang="en-US" b="1" baseline="0" dirty="0" smtClean="0"/>
              <a:t>次環流也向外傾斜</a:t>
            </a:r>
            <a:endParaRPr lang="en-US" altLang="zh-TW" b="1" baseline="0" dirty="0" smtClean="0"/>
          </a:p>
          <a:p>
            <a:r>
              <a:rPr lang="zh-TW" altLang="en-US" baseline="0" dirty="0" smtClean="0"/>
              <a:t>根據</a:t>
            </a:r>
            <a:r>
              <a:rPr lang="en-US" altLang="zh-TW" baseline="0" dirty="0" smtClean="0"/>
              <a:t>No-terrain</a:t>
            </a:r>
            <a:r>
              <a:rPr lang="zh-TW" altLang="en-US" baseline="0" dirty="0" smtClean="0"/>
              <a:t>和</a:t>
            </a:r>
            <a:r>
              <a:rPr lang="en-US" altLang="zh-TW" baseline="0" dirty="0" smtClean="0"/>
              <a:t>ocean</a:t>
            </a:r>
            <a:r>
              <a:rPr lang="zh-TW" altLang="en-US" baseline="0" dirty="0" smtClean="0"/>
              <a:t>的敏感度測試結果，除了</a:t>
            </a:r>
            <a:r>
              <a:rPr lang="zh-TW" altLang="en-US" b="1" baseline="0" dirty="0" smtClean="0"/>
              <a:t>海水能夠提供水氣</a:t>
            </a:r>
            <a:r>
              <a:rPr lang="zh-TW" altLang="en-US" baseline="0" dirty="0" smtClean="0"/>
              <a:t>，因此</a:t>
            </a:r>
            <a:r>
              <a:rPr lang="en-US" altLang="zh-TW" baseline="0" dirty="0" smtClean="0"/>
              <a:t>ocean</a:t>
            </a:r>
            <a:r>
              <a:rPr lang="zh-TW" altLang="en-US" baseline="0" dirty="0" smtClean="0"/>
              <a:t>模擬出的相當位溫比</a:t>
            </a:r>
            <a:r>
              <a:rPr lang="en-US" altLang="zh-TW" baseline="0" dirty="0" smtClean="0"/>
              <a:t>no-terrain</a:t>
            </a:r>
            <a:r>
              <a:rPr lang="zh-TW" altLang="en-US" baseline="0" dirty="0" smtClean="0"/>
              <a:t>還高，但其他結構都較為相似，其二者的次環流結構也較為類似</a:t>
            </a:r>
            <a:endParaRPr lang="en-US" altLang="zh-TW" baseline="0" dirty="0" smtClean="0"/>
          </a:p>
          <a:p>
            <a:r>
              <a:rPr lang="zh-TW" altLang="en-US" baseline="0" dirty="0" smtClean="0"/>
              <a:t>而</a:t>
            </a:r>
            <a:r>
              <a:rPr lang="en-US" altLang="zh-TW" baseline="0" dirty="0" smtClean="0"/>
              <a:t>20dBZ</a:t>
            </a:r>
            <a:r>
              <a:rPr lang="zh-TW" altLang="en-US" baseline="0" dirty="0" smtClean="0"/>
              <a:t>的等值線也使我們再次確認地形會使降雨區擴大</a:t>
            </a:r>
            <a:endParaRPr lang="en-US" altLang="zh-TW" baseline="0" dirty="0" smtClean="0"/>
          </a:p>
          <a:p>
            <a:r>
              <a:rPr lang="zh-TW" altLang="en-US" baseline="0" dirty="0" smtClean="0"/>
              <a:t>左側的下沉氣流把中層的低相當位溫往下帶</a:t>
            </a:r>
            <a:endParaRPr lang="zh-TW" altLang="en-US" dirty="0"/>
          </a:p>
        </p:txBody>
      </p:sp>
      <p:sp>
        <p:nvSpPr>
          <p:cNvPr id="4" name="投影片編號版面配置區 3"/>
          <p:cNvSpPr>
            <a:spLocks noGrp="1"/>
          </p:cNvSpPr>
          <p:nvPr>
            <p:ph type="sldNum" sz="quarter" idx="10"/>
          </p:nvPr>
        </p:nvSpPr>
        <p:spPr/>
        <p:txBody>
          <a:bodyPr/>
          <a:lstStyle/>
          <a:p>
            <a:fld id="{7C3668A3-BE91-41FE-8CE3-0B7276B1C72E}" type="slidenum">
              <a:rPr lang="zh-TW" altLang="en-US" smtClean="0"/>
              <a:t>10</a:t>
            </a:fld>
            <a:endParaRPr lang="zh-TW" altLang="en-US"/>
          </a:p>
        </p:txBody>
      </p:sp>
    </p:spTree>
    <p:extLst>
      <p:ext uri="{BB962C8B-B14F-4D97-AF65-F5344CB8AC3E}">
        <p14:creationId xmlns:p14="http://schemas.microsoft.com/office/powerpoint/2010/main" val="82970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311527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117380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309074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244165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257523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340256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347754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332385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193440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389987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1C5C9D6-BB0B-489F-8DDC-F146CEC9E8BE}" type="datetimeFigureOut">
              <a:rPr lang="zh-TW" altLang="en-US" smtClean="0"/>
              <a:t>2012/11/9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198665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5C9D6-BB0B-489F-8DDC-F146CEC9E8BE}" type="datetimeFigureOut">
              <a:rPr lang="zh-TW" altLang="en-US" smtClean="0"/>
              <a:t>2012/11/9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1DC7C-B40F-4853-8B99-005BBF7F15A6}" type="slidenum">
              <a:rPr lang="zh-TW" altLang="en-US" smtClean="0"/>
              <a:t>‹#›</a:t>
            </a:fld>
            <a:endParaRPr lang="zh-TW" altLang="en-US"/>
          </a:p>
        </p:txBody>
      </p:sp>
    </p:spTree>
    <p:extLst>
      <p:ext uri="{BB962C8B-B14F-4D97-AF65-F5344CB8AC3E}">
        <p14:creationId xmlns:p14="http://schemas.microsoft.com/office/powerpoint/2010/main" val="516824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1844824"/>
            <a:ext cx="8640960" cy="1470025"/>
          </a:xfrm>
        </p:spPr>
        <p:txBody>
          <a:bodyPr>
            <a:noAutofit/>
          </a:bodyPr>
          <a:lstStyle/>
          <a:p>
            <a:r>
              <a:rPr lang="en-US" altLang="zh-TW" sz="4000" dirty="0"/>
              <a:t>A modeling study of Typhoon </a:t>
            </a:r>
            <a:r>
              <a:rPr lang="en-US" altLang="zh-TW" sz="4000" dirty="0" err="1"/>
              <a:t>Nari</a:t>
            </a:r>
            <a:r>
              <a:rPr lang="en-US" altLang="zh-TW" sz="4000" dirty="0"/>
              <a:t> (2001) at landfall. Part II: Structural changes and terrain-induced asymmetries.</a:t>
            </a:r>
            <a:endParaRPr lang="zh-TW" altLang="en-US" sz="4000" dirty="0"/>
          </a:p>
        </p:txBody>
      </p:sp>
      <p:sp>
        <p:nvSpPr>
          <p:cNvPr id="3" name="副標題 2"/>
          <p:cNvSpPr>
            <a:spLocks noGrp="1"/>
          </p:cNvSpPr>
          <p:nvPr>
            <p:ph type="subTitle" idx="1"/>
          </p:nvPr>
        </p:nvSpPr>
        <p:spPr>
          <a:xfrm>
            <a:off x="2627784" y="4581128"/>
            <a:ext cx="6400800" cy="1152128"/>
          </a:xfrm>
        </p:spPr>
        <p:txBody>
          <a:bodyPr>
            <a:normAutofit/>
          </a:bodyPr>
          <a:lstStyle/>
          <a:p>
            <a:pPr indent="354013" algn="just"/>
            <a:r>
              <a:rPr lang="en-US" altLang="zh-TW" sz="1800" dirty="0"/>
              <a:t>Yang, M.-J</a:t>
            </a:r>
            <a:r>
              <a:rPr lang="en-US" altLang="zh-TW" sz="1800" dirty="0" smtClean="0"/>
              <a:t>., </a:t>
            </a:r>
            <a:r>
              <a:rPr lang="en-US" altLang="zh-TW" sz="1800" dirty="0"/>
              <a:t>D.-L. Zhang, X.-D. Tang, and Y. </a:t>
            </a:r>
            <a:r>
              <a:rPr lang="en-US" altLang="zh-TW" sz="1800" dirty="0" smtClean="0"/>
              <a:t>Zhang,</a:t>
            </a:r>
          </a:p>
          <a:p>
            <a:pPr indent="354013" algn="just"/>
            <a:r>
              <a:rPr lang="en-US" altLang="zh-TW" sz="1800" dirty="0"/>
              <a:t> </a:t>
            </a:r>
            <a:r>
              <a:rPr lang="en-US" altLang="zh-TW" sz="1800" i="1" dirty="0"/>
              <a:t>J. </a:t>
            </a:r>
            <a:r>
              <a:rPr lang="en-US" altLang="zh-TW" sz="1800" i="1" dirty="0" err="1"/>
              <a:t>Geophys</a:t>
            </a:r>
            <a:r>
              <a:rPr lang="en-US" altLang="zh-TW" sz="1800" i="1" dirty="0"/>
              <a:t>. </a:t>
            </a:r>
            <a:r>
              <a:rPr lang="en-US" altLang="zh-TW" sz="1800" i="1" dirty="0" smtClean="0"/>
              <a:t>Res.</a:t>
            </a:r>
            <a:endParaRPr lang="zh-TW" altLang="en-US" sz="1600" dirty="0"/>
          </a:p>
        </p:txBody>
      </p:sp>
    </p:spTree>
    <p:extLst>
      <p:ext uri="{BB962C8B-B14F-4D97-AF65-F5344CB8AC3E}">
        <p14:creationId xmlns:p14="http://schemas.microsoft.com/office/powerpoint/2010/main" val="3749838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 y="2540806"/>
            <a:ext cx="3189046"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5420" y="2564904"/>
            <a:ext cx="2836678" cy="259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988" y="2540806"/>
            <a:ext cx="3148012"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807" y="5183826"/>
            <a:ext cx="2763973" cy="28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187" y="5164069"/>
            <a:ext cx="2763973" cy="28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5157192"/>
            <a:ext cx="2763973" cy="28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9512" y="4293096"/>
            <a:ext cx="122413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1259632" y="1844825"/>
            <a:ext cx="821059" cy="584775"/>
          </a:xfrm>
          <a:prstGeom prst="rect">
            <a:avLst/>
          </a:prstGeom>
          <a:noFill/>
        </p:spPr>
        <p:txBody>
          <a:bodyPr wrap="none" rtlCol="0">
            <a:spAutoFit/>
          </a:bodyPr>
          <a:lstStyle/>
          <a:p>
            <a:r>
              <a:rPr lang="en-US" altLang="zh-TW" sz="3200" b="1" dirty="0" smtClean="0"/>
              <a:t>22h</a:t>
            </a:r>
            <a:endParaRPr lang="zh-TW" altLang="en-US" b="1" dirty="0"/>
          </a:p>
        </p:txBody>
      </p:sp>
      <p:sp>
        <p:nvSpPr>
          <p:cNvPr id="12" name="文字方塊 11"/>
          <p:cNvSpPr txBox="1"/>
          <p:nvPr/>
        </p:nvSpPr>
        <p:spPr>
          <a:xfrm>
            <a:off x="4399013" y="1844824"/>
            <a:ext cx="821059" cy="584775"/>
          </a:xfrm>
          <a:prstGeom prst="rect">
            <a:avLst/>
          </a:prstGeom>
          <a:noFill/>
        </p:spPr>
        <p:txBody>
          <a:bodyPr wrap="none" rtlCol="0">
            <a:spAutoFit/>
          </a:bodyPr>
          <a:lstStyle/>
          <a:p>
            <a:r>
              <a:rPr lang="en-US" altLang="zh-TW" sz="3200" b="1" dirty="0" smtClean="0"/>
              <a:t>21h</a:t>
            </a:r>
            <a:endParaRPr lang="zh-TW" altLang="en-US" b="1" dirty="0"/>
          </a:p>
        </p:txBody>
      </p:sp>
      <p:sp>
        <p:nvSpPr>
          <p:cNvPr id="13" name="文字方塊 12"/>
          <p:cNvSpPr txBox="1"/>
          <p:nvPr/>
        </p:nvSpPr>
        <p:spPr>
          <a:xfrm>
            <a:off x="7207325" y="1844824"/>
            <a:ext cx="821059" cy="584775"/>
          </a:xfrm>
          <a:prstGeom prst="rect">
            <a:avLst/>
          </a:prstGeom>
          <a:noFill/>
        </p:spPr>
        <p:txBody>
          <a:bodyPr wrap="none" rtlCol="0">
            <a:spAutoFit/>
          </a:bodyPr>
          <a:lstStyle/>
          <a:p>
            <a:r>
              <a:rPr lang="en-US" altLang="zh-TW" sz="3200" b="1" dirty="0" smtClean="0"/>
              <a:t>20h</a:t>
            </a:r>
            <a:endParaRPr lang="zh-TW" altLang="en-US" b="1" dirty="0"/>
          </a:p>
        </p:txBody>
      </p:sp>
      <p:sp>
        <p:nvSpPr>
          <p:cNvPr id="14" name="文字方塊 13"/>
          <p:cNvSpPr txBox="1"/>
          <p:nvPr/>
        </p:nvSpPr>
        <p:spPr>
          <a:xfrm>
            <a:off x="651100" y="1052736"/>
            <a:ext cx="2038122" cy="584775"/>
          </a:xfrm>
          <a:prstGeom prst="rect">
            <a:avLst/>
          </a:prstGeom>
          <a:noFill/>
        </p:spPr>
        <p:txBody>
          <a:bodyPr wrap="none" rtlCol="0">
            <a:spAutoFit/>
          </a:bodyPr>
          <a:lstStyle/>
          <a:p>
            <a:r>
              <a:rPr lang="en-US" altLang="zh-TW" sz="3200" b="1" dirty="0" smtClean="0"/>
              <a:t>Full terrain</a:t>
            </a:r>
            <a:endParaRPr lang="zh-TW" altLang="en-US" b="1" dirty="0"/>
          </a:p>
        </p:txBody>
      </p:sp>
      <p:sp>
        <p:nvSpPr>
          <p:cNvPr id="15" name="文字方塊 14"/>
          <p:cNvSpPr txBox="1"/>
          <p:nvPr/>
        </p:nvSpPr>
        <p:spPr>
          <a:xfrm>
            <a:off x="3732620" y="1052736"/>
            <a:ext cx="1919500" cy="584775"/>
          </a:xfrm>
          <a:prstGeom prst="rect">
            <a:avLst/>
          </a:prstGeom>
          <a:noFill/>
        </p:spPr>
        <p:txBody>
          <a:bodyPr wrap="none" rtlCol="0">
            <a:spAutoFit/>
          </a:bodyPr>
          <a:lstStyle/>
          <a:p>
            <a:r>
              <a:rPr lang="en-US" altLang="zh-TW" sz="3200" b="1" dirty="0" smtClean="0"/>
              <a:t>No terrain</a:t>
            </a:r>
            <a:endParaRPr lang="zh-TW" altLang="en-US" b="1" dirty="0"/>
          </a:p>
        </p:txBody>
      </p:sp>
      <p:sp>
        <p:nvSpPr>
          <p:cNvPr id="16" name="文字方塊 15"/>
          <p:cNvSpPr txBox="1"/>
          <p:nvPr/>
        </p:nvSpPr>
        <p:spPr>
          <a:xfrm>
            <a:off x="6948264" y="1052736"/>
            <a:ext cx="1261884" cy="584775"/>
          </a:xfrm>
          <a:prstGeom prst="rect">
            <a:avLst/>
          </a:prstGeom>
          <a:noFill/>
        </p:spPr>
        <p:txBody>
          <a:bodyPr wrap="none" rtlCol="0">
            <a:spAutoFit/>
          </a:bodyPr>
          <a:lstStyle/>
          <a:p>
            <a:r>
              <a:rPr lang="en-US" altLang="zh-TW" sz="3200" b="1" dirty="0" smtClean="0"/>
              <a:t>Ocean</a:t>
            </a:r>
            <a:endParaRPr lang="zh-TW" altLang="en-US" b="1" dirty="0"/>
          </a:p>
        </p:txBody>
      </p:sp>
    </p:spTree>
    <p:extLst>
      <p:ext uri="{BB962C8B-B14F-4D97-AF65-F5344CB8AC3E}">
        <p14:creationId xmlns:p14="http://schemas.microsoft.com/office/powerpoint/2010/main" val="415712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959" y="0"/>
            <a:ext cx="69024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667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381"/>
          <a:stretch/>
        </p:blipFill>
        <p:spPr bwMode="auto">
          <a:xfrm>
            <a:off x="-1" y="31800"/>
            <a:ext cx="9121963" cy="310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809"/>
          <a:stretch/>
        </p:blipFill>
        <p:spPr bwMode="auto">
          <a:xfrm>
            <a:off x="-1" y="3265884"/>
            <a:ext cx="9121963" cy="35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單箭頭接點 5"/>
          <p:cNvCxnSpPr/>
          <p:nvPr/>
        </p:nvCxnSpPr>
        <p:spPr>
          <a:xfrm flipV="1">
            <a:off x="8443614" y="2264693"/>
            <a:ext cx="0" cy="648072"/>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8100392" y="1844824"/>
            <a:ext cx="0" cy="468052"/>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7668344" y="2078850"/>
            <a:ext cx="0" cy="77408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7380312" y="1844824"/>
            <a:ext cx="0" cy="419869"/>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7092280" y="2465893"/>
            <a:ext cx="0" cy="32403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6876256" y="2078850"/>
            <a:ext cx="0" cy="39420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4067944" y="2708920"/>
            <a:ext cx="0" cy="360040"/>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3419872" y="2789929"/>
            <a:ext cx="0" cy="279031"/>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2915816" y="2708920"/>
            <a:ext cx="0" cy="360040"/>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a:off x="2339752" y="2852936"/>
            <a:ext cx="0" cy="207023"/>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01688" y="5661248"/>
            <a:ext cx="2016224"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30995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579" y="620688"/>
            <a:ext cx="737691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群組 16"/>
          <p:cNvGrpSpPr/>
          <p:nvPr/>
        </p:nvGrpSpPr>
        <p:grpSpPr>
          <a:xfrm>
            <a:off x="3788991" y="0"/>
            <a:ext cx="1192827" cy="6209928"/>
            <a:chOff x="3203848" y="0"/>
            <a:chExt cx="1192827" cy="6209928"/>
          </a:xfrm>
        </p:grpSpPr>
        <p:cxnSp>
          <p:nvCxnSpPr>
            <p:cNvPr id="9" name="直線接點 8"/>
            <p:cNvCxnSpPr/>
            <p:nvPr/>
          </p:nvCxnSpPr>
          <p:spPr>
            <a:xfrm flipV="1">
              <a:off x="3779912" y="476672"/>
              <a:ext cx="0" cy="57332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3203848" y="0"/>
              <a:ext cx="1192827" cy="461665"/>
            </a:xfrm>
            <a:prstGeom prst="rect">
              <a:avLst/>
            </a:prstGeom>
            <a:noFill/>
          </p:spPr>
          <p:txBody>
            <a:bodyPr wrap="none" rtlCol="0">
              <a:spAutoFit/>
            </a:bodyPr>
            <a:lstStyle/>
            <a:p>
              <a:r>
                <a:rPr lang="en-US" altLang="zh-TW" sz="2400" b="1" dirty="0" smtClean="0"/>
                <a:t>Landfall</a:t>
              </a:r>
              <a:endParaRPr lang="zh-TW" altLang="en-US" sz="2400" b="1" dirty="0"/>
            </a:p>
          </p:txBody>
        </p:sp>
      </p:grpSp>
      <p:sp>
        <p:nvSpPr>
          <p:cNvPr id="18" name="左中括弧 17"/>
          <p:cNvSpPr/>
          <p:nvPr/>
        </p:nvSpPr>
        <p:spPr>
          <a:xfrm rot="16200000" flipV="1">
            <a:off x="3644976" y="6165302"/>
            <a:ext cx="144016" cy="720080"/>
          </a:xfrm>
          <a:prstGeom prst="leftBracket">
            <a:avLst>
              <a:gd name="adj" fmla="val 3478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左中括弧 19"/>
          <p:cNvSpPr/>
          <p:nvPr/>
        </p:nvSpPr>
        <p:spPr>
          <a:xfrm rot="16200000" flipV="1">
            <a:off x="4808058" y="6071090"/>
            <a:ext cx="135633" cy="916891"/>
          </a:xfrm>
          <a:prstGeom prst="leftBracket">
            <a:avLst>
              <a:gd name="adj" fmla="val 3478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左中括弧 20"/>
          <p:cNvSpPr/>
          <p:nvPr/>
        </p:nvSpPr>
        <p:spPr>
          <a:xfrm rot="16200000" flipV="1">
            <a:off x="6021239" y="6165303"/>
            <a:ext cx="144016" cy="720080"/>
          </a:xfrm>
          <a:prstGeom prst="leftBracket">
            <a:avLst>
              <a:gd name="adj" fmla="val 3478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左中括弧 12"/>
          <p:cNvSpPr/>
          <p:nvPr/>
        </p:nvSpPr>
        <p:spPr>
          <a:xfrm rot="16200000" flipV="1">
            <a:off x="2627784" y="6165304"/>
            <a:ext cx="144016" cy="720080"/>
          </a:xfrm>
          <a:prstGeom prst="leftBracket">
            <a:avLst>
              <a:gd name="adj" fmla="val 3478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98490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Vortex Contraction after </a:t>
            </a:r>
            <a:r>
              <a:rPr lang="en-US" altLang="zh-TW" dirty="0" smtClean="0"/>
              <a:t>Landfall</a:t>
            </a:r>
            <a:endParaRPr lang="zh-TW" altLang="en-US" dirty="0"/>
          </a:p>
        </p:txBody>
      </p:sp>
      <p:sp>
        <p:nvSpPr>
          <p:cNvPr id="3" name="內容版面配置區 2"/>
          <p:cNvSpPr>
            <a:spLocks noGrp="1"/>
          </p:cNvSpPr>
          <p:nvPr>
            <p:ph idx="1"/>
          </p:nvPr>
        </p:nvSpPr>
        <p:spPr/>
        <p:txBody>
          <a:bodyPr/>
          <a:lstStyle/>
          <a:p>
            <a:endParaRPr lang="en-US" altLang="zh-TW" dirty="0"/>
          </a:p>
          <a:p>
            <a:pPr algn="just"/>
            <a:r>
              <a:rPr lang="en-US" altLang="zh-TW" dirty="0" smtClean="0"/>
              <a:t>Previous observational and modeling studies have documented contraction of the eye wall as a phenomenon of TC growth over the ocean </a:t>
            </a:r>
            <a:r>
              <a:rPr lang="en-US" altLang="zh-TW" sz="2400" i="1" dirty="0" smtClean="0"/>
              <a:t>[Willoughby et al., 1982; Willoughby and Black, 1996; Liu et al., 1999]</a:t>
            </a:r>
            <a:endParaRPr lang="zh-TW" altLang="en-US" sz="2400" i="1" dirty="0"/>
          </a:p>
        </p:txBody>
      </p:sp>
    </p:spTree>
    <p:extLst>
      <p:ext uri="{BB962C8B-B14F-4D97-AF65-F5344CB8AC3E}">
        <p14:creationId xmlns:p14="http://schemas.microsoft.com/office/powerpoint/2010/main" val="4068911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444" y="638547"/>
            <a:ext cx="6762750"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a:off x="1907704" y="3284984"/>
            <a:ext cx="56166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907704" y="1556792"/>
            <a:ext cx="56166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997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99392"/>
            <a:ext cx="51911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945" y="3717032"/>
            <a:ext cx="401151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778049"/>
            <a:ext cx="3901219" cy="279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6309" y="3403848"/>
            <a:ext cx="500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004" y="6536454"/>
            <a:ext cx="3816425" cy="3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2404" y="3615380"/>
            <a:ext cx="3975819" cy="25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字方塊 9"/>
          <p:cNvSpPr txBox="1"/>
          <p:nvPr/>
        </p:nvSpPr>
        <p:spPr>
          <a:xfrm>
            <a:off x="115695" y="116632"/>
            <a:ext cx="1809085" cy="523220"/>
          </a:xfrm>
          <a:prstGeom prst="rect">
            <a:avLst/>
          </a:prstGeom>
          <a:noFill/>
        </p:spPr>
        <p:txBody>
          <a:bodyPr wrap="none" rtlCol="0">
            <a:spAutoFit/>
          </a:bodyPr>
          <a:lstStyle/>
          <a:p>
            <a:r>
              <a:rPr lang="en-US" altLang="zh-TW" sz="2800" b="1" dirty="0" smtClean="0"/>
              <a:t>Full terrain</a:t>
            </a:r>
            <a:endParaRPr lang="zh-TW" altLang="en-US" sz="1600" b="1" dirty="0"/>
          </a:p>
        </p:txBody>
      </p:sp>
      <p:sp>
        <p:nvSpPr>
          <p:cNvPr id="11" name="文字方塊 10"/>
          <p:cNvSpPr txBox="1"/>
          <p:nvPr/>
        </p:nvSpPr>
        <p:spPr>
          <a:xfrm>
            <a:off x="77653" y="3193812"/>
            <a:ext cx="1902059" cy="523220"/>
          </a:xfrm>
          <a:prstGeom prst="rect">
            <a:avLst/>
          </a:prstGeom>
          <a:noFill/>
        </p:spPr>
        <p:txBody>
          <a:bodyPr wrap="none" rtlCol="0">
            <a:spAutoFit/>
          </a:bodyPr>
          <a:lstStyle/>
          <a:p>
            <a:r>
              <a:rPr lang="en-US" altLang="zh-TW" sz="2800" b="1" dirty="0" smtClean="0"/>
              <a:t>50% terrain</a:t>
            </a:r>
            <a:endParaRPr lang="zh-TW" altLang="en-US" sz="1600" b="1" dirty="0"/>
          </a:p>
        </p:txBody>
      </p:sp>
      <p:sp>
        <p:nvSpPr>
          <p:cNvPr id="12" name="文字方塊 11"/>
          <p:cNvSpPr txBox="1"/>
          <p:nvPr/>
        </p:nvSpPr>
        <p:spPr>
          <a:xfrm>
            <a:off x="7308304" y="3119046"/>
            <a:ext cx="1704890" cy="523220"/>
          </a:xfrm>
          <a:prstGeom prst="rect">
            <a:avLst/>
          </a:prstGeom>
          <a:noFill/>
        </p:spPr>
        <p:txBody>
          <a:bodyPr wrap="none" rtlCol="0">
            <a:spAutoFit/>
          </a:bodyPr>
          <a:lstStyle/>
          <a:p>
            <a:r>
              <a:rPr lang="en-US" altLang="zh-TW" sz="2800" b="1" dirty="0" smtClean="0"/>
              <a:t>No terrain</a:t>
            </a:r>
            <a:endParaRPr lang="zh-TW" altLang="en-US" sz="1600" b="1" dirty="0"/>
          </a:p>
        </p:txBody>
      </p:sp>
      <p:cxnSp>
        <p:nvCxnSpPr>
          <p:cNvPr id="13" name="直線接點 12"/>
          <p:cNvCxnSpPr/>
          <p:nvPr/>
        </p:nvCxnSpPr>
        <p:spPr>
          <a:xfrm>
            <a:off x="2267744" y="1662733"/>
            <a:ext cx="46085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1259632" y="5177809"/>
            <a:ext cx="7344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78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283" y="2286004"/>
            <a:ext cx="4800205" cy="404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a:bodyPr>
          <a:lstStyle/>
          <a:p>
            <a:r>
              <a:rPr lang="en-US" altLang="zh-TW" dirty="0"/>
              <a:t>Eye Wall Breakdown after Landfall </a:t>
            </a:r>
            <a:endParaRPr lang="zh-TW" altLang="en-US" b="1" dirty="0"/>
          </a:p>
        </p:txBody>
      </p:sp>
      <p:sp>
        <p:nvSpPr>
          <p:cNvPr id="3" name="內容版面配置區 2"/>
          <p:cNvSpPr>
            <a:spLocks noGrp="1"/>
          </p:cNvSpPr>
          <p:nvPr>
            <p:ph idx="1"/>
          </p:nvPr>
        </p:nvSpPr>
        <p:spPr>
          <a:xfrm>
            <a:off x="409523" y="1999381"/>
            <a:ext cx="8229600" cy="4525963"/>
          </a:xfrm>
        </p:spPr>
        <p:txBody>
          <a:bodyPr/>
          <a:lstStyle/>
          <a:p>
            <a:endParaRPr lang="zh-TW" alt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316013"/>
            <a:ext cx="4488827" cy="368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877272"/>
            <a:ext cx="4488827" cy="40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22807" y="2964085"/>
            <a:ext cx="1769268" cy="2952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p:nvPr/>
        </p:nvCxnSpPr>
        <p:spPr>
          <a:xfrm flipH="1" flipV="1">
            <a:off x="3228179" y="5340349"/>
            <a:ext cx="479725" cy="3208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4173408" y="1556792"/>
            <a:ext cx="1168910" cy="584775"/>
          </a:xfrm>
          <a:prstGeom prst="rect">
            <a:avLst/>
          </a:prstGeom>
          <a:noFill/>
        </p:spPr>
        <p:txBody>
          <a:bodyPr wrap="none" rtlCol="0">
            <a:spAutoFit/>
          </a:bodyPr>
          <a:lstStyle/>
          <a:p>
            <a:r>
              <a:rPr lang="en-US" altLang="zh-TW" sz="3200" b="1" dirty="0" smtClean="0"/>
              <a:t>t=30h</a:t>
            </a:r>
            <a:endParaRPr lang="zh-TW" altLang="en-US" b="1" dirty="0"/>
          </a:p>
        </p:txBody>
      </p:sp>
    </p:spTree>
    <p:extLst>
      <p:ext uri="{BB962C8B-B14F-4D97-AF65-F5344CB8AC3E}">
        <p14:creationId xmlns:p14="http://schemas.microsoft.com/office/powerpoint/2010/main" val="1008161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23828"/>
            <a:ext cx="8742010" cy="422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6456" y="1723828"/>
            <a:ext cx="463534" cy="411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文字方塊 6"/>
              <p:cNvSpPr txBox="1"/>
              <p:nvPr/>
            </p:nvSpPr>
            <p:spPr>
              <a:xfrm>
                <a:off x="2699792" y="1988840"/>
                <a:ext cx="1452577"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altLang="zh-TW" sz="2400" b="1" dirty="0" smtClean="0"/>
                  <a:t>Higher-</a:t>
                </a:r>
                <a14:m>
                  <m:oMath xmlns:m="http://schemas.openxmlformats.org/officeDocument/2006/math">
                    <m:sSub>
                      <m:sSubPr>
                        <m:ctrlPr>
                          <a:rPr lang="en-US" altLang="zh-TW" sz="2400" b="1" i="1" smtClean="0">
                            <a:latin typeface="Cambria Math"/>
                          </a:rPr>
                        </m:ctrlPr>
                      </m:sSubPr>
                      <m:e>
                        <m:r>
                          <a:rPr lang="zh-TW" altLang="en-US" sz="2400" b="1" i="1" smtClean="0">
                            <a:latin typeface="Cambria Math"/>
                          </a:rPr>
                          <m:t>𝜽</m:t>
                        </m:r>
                      </m:e>
                      <m:sub>
                        <m:r>
                          <a:rPr lang="en-US" altLang="zh-TW" sz="2400" b="1" i="1" smtClean="0">
                            <a:latin typeface="Cambria Math"/>
                          </a:rPr>
                          <m:t>𝒆</m:t>
                        </m:r>
                      </m:sub>
                    </m:sSub>
                  </m:oMath>
                </a14:m>
                <a:endParaRPr lang="zh-TW" altLang="en-US" sz="2400" b="1"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2699792" y="1988840"/>
                <a:ext cx="1452577" cy="461665"/>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306334" y="5219649"/>
                <a:ext cx="1393458"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altLang="zh-TW" sz="2400" b="1" dirty="0" smtClean="0"/>
                  <a:t>Lower-</a:t>
                </a:r>
                <a14:m>
                  <m:oMath xmlns:m="http://schemas.openxmlformats.org/officeDocument/2006/math">
                    <m:sSub>
                      <m:sSubPr>
                        <m:ctrlPr>
                          <a:rPr lang="en-US" altLang="zh-TW" sz="2400" b="1" i="1" smtClean="0">
                            <a:latin typeface="Cambria Math"/>
                          </a:rPr>
                        </m:ctrlPr>
                      </m:sSubPr>
                      <m:e>
                        <m:r>
                          <a:rPr lang="zh-TW" altLang="en-US" sz="2400" b="1" i="1" smtClean="0">
                            <a:latin typeface="Cambria Math"/>
                          </a:rPr>
                          <m:t>𝜽</m:t>
                        </m:r>
                      </m:e>
                      <m:sub>
                        <m:r>
                          <a:rPr lang="en-US" altLang="zh-TW" sz="2400" b="1" i="1" smtClean="0">
                            <a:latin typeface="Cambria Math"/>
                          </a:rPr>
                          <m:t>𝒆</m:t>
                        </m:r>
                      </m:sub>
                    </m:sSub>
                  </m:oMath>
                </a14:m>
                <a:endParaRPr lang="zh-TW" altLang="en-US" sz="2400" b="1"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306334" y="5219649"/>
                <a:ext cx="1393458" cy="461665"/>
              </a:xfrm>
              <a:prstGeom prst="rect">
                <a:avLst/>
              </a:prstGeom>
              <a:blipFill rotWithShape="1">
                <a:blip r:embed="rId6"/>
                <a:stretch>
                  <a:fillRect/>
                </a:stretch>
              </a:blipFill>
            </p:spPr>
            <p:txBody>
              <a:bodyPr/>
              <a:lstStyle/>
              <a:p>
                <a:r>
                  <a:rPr lang="zh-TW" altLang="en-US">
                    <a:noFill/>
                  </a:rPr>
                  <a:t> </a:t>
                </a:r>
              </a:p>
            </p:txBody>
          </p:sp>
        </mc:Fallback>
      </mc:AlternateContent>
      <p:sp>
        <p:nvSpPr>
          <p:cNvPr id="8" name="文字方塊 7"/>
          <p:cNvSpPr txBox="1"/>
          <p:nvPr/>
        </p:nvSpPr>
        <p:spPr>
          <a:xfrm>
            <a:off x="3995936" y="836712"/>
            <a:ext cx="1168910" cy="584775"/>
          </a:xfrm>
          <a:prstGeom prst="rect">
            <a:avLst/>
          </a:prstGeom>
          <a:noFill/>
        </p:spPr>
        <p:txBody>
          <a:bodyPr wrap="none" rtlCol="0">
            <a:spAutoFit/>
          </a:bodyPr>
          <a:lstStyle/>
          <a:p>
            <a:r>
              <a:rPr lang="en-US" altLang="zh-TW" sz="3200" b="1" dirty="0" smtClean="0"/>
              <a:t>t=20h</a:t>
            </a:r>
            <a:endParaRPr lang="zh-TW" altLang="en-US" b="1" dirty="0"/>
          </a:p>
        </p:txBody>
      </p:sp>
    </p:spTree>
    <p:extLst>
      <p:ext uri="{BB962C8B-B14F-4D97-AF65-F5344CB8AC3E}">
        <p14:creationId xmlns:p14="http://schemas.microsoft.com/office/powerpoint/2010/main" val="270759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8732769" cy="422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6456" y="1700808"/>
            <a:ext cx="47096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文字方塊 5"/>
              <p:cNvSpPr txBox="1"/>
              <p:nvPr/>
            </p:nvSpPr>
            <p:spPr>
              <a:xfrm>
                <a:off x="2075071" y="5085184"/>
                <a:ext cx="1393458"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altLang="zh-TW" sz="2400" b="1" dirty="0" smtClean="0"/>
                  <a:t>Lower-</a:t>
                </a:r>
                <a14:m>
                  <m:oMath xmlns:m="http://schemas.openxmlformats.org/officeDocument/2006/math">
                    <m:sSub>
                      <m:sSubPr>
                        <m:ctrlPr>
                          <a:rPr lang="en-US" altLang="zh-TW" sz="2400" b="1" i="1" smtClean="0">
                            <a:latin typeface="Cambria Math"/>
                          </a:rPr>
                        </m:ctrlPr>
                      </m:sSubPr>
                      <m:e>
                        <m:r>
                          <a:rPr lang="zh-TW" altLang="en-US" sz="2400" b="1" i="1" smtClean="0">
                            <a:latin typeface="Cambria Math"/>
                          </a:rPr>
                          <m:t>𝜽</m:t>
                        </m:r>
                      </m:e>
                      <m:sub>
                        <m:r>
                          <a:rPr lang="en-US" altLang="zh-TW" sz="2400" b="1" i="1" smtClean="0">
                            <a:latin typeface="Cambria Math"/>
                          </a:rPr>
                          <m:t>𝒆</m:t>
                        </m:r>
                      </m:sub>
                    </m:sSub>
                  </m:oMath>
                </a14:m>
                <a:endParaRPr lang="zh-TW" altLang="en-US" sz="2400" b="1"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2075071" y="5085184"/>
                <a:ext cx="1393458" cy="461665"/>
              </a:xfrm>
              <a:prstGeom prst="rect">
                <a:avLst/>
              </a:prstGeom>
              <a:blipFill rotWithShape="1">
                <a:blip r:embed="rId5"/>
                <a:stretch>
                  <a:fillRect/>
                </a:stretch>
              </a:blipFill>
            </p:spPr>
            <p:txBody>
              <a:bodyPr/>
              <a:lstStyle/>
              <a:p>
                <a:r>
                  <a:rPr lang="zh-TW" altLang="en-US">
                    <a:noFill/>
                  </a:rPr>
                  <a:t> </a:t>
                </a:r>
              </a:p>
            </p:txBody>
          </p:sp>
        </mc:Fallback>
      </mc:AlternateContent>
      <p:cxnSp>
        <p:nvCxnSpPr>
          <p:cNvPr id="5" name="直線單箭頭接點 4"/>
          <p:cNvCxnSpPr/>
          <p:nvPr/>
        </p:nvCxnSpPr>
        <p:spPr>
          <a:xfrm flipH="1" flipV="1">
            <a:off x="2483768" y="3645024"/>
            <a:ext cx="384369" cy="14401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文字方塊 10"/>
              <p:cNvSpPr txBox="1"/>
              <p:nvPr/>
            </p:nvSpPr>
            <p:spPr>
              <a:xfrm>
                <a:off x="2699792" y="1988840"/>
                <a:ext cx="1452577"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altLang="zh-TW" sz="2400" b="1" dirty="0" smtClean="0"/>
                  <a:t>Higher-</a:t>
                </a:r>
                <a14:m>
                  <m:oMath xmlns:m="http://schemas.openxmlformats.org/officeDocument/2006/math">
                    <m:sSub>
                      <m:sSubPr>
                        <m:ctrlPr>
                          <a:rPr lang="en-US" altLang="zh-TW" sz="2400" b="1" i="1" smtClean="0">
                            <a:latin typeface="Cambria Math"/>
                          </a:rPr>
                        </m:ctrlPr>
                      </m:sSubPr>
                      <m:e>
                        <m:r>
                          <a:rPr lang="zh-TW" altLang="en-US" sz="2400" b="1" i="1" smtClean="0">
                            <a:latin typeface="Cambria Math"/>
                          </a:rPr>
                          <m:t>𝜽</m:t>
                        </m:r>
                      </m:e>
                      <m:sub>
                        <m:r>
                          <a:rPr lang="en-US" altLang="zh-TW" sz="2400" b="1" i="1" smtClean="0">
                            <a:latin typeface="Cambria Math"/>
                          </a:rPr>
                          <m:t>𝒆</m:t>
                        </m:r>
                      </m:sub>
                    </m:sSub>
                  </m:oMath>
                </a14:m>
                <a:endParaRPr lang="zh-TW" altLang="en-US" sz="2400" b="1"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2699792" y="1988840"/>
                <a:ext cx="1452577" cy="461665"/>
              </a:xfrm>
              <a:prstGeom prst="rect">
                <a:avLst/>
              </a:prstGeom>
              <a:blipFill rotWithShape="1">
                <a:blip r:embed="rId6"/>
                <a:stretch>
                  <a:fillRect/>
                </a:stretch>
              </a:blipFill>
            </p:spPr>
            <p:txBody>
              <a:bodyPr/>
              <a:lstStyle/>
              <a:p>
                <a:r>
                  <a:rPr lang="zh-TW" altLang="en-US">
                    <a:noFill/>
                  </a:rPr>
                  <a:t> </a:t>
                </a:r>
              </a:p>
            </p:txBody>
          </p:sp>
        </mc:Fallback>
      </mc:AlternateContent>
      <p:cxnSp>
        <p:nvCxnSpPr>
          <p:cNvPr id="12" name="直線單箭頭接點 11"/>
          <p:cNvCxnSpPr/>
          <p:nvPr/>
        </p:nvCxnSpPr>
        <p:spPr>
          <a:xfrm flipH="1">
            <a:off x="1882887" y="2450505"/>
            <a:ext cx="793065" cy="4770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文字方塊 12"/>
          <p:cNvSpPr txBox="1"/>
          <p:nvPr/>
        </p:nvSpPr>
        <p:spPr>
          <a:xfrm>
            <a:off x="3995936" y="836712"/>
            <a:ext cx="1168910" cy="584775"/>
          </a:xfrm>
          <a:prstGeom prst="rect">
            <a:avLst/>
          </a:prstGeom>
          <a:noFill/>
        </p:spPr>
        <p:txBody>
          <a:bodyPr wrap="none" rtlCol="0">
            <a:spAutoFit/>
          </a:bodyPr>
          <a:lstStyle/>
          <a:p>
            <a:r>
              <a:rPr lang="en-US" altLang="zh-TW" sz="3200" b="1" dirty="0" smtClean="0"/>
              <a:t>t=25h</a:t>
            </a:r>
            <a:endParaRPr lang="zh-TW" altLang="en-US" b="1" dirty="0"/>
          </a:p>
        </p:txBody>
      </p:sp>
    </p:spTree>
    <p:extLst>
      <p:ext uri="{BB962C8B-B14F-4D97-AF65-F5344CB8AC3E}">
        <p14:creationId xmlns:p14="http://schemas.microsoft.com/office/powerpoint/2010/main" val="179433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60648"/>
            <a:ext cx="8229600" cy="4525963"/>
          </a:xfrm>
        </p:spPr>
        <p:txBody>
          <a:bodyPr/>
          <a:lstStyle/>
          <a:p>
            <a:r>
              <a:rPr lang="en-US" altLang="zh-TW" dirty="0" smtClean="0"/>
              <a:t>Part I</a:t>
            </a:r>
          </a:p>
          <a:p>
            <a:pPr marL="354013" indent="0">
              <a:buNone/>
            </a:pPr>
            <a:r>
              <a:rPr lang="en-US" altLang="zh-TW" dirty="0" smtClean="0"/>
              <a:t>The effects of Taiwan topography on the track, intensity, and surface precipitation during the landfall of </a:t>
            </a:r>
            <a:r>
              <a:rPr lang="en-US" altLang="zh-TW" dirty="0" err="1" smtClean="0"/>
              <a:t>Nari</a:t>
            </a:r>
            <a:r>
              <a:rPr lang="en-US" altLang="zh-TW" dirty="0" smtClean="0"/>
              <a:t>.</a:t>
            </a:r>
            <a:endParaRPr lang="zh-TW" altLang="en-US" dirty="0"/>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624460" y="2204864"/>
            <a:ext cx="4250635" cy="210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88024" y="4400672"/>
            <a:ext cx="4235436" cy="20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918" y="2499042"/>
            <a:ext cx="4254542" cy="409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975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0429"/>
            <a:ext cx="9144000" cy="418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文字方塊 4"/>
              <p:cNvSpPr txBox="1"/>
              <p:nvPr/>
            </p:nvSpPr>
            <p:spPr>
              <a:xfrm>
                <a:off x="2279419" y="2060848"/>
                <a:ext cx="1452577"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altLang="zh-TW" sz="2400" b="1" dirty="0" smtClean="0"/>
                  <a:t>Higher-</a:t>
                </a:r>
                <a14:m>
                  <m:oMath xmlns:m="http://schemas.openxmlformats.org/officeDocument/2006/math">
                    <m:sSub>
                      <m:sSubPr>
                        <m:ctrlPr>
                          <a:rPr lang="en-US" altLang="zh-TW" sz="2400" b="1" i="1" smtClean="0">
                            <a:latin typeface="Cambria Math"/>
                          </a:rPr>
                        </m:ctrlPr>
                      </m:sSubPr>
                      <m:e>
                        <m:r>
                          <a:rPr lang="zh-TW" altLang="en-US" sz="2400" b="1" i="1" smtClean="0">
                            <a:latin typeface="Cambria Math"/>
                          </a:rPr>
                          <m:t>𝜽</m:t>
                        </m:r>
                      </m:e>
                      <m:sub>
                        <m:r>
                          <a:rPr lang="en-US" altLang="zh-TW" sz="2400" b="1" i="1" smtClean="0">
                            <a:latin typeface="Cambria Math"/>
                          </a:rPr>
                          <m:t>𝒆</m:t>
                        </m:r>
                      </m:sub>
                    </m:sSub>
                  </m:oMath>
                </a14:m>
                <a:endParaRPr lang="zh-TW" altLang="en-US" sz="2400" b="1"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2279419" y="2060848"/>
                <a:ext cx="1452577" cy="461665"/>
              </a:xfrm>
              <a:prstGeom prst="rect">
                <a:avLst/>
              </a:prstGeom>
              <a:blipFill rotWithShape="1">
                <a:blip r:embed="rId4"/>
                <a:stretch>
                  <a:fillRect/>
                </a:stretch>
              </a:blipFill>
            </p:spPr>
            <p:txBody>
              <a:bodyPr/>
              <a:lstStyle/>
              <a:p>
                <a:r>
                  <a:rPr lang="zh-TW" altLang="en-US">
                    <a:noFill/>
                  </a:rPr>
                  <a:t> </a:t>
                </a:r>
              </a:p>
            </p:txBody>
          </p:sp>
        </mc:Fallback>
      </mc:AlternateContent>
      <p:cxnSp>
        <p:nvCxnSpPr>
          <p:cNvPr id="6" name="直線單箭頭接點 5"/>
          <p:cNvCxnSpPr/>
          <p:nvPr/>
        </p:nvCxnSpPr>
        <p:spPr>
          <a:xfrm flipH="1">
            <a:off x="1835696" y="2522513"/>
            <a:ext cx="419884" cy="9064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文字方塊 6"/>
          <p:cNvSpPr txBox="1"/>
          <p:nvPr/>
        </p:nvSpPr>
        <p:spPr>
          <a:xfrm>
            <a:off x="3995936" y="836712"/>
            <a:ext cx="1168910" cy="584775"/>
          </a:xfrm>
          <a:prstGeom prst="rect">
            <a:avLst/>
          </a:prstGeom>
          <a:noFill/>
        </p:spPr>
        <p:txBody>
          <a:bodyPr wrap="none" rtlCol="0">
            <a:spAutoFit/>
          </a:bodyPr>
          <a:lstStyle/>
          <a:p>
            <a:r>
              <a:rPr lang="en-US" altLang="zh-TW" sz="3200" b="1" dirty="0" smtClean="0"/>
              <a:t>t=30h</a:t>
            </a:r>
            <a:endParaRPr lang="zh-TW" altLang="en-US" b="1" dirty="0"/>
          </a:p>
        </p:txBody>
      </p:sp>
      <mc:AlternateContent xmlns:mc="http://schemas.openxmlformats.org/markup-compatibility/2006">
        <mc:Choice xmlns:a14="http://schemas.microsoft.com/office/drawing/2010/main" Requires="a14">
          <p:sp>
            <p:nvSpPr>
              <p:cNvPr id="8" name="文字方塊 7"/>
              <p:cNvSpPr txBox="1"/>
              <p:nvPr/>
            </p:nvSpPr>
            <p:spPr>
              <a:xfrm>
                <a:off x="2915816" y="4005064"/>
                <a:ext cx="1393458"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altLang="zh-TW" sz="2400" b="1" dirty="0" smtClean="0"/>
                  <a:t>Lower-</a:t>
                </a:r>
                <a14:m>
                  <m:oMath xmlns:m="http://schemas.openxmlformats.org/officeDocument/2006/math">
                    <m:sSub>
                      <m:sSubPr>
                        <m:ctrlPr>
                          <a:rPr lang="en-US" altLang="zh-TW" sz="2400" b="1" i="1" smtClean="0">
                            <a:latin typeface="Cambria Math"/>
                          </a:rPr>
                        </m:ctrlPr>
                      </m:sSubPr>
                      <m:e>
                        <m:r>
                          <a:rPr lang="zh-TW" altLang="en-US" sz="2400" b="1" i="1" smtClean="0">
                            <a:latin typeface="Cambria Math"/>
                          </a:rPr>
                          <m:t>𝜽</m:t>
                        </m:r>
                      </m:e>
                      <m:sub>
                        <m:r>
                          <a:rPr lang="en-US" altLang="zh-TW" sz="2400" b="1" i="1" smtClean="0">
                            <a:latin typeface="Cambria Math"/>
                          </a:rPr>
                          <m:t>𝒆</m:t>
                        </m:r>
                      </m:sub>
                    </m:sSub>
                  </m:oMath>
                </a14:m>
                <a:endParaRPr lang="zh-TW" altLang="en-US" sz="2400" b="1" dirty="0"/>
              </a:p>
            </p:txBody>
          </p:sp>
        </mc:Choice>
        <mc:Fallback>
          <p:sp>
            <p:nvSpPr>
              <p:cNvPr id="8" name="文字方塊 7"/>
              <p:cNvSpPr txBox="1">
                <a:spLocks noRot="1" noChangeAspect="1" noMove="1" noResize="1" noEditPoints="1" noAdjustHandles="1" noChangeArrowheads="1" noChangeShapeType="1" noTextEdit="1"/>
              </p:cNvSpPr>
              <p:nvPr/>
            </p:nvSpPr>
            <p:spPr>
              <a:xfrm>
                <a:off x="2915816" y="4005064"/>
                <a:ext cx="1393458" cy="461665"/>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6693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0648"/>
            <a:ext cx="6269509" cy="62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586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790879"/>
            <a:ext cx="4932040" cy="408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10241"/>
            <a:ext cx="453843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65" y="5445224"/>
            <a:ext cx="4402743" cy="40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4059553" y="972017"/>
            <a:ext cx="1168910" cy="584775"/>
          </a:xfrm>
          <a:prstGeom prst="rect">
            <a:avLst/>
          </a:prstGeom>
          <a:noFill/>
        </p:spPr>
        <p:txBody>
          <a:bodyPr wrap="none" rtlCol="0">
            <a:spAutoFit/>
          </a:bodyPr>
          <a:lstStyle/>
          <a:p>
            <a:r>
              <a:rPr lang="en-US" altLang="zh-TW" sz="3200" b="1" dirty="0" smtClean="0"/>
              <a:t>t=30h</a:t>
            </a:r>
            <a:endParaRPr lang="zh-TW" altLang="en-US" b="1" dirty="0"/>
          </a:p>
        </p:txBody>
      </p:sp>
    </p:spTree>
    <p:extLst>
      <p:ext uri="{BB962C8B-B14F-4D97-AF65-F5344CB8AC3E}">
        <p14:creationId xmlns:p14="http://schemas.microsoft.com/office/powerpoint/2010/main" val="3862026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p:txBody>
          <a:bodyPr/>
          <a:lstStyle/>
          <a:p>
            <a:r>
              <a:rPr lang="en-US" altLang="zh-TW" dirty="0" smtClean="0"/>
              <a:t>After landfall, the tangential flow is weakened but the low-level radial wind is strengthened , due to the terrain blocking and surface friction.</a:t>
            </a:r>
          </a:p>
          <a:p>
            <a:endParaRPr lang="en-US" altLang="zh-TW" dirty="0"/>
          </a:p>
          <a:p>
            <a:r>
              <a:rPr lang="en-US" altLang="zh-TW" dirty="0"/>
              <a:t>At the time of landfall, </a:t>
            </a:r>
            <a:r>
              <a:rPr lang="en-US" altLang="zh-TW" dirty="0" err="1"/>
              <a:t>Nari</a:t>
            </a:r>
            <a:r>
              <a:rPr lang="en-US" altLang="zh-TW" dirty="0"/>
              <a:t> shows stronger primary and secondary circulations in the presence of the CMR topography because of the enhanced latent heat release.</a:t>
            </a:r>
          </a:p>
          <a:p>
            <a:endParaRPr lang="en-US" altLang="zh-TW" dirty="0" smtClean="0"/>
          </a:p>
          <a:p>
            <a:endParaRPr lang="en-US" altLang="zh-TW" dirty="0" smtClean="0"/>
          </a:p>
        </p:txBody>
      </p:sp>
    </p:spTree>
    <p:extLst>
      <p:ext uri="{BB962C8B-B14F-4D97-AF65-F5344CB8AC3E}">
        <p14:creationId xmlns:p14="http://schemas.microsoft.com/office/powerpoint/2010/main" val="163259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a:bodyPr>
              <a:lstStyle/>
              <a:p>
                <a:r>
                  <a:rPr lang="en-US" altLang="zh-TW" dirty="0" smtClean="0"/>
                  <a:t>RMW and midlevel eye wall updraft contract after landfall. When latent heating rates decrease, the inner core vortex size begins to increase and the storm weakens slowly.</a:t>
                </a:r>
              </a:p>
              <a:p>
                <a:endParaRPr lang="en-US" altLang="zh-TW" dirty="0" smtClean="0"/>
              </a:p>
              <a:p>
                <a:r>
                  <a:rPr lang="en-US" altLang="zh-TW" dirty="0"/>
                  <a:t>The interaction of </a:t>
                </a:r>
                <a:r>
                  <a:rPr lang="en-US" altLang="zh-TW" dirty="0" err="1"/>
                  <a:t>Nari’s</a:t>
                </a:r>
                <a:r>
                  <a:rPr lang="en-US" altLang="zh-TW" dirty="0"/>
                  <a:t> vortex circulation with the elevated lower-</a:t>
                </a:r>
                <a14:m>
                  <m:oMath xmlns:m="http://schemas.openxmlformats.org/officeDocument/2006/math">
                    <m:sSub>
                      <m:sSubPr>
                        <m:ctrlPr>
                          <a:rPr lang="en-US" altLang="zh-TW" i="1">
                            <a:latin typeface="Cambria Math"/>
                          </a:rPr>
                        </m:ctrlPr>
                      </m:sSubPr>
                      <m:e>
                        <m:r>
                          <a:rPr lang="zh-TW" altLang="en-US" i="1">
                            <a:latin typeface="Cambria Math"/>
                          </a:rPr>
                          <m:t>𝜃</m:t>
                        </m:r>
                      </m:e>
                      <m:sub>
                        <m:r>
                          <a:rPr lang="en-US" altLang="zh-TW" i="1">
                            <a:latin typeface="Cambria Math"/>
                          </a:rPr>
                          <m:t>𝑒</m:t>
                        </m:r>
                      </m:sub>
                    </m:sSub>
                  </m:oMath>
                </a14:m>
                <a:r>
                  <a:rPr lang="zh-TW" altLang="en-US" dirty="0"/>
                  <a:t> </a:t>
                </a:r>
                <a:r>
                  <a:rPr lang="en-US" altLang="zh-TW" dirty="0"/>
                  <a:t>air, combined with the CMR topographical </a:t>
                </a:r>
                <a:r>
                  <a:rPr lang="en-US" altLang="zh-TW" dirty="0" smtClean="0"/>
                  <a:t>lifting, </a:t>
                </a:r>
                <a:r>
                  <a:rPr lang="en-US" altLang="zh-TW" dirty="0"/>
                  <a:t>accounts for most of the asymmetrical structures after landfall.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1481" t="-1617" r="-2741" b="-1213"/>
                </a:stretch>
              </a:blipFill>
            </p:spPr>
            <p:txBody>
              <a:bodyPr/>
              <a:lstStyle/>
              <a:p>
                <a:r>
                  <a:rPr lang="zh-TW" altLang="en-US">
                    <a:noFill/>
                  </a:rPr>
                  <a:t> </a:t>
                </a:r>
              </a:p>
            </p:txBody>
          </p:sp>
        </mc:Fallback>
      </mc:AlternateContent>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785" y="24372"/>
            <a:ext cx="4704553" cy="390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6" y="2571774"/>
            <a:ext cx="4585356" cy="428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2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484784"/>
            <a:ext cx="8229600" cy="4525963"/>
          </a:xfrm>
        </p:spPr>
        <p:txBody>
          <a:bodyPr/>
          <a:lstStyle/>
          <a:p>
            <a:pPr marL="0" indent="0">
              <a:buNone/>
            </a:pPr>
            <a:endParaRPr lang="en-US" altLang="zh-TW" dirty="0" smtClean="0"/>
          </a:p>
          <a:p>
            <a:pPr marL="0" indent="0">
              <a:buNone/>
            </a:pPr>
            <a:endParaRPr lang="en-US" altLang="zh-TW" dirty="0"/>
          </a:p>
          <a:p>
            <a:pPr marL="0" indent="0">
              <a:buNone/>
            </a:pPr>
            <a:endParaRPr lang="en-US" altLang="zh-TW" dirty="0" smtClean="0"/>
          </a:p>
          <a:p>
            <a:pPr marL="0" indent="0" algn="ctr">
              <a:buNone/>
            </a:pPr>
            <a:r>
              <a:rPr lang="en-US" altLang="zh-TW" sz="3600" dirty="0" smtClean="0"/>
              <a:t>Thank you for your listening!</a:t>
            </a:r>
            <a:endParaRPr lang="zh-TW" altLang="en-US" sz="3600" dirty="0"/>
          </a:p>
        </p:txBody>
      </p:sp>
    </p:spTree>
    <p:extLst>
      <p:ext uri="{BB962C8B-B14F-4D97-AF65-F5344CB8AC3E}">
        <p14:creationId xmlns:p14="http://schemas.microsoft.com/office/powerpoint/2010/main" val="3034628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descr="http://www.tlsh.tp.edu.tw/~t127/topographytaiwan/images/0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3876675" cy="561975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427984" y="6133297"/>
            <a:ext cx="4572000" cy="646331"/>
          </a:xfrm>
          <a:prstGeom prst="rect">
            <a:avLst/>
          </a:prstGeom>
        </p:spPr>
        <p:txBody>
          <a:bodyPr>
            <a:spAutoFit/>
          </a:bodyPr>
          <a:lstStyle/>
          <a:p>
            <a:r>
              <a:rPr lang="en-US" altLang="zh-TW" dirty="0"/>
              <a:t>http://www.tlsh.tp.edu.tw/~t127/topographytaiwan/images/0101.jpg</a:t>
            </a:r>
            <a:endParaRPr lang="zh-TW" altLang="en-US" dirty="0"/>
          </a:p>
        </p:txBody>
      </p:sp>
    </p:spTree>
    <p:extLst>
      <p:ext uri="{BB962C8B-B14F-4D97-AF65-F5344CB8AC3E}">
        <p14:creationId xmlns:p14="http://schemas.microsoft.com/office/powerpoint/2010/main" val="3712433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5364" name="Picture 4" descr="http://www.ecmwf.int/newsevents/training/rcourse_notes/PARAMETRIZATION/BOUNDARY_LAYER/Boundary_layer18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27584"/>
            <a:ext cx="5114925" cy="756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97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00844"/>
            <a:ext cx="6841091" cy="662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20" y="2951373"/>
            <a:ext cx="3901247" cy="387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317120" y="16178"/>
            <a:ext cx="1710596" cy="369332"/>
          </a:xfrm>
          <a:prstGeom prst="rect">
            <a:avLst/>
          </a:prstGeom>
          <a:noFill/>
        </p:spPr>
        <p:txBody>
          <a:bodyPr wrap="none" rtlCol="0">
            <a:spAutoFit/>
          </a:bodyPr>
          <a:lstStyle/>
          <a:p>
            <a:r>
              <a:rPr lang="en-US" altLang="zh-TW" dirty="0" smtClean="0"/>
              <a:t>(Fig. 20 in Part I)</a:t>
            </a:r>
            <a:endParaRPr lang="zh-TW" alt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413" y="16177"/>
            <a:ext cx="5180048" cy="680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5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aphicFrame>
        <p:nvGraphicFramePr>
          <p:cNvPr id="4" name="內容版面配置區 4"/>
          <p:cNvGraphicFramePr>
            <a:graphicFrameLocks/>
          </p:cNvGraphicFramePr>
          <p:nvPr>
            <p:extLst>
              <p:ext uri="{D42A27DB-BD31-4B8C-83A1-F6EECF244321}">
                <p14:modId xmlns:p14="http://schemas.microsoft.com/office/powerpoint/2010/main" val="2120575348"/>
              </p:ext>
            </p:extLst>
          </p:nvPr>
        </p:nvGraphicFramePr>
        <p:xfrm>
          <a:off x="251520" y="1556792"/>
          <a:ext cx="8640962" cy="4824538"/>
        </p:xfrm>
        <a:graphic>
          <a:graphicData uri="http://schemas.openxmlformats.org/drawingml/2006/table">
            <a:tbl>
              <a:tblPr firstRow="1" bandRow="1">
                <a:tableStyleId>{21E4AEA4-8DFA-4A89-87EB-49C32662AFE0}</a:tableStyleId>
              </a:tblPr>
              <a:tblGrid>
                <a:gridCol w="2501331"/>
                <a:gridCol w="1667555"/>
                <a:gridCol w="1745257"/>
                <a:gridCol w="1358665"/>
                <a:gridCol w="1368154"/>
              </a:tblGrid>
              <a:tr h="535662">
                <a:tc>
                  <a:txBody>
                    <a:bodyPr/>
                    <a:lstStyle/>
                    <a:p>
                      <a:pPr algn="ctr"/>
                      <a:r>
                        <a:rPr lang="en-US" altLang="zh-TW" sz="2400" dirty="0" smtClean="0"/>
                        <a:t>Domain</a:t>
                      </a:r>
                      <a:endParaRPr lang="zh-TW" altLang="en-US" sz="2400" dirty="0"/>
                    </a:p>
                  </a:txBody>
                  <a:tcPr/>
                </a:tc>
                <a:tc>
                  <a:txBody>
                    <a:bodyPr/>
                    <a:lstStyle/>
                    <a:p>
                      <a:pPr algn="ctr"/>
                      <a:r>
                        <a:rPr lang="en-US" altLang="zh-TW" sz="2400" dirty="0" smtClean="0"/>
                        <a:t>D1</a:t>
                      </a:r>
                      <a:endParaRPr lang="zh-TW" altLang="en-US" sz="2400" dirty="0"/>
                    </a:p>
                  </a:txBody>
                  <a:tcPr/>
                </a:tc>
                <a:tc>
                  <a:txBody>
                    <a:bodyPr/>
                    <a:lstStyle/>
                    <a:p>
                      <a:pPr algn="ctr"/>
                      <a:r>
                        <a:rPr lang="en-US" altLang="zh-TW" sz="2400" dirty="0" smtClean="0"/>
                        <a:t>D2</a:t>
                      </a:r>
                      <a:endParaRPr lang="zh-TW" altLang="en-US" sz="2400" dirty="0"/>
                    </a:p>
                  </a:txBody>
                  <a:tcPr/>
                </a:tc>
                <a:tc>
                  <a:txBody>
                    <a:bodyPr/>
                    <a:lstStyle/>
                    <a:p>
                      <a:pPr algn="ctr"/>
                      <a:r>
                        <a:rPr lang="en-US" altLang="zh-TW" sz="2400" dirty="0" smtClean="0"/>
                        <a:t>D3</a:t>
                      </a:r>
                      <a:endParaRPr lang="zh-TW" altLang="en-US" sz="2400" dirty="0"/>
                    </a:p>
                  </a:txBody>
                  <a:tcPr/>
                </a:tc>
                <a:tc>
                  <a:txBody>
                    <a:bodyPr/>
                    <a:lstStyle/>
                    <a:p>
                      <a:pPr algn="ctr"/>
                      <a:r>
                        <a:rPr lang="en-US" altLang="zh-TW" sz="2400" dirty="0" smtClean="0"/>
                        <a:t>D4</a:t>
                      </a:r>
                      <a:endParaRPr lang="zh-TW" altLang="en-US" sz="2400" dirty="0"/>
                    </a:p>
                  </a:txBody>
                  <a:tcPr/>
                </a:tc>
              </a:tr>
              <a:tr h="606373">
                <a:tc>
                  <a:txBody>
                    <a:bodyPr/>
                    <a:lstStyle/>
                    <a:p>
                      <a:r>
                        <a:rPr lang="en-US" altLang="zh-TW" sz="2400" dirty="0" smtClean="0"/>
                        <a:t>Duration</a:t>
                      </a:r>
                      <a:endParaRPr lang="zh-TW" altLang="en-US" sz="2400" dirty="0"/>
                    </a:p>
                  </a:txBody>
                  <a:tcPr/>
                </a:tc>
                <a:tc gridSpan="4">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TW" sz="2400" dirty="0" smtClean="0"/>
                        <a:t>9/15/2001 1200UTC ~ 9/19/2001 0000UTC</a:t>
                      </a:r>
                      <a:endParaRPr kumimoji="0" lang="en-US" altLang="zh-TW" sz="2400" dirty="0" smtClean="0">
                        <a:latin typeface="+mn-lt"/>
                      </a:endParaRPr>
                    </a:p>
                  </a:txBody>
                  <a:tcPr/>
                </a:tc>
                <a:tc hMerge="1">
                  <a:txBody>
                    <a:bodyPr/>
                    <a:lstStyle/>
                    <a:p>
                      <a:pPr algn="ctr"/>
                      <a:endParaRPr lang="zh-TW" altLang="en-US" sz="2400" dirty="0"/>
                    </a:p>
                  </a:txBody>
                  <a:tcPr/>
                </a:tc>
                <a:tc hMerge="1">
                  <a:txBody>
                    <a:bodyPr/>
                    <a:lstStyle/>
                    <a:p>
                      <a:pPr algn="ctr"/>
                      <a:endParaRPr lang="zh-TW" altLang="en-US" sz="2400" dirty="0"/>
                    </a:p>
                  </a:txBody>
                  <a:tcPr/>
                </a:tc>
                <a:tc hMerge="1">
                  <a:txBody>
                    <a:bodyPr/>
                    <a:lstStyle/>
                    <a:p>
                      <a:endParaRPr lang="zh-TW" altLang="en-US"/>
                    </a:p>
                  </a:txBody>
                  <a:tcPr/>
                </a:tc>
              </a:tr>
              <a:tr h="606373">
                <a:tc>
                  <a:txBody>
                    <a:bodyPr/>
                    <a:lstStyle/>
                    <a:p>
                      <a:r>
                        <a:rPr lang="en-US" altLang="zh-TW" sz="2400" dirty="0" smtClean="0"/>
                        <a:t>Dimensions (</a:t>
                      </a:r>
                      <a:r>
                        <a:rPr lang="en-US" altLang="zh-TW" sz="2400" dirty="0" err="1" smtClean="0"/>
                        <a:t>x,y</a:t>
                      </a:r>
                      <a:r>
                        <a:rPr lang="en-US" altLang="zh-TW" sz="2400" dirty="0" smtClean="0"/>
                        <a:t>)</a:t>
                      </a:r>
                      <a:endParaRPr lang="zh-TW" altLang="en-US" sz="2400" dirty="0"/>
                    </a:p>
                  </a:txBody>
                  <a:tcPr/>
                </a:tc>
                <a:tc>
                  <a:txBody>
                    <a:bodyPr/>
                    <a:lstStyle/>
                    <a:p>
                      <a:pPr algn="ctr"/>
                      <a:r>
                        <a:rPr lang="en-US" altLang="zh-TW" sz="2400" dirty="0" smtClean="0"/>
                        <a:t>81*71</a:t>
                      </a:r>
                      <a:endParaRPr lang="zh-TW" altLang="en-US" sz="2400" dirty="0"/>
                    </a:p>
                  </a:txBody>
                  <a:tcPr/>
                </a:tc>
                <a:tc>
                  <a:txBody>
                    <a:bodyPr/>
                    <a:lstStyle/>
                    <a:p>
                      <a:pPr algn="ctr"/>
                      <a:r>
                        <a:rPr lang="en-US" altLang="zh-TW" sz="2400" dirty="0" smtClean="0"/>
                        <a:t>100*100</a:t>
                      </a:r>
                      <a:endParaRPr lang="zh-TW" altLang="en-US" sz="2400" dirty="0"/>
                    </a:p>
                  </a:txBody>
                  <a:tcPr/>
                </a:tc>
                <a:tc>
                  <a:txBody>
                    <a:bodyPr/>
                    <a:lstStyle/>
                    <a:p>
                      <a:pPr algn="ctr"/>
                      <a:r>
                        <a:rPr lang="en-US" altLang="zh-TW" sz="2400" dirty="0" smtClean="0"/>
                        <a:t>166*166</a:t>
                      </a:r>
                      <a:endParaRPr lang="zh-TW" altLang="en-US" sz="2400" dirty="0"/>
                    </a:p>
                  </a:txBody>
                  <a:tcPr/>
                </a:tc>
                <a:tc>
                  <a:txBody>
                    <a:bodyPr/>
                    <a:lstStyle/>
                    <a:p>
                      <a:pPr algn="ctr"/>
                      <a:r>
                        <a:rPr lang="en-US" altLang="zh-TW" sz="2400" dirty="0" smtClean="0"/>
                        <a:t>271*301</a:t>
                      </a:r>
                      <a:endParaRPr lang="zh-TW" altLang="en-US" sz="2400" dirty="0"/>
                    </a:p>
                  </a:txBody>
                  <a:tcPr/>
                </a:tc>
              </a:tr>
              <a:tr h="535662">
                <a:tc>
                  <a:txBody>
                    <a:bodyPr/>
                    <a:lstStyle/>
                    <a:p>
                      <a:r>
                        <a:rPr lang="en-US" altLang="zh-TW" sz="2400" dirty="0" smtClean="0"/>
                        <a:t>Grid size (km)</a:t>
                      </a:r>
                      <a:endParaRPr lang="zh-TW" altLang="en-US" sz="2400" dirty="0"/>
                    </a:p>
                  </a:txBody>
                  <a:tcPr/>
                </a:tc>
                <a:tc>
                  <a:txBody>
                    <a:bodyPr/>
                    <a:lstStyle/>
                    <a:p>
                      <a:pPr algn="ctr"/>
                      <a:r>
                        <a:rPr lang="en-US" altLang="zh-TW" sz="2400" dirty="0" smtClean="0"/>
                        <a:t>54</a:t>
                      </a:r>
                      <a:endParaRPr lang="zh-TW" altLang="en-US" sz="2400" dirty="0"/>
                    </a:p>
                  </a:txBody>
                  <a:tcPr/>
                </a:tc>
                <a:tc>
                  <a:txBody>
                    <a:bodyPr/>
                    <a:lstStyle/>
                    <a:p>
                      <a:pPr algn="ctr"/>
                      <a:r>
                        <a:rPr lang="en-US" altLang="zh-TW" sz="2400" dirty="0" smtClean="0"/>
                        <a:t>18</a:t>
                      </a:r>
                      <a:endParaRPr lang="zh-TW" altLang="en-US" sz="2400" dirty="0"/>
                    </a:p>
                  </a:txBody>
                  <a:tcPr/>
                </a:tc>
                <a:tc>
                  <a:txBody>
                    <a:bodyPr/>
                    <a:lstStyle/>
                    <a:p>
                      <a:pPr algn="ctr"/>
                      <a:r>
                        <a:rPr lang="en-US" altLang="zh-TW" sz="2400" dirty="0" smtClean="0"/>
                        <a:t>6</a:t>
                      </a:r>
                      <a:endParaRPr lang="zh-TW" altLang="en-US" sz="2400" dirty="0"/>
                    </a:p>
                  </a:txBody>
                  <a:tcPr/>
                </a:tc>
                <a:tc>
                  <a:txBody>
                    <a:bodyPr/>
                    <a:lstStyle/>
                    <a:p>
                      <a:pPr algn="ctr"/>
                      <a:r>
                        <a:rPr lang="en-US" altLang="zh-TW" sz="2400" dirty="0" smtClean="0"/>
                        <a:t>2</a:t>
                      </a:r>
                      <a:endParaRPr lang="zh-TW" altLang="en-US" sz="2400" dirty="0"/>
                    </a:p>
                  </a:txBody>
                  <a:tcPr/>
                </a:tc>
              </a:tr>
              <a:tr h="951206">
                <a:tc>
                  <a:txBody>
                    <a:bodyPr/>
                    <a:lstStyle/>
                    <a:p>
                      <a:r>
                        <a:rPr lang="en-US" altLang="zh-TW" sz="2400" dirty="0" smtClean="0"/>
                        <a:t>Area coverage (km</a:t>
                      </a:r>
                      <a:r>
                        <a:rPr lang="en-US" altLang="zh-TW" sz="2400" baseline="0" dirty="0" smtClean="0"/>
                        <a:t>*km)</a:t>
                      </a:r>
                      <a:endParaRPr lang="zh-TW" altLang="en-US" sz="2400" dirty="0"/>
                    </a:p>
                  </a:txBody>
                  <a:tcPr/>
                </a:tc>
                <a:tc>
                  <a:txBody>
                    <a:bodyPr/>
                    <a:lstStyle/>
                    <a:p>
                      <a:pPr algn="ctr"/>
                      <a:r>
                        <a:rPr lang="en-US" altLang="zh-TW" sz="2400" dirty="0" smtClean="0"/>
                        <a:t>4320*3780</a:t>
                      </a:r>
                      <a:endParaRPr lang="zh-TW" altLang="en-US" sz="2400" dirty="0"/>
                    </a:p>
                  </a:txBody>
                  <a:tcPr/>
                </a:tc>
                <a:tc>
                  <a:txBody>
                    <a:bodyPr/>
                    <a:lstStyle/>
                    <a:p>
                      <a:pPr algn="ctr"/>
                      <a:r>
                        <a:rPr lang="en-US" altLang="zh-TW" sz="2400" dirty="0" smtClean="0"/>
                        <a:t>1780*1782</a:t>
                      </a:r>
                      <a:endParaRPr lang="zh-TW" altLang="en-US" sz="2400" dirty="0"/>
                    </a:p>
                  </a:txBody>
                  <a:tcPr/>
                </a:tc>
                <a:tc>
                  <a:txBody>
                    <a:bodyPr/>
                    <a:lstStyle/>
                    <a:p>
                      <a:pPr algn="ctr"/>
                      <a:r>
                        <a:rPr lang="en-US" altLang="zh-TW" sz="2400" dirty="0" smtClean="0"/>
                        <a:t>990*990</a:t>
                      </a:r>
                      <a:endParaRPr lang="zh-TW" altLang="en-US" sz="2400" dirty="0"/>
                    </a:p>
                  </a:txBody>
                  <a:tcPr/>
                </a:tc>
                <a:tc>
                  <a:txBody>
                    <a:bodyPr/>
                    <a:lstStyle/>
                    <a:p>
                      <a:pPr algn="ctr"/>
                      <a:r>
                        <a:rPr lang="en-US" altLang="zh-TW" sz="2400" dirty="0" smtClean="0"/>
                        <a:t>540*600</a:t>
                      </a:r>
                      <a:endParaRPr lang="zh-TW" altLang="en-US" sz="2400" dirty="0"/>
                    </a:p>
                  </a:txBody>
                  <a:tcPr/>
                </a:tc>
              </a:tr>
              <a:tr h="535662">
                <a:tc>
                  <a:txBody>
                    <a:bodyPr/>
                    <a:lstStyle/>
                    <a:p>
                      <a:r>
                        <a:rPr lang="en-US" altLang="zh-TW" sz="2400" dirty="0" smtClean="0"/>
                        <a:t>Levels</a:t>
                      </a:r>
                      <a:endParaRPr lang="zh-TW" altLang="en-US" sz="2400" dirty="0"/>
                    </a:p>
                  </a:txBody>
                  <a:tcPr/>
                </a:tc>
                <a:tc gridSpan="4">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TW" sz="2400" dirty="0" smtClean="0"/>
                        <a:t>32 sigma (</a:t>
                      </a:r>
                      <a:r>
                        <a:rPr kumimoji="0" lang="en-US" altLang="zh-TW" sz="2400" dirty="0" smtClean="0">
                          <a:sym typeface="Symbol" pitchFamily="18" charset="2"/>
                        </a:rPr>
                        <a:t></a:t>
                      </a:r>
                      <a:r>
                        <a:rPr kumimoji="0" lang="en-US" altLang="zh-TW" sz="2400" dirty="0" smtClean="0"/>
                        <a:t>) levels</a:t>
                      </a:r>
                      <a:endParaRPr kumimoji="0" lang="en-US" altLang="zh-TW" sz="2400" dirty="0" smtClean="0">
                        <a:latin typeface="+mn-lt"/>
                      </a:endParaRPr>
                    </a:p>
                  </a:txBody>
                  <a:tcPr/>
                </a:tc>
                <a:tc hMerge="1">
                  <a:txBody>
                    <a:bodyPr/>
                    <a:lstStyle/>
                    <a:p>
                      <a:pPr algn="ctr"/>
                      <a:endParaRPr lang="zh-TW" altLang="en-US" sz="2400" dirty="0"/>
                    </a:p>
                  </a:txBody>
                  <a:tcPr/>
                </a:tc>
                <a:tc hMerge="1">
                  <a:txBody>
                    <a:bodyPr/>
                    <a:lstStyle/>
                    <a:p>
                      <a:pPr algn="ctr"/>
                      <a:endParaRPr lang="zh-TW" altLang="en-US" sz="2400" dirty="0"/>
                    </a:p>
                  </a:txBody>
                  <a:tcPr/>
                </a:tc>
                <a:tc hMerge="1">
                  <a:txBody>
                    <a:bodyPr/>
                    <a:lstStyle/>
                    <a:p>
                      <a:endParaRPr lang="zh-TW" altLang="en-US"/>
                    </a:p>
                  </a:txBody>
                  <a:tcPr/>
                </a:tc>
              </a:tr>
              <a:tr h="535662">
                <a:tc>
                  <a:txBody>
                    <a:bodyPr/>
                    <a:lstStyle/>
                    <a:p>
                      <a:r>
                        <a:rPr lang="en-US" altLang="zh-TW" sz="2400" dirty="0" smtClean="0"/>
                        <a:t>Time step</a:t>
                      </a:r>
                      <a:r>
                        <a:rPr lang="en-US" altLang="zh-TW" sz="2400" baseline="0" dirty="0" smtClean="0"/>
                        <a:t> (s)</a:t>
                      </a:r>
                      <a:endParaRPr lang="zh-TW" altLang="en-US" sz="2400" dirty="0"/>
                    </a:p>
                  </a:txBody>
                  <a:tcPr/>
                </a:tc>
                <a:tc>
                  <a:txBody>
                    <a:bodyPr/>
                    <a:lstStyle/>
                    <a:p>
                      <a:pPr algn="ctr"/>
                      <a:r>
                        <a:rPr lang="en-US" altLang="zh-TW" sz="2400" dirty="0" smtClean="0"/>
                        <a:t>90</a:t>
                      </a:r>
                      <a:endParaRPr lang="zh-TW" altLang="en-US" sz="2400" dirty="0"/>
                    </a:p>
                  </a:txBody>
                  <a:tcPr/>
                </a:tc>
                <a:tc>
                  <a:txBody>
                    <a:bodyPr/>
                    <a:lstStyle/>
                    <a:p>
                      <a:pPr algn="ctr"/>
                      <a:r>
                        <a:rPr lang="en-US" altLang="zh-TW" sz="2400" dirty="0" smtClean="0"/>
                        <a:t>30</a:t>
                      </a:r>
                      <a:endParaRPr lang="zh-TW" altLang="en-US" sz="2400" dirty="0"/>
                    </a:p>
                  </a:txBody>
                  <a:tcPr/>
                </a:tc>
                <a:tc>
                  <a:txBody>
                    <a:bodyPr/>
                    <a:lstStyle/>
                    <a:p>
                      <a:pPr algn="ctr"/>
                      <a:r>
                        <a:rPr lang="en-US" altLang="zh-TW" sz="2400" dirty="0" smtClean="0"/>
                        <a:t>10</a:t>
                      </a:r>
                      <a:endParaRPr lang="zh-TW" altLang="en-US" sz="2400" dirty="0"/>
                    </a:p>
                  </a:txBody>
                  <a:tcPr/>
                </a:tc>
                <a:tc>
                  <a:txBody>
                    <a:bodyPr/>
                    <a:lstStyle/>
                    <a:p>
                      <a:pPr algn="ctr"/>
                      <a:r>
                        <a:rPr lang="en-US" altLang="zh-TW" sz="2400" dirty="0" smtClean="0"/>
                        <a:t>3.3</a:t>
                      </a:r>
                      <a:endParaRPr lang="zh-TW" altLang="en-US" sz="2400" dirty="0"/>
                    </a:p>
                  </a:txBody>
                  <a:tcPr/>
                </a:tc>
              </a:tr>
              <a:tr h="517938">
                <a:tc>
                  <a:txBody>
                    <a:bodyPr/>
                    <a:lstStyle/>
                    <a:p>
                      <a:r>
                        <a:rPr lang="en-US" altLang="zh-TW" sz="2400" dirty="0" smtClean="0"/>
                        <a:t>Integration hours</a:t>
                      </a:r>
                      <a:endParaRPr lang="zh-TW" altLang="en-US" sz="2400" dirty="0"/>
                    </a:p>
                  </a:txBody>
                  <a:tcPr/>
                </a:tc>
                <a:tc gridSpan="4">
                  <a:txBody>
                    <a:bodyPr/>
                    <a:lstStyle/>
                    <a:p>
                      <a:pPr algn="ctr"/>
                      <a:r>
                        <a:rPr lang="en-US" altLang="zh-TW" sz="2400" dirty="0" smtClean="0"/>
                        <a:t>0-84</a:t>
                      </a:r>
                      <a:endParaRPr lang="zh-TW" altLang="en-US" sz="2400" dirty="0"/>
                    </a:p>
                  </a:txBody>
                  <a:tcPr/>
                </a:tc>
                <a:tc hMerge="1">
                  <a:txBody>
                    <a:bodyPr/>
                    <a:lstStyle/>
                    <a:p>
                      <a:pPr algn="ctr"/>
                      <a:endParaRPr lang="zh-TW" altLang="en-US" sz="2400" dirty="0"/>
                    </a:p>
                  </a:txBody>
                  <a:tcPr/>
                </a:tc>
                <a:tc hMerge="1">
                  <a:txBody>
                    <a:bodyPr/>
                    <a:lstStyle/>
                    <a:p>
                      <a:pPr algn="ctr"/>
                      <a:endParaRPr lang="zh-TW" altLang="en-US" sz="2400" dirty="0"/>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3925054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7973"/>
            <a:ext cx="7599388" cy="6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635896" y="3140301"/>
            <a:ext cx="864096" cy="1008112"/>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Rectangle 6"/>
          <p:cNvSpPr>
            <a:spLocks noRot="1" noChangeArrowheads="1"/>
          </p:cNvSpPr>
          <p:nvPr/>
        </p:nvSpPr>
        <p:spPr bwMode="auto">
          <a:xfrm>
            <a:off x="4794464" y="169677"/>
            <a:ext cx="4283968" cy="171579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908050" lvl="1" indent="-436563">
              <a:lnSpc>
                <a:spcPct val="90000"/>
              </a:lnSpc>
              <a:spcBef>
                <a:spcPct val="20000"/>
              </a:spcBef>
              <a:buFont typeface="Wingdings" pitchFamily="2" charset="2"/>
              <a:buChar char="n"/>
            </a:pPr>
            <a:r>
              <a:rPr kumimoji="0" lang="en-US" altLang="zh-TW" sz="2400" dirty="0" smtClean="0">
                <a:latin typeface="Calibri" pitchFamily="34" charset="0"/>
              </a:rPr>
              <a:t>2km grid </a:t>
            </a:r>
          </a:p>
          <a:p>
            <a:pPr marL="908050" lvl="1" indent="-436563">
              <a:lnSpc>
                <a:spcPct val="90000"/>
              </a:lnSpc>
              <a:spcBef>
                <a:spcPct val="20000"/>
              </a:spcBef>
              <a:buFont typeface="Wingdings" pitchFamily="2" charset="2"/>
              <a:buChar char="n"/>
            </a:pPr>
            <a:r>
              <a:rPr kumimoji="0" lang="en-US" altLang="zh-TW" sz="2400" dirty="0" smtClean="0">
                <a:latin typeface="Calibri" pitchFamily="34" charset="0"/>
              </a:rPr>
              <a:t>Cylindrical coordinates</a:t>
            </a:r>
          </a:p>
          <a:p>
            <a:pPr marL="471487" lvl="1">
              <a:lnSpc>
                <a:spcPct val="90000"/>
              </a:lnSpc>
              <a:spcBef>
                <a:spcPct val="20000"/>
              </a:spcBef>
            </a:pPr>
            <a:r>
              <a:rPr lang="en-US" altLang="zh-TW" sz="2400" dirty="0">
                <a:latin typeface="Calibri" pitchFamily="34" charset="0"/>
              </a:rPr>
              <a:t> </a:t>
            </a:r>
            <a:r>
              <a:rPr lang="en-US" altLang="zh-TW" sz="2400" dirty="0" smtClean="0">
                <a:latin typeface="Calibri" pitchFamily="34" charset="0"/>
              </a:rPr>
              <a:t>     </a:t>
            </a:r>
            <a:r>
              <a:rPr kumimoji="0" lang="en-US" altLang="zh-TW" sz="2400" dirty="0" smtClean="0">
                <a:latin typeface="Calibri" pitchFamily="34" charset="0"/>
              </a:rPr>
              <a:t>(r, </a:t>
            </a:r>
            <a:r>
              <a:rPr kumimoji="0" lang="el-GR" altLang="zh-TW" sz="2400" dirty="0" smtClean="0">
                <a:latin typeface="Calibri" pitchFamily="34" charset="0"/>
              </a:rPr>
              <a:t>θ</a:t>
            </a:r>
            <a:r>
              <a:rPr kumimoji="0" lang="en-US" altLang="zh-TW" sz="2400" dirty="0" smtClean="0">
                <a:latin typeface="Calibri" pitchFamily="34" charset="0"/>
              </a:rPr>
              <a:t>, </a:t>
            </a:r>
            <a:r>
              <a:rPr lang="en-US" altLang="zh-TW" sz="2400" dirty="0" smtClean="0">
                <a:sym typeface="Symbol" pitchFamily="18" charset="2"/>
              </a:rPr>
              <a:t>z) </a:t>
            </a:r>
          </a:p>
          <a:p>
            <a:pPr marL="908050" lvl="1" indent="-436563">
              <a:lnSpc>
                <a:spcPct val="90000"/>
              </a:lnSpc>
              <a:spcBef>
                <a:spcPct val="20000"/>
              </a:spcBef>
              <a:buFont typeface="Wingdings" pitchFamily="2" charset="2"/>
              <a:buChar char="n"/>
            </a:pPr>
            <a:r>
              <a:rPr kumimoji="0" lang="en-US" altLang="zh-TW" sz="2400" dirty="0" smtClean="0">
                <a:latin typeface="Calibri" pitchFamily="34" charset="0"/>
              </a:rPr>
              <a:t>B.C.: outputs of 6km grid</a:t>
            </a:r>
          </a:p>
        </p:txBody>
      </p:sp>
      <p:sp>
        <p:nvSpPr>
          <p:cNvPr id="7" name="文字方塊 6"/>
          <p:cNvSpPr txBox="1"/>
          <p:nvPr/>
        </p:nvSpPr>
        <p:spPr>
          <a:xfrm>
            <a:off x="7308304" y="1700808"/>
            <a:ext cx="184731" cy="369332"/>
          </a:xfrm>
          <a:prstGeom prst="rect">
            <a:avLst/>
          </a:prstGeom>
          <a:noFill/>
        </p:spPr>
        <p:txBody>
          <a:bodyPr wrap="none" rtlCol="0">
            <a:spAutoFit/>
          </a:bodyPr>
          <a:lstStyle/>
          <a:p>
            <a:endParaRPr lang="zh-TW" altLang="en-US" dirty="0"/>
          </a:p>
        </p:txBody>
      </p:sp>
    </p:spTree>
    <p:extLst>
      <p:ext uri="{BB962C8B-B14F-4D97-AF65-F5344CB8AC3E}">
        <p14:creationId xmlns:p14="http://schemas.microsoft.com/office/powerpoint/2010/main" val="89645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cxnSp>
        <p:nvCxnSpPr>
          <p:cNvPr id="5" name="直線單箭頭接點 4"/>
          <p:cNvCxnSpPr/>
          <p:nvPr/>
        </p:nvCxnSpPr>
        <p:spPr>
          <a:xfrm>
            <a:off x="1043608" y="2253676"/>
            <a:ext cx="7200800"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9" name="直線接點 8"/>
          <p:cNvCxnSpPr/>
          <p:nvPr/>
        </p:nvCxnSpPr>
        <p:spPr>
          <a:xfrm>
            <a:off x="1668558" y="1677612"/>
            <a:ext cx="0" cy="122413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直線接點 10"/>
          <p:cNvCxnSpPr/>
          <p:nvPr/>
        </p:nvCxnSpPr>
        <p:spPr>
          <a:xfrm>
            <a:off x="6300192" y="1677612"/>
            <a:ext cx="0" cy="1224136"/>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文字方塊 11"/>
          <p:cNvSpPr txBox="1"/>
          <p:nvPr/>
        </p:nvSpPr>
        <p:spPr>
          <a:xfrm>
            <a:off x="1259632" y="1196753"/>
            <a:ext cx="817853" cy="584775"/>
          </a:xfrm>
          <a:prstGeom prst="rect">
            <a:avLst/>
          </a:prstGeom>
          <a:noFill/>
        </p:spPr>
        <p:txBody>
          <a:bodyPr wrap="none" rtlCol="0">
            <a:spAutoFit/>
          </a:bodyPr>
          <a:lstStyle/>
          <a:p>
            <a:r>
              <a:rPr lang="en-US" altLang="zh-TW" sz="3200" b="1" dirty="0" smtClean="0">
                <a:solidFill>
                  <a:schemeClr val="accent2">
                    <a:lumMod val="75000"/>
                  </a:schemeClr>
                </a:solidFill>
              </a:rPr>
              <a:t>14h</a:t>
            </a:r>
            <a:endParaRPr lang="zh-TW" altLang="en-US" b="1" dirty="0">
              <a:solidFill>
                <a:schemeClr val="accent2">
                  <a:lumMod val="75000"/>
                </a:schemeClr>
              </a:solidFill>
            </a:endParaRPr>
          </a:p>
        </p:txBody>
      </p:sp>
      <p:cxnSp>
        <p:nvCxnSpPr>
          <p:cNvPr id="13" name="直線接點 12"/>
          <p:cNvCxnSpPr/>
          <p:nvPr/>
        </p:nvCxnSpPr>
        <p:spPr>
          <a:xfrm>
            <a:off x="3995936" y="1677612"/>
            <a:ext cx="0" cy="1224136"/>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4" name="文字方塊 13"/>
          <p:cNvSpPr txBox="1"/>
          <p:nvPr/>
        </p:nvSpPr>
        <p:spPr>
          <a:xfrm>
            <a:off x="3587009" y="1196752"/>
            <a:ext cx="817853" cy="584775"/>
          </a:xfrm>
          <a:prstGeom prst="rect">
            <a:avLst/>
          </a:prstGeom>
          <a:noFill/>
        </p:spPr>
        <p:txBody>
          <a:bodyPr wrap="none" rtlCol="0">
            <a:spAutoFit/>
          </a:bodyPr>
          <a:lstStyle/>
          <a:p>
            <a:r>
              <a:rPr lang="en-US" altLang="zh-TW" sz="3200" b="1" dirty="0" smtClean="0">
                <a:solidFill>
                  <a:schemeClr val="accent2">
                    <a:lumMod val="75000"/>
                  </a:schemeClr>
                </a:solidFill>
              </a:rPr>
              <a:t>24h</a:t>
            </a:r>
            <a:endParaRPr lang="zh-TW" altLang="en-US" b="1" dirty="0">
              <a:solidFill>
                <a:schemeClr val="accent2">
                  <a:lumMod val="75000"/>
                </a:schemeClr>
              </a:solidFill>
            </a:endParaRPr>
          </a:p>
        </p:txBody>
      </p:sp>
      <p:sp>
        <p:nvSpPr>
          <p:cNvPr id="15" name="文字方塊 14"/>
          <p:cNvSpPr txBox="1"/>
          <p:nvPr/>
        </p:nvSpPr>
        <p:spPr>
          <a:xfrm>
            <a:off x="5891265" y="1196753"/>
            <a:ext cx="821059" cy="584775"/>
          </a:xfrm>
          <a:prstGeom prst="rect">
            <a:avLst/>
          </a:prstGeom>
          <a:noFill/>
        </p:spPr>
        <p:txBody>
          <a:bodyPr wrap="none" rtlCol="0">
            <a:spAutoFit/>
          </a:bodyPr>
          <a:lstStyle/>
          <a:p>
            <a:r>
              <a:rPr lang="en-US" altLang="zh-TW" sz="3200" b="1" dirty="0" smtClean="0">
                <a:solidFill>
                  <a:schemeClr val="accent2">
                    <a:lumMod val="75000"/>
                  </a:schemeClr>
                </a:solidFill>
              </a:rPr>
              <a:t>30h</a:t>
            </a:r>
            <a:endParaRPr lang="zh-TW" altLang="en-US" b="1" dirty="0">
              <a:solidFill>
                <a:schemeClr val="accent2">
                  <a:lumMod val="75000"/>
                </a:schemeClr>
              </a:solidFill>
            </a:endParaRPr>
          </a:p>
        </p:txBody>
      </p:sp>
      <p:sp>
        <p:nvSpPr>
          <p:cNvPr id="16" name="文字方塊 15"/>
          <p:cNvSpPr txBox="1"/>
          <p:nvPr/>
        </p:nvSpPr>
        <p:spPr>
          <a:xfrm>
            <a:off x="1835696" y="2541708"/>
            <a:ext cx="2027158" cy="523220"/>
          </a:xfrm>
          <a:prstGeom prst="rect">
            <a:avLst/>
          </a:prstGeom>
          <a:noFill/>
        </p:spPr>
        <p:txBody>
          <a:bodyPr wrap="none" rtlCol="0">
            <a:spAutoFit/>
          </a:bodyPr>
          <a:lstStyle/>
          <a:p>
            <a:r>
              <a:rPr lang="en-US" altLang="zh-TW" sz="2800" b="1" dirty="0" smtClean="0">
                <a:solidFill>
                  <a:schemeClr val="tx2">
                    <a:lumMod val="50000"/>
                  </a:schemeClr>
                </a:solidFill>
              </a:rPr>
              <a:t>Ocean Stage</a:t>
            </a:r>
            <a:endParaRPr lang="zh-TW" altLang="en-US" sz="2800" b="1" dirty="0">
              <a:solidFill>
                <a:schemeClr val="tx2">
                  <a:lumMod val="50000"/>
                </a:schemeClr>
              </a:solidFill>
            </a:endParaRPr>
          </a:p>
        </p:txBody>
      </p:sp>
      <p:sp>
        <p:nvSpPr>
          <p:cNvPr id="17" name="文字方塊 16"/>
          <p:cNvSpPr txBox="1"/>
          <p:nvPr/>
        </p:nvSpPr>
        <p:spPr>
          <a:xfrm>
            <a:off x="4499991" y="2469700"/>
            <a:ext cx="1368153" cy="1440160"/>
          </a:xfrm>
          <a:prstGeom prst="rect">
            <a:avLst/>
          </a:prstGeom>
          <a:noFill/>
        </p:spPr>
        <p:txBody>
          <a:bodyPr wrap="square" rtlCol="0">
            <a:spAutoFit/>
          </a:bodyPr>
          <a:lstStyle/>
          <a:p>
            <a:r>
              <a:rPr lang="en-US" altLang="zh-TW" sz="2800" b="1" dirty="0" smtClean="0">
                <a:solidFill>
                  <a:schemeClr val="tx2">
                    <a:lumMod val="50000"/>
                  </a:schemeClr>
                </a:solidFill>
              </a:rPr>
              <a:t>Partial Landfall Stage</a:t>
            </a:r>
            <a:endParaRPr lang="zh-TW" altLang="en-US" sz="2800" b="1" dirty="0">
              <a:solidFill>
                <a:schemeClr val="tx2">
                  <a:lumMod val="50000"/>
                </a:schemeClr>
              </a:solidFill>
            </a:endParaRPr>
          </a:p>
        </p:txBody>
      </p:sp>
      <p:sp>
        <p:nvSpPr>
          <p:cNvPr id="18" name="文字方塊 17"/>
          <p:cNvSpPr txBox="1"/>
          <p:nvPr/>
        </p:nvSpPr>
        <p:spPr>
          <a:xfrm>
            <a:off x="6588224" y="2469700"/>
            <a:ext cx="1368153" cy="1384995"/>
          </a:xfrm>
          <a:prstGeom prst="rect">
            <a:avLst/>
          </a:prstGeom>
          <a:noFill/>
        </p:spPr>
        <p:txBody>
          <a:bodyPr wrap="square" rtlCol="0">
            <a:spAutoFit/>
          </a:bodyPr>
          <a:lstStyle/>
          <a:p>
            <a:r>
              <a:rPr lang="en-US" altLang="zh-TW" sz="2800" b="1" dirty="0" smtClean="0">
                <a:solidFill>
                  <a:schemeClr val="tx2">
                    <a:lumMod val="50000"/>
                  </a:schemeClr>
                </a:solidFill>
              </a:rPr>
              <a:t>Full Landfall Stage</a:t>
            </a:r>
            <a:endParaRPr lang="zh-TW" altLang="en-US" sz="2800" b="1" dirty="0">
              <a:solidFill>
                <a:schemeClr val="tx2">
                  <a:lumMod val="50000"/>
                </a:schemeClr>
              </a:solidFill>
            </a:endParaRPr>
          </a:p>
        </p:txBody>
      </p:sp>
      <p:cxnSp>
        <p:nvCxnSpPr>
          <p:cNvPr id="19" name="直線單箭頭接點 18"/>
          <p:cNvCxnSpPr/>
          <p:nvPr/>
        </p:nvCxnSpPr>
        <p:spPr>
          <a:xfrm flipH="1">
            <a:off x="2771800" y="3175591"/>
            <a:ext cx="1" cy="6036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文字方塊 20"/>
          <p:cNvSpPr txBox="1"/>
          <p:nvPr/>
        </p:nvSpPr>
        <p:spPr>
          <a:xfrm>
            <a:off x="1969443" y="3909860"/>
            <a:ext cx="1883142" cy="1631216"/>
          </a:xfrm>
          <a:prstGeom prst="rect">
            <a:avLst/>
          </a:prstGeom>
          <a:noFill/>
        </p:spPr>
        <p:txBody>
          <a:bodyPr wrap="square" rtlCol="0">
            <a:spAutoFit/>
          </a:bodyPr>
          <a:lstStyle/>
          <a:p>
            <a:r>
              <a:rPr lang="en-US" altLang="zh-TW" sz="2000" dirty="0" smtClean="0"/>
              <a:t>Use </a:t>
            </a:r>
            <a:r>
              <a:rPr lang="en-US" altLang="zh-TW" sz="2000" b="1" u="sng" dirty="0" smtClean="0"/>
              <a:t>minimum surface central pressure</a:t>
            </a:r>
            <a:r>
              <a:rPr lang="en-US" altLang="zh-TW" sz="2000" u="sng" dirty="0" smtClean="0"/>
              <a:t> </a:t>
            </a:r>
            <a:r>
              <a:rPr lang="en-US" altLang="zh-TW" sz="2000" dirty="0" smtClean="0"/>
              <a:t>to determine the cyclone center.</a:t>
            </a:r>
            <a:endParaRPr lang="zh-TW" altLang="en-US" sz="2000" dirty="0"/>
          </a:p>
        </p:txBody>
      </p:sp>
      <p:sp>
        <p:nvSpPr>
          <p:cNvPr id="22" name="左中括弧 21"/>
          <p:cNvSpPr/>
          <p:nvPr/>
        </p:nvSpPr>
        <p:spPr>
          <a:xfrm rot="16200000" flipV="1">
            <a:off x="6066166" y="2919750"/>
            <a:ext cx="144016" cy="2268252"/>
          </a:xfrm>
          <a:prstGeom prst="leftBracket">
            <a:avLst>
              <a:gd name="adj" fmla="val 34788"/>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文字方塊 22"/>
          <p:cNvSpPr txBox="1"/>
          <p:nvPr/>
        </p:nvSpPr>
        <p:spPr>
          <a:xfrm>
            <a:off x="5004048" y="4341908"/>
            <a:ext cx="2584291" cy="1015663"/>
          </a:xfrm>
          <a:prstGeom prst="rect">
            <a:avLst/>
          </a:prstGeom>
          <a:noFill/>
        </p:spPr>
        <p:txBody>
          <a:bodyPr wrap="square" rtlCol="0">
            <a:spAutoFit/>
          </a:bodyPr>
          <a:lstStyle/>
          <a:p>
            <a:r>
              <a:rPr lang="en-US" altLang="zh-TW" sz="2000" dirty="0" smtClean="0"/>
              <a:t>Use </a:t>
            </a:r>
            <a:r>
              <a:rPr lang="en-US" altLang="zh-TW" sz="2000" b="1" u="sng" dirty="0" smtClean="0"/>
              <a:t>vortex circulation center</a:t>
            </a:r>
            <a:r>
              <a:rPr lang="en-US" altLang="zh-TW" sz="2000" u="sng" dirty="0" smtClean="0"/>
              <a:t> </a:t>
            </a:r>
            <a:r>
              <a:rPr lang="en-US" altLang="zh-TW" sz="2000" dirty="0" smtClean="0"/>
              <a:t>to determine the cyclone center.</a:t>
            </a:r>
            <a:endParaRPr lang="zh-TW" altLang="en-US" sz="2000" dirty="0"/>
          </a:p>
        </p:txBody>
      </p:sp>
    </p:spTree>
    <p:extLst>
      <p:ext uri="{BB962C8B-B14F-4D97-AF65-F5344CB8AC3E}">
        <p14:creationId xmlns:p14="http://schemas.microsoft.com/office/powerpoint/2010/main" val="1186488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Topographic Effects on Landfall </a:t>
            </a:r>
            <a:r>
              <a:rPr lang="en-US" altLang="zh-TW" dirty="0" smtClean="0"/>
              <a:t>Structure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2" y="1484782"/>
            <a:ext cx="4706123" cy="43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038"/>
          <a:stretch/>
        </p:blipFill>
        <p:spPr bwMode="auto">
          <a:xfrm>
            <a:off x="4716016" y="1412776"/>
            <a:ext cx="4437650" cy="446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387" y="6021288"/>
            <a:ext cx="67532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574093" y="2852936"/>
            <a:ext cx="1224136" cy="1512168"/>
          </a:xfrm>
          <a:prstGeom prst="rect">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72267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0"/>
            <a:ext cx="8076726"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單箭頭接點 4"/>
          <p:cNvCxnSpPr/>
          <p:nvPr/>
        </p:nvCxnSpPr>
        <p:spPr>
          <a:xfrm flipV="1">
            <a:off x="1619672" y="1412776"/>
            <a:ext cx="0" cy="144016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14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92896"/>
            <a:ext cx="3050055" cy="288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054" y="2492896"/>
            <a:ext cx="3102652" cy="28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706" y="2527176"/>
            <a:ext cx="3012430" cy="286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381531"/>
            <a:ext cx="5832648" cy="35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1259632" y="1844825"/>
            <a:ext cx="821059" cy="584775"/>
          </a:xfrm>
          <a:prstGeom prst="rect">
            <a:avLst/>
          </a:prstGeom>
          <a:noFill/>
        </p:spPr>
        <p:txBody>
          <a:bodyPr wrap="none" rtlCol="0">
            <a:spAutoFit/>
          </a:bodyPr>
          <a:lstStyle/>
          <a:p>
            <a:r>
              <a:rPr lang="en-US" altLang="zh-TW" sz="3200" b="1" dirty="0" smtClean="0"/>
              <a:t>22h</a:t>
            </a:r>
            <a:endParaRPr lang="zh-TW" altLang="en-US" b="1" dirty="0"/>
          </a:p>
        </p:txBody>
      </p:sp>
      <p:sp>
        <p:nvSpPr>
          <p:cNvPr id="9" name="文字方塊 8"/>
          <p:cNvSpPr txBox="1"/>
          <p:nvPr/>
        </p:nvSpPr>
        <p:spPr>
          <a:xfrm>
            <a:off x="4399013" y="1844824"/>
            <a:ext cx="821059" cy="584775"/>
          </a:xfrm>
          <a:prstGeom prst="rect">
            <a:avLst/>
          </a:prstGeom>
          <a:noFill/>
        </p:spPr>
        <p:txBody>
          <a:bodyPr wrap="none" rtlCol="0">
            <a:spAutoFit/>
          </a:bodyPr>
          <a:lstStyle/>
          <a:p>
            <a:r>
              <a:rPr lang="en-US" altLang="zh-TW" sz="3200" b="1" dirty="0" smtClean="0"/>
              <a:t>21h</a:t>
            </a:r>
            <a:endParaRPr lang="zh-TW" altLang="en-US" b="1" dirty="0"/>
          </a:p>
        </p:txBody>
      </p:sp>
      <p:sp>
        <p:nvSpPr>
          <p:cNvPr id="10" name="文字方塊 9"/>
          <p:cNvSpPr txBox="1"/>
          <p:nvPr/>
        </p:nvSpPr>
        <p:spPr>
          <a:xfrm>
            <a:off x="7207325" y="1844824"/>
            <a:ext cx="821059" cy="584775"/>
          </a:xfrm>
          <a:prstGeom prst="rect">
            <a:avLst/>
          </a:prstGeom>
          <a:noFill/>
        </p:spPr>
        <p:txBody>
          <a:bodyPr wrap="none" rtlCol="0">
            <a:spAutoFit/>
          </a:bodyPr>
          <a:lstStyle/>
          <a:p>
            <a:r>
              <a:rPr lang="en-US" altLang="zh-TW" sz="3200" b="1" dirty="0" smtClean="0"/>
              <a:t>20h</a:t>
            </a:r>
            <a:endParaRPr lang="zh-TW" altLang="en-US" b="1" dirty="0"/>
          </a:p>
        </p:txBody>
      </p:sp>
      <p:sp>
        <p:nvSpPr>
          <p:cNvPr id="11" name="文字方塊 10"/>
          <p:cNvSpPr txBox="1"/>
          <p:nvPr/>
        </p:nvSpPr>
        <p:spPr>
          <a:xfrm>
            <a:off x="651100" y="1052736"/>
            <a:ext cx="2038122" cy="584775"/>
          </a:xfrm>
          <a:prstGeom prst="rect">
            <a:avLst/>
          </a:prstGeom>
          <a:noFill/>
        </p:spPr>
        <p:txBody>
          <a:bodyPr wrap="none" rtlCol="0">
            <a:spAutoFit/>
          </a:bodyPr>
          <a:lstStyle/>
          <a:p>
            <a:r>
              <a:rPr lang="en-US" altLang="zh-TW" sz="3200" b="1" dirty="0" smtClean="0"/>
              <a:t>Full terrain</a:t>
            </a:r>
            <a:endParaRPr lang="zh-TW" altLang="en-US" b="1" dirty="0"/>
          </a:p>
        </p:txBody>
      </p:sp>
      <p:sp>
        <p:nvSpPr>
          <p:cNvPr id="12" name="文字方塊 11"/>
          <p:cNvSpPr txBox="1"/>
          <p:nvPr/>
        </p:nvSpPr>
        <p:spPr>
          <a:xfrm>
            <a:off x="3732620" y="1052736"/>
            <a:ext cx="1919500" cy="584775"/>
          </a:xfrm>
          <a:prstGeom prst="rect">
            <a:avLst/>
          </a:prstGeom>
          <a:noFill/>
        </p:spPr>
        <p:txBody>
          <a:bodyPr wrap="none" rtlCol="0">
            <a:spAutoFit/>
          </a:bodyPr>
          <a:lstStyle/>
          <a:p>
            <a:r>
              <a:rPr lang="en-US" altLang="zh-TW" sz="3200" b="1" dirty="0" smtClean="0"/>
              <a:t>No terrain</a:t>
            </a:r>
            <a:endParaRPr lang="zh-TW" altLang="en-US" b="1" dirty="0"/>
          </a:p>
        </p:txBody>
      </p:sp>
      <p:sp>
        <p:nvSpPr>
          <p:cNvPr id="13" name="文字方塊 12"/>
          <p:cNvSpPr txBox="1"/>
          <p:nvPr/>
        </p:nvSpPr>
        <p:spPr>
          <a:xfrm>
            <a:off x="6948264" y="1052736"/>
            <a:ext cx="1261884" cy="584775"/>
          </a:xfrm>
          <a:prstGeom prst="rect">
            <a:avLst/>
          </a:prstGeom>
          <a:noFill/>
        </p:spPr>
        <p:txBody>
          <a:bodyPr wrap="none" rtlCol="0">
            <a:spAutoFit/>
          </a:bodyPr>
          <a:lstStyle/>
          <a:p>
            <a:r>
              <a:rPr lang="en-US" altLang="zh-TW" sz="3200" b="1" dirty="0" smtClean="0"/>
              <a:t>Ocean</a:t>
            </a:r>
            <a:endParaRPr lang="zh-TW" altLang="en-US" b="1" dirty="0"/>
          </a:p>
        </p:txBody>
      </p:sp>
    </p:spTree>
    <p:extLst>
      <p:ext uri="{BB962C8B-B14F-4D97-AF65-F5344CB8AC3E}">
        <p14:creationId xmlns:p14="http://schemas.microsoft.com/office/powerpoint/2010/main" val="233255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593715"/>
            <a:ext cx="3533327" cy="277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559908"/>
            <a:ext cx="3312368" cy="269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4" y="2593715"/>
            <a:ext cx="327086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229200"/>
            <a:ext cx="2843808" cy="13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360" y="5229200"/>
            <a:ext cx="2843808" cy="13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5258011"/>
            <a:ext cx="3096344" cy="14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字方塊 9"/>
          <p:cNvSpPr txBox="1"/>
          <p:nvPr/>
        </p:nvSpPr>
        <p:spPr>
          <a:xfrm>
            <a:off x="1259632" y="1844825"/>
            <a:ext cx="821059" cy="584775"/>
          </a:xfrm>
          <a:prstGeom prst="rect">
            <a:avLst/>
          </a:prstGeom>
          <a:noFill/>
        </p:spPr>
        <p:txBody>
          <a:bodyPr wrap="none" rtlCol="0">
            <a:spAutoFit/>
          </a:bodyPr>
          <a:lstStyle/>
          <a:p>
            <a:r>
              <a:rPr lang="en-US" altLang="zh-TW" sz="3200" b="1" dirty="0" smtClean="0"/>
              <a:t>22h</a:t>
            </a:r>
            <a:endParaRPr lang="zh-TW" altLang="en-US" b="1" dirty="0"/>
          </a:p>
        </p:txBody>
      </p:sp>
      <p:sp>
        <p:nvSpPr>
          <p:cNvPr id="11" name="文字方塊 10"/>
          <p:cNvSpPr txBox="1"/>
          <p:nvPr/>
        </p:nvSpPr>
        <p:spPr>
          <a:xfrm>
            <a:off x="4399013" y="1844824"/>
            <a:ext cx="821059" cy="584775"/>
          </a:xfrm>
          <a:prstGeom prst="rect">
            <a:avLst/>
          </a:prstGeom>
          <a:noFill/>
        </p:spPr>
        <p:txBody>
          <a:bodyPr wrap="none" rtlCol="0">
            <a:spAutoFit/>
          </a:bodyPr>
          <a:lstStyle/>
          <a:p>
            <a:r>
              <a:rPr lang="en-US" altLang="zh-TW" sz="3200" b="1" dirty="0" smtClean="0"/>
              <a:t>21h</a:t>
            </a:r>
            <a:endParaRPr lang="zh-TW" altLang="en-US" b="1" dirty="0"/>
          </a:p>
        </p:txBody>
      </p:sp>
      <p:sp>
        <p:nvSpPr>
          <p:cNvPr id="12" name="文字方塊 11"/>
          <p:cNvSpPr txBox="1"/>
          <p:nvPr/>
        </p:nvSpPr>
        <p:spPr>
          <a:xfrm>
            <a:off x="7207325" y="1844824"/>
            <a:ext cx="821059" cy="584775"/>
          </a:xfrm>
          <a:prstGeom prst="rect">
            <a:avLst/>
          </a:prstGeom>
          <a:noFill/>
        </p:spPr>
        <p:txBody>
          <a:bodyPr wrap="none" rtlCol="0">
            <a:spAutoFit/>
          </a:bodyPr>
          <a:lstStyle/>
          <a:p>
            <a:r>
              <a:rPr lang="en-US" altLang="zh-TW" sz="3200" b="1" dirty="0" smtClean="0"/>
              <a:t>20h</a:t>
            </a:r>
            <a:endParaRPr lang="zh-TW" altLang="en-US" b="1" dirty="0"/>
          </a:p>
        </p:txBody>
      </p:sp>
      <p:sp>
        <p:nvSpPr>
          <p:cNvPr id="13" name="文字方塊 12"/>
          <p:cNvSpPr txBox="1"/>
          <p:nvPr/>
        </p:nvSpPr>
        <p:spPr>
          <a:xfrm>
            <a:off x="651100" y="1052736"/>
            <a:ext cx="2038122" cy="584775"/>
          </a:xfrm>
          <a:prstGeom prst="rect">
            <a:avLst/>
          </a:prstGeom>
          <a:noFill/>
        </p:spPr>
        <p:txBody>
          <a:bodyPr wrap="none" rtlCol="0">
            <a:spAutoFit/>
          </a:bodyPr>
          <a:lstStyle/>
          <a:p>
            <a:r>
              <a:rPr lang="en-US" altLang="zh-TW" sz="3200" b="1" dirty="0" smtClean="0"/>
              <a:t>Full terrain</a:t>
            </a:r>
            <a:endParaRPr lang="zh-TW" altLang="en-US" b="1" dirty="0"/>
          </a:p>
        </p:txBody>
      </p:sp>
      <p:sp>
        <p:nvSpPr>
          <p:cNvPr id="14" name="文字方塊 13"/>
          <p:cNvSpPr txBox="1"/>
          <p:nvPr/>
        </p:nvSpPr>
        <p:spPr>
          <a:xfrm>
            <a:off x="3732620" y="1052736"/>
            <a:ext cx="1919500" cy="584775"/>
          </a:xfrm>
          <a:prstGeom prst="rect">
            <a:avLst/>
          </a:prstGeom>
          <a:noFill/>
        </p:spPr>
        <p:txBody>
          <a:bodyPr wrap="none" rtlCol="0">
            <a:spAutoFit/>
          </a:bodyPr>
          <a:lstStyle/>
          <a:p>
            <a:r>
              <a:rPr lang="en-US" altLang="zh-TW" sz="3200" b="1" dirty="0" smtClean="0"/>
              <a:t>No terrain</a:t>
            </a:r>
            <a:endParaRPr lang="zh-TW" altLang="en-US" b="1" dirty="0"/>
          </a:p>
        </p:txBody>
      </p:sp>
      <p:sp>
        <p:nvSpPr>
          <p:cNvPr id="15" name="文字方塊 14"/>
          <p:cNvSpPr txBox="1"/>
          <p:nvPr/>
        </p:nvSpPr>
        <p:spPr>
          <a:xfrm>
            <a:off x="6948264" y="1052736"/>
            <a:ext cx="1261884" cy="584775"/>
          </a:xfrm>
          <a:prstGeom prst="rect">
            <a:avLst/>
          </a:prstGeom>
          <a:noFill/>
        </p:spPr>
        <p:txBody>
          <a:bodyPr wrap="none" rtlCol="0">
            <a:spAutoFit/>
          </a:bodyPr>
          <a:lstStyle/>
          <a:p>
            <a:r>
              <a:rPr lang="en-US" altLang="zh-TW" sz="3200" b="1" dirty="0" smtClean="0"/>
              <a:t>Ocean</a:t>
            </a:r>
            <a:endParaRPr lang="zh-TW" altLang="en-US" b="1" dirty="0"/>
          </a:p>
        </p:txBody>
      </p:sp>
    </p:spTree>
    <p:extLst>
      <p:ext uri="{BB962C8B-B14F-4D97-AF65-F5344CB8AC3E}">
        <p14:creationId xmlns:p14="http://schemas.microsoft.com/office/powerpoint/2010/main" val="367127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13815</TotalTime>
  <Words>2182</Words>
  <Application>Microsoft Office PowerPoint</Application>
  <PresentationFormat>如螢幕大小 (4:3)</PresentationFormat>
  <Paragraphs>192</Paragraphs>
  <Slides>28</Slides>
  <Notes>22</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Office 佈景主題</vt:lpstr>
      <vt:lpstr>A modeling study of Typhoon Nari (2001) at landfall. Part II: Structural changes and terrain-induced asymmetries.</vt:lpstr>
      <vt:lpstr>PowerPoint 簡報</vt:lpstr>
      <vt:lpstr>PowerPoint 簡報</vt:lpstr>
      <vt:lpstr>PowerPoint 簡報</vt:lpstr>
      <vt:lpstr>PowerPoint 簡報</vt:lpstr>
      <vt:lpstr>Topographic Effects on Landfall Structure</vt:lpstr>
      <vt:lpstr>PowerPoint 簡報</vt:lpstr>
      <vt:lpstr>PowerPoint 簡報</vt:lpstr>
      <vt:lpstr>PowerPoint 簡報</vt:lpstr>
      <vt:lpstr>PowerPoint 簡報</vt:lpstr>
      <vt:lpstr>PowerPoint 簡報</vt:lpstr>
      <vt:lpstr>PowerPoint 簡報</vt:lpstr>
      <vt:lpstr>PowerPoint 簡報</vt:lpstr>
      <vt:lpstr>Vortex Contraction after Landfall</vt:lpstr>
      <vt:lpstr>PowerPoint 簡報</vt:lpstr>
      <vt:lpstr>PowerPoint 簡報</vt:lpstr>
      <vt:lpstr>Eye Wall Breakdown after Landfall </vt:lpstr>
      <vt:lpstr>PowerPoint 簡報</vt:lpstr>
      <vt:lpstr>PowerPoint 簡報</vt:lpstr>
      <vt:lpstr>PowerPoint 簡報</vt:lpstr>
      <vt:lpstr>PowerPoint 簡報</vt:lpstr>
      <vt:lpstr>PowerPoint 簡報</vt:lpstr>
      <vt:lpstr>Conclusions</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modeling study of Typhoon Nari (2001) at landfall:  2. Structural changes and terrain-induced asymmentries</dc:title>
  <dc:creator>Vindy</dc:creator>
  <cp:lastModifiedBy>Vindy</cp:lastModifiedBy>
  <cp:revision>242</cp:revision>
  <dcterms:created xsi:type="dcterms:W3CDTF">2012-10-29T01:32:00Z</dcterms:created>
  <dcterms:modified xsi:type="dcterms:W3CDTF">2012-11-09T01:44:17Z</dcterms:modified>
</cp:coreProperties>
</file>