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9" r:id="rId7"/>
    <p:sldId id="262" r:id="rId8"/>
    <p:sldId id="264" r:id="rId9"/>
    <p:sldId id="263" r:id="rId10"/>
    <p:sldId id="265" r:id="rId11"/>
    <p:sldId id="266" r:id="rId12"/>
    <p:sldId id="267" r:id="rId13"/>
    <p:sldId id="273" r:id="rId14"/>
    <p:sldId id="274" r:id="rId15"/>
    <p:sldId id="268" r:id="rId16"/>
    <p:sldId id="275" r:id="rId17"/>
    <p:sldId id="276" r:id="rId18"/>
    <p:sldId id="277" r:id="rId19"/>
    <p:sldId id="278" r:id="rId20"/>
    <p:sldId id="270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2D97BD5-AED7-47E7-9F71-C567E095239C}">
          <p14:sldIdLst>
            <p14:sldId id="256"/>
            <p14:sldId id="258"/>
            <p14:sldId id="259"/>
            <p14:sldId id="260"/>
            <p14:sldId id="261"/>
            <p14:sldId id="269"/>
            <p14:sldId id="262"/>
            <p14:sldId id="264"/>
            <p14:sldId id="263"/>
            <p14:sldId id="265"/>
            <p14:sldId id="266"/>
            <p14:sldId id="267"/>
            <p14:sldId id="273"/>
            <p14:sldId id="274"/>
            <p14:sldId id="268"/>
            <p14:sldId id="275"/>
            <p14:sldId id="276"/>
            <p14:sldId id="277"/>
            <p14:sldId id="27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500"/>
    <a:srgbClr val="0095F0"/>
    <a:srgbClr val="00F0B0"/>
    <a:srgbClr val="F0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0" autoAdjust="0"/>
  </p:normalViewPr>
  <p:slideViewPr>
    <p:cSldViewPr>
      <p:cViewPr>
        <p:scale>
          <a:sx n="90" d="100"/>
          <a:sy n="90" d="100"/>
        </p:scale>
        <p:origin x="-99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C3AC4-34C1-4F99-BABF-41CE5A493DE9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F02E0-5027-4B22-889C-0306808725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61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9550-E4FE-4328-883F-FE6211E90F29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89550-E4FE-4328-883F-FE6211E90F29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02E0-5027-4B22-889C-03068087255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546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垂直方向上的不對稱性</a:t>
            </a:r>
            <a:r>
              <a:rPr lang="en-US" altLang="zh-TW" dirty="0" smtClean="0"/>
              <a:t>a&gt;c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F02E0-5027-4B22-889C-03068087255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7"/>
            <a:ext cx="7992888" cy="4446022"/>
          </a:xfrm>
        </p:spPr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26D4-FB74-4C9C-B6B9-A764FF77AD83}" type="datetimeFigureOut">
              <a:rPr lang="zh-TW" altLang="en-US" smtClean="0"/>
              <a:t>2012/10/30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39749-C3FF-41BA-A1C7-2BB0D938558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3429000"/>
            <a:ext cx="7018942" cy="1470025"/>
          </a:xfrm>
        </p:spPr>
        <p:txBody>
          <a:bodyPr/>
          <a:lstStyle/>
          <a:p>
            <a:r>
              <a:rPr lang="en-US" altLang="zh-TW" dirty="0"/>
              <a:t>Potential Vorticity Attribution and Causality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5013176"/>
            <a:ext cx="7117180" cy="861420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Spengler, T. and J. Egger, 2012: Potential vorticity attribution and causality. </a:t>
            </a:r>
            <a:r>
              <a:rPr lang="en-US" altLang="zh-TW" i="1" dirty="0"/>
              <a:t>J. Atmos. Sci.</a:t>
            </a:r>
            <a:r>
              <a:rPr lang="en-US" altLang="zh-TW" dirty="0"/>
              <a:t>, </a:t>
            </a:r>
            <a:r>
              <a:rPr lang="en-US" altLang="zh-TW" b="1" dirty="0"/>
              <a:t>69</a:t>
            </a:r>
            <a:r>
              <a:rPr lang="en-US" altLang="zh-TW" dirty="0"/>
              <a:t>, 2600–2607.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80001" y="6550223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2012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Oct. 30</a:t>
            </a:r>
            <a:r>
              <a:rPr lang="zh-TW" altLang="en-US" sz="1400" dirty="0" smtClean="0"/>
              <a:t> 林柏旭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10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Further examination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7992888" cy="5328592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zh-TW" altLang="en-US" sz="2400" dirty="0" smtClean="0"/>
                  <a:t>透過設定高度</a:t>
                </a:r>
                <a:r>
                  <a:rPr lang="zh-TW" altLang="en-US" sz="2400" dirty="0"/>
                  <a:t>擾動</a:t>
                </a:r>
                <a:r>
                  <a:rPr lang="zh-TW" altLang="en-US" sz="2400" dirty="0" smtClean="0"/>
                  <a:t>場來進一步檢查</a:t>
                </a:r>
                <a:r>
                  <a:rPr lang="en-US" altLang="zh-TW" sz="2400" dirty="0" smtClean="0"/>
                  <a:t>PPVI</a:t>
                </a:r>
                <a:r>
                  <a:rPr lang="zh-TW" altLang="en-US" sz="2400" dirty="0" smtClean="0"/>
                  <a:t>之結果，檢驗是否有類似</a:t>
                </a:r>
                <a:r>
                  <a:rPr lang="en-US" altLang="zh-TW" sz="2400" dirty="0" smtClean="0"/>
                  <a:t>PV</a:t>
                </a:r>
                <a:r>
                  <a:rPr lang="zh-TW" altLang="en-US" sz="2400" dirty="0" smtClean="0"/>
                  <a:t>結構的不平衡初始場的存在</a:t>
                </a:r>
                <a:endParaRPr lang="en-US" altLang="zh-TW" sz="2400" dirty="0" smtClean="0"/>
              </a:p>
              <a:p>
                <a:r>
                  <a:rPr lang="zh-TW" altLang="en-US" sz="2400" dirty="0" smtClean="0"/>
                  <a:t>利用位渦守恆公式：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TW" sz="2400" i="1">
                                <a:latin typeface="Cambria Math"/>
                              </a:rPr>
                              <m:t>𝐻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得知：</a:t>
                </a:r>
                <a:endParaRPr lang="en-US" altLang="zh-TW" sz="2400" dirty="0" smtClean="0"/>
              </a:p>
              <a:p>
                <a:pPr lvl="1"/>
                <a:r>
                  <a:rPr lang="zh-TW" altLang="en-US" sz="1800" dirty="0" smtClean="0"/>
                  <a:t>在一靜止（</a:t>
                </a:r>
                <a:r>
                  <a:rPr lang="el-GR" altLang="zh-TW" sz="1800" dirty="0" smtClean="0"/>
                  <a:t>ζ</a:t>
                </a:r>
                <a:r>
                  <a:rPr lang="en-US" altLang="zh-TW" sz="1800" dirty="0" smtClean="0"/>
                  <a:t>’=0</a:t>
                </a:r>
                <a:r>
                  <a:rPr lang="zh-TW" altLang="en-US" sz="1800" dirty="0" smtClean="0"/>
                  <a:t>）的初始場中，半徑</a:t>
                </a:r>
                <a:r>
                  <a:rPr lang="en-US" altLang="zh-TW" sz="1800" dirty="0" smtClean="0"/>
                  <a:t>r≤r</a:t>
                </a:r>
                <a:r>
                  <a:rPr lang="en-US" altLang="zh-TW" sz="1800" baseline="-25000" dirty="0" smtClean="0"/>
                  <a:t>1</a:t>
                </a:r>
                <a:r>
                  <a:rPr lang="zh-TW" altLang="en-US" sz="1800" dirty="0" smtClean="0"/>
                  <a:t>內的初始擾動</a:t>
                </a:r>
                <a:r>
                  <a:rPr lang="zh-TW" altLang="en-US" sz="1800" dirty="0"/>
                  <a:t>高度</a:t>
                </a:r>
                <a:r>
                  <a:rPr lang="zh-TW" altLang="en-US" sz="1800" dirty="0" smtClean="0"/>
                  <a:t>場</a:t>
                </a:r>
                <a:r>
                  <a:rPr lang="zh-TW" altLang="en-US" sz="1800" dirty="0"/>
                  <a:t>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18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altLang="zh-TW" sz="1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𝐻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𝑓</m:t>
                        </m:r>
                      </m:den>
                    </m:f>
                    <m:sSub>
                      <m:sSubPr>
                        <m:ctrlPr>
                          <a:rPr lang="en-US" altLang="zh-TW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zh-TW" altLang="en-US" dirty="0" smtClean="0"/>
                  <a:t>，</a:t>
                </a:r>
                <a:r>
                  <a:rPr lang="en-US" altLang="zh-TW" dirty="0" smtClean="0"/>
                  <a:t>r</a:t>
                </a:r>
                <a:r>
                  <a:rPr lang="en-US" altLang="zh-TW" baseline="-25000" dirty="0" smtClean="0"/>
                  <a:t>1</a:t>
                </a:r>
                <a:r>
                  <a:rPr lang="zh-TW" altLang="en-US" dirty="0" smtClean="0"/>
                  <a:t>以外之</a:t>
                </a:r>
                <a:r>
                  <a:rPr lang="en-US" altLang="zh-TW" dirty="0" smtClean="0"/>
                  <a:t>h</a:t>
                </a:r>
                <a:r>
                  <a:rPr lang="en-US" altLang="zh-TW" baseline="-25000" dirty="0" smtClean="0"/>
                  <a:t>0</a:t>
                </a:r>
                <a:r>
                  <a:rPr lang="en-US" altLang="zh-TW" dirty="0" smtClean="0"/>
                  <a:t>’=0</a:t>
                </a:r>
                <a:r>
                  <a:rPr lang="zh-TW" altLang="en-US" dirty="0" smtClean="0"/>
                  <a:t>，所以</a:t>
                </a:r>
                <a:r>
                  <a:rPr lang="en-US" altLang="zh-TW" dirty="0" err="1" smtClean="0"/>
                  <a:t>q</a:t>
                </a:r>
                <a:r>
                  <a:rPr lang="en-US" altLang="zh-TW" baseline="-25000" dirty="0" err="1" smtClean="0"/>
                  <a:t>a</a:t>
                </a:r>
                <a:r>
                  <a:rPr lang="en-US" altLang="zh-TW" dirty="0" smtClean="0"/>
                  <a:t>&lt;f</a:t>
                </a:r>
                <a:endParaRPr lang="en-US" altLang="zh-TW" dirty="0"/>
              </a:p>
              <a:p>
                <a:r>
                  <a:rPr lang="zh-TW" altLang="en-US" sz="2400" dirty="0" smtClean="0"/>
                  <a:t>利用以上之初始條件，將方程式：</a:t>
                </a:r>
                <a:endParaRPr lang="en-US" altLang="zh-TW" sz="2400" dirty="0" smtClean="0"/>
              </a:p>
              <a:p>
                <a:pPr marL="0" indent="0">
                  <a:buNone/>
                </a:pPr>
                <a:r>
                  <a:rPr lang="en-US" altLang="zh-TW" sz="24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zh-TW" altLang="en-US" sz="2400" i="1">
                            <a:latin typeface="Cambria Math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  <m:f>
                          <m:f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sz="2400" i="1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sz="2400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altLang="zh-TW" sz="2400" i="1">
                            <a:latin typeface="Cambria Math"/>
                          </a:rPr>
                          <m:t>𝐻</m:t>
                        </m:r>
                      </m:den>
                    </m:f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TW" altLang="en-US" sz="2400" dirty="0" smtClean="0"/>
                  <a:t>做整個</a:t>
                </a:r>
                <a:r>
                  <a:rPr lang="en-US" altLang="zh-TW" sz="2400" dirty="0" smtClean="0"/>
                  <a:t>domain</a:t>
                </a:r>
                <a:r>
                  <a:rPr lang="zh-TW" altLang="en-US" sz="2400" dirty="0" smtClean="0"/>
                  <a:t>的積分，得到：</a:t>
                </a:r>
                <a:r>
                  <a:rPr lang="en-US" altLang="zh-TW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>
                                <a:latin typeface="Cambria Math"/>
                              </a:rPr>
                              <m:t>𝜋</m:t>
                            </m:r>
                            <m:f>
                              <m:f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𝑟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</m:acc>
                                <m:sSubSup>
                                  <m:sSubSupPr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r>
                      <a:rPr lang="en-US" altLang="zh-TW" sz="2400" b="0" i="0" smtClean="0">
                        <a:latin typeface="Cambria Math"/>
                      </a:rPr>
                      <m:t>−2</m:t>
                    </m:r>
                    <m:r>
                      <m:rPr>
                        <m:sty m:val="p"/>
                      </m:rPr>
                      <a:rPr lang="el-GR" altLang="zh-TW" sz="2400" b="0" i="1" smtClean="0">
                        <a:latin typeface="Cambria Math"/>
                        <a:ea typeface="Cambria Math"/>
                      </a:rPr>
                      <m:t>π</m:t>
                    </m:r>
                    <m:f>
                      <m:fPr>
                        <m:ctrl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den>
                    </m:f>
                    <m:nary>
                      <m:naryPr>
                        <m:ctrlP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l-GR" altLang="zh-TW" sz="2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l-GR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𝑟𝑑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zh-TW" alt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den>
                    </m:f>
                    <m:sSubSup>
                      <m:sSub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bSup>
                    <m:sSubSup>
                      <m:sSub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TW" sz="2400" dirty="0" smtClean="0"/>
              </a:p>
              <a:p>
                <a:r>
                  <a:rPr lang="zh-TW" altLang="en-US" sz="2400" dirty="0"/>
                  <a:t>當積分結束</a:t>
                </a:r>
                <a:r>
                  <a:rPr lang="zh-TW" altLang="en-US" sz="2400" dirty="0" smtClean="0"/>
                  <a:t>時，其總質量</a:t>
                </a:r>
                <a:r>
                  <a:rPr lang="en-US" altLang="zh-TW" sz="2400" dirty="0" smtClean="0"/>
                  <a:t>=</a:t>
                </a:r>
                <a:r>
                  <a:rPr lang="zh-TW" altLang="en-US" sz="2400" dirty="0" smtClean="0"/>
                  <a:t>初始場總質量</a:t>
                </a:r>
                <a:endParaRPr lang="en-US" altLang="zh-TW" sz="2400" dirty="0" smtClean="0"/>
              </a:p>
              <a:p>
                <a:r>
                  <a:rPr lang="zh-TW" altLang="en-US" sz="2400" dirty="0"/>
                  <a:t>透過地轉</a:t>
                </a:r>
                <a:r>
                  <a:rPr lang="zh-TW" altLang="en-US" sz="2400" dirty="0" smtClean="0"/>
                  <a:t>平衡的調節也能得出相同之結果</a:t>
                </a:r>
                <a:endParaRPr lang="en-US" altLang="zh-TW" sz="2400" dirty="0"/>
              </a:p>
              <a:p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7992888" cy="5328592"/>
              </a:xfrm>
              <a:blipFill rotWithShape="1">
                <a:blip r:embed="rId3"/>
                <a:stretch>
                  <a:fillRect l="-915" t="-1716" r="-6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4961364" y="4725144"/>
            <a:ext cx="2923004" cy="782796"/>
            <a:chOff x="4860032" y="4869160"/>
            <a:chExt cx="2923004" cy="782796"/>
          </a:xfrm>
        </p:grpSpPr>
        <p:sp>
          <p:nvSpPr>
            <p:cNvPr id="4" name="矩形 3"/>
            <p:cNvSpPr/>
            <p:nvPr/>
          </p:nvSpPr>
          <p:spPr>
            <a:xfrm>
              <a:off x="4860032" y="4869160"/>
              <a:ext cx="1440160" cy="720080"/>
            </a:xfrm>
            <a:prstGeom prst="rect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6444208" y="5282624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位渦的面積</a:t>
              </a:r>
              <a:endParaRPr lang="zh-TW" altLang="en-US" dirty="0"/>
            </a:p>
          </p:txBody>
        </p:sp>
      </p:grpSp>
      <p:sp>
        <p:nvSpPr>
          <p:cNvPr id="7" name="文字方塊 6"/>
          <p:cNvSpPr txBox="1"/>
          <p:nvPr/>
        </p:nvSpPr>
        <p:spPr>
          <a:xfrm>
            <a:off x="-252536" y="6860070"/>
            <a:ext cx="964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的確採用一個沒有</a:t>
            </a:r>
            <a:r>
              <a:rPr lang="en-US" altLang="zh-TW" sz="2000" dirty="0" smtClean="0"/>
              <a:t>far-field</a:t>
            </a:r>
            <a:r>
              <a:rPr lang="zh-TW" altLang="en-US" sz="2000" dirty="0" smtClean="0"/>
              <a:t>的初始場，在最後也能夠發展成一個有著</a:t>
            </a:r>
            <a:r>
              <a:rPr lang="en-US" altLang="zh-TW" sz="2000" dirty="0" smtClean="0"/>
              <a:t>far-field</a:t>
            </a:r>
            <a:r>
              <a:rPr lang="zh-TW" altLang="en-US" sz="2000" dirty="0" smtClean="0"/>
              <a:t>的結果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422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三維球狀擾動場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Spherical anomaly in 3D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50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研究方法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7992888" cy="5112567"/>
              </a:xfrm>
            </p:spPr>
            <p:txBody>
              <a:bodyPr anchor="t">
                <a:normAutofit fontScale="92500"/>
              </a:bodyPr>
              <a:lstStyle/>
              <a:p>
                <a:r>
                  <a:rPr lang="en-US" altLang="zh-TW" sz="2400" dirty="0" smtClean="0"/>
                  <a:t>QG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PV 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altLang="zh-TW" sz="2400" dirty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 smtClean="0"/>
                  <a:t>):</a:t>
                </a:r>
                <a:r>
                  <a:rPr lang="zh-TW" alt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TW" sz="2400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TW" sz="2400" b="0" dirty="0" smtClean="0"/>
              </a:p>
              <a:p>
                <a:pPr lvl="1"/>
                <a:r>
                  <a:rPr lang="zh-TW" altLang="en-US" sz="1800" dirty="0" smtClean="0"/>
                  <a:t>此擾動位處一靜止大氣中的</a:t>
                </a:r>
                <a:r>
                  <a:rPr lang="en-US" altLang="zh-TW" sz="1800" dirty="0" smtClean="0"/>
                  <a:t>f-plane</a:t>
                </a:r>
                <a:r>
                  <a:rPr lang="zh-TW" altLang="en-US" sz="1800" dirty="0" smtClean="0"/>
                  <a:t>上</a:t>
                </a:r>
                <a:endParaRPr lang="en-US" altLang="zh-TW" sz="1800" dirty="0" smtClean="0"/>
              </a:p>
              <a:p>
                <a:r>
                  <a:rPr lang="zh-TW" altLang="en-US" sz="2400" dirty="0"/>
                  <a:t>流</a:t>
                </a:r>
                <a:r>
                  <a:rPr lang="zh-TW" altLang="en-US" sz="2400" dirty="0" smtClean="0"/>
                  <a:t>函數</a:t>
                </a:r>
                <a:r>
                  <a:rPr lang="en-US" altLang="zh-TW" sz="2400" dirty="0" smtClean="0"/>
                  <a:t>	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altLang="zh-TW" sz="2400" dirty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r>
                  <a:rPr lang="zh-TW" altLang="en-US" sz="2400" dirty="0" smtClean="0"/>
                  <a:t>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TW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altLang="zh-TW" sz="2400" b="0" dirty="0" smtClean="0"/>
              </a:p>
              <a:p>
                <a:pPr marL="0" indent="0">
                  <a:buNone/>
                </a:pPr>
                <a:r>
                  <a:rPr lang="en-US" altLang="zh-TW" sz="2400" dirty="0" smtClean="0"/>
                  <a:t>			</a:t>
                </a:r>
                <a:r>
                  <a:rPr lang="en-US" altLang="zh-TW" sz="24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/>
                          </a:rPr>
                          <m:t>𝑟</m:t>
                        </m:r>
                      </m:e>
                    </m:acc>
                    <m:r>
                      <a:rPr lang="en-US" altLang="zh-TW" sz="2400" b="0" i="0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r>
                  <a:rPr lang="zh-TW" altLang="en-US" sz="2400" dirty="0" smtClean="0"/>
                  <a:t>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sub>
                    </m:sSub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den>
                    </m:f>
                  </m:oMath>
                </a14:m>
                <a:endParaRPr lang="en-US" altLang="zh-TW" sz="2400" dirty="0" smtClean="0"/>
              </a:p>
              <a:p>
                <a:r>
                  <a:rPr lang="zh-TW" altLang="en-US" sz="2400" dirty="0" smtClean="0"/>
                  <a:t>如同於淺水波的案例，首先要檢驗其</a:t>
                </a:r>
                <a:r>
                  <a:rPr lang="en-US" altLang="zh-TW" sz="2400" dirty="0" smtClean="0"/>
                  <a:t>far-field</a:t>
                </a:r>
                <a:r>
                  <a:rPr lang="zh-TW" altLang="en-US" sz="2400" dirty="0" smtClean="0"/>
                  <a:t>的風場、位溫場是否與此</a:t>
                </a:r>
                <a:r>
                  <a:rPr lang="en-US" altLang="zh-TW" sz="2400" dirty="0" smtClean="0"/>
                  <a:t>PV</a:t>
                </a:r>
                <a:r>
                  <a:rPr lang="zh-TW" altLang="en-US" sz="2400" dirty="0" smtClean="0"/>
                  <a:t>擾動場有關</a:t>
                </a:r>
                <a:endParaRPr lang="en-US" altLang="zh-TW" sz="2400" dirty="0" smtClean="0"/>
              </a:p>
              <a:p>
                <a:r>
                  <a:rPr lang="zh-TW" altLang="en-US" sz="2400" dirty="0"/>
                  <a:t>由於此擾動分佈是對稱於</a:t>
                </a:r>
                <a:r>
                  <a:rPr lang="en-US" altLang="zh-TW" sz="2400" dirty="0"/>
                  <a:t>Z=0</a:t>
                </a:r>
                <a:r>
                  <a:rPr lang="zh-TW" altLang="en-US" sz="2400" dirty="0"/>
                  <a:t>，故上下之壓力差會抵消，整個</a:t>
                </a:r>
                <a:r>
                  <a:rPr lang="en-US" altLang="zh-TW" sz="2400" dirty="0"/>
                  <a:t>domain</a:t>
                </a:r>
                <a:r>
                  <a:rPr lang="zh-TW" altLang="en-US" sz="2400" dirty="0"/>
                  <a:t>的積分裡沒有質量場的擾動</a:t>
                </a:r>
                <a:r>
                  <a:rPr lang="zh-TW" altLang="en-US" sz="2400" dirty="0" smtClean="0"/>
                  <a:t>量</a:t>
                </a:r>
                <a:endParaRPr lang="en-US" altLang="zh-TW" sz="2400" dirty="0" smtClean="0"/>
              </a:p>
            </p:txBody>
          </p:sp>
        </mc:Choice>
        <mc:Fallback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7992888" cy="5112567"/>
              </a:xfrm>
              <a:blipFill rotWithShape="1">
                <a:blip r:embed="rId2"/>
                <a:stretch>
                  <a:fillRect l="-7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73380" y="0"/>
                <a:ext cx="3807132" cy="891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TW" altLang="en-US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𝑟</m:t>
                          </m:r>
                        </m:e>
                      </m:acc>
                      <m:r>
                        <a:rPr lang="en-US" altLang="zh-TW" sz="16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600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1600" i="1">
                          <a:latin typeface="Cambria Math"/>
                        </a:rPr>
                        <m:t>, </m:t>
                      </m:r>
                      <m:acc>
                        <m:accPr>
                          <m:chr m:val="̃"/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1600" i="1"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altLang="zh-TW" sz="1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sz="1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16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1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1600" i="1">
                                  <a:latin typeface="Cambria Math"/>
                                </a:rPr>
                                <m:t>𝑓</m:t>
                              </m:r>
                            </m:den>
                          </m:f>
                        </m:e>
                      </m:d>
                      <m:r>
                        <a:rPr lang="en-US" altLang="zh-TW" sz="1600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altLang="zh-TW" sz="1600" dirty="0" smtClean="0"/>
              </a:p>
              <a:p>
                <a:pPr algn="r"/>
                <a:r>
                  <a:rPr lang="en-US" altLang="zh-TW" sz="1600" i="1" dirty="0"/>
                  <a:t>N</a:t>
                </a:r>
                <a:r>
                  <a:rPr lang="en-US" altLang="zh-TW" sz="1600" i="1" baseline="-25000" dirty="0"/>
                  <a:t>0</a:t>
                </a:r>
                <a:r>
                  <a:rPr lang="en-US" altLang="zh-TW" sz="1600" i="1" dirty="0"/>
                  <a:t>=Brunt Väisälä </a:t>
                </a:r>
                <a:r>
                  <a:rPr lang="en-US" altLang="zh-TW" sz="1600" i="1" dirty="0" smtClean="0"/>
                  <a:t>Freq.=0.019 s</a:t>
                </a:r>
                <a:r>
                  <a:rPr lang="en-US" altLang="zh-TW" sz="1600" i="1" baseline="30000" dirty="0" smtClean="0"/>
                  <a:t>-1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380" y="0"/>
                <a:ext cx="3807132" cy="891783"/>
              </a:xfrm>
              <a:prstGeom prst="rect">
                <a:avLst/>
              </a:prstGeom>
              <a:blipFill rotWithShape="1">
                <a:blip r:embed="rId3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611189" cy="453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內容版面配置區 1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7"/>
                <a:ext cx="7992888" cy="4968155"/>
              </a:xfrm>
              <a:prstGeom prst="rect">
                <a:avLst/>
              </a:prstGeom>
            </p:spPr>
            <p:txBody>
              <a:bodyPr anchor="t">
                <a:spAutoFit/>
              </a:bodyPr>
              <a:lstStyle/>
              <a:p>
                <a:r>
                  <a:rPr lang="zh-TW" altLang="en-US" sz="2000" dirty="0" smtClean="0"/>
                  <a:t>對流函數做水平積分：</a:t>
                </a:r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TW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2</m:t>
                        </m:r>
                        <m:r>
                          <a:rPr lang="zh-TW" altLang="en-US" sz="2000" i="1">
                            <a:latin typeface="Cambria Math"/>
                          </a:rPr>
                          <m:t>𝜋</m:t>
                        </m:r>
                      </m:sup>
                      <m:e>
                        <m:nary>
                          <m:nary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/>
                              </a:rPr>
                              <m:t>𝑟𝑑𝑟𝑑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𝜑</m:t>
                            </m:r>
                          </m:e>
                        </m:nary>
                      </m:e>
                    </m:nary>
                    <m:r>
                      <a:rPr lang="en-US" altLang="zh-TW" sz="20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000" i="1">
                                    <a:latin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sSubSup>
                              <m:sSub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acc>
                              <m:accPr>
                                <m:chr m:val="̃"/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𝑟</m:t>
                        </m:r>
                        <m:r>
                          <a:rPr lang="en-US" altLang="zh-TW" sz="200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altLang="zh-TW" sz="2000" i="1">
                            <a:latin typeface="Cambria Math"/>
                          </a:rPr>
                          <m:t>𝑟</m:t>
                        </m:r>
                        <m:r>
                          <a:rPr lang="en-US" altLang="zh-TW" sz="2000" i="1">
                            <a:latin typeface="Cambria Math"/>
                          </a:rPr>
                          <m:t>=∞</m:t>
                        </m:r>
                      </m:sup>
                    </m:sSubSup>
                  </m:oMath>
                </a14:m>
                <a:r>
                  <a:rPr lang="en-US" altLang="zh-TW" sz="2000" dirty="0"/>
                  <a:t>	</a:t>
                </a:r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altLang="zh-TW" sz="20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>
                  <a:lnSpc>
                    <a:spcPct val="200000"/>
                  </a:lnSpc>
                </a:pPr>
                <a:r>
                  <a:rPr lang="zh-TW" altLang="en-US" sz="2000" dirty="0" smtClean="0"/>
                  <a:t>水平</a:t>
                </a:r>
                <a:r>
                  <a:rPr lang="zh-TW" altLang="en-US" sz="2000" dirty="0"/>
                  <a:t>積分結果為負，並且沒有</a:t>
                </a:r>
                <a:r>
                  <a:rPr lang="zh-TW" altLang="en-US" sz="2000" dirty="0" smtClean="0"/>
                  <a:t>邊界</a:t>
                </a:r>
                <a:endParaRPr lang="en-US" altLang="zh-TW" sz="2000" dirty="0" smtClean="0"/>
              </a:p>
              <a:p>
                <a:pPr>
                  <a:lnSpc>
                    <a:spcPct val="200000"/>
                  </a:lnSpc>
                </a:pPr>
                <a:r>
                  <a:rPr lang="zh-TW" altLang="en-US" sz="2000" dirty="0" smtClean="0"/>
                  <a:t>對</a:t>
                </a:r>
                <a:r>
                  <a:rPr lang="zh-TW" altLang="en-US" sz="2000" dirty="0"/>
                  <a:t>　　 的</a:t>
                </a:r>
                <a:r>
                  <a:rPr lang="zh-TW" altLang="en-US" sz="2000" dirty="0" smtClean="0"/>
                  <a:t>積分　　</a:t>
                </a:r>
                <a:r>
                  <a:rPr lang="zh-TW" altLang="en-US" sz="2000" dirty="0"/>
                  <a:t>　　　　　　　　　　　　　得出其值與ｚ的正負號有關，而此項可視為　　　　　</a:t>
                </a:r>
                <a:r>
                  <a:rPr lang="zh-TW" altLang="en-US" sz="2000" dirty="0" smtClean="0"/>
                  <a:t>，</a:t>
                </a:r>
                <a:r>
                  <a:rPr lang="zh-TW" altLang="en-US" sz="2000" dirty="0"/>
                  <a:t>表示在擾動場的上方應該有加熱現象，下方應該有冷卻現象</a:t>
                </a:r>
                <a:endParaRPr lang="en-US" altLang="zh-TW" sz="2000" dirty="0"/>
              </a:p>
              <a:p>
                <a:pPr>
                  <a:lnSpc>
                    <a:spcPct val="110000"/>
                  </a:lnSpc>
                </a:pPr>
                <a:r>
                  <a:rPr lang="zh-TW" altLang="en-US" sz="2000" dirty="0"/>
                  <a:t>而潛熱作用由於不屬於調整過程的一部分</a:t>
                </a:r>
                <a:r>
                  <a:rPr lang="en-US" altLang="zh-TW" sz="2000" dirty="0"/>
                  <a:t>(</a:t>
                </a:r>
                <a:r>
                  <a:rPr lang="zh-TW" altLang="en-US" sz="2000" dirty="0"/>
                  <a:t>因為會產生</a:t>
                </a:r>
                <a:r>
                  <a:rPr lang="en-US" altLang="zh-TW" sz="2000" dirty="0"/>
                  <a:t>PV)</a:t>
                </a:r>
                <a:r>
                  <a:rPr lang="zh-TW" altLang="en-US" sz="2000" dirty="0"/>
                  <a:t>，所以只有上升</a:t>
                </a:r>
                <a:r>
                  <a:rPr lang="en-US" altLang="zh-TW" sz="2000" dirty="0"/>
                  <a:t>/</a:t>
                </a:r>
                <a:r>
                  <a:rPr lang="zh-TW" altLang="en-US" sz="2000" dirty="0"/>
                  <a:t>下降運動會造成溫度的變化，而這代表了質量的變化，但是對流函數積分的結果看不出質量的集中</a:t>
                </a:r>
                <a:endParaRPr lang="en-US" altLang="zh-TW" sz="2000" dirty="0"/>
              </a:p>
              <a:p>
                <a:endParaRPr lang="en-US" altLang="zh-TW" sz="2000" dirty="0"/>
              </a:p>
            </p:txBody>
          </p:sp>
        </mc:Choice>
        <mc:Fallback>
          <p:sp>
            <p:nvSpPr>
              <p:cNvPr id="13" name="內容版面配置區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7"/>
                <a:ext cx="7992888" cy="4968155"/>
              </a:xfrm>
              <a:prstGeom prst="rect">
                <a:avLst/>
              </a:prstGeom>
              <a:blipFill rotWithShape="1">
                <a:blip r:embed="rId3"/>
                <a:stretch>
                  <a:fillRect l="-610" r="-7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395464"/>
              </p:ext>
            </p:extLst>
          </p:nvPr>
        </p:nvGraphicFramePr>
        <p:xfrm>
          <a:off x="8070850" y="-10595"/>
          <a:ext cx="1073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方程式" r:id="rId4" imgW="711000" imgH="203040" progId="Equation.3">
                  <p:embed/>
                </p:oleObj>
              </mc:Choice>
              <mc:Fallback>
                <p:oleObj name="方程式" r:id="rId4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0850" y="-10595"/>
                        <a:ext cx="10731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495014"/>
              </p:ext>
            </p:extLst>
          </p:nvPr>
        </p:nvGraphicFramePr>
        <p:xfrm>
          <a:off x="1259632" y="2924944"/>
          <a:ext cx="4603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方程式" r:id="rId6" imgW="304560" imgH="393480" progId="Equation.3">
                  <p:embed/>
                </p:oleObj>
              </mc:Choice>
              <mc:Fallback>
                <p:oleObj name="方程式" r:id="rId6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944"/>
                        <a:ext cx="460375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814143"/>
              </p:ext>
            </p:extLst>
          </p:nvPr>
        </p:nvGraphicFramePr>
        <p:xfrm>
          <a:off x="3851920" y="3501008"/>
          <a:ext cx="1111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方程式" r:id="rId8" imgW="736560" imgH="419040" progId="Equation.3">
                  <p:embed/>
                </p:oleObj>
              </mc:Choice>
              <mc:Fallback>
                <p:oleObj name="方程式" r:id="rId8" imgW="736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501008"/>
                        <a:ext cx="11112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94338"/>
              </p:ext>
            </p:extLst>
          </p:nvPr>
        </p:nvGraphicFramePr>
        <p:xfrm>
          <a:off x="2655292" y="2903091"/>
          <a:ext cx="36449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方程式" r:id="rId10" imgW="2412720" imgH="444240" progId="Equation.3">
                  <p:embed/>
                </p:oleObj>
              </mc:Choice>
              <mc:Fallback>
                <p:oleObj name="方程式" r:id="rId10" imgW="2412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292" y="2903091"/>
                        <a:ext cx="36449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9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5112567"/>
          </a:xfrm>
        </p:spPr>
        <p:txBody>
          <a:bodyPr anchor="t"/>
          <a:lstStyle/>
          <a:p>
            <a:r>
              <a:rPr lang="zh-TW" altLang="en-US" sz="2400" dirty="0" smtClean="0"/>
              <a:t>利用位渦守恒的概念，計算總位渦量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上式中，若在無限遠處沒有環流，則第一項為零</a:t>
            </a:r>
            <a:endParaRPr lang="en-US" altLang="zh-TW" sz="2400" dirty="0" smtClean="0"/>
          </a:p>
          <a:p>
            <a:pPr lvl="1"/>
            <a:r>
              <a:rPr lang="zh-TW" altLang="en-US" sz="2200" dirty="0" smtClean="0"/>
              <a:t>流</a:t>
            </a:r>
            <a:r>
              <a:rPr lang="zh-TW" altLang="en-US" sz="2200" dirty="0" smtClean="0"/>
              <a:t>函數擾動場的差異量會與位渦平衡，透過上式可看出溫度場的差異與位渦達成平衡</a:t>
            </a:r>
            <a:r>
              <a:rPr lang="en-US" altLang="zh-TW" sz="2200" dirty="0" smtClean="0"/>
              <a:t>=&gt;</a:t>
            </a:r>
            <a:r>
              <a:rPr lang="zh-TW" altLang="en-US" sz="2200" dirty="0" smtClean="0"/>
              <a:t>位渦造成此溫度變化</a:t>
            </a:r>
            <a:endParaRPr lang="en-US" altLang="zh-TW" sz="22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將</a:t>
            </a:r>
            <a:r>
              <a:rPr lang="zh-TW" altLang="en-US" sz="2400" dirty="0" smtClean="0"/>
              <a:t>結果加上下上邊界</a:t>
            </a:r>
            <a:r>
              <a:rPr lang="en-US" altLang="zh-TW" sz="2400" dirty="0" smtClean="0"/>
              <a:t>(rigid lid)</a:t>
            </a:r>
            <a:r>
              <a:rPr lang="zh-TW" altLang="en-US" sz="2400" dirty="0" smtClean="0"/>
              <a:t>後，由於在邊界</a:t>
            </a:r>
            <a:r>
              <a:rPr lang="en-US" altLang="zh-TW" sz="2400" dirty="0" smtClean="0"/>
              <a:t>(z=D)</a:t>
            </a:r>
            <a:r>
              <a:rPr lang="zh-TW" altLang="en-US" sz="2400" dirty="0" smtClean="0"/>
              <a:t>上沒有垂直變化量，所以上式第二項為零，變成第一項要與位渦平衡，但是若再無限遠處有環流，那麼他的角動量將會無法與有限的位渦擾動場平衡</a:t>
            </a:r>
            <a:endParaRPr lang="en-US" altLang="zh-TW" sz="2400" dirty="0" smtClean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115616" y="1772816"/>
          <a:ext cx="48895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方程式" r:id="rId3" imgW="3238200" imgH="482400" progId="Equation.3">
                  <p:embed/>
                </p:oleObj>
              </mc:Choice>
              <mc:Fallback>
                <p:oleObj name="方程式" r:id="rId3" imgW="323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772816"/>
                        <a:ext cx="48895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6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Virtual Induction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39552" y="1412776"/>
            <a:ext cx="7992888" cy="5184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8686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 Induction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9552" y="1412777"/>
            <a:ext cx="7992888" cy="5184576"/>
          </a:xfrm>
        </p:spPr>
        <p:txBody>
          <a:bodyPr anchor="t">
            <a:normAutofit/>
          </a:bodyPr>
          <a:lstStyle/>
          <a:p>
            <a:r>
              <a:rPr lang="zh-TW" altLang="en-US" sz="2400" dirty="0" smtClean="0"/>
              <a:t>進一步利用模式模擬</a:t>
            </a: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(</a:t>
            </a:r>
            <a:r>
              <a:rPr lang="zh-TW" altLang="en-US" sz="2400" dirty="0" smtClean="0"/>
              <a:t>可壓縮</a:t>
            </a:r>
            <a:r>
              <a:rPr lang="en-US" altLang="zh-TW" sz="2400" dirty="0" smtClean="0"/>
              <a:t>)Pseudo-PV</a:t>
            </a:r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</a:pPr>
            <a:r>
              <a:rPr lang="en-US" altLang="zh-TW" sz="2400" dirty="0" smtClean="0"/>
              <a:t>PV</a:t>
            </a:r>
          </a:p>
          <a:p>
            <a:pPr>
              <a:lnSpc>
                <a:spcPct val="150000"/>
              </a:lnSpc>
            </a:pPr>
            <a:endParaRPr lang="en-US" altLang="zh-TW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TW" sz="2400" dirty="0" smtClean="0"/>
              <a:t>	</a:t>
            </a:r>
            <a:endParaRPr lang="zh-TW" altLang="en-US" sz="2400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763688" y="3356992"/>
          <a:ext cx="19462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方程式" r:id="rId3" imgW="1295280" imgH="431640" progId="Equation.3">
                  <p:embed/>
                </p:oleObj>
              </mc:Choice>
              <mc:Fallback>
                <p:oleObj name="方程式" r:id="rId3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356992"/>
                        <a:ext cx="19462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3995936" y="1988840"/>
          <a:ext cx="2911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方程式" r:id="rId5" imgW="1942920" imgH="431640" progId="Equation.3">
                  <p:embed/>
                </p:oleObj>
              </mc:Choice>
              <mc:Fallback>
                <p:oleObj name="方程式" r:id="rId5" imgW="1942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988840"/>
                        <a:ext cx="2911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971600" y="2636912"/>
          <a:ext cx="74136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方程式" r:id="rId7" imgW="495000" imgH="393480" progId="Equation.3">
                  <p:embed/>
                </p:oleObj>
              </mc:Choice>
              <mc:Fallback>
                <p:oleObj name="方程式" r:id="rId7" imgW="495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36912"/>
                        <a:ext cx="741363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971600" y="4077072"/>
          <a:ext cx="34448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方程式" r:id="rId9" imgW="2298600" imgH="482400" progId="Equation.3">
                  <p:embed/>
                </p:oleObj>
              </mc:Choice>
              <mc:Fallback>
                <p:oleObj name="方程式" r:id="rId9" imgW="2298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077072"/>
                        <a:ext cx="3444875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7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 rigid lids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dirty="0"/>
              <a:t>無法</a:t>
            </a:r>
            <a:r>
              <a:rPr lang="zh-TW" altLang="en-US" dirty="0" smtClean="0"/>
              <a:t>找到</a:t>
            </a:r>
            <a:endParaRPr lang="en-US" altLang="zh-TW" dirty="0" smtClean="0"/>
          </a:p>
          <a:p>
            <a:r>
              <a:rPr lang="zh-TW" altLang="en-US" dirty="0"/>
              <a:t>整個</a:t>
            </a:r>
            <a:r>
              <a:rPr lang="en-US" altLang="zh-TW" dirty="0"/>
              <a:t>domain</a:t>
            </a:r>
            <a:r>
              <a:rPr lang="zh-TW" altLang="en-US" dirty="0"/>
              <a:t>都有</a:t>
            </a:r>
            <a:r>
              <a:rPr lang="zh-TW" altLang="en-US" dirty="0" smtClean="0"/>
              <a:t>氣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 旋</a:t>
            </a:r>
            <a:r>
              <a:rPr lang="zh-TW" altLang="en-US" dirty="0"/>
              <a:t>式</a:t>
            </a:r>
            <a:r>
              <a:rPr lang="zh-TW" altLang="en-US" dirty="0" smtClean="0"/>
              <a:t>環流</a:t>
            </a:r>
            <a:r>
              <a:rPr lang="en-US" altLang="zh-TW" dirty="0" smtClean="0"/>
              <a:t>(?)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6012160" cy="612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77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W/ rigid lids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TW" altLang="en-US" dirty="0" smtClean="0"/>
              <a:t>質量場有不足之現象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5868144" cy="601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23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Boundaries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2400" dirty="0" smtClean="0"/>
              <a:t>當有邊界存在時，若不能讓聲波、重力波等波動傳出去，那麼它們會在邊界上來回反射，讓流場沒辦法達到平衡態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若利用</a:t>
            </a:r>
            <a:r>
              <a:rPr lang="en-US" altLang="zh-TW" sz="2400" dirty="0" smtClean="0"/>
              <a:t>damping</a:t>
            </a:r>
            <a:r>
              <a:rPr lang="zh-TW" altLang="en-US" sz="2400" dirty="0" smtClean="0"/>
              <a:t>來吸收這些波動，會造成位渦擾動場的重新分佈，將不再會是同樣的球狀分布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無論有沒有邊界的存在，位渦與</a:t>
            </a:r>
            <a:r>
              <a:rPr lang="en-US" altLang="zh-TW" sz="2400" dirty="0" smtClean="0"/>
              <a:t>far-field</a:t>
            </a:r>
            <a:r>
              <a:rPr lang="zh-TW" altLang="en-US" sz="2400" dirty="0" smtClean="0"/>
              <a:t>之間的關係都沒有那麼明確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029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Objective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zh-TW" altLang="en-US" sz="2800" dirty="0"/>
              <a:t>位渦擾動場被認為會造成</a:t>
            </a:r>
            <a:r>
              <a:rPr lang="en-US" altLang="zh-TW" sz="2800" dirty="0"/>
              <a:t>far-field</a:t>
            </a:r>
            <a:r>
              <a:rPr lang="zh-TW" altLang="en-US" sz="2800" dirty="0"/>
              <a:t>流場、熱力場的改變</a:t>
            </a:r>
          </a:p>
          <a:p>
            <a:endParaRPr lang="zh-TW" altLang="en-US" sz="2800" dirty="0"/>
          </a:p>
          <a:p>
            <a:r>
              <a:rPr lang="zh-TW" altLang="en-US" sz="2800" dirty="0"/>
              <a:t>本研究利用片段位渦反演找出該位渦擾動場對</a:t>
            </a:r>
            <a:r>
              <a:rPr lang="en-US" altLang="zh-TW" sz="2800" dirty="0"/>
              <a:t>far-field</a:t>
            </a:r>
            <a:r>
              <a:rPr lang="zh-TW" altLang="en-US" sz="2800" dirty="0"/>
              <a:t>所造成的影響</a:t>
            </a:r>
          </a:p>
          <a:p>
            <a:endParaRPr lang="zh-TW" altLang="en-US" sz="2800" dirty="0"/>
          </a:p>
          <a:p>
            <a:r>
              <a:rPr lang="zh-TW" altLang="en-US" sz="2800" dirty="0"/>
              <a:t>進一步檢驗是否可以利用地轉調整來使有著相同位渦分佈的初始場，其</a:t>
            </a:r>
            <a:r>
              <a:rPr lang="en-US" altLang="zh-TW" sz="2800" dirty="0"/>
              <a:t>far-field</a:t>
            </a:r>
            <a:r>
              <a:rPr lang="zh-TW" altLang="en-US" sz="2800" dirty="0"/>
              <a:t>物理場也能夠達到平衡</a:t>
            </a:r>
            <a:r>
              <a:rPr lang="zh-TW" altLang="en-US" sz="2800" dirty="0" smtClean="0"/>
              <a:t>態</a:t>
            </a:r>
            <a:endParaRPr lang="zh-TW" altLang="en-US" sz="28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-540568" y="6858000"/>
            <a:ext cx="10855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The causality of attribution is tested in this study by seeking an unbalanced initial </a:t>
            </a:r>
          </a:p>
          <a:p>
            <a:r>
              <a:rPr lang="en-US" altLang="zh-TW" dirty="0" smtClean="0"/>
              <a:t>state containing the same PV anomaly but without a far field from which the balanced state</a:t>
            </a:r>
          </a:p>
          <a:p>
            <a:r>
              <a:rPr lang="en-US" altLang="zh-TW" dirty="0" smtClean="0"/>
              <a:t>can be attained by geostrophic adjustment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1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5256583"/>
          </a:xfrm>
        </p:spPr>
        <p:txBody>
          <a:bodyPr anchor="t">
            <a:normAutofit lnSpcReduction="10000"/>
          </a:bodyPr>
          <a:lstStyle/>
          <a:p>
            <a:r>
              <a:rPr lang="zh-TW" altLang="en-US" sz="2600" dirty="0"/>
              <a:t>在淺水波模式中，透過</a:t>
            </a:r>
            <a:r>
              <a:rPr lang="en-US" altLang="zh-TW" sz="2600" dirty="0"/>
              <a:t>PVI</a:t>
            </a:r>
            <a:r>
              <a:rPr lang="zh-TW" altLang="en-US" sz="2600" dirty="0"/>
              <a:t>及</a:t>
            </a:r>
            <a:r>
              <a:rPr lang="en-US" altLang="zh-TW" sz="2600" dirty="0"/>
              <a:t>virtual induction</a:t>
            </a:r>
            <a:r>
              <a:rPr lang="zh-TW" altLang="en-US" sz="2600" dirty="0"/>
              <a:t>都可以找到相對應之初始場，所以表示</a:t>
            </a:r>
            <a:r>
              <a:rPr lang="en-US" altLang="zh-TW" sz="2600" dirty="0"/>
              <a:t>PV</a:t>
            </a:r>
            <a:r>
              <a:rPr lang="zh-TW" altLang="en-US" sz="2600" dirty="0"/>
              <a:t>與</a:t>
            </a:r>
            <a:r>
              <a:rPr lang="en-US" altLang="zh-TW" sz="2600" dirty="0"/>
              <a:t>far-field</a:t>
            </a:r>
            <a:r>
              <a:rPr lang="zh-TW" altLang="en-US" sz="2600" dirty="0"/>
              <a:t>間可能沒有那麼直接之關聯性</a:t>
            </a:r>
            <a:endParaRPr lang="en-US" altLang="zh-TW" sz="2600" dirty="0"/>
          </a:p>
          <a:p>
            <a:r>
              <a:rPr lang="zh-TW" altLang="en-US" sz="2600" dirty="0"/>
              <a:t>在三維的檢驗中，位渦擾動場不能視為造成平衡流場的原因，事實上，要達到平衡會需要</a:t>
            </a:r>
            <a:r>
              <a:rPr lang="zh-TW" altLang="en-US" sz="2600" dirty="0" smtClean="0"/>
              <a:t>一些在物理上不合理的</a:t>
            </a:r>
            <a:r>
              <a:rPr lang="zh-TW" altLang="en-US" sz="2600" dirty="0"/>
              <a:t>量（例如來自無限遠處的通量）</a:t>
            </a:r>
            <a:endParaRPr lang="en-US" altLang="zh-TW" sz="2600" dirty="0"/>
          </a:p>
          <a:p>
            <a:r>
              <a:rPr lang="zh-TW" altLang="en-US" sz="2600" dirty="0"/>
              <a:t>作者強調要用更精確的文字來描述</a:t>
            </a:r>
            <a:r>
              <a:rPr lang="en-US" altLang="zh-TW" sz="2600" dirty="0"/>
              <a:t>PV</a:t>
            </a:r>
            <a:r>
              <a:rPr lang="zh-TW" altLang="en-US" sz="2600" dirty="0"/>
              <a:t>與其貢獻之間的關係</a:t>
            </a:r>
            <a:endParaRPr lang="en-US" altLang="zh-TW" sz="2600" dirty="0"/>
          </a:p>
          <a:p>
            <a:r>
              <a:rPr lang="en-US" altLang="zh-TW" sz="2600" dirty="0"/>
              <a:t>PV</a:t>
            </a:r>
            <a:r>
              <a:rPr lang="zh-TW" altLang="en-US" sz="2600" dirty="0"/>
              <a:t>與</a:t>
            </a:r>
            <a:r>
              <a:rPr lang="en-US" altLang="zh-TW" sz="2600" dirty="0"/>
              <a:t>far-field</a:t>
            </a:r>
            <a:r>
              <a:rPr lang="zh-TW" altLang="en-US" sz="2600" dirty="0"/>
              <a:t>之間並沒有明確的關聯</a:t>
            </a:r>
            <a:endParaRPr lang="en-US" altLang="zh-TW" sz="2600" dirty="0"/>
          </a:p>
          <a:p>
            <a:pPr lvl="1"/>
            <a:r>
              <a:rPr lang="zh-TW" altLang="en-US" sz="2600" dirty="0"/>
              <a:t>因為位渦反演所得出的結果是假設在靜力平衡、地轉平衡的狀況，故兩者之間在本質上有著一定的關係，但是其實無法建立一明確的因果關係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619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PV</a:t>
            </a:r>
            <a:r>
              <a:rPr lang="zh-TW" altLang="en-US" smtClean="0"/>
              <a:t> </a:t>
            </a:r>
            <a:r>
              <a:rPr lang="en-US" altLang="zh-TW" smtClean="0"/>
              <a:t>Inversion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7992888" cy="5256583"/>
              </a:xfrm>
            </p:spPr>
            <p:txBody>
              <a:bodyPr anchor="t">
                <a:normAutofit/>
              </a:bodyPr>
              <a:lstStyle/>
              <a:p>
                <a:r>
                  <a:rPr lang="zh-TW" altLang="en-US" sz="2800" dirty="0" smtClean="0"/>
                  <a:t>基本概念：</a:t>
                </a:r>
                <a:endParaRPr lang="en-US" altLang="zh-TW" sz="2800" dirty="0"/>
              </a:p>
              <a:p>
                <a:pPr lvl="1"/>
                <a:r>
                  <a:rPr lang="zh-TW" altLang="en-US" sz="2400" dirty="0" smtClean="0"/>
                  <a:t>利用位渦是一動力場與熱力場組合之特性，以已知的位渦分佈，在假設大氣滿足某種平衡狀態後，給定適當的邊界條件即可反演出風場、質量場的分佈</a:t>
                </a:r>
                <a:endParaRPr lang="en-US" altLang="zh-TW" sz="2400" dirty="0" smtClean="0"/>
              </a:p>
              <a:p>
                <a:pPr lvl="2"/>
                <a:r>
                  <a:rPr lang="zh-TW" altLang="en-US" sz="2400" dirty="0" smtClean="0"/>
                  <a:t>例：在正壓大氣下，位渦可表示為</a:t>
                </a:r>
                <a14:m>
                  <m:oMath xmlns:m="http://schemas.openxmlformats.org/officeDocument/2006/math">
                    <m:r>
                      <a:rPr lang="en-US" altLang="zh-TW" sz="240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smtClean="0">
                            <a:latin typeface="Cambria Math"/>
                          </a:rPr>
                          <m:t>𝑓</m:t>
                        </m:r>
                        <m:r>
                          <a:rPr lang="en-US" altLang="zh-TW" sz="2400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⃑"/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n-US" sz="2400">
                                <a:latin typeface="Cambria Math"/>
                              </a:rPr>
                              <m:t>𝜁</m:t>
                            </m:r>
                          </m:e>
                        </m:acc>
                      </m:num>
                      <m:den>
                        <m:r>
                          <a:rPr lang="zh-TW" altLang="en-US" sz="2400" smtClean="0">
                            <a:latin typeface="Cambria Math"/>
                          </a:rPr>
                          <m:t>𝜙</m:t>
                        </m:r>
                      </m:den>
                    </m:f>
                  </m:oMath>
                </a14:m>
                <a:endParaRPr lang="en-US" altLang="zh-TW" sz="2400" dirty="0" smtClean="0"/>
              </a:p>
              <a:p>
                <a:pPr marL="914400" lvl="2" indent="0">
                  <a:buNone/>
                </a:pPr>
                <a:r>
                  <a:rPr lang="zh-TW" altLang="en-US" sz="2400" dirty="0" smtClean="0"/>
                  <a:t>給定位渦值以及邊界條件後，可以利用流函數與速度場之關係式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zh-TW" sz="2400">
                        <a:latin typeface="Cambria Math"/>
                      </a:rPr>
                      <m:t>=</m:t>
                    </m:r>
                    <m:r>
                      <a:rPr lang="en-US" altLang="zh-TW" sz="2400">
                        <a:latin typeface="Cambria Math"/>
                      </a:rPr>
                      <m:t>𝛻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zh-TW" altLang="en-US" sz="2400">
                        <a:latin typeface="Cambria Math"/>
                      </a:rPr>
                      <m:t>𝜓</m:t>
                    </m:r>
                  </m:oMath>
                </a14:m>
                <a:r>
                  <a:rPr lang="zh-TW" altLang="en-US" sz="2400" dirty="0" smtClean="0"/>
                  <a:t>，得出</a:t>
                </a:r>
                <a:r>
                  <a:rPr lang="zh-TW" altLang="en-US" sz="2400" dirty="0"/>
                  <a:t>無輻散</a:t>
                </a:r>
                <a:r>
                  <a:rPr lang="zh-TW" altLang="en-US" sz="2400" dirty="0" smtClean="0"/>
                  <a:t>流的</a:t>
                </a:r>
                <a14:m>
                  <m:oMath xmlns:m="http://schemas.openxmlformats.org/officeDocument/2006/math">
                    <m:r>
                      <a:rPr lang="zh-TW" altLang="en-US" sz="2400">
                        <a:latin typeface="Cambria Math"/>
                      </a:rPr>
                      <m:t>𝜁</m:t>
                    </m:r>
                    <m:r>
                      <a:rPr lang="en-US" altLang="zh-TW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zh-TW" altLang="en-US" sz="2400">
                        <a:latin typeface="Cambria Math"/>
                      </a:rPr>
                      <m:t>𝜓</m:t>
                    </m:r>
                  </m:oMath>
                </a14:m>
                <a:r>
                  <a:rPr lang="zh-TW" altLang="en-US" sz="2400" dirty="0" smtClean="0"/>
                  <a:t>，即可利用以下方程式迭代求出流函數與重力位</a:t>
                </a:r>
                <a:endParaRPr lang="en-US" altLang="zh-TW" sz="240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altLang="zh-TW" sz="240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smtClean="0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smtClean="0">
                            <a:latin typeface="Cambria Math"/>
                          </a:rPr>
                          <m:t>𝑛</m:t>
                        </m:r>
                        <m:r>
                          <a:rPr lang="en-US" altLang="zh-TW" sz="2400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altLang="zh-TW" sz="2400" smtClean="0">
                        <a:latin typeface="Cambria Math"/>
                      </a:rPr>
                      <m:t>=</m:t>
                    </m:r>
                    <m:r>
                      <a:rPr lang="en-US" altLang="zh-TW" sz="2400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smtClean="0">
                            <a:latin typeface="Cambria Math"/>
                          </a:rPr>
                          <m:t>𝜙</m:t>
                        </m:r>
                      </m:e>
                      <m:sup>
                        <m:r>
                          <a:rPr lang="en-US" altLang="zh-TW" sz="2400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400" smtClean="0">
                        <a:latin typeface="Cambria Math"/>
                      </a:rPr>
                      <m:t>−</m:t>
                    </m:r>
                    <m:r>
                      <a:rPr lang="en-US" altLang="zh-TW" sz="2400" smtClean="0">
                        <a:latin typeface="Cambria Math"/>
                      </a:rPr>
                      <m:t>𝑓</m:t>
                    </m:r>
                  </m:oMath>
                </a14:m>
                <a:endParaRPr lang="en-US" altLang="zh-TW" sz="2400" dirty="0" smtClean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>
                            <a:latin typeface="Cambria Math"/>
                          </a:rPr>
                          <m:t>𝛻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400" i="1" smtClean="0">
                            <a:latin typeface="Cambria Math"/>
                            <a:ea typeface="Cambria Math"/>
                          </a:rPr>
                          <m:t>ϕ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𝑛</m:t>
                        </m:r>
                        <m:r>
                          <a:rPr lang="en-US" altLang="zh-TW" sz="240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altLang="zh-TW" sz="2400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𝑓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400" i="1" smtClean="0">
                            <a:latin typeface="Cambria Math"/>
                            <a:ea typeface="Cambria Math"/>
                          </a:rPr>
                          <m:t>ζ</m:t>
                        </m:r>
                      </m:e>
                      <m:sup>
                        <m:r>
                          <a:rPr lang="en-US" altLang="zh-TW" sz="2400">
                            <a:latin typeface="Cambria Math"/>
                          </a:rPr>
                          <m:t>𝑛</m:t>
                        </m:r>
                        <m:r>
                          <a:rPr lang="en-US" altLang="zh-TW" sz="2400" b="0" i="0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altLang="zh-TW" sz="24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 smtClean="0">
                        <a:latin typeface="Cambria Math"/>
                        <a:ea typeface="Cambria Math"/>
                      </a:rPr>
                      <m:t>β</m:t>
                    </m:r>
                    <m:sSup>
                      <m:sSupPr>
                        <m:ctrlPr>
                          <a:rPr lang="el-GR" altLang="zh-TW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+2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7992888" cy="5256583"/>
              </a:xfrm>
              <a:blipFill rotWithShape="1">
                <a:blip r:embed="rId2"/>
                <a:stretch>
                  <a:fillRect l="-1220" t="-1044" r="-4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27984" y="12130"/>
                <a:ext cx="4679486" cy="968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zh-TW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zh-TW" altLang="en-US" sz="2400" i="1" smtClean="0">
                            <a:latin typeface="Cambria Math"/>
                          </a:rPr>
                          <m:t>𝜌</m:t>
                        </m:r>
                      </m:den>
                    </m:f>
                    <m:acc>
                      <m:accPr>
                        <m:chr m:val="⃑"/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𝜂</m:t>
                        </m:r>
                      </m:e>
                    </m:acc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𝛻𝜃</m:t>
                    </m:r>
                  </m:oMath>
                </a14:m>
                <a:endParaRPr lang="en-US" altLang="zh-TW" sz="2400" dirty="0" smtClean="0">
                  <a:ea typeface="Cambria Math"/>
                </a:endParaRPr>
              </a:p>
              <a:p>
                <a:pPr algn="r"/>
                <a:r>
                  <a:rPr lang="en-US" altLang="zh-TW" sz="2000" i="1" dirty="0" smtClean="0"/>
                  <a:t>P</a:t>
                </a:r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位渦　</a:t>
                </a:r>
                <a:r>
                  <a:rPr lang="el-GR" altLang="zh-TW" sz="2000" dirty="0" smtClean="0"/>
                  <a:t>ρ</a:t>
                </a:r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密度　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zh-TW" altLang="en-US" sz="2000" i="1" smtClean="0">
                            <a:latin typeface="Cambria Math"/>
                          </a:rPr>
                          <m:t>𝜂</m:t>
                        </m:r>
                      </m:e>
                    </m:acc>
                  </m:oMath>
                </a14:m>
                <a:r>
                  <a:rPr lang="en-US" altLang="zh-TW" sz="2000" dirty="0" smtClean="0"/>
                  <a:t>:</a:t>
                </a:r>
                <a:r>
                  <a:rPr lang="zh-TW" altLang="en-US" sz="2000" dirty="0" smtClean="0"/>
                  <a:t>絕對渦度　位溫</a:t>
                </a:r>
                <a:r>
                  <a:rPr lang="en-US" altLang="zh-TW" sz="2000" dirty="0" smtClean="0"/>
                  <a:t>:</a:t>
                </a:r>
                <a:r>
                  <a:rPr lang="el-GR" altLang="zh-TW" sz="2000" dirty="0" smtClean="0"/>
                  <a:t>θ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2130"/>
                <a:ext cx="4679486" cy="968598"/>
              </a:xfrm>
              <a:prstGeom prst="rect">
                <a:avLst/>
              </a:prstGeom>
              <a:blipFill rotWithShape="1">
                <a:blip r:embed="rId3"/>
                <a:stretch>
                  <a:fillRect r="-1432" b="-10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2302640" y="6550223"/>
            <a:ext cx="684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Class notes of “Tropical Cyclone Dynamics” at NTU, Y.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Wang and C.-C. Wu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603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Piecewise PV Inversion, PPVI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altLang="zh-TW" sz="2800" dirty="0"/>
              <a:t>Davis and Emanuel 1991; Davis </a:t>
            </a:r>
            <a:r>
              <a:rPr lang="en-US" altLang="zh-TW" sz="2800" dirty="0" smtClean="0"/>
              <a:t>1992</a:t>
            </a:r>
          </a:p>
          <a:p>
            <a:pPr lvl="1"/>
            <a:endParaRPr lang="en-US" altLang="zh-TW" sz="2600" dirty="0"/>
          </a:p>
          <a:p>
            <a:r>
              <a:rPr lang="zh-TW" altLang="en-US" sz="2800" dirty="0" smtClean="0"/>
              <a:t>基本概念：</a:t>
            </a:r>
            <a:endParaRPr lang="en-US" altLang="zh-TW" sz="2800" dirty="0" smtClean="0"/>
          </a:p>
          <a:p>
            <a:pPr lvl="1"/>
            <a:r>
              <a:rPr lang="zh-TW" altLang="en-US" sz="2400" dirty="0" smtClean="0"/>
              <a:t>將特定的位渦擾動場獨立出來，並對其做反演，如此可看出</a:t>
            </a:r>
            <a:r>
              <a:rPr lang="zh-TW" altLang="en-US" sz="2400" dirty="0"/>
              <a:t>此</a:t>
            </a:r>
            <a:r>
              <a:rPr lang="zh-TW" altLang="en-US" sz="2400" dirty="0" smtClean="0"/>
              <a:t>位渦場對天氣系統之影響</a:t>
            </a:r>
            <a:endParaRPr lang="en-US" altLang="zh-TW" sz="2400" dirty="0" smtClean="0"/>
          </a:p>
          <a:p>
            <a:pPr lvl="1"/>
            <a:endParaRPr lang="zh-TW" altLang="en-US" sz="2400" dirty="0"/>
          </a:p>
          <a:p>
            <a:r>
              <a:rPr lang="zh-TW" altLang="en-US" sz="2800" dirty="0"/>
              <a:t>基本作法：</a:t>
            </a:r>
          </a:p>
          <a:p>
            <a:pPr lvl="1"/>
            <a:r>
              <a:rPr lang="zh-TW" altLang="en-US" sz="2400" dirty="0" smtClean="0"/>
              <a:t>利用觀測</a:t>
            </a:r>
            <a:r>
              <a:rPr lang="zh-TW" altLang="en-US" sz="2400" dirty="0"/>
              <a:t>到的風</a:t>
            </a:r>
            <a:r>
              <a:rPr lang="zh-TW" altLang="en-US" sz="2400" dirty="0" smtClean="0"/>
              <a:t>場計算</a:t>
            </a:r>
            <a:r>
              <a:rPr lang="zh-TW" altLang="en-US" sz="2400" dirty="0"/>
              <a:t>出位渦分佈</a:t>
            </a:r>
            <a:r>
              <a:rPr lang="zh-TW" altLang="en-US" sz="2400" dirty="0" smtClean="0"/>
              <a:t>→找到感興趣的位渦擾動場後對其進行反演，得出風</a:t>
            </a:r>
            <a:r>
              <a:rPr lang="zh-TW" altLang="en-US" sz="2400" dirty="0"/>
              <a:t>場</a:t>
            </a:r>
            <a:r>
              <a:rPr lang="en-US" altLang="zh-TW" sz="2400" dirty="0"/>
              <a:t>/</a:t>
            </a:r>
            <a:r>
              <a:rPr lang="zh-TW" altLang="en-US" sz="2400" dirty="0"/>
              <a:t>質量場</a:t>
            </a:r>
            <a:endParaRPr lang="zh-TW" altLang="en-US" sz="2200" dirty="0"/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302640" y="6550223"/>
            <a:ext cx="6841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Class notes of “Tropical Cyclone Dynamics” at NTU, Y.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Wang and C.-C. Wu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618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Electrostatic Analogy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altLang="zh-TW" sz="2800" dirty="0" smtClean="0"/>
              <a:t>Hoskins et al. (1985)</a:t>
            </a:r>
          </a:p>
          <a:p>
            <a:r>
              <a:rPr lang="en-US" altLang="zh-TW" sz="2800" dirty="0" smtClean="0"/>
              <a:t>Bishop and Thorpe (1994)</a:t>
            </a:r>
          </a:p>
          <a:p>
            <a:r>
              <a:rPr lang="en-US" altLang="zh-TW" sz="2800" dirty="0" smtClean="0"/>
              <a:t>Thorpe and Bishop (1995)</a:t>
            </a:r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47138"/>
              </p:ext>
            </p:extLst>
          </p:nvPr>
        </p:nvGraphicFramePr>
        <p:xfrm>
          <a:off x="428596" y="3212976"/>
          <a:ext cx="8286775" cy="2286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16412"/>
                <a:gridCol w="2965005"/>
                <a:gridCol w="410535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特性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電荷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位渦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性質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粒子特性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動力、熱力相結合之流體特性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力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電荷與電場間有電磁力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位渦不受任何力之影響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相似性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在一段距離外產生電場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在一段距離外</a:t>
                      </a:r>
                      <a:r>
                        <a:rPr lang="en-US" altLang="zh-TW" sz="2000" dirty="0" smtClean="0"/>
                        <a:t>(far field)</a:t>
                      </a:r>
                      <a:r>
                        <a:rPr lang="zh-TW" altLang="en-US" sz="2000" dirty="0" smtClean="0"/>
                        <a:t>造成溫度場、環流場的改變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傳遞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光速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波動（重力波、聲波）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Virtual Induction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altLang="zh-TW" sz="2400" dirty="0" smtClean="0"/>
              <a:t>Egger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(2009)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不平衡的位渦擾動場會</a:t>
            </a:r>
            <a:r>
              <a:rPr lang="zh-TW" altLang="en-US" sz="2400" dirty="0"/>
              <a:t>透過</a:t>
            </a:r>
            <a:r>
              <a:rPr lang="zh-TW" altLang="en-US" sz="2400" dirty="0" smtClean="0"/>
              <a:t>波動向外傳遞，而波動的調整過程建立了位渦擾動場、</a:t>
            </a:r>
            <a:r>
              <a:rPr lang="en-US" altLang="zh-TW" sz="2400" dirty="0" smtClean="0"/>
              <a:t>far-field</a:t>
            </a:r>
            <a:r>
              <a:rPr lang="zh-TW" altLang="en-US" sz="2400" dirty="0" smtClean="0"/>
              <a:t>物理場的關係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然而經過地</a:t>
            </a:r>
            <a:r>
              <a:rPr lang="zh-TW" altLang="en-US" sz="2400" dirty="0"/>
              <a:t>轉調節後</a:t>
            </a:r>
            <a:r>
              <a:rPr lang="zh-TW" altLang="en-US" sz="2400" dirty="0" smtClean="0"/>
              <a:t>的</a:t>
            </a:r>
            <a:r>
              <a:rPr lang="zh-TW" altLang="en-US" sz="2400" dirty="0"/>
              <a:t>高度場、風</a:t>
            </a:r>
            <a:r>
              <a:rPr lang="zh-TW" altLang="en-US" sz="2400" dirty="0" smtClean="0"/>
              <a:t>場分布</a:t>
            </a:r>
            <a:r>
              <a:rPr lang="zh-TW" altLang="en-US" sz="2400" dirty="0"/>
              <a:t>情形，會類似</a:t>
            </a:r>
            <a:r>
              <a:rPr lang="zh-TW" altLang="en-US" sz="2400" dirty="0" smtClean="0"/>
              <a:t>透過</a:t>
            </a:r>
            <a:r>
              <a:rPr lang="zh-TW" altLang="en-US" sz="2400" dirty="0"/>
              <a:t>位渦反演</a:t>
            </a:r>
            <a:r>
              <a:rPr lang="zh-TW" altLang="en-US" sz="2400" dirty="0" smtClean="0"/>
              <a:t>所得</a:t>
            </a:r>
            <a:r>
              <a:rPr lang="zh-TW" altLang="en-US" sz="2400" dirty="0"/>
              <a:t>出來的</a:t>
            </a:r>
            <a:r>
              <a:rPr lang="zh-TW" altLang="en-US" sz="2400" dirty="0" smtClean="0"/>
              <a:t>結果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此過程之所以稱為</a:t>
            </a:r>
            <a:r>
              <a:rPr lang="en-US" altLang="zh-TW" sz="2400" dirty="0" smtClean="0"/>
              <a:t>Virtual</a:t>
            </a:r>
            <a:r>
              <a:rPr lang="zh-TW" altLang="en-US" sz="2400" dirty="0" smtClean="0"/>
              <a:t>，是因為它在動力上是有可能的，但不一定會發生</a:t>
            </a:r>
            <a:endParaRPr lang="en-US" altLang="zh-TW" sz="24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淺水波模式中的擾動場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Circular anomaly in shallow water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3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研究方法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7992888" cy="5112567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zh-TW" altLang="en-US" sz="2400" dirty="0" smtClean="0"/>
                  <a:t>位渦守恆：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 smtClean="0">
                            <a:latin typeface="Cambria Math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zh-TW" altLang="en-US" sz="240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zh-TW" altLang="en-US" sz="2400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𝑓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𝐻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sz="2400" b="0" dirty="0" smtClean="0"/>
              </a:p>
              <a:p>
                <a:r>
                  <a:rPr lang="zh-TW" altLang="en-US" sz="2400" dirty="0" smtClean="0"/>
                  <a:t>設定兩個軸對稱之位渦擾動場</a:t>
                </a:r>
                <a:endParaRPr lang="en-US" altLang="zh-TW" sz="2400" dirty="0" smtClean="0"/>
              </a:p>
              <a:p>
                <a:endParaRPr lang="en-US" altLang="zh-TW" sz="2400" dirty="0"/>
              </a:p>
              <a:p>
                <a:endParaRPr lang="en-US" altLang="zh-TW" sz="2400" dirty="0" smtClean="0"/>
              </a:p>
              <a:p>
                <a:endParaRPr lang="en-US" altLang="zh-TW" sz="2200" dirty="0"/>
              </a:p>
              <a:p>
                <a:r>
                  <a:rPr lang="zh-TW" altLang="en-US" sz="2200" dirty="0"/>
                  <a:t>假設</a:t>
                </a:r>
                <a:r>
                  <a:rPr lang="zh-TW" altLang="en-US" sz="2200" dirty="0" smtClean="0"/>
                  <a:t>平衡流場處於地轉平衡：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𝑣</m:t>
                    </m:r>
                    <m:r>
                      <a:rPr lang="en-US" altLang="zh-TW" sz="2200" b="0" i="1" smtClean="0">
                        <a:latin typeface="Cambria Math"/>
                      </a:rPr>
                      <m:t>=(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𝑔</m:t>
                            </m:r>
                          </m:e>
                        </m:acc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</a:rPr>
                          <m:t>𝑓</m:t>
                        </m:r>
                      </m:den>
                    </m:f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200" b="0" i="1" smtClean="0"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r>
                          <a:rPr lang="zh-TW" altLang="en-US" sz="2200" b="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endParaRPr lang="en-US" altLang="zh-TW" sz="2400" dirty="0" smtClean="0"/>
              </a:p>
              <a:p>
                <a:r>
                  <a:rPr lang="zh-TW" altLang="en-US" sz="2400" dirty="0"/>
                  <a:t>利用地轉</a:t>
                </a:r>
                <a:r>
                  <a:rPr lang="zh-TW" altLang="en-US" sz="2400" dirty="0" smtClean="0"/>
                  <a:t>風的定義，可以得出：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sz="2400" i="1" smtClean="0">
                            <a:latin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/</m:t>
                    </m:r>
                    <m:r>
                      <a:rPr lang="en-US" altLang="zh-TW" sz="24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altLang="zh-TW" sz="2400" dirty="0" smtClean="0"/>
              </a:p>
              <a:p>
                <a:r>
                  <a:rPr lang="en-US" altLang="zh-TW" sz="2400" dirty="0" smtClean="0"/>
                  <a:t>PPVI: </a:t>
                </a:r>
                <a:r>
                  <a:rPr lang="zh-TW" altLang="en-US" sz="2400" dirty="0" smtClean="0"/>
                  <a:t>移除反氣旋式</a:t>
                </a:r>
                <a:r>
                  <a:rPr lang="en-US" altLang="zh-TW" sz="2400" dirty="0" smtClean="0"/>
                  <a:t>q’</a:t>
                </a:r>
                <a:r>
                  <a:rPr lang="zh-TW" altLang="en-US" sz="2400" dirty="0" smtClean="0"/>
                  <a:t> ，並對氣旋式位渦擾動場做反演</a:t>
                </a:r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400" i="1" smtClean="0">
                            <a:latin typeface="Cambria Math"/>
                          </a:rPr>
                          <m:t>𝜕</m:t>
                        </m:r>
                      </m:num>
                      <m:den>
                        <m:r>
                          <a:rPr lang="zh-TW" altLang="en-US" sz="2400" i="1" smtClean="0">
                            <a:latin typeface="Cambria Math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</m:den>
                    </m:f>
                    <m:d>
                      <m:d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𝑟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𝑟</m:t>
                            </m:r>
                          </m:den>
                        </m:f>
                      </m:e>
                    </m:d>
                    <m:r>
                      <a:rPr lang="en-US" altLang="zh-TW" sz="2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acc>
                          <m:accPr>
                            <m:chr m:val="̃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altLang="zh-TW" sz="2400" i="1">
                            <a:latin typeface="Cambria Math"/>
                          </a:rPr>
                          <m:t>𝐻</m:t>
                        </m:r>
                      </m:den>
                    </m:f>
                    <m:sSup>
                      <m:sSupPr>
                        <m:ctrlPr>
                          <a:rPr lang="en-US" altLang="zh-TW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altLang="zh-TW" sz="2400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7992888" cy="5112567"/>
              </a:xfrm>
              <a:blipFill rotWithShape="1">
                <a:blip r:embed="rId2"/>
                <a:stretch>
                  <a:fillRect l="-915" r="-6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群組 44"/>
          <p:cNvGrpSpPr/>
          <p:nvPr/>
        </p:nvGrpSpPr>
        <p:grpSpPr>
          <a:xfrm>
            <a:off x="467544" y="2636912"/>
            <a:ext cx="7848872" cy="1298219"/>
            <a:chOff x="467544" y="2780928"/>
            <a:chExt cx="7848872" cy="1298219"/>
          </a:xfrm>
        </p:grpSpPr>
        <p:sp>
          <p:nvSpPr>
            <p:cNvPr id="7" name="平行四邊形 6"/>
            <p:cNvSpPr/>
            <p:nvPr/>
          </p:nvSpPr>
          <p:spPr>
            <a:xfrm>
              <a:off x="467544" y="2996952"/>
              <a:ext cx="7848872" cy="1080120"/>
            </a:xfrm>
            <a:prstGeom prst="parallelogram">
              <a:avLst>
                <a:gd name="adj" fmla="val 119324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55576" y="3709815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q’=0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7" name="群組 36"/>
            <p:cNvGrpSpPr/>
            <p:nvPr/>
          </p:nvGrpSpPr>
          <p:grpSpPr>
            <a:xfrm>
              <a:off x="4716015" y="2780928"/>
              <a:ext cx="2016225" cy="936104"/>
              <a:chOff x="3419872" y="3068960"/>
              <a:chExt cx="2016225" cy="936104"/>
            </a:xfrm>
          </p:grpSpPr>
          <p:sp>
            <p:nvSpPr>
              <p:cNvPr id="9" name="流程圖: 磁碟 8"/>
              <p:cNvSpPr/>
              <p:nvPr/>
            </p:nvSpPr>
            <p:spPr>
              <a:xfrm>
                <a:off x="3491880" y="3068960"/>
                <a:ext cx="1944216" cy="936104"/>
              </a:xfrm>
              <a:prstGeom prst="flowChartMagneticDisk">
                <a:avLst/>
              </a:prstGeom>
              <a:solidFill>
                <a:srgbClr val="F09500">
                  <a:alpha val="49804"/>
                </a:srgbClr>
              </a:solidFill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3" name="直線接點 12"/>
              <p:cNvCxnSpPr/>
              <p:nvPr/>
            </p:nvCxnSpPr>
            <p:spPr>
              <a:xfrm flipH="1" flipV="1">
                <a:off x="4463988" y="3789040"/>
                <a:ext cx="972109" cy="7200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字方塊 28"/>
              <p:cNvSpPr txBox="1"/>
              <p:nvPr/>
            </p:nvSpPr>
            <p:spPr>
              <a:xfrm>
                <a:off x="4932040" y="3429000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bg1"/>
                    </a:solidFill>
                  </a:rPr>
                  <a:t>r</a:t>
                </a:r>
                <a:r>
                  <a:rPr lang="en-US" altLang="zh-TW" baseline="-25000" dirty="0" smtClean="0">
                    <a:solidFill>
                      <a:schemeClr val="bg1"/>
                    </a:solidFill>
                  </a:rPr>
                  <a:t>1</a:t>
                </a:r>
                <a:endParaRPr lang="zh-TW" altLang="en-US" baseline="-25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3419872" y="3419708"/>
                <a:ext cx="8178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bg1"/>
                    </a:solidFill>
                  </a:rPr>
                  <a:t>q</a:t>
                </a:r>
                <a:r>
                  <a:rPr lang="en-US" altLang="zh-TW" dirty="0" smtClean="0">
                    <a:solidFill>
                      <a:schemeClr val="bg1"/>
                    </a:solidFill>
                  </a:rPr>
                  <a:t>’=</a:t>
                </a:r>
                <a:r>
                  <a:rPr lang="en-US" altLang="zh-TW" dirty="0" err="1" smtClean="0">
                    <a:solidFill>
                      <a:schemeClr val="bg1"/>
                    </a:solidFill>
                  </a:rPr>
                  <a:t>q</a:t>
                </a:r>
                <a:r>
                  <a:rPr lang="en-US" altLang="zh-TW" baseline="-25000" dirty="0" err="1" smtClean="0">
                    <a:solidFill>
                      <a:schemeClr val="bg1"/>
                    </a:solidFill>
                  </a:rPr>
                  <a:t>a</a:t>
                </a:r>
                <a:endParaRPr lang="zh-TW" alt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群組 37"/>
          <p:cNvGrpSpPr/>
          <p:nvPr/>
        </p:nvGrpSpPr>
        <p:grpSpPr>
          <a:xfrm>
            <a:off x="1979711" y="2636912"/>
            <a:ext cx="2016225" cy="936104"/>
            <a:chOff x="3419872" y="3068960"/>
            <a:chExt cx="2016225" cy="936104"/>
          </a:xfrm>
        </p:grpSpPr>
        <p:sp>
          <p:nvSpPr>
            <p:cNvPr id="39" name="流程圖: 磁碟 38"/>
            <p:cNvSpPr/>
            <p:nvPr/>
          </p:nvSpPr>
          <p:spPr>
            <a:xfrm>
              <a:off x="3491880" y="3068960"/>
              <a:ext cx="1944216" cy="936104"/>
            </a:xfrm>
            <a:prstGeom prst="flowChartMagneticDisk">
              <a:avLst/>
            </a:prstGeom>
            <a:solidFill>
              <a:srgbClr val="0095F0">
                <a:alpha val="49804"/>
              </a:srgb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40" name="直線接點 39"/>
            <p:cNvCxnSpPr/>
            <p:nvPr/>
          </p:nvCxnSpPr>
          <p:spPr>
            <a:xfrm flipH="1" flipV="1">
              <a:off x="4463988" y="3789040"/>
              <a:ext cx="972109" cy="720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字方塊 40"/>
            <p:cNvSpPr txBox="1"/>
            <p:nvPr/>
          </p:nvSpPr>
          <p:spPr>
            <a:xfrm>
              <a:off x="4932040" y="3429000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r</a:t>
              </a:r>
              <a:r>
                <a:rPr lang="en-US" altLang="zh-TW" baseline="-25000" dirty="0" smtClean="0">
                  <a:solidFill>
                    <a:schemeClr val="bg1"/>
                  </a:solidFill>
                </a:rPr>
                <a:t>1</a:t>
              </a:r>
              <a:endParaRPr lang="zh-TW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3419872" y="3419708"/>
              <a:ext cx="9220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chemeClr val="bg1"/>
                  </a:solidFill>
                </a:rPr>
                <a:t>q</a:t>
              </a:r>
              <a:r>
                <a:rPr lang="en-US" altLang="zh-TW" dirty="0" smtClean="0">
                  <a:solidFill>
                    <a:schemeClr val="bg1"/>
                  </a:solidFill>
                </a:rPr>
                <a:t>’=-</a:t>
              </a:r>
              <a:r>
                <a:rPr lang="en-US" altLang="zh-TW" dirty="0" err="1" smtClean="0">
                  <a:solidFill>
                    <a:schemeClr val="bg1"/>
                  </a:solidFill>
                </a:rPr>
                <a:t>q</a:t>
              </a:r>
              <a:r>
                <a:rPr lang="en-US" altLang="zh-TW" baseline="-25000" dirty="0" err="1" smtClean="0">
                  <a:solidFill>
                    <a:schemeClr val="bg1"/>
                  </a:solidFill>
                </a:rPr>
                <a:t>a</a:t>
              </a:r>
              <a:endParaRPr lang="zh-TW" altLang="en-US" baseline="-25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5809369" y="4730"/>
                <a:ext cx="3334631" cy="1157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i="1" dirty="0" smtClean="0">
                    <a:latin typeface="Cambria Math"/>
                  </a:rPr>
                  <a:t>H: Mean depth</a:t>
                </a:r>
              </a:p>
              <a:p>
                <a:r>
                  <a:rPr lang="en-US" altLang="zh-TW" sz="2000" i="1" dirty="0" smtClean="0">
                    <a:latin typeface="Cambria Math"/>
                  </a:rPr>
                  <a:t>h’: Height deviation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TW" alt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zh-TW" altLang="en-US" sz="2000" b="0" i="1" smtClean="0">
                            <a:latin typeface="Cambria Math"/>
                          </a:rPr>
                          <m:t>𝜌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zh-TW" altLang="en-US" sz="2000" b="0" i="1" smtClean="0">
                            <a:latin typeface="Cambria Math"/>
                          </a:rPr>
                          <m:t>𝜌</m:t>
                        </m:r>
                      </m:den>
                    </m:f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zh-TW" dirty="0" smtClean="0"/>
                  <a:t>, reduced gravity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369" y="4730"/>
                <a:ext cx="3334631" cy="1157240"/>
              </a:xfrm>
              <a:prstGeom prst="rect">
                <a:avLst/>
              </a:prstGeom>
              <a:blipFill rotWithShape="1">
                <a:blip r:embed="rId3"/>
                <a:stretch>
                  <a:fillRect l="-2011" t="-2632" r="-731" b="-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1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/>
          <a:srcRect t="78328"/>
          <a:stretch>
            <a:fillRect/>
          </a:stretch>
        </p:blipFill>
        <p:spPr bwMode="auto">
          <a:xfrm>
            <a:off x="9324528" y="5331088"/>
            <a:ext cx="5166359" cy="141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3" name="群組 72"/>
          <p:cNvGrpSpPr/>
          <p:nvPr/>
        </p:nvGrpSpPr>
        <p:grpSpPr>
          <a:xfrm>
            <a:off x="71406" y="260648"/>
            <a:ext cx="5638800" cy="5572125"/>
            <a:chOff x="-3643370" y="285728"/>
            <a:chExt cx="5638800" cy="557212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643370" y="285728"/>
              <a:ext cx="5638800" cy="557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8" name="群組 67"/>
            <p:cNvGrpSpPr/>
            <p:nvPr/>
          </p:nvGrpSpPr>
          <p:grpSpPr>
            <a:xfrm>
              <a:off x="-1073190" y="607681"/>
              <a:ext cx="1694711" cy="2304733"/>
              <a:chOff x="-1073190" y="607681"/>
              <a:chExt cx="1694711" cy="2304733"/>
            </a:xfrm>
          </p:grpSpPr>
          <p:sp>
            <p:nvSpPr>
              <p:cNvPr id="30" name="文字方塊 29"/>
              <p:cNvSpPr txBox="1"/>
              <p:nvPr/>
            </p:nvSpPr>
            <p:spPr>
              <a:xfrm>
                <a:off x="104905" y="634292"/>
                <a:ext cx="5166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PV</a:t>
                </a:r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直線接點 30"/>
              <p:cNvCxnSpPr/>
              <p:nvPr/>
            </p:nvCxnSpPr>
            <p:spPr>
              <a:xfrm rot="5400000" flipH="1" flipV="1">
                <a:off x="-2224396" y="1759620"/>
                <a:ext cx="2304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接點 31"/>
              <p:cNvCxnSpPr/>
              <p:nvPr/>
            </p:nvCxnSpPr>
            <p:spPr>
              <a:xfrm rot="16200000" flipV="1">
                <a:off x="-1277655" y="1759681"/>
                <a:ext cx="2304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接點 32"/>
              <p:cNvCxnSpPr/>
              <p:nvPr/>
            </p:nvCxnSpPr>
            <p:spPr>
              <a:xfrm flipV="1">
                <a:off x="-1071602" y="612475"/>
                <a:ext cx="942206" cy="213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群組 63"/>
            <p:cNvGrpSpPr/>
            <p:nvPr/>
          </p:nvGrpSpPr>
          <p:grpSpPr>
            <a:xfrm>
              <a:off x="-1058554" y="2921474"/>
              <a:ext cx="2397382" cy="2293476"/>
              <a:chOff x="-1058554" y="2921474"/>
              <a:chExt cx="2397382" cy="2293476"/>
            </a:xfrm>
          </p:grpSpPr>
          <p:cxnSp>
            <p:nvCxnSpPr>
              <p:cNvPr id="34" name="直線接點 33"/>
              <p:cNvCxnSpPr/>
              <p:nvPr/>
            </p:nvCxnSpPr>
            <p:spPr>
              <a:xfrm rot="5400000">
                <a:off x="-2203360" y="4070144"/>
                <a:ext cx="2289612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rot="5400000">
                <a:off x="-1279823" y="4068212"/>
                <a:ext cx="2293476" cy="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接點 35"/>
              <p:cNvCxnSpPr/>
              <p:nvPr/>
            </p:nvCxnSpPr>
            <p:spPr>
              <a:xfrm>
                <a:off x="-1051920" y="5206324"/>
                <a:ext cx="928694" cy="1588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字方塊 36"/>
              <p:cNvSpPr txBox="1"/>
              <p:nvPr/>
            </p:nvSpPr>
            <p:spPr>
              <a:xfrm>
                <a:off x="0" y="4357694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00B0F0"/>
                    </a:solidFill>
                  </a:rPr>
                  <a:t>初始高度場</a:t>
                </a:r>
                <a:endParaRPr lang="zh-TW" altLang="en-US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-3001992" y="2897037"/>
              <a:ext cx="4796286" cy="907212"/>
              <a:chOff x="-3001992" y="2897037"/>
              <a:chExt cx="4796286" cy="907212"/>
            </a:xfrm>
          </p:grpSpPr>
          <p:sp>
            <p:nvSpPr>
              <p:cNvPr id="39" name="文字方塊 38"/>
              <p:cNvSpPr txBox="1"/>
              <p:nvPr/>
            </p:nvSpPr>
            <p:spPr>
              <a:xfrm>
                <a:off x="285720" y="3357562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0070C0"/>
                    </a:solidFill>
                  </a:rPr>
                  <a:t>終末高度場</a:t>
                </a:r>
                <a:endParaRPr lang="zh-TW" altLang="en-US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69" name="手繪多邊形 68"/>
              <p:cNvSpPr/>
              <p:nvPr/>
            </p:nvSpPr>
            <p:spPr>
              <a:xfrm>
                <a:off x="-3001992" y="2897037"/>
                <a:ext cx="4796286" cy="907212"/>
              </a:xfrm>
              <a:custGeom>
                <a:avLst/>
                <a:gdLst>
                  <a:gd name="connsiteX0" fmla="*/ 0 w 4796286"/>
                  <a:gd name="connsiteY0" fmla="*/ 18691 h 907212"/>
                  <a:gd name="connsiteX1" fmla="*/ 120769 w 4796286"/>
                  <a:gd name="connsiteY1" fmla="*/ 18691 h 907212"/>
                  <a:gd name="connsiteX2" fmla="*/ 414067 w 4796286"/>
                  <a:gd name="connsiteY2" fmla="*/ 27318 h 907212"/>
                  <a:gd name="connsiteX3" fmla="*/ 819509 w 4796286"/>
                  <a:gd name="connsiteY3" fmla="*/ 44571 h 907212"/>
                  <a:gd name="connsiteX4" fmla="*/ 1069675 w 4796286"/>
                  <a:gd name="connsiteY4" fmla="*/ 61823 h 907212"/>
                  <a:gd name="connsiteX5" fmla="*/ 1440611 w 4796286"/>
                  <a:gd name="connsiteY5" fmla="*/ 139461 h 907212"/>
                  <a:gd name="connsiteX6" fmla="*/ 1664898 w 4796286"/>
                  <a:gd name="connsiteY6" fmla="*/ 242978 h 907212"/>
                  <a:gd name="connsiteX7" fmla="*/ 1863305 w 4796286"/>
                  <a:gd name="connsiteY7" fmla="*/ 432759 h 907212"/>
                  <a:gd name="connsiteX8" fmla="*/ 2018581 w 4796286"/>
                  <a:gd name="connsiteY8" fmla="*/ 665672 h 907212"/>
                  <a:gd name="connsiteX9" fmla="*/ 2182483 w 4796286"/>
                  <a:gd name="connsiteY9" fmla="*/ 812321 h 907212"/>
                  <a:gd name="connsiteX10" fmla="*/ 2329132 w 4796286"/>
                  <a:gd name="connsiteY10" fmla="*/ 889959 h 907212"/>
                  <a:gd name="connsiteX11" fmla="*/ 2467154 w 4796286"/>
                  <a:gd name="connsiteY11" fmla="*/ 898586 h 907212"/>
                  <a:gd name="connsiteX12" fmla="*/ 2622430 w 4796286"/>
                  <a:gd name="connsiteY12" fmla="*/ 838201 h 907212"/>
                  <a:gd name="connsiteX13" fmla="*/ 2803584 w 4796286"/>
                  <a:gd name="connsiteY13" fmla="*/ 657046 h 907212"/>
                  <a:gd name="connsiteX14" fmla="*/ 2932981 w 4796286"/>
                  <a:gd name="connsiteY14" fmla="*/ 467265 h 907212"/>
                  <a:gd name="connsiteX15" fmla="*/ 3053750 w 4796286"/>
                  <a:gd name="connsiteY15" fmla="*/ 329242 h 907212"/>
                  <a:gd name="connsiteX16" fmla="*/ 3234905 w 4796286"/>
                  <a:gd name="connsiteY16" fmla="*/ 208472 h 907212"/>
                  <a:gd name="connsiteX17" fmla="*/ 3493698 w 4796286"/>
                  <a:gd name="connsiteY17" fmla="*/ 113582 h 907212"/>
                  <a:gd name="connsiteX18" fmla="*/ 3786996 w 4796286"/>
                  <a:gd name="connsiteY18" fmla="*/ 53197 h 907212"/>
                  <a:gd name="connsiteX19" fmla="*/ 4088920 w 4796286"/>
                  <a:gd name="connsiteY19" fmla="*/ 35944 h 907212"/>
                  <a:gd name="connsiteX20" fmla="*/ 4796286 w 4796286"/>
                  <a:gd name="connsiteY20" fmla="*/ 1438 h 90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796286" h="907212">
                    <a:moveTo>
                      <a:pt x="0" y="18691"/>
                    </a:moveTo>
                    <a:lnTo>
                      <a:pt x="120769" y="18691"/>
                    </a:lnTo>
                    <a:lnTo>
                      <a:pt x="414067" y="27318"/>
                    </a:lnTo>
                    <a:lnTo>
                      <a:pt x="819509" y="44571"/>
                    </a:lnTo>
                    <a:cubicBezTo>
                      <a:pt x="928777" y="50322"/>
                      <a:pt x="966158" y="46008"/>
                      <a:pt x="1069675" y="61823"/>
                    </a:cubicBezTo>
                    <a:cubicBezTo>
                      <a:pt x="1173192" y="77638"/>
                      <a:pt x="1341407" y="109269"/>
                      <a:pt x="1440611" y="139461"/>
                    </a:cubicBezTo>
                    <a:cubicBezTo>
                      <a:pt x="1539815" y="169653"/>
                      <a:pt x="1594449" y="194095"/>
                      <a:pt x="1664898" y="242978"/>
                    </a:cubicBezTo>
                    <a:cubicBezTo>
                      <a:pt x="1735347" y="291861"/>
                      <a:pt x="1804358" y="362310"/>
                      <a:pt x="1863305" y="432759"/>
                    </a:cubicBezTo>
                    <a:cubicBezTo>
                      <a:pt x="1922252" y="503208"/>
                      <a:pt x="1965385" y="602412"/>
                      <a:pt x="2018581" y="665672"/>
                    </a:cubicBezTo>
                    <a:cubicBezTo>
                      <a:pt x="2071777" y="728932"/>
                      <a:pt x="2130725" y="774940"/>
                      <a:pt x="2182483" y="812321"/>
                    </a:cubicBezTo>
                    <a:cubicBezTo>
                      <a:pt x="2234241" y="849702"/>
                      <a:pt x="2281687" y="875581"/>
                      <a:pt x="2329132" y="889959"/>
                    </a:cubicBezTo>
                    <a:cubicBezTo>
                      <a:pt x="2376577" y="904337"/>
                      <a:pt x="2418271" y="907212"/>
                      <a:pt x="2467154" y="898586"/>
                    </a:cubicBezTo>
                    <a:cubicBezTo>
                      <a:pt x="2516037" y="889960"/>
                      <a:pt x="2566358" y="878458"/>
                      <a:pt x="2622430" y="838201"/>
                    </a:cubicBezTo>
                    <a:cubicBezTo>
                      <a:pt x="2678502" y="797944"/>
                      <a:pt x="2751825" y="718869"/>
                      <a:pt x="2803584" y="657046"/>
                    </a:cubicBezTo>
                    <a:cubicBezTo>
                      <a:pt x="2855342" y="595223"/>
                      <a:pt x="2891287" y="521899"/>
                      <a:pt x="2932981" y="467265"/>
                    </a:cubicBezTo>
                    <a:cubicBezTo>
                      <a:pt x="2974675" y="412631"/>
                      <a:pt x="3003429" y="372374"/>
                      <a:pt x="3053750" y="329242"/>
                    </a:cubicBezTo>
                    <a:cubicBezTo>
                      <a:pt x="3104071" y="286110"/>
                      <a:pt x="3161580" y="244415"/>
                      <a:pt x="3234905" y="208472"/>
                    </a:cubicBezTo>
                    <a:cubicBezTo>
                      <a:pt x="3308230" y="172529"/>
                      <a:pt x="3401683" y="139461"/>
                      <a:pt x="3493698" y="113582"/>
                    </a:cubicBezTo>
                    <a:cubicBezTo>
                      <a:pt x="3585713" y="87703"/>
                      <a:pt x="3687792" y="66137"/>
                      <a:pt x="3786996" y="53197"/>
                    </a:cubicBezTo>
                    <a:cubicBezTo>
                      <a:pt x="3886200" y="40257"/>
                      <a:pt x="4088920" y="35944"/>
                      <a:pt x="4088920" y="35944"/>
                    </a:cubicBezTo>
                    <a:cubicBezTo>
                      <a:pt x="4257135" y="27318"/>
                      <a:pt x="4626633" y="0"/>
                      <a:pt x="4796286" y="1438"/>
                    </a:cubicBezTo>
                  </a:path>
                </a:pathLst>
              </a:cu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72" name="群組 71"/>
            <p:cNvGrpSpPr/>
            <p:nvPr/>
          </p:nvGrpSpPr>
          <p:grpSpPr>
            <a:xfrm>
              <a:off x="-2976113" y="1928802"/>
              <a:ext cx="4787660" cy="1783432"/>
              <a:chOff x="-2976113" y="1928802"/>
              <a:chExt cx="4787660" cy="1783432"/>
            </a:xfrm>
          </p:grpSpPr>
          <p:sp>
            <p:nvSpPr>
              <p:cNvPr id="41" name="文字方塊 40"/>
              <p:cNvSpPr txBox="1"/>
              <p:nvPr/>
            </p:nvSpPr>
            <p:spPr>
              <a:xfrm>
                <a:off x="285720" y="1928802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b="1" dirty="0" smtClean="0">
                    <a:solidFill>
                      <a:srgbClr val="00B050"/>
                    </a:solidFill>
                  </a:rPr>
                  <a:t>徑向速度場</a:t>
                </a:r>
                <a:endParaRPr lang="zh-TW" altLang="en-US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1" name="手繪多邊形 70"/>
              <p:cNvSpPr/>
              <p:nvPr/>
            </p:nvSpPr>
            <p:spPr>
              <a:xfrm>
                <a:off x="-2976113" y="2135038"/>
                <a:ext cx="4787660" cy="1577196"/>
              </a:xfrm>
              <a:custGeom>
                <a:avLst/>
                <a:gdLst>
                  <a:gd name="connsiteX0" fmla="*/ 0 w 4787660"/>
                  <a:gd name="connsiteY0" fmla="*/ 780690 h 1577196"/>
                  <a:gd name="connsiteX1" fmla="*/ 655607 w 4787660"/>
                  <a:gd name="connsiteY1" fmla="*/ 797943 h 1577196"/>
                  <a:gd name="connsiteX2" fmla="*/ 1043796 w 4787660"/>
                  <a:gd name="connsiteY2" fmla="*/ 823822 h 1577196"/>
                  <a:gd name="connsiteX3" fmla="*/ 1414732 w 4787660"/>
                  <a:gd name="connsiteY3" fmla="*/ 927339 h 1577196"/>
                  <a:gd name="connsiteX4" fmla="*/ 1604513 w 4787660"/>
                  <a:gd name="connsiteY4" fmla="*/ 1056736 h 1577196"/>
                  <a:gd name="connsiteX5" fmla="*/ 1759788 w 4787660"/>
                  <a:gd name="connsiteY5" fmla="*/ 1229264 h 1577196"/>
                  <a:gd name="connsiteX6" fmla="*/ 1915064 w 4787660"/>
                  <a:gd name="connsiteY6" fmla="*/ 1531188 h 1577196"/>
                  <a:gd name="connsiteX7" fmla="*/ 1932317 w 4787660"/>
                  <a:gd name="connsiteY7" fmla="*/ 1505309 h 1577196"/>
                  <a:gd name="connsiteX8" fmla="*/ 2156604 w 4787660"/>
                  <a:gd name="connsiteY8" fmla="*/ 1125747 h 1577196"/>
                  <a:gd name="connsiteX9" fmla="*/ 2380890 w 4787660"/>
                  <a:gd name="connsiteY9" fmla="*/ 780690 h 1577196"/>
                  <a:gd name="connsiteX10" fmla="*/ 2398143 w 4787660"/>
                  <a:gd name="connsiteY10" fmla="*/ 728932 h 1577196"/>
                  <a:gd name="connsiteX11" fmla="*/ 2449902 w 4787660"/>
                  <a:gd name="connsiteY11" fmla="*/ 659920 h 1577196"/>
                  <a:gd name="connsiteX12" fmla="*/ 2674188 w 4787660"/>
                  <a:gd name="connsiteY12" fmla="*/ 340743 h 1577196"/>
                  <a:gd name="connsiteX13" fmla="*/ 2717321 w 4787660"/>
                  <a:gd name="connsiteY13" fmla="*/ 245853 h 1577196"/>
                  <a:gd name="connsiteX14" fmla="*/ 2829464 w 4787660"/>
                  <a:gd name="connsiteY14" fmla="*/ 73324 h 1577196"/>
                  <a:gd name="connsiteX15" fmla="*/ 2855343 w 4787660"/>
                  <a:gd name="connsiteY15" fmla="*/ 30192 h 1577196"/>
                  <a:gd name="connsiteX16" fmla="*/ 2967487 w 4787660"/>
                  <a:gd name="connsiteY16" fmla="*/ 254479 h 1577196"/>
                  <a:gd name="connsiteX17" fmla="*/ 3140015 w 4787660"/>
                  <a:gd name="connsiteY17" fmla="*/ 470139 h 1577196"/>
                  <a:gd name="connsiteX18" fmla="*/ 3364302 w 4787660"/>
                  <a:gd name="connsiteY18" fmla="*/ 608162 h 1577196"/>
                  <a:gd name="connsiteX19" fmla="*/ 3579962 w 4787660"/>
                  <a:gd name="connsiteY19" fmla="*/ 685800 h 1577196"/>
                  <a:gd name="connsiteX20" fmla="*/ 4054415 w 4787660"/>
                  <a:gd name="connsiteY20" fmla="*/ 754811 h 1577196"/>
                  <a:gd name="connsiteX21" fmla="*/ 4572000 w 4787660"/>
                  <a:gd name="connsiteY21" fmla="*/ 763437 h 1577196"/>
                  <a:gd name="connsiteX22" fmla="*/ 4787660 w 4787660"/>
                  <a:gd name="connsiteY22" fmla="*/ 763437 h 1577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787660" h="1577196">
                    <a:moveTo>
                      <a:pt x="0" y="780690"/>
                    </a:moveTo>
                    <a:lnTo>
                      <a:pt x="655607" y="797943"/>
                    </a:lnTo>
                    <a:cubicBezTo>
                      <a:pt x="829573" y="805132"/>
                      <a:pt x="917275" y="802256"/>
                      <a:pt x="1043796" y="823822"/>
                    </a:cubicBezTo>
                    <a:cubicBezTo>
                      <a:pt x="1170317" y="845388"/>
                      <a:pt x="1321279" y="888520"/>
                      <a:pt x="1414732" y="927339"/>
                    </a:cubicBezTo>
                    <a:cubicBezTo>
                      <a:pt x="1508185" y="966158"/>
                      <a:pt x="1547004" y="1006415"/>
                      <a:pt x="1604513" y="1056736"/>
                    </a:cubicBezTo>
                    <a:cubicBezTo>
                      <a:pt x="1662022" y="1107057"/>
                      <a:pt x="1708030" y="1150189"/>
                      <a:pt x="1759788" y="1229264"/>
                    </a:cubicBezTo>
                    <a:cubicBezTo>
                      <a:pt x="1811546" y="1308339"/>
                      <a:pt x="1886309" y="1485181"/>
                      <a:pt x="1915064" y="1531188"/>
                    </a:cubicBezTo>
                    <a:cubicBezTo>
                      <a:pt x="1943819" y="1577196"/>
                      <a:pt x="1892060" y="1572883"/>
                      <a:pt x="1932317" y="1505309"/>
                    </a:cubicBezTo>
                    <a:cubicBezTo>
                      <a:pt x="1972574" y="1437736"/>
                      <a:pt x="2081842" y="1246517"/>
                      <a:pt x="2156604" y="1125747"/>
                    </a:cubicBezTo>
                    <a:cubicBezTo>
                      <a:pt x="2231366" y="1004977"/>
                      <a:pt x="2340634" y="846826"/>
                      <a:pt x="2380890" y="780690"/>
                    </a:cubicBezTo>
                    <a:cubicBezTo>
                      <a:pt x="2421146" y="714554"/>
                      <a:pt x="2386641" y="749060"/>
                      <a:pt x="2398143" y="728932"/>
                    </a:cubicBezTo>
                    <a:cubicBezTo>
                      <a:pt x="2409645" y="708804"/>
                      <a:pt x="2403895" y="724618"/>
                      <a:pt x="2449902" y="659920"/>
                    </a:cubicBezTo>
                    <a:cubicBezTo>
                      <a:pt x="2495909" y="595222"/>
                      <a:pt x="2629618" y="409754"/>
                      <a:pt x="2674188" y="340743"/>
                    </a:cubicBezTo>
                    <a:cubicBezTo>
                      <a:pt x="2718758" y="271732"/>
                      <a:pt x="2691442" y="290423"/>
                      <a:pt x="2717321" y="245853"/>
                    </a:cubicBezTo>
                    <a:cubicBezTo>
                      <a:pt x="2743200" y="201283"/>
                      <a:pt x="2806460" y="109267"/>
                      <a:pt x="2829464" y="73324"/>
                    </a:cubicBezTo>
                    <a:cubicBezTo>
                      <a:pt x="2852468" y="37381"/>
                      <a:pt x="2832339" y="0"/>
                      <a:pt x="2855343" y="30192"/>
                    </a:cubicBezTo>
                    <a:cubicBezTo>
                      <a:pt x="2878347" y="60385"/>
                      <a:pt x="2920042" y="181155"/>
                      <a:pt x="2967487" y="254479"/>
                    </a:cubicBezTo>
                    <a:cubicBezTo>
                      <a:pt x="3014932" y="327803"/>
                      <a:pt x="3073879" y="411192"/>
                      <a:pt x="3140015" y="470139"/>
                    </a:cubicBezTo>
                    <a:cubicBezTo>
                      <a:pt x="3206151" y="529086"/>
                      <a:pt x="3290978" y="572219"/>
                      <a:pt x="3364302" y="608162"/>
                    </a:cubicBezTo>
                    <a:cubicBezTo>
                      <a:pt x="3437627" y="644106"/>
                      <a:pt x="3464943" y="661359"/>
                      <a:pt x="3579962" y="685800"/>
                    </a:cubicBezTo>
                    <a:cubicBezTo>
                      <a:pt x="3694981" y="710241"/>
                      <a:pt x="3889075" y="741872"/>
                      <a:pt x="4054415" y="754811"/>
                    </a:cubicBezTo>
                    <a:cubicBezTo>
                      <a:pt x="4219755" y="767750"/>
                      <a:pt x="4449793" y="761999"/>
                      <a:pt x="4572000" y="763437"/>
                    </a:cubicBezTo>
                    <a:cubicBezTo>
                      <a:pt x="4694207" y="764875"/>
                      <a:pt x="4756030" y="769188"/>
                      <a:pt x="4787660" y="763437"/>
                    </a:cubicBez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45" name="文字方塊 44"/>
          <p:cNvSpPr txBox="1"/>
          <p:nvPr/>
        </p:nvSpPr>
        <p:spPr>
          <a:xfrm>
            <a:off x="5798884" y="188640"/>
            <a:ext cx="32592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　</a:t>
            </a:r>
            <a:r>
              <a:rPr lang="en-US" altLang="zh-TW" dirty="0" smtClean="0"/>
              <a:t>Radial distribution of:</a:t>
            </a:r>
          </a:p>
          <a:p>
            <a:r>
              <a:rPr lang="en-US" altLang="zh-TW" dirty="0" smtClean="0"/>
              <a:t>Initial height (light blue)</a:t>
            </a:r>
          </a:p>
          <a:p>
            <a:r>
              <a:rPr lang="en-US" altLang="zh-TW" dirty="0" smtClean="0"/>
              <a:t>Final</a:t>
            </a:r>
            <a:r>
              <a:rPr lang="zh-TW" altLang="en-US" dirty="0" smtClean="0"/>
              <a:t> </a:t>
            </a:r>
            <a:r>
              <a:rPr lang="en-US" altLang="zh-TW" dirty="0" smtClean="0"/>
              <a:t>height (dark blue)</a:t>
            </a:r>
          </a:p>
          <a:p>
            <a:r>
              <a:rPr lang="en-US" altLang="zh-TW" dirty="0" smtClean="0"/>
              <a:t>Azimuthal velocity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(green)</a:t>
            </a:r>
          </a:p>
          <a:p>
            <a:r>
              <a:rPr lang="en-US" altLang="zh-TW" dirty="0" smtClean="0"/>
              <a:t>PV (red)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　</a:t>
            </a:r>
            <a:r>
              <a:rPr lang="en-US" altLang="zh-TW" dirty="0" smtClean="0"/>
              <a:t>Vertical axis has been</a:t>
            </a:r>
          </a:p>
          <a:p>
            <a:r>
              <a:rPr lang="en-US" altLang="zh-TW" dirty="0" smtClean="0"/>
              <a:t>scaled with: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74" name="物件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30071"/>
              </p:ext>
            </p:extLst>
          </p:nvPr>
        </p:nvGraphicFramePr>
        <p:xfrm>
          <a:off x="5940418" y="2636912"/>
          <a:ext cx="1777608" cy="494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方程式" r:id="rId6" imgW="1269720" imgH="3530520" progId="Equation.3">
                  <p:embed/>
                </p:oleObj>
              </mc:Choice>
              <mc:Fallback>
                <p:oleObj name="方程式" r:id="rId6" imgW="1269720" imgH="3530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18" y="2636912"/>
                        <a:ext cx="1777608" cy="494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71446" y="5885234"/>
            <a:ext cx="6015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　　在</a:t>
            </a:r>
            <a:r>
              <a:rPr lang="en-US" altLang="zh-TW" dirty="0" smtClean="0"/>
              <a:t>PPVI</a:t>
            </a:r>
            <a:r>
              <a:rPr lang="zh-TW" altLang="en-US" dirty="0" smtClean="0"/>
              <a:t>的解釋裡，這裡</a:t>
            </a:r>
            <a:r>
              <a:rPr lang="en-US" altLang="zh-TW" dirty="0" smtClean="0"/>
              <a:t>far-field</a:t>
            </a:r>
            <a:r>
              <a:rPr lang="zh-TW" altLang="en-US" dirty="0" smtClean="0"/>
              <a:t>風場、質量場的分布</a:t>
            </a:r>
            <a:endParaRPr lang="en-US" altLang="zh-TW" dirty="0" smtClean="0"/>
          </a:p>
          <a:p>
            <a:r>
              <a:rPr lang="zh-TW" altLang="en-US" dirty="0" smtClean="0"/>
              <a:t>就是</a:t>
            </a:r>
            <a:r>
              <a:rPr lang="zh-TW" altLang="en-US" dirty="0"/>
              <a:t>肇因</a:t>
            </a:r>
            <a:r>
              <a:rPr lang="zh-TW" altLang="en-US" dirty="0" smtClean="0"/>
              <a:t>於此氣旋式位渦擾動場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4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夏日">
  <a:themeElements>
    <a:clrScheme name="夏日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夏日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夏日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TC101972873[[fn=夏日]]</Template>
  <TotalTime>785</TotalTime>
  <Words>1503</Words>
  <Application>Microsoft Office PowerPoint</Application>
  <PresentationFormat>如螢幕大小 (4:3)</PresentationFormat>
  <Paragraphs>156</Paragraphs>
  <Slides>20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3" baseType="lpstr">
      <vt:lpstr>夏日</vt:lpstr>
      <vt:lpstr>方程式</vt:lpstr>
      <vt:lpstr>Microsoft 方程式編輯器 3.0</vt:lpstr>
      <vt:lpstr>Potential Vorticity Attribution and Causality</vt:lpstr>
      <vt:lpstr>Objective</vt:lpstr>
      <vt:lpstr>PV Inversion</vt:lpstr>
      <vt:lpstr>Piecewise PV Inversion, PPVI</vt:lpstr>
      <vt:lpstr>Electrostatic Analogy</vt:lpstr>
      <vt:lpstr>Virtual Induction</vt:lpstr>
      <vt:lpstr>淺水波模式中的擾動場</vt:lpstr>
      <vt:lpstr>研究方法</vt:lpstr>
      <vt:lpstr>PowerPoint 簡報</vt:lpstr>
      <vt:lpstr>Further examination</vt:lpstr>
      <vt:lpstr>三維球狀擾動場</vt:lpstr>
      <vt:lpstr>研究方法</vt:lpstr>
      <vt:lpstr>PowerPoint 簡報</vt:lpstr>
      <vt:lpstr>PowerPoint 簡報</vt:lpstr>
      <vt:lpstr>Virtual Induction</vt:lpstr>
      <vt:lpstr>Virtual Induction</vt:lpstr>
      <vt:lpstr>No rigid lids</vt:lpstr>
      <vt:lpstr>W/ rigid lids</vt:lpstr>
      <vt:lpstr>Boundaries</vt:lpstr>
      <vt:lpstr>Summary</vt:lpstr>
    </vt:vector>
  </TitlesOfParts>
  <Company>NCU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Vorticity Attribution and Causality</dc:title>
  <dc:creator>P.-H. Lin</dc:creator>
  <cp:lastModifiedBy>P.-H. Lin</cp:lastModifiedBy>
  <cp:revision>86</cp:revision>
  <dcterms:created xsi:type="dcterms:W3CDTF">2012-10-26T06:52:22Z</dcterms:created>
  <dcterms:modified xsi:type="dcterms:W3CDTF">2012-10-30T01:54:27Z</dcterms:modified>
</cp:coreProperties>
</file>