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89" r:id="rId4"/>
    <p:sldId id="283" r:id="rId5"/>
    <p:sldId id="258" r:id="rId6"/>
    <p:sldId id="259" r:id="rId7"/>
    <p:sldId id="261" r:id="rId8"/>
    <p:sldId id="28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81" r:id="rId17"/>
    <p:sldId id="286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33" autoAdjust="0"/>
    <p:restoredTop sz="94660"/>
  </p:normalViewPr>
  <p:slideViewPr>
    <p:cSldViewPr>
      <p:cViewPr>
        <p:scale>
          <a:sx n="60" d="100"/>
          <a:sy n="60" d="100"/>
        </p:scale>
        <p:origin x="-43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53BD-6802-49CA-8461-EAD1E8B88B4F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AC52-4C23-4E91-AA97-EB3FCE6890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AC52-4C23-4E91-AA97-EB3FCE68905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C333-F65E-490A-ADAC-07412BB71AB6}" type="datetimeFigureOut">
              <a:rPr lang="zh-TW" altLang="en-US" smtClean="0"/>
              <a:pPr/>
              <a:t>2012/10/30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albany.edu/facstaff/tang/researc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Sensitivity of Tropical Cyclone Intensity to Ventilation in an </a:t>
            </a:r>
            <a:r>
              <a:rPr lang="en-US" altLang="zh-TW" sz="3200" dirty="0" err="1" smtClean="0"/>
              <a:t>Axisymmetric</a:t>
            </a:r>
            <a:r>
              <a:rPr lang="en-US" altLang="zh-TW" sz="3200" dirty="0" smtClean="0"/>
              <a:t> Model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Brian Tang, and Kerry Emanuel</a:t>
            </a:r>
            <a:br>
              <a:rPr lang="en-US" altLang="zh-TW" sz="2400" dirty="0" smtClean="0"/>
            </a:br>
            <a:r>
              <a:rPr lang="en-US" altLang="zh-TW" sz="2400" i="1" dirty="0" smtClean="0"/>
              <a:t>J. Atmos. Sci.,</a:t>
            </a:r>
            <a:r>
              <a:rPr lang="en-US" altLang="zh-TW" sz="2400" b="1" i="1" dirty="0" smtClean="0"/>
              <a:t> </a:t>
            </a:r>
            <a:r>
              <a:rPr lang="en-US" altLang="zh-TW" sz="2400" b="1" dirty="0" smtClean="0"/>
              <a:t>69</a:t>
            </a:r>
            <a:r>
              <a:rPr lang="en-US" altLang="zh-TW" sz="2400" dirty="0" smtClean="0"/>
              <a:t>, 2394–2413.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5004048" y="908720"/>
            <a:ext cx="252028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/>
              <a:t>Innermost 60 km </a:t>
            </a:r>
            <a:br>
              <a:rPr lang="en-US" altLang="zh-TW" dirty="0" smtClean="0"/>
            </a:br>
            <a:r>
              <a:rPr lang="en-US" altLang="zh-TW" dirty="0" smtClean="0"/>
              <a:t>lowermost 17 km</a:t>
            </a:r>
            <a:br>
              <a:rPr lang="en-US" altLang="zh-TW" dirty="0" smtClean="0"/>
            </a:br>
            <a:r>
              <a:rPr lang="en-US" altLang="zh-TW" dirty="0" smtClean="0"/>
              <a:t>averaged over 24-48 h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395536" y="2564904"/>
            <a:ext cx="7128792" cy="1099356"/>
            <a:chOff x="1331640" y="4437112"/>
            <a:chExt cx="7128792" cy="10993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4437112"/>
              <a:ext cx="3457575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4597127"/>
              <a:ext cx="409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4957167"/>
              <a:ext cx="3619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5596" y="5301208"/>
              <a:ext cx="1905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5508104" y="4574666"/>
              <a:ext cx="2952328" cy="9618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TW" dirty="0" smtClean="0"/>
                <a:t>: the surface entropy flux</a:t>
              </a:r>
              <a:br>
                <a:rPr lang="en-US" altLang="zh-TW" dirty="0" smtClean="0"/>
              </a:br>
              <a:r>
                <a:rPr lang="en-US" altLang="zh-TW" dirty="0" smtClean="0"/>
                <a:t>: the reference temperature</a:t>
              </a:r>
              <a:br>
                <a:rPr lang="en-US" altLang="zh-TW" dirty="0" smtClean="0"/>
              </a:br>
              <a:r>
                <a:rPr lang="en-US" altLang="zh-TW" dirty="0" smtClean="0"/>
                <a:t>: the dissipation rate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764704"/>
            <a:ext cx="4657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4863"/>
            <a:ext cx="46767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5004048" y="4648919"/>
            <a:ext cx="252028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/>
              <a:t>Innermost 60 km </a:t>
            </a:r>
            <a:br>
              <a:rPr lang="en-US" altLang="zh-TW" dirty="0" smtClean="0"/>
            </a:br>
            <a:r>
              <a:rPr lang="en-US" altLang="zh-TW" dirty="0" smtClean="0"/>
              <a:t>the lowest 2 km</a:t>
            </a:r>
            <a:br>
              <a:rPr lang="en-US" altLang="zh-TW" dirty="0" smtClean="0"/>
            </a:br>
            <a:r>
              <a:rPr lang="en-US" altLang="zh-TW" dirty="0" smtClean="0"/>
              <a:t>averaged over 24-48 h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83568" y="6093296"/>
            <a:ext cx="53285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2000" b="1" dirty="0" smtClean="0">
                <a:solidFill>
                  <a:srgbClr val="0070C0"/>
                </a:solidFill>
              </a:rPr>
              <a:t>The ventilation increases, the power loss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836712"/>
            <a:ext cx="5400600" cy="464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/>
              <a:t>mean flux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1"/>
            <a:ext cx="4600575" cy="34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331640" y="45785"/>
            <a:ext cx="5400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i="1" dirty="0" smtClean="0">
                <a:solidFill>
                  <a:srgbClr val="FF0000"/>
                </a:solidFill>
              </a:rPr>
              <a:t>b. Ventilation height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323528" y="4942304"/>
            <a:ext cx="7642860" cy="1583040"/>
            <a:chOff x="323528" y="4942304"/>
            <a:chExt cx="7642860" cy="15830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942304"/>
              <a:ext cx="764286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5511884"/>
              <a:ext cx="7635240" cy="101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群組 15"/>
          <p:cNvGrpSpPr/>
          <p:nvPr/>
        </p:nvGrpSpPr>
        <p:grpSpPr>
          <a:xfrm>
            <a:off x="323528" y="2492896"/>
            <a:ext cx="7704856" cy="3483768"/>
            <a:chOff x="323528" y="2492896"/>
            <a:chExt cx="7704856" cy="3483768"/>
          </a:xfrm>
        </p:grpSpPr>
        <p:sp>
          <p:nvSpPr>
            <p:cNvPr id="13" name="矩形 12"/>
            <p:cNvSpPr/>
            <p:nvPr/>
          </p:nvSpPr>
          <p:spPr>
            <a:xfrm>
              <a:off x="323528" y="5805264"/>
              <a:ext cx="7704856" cy="1714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23528" y="5633864"/>
              <a:ext cx="7704856" cy="1714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11560" y="2492896"/>
              <a:ext cx="1080120" cy="43204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23528" y="2708920"/>
            <a:ext cx="7704856" cy="3096344"/>
            <a:chOff x="-612576" y="2556520"/>
            <a:chExt cx="7704856" cy="3096344"/>
          </a:xfrm>
        </p:grpSpPr>
        <p:sp>
          <p:nvSpPr>
            <p:cNvPr id="18" name="矩形 17"/>
            <p:cNvSpPr/>
            <p:nvPr/>
          </p:nvSpPr>
          <p:spPr>
            <a:xfrm>
              <a:off x="-612576" y="5481464"/>
              <a:ext cx="7704856" cy="171400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612576" y="5310064"/>
              <a:ext cx="7704856" cy="171400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71600" y="2556520"/>
              <a:ext cx="2304256" cy="1368152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788024" y="1124744"/>
            <a:ext cx="4038600" cy="3238500"/>
            <a:chOff x="4788024" y="1124744"/>
            <a:chExt cx="4038600" cy="32385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1124744"/>
              <a:ext cx="40386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文字方塊 21"/>
            <p:cNvSpPr txBox="1"/>
            <p:nvPr/>
          </p:nvSpPr>
          <p:spPr>
            <a:xfrm>
              <a:off x="7596336" y="3429000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FF00"/>
                  </a:solidFill>
                  <a:latin typeface="Gungsuh" pitchFamily="18" charset="-127"/>
                  <a:ea typeface="Gungsuh" pitchFamily="18" charset="-127"/>
                </a:rPr>
                <a:t>L</a:t>
              </a:r>
              <a:endParaRPr lang="zh-TW" altLang="en-US" sz="2000" b="1" dirty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583049" cy="37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581" y="5013176"/>
            <a:ext cx="4495419" cy="29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530" y="5072604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1" y="908724"/>
            <a:ext cx="4216527" cy="37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797" y="908720"/>
            <a:ext cx="155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004048" y="5347518"/>
            <a:ext cx="2952328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dirty="0" smtClean="0"/>
              <a:t>: the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: the vertical velocity</a:t>
            </a:r>
            <a:br>
              <a:rPr lang="en-US" altLang="zh-TW" dirty="0" smtClean="0"/>
            </a:br>
            <a:r>
              <a:rPr lang="en-US" altLang="zh-TW" dirty="0" smtClean="0"/>
              <a:t>: the radius of maximum wind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68144" y="1106730"/>
            <a:ext cx="2952328" cy="23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/>
              <a:t>max. tangential wind @ h=1km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419526"/>
            <a:ext cx="123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79688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6093296"/>
            <a:ext cx="238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1056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331640" y="45785"/>
            <a:ext cx="5400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i="1" dirty="0" smtClean="0">
                <a:solidFill>
                  <a:srgbClr val="FF0000"/>
                </a:solidFill>
              </a:rPr>
              <a:t>c. </a:t>
            </a:r>
            <a:r>
              <a:rPr lang="en-US" altLang="zh-TW" sz="2800" i="1" dirty="0" smtClean="0">
                <a:solidFill>
                  <a:srgbClr val="FF0000"/>
                </a:solidFill>
              </a:rPr>
              <a:t>Oscillatory intensity regime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896" y="5589240"/>
            <a:ext cx="6375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60896" y="6669360"/>
            <a:ext cx="6264696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45785"/>
            <a:ext cx="55446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Results</a:t>
            </a:r>
            <a:endParaRPr lang="zh-TW" alt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9"/>
            <a:ext cx="4383786" cy="35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9552" y="4869160"/>
            <a:ext cx="30963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final 12-h averaged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Vt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2483768" y="1196752"/>
            <a:ext cx="9361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stable</a:t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b="1" dirty="0" smtClean="0">
                <a:solidFill>
                  <a:srgbClr val="0070C0"/>
                </a:solidFill>
              </a:rPr>
              <a:t>unstable</a:t>
            </a:r>
            <a:endParaRPr lang="en-US" altLang="zh-TW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5517232"/>
            <a:ext cx="4320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The experiments of the ventilation threshold are very </a:t>
            </a:r>
            <a:r>
              <a:rPr lang="en-US" altLang="zh-TW" dirty="0" smtClean="0">
                <a:solidFill>
                  <a:srgbClr val="0070C0"/>
                </a:solidFill>
              </a:rPr>
              <a:t>disorganized with no well-defined radius of maximum wind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70C0"/>
                </a:solidFill>
              </a:rPr>
              <a:t>no coherent secondary circulation</a:t>
            </a:r>
            <a:r>
              <a:rPr lang="en-US" altLang="zh-TW" dirty="0" smtClean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73490"/>
            <a:ext cx="4480560" cy="35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6660232" y="3080573"/>
            <a:ext cx="26642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600" dirty="0" smtClean="0">
                <a:solidFill>
                  <a:srgbClr val="0070C0"/>
                </a:solidFill>
              </a:rPr>
              <a:t>entropy: 4 ms</a:t>
            </a:r>
            <a:r>
              <a:rPr lang="en-US" altLang="zh-TW" sz="16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1600" dirty="0" smtClean="0">
                <a:solidFill>
                  <a:srgbClr val="0070C0"/>
                </a:solidFill>
              </a:rPr>
              <a:t> J kg</a:t>
            </a:r>
            <a:r>
              <a:rPr lang="en-US" altLang="zh-TW" sz="16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1600" dirty="0" smtClean="0">
                <a:solidFill>
                  <a:srgbClr val="0070C0"/>
                </a:solidFill>
              </a:rPr>
              <a:t> K</a:t>
            </a:r>
            <a:r>
              <a:rPr lang="en-US" altLang="zh-TW" sz="1600" baseline="30000" dirty="0" smtClean="0">
                <a:solidFill>
                  <a:srgbClr val="0070C0"/>
                </a:solidFill>
              </a:rPr>
              <a:t>-1</a:t>
            </a:r>
            <a:br>
              <a:rPr lang="en-US" altLang="zh-TW" sz="1600" baseline="30000" dirty="0" smtClean="0">
                <a:solidFill>
                  <a:srgbClr val="0070C0"/>
                </a:solidFill>
              </a:rPr>
            </a:br>
            <a:r>
              <a:rPr lang="en-US" altLang="zh-TW" sz="1600" dirty="0" smtClean="0">
                <a:solidFill>
                  <a:srgbClr val="0070C0"/>
                </a:solidFill>
              </a:rPr>
              <a:t>minimum intensity: 27 ms</a:t>
            </a:r>
            <a:r>
              <a:rPr lang="en-US" altLang="zh-TW" sz="1600" baseline="30000" dirty="0" smtClean="0">
                <a:solidFill>
                  <a:srgbClr val="0070C0"/>
                </a:solidFill>
              </a:rPr>
              <a:t>-1</a:t>
            </a:r>
            <a:endParaRPr lang="en-US" altLang="zh-TW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991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699792" y="4725144"/>
            <a:ext cx="39239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000" b="1" dirty="0" smtClean="0"/>
              <a:t>downdraft</a:t>
            </a:r>
            <a:r>
              <a:rPr lang="en-US" altLang="zh-TW" sz="2000" dirty="0" smtClean="0">
                <a:solidFill>
                  <a:srgbClr val="0070C0"/>
                </a:solidFill>
              </a:rPr>
              <a:t> </a:t>
            </a:r>
            <a:r>
              <a:rPr lang="en-US" altLang="zh-TW" sz="2000" dirty="0" smtClean="0">
                <a:solidFill>
                  <a:srgbClr val="0070C0"/>
                </a:solidFill>
              </a:rPr>
              <a:t>entropy flux at H of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1.5</a:t>
            </a:r>
            <a:r>
              <a:rPr lang="en-US" altLang="zh-TW" sz="2000" dirty="0" smtClean="0">
                <a:solidFill>
                  <a:srgbClr val="0070C0"/>
                </a:solidFill>
              </a:rPr>
              <a:t> km</a:t>
            </a:r>
            <a:br>
              <a:rPr lang="en-US" altLang="zh-TW" sz="2000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</a:rPr>
              <a:t>surface</a:t>
            </a:r>
            <a:r>
              <a:rPr lang="en-US" altLang="zh-TW" sz="2000" dirty="0" smtClean="0">
                <a:solidFill>
                  <a:srgbClr val="0070C0"/>
                </a:solidFill>
              </a:rPr>
              <a:t> entropy under 5 ms</a:t>
            </a:r>
            <a:r>
              <a:rPr lang="en-US" altLang="zh-TW" sz="20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2000" dirty="0" smtClean="0">
                <a:solidFill>
                  <a:srgbClr val="0070C0"/>
                </a:solidFill>
              </a:rPr>
              <a:t> J kg</a:t>
            </a:r>
            <a:r>
              <a:rPr lang="en-US" altLang="zh-TW" sz="20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2000" dirty="0" smtClean="0">
                <a:solidFill>
                  <a:srgbClr val="0070C0"/>
                </a:solidFill>
              </a:rPr>
              <a:t> K</a:t>
            </a:r>
            <a:r>
              <a:rPr lang="en-US" altLang="zh-TW" sz="20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2000" dirty="0" smtClean="0">
                <a:solidFill>
                  <a:srgbClr val="0070C0"/>
                </a:solidFill>
              </a:rPr>
              <a:t/>
            </a:r>
            <a:br>
              <a:rPr lang="en-US" altLang="zh-TW" sz="2000" dirty="0" smtClean="0">
                <a:solidFill>
                  <a:srgbClr val="0070C0"/>
                </a:solidFill>
              </a:rPr>
            </a:br>
            <a:endParaRPr lang="en-US" altLang="zh-TW" sz="2000" dirty="0" smtClean="0"/>
          </a:p>
        </p:txBody>
      </p:sp>
      <p:sp>
        <p:nvSpPr>
          <p:cNvPr id="10" name="橢圓 9"/>
          <p:cNvSpPr/>
          <p:nvPr/>
        </p:nvSpPr>
        <p:spPr>
          <a:xfrm>
            <a:off x="4067944" y="249289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11760" y="188640"/>
            <a:ext cx="39239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Between R=20 ~ 60 </a:t>
            </a:r>
            <a:r>
              <a:rPr lang="en-US" altLang="zh-TW" sz="3200" dirty="0" smtClean="0">
                <a:solidFill>
                  <a:srgbClr val="0070C0"/>
                </a:solidFill>
              </a:rPr>
              <a:t>km </a:t>
            </a:r>
            <a:endParaRPr lang="en-US" altLang="zh-TW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i="1" dirty="0" smtClean="0">
                <a:solidFill>
                  <a:srgbClr val="FF0000"/>
                </a:solidFill>
              </a:rPr>
              <a:t>Ventilation</a:t>
            </a:r>
            <a:r>
              <a:rPr lang="en-US" altLang="zh-TW" dirty="0" smtClean="0"/>
              <a:t> </a:t>
            </a:r>
            <a:r>
              <a:rPr lang="en-US" altLang="zh-TW" dirty="0" smtClean="0"/>
              <a:t>(Ax) fixed area at </a:t>
            </a:r>
            <a:r>
              <a:rPr lang="en-US" altLang="zh-TW" dirty="0" err="1" smtClean="0"/>
              <a:t>midlevels</a:t>
            </a:r>
            <a:r>
              <a:rPr lang="en-US" altLang="zh-TW" dirty="0" smtClean="0"/>
              <a:t> across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with varying strength.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00B0F0"/>
                </a:solidFill>
              </a:rPr>
              <a:t>Strong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itchFamily="2" charset="2"/>
              </a:rPr>
              <a:t> cooling of the upper-level warm core &amp; quickly weakens the TC; lower mechanical efficiency, downdrafts lowers the mean intensity further.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  <a:sym typeface="Wingdings" pitchFamily="2" charset="2"/>
              </a:rPr>
              <a:t>Ventilation height</a:t>
            </a:r>
            <a:r>
              <a:rPr lang="en-US" altLang="zh-TW" dirty="0" smtClean="0">
                <a:sym typeface="Wingdings" pitchFamily="2" charset="2"/>
              </a:rPr>
              <a:t> (</a:t>
            </a:r>
            <a:r>
              <a:rPr lang="en-US" altLang="zh-TW" dirty="0" err="1" smtClean="0">
                <a:sym typeface="Wingdings" pitchFamily="2" charset="2"/>
              </a:rPr>
              <a:t>Hx</a:t>
            </a:r>
            <a:r>
              <a:rPr lang="en-US" altLang="zh-TW" dirty="0" smtClean="0">
                <a:sym typeface="Wingdings" pitchFamily="2" charset="2"/>
              </a:rPr>
              <a:t>): the </a:t>
            </a:r>
            <a:r>
              <a:rPr lang="en-US" altLang="zh-TW" dirty="0" smtClean="0">
                <a:solidFill>
                  <a:srgbClr val="00B0F0"/>
                </a:solidFill>
                <a:sym typeface="Wingdings" pitchFamily="2" charset="2"/>
              </a:rPr>
              <a:t>weakening decreases </a:t>
            </a:r>
            <a:r>
              <a:rPr lang="en-US" altLang="zh-TW" dirty="0" smtClean="0">
                <a:sym typeface="Wingdings" pitchFamily="2" charset="2"/>
              </a:rPr>
              <a:t>as the ventilation </a:t>
            </a:r>
            <a:r>
              <a:rPr lang="en-US" altLang="zh-TW" dirty="0" smtClean="0">
                <a:solidFill>
                  <a:srgbClr val="00B0F0"/>
                </a:solidFill>
                <a:sym typeface="Wingdings" pitchFamily="2" charset="2"/>
              </a:rPr>
              <a:t>height increase </a:t>
            </a:r>
            <a:r>
              <a:rPr lang="en-US" altLang="zh-TW" dirty="0" smtClean="0">
                <a:sym typeface="Wingdings" pitchFamily="2" charset="2"/>
              </a:rPr>
              <a:t>associated with thermal wind relationship, less effective at inducing weakening.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ventilation </a:t>
            </a:r>
            <a:r>
              <a:rPr lang="en-US" altLang="zh-TW" dirty="0" smtClean="0">
                <a:solidFill>
                  <a:srgbClr val="FF0000"/>
                </a:solidFill>
              </a:rPr>
              <a:t>at </a:t>
            </a:r>
            <a:r>
              <a:rPr lang="en-US" altLang="zh-TW" dirty="0" err="1" smtClean="0">
                <a:solidFill>
                  <a:srgbClr val="FF0000"/>
                </a:solidFill>
              </a:rPr>
              <a:t>midlevels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en-US" altLang="zh-TW" dirty="0" smtClean="0"/>
              <a:t> a reduction in maximum intensity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downdraft modification </a:t>
            </a:r>
            <a:r>
              <a:rPr lang="en-US" altLang="zh-TW" dirty="0" smtClean="0"/>
              <a:t>of the boundary layer </a:t>
            </a:r>
            <a:r>
              <a:rPr lang="en-US" altLang="zh-TW" dirty="0" smtClean="0">
                <a:sym typeface="Wingdings" pitchFamily="2" charset="2"/>
              </a:rPr>
              <a:t> reducing the hurricane heat and weakening the storm</a:t>
            </a:r>
            <a:br>
              <a:rPr lang="en-US" altLang="zh-TW" dirty="0" smtClean="0">
                <a:sym typeface="Wingdings" pitchFamily="2" charset="2"/>
              </a:rPr>
            </a:b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ventilation at upper-level </a:t>
            </a:r>
            <a:r>
              <a:rPr lang="en-US" altLang="zh-TW" dirty="0" smtClean="0">
                <a:sym typeface="Wingdings" pitchFamily="2" charset="2"/>
              </a:rPr>
              <a:t> no effective weakening mechanism</a:t>
            </a:r>
          </a:p>
          <a:p>
            <a:r>
              <a:rPr lang="en-US" altLang="zh-TW" dirty="0" smtClean="0">
                <a:sym typeface="Wingdings" pitchFamily="2" charset="2"/>
              </a:rPr>
              <a:t>Significantly weaken the storm:</a:t>
            </a:r>
            <a:br>
              <a:rPr lang="en-US" altLang="zh-TW" dirty="0" smtClean="0">
                <a:sym typeface="Wingdings" pitchFamily="2" charset="2"/>
              </a:rPr>
            </a:br>
            <a:r>
              <a:rPr lang="en-US" altLang="zh-TW" dirty="0" smtClean="0">
                <a:sym typeface="Wingdings" pitchFamily="2" charset="2"/>
              </a:rPr>
              <a:t>mixing of low-entropy environmental air or formation of downdrafts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How eddy entropy mixing actually occurs is not well understood.</a:t>
            </a:r>
          </a:p>
          <a:p>
            <a:pPr>
              <a:buNone/>
            </a:pPr>
            <a:r>
              <a:rPr lang="en-US" altLang="zh-TW" sz="2200" dirty="0" smtClean="0">
                <a:solidFill>
                  <a:srgbClr val="FF0000"/>
                </a:solidFill>
              </a:rPr>
              <a:t>★ </a:t>
            </a:r>
            <a:r>
              <a:rPr lang="en-US" altLang="zh-TW" sz="2200" dirty="0" smtClean="0"/>
              <a:t>the ventilation does not reflect the possibility of nonlocal mixing</a:t>
            </a:r>
          </a:p>
          <a:p>
            <a:pPr>
              <a:buNone/>
            </a:pPr>
            <a:r>
              <a:rPr lang="en-US" altLang="zh-TW" sz="2200" dirty="0" smtClean="0">
                <a:solidFill>
                  <a:srgbClr val="FF0000"/>
                </a:solidFill>
              </a:rPr>
              <a:t>★ </a:t>
            </a:r>
            <a:r>
              <a:rPr lang="en-US" altLang="zh-TW" sz="2200" dirty="0" smtClean="0"/>
              <a:t>large uncertainty of </a:t>
            </a:r>
            <a:r>
              <a:rPr lang="en-US" altLang="zh-TW" sz="2200" dirty="0" smtClean="0">
                <a:solidFill>
                  <a:srgbClr val="0070C0"/>
                </a:solidFill>
              </a:rPr>
              <a:t>the effective eddy viscosities </a:t>
            </a:r>
            <a:r>
              <a:rPr lang="en-US" altLang="zh-TW" sz="2200" dirty="0" smtClean="0"/>
              <a:t>(the influence of vertical wind shear)</a:t>
            </a:r>
          </a:p>
          <a:p>
            <a:pPr>
              <a:buNone/>
            </a:pPr>
            <a:r>
              <a:rPr lang="en-US" altLang="zh-TW" sz="2200" dirty="0" smtClean="0">
                <a:solidFill>
                  <a:srgbClr val="FF0000"/>
                </a:solidFill>
              </a:rPr>
              <a:t>★ </a:t>
            </a:r>
            <a:r>
              <a:rPr lang="en-US" altLang="zh-TW" sz="2200" dirty="0" smtClean="0"/>
              <a:t>depend strongly on the radial </a:t>
            </a:r>
            <a:r>
              <a:rPr lang="en-US" altLang="zh-TW" sz="2200" dirty="0" smtClean="0">
                <a:solidFill>
                  <a:srgbClr val="0070C0"/>
                </a:solidFill>
              </a:rPr>
              <a:t>gradient of potential </a:t>
            </a:r>
            <a:r>
              <a:rPr lang="en-US" altLang="zh-TW" sz="2200" dirty="0" err="1" smtClean="0">
                <a:solidFill>
                  <a:srgbClr val="0070C0"/>
                </a:solidFill>
              </a:rPr>
              <a:t>vorticity</a:t>
            </a:r>
            <a:endParaRPr lang="en-US" altLang="zh-TW" sz="2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TW" sz="2200" dirty="0" smtClean="0">
                <a:solidFill>
                  <a:srgbClr val="FF0000"/>
                </a:solidFill>
              </a:rPr>
              <a:t>★</a:t>
            </a:r>
            <a:r>
              <a:rPr lang="en-US" altLang="zh-TW" sz="2200" dirty="0" smtClean="0">
                <a:solidFill>
                  <a:srgbClr val="0070C0"/>
                </a:solidFill>
              </a:rPr>
              <a:t>microphysics</a:t>
            </a:r>
            <a:r>
              <a:rPr lang="en-US" altLang="zh-TW" sz="2200" dirty="0" smtClean="0"/>
              <a:t> is quite simplified influence </a:t>
            </a:r>
            <a:r>
              <a:rPr lang="en-US" altLang="zh-TW" sz="2200" dirty="0" smtClean="0">
                <a:solidFill>
                  <a:srgbClr val="0070C0"/>
                </a:solidFill>
              </a:rPr>
              <a:t>downdraft</a:t>
            </a:r>
            <a:r>
              <a:rPr lang="en-US" altLang="zh-TW" sz="2200" dirty="0" smtClean="0"/>
              <a:t> (evap. and melt of ice)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熵</a:t>
            </a:r>
            <a:r>
              <a:rPr lang="en-US" altLang="zh-TW" dirty="0" smtClean="0"/>
              <a:t>(entropy)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熱力過程通常可以區分為三類：自然過程、非自然過程、以及可逆</a:t>
            </a:r>
            <a:r>
              <a:rPr lang="zh-TW" altLang="en-US" dirty="0" smtClean="0"/>
              <a:t>過程</a:t>
            </a:r>
            <a:endParaRPr lang="en-US" altLang="zh-TW" dirty="0" smtClean="0"/>
          </a:p>
          <a:p>
            <a:r>
              <a:rPr lang="zh-TW" altLang="en-US" dirty="0" smtClean="0"/>
              <a:t>自然</a:t>
            </a:r>
            <a:r>
              <a:rPr lang="zh-TW" altLang="en-US" dirty="0" smtClean="0"/>
              <a:t>過程通常為不可逆且趨向平衡之過程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48025"/>
            <a:ext cx="4648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499992" y="3356992"/>
            <a:ext cx="136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Carnot Cycle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Environmental </a:t>
            </a:r>
            <a:r>
              <a:rPr lang="en-US" altLang="zh-TW" sz="2000" dirty="0" smtClean="0"/>
              <a:t>vertical wind shear excites two types of vortex </a:t>
            </a:r>
            <a:r>
              <a:rPr lang="en-US" altLang="zh-TW" sz="2000" dirty="0" err="1" smtClean="0"/>
              <a:t>Rossby</a:t>
            </a:r>
            <a:r>
              <a:rPr lang="en-US" altLang="zh-TW" sz="2000" dirty="0" smtClean="0"/>
              <a:t> waves: the quasi-mode and sheared vortex </a:t>
            </a:r>
            <a:r>
              <a:rPr lang="en-US" altLang="zh-TW" sz="2000" dirty="0" err="1" smtClean="0"/>
              <a:t>Rossby</a:t>
            </a:r>
            <a:r>
              <a:rPr lang="en-US" altLang="zh-TW" sz="2000" dirty="0" smtClean="0"/>
              <a:t> waves.</a:t>
            </a:r>
          </a:p>
          <a:p>
            <a:r>
              <a:rPr lang="en-US" altLang="zh-TW" sz="2000" dirty="0" smtClean="0"/>
              <a:t>A vertical sheared TC reach </a:t>
            </a:r>
            <a:r>
              <a:rPr lang="en-US" altLang="zh-TW" sz="2000" dirty="0" smtClean="0">
                <a:solidFill>
                  <a:schemeClr val="hlink"/>
                </a:solidFill>
              </a:rPr>
              <a:t>outward 40-50 km from the center</a:t>
            </a:r>
            <a:r>
              <a:rPr lang="en-US" altLang="zh-TW" sz="2000" dirty="0" smtClean="0"/>
              <a:t>, and the perturbation induced  by the </a:t>
            </a:r>
            <a:r>
              <a:rPr lang="en-US" altLang="zh-TW" sz="2000" dirty="0" smtClean="0">
                <a:solidFill>
                  <a:schemeClr val="hlink"/>
                </a:solidFill>
              </a:rPr>
              <a:t>tilt of the outer vortex reach outward 150~200 km</a:t>
            </a:r>
            <a:r>
              <a:rPr lang="en-US" altLang="zh-TW" sz="2000" dirty="0" smtClean="0"/>
              <a:t>. (</a:t>
            </a:r>
            <a:r>
              <a:rPr lang="en-US" altLang="zh-TW" sz="2000" dirty="0" err="1" smtClean="0"/>
              <a:t>Riemer</a:t>
            </a:r>
            <a:r>
              <a:rPr lang="en-US" altLang="zh-TW" sz="2000" dirty="0" smtClean="0"/>
              <a:t> et al. 2010)</a:t>
            </a:r>
          </a:p>
          <a:p>
            <a:r>
              <a:rPr lang="en-US" altLang="zh-TW" sz="2000" dirty="0" smtClean="0"/>
              <a:t>This study will focus on effect of </a:t>
            </a:r>
            <a:r>
              <a:rPr lang="en-US" altLang="zh-TW" sz="2000" dirty="0" smtClean="0">
                <a:solidFill>
                  <a:schemeClr val="hlink"/>
                </a:solidFill>
              </a:rPr>
              <a:t>entropy mixing</a:t>
            </a:r>
            <a:r>
              <a:rPr lang="en-US" altLang="zh-TW" sz="2000" dirty="0" smtClean="0"/>
              <a:t> on TCs. Ventilation is the flux of low-entropy environmental air into the TC’s inner core (Simpson and </a:t>
            </a:r>
            <a:r>
              <a:rPr lang="en-US" altLang="zh-TW" sz="2000" dirty="0" err="1" smtClean="0"/>
              <a:t>Richl</a:t>
            </a:r>
            <a:r>
              <a:rPr lang="en-US" altLang="zh-TW" sz="2000" dirty="0" smtClean="0"/>
              <a:t> 1958). </a:t>
            </a:r>
          </a:p>
          <a:p>
            <a:r>
              <a:rPr lang="en-US" altLang="zh-TW" sz="2000" dirty="0" smtClean="0"/>
              <a:t>Eddy entropy fluxes into the inner core are important, the low-entropy air frustrates the </a:t>
            </a:r>
            <a:r>
              <a:rPr lang="en-US" altLang="zh-TW" sz="2000" dirty="0" smtClean="0">
                <a:solidFill>
                  <a:schemeClr val="hlink"/>
                </a:solidFill>
              </a:rPr>
              <a:t>TC heat engine</a:t>
            </a:r>
            <a:r>
              <a:rPr lang="en-US" altLang="zh-TW" sz="2000" dirty="0" smtClean="0"/>
              <a:t> and constrains the</a:t>
            </a:r>
            <a:r>
              <a:rPr lang="en-US" altLang="zh-TW" sz="2000" dirty="0" smtClean="0">
                <a:solidFill>
                  <a:schemeClr val="hlink"/>
                </a:solidFill>
              </a:rPr>
              <a:t> intensity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The ventilation pathway: </a:t>
            </a:r>
            <a:br>
              <a:rPr lang="en-US" altLang="zh-TW" sz="2000" dirty="0" smtClean="0"/>
            </a:br>
            <a:r>
              <a:rPr lang="en-US" altLang="zh-TW" sz="2000" b="1" dirty="0" smtClean="0">
                <a:solidFill>
                  <a:srgbClr val="FF0000"/>
                </a:solidFill>
              </a:rPr>
              <a:t>upper-level</a:t>
            </a:r>
            <a:r>
              <a:rPr lang="en-US" altLang="zh-TW" sz="2000" dirty="0" smtClean="0"/>
              <a:t>: vertical wind shear </a:t>
            </a:r>
            <a:r>
              <a:rPr lang="en-US" altLang="zh-TW" sz="1800" dirty="0" smtClean="0"/>
              <a:t>(Frank and Ritchie 2001, Kwon and Frank 2008)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b="1" dirty="0" smtClean="0">
                <a:solidFill>
                  <a:srgbClr val="FF0000"/>
                </a:solidFill>
              </a:rPr>
              <a:t>midlevel</a:t>
            </a:r>
            <a:r>
              <a:rPr lang="en-US" altLang="zh-TW" sz="2000" dirty="0" smtClean="0"/>
              <a:t>: a reduction of </a:t>
            </a:r>
            <a:r>
              <a:rPr lang="en-US" altLang="zh-TW" sz="2000" dirty="0" err="1" smtClean="0"/>
              <a:t>eyewall</a:t>
            </a:r>
            <a:r>
              <a:rPr lang="en-US" altLang="zh-TW" sz="2000" dirty="0" smtClean="0"/>
              <a:t> </a:t>
            </a:r>
            <a:r>
              <a:rPr lang="el-GR" altLang="zh-TW" sz="2000" dirty="0" smtClean="0"/>
              <a:t>θ</a:t>
            </a:r>
            <a:r>
              <a:rPr lang="en-US" altLang="zh-TW" sz="2000" dirty="0" smtClean="0"/>
              <a:t>e </a:t>
            </a:r>
            <a:r>
              <a:rPr lang="en-US" altLang="zh-TW" sz="2000" dirty="0" smtClean="0"/>
              <a:t>(Cram et al. 2007)</a:t>
            </a:r>
            <a:br>
              <a:rPr lang="en-US" altLang="zh-TW" sz="2000" dirty="0" smtClean="0"/>
            </a:br>
            <a:r>
              <a:rPr lang="en-US" altLang="zh-TW" sz="2000" b="1" dirty="0" smtClean="0">
                <a:solidFill>
                  <a:srgbClr val="FF0000"/>
                </a:solidFill>
              </a:rPr>
              <a:t>low-level</a:t>
            </a:r>
            <a:r>
              <a:rPr lang="en-US" altLang="zh-TW" sz="2000" dirty="0" smtClean="0"/>
              <a:t>: low-entropy environmental air; downdrafts (</a:t>
            </a:r>
            <a:r>
              <a:rPr lang="en-US" altLang="zh-TW" sz="2000" dirty="0" err="1" smtClean="0"/>
              <a:t>Riemer</a:t>
            </a:r>
            <a:r>
              <a:rPr lang="en-US" altLang="zh-TW" sz="2000" dirty="0" smtClean="0"/>
              <a:t> et al. 2010, </a:t>
            </a:r>
            <a:r>
              <a:rPr lang="en-US" altLang="zh-TW" sz="2000" dirty="0" err="1" smtClean="0"/>
              <a:t>Riemer</a:t>
            </a:r>
            <a:r>
              <a:rPr lang="en-US" altLang="zh-TW" sz="2000" dirty="0" smtClean="0"/>
              <a:t> and Montgomery 2011</a:t>
            </a:r>
            <a:r>
              <a:rPr lang="en-US" altLang="zh-TW" sz="2000" dirty="0" smtClean="0"/>
              <a:t>)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15616" y="3861048"/>
            <a:ext cx="705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Ventilation of Tropical Cyclones</a:t>
            </a:r>
            <a:br>
              <a:rPr lang="en-US" altLang="zh-TW" dirty="0" smtClean="0"/>
            </a:br>
            <a:r>
              <a:rPr lang="en-US" altLang="zh-TW" dirty="0" smtClean="0"/>
              <a:t>Ventilation – defined as the entrainment of </a:t>
            </a:r>
            <a:r>
              <a:rPr lang="en-US" altLang="zh-TW" b="1" dirty="0" smtClean="0">
                <a:solidFill>
                  <a:srgbClr val="FF0000"/>
                </a:solidFill>
              </a:rPr>
              <a:t>cooler, drier air at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midlevels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of the troposphere into a tropical cyclone - acts as anti-fuel, causing the storm to weaken. </a:t>
            </a:r>
            <a:br>
              <a:rPr lang="en-US" altLang="zh-TW" dirty="0" smtClean="0"/>
            </a:br>
            <a:r>
              <a:rPr lang="en-US" altLang="zh-TW" dirty="0" smtClean="0"/>
              <a:t>Ventilation </a:t>
            </a:r>
            <a:r>
              <a:rPr lang="en-US" altLang="zh-TW" dirty="0" smtClean="0"/>
              <a:t>in both theoretical and modeling </a:t>
            </a:r>
            <a:r>
              <a:rPr lang="en-US" altLang="zh-TW" dirty="0" smtClean="0"/>
              <a:t>frameworks, the diagnostic </a:t>
            </a:r>
            <a:r>
              <a:rPr lang="en-US" altLang="zh-TW" dirty="0" smtClean="0"/>
              <a:t>will be used to evaluate </a:t>
            </a:r>
            <a:r>
              <a:rPr lang="en-US" altLang="zh-TW" dirty="0" err="1" smtClean="0"/>
              <a:t>mesoscale</a:t>
            </a:r>
            <a:r>
              <a:rPr lang="en-US" altLang="zh-TW" dirty="0" smtClean="0"/>
              <a:t> hurricane models and projections of tropical cyclone activity with climate change.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55776" y="168895"/>
            <a:ext cx="460851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hlinkClick r:id="rId3"/>
              </a:rPr>
              <a:t>http://www.atmos.albany.edu/facstaff/tang/research.html</a:t>
            </a:r>
            <a:endParaRPr lang="zh-TW" alt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584" y="4941168"/>
            <a:ext cx="38884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i="1" dirty="0" smtClean="0"/>
              <a:t>T</a:t>
            </a:r>
            <a:r>
              <a:rPr lang="en-US" altLang="zh-TW" b="1" i="1" baseline="-25000" dirty="0" smtClean="0"/>
              <a:t>L</a:t>
            </a:r>
            <a:r>
              <a:rPr lang="en-US" altLang="zh-TW" dirty="0" smtClean="0"/>
              <a:t>: saturation temperature is the </a:t>
            </a:r>
            <a:br>
              <a:rPr lang="en-US" altLang="zh-TW" dirty="0" smtClean="0"/>
            </a:br>
            <a:r>
              <a:rPr lang="en-US" altLang="zh-TW" dirty="0" smtClean="0"/>
              <a:t>     empirical formula from Bolton (1980)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43608" y="45785"/>
            <a:ext cx="29523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/>
              <a:t>General description</a:t>
            </a:r>
            <a:endParaRPr lang="zh-TW" alt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5000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89240"/>
            <a:ext cx="3790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>
            <a:off x="395536" y="5085184"/>
            <a:ext cx="5040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1403648" y="2420888"/>
            <a:ext cx="4104456" cy="1800200"/>
            <a:chOff x="1403648" y="2420888"/>
            <a:chExt cx="4104456" cy="1800200"/>
          </a:xfrm>
        </p:grpSpPr>
        <p:sp>
          <p:nvSpPr>
            <p:cNvPr id="9" name="弧形 8"/>
            <p:cNvSpPr/>
            <p:nvPr/>
          </p:nvSpPr>
          <p:spPr>
            <a:xfrm flipH="1">
              <a:off x="1403648" y="2420888"/>
              <a:ext cx="864096" cy="1800200"/>
            </a:xfrm>
            <a:prstGeom prst="arc">
              <a:avLst>
                <a:gd name="adj1" fmla="val 16378125"/>
                <a:gd name="adj2" fmla="val 120194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139952" y="3717032"/>
              <a:ext cx="1368152" cy="1440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475656" y="1988840"/>
            <a:ext cx="4032448" cy="1872208"/>
            <a:chOff x="1475656" y="1988840"/>
            <a:chExt cx="4032448" cy="1872208"/>
          </a:xfrm>
        </p:grpSpPr>
        <p:sp>
          <p:nvSpPr>
            <p:cNvPr id="8" name="弧形 7"/>
            <p:cNvSpPr/>
            <p:nvPr/>
          </p:nvSpPr>
          <p:spPr>
            <a:xfrm flipH="1">
              <a:off x="1475656" y="1988840"/>
              <a:ext cx="2376264" cy="1872208"/>
            </a:xfrm>
            <a:prstGeom prst="arc">
              <a:avLst>
                <a:gd name="adj1" fmla="val 16378125"/>
                <a:gd name="adj2" fmla="val 12019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139952" y="3501008"/>
              <a:ext cx="1368152" cy="144016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851920" y="2708920"/>
            <a:ext cx="1834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RH between 10~100 %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8" y="332656"/>
            <a:ext cx="4417314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661248"/>
            <a:ext cx="3048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3495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216" y="1"/>
            <a:ext cx="4184523" cy="45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436096" y="4719335"/>
            <a:ext cx="295232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err="1" smtClean="0"/>
              <a:t>Pini</a:t>
            </a:r>
            <a:r>
              <a:rPr lang="en-US" altLang="zh-TW" dirty="0" smtClean="0"/>
              <a:t>: 1015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Tini</a:t>
            </a:r>
            <a:r>
              <a:rPr lang="en-US" altLang="zh-TW" dirty="0" smtClean="0"/>
              <a:t>: SST=28℃</a:t>
            </a:r>
            <a:br>
              <a:rPr lang="en-US" altLang="zh-TW" dirty="0" smtClean="0"/>
            </a:br>
            <a:r>
              <a:rPr lang="en-US" altLang="zh-TW" dirty="0" err="1" smtClean="0"/>
              <a:t>RHini</a:t>
            </a:r>
            <a:r>
              <a:rPr lang="en-US" altLang="zh-TW" dirty="0" smtClean="0"/>
              <a:t>: 75 %</a:t>
            </a:r>
            <a:br>
              <a:rPr lang="en-US" altLang="zh-TW" dirty="0" smtClean="0"/>
            </a:br>
            <a:r>
              <a:rPr lang="en-US" altLang="zh-TW" dirty="0" err="1" smtClean="0"/>
              <a:t>Coriolis</a:t>
            </a:r>
            <a:r>
              <a:rPr lang="en-US" altLang="zh-TW" dirty="0" smtClean="0"/>
              <a:t> parameter: 5×10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s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Vt</a:t>
            </a:r>
            <a:r>
              <a:rPr lang="en-US" altLang="zh-TW" dirty="0" smtClean="0"/>
              <a:t> max: 20 ms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 (R=100 km)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45785"/>
            <a:ext cx="46805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7 days after initialization</a:t>
            </a:r>
            <a:endParaRPr lang="zh-TW" alt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6431"/>
            <a:ext cx="8677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27584" y="528439"/>
            <a:ext cx="217405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Tangential wind (ms</a:t>
            </a:r>
            <a:r>
              <a:rPr lang="en-US" altLang="zh-TW" b="1" baseline="30000" dirty="0" smtClean="0">
                <a:solidFill>
                  <a:srgbClr val="FFFF00"/>
                </a:solidFill>
              </a:rPr>
              <a:t>-1</a:t>
            </a:r>
            <a:r>
              <a:rPr lang="en-US" altLang="zh-TW" b="1" dirty="0" smtClean="0">
                <a:solidFill>
                  <a:srgbClr val="FFFF00"/>
                </a:solidFill>
              </a:rPr>
              <a:t>)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9416" y="672455"/>
            <a:ext cx="254896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TW" b="1" dirty="0" err="1" smtClean="0"/>
              <a:t>Pseudoadiabatic</a:t>
            </a:r>
            <a:r>
              <a:rPr lang="en-US" altLang="zh-TW" b="1" dirty="0" smtClean="0"/>
              <a:t> (J kg</a:t>
            </a:r>
            <a:r>
              <a:rPr lang="en-US" altLang="zh-TW" b="1" baseline="30000" dirty="0" smtClean="0"/>
              <a:t>-1</a:t>
            </a:r>
            <a:r>
              <a:rPr lang="en-US" altLang="zh-TW" b="1" dirty="0" smtClean="0"/>
              <a:t> K</a:t>
            </a:r>
            <a:r>
              <a:rPr lang="en-US" altLang="zh-TW" b="1" baseline="30000" dirty="0" smtClean="0"/>
              <a:t>-1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9" name="向左箭號 8"/>
          <p:cNvSpPr/>
          <p:nvPr/>
        </p:nvSpPr>
        <p:spPr>
          <a:xfrm>
            <a:off x="1259632" y="3264743"/>
            <a:ext cx="1656184" cy="288032"/>
          </a:xfrm>
          <a:prstGeom prst="left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左箭號 11"/>
          <p:cNvSpPr/>
          <p:nvPr/>
        </p:nvSpPr>
        <p:spPr>
          <a:xfrm rot="10800000">
            <a:off x="1619672" y="888479"/>
            <a:ext cx="1656184" cy="288032"/>
          </a:xfrm>
          <a:prstGeom prst="left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452320" y="29767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L</a:t>
            </a:r>
            <a:endParaRPr lang="zh-TW" altLang="en-US" sz="20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07536"/>
            <a:ext cx="5096256" cy="295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8183880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105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43608" y="486916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Ventilation region is introduced by </a:t>
            </a:r>
            <a:r>
              <a:rPr lang="en-US" altLang="zh-TW" dirty="0" smtClean="0">
                <a:solidFill>
                  <a:srgbClr val="0070C0"/>
                </a:solidFill>
              </a:rPr>
              <a:t>adding</a:t>
            </a:r>
            <a:r>
              <a:rPr lang="en-US" altLang="zh-TW" dirty="0" smtClean="0"/>
              <a:t> a term to the </a:t>
            </a:r>
            <a:r>
              <a:rPr lang="en-US" altLang="zh-TW" dirty="0" smtClean="0">
                <a:solidFill>
                  <a:srgbClr val="0070C0"/>
                </a:solidFill>
              </a:rPr>
              <a:t>turbulent entropy flux </a:t>
            </a:r>
            <a:r>
              <a:rPr lang="en-US" altLang="zh-TW" dirty="0" smtClean="0"/>
              <a:t>parameterization to reflect a fixed area of </a:t>
            </a:r>
            <a:r>
              <a:rPr lang="en-US" altLang="zh-TW" b="1" dirty="0" smtClean="0">
                <a:solidFill>
                  <a:srgbClr val="0070C0"/>
                </a:solidFill>
              </a:rPr>
              <a:t>enhanced entropy mixing </a:t>
            </a:r>
            <a:r>
              <a:rPr lang="en-US" altLang="zh-TW" dirty="0" smtClean="0"/>
              <a:t>between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and near-environment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3568" y="3212976"/>
            <a:ext cx="7992888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3568" y="3717032"/>
            <a:ext cx="7992888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043608" y="45785"/>
            <a:ext cx="46805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Fixed ventilation experiments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31640" y="45785"/>
            <a:ext cx="5400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i="1" dirty="0" smtClean="0">
                <a:solidFill>
                  <a:srgbClr val="FF0000"/>
                </a:solidFill>
              </a:rPr>
              <a:t>a. Ventilation amplitude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484786"/>
            <a:ext cx="4600575" cy="361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477" y="1484784"/>
            <a:ext cx="4565523" cy="347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1052736"/>
            <a:ext cx="280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A50-CTL in 24-48h averaged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88024" y="620688"/>
            <a:ext cx="4043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 corresponding decrease in TC intensity </a:t>
            </a:r>
            <a:br>
              <a:rPr lang="en-US" altLang="zh-TW" dirty="0" smtClean="0"/>
            </a:br>
            <a:r>
              <a:rPr lang="en-US" altLang="zh-TW" dirty="0" smtClean="0"/>
              <a:t>to increasing ventilation amplitude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436096" y="2636912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436096" y="1661656"/>
            <a:ext cx="864096" cy="169533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ts val="2500"/>
              </a:lnSpc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altLang="zh-TW" sz="1600" b="1" dirty="0" smtClean="0">
                <a:solidFill>
                  <a:srgbClr val="0070C0"/>
                </a:solidFill>
              </a:rPr>
              <a:t>quasi-steady</a:t>
            </a:r>
          </a:p>
          <a:p>
            <a:pPr algn="ctr">
              <a:lnSpc>
                <a:spcPts val="2500"/>
              </a:lnSpc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936" y="5149428"/>
            <a:ext cx="6375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220936" y="5437460"/>
            <a:ext cx="6264696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20936" y="6229548"/>
            <a:ext cx="6264696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67544" y="177281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W</a:t>
            </a:r>
            <a:endParaRPr lang="zh-TW" altLang="en-US" sz="20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</TotalTime>
  <Words>422</Words>
  <Application>Microsoft Office PowerPoint</Application>
  <PresentationFormat>如螢幕大小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Sensitivity of Tropical Cyclone Intensity to Ventilation in an Axisymmetric Model</vt:lpstr>
      <vt:lpstr>熵(entropy)</vt:lpstr>
      <vt:lpstr>Introduction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Summary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most</dc:creator>
  <cp:lastModifiedBy>most</cp:lastModifiedBy>
  <cp:revision>380</cp:revision>
  <dcterms:created xsi:type="dcterms:W3CDTF">2012-09-19T02:29:59Z</dcterms:created>
  <dcterms:modified xsi:type="dcterms:W3CDTF">2012-10-30T01:53:19Z</dcterms:modified>
</cp:coreProperties>
</file>