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40"/>
  </p:notesMasterIdLst>
  <p:sldIdLst>
    <p:sldId id="256" r:id="rId2"/>
    <p:sldId id="257" r:id="rId3"/>
    <p:sldId id="259" r:id="rId4"/>
    <p:sldId id="260" r:id="rId5"/>
    <p:sldId id="262" r:id="rId6"/>
    <p:sldId id="263" r:id="rId7"/>
    <p:sldId id="265" r:id="rId8"/>
    <p:sldId id="266" r:id="rId9"/>
    <p:sldId id="267" r:id="rId10"/>
    <p:sldId id="298" r:id="rId11"/>
    <p:sldId id="268" r:id="rId12"/>
    <p:sldId id="269" r:id="rId13"/>
    <p:sldId id="270" r:id="rId14"/>
    <p:sldId id="300" r:id="rId15"/>
    <p:sldId id="272" r:id="rId16"/>
    <p:sldId id="271" r:id="rId17"/>
    <p:sldId id="273" r:id="rId18"/>
    <p:sldId id="275" r:id="rId19"/>
    <p:sldId id="277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5" r:id="rId35"/>
    <p:sldId id="294" r:id="rId36"/>
    <p:sldId id="297" r:id="rId37"/>
    <p:sldId id="303" r:id="rId38"/>
    <p:sldId id="304" r:id="rId3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35" autoAdjust="0"/>
    <p:restoredTop sz="92570" autoAdjust="0"/>
  </p:normalViewPr>
  <p:slideViewPr>
    <p:cSldViewPr>
      <p:cViewPr>
        <p:scale>
          <a:sx n="100" d="100"/>
          <a:sy n="100" d="100"/>
        </p:scale>
        <p:origin x="-101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99A65-8773-4925-9BA1-AD9DC39CE8B8}" type="datetimeFigureOut">
              <a:rPr lang="zh-TW" altLang="en-US" smtClean="0"/>
              <a:pPr/>
              <a:t>2012/10/23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33BD5-25C9-42EB-99A1-308DE2F2E1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268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7538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氣壓擾動是減去圖</a:t>
            </a:r>
            <a:r>
              <a:rPr lang="en-US" altLang="zh-TW" dirty="0" smtClean="0"/>
              <a:t>2</a:t>
            </a:r>
            <a:r>
              <a:rPr lang="zh-TW" altLang="en-US" dirty="0" smtClean="0"/>
              <a:t>中虛線方塊內的平均氣壓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35997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C</a:t>
            </a:r>
            <a:r>
              <a:rPr lang="zh-TW" altLang="en-US" dirty="0" smtClean="0"/>
              <a:t>為系統移動速度，因為颮線主要由冷池推動，所以移動速度可視為冷池的強度。</a:t>
            </a:r>
            <a:endParaRPr lang="en-US" altLang="zh-TW" dirty="0" smtClean="0"/>
          </a:p>
          <a:p>
            <a:r>
              <a:rPr lang="en-US" altLang="zh-TW" dirty="0" smtClean="0"/>
              <a:t>U</a:t>
            </a:r>
            <a:r>
              <a:rPr lang="zh-TW" altLang="en-US" dirty="0" smtClean="0"/>
              <a:t>為環境風切</a:t>
            </a:r>
            <a:endParaRPr lang="en-US" altLang="zh-TW" dirty="0" smtClean="0"/>
          </a:p>
          <a:p>
            <a:r>
              <a:rPr lang="en-US" altLang="zh-TW" dirty="0" smtClean="0"/>
              <a:t>A</a:t>
            </a:r>
            <a:r>
              <a:rPr lang="zh-TW" altLang="en-US" dirty="0" smtClean="0"/>
              <a:t>圖顯示當環境風切大於冷池的強度時，風切所造成的正的窩度較大，故會使得對流向下游傾斜</a:t>
            </a:r>
            <a:endParaRPr lang="en-US" altLang="zh-TW" dirty="0" smtClean="0"/>
          </a:p>
          <a:p>
            <a:r>
              <a:rPr lang="en-US" altLang="zh-TW" dirty="0" smtClean="0"/>
              <a:t>B</a:t>
            </a:r>
            <a:r>
              <a:rPr lang="zh-TW" altLang="en-US" dirty="0" smtClean="0"/>
              <a:t>圖當冷池的強度與環境風切相等時，兩者造成的渦度平衡，產生筆直的強烈上升氣流。</a:t>
            </a:r>
            <a:endParaRPr lang="en-US" altLang="zh-TW" dirty="0" smtClean="0"/>
          </a:p>
          <a:p>
            <a:r>
              <a:rPr lang="en-US" altLang="zh-TW" dirty="0" smtClean="0"/>
              <a:t>C</a:t>
            </a:r>
            <a:r>
              <a:rPr lang="zh-TW" altLang="en-US" dirty="0" smtClean="0"/>
              <a:t>圖當颮線後期，冷池強度增強且大於環境風切時，冷池產生的負渦度，會使得對流向上游傾斜。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4603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(a)</a:t>
            </a:r>
            <a:r>
              <a:rPr lang="zh-TW" altLang="en-US" dirty="0" smtClean="0"/>
              <a:t>在</a:t>
            </a:r>
            <a:r>
              <a:rPr lang="en-US" altLang="zh-TW" dirty="0" smtClean="0"/>
              <a:t>2200</a:t>
            </a:r>
            <a:r>
              <a:rPr lang="zh-TW" altLang="en-US" dirty="0" smtClean="0"/>
              <a:t>出現中尺度低壓在颮線後方</a:t>
            </a:r>
            <a:endParaRPr lang="en-US" altLang="zh-TW" dirty="0" smtClean="0"/>
          </a:p>
          <a:p>
            <a:r>
              <a:rPr lang="en-US" altLang="zh-TW" dirty="0" smtClean="0"/>
              <a:t>(c)</a:t>
            </a:r>
            <a:r>
              <a:rPr lang="zh-TW" altLang="en-US" dirty="0" smtClean="0"/>
              <a:t>在</a:t>
            </a:r>
            <a:r>
              <a:rPr lang="en-US" altLang="zh-TW" dirty="0" smtClean="0"/>
              <a:t>2300</a:t>
            </a:r>
            <a:r>
              <a:rPr lang="zh-TW" altLang="en-US" dirty="0" smtClean="0"/>
              <a:t>中尺度高壓中心逐漸增強。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err="1" smtClean="0"/>
              <a:t>bdf</a:t>
            </a:r>
            <a:r>
              <a:rPr lang="en-US" altLang="zh-TW" dirty="0" smtClean="0"/>
              <a:t>)</a:t>
            </a:r>
            <a:r>
              <a:rPr lang="zh-TW" altLang="en-US" dirty="0" smtClean="0"/>
              <a:t>露點溫度與溫度梯度分布類似，在峰後為乾冷，鋒前暖濕空氣。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於</a:t>
            </a:r>
            <a:r>
              <a:rPr lang="en-US" altLang="zh-TW" dirty="0" smtClean="0"/>
              <a:t>4.5km</a:t>
            </a:r>
            <a:r>
              <a:rPr lang="zh-TW" altLang="en-US" dirty="0" smtClean="0"/>
              <a:t>網格中討暴風尺度而不用</a:t>
            </a:r>
            <a:r>
              <a:rPr lang="en-US" altLang="zh-TW" dirty="0" smtClean="0"/>
              <a:t>1.5km</a:t>
            </a:r>
            <a:r>
              <a:rPr lang="zh-TW" altLang="en-US" dirty="0" smtClean="0"/>
              <a:t>，且</a:t>
            </a:r>
            <a:r>
              <a:rPr lang="en-US" altLang="zh-TW" dirty="0" smtClean="0"/>
              <a:t>1.5km</a:t>
            </a:r>
            <a:r>
              <a:rPr lang="zh-TW" altLang="en-US" dirty="0" smtClean="0"/>
              <a:t>較多雜訊。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虛位溫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33BD5-25C9-42EB-99A1-308DE2F2E1C3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標題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cxnSp>
        <p:nvCxnSpPr>
          <p:cNvPr id="8" name="直線接點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日期版面配置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2012/10/23</a:t>
            </a:fld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2012/10/23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2012/10/23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2012/10/23</a:t>
            </a:fld>
            <a:endParaRPr lang="zh-TW" alt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6" name="頁尾版面配置區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2012/10/23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2012/10/23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2012/10/23</a:t>
            </a:fld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32" name="內容版面配置區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34" name="內容版面配置區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2012/10/23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2012/10/23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內容版面配置區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2012/10/23</a:t>
            </a:fld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2012/10/23</a:t>
            </a:fld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2012/10/23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67544" y="5157192"/>
            <a:ext cx="8305800" cy="1143000"/>
          </a:xfrm>
        </p:spPr>
        <p:txBody>
          <a:bodyPr/>
          <a:lstStyle/>
          <a:p>
            <a:pPr algn="l"/>
            <a:r>
              <a:rPr lang="en-US" altLang="zh-TW" sz="1200" dirty="0" err="1" smtClean="0"/>
              <a:t>Meng</a:t>
            </a:r>
            <a:r>
              <a:rPr lang="en-US" altLang="zh-TW" sz="1200" dirty="0" smtClean="0"/>
              <a:t>, Z., F. Zhang, P. </a:t>
            </a:r>
            <a:r>
              <a:rPr lang="en-US" altLang="zh-TW" sz="1200" dirty="0" err="1" smtClean="0"/>
              <a:t>Markoswki</a:t>
            </a:r>
            <a:r>
              <a:rPr lang="en-US" altLang="zh-TW" sz="1200" dirty="0" smtClean="0"/>
              <a:t>, D. Wu, and K. Zhao, 2012: A modeling study on the development of a  </a:t>
            </a:r>
          </a:p>
          <a:p>
            <a:pPr algn="l"/>
            <a:r>
              <a:rPr lang="en-US" altLang="zh-TW" sz="1200" dirty="0" smtClean="0"/>
              <a:t>    bowing structure and associated rear inflow within a squall line over south China. </a:t>
            </a:r>
            <a:r>
              <a:rPr lang="en-US" altLang="zh-TW" sz="1200" i="1" dirty="0" smtClean="0"/>
              <a:t>J. Atmos. Sci.</a:t>
            </a:r>
            <a:r>
              <a:rPr lang="en-US" altLang="zh-TW" sz="1200" dirty="0" smtClean="0"/>
              <a:t>, </a:t>
            </a:r>
            <a:r>
              <a:rPr lang="en-US" altLang="zh-TW" sz="1200" b="1" dirty="0" smtClean="0"/>
              <a:t>69</a:t>
            </a:r>
            <a:r>
              <a:rPr lang="en-US" altLang="zh-TW" sz="1200" dirty="0" smtClean="0"/>
              <a:t>, </a:t>
            </a:r>
            <a:br>
              <a:rPr lang="en-US" altLang="zh-TW" sz="1200" dirty="0" smtClean="0"/>
            </a:br>
            <a:r>
              <a:rPr lang="en-US" altLang="zh-TW" sz="1200" dirty="0" smtClean="0"/>
              <a:t>    1182–1207.</a:t>
            </a:r>
            <a:endParaRPr lang="zh-TW" altLang="en-US" sz="1200" dirty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sz="3200" dirty="0" smtClean="0">
                <a:solidFill>
                  <a:schemeClr val="tx2">
                    <a:lumMod val="75000"/>
                  </a:schemeClr>
                </a:solidFill>
              </a:rPr>
              <a:t>A Modeling Study on the Development of a Bowing Structure and Associated</a:t>
            </a:r>
            <a:br>
              <a:rPr lang="en-US" altLang="zh-TW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altLang="zh-TW" sz="3200" dirty="0" smtClean="0">
                <a:solidFill>
                  <a:schemeClr val="tx2">
                    <a:lumMod val="75000"/>
                  </a:schemeClr>
                </a:solidFill>
              </a:rPr>
              <a:t>Rear Inflow within a Squall Line over South China</a:t>
            </a:r>
            <a:endParaRPr lang="zh-TW" alt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83568" y="2204864"/>
            <a:ext cx="7924800" cy="1371600"/>
          </a:xfrm>
        </p:spPr>
        <p:txBody>
          <a:bodyPr/>
          <a:lstStyle/>
          <a:p>
            <a:pPr algn="ctr"/>
            <a:r>
              <a:rPr lang="en-US" altLang="zh-TW" dirty="0" smtClean="0"/>
              <a:t>The formation mechanism of the large bowing structure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231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內容版面配置區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TW" altLang="en-US" dirty="0" smtClean="0"/>
                  <a:t> </a:t>
                </a:r>
                <a:endParaRPr lang="en-US" altLang="zh-TW" dirty="0" smtClean="0"/>
              </a:p>
              <a:p>
                <a:endParaRPr lang="en-US" altLang="zh-TW" dirty="0" smtClean="0"/>
              </a:p>
              <a:p>
                <a:r>
                  <a:rPr lang="zh-TW" altLang="en-US" dirty="0" smtClean="0"/>
                  <a:t> </a:t>
                </a:r>
                <a:endParaRPr lang="en-US" altLang="zh-TW" dirty="0" smtClean="0"/>
              </a:p>
              <a:p>
                <a:endParaRPr lang="en-US" altLang="zh-TW" dirty="0" smtClean="0"/>
              </a:p>
              <a:p>
                <a:endParaRPr lang="en-US" altLang="zh-TW" dirty="0"/>
              </a:p>
              <a:p>
                <a:endParaRPr lang="en-US" altLang="zh-TW" dirty="0" smtClean="0"/>
              </a:p>
              <a:p>
                <a:r>
                  <a:rPr lang="el-GR" altLang="zh-TW" dirty="0" smtClean="0"/>
                  <a:t>Θ</a:t>
                </a:r>
                <a:r>
                  <a:rPr lang="en-US" altLang="zh-TW" dirty="0" smtClean="0"/>
                  <a:t>’</a:t>
                </a:r>
                <a:r>
                  <a:rPr lang="en-US" altLang="zh-TW" baseline="-25000" dirty="0" smtClean="0"/>
                  <a:t>v</a:t>
                </a:r>
                <a:r>
                  <a:rPr lang="zh-TW" altLang="en-US" baseline="-25000" dirty="0" smtClean="0"/>
                  <a:t>  </a:t>
                </a:r>
                <a:r>
                  <a:rPr lang="en-US" altLang="zh-TW" dirty="0" smtClean="0"/>
                  <a:t>=</a:t>
                </a:r>
                <a:r>
                  <a:rPr lang="zh-TW" altLang="en-US" dirty="0" smtClean="0"/>
                  <a:t> </a:t>
                </a:r>
                <a:r>
                  <a:rPr lang="el-GR" altLang="zh-TW" dirty="0" smtClean="0"/>
                  <a:t>Θ</a:t>
                </a:r>
                <a:r>
                  <a:rPr lang="en-US" altLang="zh-TW" baseline="-25000" dirty="0" smtClean="0"/>
                  <a:t>c</a:t>
                </a:r>
                <a:r>
                  <a:rPr lang="en-US" altLang="zh-TW" dirty="0" smtClean="0"/>
                  <a:t> - </a:t>
                </a:r>
                <a:r>
                  <a:rPr lang="el-GR" altLang="zh-TW" dirty="0" smtClean="0"/>
                  <a:t>Θ</a:t>
                </a:r>
                <a:r>
                  <a:rPr lang="en-US" altLang="zh-TW" baseline="-25000" dirty="0" smtClean="0"/>
                  <a:t>v</a:t>
                </a:r>
                <a:endParaRPr lang="zh-TW" altLang="en-US" baseline="-25000" dirty="0"/>
              </a:p>
              <a:p>
                <a:endParaRPr lang="en-US" altLang="zh-TW" dirty="0" smtClean="0"/>
              </a:p>
              <a:p>
                <a:r>
                  <a:rPr lang="el-GR" altLang="zh-TW" dirty="0"/>
                  <a:t>Θ</a:t>
                </a:r>
                <a:r>
                  <a:rPr lang="en-US" altLang="zh-TW" dirty="0" smtClean="0"/>
                  <a:t>’</a:t>
                </a:r>
                <a:r>
                  <a:rPr lang="en-US" altLang="zh-TW" baseline="-25000" dirty="0" smtClean="0"/>
                  <a:t>v</a:t>
                </a:r>
                <a:r>
                  <a:rPr lang="en-US" altLang="zh-TW" dirty="0" smtClean="0"/>
                  <a:t>(H)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altLang="zh-TW" dirty="0" smtClean="0"/>
                  <a:t> -1 K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2" name="內容版面配置區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Speed of cold pool</a:t>
            </a:r>
            <a:endParaRPr lang="zh-TW" altLang="en-US" dirty="0"/>
          </a:p>
        </p:txBody>
      </p:sp>
      <p:pic>
        <p:nvPicPr>
          <p:cNvPr id="6146" name="Picture 2" descr="H:\atmospheric-physics\meeting\使用模式探討南亞颮線弧狀結構發展與後方入流的關聯\figure\eq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412776"/>
            <a:ext cx="2228850" cy="885825"/>
          </a:xfrm>
          <a:prstGeom prst="rect">
            <a:avLst/>
          </a:prstGeom>
          <a:noFill/>
        </p:spPr>
      </p:pic>
      <p:pic>
        <p:nvPicPr>
          <p:cNvPr id="6147" name="Picture 3" descr="H:\atmospheric-physics\meeting\使用模式探討南亞颮線弧狀結構發展與後方入流的關聯\figure\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2580" y="2446771"/>
            <a:ext cx="2047875" cy="428625"/>
          </a:xfrm>
          <a:prstGeom prst="rect">
            <a:avLst/>
          </a:prstGeom>
          <a:noFill/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89325"/>
              </p:ext>
            </p:extLst>
          </p:nvPr>
        </p:nvGraphicFramePr>
        <p:xfrm>
          <a:off x="3698379" y="1415326"/>
          <a:ext cx="5122093" cy="1797649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834009"/>
                <a:gridCol w="4288084"/>
              </a:tblGrid>
              <a:tr h="416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Buoyancy</a:t>
                      </a:r>
                      <a:endParaRPr lang="zh-TW" altLang="en-US" sz="1600" dirty="0"/>
                    </a:p>
                  </a:txBody>
                  <a:tcPr/>
                </a:tc>
              </a:tr>
              <a:tr h="416349">
                <a:tc>
                  <a:txBody>
                    <a:bodyPr/>
                    <a:lstStyle/>
                    <a:p>
                      <a:pPr algn="ctr"/>
                      <a:r>
                        <a:rPr lang="el-GR" altLang="zh-TW" dirty="0" smtClean="0"/>
                        <a:t>Θ</a:t>
                      </a:r>
                      <a:r>
                        <a:rPr lang="en-US" altLang="zh-TW" dirty="0" smtClean="0"/>
                        <a:t>’</a:t>
                      </a:r>
                      <a:r>
                        <a:rPr lang="en-US" altLang="zh-TW" baseline="-25000" dirty="0" smtClean="0"/>
                        <a:t>v</a:t>
                      </a:r>
                      <a:endParaRPr lang="zh-TW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Virtual potential temperature perturbations</a:t>
                      </a:r>
                      <a:endParaRPr lang="zh-TW" altLang="en-US" sz="1600" dirty="0"/>
                    </a:p>
                  </a:txBody>
                  <a:tcPr/>
                </a:tc>
              </a:tr>
              <a:tr h="4163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zh-TW" dirty="0" smtClean="0"/>
                        <a:t>Θ</a:t>
                      </a:r>
                      <a:r>
                        <a:rPr lang="en-US" altLang="zh-TW" baseline="-25000" dirty="0" smtClean="0"/>
                        <a:t>v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Environmental Virtual potential temperature </a:t>
                      </a:r>
                      <a:endParaRPr lang="zh-TW" altLang="en-US" sz="1600" dirty="0"/>
                    </a:p>
                  </a:txBody>
                  <a:tcPr/>
                </a:tc>
              </a:tr>
              <a:tr h="5486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q</a:t>
                      </a:r>
                      <a:r>
                        <a:rPr lang="en-US" altLang="zh-TW" baseline="-25000" dirty="0" smtClean="0"/>
                        <a:t>c</a:t>
                      </a:r>
                      <a:endParaRPr lang="zh-TW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Mixing ratio of condensate</a:t>
                      </a:r>
                      <a:endParaRPr lang="zh-TW" alt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9" name="Picture 5" descr="H:\atmospheric-physics\meeting\使用模式探討南亞颮線弧狀結構發展與後方入流的關聯\figure\fig8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28467" y="3212976"/>
            <a:ext cx="5219700" cy="3171825"/>
          </a:xfrm>
          <a:prstGeom prst="rect">
            <a:avLst/>
          </a:prstGeom>
          <a:noFill/>
        </p:spPr>
      </p:pic>
      <p:cxnSp>
        <p:nvCxnSpPr>
          <p:cNvPr id="5" name="直線接點 4"/>
          <p:cNvCxnSpPr/>
          <p:nvPr/>
        </p:nvCxnSpPr>
        <p:spPr>
          <a:xfrm>
            <a:off x="1670290" y="4365104"/>
            <a:ext cx="17832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322599" y="4365104"/>
            <a:ext cx="17832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3986231" y="2293184"/>
            <a:ext cx="17832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 flipH="1" flipV="1">
            <a:off x="2699792" y="4798888"/>
            <a:ext cx="2411626" cy="430312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手繪多邊形 17"/>
          <p:cNvSpPr/>
          <p:nvPr/>
        </p:nvSpPr>
        <p:spPr>
          <a:xfrm>
            <a:off x="1888177" y="3855411"/>
            <a:ext cx="3075709" cy="835342"/>
          </a:xfrm>
          <a:custGeom>
            <a:avLst/>
            <a:gdLst>
              <a:gd name="connsiteX0" fmla="*/ 3075709 w 3075709"/>
              <a:gd name="connsiteY0" fmla="*/ 835342 h 835342"/>
              <a:gd name="connsiteX1" fmla="*/ 1531917 w 3075709"/>
              <a:gd name="connsiteY1" fmla="*/ 15945 h 835342"/>
              <a:gd name="connsiteX2" fmla="*/ 0 w 3075709"/>
              <a:gd name="connsiteY2" fmla="*/ 372205 h 83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5709" h="835342">
                <a:moveTo>
                  <a:pt x="3075709" y="835342"/>
                </a:moveTo>
                <a:cubicBezTo>
                  <a:pt x="2560122" y="464238"/>
                  <a:pt x="2044535" y="93134"/>
                  <a:pt x="1531917" y="15945"/>
                </a:cubicBezTo>
                <a:cubicBezTo>
                  <a:pt x="1019299" y="-61244"/>
                  <a:pt x="509649" y="155480"/>
                  <a:pt x="0" y="372205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:\atmospheric-physics\meeting\使用模式探討南亞颮線弧狀結構發展與後方入流的關聯\figure\fig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47863"/>
            <a:ext cx="3934980" cy="2391147"/>
          </a:xfrm>
          <a:prstGeom prst="rect">
            <a:avLst/>
          </a:prstGeom>
          <a:noFill/>
        </p:spPr>
      </p:pic>
      <p:pic>
        <p:nvPicPr>
          <p:cNvPr id="1026" name="Picture 2" descr="E:\atmospheric-physics\meeting\使用模式探討南亞颮線弧狀結構發展與後方入流的關聯\figure\fig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505" y="3747864"/>
            <a:ext cx="4002255" cy="239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atmospheric-physics\meeting\使用模式探討南亞颮線弧狀結構發展與後方入流的關聯\figure\table1C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44" y="1628800"/>
            <a:ext cx="831341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771800" y="1484784"/>
            <a:ext cx="432048" cy="2160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164288" y="1502320"/>
            <a:ext cx="432048" cy="2160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75856" y="1484784"/>
            <a:ext cx="1872208" cy="2160240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219316" y="1484784"/>
            <a:ext cx="1872208" cy="216024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3779912" y="119675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south</a:t>
            </a:r>
            <a:endParaRPr lang="zh-TW" alt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751602" y="1196752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north</a:t>
            </a:r>
            <a:endParaRPr lang="zh-TW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6" grpId="0" animBg="1"/>
      <p:bldP spid="10" grpId="0" animBg="1"/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219200"/>
          </a:xfrm>
        </p:spPr>
        <p:txBody>
          <a:bodyPr/>
          <a:lstStyle/>
          <a:p>
            <a:r>
              <a:rPr lang="en-US" altLang="zh-TW" dirty="0" smtClean="0"/>
              <a:t>Environmental vertical shear</a:t>
            </a:r>
            <a:endParaRPr lang="zh-TW" altLang="en-US" dirty="0"/>
          </a:p>
        </p:txBody>
      </p:sp>
      <p:pic>
        <p:nvPicPr>
          <p:cNvPr id="8194" name="Picture 2" descr="H:\atmospheric-physics\meeting\使用模式探討南亞颮線弧狀結構發展與後方入流的關聯\figure\fig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404" y="1177593"/>
            <a:ext cx="5710096" cy="5173473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81611" y="1419821"/>
            <a:ext cx="2936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shaded :</a:t>
            </a:r>
            <a:r>
              <a:rPr lang="en-US" altLang="zh-TW" dirty="0" smtClean="0"/>
              <a:t> vertical wind shear</a:t>
            </a:r>
          </a:p>
          <a:p>
            <a:r>
              <a:rPr lang="en-US" altLang="zh-TW" dirty="0"/>
              <a:t> </a:t>
            </a:r>
            <a:r>
              <a:rPr lang="en-US" altLang="zh-TW" dirty="0" smtClean="0"/>
              <a:t>               (0.25~3 km)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322145" y="2327252"/>
            <a:ext cx="1895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red : </a:t>
            </a:r>
            <a:r>
              <a:rPr lang="en-US" altLang="zh-TW" dirty="0" smtClean="0"/>
              <a:t>50 &amp; 60 </a:t>
            </a:r>
            <a:r>
              <a:rPr lang="en-US" altLang="zh-TW" dirty="0" err="1" smtClean="0"/>
              <a:t>dB</a:t>
            </a:r>
            <a:r>
              <a:rPr lang="en-US" altLang="zh-TW" i="1" dirty="0" err="1" smtClean="0"/>
              <a:t>Z</a:t>
            </a:r>
            <a:endParaRPr lang="zh-TW" altLang="en-US" i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328819" y="2702929"/>
            <a:ext cx="2142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black </a:t>
            </a:r>
            <a:r>
              <a:rPr lang="en-US" altLang="zh-TW" dirty="0" smtClean="0"/>
              <a:t>: 4</a:t>
            </a:r>
            <a:r>
              <a:rPr lang="zh-TW" altLang="en-US" dirty="0" smtClean="0"/>
              <a:t> </a:t>
            </a:r>
            <a:r>
              <a:rPr lang="en-US" altLang="zh-TW" dirty="0" smtClean="0"/>
              <a:t>&amp;</a:t>
            </a:r>
            <a:r>
              <a:rPr lang="zh-TW" altLang="en-US" dirty="0" smtClean="0"/>
              <a:t> </a:t>
            </a:r>
            <a:r>
              <a:rPr lang="en-US" altLang="zh-TW" dirty="0" smtClean="0"/>
              <a:t>8</a:t>
            </a:r>
            <a:r>
              <a:rPr lang="zh-TW" altLang="en-US" dirty="0" smtClean="0"/>
              <a:t> </a:t>
            </a:r>
            <a:r>
              <a:rPr lang="en-US" altLang="zh-TW" dirty="0" smtClean="0"/>
              <a:t>ms</a:t>
            </a:r>
            <a:r>
              <a:rPr lang="en-US" altLang="zh-TW" baseline="30000" dirty="0" smtClean="0"/>
              <a:t>-1</a:t>
            </a:r>
            <a:r>
              <a:rPr lang="zh-TW" altLang="en-US" dirty="0" smtClean="0"/>
              <a:t> </a:t>
            </a:r>
            <a:r>
              <a:rPr lang="en-US" altLang="zh-TW" dirty="0" smtClean="0"/>
              <a:t>RI</a:t>
            </a:r>
          </a:p>
          <a:p>
            <a:r>
              <a:rPr lang="en-US" altLang="zh-TW" dirty="0"/>
              <a:t> </a:t>
            </a:r>
            <a:r>
              <a:rPr lang="en-US" altLang="zh-TW" dirty="0" smtClean="0"/>
              <a:t>           (2.5 km)</a:t>
            </a:r>
            <a:endParaRPr lang="zh-TW" altLang="en-US" dirty="0"/>
          </a:p>
        </p:txBody>
      </p:sp>
      <p:pic>
        <p:nvPicPr>
          <p:cNvPr id="7" name="Picture 2" descr="E:\atmospheric-physics\meeting\使用模式探討南亞颮線弧狀結構發展與後方入流的關聯\figure\table1UC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44" y="4222601"/>
            <a:ext cx="8699179" cy="175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419872" y="4149080"/>
            <a:ext cx="576064" cy="1944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436096" y="4149080"/>
            <a:ext cx="1224136" cy="1944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environmental flow 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pressure gradient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bookend </a:t>
            </a:r>
            <a:r>
              <a:rPr lang="en-US" altLang="zh-TW" dirty="0"/>
              <a:t>vortices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F</a:t>
            </a:r>
            <a:r>
              <a:rPr lang="en-US" altLang="zh-TW" dirty="0" smtClean="0"/>
              <a:t>ormation mechanism of rear inflow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302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Environmental flow </a:t>
            </a:r>
          </a:p>
        </p:txBody>
      </p:sp>
      <p:pic>
        <p:nvPicPr>
          <p:cNvPr id="4" name="Picture 2" descr="H:\atmospheric-physics\meeting\使用模式探討南亞颮線弧狀結構發展與後方入流的關聯\figure\fig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6912" y="1340768"/>
            <a:ext cx="6402855" cy="4691143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500448" y="1662272"/>
            <a:ext cx="1466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shaded : </a:t>
            </a:r>
            <a:r>
              <a:rPr lang="en-US" altLang="zh-TW" dirty="0" err="1" smtClean="0"/>
              <a:t>dB</a:t>
            </a:r>
            <a:r>
              <a:rPr lang="en-US" altLang="zh-TW" i="1" dirty="0" err="1" smtClean="0"/>
              <a:t>Z</a:t>
            </a:r>
            <a:endParaRPr lang="zh-TW" altLang="en-US" i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139952" y="6165304"/>
            <a:ext cx="425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line-relative wind </a:t>
            </a:r>
            <a:r>
              <a:rPr lang="en-US" altLang="zh-TW" dirty="0">
                <a:solidFill>
                  <a:srgbClr val="FF0000"/>
                </a:solidFill>
              </a:rPr>
              <a:t>vector </a:t>
            </a:r>
            <a:r>
              <a:rPr lang="en-US" altLang="zh-TW" dirty="0"/>
              <a:t>at 1.5 km height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487094" y="2041827"/>
            <a:ext cx="1688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blue : </a:t>
            </a:r>
            <a:r>
              <a:rPr lang="en-US" altLang="zh-TW" dirty="0" smtClean="0"/>
              <a:t>1.5 km RI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495194" y="2430845"/>
            <a:ext cx="1626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red : </a:t>
            </a:r>
            <a:r>
              <a:rPr lang="en-US" altLang="zh-TW" dirty="0" smtClean="0"/>
              <a:t>2.5 km</a:t>
            </a:r>
            <a:r>
              <a:rPr lang="zh-TW" altLang="en-US" dirty="0" smtClean="0"/>
              <a:t> </a:t>
            </a:r>
            <a:r>
              <a:rPr lang="en-US" altLang="zh-TW" dirty="0" smtClean="0"/>
              <a:t>RI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23/2130 Z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Pressure </a:t>
            </a:r>
            <a:r>
              <a:rPr lang="en-US" altLang="zh-TW" dirty="0" smtClean="0"/>
              <a:t>gradient</a:t>
            </a:r>
            <a:endParaRPr lang="en-US" altLang="zh-TW" dirty="0"/>
          </a:p>
        </p:txBody>
      </p:sp>
      <p:pic>
        <p:nvPicPr>
          <p:cNvPr id="9218" name="Picture 2" descr="H:\atmospheric-physics\meeting\使用模式探討南亞颮線弧狀結構發展與後方入流的關聯\figure\fig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340768"/>
            <a:ext cx="4690216" cy="5260158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7452320" y="1556792"/>
            <a:ext cx="15041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contours :</a:t>
            </a:r>
            <a:r>
              <a:rPr lang="en-US" altLang="zh-TW" dirty="0" smtClean="0"/>
              <a:t> </a:t>
            </a:r>
            <a:r>
              <a:rPr lang="el-GR" altLang="zh-TW" dirty="0" smtClean="0"/>
              <a:t>θ</a:t>
            </a:r>
            <a:r>
              <a:rPr lang="zh-TW" altLang="el-GR" baseline="30000" dirty="0" smtClean="0">
                <a:latin typeface="新細明體"/>
                <a:ea typeface="新細明體"/>
              </a:rPr>
              <a:t>，</a:t>
            </a:r>
            <a:endParaRPr lang="en-US" altLang="zh-TW" baseline="30000" dirty="0" smtClean="0">
              <a:latin typeface="新細明體"/>
              <a:ea typeface="新細明體"/>
            </a:endParaRPr>
          </a:p>
          <a:p>
            <a:r>
              <a:rPr lang="en-US" altLang="zh-TW" dirty="0" smtClean="0">
                <a:solidFill>
                  <a:srgbClr val="FF0000"/>
                </a:solidFill>
                <a:ea typeface="新細明體"/>
              </a:rPr>
              <a:t>shaded : </a:t>
            </a:r>
            <a:r>
              <a:rPr lang="en-US" altLang="zh-TW" dirty="0" err="1" smtClean="0">
                <a:ea typeface="新細明體"/>
              </a:rPr>
              <a:t>dB</a:t>
            </a:r>
            <a:r>
              <a:rPr lang="en-US" altLang="zh-TW" i="1" dirty="0" err="1" smtClean="0">
                <a:ea typeface="新細明體"/>
              </a:rPr>
              <a:t>Z</a:t>
            </a:r>
            <a:endParaRPr lang="en-US" altLang="zh-TW" i="1" dirty="0" smtClean="0">
              <a:ea typeface="新細明體"/>
            </a:endParaRPr>
          </a:p>
          <a:p>
            <a:endParaRPr lang="en-US" altLang="zh-TW" dirty="0" smtClean="0">
              <a:ea typeface="新細明體"/>
            </a:endParaRPr>
          </a:p>
          <a:p>
            <a:endParaRPr lang="zh-TW" altLang="en-US" baseline="300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7452320" y="2996952"/>
            <a:ext cx="1512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shaded :</a:t>
            </a:r>
            <a:r>
              <a:rPr lang="en-US" altLang="zh-TW" dirty="0" smtClean="0"/>
              <a:t> RI</a:t>
            </a:r>
          </a:p>
          <a:p>
            <a:r>
              <a:rPr lang="en-US" altLang="zh-TW" dirty="0" smtClean="0">
                <a:solidFill>
                  <a:srgbClr val="FF0000"/>
                </a:solidFill>
              </a:rPr>
              <a:t>contours :</a:t>
            </a:r>
            <a:r>
              <a:rPr lang="en-US" altLang="zh-TW" dirty="0" smtClean="0"/>
              <a:t> p</a:t>
            </a:r>
            <a:r>
              <a:rPr lang="zh-TW" altLang="en-US" baseline="30000" dirty="0" smtClean="0">
                <a:latin typeface="新細明體"/>
                <a:ea typeface="新細明體"/>
              </a:rPr>
              <a:t>，</a:t>
            </a:r>
            <a:endParaRPr lang="zh-TW" altLang="en-US" baseline="300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7312909" y="5013176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(</a:t>
            </a:r>
            <a:r>
              <a:rPr lang="en-US" altLang="zh-TW" sz="1200" dirty="0" err="1" smtClean="0">
                <a:solidFill>
                  <a:schemeClr val="bg1"/>
                </a:solidFill>
              </a:rPr>
              <a:t>dB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Z</a:t>
            </a:r>
            <a:r>
              <a:rPr lang="en-US" altLang="zh-TW" sz="1200" i="1" dirty="0" smtClean="0">
                <a:solidFill>
                  <a:schemeClr val="bg1"/>
                </a:solidFill>
              </a:rPr>
              <a:t>)</a:t>
            </a:r>
            <a:endParaRPr lang="zh-TW" altLang="en-US" sz="1200" i="1" dirty="0">
              <a:solidFill>
                <a:schemeClr val="bg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312909" y="2465998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(</a:t>
            </a:r>
            <a:r>
              <a:rPr lang="en-US" altLang="zh-TW" sz="1200" dirty="0" err="1" smtClean="0">
                <a:solidFill>
                  <a:schemeClr val="bg1"/>
                </a:solidFill>
              </a:rPr>
              <a:t>dB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Z</a:t>
            </a:r>
            <a:r>
              <a:rPr lang="en-US" altLang="zh-TW" sz="1200" i="1" dirty="0" smtClean="0">
                <a:solidFill>
                  <a:schemeClr val="bg1"/>
                </a:solidFill>
              </a:rPr>
              <a:t>)</a:t>
            </a:r>
            <a:endParaRPr lang="zh-TW" altLang="en-US" sz="1200" i="1" dirty="0">
              <a:solidFill>
                <a:schemeClr val="bg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312909" y="3711082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(ms</a:t>
            </a:r>
            <a:r>
              <a:rPr lang="en-US" altLang="zh-TW" sz="1200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i="1" dirty="0" smtClean="0">
                <a:solidFill>
                  <a:schemeClr val="bg1"/>
                </a:solidFill>
              </a:rPr>
              <a:t>)</a:t>
            </a:r>
            <a:endParaRPr lang="zh-TW" altLang="en-US" sz="1200" i="1" dirty="0">
              <a:solidFill>
                <a:schemeClr val="bg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312909" y="6323927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(ms</a:t>
            </a:r>
            <a:r>
              <a:rPr lang="en-US" altLang="zh-TW" sz="1200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i="1" dirty="0" smtClean="0">
                <a:solidFill>
                  <a:schemeClr val="bg1"/>
                </a:solidFill>
              </a:rPr>
              <a:t>)</a:t>
            </a:r>
            <a:endParaRPr lang="zh-TW" altLang="en-US" sz="1200" i="1" dirty="0">
              <a:solidFill>
                <a:schemeClr val="bg1"/>
              </a:solidFill>
            </a:endParaRPr>
          </a:p>
        </p:txBody>
      </p:sp>
      <p:pic>
        <p:nvPicPr>
          <p:cNvPr id="11" name="Picture 5" descr="H:\atmospheric-physics\meeting\使用模式探討南亞颮線弧狀結構發展與後方入流的關聯\figure\fig8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10" y="2360756"/>
            <a:ext cx="2566828" cy="1559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572000"/>
          </a:xfrm>
        </p:spPr>
        <p:txBody>
          <a:bodyPr/>
          <a:lstStyle/>
          <a:p>
            <a:r>
              <a:rPr lang="en-US" altLang="zh-TW" dirty="0" smtClean="0"/>
              <a:t>23/2230 Z</a:t>
            </a:r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en-US" altLang="zh-TW" dirty="0" smtClean="0"/>
              <a:t>23/2330 Z</a:t>
            </a:r>
            <a:endParaRPr lang="zh-TW" altLang="en-US" dirty="0"/>
          </a:p>
        </p:txBody>
      </p:sp>
      <p:pic>
        <p:nvPicPr>
          <p:cNvPr id="4" name="Picture 2" descr="E:\atmospheric-physics\meeting\使用模式探討南亞颮線弧狀結構發展與後方入流的關聯\figure\fig10-24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2" y="1628800"/>
            <a:ext cx="7839572" cy="181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atmospheric-physics\meeting\使用模式探討南亞颮線弧狀結構發展與後方入流的關聯\figure\fig11-23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33" y="4005064"/>
            <a:ext cx="8084121" cy="191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8239582" y="3168737"/>
            <a:ext cx="59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(ms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388424" y="5647241"/>
            <a:ext cx="59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(ms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308622" y="5937329"/>
            <a:ext cx="1521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shaded : wind speed</a:t>
            </a:r>
          </a:p>
          <a:p>
            <a:endParaRPr lang="en-US" altLang="zh-TW" sz="1200" dirty="0" smtClean="0"/>
          </a:p>
          <a:p>
            <a:r>
              <a:rPr lang="en-US" altLang="zh-TW" sz="1200" dirty="0" smtClean="0"/>
              <a:t>contours : p</a:t>
            </a:r>
            <a:r>
              <a:rPr lang="zh-TW" altLang="en-US" sz="1200" baseline="30000" dirty="0" smtClean="0">
                <a:ea typeface="新細明體"/>
              </a:rPr>
              <a:t>，</a:t>
            </a:r>
            <a:endParaRPr lang="zh-TW" altLang="en-US" sz="12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bookend vortices</a:t>
            </a:r>
            <a:endParaRPr lang="zh-TW" altLang="en-US" dirty="0"/>
          </a:p>
        </p:txBody>
      </p:sp>
      <p:pic>
        <p:nvPicPr>
          <p:cNvPr id="3074" name="Picture 2" descr="H:\atmospheric-physics\meeting\使用模式探討南亞颮線弧狀結構發展與後方入流的關聯\figure\fig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745514"/>
            <a:ext cx="7352272" cy="3528554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5508104" y="5445224"/>
            <a:ext cx="297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 smtClean="0">
                <a:solidFill>
                  <a:srgbClr val="FF0000"/>
                </a:solidFill>
              </a:rPr>
              <a:t>vector : </a:t>
            </a:r>
            <a:r>
              <a:rPr lang="en-US" altLang="zh-TW" sz="1600" dirty="0" smtClean="0"/>
              <a:t>line-relative streamline</a:t>
            </a:r>
          </a:p>
          <a:p>
            <a:r>
              <a:rPr lang="en-US" altLang="zh-TW" sz="1600" b="1" dirty="0" smtClean="0">
                <a:solidFill>
                  <a:srgbClr val="FF0000"/>
                </a:solidFill>
              </a:rPr>
              <a:t>contour : </a:t>
            </a:r>
            <a:r>
              <a:rPr lang="en-US" altLang="zh-TW" sz="1600" dirty="0" smtClean="0"/>
              <a:t>rear inflow</a:t>
            </a:r>
            <a:endParaRPr lang="zh-TW" altLang="en-US" sz="16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4246952" y="3081116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 smtClean="0">
                <a:solidFill>
                  <a:schemeClr val="bg1"/>
                </a:solidFill>
              </a:rPr>
              <a:t>(</a:t>
            </a:r>
            <a:r>
              <a:rPr lang="en-US" altLang="zh-TW" sz="1400" b="1" dirty="0" err="1" smtClean="0">
                <a:solidFill>
                  <a:schemeClr val="bg1"/>
                </a:solidFill>
              </a:rPr>
              <a:t>dBZ</a:t>
            </a:r>
            <a:r>
              <a:rPr lang="en-US" altLang="zh-TW" sz="1400" b="1" dirty="0" smtClean="0">
                <a:solidFill>
                  <a:schemeClr val="bg1"/>
                </a:solidFill>
              </a:rPr>
              <a:t>)</a:t>
            </a:r>
            <a:endParaRPr lang="zh-TW" alt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028384" y="4715547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 smtClean="0">
                <a:solidFill>
                  <a:schemeClr val="bg1"/>
                </a:solidFill>
              </a:rPr>
              <a:t>(</a:t>
            </a:r>
            <a:r>
              <a:rPr lang="en-US" altLang="zh-TW" sz="1400" b="1" dirty="0" err="1" smtClean="0">
                <a:solidFill>
                  <a:schemeClr val="bg1"/>
                </a:solidFill>
              </a:rPr>
              <a:t>dBZ</a:t>
            </a:r>
            <a:r>
              <a:rPr lang="en-US" altLang="zh-TW" sz="1400" b="1" dirty="0" smtClean="0">
                <a:solidFill>
                  <a:schemeClr val="bg1"/>
                </a:solidFill>
              </a:rPr>
              <a:t>)</a:t>
            </a:r>
            <a:endParaRPr lang="zh-TW" alt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282117" y="4715548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 smtClean="0">
                <a:solidFill>
                  <a:schemeClr val="bg1"/>
                </a:solidFill>
              </a:rPr>
              <a:t>(</a:t>
            </a:r>
            <a:r>
              <a:rPr lang="en-US" altLang="zh-TW" sz="1400" b="1" dirty="0" err="1" smtClean="0">
                <a:solidFill>
                  <a:schemeClr val="bg1"/>
                </a:solidFill>
              </a:rPr>
              <a:t>dBZ</a:t>
            </a:r>
            <a:r>
              <a:rPr lang="en-US" altLang="zh-TW" sz="1400" b="1" dirty="0" smtClean="0">
                <a:solidFill>
                  <a:schemeClr val="bg1"/>
                </a:solidFill>
              </a:rPr>
              <a:t>)</a:t>
            </a:r>
            <a:endParaRPr lang="zh-TW" alt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028384" y="3078139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 smtClean="0">
                <a:solidFill>
                  <a:schemeClr val="bg1"/>
                </a:solidFill>
              </a:rPr>
              <a:t>(</a:t>
            </a:r>
            <a:r>
              <a:rPr lang="en-US" altLang="zh-TW" sz="1400" b="1" dirty="0" err="1" smtClean="0">
                <a:solidFill>
                  <a:schemeClr val="bg1"/>
                </a:solidFill>
              </a:rPr>
              <a:t>dBZ</a:t>
            </a:r>
            <a:r>
              <a:rPr lang="en-US" altLang="zh-TW" sz="1400" b="1" dirty="0" smtClean="0">
                <a:solidFill>
                  <a:schemeClr val="bg1"/>
                </a:solidFill>
              </a:rPr>
              <a:t>)</a:t>
            </a:r>
            <a:endParaRPr lang="zh-TW" alt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southern bow segment</a:t>
            </a:r>
            <a:endParaRPr lang="zh-TW" altLang="en-US" dirty="0"/>
          </a:p>
        </p:txBody>
      </p:sp>
      <p:pic>
        <p:nvPicPr>
          <p:cNvPr id="4098" name="Picture 2" descr="H:\atmospheric-physics\meeting\使用模式探討南亞颮線弧狀結構發展與後方入流的關聯\figure\fig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623" y="1546756"/>
            <a:ext cx="6151909" cy="4557801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-1" y="1571908"/>
            <a:ext cx="15053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</a:rPr>
              <a:t>shaded : </a:t>
            </a:r>
            <a:r>
              <a:rPr lang="en-US" altLang="zh-TW" sz="1600" dirty="0" err="1" smtClean="0"/>
              <a:t>dB</a:t>
            </a:r>
            <a:r>
              <a:rPr lang="en-US" altLang="zh-TW" sz="1600" i="1" dirty="0" err="1" smtClean="0"/>
              <a:t>Z</a:t>
            </a:r>
            <a:endParaRPr lang="en-US" altLang="zh-TW" sz="1600" i="1" dirty="0" smtClean="0"/>
          </a:p>
          <a:p>
            <a:r>
              <a:rPr lang="en-US" altLang="zh-TW" sz="1600" dirty="0" smtClean="0">
                <a:solidFill>
                  <a:srgbClr val="FF0000"/>
                </a:solidFill>
              </a:rPr>
              <a:t>red contour:</a:t>
            </a:r>
          </a:p>
          <a:p>
            <a:r>
              <a:rPr lang="en-US" altLang="zh-TW" sz="1600" dirty="0"/>
              <a:t> </a:t>
            </a:r>
            <a:r>
              <a:rPr lang="en-US" altLang="zh-TW" sz="1600" dirty="0" smtClean="0"/>
              <a:t>    RI at 2.5 km</a:t>
            </a:r>
          </a:p>
          <a:p>
            <a:r>
              <a:rPr lang="en-US" altLang="zh-TW" sz="1600" dirty="0" smtClean="0">
                <a:solidFill>
                  <a:srgbClr val="FF0000"/>
                </a:solidFill>
              </a:rPr>
              <a:t>blue contour:</a:t>
            </a:r>
          </a:p>
          <a:p>
            <a:r>
              <a:rPr lang="en-US" altLang="zh-TW" sz="1600" dirty="0"/>
              <a:t> </a:t>
            </a:r>
            <a:r>
              <a:rPr lang="en-US" altLang="zh-TW" sz="1600" dirty="0" smtClean="0"/>
              <a:t>    RI at 1.5 km </a:t>
            </a:r>
            <a:endParaRPr lang="zh-TW" altLang="en-US" sz="16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7699916" y="1637973"/>
            <a:ext cx="149156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shaded : </a:t>
            </a: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 1.5 km </a:t>
            </a:r>
          </a:p>
          <a:p>
            <a:r>
              <a:rPr lang="en-US" altLang="zh-TW" sz="1400" dirty="0" smtClean="0"/>
              <a:t>vertical  </a:t>
            </a:r>
            <a:r>
              <a:rPr lang="en-US" altLang="zh-TW" sz="1400" dirty="0" err="1" smtClean="0"/>
              <a:t>vorticity</a:t>
            </a:r>
            <a:endParaRPr lang="en-US" altLang="zh-TW" sz="1400" dirty="0" smtClean="0"/>
          </a:p>
          <a:p>
            <a:r>
              <a:rPr lang="en-US" altLang="zh-TW" sz="1400" dirty="0" smtClean="0">
                <a:solidFill>
                  <a:srgbClr val="FF0000"/>
                </a:solidFill>
              </a:rPr>
              <a:t>contours : </a:t>
            </a: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 2.5 km </a:t>
            </a:r>
          </a:p>
          <a:p>
            <a:r>
              <a:rPr lang="en-US" altLang="zh-TW" sz="1400" dirty="0" smtClean="0"/>
              <a:t>vertical </a:t>
            </a:r>
            <a:r>
              <a:rPr lang="en-US" altLang="zh-TW" sz="1400" dirty="0" err="1" smtClean="0"/>
              <a:t>vorticity</a:t>
            </a:r>
            <a:endParaRPr lang="en-US" altLang="zh-TW" sz="1400" dirty="0" smtClean="0"/>
          </a:p>
          <a:p>
            <a:endParaRPr lang="zh-TW" altLang="en-US" sz="1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4211960" y="3594123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</a:t>
            </a:r>
            <a:r>
              <a:rPr lang="en-US" altLang="zh-TW" sz="1200" b="1" dirty="0" err="1" smtClean="0">
                <a:solidFill>
                  <a:schemeClr val="bg1"/>
                </a:solidFill>
              </a:rPr>
              <a:t>dB</a:t>
            </a:r>
            <a:r>
              <a:rPr lang="en-US" altLang="zh-TW" sz="1200" b="1" i="1" dirty="0" err="1" smtClean="0">
                <a:solidFill>
                  <a:schemeClr val="bg1"/>
                </a:solidFill>
              </a:rPr>
              <a:t>Z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220137" y="5828793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</a:t>
            </a:r>
            <a:r>
              <a:rPr lang="en-US" altLang="zh-TW" sz="1200" b="1" dirty="0" err="1" smtClean="0">
                <a:solidFill>
                  <a:schemeClr val="bg1"/>
                </a:solidFill>
              </a:rPr>
              <a:t>dB</a:t>
            </a:r>
            <a:r>
              <a:rPr lang="en-US" altLang="zh-TW" sz="1200" b="1" i="1" dirty="0" err="1" smtClean="0">
                <a:solidFill>
                  <a:schemeClr val="bg1"/>
                </a:solidFill>
              </a:rPr>
              <a:t>Z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139952" y="6165304"/>
            <a:ext cx="425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line-relative wind </a:t>
            </a:r>
            <a:r>
              <a:rPr lang="en-US" altLang="zh-TW" dirty="0">
                <a:solidFill>
                  <a:srgbClr val="FF0000"/>
                </a:solidFill>
              </a:rPr>
              <a:t>vector </a:t>
            </a:r>
            <a:r>
              <a:rPr lang="en-US" altLang="zh-TW" dirty="0"/>
              <a:t>at </a:t>
            </a:r>
            <a:r>
              <a:rPr lang="en-US" altLang="zh-TW" dirty="0" smtClean="0"/>
              <a:t>2.5 </a:t>
            </a:r>
            <a:r>
              <a:rPr lang="en-US" altLang="zh-TW" dirty="0"/>
              <a:t>km height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7258290" y="3685297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242684" y="5897309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4572000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Line </a:t>
            </a:r>
            <a:r>
              <a:rPr lang="en-US" altLang="zh-TW" dirty="0"/>
              <a:t>end vortices develop on either side of the system, and the vortices help enhance the </a:t>
            </a:r>
            <a:r>
              <a:rPr lang="en-US" altLang="zh-TW" dirty="0">
                <a:solidFill>
                  <a:srgbClr val="FF0000"/>
                </a:solidFill>
              </a:rPr>
              <a:t>mid-level </a:t>
            </a:r>
            <a:r>
              <a:rPr lang="en-US" altLang="zh-TW" dirty="0" smtClean="0">
                <a:solidFill>
                  <a:srgbClr val="FF0000"/>
                </a:solidFill>
              </a:rPr>
              <a:t>rear inflow</a:t>
            </a:r>
            <a:r>
              <a:rPr lang="en-US" altLang="zh-TW" dirty="0" smtClean="0"/>
              <a:t>.</a:t>
            </a:r>
          </a:p>
          <a:p>
            <a:r>
              <a:rPr lang="en-US" altLang="zh-TW" dirty="0" smtClean="0">
                <a:solidFill>
                  <a:srgbClr val="FF0000"/>
                </a:solidFill>
              </a:rPr>
              <a:t>Cyclonic</a:t>
            </a:r>
            <a:r>
              <a:rPr lang="en-US" altLang="zh-TW" dirty="0" smtClean="0"/>
              <a:t> </a:t>
            </a:r>
            <a:r>
              <a:rPr lang="en-US" altLang="zh-TW" dirty="0"/>
              <a:t>on the northern end of the system and </a:t>
            </a:r>
            <a:r>
              <a:rPr lang="en-US" altLang="zh-TW" dirty="0" err="1">
                <a:solidFill>
                  <a:srgbClr val="FF0000"/>
                </a:solidFill>
              </a:rPr>
              <a:t>anticyclonic</a:t>
            </a:r>
            <a:r>
              <a:rPr lang="en-US" altLang="zh-TW" dirty="0"/>
              <a:t> on the southern end, for an environment of </a:t>
            </a:r>
            <a:r>
              <a:rPr lang="en-US" altLang="zh-TW" dirty="0">
                <a:solidFill>
                  <a:srgbClr val="FF0000"/>
                </a:solidFill>
              </a:rPr>
              <a:t>westerly vertical wind shear</a:t>
            </a:r>
            <a:r>
              <a:rPr lang="zh-TW" altLang="en-US" dirty="0" smtClean="0"/>
              <a:t>    </a:t>
            </a:r>
            <a:endParaRPr lang="en-US" altLang="zh-TW" dirty="0" smtClean="0"/>
          </a:p>
          <a:p>
            <a:r>
              <a:rPr lang="en-US" altLang="zh-TW" dirty="0"/>
              <a:t> </a:t>
            </a:r>
            <a:r>
              <a:rPr lang="en-US" altLang="zh-TW" dirty="0" smtClean="0"/>
              <a:t>The </a:t>
            </a:r>
            <a:r>
              <a:rPr lang="en-US" altLang="zh-TW" dirty="0" err="1">
                <a:solidFill>
                  <a:srgbClr val="FF0000"/>
                </a:solidFill>
              </a:rPr>
              <a:t>Coriolis</a:t>
            </a:r>
            <a:r>
              <a:rPr lang="en-US" altLang="zh-TW" dirty="0">
                <a:solidFill>
                  <a:srgbClr val="FF0000"/>
                </a:solidFill>
              </a:rPr>
              <a:t> force</a:t>
            </a:r>
            <a:r>
              <a:rPr lang="en-US" altLang="zh-TW" dirty="0"/>
              <a:t> acts to intensify the cyclonic vortex and weaken the </a:t>
            </a:r>
            <a:r>
              <a:rPr lang="en-US" altLang="zh-TW" dirty="0" err="1"/>
              <a:t>anticyclonic</a:t>
            </a:r>
            <a:r>
              <a:rPr lang="en-US" altLang="zh-TW" dirty="0"/>
              <a:t> vortex. </a:t>
            </a:r>
            <a:r>
              <a:rPr lang="zh-TW" altLang="en-US" dirty="0" smtClean="0"/>
              <a:t>    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  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684312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Bookend vortex</a:t>
            </a:r>
            <a:r>
              <a:rPr lang="zh-TW" altLang="en-US" dirty="0" smtClean="0">
                <a:solidFill>
                  <a:schemeClr val="tx2">
                    <a:lumMod val="75000"/>
                  </a:schemeClr>
                </a:solidFill>
              </a:rPr>
              <a:t>：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5" name="圖片 4" descr="C:\Users\chang-hong\Desktop\542px-Bow_echo_diagram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4149080"/>
            <a:ext cx="453650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23/2130 z</a:t>
            </a:r>
            <a:endParaRPr lang="zh-TW" altLang="en-US" dirty="0"/>
          </a:p>
        </p:txBody>
      </p:sp>
      <p:pic>
        <p:nvPicPr>
          <p:cNvPr id="6146" name="Picture 2" descr="H:\atmospheric-physics\meeting\使用模式探討南亞颮線弧狀結構發展與後方入流的關聯\figure\fig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4279" y="1243726"/>
            <a:ext cx="4841214" cy="5106244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571848" y="1624657"/>
            <a:ext cx="16757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shaded : </a:t>
            </a:r>
            <a:r>
              <a:rPr lang="en-US" altLang="zh-TW" sz="1400" dirty="0" err="1" smtClean="0"/>
              <a:t>dB</a:t>
            </a:r>
            <a:r>
              <a:rPr lang="en-US" altLang="zh-TW" sz="1400" i="1" dirty="0" err="1" smtClean="0"/>
              <a:t>Z</a:t>
            </a:r>
            <a:endParaRPr lang="en-US" altLang="zh-TW" sz="1400" i="1" dirty="0" smtClean="0"/>
          </a:p>
          <a:p>
            <a:r>
              <a:rPr lang="en-US" altLang="zh-TW" sz="1400" dirty="0" smtClean="0">
                <a:solidFill>
                  <a:srgbClr val="FF0000"/>
                </a:solidFill>
              </a:rPr>
              <a:t>black contours :</a:t>
            </a:r>
            <a:r>
              <a:rPr lang="en-US" altLang="zh-TW" sz="1400" dirty="0" smtClean="0"/>
              <a:t> RI </a:t>
            </a: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      </a:t>
            </a:r>
            <a:endParaRPr lang="zh-TW" altLang="en-US" sz="1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611560" y="3388964"/>
            <a:ext cx="175560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shaded :</a:t>
            </a:r>
          </a:p>
          <a:p>
            <a:r>
              <a:rPr lang="en-US" altLang="zh-TW" sz="1400" dirty="0">
                <a:solidFill>
                  <a:srgbClr val="FF0000"/>
                </a:solidFill>
              </a:rPr>
              <a:t> </a:t>
            </a:r>
            <a:r>
              <a:rPr lang="en-US" altLang="zh-TW" sz="1400" dirty="0" smtClean="0">
                <a:solidFill>
                  <a:srgbClr val="FF0000"/>
                </a:solidFill>
              </a:rPr>
              <a:t>     </a:t>
            </a:r>
            <a:r>
              <a:rPr lang="en-US" altLang="zh-TW" sz="1400" dirty="0" smtClean="0"/>
              <a:t>2.5 km</a:t>
            </a:r>
            <a:endParaRPr lang="en-US" altLang="zh-TW" sz="1400" dirty="0" smtClean="0">
              <a:solidFill>
                <a:srgbClr val="FF0000"/>
              </a:solidFill>
            </a:endParaRP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     vertical </a:t>
            </a:r>
            <a:r>
              <a:rPr lang="en-US" altLang="zh-TW" sz="1400" dirty="0" err="1" smtClean="0"/>
              <a:t>vorticity</a:t>
            </a:r>
            <a:endParaRPr lang="en-US" altLang="zh-TW" sz="1400" dirty="0" smtClean="0"/>
          </a:p>
          <a:p>
            <a:r>
              <a:rPr lang="en-US" altLang="zh-TW" sz="1400" dirty="0">
                <a:solidFill>
                  <a:srgbClr val="FF0000"/>
                </a:solidFill>
              </a:rPr>
              <a:t>black contours :</a:t>
            </a:r>
            <a:r>
              <a:rPr lang="en-US" altLang="zh-TW" sz="1400" dirty="0"/>
              <a:t> RI </a:t>
            </a:r>
          </a:p>
          <a:p>
            <a:endParaRPr lang="zh-TW" altLang="en-US" sz="1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252974" y="3127354"/>
            <a:ext cx="1629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shaded : </a:t>
            </a: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wind speed(ms</a:t>
            </a:r>
            <a:r>
              <a:rPr lang="en-US" altLang="zh-TW" sz="1400" baseline="30000" dirty="0" smtClean="0"/>
              <a:t>-1</a:t>
            </a:r>
            <a:r>
              <a:rPr lang="en-US" altLang="zh-TW" sz="1400" dirty="0" smtClean="0"/>
              <a:t>)</a:t>
            </a:r>
            <a:endParaRPr lang="zh-TW" altLang="en-US" sz="1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043608" y="6349970"/>
            <a:ext cx="425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line-relative wind </a:t>
            </a:r>
            <a:r>
              <a:rPr lang="en-US" altLang="zh-TW" dirty="0">
                <a:solidFill>
                  <a:srgbClr val="FF0000"/>
                </a:solidFill>
              </a:rPr>
              <a:t>vector </a:t>
            </a:r>
            <a:r>
              <a:rPr lang="en-US" altLang="zh-TW" dirty="0"/>
              <a:t>at </a:t>
            </a:r>
            <a:r>
              <a:rPr lang="en-US" altLang="zh-TW" dirty="0" smtClean="0"/>
              <a:t>2.5 </a:t>
            </a:r>
            <a:r>
              <a:rPr lang="en-US" altLang="zh-TW" dirty="0"/>
              <a:t>km height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6950463" y="2708920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(</a:t>
            </a:r>
            <a:r>
              <a:rPr lang="en-US" altLang="zh-TW" sz="1200" dirty="0" err="1" smtClean="0">
                <a:solidFill>
                  <a:schemeClr val="bg1"/>
                </a:solidFill>
              </a:rPr>
              <a:t>dB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Z</a:t>
            </a:r>
            <a:r>
              <a:rPr lang="en-US" altLang="zh-TW" sz="1200" dirty="0" smtClean="0">
                <a:solidFill>
                  <a:schemeClr val="bg1"/>
                </a:solidFill>
              </a:rPr>
              <a:t>)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422832" y="2708364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(</a:t>
            </a:r>
            <a:r>
              <a:rPr lang="en-US" altLang="zh-TW" sz="1200" dirty="0" err="1" smtClean="0">
                <a:solidFill>
                  <a:schemeClr val="bg1"/>
                </a:solidFill>
              </a:rPr>
              <a:t>dB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Z</a:t>
            </a:r>
            <a:r>
              <a:rPr lang="en-US" altLang="zh-TW" sz="1200" dirty="0" smtClean="0">
                <a:solidFill>
                  <a:schemeClr val="bg1"/>
                </a:solidFill>
              </a:rPr>
              <a:t>)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931413" y="4423420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(ms</a:t>
            </a:r>
            <a:r>
              <a:rPr lang="en-US" altLang="zh-TW" sz="1200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dirty="0" smtClean="0">
                <a:solidFill>
                  <a:schemeClr val="bg1"/>
                </a:solidFill>
              </a:rPr>
              <a:t>)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893313" y="6071245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(ms</a:t>
            </a:r>
            <a:r>
              <a:rPr lang="en-US" altLang="zh-TW" sz="1200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dirty="0" smtClean="0">
                <a:solidFill>
                  <a:schemeClr val="bg1"/>
                </a:solidFill>
              </a:rPr>
              <a:t>)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342791" y="4393541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312224" y="6087880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23/2230</a:t>
            </a:r>
            <a:r>
              <a:rPr lang="zh-TW" altLang="en-US" dirty="0" smtClean="0"/>
              <a:t> </a:t>
            </a:r>
            <a:r>
              <a:rPr lang="en-US" altLang="zh-TW" dirty="0" smtClean="0"/>
              <a:t>z</a:t>
            </a:r>
            <a:endParaRPr lang="zh-TW" altLang="en-US" dirty="0"/>
          </a:p>
        </p:txBody>
      </p:sp>
      <p:pic>
        <p:nvPicPr>
          <p:cNvPr id="7170" name="Picture 2" descr="H:\atmospheric-physics\meeting\使用模式探討南亞颮線弧狀結構發展與後方入流的關聯\figure\fig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170" y="1239870"/>
            <a:ext cx="5119893" cy="5358138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571848" y="1624657"/>
            <a:ext cx="16757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shaded : </a:t>
            </a:r>
            <a:r>
              <a:rPr lang="en-US" altLang="zh-TW" sz="1400" dirty="0" err="1" smtClean="0"/>
              <a:t>dB</a:t>
            </a:r>
            <a:r>
              <a:rPr lang="en-US" altLang="zh-TW" sz="1400" i="1" dirty="0" err="1" smtClean="0"/>
              <a:t>Z</a:t>
            </a:r>
            <a:endParaRPr lang="en-US" altLang="zh-TW" sz="1400" i="1" dirty="0" smtClean="0"/>
          </a:p>
          <a:p>
            <a:r>
              <a:rPr lang="en-US" altLang="zh-TW" sz="1400" dirty="0" smtClean="0">
                <a:solidFill>
                  <a:srgbClr val="FF0000"/>
                </a:solidFill>
              </a:rPr>
              <a:t>black contours :</a:t>
            </a:r>
            <a:r>
              <a:rPr lang="en-US" altLang="zh-TW" sz="1400" dirty="0" smtClean="0"/>
              <a:t> RI </a:t>
            </a: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      </a:t>
            </a:r>
            <a:endParaRPr lang="zh-TW" altLang="en-US" sz="1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611560" y="3388964"/>
            <a:ext cx="175560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shaded :</a:t>
            </a:r>
          </a:p>
          <a:p>
            <a:r>
              <a:rPr lang="en-US" altLang="zh-TW" sz="1400" dirty="0">
                <a:solidFill>
                  <a:srgbClr val="FF0000"/>
                </a:solidFill>
              </a:rPr>
              <a:t> </a:t>
            </a:r>
            <a:r>
              <a:rPr lang="en-US" altLang="zh-TW" sz="1400" dirty="0" smtClean="0">
                <a:solidFill>
                  <a:srgbClr val="FF0000"/>
                </a:solidFill>
              </a:rPr>
              <a:t>     </a:t>
            </a:r>
            <a:r>
              <a:rPr lang="en-US" altLang="zh-TW" sz="1400" dirty="0" smtClean="0"/>
              <a:t>2.5 km</a:t>
            </a:r>
            <a:endParaRPr lang="en-US" altLang="zh-TW" sz="1400" dirty="0" smtClean="0">
              <a:solidFill>
                <a:srgbClr val="FF0000"/>
              </a:solidFill>
            </a:endParaRP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     vertical </a:t>
            </a:r>
            <a:r>
              <a:rPr lang="en-US" altLang="zh-TW" sz="1400" dirty="0" err="1" smtClean="0"/>
              <a:t>vorticity</a:t>
            </a:r>
            <a:endParaRPr lang="en-US" altLang="zh-TW" sz="1400" dirty="0" smtClean="0"/>
          </a:p>
          <a:p>
            <a:r>
              <a:rPr lang="en-US" altLang="zh-TW" sz="1400" dirty="0">
                <a:solidFill>
                  <a:srgbClr val="FF0000"/>
                </a:solidFill>
              </a:rPr>
              <a:t>black contours :</a:t>
            </a:r>
            <a:r>
              <a:rPr lang="en-US" altLang="zh-TW" sz="1400" dirty="0"/>
              <a:t> RI </a:t>
            </a:r>
          </a:p>
          <a:p>
            <a:endParaRPr lang="zh-TW" altLang="en-US" sz="14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7471063" y="3127354"/>
            <a:ext cx="1629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shaded : </a:t>
            </a: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wind speed(ms</a:t>
            </a:r>
            <a:r>
              <a:rPr lang="en-US" altLang="zh-TW" sz="1400" baseline="30000" dirty="0" smtClean="0"/>
              <a:t>-1</a:t>
            </a:r>
            <a:r>
              <a:rPr lang="en-US" altLang="zh-TW" sz="1400" dirty="0" smtClean="0"/>
              <a:t>)</a:t>
            </a:r>
            <a:endParaRPr lang="zh-TW" altLang="en-US" sz="1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7169538" y="2813695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(</a:t>
            </a:r>
            <a:r>
              <a:rPr lang="en-US" altLang="zh-TW" sz="1200" dirty="0" err="1" smtClean="0">
                <a:solidFill>
                  <a:schemeClr val="bg1"/>
                </a:solidFill>
              </a:rPr>
              <a:t>dB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Z</a:t>
            </a:r>
            <a:r>
              <a:rPr lang="en-US" altLang="zh-TW" sz="1200" dirty="0" smtClean="0">
                <a:solidFill>
                  <a:schemeClr val="bg1"/>
                </a:solidFill>
              </a:rPr>
              <a:t>)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556182" y="2832189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(</a:t>
            </a:r>
            <a:r>
              <a:rPr lang="en-US" altLang="zh-TW" sz="1200" dirty="0" err="1" smtClean="0">
                <a:solidFill>
                  <a:schemeClr val="bg1"/>
                </a:solidFill>
              </a:rPr>
              <a:t>dB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Z</a:t>
            </a:r>
            <a:r>
              <a:rPr lang="en-US" altLang="zh-TW" sz="1200" dirty="0" smtClean="0">
                <a:solidFill>
                  <a:schemeClr val="bg1"/>
                </a:solidFill>
              </a:rPr>
              <a:t>)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198113" y="4566295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(ms</a:t>
            </a:r>
            <a:r>
              <a:rPr lang="en-US" altLang="zh-TW" sz="1200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dirty="0" smtClean="0">
                <a:solidFill>
                  <a:schemeClr val="bg1"/>
                </a:solidFill>
              </a:rPr>
              <a:t>)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102863" y="6385570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(ms</a:t>
            </a:r>
            <a:r>
              <a:rPr lang="en-US" altLang="zh-TW" sz="1200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dirty="0" smtClean="0">
                <a:solidFill>
                  <a:schemeClr val="bg1"/>
                </a:solidFill>
              </a:rPr>
              <a:t>)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519021" y="4566295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519021" y="6397510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Vorticity</a:t>
            </a:r>
            <a:r>
              <a:rPr lang="en-US" altLang="zh-TW" dirty="0" smtClean="0"/>
              <a:t> budget analysis</a:t>
            </a:r>
            <a:endParaRPr lang="zh-TW" altLang="en-US" dirty="0"/>
          </a:p>
        </p:txBody>
      </p:sp>
      <p:pic>
        <p:nvPicPr>
          <p:cNvPr id="8194" name="Picture 2" descr="H:\atmospheric-physics\meeting\使用模式探討南亞颮線弧狀結構發展與後方入流的關聯\figure\fig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556791"/>
            <a:ext cx="5616624" cy="4325211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259632" y="5897475"/>
                <a:ext cx="313464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 smtClean="0">
                    <a:solidFill>
                      <a:srgbClr val="FF0000"/>
                    </a:solidFill>
                  </a:rPr>
                  <a:t>shaded  : </a:t>
                </a:r>
                <a:r>
                  <a:rPr lang="en-US" altLang="zh-TW" sz="1400" dirty="0" smtClean="0"/>
                  <a:t> vertical </a:t>
                </a:r>
                <a:r>
                  <a:rPr lang="en-US" altLang="zh-TW" sz="1400" dirty="0" err="1" smtClean="0"/>
                  <a:t>vorticity</a:t>
                </a:r>
                <a:endParaRPr lang="en-US" altLang="zh-TW" sz="1400" dirty="0" smtClean="0"/>
              </a:p>
              <a:p>
                <a:r>
                  <a:rPr lang="en-US" altLang="zh-TW" sz="1400" dirty="0" smtClean="0">
                    <a:solidFill>
                      <a:srgbClr val="FF0000"/>
                    </a:solidFill>
                  </a:rPr>
                  <a:t>contours : </a:t>
                </a:r>
                <a:r>
                  <a:rPr lang="en-US" altLang="zh-TW" sz="1400" dirty="0" smtClean="0"/>
                  <a:t>tilting terms  (</a:t>
                </a:r>
                <a14:m>
                  <m:oMath xmlns:m="http://schemas.openxmlformats.org/officeDocument/2006/math">
                    <m:r>
                      <a:rPr lang="en-US" altLang="zh-TW" sz="1400" b="0" i="1" smtClean="0">
                        <a:latin typeface="Cambria Math"/>
                      </a:rPr>
                      <m:t>2</m:t>
                    </m:r>
                    <m:r>
                      <a:rPr lang="en-US" altLang="zh-TW" sz="1400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altLang="zh-TW" sz="14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14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TW" sz="1400" b="0" i="1" smtClean="0">
                            <a:latin typeface="Cambria Math"/>
                            <a:ea typeface="Cambria Math"/>
                          </a:rPr>
                          <m:t>−8</m:t>
                        </m:r>
                      </m:sup>
                    </m:sSup>
                    <m:sSup>
                      <m:sSupPr>
                        <m:ctrlPr>
                          <a:rPr lang="en-US" altLang="zh-TW" sz="14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400" i="1" dirty="0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altLang="zh-TW" sz="1400" i="1" dirty="0">
                            <a:latin typeface="Cambria Math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altLang="zh-TW" sz="1400" dirty="0" smtClean="0"/>
                  <a:t>)</a:t>
                </a:r>
                <a:endParaRPr lang="zh-TW" altLang="en-US" sz="14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5897475"/>
                <a:ext cx="3134641" cy="523220"/>
              </a:xfrm>
              <a:prstGeom prst="rect">
                <a:avLst/>
              </a:prstGeom>
              <a:blipFill rotWithShape="1">
                <a:blip r:embed="rId4"/>
                <a:stretch>
                  <a:fillRect l="-584" t="-1163" b="-116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5724128" y="1216101"/>
                <a:ext cx="34417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 smtClean="0">
                    <a:solidFill>
                      <a:srgbClr val="FF0000"/>
                    </a:solidFill>
                  </a:rPr>
                  <a:t>contours : </a:t>
                </a:r>
                <a:r>
                  <a:rPr lang="en-US" altLang="zh-TW" sz="1400" dirty="0" smtClean="0"/>
                  <a:t>stretching terms </a:t>
                </a:r>
                <a:r>
                  <a:rPr lang="en-US" altLang="zh-TW" sz="1400" dirty="0"/>
                  <a:t>(</a:t>
                </a:r>
                <a14:m>
                  <m:oMath xmlns:m="http://schemas.openxmlformats.org/officeDocument/2006/math">
                    <m:r>
                      <a:rPr lang="en-US" altLang="zh-TW" sz="1400" i="1">
                        <a:latin typeface="Cambria Math"/>
                      </a:rPr>
                      <m:t>2</m:t>
                    </m:r>
                    <m:r>
                      <a:rPr lang="en-US" altLang="zh-TW" sz="14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altLang="zh-TW" sz="1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TW" sz="1400" i="1">
                            <a:latin typeface="Cambria Math"/>
                            <a:ea typeface="Cambria Math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US" altLang="zh-TW" sz="1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4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400" b="0" i="1" dirty="0" smtClean="0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altLang="zh-TW" sz="1400" b="0" i="1" dirty="0" smtClean="0">
                            <a:latin typeface="Cambria Math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altLang="zh-TW" sz="1400" dirty="0" smtClean="0"/>
                  <a:t>)</a:t>
                </a:r>
                <a:endParaRPr lang="zh-TW" altLang="en-US" sz="14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1216101"/>
                <a:ext cx="3441776" cy="307777"/>
              </a:xfrm>
              <a:prstGeom prst="rect">
                <a:avLst/>
              </a:prstGeom>
              <a:blipFill rotWithShape="1">
                <a:blip r:embed="rId5"/>
                <a:stretch>
                  <a:fillRect l="-531" b="-196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>
          <a:xfrm>
            <a:off x="4341227" y="3526066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338092" y="5757116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170152" y="3526066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170151" y="5757116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23/2130 z</a:t>
            </a:r>
            <a:endParaRPr lang="zh-TW" altLang="en-US" dirty="0"/>
          </a:p>
        </p:txBody>
      </p:sp>
      <p:pic>
        <p:nvPicPr>
          <p:cNvPr id="9218" name="Picture 2" descr="H:\atmospheric-physics\meeting\使用模式探討南亞颮線弧狀結構發展與後方入流的關聯\figure\fig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6905" y="1477541"/>
            <a:ext cx="5986526" cy="4670146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16049" y="1496591"/>
            <a:ext cx="166904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shaded : </a:t>
            </a: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 1.5 km</a:t>
            </a: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  vertical </a:t>
            </a:r>
            <a:r>
              <a:rPr lang="en-US" altLang="zh-TW" sz="1400" dirty="0" err="1" smtClean="0"/>
              <a:t>vorticity</a:t>
            </a:r>
            <a:endParaRPr lang="en-US" altLang="zh-TW" sz="1400" dirty="0" smtClean="0"/>
          </a:p>
          <a:p>
            <a:r>
              <a:rPr lang="en-US" altLang="zh-TW" sz="1400" dirty="0" smtClean="0">
                <a:solidFill>
                  <a:srgbClr val="FF0000"/>
                </a:solidFill>
              </a:rPr>
              <a:t>contours : </a:t>
            </a:r>
          </a:p>
          <a:p>
            <a:r>
              <a:rPr lang="en-US" altLang="zh-TW" sz="1400" dirty="0">
                <a:solidFill>
                  <a:srgbClr val="FF0000"/>
                </a:solidFill>
              </a:rPr>
              <a:t> </a:t>
            </a:r>
            <a:r>
              <a:rPr lang="en-US" altLang="zh-TW" sz="1400" dirty="0" smtClean="0">
                <a:solidFill>
                  <a:srgbClr val="FF0000"/>
                </a:solidFill>
              </a:rPr>
              <a:t>    </a:t>
            </a:r>
            <a:r>
              <a:rPr lang="en-US" altLang="zh-TW" sz="1400" dirty="0" err="1" smtClean="0"/>
              <a:t>verticial</a:t>
            </a:r>
            <a:r>
              <a:rPr lang="en-US" altLang="zh-TW" sz="1400" dirty="0" smtClean="0"/>
              <a:t> velocity</a:t>
            </a:r>
            <a:endParaRPr lang="zh-TW" altLang="en-US" sz="14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7525806" y="1544667"/>
            <a:ext cx="16837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shaded :</a:t>
            </a: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 vertical velocity</a:t>
            </a:r>
          </a:p>
          <a:p>
            <a:r>
              <a:rPr lang="en-US" altLang="zh-TW" sz="1400" dirty="0" smtClean="0">
                <a:solidFill>
                  <a:srgbClr val="FF0000"/>
                </a:solidFill>
              </a:rPr>
              <a:t>contours : </a:t>
            </a:r>
          </a:p>
          <a:p>
            <a:r>
              <a:rPr lang="en-US" altLang="zh-TW" sz="1400" dirty="0" smtClean="0"/>
              <a:t>horizontal </a:t>
            </a:r>
            <a:r>
              <a:rPr lang="en-US" altLang="zh-TW" sz="1400" dirty="0" err="1" smtClean="0"/>
              <a:t>vorticity</a:t>
            </a:r>
            <a:endParaRPr lang="zh-TW" altLang="en-US" sz="1400" dirty="0"/>
          </a:p>
        </p:txBody>
      </p:sp>
      <p:cxnSp>
        <p:nvCxnSpPr>
          <p:cNvPr id="7" name="直線接點 6"/>
          <p:cNvCxnSpPr/>
          <p:nvPr/>
        </p:nvCxnSpPr>
        <p:spPr>
          <a:xfrm>
            <a:off x="4860032" y="3280668"/>
            <a:ext cx="2232248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1869182" y="5566668"/>
            <a:ext cx="2232248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4860032" y="5566668"/>
            <a:ext cx="2232248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Vortex line </a:t>
            </a:r>
            <a:r>
              <a:rPr lang="en-US" altLang="zh-TW" sz="2800" dirty="0" smtClean="0"/>
              <a:t>(southern bow segment)</a:t>
            </a:r>
            <a:endParaRPr lang="zh-TW" altLang="en-US" sz="28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1011372" y="5085184"/>
            <a:ext cx="2147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shaded : </a:t>
            </a: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 1.5 km vertical </a:t>
            </a:r>
            <a:r>
              <a:rPr lang="en-US" altLang="zh-TW" sz="1400" dirty="0" err="1" smtClean="0"/>
              <a:t>vorticity</a:t>
            </a:r>
            <a:endParaRPr lang="en-US" altLang="zh-TW" sz="1400" dirty="0" smtClean="0"/>
          </a:p>
        </p:txBody>
      </p:sp>
      <p:pic>
        <p:nvPicPr>
          <p:cNvPr id="5122" name="Picture 2" descr="E:\atmospheric-physics\meeting\使用模式探討南亞颮線弧狀結構發展與後方入流的關聯\figure\fig18A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60" y="1851031"/>
            <a:ext cx="7006972" cy="313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930882" y="2328278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452320" y="2328279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northern bow segment</a:t>
            </a:r>
            <a:endParaRPr lang="zh-TW" altLang="en-US" dirty="0"/>
          </a:p>
        </p:txBody>
      </p:sp>
      <p:pic>
        <p:nvPicPr>
          <p:cNvPr id="2050" name="Picture 2" descr="H:\atmospheric-physics\meeting\使用模式探討南亞颮線弧狀結構發展與後方入流的關聯\figure\fig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8556" y="1637973"/>
            <a:ext cx="6238707" cy="4599339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-1" y="1571908"/>
            <a:ext cx="14923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</a:rPr>
              <a:t>shaded : </a:t>
            </a:r>
            <a:r>
              <a:rPr lang="en-US" altLang="zh-TW" sz="1600" dirty="0" err="1" smtClean="0"/>
              <a:t>dB</a:t>
            </a:r>
            <a:r>
              <a:rPr lang="en-US" altLang="zh-TW" sz="1600" i="1" dirty="0" err="1" smtClean="0"/>
              <a:t>Z</a:t>
            </a:r>
            <a:endParaRPr lang="en-US" altLang="zh-TW" sz="1600" i="1" dirty="0" smtClean="0"/>
          </a:p>
          <a:p>
            <a:r>
              <a:rPr lang="en-US" altLang="zh-TW" sz="1600" dirty="0" smtClean="0">
                <a:solidFill>
                  <a:srgbClr val="FF0000"/>
                </a:solidFill>
              </a:rPr>
              <a:t>red contour:</a:t>
            </a:r>
          </a:p>
          <a:p>
            <a:r>
              <a:rPr lang="en-US" altLang="zh-TW" sz="1600" dirty="0"/>
              <a:t> </a:t>
            </a:r>
            <a:r>
              <a:rPr lang="en-US" altLang="zh-TW" sz="1600" dirty="0" smtClean="0"/>
              <a:t>    RI at 2.5 km</a:t>
            </a:r>
          </a:p>
          <a:p>
            <a:r>
              <a:rPr lang="en-US" altLang="zh-TW" sz="1600" dirty="0" smtClean="0">
                <a:solidFill>
                  <a:srgbClr val="FF0000"/>
                </a:solidFill>
              </a:rPr>
              <a:t>blue contour:</a:t>
            </a:r>
          </a:p>
          <a:p>
            <a:r>
              <a:rPr lang="en-US" altLang="zh-TW" sz="1600" dirty="0"/>
              <a:t> </a:t>
            </a:r>
            <a:r>
              <a:rPr lang="en-US" altLang="zh-TW" sz="1600" dirty="0" smtClean="0"/>
              <a:t>    RI at 1.5 km </a:t>
            </a:r>
            <a:endParaRPr lang="zh-TW" altLang="en-US" sz="16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7699916" y="1637973"/>
            <a:ext cx="149156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shaded : </a:t>
            </a: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 1.5 km </a:t>
            </a:r>
          </a:p>
          <a:p>
            <a:r>
              <a:rPr lang="en-US" altLang="zh-TW" sz="1400" dirty="0" smtClean="0"/>
              <a:t>vertical  </a:t>
            </a:r>
            <a:r>
              <a:rPr lang="en-US" altLang="zh-TW" sz="1400" dirty="0" err="1" smtClean="0"/>
              <a:t>vorticity</a:t>
            </a:r>
            <a:endParaRPr lang="en-US" altLang="zh-TW" sz="1400" dirty="0" smtClean="0"/>
          </a:p>
          <a:p>
            <a:r>
              <a:rPr lang="en-US" altLang="zh-TW" sz="1400" dirty="0" smtClean="0">
                <a:solidFill>
                  <a:srgbClr val="FF0000"/>
                </a:solidFill>
              </a:rPr>
              <a:t>contours : </a:t>
            </a: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 2.5 km </a:t>
            </a:r>
          </a:p>
          <a:p>
            <a:r>
              <a:rPr lang="en-US" altLang="zh-TW" sz="1400" dirty="0" smtClean="0"/>
              <a:t>vertical </a:t>
            </a:r>
            <a:r>
              <a:rPr lang="en-US" altLang="zh-TW" sz="1400" dirty="0" err="1" smtClean="0"/>
              <a:t>vorticity</a:t>
            </a:r>
            <a:endParaRPr lang="en-US" altLang="zh-TW" sz="1400" dirty="0" smtClean="0"/>
          </a:p>
          <a:p>
            <a:endParaRPr lang="zh-TW" altLang="en-US" sz="1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4139952" y="6165304"/>
            <a:ext cx="425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line-relative wind </a:t>
            </a:r>
            <a:r>
              <a:rPr lang="en-US" altLang="zh-TW" dirty="0">
                <a:solidFill>
                  <a:srgbClr val="FF0000"/>
                </a:solidFill>
              </a:rPr>
              <a:t>vector </a:t>
            </a:r>
            <a:r>
              <a:rPr lang="en-US" altLang="zh-TW" dirty="0"/>
              <a:t>at </a:t>
            </a:r>
            <a:r>
              <a:rPr lang="en-US" altLang="zh-TW" dirty="0" smtClean="0"/>
              <a:t>2.5 </a:t>
            </a:r>
            <a:r>
              <a:rPr lang="en-US" altLang="zh-TW" dirty="0"/>
              <a:t>km height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7335168" y="3747504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307821" y="6024945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053144" y="3747504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(</a:t>
            </a:r>
            <a:r>
              <a:rPr lang="en-US" altLang="zh-TW" sz="1200" dirty="0" err="1" smtClean="0">
                <a:solidFill>
                  <a:schemeClr val="bg1"/>
                </a:solidFill>
              </a:rPr>
              <a:t>dB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Z</a:t>
            </a:r>
            <a:r>
              <a:rPr lang="en-US" altLang="zh-TW" sz="1200" dirty="0" smtClean="0">
                <a:solidFill>
                  <a:schemeClr val="bg1"/>
                </a:solidFill>
              </a:rPr>
              <a:t>)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053144" y="6072971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(</a:t>
            </a:r>
            <a:r>
              <a:rPr lang="en-US" altLang="zh-TW" sz="1200" dirty="0" err="1" smtClean="0">
                <a:solidFill>
                  <a:schemeClr val="bg1"/>
                </a:solidFill>
              </a:rPr>
              <a:t>dB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Z</a:t>
            </a:r>
            <a:r>
              <a:rPr lang="en-US" altLang="zh-TW" sz="1200" dirty="0" smtClean="0">
                <a:solidFill>
                  <a:schemeClr val="bg1"/>
                </a:solidFill>
              </a:rPr>
              <a:t>)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23/2300z</a:t>
            </a:r>
            <a:endParaRPr lang="zh-TW" altLang="en-US" dirty="0"/>
          </a:p>
        </p:txBody>
      </p:sp>
      <p:pic>
        <p:nvPicPr>
          <p:cNvPr id="3074" name="Picture 2" descr="H:\atmospheric-physics\meeting\使用模式探討南亞颮線弧狀結構發展與後方入流的關聯\figure\fig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268760"/>
            <a:ext cx="4896544" cy="5195877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571848" y="1624657"/>
            <a:ext cx="16757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shaded : </a:t>
            </a:r>
            <a:r>
              <a:rPr lang="en-US" altLang="zh-TW" sz="1400" dirty="0" err="1" smtClean="0"/>
              <a:t>dB</a:t>
            </a:r>
            <a:r>
              <a:rPr lang="en-US" altLang="zh-TW" sz="1400" i="1" dirty="0" err="1" smtClean="0"/>
              <a:t>Z</a:t>
            </a:r>
            <a:endParaRPr lang="en-US" altLang="zh-TW" sz="1400" i="1" dirty="0" smtClean="0"/>
          </a:p>
          <a:p>
            <a:r>
              <a:rPr lang="en-US" altLang="zh-TW" sz="1400" dirty="0" smtClean="0">
                <a:solidFill>
                  <a:srgbClr val="FF0000"/>
                </a:solidFill>
              </a:rPr>
              <a:t>black contours :</a:t>
            </a:r>
            <a:r>
              <a:rPr lang="en-US" altLang="zh-TW" sz="1400" dirty="0" smtClean="0"/>
              <a:t> RI </a:t>
            </a: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      </a:t>
            </a:r>
            <a:endParaRPr lang="zh-TW" altLang="en-US" sz="1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611560" y="3388964"/>
            <a:ext cx="175560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shaded :</a:t>
            </a:r>
          </a:p>
          <a:p>
            <a:r>
              <a:rPr lang="en-US" altLang="zh-TW" sz="1400" dirty="0">
                <a:solidFill>
                  <a:srgbClr val="FF0000"/>
                </a:solidFill>
              </a:rPr>
              <a:t> </a:t>
            </a:r>
            <a:r>
              <a:rPr lang="en-US" altLang="zh-TW" sz="1400" dirty="0" smtClean="0">
                <a:solidFill>
                  <a:srgbClr val="FF0000"/>
                </a:solidFill>
              </a:rPr>
              <a:t>     </a:t>
            </a:r>
            <a:r>
              <a:rPr lang="en-US" altLang="zh-TW" sz="1400" dirty="0" smtClean="0"/>
              <a:t>2.5 km</a:t>
            </a:r>
            <a:endParaRPr lang="en-US" altLang="zh-TW" sz="1400" dirty="0" smtClean="0">
              <a:solidFill>
                <a:srgbClr val="FF0000"/>
              </a:solidFill>
            </a:endParaRP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     vertical </a:t>
            </a:r>
            <a:r>
              <a:rPr lang="en-US" altLang="zh-TW" sz="1400" dirty="0" err="1" smtClean="0"/>
              <a:t>vorticity</a:t>
            </a:r>
            <a:endParaRPr lang="en-US" altLang="zh-TW" sz="1400" dirty="0" smtClean="0"/>
          </a:p>
          <a:p>
            <a:r>
              <a:rPr lang="en-US" altLang="zh-TW" sz="1400" dirty="0">
                <a:solidFill>
                  <a:srgbClr val="FF0000"/>
                </a:solidFill>
              </a:rPr>
              <a:t>black contours :</a:t>
            </a:r>
            <a:r>
              <a:rPr lang="en-US" altLang="zh-TW" sz="1400" dirty="0"/>
              <a:t> RI </a:t>
            </a:r>
          </a:p>
          <a:p>
            <a:endParaRPr lang="zh-TW" altLang="en-US" sz="1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7252974" y="3127354"/>
            <a:ext cx="1629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shaded : </a:t>
            </a: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wind speed (ms</a:t>
            </a:r>
            <a:r>
              <a:rPr lang="en-US" altLang="zh-TW" sz="1400" baseline="30000" dirty="0" smtClean="0"/>
              <a:t>-1</a:t>
            </a:r>
            <a:r>
              <a:rPr lang="en-US" altLang="zh-TW" sz="1400" dirty="0" smtClean="0"/>
              <a:t>)</a:t>
            </a:r>
            <a:endParaRPr lang="zh-TW" altLang="en-US" sz="14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4255074" y="4479599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255073" y="6230611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979038" y="2804170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(</a:t>
            </a:r>
            <a:r>
              <a:rPr lang="en-US" altLang="zh-TW" sz="1200" dirty="0" err="1" smtClean="0">
                <a:solidFill>
                  <a:schemeClr val="bg1"/>
                </a:solidFill>
              </a:rPr>
              <a:t>dB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Z</a:t>
            </a:r>
            <a:r>
              <a:rPr lang="en-US" altLang="zh-TW" sz="1200" dirty="0" smtClean="0">
                <a:solidFill>
                  <a:schemeClr val="bg1"/>
                </a:solidFill>
              </a:rPr>
              <a:t>)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365682" y="2822664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(</a:t>
            </a:r>
            <a:r>
              <a:rPr lang="en-US" altLang="zh-TW" sz="1200" dirty="0" err="1" smtClean="0">
                <a:solidFill>
                  <a:schemeClr val="bg1"/>
                </a:solidFill>
              </a:rPr>
              <a:t>dB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Z</a:t>
            </a:r>
            <a:r>
              <a:rPr lang="en-US" altLang="zh-TW" sz="1200" dirty="0" smtClean="0">
                <a:solidFill>
                  <a:schemeClr val="bg1"/>
                </a:solidFill>
              </a:rPr>
              <a:t>)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918126" y="4479599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(ms</a:t>
            </a:r>
            <a:r>
              <a:rPr lang="en-US" altLang="zh-TW" sz="1200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dirty="0" smtClean="0">
                <a:solidFill>
                  <a:schemeClr val="bg1"/>
                </a:solidFill>
              </a:rPr>
              <a:t>)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883602" y="6241365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(ms</a:t>
            </a:r>
            <a:r>
              <a:rPr lang="en-US" altLang="zh-TW" sz="1200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dirty="0" smtClean="0">
                <a:solidFill>
                  <a:schemeClr val="bg1"/>
                </a:solidFill>
              </a:rPr>
              <a:t>)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23/2400z</a:t>
            </a:r>
            <a:endParaRPr lang="zh-TW" altLang="en-US" dirty="0"/>
          </a:p>
        </p:txBody>
      </p:sp>
      <p:pic>
        <p:nvPicPr>
          <p:cNvPr id="4098" name="Picture 2" descr="H:\atmospheric-physics\meeting\使用模式探討南亞颮線弧狀結構發展與後方入流的關聯\figure\fig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7169" y="1484784"/>
            <a:ext cx="4885805" cy="5144360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571848" y="1624657"/>
            <a:ext cx="16757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shaded : </a:t>
            </a:r>
            <a:r>
              <a:rPr lang="en-US" altLang="zh-TW" sz="1400" dirty="0" err="1" smtClean="0"/>
              <a:t>dB</a:t>
            </a:r>
            <a:r>
              <a:rPr lang="en-US" altLang="zh-TW" sz="1400" i="1" dirty="0" err="1" smtClean="0"/>
              <a:t>Z</a:t>
            </a:r>
            <a:endParaRPr lang="en-US" altLang="zh-TW" sz="1400" i="1" dirty="0" smtClean="0"/>
          </a:p>
          <a:p>
            <a:r>
              <a:rPr lang="en-US" altLang="zh-TW" sz="1400" dirty="0" smtClean="0">
                <a:solidFill>
                  <a:srgbClr val="FF0000"/>
                </a:solidFill>
              </a:rPr>
              <a:t>black contours :</a:t>
            </a:r>
            <a:r>
              <a:rPr lang="en-US" altLang="zh-TW" sz="1400" dirty="0" smtClean="0"/>
              <a:t> RI </a:t>
            </a: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      </a:t>
            </a:r>
            <a:endParaRPr lang="zh-TW" altLang="en-US" sz="1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531900" y="3212976"/>
            <a:ext cx="175560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shaded :</a:t>
            </a:r>
          </a:p>
          <a:p>
            <a:r>
              <a:rPr lang="en-US" altLang="zh-TW" sz="1400" dirty="0">
                <a:solidFill>
                  <a:srgbClr val="FF0000"/>
                </a:solidFill>
              </a:rPr>
              <a:t> </a:t>
            </a:r>
            <a:r>
              <a:rPr lang="en-US" altLang="zh-TW" sz="1400" dirty="0" smtClean="0">
                <a:solidFill>
                  <a:srgbClr val="FF0000"/>
                </a:solidFill>
              </a:rPr>
              <a:t>     </a:t>
            </a:r>
            <a:r>
              <a:rPr lang="en-US" altLang="zh-TW" sz="1400" dirty="0" smtClean="0"/>
              <a:t>2.5 km</a:t>
            </a:r>
            <a:endParaRPr lang="en-US" altLang="zh-TW" sz="1400" dirty="0" smtClean="0">
              <a:solidFill>
                <a:srgbClr val="FF0000"/>
              </a:solidFill>
            </a:endParaRP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     vertical </a:t>
            </a:r>
            <a:r>
              <a:rPr lang="en-US" altLang="zh-TW" sz="1400" dirty="0" err="1" smtClean="0"/>
              <a:t>vorticity</a:t>
            </a:r>
            <a:endParaRPr lang="en-US" altLang="zh-TW" sz="1400" dirty="0" smtClean="0"/>
          </a:p>
          <a:p>
            <a:r>
              <a:rPr lang="en-US" altLang="zh-TW" sz="1400" dirty="0">
                <a:solidFill>
                  <a:srgbClr val="FF0000"/>
                </a:solidFill>
              </a:rPr>
              <a:t>black contours :</a:t>
            </a:r>
            <a:r>
              <a:rPr lang="en-US" altLang="zh-TW" sz="1400" dirty="0"/>
              <a:t> RI </a:t>
            </a:r>
          </a:p>
          <a:p>
            <a:endParaRPr lang="zh-TW" altLang="en-US" sz="1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7252974" y="3127354"/>
            <a:ext cx="1629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shaded : </a:t>
            </a: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wind speed(ms</a:t>
            </a:r>
            <a:r>
              <a:rPr lang="en-US" altLang="zh-TW" sz="1400" baseline="30000" dirty="0" smtClean="0"/>
              <a:t>-1</a:t>
            </a:r>
            <a:r>
              <a:rPr lang="en-US" altLang="zh-TW" sz="1400" dirty="0" smtClean="0"/>
              <a:t>)</a:t>
            </a:r>
            <a:endParaRPr lang="zh-TW" altLang="en-US" sz="14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4365417" y="4709269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359849" y="6391218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015535" y="3007459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(</a:t>
            </a:r>
            <a:r>
              <a:rPr lang="en-US" altLang="zh-TW" sz="1200" dirty="0" err="1" smtClean="0">
                <a:solidFill>
                  <a:schemeClr val="bg1"/>
                </a:solidFill>
              </a:rPr>
              <a:t>dB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Z</a:t>
            </a:r>
            <a:r>
              <a:rPr lang="en-US" altLang="zh-TW" sz="1200" dirty="0" smtClean="0">
                <a:solidFill>
                  <a:schemeClr val="bg1"/>
                </a:solidFill>
              </a:rPr>
              <a:t>)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470457" y="2975064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(</a:t>
            </a:r>
            <a:r>
              <a:rPr lang="en-US" altLang="zh-TW" sz="1200" dirty="0" err="1" smtClean="0">
                <a:solidFill>
                  <a:schemeClr val="bg1"/>
                </a:solidFill>
              </a:rPr>
              <a:t>dB</a:t>
            </a:r>
            <a:r>
              <a:rPr lang="en-US" altLang="zh-TW" sz="1200" i="1" dirty="0" err="1" smtClean="0">
                <a:solidFill>
                  <a:schemeClr val="bg1"/>
                </a:solidFill>
              </a:rPr>
              <a:t>Z</a:t>
            </a:r>
            <a:r>
              <a:rPr lang="en-US" altLang="zh-TW" sz="1200" dirty="0" smtClean="0">
                <a:solidFill>
                  <a:schemeClr val="bg1"/>
                </a:solidFill>
              </a:rPr>
              <a:t>)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017138" y="4709169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(ms</a:t>
            </a:r>
            <a:r>
              <a:rPr lang="en-US" altLang="zh-TW" sz="1200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dirty="0" smtClean="0">
                <a:solidFill>
                  <a:schemeClr val="bg1"/>
                </a:solidFill>
              </a:rPr>
              <a:t>)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038663" y="6352145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(ms</a:t>
            </a:r>
            <a:r>
              <a:rPr lang="en-US" altLang="zh-TW" sz="1200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dirty="0" smtClean="0">
                <a:solidFill>
                  <a:schemeClr val="bg1"/>
                </a:solidFill>
              </a:rPr>
              <a:t>)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Vorticity</a:t>
            </a:r>
            <a:r>
              <a:rPr lang="en-US" altLang="zh-TW" dirty="0"/>
              <a:t> budget analysis</a:t>
            </a:r>
            <a:endParaRPr lang="zh-TW" altLang="en-US" dirty="0"/>
          </a:p>
        </p:txBody>
      </p:sp>
      <p:pic>
        <p:nvPicPr>
          <p:cNvPr id="5122" name="Picture 2" descr="H:\atmospheric-physics\meeting\使用模式探討南亞颮線弧狀結構發展與後方入流的關聯\figure\fig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340768"/>
            <a:ext cx="6221032" cy="4750916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331640" y="6091684"/>
                <a:ext cx="30897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 smtClean="0">
                    <a:solidFill>
                      <a:srgbClr val="FF0000"/>
                    </a:solidFill>
                  </a:rPr>
                  <a:t>shaded  : </a:t>
                </a:r>
                <a:r>
                  <a:rPr lang="en-US" altLang="zh-TW" sz="1400" dirty="0" smtClean="0"/>
                  <a:t> vertical </a:t>
                </a:r>
                <a:r>
                  <a:rPr lang="en-US" altLang="zh-TW" sz="1400" dirty="0" err="1" smtClean="0"/>
                  <a:t>vorticity</a:t>
                </a:r>
                <a:endParaRPr lang="en-US" altLang="zh-TW" sz="1400" dirty="0" smtClean="0"/>
              </a:p>
              <a:p>
                <a:r>
                  <a:rPr lang="en-US" altLang="zh-TW" sz="1400" dirty="0" smtClean="0">
                    <a:solidFill>
                      <a:srgbClr val="FF0000"/>
                    </a:solidFill>
                  </a:rPr>
                  <a:t>contours : </a:t>
                </a:r>
                <a:r>
                  <a:rPr lang="en-US" altLang="zh-TW" sz="1400" dirty="0" smtClean="0"/>
                  <a:t>tilting terms </a:t>
                </a:r>
                <a:r>
                  <a:rPr lang="en-US" altLang="zh-TW" sz="1400" dirty="0"/>
                  <a:t>(</a:t>
                </a:r>
                <a14:m>
                  <m:oMath xmlns:m="http://schemas.openxmlformats.org/officeDocument/2006/math">
                    <m:r>
                      <a:rPr lang="en-US" altLang="zh-TW" sz="1400" i="1">
                        <a:latin typeface="Cambria Math"/>
                      </a:rPr>
                      <m:t>2</m:t>
                    </m:r>
                    <m:r>
                      <a:rPr lang="en-US" altLang="zh-TW" sz="14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altLang="zh-TW" sz="1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TW" sz="1400" i="1">
                            <a:latin typeface="Cambria Math"/>
                            <a:ea typeface="Cambria Math"/>
                          </a:rPr>
                          <m:t>−8</m:t>
                        </m:r>
                      </m:sup>
                    </m:sSup>
                    <m:sSup>
                      <m:sSupPr>
                        <m:ctrlPr>
                          <a:rPr lang="en-US" altLang="zh-TW" sz="14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400" i="1" dirty="0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altLang="zh-TW" sz="1400" i="1" dirty="0">
                            <a:latin typeface="Cambria Math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altLang="zh-TW" sz="1400" dirty="0"/>
                  <a:t>)</a:t>
                </a:r>
                <a:endParaRPr lang="zh-TW" altLang="en-US" sz="14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6091684"/>
                <a:ext cx="3089757" cy="523220"/>
              </a:xfrm>
              <a:prstGeom prst="rect">
                <a:avLst/>
              </a:prstGeom>
              <a:blipFill rotWithShape="1">
                <a:blip r:embed="rId4"/>
                <a:stretch>
                  <a:fillRect l="-394" t="-1163" b="-116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4338092" y="3564765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338093" y="5962711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524328" y="5943601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524328" y="3561210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 descr="H:\atmospheric-physics\meeting\使用模式探討南亞颮線弧狀結構發展與後方入流的關聯\figure\fig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7008" y="1417170"/>
            <a:ext cx="5908798" cy="4604118"/>
          </a:xfrm>
          <a:prstGeom prst="rect">
            <a:avLst/>
          </a:prstGeom>
          <a:noFill/>
        </p:spPr>
      </p:pic>
      <p:cxnSp>
        <p:nvCxnSpPr>
          <p:cNvPr id="5" name="直線接點 4"/>
          <p:cNvCxnSpPr/>
          <p:nvPr/>
        </p:nvCxnSpPr>
        <p:spPr>
          <a:xfrm>
            <a:off x="4860032" y="2780928"/>
            <a:ext cx="2184214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>
            <a:off x="1915064" y="5080958"/>
            <a:ext cx="2222224" cy="4226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4860032" y="5198419"/>
            <a:ext cx="2184214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16049" y="1496591"/>
            <a:ext cx="166904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shaded : </a:t>
            </a: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 1.5km</a:t>
            </a: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  vertical </a:t>
            </a:r>
            <a:r>
              <a:rPr lang="en-US" altLang="zh-TW" sz="1400" dirty="0" err="1" smtClean="0"/>
              <a:t>vorticity</a:t>
            </a:r>
            <a:endParaRPr lang="en-US" altLang="zh-TW" sz="1400" dirty="0" smtClean="0"/>
          </a:p>
          <a:p>
            <a:r>
              <a:rPr lang="en-US" altLang="zh-TW" sz="1400" dirty="0" smtClean="0">
                <a:solidFill>
                  <a:srgbClr val="FF0000"/>
                </a:solidFill>
              </a:rPr>
              <a:t>contours : </a:t>
            </a:r>
          </a:p>
          <a:p>
            <a:r>
              <a:rPr lang="en-US" altLang="zh-TW" sz="1400" dirty="0">
                <a:solidFill>
                  <a:srgbClr val="FF0000"/>
                </a:solidFill>
              </a:rPr>
              <a:t> </a:t>
            </a:r>
            <a:r>
              <a:rPr lang="en-US" altLang="zh-TW" sz="1400" dirty="0" smtClean="0">
                <a:solidFill>
                  <a:srgbClr val="FF0000"/>
                </a:solidFill>
              </a:rPr>
              <a:t>    </a:t>
            </a:r>
            <a:r>
              <a:rPr lang="en-US" altLang="zh-TW" sz="1400" dirty="0" err="1" smtClean="0"/>
              <a:t>verticial</a:t>
            </a:r>
            <a:r>
              <a:rPr lang="en-US" altLang="zh-TW" sz="1400" dirty="0" smtClean="0"/>
              <a:t> velocity</a:t>
            </a:r>
            <a:endParaRPr lang="zh-TW" altLang="en-US" sz="1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7525806" y="1544667"/>
            <a:ext cx="16837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shaded :</a:t>
            </a: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 vertical velocity</a:t>
            </a:r>
          </a:p>
          <a:p>
            <a:r>
              <a:rPr lang="en-US" altLang="zh-TW" sz="1400" dirty="0" smtClean="0">
                <a:solidFill>
                  <a:srgbClr val="FF0000"/>
                </a:solidFill>
              </a:rPr>
              <a:t>contours : </a:t>
            </a:r>
          </a:p>
          <a:p>
            <a:r>
              <a:rPr lang="en-US" altLang="zh-TW" sz="1400" dirty="0" smtClean="0"/>
              <a:t>horizontal </a:t>
            </a:r>
            <a:r>
              <a:rPr lang="en-US" altLang="zh-TW" sz="1400" dirty="0" err="1" smtClean="0"/>
              <a:t>vorticity</a:t>
            </a:r>
            <a:endParaRPr lang="zh-TW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sz="2800" dirty="0" smtClean="0"/>
          </a:p>
          <a:p>
            <a:endParaRPr lang="en-US" altLang="zh-TW" sz="2800" dirty="0"/>
          </a:p>
          <a:p>
            <a:endParaRPr lang="en-US" altLang="zh-TW" sz="2800" dirty="0" smtClean="0"/>
          </a:p>
          <a:p>
            <a:endParaRPr lang="en-US" altLang="zh-TW" sz="2800" dirty="0" smtClean="0"/>
          </a:p>
          <a:p>
            <a:r>
              <a:rPr lang="en-US" altLang="zh-TW" sz="2800" dirty="0" smtClean="0"/>
              <a:t>This study examines </a:t>
            </a:r>
            <a:r>
              <a:rPr lang="en-US" altLang="zh-TW" sz="2800" dirty="0"/>
              <a:t>the </a:t>
            </a:r>
            <a:r>
              <a:rPr lang="en-US" altLang="zh-TW" sz="2800" dirty="0" smtClean="0"/>
              <a:t>formation and </a:t>
            </a:r>
            <a:r>
              <a:rPr lang="en-US" altLang="zh-TW" sz="2800" dirty="0"/>
              <a:t>evolution of the </a:t>
            </a:r>
            <a:r>
              <a:rPr lang="en-US" altLang="zh-TW" sz="2800" dirty="0">
                <a:solidFill>
                  <a:srgbClr val="FF0000"/>
                </a:solidFill>
              </a:rPr>
              <a:t>bowing process </a:t>
            </a:r>
            <a:r>
              <a:rPr lang="en-US" altLang="zh-TW" sz="2800" dirty="0"/>
              <a:t>for a squall line </a:t>
            </a:r>
            <a:r>
              <a:rPr lang="en-US" altLang="zh-TW" sz="2800" dirty="0" smtClean="0"/>
              <a:t>that occurred in </a:t>
            </a:r>
            <a:r>
              <a:rPr lang="en-US" altLang="zh-TW" sz="2800" dirty="0"/>
              <a:t>spring </a:t>
            </a:r>
            <a:r>
              <a:rPr lang="en-US" altLang="zh-TW" sz="2800" dirty="0" smtClean="0"/>
              <a:t>2007 in South </a:t>
            </a:r>
            <a:r>
              <a:rPr lang="en-US" altLang="zh-TW" sz="2800" dirty="0"/>
              <a:t>China.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2050" name="Picture 2" descr="E:\atmospheric-physics\meeting\使用模式探討南亞颮線弧狀結構發展與後方入流的關聯\Squall Lines_files\WeakToStrongRearInflow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56792"/>
            <a:ext cx="388843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Introduction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492896"/>
            <a:ext cx="844948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Vortex line </a:t>
            </a:r>
            <a:r>
              <a:rPr lang="en-US" altLang="zh-TW" sz="3200" dirty="0" smtClean="0"/>
              <a:t>(northern bow segment)</a:t>
            </a:r>
            <a:endParaRPr lang="zh-TW" altLang="en-US" sz="3200" dirty="0"/>
          </a:p>
        </p:txBody>
      </p:sp>
      <p:pic>
        <p:nvPicPr>
          <p:cNvPr id="6146" name="Picture 2" descr="E:\atmospheric-physics\meeting\使用模式探討南亞颮線弧狀結構發展與後方入流的關聯\figure\fig18C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96717"/>
            <a:ext cx="6581279" cy="310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115616" y="5301208"/>
            <a:ext cx="2102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shaded : </a:t>
            </a: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 1.5 km vertical </a:t>
            </a:r>
            <a:r>
              <a:rPr lang="en-US" altLang="zh-TW" sz="1400" dirty="0" err="1" smtClean="0"/>
              <a:t>vorticity</a:t>
            </a:r>
            <a:endParaRPr lang="en-US" altLang="zh-TW" sz="1400" dirty="0" smtClean="0"/>
          </a:p>
        </p:txBody>
      </p:sp>
      <p:sp>
        <p:nvSpPr>
          <p:cNvPr id="7" name="文字方塊 6"/>
          <p:cNvSpPr txBox="1"/>
          <p:nvPr/>
        </p:nvSpPr>
        <p:spPr>
          <a:xfrm>
            <a:off x="3851920" y="2996952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333505" y="3015945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</a:rPr>
              <a:t>(s</a:t>
            </a:r>
            <a:r>
              <a:rPr lang="en-US" altLang="zh-TW" sz="1200" b="1" baseline="30000" dirty="0" smtClean="0">
                <a:solidFill>
                  <a:schemeClr val="bg1"/>
                </a:solidFill>
              </a:rPr>
              <a:t>-1</a:t>
            </a:r>
            <a:r>
              <a:rPr lang="en-US" altLang="zh-TW" sz="1200" b="1" i="1" dirty="0" smtClean="0">
                <a:solidFill>
                  <a:schemeClr val="bg1"/>
                </a:solidFill>
              </a:rPr>
              <a:t>)</a:t>
            </a:r>
            <a:endParaRPr lang="zh-TW" altLang="en-US" sz="1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The collapse of the big bowing structure</a:t>
            </a:r>
            <a:endParaRPr lang="zh-TW" altLang="en-US" dirty="0"/>
          </a:p>
        </p:txBody>
      </p:sp>
      <p:pic>
        <p:nvPicPr>
          <p:cNvPr id="8194" name="Picture 2" descr="H:\atmospheric-physics\meeting\使用模式探討南亞颮線弧狀結構發展與後方入流的關聯\figure\fig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556792"/>
            <a:ext cx="6938090" cy="4032448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5868144" y="5673509"/>
            <a:ext cx="1183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shaded : </a:t>
            </a:r>
            <a:r>
              <a:rPr lang="en-US" altLang="zh-TW" sz="1400" dirty="0" err="1" smtClean="0"/>
              <a:t>dB</a:t>
            </a:r>
            <a:r>
              <a:rPr lang="en-US" altLang="zh-TW" sz="1400" i="1" dirty="0" err="1" smtClean="0"/>
              <a:t>Z</a:t>
            </a:r>
            <a:endParaRPr lang="en-US" altLang="zh-TW" sz="1400" i="1" dirty="0" smtClean="0"/>
          </a:p>
        </p:txBody>
      </p:sp>
      <p:sp>
        <p:nvSpPr>
          <p:cNvPr id="6" name="文字方塊 5"/>
          <p:cNvSpPr txBox="1"/>
          <p:nvPr/>
        </p:nvSpPr>
        <p:spPr>
          <a:xfrm>
            <a:off x="5856269" y="5897017"/>
            <a:ext cx="1741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stream line : </a:t>
            </a:r>
            <a:r>
              <a:rPr lang="en-US" altLang="zh-TW" sz="1400" dirty="0">
                <a:solidFill>
                  <a:srgbClr val="FF0000"/>
                </a:solidFill>
              </a:rPr>
              <a:t> </a:t>
            </a:r>
            <a:r>
              <a:rPr lang="en-US" altLang="zh-TW" sz="1400" dirty="0" smtClean="0"/>
              <a:t>2.5 km</a:t>
            </a:r>
          </a:p>
          <a:p>
            <a:r>
              <a:rPr lang="en-US" altLang="zh-TW" sz="1400" dirty="0" smtClean="0">
                <a:solidFill>
                  <a:srgbClr val="FF0000"/>
                </a:solidFill>
              </a:rPr>
              <a:t>black contour : </a:t>
            </a:r>
            <a:r>
              <a:rPr lang="en-US" altLang="zh-TW" sz="1400" dirty="0" smtClean="0"/>
              <a:t>RI</a:t>
            </a:r>
            <a:endParaRPr lang="en-US" altLang="zh-TW" sz="14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3930524" y="2924944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chemeClr val="bg1"/>
                </a:solidFill>
              </a:rPr>
              <a:t>(</a:t>
            </a:r>
            <a:r>
              <a:rPr lang="en-US" altLang="zh-TW" sz="1400" dirty="0" err="1" smtClean="0">
                <a:solidFill>
                  <a:schemeClr val="bg1"/>
                </a:solidFill>
              </a:rPr>
              <a:t>dB</a:t>
            </a:r>
            <a:r>
              <a:rPr lang="en-US" altLang="zh-TW" sz="1400" i="1" dirty="0" err="1" smtClean="0">
                <a:solidFill>
                  <a:schemeClr val="bg1"/>
                </a:solidFill>
              </a:rPr>
              <a:t>Z</a:t>
            </a:r>
            <a:r>
              <a:rPr lang="en-US" altLang="zh-TW" sz="1400" i="1" dirty="0" smtClean="0">
                <a:solidFill>
                  <a:schemeClr val="bg1"/>
                </a:solidFill>
              </a:rPr>
              <a:t>)</a:t>
            </a:r>
            <a:endParaRPr lang="zh-TW" altLang="en-US" sz="1400" i="1" dirty="0">
              <a:solidFill>
                <a:schemeClr val="bg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425008" y="2923455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chemeClr val="bg1"/>
                </a:solidFill>
              </a:rPr>
              <a:t>(</a:t>
            </a:r>
            <a:r>
              <a:rPr lang="en-US" altLang="zh-TW" sz="1400" dirty="0" err="1" smtClean="0">
                <a:solidFill>
                  <a:schemeClr val="bg1"/>
                </a:solidFill>
              </a:rPr>
              <a:t>dB</a:t>
            </a:r>
            <a:r>
              <a:rPr lang="en-US" altLang="zh-TW" sz="1400" i="1" dirty="0" err="1" smtClean="0">
                <a:solidFill>
                  <a:schemeClr val="bg1"/>
                </a:solidFill>
              </a:rPr>
              <a:t>Z</a:t>
            </a:r>
            <a:r>
              <a:rPr lang="en-US" altLang="zh-TW" sz="1400" i="1" dirty="0" smtClean="0">
                <a:solidFill>
                  <a:schemeClr val="bg1"/>
                </a:solidFill>
              </a:rPr>
              <a:t>)</a:t>
            </a:r>
            <a:endParaRPr lang="zh-TW" altLang="en-US" sz="1400" i="1" dirty="0">
              <a:solidFill>
                <a:schemeClr val="bg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968624" y="4941168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chemeClr val="bg1"/>
                </a:solidFill>
              </a:rPr>
              <a:t>(</a:t>
            </a:r>
            <a:r>
              <a:rPr lang="en-US" altLang="zh-TW" sz="1400" dirty="0" err="1" smtClean="0">
                <a:solidFill>
                  <a:schemeClr val="bg1"/>
                </a:solidFill>
              </a:rPr>
              <a:t>dB</a:t>
            </a:r>
            <a:r>
              <a:rPr lang="en-US" altLang="zh-TW" sz="1400" i="1" dirty="0" err="1" smtClean="0">
                <a:solidFill>
                  <a:schemeClr val="bg1"/>
                </a:solidFill>
              </a:rPr>
              <a:t>Z</a:t>
            </a:r>
            <a:r>
              <a:rPr lang="en-US" altLang="zh-TW" sz="1400" i="1" dirty="0" smtClean="0">
                <a:solidFill>
                  <a:schemeClr val="bg1"/>
                </a:solidFill>
              </a:rPr>
              <a:t>)</a:t>
            </a:r>
            <a:endParaRPr lang="zh-TW" altLang="en-US" sz="1400" i="1" dirty="0">
              <a:solidFill>
                <a:schemeClr val="bg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437669" y="4941168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chemeClr val="bg1"/>
                </a:solidFill>
              </a:rPr>
              <a:t>(</a:t>
            </a:r>
            <a:r>
              <a:rPr lang="en-US" altLang="zh-TW" sz="1400" dirty="0" err="1" smtClean="0">
                <a:solidFill>
                  <a:schemeClr val="bg1"/>
                </a:solidFill>
              </a:rPr>
              <a:t>dB</a:t>
            </a:r>
            <a:r>
              <a:rPr lang="en-US" altLang="zh-TW" sz="1400" i="1" dirty="0" err="1" smtClean="0">
                <a:solidFill>
                  <a:schemeClr val="bg1"/>
                </a:solidFill>
              </a:rPr>
              <a:t>Z</a:t>
            </a:r>
            <a:r>
              <a:rPr lang="en-US" altLang="zh-TW" sz="1400" i="1" dirty="0" smtClean="0">
                <a:solidFill>
                  <a:schemeClr val="bg1"/>
                </a:solidFill>
              </a:rPr>
              <a:t>)</a:t>
            </a:r>
            <a:endParaRPr lang="zh-TW" altLang="en-US" sz="1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 descr="E:\atmospheric-physics\meeting\使用模式探討南亞颮線弧狀結構發展與後方入流的關聯\figure\fig3A-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616" y="501147"/>
            <a:ext cx="2448272" cy="560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atmospheric-physics\meeting\使用模式探討南亞颮線弧狀結構發展與後方入流的關聯\figure\fig3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897" y="792350"/>
            <a:ext cx="3393168" cy="256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atmospheric-physics\meeting\使用模式探討南亞颮線弧狀結構發展與後方入流的關聯\figure\fig8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91654"/>
            <a:ext cx="3723613" cy="226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atmospheric-physics\meeting\使用模式探討南亞颮線弧狀結構發展與後方入流的關聯\figure\fig8tab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637" y="3730625"/>
            <a:ext cx="4381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7092280" y="5990265"/>
            <a:ext cx="1720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shaded : </a:t>
            </a:r>
            <a:r>
              <a:rPr lang="en-US" altLang="zh-TW" sz="1400" dirty="0" smtClean="0"/>
              <a:t>wind shear</a:t>
            </a:r>
            <a:endParaRPr lang="en-US" altLang="zh-TW" sz="1400" i="1" dirty="0" smtClean="0"/>
          </a:p>
        </p:txBody>
      </p:sp>
      <p:sp>
        <p:nvSpPr>
          <p:cNvPr id="9" name="文字方塊 8"/>
          <p:cNvSpPr txBox="1"/>
          <p:nvPr/>
        </p:nvSpPr>
        <p:spPr>
          <a:xfrm>
            <a:off x="6751799" y="188640"/>
            <a:ext cx="21128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</a:rPr>
              <a:t>thick contours : </a:t>
            </a:r>
            <a:r>
              <a:rPr lang="el-GR" altLang="zh-TW" sz="1600" dirty="0" smtClean="0"/>
              <a:t>θ</a:t>
            </a:r>
            <a:r>
              <a:rPr lang="en-US" altLang="zh-TW" sz="1600" dirty="0" smtClean="0"/>
              <a:t> (K)</a:t>
            </a:r>
          </a:p>
          <a:p>
            <a:r>
              <a:rPr lang="en-US" altLang="zh-TW" sz="1600" dirty="0" smtClean="0">
                <a:solidFill>
                  <a:srgbClr val="FF0000"/>
                </a:solidFill>
              </a:rPr>
              <a:t>thin </a:t>
            </a:r>
            <a:r>
              <a:rPr lang="en-US" altLang="zh-TW" sz="1600" dirty="0">
                <a:solidFill>
                  <a:srgbClr val="FF0000"/>
                </a:solidFill>
              </a:rPr>
              <a:t>contours : </a:t>
            </a:r>
            <a:r>
              <a:rPr lang="el-GR" altLang="zh-TW" sz="1600" dirty="0"/>
              <a:t>θ</a:t>
            </a:r>
            <a:r>
              <a:rPr lang="en-US" altLang="zh-TW" sz="1600" dirty="0"/>
              <a:t>e (K)</a:t>
            </a:r>
          </a:p>
          <a:p>
            <a:r>
              <a:rPr lang="en-US" altLang="zh-TW" sz="1600" dirty="0" smtClean="0"/>
              <a:t>     </a:t>
            </a:r>
            <a:endParaRPr lang="zh-TW" altLang="en-US" sz="16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863644" y="217572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      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07504" y="5852209"/>
            <a:ext cx="2432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 smtClean="0">
                <a:solidFill>
                  <a:srgbClr val="FF0000"/>
                </a:solidFill>
              </a:rPr>
              <a:t>contour : </a:t>
            </a:r>
          </a:p>
          <a:p>
            <a:r>
              <a:rPr lang="en-US" altLang="zh-TW" sz="1600" dirty="0"/>
              <a:t> </a:t>
            </a:r>
            <a:r>
              <a:rPr lang="en-US" altLang="zh-TW" sz="1600" dirty="0" smtClean="0"/>
              <a:t>  </a:t>
            </a:r>
            <a:r>
              <a:rPr lang="en-US" altLang="zh-TW" sz="1600" dirty="0" err="1" smtClean="0"/>
              <a:t>geopotential</a:t>
            </a:r>
            <a:r>
              <a:rPr lang="en-US" altLang="zh-TW" sz="1600" dirty="0" smtClean="0"/>
              <a:t> height (m)</a:t>
            </a:r>
            <a:endParaRPr lang="zh-TW" altLang="en-US" sz="16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89580" y="5542008"/>
            <a:ext cx="1550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(wind at 850 </a:t>
            </a:r>
            <a:r>
              <a:rPr lang="en-US" altLang="zh-TW" sz="1400" dirty="0" err="1" smtClean="0">
                <a:solidFill>
                  <a:srgbClr val="FF0000"/>
                </a:solidFill>
              </a:rPr>
              <a:t>hPa</a:t>
            </a:r>
            <a:r>
              <a:rPr lang="en-US" altLang="zh-TW" sz="1400" dirty="0" smtClean="0">
                <a:solidFill>
                  <a:srgbClr val="FF0000"/>
                </a:solidFill>
              </a:rPr>
              <a:t>)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/>
              <a:t>The </a:t>
            </a:r>
            <a:r>
              <a:rPr lang="en-US" altLang="zh-TW" dirty="0" smtClean="0"/>
              <a:t>formation of </a:t>
            </a:r>
            <a:r>
              <a:rPr lang="en-US" altLang="zh-TW" dirty="0"/>
              <a:t>the </a:t>
            </a:r>
            <a:r>
              <a:rPr lang="en-US" altLang="zh-TW" dirty="0">
                <a:solidFill>
                  <a:srgbClr val="FF0000"/>
                </a:solidFill>
              </a:rPr>
              <a:t>bowing structure</a:t>
            </a:r>
            <a:r>
              <a:rPr lang="en-US" altLang="zh-TW" dirty="0"/>
              <a:t> is found to be </a:t>
            </a:r>
            <a:r>
              <a:rPr lang="en-US" altLang="zh-TW" dirty="0" smtClean="0"/>
              <a:t>closely associated </a:t>
            </a:r>
            <a:r>
              <a:rPr lang="en-US" altLang="zh-TW" dirty="0"/>
              <a:t>with </a:t>
            </a:r>
            <a:r>
              <a:rPr lang="en-US" altLang="zh-TW" dirty="0" smtClean="0"/>
              <a:t>the </a:t>
            </a:r>
            <a:r>
              <a:rPr lang="en-US" altLang="zh-TW" dirty="0">
                <a:solidFill>
                  <a:srgbClr val="FF0000"/>
                </a:solidFill>
              </a:rPr>
              <a:t>rear inflow</a:t>
            </a:r>
            <a:r>
              <a:rPr lang="en-US" altLang="zh-TW" dirty="0" smtClean="0"/>
              <a:t>.</a:t>
            </a:r>
          </a:p>
          <a:p>
            <a:endParaRPr lang="zh-TW" altLang="zh-TW" dirty="0" smtClean="0"/>
          </a:p>
          <a:p>
            <a:r>
              <a:rPr lang="en-US" altLang="zh-TW" dirty="0" err="1" smtClean="0"/>
              <a:t>Midtropospheric</a:t>
            </a:r>
            <a:r>
              <a:rPr lang="en-US" altLang="zh-TW" dirty="0" smtClean="0"/>
              <a:t> </a:t>
            </a:r>
            <a:r>
              <a:rPr lang="en-US" altLang="zh-TW" dirty="0"/>
              <a:t>rear inflow is forced by </a:t>
            </a:r>
            <a:r>
              <a:rPr lang="en-US" altLang="zh-TW" dirty="0" smtClean="0"/>
              <a:t> </a:t>
            </a:r>
            <a:r>
              <a:rPr lang="en-US" altLang="zh-TW" dirty="0">
                <a:solidFill>
                  <a:srgbClr val="FF0000"/>
                </a:solidFill>
              </a:rPr>
              <a:t>bookend </a:t>
            </a:r>
            <a:r>
              <a:rPr lang="en-US" altLang="zh-TW" dirty="0" smtClean="0">
                <a:solidFill>
                  <a:srgbClr val="FF0000"/>
                </a:solidFill>
              </a:rPr>
              <a:t>vortices</a:t>
            </a:r>
            <a:r>
              <a:rPr lang="en-US" altLang="zh-TW" dirty="0" smtClean="0"/>
              <a:t>, </a:t>
            </a:r>
            <a:r>
              <a:rPr lang="en-US" altLang="zh-TW" dirty="0" smtClean="0">
                <a:solidFill>
                  <a:srgbClr val="FF0000"/>
                </a:solidFill>
              </a:rPr>
              <a:t>environmental </a:t>
            </a:r>
            <a:r>
              <a:rPr lang="en-US" altLang="zh-TW" dirty="0">
                <a:solidFill>
                  <a:srgbClr val="FF0000"/>
                </a:solidFill>
              </a:rPr>
              <a:t>flow </a:t>
            </a:r>
            <a:r>
              <a:rPr lang="en-US" altLang="zh-TW" dirty="0" smtClean="0"/>
              <a:t>and </a:t>
            </a:r>
            <a:r>
              <a:rPr lang="en-US" altLang="zh-TW" dirty="0" smtClean="0">
                <a:solidFill>
                  <a:srgbClr val="FF0000"/>
                </a:solidFill>
              </a:rPr>
              <a:t>horizontal </a:t>
            </a:r>
            <a:r>
              <a:rPr lang="en-US" altLang="zh-TW" dirty="0">
                <a:solidFill>
                  <a:srgbClr val="FF0000"/>
                </a:solidFill>
              </a:rPr>
              <a:t>pressure gradient</a:t>
            </a:r>
            <a:r>
              <a:rPr lang="en-US" altLang="zh-TW" dirty="0"/>
              <a:t> </a:t>
            </a:r>
            <a:r>
              <a:rPr lang="en-US" altLang="zh-TW" dirty="0" smtClean="0"/>
              <a:t>are </a:t>
            </a:r>
            <a:r>
              <a:rPr lang="en-US" altLang="zh-TW" dirty="0"/>
              <a:t>not </a:t>
            </a:r>
            <a:r>
              <a:rPr lang="en-US" altLang="zh-TW" dirty="0" smtClean="0"/>
              <a:t>primarily responsible </a:t>
            </a:r>
            <a:r>
              <a:rPr lang="en-US" altLang="zh-TW" dirty="0"/>
              <a:t>for the formation of the rear inflow</a:t>
            </a:r>
            <a:r>
              <a:rPr lang="en-US" altLang="zh-TW" dirty="0" smtClean="0"/>
              <a:t>.</a:t>
            </a:r>
          </a:p>
          <a:p>
            <a:endParaRPr lang="en-US" altLang="zh-TW" dirty="0"/>
          </a:p>
          <a:p>
            <a:r>
              <a:rPr lang="en-US" altLang="zh-TW" sz="2000" dirty="0" smtClean="0"/>
              <a:t>Bookend vortices form mainly through </a:t>
            </a:r>
            <a:r>
              <a:rPr lang="en-US" altLang="zh-TW" sz="2000" dirty="0" smtClean="0">
                <a:solidFill>
                  <a:srgbClr val="FF0000"/>
                </a:solidFill>
              </a:rPr>
              <a:t>tilting of horizontal </a:t>
            </a:r>
            <a:r>
              <a:rPr lang="en-US" altLang="zh-TW" sz="2000" dirty="0" err="1" smtClean="0">
                <a:solidFill>
                  <a:srgbClr val="FF0000"/>
                </a:solidFill>
              </a:rPr>
              <a:t>vorticity</a:t>
            </a:r>
            <a:r>
              <a:rPr lang="zh-TW" altLang="en-US" sz="2000" dirty="0" smtClean="0"/>
              <a:t>：</a:t>
            </a:r>
            <a:endParaRPr lang="zh-TW" altLang="zh-TW" sz="2000" dirty="0"/>
          </a:p>
          <a:p>
            <a:pPr marL="0" indent="0">
              <a:buNone/>
            </a:pPr>
            <a:r>
              <a:rPr lang="zh-TW" altLang="en-US" dirty="0" smtClean="0"/>
              <a:t>      </a:t>
            </a:r>
            <a:r>
              <a:rPr lang="en-US" altLang="zh-TW" sz="2000" dirty="0" smtClean="0"/>
              <a:t>southern part</a:t>
            </a:r>
            <a:r>
              <a:rPr lang="zh-TW" altLang="en-US" sz="2000" dirty="0" smtClean="0"/>
              <a:t>：</a:t>
            </a:r>
            <a:r>
              <a:rPr lang="en-US" altLang="zh-TW" sz="2000" dirty="0" smtClean="0"/>
              <a:t>Vortices are formed through the </a:t>
            </a:r>
            <a:r>
              <a:rPr lang="en-US" altLang="zh-TW" sz="2000" dirty="0" smtClean="0">
                <a:solidFill>
                  <a:srgbClr val="FF0000"/>
                </a:solidFill>
              </a:rPr>
              <a:t>upward tilting</a:t>
            </a:r>
            <a:r>
              <a:rPr lang="en-US" altLang="zh-TW" sz="2000" dirty="0" smtClean="0"/>
              <a:t> of </a:t>
            </a:r>
            <a:r>
              <a:rPr lang="en-US" altLang="zh-TW" sz="2000" dirty="0" smtClean="0">
                <a:solidFill>
                  <a:srgbClr val="FF0000"/>
                </a:solidFill>
              </a:rPr>
              <a:t>lower-               </a:t>
            </a:r>
          </a:p>
          <a:p>
            <a:pPr marL="0" indent="0"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 </a:t>
            </a:r>
            <a:r>
              <a:rPr lang="en-US" altLang="zh-TW" sz="2000" dirty="0" smtClean="0">
                <a:solidFill>
                  <a:srgbClr val="FF0000"/>
                </a:solidFill>
              </a:rPr>
              <a:t>                                  level</a:t>
            </a:r>
            <a:r>
              <a:rPr lang="en-US" altLang="zh-TW" sz="2000" dirty="0"/>
              <a:t> </a:t>
            </a:r>
            <a:r>
              <a:rPr lang="en-US" altLang="zh-TW" sz="2000" dirty="0" err="1" smtClean="0"/>
              <a:t>baroclinic</a:t>
            </a:r>
            <a:r>
              <a:rPr lang="en-US" altLang="zh-TW" sz="2000" dirty="0" smtClean="0"/>
              <a:t> horizontal </a:t>
            </a:r>
            <a:r>
              <a:rPr lang="en-US" altLang="zh-TW" sz="2000" dirty="0" err="1" smtClean="0"/>
              <a:t>vorticity</a:t>
            </a:r>
            <a:r>
              <a:rPr lang="en-US" altLang="zh-TW" sz="2000" dirty="0" smtClean="0"/>
              <a:t>.</a:t>
            </a:r>
          </a:p>
          <a:p>
            <a:pPr marL="0" indent="0">
              <a:buNone/>
            </a:pPr>
            <a:r>
              <a:rPr lang="zh-TW" altLang="en-US" sz="2000" dirty="0"/>
              <a:t> </a:t>
            </a:r>
            <a:r>
              <a:rPr lang="zh-TW" altLang="en-US" sz="2000" dirty="0" smtClean="0"/>
              <a:t>       </a:t>
            </a:r>
            <a:r>
              <a:rPr lang="en-US" altLang="zh-TW" sz="2000" dirty="0" smtClean="0"/>
              <a:t>northern part</a:t>
            </a:r>
            <a:r>
              <a:rPr lang="zh-TW" altLang="en-US" sz="2000" dirty="0" smtClean="0"/>
              <a:t>：</a:t>
            </a:r>
            <a:r>
              <a:rPr lang="en-US" altLang="zh-TW" sz="2000" dirty="0" smtClean="0"/>
              <a:t>vortices are formed </a:t>
            </a:r>
            <a:r>
              <a:rPr lang="en-US" altLang="zh-TW" sz="2000" dirty="0"/>
              <a:t>through the </a:t>
            </a:r>
            <a:r>
              <a:rPr lang="en-US" altLang="zh-TW" sz="2000" dirty="0" smtClean="0">
                <a:solidFill>
                  <a:srgbClr val="FF0000"/>
                </a:solidFill>
              </a:rPr>
              <a:t>downward </a:t>
            </a:r>
            <a:r>
              <a:rPr lang="en-US" altLang="zh-TW" sz="2000" dirty="0">
                <a:solidFill>
                  <a:srgbClr val="FF0000"/>
                </a:solidFill>
              </a:rPr>
              <a:t>tilting</a:t>
            </a:r>
            <a:r>
              <a:rPr lang="en-US" altLang="zh-TW" sz="2000" dirty="0"/>
              <a:t> of </a:t>
            </a:r>
            <a:endParaRPr lang="en-US" altLang="zh-TW" sz="2000" dirty="0" smtClean="0"/>
          </a:p>
          <a:p>
            <a:pPr marL="0" indent="0"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 </a:t>
            </a:r>
            <a:r>
              <a:rPr lang="en-US" altLang="zh-TW" sz="2000" dirty="0" smtClean="0">
                <a:solidFill>
                  <a:srgbClr val="FF0000"/>
                </a:solidFill>
              </a:rPr>
              <a:t>                                  upper-level</a:t>
            </a:r>
            <a:r>
              <a:rPr lang="en-US" altLang="zh-TW" sz="2000" dirty="0" smtClean="0"/>
              <a:t> </a:t>
            </a:r>
            <a:r>
              <a:rPr lang="en-US" altLang="zh-TW" sz="2000" dirty="0" err="1" smtClean="0"/>
              <a:t>baroclinic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horizontal </a:t>
            </a:r>
            <a:r>
              <a:rPr lang="en-US" altLang="zh-TW" sz="2000" dirty="0" err="1" smtClean="0"/>
              <a:t>vorticity</a:t>
            </a:r>
            <a:r>
              <a:rPr lang="en-US" altLang="zh-TW" sz="2000" dirty="0" smtClean="0"/>
              <a:t>.</a:t>
            </a:r>
            <a:endParaRPr lang="en-US" altLang="zh-TW" sz="2000" dirty="0"/>
          </a:p>
          <a:p>
            <a:endParaRPr lang="zh-TW" altLang="zh-TW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Conclusion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83568" y="2564904"/>
            <a:ext cx="7924800" cy="1371600"/>
          </a:xfrm>
        </p:spPr>
        <p:txBody>
          <a:bodyPr/>
          <a:lstStyle/>
          <a:p>
            <a:pPr algn="ctr"/>
            <a:r>
              <a:rPr lang="en-US" altLang="zh-TW" dirty="0" smtClean="0"/>
              <a:t>THE</a:t>
            </a:r>
            <a:r>
              <a:rPr lang="zh-TW" altLang="en-US" dirty="0" smtClean="0"/>
              <a:t>　</a:t>
            </a:r>
            <a:r>
              <a:rPr lang="en-US" altLang="zh-TW" dirty="0" smtClean="0"/>
              <a:t>END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613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冷池與環境風切的平衡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340768"/>
            <a:ext cx="3275115" cy="487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3243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H:\atmospheric-physics\meeting\使用模式探討南亞颮線弧狀結構發展與後方入流的關聯\figure\fig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32656"/>
            <a:ext cx="5542856" cy="5542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690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2330 UTC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H:\atmospheric-physics\meeting\使用模式探討南亞颮線弧狀結構發展與後方入流的關聯\figure\fig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124744"/>
            <a:ext cx="4824536" cy="54015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750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E:\atmospheric-physics\meeting\使用模式探討南亞颮線弧狀結構發展與後方入流的關聯\Squall Lines_files\downward_tilt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6"/>
            <a:ext cx="5016678" cy="305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atmospheric-physics\meeting\使用模式探討南亞颮線弧狀結構發展與後方入流的關聯\Squall Lines_files\upward_tilt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229" y="3509664"/>
            <a:ext cx="5016678" cy="326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6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45039" y="1523490"/>
            <a:ext cx="8229600" cy="4572000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Observation 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7133820" y="980728"/>
            <a:ext cx="1543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shaded :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dB</a:t>
            </a:r>
            <a:r>
              <a:rPr lang="en-US" altLang="zh-TW" i="1" dirty="0" err="1" smtClean="0"/>
              <a:t>Z</a:t>
            </a:r>
            <a:endParaRPr lang="zh-TW" altLang="en-US" i="1" dirty="0"/>
          </a:p>
        </p:txBody>
      </p:sp>
      <p:pic>
        <p:nvPicPr>
          <p:cNvPr id="1027" name="Picture 3" descr="E:\atmospheric-physics\meeting\使用模式探討南亞颮線弧狀結構發展與後方入流的關聯\figure\f1A-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5" y="1523490"/>
            <a:ext cx="820891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atmospheric-physics\meeting\使用模式探討南亞颮線弧狀結構發展與後方入流的關聯\figure\f1I-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5" y="4734141"/>
            <a:ext cx="8273853" cy="161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Environmental features of the squall line</a:t>
            </a:r>
            <a:endParaRPr lang="zh-TW" altLang="en-US" dirty="0"/>
          </a:p>
        </p:txBody>
      </p:sp>
      <p:pic>
        <p:nvPicPr>
          <p:cNvPr id="4098" name="Picture 2" descr="H:\atmospheric-physics\meeting\使用模式探討南亞颮線弧狀結構發展與後方入流的關聯\figure\fi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0151" y="1563638"/>
            <a:ext cx="4104456" cy="4744841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251520" y="1628825"/>
            <a:ext cx="2718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contour : </a:t>
            </a:r>
          </a:p>
          <a:p>
            <a:r>
              <a:rPr lang="en-US" altLang="zh-TW" dirty="0"/>
              <a:t> </a:t>
            </a:r>
            <a:r>
              <a:rPr lang="en-US" altLang="zh-TW" dirty="0" smtClean="0"/>
              <a:t>  </a:t>
            </a:r>
            <a:r>
              <a:rPr lang="en-US" altLang="zh-TW" dirty="0" err="1" smtClean="0"/>
              <a:t>geopotential</a:t>
            </a:r>
            <a:r>
              <a:rPr lang="en-US" altLang="zh-TW" dirty="0" smtClean="0"/>
              <a:t> height (m)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235943" y="2204864"/>
            <a:ext cx="2500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shaded : </a:t>
            </a:r>
          </a:p>
          <a:p>
            <a:r>
              <a:rPr lang="en-US" altLang="zh-TW" dirty="0"/>
              <a:t> </a:t>
            </a:r>
            <a:r>
              <a:rPr lang="en-US" altLang="zh-TW" dirty="0" smtClean="0"/>
              <a:t>   precipitation</a:t>
            </a:r>
            <a:r>
              <a:rPr lang="zh-TW" altLang="en-US" dirty="0" smtClean="0"/>
              <a:t> </a:t>
            </a:r>
            <a:r>
              <a:rPr lang="en-US" altLang="zh-TW" dirty="0" smtClean="0"/>
              <a:t>(kgm</a:t>
            </a:r>
            <a:r>
              <a:rPr lang="en-US" altLang="zh-TW" baseline="30000" dirty="0" smtClean="0"/>
              <a:t>-2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863644" y="1550546"/>
            <a:ext cx="2287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thick contours : </a:t>
            </a:r>
            <a:r>
              <a:rPr lang="el-GR" altLang="zh-TW" dirty="0" smtClean="0"/>
              <a:t>θ</a:t>
            </a:r>
            <a:r>
              <a:rPr lang="en-US" altLang="zh-TW" dirty="0" smtClean="0"/>
              <a:t> (K)</a:t>
            </a:r>
          </a:p>
          <a:p>
            <a:r>
              <a:rPr lang="en-US" altLang="zh-TW" dirty="0"/>
              <a:t> </a:t>
            </a:r>
            <a:r>
              <a:rPr lang="en-US" altLang="zh-TW" dirty="0" smtClean="0"/>
              <a:t>     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6863644" y="2175728"/>
            <a:ext cx="2299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thin contours : </a:t>
            </a:r>
            <a:r>
              <a:rPr lang="el-GR" altLang="zh-TW" dirty="0" smtClean="0"/>
              <a:t>θ</a:t>
            </a:r>
            <a:r>
              <a:rPr lang="en-US" altLang="zh-TW" dirty="0" smtClean="0"/>
              <a:t>e (K)</a:t>
            </a:r>
          </a:p>
          <a:p>
            <a:r>
              <a:rPr lang="en-US" altLang="zh-TW" dirty="0"/>
              <a:t> </a:t>
            </a:r>
            <a:r>
              <a:rPr lang="en-US" altLang="zh-TW" dirty="0" smtClean="0"/>
              <a:t>     </a:t>
            </a: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3351762" y="6290148"/>
            <a:ext cx="1550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(wind at 850 </a:t>
            </a:r>
            <a:r>
              <a:rPr lang="en-US" altLang="zh-TW" sz="1400" dirty="0" err="1" smtClean="0">
                <a:solidFill>
                  <a:srgbClr val="FF0000"/>
                </a:solidFill>
              </a:rPr>
              <a:t>hPa</a:t>
            </a:r>
            <a:r>
              <a:rPr lang="en-US" altLang="zh-TW" sz="1400" dirty="0" smtClean="0">
                <a:solidFill>
                  <a:srgbClr val="FF0000"/>
                </a:solidFill>
              </a:rPr>
              <a:t>)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271361" y="2945446"/>
            <a:ext cx="6174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>
                <a:solidFill>
                  <a:schemeClr val="bg1"/>
                </a:solidFill>
              </a:rPr>
              <a:t>(kgm</a:t>
            </a:r>
            <a:r>
              <a:rPr lang="en-US" altLang="zh-TW" sz="1050" baseline="30000" dirty="0">
                <a:solidFill>
                  <a:schemeClr val="bg1"/>
                </a:solidFill>
              </a:rPr>
              <a:t>-2</a:t>
            </a:r>
            <a:r>
              <a:rPr lang="en-US" altLang="zh-TW" sz="1050" dirty="0">
                <a:solidFill>
                  <a:schemeClr val="bg1"/>
                </a:solidFill>
              </a:rPr>
              <a:t>)</a:t>
            </a:r>
            <a:endParaRPr lang="zh-TW" altLang="en-US" sz="1050" dirty="0">
              <a:solidFill>
                <a:schemeClr val="bg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271361" y="4545646"/>
            <a:ext cx="6174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>
                <a:solidFill>
                  <a:schemeClr val="bg1"/>
                </a:solidFill>
              </a:rPr>
              <a:t>(kgm</a:t>
            </a:r>
            <a:r>
              <a:rPr lang="en-US" altLang="zh-TW" sz="1050" baseline="30000" dirty="0">
                <a:solidFill>
                  <a:schemeClr val="bg1"/>
                </a:solidFill>
              </a:rPr>
              <a:t>-2</a:t>
            </a:r>
            <a:r>
              <a:rPr lang="en-US" altLang="zh-TW" sz="1050" dirty="0">
                <a:solidFill>
                  <a:schemeClr val="bg1"/>
                </a:solidFill>
              </a:rPr>
              <a:t>)</a:t>
            </a:r>
            <a:endParaRPr lang="zh-TW" altLang="en-US" sz="1050" dirty="0">
              <a:solidFill>
                <a:schemeClr val="bg1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290411" y="6126796"/>
            <a:ext cx="6174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>
                <a:solidFill>
                  <a:schemeClr val="bg1"/>
                </a:solidFill>
              </a:rPr>
              <a:t>(kgm</a:t>
            </a:r>
            <a:r>
              <a:rPr lang="en-US" altLang="zh-TW" sz="1050" baseline="30000" dirty="0">
                <a:solidFill>
                  <a:schemeClr val="bg1"/>
                </a:solidFill>
              </a:rPr>
              <a:t>-2</a:t>
            </a:r>
            <a:r>
              <a:rPr lang="en-US" altLang="zh-TW" sz="1050" dirty="0">
                <a:solidFill>
                  <a:schemeClr val="bg1"/>
                </a:solidFill>
              </a:rPr>
              <a:t>)</a:t>
            </a:r>
            <a:endParaRPr lang="zh-TW" altLang="en-US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Radiosondes</a:t>
            </a:r>
            <a:r>
              <a:rPr lang="en-US" altLang="zh-TW" dirty="0" smtClean="0"/>
              <a:t> </a:t>
            </a:r>
            <a:r>
              <a:rPr lang="en-US" altLang="zh-TW" sz="2400" dirty="0" smtClean="0"/>
              <a:t>(</a:t>
            </a:r>
            <a:r>
              <a:rPr lang="en-US" altLang="zh-TW" sz="2400" dirty="0" err="1" smtClean="0"/>
              <a:t>Wuxhou</a:t>
            </a:r>
            <a:r>
              <a:rPr lang="en-US" altLang="zh-TW" sz="2400" dirty="0" smtClean="0"/>
              <a:t>, </a:t>
            </a:r>
            <a:r>
              <a:rPr lang="en-US" altLang="zh-TW" sz="2400" dirty="0" err="1" smtClean="0"/>
              <a:t>Qingyuan</a:t>
            </a:r>
            <a:r>
              <a:rPr lang="en-US" altLang="zh-TW" sz="2400" dirty="0" smtClean="0"/>
              <a:t>)</a:t>
            </a:r>
            <a:endParaRPr lang="zh-TW" altLang="en-US" sz="2400" dirty="0"/>
          </a:p>
        </p:txBody>
      </p:sp>
      <p:pic>
        <p:nvPicPr>
          <p:cNvPr id="2050" name="Picture 2" descr="E:\atmospheric-physics\meeting\使用模式探討南亞颮線弧狀結構發展與後方入流的關聯\figure\F1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599" y="427187"/>
            <a:ext cx="2409453" cy="188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atmospheric-physics\meeting\使用模式探討南亞颮線弧狀結構發展與後方入流的關聯\figure\fig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959" y="1772816"/>
            <a:ext cx="6949769" cy="4457735"/>
          </a:xfrm>
          <a:prstGeom prst="rect">
            <a:avLst/>
          </a:prstGeom>
          <a:noFill/>
        </p:spPr>
      </p:pic>
      <p:sp>
        <p:nvSpPr>
          <p:cNvPr id="4" name="四角星形 3"/>
          <p:cNvSpPr/>
          <p:nvPr/>
        </p:nvSpPr>
        <p:spPr>
          <a:xfrm>
            <a:off x="7231496" y="1448780"/>
            <a:ext cx="72008" cy="72008"/>
          </a:xfrm>
          <a:prstGeom prst="star4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四角星形 6"/>
          <p:cNvSpPr/>
          <p:nvPr/>
        </p:nvSpPr>
        <p:spPr>
          <a:xfrm>
            <a:off x="7794548" y="1297192"/>
            <a:ext cx="72008" cy="72008"/>
          </a:xfrm>
          <a:prstGeom prst="star4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7830552" y="888975"/>
            <a:ext cx="1021856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400" dirty="0" err="1" smtClean="0">
                <a:solidFill>
                  <a:schemeClr val="bg1"/>
                </a:solidFill>
              </a:rPr>
              <a:t>Qingyuan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355524" y="1061423"/>
            <a:ext cx="875972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400" dirty="0" err="1" smtClean="0">
                <a:solidFill>
                  <a:schemeClr val="bg1"/>
                </a:solidFill>
              </a:rPr>
              <a:t>Wuzhou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22648" y="1988840"/>
            <a:ext cx="1859210" cy="33855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chemeClr val="bg1"/>
                </a:solidFill>
              </a:rPr>
              <a:t>CAPE : 1067 Jkg</a:t>
            </a:r>
            <a:r>
              <a:rPr lang="en-US" altLang="zh-TW" sz="1600" baseline="30000" dirty="0" smtClean="0">
                <a:solidFill>
                  <a:schemeClr val="bg1"/>
                </a:solidFill>
              </a:rPr>
              <a:t>-1</a:t>
            </a:r>
            <a:endParaRPr lang="zh-TW" altLang="en-US" sz="1600" baseline="30000" dirty="0">
              <a:solidFill>
                <a:schemeClr val="bg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72852" y="4235946"/>
            <a:ext cx="1809006" cy="33855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chemeClr val="bg1"/>
                </a:solidFill>
              </a:rPr>
              <a:t>CAPE : 747 Jkg</a:t>
            </a:r>
            <a:r>
              <a:rPr lang="en-US" altLang="zh-TW" sz="1600" baseline="30000" dirty="0" smtClean="0">
                <a:solidFill>
                  <a:schemeClr val="bg1"/>
                </a:solidFill>
              </a:rPr>
              <a:t>-1</a:t>
            </a:r>
            <a:endParaRPr lang="zh-TW" altLang="en-US" sz="1600" baseline="30000" dirty="0">
              <a:solidFill>
                <a:schemeClr val="bg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032883" y="2625874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solid : </a:t>
            </a:r>
            <a:r>
              <a:rPr lang="en-US" altLang="zh-TW" dirty="0" smtClean="0"/>
              <a:t>normal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7032883" y="3100318"/>
            <a:ext cx="155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dash : </a:t>
            </a:r>
            <a:r>
              <a:rPr lang="en-US" altLang="zh-TW" dirty="0" smtClean="0"/>
              <a:t>parallel</a:t>
            </a:r>
            <a:endParaRPr lang="zh-TW" altLang="en-US" dirty="0"/>
          </a:p>
        </p:txBody>
      </p:sp>
      <p:cxnSp>
        <p:nvCxnSpPr>
          <p:cNvPr id="12" name="直線接點 11"/>
          <p:cNvCxnSpPr/>
          <p:nvPr/>
        </p:nvCxnSpPr>
        <p:spPr>
          <a:xfrm flipV="1">
            <a:off x="5099579" y="3619500"/>
            <a:ext cx="1729846" cy="662"/>
          </a:xfrm>
          <a:prstGeom prst="line">
            <a:avLst/>
          </a:prstGeom>
          <a:ln cap="rnd">
            <a:solidFill>
              <a:srgbClr val="FF0000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5090054" y="5791862"/>
            <a:ext cx="1758421" cy="8863"/>
          </a:xfrm>
          <a:prstGeom prst="line">
            <a:avLst/>
          </a:prstGeom>
          <a:ln cap="rnd">
            <a:solidFill>
              <a:srgbClr val="FF0000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1331640" y="2733854"/>
            <a:ext cx="1970796" cy="33855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accent1">
                    <a:lumMod val="50000"/>
                  </a:schemeClr>
                </a:solidFill>
              </a:rPr>
              <a:t>Wind shear : 15 ms</a:t>
            </a:r>
            <a:r>
              <a:rPr lang="en-US" altLang="zh-TW" sz="1600" baseline="30000" dirty="0" smtClean="0">
                <a:solidFill>
                  <a:schemeClr val="accent1">
                    <a:lumMod val="50000"/>
                  </a:schemeClr>
                </a:solidFill>
              </a:rPr>
              <a:t>-1</a:t>
            </a:r>
            <a:endParaRPr lang="zh-TW" altLang="en-US" sz="1600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331640" y="4929336"/>
            <a:ext cx="2015488" cy="33855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accent1">
                    <a:lumMod val="50000"/>
                  </a:schemeClr>
                </a:solidFill>
              </a:rPr>
              <a:t>Wind shear : 30 ms</a:t>
            </a:r>
            <a:r>
              <a:rPr lang="en-US" altLang="zh-TW" sz="1600" baseline="30000" dirty="0" smtClean="0">
                <a:solidFill>
                  <a:schemeClr val="accent1">
                    <a:lumMod val="50000"/>
                  </a:schemeClr>
                </a:solidFill>
              </a:rPr>
              <a:t>-1</a:t>
            </a:r>
            <a:endParaRPr lang="zh-TW" altLang="en-US" sz="1600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14" grpId="2" animBg="1"/>
      <p:bldP spid="18" grpId="0" animBg="1"/>
      <p:bldP spid="18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Numerical model and configurations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WRF V3.2</a:t>
            </a:r>
          </a:p>
          <a:p>
            <a:r>
              <a:rPr lang="en-US" altLang="zh-TW" dirty="0" smtClean="0"/>
              <a:t>Starting at 1200 UTC 23 April 2007.</a:t>
            </a:r>
          </a:p>
          <a:p>
            <a:r>
              <a:rPr lang="en-US" altLang="zh-TW" dirty="0" smtClean="0">
                <a:latin typeface="+mn-ea"/>
              </a:rPr>
              <a:t>Initial and boundary conditions provided by 6-hourly FNL NCEP analysis of 1</a:t>
            </a:r>
            <a:r>
              <a:rPr lang="zh-TW" altLang="en-US" baseline="30000" dirty="0" smtClean="0">
                <a:latin typeface="新細明體"/>
                <a:ea typeface="新細明體"/>
              </a:rPr>
              <a:t>。</a:t>
            </a:r>
            <a:r>
              <a:rPr lang="en-US" altLang="zh-TW" dirty="0" smtClean="0">
                <a:latin typeface="+mn-ea"/>
              </a:rPr>
              <a:t>x1</a:t>
            </a:r>
            <a:r>
              <a:rPr lang="zh-TW" altLang="en-US" baseline="30000" dirty="0">
                <a:latin typeface="新細明體"/>
                <a:ea typeface="新細明體"/>
              </a:rPr>
              <a:t> 。</a:t>
            </a:r>
            <a:endParaRPr lang="en-US" altLang="zh-TW" dirty="0" smtClean="0">
              <a:latin typeface="+mn-ea"/>
            </a:endParaRPr>
          </a:p>
        </p:txBody>
      </p:sp>
      <p:graphicFrame>
        <p:nvGraphicFramePr>
          <p:cNvPr id="7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375438"/>
              </p:ext>
            </p:extLst>
          </p:nvPr>
        </p:nvGraphicFramePr>
        <p:xfrm>
          <a:off x="467544" y="3573016"/>
          <a:ext cx="822968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/>
                <a:gridCol w="1347656"/>
                <a:gridCol w="1645936"/>
                <a:gridCol w="1645936"/>
                <a:gridCol w="1645936"/>
              </a:tblGrid>
              <a:tr h="36576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marL="101179" marR="1011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Do.1</a:t>
                      </a:r>
                      <a:endParaRPr lang="zh-TW" altLang="en-US" dirty="0"/>
                    </a:p>
                  </a:txBody>
                  <a:tcPr marL="101179" marR="10117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Do.2</a:t>
                      </a:r>
                      <a:endParaRPr lang="zh-TW" altLang="en-US" dirty="0" smtClean="0"/>
                    </a:p>
                  </a:txBody>
                  <a:tcPr marL="101179" marR="10117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Do.3</a:t>
                      </a:r>
                      <a:endParaRPr lang="zh-TW" altLang="en-US" dirty="0" smtClean="0"/>
                    </a:p>
                  </a:txBody>
                  <a:tcPr marL="101179" marR="10117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Do.4</a:t>
                      </a:r>
                      <a:endParaRPr lang="zh-TW" altLang="en-US" dirty="0" smtClean="0"/>
                    </a:p>
                  </a:txBody>
                  <a:tcPr marL="101179" marR="101179"/>
                </a:tc>
              </a:tr>
              <a:tr h="29883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Grid</a:t>
                      </a:r>
                      <a:r>
                        <a:rPr lang="en-US" altLang="zh-TW" sz="1400" baseline="0" dirty="0" smtClean="0"/>
                        <a:t> points</a:t>
                      </a:r>
                      <a:endParaRPr lang="zh-TW" altLang="en-US" sz="1400" dirty="0"/>
                    </a:p>
                  </a:txBody>
                  <a:tcPr marL="101179" marR="1011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150</a:t>
                      </a:r>
                      <a:r>
                        <a:rPr lang="zh-TW" altLang="en-US" dirty="0" smtClean="0"/>
                        <a:t>*</a:t>
                      </a:r>
                      <a:r>
                        <a:rPr lang="en-US" altLang="zh-TW" dirty="0" smtClean="0"/>
                        <a:t>120</a:t>
                      </a:r>
                      <a:endParaRPr lang="zh-TW" altLang="en-US" dirty="0"/>
                    </a:p>
                  </a:txBody>
                  <a:tcPr marL="101179" marR="1011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205</a:t>
                      </a:r>
                      <a:r>
                        <a:rPr lang="zh-TW" altLang="en-US" dirty="0" smtClean="0"/>
                        <a:t>*</a:t>
                      </a:r>
                      <a:r>
                        <a:rPr lang="en-US" altLang="zh-TW" dirty="0" smtClean="0"/>
                        <a:t>172</a:t>
                      </a:r>
                      <a:endParaRPr lang="zh-TW" altLang="en-US" dirty="0"/>
                    </a:p>
                  </a:txBody>
                  <a:tcPr marL="101179" marR="1011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316</a:t>
                      </a:r>
                      <a:r>
                        <a:rPr lang="zh-TW" altLang="en-US" dirty="0" smtClean="0"/>
                        <a:t>*</a:t>
                      </a:r>
                      <a:r>
                        <a:rPr lang="en-US" altLang="zh-TW" dirty="0" smtClean="0"/>
                        <a:t>205</a:t>
                      </a:r>
                      <a:endParaRPr lang="zh-TW" altLang="en-US" dirty="0"/>
                    </a:p>
                  </a:txBody>
                  <a:tcPr marL="101179" marR="1011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481</a:t>
                      </a:r>
                      <a:r>
                        <a:rPr lang="zh-TW" altLang="en-US" dirty="0" smtClean="0"/>
                        <a:t>*</a:t>
                      </a:r>
                      <a:r>
                        <a:rPr lang="en-US" altLang="zh-TW" dirty="0" smtClean="0"/>
                        <a:t>451</a:t>
                      </a:r>
                      <a:endParaRPr lang="zh-TW" altLang="en-US" dirty="0"/>
                    </a:p>
                  </a:txBody>
                  <a:tcPr marL="101179" marR="101179"/>
                </a:tc>
              </a:tr>
              <a:tr h="29883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Horizontal intervals</a:t>
                      </a:r>
                      <a:endParaRPr lang="zh-TW" altLang="en-US" sz="1400" dirty="0"/>
                    </a:p>
                  </a:txBody>
                  <a:tcPr marL="101179" marR="1011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40.5</a:t>
                      </a:r>
                      <a:r>
                        <a:rPr lang="zh-TW" altLang="en-US" dirty="0" smtClean="0"/>
                        <a:t> </a:t>
                      </a:r>
                      <a:r>
                        <a:rPr lang="en-US" altLang="zh-TW" dirty="0" smtClean="0"/>
                        <a:t>km</a:t>
                      </a:r>
                      <a:endParaRPr lang="zh-TW" altLang="en-US" dirty="0"/>
                    </a:p>
                  </a:txBody>
                  <a:tcPr marL="101179" marR="1011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13.5 km</a:t>
                      </a:r>
                      <a:endParaRPr lang="zh-TW" altLang="en-US" dirty="0"/>
                    </a:p>
                  </a:txBody>
                  <a:tcPr marL="101179" marR="1011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4.5 km</a:t>
                      </a:r>
                      <a:endParaRPr lang="zh-TW" altLang="en-US" dirty="0"/>
                    </a:p>
                  </a:txBody>
                  <a:tcPr marL="101179" marR="1011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1.5 km</a:t>
                      </a:r>
                      <a:endParaRPr lang="zh-TW" altLang="en-US" dirty="0"/>
                    </a:p>
                  </a:txBody>
                  <a:tcPr marL="101179" marR="101179"/>
                </a:tc>
              </a:tr>
              <a:tr h="29883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Vertical layers</a:t>
                      </a:r>
                      <a:endParaRPr lang="zh-TW" altLang="en-US" sz="1400" dirty="0"/>
                    </a:p>
                  </a:txBody>
                  <a:tcPr marL="101179" marR="101179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35 layers</a:t>
                      </a:r>
                      <a:endParaRPr lang="zh-TW" altLang="en-US" dirty="0"/>
                    </a:p>
                  </a:txBody>
                  <a:tcPr marL="101179" marR="101179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29883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Microphysics</a:t>
                      </a:r>
                      <a:endParaRPr lang="zh-TW" altLang="en-US" sz="1400" dirty="0"/>
                    </a:p>
                  </a:txBody>
                  <a:tcPr marL="101179" marR="101179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WSM6</a:t>
                      </a:r>
                      <a:endParaRPr lang="zh-TW" altLang="en-US" dirty="0"/>
                    </a:p>
                  </a:txBody>
                  <a:tcPr marL="101179" marR="101179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9883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Planetary boundary processes</a:t>
                      </a:r>
                      <a:endParaRPr lang="zh-TW" altLang="en-US" sz="1400" dirty="0"/>
                    </a:p>
                  </a:txBody>
                  <a:tcPr marL="101179" marR="101179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dirty="0" err="1" smtClean="0"/>
                        <a:t>Yonsei</a:t>
                      </a:r>
                      <a:r>
                        <a:rPr lang="en-US" altLang="zh-TW" dirty="0" smtClean="0"/>
                        <a:t> State University</a:t>
                      </a:r>
                      <a:endParaRPr lang="zh-TW" altLang="en-US" dirty="0"/>
                    </a:p>
                  </a:txBody>
                  <a:tcPr marL="101179" marR="101179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9883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Cumulus parameterization</a:t>
                      </a:r>
                      <a:endParaRPr lang="zh-TW" altLang="en-US" sz="1400" dirty="0"/>
                    </a:p>
                  </a:txBody>
                  <a:tcPr marL="101179" marR="101179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dirty="0" err="1" smtClean="0"/>
                        <a:t>Grell-Devenyi</a:t>
                      </a:r>
                      <a:r>
                        <a:rPr lang="en-US" altLang="zh-TW" dirty="0" smtClean="0"/>
                        <a:t> </a:t>
                      </a:r>
                      <a:endParaRPr lang="zh-TW" altLang="en-US" dirty="0"/>
                    </a:p>
                  </a:txBody>
                  <a:tcPr marL="101179" marR="101179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No</a:t>
                      </a:r>
                      <a:endParaRPr lang="zh-TW" altLang="en-US" dirty="0"/>
                    </a:p>
                  </a:txBody>
                  <a:tcPr marL="101179" marR="101179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H:\atmospheric-physics\meeting\使用模式探討南亞颮線弧狀結構發展與後方入流的關聯\figure\fig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99260"/>
            <a:ext cx="4248472" cy="325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Result from the numerical simulation</a:t>
            </a:r>
            <a:endParaRPr lang="zh-TW" altLang="en-US" dirty="0"/>
          </a:p>
        </p:txBody>
      </p:sp>
      <p:pic>
        <p:nvPicPr>
          <p:cNvPr id="4098" name="Picture 2" descr="H:\atmospheric-physics\meeting\使用模式探討南亞颮線弧狀結構發展與後方入流的關聯\figure\fi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628800"/>
            <a:ext cx="3888432" cy="4707733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6558086" y="3356992"/>
            <a:ext cx="1163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c ≈ 17 ms</a:t>
            </a:r>
            <a:r>
              <a:rPr lang="en-US" altLang="zh-TW" baseline="30000" dirty="0" smtClean="0">
                <a:solidFill>
                  <a:schemeClr val="bg1"/>
                </a:solidFill>
              </a:rPr>
              <a:t>-1</a:t>
            </a:r>
            <a:endParaRPr lang="zh-TW" altLang="en-US" baseline="30000" dirty="0">
              <a:solidFill>
                <a:schemeClr val="bg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558086" y="5644187"/>
            <a:ext cx="1179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c ≈ 16 ms</a:t>
            </a:r>
            <a:r>
              <a:rPr lang="en-US" altLang="zh-TW" baseline="30000" dirty="0" smtClean="0">
                <a:solidFill>
                  <a:schemeClr val="bg1"/>
                </a:solidFill>
              </a:rPr>
              <a:t>-1</a:t>
            </a:r>
            <a:endParaRPr lang="zh-TW" altLang="en-US" baseline="30000" dirty="0">
              <a:solidFill>
                <a:schemeClr val="bg1"/>
              </a:solidFill>
            </a:endParaRPr>
          </a:p>
        </p:txBody>
      </p:sp>
      <p:sp>
        <p:nvSpPr>
          <p:cNvPr id="5" name="橢圓 4"/>
          <p:cNvSpPr/>
          <p:nvPr/>
        </p:nvSpPr>
        <p:spPr>
          <a:xfrm>
            <a:off x="4331918" y="2556945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3987476" y="2714630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4556920" y="2608920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3932798" y="2807039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729582" y="2654728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083863" y="2870554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4981526" y="2689965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4272381" y="2937505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4900480" y="4971560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3757921" y="5451665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3857466" y="5508925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5008835" y="5079914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5261660" y="4978607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5340062" y="5062296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4218645" y="5600540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9" name="橢圓 28"/>
          <p:cNvSpPr/>
          <p:nvPr/>
        </p:nvSpPr>
        <p:spPr>
          <a:xfrm>
            <a:off x="4397472" y="5673658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Radar reflectivity and rear inflow</a:t>
            </a:r>
            <a:endParaRPr lang="zh-TW" altLang="en-US" dirty="0"/>
          </a:p>
        </p:txBody>
      </p:sp>
      <p:pic>
        <p:nvPicPr>
          <p:cNvPr id="5122" name="Picture 2" descr="H:\atmospheric-physics\meeting\使用模式探討南亞颮線弧狀結構發展與後方入流的關聯\figure\fig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4371" y="1462302"/>
            <a:ext cx="6351444" cy="4653476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323527" y="1627148"/>
            <a:ext cx="1466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shaded : </a:t>
            </a:r>
            <a:r>
              <a:rPr lang="en-US" altLang="zh-TW" dirty="0" err="1" smtClean="0"/>
              <a:t>dB</a:t>
            </a:r>
            <a:r>
              <a:rPr lang="en-US" altLang="zh-TW" i="1" dirty="0" err="1" smtClean="0"/>
              <a:t>Z</a:t>
            </a:r>
            <a:endParaRPr lang="zh-TW" altLang="en-US" i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378822" y="1991476"/>
            <a:ext cx="1750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blue : </a:t>
            </a:r>
            <a:r>
              <a:rPr lang="en-US" altLang="zh-TW" dirty="0" smtClean="0"/>
              <a:t>1.5 km RI</a:t>
            </a:r>
          </a:p>
          <a:p>
            <a:r>
              <a:rPr lang="en-US" altLang="zh-TW" dirty="0"/>
              <a:t> </a:t>
            </a:r>
            <a:r>
              <a:rPr lang="en-US" altLang="zh-TW" dirty="0" smtClean="0"/>
              <a:t>         (&gt; </a:t>
            </a:r>
            <a:r>
              <a:rPr lang="en-US" altLang="zh-TW" dirty="0"/>
              <a:t>4 ms</a:t>
            </a:r>
            <a:r>
              <a:rPr lang="en-US" altLang="zh-TW" baseline="30000" dirty="0"/>
              <a:t>-1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78822" y="2780928"/>
            <a:ext cx="1686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red : </a:t>
            </a:r>
            <a:r>
              <a:rPr lang="en-US" altLang="zh-TW" dirty="0" smtClean="0"/>
              <a:t>2.5 km</a:t>
            </a:r>
            <a:r>
              <a:rPr lang="zh-TW" altLang="en-US" dirty="0" smtClean="0"/>
              <a:t> </a:t>
            </a:r>
            <a:r>
              <a:rPr lang="en-US" altLang="zh-TW" dirty="0" smtClean="0"/>
              <a:t>RI</a:t>
            </a:r>
          </a:p>
          <a:p>
            <a:r>
              <a:rPr lang="en-US" altLang="zh-TW" dirty="0"/>
              <a:t> </a:t>
            </a:r>
            <a:r>
              <a:rPr lang="en-US" altLang="zh-TW" dirty="0" smtClean="0"/>
              <a:t>        (&gt; 4 ms</a:t>
            </a:r>
            <a:r>
              <a:rPr lang="en-US" altLang="zh-TW" baseline="30000" dirty="0" smtClean="0"/>
              <a:t>-1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4139952" y="6165304"/>
            <a:ext cx="425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line-relative wind </a:t>
            </a:r>
            <a:r>
              <a:rPr lang="en-US" altLang="zh-TW" dirty="0">
                <a:solidFill>
                  <a:srgbClr val="FF0000"/>
                </a:solidFill>
              </a:rPr>
              <a:t>vector </a:t>
            </a:r>
            <a:r>
              <a:rPr lang="en-US" altLang="zh-TW" dirty="0"/>
              <a:t>at 1.5 km height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宣紙">
  <a:themeElements>
    <a:clrScheme name="宣紙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宣紙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宣紙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4438</TotalTime>
  <Words>1431</Words>
  <Application>Microsoft Office PowerPoint</Application>
  <PresentationFormat>如螢幕大小 (4:3)</PresentationFormat>
  <Paragraphs>368</Paragraphs>
  <Slides>38</Slides>
  <Notes>30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39" baseType="lpstr">
      <vt:lpstr>宣紙</vt:lpstr>
      <vt:lpstr>A Modeling Study on the Development of a Bowing Structure and Associated Rear Inflow within a Squall Line over South China</vt:lpstr>
      <vt:lpstr>Bookend vortex： </vt:lpstr>
      <vt:lpstr>Introduction</vt:lpstr>
      <vt:lpstr>Observation </vt:lpstr>
      <vt:lpstr>Environmental features of the squall line</vt:lpstr>
      <vt:lpstr>Radiosondes (Wuxhou, Qingyuan)</vt:lpstr>
      <vt:lpstr>Numerical model and configurations</vt:lpstr>
      <vt:lpstr>Result from the numerical simulation</vt:lpstr>
      <vt:lpstr>Radar reflectivity and rear inflow</vt:lpstr>
      <vt:lpstr>The formation mechanism of the large bowing structure</vt:lpstr>
      <vt:lpstr>Speed of cold pool</vt:lpstr>
      <vt:lpstr>PowerPoint 簡報</vt:lpstr>
      <vt:lpstr>Environmental vertical shear</vt:lpstr>
      <vt:lpstr>Formation mechanism of rear inflow </vt:lpstr>
      <vt:lpstr>Environmental flow </vt:lpstr>
      <vt:lpstr>Pressure gradient</vt:lpstr>
      <vt:lpstr>PowerPoint 簡報</vt:lpstr>
      <vt:lpstr>bookend vortices</vt:lpstr>
      <vt:lpstr>southern bow segment</vt:lpstr>
      <vt:lpstr>23/2130 z</vt:lpstr>
      <vt:lpstr>23/2230 z</vt:lpstr>
      <vt:lpstr>Vorticity budget analysis</vt:lpstr>
      <vt:lpstr>23/2130 z</vt:lpstr>
      <vt:lpstr>Vortex line (southern bow segment)</vt:lpstr>
      <vt:lpstr>northern bow segment</vt:lpstr>
      <vt:lpstr>23/2300z</vt:lpstr>
      <vt:lpstr>23/2400z</vt:lpstr>
      <vt:lpstr>Vorticity budget analysis</vt:lpstr>
      <vt:lpstr>PowerPoint 簡報</vt:lpstr>
      <vt:lpstr>Vortex line (northern bow segment)</vt:lpstr>
      <vt:lpstr>The collapse of the big bowing structure</vt:lpstr>
      <vt:lpstr>PowerPoint 簡報</vt:lpstr>
      <vt:lpstr>Conclusion</vt:lpstr>
      <vt:lpstr>THE　END</vt:lpstr>
      <vt:lpstr>冷池與環境風切的平衡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Modeling Study on the Development of a Bowing Structure and Associated Rear Inflow within a Squall Line over South China</dc:title>
  <dc:creator>chang-hong</dc:creator>
  <cp:lastModifiedBy>chang-hong</cp:lastModifiedBy>
  <cp:revision>234</cp:revision>
  <dcterms:created xsi:type="dcterms:W3CDTF">2012-09-17T04:01:23Z</dcterms:created>
  <dcterms:modified xsi:type="dcterms:W3CDTF">2012-10-23T01:33:18Z</dcterms:modified>
</cp:coreProperties>
</file>