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3" r:id="rId3"/>
    <p:sldId id="330" r:id="rId4"/>
    <p:sldId id="282" r:id="rId5"/>
    <p:sldId id="291" r:id="rId6"/>
    <p:sldId id="293" r:id="rId7"/>
    <p:sldId id="281" r:id="rId8"/>
    <p:sldId id="294" r:id="rId9"/>
    <p:sldId id="308" r:id="rId10"/>
    <p:sldId id="295" r:id="rId11"/>
    <p:sldId id="296" r:id="rId12"/>
    <p:sldId id="307" r:id="rId13"/>
    <p:sldId id="309" r:id="rId14"/>
    <p:sldId id="306" r:id="rId15"/>
    <p:sldId id="311" r:id="rId16"/>
    <p:sldId id="312" r:id="rId17"/>
    <p:sldId id="326" r:id="rId18"/>
    <p:sldId id="313" r:id="rId19"/>
    <p:sldId id="310" r:id="rId20"/>
    <p:sldId id="327" r:id="rId21"/>
    <p:sldId id="315" r:id="rId22"/>
    <p:sldId id="317" r:id="rId23"/>
    <p:sldId id="320" r:id="rId24"/>
    <p:sldId id="322" r:id="rId25"/>
    <p:sldId id="305" r:id="rId26"/>
    <p:sldId id="298" r:id="rId27"/>
    <p:sldId id="300" r:id="rId28"/>
    <p:sldId id="274" r:id="rId29"/>
    <p:sldId id="301" r:id="rId30"/>
    <p:sldId id="302" r:id="rId31"/>
    <p:sldId id="324" r:id="rId32"/>
    <p:sldId id="299" r:id="rId33"/>
    <p:sldId id="292" r:id="rId34"/>
    <p:sldId id="290" r:id="rId35"/>
    <p:sldId id="289" r:id="rId36"/>
    <p:sldId id="325" r:id="rId37"/>
    <p:sldId id="328"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726" autoAdjust="0"/>
  </p:normalViewPr>
  <p:slideViewPr>
    <p:cSldViewPr>
      <p:cViewPr varScale="1">
        <p:scale>
          <a:sx n="64" d="100"/>
          <a:sy n="64" d="100"/>
        </p:scale>
        <p:origin x="-14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FB0A6-857C-4DAC-B43B-21554A0EE545}" type="datetimeFigureOut">
              <a:rPr lang="zh-TW" altLang="en-US" smtClean="0"/>
              <a:t>2012/10/23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109EB-0965-4D00-AA4D-627F0A96FE31}" type="slidenum">
              <a:rPr lang="zh-TW" altLang="en-US" smtClean="0"/>
              <a:t>‹#›</a:t>
            </a:fld>
            <a:endParaRPr lang="zh-TW" altLang="en-US"/>
          </a:p>
        </p:txBody>
      </p:sp>
    </p:spTree>
    <p:extLst>
      <p:ext uri="{BB962C8B-B14F-4D97-AF65-F5344CB8AC3E}">
        <p14:creationId xmlns:p14="http://schemas.microsoft.com/office/powerpoint/2010/main" val="256070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D8109EB-0965-4D00-AA4D-627F0A96FE31}" type="slidenum">
              <a:rPr lang="zh-TW" altLang="en-US" smtClean="0"/>
              <a:t>18</a:t>
            </a:fld>
            <a:endParaRPr lang="zh-TW" altLang="en-US"/>
          </a:p>
        </p:txBody>
      </p:sp>
    </p:spTree>
    <p:extLst>
      <p:ext uri="{BB962C8B-B14F-4D97-AF65-F5344CB8AC3E}">
        <p14:creationId xmlns:p14="http://schemas.microsoft.com/office/powerpoint/2010/main" val="210693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eaLnBrk="1" hangingPunct="1"/>
            <a:fld id="{EB9FB5C3-A323-4C60-B7DD-AEEC4736F964}" type="slidenum">
              <a:rPr lang="en-GB" altLang="zh-TW">
                <a:solidFill>
                  <a:srgbClr val="000000"/>
                </a:solidFill>
                <a:ea typeface="新細明體" charset="-120"/>
              </a:rPr>
              <a:pPr eaLnBrk="1" hangingPunct="1"/>
              <a:t>33</a:t>
            </a:fld>
            <a:endParaRPr lang="en-GB" altLang="zh-TW">
              <a:solidFill>
                <a:srgbClr val="000000"/>
              </a:solidFill>
              <a:ea typeface="新細明體" charset="-120"/>
            </a:endParaRPr>
          </a:p>
        </p:txBody>
      </p:sp>
      <p:sp>
        <p:nvSpPr>
          <p:cNvPr id="33795" name="Rectangle 1"/>
          <p:cNvSpPr txBox="1">
            <a:spLocks noGrp="1" noRot="1" noChangeAspect="1" noChangeArrowheads="1" noTextEdit="1"/>
          </p:cNvSpPr>
          <p:nvPr>
            <p:ph type="sldImg"/>
          </p:nvPr>
        </p:nvSpPr>
        <p:spPr>
          <a:xfrm>
            <a:off x="1143000" y="685800"/>
            <a:ext cx="4572000" cy="3429000"/>
          </a:xfrm>
          <a:ln/>
        </p:spPr>
      </p:sp>
      <p:sp>
        <p:nvSpPr>
          <p:cNvPr id="33796"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1723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195736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25880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391360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41396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244048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352959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187175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67835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228686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FAFC151-2121-402F-88E9-E75CCCE12523}" type="datetimeFigureOut">
              <a:rPr lang="zh-TW" altLang="en-US" smtClean="0"/>
              <a:t>2012/10/23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164686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FC151-2121-402F-88E9-E75CCCE12523}" type="datetimeFigureOut">
              <a:rPr lang="zh-TW" altLang="en-US" smtClean="0"/>
              <a:t>2012/10/23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B4E6B-FB12-47BE-9B3C-1B6AB6176907}" type="slidenum">
              <a:rPr lang="zh-TW" altLang="en-US" smtClean="0"/>
              <a:t>‹#›</a:t>
            </a:fld>
            <a:endParaRPr lang="zh-TW" altLang="en-US"/>
          </a:p>
        </p:txBody>
      </p:sp>
    </p:spTree>
    <p:extLst>
      <p:ext uri="{BB962C8B-B14F-4D97-AF65-F5344CB8AC3E}">
        <p14:creationId xmlns:p14="http://schemas.microsoft.com/office/powerpoint/2010/main" val="367206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png"/><Relationship Id="rId5" Type="http://schemas.openxmlformats.org/officeDocument/2006/relationships/image" Target="../media/image40.emf"/><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24178" y="1548081"/>
            <a:ext cx="7772400" cy="1470025"/>
          </a:xfrm>
        </p:spPr>
        <p:txBody>
          <a:bodyPr/>
          <a:lstStyle/>
          <a:p>
            <a:r>
              <a:rPr lang="en-US" altLang="zh-TW" b="1" dirty="0">
                <a:solidFill>
                  <a:schemeClr val="accent6">
                    <a:lumMod val="75000"/>
                  </a:schemeClr>
                </a:solidFill>
              </a:rPr>
              <a:t>Thermodynamic Aspects of Tropical Cyclone Formation</a:t>
            </a:r>
            <a:endParaRPr lang="zh-TW" altLang="en-US" b="1" dirty="0">
              <a:solidFill>
                <a:schemeClr val="accent6">
                  <a:lumMod val="75000"/>
                </a:schemeClr>
              </a:solidFill>
            </a:endParaRPr>
          </a:p>
        </p:txBody>
      </p:sp>
      <p:sp>
        <p:nvSpPr>
          <p:cNvPr id="3" name="副標題 2"/>
          <p:cNvSpPr>
            <a:spLocks noGrp="1"/>
          </p:cNvSpPr>
          <p:nvPr>
            <p:ph type="subTitle" idx="1"/>
          </p:nvPr>
        </p:nvSpPr>
        <p:spPr>
          <a:xfrm>
            <a:off x="1403648" y="4365104"/>
            <a:ext cx="6400800" cy="600472"/>
          </a:xfrm>
        </p:spPr>
        <p:txBody>
          <a:bodyPr>
            <a:normAutofit/>
          </a:bodyPr>
          <a:lstStyle/>
          <a:p>
            <a:r>
              <a:rPr lang="en-US" altLang="zh-TW" sz="2400" dirty="0" smtClean="0"/>
              <a:t>reporter : Lin </a:t>
            </a:r>
            <a:r>
              <a:rPr lang="en-US" altLang="zh-TW" sz="2400" dirty="0" err="1" smtClean="0"/>
              <a:t>Ching</a:t>
            </a:r>
            <a:endParaRPr lang="zh-TW" altLang="en-US" sz="2400" dirty="0"/>
          </a:p>
        </p:txBody>
      </p:sp>
      <p:sp>
        <p:nvSpPr>
          <p:cNvPr id="4" name="矩形 3"/>
          <p:cNvSpPr/>
          <p:nvPr/>
        </p:nvSpPr>
        <p:spPr>
          <a:xfrm>
            <a:off x="827584" y="4869160"/>
            <a:ext cx="7560840" cy="1815882"/>
          </a:xfrm>
          <a:prstGeom prst="rect">
            <a:avLst/>
          </a:prstGeom>
        </p:spPr>
        <p:txBody>
          <a:bodyPr wrap="square">
            <a:spAutoFit/>
          </a:bodyPr>
          <a:lstStyle/>
          <a:p>
            <a:pPr marL="808038" indent="-808038"/>
            <a:r>
              <a:rPr lang="en-US" altLang="zh-TW" sz="1400" dirty="0" smtClean="0"/>
              <a:t>Based on </a:t>
            </a:r>
          </a:p>
          <a:p>
            <a:pPr marL="808038" indent="-808038"/>
            <a:r>
              <a:rPr lang="en-US" altLang="zh-TW" sz="1400" dirty="0"/>
              <a:t>Dunkerton, T. J., M. T. Montgomery, and Z. Wang, 2009: Tropical </a:t>
            </a:r>
            <a:r>
              <a:rPr lang="en-US" altLang="zh-TW" sz="1400" dirty="0" err="1"/>
              <a:t>cyclogenesis</a:t>
            </a:r>
            <a:r>
              <a:rPr lang="en-US" altLang="zh-TW" sz="1400" dirty="0"/>
              <a:t> in a tropical wave critical layer: Easterly waves. </a:t>
            </a:r>
            <a:r>
              <a:rPr lang="en-US" altLang="zh-TW" sz="1400" i="1" dirty="0"/>
              <a:t>Atmos. Chem. Phys.</a:t>
            </a:r>
            <a:r>
              <a:rPr lang="en-US" altLang="zh-TW" sz="1400" dirty="0"/>
              <a:t>, </a:t>
            </a:r>
            <a:r>
              <a:rPr lang="en-US" altLang="zh-TW" sz="1400" b="1" dirty="0"/>
              <a:t>9</a:t>
            </a:r>
            <a:r>
              <a:rPr lang="en-US" altLang="zh-TW" sz="1400" dirty="0"/>
              <a:t>, 5587–5646.</a:t>
            </a:r>
          </a:p>
          <a:p>
            <a:pPr marL="808038" indent="-808038"/>
            <a:r>
              <a:rPr lang="en-US" altLang="zh-TW" sz="1400" dirty="0" smtClean="0"/>
              <a:t>Wang</a:t>
            </a:r>
            <a:r>
              <a:rPr lang="en-US" altLang="zh-TW" sz="1400" dirty="0"/>
              <a:t>, Z., T. J. Dunkerton, and M. T. Montgomery, 2010a: Genesis of Pre-Hurricane Felix (2007). Part I: The role of the easterly wave critical layer. </a:t>
            </a:r>
            <a:r>
              <a:rPr lang="en-US" altLang="zh-TW" sz="1400" i="1" dirty="0"/>
              <a:t>J. Atmos. Sci.</a:t>
            </a:r>
            <a:r>
              <a:rPr lang="en-US" altLang="zh-TW" sz="1400" dirty="0"/>
              <a:t>, </a:t>
            </a:r>
            <a:r>
              <a:rPr lang="en-US" altLang="zh-TW" sz="1400" b="1" dirty="0"/>
              <a:t>67</a:t>
            </a:r>
            <a:r>
              <a:rPr lang="en-US" altLang="zh-TW" sz="1400" dirty="0"/>
              <a:t>, 1711–1729.</a:t>
            </a:r>
            <a:endParaRPr lang="en-US" altLang="zh-TW" sz="1400" dirty="0" smtClean="0"/>
          </a:p>
          <a:p>
            <a:pPr marL="808038" indent="-808038"/>
            <a:r>
              <a:rPr lang="en-US" altLang="zh-TW" sz="1400" dirty="0"/>
              <a:t>Wang, Z., T. J. Dunkerton, and M. T. Montgomery, 2010b: Genesis of Pre-Hurricane Felix (2007). Part II: Warm core formation, precipitation evolution, and predictability.</a:t>
            </a:r>
            <a:r>
              <a:rPr lang="en-US" altLang="zh-TW" sz="1400" i="1" dirty="0"/>
              <a:t> J. Atmos. Sci.</a:t>
            </a:r>
            <a:r>
              <a:rPr lang="en-US" altLang="zh-TW" sz="1400" dirty="0"/>
              <a:t>, </a:t>
            </a:r>
            <a:r>
              <a:rPr lang="en-US" altLang="zh-TW" sz="1400" b="1" dirty="0"/>
              <a:t>67</a:t>
            </a:r>
            <a:r>
              <a:rPr lang="en-US" altLang="zh-TW" sz="1400" dirty="0"/>
              <a:t>, 1730–1744.</a:t>
            </a:r>
            <a:endParaRPr lang="zh-TW" altLang="en-US" sz="1400" dirty="0"/>
          </a:p>
        </p:txBody>
      </p:sp>
      <p:sp>
        <p:nvSpPr>
          <p:cNvPr id="5" name="矩形 4"/>
          <p:cNvSpPr/>
          <p:nvPr/>
        </p:nvSpPr>
        <p:spPr>
          <a:xfrm>
            <a:off x="2123728" y="3420289"/>
            <a:ext cx="5328592" cy="584775"/>
          </a:xfrm>
          <a:prstGeom prst="rect">
            <a:avLst/>
          </a:prstGeom>
        </p:spPr>
        <p:txBody>
          <a:bodyPr wrap="square">
            <a:spAutoFit/>
          </a:bodyPr>
          <a:lstStyle/>
          <a:p>
            <a:pPr marL="808038" indent="-808038"/>
            <a:r>
              <a:rPr lang="en-US" altLang="zh-TW" sz="1600" dirty="0">
                <a:solidFill>
                  <a:srgbClr val="0000FF"/>
                </a:solidFill>
              </a:rPr>
              <a:t>Wang, Z., 2012: Thermodynamic aspects of tropical cyclone formation. </a:t>
            </a:r>
            <a:r>
              <a:rPr lang="en-US" altLang="zh-TW" sz="1600" i="1" dirty="0">
                <a:solidFill>
                  <a:srgbClr val="0000FF"/>
                </a:solidFill>
              </a:rPr>
              <a:t>J. Atmos. Sci.</a:t>
            </a:r>
            <a:r>
              <a:rPr lang="en-US" altLang="zh-TW" sz="1600" dirty="0">
                <a:solidFill>
                  <a:srgbClr val="0000FF"/>
                </a:solidFill>
              </a:rPr>
              <a:t>, </a:t>
            </a:r>
            <a:r>
              <a:rPr lang="en-US" altLang="zh-TW" sz="1600" b="1" dirty="0">
                <a:solidFill>
                  <a:srgbClr val="0000FF"/>
                </a:solidFill>
              </a:rPr>
              <a:t>69</a:t>
            </a:r>
            <a:r>
              <a:rPr lang="en-US" altLang="zh-TW" sz="1600" dirty="0">
                <a:solidFill>
                  <a:srgbClr val="0000FF"/>
                </a:solidFill>
              </a:rPr>
              <a:t>, 2433–2451.</a:t>
            </a:r>
            <a:endParaRPr lang="zh-TW" altLang="en-US" sz="1600" dirty="0">
              <a:solidFill>
                <a:srgbClr val="0000FF"/>
              </a:solidFill>
            </a:endParaRPr>
          </a:p>
        </p:txBody>
      </p:sp>
    </p:spTree>
    <p:extLst>
      <p:ext uri="{BB962C8B-B14F-4D97-AF65-F5344CB8AC3E}">
        <p14:creationId xmlns:p14="http://schemas.microsoft.com/office/powerpoint/2010/main" val="3873326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0" y="332656"/>
            <a:ext cx="4572000" cy="830997"/>
          </a:xfrm>
          <a:prstGeom prst="rect">
            <a:avLst/>
          </a:prstGeom>
        </p:spPr>
        <p:txBody>
          <a:bodyPr>
            <a:spAutoFit/>
          </a:bodyPr>
          <a:lstStyle/>
          <a:p>
            <a:pPr algn="ctr"/>
            <a:r>
              <a:rPr lang="fr-FR" altLang="zh-TW" sz="2400" i="1" dirty="0" smtClean="0">
                <a:solidFill>
                  <a:schemeClr val="accent6">
                    <a:lumMod val="75000"/>
                  </a:schemeClr>
                </a:solidFill>
              </a:rPr>
              <a:t>Stratiform </a:t>
            </a:r>
            <a:r>
              <a:rPr lang="fr-FR" altLang="zh-TW" sz="2400" i="1" dirty="0">
                <a:solidFill>
                  <a:schemeClr val="accent6">
                    <a:lumMod val="75000"/>
                  </a:schemeClr>
                </a:solidFill>
              </a:rPr>
              <a:t>vs. </a:t>
            </a:r>
            <a:r>
              <a:rPr lang="fr-FR" altLang="zh-TW" sz="2400" i="1" dirty="0" smtClean="0">
                <a:solidFill>
                  <a:schemeClr val="accent6">
                    <a:lumMod val="75000"/>
                  </a:schemeClr>
                </a:solidFill>
              </a:rPr>
              <a:t>Convective</a:t>
            </a:r>
          </a:p>
          <a:p>
            <a:pPr algn="ctr"/>
            <a:r>
              <a:rPr lang="fr-FR" altLang="zh-TW" sz="2400" i="1" dirty="0" smtClean="0">
                <a:solidFill>
                  <a:schemeClr val="accent6">
                    <a:lumMod val="75000"/>
                  </a:schemeClr>
                </a:solidFill>
              </a:rPr>
              <a:t> </a:t>
            </a:r>
            <a:r>
              <a:rPr lang="fr-FR" altLang="zh-TW" sz="2400" i="1" dirty="0">
                <a:solidFill>
                  <a:schemeClr val="accent6">
                    <a:lumMod val="75000"/>
                  </a:schemeClr>
                </a:solidFill>
              </a:rPr>
              <a:t>Divergence Profiles </a:t>
            </a:r>
            <a:endParaRPr lang="zh-TW" altLang="en-US" sz="2400" dirty="0">
              <a:solidFill>
                <a:schemeClr val="accent6">
                  <a:lumMod val="75000"/>
                </a:schemeClr>
              </a:solidFill>
            </a:endParaRPr>
          </a:p>
        </p:txBody>
      </p:sp>
      <p:sp>
        <p:nvSpPr>
          <p:cNvPr id="3" name="矩形 2"/>
          <p:cNvSpPr/>
          <p:nvPr/>
        </p:nvSpPr>
        <p:spPr>
          <a:xfrm>
            <a:off x="6059629" y="2099528"/>
            <a:ext cx="1296144" cy="369332"/>
          </a:xfrm>
          <a:prstGeom prst="rect">
            <a:avLst/>
          </a:prstGeom>
        </p:spPr>
        <p:txBody>
          <a:bodyPr wrap="square">
            <a:spAutoFit/>
          </a:bodyPr>
          <a:lstStyle/>
          <a:p>
            <a:pPr algn="ctr"/>
            <a:r>
              <a:rPr lang="en-US" altLang="zh-TW" b="1" dirty="0" smtClean="0"/>
              <a:t>Convective </a:t>
            </a:r>
            <a:endParaRPr lang="zh-TW" altLang="en-US" dirty="0"/>
          </a:p>
        </p:txBody>
      </p:sp>
      <p:sp>
        <p:nvSpPr>
          <p:cNvPr id="4" name="矩形 3"/>
          <p:cNvSpPr/>
          <p:nvPr/>
        </p:nvSpPr>
        <p:spPr>
          <a:xfrm>
            <a:off x="7503646" y="2099527"/>
            <a:ext cx="1277888" cy="369332"/>
          </a:xfrm>
          <a:prstGeom prst="rect">
            <a:avLst/>
          </a:prstGeom>
        </p:spPr>
        <p:txBody>
          <a:bodyPr wrap="square">
            <a:spAutoFit/>
          </a:bodyPr>
          <a:lstStyle/>
          <a:p>
            <a:pPr algn="ctr"/>
            <a:r>
              <a:rPr lang="en-US" altLang="zh-TW" b="1" dirty="0" err="1" smtClean="0"/>
              <a:t>Stratiform</a:t>
            </a:r>
            <a:r>
              <a:rPr lang="en-US" altLang="zh-TW" b="1" dirty="0" smtClean="0"/>
              <a:t> </a:t>
            </a:r>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670" y="2468860"/>
            <a:ext cx="1240061" cy="225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560" y="2464384"/>
            <a:ext cx="1240060" cy="226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306282" y="5951331"/>
            <a:ext cx="6590916" cy="646331"/>
          </a:xfrm>
          <a:prstGeom prst="rect">
            <a:avLst/>
          </a:prstGeom>
        </p:spPr>
        <p:txBody>
          <a:bodyPr wrap="square">
            <a:spAutoFit/>
          </a:bodyPr>
          <a:lstStyle/>
          <a:p>
            <a:pPr algn="ctr"/>
            <a:r>
              <a:rPr lang="en-US" altLang="zh-TW" b="1" dirty="0" err="1" smtClean="0">
                <a:solidFill>
                  <a:srgbClr val="0000FF"/>
                </a:solidFill>
              </a:rPr>
              <a:t>Stratiform</a:t>
            </a:r>
            <a:r>
              <a:rPr lang="en-US" altLang="zh-TW" b="1" dirty="0" smtClean="0">
                <a:solidFill>
                  <a:srgbClr val="0000FF"/>
                </a:solidFill>
              </a:rPr>
              <a:t> </a:t>
            </a:r>
            <a:r>
              <a:rPr lang="en-US" altLang="zh-TW" b="1" dirty="0">
                <a:solidFill>
                  <a:srgbClr val="0000FF"/>
                </a:solidFill>
              </a:rPr>
              <a:t>process: favors the development of a mid-level vortex. </a:t>
            </a:r>
            <a:endParaRPr lang="en-US" altLang="zh-TW" b="1" dirty="0" smtClean="0">
              <a:solidFill>
                <a:srgbClr val="0000FF"/>
              </a:solidFill>
            </a:endParaRPr>
          </a:p>
          <a:p>
            <a:pPr algn="ctr"/>
            <a:r>
              <a:rPr lang="en-US" altLang="zh-TW" b="1" dirty="0" smtClean="0">
                <a:solidFill>
                  <a:srgbClr val="0000FF"/>
                </a:solidFill>
              </a:rPr>
              <a:t>Convective </a:t>
            </a:r>
            <a:r>
              <a:rPr lang="en-US" altLang="zh-TW" b="1" dirty="0">
                <a:solidFill>
                  <a:srgbClr val="0000FF"/>
                </a:solidFill>
              </a:rPr>
              <a:t>process: favors the spin-up of the low-level circulation. </a:t>
            </a:r>
            <a:endParaRPr lang="zh-TW" altLang="en-US" dirty="0">
              <a:solidFill>
                <a:srgbClr val="0000FF"/>
              </a:solidFill>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97791"/>
            <a:ext cx="5731911" cy="392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p:cNvSpPr txBox="1"/>
          <p:nvPr/>
        </p:nvSpPr>
        <p:spPr>
          <a:xfrm>
            <a:off x="4403446" y="5520752"/>
            <a:ext cx="1507977" cy="307777"/>
          </a:xfrm>
          <a:prstGeom prst="rect">
            <a:avLst/>
          </a:prstGeom>
          <a:noFill/>
        </p:spPr>
        <p:txBody>
          <a:bodyPr wrap="none" rtlCol="0">
            <a:spAutoFit/>
          </a:bodyPr>
          <a:lstStyle/>
          <a:p>
            <a:r>
              <a:rPr lang="en-US" altLang="zh-TW" sz="1400" dirty="0" smtClean="0">
                <a:solidFill>
                  <a:srgbClr val="00B050"/>
                </a:solidFill>
              </a:rPr>
              <a:t>Wang et al. 2010b</a:t>
            </a:r>
            <a:endParaRPr lang="zh-TW" altLang="en-US" sz="1400" dirty="0">
              <a:solidFill>
                <a:srgbClr val="00B050"/>
              </a:solidFill>
            </a:endParaRPr>
          </a:p>
        </p:txBody>
      </p:sp>
      <p:sp>
        <p:nvSpPr>
          <p:cNvPr id="6" name="矩形 5"/>
          <p:cNvSpPr/>
          <p:nvPr/>
        </p:nvSpPr>
        <p:spPr>
          <a:xfrm>
            <a:off x="1410083" y="1228459"/>
            <a:ext cx="3270767" cy="369332"/>
          </a:xfrm>
          <a:prstGeom prst="rect">
            <a:avLst/>
          </a:prstGeom>
        </p:spPr>
        <p:txBody>
          <a:bodyPr wrap="none">
            <a:spAutoFit/>
          </a:bodyPr>
          <a:lstStyle/>
          <a:p>
            <a:pPr algn="ctr"/>
            <a:r>
              <a:rPr lang="en-US" altLang="zh-TW" dirty="0" smtClean="0"/>
              <a:t>2</a:t>
            </a:r>
            <a:r>
              <a:rPr lang="en-US" altLang="zh-TW" baseline="30000" dirty="0" smtClean="0"/>
              <a:t>o</a:t>
            </a:r>
            <a:r>
              <a:rPr lang="en-US" altLang="zh-TW" dirty="0" smtClean="0"/>
              <a:t> </a:t>
            </a:r>
            <a:r>
              <a:rPr lang="en-US" altLang="zh-TW" dirty="0"/>
              <a:t>box following the wave pouch</a:t>
            </a:r>
            <a:endParaRPr lang="zh-TW" altLang="en-US" dirty="0"/>
          </a:p>
        </p:txBody>
      </p:sp>
      <p:grpSp>
        <p:nvGrpSpPr>
          <p:cNvPr id="11" name="群組 10"/>
          <p:cNvGrpSpPr/>
          <p:nvPr/>
        </p:nvGrpSpPr>
        <p:grpSpPr>
          <a:xfrm>
            <a:off x="0" y="5428727"/>
            <a:ext cx="2229556" cy="799603"/>
            <a:chOff x="179512" y="5866239"/>
            <a:chExt cx="2229556" cy="799603"/>
          </a:xfrm>
        </p:grpSpPr>
        <p:sp>
          <p:nvSpPr>
            <p:cNvPr id="12" name="矩形 11"/>
            <p:cNvSpPr/>
            <p:nvPr/>
          </p:nvSpPr>
          <p:spPr>
            <a:xfrm>
              <a:off x="1115616" y="6388843"/>
              <a:ext cx="1293452" cy="276999"/>
            </a:xfrm>
            <a:prstGeom prst="rect">
              <a:avLst/>
            </a:prstGeom>
          </p:spPr>
          <p:txBody>
            <a:bodyPr wrap="square">
              <a:spAutoFit/>
            </a:bodyPr>
            <a:lstStyle/>
            <a:p>
              <a:r>
                <a:rPr lang="en-US" altLang="zh-TW" sz="1200" dirty="0">
                  <a:solidFill>
                    <a:srgbClr val="0070C0"/>
                  </a:solidFill>
                </a:rPr>
                <a:t>Time (hour) </a:t>
              </a:r>
              <a:endParaRPr lang="zh-TW" altLang="en-US" sz="1200" dirty="0">
                <a:solidFill>
                  <a:srgbClr val="0070C0"/>
                </a:solidFill>
              </a:endParaRPr>
            </a:p>
          </p:txBody>
        </p:sp>
        <p:sp>
          <p:nvSpPr>
            <p:cNvPr id="13" name="矩形 12"/>
            <p:cNvSpPr/>
            <p:nvPr/>
          </p:nvSpPr>
          <p:spPr>
            <a:xfrm>
              <a:off x="179512" y="5866239"/>
              <a:ext cx="1493912" cy="276999"/>
            </a:xfrm>
            <a:prstGeom prst="rect">
              <a:avLst/>
            </a:prstGeom>
          </p:spPr>
          <p:txBody>
            <a:bodyPr wrap="square">
              <a:spAutoFit/>
            </a:bodyPr>
            <a:lstStyle/>
            <a:p>
              <a:r>
                <a:rPr lang="en-US" altLang="zh-TW" sz="1200" dirty="0" smtClean="0">
                  <a:solidFill>
                    <a:srgbClr val="0070C0"/>
                  </a:solidFill>
                </a:rPr>
                <a:t>Pressure (</a:t>
              </a:r>
              <a:r>
                <a:rPr lang="en-US" altLang="zh-TW" sz="1200" dirty="0" err="1" smtClean="0">
                  <a:solidFill>
                    <a:srgbClr val="0070C0"/>
                  </a:solidFill>
                </a:rPr>
                <a:t>mb</a:t>
              </a:r>
              <a:r>
                <a:rPr lang="en-US" altLang="zh-TW" sz="1200" dirty="0" smtClean="0">
                  <a:solidFill>
                    <a:srgbClr val="0070C0"/>
                  </a:solidFill>
                </a:rPr>
                <a:t>)</a:t>
              </a:r>
              <a:endParaRPr lang="zh-TW" altLang="en-US" sz="1200" dirty="0">
                <a:solidFill>
                  <a:srgbClr val="0070C0"/>
                </a:solidFill>
              </a:endParaRPr>
            </a:p>
          </p:txBody>
        </p:sp>
        <p:cxnSp>
          <p:nvCxnSpPr>
            <p:cNvPr id="14" name="直線單箭頭接點 13"/>
            <p:cNvCxnSpPr/>
            <p:nvPr/>
          </p:nvCxnSpPr>
          <p:spPr>
            <a:xfrm flipV="1">
              <a:off x="611560" y="6081066"/>
              <a:ext cx="0" cy="44627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11560" y="6527342"/>
              <a:ext cx="5040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813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48464" cy="524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7236296" y="6081066"/>
            <a:ext cx="1507977" cy="307777"/>
          </a:xfrm>
          <a:prstGeom prst="rect">
            <a:avLst/>
          </a:prstGeom>
          <a:noFill/>
        </p:spPr>
        <p:txBody>
          <a:bodyPr wrap="none" rtlCol="0">
            <a:spAutoFit/>
          </a:bodyPr>
          <a:lstStyle/>
          <a:p>
            <a:r>
              <a:rPr lang="en-US" altLang="zh-TW" sz="1400" dirty="0" smtClean="0">
                <a:solidFill>
                  <a:srgbClr val="00B050"/>
                </a:solidFill>
              </a:rPr>
              <a:t>Wang et al. 2010b</a:t>
            </a:r>
            <a:endParaRPr lang="zh-TW" altLang="en-US" sz="1400" dirty="0">
              <a:solidFill>
                <a:srgbClr val="00B050"/>
              </a:solidFill>
            </a:endParaRPr>
          </a:p>
        </p:txBody>
      </p:sp>
      <p:sp>
        <p:nvSpPr>
          <p:cNvPr id="2" name="矩形 1"/>
          <p:cNvSpPr/>
          <p:nvPr/>
        </p:nvSpPr>
        <p:spPr>
          <a:xfrm>
            <a:off x="1367644" y="251356"/>
            <a:ext cx="6408712" cy="369332"/>
          </a:xfrm>
          <a:prstGeom prst="rect">
            <a:avLst/>
          </a:prstGeom>
        </p:spPr>
        <p:txBody>
          <a:bodyPr wrap="square">
            <a:spAutoFit/>
          </a:bodyPr>
          <a:lstStyle/>
          <a:p>
            <a:pPr algn="ctr"/>
            <a:r>
              <a:rPr lang="en-US" altLang="zh-TW" i="1" dirty="0" smtClean="0">
                <a:solidFill>
                  <a:schemeClr val="accent6">
                    <a:lumMod val="75000"/>
                  </a:schemeClr>
                </a:solidFill>
              </a:rPr>
              <a:t>Time-Radius </a:t>
            </a:r>
            <a:r>
              <a:rPr lang="en-US" altLang="zh-TW" i="1" dirty="0">
                <a:solidFill>
                  <a:schemeClr val="accent6">
                    <a:lumMod val="75000"/>
                  </a:schemeClr>
                </a:solidFill>
              </a:rPr>
              <a:t>Plots of </a:t>
            </a:r>
            <a:r>
              <a:rPr lang="en-US" altLang="zh-TW" i="1" dirty="0" err="1">
                <a:solidFill>
                  <a:schemeClr val="accent6">
                    <a:lumMod val="75000"/>
                  </a:schemeClr>
                </a:solidFill>
              </a:rPr>
              <a:t>Stratiform</a:t>
            </a:r>
            <a:r>
              <a:rPr lang="en-US" altLang="zh-TW" i="1" dirty="0">
                <a:solidFill>
                  <a:schemeClr val="accent6">
                    <a:lumMod val="75000"/>
                  </a:schemeClr>
                </a:solidFill>
              </a:rPr>
              <a:t> vs. Deep Convective Precipitation </a:t>
            </a:r>
            <a:endParaRPr lang="zh-TW" altLang="en-US" dirty="0">
              <a:solidFill>
                <a:schemeClr val="accent6">
                  <a:lumMod val="75000"/>
                </a:schemeClr>
              </a:solidFill>
            </a:endParaRPr>
          </a:p>
        </p:txBody>
      </p:sp>
      <p:grpSp>
        <p:nvGrpSpPr>
          <p:cNvPr id="15" name="群組 14"/>
          <p:cNvGrpSpPr/>
          <p:nvPr/>
        </p:nvGrpSpPr>
        <p:grpSpPr>
          <a:xfrm>
            <a:off x="216862" y="5904402"/>
            <a:ext cx="2229556" cy="799603"/>
            <a:chOff x="179512" y="5866239"/>
            <a:chExt cx="2229556" cy="799603"/>
          </a:xfrm>
        </p:grpSpPr>
        <p:sp>
          <p:nvSpPr>
            <p:cNvPr id="9" name="矩形 8"/>
            <p:cNvSpPr/>
            <p:nvPr/>
          </p:nvSpPr>
          <p:spPr>
            <a:xfrm>
              <a:off x="1115616" y="6388843"/>
              <a:ext cx="1293452" cy="276999"/>
            </a:xfrm>
            <a:prstGeom prst="rect">
              <a:avLst/>
            </a:prstGeom>
          </p:spPr>
          <p:txBody>
            <a:bodyPr wrap="square">
              <a:spAutoFit/>
            </a:bodyPr>
            <a:lstStyle/>
            <a:p>
              <a:r>
                <a:rPr lang="en-US" altLang="zh-TW" sz="1200" dirty="0" smtClean="0">
                  <a:solidFill>
                    <a:srgbClr val="0070C0"/>
                  </a:solidFill>
                </a:rPr>
                <a:t>Radius </a:t>
              </a:r>
              <a:r>
                <a:rPr lang="en-US" altLang="zh-TW" sz="1200" dirty="0">
                  <a:solidFill>
                    <a:srgbClr val="0070C0"/>
                  </a:solidFill>
                </a:rPr>
                <a:t>(km) </a:t>
              </a:r>
              <a:endParaRPr lang="zh-TW" altLang="en-US" sz="1200" dirty="0">
                <a:solidFill>
                  <a:srgbClr val="0070C0"/>
                </a:solidFill>
              </a:endParaRPr>
            </a:p>
          </p:txBody>
        </p:sp>
        <p:sp>
          <p:nvSpPr>
            <p:cNvPr id="10" name="矩形 9"/>
            <p:cNvSpPr/>
            <p:nvPr/>
          </p:nvSpPr>
          <p:spPr>
            <a:xfrm>
              <a:off x="179512" y="5866239"/>
              <a:ext cx="1493912" cy="276999"/>
            </a:xfrm>
            <a:prstGeom prst="rect">
              <a:avLst/>
            </a:prstGeom>
          </p:spPr>
          <p:txBody>
            <a:bodyPr wrap="square">
              <a:spAutoFit/>
            </a:bodyPr>
            <a:lstStyle/>
            <a:p>
              <a:r>
                <a:rPr lang="en-US" altLang="zh-TW" sz="1200" dirty="0" smtClean="0">
                  <a:solidFill>
                    <a:srgbClr val="0070C0"/>
                  </a:solidFill>
                </a:rPr>
                <a:t>Time </a:t>
              </a:r>
              <a:r>
                <a:rPr lang="en-US" altLang="zh-TW" sz="1200" dirty="0">
                  <a:solidFill>
                    <a:srgbClr val="0070C0"/>
                  </a:solidFill>
                </a:rPr>
                <a:t>(hour) </a:t>
              </a:r>
              <a:endParaRPr lang="zh-TW" altLang="en-US" sz="1200" dirty="0">
                <a:solidFill>
                  <a:srgbClr val="0070C0"/>
                </a:solidFill>
              </a:endParaRPr>
            </a:p>
          </p:txBody>
        </p:sp>
        <p:cxnSp>
          <p:nvCxnSpPr>
            <p:cNvPr id="12" name="直線單箭頭接點 11"/>
            <p:cNvCxnSpPr/>
            <p:nvPr/>
          </p:nvCxnSpPr>
          <p:spPr>
            <a:xfrm flipV="1">
              <a:off x="611560" y="6081066"/>
              <a:ext cx="0" cy="44627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611560" y="6527342"/>
              <a:ext cx="5040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2933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498" y="1152934"/>
            <a:ext cx="5867400" cy="7715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1763688" y="1052736"/>
            <a:ext cx="6120680" cy="871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511355" y="332656"/>
            <a:ext cx="6121291" cy="523220"/>
          </a:xfrm>
          <a:prstGeom prst="rect">
            <a:avLst/>
          </a:prstGeom>
        </p:spPr>
        <p:txBody>
          <a:bodyPr wrap="none">
            <a:spAutoFit/>
          </a:bodyPr>
          <a:lstStyle/>
          <a:p>
            <a:r>
              <a:rPr lang="en-US" altLang="zh-TW" sz="2800" dirty="0" err="1">
                <a:solidFill>
                  <a:schemeClr val="accent6">
                    <a:lumMod val="75000"/>
                  </a:schemeClr>
                </a:solidFill>
              </a:rPr>
              <a:t>vorticity</a:t>
            </a:r>
            <a:r>
              <a:rPr lang="en-US" altLang="zh-TW" sz="2800" dirty="0">
                <a:solidFill>
                  <a:schemeClr val="accent6">
                    <a:lumMod val="75000"/>
                  </a:schemeClr>
                </a:solidFill>
              </a:rPr>
              <a:t> equation in isobaric coordinates</a:t>
            </a:r>
            <a:endParaRPr lang="zh-TW" altLang="en-US" sz="2800" dirty="0">
              <a:solidFill>
                <a:schemeClr val="accent6">
                  <a:lumMod val="75000"/>
                </a:schemeClr>
              </a:solidFill>
            </a:endParaRPr>
          </a:p>
        </p:txBody>
      </p:sp>
      <p:sp>
        <p:nvSpPr>
          <p:cNvPr id="8" name="矩形 7"/>
          <p:cNvSpPr/>
          <p:nvPr/>
        </p:nvSpPr>
        <p:spPr>
          <a:xfrm>
            <a:off x="2862064" y="5263341"/>
            <a:ext cx="4572000" cy="1354217"/>
          </a:xfrm>
          <a:prstGeom prst="rect">
            <a:avLst/>
          </a:prstGeom>
        </p:spPr>
        <p:txBody>
          <a:bodyPr>
            <a:spAutoFit/>
          </a:bodyPr>
          <a:lstStyle/>
          <a:p>
            <a:r>
              <a:rPr lang="zh-TW" altLang="zh-TW" sz="1600" dirty="0"/>
              <a:t>η</a:t>
            </a:r>
            <a:r>
              <a:rPr lang="en-US" altLang="zh-TW" sz="1600" dirty="0" smtClean="0"/>
              <a:t>  is </a:t>
            </a:r>
            <a:r>
              <a:rPr lang="en-US" altLang="zh-TW" sz="1600" dirty="0"/>
              <a:t>the absolute </a:t>
            </a:r>
            <a:r>
              <a:rPr lang="en-US" altLang="zh-TW" sz="1600" dirty="0" err="1"/>
              <a:t>vorticity</a:t>
            </a:r>
            <a:r>
              <a:rPr lang="en-US" altLang="zh-TW" sz="1600" dirty="0"/>
              <a:t>, </a:t>
            </a:r>
            <a:endParaRPr lang="en-US" altLang="zh-TW" sz="1600" dirty="0" smtClean="0"/>
          </a:p>
          <a:p>
            <a:r>
              <a:rPr lang="en-US" altLang="zh-TW" sz="1600" dirty="0" smtClean="0"/>
              <a:t>V’ </a:t>
            </a:r>
            <a:r>
              <a:rPr lang="en-US" altLang="zh-TW" sz="1600" dirty="0"/>
              <a:t>is the </a:t>
            </a:r>
            <a:r>
              <a:rPr lang="en-US" altLang="zh-TW" sz="1600" dirty="0" smtClean="0"/>
              <a:t>wave-relative horizontal </a:t>
            </a:r>
            <a:r>
              <a:rPr lang="en-US" altLang="zh-TW" sz="1600" dirty="0"/>
              <a:t>flow, </a:t>
            </a:r>
            <a:endParaRPr lang="en-US" altLang="zh-TW" sz="1600" dirty="0" smtClean="0"/>
          </a:p>
          <a:p>
            <a:r>
              <a:rPr lang="en-US" altLang="zh-TW" sz="1600" dirty="0" smtClean="0"/>
              <a:t>p  </a:t>
            </a:r>
            <a:r>
              <a:rPr lang="en-US" altLang="zh-TW" sz="1600" dirty="0"/>
              <a:t>is pressure, </a:t>
            </a:r>
            <a:endParaRPr lang="en-US" altLang="zh-TW" sz="1600" dirty="0" smtClean="0"/>
          </a:p>
          <a:p>
            <a:r>
              <a:rPr lang="en-US" altLang="zh-TW" sz="1600" dirty="0" smtClean="0"/>
              <a:t>v   </a:t>
            </a:r>
            <a:r>
              <a:rPr lang="en-US" altLang="zh-TW" sz="1600" dirty="0"/>
              <a:t>is the vertical velocity </a:t>
            </a:r>
            <a:r>
              <a:rPr lang="en-US" altLang="zh-TW" sz="1600" dirty="0" smtClean="0"/>
              <a:t>in isobaric </a:t>
            </a:r>
            <a:r>
              <a:rPr lang="en-US" altLang="zh-TW" sz="1600" dirty="0"/>
              <a:t>coordinates, </a:t>
            </a:r>
            <a:endParaRPr lang="en-US" altLang="zh-TW" sz="1600" dirty="0" smtClean="0"/>
          </a:p>
          <a:p>
            <a:r>
              <a:rPr lang="en-US" altLang="zh-TW" sz="1600" dirty="0" smtClean="0"/>
              <a:t>k   is </a:t>
            </a:r>
            <a:r>
              <a:rPr lang="en-US" altLang="zh-TW" sz="1600" dirty="0"/>
              <a:t>the vertical unit vector</a:t>
            </a:r>
            <a:endParaRPr lang="zh-TW" altLang="en-US" sz="1600" dirty="0"/>
          </a:p>
        </p:txBody>
      </p:sp>
      <p:sp>
        <p:nvSpPr>
          <p:cNvPr id="9" name="矩形 8"/>
          <p:cNvSpPr/>
          <p:nvPr/>
        </p:nvSpPr>
        <p:spPr>
          <a:xfrm>
            <a:off x="1763688" y="2034705"/>
            <a:ext cx="6768752" cy="3139321"/>
          </a:xfrm>
          <a:prstGeom prst="rect">
            <a:avLst/>
          </a:prstGeom>
        </p:spPr>
        <p:txBody>
          <a:bodyPr wrap="square">
            <a:spAutoFit/>
          </a:bodyPr>
          <a:lstStyle/>
          <a:p>
            <a:r>
              <a:rPr lang="en-US" altLang="zh-TW" dirty="0"/>
              <a:t>local tendency of the absolute </a:t>
            </a:r>
            <a:r>
              <a:rPr lang="en-US" altLang="zh-TW" dirty="0" err="1"/>
              <a:t>vorticity</a:t>
            </a:r>
            <a:r>
              <a:rPr lang="en-US" altLang="zh-TW" dirty="0"/>
              <a:t> in the </a:t>
            </a:r>
            <a:r>
              <a:rPr lang="en-US" altLang="zh-TW" dirty="0" smtClean="0"/>
              <a:t>wave’s </a:t>
            </a:r>
            <a:r>
              <a:rPr lang="en-US" altLang="zh-TW" dirty="0" err="1" smtClean="0"/>
              <a:t>comoving</a:t>
            </a:r>
            <a:r>
              <a:rPr lang="en-US" altLang="zh-TW" dirty="0" smtClean="0"/>
              <a:t> </a:t>
            </a:r>
            <a:r>
              <a:rPr lang="en-US" altLang="zh-TW" dirty="0"/>
              <a:t>frame of </a:t>
            </a:r>
            <a:r>
              <a:rPr lang="en-US" altLang="zh-TW" dirty="0" smtClean="0"/>
              <a:t>reference</a:t>
            </a:r>
          </a:p>
          <a:p>
            <a:endParaRPr lang="en-US" altLang="zh-TW" dirty="0"/>
          </a:p>
          <a:p>
            <a:r>
              <a:rPr lang="en-US" altLang="zh-TW" dirty="0"/>
              <a:t>convergence of </a:t>
            </a:r>
            <a:r>
              <a:rPr lang="en-US" altLang="zh-TW" dirty="0" err="1"/>
              <a:t>advective</a:t>
            </a:r>
            <a:r>
              <a:rPr lang="en-US" altLang="zh-TW" dirty="0"/>
              <a:t>  </a:t>
            </a:r>
            <a:r>
              <a:rPr lang="en-US" altLang="zh-TW" dirty="0" err="1"/>
              <a:t>vorticity</a:t>
            </a:r>
            <a:r>
              <a:rPr lang="en-US" altLang="zh-TW" dirty="0"/>
              <a:t> flux</a:t>
            </a:r>
          </a:p>
          <a:p>
            <a:r>
              <a:rPr lang="en-US" altLang="zh-TW" dirty="0"/>
              <a:t>(horizontal advection of the absolute </a:t>
            </a:r>
            <a:r>
              <a:rPr lang="en-US" altLang="zh-TW" dirty="0" err="1"/>
              <a:t>vorticity</a:t>
            </a:r>
            <a:r>
              <a:rPr lang="en-US" altLang="zh-TW" dirty="0"/>
              <a:t> and the stretching effect)</a:t>
            </a:r>
          </a:p>
          <a:p>
            <a:endParaRPr lang="en-US" altLang="zh-TW" dirty="0"/>
          </a:p>
          <a:p>
            <a:pPr marL="898525"/>
            <a:r>
              <a:rPr lang="en-US" altLang="zh-TW" dirty="0" smtClean="0"/>
              <a:t>convergence </a:t>
            </a:r>
            <a:r>
              <a:rPr lang="en-US" altLang="zh-TW" dirty="0"/>
              <a:t>of the </a:t>
            </a:r>
            <a:r>
              <a:rPr lang="en-US" altLang="zh-TW" dirty="0" err="1"/>
              <a:t>nonadvective</a:t>
            </a:r>
            <a:r>
              <a:rPr lang="en-US" altLang="zh-TW" dirty="0"/>
              <a:t> </a:t>
            </a:r>
            <a:r>
              <a:rPr lang="en-US" altLang="zh-TW" dirty="0" err="1"/>
              <a:t>vorticity</a:t>
            </a:r>
            <a:r>
              <a:rPr lang="en-US" altLang="zh-TW" dirty="0"/>
              <a:t> flux</a:t>
            </a:r>
          </a:p>
          <a:p>
            <a:pPr marL="898525"/>
            <a:r>
              <a:rPr lang="en-US" altLang="zh-TW" dirty="0" smtClean="0"/>
              <a:t>(</a:t>
            </a:r>
            <a:r>
              <a:rPr lang="en-US" altLang="zh-TW" dirty="0"/>
              <a:t>sum of the vertical advection of the vertical </a:t>
            </a:r>
            <a:r>
              <a:rPr lang="en-US" altLang="zh-TW" dirty="0" err="1"/>
              <a:t>vorticity</a:t>
            </a:r>
            <a:r>
              <a:rPr lang="en-US" altLang="zh-TW" dirty="0"/>
              <a:t> and the tilting effect)</a:t>
            </a:r>
          </a:p>
          <a:p>
            <a:endParaRPr lang="en-US" altLang="zh-TW" dirty="0"/>
          </a:p>
          <a:p>
            <a:r>
              <a:rPr lang="en-US" altLang="zh-TW" dirty="0"/>
              <a:t>residual term, including diffusion and </a:t>
            </a:r>
            <a:r>
              <a:rPr lang="en-US" altLang="zh-TW" dirty="0" err="1"/>
              <a:t>subgrid</a:t>
            </a:r>
            <a:r>
              <a:rPr lang="en-US" altLang="zh-TW" dirty="0"/>
              <a:t> processes</a:t>
            </a:r>
            <a:r>
              <a:rPr lang="en-US" altLang="zh-TW" dirty="0" smtClean="0"/>
              <a:t>.</a:t>
            </a:r>
            <a:endParaRPr lang="zh-TW" altLang="en-US" dirty="0"/>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801"/>
          <a:stretch/>
        </p:blipFill>
        <p:spPr bwMode="auto">
          <a:xfrm>
            <a:off x="971600" y="2034705"/>
            <a:ext cx="539755" cy="7715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989"/>
          <a:stretch/>
        </p:blipFill>
        <p:spPr bwMode="auto">
          <a:xfrm>
            <a:off x="918437" y="4601691"/>
            <a:ext cx="646080" cy="7715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89" r="17042"/>
          <a:stretch/>
        </p:blipFill>
        <p:spPr bwMode="auto">
          <a:xfrm>
            <a:off x="49582" y="3789040"/>
            <a:ext cx="2650210" cy="7715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89" r="62431"/>
          <a:stretch/>
        </p:blipFill>
        <p:spPr bwMode="auto">
          <a:xfrm>
            <a:off x="415336" y="2841825"/>
            <a:ext cx="1348352" cy="7715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8089690" y="1354030"/>
            <a:ext cx="442750" cy="369332"/>
          </a:xfrm>
          <a:prstGeom prst="rect">
            <a:avLst/>
          </a:prstGeom>
        </p:spPr>
        <p:txBody>
          <a:bodyPr wrap="none">
            <a:spAutoFit/>
          </a:bodyPr>
          <a:lstStyle/>
          <a:p>
            <a:r>
              <a:rPr lang="en-US" altLang="zh-TW" dirty="0"/>
              <a:t>(1)</a:t>
            </a:r>
            <a:endParaRPr lang="zh-TW" altLang="en-US" dirty="0"/>
          </a:p>
        </p:txBody>
      </p:sp>
    </p:spTree>
    <p:extLst>
      <p:ext uri="{BB962C8B-B14F-4D97-AF65-F5344CB8AC3E}">
        <p14:creationId xmlns:p14="http://schemas.microsoft.com/office/powerpoint/2010/main" val="1641957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294478"/>
            <a:ext cx="7704856" cy="646331"/>
          </a:xfrm>
          <a:prstGeom prst="rect">
            <a:avLst/>
          </a:prstGeom>
        </p:spPr>
        <p:txBody>
          <a:bodyPr wrap="square">
            <a:spAutoFit/>
          </a:bodyPr>
          <a:lstStyle/>
          <a:p>
            <a:r>
              <a:rPr lang="en-US" altLang="zh-TW" dirty="0"/>
              <a:t>The </a:t>
            </a:r>
            <a:r>
              <a:rPr lang="en-US" altLang="zh-TW" dirty="0" err="1"/>
              <a:t>vorticity</a:t>
            </a:r>
            <a:r>
              <a:rPr lang="en-US" altLang="zh-TW" dirty="0"/>
              <a:t> </a:t>
            </a:r>
            <a:r>
              <a:rPr lang="en-US" altLang="zh-TW" dirty="0" smtClean="0"/>
              <a:t>budget terms </a:t>
            </a:r>
            <a:r>
              <a:rPr lang="en-US" altLang="zh-TW" dirty="0"/>
              <a:t>are usually very noisy (Wang et al. 2010a). </a:t>
            </a:r>
            <a:endParaRPr lang="en-US" altLang="zh-TW" dirty="0" smtClean="0"/>
          </a:p>
          <a:p>
            <a:r>
              <a:rPr lang="en-US" altLang="zh-TW" dirty="0" smtClean="0"/>
              <a:t>To get a </a:t>
            </a:r>
            <a:r>
              <a:rPr lang="en-US" altLang="zh-TW" dirty="0"/>
              <a:t>smooth evolution pattern, we integrated Eq. (1) </a:t>
            </a:r>
            <a:r>
              <a:rPr lang="en-US" altLang="zh-TW" dirty="0" smtClean="0"/>
              <a:t>with time</a:t>
            </a:r>
            <a:r>
              <a:rPr lang="en-US" altLang="zh-TW" dirty="0"/>
              <a:t>:</a:t>
            </a:r>
            <a:endParaRPr lang="zh-TW"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419" y="2228671"/>
            <a:ext cx="66579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55576" y="4388911"/>
            <a:ext cx="7488832" cy="1477328"/>
          </a:xfrm>
          <a:prstGeom prst="rect">
            <a:avLst/>
          </a:prstGeom>
        </p:spPr>
        <p:txBody>
          <a:bodyPr wrap="square">
            <a:spAutoFit/>
          </a:bodyPr>
          <a:lstStyle/>
          <a:p>
            <a:r>
              <a:rPr lang="en-US" altLang="zh-TW" dirty="0" smtClean="0"/>
              <a:t>lhs </a:t>
            </a:r>
            <a:r>
              <a:rPr lang="en-US" altLang="zh-TW" dirty="0"/>
              <a:t>term represents the net change of </a:t>
            </a:r>
            <a:r>
              <a:rPr lang="en-US" altLang="zh-TW" dirty="0" smtClean="0"/>
              <a:t>absolute </a:t>
            </a:r>
            <a:r>
              <a:rPr lang="en-US" altLang="zh-TW" dirty="0" err="1" smtClean="0"/>
              <a:t>vorticity</a:t>
            </a:r>
            <a:r>
              <a:rPr lang="en-US" altLang="zh-TW" dirty="0" smtClean="0"/>
              <a:t> </a:t>
            </a:r>
            <a:r>
              <a:rPr lang="en-US" altLang="zh-TW" dirty="0"/>
              <a:t>during the time interval </a:t>
            </a:r>
            <a:r>
              <a:rPr lang="en-US" altLang="zh-TW" dirty="0" smtClean="0"/>
              <a:t>t - t0</a:t>
            </a:r>
            <a:r>
              <a:rPr lang="en-US" altLang="zh-TW" dirty="0"/>
              <a:t>, </a:t>
            </a:r>
            <a:endParaRPr lang="en-US" altLang="zh-TW" dirty="0" smtClean="0"/>
          </a:p>
          <a:p>
            <a:endParaRPr lang="en-US" altLang="zh-TW" dirty="0" smtClean="0"/>
          </a:p>
          <a:p>
            <a:r>
              <a:rPr lang="en-US" altLang="zh-TW" dirty="0" err="1" smtClean="0"/>
              <a:t>rhs</a:t>
            </a:r>
            <a:r>
              <a:rPr lang="en-US" altLang="zh-TW" dirty="0" smtClean="0"/>
              <a:t> terms </a:t>
            </a:r>
            <a:r>
              <a:rPr lang="en-US" altLang="zh-TW" dirty="0"/>
              <a:t>represent the accumulative effects of different </a:t>
            </a:r>
            <a:r>
              <a:rPr lang="en-US" altLang="zh-TW" dirty="0" smtClean="0"/>
              <a:t>processes during </a:t>
            </a:r>
            <a:r>
              <a:rPr lang="en-US" altLang="zh-TW" dirty="0"/>
              <a:t>the same time period</a:t>
            </a:r>
            <a:endParaRPr lang="zh-TW" altLang="en-US" dirty="0"/>
          </a:p>
        </p:txBody>
      </p:sp>
      <p:sp>
        <p:nvSpPr>
          <p:cNvPr id="7" name="矩形 6"/>
          <p:cNvSpPr/>
          <p:nvPr/>
        </p:nvSpPr>
        <p:spPr>
          <a:xfrm>
            <a:off x="2400348" y="332656"/>
            <a:ext cx="4343305" cy="523220"/>
          </a:xfrm>
          <a:prstGeom prst="rect">
            <a:avLst/>
          </a:prstGeom>
        </p:spPr>
        <p:txBody>
          <a:bodyPr wrap="none">
            <a:spAutoFit/>
          </a:bodyPr>
          <a:lstStyle/>
          <a:p>
            <a:pPr algn="ctr"/>
            <a:r>
              <a:rPr lang="en-US" altLang="zh-TW" sz="2800" dirty="0">
                <a:solidFill>
                  <a:schemeClr val="accent6">
                    <a:lumMod val="75000"/>
                  </a:schemeClr>
                </a:solidFill>
              </a:rPr>
              <a:t>integrated </a:t>
            </a:r>
            <a:r>
              <a:rPr lang="en-US" altLang="zh-TW" sz="2800" dirty="0" err="1">
                <a:solidFill>
                  <a:schemeClr val="accent6">
                    <a:lumMod val="75000"/>
                  </a:schemeClr>
                </a:solidFill>
              </a:rPr>
              <a:t>vorticity</a:t>
            </a:r>
            <a:r>
              <a:rPr lang="en-US" altLang="zh-TW" sz="2800" dirty="0">
                <a:solidFill>
                  <a:schemeClr val="accent6">
                    <a:lumMod val="75000"/>
                  </a:schemeClr>
                </a:solidFill>
              </a:rPr>
              <a:t> </a:t>
            </a:r>
            <a:r>
              <a:rPr lang="en-US" altLang="zh-TW" sz="2800" dirty="0" smtClean="0">
                <a:solidFill>
                  <a:schemeClr val="accent6">
                    <a:lumMod val="75000"/>
                  </a:schemeClr>
                </a:solidFill>
              </a:rPr>
              <a:t>equation</a:t>
            </a:r>
            <a:endParaRPr lang="zh-TW" altLang="en-US" sz="2800" dirty="0">
              <a:solidFill>
                <a:schemeClr val="accent6">
                  <a:lumMod val="75000"/>
                </a:schemeClr>
              </a:solidFill>
            </a:endParaRPr>
          </a:p>
        </p:txBody>
      </p:sp>
    </p:spTree>
    <p:extLst>
      <p:ext uri="{BB962C8B-B14F-4D97-AF65-F5344CB8AC3E}">
        <p14:creationId xmlns:p14="http://schemas.microsoft.com/office/powerpoint/2010/main" val="186385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3695"/>
            <a:ext cx="8892480" cy="632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43608" y="164363"/>
            <a:ext cx="2241896" cy="369332"/>
          </a:xfrm>
          <a:prstGeom prst="rect">
            <a:avLst/>
          </a:prstGeom>
        </p:spPr>
        <p:txBody>
          <a:bodyPr wrap="none">
            <a:spAutoFit/>
          </a:bodyPr>
          <a:lstStyle/>
          <a:p>
            <a:r>
              <a:rPr lang="en-US" altLang="zh-TW" dirty="0" smtClean="0">
                <a:solidFill>
                  <a:srgbClr val="0000FF"/>
                </a:solidFill>
              </a:rPr>
              <a:t>net </a:t>
            </a:r>
            <a:r>
              <a:rPr lang="en-US" altLang="zh-TW" dirty="0" err="1" smtClean="0">
                <a:solidFill>
                  <a:srgbClr val="0000FF"/>
                </a:solidFill>
              </a:rPr>
              <a:t>vorticity</a:t>
            </a:r>
            <a:r>
              <a:rPr lang="en-US" altLang="zh-TW" dirty="0" smtClean="0">
                <a:solidFill>
                  <a:srgbClr val="0000FF"/>
                </a:solidFill>
              </a:rPr>
              <a:t> tendency</a:t>
            </a:r>
            <a:endParaRPr lang="zh-TW" altLang="en-US" dirty="0">
              <a:solidFill>
                <a:srgbClr val="0000FF"/>
              </a:solidFill>
            </a:endParaRPr>
          </a:p>
        </p:txBody>
      </p:sp>
      <p:sp>
        <p:nvSpPr>
          <p:cNvPr id="3" name="矩形 2"/>
          <p:cNvSpPr/>
          <p:nvPr/>
        </p:nvSpPr>
        <p:spPr>
          <a:xfrm>
            <a:off x="4716016" y="164363"/>
            <a:ext cx="4148443" cy="369332"/>
          </a:xfrm>
          <a:prstGeom prst="rect">
            <a:avLst/>
          </a:prstGeom>
        </p:spPr>
        <p:txBody>
          <a:bodyPr wrap="none">
            <a:spAutoFit/>
          </a:bodyPr>
          <a:lstStyle/>
          <a:p>
            <a:r>
              <a:rPr lang="en-US" altLang="zh-TW" dirty="0">
                <a:solidFill>
                  <a:srgbClr val="0000FF"/>
                </a:solidFill>
              </a:rPr>
              <a:t>convergence of the </a:t>
            </a:r>
            <a:r>
              <a:rPr lang="en-US" altLang="zh-TW" dirty="0" err="1">
                <a:solidFill>
                  <a:srgbClr val="0000FF"/>
                </a:solidFill>
              </a:rPr>
              <a:t>advective</a:t>
            </a:r>
            <a:r>
              <a:rPr lang="en-US" altLang="zh-TW" dirty="0">
                <a:solidFill>
                  <a:srgbClr val="0000FF"/>
                </a:solidFill>
              </a:rPr>
              <a:t> </a:t>
            </a:r>
            <a:r>
              <a:rPr lang="en-US" altLang="zh-TW" dirty="0" err="1">
                <a:solidFill>
                  <a:srgbClr val="0000FF"/>
                </a:solidFill>
              </a:rPr>
              <a:t>vorticity</a:t>
            </a:r>
            <a:r>
              <a:rPr lang="en-US" altLang="zh-TW" dirty="0">
                <a:solidFill>
                  <a:srgbClr val="0000FF"/>
                </a:solidFill>
              </a:rPr>
              <a:t> flux</a:t>
            </a:r>
            <a:endParaRPr lang="zh-TW" altLang="en-US" dirty="0">
              <a:solidFill>
                <a:srgbClr val="0000FF"/>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142802" y="3696111"/>
            <a:ext cx="4446240" cy="316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49889"/>
          <a:stretch/>
        </p:blipFill>
        <p:spPr bwMode="auto">
          <a:xfrm>
            <a:off x="4553744" y="533694"/>
            <a:ext cx="4456112" cy="316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981725" y="661338"/>
            <a:ext cx="883575" cy="369332"/>
          </a:xfrm>
          <a:prstGeom prst="rect">
            <a:avLst/>
          </a:prstGeom>
        </p:spPr>
        <p:txBody>
          <a:bodyPr wrap="none">
            <a:spAutoFit/>
          </a:bodyPr>
          <a:lstStyle/>
          <a:p>
            <a:r>
              <a:rPr lang="en-US" altLang="zh-TW" dirty="0" err="1" smtClean="0">
                <a:solidFill>
                  <a:schemeClr val="accent6">
                    <a:lumMod val="75000"/>
                  </a:schemeClr>
                </a:solidFill>
              </a:rPr>
              <a:t>meso</a:t>
            </a:r>
            <a:r>
              <a:rPr lang="en-US" altLang="zh-TW" dirty="0" smtClean="0">
                <a:solidFill>
                  <a:schemeClr val="accent6">
                    <a:lumMod val="75000"/>
                  </a:schemeClr>
                </a:solidFill>
              </a:rPr>
              <a:t>-</a:t>
            </a:r>
            <a:r>
              <a:rPr lang="en-GB" altLang="zh-TW" dirty="0" smtClean="0">
                <a:solidFill>
                  <a:schemeClr val="accent6">
                    <a:lumMod val="75000"/>
                  </a:schemeClr>
                </a:solidFill>
                <a:latin typeface="Times New Roman" pitchFamily="16" charset="0"/>
                <a:ea typeface="新細明體" charset="-120"/>
                <a:cs typeface="Times New Roman" pitchFamily="16" charset="0"/>
              </a:rPr>
              <a:t>β</a:t>
            </a:r>
            <a:endParaRPr lang="zh-TW" altLang="en-US" dirty="0">
              <a:solidFill>
                <a:schemeClr val="accent6">
                  <a:lumMod val="75000"/>
                </a:schemeClr>
              </a:solidFill>
            </a:endParaRPr>
          </a:p>
        </p:txBody>
      </p:sp>
      <p:sp>
        <p:nvSpPr>
          <p:cNvPr id="8" name="矩形 7"/>
          <p:cNvSpPr/>
          <p:nvPr/>
        </p:nvSpPr>
        <p:spPr>
          <a:xfrm>
            <a:off x="3962029" y="3789040"/>
            <a:ext cx="898003" cy="369332"/>
          </a:xfrm>
          <a:prstGeom prst="rect">
            <a:avLst/>
          </a:prstGeom>
        </p:spPr>
        <p:txBody>
          <a:bodyPr wrap="none">
            <a:spAutoFit/>
          </a:bodyPr>
          <a:lstStyle/>
          <a:p>
            <a:r>
              <a:rPr lang="en-US" altLang="zh-TW" dirty="0" err="1" smtClean="0">
                <a:solidFill>
                  <a:schemeClr val="accent6">
                    <a:lumMod val="75000"/>
                  </a:schemeClr>
                </a:solidFill>
              </a:rPr>
              <a:t>meso</a:t>
            </a:r>
            <a:r>
              <a:rPr lang="en-US" altLang="zh-TW" dirty="0">
                <a:solidFill>
                  <a:schemeClr val="accent6">
                    <a:lumMod val="75000"/>
                  </a:schemeClr>
                </a:solidFill>
              </a:rPr>
              <a:t>-</a:t>
            </a:r>
            <a:r>
              <a:rPr lang="en-GB" altLang="zh-TW" dirty="0" smtClean="0">
                <a:solidFill>
                  <a:schemeClr val="accent6">
                    <a:lumMod val="75000"/>
                  </a:schemeClr>
                </a:solidFill>
                <a:ea typeface="新細明體" charset="-120"/>
                <a:cs typeface="Arial" charset="0"/>
              </a:rPr>
              <a:t>α</a:t>
            </a:r>
            <a:endParaRPr lang="zh-TW" altLang="en-US" dirty="0">
              <a:solidFill>
                <a:schemeClr val="accent6">
                  <a:lumMod val="75000"/>
                </a:schemeClr>
              </a:solidFill>
            </a:endParaRPr>
          </a:p>
        </p:txBody>
      </p:sp>
      <p:sp>
        <p:nvSpPr>
          <p:cNvPr id="4" name="矩形 3"/>
          <p:cNvSpPr/>
          <p:nvPr/>
        </p:nvSpPr>
        <p:spPr>
          <a:xfrm>
            <a:off x="2172487" y="2852936"/>
            <a:ext cx="2039473" cy="369332"/>
          </a:xfrm>
          <a:prstGeom prst="rect">
            <a:avLst/>
          </a:prstGeom>
        </p:spPr>
        <p:txBody>
          <a:bodyPr wrap="square">
            <a:spAutoFit/>
          </a:bodyPr>
          <a:lstStyle/>
          <a:p>
            <a:r>
              <a:rPr lang="en-US" altLang="zh-TW" dirty="0">
                <a:solidFill>
                  <a:srgbClr val="0000FF"/>
                </a:solidFill>
              </a:rPr>
              <a:t>persistent </a:t>
            </a:r>
            <a:r>
              <a:rPr lang="en-US" altLang="zh-TW" dirty="0" err="1" smtClean="0">
                <a:solidFill>
                  <a:srgbClr val="0000FF"/>
                </a:solidFill>
              </a:rPr>
              <a:t>spinup</a:t>
            </a:r>
            <a:endParaRPr lang="zh-TW" altLang="en-US" dirty="0">
              <a:solidFill>
                <a:srgbClr val="0000FF"/>
              </a:solidFill>
            </a:endParaRPr>
          </a:p>
        </p:txBody>
      </p:sp>
      <p:sp>
        <p:nvSpPr>
          <p:cNvPr id="9" name="文字方塊 8"/>
          <p:cNvSpPr txBox="1"/>
          <p:nvPr/>
        </p:nvSpPr>
        <p:spPr>
          <a:xfrm>
            <a:off x="4114442" y="6289575"/>
            <a:ext cx="673582" cy="307777"/>
          </a:xfrm>
          <a:prstGeom prst="rect">
            <a:avLst/>
          </a:prstGeom>
          <a:noFill/>
        </p:spPr>
        <p:txBody>
          <a:bodyPr wrap="none" rtlCol="0">
            <a:spAutoFit/>
          </a:bodyPr>
          <a:lstStyle/>
          <a:p>
            <a:r>
              <a:rPr lang="en-US" altLang="zh-TW" sz="1400" dirty="0" smtClean="0"/>
              <a:t>10</a:t>
            </a:r>
            <a:r>
              <a:rPr lang="en-US" altLang="zh-TW" sz="1400" baseline="30000" dirty="0" smtClean="0"/>
              <a:t>-5</a:t>
            </a:r>
            <a:r>
              <a:rPr lang="en-US" altLang="zh-TW" sz="1400" dirty="0" smtClean="0"/>
              <a:t> s</a:t>
            </a:r>
            <a:r>
              <a:rPr lang="en-US" altLang="zh-TW" sz="1400" baseline="30000" dirty="0" smtClean="0"/>
              <a:t>-1</a:t>
            </a:r>
            <a:endParaRPr lang="zh-TW" altLang="en-US" sz="1400" baseline="30000" dirty="0"/>
          </a:p>
        </p:txBody>
      </p:sp>
      <p:cxnSp>
        <p:nvCxnSpPr>
          <p:cNvPr id="11" name="直線單箭頭接點 10"/>
          <p:cNvCxnSpPr/>
          <p:nvPr/>
        </p:nvCxnSpPr>
        <p:spPr>
          <a:xfrm>
            <a:off x="5796136" y="1030670"/>
            <a:ext cx="2376264" cy="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5880085" y="3140968"/>
            <a:ext cx="2376264"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5868144" y="4133582"/>
            <a:ext cx="2376264" cy="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5952093" y="6259378"/>
            <a:ext cx="2376264"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683568" y="2114902"/>
            <a:ext cx="648072" cy="73803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1484053" y="2144890"/>
            <a:ext cx="2367867" cy="832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1524415" y="4815202"/>
            <a:ext cx="1031361" cy="73803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2555776" y="5013176"/>
            <a:ext cx="1296144" cy="10801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964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6239053"/>
            <a:ext cx="7776864" cy="646331"/>
          </a:xfrm>
          <a:prstGeom prst="rect">
            <a:avLst/>
          </a:prstGeom>
        </p:spPr>
        <p:txBody>
          <a:bodyPr wrap="square">
            <a:spAutoFit/>
          </a:bodyPr>
          <a:lstStyle/>
          <a:p>
            <a:r>
              <a:rPr lang="en-US" altLang="zh-TW" dirty="0">
                <a:solidFill>
                  <a:srgbClr val="0000FF"/>
                </a:solidFill>
              </a:rPr>
              <a:t>stronger low-level </a:t>
            </a:r>
            <a:r>
              <a:rPr lang="en-US" altLang="zh-TW" dirty="0" smtClean="0">
                <a:solidFill>
                  <a:srgbClr val="0000FF"/>
                </a:solidFill>
              </a:rPr>
              <a:t>convergence near </a:t>
            </a:r>
            <a:r>
              <a:rPr lang="en-US" altLang="zh-TW" dirty="0">
                <a:solidFill>
                  <a:srgbClr val="0000FF"/>
                </a:solidFill>
              </a:rPr>
              <a:t>the pouch center is associated with </a:t>
            </a:r>
            <a:r>
              <a:rPr lang="en-US" altLang="zh-TW" dirty="0" smtClean="0">
                <a:solidFill>
                  <a:srgbClr val="0000FF"/>
                </a:solidFill>
              </a:rPr>
              <a:t>the spatial </a:t>
            </a:r>
            <a:r>
              <a:rPr lang="en-US" altLang="zh-TW" dirty="0">
                <a:solidFill>
                  <a:srgbClr val="0000FF"/>
                </a:solidFill>
              </a:rPr>
              <a:t>distribution of convective and </a:t>
            </a:r>
            <a:r>
              <a:rPr lang="en-US" altLang="zh-TW" dirty="0" err="1">
                <a:solidFill>
                  <a:srgbClr val="0000FF"/>
                </a:solidFill>
              </a:rPr>
              <a:t>stratiform</a:t>
            </a:r>
            <a:r>
              <a:rPr lang="en-US" altLang="zh-TW" dirty="0">
                <a:solidFill>
                  <a:srgbClr val="0000FF"/>
                </a:solidFill>
              </a:rPr>
              <a:t> precipitation</a:t>
            </a:r>
            <a:endParaRPr lang="zh-TW" altLang="en-US" dirty="0">
              <a:solidFill>
                <a:srgbClr val="0000FF"/>
              </a:solidFill>
            </a:endParaRPr>
          </a:p>
        </p:txBody>
      </p:sp>
      <p:grpSp>
        <p:nvGrpSpPr>
          <p:cNvPr id="3" name="群組 2"/>
          <p:cNvGrpSpPr/>
          <p:nvPr/>
        </p:nvGrpSpPr>
        <p:grpSpPr>
          <a:xfrm>
            <a:off x="639236" y="116632"/>
            <a:ext cx="8153560" cy="6165304"/>
            <a:chOff x="639236" y="692696"/>
            <a:chExt cx="8153560" cy="6165304"/>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699" r="-1"/>
            <a:stretch/>
          </p:blipFill>
          <p:spPr bwMode="auto">
            <a:xfrm>
              <a:off x="4815442" y="3567974"/>
              <a:ext cx="3773508" cy="329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39236" y="692696"/>
              <a:ext cx="8153560" cy="289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531"/>
            <a:stretch/>
          </p:blipFill>
          <p:spPr bwMode="auto">
            <a:xfrm>
              <a:off x="709936" y="3567974"/>
              <a:ext cx="3565200" cy="329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矩形 7"/>
          <p:cNvSpPr/>
          <p:nvPr/>
        </p:nvSpPr>
        <p:spPr>
          <a:xfrm>
            <a:off x="3275856" y="35332"/>
            <a:ext cx="883575" cy="369332"/>
          </a:xfrm>
          <a:prstGeom prst="rect">
            <a:avLst/>
          </a:prstGeom>
        </p:spPr>
        <p:txBody>
          <a:bodyPr wrap="none">
            <a:spAutoFit/>
          </a:bodyPr>
          <a:lstStyle/>
          <a:p>
            <a:r>
              <a:rPr lang="en-US" altLang="zh-TW" dirty="0" err="1" smtClean="0">
                <a:solidFill>
                  <a:schemeClr val="accent6">
                    <a:lumMod val="75000"/>
                  </a:schemeClr>
                </a:solidFill>
              </a:rPr>
              <a:t>meso</a:t>
            </a:r>
            <a:r>
              <a:rPr lang="en-US" altLang="zh-TW" dirty="0" smtClean="0">
                <a:solidFill>
                  <a:schemeClr val="accent6">
                    <a:lumMod val="75000"/>
                  </a:schemeClr>
                </a:solidFill>
              </a:rPr>
              <a:t>-</a:t>
            </a:r>
            <a:r>
              <a:rPr lang="en-GB" altLang="zh-TW" dirty="0" smtClean="0">
                <a:solidFill>
                  <a:schemeClr val="accent6">
                    <a:lumMod val="75000"/>
                  </a:schemeClr>
                </a:solidFill>
                <a:latin typeface="Times New Roman" pitchFamily="16" charset="0"/>
                <a:ea typeface="新細明體" charset="-120"/>
                <a:cs typeface="Times New Roman" pitchFamily="16" charset="0"/>
              </a:rPr>
              <a:t>β</a:t>
            </a:r>
            <a:endParaRPr lang="zh-TW" altLang="en-US" dirty="0">
              <a:solidFill>
                <a:schemeClr val="accent6">
                  <a:lumMod val="75000"/>
                </a:schemeClr>
              </a:solidFill>
            </a:endParaRPr>
          </a:p>
        </p:txBody>
      </p:sp>
      <p:sp>
        <p:nvSpPr>
          <p:cNvPr id="9" name="矩形 8"/>
          <p:cNvSpPr/>
          <p:nvPr/>
        </p:nvSpPr>
        <p:spPr>
          <a:xfrm>
            <a:off x="7308304" y="35332"/>
            <a:ext cx="898003" cy="369332"/>
          </a:xfrm>
          <a:prstGeom prst="rect">
            <a:avLst/>
          </a:prstGeom>
        </p:spPr>
        <p:txBody>
          <a:bodyPr wrap="none">
            <a:spAutoFit/>
          </a:bodyPr>
          <a:lstStyle/>
          <a:p>
            <a:r>
              <a:rPr lang="en-US" altLang="zh-TW" dirty="0" err="1" smtClean="0">
                <a:solidFill>
                  <a:schemeClr val="accent6">
                    <a:lumMod val="75000"/>
                  </a:schemeClr>
                </a:solidFill>
              </a:rPr>
              <a:t>meso</a:t>
            </a:r>
            <a:r>
              <a:rPr lang="en-US" altLang="zh-TW" dirty="0">
                <a:solidFill>
                  <a:schemeClr val="accent6">
                    <a:lumMod val="75000"/>
                  </a:schemeClr>
                </a:solidFill>
              </a:rPr>
              <a:t>-</a:t>
            </a:r>
            <a:r>
              <a:rPr lang="en-GB" altLang="zh-TW" dirty="0" smtClean="0">
                <a:solidFill>
                  <a:schemeClr val="accent6">
                    <a:lumMod val="75000"/>
                  </a:schemeClr>
                </a:solidFill>
                <a:ea typeface="新細明體" charset="-120"/>
                <a:cs typeface="Arial" charset="0"/>
              </a:rPr>
              <a:t>α</a:t>
            </a:r>
            <a:endParaRPr lang="zh-TW" altLang="en-US" dirty="0">
              <a:solidFill>
                <a:schemeClr val="accent6">
                  <a:lumMod val="75000"/>
                </a:schemeClr>
              </a:solidFill>
            </a:endParaRPr>
          </a:p>
        </p:txBody>
      </p:sp>
      <p:sp>
        <p:nvSpPr>
          <p:cNvPr id="10" name="矩形 9"/>
          <p:cNvSpPr/>
          <p:nvPr/>
        </p:nvSpPr>
        <p:spPr>
          <a:xfrm>
            <a:off x="4500" y="1999597"/>
            <a:ext cx="834375" cy="261610"/>
          </a:xfrm>
          <a:prstGeom prst="rect">
            <a:avLst/>
          </a:prstGeom>
        </p:spPr>
        <p:txBody>
          <a:bodyPr wrap="square">
            <a:spAutoFit/>
          </a:bodyPr>
          <a:lstStyle/>
          <a:p>
            <a:pPr algn="ctr"/>
            <a:r>
              <a:rPr lang="en-US" altLang="zh-TW" sz="1100" b="1" dirty="0" smtClean="0"/>
              <a:t>Convective </a:t>
            </a:r>
            <a:endParaRPr lang="zh-TW" altLang="en-US" sz="1100" dirty="0"/>
          </a:p>
        </p:txBody>
      </p:sp>
      <p:sp>
        <p:nvSpPr>
          <p:cNvPr id="11" name="矩形 10"/>
          <p:cNvSpPr/>
          <p:nvPr/>
        </p:nvSpPr>
        <p:spPr>
          <a:xfrm>
            <a:off x="8289659" y="3656272"/>
            <a:ext cx="822623" cy="261610"/>
          </a:xfrm>
          <a:prstGeom prst="rect">
            <a:avLst/>
          </a:prstGeom>
        </p:spPr>
        <p:txBody>
          <a:bodyPr wrap="square">
            <a:spAutoFit/>
          </a:bodyPr>
          <a:lstStyle/>
          <a:p>
            <a:pPr algn="ctr"/>
            <a:r>
              <a:rPr lang="en-US" altLang="zh-TW" sz="1100" b="1" dirty="0" err="1" smtClean="0"/>
              <a:t>Stratiform</a:t>
            </a:r>
            <a:r>
              <a:rPr lang="en-US" altLang="zh-TW" sz="1100" b="1" dirty="0" smtClean="0"/>
              <a:t> </a:t>
            </a:r>
            <a:endParaRPr lang="zh-TW" altLang="en-US" sz="1100"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1" y="2265683"/>
            <a:ext cx="798273" cy="145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8573" y="3917883"/>
            <a:ext cx="798272" cy="14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27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4051"/>
            <a:ext cx="8712968" cy="367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156516" y="622041"/>
            <a:ext cx="2830968" cy="307777"/>
          </a:xfrm>
          <a:prstGeom prst="rect">
            <a:avLst/>
          </a:prstGeom>
        </p:spPr>
        <p:txBody>
          <a:bodyPr wrap="none">
            <a:spAutoFit/>
          </a:bodyPr>
          <a:lstStyle/>
          <a:p>
            <a:r>
              <a:rPr lang="en-US" altLang="zh-TW" sz="1400" dirty="0">
                <a:solidFill>
                  <a:srgbClr val="00B050"/>
                </a:solidFill>
              </a:rPr>
              <a:t>Raymond and </a:t>
            </a:r>
            <a:r>
              <a:rPr lang="en-US" altLang="zh-TW" sz="1400" dirty="0" smtClean="0">
                <a:solidFill>
                  <a:srgbClr val="00B050"/>
                </a:solidFill>
              </a:rPr>
              <a:t>Lopez </a:t>
            </a:r>
            <a:r>
              <a:rPr lang="en-US" altLang="zh-TW" sz="1400" dirty="0">
                <a:solidFill>
                  <a:srgbClr val="00B050"/>
                </a:solidFill>
              </a:rPr>
              <a:t>Carrillo (2011)</a:t>
            </a:r>
            <a:endParaRPr lang="zh-TW" altLang="en-US" sz="1400" dirty="0">
              <a:solidFill>
                <a:srgbClr val="00B050"/>
              </a:solidFill>
            </a:endParaRPr>
          </a:p>
        </p:txBody>
      </p:sp>
      <p:sp>
        <p:nvSpPr>
          <p:cNvPr id="5" name="矩形 4"/>
          <p:cNvSpPr/>
          <p:nvPr/>
        </p:nvSpPr>
        <p:spPr>
          <a:xfrm>
            <a:off x="6444208" y="1074719"/>
            <a:ext cx="883575" cy="369332"/>
          </a:xfrm>
          <a:prstGeom prst="rect">
            <a:avLst/>
          </a:prstGeom>
        </p:spPr>
        <p:txBody>
          <a:bodyPr wrap="none">
            <a:spAutoFit/>
          </a:bodyPr>
          <a:lstStyle/>
          <a:p>
            <a:r>
              <a:rPr lang="en-US" altLang="zh-TW" dirty="0" err="1" smtClean="0">
                <a:solidFill>
                  <a:schemeClr val="accent6">
                    <a:lumMod val="75000"/>
                  </a:schemeClr>
                </a:solidFill>
              </a:rPr>
              <a:t>meso</a:t>
            </a:r>
            <a:r>
              <a:rPr lang="en-US" altLang="zh-TW" dirty="0" smtClean="0">
                <a:solidFill>
                  <a:schemeClr val="accent6">
                    <a:lumMod val="75000"/>
                  </a:schemeClr>
                </a:solidFill>
              </a:rPr>
              <a:t>-</a:t>
            </a:r>
            <a:r>
              <a:rPr lang="en-GB" altLang="zh-TW" dirty="0" smtClean="0">
                <a:solidFill>
                  <a:schemeClr val="accent6">
                    <a:lumMod val="75000"/>
                  </a:schemeClr>
                </a:solidFill>
                <a:latin typeface="Times New Roman" pitchFamily="16" charset="0"/>
                <a:ea typeface="新細明體" charset="-120"/>
                <a:cs typeface="Times New Roman" pitchFamily="16" charset="0"/>
              </a:rPr>
              <a:t>β</a:t>
            </a:r>
            <a:endParaRPr lang="zh-TW" altLang="en-US" dirty="0">
              <a:solidFill>
                <a:schemeClr val="accent6">
                  <a:lumMod val="75000"/>
                </a:schemeClr>
              </a:solidFill>
            </a:endParaRPr>
          </a:p>
        </p:txBody>
      </p:sp>
      <p:sp>
        <p:nvSpPr>
          <p:cNvPr id="6" name="矩形 5"/>
          <p:cNvSpPr/>
          <p:nvPr/>
        </p:nvSpPr>
        <p:spPr>
          <a:xfrm>
            <a:off x="1979712" y="1074719"/>
            <a:ext cx="898003" cy="369332"/>
          </a:xfrm>
          <a:prstGeom prst="rect">
            <a:avLst/>
          </a:prstGeom>
        </p:spPr>
        <p:txBody>
          <a:bodyPr wrap="none">
            <a:spAutoFit/>
          </a:bodyPr>
          <a:lstStyle/>
          <a:p>
            <a:r>
              <a:rPr lang="en-US" altLang="zh-TW" dirty="0" err="1" smtClean="0">
                <a:solidFill>
                  <a:schemeClr val="accent6">
                    <a:lumMod val="75000"/>
                  </a:schemeClr>
                </a:solidFill>
              </a:rPr>
              <a:t>meso</a:t>
            </a:r>
            <a:r>
              <a:rPr lang="en-US" altLang="zh-TW" dirty="0">
                <a:solidFill>
                  <a:schemeClr val="accent6">
                    <a:lumMod val="75000"/>
                  </a:schemeClr>
                </a:solidFill>
              </a:rPr>
              <a:t>-</a:t>
            </a:r>
            <a:r>
              <a:rPr lang="en-GB" altLang="zh-TW" dirty="0" smtClean="0">
                <a:solidFill>
                  <a:schemeClr val="accent6">
                    <a:lumMod val="75000"/>
                  </a:schemeClr>
                </a:solidFill>
                <a:ea typeface="新細明體" charset="-120"/>
                <a:cs typeface="Arial" charset="0"/>
              </a:rPr>
              <a:t>α</a:t>
            </a:r>
            <a:endParaRPr lang="zh-TW" altLang="en-US" dirty="0">
              <a:solidFill>
                <a:schemeClr val="accent6">
                  <a:lumMod val="75000"/>
                </a:schemeClr>
              </a:solidFill>
            </a:endParaRPr>
          </a:p>
        </p:txBody>
      </p:sp>
      <p:sp>
        <p:nvSpPr>
          <p:cNvPr id="3" name="矩形 2"/>
          <p:cNvSpPr/>
          <p:nvPr/>
        </p:nvSpPr>
        <p:spPr>
          <a:xfrm>
            <a:off x="2286000" y="188640"/>
            <a:ext cx="4572000" cy="461665"/>
          </a:xfrm>
          <a:prstGeom prst="rect">
            <a:avLst/>
          </a:prstGeom>
        </p:spPr>
        <p:txBody>
          <a:bodyPr>
            <a:spAutoFit/>
          </a:bodyPr>
          <a:lstStyle/>
          <a:p>
            <a:pPr algn="ctr"/>
            <a:r>
              <a:rPr lang="en-US" altLang="zh-TW" sz="2400" dirty="0" smtClean="0">
                <a:solidFill>
                  <a:schemeClr val="accent6">
                    <a:lumMod val="75000"/>
                  </a:schemeClr>
                </a:solidFill>
              </a:rPr>
              <a:t>circulation budget </a:t>
            </a:r>
            <a:r>
              <a:rPr lang="en-US" altLang="zh-TW" sz="2400" dirty="0">
                <a:solidFill>
                  <a:schemeClr val="accent6">
                    <a:lumMod val="75000"/>
                  </a:schemeClr>
                </a:solidFill>
              </a:rPr>
              <a:t>analysis</a:t>
            </a:r>
            <a:endParaRPr lang="zh-TW" altLang="en-US" sz="2400" dirty="0">
              <a:solidFill>
                <a:schemeClr val="accent6">
                  <a:lumMod val="75000"/>
                </a:schemeClr>
              </a:solidFill>
            </a:endParaRPr>
          </a:p>
        </p:txBody>
      </p:sp>
      <p:sp>
        <p:nvSpPr>
          <p:cNvPr id="7" name="矩形 6"/>
          <p:cNvSpPr/>
          <p:nvPr/>
        </p:nvSpPr>
        <p:spPr>
          <a:xfrm>
            <a:off x="467544" y="5254070"/>
            <a:ext cx="4248472" cy="1200329"/>
          </a:xfrm>
          <a:prstGeom prst="rect">
            <a:avLst/>
          </a:prstGeom>
        </p:spPr>
        <p:txBody>
          <a:bodyPr wrap="square">
            <a:spAutoFit/>
          </a:bodyPr>
          <a:lstStyle/>
          <a:p>
            <a:r>
              <a:rPr lang="en-US" altLang="zh-TW" dirty="0"/>
              <a:t>midlevel maximum </a:t>
            </a:r>
            <a:r>
              <a:rPr lang="en-US" altLang="zh-TW" dirty="0" smtClean="0"/>
              <a:t>with  the maximum </a:t>
            </a:r>
            <a:r>
              <a:rPr lang="en-US" altLang="zh-TW" dirty="0"/>
              <a:t>positive </a:t>
            </a:r>
            <a:r>
              <a:rPr lang="en-US" altLang="zh-TW" dirty="0" smtClean="0"/>
              <a:t>convergence tendency </a:t>
            </a:r>
            <a:r>
              <a:rPr lang="en-US" altLang="zh-TW" dirty="0"/>
              <a:t>between 4 and 5.5 </a:t>
            </a:r>
            <a:r>
              <a:rPr lang="en-US" altLang="zh-TW" dirty="0" smtClean="0"/>
              <a:t>km</a:t>
            </a:r>
          </a:p>
          <a:p>
            <a:r>
              <a:rPr lang="en-US" altLang="zh-TW" dirty="0" smtClean="0">
                <a:solidFill>
                  <a:srgbClr val="0000FF"/>
                </a:solidFill>
              </a:rPr>
              <a:t>-- </a:t>
            </a:r>
            <a:r>
              <a:rPr lang="en-US" altLang="zh-TW" dirty="0" err="1">
                <a:solidFill>
                  <a:srgbClr val="0000FF"/>
                </a:solidFill>
              </a:rPr>
              <a:t>stratiform</a:t>
            </a:r>
            <a:r>
              <a:rPr lang="en-US" altLang="zh-TW" dirty="0">
                <a:solidFill>
                  <a:srgbClr val="0000FF"/>
                </a:solidFill>
              </a:rPr>
              <a:t> precipitation-dominant profile</a:t>
            </a:r>
            <a:endParaRPr lang="zh-TW" altLang="en-US" dirty="0">
              <a:solidFill>
                <a:srgbClr val="0000FF"/>
              </a:solidFill>
            </a:endParaRPr>
          </a:p>
        </p:txBody>
      </p:sp>
      <p:sp>
        <p:nvSpPr>
          <p:cNvPr id="8" name="矩形 7"/>
          <p:cNvSpPr/>
          <p:nvPr/>
        </p:nvSpPr>
        <p:spPr>
          <a:xfrm>
            <a:off x="4788024" y="5120024"/>
            <a:ext cx="4248472" cy="1477328"/>
          </a:xfrm>
          <a:prstGeom prst="rect">
            <a:avLst/>
          </a:prstGeom>
        </p:spPr>
        <p:txBody>
          <a:bodyPr wrap="square">
            <a:spAutoFit/>
          </a:bodyPr>
          <a:lstStyle/>
          <a:p>
            <a:r>
              <a:rPr lang="en-US" altLang="zh-TW" dirty="0"/>
              <a:t>convergence term contributes to positive </a:t>
            </a:r>
            <a:r>
              <a:rPr lang="en-US" altLang="zh-TW" dirty="0" smtClean="0"/>
              <a:t>tendency below </a:t>
            </a:r>
            <a:r>
              <a:rPr lang="en-US" altLang="zh-TW" dirty="0"/>
              <a:t>the </a:t>
            </a:r>
            <a:r>
              <a:rPr lang="en-US" altLang="zh-TW" dirty="0" smtClean="0"/>
              <a:t>6.5-km. </a:t>
            </a:r>
            <a:endParaRPr lang="en-US" altLang="zh-TW" dirty="0"/>
          </a:p>
          <a:p>
            <a:r>
              <a:rPr lang="en-US" altLang="zh-TW" dirty="0"/>
              <a:t>The </a:t>
            </a:r>
            <a:r>
              <a:rPr lang="en-US" altLang="zh-TW" dirty="0" smtClean="0"/>
              <a:t>positive </a:t>
            </a:r>
            <a:r>
              <a:rPr lang="en-US" altLang="zh-TW" dirty="0"/>
              <a:t>tendency is particularly </a:t>
            </a:r>
            <a:r>
              <a:rPr lang="en-US" altLang="zh-TW" dirty="0" smtClean="0"/>
              <a:t>strong below </a:t>
            </a:r>
            <a:r>
              <a:rPr lang="en-US" altLang="zh-TW" dirty="0"/>
              <a:t>3 </a:t>
            </a:r>
            <a:r>
              <a:rPr lang="en-US" altLang="zh-TW" dirty="0" smtClean="0"/>
              <a:t>km</a:t>
            </a:r>
            <a:endParaRPr lang="en-US" altLang="zh-TW" dirty="0"/>
          </a:p>
          <a:p>
            <a:r>
              <a:rPr lang="en-US" altLang="zh-TW" dirty="0" smtClean="0">
                <a:solidFill>
                  <a:srgbClr val="0000FF"/>
                </a:solidFill>
              </a:rPr>
              <a:t>-- deep </a:t>
            </a:r>
            <a:r>
              <a:rPr lang="en-US" altLang="zh-TW" dirty="0">
                <a:solidFill>
                  <a:srgbClr val="0000FF"/>
                </a:solidFill>
              </a:rPr>
              <a:t>convection-dominant profile</a:t>
            </a:r>
            <a:endParaRPr lang="zh-TW" altLang="en-US" dirty="0">
              <a:solidFill>
                <a:srgbClr val="0000FF"/>
              </a:solidFill>
            </a:endParaRPr>
          </a:p>
        </p:txBody>
      </p:sp>
    </p:spTree>
    <p:extLst>
      <p:ext uri="{BB962C8B-B14F-4D97-AF65-F5344CB8AC3E}">
        <p14:creationId xmlns:p14="http://schemas.microsoft.com/office/powerpoint/2010/main" val="2291037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0" y="260648"/>
            <a:ext cx="9001000" cy="427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67544" y="4653136"/>
            <a:ext cx="8280920" cy="1754326"/>
          </a:xfrm>
          <a:prstGeom prst="rect">
            <a:avLst/>
          </a:prstGeom>
        </p:spPr>
        <p:txBody>
          <a:bodyPr wrap="square">
            <a:spAutoFit/>
          </a:bodyPr>
          <a:lstStyle/>
          <a:p>
            <a:r>
              <a:rPr lang="en-US" altLang="zh-TW" dirty="0"/>
              <a:t>saturation fraction (SF</a:t>
            </a:r>
            <a:r>
              <a:rPr lang="en-US" altLang="zh-TW" dirty="0" smtClean="0"/>
              <a:t>): </a:t>
            </a:r>
            <a:r>
              <a:rPr lang="en-US" altLang="zh-TW" dirty="0"/>
              <a:t>ratio of total </a:t>
            </a:r>
            <a:r>
              <a:rPr lang="en-US" altLang="zh-TW" dirty="0" err="1"/>
              <a:t>precipitable</a:t>
            </a:r>
            <a:r>
              <a:rPr lang="en-US" altLang="zh-TW" dirty="0"/>
              <a:t> water </a:t>
            </a:r>
            <a:r>
              <a:rPr lang="en-US" altLang="zh-TW" dirty="0" smtClean="0"/>
              <a:t>to saturated </a:t>
            </a:r>
            <a:r>
              <a:rPr lang="en-US" altLang="zh-TW" dirty="0" err="1"/>
              <a:t>precipitable</a:t>
            </a:r>
            <a:r>
              <a:rPr lang="en-US" altLang="zh-TW" dirty="0"/>
              <a:t> water from the surface to 300 </a:t>
            </a:r>
            <a:r>
              <a:rPr lang="en-US" altLang="zh-TW" dirty="0" err="1" smtClean="0"/>
              <a:t>hPa</a:t>
            </a:r>
          </a:p>
          <a:p>
            <a:endParaRPr lang="en-US" altLang="zh-TW" dirty="0" smtClean="0"/>
          </a:p>
          <a:p>
            <a:r>
              <a:rPr lang="zh-TW" altLang="zh-TW" dirty="0" smtClean="0"/>
              <a:t>θ</a:t>
            </a:r>
            <a:r>
              <a:rPr lang="en-US" altLang="zh-TW" baseline="-25000" dirty="0" err="1" smtClean="0"/>
              <a:t>e_diff</a:t>
            </a:r>
            <a:r>
              <a:rPr lang="en-US" altLang="zh-TW" dirty="0" smtClean="0"/>
              <a:t> : a measure of potential instability</a:t>
            </a:r>
          </a:p>
          <a:p>
            <a:endParaRPr lang="en-US" altLang="zh-TW" dirty="0" smtClean="0"/>
          </a:p>
          <a:p>
            <a:r>
              <a:rPr lang="zh-TW" altLang="zh-TW" dirty="0" smtClean="0"/>
              <a:t>χ</a:t>
            </a:r>
            <a:r>
              <a:rPr lang="en-US" altLang="zh-TW" baseline="-25000" dirty="0" smtClean="0"/>
              <a:t>m</a:t>
            </a:r>
            <a:r>
              <a:rPr lang="en-US" altLang="zh-TW" dirty="0" smtClean="0"/>
              <a:t> : ratio of </a:t>
            </a:r>
            <a:r>
              <a:rPr lang="en-US" altLang="zh-TW" dirty="0"/>
              <a:t>the midlevel saturation deficit to the surface disequilibrium</a:t>
            </a:r>
            <a:endParaRPr lang="zh-TW" altLang="en-US" dirty="0"/>
          </a:p>
        </p:txBody>
      </p:sp>
    </p:spTree>
    <p:extLst>
      <p:ext uri="{BB962C8B-B14F-4D97-AF65-F5344CB8AC3E}">
        <p14:creationId xmlns:p14="http://schemas.microsoft.com/office/powerpoint/2010/main" val="143138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0" y="44624"/>
            <a:ext cx="9001000" cy="427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67544" y="4321796"/>
            <a:ext cx="8280920" cy="369332"/>
          </a:xfrm>
          <a:prstGeom prst="rect">
            <a:avLst/>
          </a:prstGeom>
        </p:spPr>
        <p:txBody>
          <a:bodyPr wrap="square">
            <a:spAutoFit/>
          </a:bodyPr>
          <a:lstStyle/>
          <a:p>
            <a:r>
              <a:rPr lang="zh-TW" altLang="zh-TW" dirty="0" smtClean="0"/>
              <a:t>θ</a:t>
            </a:r>
            <a:r>
              <a:rPr lang="en-US" altLang="zh-TW" baseline="-25000" dirty="0" err="1" smtClean="0"/>
              <a:t>e_diff</a:t>
            </a:r>
            <a:r>
              <a:rPr lang="en-US" altLang="zh-TW" dirty="0" smtClean="0"/>
              <a:t> : a measure of potential instability</a:t>
            </a:r>
            <a:endParaRPr lang="zh-TW" alt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922" y="4437112"/>
            <a:ext cx="4403487" cy="162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3528" y="4710043"/>
            <a:ext cx="4343394" cy="2031325"/>
          </a:xfrm>
          <a:prstGeom prst="rect">
            <a:avLst/>
          </a:prstGeom>
        </p:spPr>
        <p:txBody>
          <a:bodyPr wrap="square">
            <a:spAutoFit/>
          </a:bodyPr>
          <a:lstStyle/>
          <a:p>
            <a:r>
              <a:rPr lang="en-US" altLang="zh-TW" dirty="0">
                <a:solidFill>
                  <a:srgbClr val="0000FF"/>
                </a:solidFill>
              </a:rPr>
              <a:t>The small </a:t>
            </a:r>
            <a:r>
              <a:rPr lang="zh-TW" altLang="zh-TW" dirty="0">
                <a:solidFill>
                  <a:srgbClr val="0000FF"/>
                </a:solidFill>
              </a:rPr>
              <a:t>θ</a:t>
            </a:r>
            <a:r>
              <a:rPr lang="en-US" altLang="zh-TW" baseline="-25000" dirty="0" err="1">
                <a:solidFill>
                  <a:srgbClr val="0000FF"/>
                </a:solidFill>
              </a:rPr>
              <a:t>e_diff</a:t>
            </a:r>
            <a:r>
              <a:rPr lang="en-US" altLang="zh-TW" dirty="0">
                <a:solidFill>
                  <a:srgbClr val="0000FF"/>
                </a:solidFill>
              </a:rPr>
              <a:t> </a:t>
            </a:r>
            <a:r>
              <a:rPr lang="en-US" altLang="zh-TW" dirty="0" smtClean="0">
                <a:solidFill>
                  <a:srgbClr val="0000FF"/>
                </a:solidFill>
              </a:rPr>
              <a:t>near </a:t>
            </a:r>
            <a:r>
              <a:rPr lang="en-US" altLang="zh-TW" dirty="0">
                <a:solidFill>
                  <a:srgbClr val="0000FF"/>
                </a:solidFill>
              </a:rPr>
              <a:t>the pouch center likely </a:t>
            </a:r>
            <a:r>
              <a:rPr lang="en-US" altLang="zh-TW" dirty="0" smtClean="0">
                <a:solidFill>
                  <a:srgbClr val="0000FF"/>
                </a:solidFill>
              </a:rPr>
              <a:t>results from </a:t>
            </a:r>
            <a:r>
              <a:rPr lang="en-US" altLang="zh-TW" dirty="0">
                <a:solidFill>
                  <a:srgbClr val="FF0000"/>
                </a:solidFill>
              </a:rPr>
              <a:t>persistent convection</a:t>
            </a:r>
            <a:r>
              <a:rPr lang="en-US" altLang="zh-TW" dirty="0">
                <a:solidFill>
                  <a:srgbClr val="0000FF"/>
                </a:solidFill>
              </a:rPr>
              <a:t>, which moistens </a:t>
            </a:r>
            <a:r>
              <a:rPr lang="en-US" altLang="zh-TW" dirty="0" smtClean="0">
                <a:solidFill>
                  <a:srgbClr val="0000FF"/>
                </a:solidFill>
              </a:rPr>
              <a:t>the middle </a:t>
            </a:r>
            <a:r>
              <a:rPr lang="en-US" altLang="zh-TW" dirty="0">
                <a:solidFill>
                  <a:srgbClr val="0000FF"/>
                </a:solidFill>
              </a:rPr>
              <a:t>troposphere, elevates </a:t>
            </a:r>
            <a:r>
              <a:rPr lang="en-US" altLang="zh-TW" dirty="0" smtClean="0">
                <a:solidFill>
                  <a:srgbClr val="0000FF"/>
                </a:solidFill>
              </a:rPr>
              <a:t>the midlevel </a:t>
            </a:r>
            <a:r>
              <a:rPr lang="zh-TW" altLang="zh-TW" dirty="0">
                <a:solidFill>
                  <a:srgbClr val="0000FF"/>
                </a:solidFill>
              </a:rPr>
              <a:t>θ</a:t>
            </a:r>
            <a:r>
              <a:rPr lang="en-US" altLang="zh-TW" baseline="-25000" dirty="0">
                <a:solidFill>
                  <a:srgbClr val="0000FF"/>
                </a:solidFill>
              </a:rPr>
              <a:t>e</a:t>
            </a:r>
            <a:r>
              <a:rPr lang="en-US" altLang="zh-TW" dirty="0" smtClean="0">
                <a:solidFill>
                  <a:srgbClr val="0000FF"/>
                </a:solidFill>
              </a:rPr>
              <a:t>, </a:t>
            </a:r>
            <a:r>
              <a:rPr lang="en-US" altLang="zh-TW" dirty="0">
                <a:solidFill>
                  <a:srgbClr val="0000FF"/>
                </a:solidFill>
              </a:rPr>
              <a:t>and </a:t>
            </a:r>
            <a:r>
              <a:rPr lang="en-US" altLang="zh-TW" dirty="0" smtClean="0">
                <a:solidFill>
                  <a:srgbClr val="0000FF"/>
                </a:solidFill>
              </a:rPr>
              <a:t>reduces the </a:t>
            </a:r>
            <a:r>
              <a:rPr lang="en-US" altLang="zh-TW" dirty="0">
                <a:solidFill>
                  <a:srgbClr val="0000FF"/>
                </a:solidFill>
              </a:rPr>
              <a:t>downdraft convective available potential </a:t>
            </a:r>
            <a:r>
              <a:rPr lang="en-US" altLang="zh-TW" dirty="0" smtClean="0">
                <a:solidFill>
                  <a:srgbClr val="0000FF"/>
                </a:solidFill>
              </a:rPr>
              <a:t>energy (DCAPE) (</a:t>
            </a:r>
            <a:r>
              <a:rPr lang="en-US" altLang="zh-TW" dirty="0">
                <a:solidFill>
                  <a:srgbClr val="0000FF"/>
                </a:solidFill>
              </a:rPr>
              <a:t>Tory </a:t>
            </a:r>
            <a:r>
              <a:rPr lang="en-US" altLang="zh-TW" dirty="0" err="1">
                <a:solidFill>
                  <a:srgbClr val="0000FF"/>
                </a:solidFill>
              </a:rPr>
              <a:t>andMontgomery</a:t>
            </a:r>
            <a:r>
              <a:rPr lang="en-US" altLang="zh-TW" dirty="0">
                <a:solidFill>
                  <a:srgbClr val="0000FF"/>
                </a:solidFill>
              </a:rPr>
              <a:t> 2008; Tory and </a:t>
            </a:r>
            <a:r>
              <a:rPr lang="en-US" altLang="zh-TW" dirty="0" smtClean="0">
                <a:solidFill>
                  <a:srgbClr val="0000FF"/>
                </a:solidFill>
              </a:rPr>
              <a:t>Frank 2010</a:t>
            </a:r>
            <a:r>
              <a:rPr lang="en-US" altLang="zh-TW" dirty="0">
                <a:solidFill>
                  <a:srgbClr val="0000FF"/>
                </a:solidFill>
              </a:rPr>
              <a:t>).</a:t>
            </a:r>
            <a:endParaRPr lang="zh-TW" altLang="en-US" dirty="0">
              <a:solidFill>
                <a:srgbClr val="0000FF"/>
              </a:solidFill>
            </a:endParaRPr>
          </a:p>
        </p:txBody>
      </p:sp>
      <p:sp>
        <p:nvSpPr>
          <p:cNvPr id="4" name="矩形 3"/>
          <p:cNvSpPr/>
          <p:nvPr/>
        </p:nvSpPr>
        <p:spPr>
          <a:xfrm>
            <a:off x="4499992" y="6165304"/>
            <a:ext cx="3032862" cy="646331"/>
          </a:xfrm>
          <a:prstGeom prst="rect">
            <a:avLst/>
          </a:prstGeom>
        </p:spPr>
        <p:txBody>
          <a:bodyPr wrap="square">
            <a:spAutoFit/>
          </a:bodyPr>
          <a:lstStyle/>
          <a:p>
            <a:pPr marL="269875" indent="-269875"/>
            <a:r>
              <a:rPr lang="en-US" altLang="zh-TW" b="1" dirty="0" smtClean="0">
                <a:solidFill>
                  <a:srgbClr val="FF0000"/>
                </a:solidFill>
              </a:rPr>
              <a:t>=&gt; favorable </a:t>
            </a:r>
            <a:r>
              <a:rPr lang="en-US" altLang="zh-TW" b="1" dirty="0" smtClean="0">
                <a:solidFill>
                  <a:srgbClr val="FF0000"/>
                </a:solidFill>
              </a:rPr>
              <a:t>environment for further convection</a:t>
            </a:r>
            <a:endParaRPr lang="zh-TW" altLang="en-US" b="1" dirty="0">
              <a:solidFill>
                <a:srgbClr val="FF0000"/>
              </a:solidFill>
            </a:endParaRPr>
          </a:p>
        </p:txBody>
      </p:sp>
      <p:sp>
        <p:nvSpPr>
          <p:cNvPr id="7" name="文字方塊 6"/>
          <p:cNvSpPr txBox="1"/>
          <p:nvPr/>
        </p:nvSpPr>
        <p:spPr>
          <a:xfrm>
            <a:off x="7457209" y="5949280"/>
            <a:ext cx="1499962" cy="307777"/>
          </a:xfrm>
          <a:prstGeom prst="rect">
            <a:avLst/>
          </a:prstGeom>
          <a:noFill/>
        </p:spPr>
        <p:txBody>
          <a:bodyPr wrap="none" rtlCol="0">
            <a:spAutoFit/>
          </a:bodyPr>
          <a:lstStyle/>
          <a:p>
            <a:r>
              <a:rPr lang="en-US" altLang="zh-TW" sz="1400" dirty="0" smtClean="0">
                <a:solidFill>
                  <a:srgbClr val="00B050"/>
                </a:solidFill>
              </a:rPr>
              <a:t>Wang et al. 2010a</a:t>
            </a:r>
            <a:endParaRPr lang="zh-TW" altLang="en-US" sz="1400" dirty="0">
              <a:solidFill>
                <a:srgbClr val="00B050"/>
              </a:solidFill>
            </a:endParaRPr>
          </a:p>
        </p:txBody>
      </p:sp>
    </p:spTree>
    <p:extLst>
      <p:ext uri="{BB962C8B-B14F-4D97-AF65-F5344CB8AC3E}">
        <p14:creationId xmlns:p14="http://schemas.microsoft.com/office/powerpoint/2010/main" val="276497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0" y="44624"/>
            <a:ext cx="9001000" cy="427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45224"/>
            <a:ext cx="1447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711770"/>
            <a:ext cx="3034880" cy="47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796136" y="5373216"/>
            <a:ext cx="1835696" cy="338554"/>
          </a:xfrm>
          <a:prstGeom prst="rect">
            <a:avLst/>
          </a:prstGeom>
        </p:spPr>
        <p:txBody>
          <a:bodyPr wrap="square">
            <a:spAutoFit/>
          </a:bodyPr>
          <a:lstStyle/>
          <a:p>
            <a:r>
              <a:rPr lang="en-US" altLang="zh-TW" sz="1600" dirty="0" smtClean="0"/>
              <a:t>moist entropy :</a:t>
            </a:r>
            <a:endParaRPr lang="zh-TW" altLang="en-US" sz="1600" dirty="0"/>
          </a:p>
        </p:txBody>
      </p:sp>
      <p:sp>
        <p:nvSpPr>
          <p:cNvPr id="6" name="矩形 5"/>
          <p:cNvSpPr/>
          <p:nvPr/>
        </p:nvSpPr>
        <p:spPr>
          <a:xfrm>
            <a:off x="2277890" y="5373216"/>
            <a:ext cx="6792750" cy="738664"/>
          </a:xfrm>
          <a:prstGeom prst="rect">
            <a:avLst/>
          </a:prstGeom>
        </p:spPr>
        <p:txBody>
          <a:bodyPr wrap="square">
            <a:spAutoFit/>
          </a:bodyPr>
          <a:lstStyle/>
          <a:p>
            <a:r>
              <a:rPr lang="en-US" altLang="zh-TW" sz="1400" dirty="0" err="1"/>
              <a:t>s</a:t>
            </a:r>
            <a:r>
              <a:rPr lang="en-US" altLang="zh-TW" sz="1400" baseline="-25000" dirty="0" err="1"/>
              <a:t>m</a:t>
            </a:r>
            <a:r>
              <a:rPr lang="en-US" altLang="zh-TW" sz="1400" dirty="0"/>
              <a:t> </a:t>
            </a:r>
            <a:r>
              <a:rPr lang="en-US" altLang="zh-TW" sz="1400" dirty="0" smtClean="0"/>
              <a:t>: </a:t>
            </a:r>
            <a:r>
              <a:rPr lang="en-US" altLang="zh-TW" sz="1400" dirty="0"/>
              <a:t>moist entropies of </a:t>
            </a:r>
            <a:r>
              <a:rPr lang="en-US" altLang="zh-TW" sz="1400" dirty="0" smtClean="0"/>
              <a:t>middle </a:t>
            </a:r>
            <a:r>
              <a:rPr lang="en-US" altLang="zh-TW" sz="1400" dirty="0"/>
              <a:t>troposphere </a:t>
            </a:r>
            <a:endParaRPr lang="en-US" altLang="zh-TW" sz="1400" dirty="0" smtClean="0"/>
          </a:p>
          <a:p>
            <a:r>
              <a:rPr lang="en-US" altLang="zh-TW" sz="1400" dirty="0" err="1" smtClean="0"/>
              <a:t>s</a:t>
            </a:r>
            <a:r>
              <a:rPr lang="en-US" altLang="zh-TW" sz="1400" baseline="-25000" dirty="0" err="1" smtClean="0"/>
              <a:t>b</a:t>
            </a:r>
            <a:r>
              <a:rPr lang="en-US" altLang="zh-TW" sz="1400" dirty="0" smtClean="0"/>
              <a:t> : moist </a:t>
            </a:r>
            <a:r>
              <a:rPr lang="en-US" altLang="zh-TW" sz="1400" dirty="0"/>
              <a:t>entropies of </a:t>
            </a:r>
            <a:r>
              <a:rPr lang="en-US" altLang="zh-TW" sz="1400" dirty="0" smtClean="0"/>
              <a:t>boundary layer</a:t>
            </a:r>
          </a:p>
          <a:p>
            <a:r>
              <a:rPr lang="en-US" altLang="zh-TW" sz="1400" dirty="0" smtClean="0"/>
              <a:t>s</a:t>
            </a:r>
            <a:r>
              <a:rPr lang="en-US" altLang="zh-TW" sz="1400" baseline="-25000" dirty="0" smtClean="0"/>
              <a:t>0</a:t>
            </a:r>
            <a:r>
              <a:rPr lang="en-US" altLang="zh-TW" sz="1400" dirty="0" smtClean="0"/>
              <a:t>* : saturation </a:t>
            </a:r>
            <a:r>
              <a:rPr lang="en-US" altLang="zh-TW" sz="1400" dirty="0"/>
              <a:t>entropy of </a:t>
            </a:r>
            <a:r>
              <a:rPr lang="en-US" altLang="zh-TW" sz="1400" dirty="0" smtClean="0"/>
              <a:t>sea </a:t>
            </a:r>
            <a:r>
              <a:rPr lang="en-US" altLang="zh-TW" sz="1400" dirty="0"/>
              <a:t>surface</a:t>
            </a:r>
            <a:endParaRPr lang="zh-TW" altLang="en-US" sz="1400" dirty="0"/>
          </a:p>
        </p:txBody>
      </p:sp>
      <p:sp>
        <p:nvSpPr>
          <p:cNvPr id="7" name="矩形 6"/>
          <p:cNvSpPr/>
          <p:nvPr/>
        </p:nvSpPr>
        <p:spPr>
          <a:xfrm>
            <a:off x="683568" y="4366845"/>
            <a:ext cx="8064896" cy="1200329"/>
          </a:xfrm>
          <a:prstGeom prst="rect">
            <a:avLst/>
          </a:prstGeom>
        </p:spPr>
        <p:txBody>
          <a:bodyPr wrap="square">
            <a:spAutoFit/>
          </a:bodyPr>
          <a:lstStyle/>
          <a:p>
            <a:pPr marL="449263" indent="-449263"/>
            <a:r>
              <a:rPr lang="zh-TW" altLang="zh-TW" dirty="0"/>
              <a:t>χ</a:t>
            </a:r>
            <a:r>
              <a:rPr lang="en-US" altLang="zh-TW" baseline="-25000" dirty="0"/>
              <a:t>m</a:t>
            </a:r>
            <a:r>
              <a:rPr lang="en-US" altLang="zh-TW" dirty="0"/>
              <a:t> </a:t>
            </a:r>
            <a:r>
              <a:rPr lang="en-US" altLang="zh-TW" dirty="0" smtClean="0"/>
              <a:t> : introduced </a:t>
            </a:r>
            <a:r>
              <a:rPr lang="en-US" altLang="zh-TW" dirty="0"/>
              <a:t>by Emanuel (</a:t>
            </a:r>
            <a:r>
              <a:rPr lang="en-US" altLang="zh-TW" dirty="0" smtClean="0"/>
              <a:t>1995) for </a:t>
            </a:r>
            <a:r>
              <a:rPr lang="en-US" altLang="zh-TW" dirty="0"/>
              <a:t>the ‘‘Coupled Hurricane Intensity Prediction System</a:t>
            </a:r>
            <a:r>
              <a:rPr lang="en-US" altLang="zh-TW" dirty="0" smtClean="0"/>
              <a:t>’’ (</a:t>
            </a:r>
            <a:r>
              <a:rPr lang="en-US" altLang="zh-TW" dirty="0"/>
              <a:t>CHIPS) model</a:t>
            </a:r>
            <a:r>
              <a:rPr lang="en-US" altLang="zh-TW" dirty="0" smtClean="0"/>
              <a:t>.</a:t>
            </a:r>
          </a:p>
          <a:p>
            <a:r>
              <a:rPr lang="en-US" altLang="zh-TW" dirty="0" smtClean="0"/>
              <a:t>-&gt; ratio </a:t>
            </a:r>
            <a:r>
              <a:rPr lang="en-US" altLang="zh-TW" dirty="0"/>
              <a:t>of the midlevel saturation deficit to the surface disequilibrium</a:t>
            </a:r>
            <a:endParaRPr lang="zh-TW" altLang="en-US" dirty="0"/>
          </a:p>
          <a:p>
            <a:endParaRPr lang="zh-TW" altLang="en-US" sz="1600" dirty="0"/>
          </a:p>
        </p:txBody>
      </p:sp>
      <p:sp>
        <p:nvSpPr>
          <p:cNvPr id="8" name="矩形 7"/>
          <p:cNvSpPr/>
          <p:nvPr/>
        </p:nvSpPr>
        <p:spPr>
          <a:xfrm>
            <a:off x="683568" y="6188756"/>
            <a:ext cx="8064896" cy="646331"/>
          </a:xfrm>
          <a:prstGeom prst="rect">
            <a:avLst/>
          </a:prstGeom>
        </p:spPr>
        <p:txBody>
          <a:bodyPr wrap="square">
            <a:spAutoFit/>
          </a:bodyPr>
          <a:lstStyle/>
          <a:p>
            <a:r>
              <a:rPr lang="en-US" altLang="zh-TW" dirty="0" smtClean="0">
                <a:solidFill>
                  <a:srgbClr val="0000FF"/>
                </a:solidFill>
              </a:rPr>
              <a:t>Small </a:t>
            </a:r>
            <a:r>
              <a:rPr lang="en-US" altLang="zh-TW" dirty="0">
                <a:solidFill>
                  <a:srgbClr val="0000FF"/>
                </a:solidFill>
              </a:rPr>
              <a:t>values of </a:t>
            </a:r>
            <a:r>
              <a:rPr lang="zh-TW" altLang="zh-TW" dirty="0">
                <a:solidFill>
                  <a:srgbClr val="0000FF"/>
                </a:solidFill>
              </a:rPr>
              <a:t>χ</a:t>
            </a:r>
            <a:r>
              <a:rPr lang="en-US" altLang="zh-TW" baseline="-25000" dirty="0">
                <a:solidFill>
                  <a:srgbClr val="0000FF"/>
                </a:solidFill>
              </a:rPr>
              <a:t>m</a:t>
            </a:r>
            <a:r>
              <a:rPr lang="en-US" altLang="zh-TW" dirty="0" smtClean="0">
                <a:solidFill>
                  <a:srgbClr val="0000FF"/>
                </a:solidFill>
              </a:rPr>
              <a:t> </a:t>
            </a:r>
            <a:r>
              <a:rPr lang="en-US" altLang="zh-TW" dirty="0">
                <a:solidFill>
                  <a:srgbClr val="0000FF"/>
                </a:solidFill>
              </a:rPr>
              <a:t>are due either to </a:t>
            </a:r>
            <a:r>
              <a:rPr lang="en-US" altLang="zh-TW" dirty="0" smtClean="0">
                <a:solidFill>
                  <a:srgbClr val="0000FF"/>
                </a:solidFill>
              </a:rPr>
              <a:t>small midlevel </a:t>
            </a:r>
            <a:r>
              <a:rPr lang="en-US" altLang="zh-TW" dirty="0" smtClean="0">
                <a:solidFill>
                  <a:srgbClr val="0000FF"/>
                </a:solidFill>
              </a:rPr>
              <a:t>saturation </a:t>
            </a:r>
            <a:r>
              <a:rPr lang="en-US" altLang="zh-TW" dirty="0">
                <a:solidFill>
                  <a:srgbClr val="0000FF"/>
                </a:solidFill>
              </a:rPr>
              <a:t>deficit or to </a:t>
            </a:r>
            <a:r>
              <a:rPr lang="en-US" altLang="zh-TW" dirty="0">
                <a:solidFill>
                  <a:srgbClr val="0000FF"/>
                </a:solidFill>
              </a:rPr>
              <a:t>i</a:t>
            </a:r>
            <a:r>
              <a:rPr lang="en-US" altLang="zh-TW" dirty="0" smtClean="0">
                <a:solidFill>
                  <a:srgbClr val="0000FF"/>
                </a:solidFill>
              </a:rPr>
              <a:t>nduced </a:t>
            </a:r>
            <a:r>
              <a:rPr lang="en-US" altLang="zh-TW" dirty="0">
                <a:solidFill>
                  <a:srgbClr val="0000FF"/>
                </a:solidFill>
              </a:rPr>
              <a:t>surface </a:t>
            </a:r>
            <a:r>
              <a:rPr lang="en-US" altLang="zh-TW" dirty="0" smtClean="0">
                <a:solidFill>
                  <a:srgbClr val="0000FF"/>
                </a:solidFill>
              </a:rPr>
              <a:t>disequilibrium (</a:t>
            </a:r>
            <a:r>
              <a:rPr lang="en-US" altLang="zh-TW" dirty="0">
                <a:solidFill>
                  <a:srgbClr val="0000FF"/>
                </a:solidFill>
              </a:rPr>
              <a:t>and </a:t>
            </a:r>
            <a:r>
              <a:rPr lang="en-US" altLang="zh-TW">
                <a:solidFill>
                  <a:srgbClr val="0000FF"/>
                </a:solidFill>
              </a:rPr>
              <a:t>thus </a:t>
            </a:r>
            <a:r>
              <a:rPr lang="en-US" altLang="zh-TW" smtClean="0">
                <a:solidFill>
                  <a:srgbClr val="0000FF"/>
                </a:solidFill>
              </a:rPr>
              <a:t>strong</a:t>
            </a:r>
            <a:r>
              <a:rPr lang="en-US" altLang="zh-TW" smtClean="0">
                <a:solidFill>
                  <a:srgbClr val="0000FF"/>
                </a:solidFill>
              </a:rPr>
              <a:t>er </a:t>
            </a:r>
            <a:r>
              <a:rPr lang="en-US" altLang="zh-TW" dirty="0">
                <a:solidFill>
                  <a:srgbClr val="0000FF"/>
                </a:solidFill>
              </a:rPr>
              <a:t>surface latent and sensible </a:t>
            </a:r>
            <a:r>
              <a:rPr lang="en-US" altLang="zh-TW" dirty="0" smtClean="0">
                <a:solidFill>
                  <a:srgbClr val="0000FF"/>
                </a:solidFill>
              </a:rPr>
              <a:t>heat </a:t>
            </a:r>
            <a:r>
              <a:rPr lang="en-US" altLang="zh-TW" dirty="0">
                <a:solidFill>
                  <a:srgbClr val="0000FF"/>
                </a:solidFill>
              </a:rPr>
              <a:t>fluxes).</a:t>
            </a:r>
            <a:endParaRPr lang="zh-TW" altLang="en-US" dirty="0">
              <a:solidFill>
                <a:srgbClr val="0000FF"/>
              </a:solidFill>
            </a:endParaRPr>
          </a:p>
        </p:txBody>
      </p:sp>
    </p:spTree>
    <p:extLst>
      <p:ext uri="{BB962C8B-B14F-4D97-AF65-F5344CB8AC3E}">
        <p14:creationId xmlns:p14="http://schemas.microsoft.com/office/powerpoint/2010/main" val="120658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9377" y="704890"/>
            <a:ext cx="7344816" cy="707886"/>
          </a:xfrm>
          <a:prstGeom prst="rect">
            <a:avLst/>
          </a:prstGeom>
        </p:spPr>
        <p:txBody>
          <a:bodyPr wrap="square">
            <a:spAutoFit/>
          </a:bodyPr>
          <a:lstStyle/>
          <a:p>
            <a:r>
              <a:rPr lang="en-US" altLang="zh-TW" sz="2000" dirty="0"/>
              <a:t>The </a:t>
            </a:r>
            <a:r>
              <a:rPr lang="en-US" altLang="zh-TW" sz="2000" dirty="0">
                <a:solidFill>
                  <a:srgbClr val="FF0000"/>
                </a:solidFill>
              </a:rPr>
              <a:t>marsupial paradigm </a:t>
            </a:r>
            <a:r>
              <a:rPr lang="en-US" altLang="zh-TW" sz="2000" dirty="0"/>
              <a:t>indicates that the </a:t>
            </a:r>
            <a:r>
              <a:rPr lang="en-US" altLang="zh-TW" sz="2000" dirty="0">
                <a:solidFill>
                  <a:srgbClr val="0000FF"/>
                </a:solidFill>
              </a:rPr>
              <a:t>critical layer </a:t>
            </a:r>
            <a:r>
              <a:rPr lang="en-US" altLang="zh-TW" sz="2000" dirty="0"/>
              <a:t>of a tropical easterly wave is important to tropical storm formation because</a:t>
            </a:r>
            <a:endParaRPr lang="zh-TW" altLang="en-US" sz="2000" dirty="0"/>
          </a:p>
        </p:txBody>
      </p:sp>
      <p:sp>
        <p:nvSpPr>
          <p:cNvPr id="5" name="文字方塊 4"/>
          <p:cNvSpPr txBox="1"/>
          <p:nvPr/>
        </p:nvSpPr>
        <p:spPr>
          <a:xfrm>
            <a:off x="7195169" y="335558"/>
            <a:ext cx="1769587" cy="307777"/>
          </a:xfrm>
          <a:prstGeom prst="rect">
            <a:avLst/>
          </a:prstGeom>
          <a:noFill/>
        </p:spPr>
        <p:txBody>
          <a:bodyPr wrap="none" rtlCol="0">
            <a:spAutoFit/>
          </a:bodyPr>
          <a:lstStyle/>
          <a:p>
            <a:r>
              <a:rPr lang="en-US" altLang="zh-TW" sz="1400" dirty="0" smtClean="0">
                <a:solidFill>
                  <a:srgbClr val="00B050"/>
                </a:solidFill>
              </a:rPr>
              <a:t>Dunkerton et al. 2009</a:t>
            </a:r>
            <a:endParaRPr lang="zh-TW" altLang="en-US" sz="1400" dirty="0">
              <a:solidFill>
                <a:srgbClr val="00B050"/>
              </a:solidFill>
            </a:endParaRPr>
          </a:p>
        </p:txBody>
      </p:sp>
      <p:sp>
        <p:nvSpPr>
          <p:cNvPr id="10" name="矩形 9"/>
          <p:cNvSpPr/>
          <p:nvPr/>
        </p:nvSpPr>
        <p:spPr>
          <a:xfrm>
            <a:off x="2726464" y="260648"/>
            <a:ext cx="3691075" cy="400110"/>
          </a:xfrm>
          <a:prstGeom prst="rect">
            <a:avLst/>
          </a:prstGeom>
        </p:spPr>
        <p:txBody>
          <a:bodyPr wrap="none">
            <a:spAutoFit/>
          </a:bodyPr>
          <a:lstStyle/>
          <a:p>
            <a:pPr algn="ctr"/>
            <a:r>
              <a:rPr lang="en-US" altLang="zh-TW" sz="2000" b="1" u="sng" dirty="0">
                <a:solidFill>
                  <a:schemeClr val="accent6">
                    <a:lumMod val="75000"/>
                  </a:schemeClr>
                </a:solidFill>
              </a:rPr>
              <a:t>Marsupial Paradigm: Hypotheses</a:t>
            </a:r>
            <a:endParaRPr lang="zh-TW" altLang="en-US" sz="2000" b="1" u="sng" dirty="0">
              <a:solidFill>
                <a:schemeClr val="accent6">
                  <a:lumMod val="75000"/>
                </a:schemeClr>
              </a:solidFill>
            </a:endParaRPr>
          </a:p>
        </p:txBody>
      </p:sp>
      <p:sp>
        <p:nvSpPr>
          <p:cNvPr id="4" name="Rectangle 2"/>
          <p:cNvSpPr>
            <a:spLocks noChangeArrowheads="1"/>
          </p:cNvSpPr>
          <p:nvPr/>
        </p:nvSpPr>
        <p:spPr bwMode="auto">
          <a:xfrm>
            <a:off x="890088" y="1308824"/>
            <a:ext cx="7344105" cy="34163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800" i="0" u="none" strike="noStrike" cap="none" normalizeH="0" baseline="0" dirty="0" smtClean="0">
                <a:ln>
                  <a:noFill/>
                </a:ln>
                <a:solidFill>
                  <a:srgbClr val="0000FF"/>
                </a:solidFill>
                <a:effectLst/>
                <a:latin typeface="Arial" pitchFamily="34" charset="0"/>
                <a:ea typeface="Lucida Grande"/>
                <a:cs typeface="新細明體" pitchFamily="18" charset="-120"/>
              </a:rPr>
              <a:t>Hypothesis 1:</a:t>
            </a:r>
          </a:p>
          <a:p>
            <a:pPr lvl="1" indent="-4763" eaLnBrk="0" fontAlgn="base" hangingPunct="0">
              <a:spcBef>
                <a:spcPct val="0"/>
              </a:spcBef>
              <a:spcAft>
                <a:spcPct val="0"/>
              </a:spcAft>
            </a:pP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Wave </a:t>
            </a:r>
            <a:r>
              <a:rPr kumimoji="1" lang="zh-TW" altLang="zh-TW" sz="1800" b="0" i="0" u="none" strike="noStrike" cap="none" normalizeH="0" baseline="0" dirty="0" smtClean="0">
                <a:ln>
                  <a:noFill/>
                </a:ln>
                <a:solidFill>
                  <a:srgbClr val="FF0000"/>
                </a:solidFill>
                <a:effectLst/>
                <a:latin typeface="Arial" pitchFamily="34" charset="0"/>
                <a:ea typeface="Lucida Grande"/>
                <a:cs typeface="新細明體" pitchFamily="18" charset="-120"/>
              </a:rPr>
              <a:t>breaking</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of the cyclonic </a:t>
            </a:r>
            <a:r>
              <a:rPr kumimoji="1" lang="zh-TW" altLang="zh-TW" sz="1800" b="0" i="0" u="none" strike="noStrike" cap="none" normalizeH="0" baseline="0" dirty="0" smtClean="0">
                <a:ln>
                  <a:noFill/>
                </a:ln>
                <a:solidFill>
                  <a:srgbClr val="FF0000"/>
                </a:solidFill>
                <a:effectLst/>
                <a:latin typeface="Arial" pitchFamily="34" charset="0"/>
                <a:ea typeface="Lucida Grande"/>
                <a:cs typeface="新細明體" pitchFamily="18" charset="-120"/>
              </a:rPr>
              <a:t>vorticity</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near the critical surface provides a favor</a:t>
            </a:r>
            <a:r>
              <a:rPr kumimoji="1" lang="en-US"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able environment</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for </a:t>
            </a:r>
            <a:r>
              <a:rPr kumimoji="1" lang="zh-TW" altLang="zh-TW" dirty="0">
                <a:solidFill>
                  <a:srgbClr val="000000"/>
                </a:solidFill>
                <a:latin typeface="Arial" pitchFamily="34" charset="0"/>
                <a:ea typeface="Lucida Grande"/>
                <a:cs typeface="新細明體" pitchFamily="18" charset="-120"/>
              </a:rPr>
              <a:t>vorticity </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aggregation and TC formation;</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800" i="0" u="none" strike="noStrike" cap="none" normalizeH="0" baseline="0" dirty="0" smtClean="0">
                <a:ln>
                  <a:noFill/>
                </a:ln>
                <a:solidFill>
                  <a:srgbClr val="0000FF"/>
                </a:solidFill>
                <a:effectLst/>
                <a:latin typeface="Arial" pitchFamily="34" charset="0"/>
                <a:ea typeface="Lucida Grande"/>
                <a:cs typeface="新細明體" pitchFamily="18" charset="-120"/>
              </a:rPr>
              <a:t>Hypothesis 2:</a:t>
            </a:r>
          </a:p>
          <a:p>
            <a:pPr marR="0" lvl="1" indent="-4763" algn="l" defTabSz="914400" rtl="0" eaLnBrk="0" fontAlgn="base" latinLnBrk="0" hangingPunct="0">
              <a:lnSpc>
                <a:spcPct val="100000"/>
              </a:lnSpc>
              <a:spcBef>
                <a:spcPct val="0"/>
              </a:spcBef>
              <a:spcAft>
                <a:spcPct val="0"/>
              </a:spcAft>
              <a:buClrTx/>
              <a:buSzTx/>
              <a:buFontTx/>
              <a:buNone/>
              <a:tabLst/>
            </a:pP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The wave critical layer is a region of </a:t>
            </a:r>
            <a:r>
              <a:rPr kumimoji="1" lang="zh-TW" altLang="zh-TW" sz="1800" b="0" i="0" u="none" strike="noStrike" cap="none" normalizeH="0" baseline="0" dirty="0" smtClean="0">
                <a:ln>
                  <a:noFill/>
                </a:ln>
                <a:solidFill>
                  <a:srgbClr val="FF0000"/>
                </a:solidFill>
                <a:effectLst/>
                <a:latin typeface="Arial" pitchFamily="34" charset="0"/>
                <a:ea typeface="Lucida Grande"/>
                <a:cs typeface="新細明體" pitchFamily="18" charset="-120"/>
              </a:rPr>
              <a:t>closed circulation</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where air is repeatedly moistened by convection and protected from dry air intrusion;</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800" i="0" u="none" strike="noStrike" cap="none" normalizeH="0" baseline="0" dirty="0" smtClean="0">
                <a:ln>
                  <a:noFill/>
                </a:ln>
                <a:solidFill>
                  <a:srgbClr val="0000FF"/>
                </a:solidFill>
                <a:effectLst/>
                <a:latin typeface="Arial" pitchFamily="34" charset="0"/>
                <a:ea typeface="Lucida Grande"/>
                <a:cs typeface="新細明體" pitchFamily="18" charset="-120"/>
              </a:rPr>
              <a:t>Hypothesis 3:</a:t>
            </a:r>
          </a:p>
          <a:p>
            <a:pPr marR="0" lvl="1" indent="-4763" algn="l" defTabSz="914400" rtl="0" eaLnBrk="0" fontAlgn="base" latinLnBrk="0" hangingPunct="0">
              <a:lnSpc>
                <a:spcPct val="100000"/>
              </a:lnSpc>
              <a:spcBef>
                <a:spcPct val="0"/>
              </a:spcBef>
              <a:spcAft>
                <a:spcPct val="0"/>
              </a:spcAft>
              <a:buClrTx/>
              <a:buSzTx/>
              <a:buFontTx/>
              <a:buNone/>
              <a:tabLst/>
            </a:pP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The parent wave is maintained and possibly enhanced by </a:t>
            </a:r>
            <a:r>
              <a:rPr kumimoji="1" lang="en-US"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MCV </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within the wave</a:t>
            </a:r>
            <a:r>
              <a:rPr kumimoji="1" lang="en-US"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critical layer</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564" y="4437112"/>
            <a:ext cx="4428441" cy="241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0" y="260648"/>
            <a:ext cx="9001000" cy="427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75656" y="4653136"/>
            <a:ext cx="7272808" cy="2031325"/>
          </a:xfrm>
          <a:prstGeom prst="rect">
            <a:avLst/>
          </a:prstGeom>
        </p:spPr>
        <p:txBody>
          <a:bodyPr wrap="square">
            <a:spAutoFit/>
          </a:bodyPr>
          <a:lstStyle/>
          <a:p>
            <a:r>
              <a:rPr lang="en-US" altLang="zh-TW" dirty="0" err="1" smtClean="0">
                <a:solidFill>
                  <a:srgbClr val="0000FF"/>
                </a:solidFill>
              </a:rPr>
              <a:t>meso</a:t>
            </a:r>
            <a:r>
              <a:rPr lang="en-US" altLang="zh-TW" dirty="0" smtClean="0">
                <a:solidFill>
                  <a:srgbClr val="0000FF"/>
                </a:solidFill>
              </a:rPr>
              <a:t>-</a:t>
            </a:r>
            <a:r>
              <a:rPr lang="en-GB" altLang="zh-TW" dirty="0" smtClean="0">
                <a:solidFill>
                  <a:srgbClr val="0000FF"/>
                </a:solidFill>
                <a:latin typeface="Times New Roman" pitchFamily="16" charset="0"/>
                <a:ea typeface="新細明體" charset="-120"/>
                <a:cs typeface="Times New Roman" pitchFamily="16" charset="0"/>
              </a:rPr>
              <a:t>β </a:t>
            </a:r>
            <a:r>
              <a:rPr lang="en-US" altLang="zh-TW" dirty="0" smtClean="0">
                <a:solidFill>
                  <a:srgbClr val="0000FF"/>
                </a:solidFill>
              </a:rPr>
              <a:t>scale </a:t>
            </a:r>
            <a:r>
              <a:rPr lang="en-US" altLang="zh-TW" dirty="0">
                <a:solidFill>
                  <a:srgbClr val="0000FF"/>
                </a:solidFill>
              </a:rPr>
              <a:t>region near the </a:t>
            </a:r>
            <a:r>
              <a:rPr lang="en-US" altLang="zh-TW" dirty="0" smtClean="0">
                <a:solidFill>
                  <a:srgbClr val="0000FF"/>
                </a:solidFill>
              </a:rPr>
              <a:t>pouch center</a:t>
            </a:r>
          </a:p>
          <a:p>
            <a:pPr marL="800100" lvl="1" indent="-342900">
              <a:buFont typeface="+mj-lt"/>
              <a:buAutoNum type="arabicPeriod"/>
            </a:pPr>
            <a:r>
              <a:rPr lang="en-US" altLang="zh-TW" dirty="0" smtClean="0">
                <a:solidFill>
                  <a:srgbClr val="0000FF"/>
                </a:solidFill>
              </a:rPr>
              <a:t>high saturation fraction</a:t>
            </a:r>
          </a:p>
          <a:p>
            <a:pPr marL="800100" lvl="1" indent="-342900">
              <a:buFont typeface="+mj-lt"/>
              <a:buAutoNum type="arabicPeriod"/>
            </a:pPr>
            <a:r>
              <a:rPr lang="en-US" altLang="zh-TW" dirty="0" smtClean="0">
                <a:solidFill>
                  <a:srgbClr val="0000FF"/>
                </a:solidFill>
              </a:rPr>
              <a:t>small </a:t>
            </a:r>
            <a:r>
              <a:rPr lang="zh-TW" altLang="zh-TW" dirty="0" smtClean="0">
                <a:solidFill>
                  <a:srgbClr val="0000FF"/>
                </a:solidFill>
              </a:rPr>
              <a:t>θ</a:t>
            </a:r>
            <a:r>
              <a:rPr lang="en-US" altLang="zh-TW" baseline="-25000" dirty="0" smtClean="0">
                <a:solidFill>
                  <a:srgbClr val="0000FF"/>
                </a:solidFill>
              </a:rPr>
              <a:t>e</a:t>
            </a:r>
            <a:r>
              <a:rPr lang="en-US" altLang="zh-TW" dirty="0" smtClean="0">
                <a:solidFill>
                  <a:srgbClr val="0000FF"/>
                </a:solidFill>
              </a:rPr>
              <a:t> </a:t>
            </a:r>
            <a:r>
              <a:rPr lang="en-US" altLang="zh-TW" dirty="0">
                <a:solidFill>
                  <a:srgbClr val="0000FF"/>
                </a:solidFill>
              </a:rPr>
              <a:t>difference between </a:t>
            </a:r>
            <a:r>
              <a:rPr lang="en-US" altLang="zh-TW" dirty="0" smtClean="0">
                <a:solidFill>
                  <a:srgbClr val="0000FF"/>
                </a:solidFill>
              </a:rPr>
              <a:t>surface </a:t>
            </a:r>
            <a:r>
              <a:rPr lang="en-US" altLang="zh-TW" dirty="0">
                <a:solidFill>
                  <a:srgbClr val="0000FF"/>
                </a:solidFill>
              </a:rPr>
              <a:t>and </a:t>
            </a:r>
            <a:r>
              <a:rPr lang="en-US" altLang="zh-TW" dirty="0" smtClean="0">
                <a:solidFill>
                  <a:srgbClr val="0000FF"/>
                </a:solidFill>
              </a:rPr>
              <a:t>mid-level</a:t>
            </a:r>
          </a:p>
          <a:p>
            <a:pPr marL="800100" lvl="1" indent="-342900">
              <a:buFont typeface="+mj-lt"/>
              <a:buAutoNum type="arabicPeriod"/>
            </a:pPr>
            <a:r>
              <a:rPr lang="en-US" altLang="zh-TW" dirty="0" smtClean="0">
                <a:solidFill>
                  <a:srgbClr val="0000FF"/>
                </a:solidFill>
              </a:rPr>
              <a:t>small </a:t>
            </a:r>
            <a:r>
              <a:rPr lang="en-US" altLang="zh-TW" dirty="0">
                <a:solidFill>
                  <a:srgbClr val="0000FF"/>
                </a:solidFill>
              </a:rPr>
              <a:t>values </a:t>
            </a:r>
            <a:r>
              <a:rPr lang="en-US" altLang="zh-TW" dirty="0" smtClean="0">
                <a:solidFill>
                  <a:srgbClr val="0000FF"/>
                </a:solidFill>
              </a:rPr>
              <a:t>of </a:t>
            </a:r>
            <a:r>
              <a:rPr lang="zh-TW" altLang="zh-TW" dirty="0" smtClean="0">
                <a:solidFill>
                  <a:srgbClr val="0000FF"/>
                </a:solidFill>
              </a:rPr>
              <a:t>χ</a:t>
            </a:r>
            <a:r>
              <a:rPr lang="en-US" altLang="zh-TW" baseline="-25000" dirty="0" smtClean="0">
                <a:solidFill>
                  <a:srgbClr val="0000FF"/>
                </a:solidFill>
              </a:rPr>
              <a:t>m</a:t>
            </a:r>
            <a:r>
              <a:rPr lang="en-US" altLang="zh-TW" dirty="0" smtClean="0">
                <a:solidFill>
                  <a:srgbClr val="0000FF"/>
                </a:solidFill>
              </a:rPr>
              <a:t> </a:t>
            </a:r>
            <a:endParaRPr lang="en-US" altLang="zh-TW" dirty="0">
              <a:solidFill>
                <a:srgbClr val="0000FF"/>
              </a:solidFill>
            </a:endParaRPr>
          </a:p>
          <a:p>
            <a:endParaRPr lang="en-US" altLang="zh-TW" dirty="0" smtClean="0"/>
          </a:p>
          <a:p>
            <a:pPr marL="806450" indent="-357188"/>
            <a:r>
              <a:rPr lang="en-US" altLang="zh-TW" dirty="0" smtClean="0">
                <a:solidFill>
                  <a:srgbClr val="FF0000"/>
                </a:solidFill>
              </a:rPr>
              <a:t>=&gt; </a:t>
            </a:r>
            <a:r>
              <a:rPr lang="en-US" altLang="zh-TW" dirty="0">
                <a:solidFill>
                  <a:srgbClr val="FF0000"/>
                </a:solidFill>
              </a:rPr>
              <a:t>thermodynamically favorable for </a:t>
            </a:r>
            <a:r>
              <a:rPr lang="en-US" altLang="zh-TW" dirty="0" smtClean="0">
                <a:solidFill>
                  <a:srgbClr val="FF0000"/>
                </a:solidFill>
              </a:rPr>
              <a:t>deep convection </a:t>
            </a:r>
            <a:r>
              <a:rPr lang="en-US" altLang="zh-TW" dirty="0">
                <a:solidFill>
                  <a:srgbClr val="FF0000"/>
                </a:solidFill>
              </a:rPr>
              <a:t>and tropical cyclone development.</a:t>
            </a:r>
            <a:endParaRPr lang="en-US" altLang="zh-TW" dirty="0" smtClean="0">
              <a:solidFill>
                <a:srgbClr val="FF0000"/>
              </a:solidFill>
            </a:endParaRPr>
          </a:p>
        </p:txBody>
      </p:sp>
    </p:spTree>
    <p:extLst>
      <p:ext uri="{BB962C8B-B14F-4D97-AF65-F5344CB8AC3E}">
        <p14:creationId xmlns:p14="http://schemas.microsoft.com/office/powerpoint/2010/main" val="399137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634311"/>
            <a:ext cx="725805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257647" y="46365"/>
            <a:ext cx="4572000" cy="646331"/>
          </a:xfrm>
          <a:prstGeom prst="rect">
            <a:avLst/>
          </a:prstGeom>
        </p:spPr>
        <p:txBody>
          <a:bodyPr>
            <a:spAutoFit/>
          </a:bodyPr>
          <a:lstStyle/>
          <a:p>
            <a:pPr algn="ctr"/>
            <a:r>
              <a:rPr lang="en-US" altLang="zh-TW" i="1" dirty="0" smtClean="0">
                <a:solidFill>
                  <a:schemeClr val="accent6">
                    <a:lumMod val="75000"/>
                  </a:schemeClr>
                </a:solidFill>
              </a:rPr>
              <a:t>Contoured </a:t>
            </a:r>
            <a:r>
              <a:rPr lang="en-US" altLang="zh-TW" i="1" dirty="0">
                <a:solidFill>
                  <a:schemeClr val="accent6">
                    <a:lumMod val="75000"/>
                  </a:schemeClr>
                </a:solidFill>
              </a:rPr>
              <a:t>Frequency by Altitude Diagrams (CFAD) of Vertical Velocity </a:t>
            </a:r>
            <a:endParaRPr lang="zh-TW" altLang="en-US" dirty="0">
              <a:solidFill>
                <a:schemeClr val="accent6">
                  <a:lumMod val="75000"/>
                </a:schemeClr>
              </a:solidFill>
            </a:endParaRPr>
          </a:p>
        </p:txBody>
      </p:sp>
    </p:spTree>
    <p:extLst>
      <p:ext uri="{BB962C8B-B14F-4D97-AF65-F5344CB8AC3E}">
        <p14:creationId xmlns:p14="http://schemas.microsoft.com/office/powerpoint/2010/main" val="1641782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080" y="1124744"/>
            <a:ext cx="4182721" cy="154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619672" y="1223449"/>
            <a:ext cx="2232248" cy="646331"/>
          </a:xfrm>
          <a:prstGeom prst="rect">
            <a:avLst/>
          </a:prstGeom>
        </p:spPr>
        <p:txBody>
          <a:bodyPr wrap="square">
            <a:spAutoFit/>
          </a:bodyPr>
          <a:lstStyle/>
          <a:p>
            <a:r>
              <a:rPr lang="en-US" altLang="zh-TW" dirty="0"/>
              <a:t>Sawyer–</a:t>
            </a:r>
            <a:r>
              <a:rPr lang="en-US" altLang="zh-TW" dirty="0" err="1"/>
              <a:t>Eliassen</a:t>
            </a:r>
            <a:r>
              <a:rPr lang="en-US" altLang="zh-TW" dirty="0"/>
              <a:t> (SE) equation</a:t>
            </a:r>
            <a:endParaRPr lang="zh-TW" altLang="en-US" dirty="0"/>
          </a:p>
        </p:txBody>
      </p:sp>
      <p:sp>
        <p:nvSpPr>
          <p:cNvPr id="3" name="矩形 2"/>
          <p:cNvSpPr/>
          <p:nvPr/>
        </p:nvSpPr>
        <p:spPr>
          <a:xfrm>
            <a:off x="650420" y="404664"/>
            <a:ext cx="8242060" cy="646331"/>
          </a:xfrm>
          <a:prstGeom prst="rect">
            <a:avLst/>
          </a:prstGeom>
        </p:spPr>
        <p:txBody>
          <a:bodyPr wrap="square">
            <a:spAutoFit/>
          </a:bodyPr>
          <a:lstStyle/>
          <a:p>
            <a:r>
              <a:rPr lang="en-US" altLang="zh-TW" dirty="0" smtClean="0">
                <a:solidFill>
                  <a:schemeClr val="accent6">
                    <a:lumMod val="75000"/>
                  </a:schemeClr>
                </a:solidFill>
              </a:rPr>
              <a:t>To examine  </a:t>
            </a:r>
            <a:r>
              <a:rPr lang="en-US" altLang="zh-TW" dirty="0">
                <a:solidFill>
                  <a:schemeClr val="accent6">
                    <a:lumMod val="75000"/>
                  </a:schemeClr>
                </a:solidFill>
              </a:rPr>
              <a:t>the transverse </a:t>
            </a:r>
            <a:r>
              <a:rPr lang="en-US" altLang="zh-TW" dirty="0" smtClean="0">
                <a:solidFill>
                  <a:schemeClr val="accent6">
                    <a:lumMod val="75000"/>
                  </a:schemeClr>
                </a:solidFill>
              </a:rPr>
              <a:t>circulation associated </a:t>
            </a:r>
            <a:r>
              <a:rPr lang="en-US" altLang="zh-TW" dirty="0">
                <a:solidFill>
                  <a:schemeClr val="accent6">
                    <a:lumMod val="75000"/>
                  </a:schemeClr>
                </a:solidFill>
              </a:rPr>
              <a:t>with the wave pouch before the formation </a:t>
            </a:r>
            <a:r>
              <a:rPr lang="en-US" altLang="zh-TW" dirty="0" smtClean="0">
                <a:solidFill>
                  <a:schemeClr val="accent6">
                    <a:lumMod val="75000"/>
                  </a:schemeClr>
                </a:solidFill>
              </a:rPr>
              <a:t>of a </a:t>
            </a:r>
            <a:r>
              <a:rPr lang="en-US" altLang="zh-TW" dirty="0">
                <a:solidFill>
                  <a:schemeClr val="accent6">
                    <a:lumMod val="75000"/>
                  </a:schemeClr>
                </a:solidFill>
              </a:rPr>
              <a:t>tropical </a:t>
            </a:r>
            <a:r>
              <a:rPr lang="en-US" altLang="zh-TW" dirty="0" smtClean="0">
                <a:solidFill>
                  <a:schemeClr val="accent6">
                    <a:lumMod val="75000"/>
                  </a:schemeClr>
                </a:solidFill>
              </a:rPr>
              <a:t>depression by using Sawyer–</a:t>
            </a:r>
            <a:r>
              <a:rPr lang="en-US" altLang="zh-TW" dirty="0" err="1" smtClean="0">
                <a:solidFill>
                  <a:schemeClr val="accent6">
                    <a:lumMod val="75000"/>
                  </a:schemeClr>
                </a:solidFill>
              </a:rPr>
              <a:t>Eliassen</a:t>
            </a:r>
            <a:r>
              <a:rPr lang="en-US" altLang="zh-TW" dirty="0" smtClean="0">
                <a:solidFill>
                  <a:schemeClr val="accent6">
                    <a:lumMod val="75000"/>
                  </a:schemeClr>
                </a:solidFill>
              </a:rPr>
              <a:t> equation </a:t>
            </a:r>
            <a:r>
              <a:rPr lang="en-US" altLang="zh-TW" dirty="0">
                <a:solidFill>
                  <a:schemeClr val="accent6">
                    <a:lumMod val="75000"/>
                  </a:schemeClr>
                </a:solidFill>
              </a:rPr>
              <a:t>(</a:t>
            </a:r>
            <a:r>
              <a:rPr lang="en-US" altLang="zh-TW" dirty="0" smtClean="0">
                <a:solidFill>
                  <a:schemeClr val="accent6">
                    <a:lumMod val="75000"/>
                  </a:schemeClr>
                </a:solidFill>
              </a:rPr>
              <a:t>Bui </a:t>
            </a:r>
            <a:r>
              <a:rPr lang="en-US" altLang="zh-TW" dirty="0">
                <a:solidFill>
                  <a:schemeClr val="accent6">
                    <a:lumMod val="75000"/>
                  </a:schemeClr>
                </a:solidFill>
              </a:rPr>
              <a:t>et </a:t>
            </a:r>
            <a:r>
              <a:rPr lang="en-US" altLang="zh-TW" dirty="0" smtClean="0">
                <a:solidFill>
                  <a:schemeClr val="accent6">
                    <a:lumMod val="75000"/>
                  </a:schemeClr>
                </a:solidFill>
              </a:rPr>
              <a:t>al., 2009</a:t>
            </a:r>
            <a:r>
              <a:rPr lang="en-US" altLang="zh-TW" dirty="0">
                <a:solidFill>
                  <a:schemeClr val="accent6">
                    <a:lumMod val="75000"/>
                  </a:schemeClr>
                </a:solidFill>
              </a:rPr>
              <a:t>)</a:t>
            </a:r>
            <a:endParaRPr lang="zh-TW" altLang="en-US" dirty="0">
              <a:solidFill>
                <a:schemeClr val="accent6">
                  <a:lumMod val="7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68272"/>
            <a:ext cx="5402778" cy="286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722428" y="5589240"/>
            <a:ext cx="7882020" cy="1200329"/>
          </a:xfrm>
          <a:prstGeom prst="rect">
            <a:avLst/>
          </a:prstGeom>
        </p:spPr>
        <p:txBody>
          <a:bodyPr wrap="square">
            <a:spAutoFit/>
          </a:bodyPr>
          <a:lstStyle/>
          <a:p>
            <a:r>
              <a:rPr lang="en-US" altLang="zh-TW" dirty="0">
                <a:solidFill>
                  <a:srgbClr val="0000FF"/>
                </a:solidFill>
              </a:rPr>
              <a:t>On account of the discrepancies</a:t>
            </a:r>
            <a:r>
              <a:rPr lang="en-US" altLang="zh-TW" dirty="0" smtClean="0">
                <a:solidFill>
                  <a:srgbClr val="0000FF"/>
                </a:solidFill>
              </a:rPr>
              <a:t>, the </a:t>
            </a:r>
            <a:r>
              <a:rPr lang="en-US" altLang="zh-TW" dirty="0">
                <a:solidFill>
                  <a:srgbClr val="0000FF"/>
                </a:solidFill>
              </a:rPr>
              <a:t>SE equation will be used only to </a:t>
            </a:r>
            <a:r>
              <a:rPr lang="en-US" altLang="zh-TW" dirty="0" smtClean="0">
                <a:solidFill>
                  <a:srgbClr val="0000FF"/>
                </a:solidFill>
              </a:rPr>
              <a:t>understand the qualitative </a:t>
            </a:r>
            <a:r>
              <a:rPr lang="en-US" altLang="zh-TW" dirty="0">
                <a:solidFill>
                  <a:srgbClr val="0000FF"/>
                </a:solidFill>
              </a:rPr>
              <a:t>roles of the convective heating and </a:t>
            </a:r>
            <a:r>
              <a:rPr lang="en-US" altLang="zh-TW" dirty="0" err="1" smtClean="0">
                <a:solidFill>
                  <a:srgbClr val="0000FF"/>
                </a:solidFill>
              </a:rPr>
              <a:t>stratiform</a:t>
            </a:r>
            <a:r>
              <a:rPr lang="en-US" altLang="zh-TW" dirty="0" smtClean="0">
                <a:solidFill>
                  <a:srgbClr val="0000FF"/>
                </a:solidFill>
              </a:rPr>
              <a:t> heating </a:t>
            </a:r>
            <a:r>
              <a:rPr lang="en-US" altLang="zh-TW" dirty="0">
                <a:solidFill>
                  <a:srgbClr val="0000FF"/>
                </a:solidFill>
              </a:rPr>
              <a:t>in spinning up the TC </a:t>
            </a:r>
            <a:r>
              <a:rPr lang="en-US" altLang="zh-TW" dirty="0" err="1">
                <a:solidFill>
                  <a:srgbClr val="0000FF"/>
                </a:solidFill>
              </a:rPr>
              <a:t>protovortex</a:t>
            </a:r>
            <a:r>
              <a:rPr lang="en-US" altLang="zh-TW" dirty="0">
                <a:solidFill>
                  <a:srgbClr val="0000FF"/>
                </a:solidFill>
              </a:rPr>
              <a:t> at </a:t>
            </a:r>
            <a:r>
              <a:rPr lang="en-US" altLang="zh-TW" dirty="0" smtClean="0">
                <a:solidFill>
                  <a:srgbClr val="0000FF"/>
                </a:solidFill>
              </a:rPr>
              <a:t>the </a:t>
            </a:r>
            <a:r>
              <a:rPr lang="en-US" altLang="zh-TW" dirty="0" err="1" smtClean="0">
                <a:solidFill>
                  <a:srgbClr val="0000FF"/>
                </a:solidFill>
              </a:rPr>
              <a:t>pregenesis</a:t>
            </a:r>
            <a:r>
              <a:rPr lang="en-US" altLang="zh-TW" dirty="0" smtClean="0">
                <a:solidFill>
                  <a:srgbClr val="0000FF"/>
                </a:solidFill>
              </a:rPr>
              <a:t> </a:t>
            </a:r>
            <a:r>
              <a:rPr lang="en-US" altLang="zh-TW" dirty="0">
                <a:solidFill>
                  <a:srgbClr val="0000FF"/>
                </a:solidFill>
              </a:rPr>
              <a:t>stage, and we mainly focus on the </a:t>
            </a:r>
            <a:r>
              <a:rPr lang="en-US" altLang="zh-TW" dirty="0" smtClean="0">
                <a:solidFill>
                  <a:srgbClr val="0000FF"/>
                </a:solidFill>
              </a:rPr>
              <a:t>inner pouch </a:t>
            </a:r>
            <a:r>
              <a:rPr lang="en-US" altLang="zh-TW" dirty="0">
                <a:solidFill>
                  <a:srgbClr val="0000FF"/>
                </a:solidFill>
              </a:rPr>
              <a:t>region.</a:t>
            </a:r>
            <a:endParaRPr lang="zh-TW" altLang="en-US" dirty="0">
              <a:solidFill>
                <a:srgbClr val="0000FF"/>
              </a:solidFill>
            </a:endParaRPr>
          </a:p>
        </p:txBody>
      </p:sp>
    </p:spTree>
    <p:extLst>
      <p:ext uri="{BB962C8B-B14F-4D97-AF65-F5344CB8AC3E}">
        <p14:creationId xmlns:p14="http://schemas.microsoft.com/office/powerpoint/2010/main" val="245164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05187"/>
            <a:ext cx="8159824" cy="623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611385" y="454665"/>
            <a:ext cx="1024511" cy="338554"/>
          </a:xfrm>
          <a:prstGeom prst="rect">
            <a:avLst/>
          </a:prstGeom>
        </p:spPr>
        <p:txBody>
          <a:bodyPr wrap="none">
            <a:spAutoFit/>
          </a:bodyPr>
          <a:lstStyle/>
          <a:p>
            <a:r>
              <a:rPr lang="en-US" altLang="zh-TW" sz="1600" dirty="0"/>
              <a:t>from </a:t>
            </a:r>
            <a:r>
              <a:rPr lang="en-US" altLang="zh-TW" sz="1600" dirty="0" smtClean="0"/>
              <a:t>WRF</a:t>
            </a:r>
            <a:endParaRPr lang="zh-TW" altLang="en-US" sz="1600" dirty="0"/>
          </a:p>
        </p:txBody>
      </p:sp>
      <p:sp>
        <p:nvSpPr>
          <p:cNvPr id="3" name="矩形 2"/>
          <p:cNvSpPr/>
          <p:nvPr/>
        </p:nvSpPr>
        <p:spPr>
          <a:xfrm>
            <a:off x="5796136" y="454665"/>
            <a:ext cx="1701300" cy="338554"/>
          </a:xfrm>
          <a:prstGeom prst="rect">
            <a:avLst/>
          </a:prstGeom>
        </p:spPr>
        <p:txBody>
          <a:bodyPr wrap="none">
            <a:spAutoFit/>
          </a:bodyPr>
          <a:lstStyle/>
          <a:p>
            <a:r>
              <a:rPr lang="en-US" altLang="zh-TW" sz="1600" dirty="0"/>
              <a:t>SE </a:t>
            </a:r>
            <a:r>
              <a:rPr lang="en-US" altLang="zh-TW" sz="1600" dirty="0" err="1"/>
              <a:t>streamfunction</a:t>
            </a:r>
            <a:endParaRPr lang="zh-TW" altLang="en-US" sz="1600" dirty="0"/>
          </a:p>
        </p:txBody>
      </p:sp>
      <p:sp>
        <p:nvSpPr>
          <p:cNvPr id="4" name="向右箭號 3"/>
          <p:cNvSpPr/>
          <p:nvPr/>
        </p:nvSpPr>
        <p:spPr>
          <a:xfrm>
            <a:off x="1854032" y="4105587"/>
            <a:ext cx="1493832" cy="10801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0800000">
            <a:off x="1864469" y="5401731"/>
            <a:ext cx="1493832" cy="54006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5993167" y="937235"/>
            <a:ext cx="1493832" cy="10801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rot="10800000">
            <a:off x="6003604" y="2233379"/>
            <a:ext cx="1493832" cy="54006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rot="10800000">
            <a:off x="1216439" y="2460805"/>
            <a:ext cx="1493832" cy="312634"/>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601531"/>
            <a:ext cx="443322" cy="28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719178" y="3328997"/>
            <a:ext cx="1212862" cy="584775"/>
          </a:xfrm>
          <a:prstGeom prst="rect">
            <a:avLst/>
          </a:prstGeom>
        </p:spPr>
        <p:txBody>
          <a:bodyPr wrap="square">
            <a:spAutoFit/>
          </a:bodyPr>
          <a:lstStyle/>
          <a:p>
            <a:r>
              <a:rPr lang="en-US" altLang="zh-TW" sz="1600" dirty="0" smtClean="0"/>
              <a:t>momentum tendency</a:t>
            </a:r>
            <a:endParaRPr lang="zh-TW" altLang="en-US" sz="1600" dirty="0"/>
          </a:p>
        </p:txBody>
      </p:sp>
      <p:sp>
        <p:nvSpPr>
          <p:cNvPr id="13" name="向右箭號 12"/>
          <p:cNvSpPr/>
          <p:nvPr/>
        </p:nvSpPr>
        <p:spPr>
          <a:xfrm rot="5400000">
            <a:off x="6732240" y="4312442"/>
            <a:ext cx="1493832" cy="10801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rot="16200000">
            <a:off x="4585266" y="4550901"/>
            <a:ext cx="1493832" cy="639875"/>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149255" y="44624"/>
            <a:ext cx="2559099" cy="461665"/>
          </a:xfrm>
          <a:prstGeom prst="rect">
            <a:avLst/>
          </a:prstGeom>
        </p:spPr>
        <p:txBody>
          <a:bodyPr wrap="none">
            <a:spAutoFit/>
          </a:bodyPr>
          <a:lstStyle/>
          <a:p>
            <a:pPr algn="ctr"/>
            <a:r>
              <a:rPr lang="en-US" altLang="zh-TW" sz="2400" dirty="0">
                <a:solidFill>
                  <a:schemeClr val="accent6">
                    <a:lumMod val="75000"/>
                  </a:schemeClr>
                </a:solidFill>
              </a:rPr>
              <a:t>Convective </a:t>
            </a:r>
            <a:r>
              <a:rPr lang="en-US" altLang="zh-TW" sz="2400" dirty="0" smtClean="0">
                <a:solidFill>
                  <a:schemeClr val="accent6">
                    <a:lumMod val="75000"/>
                  </a:schemeClr>
                </a:solidFill>
              </a:rPr>
              <a:t>heating</a:t>
            </a:r>
            <a:endParaRPr lang="zh-TW" altLang="en-US" sz="2400" dirty="0">
              <a:solidFill>
                <a:schemeClr val="accent6">
                  <a:lumMod val="75000"/>
                </a:schemeClr>
              </a:solidFill>
            </a:endParaRPr>
          </a:p>
        </p:txBody>
      </p:sp>
    </p:spTree>
    <p:extLst>
      <p:ext uri="{BB962C8B-B14F-4D97-AF65-F5344CB8AC3E}">
        <p14:creationId xmlns:p14="http://schemas.microsoft.com/office/powerpoint/2010/main" val="2988256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8" y="517684"/>
            <a:ext cx="8208912" cy="62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211740" y="44624"/>
            <a:ext cx="2434128" cy="461665"/>
          </a:xfrm>
          <a:prstGeom prst="rect">
            <a:avLst/>
          </a:prstGeom>
        </p:spPr>
        <p:txBody>
          <a:bodyPr wrap="none">
            <a:spAutoFit/>
          </a:bodyPr>
          <a:lstStyle/>
          <a:p>
            <a:pPr algn="ctr"/>
            <a:r>
              <a:rPr lang="en-US" altLang="zh-TW" sz="2400" dirty="0" err="1">
                <a:solidFill>
                  <a:schemeClr val="accent6">
                    <a:lumMod val="75000"/>
                  </a:schemeClr>
                </a:solidFill>
              </a:rPr>
              <a:t>stratiform</a:t>
            </a:r>
            <a:r>
              <a:rPr lang="en-US" altLang="zh-TW" sz="2400" dirty="0">
                <a:solidFill>
                  <a:schemeClr val="accent6">
                    <a:lumMod val="75000"/>
                  </a:schemeClr>
                </a:solidFill>
              </a:rPr>
              <a:t> heating</a:t>
            </a:r>
            <a:endParaRPr lang="zh-TW" altLang="en-US" sz="2400" dirty="0">
              <a:solidFill>
                <a:schemeClr val="accent6">
                  <a:lumMod val="75000"/>
                </a:schemeClr>
              </a:solidFill>
            </a:endParaRPr>
          </a:p>
        </p:txBody>
      </p:sp>
      <p:sp>
        <p:nvSpPr>
          <p:cNvPr id="4" name="向右箭號 3"/>
          <p:cNvSpPr/>
          <p:nvPr/>
        </p:nvSpPr>
        <p:spPr>
          <a:xfrm>
            <a:off x="5993167" y="667205"/>
            <a:ext cx="1493832" cy="54006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右箭號 4"/>
          <p:cNvSpPr/>
          <p:nvPr/>
        </p:nvSpPr>
        <p:spPr>
          <a:xfrm rot="10800000">
            <a:off x="5275568" y="1469480"/>
            <a:ext cx="1493832" cy="756084"/>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1854032" y="3850861"/>
            <a:ext cx="1493832" cy="54006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0800000">
            <a:off x="1136433" y="4653136"/>
            <a:ext cx="1493832" cy="756084"/>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2051720" y="5679250"/>
            <a:ext cx="629736" cy="27003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6156176" y="2510898"/>
            <a:ext cx="629736" cy="27003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847596" y="1207265"/>
            <a:ext cx="2377830" cy="369332"/>
          </a:xfrm>
          <a:prstGeom prst="rect">
            <a:avLst/>
          </a:prstGeom>
        </p:spPr>
        <p:txBody>
          <a:bodyPr wrap="none">
            <a:spAutoFit/>
          </a:bodyPr>
          <a:lstStyle/>
          <a:p>
            <a:r>
              <a:rPr lang="en-US" altLang="zh-TW" dirty="0" smtClean="0"/>
              <a:t>condensational heating</a:t>
            </a:r>
            <a:endParaRPr lang="zh-TW" altLang="en-US" dirty="0"/>
          </a:p>
        </p:txBody>
      </p:sp>
      <p:sp>
        <p:nvSpPr>
          <p:cNvPr id="10" name="矩形 9"/>
          <p:cNvSpPr/>
          <p:nvPr/>
        </p:nvSpPr>
        <p:spPr>
          <a:xfrm>
            <a:off x="2060783" y="2144127"/>
            <a:ext cx="2014141" cy="369332"/>
          </a:xfrm>
          <a:prstGeom prst="rect">
            <a:avLst/>
          </a:prstGeom>
        </p:spPr>
        <p:txBody>
          <a:bodyPr wrap="none">
            <a:spAutoFit/>
          </a:bodyPr>
          <a:lstStyle/>
          <a:p>
            <a:r>
              <a:rPr lang="en-US" altLang="zh-TW" dirty="0"/>
              <a:t>evaporative cooling</a:t>
            </a:r>
            <a:endParaRPr lang="zh-TW" altLang="en-US" dirty="0"/>
          </a:p>
        </p:txBody>
      </p:sp>
      <p:sp>
        <p:nvSpPr>
          <p:cNvPr id="11" name="矩形 10"/>
          <p:cNvSpPr/>
          <p:nvPr/>
        </p:nvSpPr>
        <p:spPr>
          <a:xfrm>
            <a:off x="323528" y="2564904"/>
            <a:ext cx="1421904" cy="738664"/>
          </a:xfrm>
          <a:prstGeom prst="rect">
            <a:avLst/>
          </a:prstGeom>
        </p:spPr>
        <p:txBody>
          <a:bodyPr wrap="square">
            <a:spAutoFit/>
          </a:bodyPr>
          <a:lstStyle/>
          <a:p>
            <a:r>
              <a:rPr lang="en-US" altLang="zh-TW" sz="1400" dirty="0"/>
              <a:t>surface </a:t>
            </a:r>
            <a:endParaRPr lang="en-US" altLang="zh-TW" sz="1400" dirty="0" smtClean="0"/>
          </a:p>
          <a:p>
            <a:r>
              <a:rPr lang="en-US" altLang="zh-TW" sz="1400" dirty="0" smtClean="0"/>
              <a:t>heat</a:t>
            </a:r>
            <a:endParaRPr lang="en-US" altLang="zh-TW" sz="1400" dirty="0"/>
          </a:p>
          <a:p>
            <a:r>
              <a:rPr lang="en-US" altLang="zh-TW" sz="1400" dirty="0"/>
              <a:t>fluxes</a:t>
            </a:r>
            <a:endParaRPr lang="zh-TW" altLang="en-US" sz="1400" dirty="0"/>
          </a:p>
        </p:txBody>
      </p:sp>
      <p:sp>
        <p:nvSpPr>
          <p:cNvPr id="13" name="向右箭號 12"/>
          <p:cNvSpPr/>
          <p:nvPr/>
        </p:nvSpPr>
        <p:spPr>
          <a:xfrm rot="16200000">
            <a:off x="5288018" y="3729292"/>
            <a:ext cx="907255" cy="1458801"/>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81491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1052736"/>
            <a:ext cx="6696744" cy="3693319"/>
          </a:xfrm>
          <a:prstGeom prst="rect">
            <a:avLst/>
          </a:prstGeom>
        </p:spPr>
        <p:txBody>
          <a:bodyPr wrap="square">
            <a:spAutoFit/>
          </a:bodyPr>
          <a:lstStyle/>
          <a:p>
            <a:pPr marL="893763" lvl="1" indent="-893763"/>
            <a:r>
              <a:rPr lang="en-US" altLang="zh-TW" dirty="0"/>
              <a:t>PREDICT: </a:t>
            </a:r>
            <a:r>
              <a:rPr lang="en-US" altLang="zh-TW" dirty="0" smtClean="0"/>
              <a:t> </a:t>
            </a:r>
            <a:r>
              <a:rPr lang="en-US" altLang="zh-TW" i="1" dirty="0" smtClean="0">
                <a:solidFill>
                  <a:srgbClr val="0000FF"/>
                </a:solidFill>
              </a:rPr>
              <a:t>Pre-Depression </a:t>
            </a:r>
            <a:r>
              <a:rPr lang="en-US" altLang="zh-TW" i="1" dirty="0">
                <a:solidFill>
                  <a:srgbClr val="0000FF"/>
                </a:solidFill>
              </a:rPr>
              <a:t>Investigation of Cloud-systems in the Tropics </a:t>
            </a:r>
            <a:r>
              <a:rPr lang="en-US" altLang="zh-TW" dirty="0" smtClean="0"/>
              <a:t>experiment </a:t>
            </a:r>
            <a:r>
              <a:rPr lang="en-US" altLang="zh-TW" dirty="0"/>
              <a:t>sponsored by the National Science </a:t>
            </a:r>
            <a:r>
              <a:rPr lang="en-US" altLang="zh-TW" dirty="0" smtClean="0"/>
              <a:t>Foundation (NSF )</a:t>
            </a:r>
          </a:p>
          <a:p>
            <a:pPr marL="0" lvl="1"/>
            <a:endParaRPr lang="en-US" altLang="zh-TW" dirty="0" smtClean="0"/>
          </a:p>
          <a:p>
            <a:r>
              <a:rPr lang="en-US" altLang="zh-TW" dirty="0" smtClean="0"/>
              <a:t>NSF–NCAR </a:t>
            </a:r>
            <a:r>
              <a:rPr lang="en-US" altLang="zh-TW" dirty="0"/>
              <a:t>Gulfstream V (GV) aircrafts</a:t>
            </a:r>
            <a:endParaRPr lang="en-US" altLang="zh-TW" dirty="0" smtClean="0"/>
          </a:p>
          <a:p>
            <a:r>
              <a:rPr lang="en-US" altLang="zh-TW" dirty="0" smtClean="0"/>
              <a:t>Over </a:t>
            </a:r>
            <a:r>
              <a:rPr lang="en-US" altLang="zh-TW" dirty="0"/>
              <a:t>the west Atlantic from 15 August to </a:t>
            </a:r>
            <a:r>
              <a:rPr lang="en-US" altLang="zh-TW" dirty="0" smtClean="0"/>
              <a:t>30 September </a:t>
            </a:r>
            <a:r>
              <a:rPr lang="en-US" altLang="zh-TW" dirty="0"/>
              <a:t>2010</a:t>
            </a:r>
            <a:r>
              <a:rPr lang="en-US" altLang="zh-TW" dirty="0" smtClean="0"/>
              <a:t>.</a:t>
            </a:r>
          </a:p>
          <a:p>
            <a:endParaRPr lang="en-US" altLang="zh-TW" dirty="0" smtClean="0"/>
          </a:p>
          <a:p>
            <a:r>
              <a:rPr lang="en-US" altLang="zh-TW" dirty="0" err="1"/>
              <a:t>Dropsonde</a:t>
            </a:r>
            <a:r>
              <a:rPr lang="en-US" altLang="zh-TW" dirty="0"/>
              <a:t> data </a:t>
            </a:r>
            <a:r>
              <a:rPr lang="en-US" altLang="zh-TW" dirty="0" smtClean="0"/>
              <a:t>used from </a:t>
            </a:r>
            <a:r>
              <a:rPr lang="en-US" altLang="zh-TW" dirty="0"/>
              <a:t>the PREDICT field experiment (Montgomery et al. 2012)</a:t>
            </a:r>
            <a:endParaRPr lang="zh-TW" altLang="en-US" dirty="0"/>
          </a:p>
          <a:p>
            <a:endParaRPr lang="en-US" altLang="zh-TW" dirty="0" smtClean="0"/>
          </a:p>
          <a:p>
            <a:r>
              <a:rPr lang="en-US" altLang="zh-TW" dirty="0" smtClean="0"/>
              <a:t>Dynamical </a:t>
            </a:r>
            <a:r>
              <a:rPr lang="en-US" altLang="zh-TW" dirty="0"/>
              <a:t>forecast </a:t>
            </a:r>
            <a:r>
              <a:rPr lang="en-US" altLang="zh-TW" dirty="0" smtClean="0"/>
              <a:t>method (marsupial paradigm) was used </a:t>
            </a:r>
            <a:r>
              <a:rPr lang="en-US" altLang="zh-TW" dirty="0"/>
              <a:t>to predict the track of possible genesis </a:t>
            </a:r>
            <a:r>
              <a:rPr lang="en-US" altLang="zh-TW" dirty="0" smtClean="0"/>
              <a:t>locations,</a:t>
            </a:r>
            <a:r>
              <a:rPr lang="en-US" altLang="zh-TW" dirty="0"/>
              <a:t> </a:t>
            </a:r>
            <a:r>
              <a:rPr lang="en-US" altLang="zh-TW" dirty="0" smtClean="0"/>
              <a:t> and </a:t>
            </a:r>
            <a:r>
              <a:rPr lang="en-US" altLang="zh-TW" dirty="0"/>
              <a:t>flight patterns were designed based on the tracks.</a:t>
            </a:r>
          </a:p>
        </p:txBody>
      </p:sp>
      <p:sp>
        <p:nvSpPr>
          <p:cNvPr id="4" name="矩形 3"/>
          <p:cNvSpPr/>
          <p:nvPr/>
        </p:nvSpPr>
        <p:spPr>
          <a:xfrm>
            <a:off x="2325199" y="404664"/>
            <a:ext cx="4493602" cy="461665"/>
          </a:xfrm>
          <a:prstGeom prst="rect">
            <a:avLst/>
          </a:prstGeom>
        </p:spPr>
        <p:txBody>
          <a:bodyPr wrap="none">
            <a:spAutoFit/>
          </a:bodyPr>
          <a:lstStyle/>
          <a:p>
            <a:r>
              <a:rPr lang="en-US" altLang="zh-TW" sz="2400" dirty="0" smtClean="0">
                <a:solidFill>
                  <a:schemeClr val="accent6">
                    <a:lumMod val="75000"/>
                  </a:schemeClr>
                </a:solidFill>
              </a:rPr>
              <a:t>PREDICT </a:t>
            </a:r>
            <a:r>
              <a:rPr lang="en-US" altLang="zh-TW" sz="2400" i="1" dirty="0">
                <a:solidFill>
                  <a:schemeClr val="accent6">
                    <a:lumMod val="75000"/>
                  </a:schemeClr>
                </a:solidFill>
              </a:rPr>
              <a:t>Field Experiments in 2010</a:t>
            </a:r>
            <a:endParaRPr lang="zh-TW" altLang="en-US" sz="2400" dirty="0">
              <a:solidFill>
                <a:schemeClr val="accent6">
                  <a:lumMod val="75000"/>
                </a:schemeClr>
              </a:solidFill>
            </a:endParaRPr>
          </a:p>
        </p:txBody>
      </p:sp>
      <p:sp>
        <p:nvSpPr>
          <p:cNvPr id="5" name="矩形 4"/>
          <p:cNvSpPr/>
          <p:nvPr/>
        </p:nvSpPr>
        <p:spPr>
          <a:xfrm>
            <a:off x="3203848" y="5085184"/>
            <a:ext cx="5106854" cy="1200329"/>
          </a:xfrm>
          <a:prstGeom prst="rect">
            <a:avLst/>
          </a:prstGeom>
        </p:spPr>
        <p:txBody>
          <a:bodyPr wrap="square">
            <a:spAutoFit/>
          </a:bodyPr>
          <a:lstStyle/>
          <a:p>
            <a:r>
              <a:rPr lang="en-US" altLang="zh-TW" dirty="0" smtClean="0"/>
              <a:t>Developing system :</a:t>
            </a:r>
          </a:p>
          <a:p>
            <a:r>
              <a:rPr lang="en-US" altLang="zh-TW" dirty="0" smtClean="0">
                <a:solidFill>
                  <a:srgbClr val="FF0000"/>
                </a:solidFill>
              </a:rPr>
              <a:t>pre-Karl and pre-Matthew</a:t>
            </a:r>
          </a:p>
          <a:p>
            <a:r>
              <a:rPr lang="en-US" altLang="zh-TW" dirty="0" err="1" smtClean="0"/>
              <a:t>Nondeveloping</a:t>
            </a:r>
            <a:r>
              <a:rPr lang="en-US" altLang="zh-TW" dirty="0" smtClean="0"/>
              <a:t> system :</a:t>
            </a:r>
          </a:p>
          <a:p>
            <a:r>
              <a:rPr lang="en-US" altLang="zh-TW" dirty="0" smtClean="0">
                <a:solidFill>
                  <a:srgbClr val="0000FF"/>
                </a:solidFill>
              </a:rPr>
              <a:t>ex-Gaston</a:t>
            </a:r>
            <a:endParaRPr lang="zh-TW" altLang="en-US" dirty="0">
              <a:solidFill>
                <a:srgbClr val="0000FF"/>
              </a:solidFill>
            </a:endParaRPr>
          </a:p>
        </p:txBody>
      </p:sp>
    </p:spTree>
    <p:extLst>
      <p:ext uri="{BB962C8B-B14F-4D97-AF65-F5344CB8AC3E}">
        <p14:creationId xmlns:p14="http://schemas.microsoft.com/office/powerpoint/2010/main" val="379994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05659" y="447055"/>
            <a:ext cx="4572000" cy="461665"/>
          </a:xfrm>
          <a:prstGeom prst="rect">
            <a:avLst/>
          </a:prstGeom>
        </p:spPr>
        <p:txBody>
          <a:bodyPr>
            <a:spAutoFit/>
          </a:bodyPr>
          <a:lstStyle/>
          <a:p>
            <a:pPr algn="ctr"/>
            <a:r>
              <a:rPr lang="en-US" altLang="zh-TW" sz="2400" i="1" dirty="0" smtClean="0">
                <a:solidFill>
                  <a:schemeClr val="accent6">
                    <a:lumMod val="75000"/>
                  </a:schemeClr>
                </a:solidFill>
              </a:rPr>
              <a:t>PREDICT </a:t>
            </a:r>
            <a:r>
              <a:rPr lang="en-US" altLang="zh-TW" sz="2400" i="1" dirty="0">
                <a:solidFill>
                  <a:schemeClr val="accent6">
                    <a:lumMod val="75000"/>
                  </a:schemeClr>
                </a:solidFill>
              </a:rPr>
              <a:t>GV </a:t>
            </a:r>
            <a:r>
              <a:rPr lang="en-US" altLang="zh-TW" sz="2400" i="1" dirty="0" err="1">
                <a:solidFill>
                  <a:schemeClr val="accent6">
                    <a:lumMod val="75000"/>
                  </a:schemeClr>
                </a:solidFill>
              </a:rPr>
              <a:t>Dropsondes</a:t>
            </a:r>
            <a:r>
              <a:rPr lang="en-US" altLang="zh-TW" sz="2400" i="1" dirty="0">
                <a:solidFill>
                  <a:schemeClr val="accent6">
                    <a:lumMod val="75000"/>
                  </a:schemeClr>
                </a:solidFill>
              </a:rPr>
              <a:t> </a:t>
            </a:r>
            <a:endParaRPr lang="zh-TW" altLang="en-US" sz="2400" dirty="0">
              <a:solidFill>
                <a:schemeClr val="accent6">
                  <a:lumMod val="75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00" y="1020798"/>
            <a:ext cx="6749118" cy="53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995936" y="996226"/>
            <a:ext cx="1965795" cy="369332"/>
          </a:xfrm>
          <a:prstGeom prst="rect">
            <a:avLst/>
          </a:prstGeom>
        </p:spPr>
        <p:txBody>
          <a:bodyPr wrap="none">
            <a:spAutoFit/>
          </a:bodyPr>
          <a:lstStyle/>
          <a:p>
            <a:r>
              <a:rPr lang="en-US" altLang="zh-TW" dirty="0">
                <a:solidFill>
                  <a:srgbClr val="0000FF"/>
                </a:solidFill>
              </a:rPr>
              <a:t>inner pouch region</a:t>
            </a:r>
            <a:endParaRPr lang="zh-TW" altLang="en-US" dirty="0">
              <a:solidFill>
                <a:srgbClr val="0000FF"/>
              </a:solidFill>
            </a:endParaRPr>
          </a:p>
        </p:txBody>
      </p:sp>
      <p:sp>
        <p:nvSpPr>
          <p:cNvPr id="5" name="矩形 4"/>
          <p:cNvSpPr/>
          <p:nvPr/>
        </p:nvSpPr>
        <p:spPr>
          <a:xfrm>
            <a:off x="6588224" y="3692242"/>
            <a:ext cx="1987339" cy="369332"/>
          </a:xfrm>
          <a:prstGeom prst="rect">
            <a:avLst/>
          </a:prstGeom>
        </p:spPr>
        <p:txBody>
          <a:bodyPr wrap="none">
            <a:spAutoFit/>
          </a:bodyPr>
          <a:lstStyle/>
          <a:p>
            <a:r>
              <a:rPr lang="en-US" altLang="zh-TW" dirty="0">
                <a:solidFill>
                  <a:srgbClr val="0000FF"/>
                </a:solidFill>
              </a:rPr>
              <a:t>outer pouch region</a:t>
            </a:r>
            <a:endParaRPr lang="zh-TW" altLang="en-US" dirty="0">
              <a:solidFill>
                <a:srgbClr val="0000FF"/>
              </a:solidFill>
            </a:endParaRPr>
          </a:p>
        </p:txBody>
      </p:sp>
    </p:spTree>
    <p:extLst>
      <p:ext uri="{BB962C8B-B14F-4D97-AF65-F5344CB8AC3E}">
        <p14:creationId xmlns:p14="http://schemas.microsoft.com/office/powerpoint/2010/main" val="1652101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332656"/>
            <a:ext cx="1512676" cy="461665"/>
          </a:xfrm>
          <a:prstGeom prst="rect">
            <a:avLst/>
          </a:prstGeom>
        </p:spPr>
        <p:txBody>
          <a:bodyPr wrap="square">
            <a:spAutoFit/>
          </a:bodyPr>
          <a:lstStyle/>
          <a:p>
            <a:pPr algn="ctr"/>
            <a:r>
              <a:rPr lang="zh-TW" altLang="zh-TW" sz="2400" dirty="0">
                <a:solidFill>
                  <a:schemeClr val="accent6">
                    <a:lumMod val="75000"/>
                  </a:schemeClr>
                </a:solidFill>
              </a:rPr>
              <a:t>θ</a:t>
            </a:r>
            <a:r>
              <a:rPr lang="en-US" altLang="zh-TW" sz="2400" baseline="-25000" dirty="0">
                <a:solidFill>
                  <a:schemeClr val="accent6">
                    <a:lumMod val="75000"/>
                  </a:schemeClr>
                </a:solidFill>
              </a:rPr>
              <a:t>e</a:t>
            </a:r>
            <a:endParaRPr lang="zh-TW" altLang="en-US" sz="2400" dirty="0">
              <a:solidFill>
                <a:schemeClr val="accent6">
                  <a:lumMod val="75000"/>
                </a:schemeClr>
              </a:solidFill>
            </a:endParaRPr>
          </a:p>
        </p:txBody>
      </p:sp>
      <p:sp>
        <p:nvSpPr>
          <p:cNvPr id="3" name="矩形 2"/>
          <p:cNvSpPr/>
          <p:nvPr/>
        </p:nvSpPr>
        <p:spPr>
          <a:xfrm>
            <a:off x="251520" y="980728"/>
            <a:ext cx="2177734" cy="1200329"/>
          </a:xfrm>
          <a:prstGeom prst="rect">
            <a:avLst/>
          </a:prstGeom>
        </p:spPr>
        <p:txBody>
          <a:bodyPr wrap="square">
            <a:spAutoFit/>
          </a:bodyPr>
          <a:lstStyle/>
          <a:p>
            <a:r>
              <a:rPr lang="en-US" altLang="zh-TW" dirty="0" smtClean="0"/>
              <a:t>Dash</a:t>
            </a:r>
            <a:r>
              <a:rPr lang="en-US" altLang="zh-TW" dirty="0"/>
              <a:t>: </a:t>
            </a:r>
            <a:endParaRPr lang="en-US" altLang="zh-TW" dirty="0" smtClean="0"/>
          </a:p>
          <a:p>
            <a:r>
              <a:rPr lang="en-US" altLang="zh-TW" dirty="0" smtClean="0"/>
              <a:t>outer </a:t>
            </a:r>
            <a:r>
              <a:rPr lang="en-US" altLang="zh-TW" dirty="0"/>
              <a:t>pouch </a:t>
            </a:r>
          </a:p>
          <a:p>
            <a:r>
              <a:rPr lang="en-US" altLang="zh-TW" dirty="0"/>
              <a:t>Solid: </a:t>
            </a:r>
            <a:endParaRPr lang="en-US" altLang="zh-TW" dirty="0" smtClean="0"/>
          </a:p>
          <a:p>
            <a:r>
              <a:rPr lang="en-US" altLang="zh-TW" dirty="0" smtClean="0"/>
              <a:t>inner </a:t>
            </a:r>
            <a:r>
              <a:rPr lang="en-US" altLang="zh-TW" dirty="0"/>
              <a:t>pouch </a:t>
            </a:r>
            <a:endParaRPr lang="zh-TW"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124"/>
          <a:stretch/>
        </p:blipFill>
        <p:spPr bwMode="auto">
          <a:xfrm>
            <a:off x="1558472" y="0"/>
            <a:ext cx="6973968" cy="372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059" b="8072"/>
          <a:stretch/>
        </p:blipFill>
        <p:spPr bwMode="auto">
          <a:xfrm>
            <a:off x="5142590" y="3429425"/>
            <a:ext cx="3330872" cy="342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51520" y="3501008"/>
            <a:ext cx="4793936" cy="1754326"/>
          </a:xfrm>
          <a:prstGeom prst="rect">
            <a:avLst/>
          </a:prstGeom>
        </p:spPr>
        <p:txBody>
          <a:bodyPr wrap="square">
            <a:spAutoFit/>
          </a:bodyPr>
          <a:lstStyle/>
          <a:p>
            <a:r>
              <a:rPr lang="en-US" altLang="zh-TW" dirty="0">
                <a:solidFill>
                  <a:srgbClr val="0000FF"/>
                </a:solidFill>
              </a:rPr>
              <a:t>developing </a:t>
            </a:r>
            <a:r>
              <a:rPr lang="en-US" altLang="zh-TW" dirty="0" smtClean="0">
                <a:solidFill>
                  <a:srgbClr val="0000FF"/>
                </a:solidFill>
              </a:rPr>
              <a:t>wave : </a:t>
            </a:r>
            <a:endParaRPr lang="en-US" altLang="zh-TW" dirty="0" smtClean="0"/>
          </a:p>
          <a:p>
            <a:pPr marL="342900" indent="-342900">
              <a:buFont typeface="+mj-lt"/>
              <a:buAutoNum type="arabicPeriod"/>
            </a:pPr>
            <a:r>
              <a:rPr lang="en-US" altLang="zh-TW" dirty="0" smtClean="0"/>
              <a:t>by </a:t>
            </a:r>
            <a:r>
              <a:rPr lang="en-US" altLang="zh-TW" dirty="0"/>
              <a:t>the increase </a:t>
            </a:r>
            <a:r>
              <a:rPr lang="en-US" altLang="zh-TW" dirty="0" smtClean="0"/>
              <a:t>of the </a:t>
            </a:r>
            <a:r>
              <a:rPr lang="en-US" altLang="zh-TW" dirty="0"/>
              <a:t>midlevel </a:t>
            </a:r>
            <a:r>
              <a:rPr lang="zh-TW" altLang="zh-TW" dirty="0"/>
              <a:t>θ</a:t>
            </a:r>
            <a:r>
              <a:rPr lang="en-US" altLang="zh-TW" baseline="-25000" dirty="0" smtClean="0"/>
              <a:t>e </a:t>
            </a:r>
            <a:r>
              <a:rPr lang="en-US" altLang="zh-TW" dirty="0" smtClean="0"/>
              <a:t>and </a:t>
            </a:r>
            <a:r>
              <a:rPr lang="en-US" altLang="zh-TW" dirty="0"/>
              <a:t>decrease of </a:t>
            </a:r>
            <a:r>
              <a:rPr lang="zh-TW" altLang="zh-TW" dirty="0"/>
              <a:t>θ</a:t>
            </a:r>
            <a:r>
              <a:rPr lang="en-US" altLang="zh-TW" baseline="-25000" dirty="0" err="1"/>
              <a:t>e</a:t>
            </a:r>
            <a:r>
              <a:rPr lang="en-US" altLang="zh-TW" dirty="0" err="1"/>
              <a:t>_diff</a:t>
            </a:r>
            <a:r>
              <a:rPr lang="en-US" altLang="zh-TW" dirty="0"/>
              <a:t> prior to </a:t>
            </a:r>
            <a:r>
              <a:rPr lang="en-US" altLang="zh-TW" dirty="0" smtClean="0"/>
              <a:t>genesis near </a:t>
            </a:r>
            <a:r>
              <a:rPr lang="en-US" altLang="zh-TW" dirty="0"/>
              <a:t>the pouch </a:t>
            </a:r>
            <a:r>
              <a:rPr lang="en-US" altLang="zh-TW" dirty="0" smtClean="0"/>
              <a:t>center</a:t>
            </a:r>
          </a:p>
          <a:p>
            <a:pPr marL="342900" indent="-342900">
              <a:buFont typeface="+mj-lt"/>
              <a:buAutoNum type="arabicPeriod"/>
            </a:pPr>
            <a:r>
              <a:rPr lang="en-US" altLang="zh-TW" dirty="0" smtClean="0"/>
              <a:t>midlevel </a:t>
            </a:r>
            <a:r>
              <a:rPr lang="zh-TW" altLang="zh-TW" dirty="0"/>
              <a:t>θ</a:t>
            </a:r>
            <a:r>
              <a:rPr lang="en-US" altLang="zh-TW" baseline="-25000" dirty="0"/>
              <a:t>e </a:t>
            </a:r>
            <a:r>
              <a:rPr lang="en-US" altLang="zh-TW" baseline="-25000" dirty="0" smtClean="0"/>
              <a:t> </a:t>
            </a:r>
            <a:r>
              <a:rPr lang="en-US" altLang="zh-TW" dirty="0" smtClean="0"/>
              <a:t>is warmer </a:t>
            </a:r>
            <a:r>
              <a:rPr lang="en-US" altLang="zh-TW" dirty="0"/>
              <a:t>at the inner pouch region than </a:t>
            </a:r>
            <a:r>
              <a:rPr lang="en-US" altLang="zh-TW" dirty="0" smtClean="0"/>
              <a:t>at the </a:t>
            </a:r>
            <a:r>
              <a:rPr lang="en-US" altLang="zh-TW" dirty="0"/>
              <a:t>outer pouch region</a:t>
            </a:r>
            <a:endParaRPr lang="zh-TW" altLang="en-US" dirty="0"/>
          </a:p>
        </p:txBody>
      </p:sp>
      <p:sp>
        <p:nvSpPr>
          <p:cNvPr id="7" name="矩形 6"/>
          <p:cNvSpPr/>
          <p:nvPr/>
        </p:nvSpPr>
        <p:spPr>
          <a:xfrm>
            <a:off x="107504" y="5336048"/>
            <a:ext cx="5035086" cy="1477328"/>
          </a:xfrm>
          <a:prstGeom prst="rect">
            <a:avLst/>
          </a:prstGeom>
        </p:spPr>
        <p:txBody>
          <a:bodyPr wrap="square">
            <a:spAutoFit/>
          </a:bodyPr>
          <a:lstStyle/>
          <a:p>
            <a:pPr marL="285750" indent="-285750">
              <a:buFont typeface="Wingdings" pitchFamily="2" charset="2"/>
              <a:buChar char="ü"/>
            </a:pPr>
            <a:r>
              <a:rPr lang="en-US" altLang="zh-TW" b="1" dirty="0">
                <a:solidFill>
                  <a:srgbClr val="FF0000"/>
                </a:solidFill>
              </a:rPr>
              <a:t>thermodynamic conditions near the pouch </a:t>
            </a:r>
            <a:r>
              <a:rPr lang="en-US" altLang="zh-TW" b="1" dirty="0" smtClean="0">
                <a:solidFill>
                  <a:srgbClr val="FF0000"/>
                </a:solidFill>
              </a:rPr>
              <a:t>center may </a:t>
            </a:r>
            <a:r>
              <a:rPr lang="en-US" altLang="zh-TW" b="1" dirty="0">
                <a:solidFill>
                  <a:srgbClr val="FF0000"/>
                </a:solidFill>
              </a:rPr>
              <a:t>be different from the pouch </a:t>
            </a:r>
            <a:r>
              <a:rPr lang="en-US" altLang="zh-TW" b="1" dirty="0" smtClean="0">
                <a:solidFill>
                  <a:srgbClr val="FF0000"/>
                </a:solidFill>
              </a:rPr>
              <a:t>average,</a:t>
            </a:r>
          </a:p>
          <a:p>
            <a:pPr marL="285750" indent="-285750">
              <a:buFont typeface="Wingdings" pitchFamily="2" charset="2"/>
              <a:buChar char="ü"/>
            </a:pPr>
            <a:r>
              <a:rPr lang="en-US" altLang="zh-TW" b="1" dirty="0" smtClean="0">
                <a:solidFill>
                  <a:srgbClr val="FF0000"/>
                </a:solidFill>
              </a:rPr>
              <a:t>thermodynamic </a:t>
            </a:r>
            <a:r>
              <a:rPr lang="en-US" altLang="zh-TW" b="1" dirty="0">
                <a:solidFill>
                  <a:srgbClr val="FF0000"/>
                </a:solidFill>
              </a:rPr>
              <a:t>conditions near the pouch center </a:t>
            </a:r>
            <a:r>
              <a:rPr lang="en-US" altLang="zh-TW" b="1" dirty="0" smtClean="0">
                <a:solidFill>
                  <a:srgbClr val="FF0000"/>
                </a:solidFill>
              </a:rPr>
              <a:t>are critical </a:t>
            </a:r>
            <a:r>
              <a:rPr lang="en-US" altLang="zh-TW" b="1" dirty="0">
                <a:solidFill>
                  <a:srgbClr val="FF0000"/>
                </a:solidFill>
              </a:rPr>
              <a:t>for tropical cyclone development.</a:t>
            </a:r>
            <a:endParaRPr lang="zh-TW" altLang="en-US" b="1" dirty="0">
              <a:solidFill>
                <a:srgbClr val="FF0000"/>
              </a:solidFill>
            </a:endParaRPr>
          </a:p>
        </p:txBody>
      </p:sp>
    </p:spTree>
    <p:extLst>
      <p:ext uri="{BB962C8B-B14F-4D97-AF65-F5344CB8AC3E}">
        <p14:creationId xmlns:p14="http://schemas.microsoft.com/office/powerpoint/2010/main" val="1464375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980728"/>
            <a:ext cx="87439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779912" y="404664"/>
            <a:ext cx="1755609" cy="461665"/>
          </a:xfrm>
          <a:prstGeom prst="rect">
            <a:avLst/>
          </a:prstGeom>
        </p:spPr>
        <p:txBody>
          <a:bodyPr wrap="none">
            <a:spAutoFit/>
          </a:bodyPr>
          <a:lstStyle/>
          <a:p>
            <a:r>
              <a:rPr lang="en-US" altLang="zh-TW" sz="2400" dirty="0">
                <a:solidFill>
                  <a:schemeClr val="accent6">
                    <a:lumMod val="75000"/>
                  </a:schemeClr>
                </a:solidFill>
              </a:rPr>
              <a:t>inner pouch </a:t>
            </a:r>
            <a:endParaRPr lang="zh-TW" altLang="en-US" sz="2400" dirty="0">
              <a:solidFill>
                <a:schemeClr val="accent6">
                  <a:lumMod val="75000"/>
                </a:schemeClr>
              </a:solidFill>
            </a:endParaRPr>
          </a:p>
        </p:txBody>
      </p:sp>
      <p:sp>
        <p:nvSpPr>
          <p:cNvPr id="3" name="矩形 2"/>
          <p:cNvSpPr/>
          <p:nvPr/>
        </p:nvSpPr>
        <p:spPr>
          <a:xfrm>
            <a:off x="5148064" y="5661248"/>
            <a:ext cx="3764684" cy="646331"/>
          </a:xfrm>
          <a:prstGeom prst="rect">
            <a:avLst/>
          </a:prstGeom>
        </p:spPr>
        <p:txBody>
          <a:bodyPr wrap="square">
            <a:spAutoFit/>
          </a:bodyPr>
          <a:lstStyle/>
          <a:p>
            <a:r>
              <a:rPr lang="en-US" altLang="zh-TW" dirty="0"/>
              <a:t>midlevel drying </a:t>
            </a:r>
            <a:r>
              <a:rPr lang="en-US" altLang="zh-TW" dirty="0" smtClean="0"/>
              <a:t>is likely </a:t>
            </a:r>
            <a:r>
              <a:rPr lang="en-US" altLang="zh-TW" dirty="0"/>
              <a:t>the cause for the </a:t>
            </a:r>
            <a:r>
              <a:rPr lang="en-US" altLang="zh-TW" dirty="0" err="1"/>
              <a:t>nondevelopment</a:t>
            </a:r>
            <a:r>
              <a:rPr lang="en-US" altLang="zh-TW" dirty="0"/>
              <a:t> of Gaston.</a:t>
            </a:r>
            <a:endParaRPr lang="zh-TW" altLang="en-US" dirty="0"/>
          </a:p>
        </p:txBody>
      </p:sp>
      <p:sp>
        <p:nvSpPr>
          <p:cNvPr id="4" name="矩形 3"/>
          <p:cNvSpPr/>
          <p:nvPr/>
        </p:nvSpPr>
        <p:spPr>
          <a:xfrm>
            <a:off x="611560" y="5674022"/>
            <a:ext cx="4320480" cy="923330"/>
          </a:xfrm>
          <a:prstGeom prst="rect">
            <a:avLst/>
          </a:prstGeom>
        </p:spPr>
        <p:txBody>
          <a:bodyPr wrap="square">
            <a:spAutoFit/>
          </a:bodyPr>
          <a:lstStyle/>
          <a:p>
            <a:r>
              <a:rPr lang="en-US" altLang="zh-TW" dirty="0" smtClean="0"/>
              <a:t>the increase </a:t>
            </a:r>
            <a:r>
              <a:rPr lang="en-US" altLang="zh-TW" dirty="0"/>
              <a:t>of equivalent potential temperature is due </a:t>
            </a:r>
            <a:r>
              <a:rPr lang="en-US" altLang="zh-TW" dirty="0" smtClean="0"/>
              <a:t>to the </a:t>
            </a:r>
            <a:r>
              <a:rPr lang="en-US" altLang="zh-TW" dirty="0"/>
              <a:t>increase of specific humidity </a:t>
            </a:r>
            <a:r>
              <a:rPr lang="en-US" altLang="zh-TW" dirty="0" smtClean="0"/>
              <a:t>or </a:t>
            </a:r>
            <a:r>
              <a:rPr lang="en-US" altLang="zh-TW" dirty="0"/>
              <a:t>midlevel moistening.</a:t>
            </a:r>
            <a:endParaRPr lang="zh-TW" altLang="en-US" dirty="0"/>
          </a:p>
        </p:txBody>
      </p:sp>
    </p:spTree>
    <p:extLst>
      <p:ext uri="{BB962C8B-B14F-4D97-AF65-F5344CB8AC3E}">
        <p14:creationId xmlns:p14="http://schemas.microsoft.com/office/powerpoint/2010/main" val="1528618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7564" y="548680"/>
            <a:ext cx="7848872" cy="5724644"/>
          </a:xfrm>
          <a:prstGeom prst="rect">
            <a:avLst/>
          </a:prstGeom>
        </p:spPr>
        <p:txBody>
          <a:bodyPr wrap="square">
            <a:spAutoFit/>
          </a:bodyPr>
          <a:lstStyle/>
          <a:p>
            <a:pPr algn="ctr"/>
            <a:r>
              <a:rPr lang="en-US" altLang="zh-TW" sz="2800" i="1" dirty="0" smtClean="0">
                <a:solidFill>
                  <a:schemeClr val="accent6">
                    <a:lumMod val="75000"/>
                  </a:schemeClr>
                </a:solidFill>
              </a:rPr>
              <a:t>Conclusions </a:t>
            </a:r>
          </a:p>
          <a:p>
            <a:pPr marL="285750" indent="-285750">
              <a:buFont typeface="Wingdings" pitchFamily="2" charset="2"/>
              <a:buChar char="Ø"/>
            </a:pPr>
            <a:endParaRPr lang="en-US" altLang="zh-TW" sz="2000" dirty="0"/>
          </a:p>
          <a:p>
            <a:pPr marL="285750" indent="-285750">
              <a:buFont typeface="Wingdings" pitchFamily="2" charset="2"/>
              <a:buChar char="Ø"/>
            </a:pPr>
            <a:r>
              <a:rPr lang="en-US" altLang="zh-TW" sz="2000" dirty="0"/>
              <a:t>The center of  the wave pouch is characterized by high saturation fraction, small </a:t>
            </a:r>
            <a:r>
              <a:rPr lang="en-US" altLang="zh-TW" sz="2000" dirty="0" err="1"/>
              <a:t>θ</a:t>
            </a:r>
            <a:r>
              <a:rPr lang="en-US" altLang="zh-TW" sz="2000" baseline="-25000" dirty="0" err="1"/>
              <a:t>e</a:t>
            </a:r>
            <a:r>
              <a:rPr lang="en-US" altLang="zh-TW" sz="2000" dirty="0" smtClean="0"/>
              <a:t> </a:t>
            </a:r>
            <a:r>
              <a:rPr lang="en-US" altLang="zh-TW" sz="2000" dirty="0"/>
              <a:t>difference between the surface and the middle troposphere, and a short incubation time scale</a:t>
            </a:r>
          </a:p>
          <a:p>
            <a:pPr marL="285750" indent="-285750">
              <a:buFont typeface="Wingdings" pitchFamily="2" charset="2"/>
              <a:buChar char="Ø"/>
            </a:pPr>
            <a:endParaRPr lang="en-US" altLang="zh-TW" sz="2000" dirty="0"/>
          </a:p>
          <a:p>
            <a:pPr marL="285750" indent="-285750">
              <a:buFont typeface="Wingdings" pitchFamily="2" charset="2"/>
              <a:buChar char="Ø"/>
            </a:pPr>
            <a:r>
              <a:rPr lang="en-US" altLang="zh-TW" sz="2000" dirty="0" smtClean="0"/>
              <a:t>The thermodynamic conditions near the pouch center are particularly favorable for moist deep convection. The strong radial gradient of the convective heating can effectively drive the secondary circulation and spin up a surface vortex. </a:t>
            </a:r>
          </a:p>
          <a:p>
            <a:pPr marL="285750" indent="-285750">
              <a:buFont typeface="Wingdings" pitchFamily="2" charset="2"/>
              <a:buChar char="Ø"/>
            </a:pPr>
            <a:endParaRPr lang="en-US" altLang="zh-TW" sz="2000" dirty="0"/>
          </a:p>
          <a:p>
            <a:pPr marL="285750" indent="-285750">
              <a:buFont typeface="Wingdings" pitchFamily="2" charset="2"/>
              <a:buChar char="Ø"/>
            </a:pPr>
            <a:r>
              <a:rPr lang="en-US" altLang="zh-TW" sz="2000" dirty="0" smtClean="0"/>
              <a:t>PREDICT </a:t>
            </a:r>
            <a:r>
              <a:rPr lang="en-US" altLang="zh-TW" sz="2000" dirty="0" err="1"/>
              <a:t>dropsondes</a:t>
            </a:r>
            <a:r>
              <a:rPr lang="en-US" altLang="zh-TW" sz="2000" dirty="0"/>
              <a:t> showed that the mid-level </a:t>
            </a:r>
            <a:r>
              <a:rPr lang="en-US" altLang="zh-TW" sz="2000" dirty="0" err="1"/>
              <a:t>θ</a:t>
            </a:r>
            <a:r>
              <a:rPr lang="en-US" altLang="zh-TW" sz="2000" baseline="-25000" dirty="0" err="1"/>
              <a:t>e</a:t>
            </a:r>
            <a:r>
              <a:rPr lang="en-US" altLang="zh-TW" sz="2000" dirty="0"/>
              <a:t> near the pouch center becomes 3-5 K warmer than that at the outer pouch region one to two days prior to genesis </a:t>
            </a:r>
            <a:r>
              <a:rPr lang="en-US" altLang="zh-TW" sz="2000" dirty="0">
                <a:solidFill>
                  <a:srgbClr val="FF0000"/>
                </a:solidFill>
              </a:rPr>
              <a:t>– an indicator of genesis? </a:t>
            </a:r>
          </a:p>
          <a:p>
            <a:pPr marL="285750" indent="-285750">
              <a:buFont typeface="Wingdings" pitchFamily="2" charset="2"/>
              <a:buChar char="Ø"/>
            </a:pPr>
            <a:endParaRPr lang="en-US" altLang="zh-TW" sz="2000" dirty="0" smtClean="0"/>
          </a:p>
          <a:p>
            <a:pPr marL="285750" indent="-285750">
              <a:buFont typeface="Wingdings" pitchFamily="2" charset="2"/>
              <a:buChar char="Ø"/>
            </a:pPr>
            <a:r>
              <a:rPr lang="en-US" altLang="zh-TW" sz="2000" dirty="0" smtClean="0"/>
              <a:t>The </a:t>
            </a:r>
            <a:r>
              <a:rPr lang="en-US" altLang="zh-TW" sz="2000" dirty="0"/>
              <a:t>thermodynamic conditions near the pouch center are thus critically important for TC formation but may be masked out if a spatial average is taken over the pouch scale. </a:t>
            </a:r>
          </a:p>
        </p:txBody>
      </p:sp>
    </p:spTree>
    <p:extLst>
      <p:ext uri="{BB962C8B-B14F-4D97-AF65-F5344CB8AC3E}">
        <p14:creationId xmlns:p14="http://schemas.microsoft.com/office/powerpoint/2010/main" val="304516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9377" y="704890"/>
            <a:ext cx="7344816" cy="707886"/>
          </a:xfrm>
          <a:prstGeom prst="rect">
            <a:avLst/>
          </a:prstGeom>
        </p:spPr>
        <p:txBody>
          <a:bodyPr wrap="square">
            <a:spAutoFit/>
          </a:bodyPr>
          <a:lstStyle/>
          <a:p>
            <a:r>
              <a:rPr lang="en-US" altLang="zh-TW" sz="2000" dirty="0"/>
              <a:t>The </a:t>
            </a:r>
            <a:r>
              <a:rPr lang="en-US" altLang="zh-TW" sz="2000" dirty="0">
                <a:solidFill>
                  <a:srgbClr val="FF0000"/>
                </a:solidFill>
              </a:rPr>
              <a:t>marsupial paradigm </a:t>
            </a:r>
            <a:r>
              <a:rPr lang="en-US" altLang="zh-TW" sz="2000" dirty="0"/>
              <a:t>indicates that the </a:t>
            </a:r>
            <a:r>
              <a:rPr lang="en-US" altLang="zh-TW" sz="2000" dirty="0">
                <a:solidFill>
                  <a:srgbClr val="0000FF"/>
                </a:solidFill>
              </a:rPr>
              <a:t>critical layer </a:t>
            </a:r>
            <a:r>
              <a:rPr lang="en-US" altLang="zh-TW" sz="2000" dirty="0"/>
              <a:t>of a tropical easterly wave is important to tropical storm formation because</a:t>
            </a:r>
            <a:endParaRPr lang="zh-TW" altLang="en-US" sz="2000" dirty="0"/>
          </a:p>
        </p:txBody>
      </p:sp>
      <p:sp>
        <p:nvSpPr>
          <p:cNvPr id="5" name="文字方塊 4"/>
          <p:cNvSpPr txBox="1"/>
          <p:nvPr/>
        </p:nvSpPr>
        <p:spPr>
          <a:xfrm>
            <a:off x="7195169" y="335558"/>
            <a:ext cx="1769587" cy="307777"/>
          </a:xfrm>
          <a:prstGeom prst="rect">
            <a:avLst/>
          </a:prstGeom>
          <a:noFill/>
        </p:spPr>
        <p:txBody>
          <a:bodyPr wrap="none" rtlCol="0">
            <a:spAutoFit/>
          </a:bodyPr>
          <a:lstStyle/>
          <a:p>
            <a:r>
              <a:rPr lang="en-US" altLang="zh-TW" sz="1400" dirty="0" smtClean="0">
                <a:solidFill>
                  <a:srgbClr val="00B050"/>
                </a:solidFill>
              </a:rPr>
              <a:t>Dunkerton et al. 2009</a:t>
            </a:r>
            <a:endParaRPr lang="zh-TW" altLang="en-US" sz="1400" dirty="0">
              <a:solidFill>
                <a:srgbClr val="00B050"/>
              </a:solidFill>
            </a:endParaRPr>
          </a:p>
        </p:txBody>
      </p:sp>
      <p:grpSp>
        <p:nvGrpSpPr>
          <p:cNvPr id="9" name="群組 8"/>
          <p:cNvGrpSpPr/>
          <p:nvPr/>
        </p:nvGrpSpPr>
        <p:grpSpPr>
          <a:xfrm>
            <a:off x="961385" y="4482517"/>
            <a:ext cx="7200800" cy="2186843"/>
            <a:chOff x="1115616" y="4482517"/>
            <a:chExt cx="7200800" cy="2186843"/>
          </a:xfrm>
        </p:grpSpPr>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84" b="6704"/>
            <a:stretch/>
          </p:blipFill>
          <p:spPr bwMode="auto">
            <a:xfrm>
              <a:off x="1291034" y="4581128"/>
              <a:ext cx="1583655" cy="193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2"/>
            <p:cNvSpPr>
              <a:spLocks noChangeArrowheads="1"/>
            </p:cNvSpPr>
            <p:nvPr/>
          </p:nvSpPr>
          <p:spPr bwMode="auto">
            <a:xfrm>
              <a:off x="2908712" y="4482517"/>
              <a:ext cx="5325482" cy="16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a:lnSpc>
                  <a:spcPct val="90000"/>
                </a:lnSpc>
                <a:spcBef>
                  <a:spcPts val="4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ltLang="zh-TW" sz="1600" b="1" dirty="0">
                  <a:solidFill>
                    <a:srgbClr val="000000"/>
                  </a:solidFill>
                  <a:ea typeface="SimSun" charset="-122"/>
                </a:rPr>
                <a:t>Marsupials</a:t>
              </a:r>
              <a:r>
                <a:rPr lang="en-GB" altLang="zh-TW" sz="1600" dirty="0">
                  <a:solidFill>
                    <a:srgbClr val="000000"/>
                  </a:solidFill>
                  <a:ea typeface="SimSun" charset="-122"/>
                </a:rPr>
                <a:t> are mammals in which the female typically has a pouch (called the </a:t>
              </a:r>
              <a:r>
                <a:rPr lang="en-GB" altLang="zh-TW" sz="1600" dirty="0" err="1">
                  <a:solidFill>
                    <a:srgbClr val="000000"/>
                  </a:solidFill>
                  <a:ea typeface="SimSun" charset="-122"/>
                </a:rPr>
                <a:t>marsupium</a:t>
              </a:r>
              <a:r>
                <a:rPr lang="en-GB" altLang="zh-TW" sz="1600" dirty="0">
                  <a:solidFill>
                    <a:srgbClr val="000000"/>
                  </a:solidFill>
                  <a:ea typeface="SimSun" charset="-122"/>
                </a:rPr>
                <a:t>, from which the name 'Marsupial' derives) in which it rears its young through early infancy. </a:t>
              </a:r>
            </a:p>
            <a:p>
              <a:pPr marL="341313" indent="-341313">
                <a:lnSpc>
                  <a:spcPct val="90000"/>
                </a:lnSpc>
                <a:spcBef>
                  <a:spcPts val="4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ltLang="zh-TW" sz="1600" dirty="0" smtClean="0">
                  <a:solidFill>
                    <a:srgbClr val="000000"/>
                  </a:solidFill>
                  <a:ea typeface="SimSun" charset="-122"/>
                </a:rPr>
                <a:t>The </a:t>
              </a:r>
              <a:r>
                <a:rPr lang="en-GB" altLang="zh-TW" sz="1600" dirty="0">
                  <a:solidFill>
                    <a:srgbClr val="000000"/>
                  </a:solidFill>
                  <a:ea typeface="SimSun" charset="-122"/>
                </a:rPr>
                <a:t>hypothetical pathway for genesis via tropical waves may be regarded as a marsupial theory of tropical </a:t>
              </a:r>
              <a:r>
                <a:rPr lang="en-GB" altLang="zh-TW" sz="1600" dirty="0" err="1">
                  <a:solidFill>
                    <a:srgbClr val="000000"/>
                  </a:solidFill>
                  <a:ea typeface="SimSun" charset="-122"/>
                </a:rPr>
                <a:t>cyclogenesis</a:t>
              </a:r>
              <a:r>
                <a:rPr lang="en-GB" altLang="zh-TW" sz="1600" dirty="0">
                  <a:solidFill>
                    <a:srgbClr val="000000"/>
                  </a:solidFill>
                  <a:ea typeface="SimSun" charset="-122"/>
                </a:rPr>
                <a:t> in which the “</a:t>
              </a:r>
              <a:r>
                <a:rPr lang="en-GB" altLang="zh-TW" sz="1600" dirty="0">
                  <a:solidFill>
                    <a:srgbClr val="FF0000"/>
                  </a:solidFill>
                  <a:ea typeface="SimSun" charset="-122"/>
                </a:rPr>
                <a:t>juvenile</a:t>
              </a:r>
              <a:r>
                <a:rPr lang="en-GB" altLang="zh-TW" sz="1600" dirty="0">
                  <a:solidFill>
                    <a:srgbClr val="000000"/>
                  </a:solidFill>
                  <a:ea typeface="SimSun" charset="-122"/>
                </a:rPr>
                <a:t>” proto-vortex is carried along by the “</a:t>
              </a:r>
              <a:r>
                <a:rPr lang="en-GB" altLang="zh-TW" sz="1600" dirty="0">
                  <a:solidFill>
                    <a:srgbClr val="FF0000"/>
                  </a:solidFill>
                  <a:ea typeface="SimSun" charset="-122"/>
                </a:rPr>
                <a:t>mother</a:t>
              </a:r>
              <a:r>
                <a:rPr lang="en-GB" altLang="zh-TW" sz="1600" dirty="0">
                  <a:solidFill>
                    <a:srgbClr val="000000"/>
                  </a:solidFill>
                  <a:ea typeface="SimSun" charset="-122"/>
                </a:rPr>
                <a:t>” wave until it is ready to be “</a:t>
              </a:r>
              <a:r>
                <a:rPr lang="en-GB" altLang="zh-TW" sz="1600" dirty="0">
                  <a:solidFill>
                    <a:srgbClr val="FF0000"/>
                  </a:solidFill>
                  <a:ea typeface="SimSun" charset="-122"/>
                </a:rPr>
                <a:t>let go</a:t>
              </a:r>
              <a:r>
                <a:rPr lang="en-GB" altLang="zh-TW" sz="1600" dirty="0">
                  <a:solidFill>
                    <a:srgbClr val="000000"/>
                  </a:solidFill>
                  <a:ea typeface="SimSun" charset="-122"/>
                </a:rPr>
                <a:t>” as an independent tropical disturbance</a:t>
              </a:r>
              <a:r>
                <a:rPr lang="en-GB" altLang="zh-TW" sz="1600" dirty="0" smtClean="0">
                  <a:solidFill>
                    <a:srgbClr val="000000"/>
                  </a:solidFill>
                  <a:ea typeface="SimSun" charset="-122"/>
                </a:rPr>
                <a:t>.</a:t>
              </a:r>
              <a:endParaRPr lang="en-GB" altLang="zh-TW" sz="1600" dirty="0">
                <a:solidFill>
                  <a:srgbClr val="000000"/>
                </a:solidFill>
                <a:latin typeface="Minion" pitchFamily="16" charset="0"/>
                <a:ea typeface="SimSun" charset="-122"/>
              </a:endParaRPr>
            </a:p>
          </p:txBody>
        </p:sp>
        <p:sp>
          <p:nvSpPr>
            <p:cNvPr id="8" name="矩形 7"/>
            <p:cNvSpPr/>
            <p:nvPr/>
          </p:nvSpPr>
          <p:spPr>
            <a:xfrm>
              <a:off x="1115616" y="4482517"/>
              <a:ext cx="7200800" cy="2186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p:cNvSpPr/>
          <p:nvPr/>
        </p:nvSpPr>
        <p:spPr>
          <a:xfrm>
            <a:off x="2726464" y="260648"/>
            <a:ext cx="3691075" cy="400110"/>
          </a:xfrm>
          <a:prstGeom prst="rect">
            <a:avLst/>
          </a:prstGeom>
        </p:spPr>
        <p:txBody>
          <a:bodyPr wrap="none">
            <a:spAutoFit/>
          </a:bodyPr>
          <a:lstStyle/>
          <a:p>
            <a:pPr algn="ctr"/>
            <a:r>
              <a:rPr lang="en-US" altLang="zh-TW" sz="2000" b="1" u="sng" dirty="0">
                <a:solidFill>
                  <a:schemeClr val="accent6">
                    <a:lumMod val="75000"/>
                  </a:schemeClr>
                </a:solidFill>
              </a:rPr>
              <a:t>Marsupial Paradigm: Hypotheses</a:t>
            </a:r>
            <a:endParaRPr lang="zh-TW" altLang="en-US" sz="2000" b="1" u="sng" dirty="0">
              <a:solidFill>
                <a:schemeClr val="accent6">
                  <a:lumMod val="75000"/>
                </a:schemeClr>
              </a:solidFill>
            </a:endParaRPr>
          </a:p>
        </p:txBody>
      </p:sp>
      <p:sp>
        <p:nvSpPr>
          <p:cNvPr id="11" name="Rectangle 2"/>
          <p:cNvSpPr>
            <a:spLocks noChangeArrowheads="1"/>
          </p:cNvSpPr>
          <p:nvPr/>
        </p:nvSpPr>
        <p:spPr bwMode="auto">
          <a:xfrm>
            <a:off x="890088" y="1308824"/>
            <a:ext cx="7344105" cy="34163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800" i="0" u="none" strike="noStrike" cap="none" normalizeH="0" baseline="0" dirty="0" smtClean="0">
                <a:ln>
                  <a:noFill/>
                </a:ln>
                <a:solidFill>
                  <a:srgbClr val="0000FF"/>
                </a:solidFill>
                <a:effectLst/>
                <a:latin typeface="Arial" pitchFamily="34" charset="0"/>
                <a:ea typeface="Lucida Grande"/>
                <a:cs typeface="新細明體" pitchFamily="18" charset="-120"/>
              </a:rPr>
              <a:t>Hypothesis 1:</a:t>
            </a:r>
          </a:p>
          <a:p>
            <a:pPr lvl="1" indent="-4763" eaLnBrk="0" fontAlgn="base" hangingPunct="0">
              <a:spcBef>
                <a:spcPct val="0"/>
              </a:spcBef>
              <a:spcAft>
                <a:spcPct val="0"/>
              </a:spcAft>
            </a:pP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Wave </a:t>
            </a:r>
            <a:r>
              <a:rPr kumimoji="1" lang="zh-TW" altLang="zh-TW" sz="1800" b="0" i="0" u="none" strike="noStrike" cap="none" normalizeH="0" baseline="0" dirty="0" smtClean="0">
                <a:ln>
                  <a:noFill/>
                </a:ln>
                <a:solidFill>
                  <a:srgbClr val="FF0000"/>
                </a:solidFill>
                <a:effectLst/>
                <a:latin typeface="Arial" pitchFamily="34" charset="0"/>
                <a:ea typeface="Lucida Grande"/>
                <a:cs typeface="新細明體" pitchFamily="18" charset="-120"/>
              </a:rPr>
              <a:t>breaking</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of the cyclonic </a:t>
            </a:r>
            <a:r>
              <a:rPr kumimoji="1" lang="zh-TW" altLang="zh-TW" sz="1800" b="0" i="0" u="none" strike="noStrike" cap="none" normalizeH="0" baseline="0" dirty="0" smtClean="0">
                <a:ln>
                  <a:noFill/>
                </a:ln>
                <a:solidFill>
                  <a:srgbClr val="FF0000"/>
                </a:solidFill>
                <a:effectLst/>
                <a:latin typeface="Arial" pitchFamily="34" charset="0"/>
                <a:ea typeface="Lucida Grande"/>
                <a:cs typeface="新細明體" pitchFamily="18" charset="-120"/>
              </a:rPr>
              <a:t>vorticity</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near the critical surface provides a favor</a:t>
            </a:r>
            <a:r>
              <a:rPr kumimoji="1" lang="en-US"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able environment</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for </a:t>
            </a:r>
            <a:r>
              <a:rPr kumimoji="1" lang="zh-TW" altLang="zh-TW" dirty="0">
                <a:solidFill>
                  <a:srgbClr val="000000"/>
                </a:solidFill>
                <a:latin typeface="Arial" pitchFamily="34" charset="0"/>
                <a:ea typeface="Lucida Grande"/>
                <a:cs typeface="新細明體" pitchFamily="18" charset="-120"/>
              </a:rPr>
              <a:t>vorticity </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aggregation and TC formation;</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800" i="0" u="none" strike="noStrike" cap="none" normalizeH="0" baseline="0" dirty="0" smtClean="0">
                <a:ln>
                  <a:noFill/>
                </a:ln>
                <a:solidFill>
                  <a:srgbClr val="0000FF"/>
                </a:solidFill>
                <a:effectLst/>
                <a:latin typeface="Arial" pitchFamily="34" charset="0"/>
                <a:ea typeface="Lucida Grande"/>
                <a:cs typeface="新細明體" pitchFamily="18" charset="-120"/>
              </a:rPr>
              <a:t>Hypothesis 2:</a:t>
            </a:r>
          </a:p>
          <a:p>
            <a:pPr marR="0" lvl="1" indent="-4763" algn="l" defTabSz="914400" rtl="0" eaLnBrk="0" fontAlgn="base" latinLnBrk="0" hangingPunct="0">
              <a:lnSpc>
                <a:spcPct val="100000"/>
              </a:lnSpc>
              <a:spcBef>
                <a:spcPct val="0"/>
              </a:spcBef>
              <a:spcAft>
                <a:spcPct val="0"/>
              </a:spcAft>
              <a:buClrTx/>
              <a:buSzTx/>
              <a:buFontTx/>
              <a:buNone/>
              <a:tabLst/>
            </a:pP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The wave critical layer is a region of </a:t>
            </a:r>
            <a:r>
              <a:rPr kumimoji="1" lang="zh-TW" altLang="zh-TW" sz="1800" b="0" i="0" u="none" strike="noStrike" cap="none" normalizeH="0" baseline="0" dirty="0" smtClean="0">
                <a:ln>
                  <a:noFill/>
                </a:ln>
                <a:solidFill>
                  <a:srgbClr val="FF0000"/>
                </a:solidFill>
                <a:effectLst/>
                <a:latin typeface="Arial" pitchFamily="34" charset="0"/>
                <a:ea typeface="Lucida Grande"/>
                <a:cs typeface="新細明體" pitchFamily="18" charset="-120"/>
              </a:rPr>
              <a:t>closed circulation</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where air is repeatedly moistened by convection and protected from dry air intrusion;</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800" i="0" u="none" strike="noStrike" cap="none" normalizeH="0" baseline="0" dirty="0" smtClean="0">
                <a:ln>
                  <a:noFill/>
                </a:ln>
                <a:solidFill>
                  <a:srgbClr val="0000FF"/>
                </a:solidFill>
                <a:effectLst/>
                <a:latin typeface="Arial" pitchFamily="34" charset="0"/>
                <a:ea typeface="Lucida Grande"/>
                <a:cs typeface="新細明體" pitchFamily="18" charset="-120"/>
              </a:rPr>
              <a:t>Hypothesis 3:</a:t>
            </a:r>
          </a:p>
          <a:p>
            <a:pPr marR="0" lvl="1" indent="-4763" algn="l" defTabSz="914400" rtl="0" eaLnBrk="0" fontAlgn="base" latinLnBrk="0" hangingPunct="0">
              <a:lnSpc>
                <a:spcPct val="100000"/>
              </a:lnSpc>
              <a:spcBef>
                <a:spcPct val="0"/>
              </a:spcBef>
              <a:spcAft>
                <a:spcPct val="0"/>
              </a:spcAft>
              <a:buClrTx/>
              <a:buSzTx/>
              <a:buFontTx/>
              <a:buNone/>
              <a:tabLst/>
            </a:pP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The parent wave is maintained and possibly enhanced by </a:t>
            </a:r>
            <a:r>
              <a:rPr kumimoji="1" lang="en-US"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MCV </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within the wave</a:t>
            </a:r>
            <a:r>
              <a:rPr kumimoji="1" lang="en-US"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 critical layer</a:t>
            </a:r>
            <a:r>
              <a:rPr kumimoji="1" lang="zh-TW" altLang="zh-TW" sz="1800" b="0" i="0" u="none" strike="noStrike" cap="none" normalizeH="0" baseline="0" dirty="0" smtClean="0">
                <a:ln>
                  <a:noFill/>
                </a:ln>
                <a:solidFill>
                  <a:srgbClr val="000000"/>
                </a:solidFill>
                <a:effectLst/>
                <a:latin typeface="Arial" pitchFamily="34" charset="0"/>
                <a:ea typeface="Lucida Grande"/>
                <a:cs typeface="新細明體" pitchFamily="18" charset="-12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4068842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783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1840" y="980728"/>
            <a:ext cx="2777299" cy="461665"/>
          </a:xfrm>
          <a:prstGeom prst="rect">
            <a:avLst/>
          </a:prstGeom>
        </p:spPr>
        <p:txBody>
          <a:bodyPr wrap="none">
            <a:spAutoFit/>
          </a:bodyPr>
          <a:lstStyle/>
          <a:p>
            <a:r>
              <a:rPr lang="en-US" altLang="zh-TW" sz="2400" dirty="0">
                <a:solidFill>
                  <a:schemeClr val="accent6">
                    <a:lumMod val="75000"/>
                  </a:schemeClr>
                </a:solidFill>
              </a:rPr>
              <a:t>T</a:t>
            </a:r>
            <a:r>
              <a:rPr lang="en-US" altLang="zh-TW" sz="2400" dirty="0" smtClean="0">
                <a:solidFill>
                  <a:schemeClr val="accent6">
                    <a:lumMod val="75000"/>
                  </a:schemeClr>
                </a:solidFill>
              </a:rPr>
              <a:t>ropical </a:t>
            </a:r>
            <a:r>
              <a:rPr lang="en-US" altLang="zh-TW" sz="2400" dirty="0" err="1">
                <a:solidFill>
                  <a:schemeClr val="accent6">
                    <a:lumMod val="75000"/>
                  </a:schemeClr>
                </a:solidFill>
              </a:rPr>
              <a:t>cyclogenesis</a:t>
            </a:r>
            <a:endParaRPr lang="zh-TW" altLang="en-US" sz="2400" dirty="0">
              <a:solidFill>
                <a:schemeClr val="accent6">
                  <a:lumMod val="75000"/>
                </a:schemeClr>
              </a:solidFill>
            </a:endParaRPr>
          </a:p>
        </p:txBody>
      </p:sp>
      <p:sp>
        <p:nvSpPr>
          <p:cNvPr id="3" name="矩形 2"/>
          <p:cNvSpPr/>
          <p:nvPr/>
        </p:nvSpPr>
        <p:spPr>
          <a:xfrm>
            <a:off x="467544" y="1967929"/>
            <a:ext cx="8352928" cy="3693319"/>
          </a:xfrm>
          <a:prstGeom prst="rect">
            <a:avLst/>
          </a:prstGeom>
        </p:spPr>
        <p:txBody>
          <a:bodyPr wrap="square">
            <a:spAutoFit/>
          </a:bodyPr>
          <a:lstStyle/>
          <a:p>
            <a:r>
              <a:rPr lang="en-US" altLang="zh-TW" dirty="0" smtClean="0"/>
              <a:t>two-stage </a:t>
            </a:r>
            <a:r>
              <a:rPr lang="en-US" altLang="zh-TW" dirty="0"/>
              <a:t>(</a:t>
            </a:r>
            <a:r>
              <a:rPr lang="en-US" altLang="zh-TW" dirty="0" err="1"/>
              <a:t>Karyampudi</a:t>
            </a:r>
            <a:r>
              <a:rPr lang="en-US" altLang="zh-TW" dirty="0"/>
              <a:t> and Pierce 2002)</a:t>
            </a:r>
            <a:r>
              <a:rPr lang="en-US" altLang="zh-TW" dirty="0" smtClean="0"/>
              <a:t>:</a:t>
            </a:r>
          </a:p>
          <a:p>
            <a:pPr marL="342900" indent="-342900">
              <a:buFont typeface="+mj-lt"/>
              <a:buAutoNum type="arabicPeriod"/>
            </a:pPr>
            <a:r>
              <a:rPr lang="en-US" altLang="zh-TW" dirty="0"/>
              <a:t>preconditioning of the synoptic </a:t>
            </a:r>
            <a:r>
              <a:rPr lang="en-US" altLang="zh-TW" dirty="0" err="1"/>
              <a:t>andmeso</a:t>
            </a:r>
            <a:r>
              <a:rPr lang="en-US" altLang="zh-TW" dirty="0"/>
              <a:t>-a </a:t>
            </a:r>
            <a:r>
              <a:rPr lang="en-US" altLang="zh-TW" dirty="0" smtClean="0"/>
              <a:t>environment</a:t>
            </a:r>
          </a:p>
          <a:p>
            <a:pPr marL="342900" indent="-342900">
              <a:buFont typeface="+mj-lt"/>
              <a:buAutoNum type="arabicPeriod"/>
            </a:pPr>
            <a:r>
              <a:rPr lang="en-US" altLang="zh-TW" dirty="0" smtClean="0"/>
              <a:t>construction </a:t>
            </a:r>
            <a:r>
              <a:rPr lang="en-US" altLang="zh-TW" dirty="0"/>
              <a:t>and </a:t>
            </a:r>
            <a:r>
              <a:rPr lang="en-US" altLang="zh-TW" dirty="0" smtClean="0"/>
              <a:t>organization of </a:t>
            </a:r>
            <a:r>
              <a:rPr lang="en-US" altLang="zh-TW" dirty="0"/>
              <a:t>a tropical-cyclone-scale vortex at the </a:t>
            </a:r>
            <a:r>
              <a:rPr lang="en-US" altLang="zh-TW" dirty="0" err="1"/>
              <a:t>meso</a:t>
            </a:r>
            <a:r>
              <a:rPr lang="en-US" altLang="zh-TW" dirty="0"/>
              <a:t>-b scale</a:t>
            </a:r>
          </a:p>
          <a:p>
            <a:endParaRPr lang="en-US" altLang="zh-TW" dirty="0" smtClean="0"/>
          </a:p>
          <a:p>
            <a:r>
              <a:rPr lang="en-US" altLang="zh-TW" dirty="0"/>
              <a:t>two groups of ideas </a:t>
            </a:r>
            <a:r>
              <a:rPr lang="en-US" altLang="zh-TW" dirty="0" smtClean="0"/>
              <a:t>regarding this </a:t>
            </a:r>
            <a:r>
              <a:rPr lang="en-US" altLang="zh-TW" dirty="0"/>
              <a:t>stage</a:t>
            </a:r>
            <a:r>
              <a:rPr lang="en-US" altLang="zh-TW" dirty="0" smtClean="0"/>
              <a:t>:</a:t>
            </a:r>
          </a:p>
          <a:p>
            <a:pPr marL="342900" indent="-342900">
              <a:buFont typeface="+mj-lt"/>
              <a:buAutoNum type="arabicPeriod"/>
            </a:pPr>
            <a:r>
              <a:rPr lang="en-US" altLang="zh-TW" dirty="0">
                <a:solidFill>
                  <a:srgbClr val="0000FF"/>
                </a:solidFill>
              </a:rPr>
              <a:t>‘‘top-down’’ </a:t>
            </a:r>
            <a:r>
              <a:rPr lang="en-US" altLang="zh-TW" dirty="0"/>
              <a:t>development </a:t>
            </a:r>
            <a:r>
              <a:rPr lang="en-US" altLang="zh-TW" dirty="0" smtClean="0"/>
              <a:t>wherein a </a:t>
            </a:r>
            <a:r>
              <a:rPr lang="en-US" altLang="zh-TW" dirty="0"/>
              <a:t>vortex in the </a:t>
            </a:r>
            <a:r>
              <a:rPr lang="en-US" altLang="zh-TW" dirty="0" err="1"/>
              <a:t>midtroposphere</a:t>
            </a:r>
            <a:r>
              <a:rPr lang="en-US" altLang="zh-TW" dirty="0"/>
              <a:t> [which presumably </a:t>
            </a:r>
            <a:r>
              <a:rPr lang="en-US" altLang="zh-TW" dirty="0" smtClean="0"/>
              <a:t>forms within </a:t>
            </a:r>
            <a:r>
              <a:rPr lang="en-US" altLang="zh-TW" dirty="0"/>
              <a:t>the </a:t>
            </a:r>
            <a:r>
              <a:rPr lang="en-US" altLang="zh-TW" dirty="0" err="1"/>
              <a:t>stratiform</a:t>
            </a:r>
            <a:r>
              <a:rPr lang="en-US" altLang="zh-TW" dirty="0"/>
              <a:t> region of a </a:t>
            </a:r>
            <a:r>
              <a:rPr lang="en-US" altLang="zh-TW" dirty="0" err="1"/>
              <a:t>mesoscale</a:t>
            </a:r>
            <a:r>
              <a:rPr lang="en-US" altLang="zh-TW" dirty="0"/>
              <a:t> </a:t>
            </a:r>
            <a:r>
              <a:rPr lang="en-US" altLang="zh-TW" dirty="0" smtClean="0"/>
              <a:t>convective system </a:t>
            </a:r>
            <a:r>
              <a:rPr lang="en-US" altLang="zh-TW" dirty="0"/>
              <a:t>(MCS)] somehow engenders a surface </a:t>
            </a:r>
            <a:r>
              <a:rPr lang="en-US" altLang="zh-TW" dirty="0" smtClean="0"/>
              <a:t>circulation by </a:t>
            </a:r>
            <a:r>
              <a:rPr lang="en-US" altLang="zh-TW" dirty="0"/>
              <a:t>‘‘building downward’’ from the </a:t>
            </a:r>
            <a:r>
              <a:rPr lang="en-US" altLang="zh-TW" dirty="0" err="1" smtClean="0"/>
              <a:t>midtroposphere</a:t>
            </a:r>
            <a:endParaRPr lang="en-US" altLang="zh-TW" dirty="0" smtClean="0"/>
          </a:p>
          <a:p>
            <a:pPr marL="342900" indent="-342900">
              <a:buFont typeface="+mj-lt"/>
              <a:buAutoNum type="arabicPeriod"/>
            </a:pPr>
            <a:r>
              <a:rPr lang="en-US" altLang="zh-TW" dirty="0" smtClean="0">
                <a:solidFill>
                  <a:srgbClr val="0000FF"/>
                </a:solidFill>
              </a:rPr>
              <a:t>‘‘</a:t>
            </a:r>
            <a:r>
              <a:rPr lang="en-US" altLang="zh-TW" dirty="0">
                <a:solidFill>
                  <a:srgbClr val="0000FF"/>
                </a:solidFill>
              </a:rPr>
              <a:t>bottom-up’’ </a:t>
            </a:r>
            <a:r>
              <a:rPr lang="en-US" altLang="zh-TW" dirty="0"/>
              <a:t>development in which the </a:t>
            </a:r>
            <a:r>
              <a:rPr lang="en-US" altLang="zh-TW" dirty="0" err="1"/>
              <a:t>spinup</a:t>
            </a:r>
            <a:r>
              <a:rPr lang="en-US" altLang="zh-TW" dirty="0"/>
              <a:t> </a:t>
            </a:r>
            <a:r>
              <a:rPr lang="en-US" altLang="zh-TW" dirty="0" smtClean="0"/>
              <a:t>of the </a:t>
            </a:r>
            <a:r>
              <a:rPr lang="en-US" altLang="zh-TW" dirty="0"/>
              <a:t>system-scale vortex occurs at low altitudes (</a:t>
            </a:r>
            <a:r>
              <a:rPr lang="en-US" altLang="zh-TW" dirty="0" smtClean="0"/>
              <a:t>below ;</a:t>
            </a:r>
            <a:r>
              <a:rPr lang="en-US" altLang="zh-TW" dirty="0"/>
              <a:t>3 km) in association with the generation and </a:t>
            </a:r>
            <a:r>
              <a:rPr lang="en-US" altLang="zh-TW" dirty="0" smtClean="0"/>
              <a:t>aggregation of </a:t>
            </a:r>
            <a:r>
              <a:rPr lang="en-US" altLang="zh-TW" dirty="0"/>
              <a:t>primarily cyclonic potential </a:t>
            </a:r>
            <a:r>
              <a:rPr lang="en-US" altLang="zh-TW" dirty="0" err="1"/>
              <a:t>vorticity</a:t>
            </a:r>
            <a:r>
              <a:rPr lang="en-US" altLang="zh-TW" dirty="0"/>
              <a:t> (PV</a:t>
            </a:r>
            <a:r>
              <a:rPr lang="en-US" altLang="zh-TW" dirty="0" smtClean="0"/>
              <a:t>) </a:t>
            </a:r>
            <a:r>
              <a:rPr lang="en-US" altLang="zh-TW" dirty="0"/>
              <a:t>anomalies through condensation heating in </a:t>
            </a:r>
            <a:r>
              <a:rPr lang="en-US" altLang="zh-TW" dirty="0" smtClean="0"/>
              <a:t>relatively downdraft-free </a:t>
            </a:r>
            <a:r>
              <a:rPr lang="en-US" altLang="zh-TW" dirty="0"/>
              <a:t>convection</a:t>
            </a:r>
            <a:endParaRPr lang="zh-TW" altLang="en-US" dirty="0"/>
          </a:p>
        </p:txBody>
      </p:sp>
    </p:spTree>
    <p:extLst>
      <p:ext uri="{BB962C8B-B14F-4D97-AF65-F5344CB8AC3E}">
        <p14:creationId xmlns:p14="http://schemas.microsoft.com/office/powerpoint/2010/main" val="344711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8425" y="467380"/>
            <a:ext cx="2089162" cy="461665"/>
          </a:xfrm>
          <a:prstGeom prst="rect">
            <a:avLst/>
          </a:prstGeom>
        </p:spPr>
        <p:txBody>
          <a:bodyPr wrap="none">
            <a:spAutoFit/>
          </a:bodyPr>
          <a:lstStyle/>
          <a:p>
            <a:r>
              <a:rPr lang="en-US" altLang="zh-TW" sz="2400" b="1" dirty="0">
                <a:solidFill>
                  <a:srgbClr val="FF0000"/>
                </a:solidFill>
              </a:rPr>
              <a:t>Hurricane Felix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93" y="1347683"/>
            <a:ext cx="2569468" cy="25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38425" y="836712"/>
            <a:ext cx="2969403" cy="369332"/>
          </a:xfrm>
          <a:prstGeom prst="rect">
            <a:avLst/>
          </a:prstGeom>
        </p:spPr>
        <p:txBody>
          <a:bodyPr wrap="none">
            <a:spAutoFit/>
          </a:bodyPr>
          <a:lstStyle/>
          <a:p>
            <a:r>
              <a:rPr lang="en-US" altLang="zh-TW" dirty="0"/>
              <a:t>31 August -5 September 2007</a:t>
            </a:r>
            <a:endParaRPr lang="zh-TW" alt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0477"/>
            <a:ext cx="4716016" cy="360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580" y="4149080"/>
            <a:ext cx="3771156" cy="259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256" y="4054185"/>
            <a:ext cx="3981688" cy="268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6516216" y="5903694"/>
            <a:ext cx="619080" cy="261610"/>
          </a:xfrm>
          <a:prstGeom prst="rect">
            <a:avLst/>
          </a:prstGeom>
          <a:noFill/>
        </p:spPr>
        <p:txBody>
          <a:bodyPr wrap="none" rtlCol="0">
            <a:spAutoFit/>
          </a:bodyPr>
          <a:lstStyle/>
          <a:p>
            <a:r>
              <a:rPr lang="en-US" altLang="zh-TW" sz="1100" dirty="0" smtClean="0">
                <a:solidFill>
                  <a:srgbClr val="0000FF"/>
                </a:solidFill>
              </a:rPr>
              <a:t>929 </a:t>
            </a:r>
            <a:r>
              <a:rPr lang="en-US" altLang="zh-TW" sz="1100" dirty="0" err="1" smtClean="0">
                <a:solidFill>
                  <a:srgbClr val="0000FF"/>
                </a:solidFill>
              </a:rPr>
              <a:t>mb</a:t>
            </a:r>
            <a:endParaRPr lang="zh-TW" altLang="en-US" sz="1100" dirty="0">
              <a:solidFill>
                <a:srgbClr val="0000FF"/>
              </a:solidFill>
            </a:endParaRPr>
          </a:p>
        </p:txBody>
      </p:sp>
    </p:spTree>
    <p:extLst>
      <p:ext uri="{BB962C8B-B14F-4D97-AF65-F5344CB8AC3E}">
        <p14:creationId xmlns:p14="http://schemas.microsoft.com/office/powerpoint/2010/main" val="2493921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38150" y="576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algn="ctr" eaLnBrk="1" hangingPunct="1">
              <a:lnSpc>
                <a:spcPct val="100000"/>
              </a:lnSpc>
            </a:pPr>
            <a:r>
              <a:rPr lang="en-GB" altLang="zh-TW" sz="2800">
                <a:solidFill>
                  <a:srgbClr val="000000"/>
                </a:solidFill>
                <a:ea typeface="新細明體" charset="-120"/>
              </a:rPr>
              <a:t>Consideration of horizontal scales exposes the</a:t>
            </a:r>
            <a:br>
              <a:rPr lang="en-GB" altLang="zh-TW" sz="2800">
                <a:solidFill>
                  <a:srgbClr val="000000"/>
                </a:solidFill>
                <a:ea typeface="新細明體" charset="-120"/>
              </a:rPr>
            </a:br>
            <a:r>
              <a:rPr lang="en-GB" altLang="zh-TW" sz="2800">
                <a:solidFill>
                  <a:srgbClr val="000000"/>
                </a:solidFill>
                <a:ea typeface="新細明體" charset="-120"/>
              </a:rPr>
              <a:t>challenging nature of the problem</a:t>
            </a:r>
          </a:p>
        </p:txBody>
      </p:sp>
      <p:sp>
        <p:nvSpPr>
          <p:cNvPr id="5123" name="Text Box 2"/>
          <p:cNvSpPr txBox="1">
            <a:spLocks noChangeArrowheads="1"/>
          </p:cNvSpPr>
          <p:nvPr/>
        </p:nvSpPr>
        <p:spPr bwMode="auto">
          <a:xfrm>
            <a:off x="533400" y="21463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9pPr>
          </a:lstStyle>
          <a:p>
            <a:pPr eaLnBrk="1" hangingPunct="1">
              <a:lnSpc>
                <a:spcPct val="100000"/>
              </a:lnSpc>
              <a:spcBef>
                <a:spcPts val="450"/>
              </a:spcBef>
              <a:buFont typeface="Arial" charset="0"/>
              <a:buChar char="•"/>
            </a:pPr>
            <a:r>
              <a:rPr lang="en-GB" altLang="zh-TW" dirty="0">
                <a:solidFill>
                  <a:srgbClr val="000000"/>
                </a:solidFill>
                <a:ea typeface="新細明體" charset="-120"/>
              </a:rPr>
              <a:t>Planetary scale: 10000-40000 km</a:t>
            </a:r>
          </a:p>
          <a:p>
            <a:pPr lvl="1" eaLnBrk="1" hangingPunct="1">
              <a:lnSpc>
                <a:spcPct val="100000"/>
              </a:lnSpc>
              <a:spcBef>
                <a:spcPts val="400"/>
              </a:spcBef>
              <a:buFont typeface="Arial" charset="0"/>
              <a:buChar char="–"/>
            </a:pPr>
            <a:r>
              <a:rPr lang="en-GB" altLang="zh-TW" sz="1600" dirty="0">
                <a:solidFill>
                  <a:srgbClr val="000000"/>
                </a:solidFill>
                <a:ea typeface="新細明體" charset="-120"/>
              </a:rPr>
              <a:t>Madden-Julian Oscillation</a:t>
            </a:r>
          </a:p>
          <a:p>
            <a:pPr lvl="1" eaLnBrk="1" hangingPunct="1">
              <a:lnSpc>
                <a:spcPct val="100000"/>
              </a:lnSpc>
              <a:spcBef>
                <a:spcPts val="400"/>
              </a:spcBef>
              <a:buFont typeface="Arial" charset="0"/>
              <a:buChar char="–"/>
            </a:pPr>
            <a:r>
              <a:rPr lang="en-GB" altLang="zh-TW" sz="1600" dirty="0">
                <a:solidFill>
                  <a:srgbClr val="000000"/>
                </a:solidFill>
                <a:ea typeface="新細明體" charset="-120"/>
              </a:rPr>
              <a:t>Kelvin waves</a:t>
            </a:r>
          </a:p>
          <a:p>
            <a:pPr lvl="1" eaLnBrk="1" hangingPunct="1">
              <a:lnSpc>
                <a:spcPct val="100000"/>
              </a:lnSpc>
              <a:spcBef>
                <a:spcPts val="400"/>
              </a:spcBef>
              <a:buFont typeface="Arial" charset="0"/>
              <a:buChar char="–"/>
            </a:pPr>
            <a:r>
              <a:rPr lang="en-GB" altLang="zh-TW" sz="1600" dirty="0" err="1">
                <a:solidFill>
                  <a:srgbClr val="000000"/>
                </a:solidFill>
                <a:ea typeface="新細明體" charset="-120"/>
              </a:rPr>
              <a:t>Rossby</a:t>
            </a:r>
            <a:r>
              <a:rPr lang="en-GB" altLang="zh-TW" sz="1600" dirty="0">
                <a:solidFill>
                  <a:srgbClr val="000000"/>
                </a:solidFill>
                <a:ea typeface="新細明體" charset="-120"/>
              </a:rPr>
              <a:t> &amp; </a:t>
            </a:r>
            <a:r>
              <a:rPr lang="en-GB" altLang="zh-TW" sz="1600" dirty="0" err="1">
                <a:solidFill>
                  <a:srgbClr val="000000"/>
                </a:solidFill>
                <a:ea typeface="新細明體" charset="-120"/>
              </a:rPr>
              <a:t>Rossby</a:t>
            </a:r>
            <a:r>
              <a:rPr lang="en-GB" altLang="zh-TW" sz="1600" dirty="0">
                <a:solidFill>
                  <a:srgbClr val="000000"/>
                </a:solidFill>
                <a:ea typeface="新細明體" charset="-120"/>
              </a:rPr>
              <a:t>-gravity waves</a:t>
            </a:r>
          </a:p>
          <a:p>
            <a:pPr eaLnBrk="1" hangingPunct="1">
              <a:lnSpc>
                <a:spcPct val="100000"/>
              </a:lnSpc>
              <a:spcBef>
                <a:spcPts val="450"/>
              </a:spcBef>
              <a:buFont typeface="Arial" charset="0"/>
              <a:buChar char="•"/>
            </a:pPr>
            <a:r>
              <a:rPr lang="en-GB" altLang="zh-TW" dirty="0">
                <a:solidFill>
                  <a:srgbClr val="000000"/>
                </a:solidFill>
                <a:ea typeface="新細明體" charset="-120"/>
              </a:rPr>
              <a:t>Synoptic scale: 2000-8000 km</a:t>
            </a:r>
          </a:p>
          <a:p>
            <a:pPr lvl="1" eaLnBrk="1" hangingPunct="1">
              <a:lnSpc>
                <a:spcPct val="100000"/>
              </a:lnSpc>
              <a:spcBef>
                <a:spcPts val="400"/>
              </a:spcBef>
              <a:buFont typeface="Arial" charset="0"/>
              <a:buChar char="–"/>
            </a:pPr>
            <a:r>
              <a:rPr lang="en-GB" altLang="zh-TW" sz="1600" dirty="0">
                <a:solidFill>
                  <a:srgbClr val="000000"/>
                </a:solidFill>
                <a:ea typeface="新細明體" charset="-120"/>
              </a:rPr>
              <a:t>Easterly waves</a:t>
            </a:r>
          </a:p>
          <a:p>
            <a:pPr lvl="1" eaLnBrk="1" hangingPunct="1">
              <a:lnSpc>
                <a:spcPct val="100000"/>
              </a:lnSpc>
              <a:spcBef>
                <a:spcPts val="400"/>
              </a:spcBef>
              <a:buFont typeface="Arial" charset="0"/>
              <a:buChar char="–"/>
            </a:pPr>
            <a:r>
              <a:rPr lang="en-GB" altLang="zh-TW" sz="1600" dirty="0">
                <a:solidFill>
                  <a:srgbClr val="000000"/>
                </a:solidFill>
                <a:ea typeface="新細明體" charset="-120"/>
              </a:rPr>
              <a:t>Hydrodynamic instability of the ITCZ</a:t>
            </a:r>
          </a:p>
          <a:p>
            <a:pPr lvl="1" eaLnBrk="1" hangingPunct="1">
              <a:lnSpc>
                <a:spcPct val="100000"/>
              </a:lnSpc>
              <a:spcBef>
                <a:spcPts val="400"/>
              </a:spcBef>
              <a:buFont typeface="Arial" charset="0"/>
              <a:buChar char="–"/>
            </a:pPr>
            <a:r>
              <a:rPr lang="en-GB" altLang="zh-TW" sz="1600" dirty="0" err="1">
                <a:solidFill>
                  <a:srgbClr val="000000"/>
                </a:solidFill>
                <a:ea typeface="新細明體" charset="-120"/>
              </a:rPr>
              <a:t>Extratropical</a:t>
            </a:r>
            <a:r>
              <a:rPr lang="en-GB" altLang="zh-TW" sz="1600" dirty="0">
                <a:solidFill>
                  <a:srgbClr val="000000"/>
                </a:solidFill>
                <a:ea typeface="新細明體" charset="-120"/>
              </a:rPr>
              <a:t> intrusions</a:t>
            </a:r>
          </a:p>
          <a:p>
            <a:pPr eaLnBrk="1" hangingPunct="1">
              <a:lnSpc>
                <a:spcPct val="100000"/>
              </a:lnSpc>
              <a:spcBef>
                <a:spcPts val="450"/>
              </a:spcBef>
              <a:buFont typeface="Arial" charset="0"/>
              <a:buChar char="•"/>
            </a:pPr>
            <a:r>
              <a:rPr lang="en-GB" altLang="zh-TW" dirty="0" err="1">
                <a:solidFill>
                  <a:srgbClr val="000000"/>
                </a:solidFill>
                <a:ea typeface="新細明體" charset="-120"/>
              </a:rPr>
              <a:t>Meso</a:t>
            </a:r>
            <a:r>
              <a:rPr lang="en-GB" altLang="zh-TW" dirty="0">
                <a:solidFill>
                  <a:srgbClr val="000000"/>
                </a:solidFill>
                <a:ea typeface="新細明體" charset="-120"/>
              </a:rPr>
              <a:t>-</a:t>
            </a:r>
            <a:r>
              <a:rPr lang="en-GB" altLang="zh-TW" dirty="0">
                <a:solidFill>
                  <a:srgbClr val="000000"/>
                </a:solidFill>
                <a:ea typeface="新細明體" charset="-120"/>
                <a:cs typeface="Arial" charset="0"/>
              </a:rPr>
              <a:t>α: 200-2000 km</a:t>
            </a:r>
          </a:p>
          <a:p>
            <a:pPr lvl="1" eaLnBrk="1" hangingPunct="1">
              <a:lnSpc>
                <a:spcPct val="100000"/>
              </a:lnSpc>
              <a:spcBef>
                <a:spcPts val="400"/>
              </a:spcBef>
              <a:buFont typeface="Arial" charset="0"/>
              <a:buChar char="–"/>
            </a:pPr>
            <a:r>
              <a:rPr lang="en-GB" altLang="zh-TW" sz="1600" dirty="0">
                <a:solidFill>
                  <a:srgbClr val="000000"/>
                </a:solidFill>
                <a:ea typeface="新細明體" charset="-120"/>
                <a:cs typeface="Arial" charset="0"/>
              </a:rPr>
              <a:t>Inertia-gravity waves</a:t>
            </a:r>
          </a:p>
          <a:p>
            <a:pPr lvl="1" eaLnBrk="1" hangingPunct="1">
              <a:lnSpc>
                <a:spcPct val="100000"/>
              </a:lnSpc>
              <a:spcBef>
                <a:spcPts val="400"/>
              </a:spcBef>
              <a:buClr>
                <a:srgbClr val="FF0000"/>
              </a:buClr>
              <a:buFont typeface="Arial" charset="0"/>
              <a:buChar char="–"/>
            </a:pPr>
            <a:r>
              <a:rPr lang="en-GB" altLang="zh-TW" sz="1600" dirty="0">
                <a:solidFill>
                  <a:srgbClr val="FF0000"/>
                </a:solidFill>
                <a:ea typeface="新細明體" charset="-120"/>
                <a:cs typeface="Arial" charset="0"/>
              </a:rPr>
              <a:t>Tropical wave critical layer</a:t>
            </a:r>
          </a:p>
          <a:p>
            <a:pPr lvl="1" eaLnBrk="1" hangingPunct="1">
              <a:lnSpc>
                <a:spcPct val="100000"/>
              </a:lnSpc>
              <a:spcBef>
                <a:spcPts val="400"/>
              </a:spcBef>
              <a:buClr>
                <a:srgbClr val="FF0000"/>
              </a:buClr>
              <a:buFont typeface="Arial" charset="0"/>
              <a:buChar char="–"/>
            </a:pPr>
            <a:r>
              <a:rPr lang="en-GB" altLang="zh-TW" sz="1600" dirty="0">
                <a:solidFill>
                  <a:srgbClr val="FF0000"/>
                </a:solidFill>
                <a:ea typeface="新細明體" charset="-120"/>
                <a:cs typeface="Arial" charset="0"/>
              </a:rPr>
              <a:t>Isolated regions of recirculation</a:t>
            </a:r>
          </a:p>
        </p:txBody>
      </p:sp>
      <p:sp>
        <p:nvSpPr>
          <p:cNvPr id="5124" name="Text Box 3"/>
          <p:cNvSpPr txBox="1">
            <a:spLocks noChangeArrowheads="1"/>
          </p:cNvSpPr>
          <p:nvPr/>
        </p:nvSpPr>
        <p:spPr bwMode="auto">
          <a:xfrm>
            <a:off x="4648200" y="2151063"/>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DejaVu LGC Sans" charset="0"/>
                <a:cs typeface="DejaVu LGC Sans" charset="0"/>
              </a:defRPr>
            </a:lvl9pPr>
          </a:lstStyle>
          <a:p>
            <a:pPr eaLnBrk="1" hangingPunct="1">
              <a:lnSpc>
                <a:spcPct val="100000"/>
              </a:lnSpc>
              <a:spcBef>
                <a:spcPts val="450"/>
              </a:spcBef>
              <a:buFont typeface="Arial" charset="0"/>
              <a:buChar char="•"/>
            </a:pPr>
            <a:r>
              <a:rPr lang="en-GB" altLang="zh-TW" u="sng" dirty="0" err="1">
                <a:solidFill>
                  <a:srgbClr val="000000"/>
                </a:solidFill>
                <a:ea typeface="新細明體" charset="-120"/>
                <a:cs typeface="Arial" charset="0"/>
              </a:rPr>
              <a:t>Meso</a:t>
            </a:r>
            <a:r>
              <a:rPr lang="en-GB" altLang="zh-TW" u="sng" dirty="0">
                <a:solidFill>
                  <a:srgbClr val="000000"/>
                </a:solidFill>
                <a:ea typeface="新細明體" charset="-120"/>
                <a:cs typeface="Arial" charset="0"/>
              </a:rPr>
              <a:t>-</a:t>
            </a:r>
            <a:r>
              <a:rPr lang="en-GB" altLang="zh-TW" u="sng" dirty="0">
                <a:solidFill>
                  <a:srgbClr val="000000"/>
                </a:solidFill>
                <a:latin typeface="Times New Roman" pitchFamily="16" charset="0"/>
                <a:ea typeface="新細明體" charset="-120"/>
                <a:cs typeface="Times New Roman" pitchFamily="16" charset="0"/>
              </a:rPr>
              <a:t>β </a:t>
            </a:r>
            <a:r>
              <a:rPr lang="en-GB" altLang="zh-TW" u="sng" dirty="0">
                <a:solidFill>
                  <a:srgbClr val="000000"/>
                </a:solidFill>
                <a:ea typeface="新細明體" charset="-120"/>
                <a:cs typeface="Arial" charset="0"/>
              </a:rPr>
              <a:t>: 20-200 km</a:t>
            </a:r>
          </a:p>
          <a:p>
            <a:pPr lvl="1" eaLnBrk="1" hangingPunct="1">
              <a:lnSpc>
                <a:spcPct val="100000"/>
              </a:lnSpc>
              <a:spcBef>
                <a:spcPts val="400"/>
              </a:spcBef>
              <a:buClr>
                <a:srgbClr val="FF0000"/>
              </a:buClr>
              <a:buFont typeface="Arial" charset="0"/>
              <a:buChar char="–"/>
            </a:pPr>
            <a:r>
              <a:rPr lang="en-GB" altLang="zh-TW" sz="1600" dirty="0">
                <a:solidFill>
                  <a:srgbClr val="FF0000"/>
                </a:solidFill>
                <a:ea typeface="新細明體" charset="-120"/>
                <a:cs typeface="Arial" charset="0"/>
              </a:rPr>
              <a:t>Tropical cyclones, hurricanes &amp; typhoons</a:t>
            </a:r>
          </a:p>
          <a:p>
            <a:pPr lvl="1" eaLnBrk="1" hangingPunct="1">
              <a:lnSpc>
                <a:spcPct val="100000"/>
              </a:lnSpc>
              <a:spcBef>
                <a:spcPts val="400"/>
              </a:spcBef>
              <a:buFont typeface="Arial" charset="0"/>
              <a:buChar char="–"/>
            </a:pPr>
            <a:r>
              <a:rPr lang="en-GB" altLang="zh-TW" sz="1600" dirty="0">
                <a:solidFill>
                  <a:srgbClr val="000000"/>
                </a:solidFill>
                <a:ea typeface="新細明體" charset="-120"/>
                <a:cs typeface="Arial" charset="0"/>
              </a:rPr>
              <a:t>Gravity waves</a:t>
            </a:r>
          </a:p>
          <a:p>
            <a:pPr lvl="1" eaLnBrk="1" hangingPunct="1">
              <a:lnSpc>
                <a:spcPct val="100000"/>
              </a:lnSpc>
              <a:spcBef>
                <a:spcPts val="400"/>
              </a:spcBef>
              <a:buFont typeface="Arial" charset="0"/>
              <a:buChar char="–"/>
            </a:pPr>
            <a:r>
              <a:rPr lang="en-GB" altLang="zh-TW" sz="1600" dirty="0" err="1">
                <a:solidFill>
                  <a:srgbClr val="000000"/>
                </a:solidFill>
                <a:ea typeface="新細明體" charset="-120"/>
                <a:cs typeface="Arial" charset="0"/>
              </a:rPr>
              <a:t>Mesoscale</a:t>
            </a:r>
            <a:r>
              <a:rPr lang="en-GB" altLang="zh-TW" sz="1600" dirty="0">
                <a:solidFill>
                  <a:srgbClr val="000000"/>
                </a:solidFill>
                <a:ea typeface="新細明體" charset="-120"/>
                <a:cs typeface="Arial" charset="0"/>
              </a:rPr>
              <a:t> convective systems</a:t>
            </a:r>
          </a:p>
          <a:p>
            <a:pPr eaLnBrk="1" hangingPunct="1">
              <a:lnSpc>
                <a:spcPct val="100000"/>
              </a:lnSpc>
              <a:spcBef>
                <a:spcPts val="450"/>
              </a:spcBef>
              <a:buFont typeface="Arial" charset="0"/>
              <a:buChar char="•"/>
            </a:pPr>
            <a:r>
              <a:rPr lang="en-GB" altLang="zh-TW" dirty="0" err="1">
                <a:solidFill>
                  <a:srgbClr val="000000"/>
                </a:solidFill>
                <a:ea typeface="新細明體" charset="-120"/>
                <a:cs typeface="Arial" charset="0"/>
              </a:rPr>
              <a:t>Meso</a:t>
            </a:r>
            <a:r>
              <a:rPr lang="en-GB" altLang="zh-TW" dirty="0">
                <a:solidFill>
                  <a:srgbClr val="000000"/>
                </a:solidFill>
                <a:ea typeface="新細明體" charset="-120"/>
                <a:cs typeface="Arial" charset="0"/>
              </a:rPr>
              <a:t>-</a:t>
            </a:r>
            <a:r>
              <a:rPr lang="en-GB" altLang="zh-TW" dirty="0">
                <a:solidFill>
                  <a:srgbClr val="000000"/>
                </a:solidFill>
                <a:latin typeface="Times New Roman" pitchFamily="16" charset="0"/>
                <a:ea typeface="新細明體" charset="-120"/>
                <a:cs typeface="Times New Roman" pitchFamily="16" charset="0"/>
              </a:rPr>
              <a:t>γ </a:t>
            </a:r>
            <a:r>
              <a:rPr lang="en-GB" altLang="zh-TW" dirty="0">
                <a:solidFill>
                  <a:srgbClr val="000000"/>
                </a:solidFill>
                <a:ea typeface="新細明體" charset="-120"/>
                <a:cs typeface="Arial" charset="0"/>
              </a:rPr>
              <a:t>: 2-20 km</a:t>
            </a:r>
          </a:p>
          <a:p>
            <a:pPr lvl="1" eaLnBrk="1" hangingPunct="1">
              <a:lnSpc>
                <a:spcPct val="100000"/>
              </a:lnSpc>
              <a:spcBef>
                <a:spcPts val="400"/>
              </a:spcBef>
              <a:buClr>
                <a:srgbClr val="FF0000"/>
              </a:buClr>
              <a:buFont typeface="Arial" charset="0"/>
              <a:buChar char="–"/>
            </a:pPr>
            <a:r>
              <a:rPr lang="en-GB" altLang="zh-TW" sz="1600" dirty="0" err="1">
                <a:solidFill>
                  <a:srgbClr val="FF0000"/>
                </a:solidFill>
                <a:ea typeface="新細明體" charset="-120"/>
                <a:cs typeface="Arial" charset="0"/>
              </a:rPr>
              <a:t>Vortical</a:t>
            </a:r>
            <a:r>
              <a:rPr lang="en-GB" altLang="zh-TW" sz="1600" dirty="0">
                <a:solidFill>
                  <a:srgbClr val="FF0000"/>
                </a:solidFill>
                <a:ea typeface="新細明體" charset="-120"/>
                <a:cs typeface="Arial" charset="0"/>
              </a:rPr>
              <a:t> hot towers</a:t>
            </a:r>
          </a:p>
          <a:p>
            <a:pPr lvl="1" eaLnBrk="1" hangingPunct="1">
              <a:lnSpc>
                <a:spcPct val="100000"/>
              </a:lnSpc>
              <a:spcBef>
                <a:spcPts val="400"/>
              </a:spcBef>
              <a:buFont typeface="Arial" charset="0"/>
              <a:buChar char="–"/>
            </a:pPr>
            <a:r>
              <a:rPr lang="en-GB" altLang="zh-TW" sz="1600" dirty="0">
                <a:solidFill>
                  <a:srgbClr val="000000"/>
                </a:solidFill>
                <a:ea typeface="新細明體" charset="-120"/>
                <a:cs typeface="Arial" charset="0"/>
              </a:rPr>
              <a:t>Deep convective clouds</a:t>
            </a:r>
          </a:p>
          <a:p>
            <a:pPr lvl="1" eaLnBrk="1" hangingPunct="1">
              <a:lnSpc>
                <a:spcPct val="100000"/>
              </a:lnSpc>
              <a:spcBef>
                <a:spcPts val="400"/>
              </a:spcBef>
              <a:buFont typeface="Arial" charset="0"/>
              <a:buChar char="–"/>
            </a:pPr>
            <a:r>
              <a:rPr lang="en-GB" altLang="zh-TW" sz="1600" dirty="0">
                <a:solidFill>
                  <a:srgbClr val="000000"/>
                </a:solidFill>
                <a:ea typeface="新細明體" charset="-120"/>
                <a:cs typeface="Arial" charset="0"/>
              </a:rPr>
              <a:t>Squall lines</a:t>
            </a:r>
          </a:p>
          <a:p>
            <a:pPr lvl="4" eaLnBrk="1" hangingPunct="1">
              <a:lnSpc>
                <a:spcPct val="100000"/>
              </a:lnSpc>
              <a:spcBef>
                <a:spcPts val="400"/>
              </a:spcBef>
            </a:pPr>
            <a:endParaRPr lang="en-GB" altLang="zh-TW" sz="1600" dirty="0">
              <a:solidFill>
                <a:srgbClr val="000000"/>
              </a:solidFill>
              <a:ea typeface="新細明體" charset="-120"/>
              <a:cs typeface="Arial" charset="0"/>
            </a:endParaRPr>
          </a:p>
        </p:txBody>
      </p:sp>
      <p:sp>
        <p:nvSpPr>
          <p:cNvPr id="5125" name="Text Box 8"/>
          <p:cNvSpPr txBox="1">
            <a:spLocks noChangeArrowheads="1"/>
          </p:cNvSpPr>
          <p:nvPr/>
        </p:nvSpPr>
        <p:spPr bwMode="auto">
          <a:xfrm>
            <a:off x="4238625" y="5443538"/>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eaLnBrk="1" hangingPunct="1">
              <a:lnSpc>
                <a:spcPct val="100000"/>
              </a:lnSpc>
            </a:pPr>
            <a:r>
              <a:rPr lang="en-GB" altLang="zh-TW" sz="1200">
                <a:solidFill>
                  <a:srgbClr val="000000"/>
                </a:solidFill>
                <a:ea typeface="新細明體" charset="-120"/>
              </a:rPr>
              <a:t>1</a:t>
            </a:r>
          </a:p>
        </p:txBody>
      </p:sp>
      <p:sp>
        <p:nvSpPr>
          <p:cNvPr id="5126" name="Text Box 9"/>
          <p:cNvSpPr txBox="1">
            <a:spLocks noChangeArrowheads="1"/>
          </p:cNvSpPr>
          <p:nvPr/>
        </p:nvSpPr>
        <p:spPr bwMode="auto">
          <a:xfrm>
            <a:off x="4838700" y="4144963"/>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eaLnBrk="1" hangingPunct="1">
              <a:lnSpc>
                <a:spcPct val="100000"/>
              </a:lnSpc>
            </a:pPr>
            <a:r>
              <a:rPr lang="en-GB" altLang="zh-TW" sz="1200">
                <a:solidFill>
                  <a:srgbClr val="000000"/>
                </a:solidFill>
                <a:ea typeface="新細明體" charset="-120"/>
              </a:rPr>
              <a:t>2</a:t>
            </a:r>
          </a:p>
        </p:txBody>
      </p:sp>
      <p:sp>
        <p:nvSpPr>
          <p:cNvPr id="5127" name="Text Box 10"/>
          <p:cNvSpPr txBox="1">
            <a:spLocks noChangeArrowheads="1"/>
          </p:cNvSpPr>
          <p:nvPr/>
        </p:nvSpPr>
        <p:spPr bwMode="auto">
          <a:xfrm>
            <a:off x="5272088" y="5300663"/>
            <a:ext cx="2228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eaLnBrk="1" hangingPunct="1">
              <a:lnSpc>
                <a:spcPct val="100000"/>
              </a:lnSpc>
            </a:pPr>
            <a:r>
              <a:rPr lang="en-GB" altLang="zh-TW" sz="1200">
                <a:solidFill>
                  <a:srgbClr val="000000"/>
                </a:solidFill>
                <a:ea typeface="新細明體" charset="-120"/>
              </a:rPr>
              <a:t>1: Forward enstrophy cascade</a:t>
            </a:r>
          </a:p>
        </p:txBody>
      </p:sp>
      <p:sp>
        <p:nvSpPr>
          <p:cNvPr id="5128" name="Text Box 11"/>
          <p:cNvSpPr txBox="1">
            <a:spLocks noChangeArrowheads="1"/>
          </p:cNvSpPr>
          <p:nvPr/>
        </p:nvSpPr>
        <p:spPr bwMode="auto">
          <a:xfrm>
            <a:off x="5273675" y="5516563"/>
            <a:ext cx="1962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eaLnBrk="1" hangingPunct="1">
              <a:lnSpc>
                <a:spcPct val="100000"/>
              </a:lnSpc>
            </a:pPr>
            <a:r>
              <a:rPr lang="en-GB" altLang="zh-TW" sz="1200">
                <a:solidFill>
                  <a:srgbClr val="000000"/>
                </a:solidFill>
                <a:ea typeface="新細明體" charset="-120"/>
              </a:rPr>
              <a:t>2: Inverse energy cascade</a:t>
            </a:r>
          </a:p>
        </p:txBody>
      </p:sp>
    </p:spTree>
    <p:extLst>
      <p:ext uri="{BB962C8B-B14F-4D97-AF65-F5344CB8AC3E}">
        <p14:creationId xmlns:p14="http://schemas.microsoft.com/office/powerpoint/2010/main" val="94789066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620688"/>
            <a:ext cx="7038528" cy="2893100"/>
          </a:xfrm>
          <a:prstGeom prst="rect">
            <a:avLst/>
          </a:prstGeom>
        </p:spPr>
        <p:txBody>
          <a:bodyPr wrap="square">
            <a:spAutoFit/>
          </a:bodyPr>
          <a:lstStyle/>
          <a:p>
            <a:pPr algn="ctr"/>
            <a:r>
              <a:rPr lang="en-US" altLang="zh-TW" sz="2800" b="1" dirty="0">
                <a:solidFill>
                  <a:srgbClr val="FF0000"/>
                </a:solidFill>
              </a:rPr>
              <a:t>Critical </a:t>
            </a:r>
            <a:r>
              <a:rPr lang="en-US" altLang="zh-TW" sz="2800" b="1" dirty="0" smtClean="0">
                <a:solidFill>
                  <a:srgbClr val="FF0000"/>
                </a:solidFill>
              </a:rPr>
              <a:t>Layer</a:t>
            </a:r>
          </a:p>
          <a:p>
            <a:pPr algn="ctr"/>
            <a:endParaRPr lang="en-US" altLang="zh-TW" sz="2800" b="1" dirty="0">
              <a:solidFill>
                <a:srgbClr val="0000FF"/>
              </a:solidFill>
            </a:endParaRPr>
          </a:p>
          <a:p>
            <a:pPr marL="285750" indent="-285750">
              <a:buFont typeface="Wingdings" pitchFamily="2" charset="2"/>
              <a:buChar char="Ø"/>
            </a:pPr>
            <a:r>
              <a:rPr lang="en-US" altLang="zh-TW" dirty="0" smtClean="0"/>
              <a:t>Critical </a:t>
            </a:r>
            <a:r>
              <a:rPr lang="en-US" altLang="zh-TW" dirty="0"/>
              <a:t>surface/latitude (linear): where </a:t>
            </a:r>
            <a:r>
              <a:rPr lang="en-US" altLang="zh-TW" dirty="0" err="1"/>
              <a:t>Cp</a:t>
            </a:r>
            <a:r>
              <a:rPr lang="en-US" altLang="zh-TW" dirty="0"/>
              <a:t>=U or the wave </a:t>
            </a:r>
            <a:r>
              <a:rPr lang="en-US" altLang="zh-TW" dirty="0" smtClean="0"/>
              <a:t>intrinsic </a:t>
            </a:r>
            <a:r>
              <a:rPr lang="en-US" altLang="zh-TW" dirty="0"/>
              <a:t>frequency = </a:t>
            </a:r>
            <a:r>
              <a:rPr lang="en-US" altLang="zh-TW" dirty="0" smtClean="0"/>
              <a:t>0</a:t>
            </a:r>
          </a:p>
          <a:p>
            <a:pPr marL="285750" indent="-285750">
              <a:buFont typeface="Wingdings" pitchFamily="2" charset="2"/>
              <a:buChar char="Ø"/>
            </a:pPr>
            <a:r>
              <a:rPr lang="en-US" altLang="zh-TW" dirty="0" smtClean="0"/>
              <a:t>Wave </a:t>
            </a:r>
            <a:r>
              <a:rPr lang="en-US" altLang="zh-TW" dirty="0"/>
              <a:t>critical layer (</a:t>
            </a:r>
            <a:r>
              <a:rPr lang="en-US" altLang="zh-TW" dirty="0" smtClean="0"/>
              <a:t>nonlinear)</a:t>
            </a:r>
          </a:p>
          <a:p>
            <a:pPr marL="742950" lvl="1" indent="-285750">
              <a:buFont typeface="Wingdings" pitchFamily="2" charset="2"/>
              <a:buChar char="Ø"/>
            </a:pPr>
            <a:r>
              <a:rPr lang="en-US" altLang="zh-TW" dirty="0" smtClean="0"/>
              <a:t>A </a:t>
            </a:r>
            <a:r>
              <a:rPr lang="en-US" altLang="zh-TW" dirty="0"/>
              <a:t>layer with finite width due to the nonlinear interaction </a:t>
            </a:r>
            <a:r>
              <a:rPr lang="en-US" altLang="zh-TW" dirty="0" smtClean="0"/>
              <a:t>of </a:t>
            </a:r>
            <a:r>
              <a:rPr lang="en-US" altLang="zh-TW" dirty="0"/>
              <a:t>the wave with its own critical </a:t>
            </a:r>
            <a:r>
              <a:rPr lang="en-US" altLang="zh-TW" dirty="0" smtClean="0"/>
              <a:t>surface</a:t>
            </a:r>
          </a:p>
          <a:p>
            <a:pPr marL="742950" lvl="1" indent="-285750">
              <a:buFont typeface="Wingdings" pitchFamily="2" charset="2"/>
              <a:buChar char="Ø"/>
            </a:pPr>
            <a:r>
              <a:rPr lang="en-US" altLang="zh-TW" dirty="0" smtClean="0"/>
              <a:t>A </a:t>
            </a:r>
            <a:r>
              <a:rPr lang="en-US" altLang="zh-TW" dirty="0"/>
              <a:t>region of approximate closed circulation, where air </a:t>
            </a:r>
            <a:r>
              <a:rPr lang="en-US" altLang="zh-TW" dirty="0" smtClean="0"/>
              <a:t>parcels </a:t>
            </a:r>
            <a:r>
              <a:rPr lang="en-US" altLang="zh-TW" dirty="0"/>
              <a:t>are trapped and the flow is isolated from its </a:t>
            </a:r>
            <a:r>
              <a:rPr lang="en-US" altLang="zh-TW" dirty="0" smtClean="0"/>
              <a:t>surrounding </a:t>
            </a:r>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05064"/>
            <a:ext cx="47339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單箭頭接點 3"/>
          <p:cNvCxnSpPr/>
          <p:nvPr/>
        </p:nvCxnSpPr>
        <p:spPr>
          <a:xfrm flipV="1">
            <a:off x="2051720" y="3717034"/>
            <a:ext cx="0" cy="27363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1923226" y="6340232"/>
            <a:ext cx="480901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762858" y="3704902"/>
            <a:ext cx="288862" cy="369332"/>
          </a:xfrm>
          <a:prstGeom prst="rect">
            <a:avLst/>
          </a:prstGeom>
          <a:noFill/>
        </p:spPr>
        <p:txBody>
          <a:bodyPr wrap="none" rtlCol="0">
            <a:spAutoFit/>
          </a:bodyPr>
          <a:lstStyle/>
          <a:p>
            <a:r>
              <a:rPr lang="en-US" altLang="zh-TW" dirty="0" smtClean="0">
                <a:solidFill>
                  <a:srgbClr val="0070C0"/>
                </a:solidFill>
              </a:rPr>
              <a:t>y</a:t>
            </a:r>
            <a:endParaRPr lang="zh-TW" altLang="en-US" dirty="0">
              <a:solidFill>
                <a:srgbClr val="0070C0"/>
              </a:solidFill>
            </a:endParaRPr>
          </a:p>
        </p:txBody>
      </p:sp>
      <p:sp>
        <p:nvSpPr>
          <p:cNvPr id="12" name="文字方塊 11"/>
          <p:cNvSpPr txBox="1"/>
          <p:nvPr/>
        </p:nvSpPr>
        <p:spPr>
          <a:xfrm>
            <a:off x="6372200" y="6237312"/>
            <a:ext cx="288862" cy="369332"/>
          </a:xfrm>
          <a:prstGeom prst="rect">
            <a:avLst/>
          </a:prstGeom>
          <a:noFill/>
        </p:spPr>
        <p:txBody>
          <a:bodyPr wrap="none" rtlCol="0">
            <a:spAutoFit/>
          </a:bodyPr>
          <a:lstStyle/>
          <a:p>
            <a:r>
              <a:rPr lang="en-US" altLang="zh-TW" dirty="0" smtClean="0">
                <a:solidFill>
                  <a:srgbClr val="0070C0"/>
                </a:solidFill>
              </a:rPr>
              <a:t>x</a:t>
            </a:r>
            <a:endParaRPr lang="zh-TW" altLang="en-US" dirty="0">
              <a:solidFill>
                <a:srgbClr val="0070C0"/>
              </a:solidFill>
            </a:endParaRPr>
          </a:p>
        </p:txBody>
      </p:sp>
      <p:cxnSp>
        <p:nvCxnSpPr>
          <p:cNvPr id="13" name="直線接點 12"/>
          <p:cNvCxnSpPr/>
          <p:nvPr/>
        </p:nvCxnSpPr>
        <p:spPr>
          <a:xfrm flipV="1">
            <a:off x="4307185" y="4005064"/>
            <a:ext cx="0" cy="2276476"/>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923928" y="3717034"/>
            <a:ext cx="760144" cy="338554"/>
          </a:xfrm>
          <a:prstGeom prst="rect">
            <a:avLst/>
          </a:prstGeom>
          <a:noFill/>
        </p:spPr>
        <p:txBody>
          <a:bodyPr wrap="none" rtlCol="0">
            <a:spAutoFit/>
          </a:bodyPr>
          <a:lstStyle/>
          <a:p>
            <a:r>
              <a:rPr lang="en-US" altLang="zh-TW" sz="1600" dirty="0" smtClean="0">
                <a:solidFill>
                  <a:srgbClr val="0000FF"/>
                </a:solidFill>
              </a:rPr>
              <a:t>Trough</a:t>
            </a:r>
            <a:endParaRPr lang="zh-TW" altLang="en-US" sz="1600" dirty="0">
              <a:solidFill>
                <a:srgbClr val="0000FF"/>
              </a:solidFill>
            </a:endParaRPr>
          </a:p>
        </p:txBody>
      </p:sp>
    </p:spTree>
    <p:extLst>
      <p:ext uri="{BB962C8B-B14F-4D97-AF65-F5344CB8AC3E}">
        <p14:creationId xmlns:p14="http://schemas.microsoft.com/office/powerpoint/2010/main" val="841749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5949" y="620687"/>
            <a:ext cx="2222660" cy="307777"/>
          </a:xfrm>
          <a:prstGeom prst="rect">
            <a:avLst/>
          </a:prstGeom>
        </p:spPr>
        <p:txBody>
          <a:bodyPr wrap="none">
            <a:spAutoFit/>
          </a:bodyPr>
          <a:lstStyle/>
          <a:p>
            <a:r>
              <a:rPr lang="en-US" altLang="zh-TW" sz="1400" dirty="0"/>
              <a:t>Kelvin- Helmholtz Instability</a:t>
            </a:r>
          </a:p>
        </p:txBody>
      </p:sp>
      <p:pic>
        <p:nvPicPr>
          <p:cNvPr id="5" name="Kelvin- Helmholtz Instability - YouTubeSnip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04929" y="4653135"/>
            <a:ext cx="1964693" cy="2062068"/>
          </a:xfrm>
          <a:prstGeom prst="rect">
            <a:avLst/>
          </a:prstGeom>
        </p:spPr>
      </p:pic>
      <p:sp>
        <p:nvSpPr>
          <p:cNvPr id="6" name="矩形 5"/>
          <p:cNvSpPr/>
          <p:nvPr/>
        </p:nvSpPr>
        <p:spPr>
          <a:xfrm>
            <a:off x="1441139" y="802945"/>
            <a:ext cx="1292277" cy="307777"/>
          </a:xfrm>
          <a:prstGeom prst="rect">
            <a:avLst/>
          </a:prstGeom>
        </p:spPr>
        <p:txBody>
          <a:bodyPr wrap="none">
            <a:spAutoFit/>
          </a:bodyPr>
          <a:lstStyle/>
          <a:p>
            <a:r>
              <a:rPr lang="en-US" altLang="zh-TW" sz="1400" dirty="0">
                <a:solidFill>
                  <a:srgbClr val="0000FF"/>
                </a:solidFill>
              </a:rPr>
              <a:t>Kelvin cat’s eye</a:t>
            </a:r>
            <a:endParaRPr lang="zh-TW" altLang="en-US" sz="1400" dirty="0">
              <a:solidFill>
                <a:srgbClr val="0000FF"/>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352" y="1053512"/>
            <a:ext cx="2473853" cy="352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327581" y="4293096"/>
            <a:ext cx="5568009" cy="2246769"/>
          </a:xfrm>
          <a:prstGeom prst="rect">
            <a:avLst/>
          </a:prstGeom>
        </p:spPr>
        <p:txBody>
          <a:bodyPr wrap="square">
            <a:spAutoFit/>
          </a:bodyPr>
          <a:lstStyle/>
          <a:p>
            <a:r>
              <a:rPr lang="en-US" altLang="zh-TW" sz="1400" dirty="0"/>
              <a:t>cat’s eye </a:t>
            </a:r>
            <a:r>
              <a:rPr lang="en-US" altLang="zh-TW" sz="1400" dirty="0" smtClean="0"/>
              <a:t>provides </a:t>
            </a:r>
          </a:p>
          <a:p>
            <a:pPr marL="400050" indent="-400050">
              <a:buAutoNum type="romanLcParenBoth"/>
            </a:pPr>
            <a:r>
              <a:rPr lang="en-US" altLang="zh-TW" sz="1400" dirty="0" smtClean="0"/>
              <a:t>a </a:t>
            </a:r>
            <a:r>
              <a:rPr lang="en-US" altLang="zh-TW" sz="1400" dirty="0"/>
              <a:t>region of cyclonic </a:t>
            </a:r>
            <a:r>
              <a:rPr lang="en-US" altLang="zh-TW" sz="1400" dirty="0" err="1"/>
              <a:t>vorticity</a:t>
            </a:r>
            <a:r>
              <a:rPr lang="en-US" altLang="zh-TW" sz="1400" dirty="0"/>
              <a:t> and weak deformation </a:t>
            </a:r>
            <a:r>
              <a:rPr lang="en-US" altLang="zh-TW" sz="1400" dirty="0" smtClean="0"/>
              <a:t>by the </a:t>
            </a:r>
            <a:r>
              <a:rPr lang="en-US" altLang="zh-TW" sz="1400" dirty="0"/>
              <a:t>resolved flow, </a:t>
            </a:r>
            <a:endParaRPr lang="en-US" altLang="zh-TW" sz="1400" dirty="0" smtClean="0"/>
          </a:p>
          <a:p>
            <a:pPr marL="400050" indent="-400050">
              <a:buAutoNum type="romanLcParenBoth"/>
            </a:pPr>
            <a:r>
              <a:rPr lang="en-US" altLang="zh-TW" sz="1400" dirty="0" smtClean="0"/>
              <a:t>containment </a:t>
            </a:r>
            <a:r>
              <a:rPr lang="en-US" altLang="zh-TW" sz="1400" dirty="0"/>
              <a:t>of moisture entrained </a:t>
            </a:r>
            <a:r>
              <a:rPr lang="en-US" altLang="zh-TW" sz="1400" dirty="0" smtClean="0"/>
              <a:t>by the </a:t>
            </a:r>
            <a:r>
              <a:rPr lang="en-US" altLang="zh-TW" sz="1400" dirty="0"/>
              <a:t>developing gyre and/or lofted by deep convection therein</a:t>
            </a:r>
            <a:r>
              <a:rPr lang="en-US" altLang="zh-TW" sz="1400" dirty="0" smtClean="0"/>
              <a:t>, </a:t>
            </a:r>
          </a:p>
          <a:p>
            <a:pPr marL="400050" indent="-400050">
              <a:buAutoNum type="romanLcParenBoth"/>
            </a:pPr>
            <a:r>
              <a:rPr lang="en-US" altLang="zh-TW" sz="1400" dirty="0" smtClean="0"/>
              <a:t>confinement </a:t>
            </a:r>
            <a:r>
              <a:rPr lang="en-US" altLang="zh-TW" sz="1400" dirty="0"/>
              <a:t>of </a:t>
            </a:r>
            <a:r>
              <a:rPr lang="en-US" altLang="zh-TW" sz="1400" dirty="0" err="1"/>
              <a:t>mesoscale</a:t>
            </a:r>
            <a:r>
              <a:rPr lang="en-US" altLang="zh-TW" sz="1400" dirty="0"/>
              <a:t> vortex aggregation, </a:t>
            </a:r>
            <a:endParaRPr lang="en-US" altLang="zh-TW" sz="1400" dirty="0" smtClean="0"/>
          </a:p>
          <a:p>
            <a:pPr marL="400050" indent="-400050">
              <a:buAutoNum type="romanLcParenBoth"/>
            </a:pPr>
            <a:r>
              <a:rPr lang="en-US" altLang="zh-TW" sz="1400" dirty="0" smtClean="0"/>
              <a:t>a predominantly convective </a:t>
            </a:r>
            <a:r>
              <a:rPr lang="en-US" altLang="zh-TW" sz="1400" dirty="0"/>
              <a:t>type of heating profile</a:t>
            </a:r>
            <a:r>
              <a:rPr lang="en-US" altLang="zh-TW" sz="1400" dirty="0" smtClean="0"/>
              <a:t>, </a:t>
            </a:r>
          </a:p>
          <a:p>
            <a:pPr marL="400050" indent="-400050">
              <a:buAutoNum type="romanLcParenBoth"/>
            </a:pPr>
            <a:r>
              <a:rPr lang="en-US" altLang="zh-TW" sz="1400" dirty="0" smtClean="0"/>
              <a:t>maintenance or </a:t>
            </a:r>
            <a:r>
              <a:rPr lang="en-US" altLang="zh-TW" sz="1400" dirty="0"/>
              <a:t>enhancement of the parent wave until the </a:t>
            </a:r>
            <a:r>
              <a:rPr lang="en-US" altLang="zh-TW" sz="1400" dirty="0" smtClean="0"/>
              <a:t>vortex becomes </a:t>
            </a:r>
            <a:r>
              <a:rPr lang="en-US" altLang="zh-TW" sz="1400" dirty="0"/>
              <a:t>a self-sustaining entity and emerges from the </a:t>
            </a:r>
            <a:r>
              <a:rPr lang="en-US" altLang="zh-TW" sz="1400" dirty="0" smtClean="0"/>
              <a:t>wave as </a:t>
            </a:r>
            <a:r>
              <a:rPr lang="en-US" altLang="zh-TW" sz="1400" dirty="0"/>
              <a:t>a tropical depression.</a:t>
            </a:r>
            <a:endParaRPr lang="zh-TW" altLang="en-US" sz="1400" dirty="0"/>
          </a:p>
        </p:txBody>
      </p:sp>
      <p:sp>
        <p:nvSpPr>
          <p:cNvPr id="8" name="文字方塊 7"/>
          <p:cNvSpPr txBox="1"/>
          <p:nvPr/>
        </p:nvSpPr>
        <p:spPr>
          <a:xfrm>
            <a:off x="3676992" y="562"/>
            <a:ext cx="1769587" cy="307777"/>
          </a:xfrm>
          <a:prstGeom prst="rect">
            <a:avLst/>
          </a:prstGeom>
          <a:noFill/>
        </p:spPr>
        <p:txBody>
          <a:bodyPr wrap="none" rtlCol="0">
            <a:spAutoFit/>
          </a:bodyPr>
          <a:lstStyle/>
          <a:p>
            <a:r>
              <a:rPr lang="en-US" altLang="zh-TW" sz="1400" dirty="0" smtClean="0">
                <a:solidFill>
                  <a:srgbClr val="00B050"/>
                </a:solidFill>
              </a:rPr>
              <a:t>Dunkerton et al. 2009</a:t>
            </a:r>
            <a:endParaRPr lang="zh-TW" altLang="en-US" sz="1400" dirty="0">
              <a:solidFill>
                <a:srgbClr val="00B050"/>
              </a:solidFill>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7364" y="956834"/>
            <a:ext cx="4428441" cy="31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508656" y="308339"/>
            <a:ext cx="2172518" cy="461665"/>
          </a:xfrm>
          <a:prstGeom prst="rect">
            <a:avLst/>
          </a:prstGeom>
        </p:spPr>
        <p:txBody>
          <a:bodyPr wrap="none">
            <a:spAutoFit/>
          </a:bodyPr>
          <a:lstStyle/>
          <a:p>
            <a:pPr algn="ctr"/>
            <a:r>
              <a:rPr lang="en-US" altLang="zh-TW" sz="2400" b="1" dirty="0">
                <a:solidFill>
                  <a:srgbClr val="FF0000"/>
                </a:solidFill>
              </a:rPr>
              <a:t>critical latitude </a:t>
            </a:r>
            <a:endParaRPr lang="zh-TW" altLang="en-US" sz="2400" b="1" dirty="0">
              <a:solidFill>
                <a:srgbClr val="FF0000"/>
              </a:solidFill>
            </a:endParaRPr>
          </a:p>
        </p:txBody>
      </p:sp>
      <p:sp>
        <p:nvSpPr>
          <p:cNvPr id="11" name="Text Box 4"/>
          <p:cNvSpPr txBox="1">
            <a:spLocks noChangeArrowheads="1"/>
          </p:cNvSpPr>
          <p:nvPr/>
        </p:nvSpPr>
        <p:spPr bwMode="auto">
          <a:xfrm>
            <a:off x="795318" y="401057"/>
            <a:ext cx="2528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LGC Sans" charset="0"/>
                <a:cs typeface="DejaVu LGC Sans" charset="0"/>
              </a:defRPr>
            </a:lvl9pPr>
          </a:lstStyle>
          <a:p>
            <a:pPr eaLnBrk="1" hangingPunct="1">
              <a:lnSpc>
                <a:spcPct val="100000"/>
              </a:lnSpc>
            </a:pPr>
            <a:r>
              <a:rPr lang="en-GB" altLang="zh-TW" sz="1200" dirty="0">
                <a:solidFill>
                  <a:srgbClr val="000000"/>
                </a:solidFill>
                <a:ea typeface="新細明體" charset="-120"/>
              </a:rPr>
              <a:t>Adapted from Andrews et al., 1987</a:t>
            </a:r>
          </a:p>
        </p:txBody>
      </p:sp>
    </p:spTree>
    <p:extLst>
      <p:ext uri="{BB962C8B-B14F-4D97-AF65-F5344CB8AC3E}">
        <p14:creationId xmlns:p14="http://schemas.microsoft.com/office/powerpoint/2010/main" val="1571811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591"/>
            <a:ext cx="5220072" cy="686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479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01" y="1052736"/>
            <a:ext cx="8991787" cy="455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63688" y="332656"/>
            <a:ext cx="5817727" cy="461665"/>
          </a:xfrm>
          <a:prstGeom prst="rect">
            <a:avLst/>
          </a:prstGeom>
        </p:spPr>
        <p:txBody>
          <a:bodyPr wrap="square">
            <a:spAutoFit/>
          </a:bodyPr>
          <a:lstStyle/>
          <a:p>
            <a:r>
              <a:rPr lang="en-US" altLang="zh-TW" sz="2400" dirty="0">
                <a:solidFill>
                  <a:schemeClr val="accent6">
                    <a:lumMod val="75000"/>
                  </a:schemeClr>
                </a:solidFill>
              </a:rPr>
              <a:t>change of virtual temperature from t </a:t>
            </a:r>
            <a:r>
              <a:rPr lang="en-US" altLang="zh-TW" sz="2400" dirty="0" smtClean="0">
                <a:solidFill>
                  <a:schemeClr val="accent6">
                    <a:lumMod val="75000"/>
                  </a:schemeClr>
                </a:solidFill>
              </a:rPr>
              <a:t>= 22 </a:t>
            </a:r>
            <a:r>
              <a:rPr lang="en-US" altLang="zh-TW" sz="2400" dirty="0">
                <a:solidFill>
                  <a:schemeClr val="accent6">
                    <a:lumMod val="75000"/>
                  </a:schemeClr>
                </a:solidFill>
              </a:rPr>
              <a:t>h</a:t>
            </a:r>
            <a:endParaRPr lang="zh-TW" altLang="en-US" sz="2400" dirty="0">
              <a:solidFill>
                <a:schemeClr val="accent6">
                  <a:lumMod val="75000"/>
                </a:schemeClr>
              </a:solidFill>
            </a:endParaRPr>
          </a:p>
        </p:txBody>
      </p:sp>
      <p:sp>
        <p:nvSpPr>
          <p:cNvPr id="3" name="文字方塊 2"/>
          <p:cNvSpPr txBox="1"/>
          <p:nvPr/>
        </p:nvSpPr>
        <p:spPr>
          <a:xfrm>
            <a:off x="2483768" y="3068960"/>
            <a:ext cx="648072" cy="400110"/>
          </a:xfrm>
          <a:prstGeom prst="rect">
            <a:avLst/>
          </a:prstGeom>
          <a:noFill/>
        </p:spPr>
        <p:txBody>
          <a:bodyPr wrap="square" rtlCol="0">
            <a:spAutoFit/>
          </a:bodyPr>
          <a:lstStyle/>
          <a:p>
            <a:r>
              <a:rPr lang="en-US" altLang="zh-TW" sz="2000" dirty="0" smtClean="0">
                <a:solidFill>
                  <a:srgbClr val="FF0000"/>
                </a:solidFill>
              </a:rPr>
              <a:t>W</a:t>
            </a:r>
            <a:endParaRPr lang="zh-TW" altLang="en-US" sz="2000" dirty="0">
              <a:solidFill>
                <a:srgbClr val="FF0000"/>
              </a:solidFill>
            </a:endParaRPr>
          </a:p>
        </p:txBody>
      </p:sp>
      <p:sp>
        <p:nvSpPr>
          <p:cNvPr id="5" name="文字方塊 4"/>
          <p:cNvSpPr txBox="1"/>
          <p:nvPr/>
        </p:nvSpPr>
        <p:spPr>
          <a:xfrm>
            <a:off x="5652120" y="2924944"/>
            <a:ext cx="648072" cy="400110"/>
          </a:xfrm>
          <a:prstGeom prst="rect">
            <a:avLst/>
          </a:prstGeom>
          <a:noFill/>
        </p:spPr>
        <p:txBody>
          <a:bodyPr wrap="square" rtlCol="0">
            <a:spAutoFit/>
          </a:bodyPr>
          <a:lstStyle/>
          <a:p>
            <a:r>
              <a:rPr lang="en-US" altLang="zh-TW" sz="2000" dirty="0" smtClean="0">
                <a:solidFill>
                  <a:srgbClr val="FF0000"/>
                </a:solidFill>
              </a:rPr>
              <a:t>W</a:t>
            </a:r>
            <a:endParaRPr lang="zh-TW" altLang="en-US" sz="2000" dirty="0">
              <a:solidFill>
                <a:srgbClr val="FF0000"/>
              </a:solidFill>
            </a:endParaRPr>
          </a:p>
        </p:txBody>
      </p:sp>
    </p:spTree>
    <p:extLst>
      <p:ext uri="{BB962C8B-B14F-4D97-AF65-F5344CB8AC3E}">
        <p14:creationId xmlns:p14="http://schemas.microsoft.com/office/powerpoint/2010/main" val="4194173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for Marsupial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82" y="1916832"/>
            <a:ext cx="4916898" cy="387308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1560" y="548680"/>
            <a:ext cx="7920880" cy="923330"/>
          </a:xfrm>
          <a:prstGeom prst="rect">
            <a:avLst/>
          </a:prstGeom>
        </p:spPr>
        <p:txBody>
          <a:bodyPr wrap="square">
            <a:spAutoFit/>
          </a:bodyPr>
          <a:lstStyle/>
          <a:p>
            <a:r>
              <a:rPr lang="en-US" altLang="zh-TW" dirty="0"/>
              <a:t>Over the Atlantic and the eastern Pacific, </a:t>
            </a:r>
            <a:r>
              <a:rPr lang="en-US" altLang="zh-TW" dirty="0" smtClean="0"/>
              <a:t>tropical easterly </a:t>
            </a:r>
            <a:r>
              <a:rPr lang="en-US" altLang="zh-TW" dirty="0"/>
              <a:t>waves play an important role in tropical </a:t>
            </a:r>
            <a:r>
              <a:rPr lang="en-US" altLang="zh-TW" dirty="0" err="1"/>
              <a:t>cyclogenesis</a:t>
            </a:r>
            <a:r>
              <a:rPr lang="en-US" altLang="zh-TW" dirty="0" smtClean="0"/>
              <a:t>, and </a:t>
            </a:r>
            <a:r>
              <a:rPr lang="en-US" altLang="zh-TW" dirty="0"/>
              <a:t>nearly 85% of the intense (or major</a:t>
            </a:r>
            <a:r>
              <a:rPr lang="en-US" altLang="zh-TW" dirty="0" smtClean="0"/>
              <a:t>) hurricanes </a:t>
            </a:r>
            <a:r>
              <a:rPr lang="en-US" altLang="zh-TW" dirty="0"/>
              <a:t>originate from tropical easterly waves (e.g</a:t>
            </a:r>
            <a:r>
              <a:rPr lang="en-US" altLang="zh-TW" dirty="0" smtClean="0"/>
              <a:t>., </a:t>
            </a:r>
            <a:r>
              <a:rPr lang="en-US" altLang="zh-TW" dirty="0" err="1" smtClean="0"/>
              <a:t>Landsea</a:t>
            </a:r>
            <a:r>
              <a:rPr lang="en-US" altLang="zh-TW" dirty="0" smtClean="0"/>
              <a:t> </a:t>
            </a:r>
            <a:r>
              <a:rPr lang="en-US" altLang="zh-TW" dirty="0"/>
              <a:t>1993).</a:t>
            </a:r>
            <a:endParaRPr lang="zh-TW" altLang="en-US" dirty="0"/>
          </a:p>
        </p:txBody>
      </p:sp>
      <p:sp>
        <p:nvSpPr>
          <p:cNvPr id="3" name="文字方塊 2"/>
          <p:cNvSpPr txBox="1"/>
          <p:nvPr/>
        </p:nvSpPr>
        <p:spPr>
          <a:xfrm>
            <a:off x="6369435" y="5482144"/>
            <a:ext cx="1499962" cy="307777"/>
          </a:xfrm>
          <a:prstGeom prst="rect">
            <a:avLst/>
          </a:prstGeom>
          <a:noFill/>
        </p:spPr>
        <p:txBody>
          <a:bodyPr wrap="none" rtlCol="0">
            <a:spAutoFit/>
          </a:bodyPr>
          <a:lstStyle/>
          <a:p>
            <a:r>
              <a:rPr lang="en-US" altLang="zh-TW" sz="1400" dirty="0" smtClean="0">
                <a:solidFill>
                  <a:srgbClr val="00B050"/>
                </a:solidFill>
              </a:rPr>
              <a:t>Wang et al. 2010a</a:t>
            </a:r>
            <a:endParaRPr lang="zh-TW" altLang="en-US" sz="1400" dirty="0">
              <a:solidFill>
                <a:srgbClr val="00B050"/>
              </a:solidFill>
            </a:endParaRPr>
          </a:p>
        </p:txBody>
      </p:sp>
      <p:sp>
        <p:nvSpPr>
          <p:cNvPr id="4" name="文字方塊 3"/>
          <p:cNvSpPr txBox="1"/>
          <p:nvPr/>
        </p:nvSpPr>
        <p:spPr>
          <a:xfrm rot="11663610">
            <a:off x="2250369" y="4337831"/>
            <a:ext cx="497252" cy="646331"/>
          </a:xfrm>
          <a:prstGeom prst="rect">
            <a:avLst/>
          </a:prstGeom>
          <a:noFill/>
        </p:spPr>
        <p:txBody>
          <a:bodyPr wrap="none" rtlCol="0">
            <a:spAutoFit/>
          </a:bodyPr>
          <a:lstStyle/>
          <a:p>
            <a:r>
              <a:rPr lang="en-US" altLang="zh-TW" sz="3600" dirty="0" smtClean="0">
                <a:solidFill>
                  <a:schemeClr val="accent6">
                    <a:lumMod val="75000"/>
                  </a:schemeClr>
                </a:solidFill>
                <a:latin typeface="+mn-ea"/>
              </a:rPr>
              <a:t>V</a:t>
            </a:r>
            <a:endParaRPr lang="zh-TW" altLang="en-US" sz="3600" dirty="0">
              <a:solidFill>
                <a:schemeClr val="accent6">
                  <a:lumMod val="75000"/>
                </a:schemeClr>
              </a:solidFill>
              <a:latin typeface="+mn-ea"/>
            </a:endParaRPr>
          </a:p>
        </p:txBody>
      </p:sp>
      <p:sp>
        <p:nvSpPr>
          <p:cNvPr id="5" name="矩形 4"/>
          <p:cNvSpPr/>
          <p:nvPr/>
        </p:nvSpPr>
        <p:spPr>
          <a:xfrm>
            <a:off x="2498995" y="5508992"/>
            <a:ext cx="1534459" cy="307777"/>
          </a:xfrm>
          <a:prstGeom prst="rect">
            <a:avLst/>
          </a:prstGeom>
        </p:spPr>
        <p:txBody>
          <a:bodyPr wrap="none">
            <a:spAutoFit/>
          </a:bodyPr>
          <a:lstStyle/>
          <a:p>
            <a:r>
              <a:rPr lang="en-US" altLang="zh-TW" sz="1400" dirty="0"/>
              <a:t>inverted-V pattern</a:t>
            </a:r>
            <a:endParaRPr lang="zh-TW" altLang="en-US" sz="1400" dirty="0"/>
          </a:p>
        </p:txBody>
      </p:sp>
      <p:sp>
        <p:nvSpPr>
          <p:cNvPr id="6" name="矩形 5"/>
          <p:cNvSpPr/>
          <p:nvPr/>
        </p:nvSpPr>
        <p:spPr>
          <a:xfrm>
            <a:off x="35496" y="1556792"/>
            <a:ext cx="5598368" cy="369332"/>
          </a:xfrm>
          <a:prstGeom prst="rect">
            <a:avLst/>
          </a:prstGeom>
        </p:spPr>
        <p:txBody>
          <a:bodyPr wrap="square">
            <a:spAutoFit/>
          </a:bodyPr>
          <a:lstStyle/>
          <a:p>
            <a:pPr algn="ctr"/>
            <a:r>
              <a:rPr lang="en-US" altLang="zh-TW" dirty="0">
                <a:solidFill>
                  <a:srgbClr val="0000FF"/>
                </a:solidFill>
              </a:rPr>
              <a:t>Formation of a tropical storm within a wave pouch</a:t>
            </a:r>
            <a:endParaRPr lang="zh-TW" altLang="en-US" dirty="0">
              <a:solidFill>
                <a:srgbClr val="0000FF"/>
              </a:solidFill>
            </a:endParaRPr>
          </a:p>
        </p:txBody>
      </p:sp>
      <p:sp>
        <p:nvSpPr>
          <p:cNvPr id="7" name="矩形 6"/>
          <p:cNvSpPr/>
          <p:nvPr/>
        </p:nvSpPr>
        <p:spPr>
          <a:xfrm>
            <a:off x="5436096" y="2014969"/>
            <a:ext cx="3366640" cy="2062103"/>
          </a:xfrm>
          <a:prstGeom prst="rect">
            <a:avLst/>
          </a:prstGeom>
        </p:spPr>
        <p:txBody>
          <a:bodyPr wrap="square">
            <a:spAutoFit/>
          </a:bodyPr>
          <a:lstStyle/>
          <a:p>
            <a:pPr marL="360363" indent="-360363"/>
            <a:r>
              <a:rPr lang="en-US" altLang="zh-TW" sz="1600" dirty="0"/>
              <a:t>dashed </a:t>
            </a:r>
            <a:r>
              <a:rPr lang="en-US" altLang="zh-TW" sz="1600" dirty="0" smtClean="0"/>
              <a:t>: streamlines </a:t>
            </a:r>
            <a:r>
              <a:rPr lang="en-US" altLang="zh-TW" sz="1600" dirty="0"/>
              <a:t>in </a:t>
            </a:r>
            <a:r>
              <a:rPr lang="en-US" altLang="zh-TW" sz="1600" dirty="0" smtClean="0"/>
              <a:t>ground-based frame </a:t>
            </a:r>
            <a:r>
              <a:rPr lang="en-US" altLang="zh-TW" sz="1600" dirty="0"/>
              <a:t>of </a:t>
            </a:r>
            <a:r>
              <a:rPr lang="en-US" altLang="zh-TW" sz="1600" dirty="0" smtClean="0"/>
              <a:t>reference (inverted-V pattern)</a:t>
            </a:r>
          </a:p>
          <a:p>
            <a:pPr marL="360363" indent="-360363"/>
            <a:r>
              <a:rPr lang="en-US" altLang="zh-TW" sz="1600" dirty="0" smtClean="0"/>
              <a:t>solid : </a:t>
            </a:r>
            <a:r>
              <a:rPr lang="en-US" altLang="zh-TW" sz="1600" dirty="0"/>
              <a:t>streamlines </a:t>
            </a:r>
            <a:r>
              <a:rPr lang="en-US" altLang="zh-TW" sz="1600" dirty="0" smtClean="0"/>
              <a:t>in frame of </a:t>
            </a:r>
            <a:r>
              <a:rPr lang="en-US" altLang="zh-TW" sz="1600" dirty="0"/>
              <a:t>reference moving at </a:t>
            </a:r>
            <a:r>
              <a:rPr lang="en-US" altLang="zh-TW" sz="1600" dirty="0" smtClean="0"/>
              <a:t>same </a:t>
            </a:r>
            <a:r>
              <a:rPr lang="en-US" altLang="zh-TW" sz="1600" dirty="0"/>
              <a:t>speed with </a:t>
            </a:r>
            <a:r>
              <a:rPr lang="en-US" altLang="zh-TW" sz="1600" dirty="0" smtClean="0"/>
              <a:t>wave (wave pouch)</a:t>
            </a:r>
          </a:p>
          <a:p>
            <a:pPr marL="360363" indent="-360363"/>
            <a:r>
              <a:rPr lang="en-US" altLang="zh-TW" sz="1600" dirty="0" smtClean="0"/>
              <a:t>gray shading : deep </a:t>
            </a:r>
            <a:r>
              <a:rPr lang="en-US" altLang="zh-TW" sz="1600" dirty="0"/>
              <a:t>convection </a:t>
            </a:r>
            <a:r>
              <a:rPr lang="en-US" altLang="zh-TW" sz="1600" dirty="0" smtClean="0"/>
              <a:t>is </a:t>
            </a:r>
            <a:r>
              <a:rPr lang="en-US" altLang="zh-TW" sz="1600" dirty="0"/>
              <a:t>sustained within the </a:t>
            </a:r>
            <a:r>
              <a:rPr lang="en-US" altLang="zh-TW" sz="1600" dirty="0" smtClean="0"/>
              <a:t>pouch</a:t>
            </a:r>
          </a:p>
        </p:txBody>
      </p:sp>
      <p:sp>
        <p:nvSpPr>
          <p:cNvPr id="8" name="矩形 7"/>
          <p:cNvSpPr/>
          <p:nvPr/>
        </p:nvSpPr>
        <p:spPr>
          <a:xfrm>
            <a:off x="755576" y="5958661"/>
            <a:ext cx="7941428" cy="646331"/>
          </a:xfrm>
          <a:prstGeom prst="rect">
            <a:avLst/>
          </a:prstGeom>
        </p:spPr>
        <p:txBody>
          <a:bodyPr wrap="square">
            <a:spAutoFit/>
          </a:bodyPr>
          <a:lstStyle/>
          <a:p>
            <a:r>
              <a:rPr lang="en-US" altLang="zh-TW" dirty="0">
                <a:solidFill>
                  <a:srgbClr val="C00000"/>
                </a:solidFill>
              </a:rPr>
              <a:t>The intersection of the critical latitude and the trough axis pinpoints the pouch center as the preferred location for tropical </a:t>
            </a:r>
            <a:r>
              <a:rPr lang="en-US" altLang="zh-TW" dirty="0" err="1">
                <a:solidFill>
                  <a:srgbClr val="C00000"/>
                </a:solidFill>
              </a:rPr>
              <a:t>cyclogenesis</a:t>
            </a:r>
            <a:r>
              <a:rPr lang="en-US" altLang="zh-TW" dirty="0">
                <a:solidFill>
                  <a:srgbClr val="C00000"/>
                </a:solidFill>
              </a:rPr>
              <a:t>.</a:t>
            </a:r>
            <a:endParaRPr lang="zh-TW" altLang="en-US" dirty="0">
              <a:solidFill>
                <a:srgbClr val="C00000"/>
              </a:solidFill>
            </a:endParaRPr>
          </a:p>
        </p:txBody>
      </p:sp>
      <p:sp>
        <p:nvSpPr>
          <p:cNvPr id="9" name="矩形 8"/>
          <p:cNvSpPr/>
          <p:nvPr/>
        </p:nvSpPr>
        <p:spPr>
          <a:xfrm>
            <a:off x="5487556" y="4286171"/>
            <a:ext cx="3260908" cy="1077218"/>
          </a:xfrm>
          <a:prstGeom prst="rect">
            <a:avLst/>
          </a:prstGeom>
        </p:spPr>
        <p:txBody>
          <a:bodyPr wrap="square">
            <a:spAutoFit/>
          </a:bodyPr>
          <a:lstStyle/>
          <a:p>
            <a:r>
              <a:rPr lang="en-US" altLang="zh-TW" sz="1600" dirty="0">
                <a:solidFill>
                  <a:schemeClr val="accent6">
                    <a:lumMod val="75000"/>
                  </a:schemeClr>
                </a:solidFill>
              </a:rPr>
              <a:t>Wave pouch protect </a:t>
            </a:r>
            <a:r>
              <a:rPr lang="en-US" altLang="zh-TW" sz="1600" dirty="0" err="1">
                <a:solidFill>
                  <a:schemeClr val="accent6">
                    <a:lumMod val="75000"/>
                  </a:schemeClr>
                </a:solidFill>
              </a:rPr>
              <a:t>mesoscale</a:t>
            </a:r>
            <a:r>
              <a:rPr lang="en-US" altLang="zh-TW" sz="1600" dirty="0">
                <a:solidFill>
                  <a:schemeClr val="accent6">
                    <a:lumMod val="75000"/>
                  </a:schemeClr>
                </a:solidFill>
              </a:rPr>
              <a:t> vortices inside from hostile environment (dry air from Saharan air layer)</a:t>
            </a:r>
          </a:p>
        </p:txBody>
      </p:sp>
    </p:spTree>
    <p:extLst>
      <p:ext uri="{BB962C8B-B14F-4D97-AF65-F5344CB8AC3E}">
        <p14:creationId xmlns:p14="http://schemas.microsoft.com/office/powerpoint/2010/main" val="49204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7" y="908720"/>
            <a:ext cx="8933722" cy="478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066510" y="116632"/>
            <a:ext cx="6984776" cy="707886"/>
          </a:xfrm>
          <a:prstGeom prst="rect">
            <a:avLst/>
          </a:prstGeom>
        </p:spPr>
        <p:txBody>
          <a:bodyPr wrap="square">
            <a:spAutoFit/>
          </a:bodyPr>
          <a:lstStyle/>
          <a:p>
            <a:pPr algn="ctr"/>
            <a:r>
              <a:rPr lang="en-US" altLang="zh-TW" sz="2000" dirty="0"/>
              <a:t>Felix: TRMM and 850 </a:t>
            </a:r>
            <a:r>
              <a:rPr lang="en-US" altLang="zh-TW" sz="2000" dirty="0" err="1"/>
              <a:t>hPa</a:t>
            </a:r>
            <a:r>
              <a:rPr lang="en-US" altLang="zh-TW" sz="2000" dirty="0"/>
              <a:t> streamlines </a:t>
            </a:r>
          </a:p>
          <a:p>
            <a:pPr algn="ctr"/>
            <a:r>
              <a:rPr lang="en-US" altLang="zh-TW" sz="2000" dirty="0"/>
              <a:t>(Resting; Day -2.5~Day 0)</a:t>
            </a:r>
            <a:endParaRPr lang="zh-TW" altLang="en-US" sz="2000" dirty="0"/>
          </a:p>
        </p:txBody>
      </p:sp>
      <p:cxnSp>
        <p:nvCxnSpPr>
          <p:cNvPr id="5" name="直線單箭頭接點 4"/>
          <p:cNvCxnSpPr/>
          <p:nvPr/>
        </p:nvCxnSpPr>
        <p:spPr>
          <a:xfrm flipV="1">
            <a:off x="7020272" y="4509120"/>
            <a:ext cx="609240" cy="1296144"/>
          </a:xfrm>
          <a:prstGeom prst="straightConnector1">
            <a:avLst/>
          </a:prstGeom>
          <a:ln w="38100">
            <a:solidFill>
              <a:srgbClr val="7030A0"/>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flipH="1">
            <a:off x="3470176" y="5805264"/>
            <a:ext cx="3550096" cy="86409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accent6">
                    <a:lumMod val="75000"/>
                  </a:schemeClr>
                </a:solidFill>
              </a:rPr>
              <a:t>No closed circulation!</a:t>
            </a:r>
          </a:p>
          <a:p>
            <a:pPr algn="ctr"/>
            <a:r>
              <a:rPr lang="en-US" altLang="zh-TW" sz="2800" dirty="0">
                <a:solidFill>
                  <a:schemeClr val="accent6">
                    <a:lumMod val="75000"/>
                  </a:schemeClr>
                </a:solidFill>
              </a:rPr>
              <a:t>Why this location?</a:t>
            </a:r>
            <a:endParaRPr lang="zh-TW" altLang="en-US" sz="2800" dirty="0">
              <a:solidFill>
                <a:schemeClr val="accent6">
                  <a:lumMod val="75000"/>
                </a:schemeClr>
              </a:solidFill>
            </a:endParaRPr>
          </a:p>
        </p:txBody>
      </p:sp>
      <p:sp>
        <p:nvSpPr>
          <p:cNvPr id="8" name="文字方塊 7"/>
          <p:cNvSpPr txBox="1"/>
          <p:nvPr/>
        </p:nvSpPr>
        <p:spPr>
          <a:xfrm>
            <a:off x="7452320" y="338152"/>
            <a:ext cx="1499962" cy="307777"/>
          </a:xfrm>
          <a:prstGeom prst="rect">
            <a:avLst/>
          </a:prstGeom>
          <a:noFill/>
        </p:spPr>
        <p:txBody>
          <a:bodyPr wrap="none" rtlCol="0">
            <a:spAutoFit/>
          </a:bodyPr>
          <a:lstStyle/>
          <a:p>
            <a:r>
              <a:rPr lang="en-US" altLang="zh-TW" sz="1400" dirty="0" smtClean="0">
                <a:solidFill>
                  <a:srgbClr val="00B050"/>
                </a:solidFill>
              </a:rPr>
              <a:t>Wang et al. 2010a</a:t>
            </a:r>
            <a:endParaRPr lang="zh-TW" altLang="en-US" sz="1400" dirty="0">
              <a:solidFill>
                <a:srgbClr val="00B050"/>
              </a:solidFill>
            </a:endParaRPr>
          </a:p>
        </p:txBody>
      </p:sp>
    </p:spTree>
    <p:extLst>
      <p:ext uri="{BB962C8B-B14F-4D97-AF65-F5344CB8AC3E}">
        <p14:creationId xmlns:p14="http://schemas.microsoft.com/office/powerpoint/2010/main" val="1347945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0" y="960180"/>
            <a:ext cx="8916543" cy="477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066510" y="116632"/>
            <a:ext cx="6984776" cy="707886"/>
          </a:xfrm>
          <a:prstGeom prst="rect">
            <a:avLst/>
          </a:prstGeom>
        </p:spPr>
        <p:txBody>
          <a:bodyPr wrap="square">
            <a:spAutoFit/>
          </a:bodyPr>
          <a:lstStyle/>
          <a:p>
            <a:pPr algn="ctr"/>
            <a:r>
              <a:rPr lang="en-US" altLang="zh-TW" sz="2000" dirty="0" smtClean="0"/>
              <a:t>Felix</a:t>
            </a:r>
            <a:r>
              <a:rPr lang="en-US" altLang="zh-TW" sz="2000" dirty="0"/>
              <a:t>: TRMM and Translated </a:t>
            </a:r>
            <a:r>
              <a:rPr lang="en-US" altLang="zh-TW" sz="2000" dirty="0" smtClean="0"/>
              <a:t>850 </a:t>
            </a:r>
            <a:r>
              <a:rPr lang="en-US" altLang="zh-TW" sz="2000" dirty="0" err="1"/>
              <a:t>hPa</a:t>
            </a:r>
            <a:r>
              <a:rPr lang="en-US" altLang="zh-TW" sz="2000" dirty="0"/>
              <a:t> </a:t>
            </a:r>
            <a:r>
              <a:rPr lang="en-US" altLang="zh-TW" sz="2000" dirty="0" smtClean="0"/>
              <a:t>Streamlines </a:t>
            </a:r>
          </a:p>
          <a:p>
            <a:pPr algn="ctr"/>
            <a:r>
              <a:rPr lang="en-US" altLang="zh-TW" sz="2000" dirty="0" err="1" smtClean="0"/>
              <a:t>Lagrangian</a:t>
            </a:r>
            <a:r>
              <a:rPr lang="en-US" altLang="zh-TW" sz="2000" dirty="0" smtClean="0"/>
              <a:t> </a:t>
            </a:r>
            <a:r>
              <a:rPr lang="en-US" altLang="zh-TW" sz="2000" dirty="0"/>
              <a:t>Flow</a:t>
            </a:r>
            <a:endParaRPr lang="zh-TW" altLang="en-US" sz="2000" dirty="0"/>
          </a:p>
        </p:txBody>
      </p:sp>
      <p:cxnSp>
        <p:nvCxnSpPr>
          <p:cNvPr id="4" name="直線單箭頭接點 3"/>
          <p:cNvCxnSpPr/>
          <p:nvPr/>
        </p:nvCxnSpPr>
        <p:spPr>
          <a:xfrm flipV="1">
            <a:off x="7020272" y="4509120"/>
            <a:ext cx="609240" cy="1512168"/>
          </a:xfrm>
          <a:prstGeom prst="straightConnector1">
            <a:avLst/>
          </a:prstGeom>
          <a:ln w="38100">
            <a:solidFill>
              <a:srgbClr val="7030A0"/>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flipH="1">
            <a:off x="3923928" y="6021288"/>
            <a:ext cx="3096344" cy="50405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accent6">
                    <a:lumMod val="75000"/>
                  </a:schemeClr>
                </a:solidFill>
              </a:rPr>
              <a:t>Center </a:t>
            </a:r>
            <a:r>
              <a:rPr lang="en-US" altLang="zh-TW" sz="2800" dirty="0">
                <a:solidFill>
                  <a:schemeClr val="accent6">
                    <a:lumMod val="75000"/>
                  </a:schemeClr>
                </a:solidFill>
              </a:rPr>
              <a:t>of the pouch!</a:t>
            </a:r>
            <a:endParaRPr lang="zh-TW" altLang="en-US" sz="2800" dirty="0">
              <a:solidFill>
                <a:schemeClr val="accent6">
                  <a:lumMod val="75000"/>
                </a:schemeClr>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88" y="6123844"/>
            <a:ext cx="1713616" cy="29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228115" y="5754512"/>
            <a:ext cx="1887761" cy="369332"/>
          </a:xfrm>
          <a:prstGeom prst="rect">
            <a:avLst/>
          </a:prstGeom>
        </p:spPr>
        <p:txBody>
          <a:bodyPr wrap="none">
            <a:spAutoFit/>
          </a:bodyPr>
          <a:lstStyle/>
          <a:p>
            <a:r>
              <a:rPr lang="en-US" altLang="zh-TW" dirty="0"/>
              <a:t>wave relative flow</a:t>
            </a:r>
            <a:endParaRPr lang="zh-TW" altLang="en-US" dirty="0"/>
          </a:p>
        </p:txBody>
      </p:sp>
      <p:sp>
        <p:nvSpPr>
          <p:cNvPr id="9" name="矩形 8"/>
          <p:cNvSpPr/>
          <p:nvPr/>
        </p:nvSpPr>
        <p:spPr>
          <a:xfrm>
            <a:off x="1042584" y="6418254"/>
            <a:ext cx="2258823" cy="307777"/>
          </a:xfrm>
          <a:prstGeom prst="rect">
            <a:avLst/>
          </a:prstGeom>
        </p:spPr>
        <p:txBody>
          <a:bodyPr wrap="none">
            <a:spAutoFit/>
          </a:bodyPr>
          <a:lstStyle/>
          <a:p>
            <a:r>
              <a:rPr lang="en-US" altLang="zh-TW" sz="1400" dirty="0" err="1" smtClean="0"/>
              <a:t>C</a:t>
            </a:r>
            <a:r>
              <a:rPr lang="en-US" altLang="zh-TW" sz="1400" baseline="-25000" dirty="0" err="1" smtClean="0"/>
              <a:t>p</a:t>
            </a:r>
            <a:r>
              <a:rPr lang="zh-TW" altLang="en-US" sz="1400" dirty="0"/>
              <a:t> </a:t>
            </a:r>
            <a:r>
              <a:rPr lang="en-US" altLang="zh-TW" sz="1400" dirty="0"/>
              <a:t>:</a:t>
            </a:r>
            <a:r>
              <a:rPr lang="en-US" altLang="zh-TW" sz="1400" dirty="0" smtClean="0"/>
              <a:t> wave </a:t>
            </a:r>
            <a:r>
              <a:rPr lang="en-US" altLang="zh-TW" sz="1400" dirty="0"/>
              <a:t>propagation </a:t>
            </a:r>
            <a:r>
              <a:rPr lang="en-US" altLang="zh-TW" sz="1400" dirty="0" smtClean="0"/>
              <a:t>speed</a:t>
            </a:r>
            <a:endParaRPr lang="zh-TW" altLang="en-US" sz="1400" dirty="0"/>
          </a:p>
        </p:txBody>
      </p:sp>
      <p:sp>
        <p:nvSpPr>
          <p:cNvPr id="10" name="文字方塊 9"/>
          <p:cNvSpPr txBox="1"/>
          <p:nvPr/>
        </p:nvSpPr>
        <p:spPr>
          <a:xfrm>
            <a:off x="7452320" y="338152"/>
            <a:ext cx="1499962" cy="307777"/>
          </a:xfrm>
          <a:prstGeom prst="rect">
            <a:avLst/>
          </a:prstGeom>
          <a:noFill/>
        </p:spPr>
        <p:txBody>
          <a:bodyPr wrap="none" rtlCol="0">
            <a:spAutoFit/>
          </a:bodyPr>
          <a:lstStyle/>
          <a:p>
            <a:r>
              <a:rPr lang="en-US" altLang="zh-TW" sz="1400" dirty="0" smtClean="0">
                <a:solidFill>
                  <a:srgbClr val="00B050"/>
                </a:solidFill>
              </a:rPr>
              <a:t>Wang et al. 2010a</a:t>
            </a:r>
            <a:endParaRPr lang="zh-TW" altLang="en-US" sz="1400" dirty="0">
              <a:solidFill>
                <a:srgbClr val="00B050"/>
              </a:solidFill>
            </a:endParaRPr>
          </a:p>
        </p:txBody>
      </p:sp>
    </p:spTree>
    <p:extLst>
      <p:ext uri="{BB962C8B-B14F-4D97-AF65-F5344CB8AC3E}">
        <p14:creationId xmlns:p14="http://schemas.microsoft.com/office/powerpoint/2010/main" val="4028132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705" y="692696"/>
            <a:ext cx="395519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5557205" y="323364"/>
            <a:ext cx="2392193" cy="369332"/>
          </a:xfrm>
          <a:prstGeom prst="rect">
            <a:avLst/>
          </a:prstGeom>
          <a:noFill/>
        </p:spPr>
        <p:txBody>
          <a:bodyPr wrap="none" rtlCol="0">
            <a:spAutoFit/>
          </a:bodyPr>
          <a:lstStyle/>
          <a:p>
            <a:r>
              <a:rPr lang="en-US" altLang="zh-TW" dirty="0"/>
              <a:t>three inner model grids</a:t>
            </a:r>
            <a:endParaRPr lang="zh-TW" altLang="en-US" dirty="0"/>
          </a:p>
        </p:txBody>
      </p:sp>
      <p:sp>
        <p:nvSpPr>
          <p:cNvPr id="7" name="文字方塊 6"/>
          <p:cNvSpPr txBox="1"/>
          <p:nvPr/>
        </p:nvSpPr>
        <p:spPr>
          <a:xfrm>
            <a:off x="683568" y="492645"/>
            <a:ext cx="4320480" cy="3631763"/>
          </a:xfrm>
          <a:prstGeom prst="rect">
            <a:avLst/>
          </a:prstGeom>
          <a:noFill/>
        </p:spPr>
        <p:txBody>
          <a:bodyPr wrap="square" rtlCol="0">
            <a:spAutoFit/>
          </a:bodyPr>
          <a:lstStyle/>
          <a:p>
            <a:r>
              <a:rPr lang="en-US" altLang="zh-TW" dirty="0" smtClean="0">
                <a:solidFill>
                  <a:srgbClr val="0000FF"/>
                </a:solidFill>
              </a:rPr>
              <a:t>WRF model</a:t>
            </a:r>
          </a:p>
          <a:p>
            <a:pPr marL="285750" indent="-285750">
              <a:buFont typeface="Arial" pitchFamily="34" charset="0"/>
              <a:buChar char="•"/>
            </a:pPr>
            <a:r>
              <a:rPr lang="en-US" altLang="zh-TW" sz="1600" dirty="0" smtClean="0"/>
              <a:t>4-domain: 81, 27, 9, 3 km</a:t>
            </a:r>
          </a:p>
          <a:p>
            <a:pPr marL="285750" indent="-285750">
              <a:buFont typeface="Arial" pitchFamily="34" charset="0"/>
              <a:buChar char="•"/>
            </a:pPr>
            <a:r>
              <a:rPr lang="en-US" altLang="zh-TW" sz="1600" dirty="0" smtClean="0"/>
              <a:t>27 vertical levels</a:t>
            </a:r>
          </a:p>
          <a:p>
            <a:pPr marL="285750" indent="-285750">
              <a:buFont typeface="Arial" pitchFamily="34" charset="0"/>
              <a:buChar char="•"/>
            </a:pPr>
            <a:r>
              <a:rPr lang="en-US" altLang="zh-TW" sz="1600" dirty="0" smtClean="0"/>
              <a:t>initial time is 00Z 29 Aug, 2007</a:t>
            </a:r>
          </a:p>
          <a:p>
            <a:pPr marL="285750" indent="-285750">
              <a:buFont typeface="Arial" pitchFamily="34" charset="0"/>
              <a:buChar char="•"/>
            </a:pPr>
            <a:r>
              <a:rPr lang="en-US" altLang="zh-TW" sz="1600" dirty="0" smtClean="0"/>
              <a:t>69-h run with the end at NHC-declared genesis time (21Z 31 Aug, 2007)</a:t>
            </a:r>
            <a:endParaRPr lang="en-US" altLang="zh-TW" sz="1600" dirty="0"/>
          </a:p>
          <a:p>
            <a:pPr marL="285750" indent="-285750">
              <a:buFont typeface="Arial" pitchFamily="34" charset="0"/>
              <a:buChar char="•"/>
            </a:pPr>
            <a:r>
              <a:rPr lang="en-US" altLang="zh-TW" sz="1600" dirty="0" smtClean="0"/>
              <a:t>input data: ECMWF 6-hrly, T106 analyses (1.125 x 1.125)</a:t>
            </a:r>
          </a:p>
          <a:p>
            <a:pPr marL="285750" indent="-285750">
              <a:buFont typeface="Arial" pitchFamily="34" charset="0"/>
              <a:buChar char="•"/>
            </a:pPr>
            <a:r>
              <a:rPr lang="en-US" altLang="zh-TW" sz="1600" dirty="0" smtClean="0"/>
              <a:t>Domain 1, 2: new </a:t>
            </a:r>
            <a:r>
              <a:rPr lang="en-US" altLang="zh-TW" sz="1600" dirty="0" err="1" smtClean="0"/>
              <a:t>Kain</a:t>
            </a:r>
            <a:r>
              <a:rPr lang="en-US" altLang="zh-TW" sz="1600" dirty="0" smtClean="0"/>
              <a:t>-Fritsch scheme</a:t>
            </a:r>
          </a:p>
          <a:p>
            <a:pPr marL="285750" indent="-285750">
              <a:buFont typeface="Arial" pitchFamily="34" charset="0"/>
              <a:buChar char="•"/>
            </a:pPr>
            <a:r>
              <a:rPr lang="en-US" altLang="zh-TW" sz="1600" dirty="0"/>
              <a:t>Domain </a:t>
            </a:r>
            <a:r>
              <a:rPr lang="en-US" altLang="zh-TW" sz="1600" dirty="0" smtClean="0"/>
              <a:t>3, 4: no cumulus scheme</a:t>
            </a:r>
          </a:p>
          <a:p>
            <a:pPr marL="285750" indent="-285750">
              <a:buFont typeface="Arial" pitchFamily="34" charset="0"/>
              <a:buChar char="•"/>
            </a:pPr>
            <a:r>
              <a:rPr lang="en-US" altLang="zh-TW" sz="1600" dirty="0" smtClean="0"/>
              <a:t>WRF single-moment, 6-class microphysics (WSM6)</a:t>
            </a:r>
          </a:p>
          <a:p>
            <a:pPr marL="285750" indent="-285750">
              <a:buFont typeface="Arial" pitchFamily="34" charset="0"/>
              <a:buChar char="•"/>
            </a:pPr>
            <a:r>
              <a:rPr lang="en-US" altLang="zh-TW" sz="1600" dirty="0" err="1" smtClean="0"/>
              <a:t>Yonsei</a:t>
            </a:r>
            <a:r>
              <a:rPr lang="en-US" altLang="zh-TW" sz="1600" dirty="0" smtClean="0"/>
              <a:t> University (YSU) </a:t>
            </a:r>
            <a:r>
              <a:rPr lang="en-US" altLang="zh-TW" sz="1600" dirty="0" err="1" smtClean="0"/>
              <a:t>pbl</a:t>
            </a:r>
            <a:r>
              <a:rPr lang="en-US" altLang="zh-TW" sz="1600" dirty="0" smtClean="0"/>
              <a:t> scheme</a:t>
            </a:r>
          </a:p>
          <a:p>
            <a:pPr marL="285750" indent="-285750">
              <a:buFont typeface="Arial" pitchFamily="34" charset="0"/>
              <a:buChar char="•"/>
            </a:pPr>
            <a:endParaRPr lang="zh-TW" altLang="en-US" sz="1600" dirty="0"/>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3933056"/>
            <a:ext cx="3502468" cy="267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群組 8"/>
          <p:cNvGrpSpPr/>
          <p:nvPr/>
        </p:nvGrpSpPr>
        <p:grpSpPr>
          <a:xfrm>
            <a:off x="3671900" y="4671800"/>
            <a:ext cx="3204356" cy="1928087"/>
            <a:chOff x="4973226" y="764704"/>
            <a:chExt cx="3703230" cy="2792183"/>
          </a:xfrm>
        </p:grpSpPr>
        <p:sp>
          <p:nvSpPr>
            <p:cNvPr id="11" name="矩形 10"/>
            <p:cNvSpPr/>
            <p:nvPr/>
          </p:nvSpPr>
          <p:spPr>
            <a:xfrm>
              <a:off x="4973226" y="764704"/>
              <a:ext cx="3703230" cy="2792183"/>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5461317" y="1392228"/>
              <a:ext cx="2628000" cy="1512168"/>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765314" y="1875646"/>
              <a:ext cx="2034000" cy="648072"/>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p:cNvSpPr/>
          <p:nvPr/>
        </p:nvSpPr>
        <p:spPr>
          <a:xfrm>
            <a:off x="1461014" y="76562"/>
            <a:ext cx="2308902" cy="400110"/>
          </a:xfrm>
          <a:prstGeom prst="rect">
            <a:avLst/>
          </a:prstGeom>
        </p:spPr>
        <p:txBody>
          <a:bodyPr wrap="none">
            <a:spAutoFit/>
          </a:bodyPr>
          <a:lstStyle/>
          <a:p>
            <a:r>
              <a:rPr lang="en-US" altLang="zh-TW" b="1" dirty="0">
                <a:solidFill>
                  <a:schemeClr val="accent6">
                    <a:lumMod val="75000"/>
                  </a:schemeClr>
                </a:solidFill>
              </a:rPr>
              <a:t>Model </a:t>
            </a:r>
            <a:r>
              <a:rPr lang="en-US" altLang="zh-TW" sz="2000" b="1" dirty="0">
                <a:solidFill>
                  <a:schemeClr val="accent6">
                    <a:lumMod val="75000"/>
                  </a:schemeClr>
                </a:solidFill>
              </a:rPr>
              <a:t>Configuration</a:t>
            </a:r>
            <a:endParaRPr lang="zh-TW" altLang="en-US" b="1" dirty="0">
              <a:solidFill>
                <a:schemeClr val="accent6">
                  <a:lumMod val="75000"/>
                </a:schemeClr>
              </a:solidFill>
            </a:endParaRPr>
          </a:p>
        </p:txBody>
      </p:sp>
      <p:sp>
        <p:nvSpPr>
          <p:cNvPr id="17" name="文字方塊 16"/>
          <p:cNvSpPr txBox="1"/>
          <p:nvPr/>
        </p:nvSpPr>
        <p:spPr>
          <a:xfrm>
            <a:off x="7230938" y="3816631"/>
            <a:ext cx="1499962" cy="307777"/>
          </a:xfrm>
          <a:prstGeom prst="rect">
            <a:avLst/>
          </a:prstGeom>
          <a:noFill/>
        </p:spPr>
        <p:txBody>
          <a:bodyPr wrap="none" rtlCol="0">
            <a:spAutoFit/>
          </a:bodyPr>
          <a:lstStyle/>
          <a:p>
            <a:r>
              <a:rPr lang="en-US" altLang="zh-TW" sz="1400" dirty="0" smtClean="0">
                <a:solidFill>
                  <a:srgbClr val="00B050"/>
                </a:solidFill>
              </a:rPr>
              <a:t>Wang et al. 2010a</a:t>
            </a:r>
            <a:endParaRPr lang="zh-TW" altLang="en-US" sz="1400" dirty="0">
              <a:solidFill>
                <a:srgbClr val="00B050"/>
              </a:solidFill>
            </a:endParaRPr>
          </a:p>
        </p:txBody>
      </p:sp>
    </p:spTree>
    <p:extLst>
      <p:ext uri="{BB962C8B-B14F-4D97-AF65-F5344CB8AC3E}">
        <p14:creationId xmlns:p14="http://schemas.microsoft.com/office/powerpoint/2010/main" val="2843786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2569" y="116632"/>
            <a:ext cx="3999365" cy="369332"/>
          </a:xfrm>
          <a:prstGeom prst="rect">
            <a:avLst/>
          </a:prstGeom>
        </p:spPr>
        <p:txBody>
          <a:bodyPr wrap="none">
            <a:spAutoFit/>
          </a:bodyPr>
          <a:lstStyle/>
          <a:p>
            <a:r>
              <a:rPr lang="en-US" altLang="zh-TW" dirty="0">
                <a:solidFill>
                  <a:schemeClr val="accent6">
                    <a:lumMod val="75000"/>
                  </a:schemeClr>
                </a:solidFill>
              </a:rPr>
              <a:t>Time-height Cross Section: </a:t>
            </a:r>
            <a:r>
              <a:rPr lang="en-US" altLang="zh-TW" dirty="0" err="1">
                <a:solidFill>
                  <a:schemeClr val="accent6">
                    <a:lumMod val="75000"/>
                  </a:schemeClr>
                </a:solidFill>
              </a:rPr>
              <a:t>Divg</a:t>
            </a:r>
            <a:r>
              <a:rPr lang="en-US" altLang="zh-TW" dirty="0">
                <a:solidFill>
                  <a:schemeClr val="accent6">
                    <a:lumMod val="75000"/>
                  </a:schemeClr>
                </a:solidFill>
              </a:rPr>
              <a:t> and Zeta</a:t>
            </a:r>
            <a:endParaRPr lang="zh-TW" altLang="en-US" dirty="0">
              <a:solidFill>
                <a:schemeClr val="accent6">
                  <a:lumMod val="75000"/>
                </a:schemeClr>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15" y="522546"/>
            <a:ext cx="7854272" cy="5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78168" y="6167045"/>
            <a:ext cx="7854272" cy="646331"/>
          </a:xfrm>
          <a:prstGeom prst="rect">
            <a:avLst/>
          </a:prstGeom>
        </p:spPr>
        <p:txBody>
          <a:bodyPr wrap="square">
            <a:spAutoFit/>
          </a:bodyPr>
          <a:lstStyle/>
          <a:p>
            <a:r>
              <a:rPr lang="en-US" altLang="zh-TW" b="1" dirty="0" smtClean="0"/>
              <a:t>Bottom-up </a:t>
            </a:r>
            <a:r>
              <a:rPr lang="en-US" altLang="zh-TW" b="1" dirty="0"/>
              <a:t>development: </a:t>
            </a:r>
            <a:r>
              <a:rPr lang="en-US" altLang="zh-TW" b="1" dirty="0">
                <a:solidFill>
                  <a:srgbClr val="0000FF"/>
                </a:solidFill>
              </a:rPr>
              <a:t>Low-level convergence </a:t>
            </a:r>
            <a:r>
              <a:rPr lang="en-US" altLang="zh-TW" b="1" dirty="0"/>
              <a:t>plays the key role in spinning up the cyclonic circulation near the surface. </a:t>
            </a:r>
            <a:endParaRPr lang="zh-TW" altLang="en-US" dirty="0"/>
          </a:p>
        </p:txBody>
      </p:sp>
      <p:sp>
        <p:nvSpPr>
          <p:cNvPr id="6" name="手繪多邊形 5"/>
          <p:cNvSpPr/>
          <p:nvPr/>
        </p:nvSpPr>
        <p:spPr>
          <a:xfrm rot="21398794">
            <a:off x="1259632" y="4581128"/>
            <a:ext cx="2013735" cy="616450"/>
          </a:xfrm>
          <a:custGeom>
            <a:avLst/>
            <a:gdLst>
              <a:gd name="connsiteX0" fmla="*/ 0 w 2013735"/>
              <a:gd name="connsiteY0" fmla="*/ 0 h 616450"/>
              <a:gd name="connsiteX1" fmla="*/ 369870 w 2013735"/>
              <a:gd name="connsiteY1" fmla="*/ 256854 h 616450"/>
              <a:gd name="connsiteX2" fmla="*/ 1119883 w 2013735"/>
              <a:gd name="connsiteY2" fmla="*/ 472612 h 616450"/>
              <a:gd name="connsiteX3" fmla="*/ 2013735 w 2013735"/>
              <a:gd name="connsiteY3" fmla="*/ 616450 h 616450"/>
            </a:gdLst>
            <a:ahLst/>
            <a:cxnLst>
              <a:cxn ang="0">
                <a:pos x="connsiteX0" y="connsiteY0"/>
              </a:cxn>
              <a:cxn ang="0">
                <a:pos x="connsiteX1" y="connsiteY1"/>
              </a:cxn>
              <a:cxn ang="0">
                <a:pos x="connsiteX2" y="connsiteY2"/>
              </a:cxn>
              <a:cxn ang="0">
                <a:pos x="connsiteX3" y="connsiteY3"/>
              </a:cxn>
            </a:cxnLst>
            <a:rect l="l" t="t" r="r" b="b"/>
            <a:pathLst>
              <a:path w="2013735" h="616450">
                <a:moveTo>
                  <a:pt x="0" y="0"/>
                </a:moveTo>
                <a:cubicBezTo>
                  <a:pt x="91611" y="89042"/>
                  <a:pt x="183223" y="178085"/>
                  <a:pt x="369870" y="256854"/>
                </a:cubicBezTo>
                <a:cubicBezTo>
                  <a:pt x="556517" y="335623"/>
                  <a:pt x="845905" y="412679"/>
                  <a:pt x="1119883" y="472612"/>
                </a:cubicBezTo>
                <a:cubicBezTo>
                  <a:pt x="1393861" y="532545"/>
                  <a:pt x="1703798" y="574497"/>
                  <a:pt x="2013735" y="616450"/>
                </a:cubicBez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970355" y="5879013"/>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7457209" y="5879013"/>
            <a:ext cx="1499962" cy="307777"/>
          </a:xfrm>
          <a:prstGeom prst="rect">
            <a:avLst/>
          </a:prstGeom>
          <a:noFill/>
        </p:spPr>
        <p:txBody>
          <a:bodyPr wrap="none" rtlCol="0">
            <a:spAutoFit/>
          </a:bodyPr>
          <a:lstStyle/>
          <a:p>
            <a:r>
              <a:rPr lang="en-US" altLang="zh-TW" sz="1400" dirty="0" smtClean="0">
                <a:solidFill>
                  <a:srgbClr val="00B050"/>
                </a:solidFill>
              </a:rPr>
              <a:t>Wang et al. 2010a</a:t>
            </a:r>
            <a:endParaRPr lang="zh-TW" altLang="en-US" sz="1400" dirty="0">
              <a:solidFill>
                <a:srgbClr val="00B050"/>
              </a:solidFill>
            </a:endParaRPr>
          </a:p>
        </p:txBody>
      </p:sp>
      <p:grpSp>
        <p:nvGrpSpPr>
          <p:cNvPr id="11" name="群組 10"/>
          <p:cNvGrpSpPr/>
          <p:nvPr/>
        </p:nvGrpSpPr>
        <p:grpSpPr>
          <a:xfrm>
            <a:off x="125861" y="5325015"/>
            <a:ext cx="2140638" cy="861775"/>
            <a:chOff x="268430" y="5804067"/>
            <a:chExt cx="2140638" cy="861775"/>
          </a:xfrm>
        </p:grpSpPr>
        <p:sp>
          <p:nvSpPr>
            <p:cNvPr id="12" name="矩形 11"/>
            <p:cNvSpPr/>
            <p:nvPr/>
          </p:nvSpPr>
          <p:spPr>
            <a:xfrm>
              <a:off x="1115616" y="6388843"/>
              <a:ext cx="1293452" cy="276999"/>
            </a:xfrm>
            <a:prstGeom prst="rect">
              <a:avLst/>
            </a:prstGeom>
          </p:spPr>
          <p:txBody>
            <a:bodyPr wrap="square">
              <a:spAutoFit/>
            </a:bodyPr>
            <a:lstStyle/>
            <a:p>
              <a:r>
                <a:rPr lang="en-US" altLang="zh-TW" sz="1200" dirty="0">
                  <a:solidFill>
                    <a:srgbClr val="0070C0"/>
                  </a:solidFill>
                </a:rPr>
                <a:t>Time (hour) </a:t>
              </a:r>
              <a:endParaRPr lang="zh-TW" altLang="en-US" sz="1200" dirty="0">
                <a:solidFill>
                  <a:srgbClr val="0070C0"/>
                </a:solidFill>
              </a:endParaRPr>
            </a:p>
          </p:txBody>
        </p:sp>
        <p:sp>
          <p:nvSpPr>
            <p:cNvPr id="13" name="矩形 12"/>
            <p:cNvSpPr/>
            <p:nvPr/>
          </p:nvSpPr>
          <p:spPr>
            <a:xfrm>
              <a:off x="268430" y="5804067"/>
              <a:ext cx="1493912" cy="276999"/>
            </a:xfrm>
            <a:prstGeom prst="rect">
              <a:avLst/>
            </a:prstGeom>
          </p:spPr>
          <p:txBody>
            <a:bodyPr wrap="square">
              <a:spAutoFit/>
            </a:bodyPr>
            <a:lstStyle/>
            <a:p>
              <a:r>
                <a:rPr lang="en-US" altLang="zh-TW" sz="1200" dirty="0" smtClean="0">
                  <a:solidFill>
                    <a:srgbClr val="0070C0"/>
                  </a:solidFill>
                </a:rPr>
                <a:t>P (</a:t>
              </a:r>
              <a:r>
                <a:rPr lang="en-US" altLang="zh-TW" sz="1200" dirty="0" err="1" smtClean="0">
                  <a:solidFill>
                    <a:srgbClr val="0070C0"/>
                  </a:solidFill>
                </a:rPr>
                <a:t>mb</a:t>
              </a:r>
              <a:r>
                <a:rPr lang="en-US" altLang="zh-TW" sz="1200" dirty="0" smtClean="0">
                  <a:solidFill>
                    <a:srgbClr val="0070C0"/>
                  </a:solidFill>
                </a:rPr>
                <a:t>)</a:t>
              </a:r>
              <a:endParaRPr lang="zh-TW" altLang="en-US" sz="1200" dirty="0">
                <a:solidFill>
                  <a:srgbClr val="0070C0"/>
                </a:solidFill>
              </a:endParaRPr>
            </a:p>
          </p:txBody>
        </p:sp>
        <p:cxnSp>
          <p:nvCxnSpPr>
            <p:cNvPr id="14" name="直線單箭頭接點 13"/>
            <p:cNvCxnSpPr/>
            <p:nvPr/>
          </p:nvCxnSpPr>
          <p:spPr>
            <a:xfrm flipV="1">
              <a:off x="611560" y="6081066"/>
              <a:ext cx="0" cy="44627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11560" y="6527342"/>
              <a:ext cx="5040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147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620688"/>
            <a:ext cx="87725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355335" y="116632"/>
            <a:ext cx="4433330" cy="369332"/>
          </a:xfrm>
          <a:prstGeom prst="rect">
            <a:avLst/>
          </a:prstGeom>
        </p:spPr>
        <p:txBody>
          <a:bodyPr wrap="none">
            <a:spAutoFit/>
          </a:bodyPr>
          <a:lstStyle/>
          <a:p>
            <a:r>
              <a:rPr lang="en-US" altLang="zh-TW" dirty="0">
                <a:solidFill>
                  <a:schemeClr val="accent6">
                    <a:lumMod val="75000"/>
                  </a:schemeClr>
                </a:solidFill>
              </a:rPr>
              <a:t>Time-height Cross </a:t>
            </a:r>
            <a:r>
              <a:rPr lang="en-US" altLang="zh-TW" dirty="0" smtClean="0">
                <a:solidFill>
                  <a:schemeClr val="accent6">
                    <a:lumMod val="75000"/>
                  </a:schemeClr>
                </a:solidFill>
              </a:rPr>
              <a:t>Section of relative </a:t>
            </a:r>
            <a:r>
              <a:rPr lang="en-US" altLang="zh-TW" dirty="0" err="1" smtClean="0">
                <a:solidFill>
                  <a:schemeClr val="accent6">
                    <a:lumMod val="75000"/>
                  </a:schemeClr>
                </a:solidFill>
              </a:rPr>
              <a:t>vorticity</a:t>
            </a:r>
            <a:endParaRPr lang="zh-TW" altLang="en-US" dirty="0">
              <a:solidFill>
                <a:schemeClr val="accent6">
                  <a:lumMod val="75000"/>
                </a:schemeClr>
              </a:solidFill>
            </a:endParaRPr>
          </a:p>
        </p:txBody>
      </p:sp>
      <p:sp>
        <p:nvSpPr>
          <p:cNvPr id="2" name="矩形 1"/>
          <p:cNvSpPr/>
          <p:nvPr/>
        </p:nvSpPr>
        <p:spPr>
          <a:xfrm>
            <a:off x="851320" y="980728"/>
            <a:ext cx="1659109" cy="369332"/>
          </a:xfrm>
          <a:prstGeom prst="rect">
            <a:avLst/>
          </a:prstGeom>
        </p:spPr>
        <p:txBody>
          <a:bodyPr wrap="none">
            <a:spAutoFit/>
          </a:bodyPr>
          <a:lstStyle/>
          <a:p>
            <a:r>
              <a:rPr lang="en-US" altLang="zh-TW" dirty="0" err="1" smtClean="0">
                <a:solidFill>
                  <a:srgbClr val="0000FF"/>
                </a:solidFill>
              </a:rPr>
              <a:t>meso</a:t>
            </a:r>
            <a:r>
              <a:rPr lang="en-US" altLang="zh-TW" dirty="0" smtClean="0">
                <a:solidFill>
                  <a:srgbClr val="0000FF"/>
                </a:solidFill>
              </a:rPr>
              <a:t>—</a:t>
            </a:r>
            <a:r>
              <a:rPr lang="en-GB" altLang="zh-TW" dirty="0" smtClean="0">
                <a:solidFill>
                  <a:srgbClr val="0000FF"/>
                </a:solidFill>
                <a:latin typeface="Times New Roman" pitchFamily="16" charset="0"/>
                <a:ea typeface="新細明體" charset="-120"/>
                <a:cs typeface="Times New Roman" pitchFamily="16" charset="0"/>
              </a:rPr>
              <a:t>β– </a:t>
            </a:r>
            <a:r>
              <a:rPr lang="en-US" altLang="zh-TW" dirty="0" smtClean="0">
                <a:solidFill>
                  <a:srgbClr val="0000FF"/>
                </a:solidFill>
              </a:rPr>
              <a:t>scale</a:t>
            </a:r>
            <a:endParaRPr lang="zh-TW" altLang="en-US" dirty="0">
              <a:solidFill>
                <a:srgbClr val="0000FF"/>
              </a:solidFill>
            </a:endParaRPr>
          </a:p>
        </p:txBody>
      </p:sp>
      <p:sp>
        <p:nvSpPr>
          <p:cNvPr id="6" name="矩形 5"/>
          <p:cNvSpPr/>
          <p:nvPr/>
        </p:nvSpPr>
        <p:spPr>
          <a:xfrm>
            <a:off x="5247400" y="980728"/>
            <a:ext cx="1673535" cy="369332"/>
          </a:xfrm>
          <a:prstGeom prst="rect">
            <a:avLst/>
          </a:prstGeom>
        </p:spPr>
        <p:txBody>
          <a:bodyPr wrap="none">
            <a:spAutoFit/>
          </a:bodyPr>
          <a:lstStyle/>
          <a:p>
            <a:r>
              <a:rPr lang="en-US" altLang="zh-TW" dirty="0" err="1" smtClean="0">
                <a:solidFill>
                  <a:srgbClr val="0000FF"/>
                </a:solidFill>
              </a:rPr>
              <a:t>meso</a:t>
            </a:r>
            <a:r>
              <a:rPr lang="en-US" altLang="zh-TW" dirty="0" smtClean="0">
                <a:solidFill>
                  <a:srgbClr val="0000FF"/>
                </a:solidFill>
              </a:rPr>
              <a:t>—</a:t>
            </a:r>
            <a:r>
              <a:rPr lang="en-GB" altLang="zh-TW" dirty="0" smtClean="0">
                <a:solidFill>
                  <a:srgbClr val="0000FF"/>
                </a:solidFill>
                <a:ea typeface="新細明體" charset="-120"/>
                <a:cs typeface="Arial" charset="0"/>
              </a:rPr>
              <a:t>α</a:t>
            </a:r>
            <a:r>
              <a:rPr lang="en-GB" altLang="zh-TW" dirty="0" smtClean="0">
                <a:solidFill>
                  <a:srgbClr val="0000FF"/>
                </a:solidFill>
                <a:latin typeface="Times New Roman" pitchFamily="16" charset="0"/>
                <a:ea typeface="新細明體" charset="-120"/>
                <a:cs typeface="Times New Roman" pitchFamily="16" charset="0"/>
              </a:rPr>
              <a:t>– </a:t>
            </a:r>
            <a:r>
              <a:rPr lang="en-US" altLang="zh-TW" dirty="0" smtClean="0">
                <a:solidFill>
                  <a:srgbClr val="0000FF"/>
                </a:solidFill>
              </a:rPr>
              <a:t>scale</a:t>
            </a:r>
            <a:endParaRPr lang="zh-TW" altLang="en-US" dirty="0">
              <a:solidFill>
                <a:srgbClr val="0000FF"/>
              </a:solidFill>
            </a:endParaRPr>
          </a:p>
        </p:txBody>
      </p:sp>
      <p:sp>
        <p:nvSpPr>
          <p:cNvPr id="5" name="矩形 4"/>
          <p:cNvSpPr/>
          <p:nvPr/>
        </p:nvSpPr>
        <p:spPr>
          <a:xfrm>
            <a:off x="467544" y="5796170"/>
            <a:ext cx="4572000" cy="923330"/>
          </a:xfrm>
          <a:prstGeom prst="rect">
            <a:avLst/>
          </a:prstGeom>
        </p:spPr>
        <p:txBody>
          <a:bodyPr>
            <a:spAutoFit/>
          </a:bodyPr>
          <a:lstStyle/>
          <a:p>
            <a:r>
              <a:rPr lang="en-US" altLang="zh-TW" dirty="0" err="1"/>
              <a:t>vorticity</a:t>
            </a:r>
            <a:r>
              <a:rPr lang="en-US" altLang="zh-TW" dirty="0"/>
              <a:t> increase near the surface is mainly</a:t>
            </a:r>
          </a:p>
          <a:p>
            <a:r>
              <a:rPr lang="en-US" altLang="zh-TW" dirty="0"/>
              <a:t>due to the low-level convergence, consistent with </a:t>
            </a:r>
            <a:r>
              <a:rPr lang="en-US" altLang="zh-TW" dirty="0" smtClean="0"/>
              <a:t>the bottom-up </a:t>
            </a:r>
            <a:r>
              <a:rPr lang="en-US" altLang="zh-TW" dirty="0"/>
              <a:t>development theory</a:t>
            </a:r>
            <a:endParaRPr lang="zh-TW" altLang="en-US" dirty="0"/>
          </a:p>
        </p:txBody>
      </p:sp>
      <p:sp>
        <p:nvSpPr>
          <p:cNvPr id="7" name="矩形 6"/>
          <p:cNvSpPr/>
          <p:nvPr/>
        </p:nvSpPr>
        <p:spPr>
          <a:xfrm>
            <a:off x="5136087" y="5949280"/>
            <a:ext cx="3756393" cy="646331"/>
          </a:xfrm>
          <a:prstGeom prst="rect">
            <a:avLst/>
          </a:prstGeom>
        </p:spPr>
        <p:txBody>
          <a:bodyPr wrap="square">
            <a:spAutoFit/>
          </a:bodyPr>
          <a:lstStyle/>
          <a:p>
            <a:r>
              <a:rPr lang="en-US" altLang="zh-TW" dirty="0">
                <a:solidFill>
                  <a:srgbClr val="FF0000"/>
                </a:solidFill>
              </a:rPr>
              <a:t>why the </a:t>
            </a:r>
            <a:r>
              <a:rPr lang="en-US" altLang="zh-TW" dirty="0" err="1">
                <a:solidFill>
                  <a:srgbClr val="FF0000"/>
                </a:solidFill>
              </a:rPr>
              <a:t>vorticity</a:t>
            </a:r>
            <a:r>
              <a:rPr lang="en-US" altLang="zh-TW" dirty="0">
                <a:solidFill>
                  <a:srgbClr val="FF0000"/>
                </a:solidFill>
              </a:rPr>
              <a:t> evolution is </a:t>
            </a:r>
            <a:r>
              <a:rPr lang="en-US" altLang="zh-TW" dirty="0" smtClean="0">
                <a:solidFill>
                  <a:srgbClr val="FF0000"/>
                </a:solidFill>
              </a:rPr>
              <a:t>different at </a:t>
            </a:r>
            <a:r>
              <a:rPr lang="en-US" altLang="zh-TW" dirty="0">
                <a:solidFill>
                  <a:srgbClr val="FF0000"/>
                </a:solidFill>
              </a:rPr>
              <a:t>different spatial </a:t>
            </a:r>
            <a:r>
              <a:rPr lang="en-US" altLang="zh-TW" dirty="0" smtClean="0">
                <a:solidFill>
                  <a:srgbClr val="FF0000"/>
                </a:solidFill>
              </a:rPr>
              <a:t>scales?</a:t>
            </a:r>
            <a:endParaRPr lang="zh-TW" altLang="en-US" dirty="0">
              <a:solidFill>
                <a:srgbClr val="FF0000"/>
              </a:solidFill>
            </a:endParaRPr>
          </a:p>
        </p:txBody>
      </p:sp>
    </p:spTree>
    <p:extLst>
      <p:ext uri="{BB962C8B-B14F-4D97-AF65-F5344CB8AC3E}">
        <p14:creationId xmlns:p14="http://schemas.microsoft.com/office/powerpoint/2010/main" val="1483538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5664</TotalTime>
  <Words>2140</Words>
  <Application>Microsoft Office PowerPoint</Application>
  <PresentationFormat>如螢幕大小 (4:3)</PresentationFormat>
  <Paragraphs>263</Paragraphs>
  <Slides>37</Slides>
  <Notes>2</Notes>
  <HiddenSlides>0</HiddenSlides>
  <MMClips>1</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Office 佈景主題</vt:lpstr>
      <vt:lpstr>Thermodynamic Aspects of Tropical Cyclone Formation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Aspects of Tropical Cyclone Formation</dc:title>
  <dc:creator>CLin</dc:creator>
  <cp:lastModifiedBy>CLin</cp:lastModifiedBy>
  <cp:revision>85</cp:revision>
  <dcterms:created xsi:type="dcterms:W3CDTF">2012-10-09T07:14:09Z</dcterms:created>
  <dcterms:modified xsi:type="dcterms:W3CDTF">2012-10-23T03:03:21Z</dcterms:modified>
</cp:coreProperties>
</file>