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85" r:id="rId4"/>
    <p:sldId id="262" r:id="rId5"/>
    <p:sldId id="298" r:id="rId6"/>
    <p:sldId id="258" r:id="rId7"/>
    <p:sldId id="267" r:id="rId8"/>
    <p:sldId id="290" r:id="rId9"/>
    <p:sldId id="266" r:id="rId10"/>
    <p:sldId id="273" r:id="rId11"/>
    <p:sldId id="274" r:id="rId12"/>
    <p:sldId id="275" r:id="rId13"/>
    <p:sldId id="276" r:id="rId14"/>
    <p:sldId id="277" r:id="rId15"/>
    <p:sldId id="268" r:id="rId16"/>
    <p:sldId id="293" r:id="rId17"/>
    <p:sldId id="279" r:id="rId18"/>
    <p:sldId id="269" r:id="rId19"/>
    <p:sldId id="295" r:id="rId20"/>
    <p:sldId id="260" r:id="rId21"/>
    <p:sldId id="294" r:id="rId22"/>
    <p:sldId id="261" r:id="rId23"/>
    <p:sldId id="271" r:id="rId24"/>
    <p:sldId id="272" r:id="rId25"/>
    <p:sldId id="284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94675" autoAdjust="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836A5-37C7-42A7-AF4A-38036DFF1A1B}" type="datetimeFigureOut">
              <a:rPr lang="zh-TW" altLang="en-US" smtClean="0"/>
              <a:t>2012/10/17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75D13-2B07-41D7-982A-63BE4F8E6E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524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3adg:Q</a:t>
            </a:r>
            <a:r>
              <a:rPr lang="zh-TW" altLang="en-US" dirty="0" smtClean="0"/>
              <a:t>略為改變</a:t>
            </a:r>
            <a:endParaRPr lang="en-US" altLang="zh-TW" dirty="0" smtClean="0"/>
          </a:p>
          <a:p>
            <a:r>
              <a:rPr lang="en-US" altLang="zh-TW" dirty="0" smtClean="0"/>
              <a:t>3b:2R</a:t>
            </a:r>
            <a:r>
              <a:rPr lang="zh-TW" altLang="en-US" dirty="0" smtClean="0"/>
              <a:t>比</a:t>
            </a:r>
            <a:r>
              <a:rPr lang="en-US" altLang="zh-TW" dirty="0" smtClean="0"/>
              <a:t>1R</a:t>
            </a:r>
            <a:r>
              <a:rPr lang="zh-TW" altLang="en-US" dirty="0" smtClean="0"/>
              <a:t>多很多</a:t>
            </a:r>
            <a:endParaRPr lang="en-US" altLang="zh-TW" dirty="0" smtClean="0"/>
          </a:p>
          <a:p>
            <a:r>
              <a:rPr lang="en-US" altLang="zh-TW" dirty="0" smtClean="0"/>
              <a:t>3c:MTT-BASE</a:t>
            </a:r>
            <a:r>
              <a:rPr lang="zh-TW" altLang="en-US" dirty="0" smtClean="0"/>
              <a:t>最大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75D13-2B07-41D7-982A-63BE4F8E6E7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852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Table1&amp;2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75D13-2B07-41D7-982A-63BE4F8E6E78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571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TableA1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75D13-2B07-41D7-982A-63BE4F8E6E78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5721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4a:MTT-2R2S1G</a:t>
            </a:r>
            <a:r>
              <a:rPr lang="zh-TW" altLang="en-US" dirty="0" smtClean="0"/>
              <a:t>較</a:t>
            </a:r>
            <a:r>
              <a:rPr lang="en-US" altLang="zh-TW" dirty="0" smtClean="0"/>
              <a:t>BASE</a:t>
            </a:r>
            <a:r>
              <a:rPr lang="zh-TW" altLang="en-US" dirty="0" smtClean="0"/>
              <a:t>高</a:t>
            </a:r>
            <a:endParaRPr lang="en-US" altLang="zh-TW" dirty="0" smtClean="0"/>
          </a:p>
          <a:p>
            <a:r>
              <a:rPr lang="en-US" altLang="zh-TW" dirty="0" smtClean="0"/>
              <a:t>4b:MY-2R2S1G</a:t>
            </a:r>
            <a:r>
              <a:rPr lang="zh-TW" altLang="en-US" dirty="0" smtClean="0"/>
              <a:t>較</a:t>
            </a:r>
            <a:r>
              <a:rPr lang="en-US" altLang="zh-TW" dirty="0" smtClean="0"/>
              <a:t>BASE</a:t>
            </a:r>
            <a:r>
              <a:rPr lang="zh-TW" altLang="en-US" dirty="0" smtClean="0"/>
              <a:t>高</a:t>
            </a:r>
            <a:endParaRPr lang="en-US" altLang="zh-TW" dirty="0" smtClean="0"/>
          </a:p>
          <a:p>
            <a:r>
              <a:rPr lang="en-US" altLang="zh-TW" dirty="0" smtClean="0"/>
              <a:t>4cd:</a:t>
            </a:r>
            <a:r>
              <a:rPr lang="zh-TW" altLang="en-US" dirty="0" smtClean="0"/>
              <a:t>降水大的區域，雨滴長較大，落速較快</a:t>
            </a:r>
            <a:endParaRPr lang="en-US" altLang="zh-TW" dirty="0" smtClean="0"/>
          </a:p>
          <a:p>
            <a:r>
              <a:rPr lang="en-US" altLang="zh-TW" dirty="0" smtClean="0"/>
              <a:t>4e:MTT-2R1S1G</a:t>
            </a:r>
            <a:r>
              <a:rPr lang="zh-TW" altLang="en-US" dirty="0" smtClean="0"/>
              <a:t>較</a:t>
            </a:r>
            <a:r>
              <a:rPr lang="en-US" altLang="zh-TW" dirty="0" smtClean="0"/>
              <a:t>MTT-1R1S1G</a:t>
            </a:r>
            <a:r>
              <a:rPr lang="zh-TW" altLang="en-US" dirty="0" smtClean="0"/>
              <a:t>大</a:t>
            </a:r>
            <a:r>
              <a:rPr lang="en-US" altLang="zh-TW" dirty="0" smtClean="0"/>
              <a:t>(rain evaporation)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75D13-2B07-41D7-982A-63BE4F8E6E78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3127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6ac:</a:t>
            </a:r>
            <a:r>
              <a:rPr lang="zh-TW" altLang="en-US" dirty="0" smtClean="0"/>
              <a:t>發展較</a:t>
            </a:r>
            <a:r>
              <a:rPr lang="en-US" altLang="zh-TW" dirty="0" smtClean="0"/>
              <a:t>BASE</a:t>
            </a:r>
            <a:r>
              <a:rPr lang="zh-TW" altLang="en-US" dirty="0" smtClean="0"/>
              <a:t>好</a:t>
            </a:r>
            <a:endParaRPr lang="en-US" altLang="zh-TW" dirty="0" smtClean="0"/>
          </a:p>
          <a:p>
            <a:r>
              <a:rPr lang="en-US" altLang="zh-TW" dirty="0" smtClean="0"/>
              <a:t>6bd:</a:t>
            </a:r>
            <a:r>
              <a:rPr lang="zh-TW" altLang="en-US" dirty="0" smtClean="0"/>
              <a:t>發展較</a:t>
            </a:r>
            <a:r>
              <a:rPr lang="en-US" altLang="zh-TW" dirty="0" smtClean="0"/>
              <a:t>BASE</a:t>
            </a:r>
            <a:r>
              <a:rPr lang="zh-TW" altLang="en-US" dirty="0" smtClean="0"/>
              <a:t>好</a:t>
            </a:r>
            <a:endParaRPr lang="en-US" altLang="zh-TW" dirty="0" smtClean="0"/>
          </a:p>
          <a:p>
            <a:r>
              <a:rPr lang="en-US" altLang="zh-TW" dirty="0" smtClean="0"/>
              <a:t>6ef:</a:t>
            </a:r>
            <a:r>
              <a:rPr lang="zh-TW" altLang="en-US" dirty="0" smtClean="0"/>
              <a:t>後期</a:t>
            </a:r>
            <a:r>
              <a:rPr lang="en-US" altLang="zh-TW" dirty="0" smtClean="0"/>
              <a:t>size</a:t>
            </a:r>
            <a:r>
              <a:rPr lang="zh-TW" altLang="en-US" dirty="0" smtClean="0"/>
              <a:t>發展得比</a:t>
            </a:r>
            <a:r>
              <a:rPr lang="en-US" altLang="zh-TW" dirty="0" smtClean="0"/>
              <a:t>BASE</a:t>
            </a:r>
            <a:r>
              <a:rPr lang="zh-TW" altLang="en-US" dirty="0" smtClean="0"/>
              <a:t>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75D13-2B07-41D7-982A-63BE4F8E6E78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0819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8cg:</a:t>
            </a:r>
            <a:r>
              <a:rPr lang="zh-TW" altLang="en-US" dirty="0" smtClean="0"/>
              <a:t>沒有明顯的</a:t>
            </a:r>
            <a:r>
              <a:rPr lang="en-US" altLang="zh-TW" dirty="0" smtClean="0"/>
              <a:t>new cell</a:t>
            </a:r>
            <a:r>
              <a:rPr lang="zh-TW" altLang="en-US" dirty="0" smtClean="0"/>
              <a:t>產生，但強的外流增強</a:t>
            </a:r>
            <a:r>
              <a:rPr lang="en-US" altLang="zh-TW" dirty="0" err="1" smtClean="0"/>
              <a:t>suqall</a:t>
            </a:r>
            <a:r>
              <a:rPr lang="en-US" altLang="zh-TW" dirty="0" smtClean="0"/>
              <a:t> line</a:t>
            </a:r>
            <a:r>
              <a:rPr lang="zh-TW" altLang="en-US" dirty="0" smtClean="0"/>
              <a:t>的傳遞，導致邊界層大量降水</a:t>
            </a:r>
            <a:endParaRPr lang="en-US" altLang="zh-TW" dirty="0" smtClean="0"/>
          </a:p>
          <a:p>
            <a:r>
              <a:rPr lang="en-US" altLang="zh-TW" dirty="0" smtClean="0"/>
              <a:t>8ae:</a:t>
            </a:r>
            <a:r>
              <a:rPr lang="zh-TW" altLang="en-US" dirty="0" smtClean="0"/>
              <a:t>雨滴較小，有大的</a:t>
            </a:r>
            <a:r>
              <a:rPr lang="en-US" altLang="zh-TW" dirty="0" smtClean="0"/>
              <a:t>evaporation</a:t>
            </a:r>
            <a:r>
              <a:rPr lang="zh-TW" altLang="en-US" dirty="0" smtClean="0"/>
              <a:t>，造成</a:t>
            </a:r>
            <a:r>
              <a:rPr lang="en-US" altLang="zh-TW" dirty="0" smtClean="0"/>
              <a:t>gust front</a:t>
            </a:r>
            <a:r>
              <a:rPr lang="zh-TW" altLang="en-US" dirty="0" smtClean="0"/>
              <a:t>有強冷</a:t>
            </a:r>
            <a:r>
              <a:rPr lang="en-US" altLang="zh-TW" dirty="0" smtClean="0"/>
              <a:t>outflow</a:t>
            </a:r>
          </a:p>
          <a:p>
            <a:r>
              <a:rPr lang="en-US" altLang="zh-TW" dirty="0" smtClean="0"/>
              <a:t>8bf:outflow</a:t>
            </a:r>
            <a:r>
              <a:rPr lang="zh-TW" altLang="en-US" dirty="0" smtClean="0"/>
              <a:t>減弱，地面降水少</a:t>
            </a:r>
            <a:endParaRPr lang="en-US" altLang="zh-TW" dirty="0" smtClean="0"/>
          </a:p>
          <a:p>
            <a:r>
              <a:rPr lang="zh-TW" altLang="en-US" dirty="0" smtClean="0"/>
              <a:t>紅色</a:t>
            </a:r>
            <a:r>
              <a:rPr lang="en-US" altLang="zh-TW" dirty="0" err="1" smtClean="0"/>
              <a:t>shaded:graupel</a:t>
            </a:r>
            <a:r>
              <a:rPr lang="zh-TW" altLang="en-US" dirty="0" smtClean="0"/>
              <a:t>，藍色</a:t>
            </a:r>
            <a:r>
              <a:rPr lang="en-US" altLang="zh-TW" dirty="0" err="1" smtClean="0"/>
              <a:t>shaded:rain</a:t>
            </a:r>
            <a:r>
              <a:rPr lang="en-US" altLang="zh-TW" dirty="0" smtClean="0"/>
              <a:t>(number-weighted mean particle size)</a:t>
            </a:r>
          </a:p>
          <a:p>
            <a:r>
              <a:rPr lang="zh-TW" altLang="en-US" dirty="0" smtClean="0"/>
              <a:t>黃線</a:t>
            </a:r>
            <a:r>
              <a:rPr lang="en-US" altLang="zh-TW" dirty="0" smtClean="0"/>
              <a:t>:cold-pool</a:t>
            </a:r>
            <a:r>
              <a:rPr lang="en-US" altLang="zh-TW" baseline="0" dirty="0" smtClean="0"/>
              <a:t> boundary</a:t>
            </a:r>
          </a:p>
          <a:p>
            <a:r>
              <a:rPr lang="en-US" altLang="zh-TW" baseline="0" dirty="0" smtClean="0"/>
              <a:t>3h20min~3h50min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75D13-2B07-41D7-982A-63BE4F8E6E78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2325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10d:MTT-H</a:t>
            </a:r>
            <a:r>
              <a:rPr lang="zh-TW" altLang="en-US" dirty="0" smtClean="0"/>
              <a:t>和</a:t>
            </a:r>
            <a:r>
              <a:rPr lang="en-US" altLang="zh-TW" dirty="0" smtClean="0"/>
              <a:t>MY-H</a:t>
            </a:r>
            <a:r>
              <a:rPr lang="zh-TW" altLang="en-US" dirty="0" smtClean="0"/>
              <a:t>的</a:t>
            </a:r>
            <a:r>
              <a:rPr lang="en-US" altLang="zh-TW" dirty="0" smtClean="0"/>
              <a:t>Q</a:t>
            </a:r>
            <a:r>
              <a:rPr lang="zh-TW" altLang="en-US" dirty="0" smtClean="0"/>
              <a:t>有些微增加</a:t>
            </a:r>
            <a:endParaRPr lang="en-US" altLang="zh-TW" dirty="0" smtClean="0"/>
          </a:p>
          <a:p>
            <a:r>
              <a:rPr lang="en-US" altLang="zh-TW" dirty="0" smtClean="0"/>
              <a:t>10gj:hail</a:t>
            </a:r>
            <a:r>
              <a:rPr lang="zh-TW" altLang="en-US" dirty="0" smtClean="0"/>
              <a:t>和</a:t>
            </a:r>
            <a:r>
              <a:rPr lang="en-US" altLang="zh-TW" dirty="0" err="1" smtClean="0"/>
              <a:t>graupel</a:t>
            </a:r>
            <a:r>
              <a:rPr lang="zh-TW" altLang="en-US" dirty="0" smtClean="0"/>
              <a:t>的</a:t>
            </a:r>
            <a:r>
              <a:rPr lang="en-US" altLang="zh-TW" dirty="0" smtClean="0"/>
              <a:t>Q</a:t>
            </a:r>
            <a:r>
              <a:rPr lang="zh-TW" altLang="en-US" dirty="0" smtClean="0"/>
              <a:t>大小幾乎相等，是由於他們較像</a:t>
            </a:r>
            <a:r>
              <a:rPr lang="en-US" altLang="zh-TW" dirty="0" smtClean="0"/>
              <a:t>hail-only(-H)</a:t>
            </a:r>
            <a:r>
              <a:rPr lang="zh-TW" altLang="en-US" dirty="0" smtClean="0"/>
              <a:t>的實驗</a:t>
            </a:r>
            <a:endParaRPr lang="en-US" altLang="zh-TW" dirty="0" smtClean="0"/>
          </a:p>
          <a:p>
            <a:r>
              <a:rPr lang="en-US" altLang="zh-TW" dirty="0" smtClean="0"/>
              <a:t>10h:MTT-GH</a:t>
            </a:r>
            <a:r>
              <a:rPr lang="zh-TW" altLang="en-US" dirty="0" smtClean="0"/>
              <a:t>和</a:t>
            </a:r>
            <a:r>
              <a:rPr lang="en-US" altLang="zh-TW" dirty="0" smtClean="0"/>
              <a:t>MY-GH</a:t>
            </a:r>
            <a:r>
              <a:rPr lang="zh-TW" altLang="en-US" dirty="0" smtClean="0"/>
              <a:t>十分顯著，但</a:t>
            </a:r>
            <a:r>
              <a:rPr lang="en-US" altLang="zh-TW" dirty="0" smtClean="0"/>
              <a:t>GH-NT</a:t>
            </a:r>
            <a:r>
              <a:rPr lang="zh-TW" altLang="en-US" dirty="0" smtClean="0"/>
              <a:t>並沒有增加</a:t>
            </a:r>
            <a:r>
              <a:rPr lang="en-US" altLang="zh-TW" dirty="0" err="1" smtClean="0"/>
              <a:t>graupel</a:t>
            </a:r>
            <a:r>
              <a:rPr lang="zh-TW" altLang="en-US" dirty="0" smtClean="0"/>
              <a:t>的</a:t>
            </a:r>
            <a:r>
              <a:rPr lang="en-US" altLang="zh-TW" dirty="0" smtClean="0"/>
              <a:t>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75D13-2B07-41D7-982A-63BE4F8E6E7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3502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MTT-H&amp;MY-H</a:t>
            </a:r>
            <a:r>
              <a:rPr lang="zh-TW" altLang="en-US" dirty="0" smtClean="0"/>
              <a:t>強度較強，是由於體積較大的</a:t>
            </a:r>
            <a:r>
              <a:rPr lang="en-US" altLang="zh-TW" dirty="0" smtClean="0"/>
              <a:t>hail</a:t>
            </a:r>
            <a:r>
              <a:rPr lang="zh-TW" altLang="en-US" dirty="0" smtClean="0"/>
              <a:t>融化，使地表溫度降低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75D13-2B07-41D7-982A-63BE4F8E6E78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3410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MY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tends to favor riming</a:t>
            </a:r>
          </a:p>
          <a:p>
            <a:r>
              <a:rPr lang="en-US" altLang="zh-TW" dirty="0" smtClean="0"/>
              <a:t>MTT tends to favor</a:t>
            </a:r>
            <a:r>
              <a:rPr lang="en-US" altLang="zh-TW" baseline="0" dirty="0" smtClean="0"/>
              <a:t> depositional growth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*deposition</a:t>
            </a:r>
            <a:r>
              <a:rPr lang="zh-TW" altLang="en-US" dirty="0" smtClean="0"/>
              <a:t>的</a:t>
            </a:r>
            <a:r>
              <a:rPr lang="en-US" altLang="zh-TW" dirty="0" smtClean="0"/>
              <a:t>LH</a:t>
            </a:r>
            <a:r>
              <a:rPr lang="en-US" altLang="zh-TW" baseline="0" dirty="0" smtClean="0"/>
              <a:t> release</a:t>
            </a:r>
            <a:r>
              <a:rPr lang="zh-TW" altLang="en-US" baseline="0" dirty="0" smtClean="0"/>
              <a:t>遠大於</a:t>
            </a:r>
            <a:r>
              <a:rPr lang="en-US" altLang="zh-TW" baseline="0" dirty="0" smtClean="0"/>
              <a:t>riming</a:t>
            </a:r>
          </a:p>
          <a:p>
            <a:r>
              <a:rPr lang="en-US" altLang="zh-TW" baseline="0" dirty="0" err="1" smtClean="0"/>
              <a:t>MTT:depositional</a:t>
            </a:r>
            <a:r>
              <a:rPr lang="en-US" altLang="zh-TW" baseline="0" dirty="0" smtClean="0"/>
              <a:t> 30% riming 7%</a:t>
            </a:r>
          </a:p>
          <a:p>
            <a:r>
              <a:rPr lang="en-US" altLang="zh-TW" baseline="0" dirty="0" err="1" smtClean="0"/>
              <a:t>MY:depositional</a:t>
            </a:r>
            <a:r>
              <a:rPr lang="en-US" altLang="zh-TW" baseline="0" dirty="0" smtClean="0"/>
              <a:t> 7% riming 9%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75D13-2B07-41D7-982A-63BE4F8E6E78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8836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75D13-2B07-41D7-982A-63BE4F8E6E78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9028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15a:MTT-WM-BRK</a:t>
            </a:r>
            <a:r>
              <a:rPr kumimoji="1" lang="zh-TW" altLang="en-US" dirty="0" smtClean="0"/>
              <a:t>，上層大</a:t>
            </a:r>
            <a:r>
              <a:rPr kumimoji="1" lang="en-US" altLang="zh-TW" dirty="0" smtClean="0"/>
              <a:t>(</a:t>
            </a:r>
            <a:r>
              <a:rPr kumimoji="1" lang="zh-TW" altLang="en-US" dirty="0" smtClean="0"/>
              <a:t>相較</a:t>
            </a:r>
            <a:r>
              <a:rPr kumimoji="1" lang="en-US" altLang="zh-TW" dirty="0" smtClean="0"/>
              <a:t>BASE)    WM&gt;WM-BRK(</a:t>
            </a:r>
            <a:r>
              <a:rPr kumimoji="1" lang="zh-TW" altLang="en-US" dirty="0" smtClean="0"/>
              <a:t>因為較大雨滴</a:t>
            </a:r>
            <a:r>
              <a:rPr kumimoji="1" lang="en-US" altLang="zh-TW" dirty="0" smtClean="0"/>
              <a:t>)</a:t>
            </a:r>
          </a:p>
          <a:p>
            <a:r>
              <a:rPr kumimoji="1" lang="en-US" altLang="zh-TW" dirty="0" smtClean="0"/>
              <a:t>15c:MTT-WMBRK</a:t>
            </a:r>
            <a:r>
              <a:rPr kumimoji="1" lang="zh-TW" altLang="en-US" dirty="0" smtClean="0"/>
              <a:t>較大</a:t>
            </a:r>
            <a:r>
              <a:rPr kumimoji="1" lang="en-US" altLang="zh-TW" dirty="0" smtClean="0"/>
              <a:t>(</a:t>
            </a:r>
            <a:r>
              <a:rPr kumimoji="1" lang="zh-TW" altLang="en-US" dirty="0" smtClean="0"/>
              <a:t>相較</a:t>
            </a:r>
            <a:r>
              <a:rPr kumimoji="1" lang="en-US" altLang="zh-TW" dirty="0" smtClean="0"/>
              <a:t>BASE)  WM</a:t>
            </a:r>
            <a:r>
              <a:rPr kumimoji="1" lang="zh-TW" altLang="en-US" dirty="0" smtClean="0"/>
              <a:t>和</a:t>
            </a:r>
            <a:r>
              <a:rPr kumimoji="1" lang="en-US" altLang="zh-TW" dirty="0" smtClean="0"/>
              <a:t>WM-BRK</a:t>
            </a:r>
            <a:r>
              <a:rPr kumimoji="1" lang="zh-TW" altLang="en-US" dirty="0" smtClean="0"/>
              <a:t>類似</a:t>
            </a:r>
            <a:endParaRPr kumimoji="1" lang="en-US" altLang="zh-TW" dirty="0" smtClean="0"/>
          </a:p>
          <a:p>
            <a:endParaRPr kumimoji="1" lang="en-US" altLang="zh-TW" dirty="0" smtClean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75D13-2B07-41D7-982A-63BE4F8E6E78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373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2012/10/17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2012/10/17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2012/10/17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2012/10/17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Sensitivity of idealized squall-line simulations to the level of complexity used in two-moment bulk microphysics schemes.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2969343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 smtClean="0">
                <a:solidFill>
                  <a:schemeClr val="tx1"/>
                </a:solidFill>
              </a:rPr>
              <a:t>Speaker: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err="1" smtClean="0">
                <a:solidFill>
                  <a:schemeClr val="tx1"/>
                </a:solidFill>
              </a:rPr>
              <a:t>Huan</a:t>
            </a:r>
            <a:r>
              <a:rPr lang="en-US" altLang="zh-TW" dirty="0" smtClean="0">
                <a:solidFill>
                  <a:schemeClr val="tx1"/>
                </a:solidFill>
              </a:rPr>
              <a:t> Chen</a:t>
            </a:r>
          </a:p>
          <a:p>
            <a:pPr algn="l"/>
            <a:r>
              <a:rPr lang="en-US" altLang="zh-TW" dirty="0" smtClean="0">
                <a:solidFill>
                  <a:schemeClr val="tx1"/>
                </a:solidFill>
              </a:rPr>
              <a:t>Professor: Ming-Jen Yang</a:t>
            </a:r>
          </a:p>
          <a:p>
            <a:endParaRPr lang="en-US" altLang="zh-TW" dirty="0"/>
          </a:p>
          <a:p>
            <a:r>
              <a:rPr lang="en-US" altLang="zh-TW" dirty="0" smtClean="0">
                <a:solidFill>
                  <a:schemeClr val="tx1"/>
                </a:solidFill>
              </a:rPr>
              <a:t>Van </a:t>
            </a:r>
            <a:r>
              <a:rPr lang="en-US" altLang="zh-TW" dirty="0" err="1">
                <a:solidFill>
                  <a:schemeClr val="tx1"/>
                </a:solidFill>
              </a:rPr>
              <a:t>Weverberg</a:t>
            </a:r>
            <a:r>
              <a:rPr lang="en-US" altLang="zh-TW" dirty="0">
                <a:solidFill>
                  <a:schemeClr val="tx1"/>
                </a:solidFill>
              </a:rPr>
              <a:t>, K., A. M. </a:t>
            </a:r>
            <a:r>
              <a:rPr lang="en-US" altLang="zh-TW" dirty="0" err="1">
                <a:solidFill>
                  <a:schemeClr val="tx1"/>
                </a:solidFill>
              </a:rPr>
              <a:t>Vogelmann</a:t>
            </a:r>
            <a:r>
              <a:rPr lang="en-US" altLang="zh-TW" dirty="0">
                <a:solidFill>
                  <a:schemeClr val="tx1"/>
                </a:solidFill>
              </a:rPr>
              <a:t>, H. Morrison, and J. </a:t>
            </a:r>
            <a:r>
              <a:rPr lang="en-US" altLang="zh-TW" dirty="0" smtClean="0">
                <a:solidFill>
                  <a:schemeClr val="tx1"/>
                </a:solidFill>
              </a:rPr>
              <a:t>  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 </a:t>
            </a:r>
            <a:r>
              <a:rPr lang="en-US" altLang="zh-TW" dirty="0" err="1" smtClean="0">
                <a:solidFill>
                  <a:schemeClr val="tx1"/>
                </a:solidFill>
              </a:rPr>
              <a:t>Milbrandt</a:t>
            </a:r>
            <a:r>
              <a:rPr lang="en-US" altLang="zh-TW" dirty="0">
                <a:solidFill>
                  <a:schemeClr val="tx1"/>
                </a:solidFill>
              </a:rPr>
              <a:t>, 2012: Sensitivity of idealized squall-line 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  simulations </a:t>
            </a:r>
            <a:r>
              <a:rPr lang="en-US" altLang="zh-TW" dirty="0">
                <a:solidFill>
                  <a:schemeClr val="tx1"/>
                </a:solidFill>
              </a:rPr>
              <a:t>to the level of complexity used in </a:t>
            </a:r>
            <a:r>
              <a:rPr lang="en-US" altLang="zh-TW" dirty="0" smtClean="0">
                <a:solidFill>
                  <a:schemeClr val="tx1"/>
                </a:solidFill>
              </a:rPr>
              <a:t>two-</a:t>
            </a:r>
          </a:p>
          <a:p>
            <a:pPr algn="l"/>
            <a:r>
              <a:rPr lang="en-US" altLang="zh-TW" dirty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         moment </a:t>
            </a:r>
            <a:r>
              <a:rPr lang="en-US" altLang="zh-TW" dirty="0">
                <a:solidFill>
                  <a:schemeClr val="tx1"/>
                </a:solidFill>
              </a:rPr>
              <a:t>bulk microphysics schemes. </a:t>
            </a:r>
            <a:r>
              <a:rPr lang="en-US" altLang="zh-TW" i="1" dirty="0">
                <a:solidFill>
                  <a:schemeClr val="tx1"/>
                </a:solidFill>
              </a:rPr>
              <a:t>Mon. </a:t>
            </a:r>
            <a:r>
              <a:rPr lang="en-US" altLang="zh-TW" i="1" dirty="0" err="1">
                <a:solidFill>
                  <a:schemeClr val="tx1"/>
                </a:solidFill>
              </a:rPr>
              <a:t>Wea</a:t>
            </a:r>
            <a:r>
              <a:rPr lang="en-US" altLang="zh-TW" i="1" dirty="0">
                <a:solidFill>
                  <a:schemeClr val="tx1"/>
                </a:solidFill>
              </a:rPr>
              <a:t>. </a:t>
            </a:r>
            <a:r>
              <a:rPr lang="en-US" altLang="zh-TW" i="1" dirty="0" smtClean="0">
                <a:solidFill>
                  <a:schemeClr val="tx1"/>
                </a:solidFill>
              </a:rPr>
              <a:t>Rev.,</a:t>
            </a:r>
            <a:r>
              <a:rPr lang="en-US" altLang="zh-TW" dirty="0" smtClean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l"/>
            <a:r>
              <a:rPr lang="zh-TW" altLang="en-US" b="1" dirty="0">
                <a:solidFill>
                  <a:schemeClr val="tx1"/>
                </a:solidFill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</a:rPr>
              <a:t>         </a:t>
            </a:r>
            <a:r>
              <a:rPr lang="en-US" altLang="zh-TW" b="1" dirty="0" smtClean="0">
                <a:solidFill>
                  <a:schemeClr val="tx1"/>
                </a:solidFill>
              </a:rPr>
              <a:t>140</a:t>
            </a:r>
            <a:r>
              <a:rPr lang="en-US" altLang="zh-TW" b="1" dirty="0">
                <a:solidFill>
                  <a:schemeClr val="tx1"/>
                </a:solidFill>
              </a:rPr>
              <a:t>,</a:t>
            </a:r>
            <a:r>
              <a:rPr lang="en-US" altLang="zh-TW" dirty="0">
                <a:solidFill>
                  <a:schemeClr val="tx1"/>
                </a:solidFill>
              </a:rPr>
              <a:t> 1883–1907</a:t>
            </a:r>
            <a:r>
              <a:rPr lang="en-US" altLang="zh-TW" dirty="0" smtClean="0">
                <a:solidFill>
                  <a:schemeClr val="tx1"/>
                </a:solidFill>
              </a:rPr>
              <a:t>.</a:t>
            </a:r>
            <a:endParaRPr lang="zh-TW" altLang="zh-TW" dirty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018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Results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3" y="1256681"/>
            <a:ext cx="8888163" cy="277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5" y="4036041"/>
            <a:ext cx="9036496" cy="184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34" y="6186887"/>
            <a:ext cx="1728192" cy="63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516216" y="631892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Sui et al. (2007)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576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/>
          <a:lstStyle/>
          <a:p>
            <a:r>
              <a:rPr lang="en-US" altLang="zh-TW" dirty="0"/>
              <a:t>1.</a:t>
            </a:r>
            <a:r>
              <a:rPr lang="en-US" altLang="zh-TW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Number of predicted moments </a:t>
            </a:r>
            <a:endParaRPr lang="zh-TW" altLang="en-US" dirty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5472608" cy="486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936245" y="270892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d</a:t>
            </a:r>
            <a:r>
              <a:rPr lang="en-US" altLang="zh-TW" dirty="0" smtClean="0">
                <a:solidFill>
                  <a:srgbClr val="FF0000"/>
                </a:solidFill>
              </a:rPr>
              <a:t>omain- and time-averaged vertical profiles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300192" y="3789040"/>
            <a:ext cx="252028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/>
              <a:t>Left to right:</a:t>
            </a:r>
            <a:br>
              <a:rPr kumimoji="1" lang="en-US" altLang="zh-TW" dirty="0" smtClean="0"/>
            </a:br>
            <a:r>
              <a:rPr kumimoji="1" lang="en-US" altLang="zh-TW" dirty="0" smtClean="0"/>
              <a:t>Mixing ratio,</a:t>
            </a:r>
            <a:br>
              <a:rPr kumimoji="1" lang="en-US" altLang="zh-TW" dirty="0" smtClean="0"/>
            </a:br>
            <a:r>
              <a:rPr kumimoji="1" lang="en-US" altLang="zh-TW" dirty="0" smtClean="0"/>
              <a:t>Number concentration,</a:t>
            </a:r>
          </a:p>
          <a:p>
            <a:r>
              <a:rPr kumimoji="1" lang="en-US" altLang="zh-TW" dirty="0" smtClean="0"/>
              <a:t>Number</a:t>
            </a:r>
            <a:r>
              <a:rPr kumimoji="1" lang="en-US" altLang="zh-TW" dirty="0"/>
              <a:t>-weighted mean </a:t>
            </a:r>
            <a:r>
              <a:rPr kumimoji="1" lang="en-US" altLang="zh-TW" dirty="0" smtClean="0"/>
              <a:t>particle diameter</a:t>
            </a:r>
            <a:endParaRPr kumimoji="1" lang="zh-TW" altLang="en-US" dirty="0"/>
          </a:p>
          <a:p>
            <a:endParaRPr kumimoji="1"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-1436428" y="27666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043608" y="2060848"/>
            <a:ext cx="1512168" cy="44644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96000"/>
                  <a:satMod val="120000"/>
                  <a:lumMod val="120000"/>
                  <a:alpha val="0"/>
                </a:schemeClr>
              </a:gs>
              <a:gs pos="100000">
                <a:schemeClr val="accent1">
                  <a:shade val="89000"/>
                  <a:lumMod val="90000"/>
                  <a:alpha val="0"/>
                </a:schemeClr>
              </a:gs>
            </a:gsLst>
            <a:lin ang="54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627784" y="2060848"/>
            <a:ext cx="1512168" cy="14317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96000"/>
                  <a:satMod val="120000"/>
                  <a:lumMod val="120000"/>
                  <a:alpha val="0"/>
                </a:schemeClr>
              </a:gs>
              <a:gs pos="100000">
                <a:schemeClr val="accent1">
                  <a:shade val="89000"/>
                  <a:lumMod val="90000"/>
                  <a:alpha val="0"/>
                </a:schemeClr>
              </a:gs>
            </a:gsLst>
            <a:lin ang="54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4211960" y="2060848"/>
            <a:ext cx="1512168" cy="14317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96000"/>
                  <a:satMod val="120000"/>
                  <a:lumMod val="120000"/>
                  <a:alpha val="0"/>
                </a:schemeClr>
              </a:gs>
              <a:gs pos="100000">
                <a:schemeClr val="accent1">
                  <a:shade val="89000"/>
                  <a:lumMod val="90000"/>
                  <a:alpha val="0"/>
                </a:schemeClr>
              </a:gs>
            </a:gsLst>
            <a:lin ang="54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1637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0247"/>
            <a:ext cx="6465048" cy="512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6372200" y="141277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time-averaged vertical profiles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516216" y="20608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/>
              <a:t>Mixing ratio</a:t>
            </a:r>
            <a:endParaRPr kumimoji="1"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516216" y="386104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/>
              <a:t>Number-weighted mean drop diameter</a:t>
            </a:r>
            <a:endParaRPr kumimoji="1"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516216" y="55892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/>
              <a:t>Rain evaporation</a:t>
            </a:r>
            <a:endParaRPr kumimoji="1"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39552" y="1700808"/>
            <a:ext cx="2880320" cy="132283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96000"/>
                  <a:satMod val="120000"/>
                  <a:lumMod val="120000"/>
                  <a:alpha val="0"/>
                </a:schemeClr>
              </a:gs>
              <a:gs pos="100000">
                <a:schemeClr val="accent1">
                  <a:shade val="89000"/>
                  <a:lumMod val="90000"/>
                  <a:alpha val="0"/>
                </a:schemeClr>
              </a:gs>
            </a:gsLst>
            <a:lin ang="54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491880" y="1700808"/>
            <a:ext cx="2808312" cy="12961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96000"/>
                  <a:satMod val="120000"/>
                  <a:lumMod val="120000"/>
                  <a:alpha val="0"/>
                </a:schemeClr>
              </a:gs>
              <a:gs pos="100000">
                <a:schemeClr val="accent1">
                  <a:shade val="89000"/>
                  <a:lumMod val="90000"/>
                  <a:alpha val="0"/>
                </a:schemeClr>
              </a:gs>
            </a:gsLst>
            <a:lin ang="54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11560" y="3356992"/>
            <a:ext cx="5688632" cy="13681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96000"/>
                  <a:satMod val="120000"/>
                  <a:lumMod val="120000"/>
                  <a:alpha val="0"/>
                </a:schemeClr>
              </a:gs>
              <a:gs pos="100000">
                <a:schemeClr val="accent1">
                  <a:shade val="89000"/>
                  <a:lumMod val="90000"/>
                  <a:alpha val="0"/>
                </a:schemeClr>
              </a:gs>
            </a:gsLst>
            <a:lin ang="54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11560" y="5013176"/>
            <a:ext cx="2808312" cy="13681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96000"/>
                  <a:satMod val="120000"/>
                  <a:lumMod val="120000"/>
                  <a:alpha val="0"/>
                </a:schemeClr>
              </a:gs>
              <a:gs pos="100000">
                <a:schemeClr val="accent1">
                  <a:shade val="89000"/>
                  <a:lumMod val="90000"/>
                  <a:alpha val="0"/>
                </a:schemeClr>
              </a:gs>
            </a:gsLst>
            <a:lin ang="54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6814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9513"/>
            <a:ext cx="5328592" cy="528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137191" y="270892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Time evolution of cold-pool characteristics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" y="2341519"/>
            <a:ext cx="4413163" cy="451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25" y="2341519"/>
            <a:ext cx="4427633" cy="451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83568" y="184482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/>
              <a:t>Vertical cross section through the squall line(</a:t>
            </a:r>
            <a:r>
              <a:rPr lang="en-US" altLang="zh-TW" dirty="0"/>
              <a:t>3h20min~</a:t>
            </a:r>
            <a:r>
              <a:rPr lang="en-US" altLang="zh-TW" dirty="0" smtClean="0"/>
              <a:t>3h50min</a:t>
            </a:r>
            <a:r>
              <a:rPr kumimoji="1" lang="en-US" altLang="zh-TW" dirty="0" smtClean="0"/>
              <a:t>)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39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1196752"/>
            <a:ext cx="7408333" cy="4929411"/>
          </a:xfrm>
        </p:spPr>
        <p:txBody>
          <a:bodyPr/>
          <a:lstStyle/>
          <a:p>
            <a:r>
              <a:rPr lang="en-US" altLang="zh-TW" dirty="0" smtClean="0"/>
              <a:t>2.</a:t>
            </a:r>
            <a:r>
              <a:rPr lang="en-US" altLang="zh-TW" dirty="0" smtClean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Nature and number of predicted ice categories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92758"/>
            <a:ext cx="5112568" cy="523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936245" y="2491155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d</a:t>
            </a:r>
            <a:r>
              <a:rPr lang="en-US" altLang="zh-TW" dirty="0" smtClean="0">
                <a:solidFill>
                  <a:srgbClr val="FF0000"/>
                </a:solidFill>
              </a:rPr>
              <a:t>omain- and time-averaged vertical profiles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300192" y="3789040"/>
            <a:ext cx="252028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/>
              <a:t>Left to right:</a:t>
            </a:r>
            <a:br>
              <a:rPr kumimoji="1" lang="en-US" altLang="zh-TW" dirty="0" smtClean="0"/>
            </a:br>
            <a:r>
              <a:rPr kumimoji="1" lang="en-US" altLang="zh-TW" dirty="0" smtClean="0"/>
              <a:t>Mixing ratio,</a:t>
            </a:r>
            <a:br>
              <a:rPr kumimoji="1" lang="en-US" altLang="zh-TW" dirty="0" smtClean="0"/>
            </a:br>
            <a:r>
              <a:rPr kumimoji="1" lang="en-US" altLang="zh-TW" dirty="0" smtClean="0"/>
              <a:t>Number concentration,</a:t>
            </a:r>
          </a:p>
          <a:p>
            <a:r>
              <a:rPr kumimoji="1" lang="en-US" altLang="zh-TW" dirty="0" smtClean="0"/>
              <a:t>Number</a:t>
            </a:r>
            <a:r>
              <a:rPr kumimoji="1" lang="en-US" altLang="zh-TW" dirty="0"/>
              <a:t>-weighted mean </a:t>
            </a:r>
            <a:r>
              <a:rPr kumimoji="1" lang="en-US" altLang="zh-TW" dirty="0" smtClean="0"/>
              <a:t>particle diameter</a:t>
            </a:r>
            <a:endParaRPr kumimoji="1" lang="zh-TW" altLang="en-US" dirty="0"/>
          </a:p>
          <a:p>
            <a:endParaRPr kumimoji="1"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475656" y="2708920"/>
            <a:ext cx="1296144" cy="93610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96000"/>
                  <a:satMod val="120000"/>
                  <a:lumMod val="120000"/>
                  <a:alpha val="0"/>
                </a:schemeClr>
              </a:gs>
              <a:gs pos="100000">
                <a:schemeClr val="accent1">
                  <a:shade val="89000"/>
                  <a:lumMod val="90000"/>
                  <a:alpha val="0"/>
                </a:schemeClr>
              </a:gs>
            </a:gsLst>
            <a:lin ang="54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475656" y="3789040"/>
            <a:ext cx="1296144" cy="20882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96000"/>
                  <a:satMod val="120000"/>
                  <a:lumMod val="120000"/>
                  <a:alpha val="0"/>
                </a:schemeClr>
              </a:gs>
              <a:gs pos="100000">
                <a:schemeClr val="accent1">
                  <a:shade val="89000"/>
                  <a:lumMod val="90000"/>
                  <a:alpha val="0"/>
                </a:schemeClr>
              </a:gs>
            </a:gsLst>
            <a:lin ang="54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-196564" y="47320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915816" y="3789040"/>
            <a:ext cx="1296144" cy="93610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96000"/>
                  <a:satMod val="120000"/>
                  <a:lumMod val="120000"/>
                  <a:alpha val="0"/>
                </a:schemeClr>
              </a:gs>
              <a:gs pos="100000">
                <a:schemeClr val="accent1">
                  <a:shade val="89000"/>
                  <a:lumMod val="90000"/>
                  <a:alpha val="0"/>
                </a:schemeClr>
              </a:gs>
            </a:gsLst>
            <a:lin ang="54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-1784195" y="48680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465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6557"/>
            <a:ext cx="5688632" cy="564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940152" y="234888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Time evolution of cold-pool characteristics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6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063"/>
            <a:ext cx="5364088" cy="529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508104" y="1628800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vertical profiles of </a:t>
            </a:r>
            <a:r>
              <a:rPr lang="en-US" altLang="zh-TW" dirty="0">
                <a:solidFill>
                  <a:srgbClr val="FF0000"/>
                </a:solidFill>
              </a:rPr>
              <a:t>domain- and </a:t>
            </a:r>
            <a:r>
              <a:rPr lang="en-US" altLang="zh-TW" dirty="0" smtClean="0">
                <a:solidFill>
                  <a:srgbClr val="FF0000"/>
                </a:solidFill>
              </a:rPr>
              <a:t>time-average latent heat released within updrafts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460432" y="4149080"/>
            <a:ext cx="576064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148064" y="3140968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MY tends </a:t>
            </a:r>
            <a:r>
              <a:rPr lang="en-US" altLang="zh-TW" dirty="0"/>
              <a:t>to favor riming</a:t>
            </a:r>
          </a:p>
          <a:p>
            <a:r>
              <a:rPr lang="en-US" altLang="zh-TW" dirty="0"/>
              <a:t>MTT tends to favor depositional growth </a:t>
            </a:r>
          </a:p>
          <a:p>
            <a:r>
              <a:rPr lang="en-US" altLang="zh-TW" dirty="0" err="1" smtClean="0"/>
              <a:t>MTT:depositional</a:t>
            </a:r>
            <a:r>
              <a:rPr lang="en-US" altLang="zh-TW" dirty="0" smtClean="0"/>
              <a:t> </a:t>
            </a:r>
            <a:r>
              <a:rPr lang="en-US" altLang="zh-TW" dirty="0"/>
              <a:t>30% riming 7%</a:t>
            </a:r>
          </a:p>
          <a:p>
            <a:r>
              <a:rPr lang="en-US" altLang="zh-TW" dirty="0" err="1"/>
              <a:t>MY:depositional</a:t>
            </a:r>
            <a:r>
              <a:rPr lang="en-US" altLang="zh-TW" dirty="0"/>
              <a:t> 7% riming 9%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290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r>
              <a:rPr lang="en-US" altLang="zh-TW" dirty="0" smtClean="0"/>
              <a:t>3. </a:t>
            </a:r>
            <a:r>
              <a:rPr lang="en-US" altLang="zh-TW" dirty="0">
                <a:solidFill>
                  <a:schemeClr val="tx1"/>
                </a:solidFill>
              </a:rPr>
              <a:t>Conversion process formulations</a:t>
            </a:r>
            <a:r>
              <a:rPr lang="en-US" altLang="zh-TW" dirty="0" smtClean="0">
                <a:solidFill>
                  <a:schemeClr val="tx1"/>
                </a:solidFill>
              </a:rPr>
              <a:t> 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90665"/>
            <a:ext cx="2962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69915"/>
            <a:ext cx="47053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1187624" y="3861048"/>
            <a:ext cx="44791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err="1" smtClean="0"/>
              <a:t>NRAGR:rain-self-collection</a:t>
            </a:r>
            <a:endParaRPr kumimoji="1" lang="en-US" altLang="zh-TW" dirty="0" smtClean="0"/>
          </a:p>
          <a:p>
            <a:r>
              <a:rPr kumimoji="1" lang="en-US" altLang="zh-TW" dirty="0" err="1" smtClean="0"/>
              <a:t>EC:collection</a:t>
            </a:r>
            <a:r>
              <a:rPr kumimoji="1" lang="en-US" altLang="zh-TW" dirty="0" smtClean="0"/>
              <a:t> efficiency</a:t>
            </a:r>
            <a:br>
              <a:rPr kumimoji="1" lang="en-US" altLang="zh-TW" dirty="0" smtClean="0"/>
            </a:br>
            <a:r>
              <a:rPr kumimoji="1" lang="en-US" altLang="zh-TW" dirty="0" err="1" smtClean="0"/>
              <a:t>Thr</a:t>
            </a:r>
            <a:r>
              <a:rPr kumimoji="1" lang="en-US" altLang="zh-TW" dirty="0" smtClean="0"/>
              <a:t>(threshold diameter):</a:t>
            </a:r>
          </a:p>
          <a:p>
            <a:r>
              <a:rPr kumimoji="1" lang="en-US" altLang="zh-TW" dirty="0" smtClean="0"/>
              <a:t>MY:600μm</a:t>
            </a:r>
          </a:p>
          <a:p>
            <a:r>
              <a:rPr kumimoji="1" lang="en-US" altLang="zh-TW" dirty="0" smtClean="0"/>
              <a:t>MTT:300</a:t>
            </a:r>
            <a:r>
              <a:rPr kumimoji="1" lang="en-US" altLang="zh-TW" dirty="0"/>
              <a:t>μm</a:t>
            </a:r>
          </a:p>
          <a:p>
            <a:r>
              <a:rPr lang="en-US" altLang="zh-TW" dirty="0" smtClean="0"/>
              <a:t>         :number-weighted </a:t>
            </a:r>
            <a:r>
              <a:rPr lang="en-US" altLang="zh-TW" dirty="0"/>
              <a:t>mean drop diameter</a:t>
            </a:r>
            <a:endParaRPr kumimoji="1"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44" y="5231743"/>
            <a:ext cx="517443" cy="27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3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51203" y="39609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" y="1116224"/>
            <a:ext cx="4135913" cy="574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724128" y="270892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time-averaged vertical profiles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139952" y="177281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/>
              <a:t>Mixing ratio</a:t>
            </a:r>
            <a:endParaRPr kumimoji="1"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139952" y="342900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/>
              <a:t>Number-weighted mean drop diameter</a:t>
            </a:r>
            <a:endParaRPr kumimoji="1"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139952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/>
              <a:t>Rain evaporation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627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TW" sz="3200" dirty="0" smtClean="0"/>
              <a:t>     This </a:t>
            </a:r>
            <a:r>
              <a:rPr lang="en-US" altLang="zh-TW" sz="3200" dirty="0"/>
              <a:t>paper investigates the level of complexity that </a:t>
            </a:r>
            <a:r>
              <a:rPr lang="en-US" altLang="zh-TW" sz="3200" dirty="0" smtClean="0"/>
              <a:t>is</a:t>
            </a:r>
          </a:p>
          <a:p>
            <a:pPr marL="0" indent="0">
              <a:buNone/>
            </a:pPr>
            <a:r>
              <a:rPr lang="en-US" altLang="zh-TW" sz="3200" dirty="0" smtClean="0"/>
              <a:t> needed </a:t>
            </a:r>
            <a:r>
              <a:rPr lang="en-US" altLang="zh-TW" sz="3200" dirty="0"/>
              <a:t>within bulk microphysics schemes to </a:t>
            </a:r>
            <a:r>
              <a:rPr lang="en-US" altLang="zh-TW" sz="3200" dirty="0" smtClean="0"/>
              <a:t>represent the</a:t>
            </a:r>
          </a:p>
          <a:p>
            <a:pPr marL="0" indent="0">
              <a:buNone/>
            </a:pPr>
            <a:r>
              <a:rPr lang="en-US" altLang="zh-TW" sz="3200" dirty="0" smtClean="0"/>
              <a:t> </a:t>
            </a:r>
            <a:r>
              <a:rPr lang="en-US" altLang="zh-TW" sz="3200" dirty="0"/>
              <a:t>essential features associated with deep convection. To do </a:t>
            </a:r>
            <a:r>
              <a:rPr lang="en-US" altLang="zh-TW" sz="3200" dirty="0" smtClean="0"/>
              <a:t>so,</a:t>
            </a:r>
          </a:p>
          <a:p>
            <a:pPr marL="0" indent="0">
              <a:buNone/>
            </a:pPr>
            <a:r>
              <a:rPr lang="en-US" altLang="zh-TW" sz="3200" dirty="0" smtClean="0"/>
              <a:t>the sensitivity of surface precipitation is evaluated in two-</a:t>
            </a:r>
          </a:p>
          <a:p>
            <a:pPr marL="0" indent="0">
              <a:buNone/>
            </a:pPr>
            <a:r>
              <a:rPr lang="en-US" altLang="zh-TW" sz="3200" dirty="0" smtClean="0"/>
              <a:t>dimensional idealized squall-line simulations with respect to</a:t>
            </a:r>
          </a:p>
          <a:p>
            <a:pPr marL="0" indent="0">
              <a:buNone/>
            </a:pPr>
            <a:r>
              <a:rPr lang="en-US" altLang="zh-TW" sz="3200" dirty="0" smtClean="0"/>
              <a:t> the level of complexity in the bulk </a:t>
            </a:r>
            <a:r>
              <a:rPr lang="en-US" altLang="zh-TW" sz="3200" dirty="0"/>
              <a:t>microphysics schemes </a:t>
            </a:r>
            <a:r>
              <a:rPr lang="en-US" altLang="zh-TW" sz="3200" dirty="0" smtClean="0"/>
              <a:t>of</a:t>
            </a:r>
          </a:p>
          <a:p>
            <a:pPr marL="0" indent="0">
              <a:buNone/>
            </a:pPr>
            <a:r>
              <a:rPr lang="en-US" altLang="zh-TW" sz="3200" dirty="0" smtClean="0"/>
              <a:t> </a:t>
            </a:r>
            <a:r>
              <a:rPr lang="en-US" altLang="zh-TW" sz="3200" dirty="0"/>
              <a:t>H. Morrison et al. and of J. A. </a:t>
            </a:r>
            <a:r>
              <a:rPr lang="en-US" altLang="zh-TW" sz="3200" dirty="0" err="1"/>
              <a:t>Milbrandt</a:t>
            </a:r>
            <a:r>
              <a:rPr lang="en-US" altLang="zh-TW" sz="3200" dirty="0"/>
              <a:t> and M. K. </a:t>
            </a:r>
            <a:r>
              <a:rPr lang="en-US" altLang="zh-TW" sz="3200" dirty="0" err="1"/>
              <a:t>Yau</a:t>
            </a:r>
            <a:r>
              <a:rPr lang="en-US" altLang="zh-TW" sz="3200" dirty="0" smtClean="0"/>
              <a:t>.</a:t>
            </a:r>
          </a:p>
          <a:p>
            <a:pPr marL="0" indent="0">
              <a:buNone/>
            </a:pPr>
            <a:r>
              <a:rPr lang="en-US" altLang="zh-TW" sz="3200" dirty="0" smtClean="0"/>
              <a:t> </a:t>
            </a:r>
            <a:r>
              <a:rPr lang="en-US" altLang="zh-TW" sz="3200" dirty="0"/>
              <a:t>Factors </a:t>
            </a:r>
            <a:r>
              <a:rPr lang="en-US" altLang="zh-TW" sz="3200" dirty="0" smtClean="0"/>
              <a:t>examined include </a:t>
            </a:r>
            <a:r>
              <a:rPr lang="en-US" altLang="zh-TW" sz="3200" dirty="0"/>
              <a:t>the number of predicted </a:t>
            </a:r>
            <a:r>
              <a:rPr lang="en-US" altLang="zh-TW" sz="3200" dirty="0" smtClean="0"/>
              <a:t>moments</a:t>
            </a:r>
          </a:p>
          <a:p>
            <a:pPr marL="0" indent="0">
              <a:buNone/>
            </a:pPr>
            <a:r>
              <a:rPr lang="en-US" altLang="zh-TW" sz="3200" dirty="0" smtClean="0"/>
              <a:t> </a:t>
            </a:r>
            <a:r>
              <a:rPr lang="en-US" altLang="zh-TW" sz="3200" dirty="0"/>
              <a:t>for each of the precipitating hydrometeors, the number </a:t>
            </a:r>
            <a:r>
              <a:rPr lang="en-US" altLang="zh-TW" sz="3200" dirty="0" smtClean="0"/>
              <a:t>and</a:t>
            </a:r>
          </a:p>
          <a:p>
            <a:pPr marL="0" indent="0">
              <a:buNone/>
            </a:pPr>
            <a:r>
              <a:rPr lang="en-US" altLang="zh-TW" sz="3200" dirty="0" smtClean="0"/>
              <a:t> nature of </a:t>
            </a:r>
            <a:r>
              <a:rPr lang="en-US" altLang="zh-TW" sz="3200" dirty="0"/>
              <a:t>ice categories, and the conversion </a:t>
            </a:r>
            <a:r>
              <a:rPr lang="en-US" altLang="zh-TW" sz="3200" dirty="0" smtClean="0"/>
              <a:t>term </a:t>
            </a:r>
          </a:p>
          <a:p>
            <a:pPr marL="0" indent="0">
              <a:buNone/>
            </a:pPr>
            <a:r>
              <a:rPr lang="en-US" altLang="zh-TW" sz="3200" dirty="0"/>
              <a:t> </a:t>
            </a:r>
            <a:r>
              <a:rPr lang="en-US" altLang="zh-TW" sz="3200" dirty="0" smtClean="0"/>
              <a:t>formulations</a:t>
            </a:r>
            <a:r>
              <a:rPr lang="en-US" altLang="zh-TW" sz="3200" dirty="0"/>
              <a:t>.</a:t>
            </a:r>
            <a:endParaRPr lang="zh-TW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54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785395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1.</a:t>
            </a:r>
            <a:r>
              <a:rPr lang="en-US" altLang="zh-TW" dirty="0"/>
              <a:t> </a:t>
            </a:r>
            <a:r>
              <a:rPr lang="en-US" altLang="zh-TW" dirty="0" smtClean="0"/>
              <a:t>Although </a:t>
            </a:r>
            <a:r>
              <a:rPr lang="en-US" altLang="zh-TW" dirty="0"/>
              <a:t>the MTT scheme behaves as a deposition-dominated scheme (more snow) with low precipitation efficiency, MY is dominated by riming process (more </a:t>
            </a:r>
            <a:r>
              <a:rPr lang="en-US" altLang="zh-TW" dirty="0" err="1"/>
              <a:t>graupel</a:t>
            </a:r>
            <a:r>
              <a:rPr lang="en-US" altLang="zh-TW" dirty="0"/>
              <a:t>) with high precipitation efficiency</a:t>
            </a:r>
            <a:r>
              <a:rPr lang="en-US" altLang="zh-TW" dirty="0" smtClean="0"/>
              <a:t>.</a:t>
            </a:r>
            <a:r>
              <a:rPr lang="en-US" altLang="zh-TW" dirty="0"/>
              <a:t> The lower precipitation efficiency in the MTT scheme is associated mainly with </a:t>
            </a:r>
            <a:r>
              <a:rPr lang="en-US" altLang="zh-TW" dirty="0" err="1"/>
              <a:t>graupel</a:t>
            </a:r>
            <a:r>
              <a:rPr lang="en-US" altLang="zh-TW" dirty="0"/>
              <a:t> deposition–sublimation, which is not parameterized in the MY scheme.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en-US" altLang="zh-TW" dirty="0"/>
              <a:t> The absence of </a:t>
            </a:r>
            <a:r>
              <a:rPr lang="en-US" altLang="zh-TW" dirty="0" err="1"/>
              <a:t>graupel</a:t>
            </a:r>
            <a:r>
              <a:rPr lang="en-US" altLang="zh-TW" dirty="0"/>
              <a:t> sublimation in the MY scheme—and hence the higher precipitation efficiency— was the main factor responsible for the differences in domain-average surface precipitation between the MTT and the MY schemes.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47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r>
              <a:rPr kumimoji="1" lang="en-US" altLang="zh-TW" dirty="0" smtClean="0"/>
              <a:t>3.</a:t>
            </a:r>
            <a:r>
              <a:rPr lang="en-US" altLang="zh-TW" dirty="0"/>
              <a:t> Domain-maximum precipitation differences, however, were almost entirely due to the different treatments of collisional drop breakup </a:t>
            </a:r>
            <a:r>
              <a:rPr lang="en-US" altLang="zh-TW" dirty="0" smtClean="0"/>
              <a:t>between </a:t>
            </a:r>
            <a:r>
              <a:rPr lang="en-US" altLang="zh-TW" dirty="0"/>
              <a:t>the schemes. </a:t>
            </a:r>
            <a:endParaRPr kumimoji="1"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699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Bryan, G. H., and H. Morrison, 2012: Sensitivity of </a:t>
            </a:r>
            <a:r>
              <a:rPr lang="en-US" altLang="zh-TW" sz="2000" dirty="0" smtClean="0"/>
              <a:t>a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simulated</a:t>
            </a:r>
            <a:r>
              <a:rPr lang="zh-TW" altLang="en-US" sz="2000" dirty="0" smtClean="0"/>
              <a:t>   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dirty="0"/>
              <a:t> </a:t>
            </a:r>
            <a:r>
              <a:rPr lang="zh-TW" altLang="en-US" sz="2000" dirty="0" smtClean="0"/>
              <a:t>            </a:t>
            </a:r>
            <a:r>
              <a:rPr lang="en-US" altLang="zh-TW" sz="2000" dirty="0" smtClean="0"/>
              <a:t>squall </a:t>
            </a:r>
            <a:r>
              <a:rPr lang="en-US" altLang="zh-TW" sz="2000" dirty="0"/>
              <a:t>line to horizontal resolution and </a:t>
            </a:r>
            <a:r>
              <a:rPr lang="zh-TW" altLang="en-US" sz="2000" dirty="0" smtClean="0"/>
              <a:t>  </a:t>
            </a:r>
            <a:r>
              <a:rPr lang="en-US" altLang="zh-TW" sz="2000" dirty="0" smtClean="0"/>
              <a:t>parameterization </a:t>
            </a:r>
            <a:r>
              <a:rPr lang="en-US" altLang="zh-TW" sz="2000" dirty="0"/>
              <a:t>of</a:t>
            </a:r>
          </a:p>
          <a:p>
            <a:pPr marL="0" indent="0">
              <a:buNone/>
            </a:pPr>
            <a:r>
              <a:rPr lang="zh-TW" altLang="en-US" sz="2000" dirty="0" smtClean="0"/>
              <a:t>             </a:t>
            </a:r>
            <a:r>
              <a:rPr lang="fr-FR" altLang="zh-TW" sz="2000" dirty="0" smtClean="0"/>
              <a:t>microphysics</a:t>
            </a:r>
            <a:r>
              <a:rPr lang="fr-FR" altLang="zh-TW" sz="2000" dirty="0"/>
              <a:t>. </a:t>
            </a:r>
            <a:r>
              <a:rPr lang="fr-FR" altLang="zh-TW" sz="2000" i="1" dirty="0" smtClean="0"/>
              <a:t>Mon. Wea. Rev., </a:t>
            </a:r>
            <a:r>
              <a:rPr lang="fr-FR" altLang="zh-TW" sz="2000" b="1" dirty="0" smtClean="0"/>
              <a:t>140</a:t>
            </a:r>
            <a:r>
              <a:rPr lang="fr-FR" altLang="zh-TW" sz="2000" b="1" dirty="0"/>
              <a:t>,</a:t>
            </a:r>
            <a:r>
              <a:rPr lang="fr-FR" altLang="zh-TW" sz="2000" dirty="0"/>
              <a:t> 202–225</a:t>
            </a:r>
            <a:r>
              <a:rPr lang="fr-FR" altLang="zh-TW" sz="2000" dirty="0" smtClean="0"/>
              <a:t>.</a:t>
            </a:r>
          </a:p>
          <a:p>
            <a:r>
              <a:rPr lang="en-US" altLang="zh-TW" sz="2000" dirty="0" err="1"/>
              <a:t>Milbrandt</a:t>
            </a:r>
            <a:r>
              <a:rPr lang="en-US" altLang="zh-TW" sz="2000" dirty="0"/>
              <a:t>, J. A., and M. K. </a:t>
            </a:r>
            <a:r>
              <a:rPr lang="en-US" altLang="zh-TW" sz="2000" dirty="0" err="1"/>
              <a:t>Yau</a:t>
            </a:r>
            <a:r>
              <a:rPr lang="en-US" altLang="zh-TW" sz="2000" dirty="0"/>
              <a:t>, 2005a: A </a:t>
            </a:r>
            <a:r>
              <a:rPr lang="en-US" altLang="zh-TW" sz="2000" dirty="0" err="1"/>
              <a:t>multimoment</a:t>
            </a:r>
            <a:r>
              <a:rPr lang="en-US" altLang="zh-TW" sz="2000" dirty="0"/>
              <a:t> bulk </a:t>
            </a:r>
            <a:r>
              <a:rPr lang="zh-TW" altLang="en-US" sz="2000" dirty="0" smtClean="0"/>
              <a:t> 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dirty="0"/>
              <a:t> </a:t>
            </a:r>
            <a:r>
              <a:rPr lang="zh-TW" altLang="en-US" sz="2000" dirty="0" smtClean="0"/>
              <a:t>             </a:t>
            </a:r>
            <a:r>
              <a:rPr lang="en-US" altLang="zh-TW" sz="2000" dirty="0" smtClean="0"/>
              <a:t>microphysics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parameterization</a:t>
            </a:r>
            <a:r>
              <a:rPr lang="en-US" altLang="zh-TW" sz="2000" dirty="0"/>
              <a:t>. Part I: Analysis of the role of </a:t>
            </a:r>
            <a:r>
              <a:rPr lang="zh-TW" altLang="en-US" sz="2000" dirty="0" smtClean="0"/>
              <a:t>  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dirty="0"/>
              <a:t> </a:t>
            </a:r>
            <a:r>
              <a:rPr lang="zh-TW" altLang="en-US" sz="2000" dirty="0" smtClean="0"/>
              <a:t>             </a:t>
            </a:r>
            <a:r>
              <a:rPr lang="en-US" altLang="zh-TW" sz="2000" dirty="0" smtClean="0"/>
              <a:t>the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spectral </a:t>
            </a:r>
            <a:r>
              <a:rPr lang="en-US" altLang="zh-TW" sz="2000" dirty="0"/>
              <a:t>shape parameter. </a:t>
            </a:r>
            <a:r>
              <a:rPr lang="en-US" altLang="zh-TW" sz="2000" i="1" dirty="0"/>
              <a:t>J. Atmos. Sci., </a:t>
            </a:r>
            <a:r>
              <a:rPr lang="en-US" altLang="zh-TW" sz="2000" b="1" dirty="0"/>
              <a:t>62,</a:t>
            </a:r>
            <a:r>
              <a:rPr lang="en-US" altLang="zh-TW" sz="2000" dirty="0"/>
              <a:t> 3051–3064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Dawson, D. T., M. </a:t>
            </a:r>
            <a:r>
              <a:rPr lang="en-US" altLang="zh-TW" sz="2000" dirty="0" err="1"/>
              <a:t>Xue</a:t>
            </a:r>
            <a:r>
              <a:rPr lang="en-US" altLang="zh-TW" sz="2000" dirty="0"/>
              <a:t>, J. A. </a:t>
            </a:r>
            <a:r>
              <a:rPr lang="en-US" altLang="zh-TW" sz="2000" dirty="0" err="1"/>
              <a:t>Milbrandt</a:t>
            </a:r>
            <a:r>
              <a:rPr lang="en-US" altLang="zh-TW" sz="2000" dirty="0"/>
              <a:t>, and M. K. </a:t>
            </a:r>
            <a:r>
              <a:rPr lang="en-US" altLang="zh-TW" sz="2000" dirty="0" err="1"/>
              <a:t>Yau</a:t>
            </a:r>
            <a:r>
              <a:rPr lang="en-US" altLang="zh-TW" sz="2000" dirty="0"/>
              <a:t>, </a:t>
            </a:r>
            <a:r>
              <a:rPr lang="en-US" altLang="zh-TW" sz="2000" dirty="0" smtClean="0"/>
              <a:t>2010:</a:t>
            </a:r>
            <a:r>
              <a:rPr lang="zh-TW" altLang="en-US" sz="2000" dirty="0" smtClean="0"/>
              <a:t> 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dirty="0"/>
              <a:t> </a:t>
            </a:r>
            <a:r>
              <a:rPr lang="zh-TW" altLang="en-US" sz="2000" dirty="0" smtClean="0"/>
              <a:t>          </a:t>
            </a:r>
            <a:r>
              <a:rPr lang="en-US" altLang="zh-TW" sz="2000" dirty="0" smtClean="0"/>
              <a:t>Comparison </a:t>
            </a:r>
            <a:r>
              <a:rPr lang="en-US" altLang="zh-TW" sz="2000" dirty="0"/>
              <a:t>of evaporation and cold pool development </a:t>
            </a:r>
            <a:r>
              <a:rPr lang="zh-TW" altLang="en-US" sz="2000" dirty="0" smtClean="0"/>
              <a:t>   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dirty="0"/>
              <a:t> </a:t>
            </a:r>
            <a:r>
              <a:rPr lang="zh-TW" altLang="en-US" sz="2000" dirty="0" smtClean="0"/>
              <a:t>          </a:t>
            </a:r>
            <a:r>
              <a:rPr lang="en-US" altLang="zh-TW" sz="2000" dirty="0" smtClean="0"/>
              <a:t>between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single-moment </a:t>
            </a:r>
            <a:r>
              <a:rPr lang="en-US" altLang="zh-TW" sz="2000" dirty="0"/>
              <a:t>and </a:t>
            </a:r>
            <a:r>
              <a:rPr lang="en-US" altLang="zh-TW" sz="2000" dirty="0" err="1"/>
              <a:t>multimoment</a:t>
            </a:r>
            <a:r>
              <a:rPr lang="en-US" altLang="zh-TW" sz="2000" dirty="0"/>
              <a:t> bulk </a:t>
            </a:r>
            <a:r>
              <a:rPr lang="zh-TW" altLang="en-US" sz="2000" dirty="0" smtClean="0"/>
              <a:t>  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dirty="0"/>
              <a:t> </a:t>
            </a:r>
            <a:r>
              <a:rPr lang="zh-TW" altLang="en-US" sz="2000" dirty="0" smtClean="0"/>
              <a:t>         </a:t>
            </a:r>
            <a:r>
              <a:rPr lang="en-US" altLang="zh-TW" sz="2000" dirty="0" smtClean="0"/>
              <a:t>microphysics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schemes </a:t>
            </a:r>
            <a:r>
              <a:rPr lang="en-US" altLang="zh-TW" sz="2000" dirty="0"/>
              <a:t>in idealized simulations of </a:t>
            </a:r>
            <a:r>
              <a:rPr lang="en-US" altLang="zh-TW" sz="2000" dirty="0" err="1"/>
              <a:t>tornadic</a:t>
            </a:r>
            <a:r>
              <a:rPr lang="en-US" altLang="zh-TW" sz="2000" dirty="0"/>
              <a:t> </a:t>
            </a:r>
            <a:r>
              <a:rPr lang="zh-TW" altLang="en-US" sz="2000" dirty="0" smtClean="0"/>
              <a:t> 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dirty="0"/>
              <a:t> </a:t>
            </a:r>
            <a:r>
              <a:rPr lang="zh-TW" altLang="en-US" sz="2000" dirty="0" smtClean="0"/>
              <a:t>         </a:t>
            </a:r>
            <a:r>
              <a:rPr lang="en-US" altLang="zh-TW" sz="2000" dirty="0" smtClean="0"/>
              <a:t>thunderstorms.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Mon</a:t>
            </a:r>
            <a:r>
              <a:rPr lang="en-US" altLang="zh-TW" sz="2000" dirty="0"/>
              <a:t>. </a:t>
            </a:r>
            <a:r>
              <a:rPr lang="en-US" altLang="zh-TW" sz="2000" dirty="0" err="1"/>
              <a:t>Wea</a:t>
            </a:r>
            <a:r>
              <a:rPr lang="en-US" altLang="zh-TW" sz="2000" dirty="0"/>
              <a:t>. Rev., </a:t>
            </a:r>
            <a:r>
              <a:rPr lang="en-US" altLang="zh-TW" sz="2000" b="1" dirty="0"/>
              <a:t>138</a:t>
            </a:r>
            <a:r>
              <a:rPr lang="en-US" altLang="zh-TW" sz="2000" dirty="0"/>
              <a:t>, 1152–1171.</a:t>
            </a:r>
            <a:endParaRPr lang="en-US" altLang="zh-TW" sz="2000" dirty="0" smtClean="0"/>
          </a:p>
          <a:p>
            <a:pPr marL="0" indent="0">
              <a:buNone/>
            </a:pPr>
            <a:endParaRPr lang="zh-TW" altLang="en-US" sz="20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841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dirty="0" smtClean="0"/>
              <a:t>The End</a:t>
            </a:r>
            <a:endParaRPr lang="zh-TW" altLang="en-US" i="1" dirty="0"/>
          </a:p>
        </p:txBody>
      </p:sp>
    </p:spTree>
    <p:extLst>
      <p:ext uri="{BB962C8B-B14F-4D97-AF65-F5344CB8AC3E}">
        <p14:creationId xmlns:p14="http://schemas.microsoft.com/office/powerpoint/2010/main" val="13708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61" y="1"/>
            <a:ext cx="5757704" cy="513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4" y="5117312"/>
            <a:ext cx="6005338" cy="170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2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6948264" cy="334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7416824" cy="32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12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    Some </a:t>
            </a:r>
            <a:r>
              <a:rPr lang="en-US" altLang="zh-TW" dirty="0"/>
              <a:t>models </a:t>
            </a:r>
            <a:r>
              <a:rPr lang="en-US" altLang="zh-TW" dirty="0" smtClean="0"/>
              <a:t>tend to </a:t>
            </a:r>
            <a:r>
              <a:rPr lang="en-US" altLang="zh-TW" dirty="0"/>
              <a:t>have more complexity by predicting not only </a:t>
            </a:r>
            <a:r>
              <a:rPr lang="en-US" altLang="zh-TW" dirty="0" smtClean="0"/>
              <a:t>the mixing </a:t>
            </a:r>
            <a:r>
              <a:rPr lang="en-US" altLang="zh-TW" dirty="0"/>
              <a:t>ratio but also the number concentration of </a:t>
            </a:r>
            <a:r>
              <a:rPr lang="en-US" altLang="zh-TW" dirty="0" smtClean="0"/>
              <a:t>the hydrometeors </a:t>
            </a:r>
            <a:r>
              <a:rPr lang="en-US" altLang="zh-TW" dirty="0"/>
              <a:t>(‘‘two-moment schemes’’; e.g., </a:t>
            </a:r>
            <a:r>
              <a:rPr lang="en-US" altLang="zh-TW" dirty="0" smtClean="0"/>
              <a:t>Ferrier 1994</a:t>
            </a:r>
            <a:r>
              <a:rPr lang="en-US" altLang="zh-TW" dirty="0"/>
              <a:t>; Morrison et al. 2009, hereafter </a:t>
            </a:r>
            <a:r>
              <a:rPr lang="en-US" altLang="zh-TW" dirty="0">
                <a:solidFill>
                  <a:srgbClr val="FF0000"/>
                </a:solidFill>
              </a:rPr>
              <a:t>MTT</a:t>
            </a:r>
            <a:r>
              <a:rPr lang="en-US" altLang="zh-TW" dirty="0"/>
              <a:t>; Seifert </a:t>
            </a:r>
            <a:r>
              <a:rPr lang="en-US" altLang="zh-TW" dirty="0" smtClean="0"/>
              <a:t>and </a:t>
            </a:r>
            <a:r>
              <a:rPr lang="en-US" altLang="zh-TW" dirty="0" err="1" smtClean="0"/>
              <a:t>Beheng</a:t>
            </a:r>
            <a:r>
              <a:rPr lang="en-US" altLang="zh-TW" dirty="0" smtClean="0"/>
              <a:t> </a:t>
            </a:r>
            <a:r>
              <a:rPr lang="en-US" altLang="zh-TW" dirty="0"/>
              <a:t>2001) and the radar reflectivity (‘‘</a:t>
            </a:r>
            <a:r>
              <a:rPr lang="en-US" altLang="zh-TW" dirty="0" smtClean="0"/>
              <a:t>three-moment schemes</a:t>
            </a:r>
            <a:r>
              <a:rPr lang="en-US" altLang="zh-TW" dirty="0"/>
              <a:t>’’; e.g., </a:t>
            </a:r>
            <a:r>
              <a:rPr lang="en-US" altLang="zh-TW" dirty="0" err="1"/>
              <a:t>Milbrandt</a:t>
            </a:r>
            <a:r>
              <a:rPr lang="en-US" altLang="zh-TW" dirty="0"/>
              <a:t> and </a:t>
            </a:r>
            <a:r>
              <a:rPr lang="en-US" altLang="zh-TW" dirty="0" err="1"/>
              <a:t>Yau</a:t>
            </a:r>
            <a:r>
              <a:rPr lang="en-US" altLang="zh-TW" dirty="0"/>
              <a:t> 2005b, </a:t>
            </a:r>
            <a:r>
              <a:rPr lang="en-US" altLang="zh-TW" dirty="0" smtClean="0"/>
              <a:t>hereafter </a:t>
            </a:r>
            <a:r>
              <a:rPr lang="en-US" altLang="zh-TW" dirty="0" smtClean="0">
                <a:solidFill>
                  <a:srgbClr val="FF0000"/>
                </a:solidFill>
              </a:rPr>
              <a:t>MY</a:t>
            </a:r>
            <a:r>
              <a:rPr lang="en-US" altLang="zh-TW" dirty="0" smtClean="0"/>
              <a:t>).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86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r>
              <a:rPr lang="en-US" altLang="zh-TW" dirty="0"/>
              <a:t>two-moment bulk microphysics scheme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Keyword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" y="2421145"/>
            <a:ext cx="33718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283" y="2464007"/>
            <a:ext cx="331470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687983" y="3140968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A Multi-Moment Bulk Microphysics Scheme</a:t>
            </a:r>
          </a:p>
          <a:p>
            <a:r>
              <a:rPr lang="en-US" altLang="zh-TW" dirty="0"/>
              <a:t>and </a:t>
            </a:r>
            <a:r>
              <a:rPr lang="en-US" altLang="zh-TW" dirty="0" smtClean="0"/>
              <a:t>the Explicit </a:t>
            </a:r>
            <a:r>
              <a:rPr lang="en-US" altLang="zh-TW" dirty="0"/>
              <a:t>Simulation of </a:t>
            </a:r>
            <a:r>
              <a:rPr lang="en-US" altLang="zh-TW" dirty="0" smtClean="0"/>
              <a:t>Hail</a:t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en-US" altLang="zh-TW" dirty="0" err="1" smtClean="0"/>
              <a:t>Milbrandt</a:t>
            </a:r>
            <a:r>
              <a:rPr lang="en-US" altLang="zh-TW" dirty="0" smtClean="0"/>
              <a:t> </a:t>
            </a:r>
            <a:r>
              <a:rPr lang="en-US" altLang="zh-TW" dirty="0"/>
              <a:t>and </a:t>
            </a:r>
            <a:r>
              <a:rPr lang="en-US" altLang="zh-TW" dirty="0" err="1" smtClean="0"/>
              <a:t>Yau</a:t>
            </a:r>
            <a:r>
              <a:rPr lang="en-US" altLang="zh-TW" dirty="0" smtClean="0"/>
              <a:t> </a:t>
            </a:r>
            <a:br>
              <a:rPr lang="en-US" altLang="zh-TW" dirty="0" smtClean="0"/>
            </a:br>
            <a:r>
              <a:rPr lang="en-US" altLang="zh-TW" dirty="0" smtClean="0"/>
              <a:t>2004)</a:t>
            </a:r>
            <a:br>
              <a:rPr lang="en-US" altLang="zh-TW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275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6981825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948264" y="3284984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A Multi-Moment Bulk Microphysics Scheme</a:t>
            </a:r>
          </a:p>
          <a:p>
            <a:r>
              <a:rPr lang="en-US" altLang="zh-TW" dirty="0"/>
              <a:t>and </a:t>
            </a:r>
            <a:r>
              <a:rPr lang="en-US" altLang="zh-TW" dirty="0" smtClean="0"/>
              <a:t>the Explicit </a:t>
            </a:r>
            <a:r>
              <a:rPr lang="en-US" altLang="zh-TW" dirty="0"/>
              <a:t>Simulation of </a:t>
            </a:r>
            <a:r>
              <a:rPr lang="en-US" altLang="zh-TW" dirty="0" smtClean="0"/>
              <a:t>Hail</a:t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en-US" altLang="zh-TW" dirty="0" err="1" smtClean="0"/>
              <a:t>Milbrandt</a:t>
            </a:r>
            <a:r>
              <a:rPr lang="en-US" altLang="zh-TW" dirty="0" smtClean="0"/>
              <a:t> </a:t>
            </a:r>
            <a:r>
              <a:rPr lang="en-US" altLang="zh-TW" dirty="0"/>
              <a:t>and </a:t>
            </a:r>
            <a:r>
              <a:rPr lang="en-US" altLang="zh-TW" dirty="0" err="1" smtClean="0"/>
              <a:t>Yau</a:t>
            </a:r>
            <a:r>
              <a:rPr lang="en-US" altLang="zh-TW" dirty="0" smtClean="0"/>
              <a:t> </a:t>
            </a:r>
            <a:br>
              <a:rPr lang="en-US" altLang="zh-TW" dirty="0" smtClean="0"/>
            </a:br>
            <a:r>
              <a:rPr lang="en-US" altLang="zh-TW" dirty="0" smtClean="0"/>
              <a:t>2004)</a:t>
            </a:r>
            <a:br>
              <a:rPr lang="en-US" altLang="zh-TW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0868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/>
          <a:lstStyle/>
          <a:p>
            <a:r>
              <a:rPr lang="en-US" altLang="zh-TW" dirty="0" smtClean="0"/>
              <a:t>ARW-WRF </a:t>
            </a:r>
            <a:r>
              <a:rPr lang="en-US" altLang="zh-TW" dirty="0"/>
              <a:t>version </a:t>
            </a:r>
            <a:r>
              <a:rPr lang="en-US" altLang="zh-TW" dirty="0" smtClean="0"/>
              <a:t>3.2</a:t>
            </a:r>
          </a:p>
          <a:p>
            <a:r>
              <a:rPr lang="en-US" altLang="zh-TW" dirty="0" smtClean="0"/>
              <a:t>2D idealized </a:t>
            </a:r>
            <a:r>
              <a:rPr lang="en-US" altLang="zh-TW" dirty="0"/>
              <a:t>squall-line </a:t>
            </a:r>
            <a:r>
              <a:rPr lang="en-US" altLang="zh-TW" dirty="0" smtClean="0"/>
              <a:t>case</a:t>
            </a:r>
          </a:p>
          <a:p>
            <a:r>
              <a:rPr lang="en-US" altLang="zh-TW" dirty="0" smtClean="0"/>
              <a:t>Domain: </a:t>
            </a:r>
            <a:r>
              <a:rPr lang="nn-NO" altLang="zh-TW" dirty="0"/>
              <a:t>600 km x</a:t>
            </a:r>
            <a:r>
              <a:rPr lang="nn-NO" altLang="zh-TW" dirty="0" smtClean="0"/>
              <a:t> </a:t>
            </a:r>
            <a:r>
              <a:rPr lang="nn-NO" altLang="zh-TW" dirty="0"/>
              <a:t>20 </a:t>
            </a:r>
            <a:r>
              <a:rPr lang="nn-NO" altLang="zh-TW" dirty="0" smtClean="0"/>
              <a:t>km, </a:t>
            </a:r>
            <a:r>
              <a:rPr lang="en-US" altLang="zh-TW" dirty="0"/>
              <a:t>vertical </a:t>
            </a:r>
            <a:r>
              <a:rPr lang="en-US" altLang="zh-TW" dirty="0" smtClean="0"/>
              <a:t>cross </a:t>
            </a:r>
            <a:r>
              <a:rPr lang="en-US" altLang="zh-TW" dirty="0"/>
              <a:t>with a horizontal grid spacing of 1 </a:t>
            </a:r>
            <a:r>
              <a:rPr lang="en-US" altLang="zh-TW" dirty="0" smtClean="0"/>
              <a:t>km, and vertical grid </a:t>
            </a:r>
            <a:r>
              <a:rPr lang="en-US" altLang="zh-TW" dirty="0"/>
              <a:t>spacing </a:t>
            </a:r>
            <a:r>
              <a:rPr lang="en-US" altLang="zh-TW" dirty="0" smtClean="0"/>
              <a:t>of 250 m</a:t>
            </a:r>
          </a:p>
          <a:p>
            <a:r>
              <a:rPr lang="en-US" altLang="zh-TW" dirty="0"/>
              <a:t>radiation and boundary layer </a:t>
            </a:r>
            <a:r>
              <a:rPr lang="en-US" altLang="zh-TW" dirty="0" smtClean="0"/>
              <a:t>processes: turn off</a:t>
            </a:r>
          </a:p>
          <a:p>
            <a:r>
              <a:rPr lang="en-US" altLang="zh-TW" dirty="0"/>
              <a:t>1.5-order turbulent kinetic energy (TKE) </a:t>
            </a:r>
            <a:r>
              <a:rPr lang="en-US" altLang="zh-TW" dirty="0" smtClean="0"/>
              <a:t>scheme</a:t>
            </a:r>
          </a:p>
          <a:p>
            <a:r>
              <a:rPr lang="en-US" altLang="zh-TW" dirty="0" smtClean="0"/>
              <a:t>Simulation time : 5h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Model </a:t>
            </a:r>
            <a:r>
              <a:rPr lang="en-US" altLang="zh-TW" dirty="0" smtClean="0"/>
              <a:t>description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45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r>
              <a:rPr lang="en-US" altLang="zh-TW" dirty="0"/>
              <a:t>the size </a:t>
            </a:r>
            <a:r>
              <a:rPr lang="en-US" altLang="zh-TW" dirty="0" smtClean="0"/>
              <a:t>distributions of </a:t>
            </a:r>
            <a:r>
              <a:rPr lang="en-US" altLang="zh-TW" dirty="0"/>
              <a:t>all </a:t>
            </a:r>
            <a:r>
              <a:rPr lang="en-US" altLang="zh-TW" dirty="0" smtClean="0"/>
              <a:t>precipitating hydrometeors </a:t>
            </a:r>
            <a:r>
              <a:rPr lang="en-US" altLang="zh-TW" dirty="0"/>
              <a:t>in both schemes </a:t>
            </a:r>
            <a:r>
              <a:rPr lang="en-US" altLang="zh-TW" dirty="0" smtClean="0"/>
              <a:t>are represented </a:t>
            </a:r>
            <a:r>
              <a:rPr lang="en-US" altLang="zh-TW" dirty="0"/>
              <a:t>by inverse exponential </a:t>
            </a:r>
            <a:r>
              <a:rPr lang="en-US" altLang="zh-TW" dirty="0" smtClean="0"/>
              <a:t>functions </a:t>
            </a:r>
            <a:r>
              <a:rPr lang="en-US" altLang="zh-TW" dirty="0"/>
              <a:t>of the </a:t>
            </a:r>
            <a:r>
              <a:rPr lang="en-US" altLang="zh-TW" dirty="0" smtClean="0"/>
              <a:t>form</a:t>
            </a:r>
          </a:p>
          <a:p>
            <a:endParaRPr lang="en-US" altLang="zh-TW" dirty="0"/>
          </a:p>
          <a:p>
            <a:r>
              <a:rPr lang="en-US" altLang="zh-TW" dirty="0" smtClean="0"/>
              <a:t>        :intercept parameter</a:t>
            </a:r>
          </a:p>
          <a:p>
            <a:r>
              <a:rPr lang="en-US" altLang="zh-TW" dirty="0" smtClean="0"/>
              <a:t>      :slop parameter</a:t>
            </a:r>
          </a:p>
          <a:p>
            <a:r>
              <a:rPr lang="en-US" altLang="zh-TW" dirty="0" smtClean="0"/>
              <a:t>     :particle diameter </a:t>
            </a:r>
          </a:p>
          <a:p>
            <a:r>
              <a:rPr lang="en-US" altLang="zh-TW" dirty="0" smtClean="0"/>
              <a:t>     :number concentration 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29645"/>
            <a:ext cx="2376264" cy="603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91" y="3594761"/>
            <a:ext cx="476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91" y="4005064"/>
            <a:ext cx="3333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37112"/>
            <a:ext cx="2952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663" y="4941168"/>
            <a:ext cx="366243" cy="28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1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        :</a:t>
            </a:r>
            <a:r>
              <a:rPr lang="en-US" altLang="zh-TW" dirty="0"/>
              <a:t>number concentration(kg^-1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        :mixing ratio</a:t>
            </a:r>
          </a:p>
          <a:p>
            <a:r>
              <a:rPr lang="en-US" altLang="zh-TW" dirty="0" smtClean="0"/>
              <a:t>       and         are the parameters of the mass-diameter power-law relation</a:t>
            </a:r>
          </a:p>
          <a:p>
            <a:r>
              <a:rPr lang="en-US" altLang="zh-TW" dirty="0"/>
              <a:t>Mass and number-concentration-weighted bulk fall</a:t>
            </a:r>
          </a:p>
          <a:p>
            <a:pPr marL="0" indent="0">
              <a:buNone/>
            </a:pPr>
            <a:r>
              <a:rPr lang="en-US" altLang="zh-TW" dirty="0"/>
              <a:t>velocities for all hydrometeor species are calculated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b</a:t>
            </a:r>
            <a:r>
              <a:rPr lang="en-US" altLang="zh-TW" dirty="0" smtClean="0"/>
              <a:t>ased on </a:t>
            </a:r>
            <a:r>
              <a:rPr lang="en-US" altLang="zh-TW" dirty="0"/>
              <a:t>empirical power-law velocity–diameter relationships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40576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733256"/>
            <a:ext cx="21812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29" y="2780928"/>
            <a:ext cx="4572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04" y="3125497"/>
            <a:ext cx="3238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29" y="3631002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01" y="3631002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78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 design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0" y="1556792"/>
            <a:ext cx="9046638" cy="521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91250" y="2204864"/>
            <a:ext cx="844119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91250" y="5445224"/>
            <a:ext cx="844119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91250" y="6093296"/>
            <a:ext cx="8441190" cy="5760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91250" y="2852936"/>
            <a:ext cx="8441190" cy="5760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91250" y="3429000"/>
            <a:ext cx="8945246" cy="1800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16984" y="3789040"/>
            <a:ext cx="576948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Experiment 1: </a:t>
            </a:r>
            <a:r>
              <a:rPr lang="en-US" altLang="zh-TW" dirty="0">
                <a:solidFill>
                  <a:schemeClr val="bg1"/>
                </a:solidFill>
              </a:rPr>
              <a:t>Number of predicted </a:t>
            </a:r>
            <a:r>
              <a:rPr lang="en-US" altLang="zh-TW" dirty="0" smtClean="0">
                <a:solidFill>
                  <a:schemeClr val="bg1"/>
                </a:solidFill>
              </a:rPr>
              <a:t>moments</a:t>
            </a:r>
          </a:p>
          <a:p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16984" y="4592664"/>
            <a:ext cx="5769484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Experiment 2: </a:t>
            </a:r>
            <a:r>
              <a:rPr lang="en-US" altLang="zh-TW" dirty="0">
                <a:solidFill>
                  <a:schemeClr val="bg1"/>
                </a:solidFill>
              </a:rPr>
              <a:t>Nature and number of predicted ice </a:t>
            </a:r>
            <a:r>
              <a:rPr lang="en-US" altLang="zh-TW" dirty="0" smtClean="0">
                <a:solidFill>
                  <a:schemeClr val="bg1"/>
                </a:solidFill>
              </a:rPr>
              <a:t>categories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116984" y="5445224"/>
            <a:ext cx="576948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Experiment 3: </a:t>
            </a:r>
            <a:r>
              <a:rPr lang="en-US" altLang="zh-TW" dirty="0">
                <a:solidFill>
                  <a:schemeClr val="bg1"/>
                </a:solidFill>
              </a:rPr>
              <a:t>Conversion process </a:t>
            </a:r>
            <a:r>
              <a:rPr lang="en-US" altLang="zh-TW" dirty="0" smtClean="0">
                <a:solidFill>
                  <a:schemeClr val="bg1"/>
                </a:solidFill>
              </a:rPr>
              <a:t>formulations</a:t>
            </a:r>
          </a:p>
          <a:p>
            <a:endParaRPr lang="en-US" altLang="zh-TW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7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6" grpId="0" animBg="1"/>
      <p:bldP spid="6" grpId="1" animBg="1"/>
      <p:bldP spid="18" grpId="0" animBg="1"/>
      <p:bldP spid="18" grpId="1" animBg="1"/>
      <p:bldP spid="19" grpId="0" animBg="1"/>
      <p:bldP spid="19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813</TotalTime>
  <Words>1086</Words>
  <Application>Microsoft Office PowerPoint</Application>
  <PresentationFormat>如螢幕大小 (4:3)</PresentationFormat>
  <Paragraphs>140</Paragraphs>
  <Slides>25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波形</vt:lpstr>
      <vt:lpstr>Sensitivity of idealized squall-line simulations to the level of complexity used in two-moment bulk microphysics schemes.</vt:lpstr>
      <vt:lpstr>Introduction</vt:lpstr>
      <vt:lpstr>PowerPoint 簡報</vt:lpstr>
      <vt:lpstr>Keyword</vt:lpstr>
      <vt:lpstr>PowerPoint 簡報</vt:lpstr>
      <vt:lpstr>Model description</vt:lpstr>
      <vt:lpstr>PowerPoint 簡報</vt:lpstr>
      <vt:lpstr>PowerPoint 簡報</vt:lpstr>
      <vt:lpstr>Experiment design</vt:lpstr>
      <vt:lpstr>Results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Conclusion</vt:lpstr>
      <vt:lpstr>PowerPoint 簡報</vt:lpstr>
      <vt:lpstr>Reference</vt:lpstr>
      <vt:lpstr>The End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davidhclab</dc:creator>
  <cp:lastModifiedBy>davidhclab</cp:lastModifiedBy>
  <cp:revision>76</cp:revision>
  <dcterms:created xsi:type="dcterms:W3CDTF">2012-09-20T06:03:42Z</dcterms:created>
  <dcterms:modified xsi:type="dcterms:W3CDTF">2012-10-17T06:54:38Z</dcterms:modified>
</cp:coreProperties>
</file>