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1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33" autoAdjust="0"/>
    <p:restoredTop sz="94660"/>
  </p:normalViewPr>
  <p:slideViewPr>
    <p:cSldViewPr>
      <p:cViewPr>
        <p:scale>
          <a:sx n="100" d="100"/>
          <a:sy n="100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C333-F65E-490A-ADAC-07412BB71AB6}" type="datetimeFigureOut">
              <a:rPr lang="zh-TW" altLang="en-US" smtClean="0"/>
              <a:pPr/>
              <a:t>2012/10/2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757A-F06A-43AD-8F2B-C7D5E36DBA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424936" cy="1470025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Bulk Convergence of Cloud-Resolving Simulations of Moist Convection over Complex terrain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400" dirty="0" smtClean="0"/>
              <a:t>WOLFGANG LANGHANS, JUERG SCHMIDLI, and CHRISTOPH SCHAR</a:t>
            </a:r>
            <a:br>
              <a:rPr lang="en-US" altLang="zh-TW" sz="2400" dirty="0" smtClean="0"/>
            </a:br>
            <a:r>
              <a:rPr lang="en-US" altLang="zh-TW" sz="2400" i="1" dirty="0" smtClean="0"/>
              <a:t/>
            </a:r>
            <a:br>
              <a:rPr lang="en-US" altLang="zh-TW" sz="2400" i="1" dirty="0" smtClean="0"/>
            </a:br>
            <a:r>
              <a:rPr lang="en-US" altLang="zh-TW" sz="2400" i="1" dirty="0" smtClean="0"/>
              <a:t>J. Atmos. Sci.,</a:t>
            </a:r>
            <a:r>
              <a:rPr lang="en-US" altLang="zh-TW" sz="2400" b="1" i="1" dirty="0" smtClean="0"/>
              <a:t> </a:t>
            </a:r>
            <a:r>
              <a:rPr lang="en-US" altLang="zh-TW" sz="2400" b="1" dirty="0" smtClean="0"/>
              <a:t>69</a:t>
            </a:r>
            <a:r>
              <a:rPr lang="en-US" altLang="zh-TW" sz="2400" dirty="0" smtClean="0"/>
              <a:t>, 2207–2228.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4400550" cy="482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132" y="692696"/>
            <a:ext cx="4308348" cy="482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555776" y="5517232"/>
            <a:ext cx="5400600" cy="1157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: mean flux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GS</a:t>
            </a:r>
            <a:r>
              <a:rPr lang="en-US" altLang="zh-TW" dirty="0" smtClean="0"/>
              <a:t>: turbulent flux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TOP</a:t>
            </a:r>
            <a:r>
              <a:rPr lang="en-US" altLang="zh-TW" dirty="0" smtClean="0"/>
              <a:t>: unresolved turbulent flux through top of the volume</a:t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lnSpc>
                <a:spcPts val="1800"/>
              </a:lnSpc>
            </a:pPr>
            <a:r>
              <a:rPr lang="en-US" altLang="zh-TW" b="1" dirty="0" err="1" smtClean="0">
                <a:solidFill>
                  <a:srgbClr val="FF0000"/>
                </a:solidFill>
              </a:rPr>
              <a:t>vflx</a:t>
            </a:r>
            <a:r>
              <a:rPr lang="en-US" altLang="zh-TW" dirty="0" smtClean="0"/>
              <a:t>=</a:t>
            </a:r>
            <a:r>
              <a:rPr lang="en-US" altLang="zh-TW" b="1" dirty="0" smtClean="0">
                <a:solidFill>
                  <a:srgbClr val="FF0000"/>
                </a:solidFill>
              </a:rPr>
              <a:t> 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+</a:t>
            </a: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GS</a:t>
            </a:r>
            <a:r>
              <a:rPr lang="en-US" altLang="zh-TW" dirty="0" smtClean="0"/>
              <a:t>+</a:t>
            </a:r>
            <a:r>
              <a:rPr lang="en-US" altLang="zh-TW" b="1" dirty="0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TOP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2411760" y="4494312"/>
            <a:ext cx="3600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6804248" y="2406080"/>
            <a:ext cx="50405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QA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1319213"/>
            <a:ext cx="49911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195736" y="404664"/>
            <a:ext cx="482453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DCFs (Deep Convective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Fluxs</a:t>
            </a:r>
            <a:r>
              <a:rPr lang="en-US" altLang="zh-TW" sz="2800" dirty="0" smtClean="0">
                <a:solidFill>
                  <a:srgbClr val="FF0000"/>
                </a:solidFill>
              </a:rPr>
              <a:t>) </a:t>
            </a:r>
            <a:br>
              <a:rPr lang="en-US" altLang="zh-TW" sz="2800" dirty="0" smtClean="0">
                <a:solidFill>
                  <a:srgbClr val="FF0000"/>
                </a:solidFill>
              </a:rPr>
            </a:br>
            <a:r>
              <a:rPr lang="en-US" altLang="zh-TW" sz="2800" dirty="0" smtClean="0">
                <a:solidFill>
                  <a:srgbClr val="FF0000"/>
                </a:solidFill>
              </a:rPr>
              <a:t>@ z=6km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29176" y="116632"/>
            <a:ext cx="3218688" cy="2880320"/>
            <a:chOff x="0" y="250900"/>
            <a:chExt cx="3218688" cy="28803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5690"/>
            <a:stretch>
              <a:fillRect/>
            </a:stretch>
          </p:blipFill>
          <p:spPr bwMode="auto">
            <a:xfrm>
              <a:off x="0" y="250900"/>
              <a:ext cx="3218688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492896"/>
              <a:ext cx="609600" cy="115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群組 11"/>
          <p:cNvGrpSpPr/>
          <p:nvPr/>
        </p:nvGrpSpPr>
        <p:grpSpPr>
          <a:xfrm>
            <a:off x="251520" y="3284984"/>
            <a:ext cx="4192524" cy="3336373"/>
            <a:chOff x="395536" y="3284984"/>
            <a:chExt cx="4192524" cy="33363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3284984"/>
              <a:ext cx="4192524" cy="332841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31232" y="6453336"/>
              <a:ext cx="480060" cy="16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群組 12"/>
          <p:cNvGrpSpPr/>
          <p:nvPr/>
        </p:nvGrpSpPr>
        <p:grpSpPr>
          <a:xfrm>
            <a:off x="4679504" y="3284984"/>
            <a:ext cx="4176522" cy="3344418"/>
            <a:chOff x="4679504" y="3284984"/>
            <a:chExt cx="4176522" cy="334441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9504" y="3284984"/>
              <a:ext cx="4176522" cy="3344418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3700" y="6453336"/>
              <a:ext cx="480060" cy="168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828932"/>
            <a:ext cx="411480" cy="1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3347864" y="1268760"/>
            <a:ext cx="309634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Bell-shaped mountain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H: 10-km half-wide mountain</a:t>
            </a:r>
            <a:br>
              <a:rPr lang="en-US" altLang="zh-TW" dirty="0" smtClean="0"/>
            </a:br>
            <a:r>
              <a:rPr lang="en-US" altLang="zh-TW" dirty="0" smtClean="0"/>
              <a:t>V: 1-m high mountain</a:t>
            </a:r>
            <a:br>
              <a:rPr lang="en-US" altLang="zh-TW" dirty="0" smtClean="0"/>
            </a:br>
            <a:r>
              <a:rPr lang="en-US" altLang="zh-TW" dirty="0" smtClean="0"/>
              <a:t>L2: RMSE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43608" y="45785"/>
            <a:ext cx="55446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b="1" dirty="0" smtClean="0"/>
              <a:t>Results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Physical convergence (PC_1D)</a:t>
            </a:r>
            <a:endParaRPr lang="zh-TW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7785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7658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043608" y="45785"/>
            <a:ext cx="55446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Physical convergence (PC_3D)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1" y="620688"/>
            <a:ext cx="42957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229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555776" y="5517232"/>
            <a:ext cx="5400600" cy="1157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: mean flux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GS</a:t>
            </a:r>
            <a:r>
              <a:rPr lang="en-US" altLang="zh-TW" dirty="0" smtClean="0"/>
              <a:t>: turbulent flux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TOP</a:t>
            </a:r>
            <a:r>
              <a:rPr lang="en-US" altLang="zh-TW" dirty="0" smtClean="0"/>
              <a:t>: unresolved turbulent flux through top of the volume</a:t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lnSpc>
                <a:spcPts val="1800"/>
              </a:lnSpc>
            </a:pPr>
            <a:r>
              <a:rPr lang="en-US" altLang="zh-TW" b="1" dirty="0" err="1" smtClean="0">
                <a:solidFill>
                  <a:srgbClr val="FF0000"/>
                </a:solidFill>
              </a:rPr>
              <a:t>vflx</a:t>
            </a:r>
            <a:r>
              <a:rPr lang="en-US" altLang="zh-TW" dirty="0" smtClean="0"/>
              <a:t>=</a:t>
            </a:r>
            <a:r>
              <a:rPr lang="en-US" altLang="zh-TW" b="1" dirty="0" smtClean="0">
                <a:solidFill>
                  <a:srgbClr val="FF0000"/>
                </a:solidFill>
              </a:rPr>
              <a:t> 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+</a:t>
            </a: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GS</a:t>
            </a:r>
            <a:r>
              <a:rPr lang="en-US" altLang="zh-TW" dirty="0" smtClean="0"/>
              <a:t>+</a:t>
            </a:r>
            <a:r>
              <a:rPr lang="en-US" altLang="zh-TW" b="1" dirty="0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TOP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2411760" y="4494312"/>
            <a:ext cx="3600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6804248" y="2406080"/>
            <a:ext cx="50405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QA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6" y="620688"/>
            <a:ext cx="43243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322" y="620688"/>
            <a:ext cx="4248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555776" y="5517232"/>
            <a:ext cx="5400600" cy="1157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: mean flux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GS</a:t>
            </a:r>
            <a:r>
              <a:rPr lang="en-US" altLang="zh-TW" dirty="0" smtClean="0"/>
              <a:t>: turbulent flux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TOP</a:t>
            </a:r>
            <a:r>
              <a:rPr lang="en-US" altLang="zh-TW" dirty="0" smtClean="0"/>
              <a:t>: unresolved turbulent flux through top of the volume</a:t>
            </a:r>
            <a:br>
              <a:rPr lang="en-US" altLang="zh-TW" dirty="0" smtClean="0"/>
            </a:br>
            <a:endParaRPr lang="en-US" altLang="zh-TW" dirty="0" smtClean="0"/>
          </a:p>
          <a:p>
            <a:pPr>
              <a:lnSpc>
                <a:spcPts val="1800"/>
              </a:lnSpc>
            </a:pPr>
            <a:r>
              <a:rPr lang="en-US" altLang="zh-TW" b="1" dirty="0" err="1" smtClean="0">
                <a:solidFill>
                  <a:srgbClr val="FF0000"/>
                </a:solidFill>
              </a:rPr>
              <a:t>vflx</a:t>
            </a:r>
            <a:r>
              <a:rPr lang="en-US" altLang="zh-TW" dirty="0" smtClean="0"/>
              <a:t>=</a:t>
            </a:r>
            <a:r>
              <a:rPr lang="en-US" altLang="zh-TW" b="1" dirty="0" smtClean="0">
                <a:solidFill>
                  <a:srgbClr val="FF0000"/>
                </a:solidFill>
              </a:rPr>
              <a:t> 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r>
              <a:rPr lang="en-US" altLang="zh-TW" dirty="0" smtClean="0"/>
              <a:t>+</a:t>
            </a: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GS</a:t>
            </a:r>
            <a:r>
              <a:rPr lang="en-US" altLang="zh-TW" dirty="0" smtClean="0"/>
              <a:t>+</a:t>
            </a:r>
            <a:r>
              <a:rPr lang="en-US" altLang="zh-TW" b="1" dirty="0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TOP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2411760" y="4494312"/>
            <a:ext cx="3600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6804248" y="2406080"/>
            <a:ext cx="50405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QA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M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6" y="1484787"/>
            <a:ext cx="4392168" cy="3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710" y="1484787"/>
            <a:ext cx="4383786" cy="3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2699792" y="1700808"/>
            <a:ext cx="216024" cy="2160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95736" y="404664"/>
            <a:ext cx="482453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DCFs (Deep Convective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Fluxs</a:t>
            </a:r>
            <a:r>
              <a:rPr lang="en-US" altLang="zh-TW" sz="2800" dirty="0" smtClean="0">
                <a:solidFill>
                  <a:srgbClr val="FF0000"/>
                </a:solidFill>
              </a:rPr>
              <a:t>) </a:t>
            </a:r>
            <a:br>
              <a:rPr lang="en-US" altLang="zh-TW" sz="2800" dirty="0" smtClean="0">
                <a:solidFill>
                  <a:srgbClr val="FF0000"/>
                </a:solidFill>
              </a:rPr>
            </a:br>
            <a:r>
              <a:rPr lang="en-US" altLang="zh-TW" sz="2800" dirty="0" smtClean="0">
                <a:solidFill>
                  <a:srgbClr val="FF0000"/>
                </a:solidFill>
              </a:rPr>
              <a:t>@ z=6km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46" y="332656"/>
            <a:ext cx="42386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346" y="3501008"/>
            <a:ext cx="42291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322" y="3429000"/>
            <a:ext cx="4248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290" y="6525344"/>
            <a:ext cx="1085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026" y="260648"/>
            <a:ext cx="1000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860354" y="764704"/>
            <a:ext cx="28803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dirty="0" smtClean="0"/>
              <a:t>@ z=6 km </a:t>
            </a:r>
            <a:br>
              <a:rPr lang="en-US" altLang="zh-TW" sz="2400" dirty="0" smtClean="0"/>
            </a:br>
            <a:r>
              <a:rPr lang="en-US" altLang="zh-TW" sz="2400" dirty="0" smtClean="0"/>
              <a:t>averaged at 1600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582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8658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Large eddy simulation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(LES)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b="1" dirty="0" smtClean="0"/>
              <a:t>大渦模擬</a:t>
            </a:r>
            <a:r>
              <a:rPr lang="en-US" altLang="zh-TW" b="1" dirty="0" smtClean="0"/>
              <a:t>Large eddy simulation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  <a:p>
            <a:r>
              <a:rPr lang="zh-TW" altLang="en-US" dirty="0" smtClean="0"/>
              <a:t>大渦模擬</a:t>
            </a:r>
            <a:r>
              <a:rPr lang="en-US" altLang="zh-TW" dirty="0" smtClean="0"/>
              <a:t>Large eddy simulation</a:t>
            </a:r>
            <a:r>
              <a:rPr lang="zh-TW" altLang="en-US" dirty="0" smtClean="0"/>
              <a:t>（</a:t>
            </a:r>
            <a:r>
              <a:rPr lang="en-US" altLang="zh-TW" dirty="0" smtClean="0"/>
              <a:t>LES</a:t>
            </a:r>
            <a:r>
              <a:rPr lang="zh-TW" altLang="en-US" dirty="0" smtClean="0"/>
              <a:t>）是一種計算法用來解決湍流流體計算偏微分方程式。這個計算法在</a:t>
            </a:r>
            <a:r>
              <a:rPr lang="en-US" altLang="zh-TW" dirty="0" smtClean="0"/>
              <a:t>1960</a:t>
            </a:r>
            <a:r>
              <a:rPr lang="zh-TW" altLang="en-US" dirty="0" smtClean="0"/>
              <a:t>年代末期廣為流行，最早由</a:t>
            </a:r>
            <a:r>
              <a:rPr lang="en-US" altLang="zh-TW" dirty="0" smtClean="0"/>
              <a:t>Joseph </a:t>
            </a:r>
            <a:r>
              <a:rPr lang="en-US" altLang="zh-TW" dirty="0" err="1" smtClean="0"/>
              <a:t>Smagorinsky</a:t>
            </a:r>
            <a:r>
              <a:rPr lang="zh-TW" altLang="en-US" dirty="0" smtClean="0"/>
              <a:t>用這套方程式來模擬大氣氣流，所以在當時主要被使用在氣象計算和預測。在</a:t>
            </a:r>
            <a:r>
              <a:rPr lang="en-US" altLang="zh-TW" dirty="0" smtClean="0"/>
              <a:t>80</a:t>
            </a:r>
            <a:r>
              <a:rPr lang="zh-TW" altLang="en-US" dirty="0" smtClean="0"/>
              <a:t>年代和</a:t>
            </a:r>
            <a:r>
              <a:rPr lang="en-US" altLang="zh-TW" dirty="0" smtClean="0"/>
              <a:t>90</a:t>
            </a:r>
            <a:r>
              <a:rPr lang="zh-TW" altLang="en-US" dirty="0" smtClean="0"/>
              <a:t>年代被廣泛使用於工程領域。</a:t>
            </a:r>
          </a:p>
          <a:p>
            <a:r>
              <a:rPr lang="zh-TW" altLang="en-US" dirty="0" smtClean="0"/>
              <a:t>大漩渦是透過較小的漩渦數學模式計算所推導出來的。因此，較小規模的渦旋會用網格尺度（</a:t>
            </a:r>
            <a:r>
              <a:rPr lang="en-US" altLang="zh-TW" dirty="0" smtClean="0"/>
              <a:t>sub-grid scale; SGS</a:t>
            </a:r>
            <a:r>
              <a:rPr lang="zh-TW" altLang="en-US" dirty="0" smtClean="0"/>
              <a:t>）來模擬出來；最常用的</a:t>
            </a:r>
            <a:r>
              <a:rPr lang="en-US" altLang="zh-TW" dirty="0" smtClean="0"/>
              <a:t>SGS</a:t>
            </a:r>
            <a:r>
              <a:rPr lang="zh-TW" altLang="en-US" dirty="0" smtClean="0"/>
              <a:t>模式為</a:t>
            </a:r>
            <a:r>
              <a:rPr lang="en-US" altLang="zh-TW" dirty="0" err="1" smtClean="0"/>
              <a:t>Smagorinsky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模式，經由在方程式中添加“渦粘度”</a:t>
            </a:r>
            <a:r>
              <a:rPr lang="en-US" altLang="zh-TW" dirty="0" smtClean="0"/>
              <a:t>(eddy viscosity)</a:t>
            </a:r>
            <a:r>
              <a:rPr lang="zh-TW" altLang="en-US" dirty="0" smtClean="0"/>
              <a:t>係數，以分解出適當的湍流尺度。</a:t>
            </a:r>
          </a:p>
        </p:txBody>
      </p:sp>
      <p:pic>
        <p:nvPicPr>
          <p:cNvPr id="4" name="圖片 3" descr="balearic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98884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NC1D using a fixed turbulent length scale, all bulk properties converge systematically toward the 0.55-km solution.</a:t>
            </a:r>
          </a:p>
          <a:p>
            <a:r>
              <a:rPr lang="en-US" altLang="zh-TW" dirty="0" smtClean="0"/>
              <a:t>PC is found to decrease systematically with smaller grid </a:t>
            </a:r>
            <a:r>
              <a:rPr lang="en-US" altLang="zh-TW" dirty="0" err="1" smtClean="0"/>
              <a:t>spacings</a:t>
            </a:r>
            <a:r>
              <a:rPr lang="en-US" altLang="zh-TW" dirty="0" smtClean="0"/>
              <a:t>, a less obvious physical convergence behavior was found for the PC3D. PC3D closure is explained by an </a:t>
            </a:r>
            <a:r>
              <a:rPr lang="en-US" altLang="zh-TW" b="1" dirty="0" smtClean="0">
                <a:solidFill>
                  <a:srgbClr val="FF0000"/>
                </a:solidFill>
              </a:rPr>
              <a:t>increased latent heat release </a:t>
            </a:r>
            <a:r>
              <a:rPr lang="en-US" altLang="zh-TW" dirty="0" smtClean="0"/>
              <a:t>that balances the </a:t>
            </a:r>
            <a:r>
              <a:rPr lang="en-US" altLang="zh-TW" b="1" dirty="0" smtClean="0">
                <a:solidFill>
                  <a:srgbClr val="FF0000"/>
                </a:solidFill>
              </a:rPr>
              <a:t>decreased turbulent heat entrainment</a:t>
            </a:r>
            <a:r>
              <a:rPr lang="en-US" altLang="zh-TW" dirty="0" smtClean="0"/>
              <a:t> with higher resolution.</a:t>
            </a:r>
          </a:p>
          <a:p>
            <a:r>
              <a:rPr lang="en-US" altLang="zh-TW" dirty="0" smtClean="0"/>
              <a:t>Surface precipitation decreases continuously with higher resolution for PC1D. PC3D closure did not involve an increased resolution sensitivity of the net heating/moistening and of surface precipitation.</a:t>
            </a:r>
          </a:p>
          <a:p>
            <a:r>
              <a:rPr lang="en-US" altLang="zh-TW" dirty="0" smtClean="0"/>
              <a:t>The consideration of one single synoptic episode </a:t>
            </a:r>
            <a:r>
              <a:rPr lang="en-US" altLang="zh-TW" dirty="0" err="1" smtClean="0"/>
              <a:t>domainted</a:t>
            </a:r>
            <a:r>
              <a:rPr lang="en-US" altLang="zh-TW" dirty="0" smtClean="0"/>
              <a:t> by thermally driven </a:t>
            </a:r>
            <a:r>
              <a:rPr lang="en-US" altLang="zh-TW" dirty="0" err="1" smtClean="0"/>
              <a:t>orographic</a:t>
            </a:r>
            <a:r>
              <a:rPr lang="en-US" altLang="zh-TW" dirty="0" smtClean="0"/>
              <a:t> convection.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626864" cy="439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645024"/>
            <a:ext cx="876300" cy="16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r="27425" b="976"/>
          <a:stretch>
            <a:fillRect/>
          </a:stretch>
        </p:blipFill>
        <p:spPr bwMode="auto">
          <a:xfrm>
            <a:off x="683568" y="44624"/>
            <a:ext cx="2592288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639" y="200103"/>
            <a:ext cx="3353562" cy="313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497" y="3356992"/>
            <a:ext cx="3353562" cy="31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44" y="6499052"/>
            <a:ext cx="319582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508398"/>
            <a:ext cx="238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653136"/>
            <a:ext cx="238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4283968" y="5273332"/>
            <a:ext cx="3096344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Bell-shaped mountain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H: 10-km half-wide mountain</a:t>
            </a:r>
            <a:br>
              <a:rPr lang="en-US" altLang="zh-TW" dirty="0" smtClean="0"/>
            </a:br>
            <a:r>
              <a:rPr lang="en-US" altLang="zh-TW" dirty="0" smtClean="0"/>
              <a:t>V: 1-m high mountain</a:t>
            </a:r>
            <a:br>
              <a:rPr lang="en-US" altLang="zh-TW" dirty="0" smtClean="0"/>
            </a:br>
            <a:r>
              <a:rPr lang="en-US" altLang="zh-TW" dirty="0" smtClean="0"/>
              <a:t>L2: RMSE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601218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611560" y="5085184"/>
            <a:ext cx="66247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err="1" smtClean="0"/>
              <a:t>Nonhydrosatic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COSMO</a:t>
            </a:r>
            <a:r>
              <a:rPr lang="en-US" altLang="zh-TW" dirty="0" smtClean="0"/>
              <a:t> (Consortium for Small-Scale Modeling model)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156176" y="1340768"/>
            <a:ext cx="252028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Horizontal: 1100 × 990 km</a:t>
            </a:r>
            <a:r>
              <a:rPr lang="en-US" altLang="zh-TW" baseline="30000" dirty="0" smtClean="0"/>
              <a:t>2</a:t>
            </a:r>
          </a:p>
          <a:p>
            <a:r>
              <a:rPr lang="en-US" altLang="zh-TW" dirty="0" smtClean="0"/>
              <a:t>Vertical levels: </a:t>
            </a:r>
            <a:br>
              <a:rPr lang="en-US" altLang="zh-TW" dirty="0" smtClean="0"/>
            </a:br>
            <a:r>
              <a:rPr lang="en-US" altLang="zh-TW" dirty="0" smtClean="0"/>
              <a:t>        46 terrain-following</a:t>
            </a:r>
          </a:p>
          <a:p>
            <a:r>
              <a:rPr lang="en-US" altLang="zh-TW" dirty="0" smtClean="0"/>
              <a:t>Model top: 20 </a:t>
            </a:r>
            <a:r>
              <a:rPr lang="en-US" altLang="zh-TW" dirty="0" err="1" smtClean="0"/>
              <a:t>hPa</a:t>
            </a:r>
            <a:endParaRPr lang="en-US" altLang="zh-TW" dirty="0" smtClean="0"/>
          </a:p>
          <a:p>
            <a:r>
              <a:rPr lang="en-US" altLang="zh-TW" dirty="0" smtClean="0"/>
              <a:t>Simulation time:</a:t>
            </a:r>
            <a:br>
              <a:rPr lang="en-US" altLang="zh-TW" dirty="0" smtClean="0"/>
            </a:br>
            <a:r>
              <a:rPr lang="en-US" altLang="zh-TW" dirty="0" smtClean="0"/>
              <a:t>       2006/07/11/0000 ~ </a:t>
            </a:r>
            <a:br>
              <a:rPr lang="en-US" altLang="zh-TW" dirty="0" smtClean="0"/>
            </a:br>
            <a:r>
              <a:rPr lang="en-US" altLang="zh-TW" dirty="0" smtClean="0"/>
              <a:t>                  07/20/0600 UTC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43608" y="45785"/>
            <a:ext cx="29523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 smtClean="0"/>
              <a:t>General description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1844824"/>
            <a:ext cx="10081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970 km</a:t>
            </a:r>
            <a:endParaRPr lang="en-US" altLang="zh-TW" sz="2400" b="1" baseline="30000" dirty="0" smtClean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 rot="-5400000">
            <a:off x="294928" y="2737520"/>
            <a:ext cx="10025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515  km</a:t>
            </a:r>
            <a:endParaRPr lang="en-US" altLang="zh-TW" sz="2400" b="1" baseline="30000" dirty="0" smtClean="0">
              <a:solidFill>
                <a:srgbClr val="0070C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91680" y="2426404"/>
            <a:ext cx="10081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352 km</a:t>
            </a:r>
            <a:endParaRPr lang="en-US" altLang="zh-TW" sz="2400" b="1" baseline="30000" dirty="0" smtClean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 rot="-5400000">
            <a:off x="870992" y="3319100"/>
            <a:ext cx="10025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352 km</a:t>
            </a:r>
            <a:endParaRPr lang="en-US" altLang="zh-TW" sz="2400" b="1" baseline="30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45785"/>
            <a:ext cx="29523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 smtClean="0"/>
              <a:t>Topography</a:t>
            </a:r>
            <a:endParaRPr lang="zh-TW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836711"/>
            <a:ext cx="6023610" cy="362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611560" y="5085184"/>
            <a:ext cx="66247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LF: low-passed filtered topography (5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order low-pass filter to</a:t>
            </a:r>
            <a:br>
              <a:rPr lang="en-US" altLang="zh-TW" dirty="0" smtClean="0"/>
            </a:br>
            <a:r>
              <a:rPr lang="en-US" altLang="zh-TW" dirty="0" smtClean="0"/>
              <a:t>       the 4.4-km topography and interpolating to higher resolution)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45785"/>
            <a:ext cx="29523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 smtClean="0"/>
              <a:t>Turbulent diffusion</a:t>
            </a:r>
            <a:endParaRPr lang="zh-TW" alt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982" y="4351782"/>
            <a:ext cx="5859018" cy="250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92696"/>
            <a:ext cx="4400550" cy="4283202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314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716016" y="3429000"/>
            <a:ext cx="41764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        : vertical diffusion in NC_1D &amp; PC_1D (100 m)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89208"/>
            <a:ext cx="5791200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6827887" y="3165351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871320" y="5229200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043608" y="45785"/>
            <a:ext cx="46805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b="1" dirty="0" smtClean="0"/>
              <a:t>Results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Basic simulation characteristics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46894"/>
            <a:ext cx="7796403" cy="595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331640" y="45785"/>
            <a:ext cx="54006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2006/07/14/1400 UTC @ z=6km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0" y="620688"/>
            <a:ext cx="3006090" cy="2228850"/>
            <a:chOff x="0" y="620688"/>
            <a:chExt cx="6012180" cy="44577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688"/>
              <a:ext cx="6012180" cy="445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字方塊 5"/>
            <p:cNvSpPr txBox="1"/>
            <p:nvPr/>
          </p:nvSpPr>
          <p:spPr>
            <a:xfrm>
              <a:off x="1691680" y="2426404"/>
              <a:ext cx="10081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0070C0"/>
                  </a:solidFill>
                </a:rPr>
                <a:t>352 km</a:t>
              </a:r>
              <a:endParaRPr lang="en-US" altLang="zh-TW" sz="1200" b="1" baseline="30000" dirty="0" smtClean="0">
                <a:solidFill>
                  <a:srgbClr val="0070C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 rot="-5400000">
              <a:off x="870992" y="3319100"/>
              <a:ext cx="10025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0070C0"/>
                  </a:solidFill>
                </a:rPr>
                <a:t>352 km</a:t>
              </a:r>
              <a:endParaRPr lang="en-US" altLang="zh-TW" sz="1200" b="1" baseline="30000" dirty="0" smtClean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45785"/>
            <a:ext cx="46805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b="1" dirty="0" smtClean="0"/>
              <a:t>Results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Numerical convergence (NC_1D)</a:t>
            </a:r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2486"/>
            <a:ext cx="57848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040528"/>
            <a:ext cx="3169920" cy="116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5940152" y="4227403"/>
            <a:ext cx="2882166" cy="1361837"/>
            <a:chOff x="5001741" y="3573016"/>
            <a:chExt cx="3602707" cy="170229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3573016"/>
              <a:ext cx="33147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1741" y="4437112"/>
              <a:ext cx="20002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9973" y="4465687"/>
              <a:ext cx="151447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文字方塊 9"/>
          <p:cNvSpPr txBox="1"/>
          <p:nvPr/>
        </p:nvSpPr>
        <p:spPr>
          <a:xfrm>
            <a:off x="3635896" y="1269921"/>
            <a:ext cx="504056" cy="21486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1400" dirty="0" smtClean="0"/>
              <a:t>4.4 km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635896" y="4006225"/>
            <a:ext cx="504056" cy="21486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1400" dirty="0" smtClean="0"/>
              <a:t>4.4 km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355976" y="4941168"/>
            <a:ext cx="720080" cy="21486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en-US" altLang="zh-TW" sz="1400" dirty="0" smtClean="0"/>
          </a:p>
        </p:txBody>
      </p:sp>
      <p:sp>
        <p:nvSpPr>
          <p:cNvPr id="13" name="文字方塊 12"/>
          <p:cNvSpPr txBox="1"/>
          <p:nvPr/>
        </p:nvSpPr>
        <p:spPr>
          <a:xfrm>
            <a:off x="4355976" y="2204864"/>
            <a:ext cx="720080" cy="215444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en-US" altLang="zh-TW" sz="14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6300192" y="2420888"/>
            <a:ext cx="2520280" cy="1157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b="1" dirty="0" smtClean="0">
                <a:solidFill>
                  <a:srgbClr val="FF0000"/>
                </a:solidFill>
              </a:rPr>
              <a:t>ADV</a:t>
            </a:r>
            <a:r>
              <a:rPr lang="en-US" altLang="zh-TW" dirty="0" smtClean="0"/>
              <a:t>: advection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RAD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radiative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TURB</a:t>
            </a:r>
            <a:r>
              <a:rPr lang="en-US" altLang="zh-TW" dirty="0" smtClean="0"/>
              <a:t>: sensible heat flux </a:t>
            </a:r>
            <a:br>
              <a:rPr lang="en-US" altLang="zh-TW" dirty="0" smtClean="0"/>
            </a:br>
            <a:r>
              <a:rPr lang="en-US" altLang="zh-TW" dirty="0" smtClean="0"/>
              <a:t>             convergence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FF0000"/>
                </a:solidFill>
              </a:rPr>
              <a:t>MIC</a:t>
            </a:r>
            <a:r>
              <a:rPr lang="en-US" altLang="zh-TW" dirty="0" smtClean="0"/>
              <a:t>: latent heating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246</Words>
  <Application>Microsoft Office PowerPoint</Application>
  <PresentationFormat>如螢幕大小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Bulk Convergence of Cloud-Resolving Simulations of Moist Convection over Complex terrain</vt:lpstr>
      <vt:lpstr>Large eddy simulation (LES)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most</dc:creator>
  <cp:lastModifiedBy>h</cp:lastModifiedBy>
  <cp:revision>184</cp:revision>
  <dcterms:created xsi:type="dcterms:W3CDTF">2012-09-19T02:29:59Z</dcterms:created>
  <dcterms:modified xsi:type="dcterms:W3CDTF">2012-10-02T06:26:21Z</dcterms:modified>
</cp:coreProperties>
</file>