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95" r:id="rId4"/>
    <p:sldId id="297" r:id="rId5"/>
    <p:sldId id="293" r:id="rId6"/>
    <p:sldId id="294" r:id="rId7"/>
    <p:sldId id="257" r:id="rId8"/>
    <p:sldId id="258" r:id="rId9"/>
    <p:sldId id="259" r:id="rId10"/>
    <p:sldId id="272" r:id="rId11"/>
    <p:sldId id="273" r:id="rId12"/>
    <p:sldId id="274" r:id="rId13"/>
    <p:sldId id="275" r:id="rId14"/>
    <p:sldId id="277" r:id="rId15"/>
    <p:sldId id="278" r:id="rId16"/>
    <p:sldId id="280" r:id="rId17"/>
    <p:sldId id="261" r:id="rId18"/>
    <p:sldId id="285" r:id="rId19"/>
    <p:sldId id="262" r:id="rId20"/>
    <p:sldId id="288" r:id="rId21"/>
    <p:sldId id="289" r:id="rId22"/>
    <p:sldId id="298" r:id="rId23"/>
    <p:sldId id="287" r:id="rId24"/>
    <p:sldId id="296" r:id="rId2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A7CEC6-271D-4CBC-9FDD-229E35A49A61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D544EB-CD77-4C4E-9072-DD6C41F7A2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BA0B24-683D-48E1-9034-5D8B682D72A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6F44-87CD-45EA-896C-F133208ECD68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F056-D525-4EDC-8182-5560D3C970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1B46-1681-4697-82EA-A46460BDCE55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F23F-7BD0-46C5-9CF7-83B9490ACA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5974-0621-4B72-AFCF-12F14CAACC45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7DDB-94DA-45A5-946C-1B5A562739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0EA8-D2F6-44C3-90BC-4F8577038CB8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58A8-0D1C-4E85-9666-73A62B3809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B581-9A31-4719-98EE-3BB10AC3A9AD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B5D9-7C61-48D7-8198-E920515BC3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982E-7AEC-4F8C-9A69-634E1333DEA5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D844-9AD9-4EDA-BD69-DD32133D25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98024-0260-41FF-8BF5-61F5989B7C33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423E-6EBB-4D18-8D2A-D6DF578148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16B5-1275-46D8-A976-49DE970398C5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E6A86-CB1A-4CB0-A199-754659B889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A1EB-F081-49AD-9CED-894041345B76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DE9A-3144-4B29-97AC-0EE4F9A499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2C53-0952-4BCA-B439-E8968BA12179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C122-DEE1-4861-A4C0-EDE92FFF5E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FD53-9296-43F7-A117-FE5061FC6448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2AF2-B252-4C31-84D7-B788038E81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E8827A-BAB9-4C14-8476-E358D84F251D}" type="datetimeFigureOut">
              <a:rPr lang="zh-TW" altLang="en-US"/>
              <a:pPr>
                <a:defRPr/>
              </a:pPr>
              <a:t>2012/8/26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D56D0F9-2147-4CF8-830B-C72646CCAC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0" y="260350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TW" sz="2800" b="1" smtClean="0">
                <a:solidFill>
                  <a:srgbClr val="3333FF"/>
                </a:solidFill>
              </a:rPr>
              <a:t>Water Budget and Precipitation Efficiency of Typhoons</a:t>
            </a:r>
            <a:endParaRPr lang="zh-TW" altLang="en-US" sz="2800" b="1" smtClean="0">
              <a:solidFill>
                <a:srgbClr val="3333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4213" y="1628775"/>
            <a:ext cx="7777162" cy="50133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smtClean="0">
                <a:solidFill>
                  <a:schemeClr val="tx1"/>
                </a:solidFill>
              </a:rPr>
              <a:t>Ming-Jen Yang </a:t>
            </a:r>
            <a:r>
              <a:rPr lang="zh-TW" altLang="en-US" sz="2400" smtClean="0">
                <a:solidFill>
                  <a:schemeClr val="tx1"/>
                </a:solidFill>
              </a:rPr>
              <a:t>楊明仁</a:t>
            </a:r>
          </a:p>
          <a:p>
            <a:pPr eaLnBrk="1" hangingPunct="1"/>
            <a:r>
              <a:rPr lang="en-US" altLang="zh-TW" sz="2400" i="1" smtClean="0">
                <a:solidFill>
                  <a:schemeClr val="tx1"/>
                </a:solidFill>
              </a:rPr>
              <a:t>National Central University</a:t>
            </a:r>
          </a:p>
          <a:p>
            <a:pPr eaLnBrk="1" hangingPunct="1"/>
            <a:endParaRPr lang="en-US" altLang="zh-TW" sz="2400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  <a:p>
            <a:pPr eaLnBrk="1" hangingPunct="1"/>
            <a:endParaRPr lang="en-US" altLang="zh-TW" sz="3600" b="1" i="1" smtClean="0">
              <a:solidFill>
                <a:schemeClr val="tx1"/>
              </a:solidFill>
            </a:endParaRPr>
          </a:p>
        </p:txBody>
      </p:sp>
      <p:pic>
        <p:nvPicPr>
          <p:cNvPr id="14345" name="Picture 9" descr="budge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7200"/>
            <a:ext cx="527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08/08/10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3554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grpSp>
        <p:nvGrpSpPr>
          <p:cNvPr id="23555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23576" name="圖片 57" descr="Radar_MOSA_CV_200908081000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77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3578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79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0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1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2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3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4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5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586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3556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grpSp>
        <p:nvGrpSpPr>
          <p:cNvPr id="23557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3562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3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4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5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6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7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8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69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0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1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2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3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4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3575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3558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24600" name="圖片 57" descr="Radar_MOSA_CV_200908081100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1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4602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3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4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5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6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7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8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09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10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578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4586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7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8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89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0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1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2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3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4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5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6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7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8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4599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457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08/08/11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4583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4584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4585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群組 60"/>
          <p:cNvGrpSpPr>
            <a:grpSpLocks/>
          </p:cNvGrpSpPr>
          <p:nvPr/>
        </p:nvGrpSpPr>
        <p:grpSpPr bwMode="auto">
          <a:xfrm>
            <a:off x="323850" y="1341438"/>
            <a:ext cx="3571875" cy="3571875"/>
            <a:chOff x="5104581" y="44576"/>
            <a:chExt cx="3571875" cy="3571923"/>
          </a:xfrm>
        </p:grpSpPr>
        <p:pic>
          <p:nvPicPr>
            <p:cNvPr id="25624" name="圖片 57" descr="Radar_MOSA_CV_200908081200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4581" y="44624"/>
              <a:ext cx="3571875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25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5626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7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8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29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0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1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2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3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634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5602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5610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1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2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3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4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5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6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7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8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19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0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1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2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5623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5603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08/08/12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5607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5608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5609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群組 60"/>
          <p:cNvGrpSpPr>
            <a:grpSpLocks/>
          </p:cNvGrpSpPr>
          <p:nvPr/>
        </p:nvGrpSpPr>
        <p:grpSpPr bwMode="auto">
          <a:xfrm>
            <a:off x="323850" y="1341438"/>
            <a:ext cx="3562350" cy="3568700"/>
            <a:chOff x="5103946" y="44576"/>
            <a:chExt cx="3562350" cy="3569123"/>
          </a:xfrm>
        </p:grpSpPr>
        <p:pic>
          <p:nvPicPr>
            <p:cNvPr id="26648" name="圖片 57" descr="Radar_MOSA_CV_200908081300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03946" y="44624"/>
              <a:ext cx="3562350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49" name="群組 58"/>
            <p:cNvGrpSpPr>
              <a:grpSpLocks/>
            </p:cNvGrpSpPr>
            <p:nvPr/>
          </p:nvGrpSpPr>
          <p:grpSpPr bwMode="auto">
            <a:xfrm>
              <a:off x="5104581" y="44576"/>
              <a:ext cx="2946400" cy="3569123"/>
              <a:chOff x="5076056" y="692696"/>
              <a:chExt cx="2946552" cy="3569065"/>
            </a:xfrm>
          </p:grpSpPr>
          <p:sp>
            <p:nvSpPr>
              <p:cNvPr id="26650" name="文字方塊 34"/>
              <p:cNvSpPr txBox="1">
                <a:spLocks noChangeArrowheads="1"/>
              </p:cNvSpPr>
              <p:nvPr/>
            </p:nvSpPr>
            <p:spPr bwMode="auto">
              <a:xfrm>
                <a:off x="5652120" y="4077075"/>
                <a:ext cx="32861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118E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1" name="文字方塊 35"/>
              <p:cNvSpPr txBox="1">
                <a:spLocks noChangeArrowheads="1"/>
              </p:cNvSpPr>
              <p:nvPr/>
            </p:nvSpPr>
            <p:spPr bwMode="auto">
              <a:xfrm>
                <a:off x="6340982" y="4077075"/>
                <a:ext cx="354322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120E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2" name="文字方塊 36"/>
              <p:cNvSpPr txBox="1">
                <a:spLocks noChangeArrowheads="1"/>
              </p:cNvSpPr>
              <p:nvPr/>
            </p:nvSpPr>
            <p:spPr bwMode="auto">
              <a:xfrm>
                <a:off x="7026048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122E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3" name="文字方塊 37"/>
              <p:cNvSpPr txBox="1">
                <a:spLocks noChangeArrowheads="1"/>
              </p:cNvSpPr>
              <p:nvPr/>
            </p:nvSpPr>
            <p:spPr bwMode="auto">
              <a:xfrm>
                <a:off x="7668344" y="692696"/>
                <a:ext cx="35426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124E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4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14096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22N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5" name="文字方塊 41"/>
              <p:cNvSpPr txBox="1">
                <a:spLocks noChangeArrowheads="1"/>
              </p:cNvSpPr>
              <p:nvPr/>
            </p:nvSpPr>
            <p:spPr bwMode="auto">
              <a:xfrm>
                <a:off x="5076056" y="1638738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26N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6" name="文字方塊 42"/>
              <p:cNvSpPr txBox="1">
                <a:spLocks noChangeArrowheads="1"/>
              </p:cNvSpPr>
              <p:nvPr/>
            </p:nvSpPr>
            <p:spPr bwMode="auto">
              <a:xfrm>
                <a:off x="5076056" y="2380308"/>
                <a:ext cx="312637" cy="18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24N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7" name="文字方塊 43"/>
              <p:cNvSpPr txBox="1">
                <a:spLocks noChangeArrowheads="1"/>
              </p:cNvSpPr>
              <p:nvPr/>
            </p:nvSpPr>
            <p:spPr bwMode="auto">
              <a:xfrm>
                <a:off x="5076056" y="908720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28N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658" name="文字方塊 39"/>
              <p:cNvSpPr txBox="1">
                <a:spLocks noChangeArrowheads="1"/>
              </p:cNvSpPr>
              <p:nvPr/>
            </p:nvSpPr>
            <p:spPr bwMode="auto">
              <a:xfrm>
                <a:off x="5076056" y="3892406"/>
                <a:ext cx="31258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zh-TW" sz="1200">
                    <a:solidFill>
                      <a:schemeClr val="bg1"/>
                    </a:solidFill>
                    <a:latin typeface="Comic Sans MS" pitchFamily="66" charset="0"/>
                  </a:rPr>
                  <a:t>20N</a:t>
                </a:r>
                <a:endParaRPr kumimoji="0" lang="zh-TW" altLang="en-US" sz="12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6626" name="群組 55"/>
          <p:cNvGrpSpPr>
            <a:grpSpLocks/>
          </p:cNvGrpSpPr>
          <p:nvPr/>
        </p:nvGrpSpPr>
        <p:grpSpPr bwMode="auto">
          <a:xfrm>
            <a:off x="5364163" y="188913"/>
            <a:ext cx="2833687" cy="6561137"/>
            <a:chOff x="5251901" y="188367"/>
            <a:chExt cx="2832372" cy="6562836"/>
          </a:xfrm>
        </p:grpSpPr>
        <p:sp>
          <p:nvSpPr>
            <p:cNvPr id="26634" name="文字方塊 34"/>
            <p:cNvSpPr txBox="1">
              <a:spLocks noChangeArrowheads="1"/>
            </p:cNvSpPr>
            <p:nvPr/>
          </p:nvSpPr>
          <p:spPr bwMode="auto">
            <a:xfrm>
              <a:off x="5251901" y="188367"/>
              <a:ext cx="328670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118E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35" name="文字方塊 35"/>
            <p:cNvSpPr txBox="1">
              <a:spLocks noChangeArrowheads="1"/>
            </p:cNvSpPr>
            <p:nvPr/>
          </p:nvSpPr>
          <p:spPr bwMode="auto">
            <a:xfrm>
              <a:off x="5833348" y="188367"/>
              <a:ext cx="354322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120E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36" name="文字方塊 36"/>
            <p:cNvSpPr txBox="1">
              <a:spLocks noChangeArrowheads="1"/>
            </p:cNvSpPr>
            <p:nvPr/>
          </p:nvSpPr>
          <p:spPr bwMode="auto">
            <a:xfrm>
              <a:off x="6481246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122E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37" name="文字方塊 37"/>
            <p:cNvSpPr txBox="1">
              <a:spLocks noChangeArrowheads="1"/>
            </p:cNvSpPr>
            <p:nvPr/>
          </p:nvSpPr>
          <p:spPr bwMode="auto">
            <a:xfrm>
              <a:off x="7057103" y="188367"/>
              <a:ext cx="354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124E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38" name="文字方塊 39"/>
            <p:cNvSpPr txBox="1">
              <a:spLocks noChangeArrowheads="1"/>
            </p:cNvSpPr>
            <p:nvPr/>
          </p:nvSpPr>
          <p:spPr bwMode="auto">
            <a:xfrm>
              <a:off x="7771277" y="2565009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39" name="文字方塊 40"/>
            <p:cNvSpPr txBox="1">
              <a:spLocks noChangeArrowheads="1"/>
            </p:cNvSpPr>
            <p:nvPr/>
          </p:nvSpPr>
          <p:spPr bwMode="auto">
            <a:xfrm>
              <a:off x="7771277" y="3285204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0" name="文字方塊 41"/>
            <p:cNvSpPr txBox="1">
              <a:spLocks noChangeArrowheads="1"/>
            </p:cNvSpPr>
            <p:nvPr/>
          </p:nvSpPr>
          <p:spPr bwMode="auto">
            <a:xfrm>
              <a:off x="7771277" y="1196741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1" name="文字方塊 42"/>
            <p:cNvSpPr txBox="1">
              <a:spLocks noChangeArrowheads="1"/>
            </p:cNvSpPr>
            <p:nvPr/>
          </p:nvSpPr>
          <p:spPr bwMode="auto">
            <a:xfrm>
              <a:off x="7771277" y="1916834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2" name="文字方塊 43"/>
            <p:cNvSpPr txBox="1">
              <a:spLocks noChangeArrowheads="1"/>
            </p:cNvSpPr>
            <p:nvPr/>
          </p:nvSpPr>
          <p:spPr bwMode="auto">
            <a:xfrm>
              <a:off x="7771277" y="5078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3" name="文字方塊 39"/>
            <p:cNvSpPr txBox="1">
              <a:spLocks noChangeArrowheads="1"/>
            </p:cNvSpPr>
            <p:nvPr/>
          </p:nvSpPr>
          <p:spPr bwMode="auto">
            <a:xfrm>
              <a:off x="7771636" y="5877905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22N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4" name="文字方塊 40"/>
            <p:cNvSpPr txBox="1">
              <a:spLocks noChangeArrowheads="1"/>
            </p:cNvSpPr>
            <p:nvPr/>
          </p:nvSpPr>
          <p:spPr bwMode="auto">
            <a:xfrm>
              <a:off x="7771277" y="6566537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20N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5" name="文字方塊 41"/>
            <p:cNvSpPr txBox="1">
              <a:spLocks noChangeArrowheads="1"/>
            </p:cNvSpPr>
            <p:nvPr/>
          </p:nvSpPr>
          <p:spPr bwMode="auto">
            <a:xfrm>
              <a:off x="7771635" y="4509473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26N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6" name="文字方塊 42"/>
            <p:cNvSpPr txBox="1">
              <a:spLocks noChangeArrowheads="1"/>
            </p:cNvSpPr>
            <p:nvPr/>
          </p:nvSpPr>
          <p:spPr bwMode="auto">
            <a:xfrm>
              <a:off x="7771636" y="5189082"/>
              <a:ext cx="312637" cy="18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24N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  <p:sp>
          <p:nvSpPr>
            <p:cNvPr id="26647" name="文字方塊 43"/>
            <p:cNvSpPr txBox="1">
              <a:spLocks noChangeArrowheads="1"/>
            </p:cNvSpPr>
            <p:nvPr/>
          </p:nvSpPr>
          <p:spPr bwMode="auto">
            <a:xfrm>
              <a:off x="7771635" y="3811082"/>
              <a:ext cx="31258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>
                  <a:latin typeface="Comic Sans MS" pitchFamily="66" charset="0"/>
                </a:rPr>
                <a:t>28N</a:t>
              </a:r>
              <a:endParaRPr kumimoji="0" lang="zh-TW" altLang="en-US" sz="1200">
                <a:latin typeface="Comic Sans MS" pitchFamily="66" charset="0"/>
              </a:endParaRPr>
            </a:p>
          </p:txBody>
        </p:sp>
      </p:grpSp>
      <p:pic>
        <p:nvPicPr>
          <p:cNvPr id="2662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4650"/>
            <a:ext cx="30083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659188"/>
            <a:ext cx="30083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773238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文字方塊 1"/>
          <p:cNvSpPr txBox="1">
            <a:spLocks noChangeArrowheads="1"/>
          </p:cNvSpPr>
          <p:nvPr/>
        </p:nvSpPr>
        <p:spPr bwMode="auto">
          <a:xfrm>
            <a:off x="2195513" y="188913"/>
            <a:ext cx="2560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 b="1">
                <a:solidFill>
                  <a:srgbClr val="00B0F0"/>
                </a:solidFill>
                <a:latin typeface="Calibri" pitchFamily="34" charset="0"/>
              </a:rPr>
              <a:t>08/08/13 UTC</a:t>
            </a:r>
            <a:endParaRPr kumimoji="0" lang="zh-TW" altLang="en-US" sz="3200" b="1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26631" name="文字方塊 1"/>
          <p:cNvSpPr txBox="1">
            <a:spLocks noChangeArrowheads="1"/>
          </p:cNvSpPr>
          <p:nvPr/>
        </p:nvSpPr>
        <p:spPr bwMode="auto">
          <a:xfrm>
            <a:off x="611188" y="765175"/>
            <a:ext cx="223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OBS @ CWB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6632" name="文字方塊 5"/>
          <p:cNvSpPr txBox="1">
            <a:spLocks noChangeArrowheads="1"/>
          </p:cNvSpPr>
          <p:nvPr/>
        </p:nvSpPr>
        <p:spPr bwMode="auto">
          <a:xfrm>
            <a:off x="8151813" y="765175"/>
            <a:ext cx="779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6633" name="文字方塊 5"/>
          <p:cNvSpPr txBox="1">
            <a:spLocks noChangeArrowheads="1"/>
          </p:cNvSpPr>
          <p:nvPr/>
        </p:nvSpPr>
        <p:spPr bwMode="auto">
          <a:xfrm>
            <a:off x="8151813" y="6096000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0325"/>
            <a:ext cx="18748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0325"/>
            <a:ext cx="18748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60325"/>
            <a:ext cx="1873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765175"/>
            <a:ext cx="6175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文字方塊 12"/>
          <p:cNvSpPr txBox="1">
            <a:spLocks noChangeArrowheads="1"/>
          </p:cNvSpPr>
          <p:nvPr/>
        </p:nvSpPr>
        <p:spPr bwMode="auto">
          <a:xfrm>
            <a:off x="-7938" y="188913"/>
            <a:ext cx="119697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CWB_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OBS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7654" name="文字方塊 13"/>
          <p:cNvSpPr txBox="1">
            <a:spLocks noChangeArrowheads="1"/>
          </p:cNvSpPr>
          <p:nvPr/>
        </p:nvSpPr>
        <p:spPr bwMode="auto">
          <a:xfrm>
            <a:off x="-1588" y="4283075"/>
            <a:ext cx="116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WRF_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CTL</a:t>
            </a:r>
            <a:endParaRPr kumimoji="0" lang="zh-TW" altLang="en-US" sz="3200">
              <a:latin typeface="Calibri" pitchFamily="34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文字方塊 5"/>
          <p:cNvSpPr txBox="1">
            <a:spLocks noChangeArrowheads="1"/>
          </p:cNvSpPr>
          <p:nvPr/>
        </p:nvSpPr>
        <p:spPr bwMode="auto">
          <a:xfrm>
            <a:off x="7380288" y="600075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  <p:sp>
        <p:nvSpPr>
          <p:cNvPr id="27659" name="文字方塊 11"/>
          <p:cNvSpPr txBox="1">
            <a:spLocks noChangeArrowheads="1"/>
          </p:cNvSpPr>
          <p:nvPr/>
        </p:nvSpPr>
        <p:spPr bwMode="auto">
          <a:xfrm>
            <a:off x="23399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Day1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0" name="文字方塊 12"/>
          <p:cNvSpPr txBox="1">
            <a:spLocks noChangeArrowheads="1"/>
          </p:cNvSpPr>
          <p:nvPr/>
        </p:nvSpPr>
        <p:spPr bwMode="auto">
          <a:xfrm>
            <a:off x="4289425" y="3141663"/>
            <a:ext cx="64293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Day2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61" name="文字方塊 13"/>
          <p:cNvSpPr txBox="1">
            <a:spLocks noChangeArrowheads="1"/>
          </p:cNvSpPr>
          <p:nvPr/>
        </p:nvSpPr>
        <p:spPr bwMode="auto">
          <a:xfrm>
            <a:off x="61626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Day3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0325"/>
            <a:ext cx="187483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0325"/>
            <a:ext cx="1874837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60325"/>
            <a:ext cx="1873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765175"/>
            <a:ext cx="617537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87450" y="3516313"/>
            <a:ext cx="1828800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文字方塊 12"/>
          <p:cNvSpPr txBox="1">
            <a:spLocks noChangeArrowheads="1"/>
          </p:cNvSpPr>
          <p:nvPr/>
        </p:nvSpPr>
        <p:spPr bwMode="auto">
          <a:xfrm>
            <a:off x="-7938" y="188913"/>
            <a:ext cx="1196976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CWB_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OBS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8681" name="文字方塊 13"/>
          <p:cNvSpPr txBox="1">
            <a:spLocks noChangeArrowheads="1"/>
          </p:cNvSpPr>
          <p:nvPr/>
        </p:nvSpPr>
        <p:spPr bwMode="auto">
          <a:xfrm>
            <a:off x="-1588" y="4283075"/>
            <a:ext cx="1166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3200">
                <a:latin typeface="Calibri" pitchFamily="34" charset="0"/>
              </a:rPr>
              <a:t>WRF_</a:t>
            </a:r>
            <a:br>
              <a:rPr kumimoji="0" lang="en-US" altLang="zh-TW" sz="3200">
                <a:latin typeface="Calibri" pitchFamily="34" charset="0"/>
              </a:rPr>
            </a:br>
            <a:r>
              <a:rPr kumimoji="0" lang="en-US" altLang="zh-TW" sz="3200">
                <a:latin typeface="Calibri" pitchFamily="34" charset="0"/>
              </a:rPr>
              <a:t>FLAT</a:t>
            </a:r>
            <a:endParaRPr kumimoji="0" lang="zh-TW" altLang="en-US" sz="3200">
              <a:latin typeface="Calibri" pitchFamily="34" charset="0"/>
            </a:endParaRPr>
          </a:p>
        </p:txBody>
      </p:sp>
      <p:sp>
        <p:nvSpPr>
          <p:cNvPr id="28682" name="文字方塊 12"/>
          <p:cNvSpPr txBox="1">
            <a:spLocks noChangeArrowheads="1"/>
          </p:cNvSpPr>
          <p:nvPr/>
        </p:nvSpPr>
        <p:spPr bwMode="auto">
          <a:xfrm>
            <a:off x="23399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Day1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3" name="文字方塊 14"/>
          <p:cNvSpPr txBox="1">
            <a:spLocks noChangeArrowheads="1"/>
          </p:cNvSpPr>
          <p:nvPr/>
        </p:nvSpPr>
        <p:spPr bwMode="auto">
          <a:xfrm>
            <a:off x="4289425" y="3141663"/>
            <a:ext cx="642938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Day2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4" name="文字方塊 15"/>
          <p:cNvSpPr txBox="1">
            <a:spLocks noChangeArrowheads="1"/>
          </p:cNvSpPr>
          <p:nvPr/>
        </p:nvSpPr>
        <p:spPr bwMode="auto">
          <a:xfrm>
            <a:off x="6162675" y="3141663"/>
            <a:ext cx="641350" cy="368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400" b="1">
                <a:solidFill>
                  <a:schemeClr val="bg1"/>
                </a:solidFill>
                <a:latin typeface="Calibri" pitchFamily="34" charset="0"/>
              </a:rPr>
              <a:t>Day3</a:t>
            </a:r>
            <a:endParaRPr kumimoji="0" lang="zh-TW" altLang="en-US" sz="2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85" name="文字方塊 5"/>
          <p:cNvSpPr txBox="1">
            <a:spLocks noChangeArrowheads="1"/>
          </p:cNvSpPr>
          <p:nvPr/>
        </p:nvSpPr>
        <p:spPr bwMode="auto">
          <a:xfrm>
            <a:off x="7380288" y="600075"/>
            <a:ext cx="417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字方塊 12"/>
          <p:cNvSpPr txBox="1">
            <a:spLocks noChangeArrowheads="1"/>
          </p:cNvSpPr>
          <p:nvPr/>
        </p:nvSpPr>
        <p:spPr bwMode="auto">
          <a:xfrm>
            <a:off x="684213" y="836613"/>
            <a:ext cx="148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CWB_OBS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29698" name="文字方塊 13"/>
          <p:cNvSpPr txBox="1">
            <a:spLocks noChangeArrowheads="1"/>
          </p:cNvSpPr>
          <p:nvPr/>
        </p:nvSpPr>
        <p:spPr bwMode="auto">
          <a:xfrm>
            <a:off x="3563938" y="836613"/>
            <a:ext cx="136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WRF_CTL</a:t>
            </a:r>
            <a:endParaRPr kumimoji="0" lang="zh-TW" altLang="en-US" sz="2400">
              <a:latin typeface="Calibri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3413" y="1052513"/>
            <a:ext cx="639762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7200" y="1265238"/>
            <a:ext cx="2438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265238"/>
            <a:ext cx="2438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文字方塊 13"/>
          <p:cNvSpPr txBox="1">
            <a:spLocks noChangeArrowheads="1"/>
          </p:cNvSpPr>
          <p:nvPr/>
        </p:nvSpPr>
        <p:spPr bwMode="auto">
          <a:xfrm>
            <a:off x="6062663" y="836613"/>
            <a:ext cx="1495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>
                <a:latin typeface="Calibri" pitchFamily="34" charset="0"/>
              </a:rPr>
              <a:t>WRF_FLAT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29703" name="文字方塊 15"/>
          <p:cNvSpPr txBox="1">
            <a:spLocks noChangeArrowheads="1"/>
          </p:cNvSpPr>
          <p:nvPr/>
        </p:nvSpPr>
        <p:spPr bwMode="auto">
          <a:xfrm>
            <a:off x="3203575" y="428307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3847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4" name="文字方塊 16"/>
          <p:cNvSpPr txBox="1">
            <a:spLocks noChangeArrowheads="1"/>
          </p:cNvSpPr>
          <p:nvPr/>
        </p:nvSpPr>
        <p:spPr bwMode="auto">
          <a:xfrm>
            <a:off x="4090988" y="3357563"/>
            <a:ext cx="696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3392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5" name="文字方塊 16"/>
          <p:cNvSpPr txBox="1">
            <a:spLocks noChangeArrowheads="1"/>
          </p:cNvSpPr>
          <p:nvPr/>
        </p:nvSpPr>
        <p:spPr bwMode="auto">
          <a:xfrm>
            <a:off x="3384550" y="3141663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2323</a:t>
            </a:r>
            <a:endParaRPr kumimoji="0" lang="zh-TW" altLang="en-US" b="1">
              <a:latin typeface="Calibri" pitchFamily="34" charset="0"/>
            </a:endParaRPr>
          </a:p>
        </p:txBody>
      </p:sp>
      <p:pic>
        <p:nvPicPr>
          <p:cNvPr id="2970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268413"/>
            <a:ext cx="24987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文字方塊 13"/>
          <p:cNvSpPr txBox="1">
            <a:spLocks noChangeArrowheads="1"/>
          </p:cNvSpPr>
          <p:nvPr/>
        </p:nvSpPr>
        <p:spPr bwMode="auto">
          <a:xfrm>
            <a:off x="633413" y="41497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2477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8" name="文字方塊 14"/>
          <p:cNvSpPr txBox="1">
            <a:spLocks noChangeArrowheads="1"/>
          </p:cNvSpPr>
          <p:nvPr/>
        </p:nvSpPr>
        <p:spPr bwMode="auto">
          <a:xfrm>
            <a:off x="561975" y="3429000"/>
            <a:ext cx="69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>
                <a:latin typeface="Calibri" pitchFamily="34" charset="0"/>
              </a:rPr>
              <a:t>2683</a:t>
            </a:r>
            <a:endParaRPr kumimoji="0" lang="zh-TW" altLang="en-US" b="1">
              <a:latin typeface="Calibri" pitchFamily="34" charset="0"/>
            </a:endParaRPr>
          </a:p>
        </p:txBody>
      </p:sp>
      <p:sp>
        <p:nvSpPr>
          <p:cNvPr id="29709" name="文字方塊 12"/>
          <p:cNvSpPr txBox="1">
            <a:spLocks noChangeArrowheads="1"/>
          </p:cNvSpPr>
          <p:nvPr/>
        </p:nvSpPr>
        <p:spPr bwMode="auto">
          <a:xfrm>
            <a:off x="323850" y="333375"/>
            <a:ext cx="8820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>
                <a:solidFill>
                  <a:srgbClr val="3333FF"/>
                </a:solidFill>
                <a:latin typeface="Calibri" pitchFamily="34" charset="0"/>
              </a:rPr>
              <a:t>72-h Rainfall (08/07/00 ~ 08/10/00 UTC)</a:t>
            </a:r>
            <a:endParaRPr kumimoji="0" lang="zh-TW" altLang="en-US" sz="32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29710" name="文字方塊 5"/>
          <p:cNvSpPr txBox="1">
            <a:spLocks noChangeArrowheads="1"/>
          </p:cNvSpPr>
          <p:nvPr/>
        </p:nvSpPr>
        <p:spPr bwMode="auto">
          <a:xfrm>
            <a:off x="8459788" y="908050"/>
            <a:ext cx="417512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mm</a:t>
            </a:r>
            <a:endParaRPr kumimoji="0" lang="zh-TW" altLang="en-US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36671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字方塊 13"/>
          <p:cNvSpPr txBox="1">
            <a:spLocks noChangeArrowheads="1"/>
          </p:cNvSpPr>
          <p:nvPr/>
        </p:nvSpPr>
        <p:spPr bwMode="auto">
          <a:xfrm>
            <a:off x="3687763" y="-26988"/>
            <a:ext cx="728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latin typeface="Calibri" pitchFamily="34" charset="0"/>
              </a:rPr>
              <a:t>(mm h</a:t>
            </a:r>
            <a:r>
              <a:rPr kumimoji="0" lang="en-US" altLang="zh-TW" sz="1600" b="1" baseline="30000">
                <a:latin typeface="Calibri" pitchFamily="34" charset="0"/>
              </a:rPr>
              <a:t>-1</a:t>
            </a:r>
            <a:r>
              <a:rPr kumimoji="0" lang="en-US" altLang="zh-TW" sz="1600" b="1">
                <a:latin typeface="Calibri" pitchFamily="34" charset="0"/>
              </a:rPr>
              <a:t>)</a:t>
            </a:r>
            <a:endParaRPr kumimoji="0" lang="zh-TW" altLang="en-US" sz="1600" b="1" baseline="30000">
              <a:latin typeface="Calibri" pitchFamily="34" charset="0"/>
            </a:endParaRPr>
          </a:p>
        </p:txBody>
      </p:sp>
      <p:sp>
        <p:nvSpPr>
          <p:cNvPr id="30723" name="文字方塊 11"/>
          <p:cNvSpPr txBox="1">
            <a:spLocks noChangeArrowheads="1"/>
          </p:cNvSpPr>
          <p:nvPr/>
        </p:nvSpPr>
        <p:spPr bwMode="auto">
          <a:xfrm rot="-5400000">
            <a:off x="8167688" y="4843463"/>
            <a:ext cx="14906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Rainrate (mm h</a:t>
            </a:r>
            <a:r>
              <a:rPr kumimoji="0" lang="en-US" altLang="zh-TW" sz="1600" b="1" baseline="30000">
                <a:solidFill>
                  <a:srgbClr val="FF0000"/>
                </a:solidFill>
                <a:latin typeface="Calibri" pitchFamily="34" charset="0"/>
              </a:rPr>
              <a:t>-1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0" lang="zh-TW" altLang="en-US" sz="16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724" name="文字方塊 14"/>
          <p:cNvSpPr txBox="1">
            <a:spLocks noChangeArrowheads="1"/>
          </p:cNvSpPr>
          <p:nvPr/>
        </p:nvSpPr>
        <p:spPr bwMode="auto">
          <a:xfrm rot="-5400000">
            <a:off x="3485356" y="4879182"/>
            <a:ext cx="1133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3527425"/>
            <a:ext cx="46386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文字方塊 20"/>
          <p:cNvSpPr txBox="1">
            <a:spLocks noChangeArrowheads="1"/>
          </p:cNvSpPr>
          <p:nvPr/>
        </p:nvSpPr>
        <p:spPr bwMode="auto">
          <a:xfrm>
            <a:off x="4643438" y="3644900"/>
            <a:ext cx="6810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CTL Run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grpSp>
        <p:nvGrpSpPr>
          <p:cNvPr id="30727" name="群組 18"/>
          <p:cNvGrpSpPr>
            <a:grpSpLocks/>
          </p:cNvGrpSpPr>
          <p:nvPr/>
        </p:nvGrpSpPr>
        <p:grpSpPr bwMode="auto">
          <a:xfrm>
            <a:off x="3790950" y="198438"/>
            <a:ext cx="5049838" cy="3028950"/>
            <a:chOff x="3790545" y="198438"/>
            <a:chExt cx="5050631" cy="3028950"/>
          </a:xfrm>
        </p:grpSpPr>
        <p:pic>
          <p:nvPicPr>
            <p:cNvPr id="3073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0545" y="198438"/>
              <a:ext cx="5050631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6156291" y="333375"/>
              <a:ext cx="435043" cy="1841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FLAT    </a:t>
              </a:r>
              <a:endParaRPr kumimoji="0" lang="zh-TW" altLang="en-US" sz="1200" b="1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227763" y="549275"/>
            <a:ext cx="973137" cy="24479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AutoShape 3"/>
          <p:cNvCxnSpPr>
            <a:cxnSpLocks noChangeShapeType="1"/>
          </p:cNvCxnSpPr>
          <p:nvPr/>
        </p:nvCxnSpPr>
        <p:spPr bwMode="auto">
          <a:xfrm flipH="1">
            <a:off x="4500563" y="2997200"/>
            <a:ext cx="1727200" cy="5762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3"/>
          <p:cNvCxnSpPr>
            <a:cxnSpLocks noChangeShapeType="1"/>
          </p:cNvCxnSpPr>
          <p:nvPr/>
        </p:nvCxnSpPr>
        <p:spPr bwMode="auto">
          <a:xfrm>
            <a:off x="7235825" y="2997200"/>
            <a:ext cx="1296988" cy="5762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3"/>
          <p:cNvSpPr txBox="1">
            <a:spLocks noChangeArrowheads="1"/>
          </p:cNvSpPr>
          <p:nvPr/>
        </p:nvSpPr>
        <p:spPr bwMode="auto">
          <a:xfrm>
            <a:off x="3789363" y="908050"/>
            <a:ext cx="124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08/08/10 Z</a:t>
            </a:r>
            <a:endParaRPr kumimoji="0" lang="zh-TW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603" name="文字方塊 13"/>
          <p:cNvSpPr txBox="1">
            <a:spLocks noChangeArrowheads="1"/>
          </p:cNvSpPr>
          <p:nvPr/>
        </p:nvSpPr>
        <p:spPr bwMode="auto">
          <a:xfrm>
            <a:off x="3779838" y="2987675"/>
            <a:ext cx="1212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08/08/11Z</a:t>
            </a:r>
            <a:endParaRPr kumimoji="0" lang="zh-TW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604" name="文字方塊 13"/>
          <p:cNvSpPr txBox="1">
            <a:spLocks noChangeArrowheads="1"/>
          </p:cNvSpPr>
          <p:nvPr/>
        </p:nvSpPr>
        <p:spPr bwMode="auto">
          <a:xfrm>
            <a:off x="3779838" y="5219700"/>
            <a:ext cx="1265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08/08/12 Z</a:t>
            </a:r>
            <a:endParaRPr kumimoji="0" lang="zh-TW" alt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748" name="文字方塊 41"/>
          <p:cNvSpPr txBox="1">
            <a:spLocks noChangeArrowheads="1"/>
          </p:cNvSpPr>
          <p:nvPr/>
        </p:nvSpPr>
        <p:spPr bwMode="auto">
          <a:xfrm>
            <a:off x="3671888" y="476250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49" name="文字方塊 42"/>
          <p:cNvSpPr txBox="1">
            <a:spLocks noChangeArrowheads="1"/>
          </p:cNvSpPr>
          <p:nvPr/>
        </p:nvSpPr>
        <p:spPr bwMode="auto">
          <a:xfrm>
            <a:off x="3671888" y="1443038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50" name="文字方塊 34"/>
          <p:cNvSpPr txBox="1">
            <a:spLocks noChangeArrowheads="1"/>
          </p:cNvSpPr>
          <p:nvPr/>
        </p:nvSpPr>
        <p:spPr bwMode="auto">
          <a:xfrm>
            <a:off x="2987675" y="3357563"/>
            <a:ext cx="328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119E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51" name="文字方塊 35"/>
          <p:cNvSpPr txBox="1">
            <a:spLocks noChangeArrowheads="1"/>
          </p:cNvSpPr>
          <p:nvPr/>
        </p:nvSpPr>
        <p:spPr bwMode="auto">
          <a:xfrm>
            <a:off x="1058863" y="6557963"/>
            <a:ext cx="354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120E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52" name="文字方塊 36"/>
          <p:cNvSpPr txBox="1">
            <a:spLocks noChangeArrowheads="1"/>
          </p:cNvSpPr>
          <p:nvPr/>
        </p:nvSpPr>
        <p:spPr bwMode="auto">
          <a:xfrm>
            <a:off x="1943100" y="6557963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121E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53" name="文字方塊 37"/>
          <p:cNvSpPr txBox="1">
            <a:spLocks noChangeArrowheads="1"/>
          </p:cNvSpPr>
          <p:nvPr/>
        </p:nvSpPr>
        <p:spPr bwMode="auto">
          <a:xfrm>
            <a:off x="2886075" y="6557963"/>
            <a:ext cx="3540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122E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54" name="文字方塊 13"/>
          <p:cNvSpPr txBox="1">
            <a:spLocks noChangeArrowheads="1"/>
          </p:cNvSpPr>
          <p:nvPr/>
        </p:nvSpPr>
        <p:spPr bwMode="auto">
          <a:xfrm>
            <a:off x="3708400" y="44450"/>
            <a:ext cx="55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3000" b="1">
                <a:solidFill>
                  <a:srgbClr val="3333FF"/>
                </a:solidFill>
                <a:latin typeface="Calibri" pitchFamily="34" charset="0"/>
              </a:rPr>
              <a:t>CTL</a:t>
            </a:r>
            <a:endParaRPr kumimoji="0" lang="zh-TW" altLang="en-US" sz="3000" b="1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1755" name="文字方塊 13"/>
          <p:cNvSpPr txBox="1">
            <a:spLocks noChangeArrowheads="1"/>
          </p:cNvSpPr>
          <p:nvPr/>
        </p:nvSpPr>
        <p:spPr bwMode="auto">
          <a:xfrm>
            <a:off x="8397875" y="44450"/>
            <a:ext cx="73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3000" b="1">
                <a:solidFill>
                  <a:srgbClr val="3333FF"/>
                </a:solidFill>
                <a:latin typeface="Calibri" pitchFamily="34" charset="0"/>
              </a:rPr>
              <a:t>FLAT</a:t>
            </a:r>
            <a:endParaRPr kumimoji="0" lang="zh-TW" altLang="en-US" sz="3000" b="1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4655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34655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08500"/>
            <a:ext cx="34655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88913"/>
            <a:ext cx="34655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文字方塊 41"/>
          <p:cNvSpPr txBox="1">
            <a:spLocks noChangeArrowheads="1"/>
          </p:cNvSpPr>
          <p:nvPr/>
        </p:nvSpPr>
        <p:spPr bwMode="auto">
          <a:xfrm>
            <a:off x="8435975" y="476250"/>
            <a:ext cx="312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1" name="文字方塊 42"/>
          <p:cNvSpPr txBox="1">
            <a:spLocks noChangeArrowheads="1"/>
          </p:cNvSpPr>
          <p:nvPr/>
        </p:nvSpPr>
        <p:spPr bwMode="auto">
          <a:xfrm>
            <a:off x="8435975" y="1443038"/>
            <a:ext cx="3127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2" name="文字方塊 41"/>
          <p:cNvSpPr txBox="1">
            <a:spLocks noChangeArrowheads="1"/>
          </p:cNvSpPr>
          <p:nvPr/>
        </p:nvSpPr>
        <p:spPr bwMode="auto">
          <a:xfrm>
            <a:off x="3671888" y="2636838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3" name="文字方塊 42"/>
          <p:cNvSpPr txBox="1">
            <a:spLocks noChangeArrowheads="1"/>
          </p:cNvSpPr>
          <p:nvPr/>
        </p:nvSpPr>
        <p:spPr bwMode="auto">
          <a:xfrm>
            <a:off x="3671888" y="3603625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4" name="文字方塊 41"/>
          <p:cNvSpPr txBox="1">
            <a:spLocks noChangeArrowheads="1"/>
          </p:cNvSpPr>
          <p:nvPr/>
        </p:nvSpPr>
        <p:spPr bwMode="auto">
          <a:xfrm>
            <a:off x="8435975" y="2636838"/>
            <a:ext cx="3127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5" name="文字方塊 42"/>
          <p:cNvSpPr txBox="1">
            <a:spLocks noChangeArrowheads="1"/>
          </p:cNvSpPr>
          <p:nvPr/>
        </p:nvSpPr>
        <p:spPr bwMode="auto">
          <a:xfrm>
            <a:off x="8435975" y="3603625"/>
            <a:ext cx="312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6" name="文字方塊 41"/>
          <p:cNvSpPr txBox="1">
            <a:spLocks noChangeArrowheads="1"/>
          </p:cNvSpPr>
          <p:nvPr/>
        </p:nvSpPr>
        <p:spPr bwMode="auto">
          <a:xfrm>
            <a:off x="3671888" y="4797425"/>
            <a:ext cx="31273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7" name="文字方塊 42"/>
          <p:cNvSpPr txBox="1">
            <a:spLocks noChangeArrowheads="1"/>
          </p:cNvSpPr>
          <p:nvPr/>
        </p:nvSpPr>
        <p:spPr bwMode="auto">
          <a:xfrm>
            <a:off x="3671888" y="5764213"/>
            <a:ext cx="312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8" name="文字方塊 41"/>
          <p:cNvSpPr txBox="1">
            <a:spLocks noChangeArrowheads="1"/>
          </p:cNvSpPr>
          <p:nvPr/>
        </p:nvSpPr>
        <p:spPr bwMode="auto">
          <a:xfrm>
            <a:off x="8435975" y="4797425"/>
            <a:ext cx="312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24N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69" name="文字方塊 42"/>
          <p:cNvSpPr txBox="1">
            <a:spLocks noChangeArrowheads="1"/>
          </p:cNvSpPr>
          <p:nvPr/>
        </p:nvSpPr>
        <p:spPr bwMode="auto">
          <a:xfrm>
            <a:off x="8435975" y="5764213"/>
            <a:ext cx="312738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23N</a:t>
            </a:r>
            <a:endParaRPr kumimoji="0" lang="zh-TW" altLang="en-US" sz="1200">
              <a:latin typeface="Comic Sans MS" pitchFamily="66" charset="0"/>
            </a:endParaRPr>
          </a:p>
        </p:txBody>
      </p:sp>
      <p:pic>
        <p:nvPicPr>
          <p:cNvPr id="317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2349500"/>
            <a:ext cx="34655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508500"/>
            <a:ext cx="34655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2" name="文字方塊 35"/>
          <p:cNvSpPr txBox="1">
            <a:spLocks noChangeArrowheads="1"/>
          </p:cNvSpPr>
          <p:nvPr/>
        </p:nvSpPr>
        <p:spPr bwMode="auto">
          <a:xfrm>
            <a:off x="5795963" y="6557963"/>
            <a:ext cx="354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120E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73" name="文字方塊 36"/>
          <p:cNvSpPr txBox="1">
            <a:spLocks noChangeArrowheads="1"/>
          </p:cNvSpPr>
          <p:nvPr/>
        </p:nvSpPr>
        <p:spPr bwMode="auto">
          <a:xfrm>
            <a:off x="6680200" y="6557963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121E</a:t>
            </a:r>
            <a:endParaRPr kumimoji="0" lang="zh-TW" altLang="en-US" sz="1200">
              <a:latin typeface="Comic Sans MS" pitchFamily="66" charset="0"/>
            </a:endParaRPr>
          </a:p>
        </p:txBody>
      </p:sp>
      <p:sp>
        <p:nvSpPr>
          <p:cNvPr id="31774" name="文字方塊 37"/>
          <p:cNvSpPr txBox="1">
            <a:spLocks noChangeArrowheads="1"/>
          </p:cNvSpPr>
          <p:nvPr/>
        </p:nvSpPr>
        <p:spPr bwMode="auto">
          <a:xfrm>
            <a:off x="7621588" y="6557963"/>
            <a:ext cx="3540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kumimoji="0" lang="en-US" altLang="zh-TW" sz="1200">
                <a:latin typeface="Comic Sans MS" pitchFamily="66" charset="0"/>
              </a:rPr>
              <a:t>122E</a:t>
            </a:r>
            <a:endParaRPr kumimoji="0" lang="zh-TW" altLang="en-US" sz="1200">
              <a:latin typeface="Comic Sans MS" pitchFamily="66" charset="0"/>
            </a:endParaRPr>
          </a:p>
        </p:txBody>
      </p:sp>
      <p:pic>
        <p:nvPicPr>
          <p:cNvPr id="31775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93163" y="1484313"/>
            <a:ext cx="3508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群組 41"/>
          <p:cNvGrpSpPr>
            <a:grpSpLocks/>
          </p:cNvGrpSpPr>
          <p:nvPr/>
        </p:nvGrpSpPr>
        <p:grpSpPr bwMode="auto">
          <a:xfrm>
            <a:off x="1619250" y="1700213"/>
            <a:ext cx="5356225" cy="3209925"/>
            <a:chOff x="1691680" y="1412776"/>
            <a:chExt cx="5355149" cy="3209002"/>
          </a:xfrm>
        </p:grpSpPr>
        <p:pic>
          <p:nvPicPr>
            <p:cNvPr id="31777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91680" y="1412776"/>
              <a:ext cx="5355149" cy="32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8" name="文字方塊 41"/>
            <p:cNvSpPr txBox="1">
              <a:spLocks noChangeArrowheads="1"/>
            </p:cNvSpPr>
            <p:nvPr/>
          </p:nvSpPr>
          <p:spPr bwMode="auto">
            <a:xfrm>
              <a:off x="1999661" y="1412776"/>
              <a:ext cx="8063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2000" b="1">
                  <a:latin typeface="Comic Sans MS" pitchFamily="66" charset="0"/>
                </a:rPr>
                <a:t>PE (%)</a:t>
              </a:r>
              <a:endParaRPr kumimoji="0" lang="zh-TW" altLang="en-US" sz="2000" b="1">
                <a:latin typeface="Comic Sans MS" pitchFamily="66" charset="0"/>
              </a:endParaRPr>
            </a:p>
          </p:txBody>
        </p:sp>
        <p:sp>
          <p:nvSpPr>
            <p:cNvPr id="31779" name="文字方塊 41"/>
            <p:cNvSpPr txBox="1">
              <a:spLocks noChangeArrowheads="1"/>
            </p:cNvSpPr>
            <p:nvPr/>
          </p:nvSpPr>
          <p:spPr bwMode="auto">
            <a:xfrm>
              <a:off x="5940152" y="4437112"/>
              <a:ext cx="8527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1200" b="1">
                  <a:latin typeface="Comic Sans MS" pitchFamily="66" charset="0"/>
                </a:rPr>
                <a:t>Time (UTC)</a:t>
              </a:r>
              <a:endParaRPr kumimoji="0" lang="zh-TW" altLang="en-US" sz="1200" b="1">
                <a:latin typeface="Comic Sans MS" pitchFamily="66" charset="0"/>
              </a:endParaRPr>
            </a:p>
          </p:txBody>
        </p:sp>
        <p:sp>
          <p:nvSpPr>
            <p:cNvPr id="31780" name="文字方塊 13"/>
            <p:cNvSpPr txBox="1">
              <a:spLocks noChangeArrowheads="1"/>
            </p:cNvSpPr>
            <p:nvPr/>
          </p:nvSpPr>
          <p:spPr bwMode="auto">
            <a:xfrm>
              <a:off x="4427984" y="1628800"/>
              <a:ext cx="3731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altLang="zh-TW" sz="2000" b="1">
                  <a:solidFill>
                    <a:srgbClr val="3333FF"/>
                  </a:solidFill>
                  <a:latin typeface="Calibri" pitchFamily="34" charset="0"/>
                </a:rPr>
                <a:t>CTL</a:t>
              </a:r>
              <a:endParaRPr kumimoji="0" lang="zh-TW" altLang="en-US" sz="2000" b="1">
                <a:solidFill>
                  <a:srgbClr val="3333FF"/>
                </a:solidFill>
                <a:latin typeface="Calibri" pitchFamily="34" charset="0"/>
              </a:endParaRPr>
            </a:p>
          </p:txBody>
        </p:sp>
        <p:sp>
          <p:nvSpPr>
            <p:cNvPr id="41" name="文字方塊 13"/>
            <p:cNvSpPr txBox="1">
              <a:spLocks noChangeArrowheads="1"/>
            </p:cNvSpPr>
            <p:nvPr/>
          </p:nvSpPr>
          <p:spPr bwMode="auto">
            <a:xfrm>
              <a:off x="4572414" y="2780808"/>
              <a:ext cx="487264" cy="3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FLAT</a:t>
              </a:r>
              <a:endParaRPr kumimoji="0" lang="zh-TW" altLang="en-US" sz="20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9925" y="3282950"/>
            <a:ext cx="29146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925" y="44450"/>
            <a:ext cx="292576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文字方塊 17"/>
          <p:cNvSpPr txBox="1">
            <a:spLocks noChangeArrowheads="1"/>
          </p:cNvSpPr>
          <p:nvPr/>
        </p:nvSpPr>
        <p:spPr bwMode="auto">
          <a:xfrm>
            <a:off x="5969000" y="3354388"/>
            <a:ext cx="18081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400" b="1">
                <a:solidFill>
                  <a:srgbClr val="92D050"/>
                </a:solidFill>
                <a:latin typeface="Calibri" pitchFamily="34" charset="0"/>
              </a:rPr>
              <a:t>Liquid/Ice Water Budget</a:t>
            </a:r>
            <a:endParaRPr kumimoji="0" lang="zh-TW" altLang="en-US" sz="1400" b="1" baseline="3000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32772" name="文字方塊 18"/>
          <p:cNvSpPr txBox="1">
            <a:spLocks noChangeArrowheads="1"/>
          </p:cNvSpPr>
          <p:nvPr/>
        </p:nvSpPr>
        <p:spPr bwMode="auto">
          <a:xfrm>
            <a:off x="6084888" y="115888"/>
            <a:ext cx="15049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400" b="1">
                <a:solidFill>
                  <a:srgbClr val="92D050"/>
                </a:solidFill>
                <a:latin typeface="Calibri" pitchFamily="34" charset="0"/>
              </a:rPr>
              <a:t>Water Vapor Budget</a:t>
            </a:r>
            <a:endParaRPr kumimoji="0" lang="zh-TW" altLang="en-US" sz="1400" b="1" baseline="3000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32773" name="文字方塊 21"/>
          <p:cNvSpPr txBox="1">
            <a:spLocks noChangeArrowheads="1"/>
          </p:cNvSpPr>
          <p:nvPr/>
        </p:nvSpPr>
        <p:spPr bwMode="auto">
          <a:xfrm rot="-5400000">
            <a:off x="4495007" y="1551781"/>
            <a:ext cx="1492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Rainrate (mm h</a:t>
            </a:r>
            <a:r>
              <a:rPr kumimoji="0" lang="en-US" altLang="zh-TW" sz="1600" b="1" baseline="30000">
                <a:solidFill>
                  <a:srgbClr val="FF0000"/>
                </a:solidFill>
                <a:latin typeface="Calibri" pitchFamily="34" charset="0"/>
              </a:rPr>
              <a:t>-1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0" lang="zh-TW" altLang="en-US" sz="16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774" name="文字方塊 12"/>
          <p:cNvSpPr txBox="1">
            <a:spLocks noChangeArrowheads="1"/>
          </p:cNvSpPr>
          <p:nvPr/>
        </p:nvSpPr>
        <p:spPr bwMode="auto">
          <a:xfrm rot="-5400000">
            <a:off x="4495801" y="5008562"/>
            <a:ext cx="1490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Rainrate (mm h</a:t>
            </a:r>
            <a:r>
              <a:rPr kumimoji="0" lang="en-US" altLang="zh-TW" sz="1600" b="1" baseline="30000">
                <a:solidFill>
                  <a:srgbClr val="FF0000"/>
                </a:solidFill>
                <a:latin typeface="Calibri" pitchFamily="34" charset="0"/>
              </a:rPr>
              <a:t>-1</a:t>
            </a:r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)</a:t>
            </a:r>
            <a:endParaRPr kumimoji="0" lang="zh-TW" altLang="en-US" sz="16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44450"/>
            <a:ext cx="46402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文字方塊 16"/>
          <p:cNvSpPr txBox="1">
            <a:spLocks noChangeArrowheads="1"/>
          </p:cNvSpPr>
          <p:nvPr/>
        </p:nvSpPr>
        <p:spPr bwMode="auto">
          <a:xfrm rot="-5400000">
            <a:off x="-293687" y="1587500"/>
            <a:ext cx="11318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2777" name="文字方塊 24"/>
          <p:cNvSpPr txBox="1">
            <a:spLocks noChangeArrowheads="1"/>
          </p:cNvSpPr>
          <p:nvPr/>
        </p:nvSpPr>
        <p:spPr bwMode="auto">
          <a:xfrm rot="-5400000">
            <a:off x="-293687" y="5043487"/>
            <a:ext cx="11318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327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3" y="3500438"/>
            <a:ext cx="46243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文字方塊 25"/>
          <p:cNvSpPr txBox="1">
            <a:spLocks noChangeArrowheads="1"/>
          </p:cNvSpPr>
          <p:nvPr/>
        </p:nvSpPr>
        <p:spPr bwMode="auto">
          <a:xfrm>
            <a:off x="2381250" y="3213100"/>
            <a:ext cx="817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Time (UTC)</a:t>
            </a:r>
            <a:endParaRPr kumimoji="0" lang="zh-TW" altLang="en-US" sz="1400" baseline="30000">
              <a:latin typeface="Calibri" pitchFamily="34" charset="0"/>
            </a:endParaRPr>
          </a:p>
        </p:txBody>
      </p:sp>
      <p:sp>
        <p:nvSpPr>
          <p:cNvPr id="32780" name="文字方塊 26"/>
          <p:cNvSpPr txBox="1">
            <a:spLocks noChangeArrowheads="1"/>
          </p:cNvSpPr>
          <p:nvPr/>
        </p:nvSpPr>
        <p:spPr bwMode="auto">
          <a:xfrm>
            <a:off x="2357438" y="6597650"/>
            <a:ext cx="815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Time (UTC)</a:t>
            </a:r>
            <a:endParaRPr kumimoji="0" lang="zh-TW" altLang="en-US" sz="1400" baseline="30000">
              <a:latin typeface="Calibri" pitchFamily="34" charset="0"/>
            </a:endParaRPr>
          </a:p>
        </p:txBody>
      </p:sp>
      <p:sp>
        <p:nvSpPr>
          <p:cNvPr id="32781" name="文字方塊 19"/>
          <p:cNvSpPr txBox="1">
            <a:spLocks noChangeArrowheads="1"/>
          </p:cNvSpPr>
          <p:nvPr/>
        </p:nvSpPr>
        <p:spPr bwMode="auto">
          <a:xfrm>
            <a:off x="684213" y="5300663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2" name="文字方塊 20"/>
          <p:cNvSpPr txBox="1">
            <a:spLocks noChangeArrowheads="1"/>
          </p:cNvSpPr>
          <p:nvPr/>
        </p:nvSpPr>
        <p:spPr bwMode="auto">
          <a:xfrm>
            <a:off x="1347788" y="4919663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3" name="文字方塊 28"/>
          <p:cNvSpPr txBox="1">
            <a:spLocks noChangeArrowheads="1"/>
          </p:cNvSpPr>
          <p:nvPr/>
        </p:nvSpPr>
        <p:spPr bwMode="auto">
          <a:xfrm>
            <a:off x="2028825" y="4221163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4" name="文字方塊 31"/>
          <p:cNvSpPr txBox="1">
            <a:spLocks noChangeArrowheads="1"/>
          </p:cNvSpPr>
          <p:nvPr/>
        </p:nvSpPr>
        <p:spPr bwMode="auto">
          <a:xfrm>
            <a:off x="2700338" y="4178300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5" name="文字方塊 32"/>
          <p:cNvSpPr txBox="1">
            <a:spLocks noChangeArrowheads="1"/>
          </p:cNvSpPr>
          <p:nvPr/>
        </p:nvSpPr>
        <p:spPr bwMode="auto">
          <a:xfrm>
            <a:off x="3348038" y="3933825"/>
            <a:ext cx="1031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6" name="文字方塊 33"/>
          <p:cNvSpPr txBox="1">
            <a:spLocks noChangeArrowheads="1"/>
          </p:cNvSpPr>
          <p:nvPr/>
        </p:nvSpPr>
        <p:spPr bwMode="auto">
          <a:xfrm>
            <a:off x="4046538" y="4260850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2787" name="文字方塊 34"/>
          <p:cNvSpPr txBox="1">
            <a:spLocks noChangeArrowheads="1"/>
          </p:cNvSpPr>
          <p:nvPr/>
        </p:nvSpPr>
        <p:spPr bwMode="auto">
          <a:xfrm>
            <a:off x="4727575" y="3933825"/>
            <a:ext cx="1016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800">
                <a:solidFill>
                  <a:srgbClr val="C00000"/>
                </a:solidFill>
                <a:latin typeface="Calibri" pitchFamily="34" charset="0"/>
              </a:rPr>
              <a:t>●</a:t>
            </a:r>
            <a:endParaRPr kumimoji="0" lang="zh-TW" altLang="en-US" sz="800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3924300" y="5805488"/>
            <a:ext cx="792163" cy="492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800" dirty="0">
                <a:solidFill>
                  <a:srgbClr val="C00000"/>
                </a:solidFill>
                <a:latin typeface="+mn-lt"/>
                <a:ea typeface="+mn-ea"/>
              </a:rPr>
              <a:t>● </a:t>
            </a:r>
            <a:r>
              <a:rPr kumimoji="0" lang="en-US" altLang="zh-TW" sz="1600" dirty="0">
                <a:solidFill>
                  <a:srgbClr val="C00000"/>
                </a:solidFill>
                <a:latin typeface="+mn-lt"/>
                <a:ea typeface="+mn-ea"/>
              </a:rPr>
              <a:t>OBS </a:t>
            </a:r>
            <a:br>
              <a:rPr kumimoji="0" lang="en-US" altLang="zh-TW" sz="1600" dirty="0">
                <a:solidFill>
                  <a:srgbClr val="C00000"/>
                </a:solidFill>
                <a:latin typeface="+mn-lt"/>
                <a:ea typeface="+mn-ea"/>
              </a:rPr>
            </a:br>
            <a:r>
              <a:rPr kumimoji="0" lang="en-US" altLang="zh-TW" sz="1600" dirty="0">
                <a:solidFill>
                  <a:srgbClr val="C00000"/>
                </a:solidFill>
                <a:latin typeface="+mn-lt"/>
                <a:ea typeface="+mn-ea"/>
              </a:rPr>
              <a:t>rain rate</a:t>
            </a:r>
            <a:endParaRPr kumimoji="0" lang="zh-TW" altLang="en-US" sz="1600" baseline="30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cxnSp>
        <p:nvCxnSpPr>
          <p:cNvPr id="24" name="AutoShape 3"/>
          <p:cNvCxnSpPr>
            <a:cxnSpLocks noChangeShapeType="1"/>
          </p:cNvCxnSpPr>
          <p:nvPr/>
        </p:nvCxnSpPr>
        <p:spPr bwMode="auto">
          <a:xfrm flipH="1">
            <a:off x="755650" y="1844675"/>
            <a:ext cx="2087563" cy="16557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3"/>
          <p:cNvCxnSpPr>
            <a:cxnSpLocks noChangeShapeType="1"/>
          </p:cNvCxnSpPr>
          <p:nvPr/>
        </p:nvCxnSpPr>
        <p:spPr bwMode="auto">
          <a:xfrm>
            <a:off x="4211638" y="1844675"/>
            <a:ext cx="576262" cy="17287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125538"/>
            <a:ext cx="18335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文字方塊 38"/>
          <p:cNvSpPr txBox="1"/>
          <p:nvPr/>
        </p:nvSpPr>
        <p:spPr>
          <a:xfrm>
            <a:off x="1835150" y="5516563"/>
            <a:ext cx="936625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+mn-lt"/>
                <a:ea typeface="+mn-ea"/>
              </a:rPr>
              <a:t>CTL rain rate</a:t>
            </a:r>
            <a:endParaRPr kumimoji="0" lang="zh-TW" altLang="en-US" sz="1400" b="1" baseline="30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403350" y="4005263"/>
            <a:ext cx="495300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3333FF"/>
                </a:solidFill>
                <a:latin typeface="+mn-lt"/>
                <a:ea typeface="+mn-ea"/>
              </a:rPr>
              <a:t>CTL PE</a:t>
            </a:r>
            <a:endParaRPr kumimoji="0" lang="zh-TW" altLang="en-US" sz="1400" b="1" baseline="30000" dirty="0">
              <a:solidFill>
                <a:srgbClr val="3333FF"/>
              </a:solidFill>
              <a:latin typeface="+mn-lt"/>
              <a:ea typeface="+mn-e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627313" y="1268413"/>
            <a:ext cx="936625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C00000"/>
                </a:solidFill>
                <a:latin typeface="+mn-lt"/>
                <a:ea typeface="+mn-ea"/>
              </a:rPr>
              <a:t>CTL rain rate</a:t>
            </a:r>
            <a:endParaRPr kumimoji="0" lang="zh-TW" altLang="en-US" sz="1400" b="1" baseline="30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619250" y="620713"/>
            <a:ext cx="496888" cy="215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b="1" dirty="0">
                <a:solidFill>
                  <a:srgbClr val="3333FF"/>
                </a:solidFill>
                <a:latin typeface="+mn-lt"/>
                <a:ea typeface="+mn-ea"/>
              </a:rPr>
              <a:t>CTL PE</a:t>
            </a:r>
            <a:endParaRPr kumimoji="0" lang="zh-TW" altLang="en-US" sz="1400" b="1" baseline="30000" dirty="0">
              <a:solidFill>
                <a:srgbClr val="3333FF"/>
              </a:solidFill>
              <a:latin typeface="+mn-lt"/>
              <a:ea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13050" y="188913"/>
            <a:ext cx="1441450" cy="165576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latin typeface="Comic Sans MS" pitchFamily="66" charset="0"/>
              </a:rPr>
              <a:t>Introduction</a:t>
            </a:r>
            <a:endParaRPr lang="zh-TW" altLang="en-US" dirty="0">
              <a:latin typeface="Comic Sans MS" pitchFamily="66" charset="0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323850" y="836613"/>
            <a:ext cx="8424863" cy="5400675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Water</a:t>
            </a:r>
            <a:r>
              <a:rPr lang="zh-TW" altLang="en-US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vapor budgets of TCs have been studied for more than six decades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0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(Malkus and Riehl, 1960 ; Riehl and Malkus, 1961; Hawkins and Rubasm, 1968; Hawkins and Imbembo, 1976; Gamache et al. 1993).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On the other hand, there are only a few studies of the hydrometeor budgets of TCs, probably due to the difficulty of insitu microphysics observations within TCs </a:t>
            </a:r>
            <a:r>
              <a:rPr lang="en-US" altLang="zh-TW" sz="20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(Marks 1985; Marks and Houze 1987; Gamache et al.1993).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Outputs from high-resolution model simulations of TCs can be used to analyze the water vapor and condensate budgets of TCs and to improve the understanding of TC microphysical processes </a:t>
            </a:r>
            <a:r>
              <a:rPr lang="en-US" altLang="zh-TW" sz="20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(Kurihara, 1975; Zhang et al. 2002; Braun 2006; Yang et al. 2011). 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Precipitation efficiency of convective systems can be  investigated from both observational soundings and simulation results</a:t>
            </a:r>
            <a:r>
              <a:rPr lang="en-US" altLang="zh-TW" sz="20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(Sui et al. 2005, 2007).</a:t>
            </a:r>
          </a:p>
          <a:p>
            <a:pPr eaLnBrk="1" hangingPunct="1"/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(</a:t>
            </a:r>
            <a:r>
              <a:rPr lang="en-US" altLang="zh-TW" sz="20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2012; the Encylopedia of Natural Hazards</a:t>
            </a:r>
            <a:r>
              <a:rPr lang="en-US" altLang="zh-TW" sz="2000" smtClean="0"/>
              <a:t>)</a:t>
            </a:r>
            <a:r>
              <a:rPr lang="en-US" altLang="zh-TW" sz="20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reviews the studies of water vapor and condensate budgets of TCs, using the simulation results of Typhoons Nari (2001) and Morakot (2009). </a:t>
            </a:r>
            <a:endParaRPr lang="zh-TW" altLang="en-US" sz="200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字方塊 19"/>
          <p:cNvSpPr txBox="1">
            <a:spLocks noChangeArrowheads="1"/>
          </p:cNvSpPr>
          <p:nvPr/>
        </p:nvSpPr>
        <p:spPr bwMode="auto">
          <a:xfrm>
            <a:off x="225425" y="645318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119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4" name="文字方塊 20"/>
          <p:cNvSpPr txBox="1">
            <a:spLocks noChangeArrowheads="1"/>
          </p:cNvSpPr>
          <p:nvPr/>
        </p:nvSpPr>
        <p:spPr bwMode="auto">
          <a:xfrm>
            <a:off x="1304925" y="645318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120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5" name="文字方塊 21"/>
          <p:cNvSpPr txBox="1">
            <a:spLocks noChangeArrowheads="1"/>
          </p:cNvSpPr>
          <p:nvPr/>
        </p:nvSpPr>
        <p:spPr bwMode="auto">
          <a:xfrm>
            <a:off x="2386013" y="645318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121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6" name="文字方塊 22"/>
          <p:cNvSpPr txBox="1">
            <a:spLocks noChangeArrowheads="1"/>
          </p:cNvSpPr>
          <p:nvPr/>
        </p:nvSpPr>
        <p:spPr bwMode="auto">
          <a:xfrm>
            <a:off x="3465513" y="645318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122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7" name="文字方塊 34"/>
          <p:cNvSpPr txBox="1">
            <a:spLocks noChangeArrowheads="1"/>
          </p:cNvSpPr>
          <p:nvPr/>
        </p:nvSpPr>
        <p:spPr bwMode="auto">
          <a:xfrm>
            <a:off x="4110038" y="73501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8" name="文字方塊 35"/>
          <p:cNvSpPr txBox="1">
            <a:spLocks noChangeArrowheads="1"/>
          </p:cNvSpPr>
          <p:nvPr/>
        </p:nvSpPr>
        <p:spPr bwMode="auto">
          <a:xfrm>
            <a:off x="4110038" y="2319338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799" name="文字方塊 36"/>
          <p:cNvSpPr txBox="1">
            <a:spLocks noChangeArrowheads="1"/>
          </p:cNvSpPr>
          <p:nvPr/>
        </p:nvSpPr>
        <p:spPr bwMode="auto">
          <a:xfrm>
            <a:off x="4110038" y="3860800"/>
            <a:ext cx="390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0" name="文字方塊 45"/>
          <p:cNvSpPr txBox="1">
            <a:spLocks noChangeArrowheads="1"/>
          </p:cNvSpPr>
          <p:nvPr/>
        </p:nvSpPr>
        <p:spPr bwMode="auto">
          <a:xfrm>
            <a:off x="4760913" y="645318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119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1" name="文字方塊 46"/>
          <p:cNvSpPr txBox="1">
            <a:spLocks noChangeArrowheads="1"/>
          </p:cNvSpPr>
          <p:nvPr/>
        </p:nvSpPr>
        <p:spPr bwMode="auto">
          <a:xfrm>
            <a:off x="5842000" y="645318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120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2" name="文字方塊 47"/>
          <p:cNvSpPr txBox="1">
            <a:spLocks noChangeArrowheads="1"/>
          </p:cNvSpPr>
          <p:nvPr/>
        </p:nvSpPr>
        <p:spPr bwMode="auto">
          <a:xfrm>
            <a:off x="6921500" y="645318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121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3" name="文字方塊 48"/>
          <p:cNvSpPr txBox="1">
            <a:spLocks noChangeArrowheads="1"/>
          </p:cNvSpPr>
          <p:nvPr/>
        </p:nvSpPr>
        <p:spPr bwMode="auto">
          <a:xfrm>
            <a:off x="8002588" y="645318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122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38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文字方塊 56"/>
          <p:cNvSpPr txBox="1">
            <a:spLocks noChangeArrowheads="1"/>
          </p:cNvSpPr>
          <p:nvPr/>
        </p:nvSpPr>
        <p:spPr bwMode="auto">
          <a:xfrm>
            <a:off x="312738" y="1412875"/>
            <a:ext cx="80327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1030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6" name="Oval 3"/>
          <p:cNvSpPr>
            <a:spLocks noChangeArrowheads="1"/>
          </p:cNvSpPr>
          <p:nvPr/>
        </p:nvSpPr>
        <p:spPr bwMode="auto">
          <a:xfrm>
            <a:off x="1149350" y="620713"/>
            <a:ext cx="327025" cy="3381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380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28800"/>
            <a:ext cx="3873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文字方塊 58"/>
          <p:cNvSpPr txBox="1">
            <a:spLocks noChangeArrowheads="1"/>
          </p:cNvSpPr>
          <p:nvPr/>
        </p:nvSpPr>
        <p:spPr bwMode="auto">
          <a:xfrm>
            <a:off x="323850" y="2959100"/>
            <a:ext cx="80327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1040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09" name="Oval 3"/>
          <p:cNvSpPr>
            <a:spLocks noChangeArrowheads="1"/>
          </p:cNvSpPr>
          <p:nvPr/>
        </p:nvSpPr>
        <p:spPr bwMode="auto">
          <a:xfrm>
            <a:off x="1258888" y="2262188"/>
            <a:ext cx="327025" cy="3365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38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395663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文字方塊 60"/>
          <p:cNvSpPr txBox="1">
            <a:spLocks noChangeArrowheads="1"/>
          </p:cNvSpPr>
          <p:nvPr/>
        </p:nvSpPr>
        <p:spPr bwMode="auto">
          <a:xfrm>
            <a:off x="323850" y="4522788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1050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12" name="Oval 3"/>
          <p:cNvSpPr>
            <a:spLocks noChangeArrowheads="1"/>
          </p:cNvSpPr>
          <p:nvPr/>
        </p:nvSpPr>
        <p:spPr bwMode="auto">
          <a:xfrm>
            <a:off x="1403350" y="3898900"/>
            <a:ext cx="327025" cy="3381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381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995863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4" name="文字方塊 66"/>
          <p:cNvSpPr txBox="1">
            <a:spLocks noChangeArrowheads="1"/>
          </p:cNvSpPr>
          <p:nvPr/>
        </p:nvSpPr>
        <p:spPr bwMode="auto">
          <a:xfrm>
            <a:off x="323850" y="6135688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1100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15" name="Oval 3"/>
          <p:cNvSpPr>
            <a:spLocks noChangeArrowheads="1"/>
          </p:cNvSpPr>
          <p:nvPr/>
        </p:nvSpPr>
        <p:spPr bwMode="auto">
          <a:xfrm>
            <a:off x="1509713" y="5540375"/>
            <a:ext cx="325437" cy="3365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816" name="文字方塊 68"/>
          <p:cNvSpPr txBox="1">
            <a:spLocks noChangeArrowheads="1"/>
          </p:cNvSpPr>
          <p:nvPr/>
        </p:nvSpPr>
        <p:spPr bwMode="auto">
          <a:xfrm>
            <a:off x="4110038" y="5486400"/>
            <a:ext cx="390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381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60350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8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7875" y="1828800"/>
            <a:ext cx="387191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9" name="文字方塊 69"/>
          <p:cNvSpPr txBox="1">
            <a:spLocks noChangeArrowheads="1"/>
          </p:cNvSpPr>
          <p:nvPr/>
        </p:nvSpPr>
        <p:spPr bwMode="auto">
          <a:xfrm>
            <a:off x="4643438" y="1382713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1110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20" name="Oval 3"/>
          <p:cNvSpPr>
            <a:spLocks noChangeArrowheads="1"/>
          </p:cNvSpPr>
          <p:nvPr/>
        </p:nvSpPr>
        <p:spPr bwMode="auto">
          <a:xfrm>
            <a:off x="5973763" y="858838"/>
            <a:ext cx="327025" cy="3381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821" name="文字方塊 71"/>
          <p:cNvSpPr txBox="1">
            <a:spLocks noChangeArrowheads="1"/>
          </p:cNvSpPr>
          <p:nvPr/>
        </p:nvSpPr>
        <p:spPr bwMode="auto">
          <a:xfrm>
            <a:off x="4643438" y="2967038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1120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22" name="Oval 3"/>
          <p:cNvSpPr>
            <a:spLocks noChangeArrowheads="1"/>
          </p:cNvSpPr>
          <p:nvPr/>
        </p:nvSpPr>
        <p:spPr bwMode="auto">
          <a:xfrm>
            <a:off x="6118225" y="2492375"/>
            <a:ext cx="325438" cy="3381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3823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411538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24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5013325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5" name="文字方塊 73"/>
          <p:cNvSpPr txBox="1">
            <a:spLocks noChangeArrowheads="1"/>
          </p:cNvSpPr>
          <p:nvPr/>
        </p:nvSpPr>
        <p:spPr bwMode="auto">
          <a:xfrm>
            <a:off x="4643438" y="4551363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1130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26" name="Oval 3"/>
          <p:cNvSpPr>
            <a:spLocks noChangeArrowheads="1"/>
          </p:cNvSpPr>
          <p:nvPr/>
        </p:nvSpPr>
        <p:spPr bwMode="auto">
          <a:xfrm>
            <a:off x="6262688" y="4076700"/>
            <a:ext cx="325437" cy="3381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3827" name="文字方塊 75"/>
          <p:cNvSpPr txBox="1">
            <a:spLocks noChangeArrowheads="1"/>
          </p:cNvSpPr>
          <p:nvPr/>
        </p:nvSpPr>
        <p:spPr bwMode="auto">
          <a:xfrm>
            <a:off x="4643438" y="6135688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1140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3828" name="Oval 3"/>
          <p:cNvSpPr>
            <a:spLocks noChangeArrowheads="1"/>
          </p:cNvSpPr>
          <p:nvPr/>
        </p:nvSpPr>
        <p:spPr bwMode="auto">
          <a:xfrm>
            <a:off x="6405563" y="5683250"/>
            <a:ext cx="327025" cy="3381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文字方塊 46"/>
          <p:cNvSpPr txBox="1">
            <a:spLocks noChangeArrowheads="1"/>
          </p:cNvSpPr>
          <p:nvPr/>
        </p:nvSpPr>
        <p:spPr bwMode="auto">
          <a:xfrm>
            <a:off x="4618038" y="318293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119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19" name="文字方塊 47"/>
          <p:cNvSpPr txBox="1">
            <a:spLocks noChangeArrowheads="1"/>
          </p:cNvSpPr>
          <p:nvPr/>
        </p:nvSpPr>
        <p:spPr bwMode="auto">
          <a:xfrm>
            <a:off x="5697538" y="318293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120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0" name="文字方塊 48"/>
          <p:cNvSpPr txBox="1">
            <a:spLocks noChangeArrowheads="1"/>
          </p:cNvSpPr>
          <p:nvPr/>
        </p:nvSpPr>
        <p:spPr bwMode="auto">
          <a:xfrm>
            <a:off x="6778625" y="31829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121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1" name="文字方塊 49"/>
          <p:cNvSpPr txBox="1">
            <a:spLocks noChangeArrowheads="1"/>
          </p:cNvSpPr>
          <p:nvPr/>
        </p:nvSpPr>
        <p:spPr bwMode="auto">
          <a:xfrm>
            <a:off x="7858125" y="318293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122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2" name="文字方塊 54"/>
          <p:cNvSpPr txBox="1">
            <a:spLocks noChangeArrowheads="1"/>
          </p:cNvSpPr>
          <p:nvPr/>
        </p:nvSpPr>
        <p:spPr bwMode="auto">
          <a:xfrm>
            <a:off x="312738" y="1341438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1150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3" name="Oval 3"/>
          <p:cNvSpPr>
            <a:spLocks noChangeArrowheads="1"/>
          </p:cNvSpPr>
          <p:nvPr/>
        </p:nvSpPr>
        <p:spPr bwMode="auto">
          <a:xfrm>
            <a:off x="2228850" y="836613"/>
            <a:ext cx="327025" cy="3381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55775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文字方塊 63"/>
          <p:cNvSpPr txBox="1">
            <a:spLocks noChangeArrowheads="1"/>
          </p:cNvSpPr>
          <p:nvPr/>
        </p:nvSpPr>
        <p:spPr bwMode="auto">
          <a:xfrm>
            <a:off x="323850" y="2887663"/>
            <a:ext cx="803275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1200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6" name="Oval 3"/>
          <p:cNvSpPr>
            <a:spLocks noChangeArrowheads="1"/>
          </p:cNvSpPr>
          <p:nvPr/>
        </p:nvSpPr>
        <p:spPr bwMode="auto">
          <a:xfrm>
            <a:off x="2484438" y="2420938"/>
            <a:ext cx="325437" cy="33813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482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50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文字方塊 69"/>
          <p:cNvSpPr txBox="1">
            <a:spLocks noChangeArrowheads="1"/>
          </p:cNvSpPr>
          <p:nvPr/>
        </p:nvSpPr>
        <p:spPr bwMode="auto">
          <a:xfrm>
            <a:off x="4716463" y="1282700"/>
            <a:ext cx="803275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1212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29" name="Oval 3"/>
          <p:cNvSpPr>
            <a:spLocks noChangeArrowheads="1"/>
          </p:cNvSpPr>
          <p:nvPr/>
        </p:nvSpPr>
        <p:spPr bwMode="auto">
          <a:xfrm>
            <a:off x="7164388" y="765175"/>
            <a:ext cx="325437" cy="3365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3483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25613"/>
            <a:ext cx="3873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文字方塊 72"/>
          <p:cNvSpPr txBox="1">
            <a:spLocks noChangeArrowheads="1"/>
          </p:cNvSpPr>
          <p:nvPr/>
        </p:nvSpPr>
        <p:spPr bwMode="auto">
          <a:xfrm>
            <a:off x="4716463" y="2863850"/>
            <a:ext cx="803275" cy="247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1220 UTC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32" name="Oval 3"/>
          <p:cNvSpPr>
            <a:spLocks noChangeArrowheads="1"/>
          </p:cNvSpPr>
          <p:nvPr/>
        </p:nvSpPr>
        <p:spPr bwMode="auto">
          <a:xfrm>
            <a:off x="7308850" y="2197100"/>
            <a:ext cx="325438" cy="33813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4833" name="文字方塊 74"/>
          <p:cNvSpPr txBox="1">
            <a:spLocks noChangeArrowheads="1"/>
          </p:cNvSpPr>
          <p:nvPr/>
        </p:nvSpPr>
        <p:spPr bwMode="auto">
          <a:xfrm>
            <a:off x="4110038" y="661988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34" name="文字方塊 75"/>
          <p:cNvSpPr txBox="1">
            <a:spLocks noChangeArrowheads="1"/>
          </p:cNvSpPr>
          <p:nvPr/>
        </p:nvSpPr>
        <p:spPr bwMode="auto">
          <a:xfrm>
            <a:off x="4110038" y="224631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35" name="文字方塊 76"/>
          <p:cNvSpPr txBox="1">
            <a:spLocks noChangeArrowheads="1"/>
          </p:cNvSpPr>
          <p:nvPr/>
        </p:nvSpPr>
        <p:spPr bwMode="auto">
          <a:xfrm>
            <a:off x="8502650" y="620713"/>
            <a:ext cx="390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36" name="文字方塊 77"/>
          <p:cNvSpPr txBox="1">
            <a:spLocks noChangeArrowheads="1"/>
          </p:cNvSpPr>
          <p:nvPr/>
        </p:nvSpPr>
        <p:spPr bwMode="auto">
          <a:xfrm>
            <a:off x="8502650" y="2216150"/>
            <a:ext cx="390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23 N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3429000"/>
            <a:ext cx="47847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8" name="文字方塊 22"/>
          <p:cNvSpPr txBox="1">
            <a:spLocks noChangeArrowheads="1"/>
          </p:cNvSpPr>
          <p:nvPr/>
        </p:nvSpPr>
        <p:spPr bwMode="auto">
          <a:xfrm>
            <a:off x="225425" y="318293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119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39" name="文字方塊 23"/>
          <p:cNvSpPr txBox="1">
            <a:spLocks noChangeArrowheads="1"/>
          </p:cNvSpPr>
          <p:nvPr/>
        </p:nvSpPr>
        <p:spPr bwMode="auto">
          <a:xfrm>
            <a:off x="1304925" y="3182938"/>
            <a:ext cx="45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120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40" name="文字方塊 24"/>
          <p:cNvSpPr txBox="1">
            <a:spLocks noChangeArrowheads="1"/>
          </p:cNvSpPr>
          <p:nvPr/>
        </p:nvSpPr>
        <p:spPr bwMode="auto">
          <a:xfrm>
            <a:off x="2386013" y="3182938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121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4841" name="文字方塊 25"/>
          <p:cNvSpPr txBox="1">
            <a:spLocks noChangeArrowheads="1"/>
          </p:cNvSpPr>
          <p:nvPr/>
        </p:nvSpPr>
        <p:spPr bwMode="auto">
          <a:xfrm>
            <a:off x="3465513" y="3182938"/>
            <a:ext cx="458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00B0F0"/>
                </a:solidFill>
                <a:latin typeface="Calibri" pitchFamily="34" charset="0"/>
              </a:rPr>
              <a:t>122 E</a:t>
            </a:r>
            <a:endParaRPr kumimoji="0" lang="zh-TW" altLang="en-US" sz="1600" b="1" baseline="30000">
              <a:solidFill>
                <a:srgbClr val="00B0F0"/>
              </a:solidFill>
              <a:latin typeface="Calibri" pitchFamily="34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5889625" y="3716338"/>
            <a:ext cx="431800" cy="1008062"/>
          </a:xfrm>
          <a:prstGeom prst="line">
            <a:avLst/>
          </a:prstGeom>
          <a:ln w="539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3" name="文字方塊 28"/>
          <p:cNvSpPr txBox="1">
            <a:spLocks noChangeArrowheads="1"/>
          </p:cNvSpPr>
          <p:nvPr/>
        </p:nvSpPr>
        <p:spPr bwMode="auto">
          <a:xfrm rot="-5400000">
            <a:off x="6373019" y="4699794"/>
            <a:ext cx="1539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FF0000"/>
                </a:solidFill>
                <a:latin typeface="Calibri" pitchFamily="34" charset="0"/>
              </a:rPr>
              <a:t>Mean Height (km)</a:t>
            </a:r>
            <a:endParaRPr kumimoji="0" lang="zh-TW" altLang="en-US" sz="16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844" name="文字方塊 29"/>
          <p:cNvSpPr txBox="1">
            <a:spLocks noChangeArrowheads="1"/>
          </p:cNvSpPr>
          <p:nvPr/>
        </p:nvSpPr>
        <p:spPr bwMode="auto">
          <a:xfrm rot="-5400000">
            <a:off x="1536700" y="4735513"/>
            <a:ext cx="11318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600" b="1">
                <a:solidFill>
                  <a:srgbClr val="3333FF"/>
                </a:solidFill>
                <a:latin typeface="Calibri" pitchFamily="34" charset="0"/>
              </a:rPr>
              <a:t>Efficiency (%)</a:t>
            </a:r>
            <a:endParaRPr kumimoji="0" lang="zh-TW" altLang="en-US" sz="1600" b="1" baseline="30000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34845" name="文字方塊 30"/>
          <p:cNvSpPr txBox="1">
            <a:spLocks noChangeArrowheads="1"/>
          </p:cNvSpPr>
          <p:nvPr/>
        </p:nvSpPr>
        <p:spPr bwMode="auto">
          <a:xfrm>
            <a:off x="4259263" y="6597650"/>
            <a:ext cx="817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1400">
                <a:latin typeface="Calibri" pitchFamily="34" charset="0"/>
              </a:rPr>
              <a:t>Time (UTC)</a:t>
            </a:r>
            <a:endParaRPr kumimoji="0" lang="zh-TW" altLang="en-US" sz="1400" baseline="30000">
              <a:latin typeface="Calibri" pitchFamily="34" charset="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500563" y="6021388"/>
            <a:ext cx="2160587" cy="212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en-US" altLang="zh-TW" sz="1400" b="1">
                <a:solidFill>
                  <a:srgbClr val="C00000"/>
                </a:solidFill>
                <a:latin typeface="Calibri" pitchFamily="34" charset="0"/>
              </a:rPr>
              <a:t>Mountain Rainfall Regime</a:t>
            </a:r>
            <a:endParaRPr kumimoji="0" lang="en-US" altLang="zh-TW" sz="1400" b="1" baseline="300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文字方塊 38"/>
          <p:cNvSpPr txBox="1"/>
          <p:nvPr/>
        </p:nvSpPr>
        <p:spPr>
          <a:xfrm>
            <a:off x="2555875" y="5516563"/>
            <a:ext cx="2160588" cy="212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kumimoji="0" lang="en-US" altLang="zh-TW" sz="1400" b="1">
                <a:solidFill>
                  <a:srgbClr val="C00000"/>
                </a:solidFill>
                <a:latin typeface="Calibri" pitchFamily="34" charset="0"/>
              </a:rPr>
              <a:t>Typhoon Rainband Regime</a:t>
            </a:r>
            <a:endParaRPr kumimoji="0" lang="en-US" altLang="zh-TW" sz="1400" b="1" baseline="3000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Summary</a:t>
            </a:r>
            <a:endParaRPr lang="zh-TW" altLang="en-US" smtClean="0">
              <a:latin typeface="Comic Sans MS" pitchFamily="66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518525" cy="5589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Because of a bigger storm radius (240 km for Morakot vs. 150 km for Nari), Morakot has a storm-total condensation </a:t>
            </a:r>
            <a:r>
              <a:rPr lang="en-US" altLang="zh-TW" sz="24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three times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larger than Nari.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Owing to the highly asymmetric circulation embedded in a large-scale intra-seasonal oscillation, Morakot has </a:t>
            </a:r>
            <a:r>
              <a:rPr lang="en-US" altLang="zh-TW" sz="24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stronger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horizontal convergence of water vapor, producing </a:t>
            </a:r>
            <a:r>
              <a:rPr lang="en-US" altLang="zh-TW" sz="24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more percentage of rainfall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out of total condensation, than Nari. 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</a:t>
            </a:r>
            <a:r>
              <a:rPr lang="en-US" altLang="zh-TW" sz="24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vapor budget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major balance exits between the </a:t>
            </a:r>
            <a:r>
              <a:rPr lang="en-US" altLang="zh-TW" sz="2400" smtClean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total vapor flux convergence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and the net vapor loss by </a:t>
            </a:r>
            <a:r>
              <a:rPr lang="en-US" altLang="zh-TW" sz="2400" smtClean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net condensation and deposition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For </a:t>
            </a:r>
            <a:r>
              <a:rPr lang="en-US" altLang="zh-TW" sz="2400" smtClean="0">
                <a:solidFill>
                  <a:schemeClr val="hlink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condensate budget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en-US" altLang="zh-TW" sz="2400" smtClean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total flux convergence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of water condensate and </a:t>
            </a:r>
            <a:r>
              <a:rPr lang="en-US" altLang="zh-TW" sz="2400" smtClean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precipitation fallout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are mainly compensated by the </a:t>
            </a:r>
            <a:r>
              <a:rPr lang="en-US" altLang="zh-TW" sz="2400" smtClean="0">
                <a:solidFill>
                  <a:schemeClr val="accent2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net source of condensed water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Comic Sans MS" pitchFamily="66" charset="0"/>
                <a:ea typeface="Arial Unicode MS" pitchFamily="34" charset="-120"/>
                <a:cs typeface="Arial Unicode MS" pitchFamily="34" charset="-120"/>
              </a:rPr>
              <a:t>Summary</a:t>
            </a:r>
            <a:endParaRPr lang="zh-TW" altLang="en-US" smtClean="0">
              <a:latin typeface="Comic Sans MS" pitchFamily="66" charset="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484313"/>
            <a:ext cx="8518525" cy="55895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cloud-resolving simulations (with horizontal grid size of 1-2 km) of Typhoons Nari (2001) and Morakot (2009) capture the storm track, intensity, and precipitation features reasonably well.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highly-asymmetric outer rainbands of Morakot combined with the southwesterly</a:t>
            </a:r>
            <a:r>
              <a:rPr lang="en-US" altLang="zh-TW" sz="24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monsoonal flow to produce near world-record heavy landfall on Taiwan </a:t>
            </a:r>
            <a:r>
              <a:rPr lang="en-US" altLang="zh-TW" sz="240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(&gt;2800 mm in 4 days)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</a:t>
            </a:r>
            <a:r>
              <a:rPr lang="en-US" altLang="zh-TW" sz="24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 &gt; 95 %  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over the Taiwan mountain during Morakot landfall and</a:t>
            </a:r>
            <a:r>
              <a:rPr lang="zh-TW" altLang="en-US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postlandfall periods, causing many landslides and burying the village of Shiaolin (lose of 500 people). </a:t>
            </a:r>
          </a:p>
          <a:p>
            <a:pPr eaLnBrk="1" hangingPunct="1"/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Convective cells within rainbands propagated eastward, with PE increasing from </a:t>
            </a:r>
            <a:r>
              <a:rPr lang="en-US" altLang="zh-TW" sz="24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60~75 % over ocean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to </a:t>
            </a:r>
            <a:r>
              <a:rPr lang="en-US" altLang="zh-TW" sz="24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&gt;95 % over mountain</a:t>
            </a:r>
            <a:r>
              <a:rPr lang="en-US" altLang="zh-TW" sz="240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mtClean="0"/>
              <a:t>Thank you!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  <p:pic>
        <p:nvPicPr>
          <p:cNvPr id="36868" name="Picture 4" descr="125px-Kinmen_County_ba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852738"/>
            <a:ext cx="2382838" cy="2344737"/>
          </a:xfrm>
          <a:prstGeom prst="rect">
            <a:avLst/>
          </a:prstGeom>
          <a:noFill/>
        </p:spPr>
      </p:pic>
      <p:pic>
        <p:nvPicPr>
          <p:cNvPr id="36870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2141537" cy="2284412"/>
          </a:xfrm>
          <a:prstGeom prst="rect">
            <a:avLst/>
          </a:prstGeom>
          <a:noFill/>
        </p:spPr>
      </p:pic>
      <p:pic>
        <p:nvPicPr>
          <p:cNvPr id="36871" name="Picture 7" descr="4859860634bc12d53de8fd62e9d0c4ac_s"/>
          <p:cNvPicPr>
            <a:picLocks noChangeAspect="1" noChangeArrowheads="1"/>
          </p:cNvPicPr>
          <p:nvPr/>
        </p:nvPicPr>
        <p:blipFill>
          <a:blip r:embed="rId4"/>
          <a:srcRect b="16246"/>
          <a:stretch>
            <a:fillRect/>
          </a:stretch>
        </p:blipFill>
        <p:spPr bwMode="auto">
          <a:xfrm>
            <a:off x="1187450" y="2852738"/>
            <a:ext cx="1716088" cy="216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Budget Equations </a:t>
            </a:r>
            <a:r>
              <a:rPr lang="en-US" altLang="zh-TW" sz="2800" smtClean="0">
                <a:solidFill>
                  <a:srgbClr val="3333FF"/>
                </a:solidFill>
              </a:rPr>
              <a:t>[Definition]</a:t>
            </a:r>
            <a:endParaRPr lang="zh-TW" altLang="en-US" sz="2800" smtClean="0">
              <a:solidFill>
                <a:srgbClr val="3333FF"/>
              </a:solidFill>
            </a:endParaRPr>
          </a:p>
        </p:txBody>
      </p: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755650" y="1038225"/>
            <a:ext cx="792003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Water vapor budget</a:t>
            </a:r>
            <a:r>
              <a:rPr kumimoji="0" lang="en-US" altLang="zh-TW">
                <a:latin typeface="Calibri" pitchFamily="34" charset="0"/>
              </a:rPr>
              <a:t>: </a:t>
            </a:r>
            <a:r>
              <a:rPr kumimoji="0" lang="en-US" altLang="zh-TW" i="1">
                <a:latin typeface="Calibri" pitchFamily="34" charset="0"/>
              </a:rPr>
              <a:t>q</a:t>
            </a:r>
            <a:r>
              <a:rPr kumimoji="0" lang="en-US" altLang="zh-TW" i="1" baseline="-25000">
                <a:latin typeface="Calibri" pitchFamily="34" charset="0"/>
              </a:rPr>
              <a:t>v</a:t>
            </a:r>
            <a:r>
              <a:rPr kumimoji="0" lang="en-US" altLang="zh-TW" i="1">
                <a:latin typeface="Calibri" pitchFamily="34" charset="0"/>
              </a:rPr>
              <a:t> </a:t>
            </a:r>
          </a:p>
          <a:p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Condensate budget</a:t>
            </a:r>
            <a:r>
              <a:rPr kumimoji="0" lang="en-US" altLang="zh-TW">
                <a:latin typeface="Calibri" pitchFamily="34" charset="0"/>
              </a:rPr>
              <a:t>: </a:t>
            </a:r>
            <a:r>
              <a:rPr kumimoji="0" lang="en-US" altLang="zh-TW" i="1">
                <a:latin typeface="Calibri" pitchFamily="34" charset="0"/>
              </a:rPr>
              <a:t>q</a:t>
            </a:r>
            <a:r>
              <a:rPr kumimoji="0" lang="en-US" altLang="zh-TW" i="1" baseline="-25000">
                <a:latin typeface="Calibri" pitchFamily="34" charset="0"/>
              </a:rPr>
              <a:t>c</a:t>
            </a:r>
            <a:r>
              <a:rPr kumimoji="0" lang="en-US" altLang="zh-TW" i="1">
                <a:latin typeface="Calibri" pitchFamily="34" charset="0"/>
              </a:rPr>
              <a:t> = q</a:t>
            </a:r>
            <a:r>
              <a:rPr kumimoji="0" lang="en-US" altLang="zh-TW" i="1" baseline="-25000">
                <a:latin typeface="Calibri" pitchFamily="34" charset="0"/>
              </a:rPr>
              <a:t>w</a:t>
            </a:r>
            <a:r>
              <a:rPr kumimoji="0" lang="en-US" altLang="zh-TW" i="1">
                <a:latin typeface="Calibri" pitchFamily="34" charset="0"/>
              </a:rPr>
              <a:t> + q</a:t>
            </a:r>
            <a:r>
              <a:rPr kumimoji="0" lang="en-US" altLang="zh-TW" i="1" baseline="-25000">
                <a:latin typeface="Calibri" pitchFamily="34" charset="0"/>
              </a:rPr>
              <a:t>i</a:t>
            </a:r>
            <a:r>
              <a:rPr kumimoji="0" lang="en-US" altLang="zh-TW" i="1">
                <a:latin typeface="Calibri" pitchFamily="34" charset="0"/>
              </a:rPr>
              <a:t> </a:t>
            </a: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>
                <a:latin typeface="Calibri" pitchFamily="34" charset="0"/>
              </a:rPr>
              <a:t>where             is the condensation and deposition;                   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evaporation and sublimation;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net horizontal flux convergence;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vertical flux convergence; </a:t>
            </a:r>
            <a:br>
              <a:rPr kumimoji="0" lang="en-US" altLang="zh-TW">
                <a:latin typeface="Calibri" pitchFamily="34" charset="0"/>
              </a:rPr>
            </a:br>
            <a:r>
              <a:rPr kumimoji="0" lang="en-US" altLang="zh-TW">
                <a:latin typeface="Calibri" pitchFamily="34" charset="0"/>
              </a:rPr>
              <a:t>                        is the divergence term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numerical diffusion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boundary layer source and vertical (turbulent) diffusion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residual term </a:t>
            </a:r>
          </a:p>
          <a:p>
            <a:r>
              <a:rPr kumimoji="0" lang="en-US" altLang="zh-TW">
                <a:latin typeface="Calibri" pitchFamily="34" charset="0"/>
              </a:rPr>
              <a:t>                        is the precipitation flux.</a:t>
            </a: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755650" y="5294313"/>
            <a:ext cx="74168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CMPE</a:t>
            </a:r>
            <a:r>
              <a:rPr kumimoji="0" lang="en-US" altLang="zh-TW">
                <a:latin typeface="Calibri" pitchFamily="34" charset="0"/>
              </a:rPr>
              <a:t> (Cloud Microphysics Precipitation Efficiency):</a:t>
            </a:r>
          </a:p>
          <a:p>
            <a:r>
              <a:rPr kumimoji="0" lang="en-US" altLang="zh-TW">
                <a:latin typeface="Calibri" pitchFamily="34" charset="0"/>
              </a:rPr>
              <a:t> </a:t>
            </a:r>
          </a:p>
          <a:p>
            <a:endParaRPr kumimoji="0" lang="en-US" altLang="zh-TW">
              <a:latin typeface="Calibri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44638"/>
            <a:ext cx="624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706688"/>
            <a:ext cx="57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981325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295650"/>
            <a:ext cx="485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3549650"/>
            <a:ext cx="5048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800475"/>
            <a:ext cx="381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4087813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4408488"/>
            <a:ext cx="45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7813" y="4640263"/>
            <a:ext cx="495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7450" y="2205038"/>
            <a:ext cx="6629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35150" y="4884738"/>
            <a:ext cx="161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76375" y="5661025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altLang="zh-TW" sz="2800" smtClean="0"/>
              <a:t>Budget Equations </a:t>
            </a:r>
            <a:r>
              <a:rPr lang="en-US" altLang="zh-TW" sz="2800" smtClean="0">
                <a:solidFill>
                  <a:srgbClr val="3333FF"/>
                </a:solidFill>
              </a:rPr>
              <a:t>[from </a:t>
            </a:r>
            <a:r>
              <a:rPr lang="en-US" altLang="zh-TW" sz="2800" smtClean="0">
                <a:solidFill>
                  <a:srgbClr val="3333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Yang et al. (2011;MWR</a:t>
            </a:r>
            <a:r>
              <a:rPr lang="en-US" altLang="zh-TW" sz="2800" smtClean="0">
                <a:solidFill>
                  <a:srgbClr val="3333FF"/>
                </a:solidFill>
              </a:rPr>
              <a:t>)]</a:t>
            </a:r>
            <a:endParaRPr lang="zh-TW" altLang="en-US" sz="2800" smtClean="0">
              <a:solidFill>
                <a:srgbClr val="3333FF"/>
              </a:solidFill>
            </a:endParaRP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755650" y="1038225"/>
            <a:ext cx="79200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Water vapor budget</a:t>
            </a:r>
            <a:r>
              <a:rPr kumimoji="0" lang="en-US" altLang="zh-TW">
                <a:latin typeface="Calibri" pitchFamily="34" charset="0"/>
              </a:rPr>
              <a:t>: </a:t>
            </a:r>
            <a:r>
              <a:rPr kumimoji="0" lang="en-US" altLang="zh-TW" i="1">
                <a:latin typeface="Calibri" pitchFamily="34" charset="0"/>
              </a:rPr>
              <a:t>q</a:t>
            </a:r>
            <a:r>
              <a:rPr kumimoji="0" lang="en-US" altLang="zh-TW" i="1" baseline="-25000">
                <a:latin typeface="Calibri" pitchFamily="34" charset="0"/>
              </a:rPr>
              <a:t>v</a:t>
            </a:r>
            <a:r>
              <a:rPr kumimoji="0" lang="en-US" altLang="zh-TW" i="1">
                <a:latin typeface="Calibri" pitchFamily="34" charset="0"/>
              </a:rPr>
              <a:t> </a:t>
            </a:r>
          </a:p>
          <a:p>
            <a:endParaRPr kumimoji="0" lang="en-US" altLang="zh-TW">
              <a:latin typeface="Calibri" pitchFamily="34" charset="0"/>
            </a:endParaRPr>
          </a:p>
          <a:p>
            <a:r>
              <a:rPr kumimoji="0" lang="en-US" altLang="zh-TW" sz="2400" b="1">
                <a:solidFill>
                  <a:srgbClr val="FF0000"/>
                </a:solidFill>
                <a:latin typeface="Calibri" pitchFamily="34" charset="0"/>
              </a:rPr>
              <a:t>Condensate budget</a:t>
            </a:r>
            <a:r>
              <a:rPr kumimoji="0" lang="en-US" altLang="zh-TW">
                <a:latin typeface="Calibri" pitchFamily="34" charset="0"/>
              </a:rPr>
              <a:t>: </a:t>
            </a:r>
            <a:r>
              <a:rPr kumimoji="0" lang="en-US" altLang="zh-TW" i="1">
                <a:latin typeface="Calibri" pitchFamily="34" charset="0"/>
              </a:rPr>
              <a:t>q</a:t>
            </a:r>
            <a:r>
              <a:rPr kumimoji="0" lang="en-US" altLang="zh-TW" i="1" baseline="-25000">
                <a:latin typeface="Calibri" pitchFamily="34" charset="0"/>
              </a:rPr>
              <a:t>c</a:t>
            </a:r>
            <a:r>
              <a:rPr kumimoji="0" lang="en-US" altLang="zh-TW" i="1">
                <a:latin typeface="Calibri" pitchFamily="34" charset="0"/>
              </a:rPr>
              <a:t> = q</a:t>
            </a:r>
            <a:r>
              <a:rPr kumimoji="0" lang="en-US" altLang="zh-TW" i="1" baseline="-25000">
                <a:latin typeface="Calibri" pitchFamily="34" charset="0"/>
              </a:rPr>
              <a:t>w</a:t>
            </a:r>
            <a:r>
              <a:rPr kumimoji="0" lang="en-US" altLang="zh-TW" i="1">
                <a:latin typeface="Calibri" pitchFamily="34" charset="0"/>
              </a:rPr>
              <a:t> + q</a:t>
            </a:r>
            <a:r>
              <a:rPr kumimoji="0" lang="en-US" altLang="zh-TW" i="1" baseline="-25000">
                <a:latin typeface="Calibri" pitchFamily="34" charset="0"/>
              </a:rPr>
              <a:t>i</a:t>
            </a:r>
            <a:r>
              <a:rPr kumimoji="0" lang="en-US" altLang="zh-TW" i="1">
                <a:latin typeface="Calibri" pitchFamily="34" charset="0"/>
              </a:rPr>
              <a:t> </a:t>
            </a: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en-US" altLang="zh-TW">
              <a:latin typeface="Calibri" pitchFamily="34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544638"/>
            <a:ext cx="624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205038"/>
            <a:ext cx="6629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budg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636838"/>
            <a:ext cx="5270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5876925"/>
            <a:ext cx="152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219700" y="5949950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chemeClr val="hlink"/>
                </a:solidFill>
              </a:rPr>
              <a:t>Sui et al. (2005, 2007; JAS)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77838"/>
            <a:ext cx="52911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2811463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文字方塊 6"/>
          <p:cNvSpPr txBox="1">
            <a:spLocks noChangeArrowheads="1"/>
          </p:cNvSpPr>
          <p:nvPr/>
        </p:nvSpPr>
        <p:spPr bwMode="auto">
          <a:xfrm>
            <a:off x="468313" y="908050"/>
            <a:ext cx="189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3333FF"/>
                </a:solidFill>
                <a:latin typeface="Calibri" pitchFamily="34" charset="0"/>
              </a:rPr>
              <a:t>Typhoon Nari</a:t>
            </a:r>
          </a:p>
          <a:p>
            <a:r>
              <a:rPr kumimoji="0" lang="en-US" altLang="zh-TW" sz="2400" b="1">
                <a:solidFill>
                  <a:srgbClr val="3333FF"/>
                </a:solidFill>
                <a:latin typeface="Calibri" pitchFamily="34" charset="0"/>
              </a:rPr>
              <a:t>@ Ocean</a:t>
            </a:r>
            <a:endParaRPr kumimoji="0" lang="zh-TW" altLang="en-US" sz="2400" b="1">
              <a:solidFill>
                <a:srgbClr val="3333FF"/>
              </a:solidFill>
              <a:latin typeface="Calibri" pitchFamily="34" charset="0"/>
            </a:endParaRPr>
          </a:p>
        </p:txBody>
      </p:sp>
      <p:sp>
        <p:nvSpPr>
          <p:cNvPr id="17412" name="文字方塊 10"/>
          <p:cNvSpPr txBox="1">
            <a:spLocks noChangeArrowheads="1"/>
          </p:cNvSpPr>
          <p:nvPr/>
        </p:nvSpPr>
        <p:spPr bwMode="auto">
          <a:xfrm>
            <a:off x="3708400" y="158750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Water Vapor Budget</a:t>
            </a:r>
            <a:endParaRPr kumimoji="0" lang="zh-TW" altLang="en-US" sz="2000" b="1" baseline="30000">
              <a:latin typeface="Calibri" pitchFamily="34" charset="0"/>
            </a:endParaRPr>
          </a:p>
        </p:txBody>
      </p:sp>
      <p:sp>
        <p:nvSpPr>
          <p:cNvPr id="17413" name="文字方塊 11"/>
          <p:cNvSpPr txBox="1">
            <a:spLocks noChangeArrowheads="1"/>
          </p:cNvSpPr>
          <p:nvPr/>
        </p:nvSpPr>
        <p:spPr bwMode="auto">
          <a:xfrm>
            <a:off x="3419475" y="3267075"/>
            <a:ext cx="258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Liquid/Ice Water Budget</a:t>
            </a:r>
            <a:endParaRPr kumimoji="0" lang="zh-TW" altLang="en-US" sz="2000" b="1" baseline="30000">
              <a:latin typeface="Calibri" pitchFamily="34" charset="0"/>
            </a:endParaRP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625850"/>
            <a:ext cx="5291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1797050"/>
            <a:ext cx="2833687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文字方塊 2"/>
          <p:cNvSpPr txBox="1">
            <a:spLocks noChangeArrowheads="1"/>
          </p:cNvSpPr>
          <p:nvPr/>
        </p:nvSpPr>
        <p:spPr bwMode="auto">
          <a:xfrm>
            <a:off x="323850" y="836613"/>
            <a:ext cx="1974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>
                <a:solidFill>
                  <a:srgbClr val="3333FF"/>
                </a:solidFill>
                <a:latin typeface="Calibri" pitchFamily="34" charset="0"/>
              </a:rPr>
              <a:t>Typhoon Nari </a:t>
            </a:r>
          </a:p>
          <a:p>
            <a:r>
              <a:rPr kumimoji="0" lang="en-US" altLang="zh-TW" sz="2400" b="1">
                <a:solidFill>
                  <a:srgbClr val="3333FF"/>
                </a:solidFill>
                <a:latin typeface="Calibri" pitchFamily="34" charset="0"/>
              </a:rPr>
              <a:t>@ Landfall</a:t>
            </a:r>
            <a:endParaRPr kumimoji="0" lang="zh-TW" altLang="en-US" sz="2400" b="1">
              <a:solidFill>
                <a:srgbClr val="3333FF"/>
              </a:solidFill>
              <a:latin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77838"/>
            <a:ext cx="52911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文字方塊 4"/>
          <p:cNvSpPr txBox="1">
            <a:spLocks noChangeArrowheads="1"/>
          </p:cNvSpPr>
          <p:nvPr/>
        </p:nvSpPr>
        <p:spPr bwMode="auto">
          <a:xfrm>
            <a:off x="3708400" y="158750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Water Vapor Budget</a:t>
            </a:r>
            <a:endParaRPr kumimoji="0" lang="zh-TW" altLang="en-US" sz="2000" b="1" baseline="30000">
              <a:latin typeface="Calibri" pitchFamily="34" charset="0"/>
            </a:endParaRPr>
          </a:p>
        </p:txBody>
      </p:sp>
      <p:sp>
        <p:nvSpPr>
          <p:cNvPr id="18437" name="文字方塊 6"/>
          <p:cNvSpPr txBox="1">
            <a:spLocks noChangeArrowheads="1"/>
          </p:cNvSpPr>
          <p:nvPr/>
        </p:nvSpPr>
        <p:spPr bwMode="auto">
          <a:xfrm>
            <a:off x="3419475" y="3267075"/>
            <a:ext cx="2589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altLang="zh-TW" sz="2000" b="1">
                <a:latin typeface="Calibri" pitchFamily="34" charset="0"/>
              </a:rPr>
              <a:t>Liquid/Ice Water Budget</a:t>
            </a:r>
            <a:endParaRPr kumimoji="0" lang="zh-TW" altLang="en-US" sz="2000" b="1" baseline="30000">
              <a:latin typeface="Calibri" pitchFamily="34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659188"/>
            <a:ext cx="52911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574675" y="765175"/>
            <a:ext cx="8001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0" lang="en-US" altLang="zh-TW" sz="2800" b="1">
                <a:solidFill>
                  <a:schemeClr val="tx2"/>
                </a:solidFill>
                <a:latin typeface="Calibri" pitchFamily="34" charset="0"/>
              </a:rPr>
              <a:t>WRF domain and physics for Morakot Simulation</a:t>
            </a:r>
          </a:p>
        </p:txBody>
      </p:sp>
      <p:sp>
        <p:nvSpPr>
          <p:cNvPr id="19458" name="Rectangle 7"/>
          <p:cNvSpPr>
            <a:spLocks noRot="1" noChangeArrowheads="1"/>
          </p:cNvSpPr>
          <p:nvPr/>
        </p:nvSpPr>
        <p:spPr bwMode="auto">
          <a:xfrm>
            <a:off x="0" y="1700213"/>
            <a:ext cx="83581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kumimoji="0" lang="en-US" altLang="zh-TW" sz="2000">
                <a:latin typeface="Calibri" pitchFamily="34" charset="0"/>
              </a:rPr>
              <a:t>9/3/1 km (416x301 / 541x535/ </a:t>
            </a:r>
            <a:r>
              <a:rPr kumimoji="0" lang="en-US" altLang="zh-TW" sz="2000">
                <a:solidFill>
                  <a:srgbClr val="FF0000"/>
                </a:solidFill>
                <a:latin typeface="Calibri" pitchFamily="34" charset="0"/>
              </a:rPr>
              <a:t>451x628</a:t>
            </a:r>
            <a:r>
              <a:rPr kumimoji="0" lang="en-US" altLang="zh-TW" sz="2000">
                <a:latin typeface="Calibri" pitchFamily="34" charset="0"/>
              </a:rPr>
              <a:t>)</a:t>
            </a:r>
          </a:p>
        </p:txBody>
      </p:sp>
      <p:sp>
        <p:nvSpPr>
          <p:cNvPr id="19459" name="Rectangle 6"/>
          <p:cNvSpPr>
            <a:spLocks noRot="1" noChangeArrowheads="1"/>
          </p:cNvSpPr>
          <p:nvPr/>
        </p:nvSpPr>
        <p:spPr bwMode="auto">
          <a:xfrm>
            <a:off x="5580063" y="2709863"/>
            <a:ext cx="35639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31 sigma (</a:t>
            </a:r>
            <a:r>
              <a:rPr kumimoji="0" lang="en-US" altLang="zh-TW" sz="2000" i="1">
                <a:latin typeface="Calibri" pitchFamily="34" charset="0"/>
                <a:sym typeface="Symbol" pitchFamily="18" charset="2"/>
              </a:rPr>
              <a:t></a:t>
            </a:r>
            <a:r>
              <a:rPr kumimoji="0" lang="en-US" altLang="zh-TW" sz="2000">
                <a:latin typeface="Calibri" pitchFamily="34" charset="0"/>
              </a:rPr>
              <a:t>) levels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Two-way feedbacks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 b="1">
                <a:latin typeface="Calibri" pitchFamily="34" charset="0"/>
              </a:rPr>
              <a:t>No CPS is used!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  <a:t>WRF Single-Moment </a:t>
            </a:r>
            <a:b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</a:br>
            <a:r>
              <a:rPr kumimoji="0" lang="en-US" altLang="zh-TW" sz="2000">
                <a:solidFill>
                  <a:schemeClr val="hlink"/>
                </a:solidFill>
                <a:latin typeface="Calibri" pitchFamily="34" charset="0"/>
              </a:rPr>
              <a:t>6-class scheme (WSM6)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IC/BC: EC 1.125</a:t>
            </a:r>
            <a:r>
              <a:rPr kumimoji="0" lang="en-US" altLang="zh-TW" sz="2000">
                <a:latin typeface="Century" pitchFamily="18" charset="0"/>
              </a:rPr>
              <a:t>º</a:t>
            </a:r>
            <a:r>
              <a:rPr kumimoji="0" lang="en-US" altLang="zh-TW" sz="2000">
                <a:latin typeface="Calibri" pitchFamily="34" charset="0"/>
              </a:rPr>
              <a:t> </a:t>
            </a:r>
            <a:br>
              <a:rPr kumimoji="0" lang="en-US" altLang="zh-TW" sz="2000">
                <a:latin typeface="Calibri" pitchFamily="34" charset="0"/>
              </a:rPr>
            </a:br>
            <a:r>
              <a:rPr kumimoji="0" lang="en-US" altLang="zh-TW" sz="2000">
                <a:latin typeface="Calibri" pitchFamily="34" charset="0"/>
              </a:rPr>
              <a:t>            lat/lon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Initial time: 0000 UTC, 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0" lang="en-US" altLang="zh-TW" sz="2000">
                <a:latin typeface="Calibri" pitchFamily="34" charset="0"/>
              </a:rPr>
              <a:t>	            6 Aug 2009</a:t>
            </a:r>
          </a:p>
          <a:p>
            <a:pPr marL="908050" lvl="1" indent="-4365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ü"/>
            </a:pPr>
            <a:r>
              <a:rPr kumimoji="0" lang="en-US" altLang="zh-TW" sz="2000">
                <a:latin typeface="Calibri" pitchFamily="34" charset="0"/>
              </a:rPr>
              <a:t>Integration length:</a:t>
            </a:r>
            <a:br>
              <a:rPr kumimoji="0" lang="en-US" altLang="zh-TW" sz="2000">
                <a:latin typeface="Calibri" pitchFamily="34" charset="0"/>
              </a:rPr>
            </a:br>
            <a:r>
              <a:rPr kumimoji="0" lang="en-US" altLang="zh-TW" sz="2000">
                <a:latin typeface="Calibri" pitchFamily="34" charset="0"/>
              </a:rPr>
              <a:t>            96 h</a:t>
            </a:r>
            <a:endParaRPr kumimoji="0" lang="en-US" altLang="zh-TW" sz="2000" baseline="30000">
              <a:latin typeface="Calibri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33600"/>
            <a:ext cx="5848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Tracks from the </a:t>
            </a:r>
            <a:r>
              <a:rPr kumimoji="0" lang="en-US" altLang="zh-TW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CWB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 and </a:t>
            </a:r>
            <a:r>
              <a:rPr kumimoji="0" lang="en-US" altLang="zh-TW" sz="4400" dirty="0">
                <a:solidFill>
                  <a:srgbClr val="C89800"/>
                </a:solidFill>
                <a:latin typeface="+mj-lt"/>
                <a:ea typeface="+mj-ea"/>
                <a:cs typeface="+mj-cs"/>
              </a:rPr>
              <a:t>WRF</a:t>
            </a:r>
            <a:endParaRPr kumimoji="0" lang="zh-TW" altLang="en-US" sz="4400" dirty="0">
              <a:solidFill>
                <a:srgbClr val="C898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869112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400" dirty="0">
                <a:latin typeface="+mj-lt"/>
                <a:ea typeface="+mj-ea"/>
                <a:cs typeface="+mj-cs"/>
              </a:rPr>
              <a:t>Tracks from the </a:t>
            </a:r>
            <a:r>
              <a:rPr kumimoji="0" lang="en-US" altLang="zh-TW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CWB</a:t>
            </a:r>
            <a:r>
              <a:rPr kumimoji="0" lang="en-US" altLang="zh-TW" sz="4400" dirty="0">
                <a:latin typeface="+mj-lt"/>
                <a:ea typeface="+mj-ea"/>
                <a:cs typeface="+mj-cs"/>
              </a:rPr>
              <a:t> and </a:t>
            </a:r>
            <a:r>
              <a:rPr kumimoji="0" lang="en-US" altLang="zh-TW" sz="4400" dirty="0">
                <a:solidFill>
                  <a:srgbClr val="C89800"/>
                </a:solidFill>
                <a:latin typeface="+mj-lt"/>
                <a:ea typeface="+mj-ea"/>
                <a:cs typeface="+mj-cs"/>
              </a:rPr>
              <a:t>WRF</a:t>
            </a:r>
            <a:endParaRPr kumimoji="0" lang="zh-TW" altLang="en-US" sz="4400" dirty="0">
              <a:solidFill>
                <a:srgbClr val="C898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69963"/>
            <a:ext cx="68691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833</Words>
  <Application>Microsoft Office PowerPoint</Application>
  <PresentationFormat>如螢幕大小 (4:3)</PresentationFormat>
  <Paragraphs>295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Arial</vt:lpstr>
      <vt:lpstr>新細明體</vt:lpstr>
      <vt:lpstr>Calibri</vt:lpstr>
      <vt:lpstr>Comic Sans MS</vt:lpstr>
      <vt:lpstr>Arial Unicode MS</vt:lpstr>
      <vt:lpstr>Wingdings</vt:lpstr>
      <vt:lpstr>Symbol</vt:lpstr>
      <vt:lpstr>Century</vt:lpstr>
      <vt:lpstr>Office 佈景主題</vt:lpstr>
      <vt:lpstr>Water Budget and Precipitation Efficiency of Typhoons</vt:lpstr>
      <vt:lpstr>Introduction</vt:lpstr>
      <vt:lpstr>Budget Equations [Definition]</vt:lpstr>
      <vt:lpstr>Budget Equations [from Yang et al. (2011;MWR)]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Summary</vt:lpstr>
      <vt:lpstr>Summary</vt:lpstr>
      <vt:lpstr>Thank you!</vt:lpstr>
    </vt:vector>
  </TitlesOfParts>
  <Company>atm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sling</dc:creator>
  <cp:lastModifiedBy>Ming-Jen-Yang@NB</cp:lastModifiedBy>
  <cp:revision>246</cp:revision>
  <dcterms:created xsi:type="dcterms:W3CDTF">2012-08-07T09:25:29Z</dcterms:created>
  <dcterms:modified xsi:type="dcterms:W3CDTF">2012-08-26T06:18:11Z</dcterms:modified>
</cp:coreProperties>
</file>