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70" r:id="rId4"/>
    <p:sldId id="257" r:id="rId5"/>
    <p:sldId id="258" r:id="rId6"/>
    <p:sldId id="260" r:id="rId7"/>
    <p:sldId id="267" r:id="rId8"/>
    <p:sldId id="261" r:id="rId9"/>
    <p:sldId id="263" r:id="rId10"/>
    <p:sldId id="264" r:id="rId11"/>
    <p:sldId id="266" r:id="rId12"/>
    <p:sldId id="265" r:id="rId13"/>
    <p:sldId id="268" r:id="rId14"/>
    <p:sldId id="269"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FFFF00"/>
    <a:srgbClr val="66FF99"/>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1" autoAdjust="0"/>
  </p:normalViewPr>
  <p:slideViewPr>
    <p:cSldViewPr>
      <p:cViewPr>
        <p:scale>
          <a:sx n="90" d="100"/>
          <a:sy n="90" d="100"/>
        </p:scale>
        <p:origin x="-91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54D8C-630D-470E-BD10-C5BC0FC8C914}" type="datetimeFigureOut">
              <a:rPr lang="zh-TW" altLang="en-US" smtClean="0"/>
              <a:pPr/>
              <a:t>2012/6/14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9049C-92AB-4FF7-BE24-24F281F0DC8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模擬出來的結果在登陸前路徑有逆時針的走勢（</a:t>
            </a:r>
            <a:r>
              <a:rPr lang="en-US" altLang="zh-TW" dirty="0" smtClean="0"/>
              <a:t>curving upward</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9039049C-92AB-4FF7-BE24-24F281F0DC8D}" type="slidenum">
              <a:rPr lang="zh-TW" altLang="en-US" smtClean="0"/>
              <a:pPr/>
              <a:t>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039049C-92AB-4FF7-BE24-24F281F0DC8D}"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039049C-92AB-4FF7-BE24-24F281F0DC8D}"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E1801B-757E-4513-BD98-F7E4AB13617B}" type="datetimeFigureOut">
              <a:rPr lang="zh-TW" altLang="en-US" smtClean="0"/>
              <a:pPr/>
              <a:t>2012/6/14</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C80D26B6-B0B6-4A84-A73A-1C66334CEA37}"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80D26B6-B0B6-4A84-A73A-1C66334CEA3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A8E1801B-757E-4513-BD98-F7E4AB13617B}" type="datetimeFigureOut">
              <a:rPr lang="zh-TW" altLang="en-US" smtClean="0"/>
              <a:pPr/>
              <a:t>2012/6/14</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C80D26B6-B0B6-4A84-A73A-1C66334CEA37}"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C80D26B6-B0B6-4A84-A73A-1C66334CEA37}"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0D26B6-B0B6-4A84-A73A-1C66334CEA37}"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A8E1801B-757E-4513-BD98-F7E4AB13617B}" type="datetimeFigureOut">
              <a:rPr lang="zh-TW" altLang="en-US" smtClean="0"/>
              <a:pPr/>
              <a:t>2012/6/14</a:t>
            </a:fld>
            <a:endParaRPr lang="zh-TW" altLang="en-US"/>
          </a:p>
        </p:txBody>
      </p:sp>
      <p:sp>
        <p:nvSpPr>
          <p:cNvPr id="10" name="投影片編號版面配置區 9"/>
          <p:cNvSpPr>
            <a:spLocks noGrp="1"/>
          </p:cNvSpPr>
          <p:nvPr>
            <p:ph type="sldNum" sz="quarter" idx="16"/>
          </p:nvPr>
        </p:nvSpPr>
        <p:spPr/>
        <p:txBody>
          <a:bodyPr rtlCol="0"/>
          <a:lstStyle/>
          <a:p>
            <a:fld id="{C80D26B6-B0B6-4A84-A73A-1C66334CEA37}"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A8E1801B-757E-4513-BD98-F7E4AB13617B}" type="datetimeFigureOut">
              <a:rPr lang="zh-TW" altLang="en-US" smtClean="0"/>
              <a:pPr/>
              <a:t>2012/6/14</a:t>
            </a:fld>
            <a:endParaRPr lang="zh-TW" altLang="en-US"/>
          </a:p>
        </p:txBody>
      </p:sp>
      <p:sp>
        <p:nvSpPr>
          <p:cNvPr id="12" name="投影片編號版面配置區 11"/>
          <p:cNvSpPr>
            <a:spLocks noGrp="1"/>
          </p:cNvSpPr>
          <p:nvPr>
            <p:ph type="sldNum" sz="quarter" idx="16"/>
          </p:nvPr>
        </p:nvSpPr>
        <p:spPr/>
        <p:txBody>
          <a:bodyPr rtlCol="0"/>
          <a:lstStyle/>
          <a:p>
            <a:fld id="{C80D26B6-B0B6-4A84-A73A-1C66334CEA37}"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C80D26B6-B0B6-4A84-A73A-1C66334CEA3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C80D26B6-B0B6-4A84-A73A-1C66334CEA3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A8E1801B-757E-4513-BD98-F7E4AB13617B}" type="datetimeFigureOut">
              <a:rPr lang="zh-TW" altLang="en-US" smtClean="0"/>
              <a:pPr/>
              <a:t>2012/6/14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C80D26B6-B0B6-4A84-A73A-1C66334CEA37}"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A8E1801B-757E-4513-BD98-F7E4AB13617B}" type="datetimeFigureOut">
              <a:rPr lang="zh-TW" altLang="en-US" smtClean="0"/>
              <a:pPr/>
              <a:t>2012/6/14</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C80D26B6-B0B6-4A84-A73A-1C66334CEA37}"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E1801B-757E-4513-BD98-F7E4AB13617B}" type="datetimeFigureOut">
              <a:rPr lang="zh-TW" altLang="en-US" smtClean="0"/>
              <a:pPr/>
              <a:t>2012/6/14</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0D26B6-B0B6-4A84-A73A-1C66334CEA3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2132856"/>
            <a:ext cx="8316416" cy="3734544"/>
          </a:xfrm>
        </p:spPr>
        <p:txBody>
          <a:bodyPr>
            <a:normAutofit/>
          </a:bodyPr>
          <a:lstStyle/>
          <a:p>
            <a:r>
              <a:rPr lang="en-US" altLang="zh-TW" dirty="0" smtClean="0"/>
              <a:t>Monsoonal influence on Typhoon </a:t>
            </a:r>
            <a:r>
              <a:rPr lang="en-US" altLang="zh-TW" dirty="0" err="1" smtClean="0"/>
              <a:t>Morakot</a:t>
            </a:r>
            <a:r>
              <a:rPr lang="en-US" altLang="zh-TW" dirty="0" smtClean="0"/>
              <a:t> (2009). Part II: Numerical study.</a:t>
            </a:r>
            <a:endParaRPr lang="zh-TW" altLang="en-US" dirty="0"/>
          </a:p>
        </p:txBody>
      </p:sp>
      <p:sp>
        <p:nvSpPr>
          <p:cNvPr id="3" name="副標題 2"/>
          <p:cNvSpPr>
            <a:spLocks noGrp="1"/>
          </p:cNvSpPr>
          <p:nvPr>
            <p:ph type="subTitle" idx="1"/>
          </p:nvPr>
        </p:nvSpPr>
        <p:spPr/>
        <p:txBody>
          <a:bodyPr>
            <a:normAutofit fontScale="55000" lnSpcReduction="20000"/>
          </a:bodyPr>
          <a:lstStyle/>
          <a:p>
            <a:r>
              <a:rPr lang="en-US" altLang="zh-TW" dirty="0" smtClean="0"/>
              <a:t>Liang, J., L. Wu*, X. </a:t>
            </a:r>
            <a:r>
              <a:rPr lang="en-US" altLang="zh-TW" dirty="0" err="1" smtClean="0"/>
              <a:t>Ge</a:t>
            </a:r>
            <a:r>
              <a:rPr lang="en-US" altLang="zh-TW" dirty="0" smtClean="0"/>
              <a:t>, and C.-C. Wu, 2011: Monsoonal influence on Typhoon </a:t>
            </a:r>
          </a:p>
          <a:p>
            <a:r>
              <a:rPr lang="zh-TW" altLang="en-US" dirty="0" smtClean="0"/>
              <a:t>　　</a:t>
            </a:r>
            <a:r>
              <a:rPr lang="en-US" altLang="zh-TW" dirty="0" err="1" smtClean="0"/>
              <a:t>Morakot</a:t>
            </a:r>
            <a:r>
              <a:rPr lang="en-US" altLang="zh-TW" dirty="0" smtClean="0"/>
              <a:t> (2009). Part II: Numerical study. </a:t>
            </a:r>
            <a:r>
              <a:rPr lang="en-US" altLang="zh-TW" i="1" dirty="0" smtClean="0"/>
              <a:t>J. Atmos. Sci. </a:t>
            </a:r>
            <a:r>
              <a:rPr lang="en-US" altLang="zh-TW" b="1" dirty="0" smtClean="0"/>
              <a:t>68</a:t>
            </a:r>
            <a:r>
              <a:rPr lang="en-US" altLang="zh-TW" dirty="0" smtClean="0"/>
              <a:t>, 2222-2235</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流場敏感度實驗</a:t>
            </a:r>
            <a:r>
              <a:rPr lang="en-US" altLang="zh-TW" dirty="0" smtClean="0"/>
              <a:t>-NO SYN</a:t>
            </a:r>
            <a:endParaRPr lang="zh-TW" altLang="en-US" dirty="0"/>
          </a:p>
        </p:txBody>
      </p:sp>
      <p:grpSp>
        <p:nvGrpSpPr>
          <p:cNvPr id="46" name="群組 45"/>
          <p:cNvGrpSpPr/>
          <p:nvPr/>
        </p:nvGrpSpPr>
        <p:grpSpPr>
          <a:xfrm>
            <a:off x="236682" y="188640"/>
            <a:ext cx="6324600" cy="6408712"/>
            <a:chOff x="1259632" y="188640"/>
            <a:chExt cx="6324600" cy="6408712"/>
          </a:xfrm>
        </p:grpSpPr>
        <p:pic>
          <p:nvPicPr>
            <p:cNvPr id="6146" name="Picture 2"/>
            <p:cNvPicPr>
              <a:picLocks noChangeAspect="1" noChangeArrowheads="1"/>
            </p:cNvPicPr>
            <p:nvPr/>
          </p:nvPicPr>
          <p:blipFill>
            <a:blip r:embed="rId3" cstate="print"/>
            <a:srcRect/>
            <a:stretch>
              <a:fillRect/>
            </a:stretch>
          </p:blipFill>
          <p:spPr bwMode="auto">
            <a:xfrm>
              <a:off x="1259632" y="539452"/>
              <a:ext cx="6324600" cy="6057900"/>
            </a:xfrm>
            <a:prstGeom prst="rect">
              <a:avLst/>
            </a:prstGeom>
            <a:noFill/>
            <a:ln w="9525">
              <a:noFill/>
              <a:miter lim="800000"/>
              <a:headEnd/>
              <a:tailEnd/>
            </a:ln>
          </p:spPr>
        </p:pic>
        <p:sp>
          <p:nvSpPr>
            <p:cNvPr id="5" name="文字方塊 4"/>
            <p:cNvSpPr txBox="1"/>
            <p:nvPr/>
          </p:nvSpPr>
          <p:spPr>
            <a:xfrm>
              <a:off x="1331640" y="188640"/>
              <a:ext cx="5869812" cy="369332"/>
            </a:xfrm>
            <a:prstGeom prst="rect">
              <a:avLst/>
            </a:prstGeom>
            <a:solidFill>
              <a:schemeClr val="bg1"/>
            </a:solidFill>
          </p:spPr>
          <p:txBody>
            <a:bodyPr wrap="none" rtlCol="0">
              <a:spAutoFit/>
            </a:bodyPr>
            <a:lstStyle/>
            <a:p>
              <a:r>
                <a:rPr lang="en-US" altLang="zh-TW" dirty="0" smtClean="0"/>
                <a:t>10-day High Pass (Synoptic  Time Scale Wind Field @500hPa)</a:t>
              </a:r>
              <a:endParaRPr lang="zh-TW" altLang="en-US" dirty="0"/>
            </a:p>
          </p:txBody>
        </p:sp>
        <p:sp>
          <p:nvSpPr>
            <p:cNvPr id="7" name="文字方塊 6"/>
            <p:cNvSpPr txBox="1"/>
            <p:nvPr/>
          </p:nvSpPr>
          <p:spPr>
            <a:xfrm>
              <a:off x="3417417" y="635318"/>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00Z 8/4</a:t>
              </a:r>
              <a:endParaRPr lang="zh-TW" altLang="en-US" sz="1600" dirty="0"/>
            </a:p>
          </p:txBody>
        </p:sp>
        <p:sp>
          <p:nvSpPr>
            <p:cNvPr id="9" name="文字方塊 8"/>
            <p:cNvSpPr txBox="1"/>
            <p:nvPr/>
          </p:nvSpPr>
          <p:spPr>
            <a:xfrm>
              <a:off x="6580909" y="635318"/>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00Z 8/5</a:t>
              </a:r>
              <a:endParaRPr lang="zh-TW" altLang="en-US" sz="1600" dirty="0"/>
            </a:p>
          </p:txBody>
        </p:sp>
        <p:sp>
          <p:nvSpPr>
            <p:cNvPr id="13" name="文字方塊 12"/>
            <p:cNvSpPr txBox="1"/>
            <p:nvPr/>
          </p:nvSpPr>
          <p:spPr>
            <a:xfrm>
              <a:off x="3418559" y="2542959"/>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12Z 8/5</a:t>
              </a:r>
              <a:endParaRPr lang="zh-TW" altLang="en-US" sz="1600" dirty="0"/>
            </a:p>
          </p:txBody>
        </p:sp>
        <p:sp>
          <p:nvSpPr>
            <p:cNvPr id="14" name="文字方塊 13"/>
            <p:cNvSpPr txBox="1"/>
            <p:nvPr/>
          </p:nvSpPr>
          <p:spPr>
            <a:xfrm>
              <a:off x="6584335" y="2544101"/>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00Z 8/6</a:t>
              </a:r>
              <a:endParaRPr lang="zh-TW" altLang="en-US" sz="1600" dirty="0"/>
            </a:p>
          </p:txBody>
        </p:sp>
        <p:sp>
          <p:nvSpPr>
            <p:cNvPr id="15" name="文字方塊 14"/>
            <p:cNvSpPr txBox="1"/>
            <p:nvPr/>
          </p:nvSpPr>
          <p:spPr>
            <a:xfrm>
              <a:off x="3418559" y="4451742"/>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00Z 8/7</a:t>
              </a:r>
              <a:endParaRPr lang="zh-TW" altLang="en-US" sz="1600" dirty="0"/>
            </a:p>
          </p:txBody>
        </p:sp>
        <p:sp>
          <p:nvSpPr>
            <p:cNvPr id="16" name="文字方塊 15"/>
            <p:cNvSpPr txBox="1"/>
            <p:nvPr/>
          </p:nvSpPr>
          <p:spPr>
            <a:xfrm>
              <a:off x="6582051" y="4451742"/>
              <a:ext cx="822661" cy="338554"/>
            </a:xfrm>
            <a:prstGeom prst="rect">
              <a:avLst/>
            </a:prstGeom>
            <a:solidFill>
              <a:schemeClr val="bg1"/>
            </a:solidFill>
            <a:ln w="19050">
              <a:solidFill>
                <a:schemeClr val="tx1"/>
              </a:solidFill>
            </a:ln>
          </p:spPr>
          <p:txBody>
            <a:bodyPr wrap="none" rtlCol="0">
              <a:spAutoFit/>
            </a:bodyPr>
            <a:lstStyle/>
            <a:p>
              <a:r>
                <a:rPr lang="en-US" altLang="zh-TW" sz="1600" dirty="0" smtClean="0"/>
                <a:t>00Z 8/8</a:t>
              </a:r>
              <a:endParaRPr lang="zh-TW" altLang="en-US" sz="1600" dirty="0"/>
            </a:p>
          </p:txBody>
        </p:sp>
        <p:sp>
          <p:nvSpPr>
            <p:cNvPr id="10" name="文字方塊 9"/>
            <p:cNvSpPr txBox="1"/>
            <p:nvPr/>
          </p:nvSpPr>
          <p:spPr>
            <a:xfrm>
              <a:off x="3873865" y="1196752"/>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C</a:t>
              </a:r>
              <a:endParaRPr lang="zh-TW" altLang="en-US" sz="1400" b="1" dirty="0">
                <a:solidFill>
                  <a:srgbClr val="FF0000"/>
                </a:solidFill>
                <a:latin typeface="Arial" pitchFamily="34" charset="0"/>
                <a:cs typeface="Arial" pitchFamily="34" charset="0"/>
              </a:endParaRPr>
            </a:p>
          </p:txBody>
        </p:sp>
        <p:sp>
          <p:nvSpPr>
            <p:cNvPr id="11" name="文字方塊 10"/>
            <p:cNvSpPr txBox="1"/>
            <p:nvPr/>
          </p:nvSpPr>
          <p:spPr>
            <a:xfrm>
              <a:off x="3037887" y="1189437"/>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12" name="文字方塊 11"/>
            <p:cNvSpPr txBox="1"/>
            <p:nvPr/>
          </p:nvSpPr>
          <p:spPr>
            <a:xfrm>
              <a:off x="2031452" y="126876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19" name="文字方塊 18"/>
            <p:cNvSpPr txBox="1"/>
            <p:nvPr/>
          </p:nvSpPr>
          <p:spPr>
            <a:xfrm>
              <a:off x="6826193" y="1196752"/>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C</a:t>
              </a:r>
              <a:endParaRPr lang="zh-TW" altLang="en-US" sz="1400" b="1" dirty="0">
                <a:solidFill>
                  <a:srgbClr val="FF0000"/>
                </a:solidFill>
                <a:latin typeface="Arial" pitchFamily="34" charset="0"/>
                <a:cs typeface="Arial" pitchFamily="34" charset="0"/>
              </a:endParaRPr>
            </a:p>
          </p:txBody>
        </p:sp>
        <p:sp>
          <p:nvSpPr>
            <p:cNvPr id="20" name="文字方塊 19"/>
            <p:cNvSpPr txBox="1"/>
            <p:nvPr/>
          </p:nvSpPr>
          <p:spPr>
            <a:xfrm>
              <a:off x="6078530" y="1124744"/>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21" name="文字方塊 20"/>
            <p:cNvSpPr txBox="1"/>
            <p:nvPr/>
          </p:nvSpPr>
          <p:spPr>
            <a:xfrm>
              <a:off x="5090686" y="1204067"/>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22" name="文字方塊 21"/>
            <p:cNvSpPr txBox="1"/>
            <p:nvPr/>
          </p:nvSpPr>
          <p:spPr>
            <a:xfrm>
              <a:off x="5126119" y="308359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23" name="文字方塊 22"/>
            <p:cNvSpPr txBox="1"/>
            <p:nvPr/>
          </p:nvSpPr>
          <p:spPr>
            <a:xfrm>
              <a:off x="1929649" y="3076275"/>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24" name="文字方塊 23"/>
            <p:cNvSpPr txBox="1"/>
            <p:nvPr/>
          </p:nvSpPr>
          <p:spPr>
            <a:xfrm>
              <a:off x="2801060" y="3034585"/>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25" name="文字方塊 24"/>
            <p:cNvSpPr txBox="1"/>
            <p:nvPr/>
          </p:nvSpPr>
          <p:spPr>
            <a:xfrm>
              <a:off x="5827073" y="302727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26" name="文字方塊 25"/>
            <p:cNvSpPr txBox="1"/>
            <p:nvPr/>
          </p:nvSpPr>
          <p:spPr>
            <a:xfrm>
              <a:off x="6580909" y="3178601"/>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C</a:t>
              </a:r>
              <a:endParaRPr lang="zh-TW" altLang="en-US" sz="1400" b="1" dirty="0">
                <a:solidFill>
                  <a:srgbClr val="FF0000"/>
                </a:solidFill>
                <a:latin typeface="Arial" pitchFamily="34" charset="0"/>
                <a:cs typeface="Arial" pitchFamily="34" charset="0"/>
              </a:endParaRPr>
            </a:p>
          </p:txBody>
        </p:sp>
        <p:sp>
          <p:nvSpPr>
            <p:cNvPr id="27" name="文字方塊 26"/>
            <p:cNvSpPr txBox="1"/>
            <p:nvPr/>
          </p:nvSpPr>
          <p:spPr>
            <a:xfrm>
              <a:off x="3558250" y="3272554"/>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C</a:t>
              </a:r>
              <a:endParaRPr lang="zh-TW" altLang="en-US" sz="1400" b="1" dirty="0">
                <a:solidFill>
                  <a:srgbClr val="FF0000"/>
                </a:solidFill>
                <a:latin typeface="Arial" pitchFamily="34" charset="0"/>
                <a:cs typeface="Arial" pitchFamily="34" charset="0"/>
              </a:endParaRPr>
            </a:p>
          </p:txBody>
        </p:sp>
        <p:sp>
          <p:nvSpPr>
            <p:cNvPr id="28" name="文字方塊 27"/>
            <p:cNvSpPr txBox="1"/>
            <p:nvPr/>
          </p:nvSpPr>
          <p:spPr>
            <a:xfrm>
              <a:off x="3397927" y="487136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C</a:t>
              </a:r>
              <a:endParaRPr lang="zh-TW" altLang="en-US" sz="1400" b="1" dirty="0">
                <a:solidFill>
                  <a:srgbClr val="FF0000"/>
                </a:solidFill>
                <a:latin typeface="Arial" pitchFamily="34" charset="0"/>
                <a:cs typeface="Arial" pitchFamily="34" charset="0"/>
              </a:endParaRPr>
            </a:p>
          </p:txBody>
        </p:sp>
        <p:sp>
          <p:nvSpPr>
            <p:cNvPr id="29" name="文字方塊 28"/>
            <p:cNvSpPr txBox="1"/>
            <p:nvPr/>
          </p:nvSpPr>
          <p:spPr>
            <a:xfrm>
              <a:off x="2469138" y="488379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30" name="文字方塊 29"/>
            <p:cNvSpPr txBox="1"/>
            <p:nvPr/>
          </p:nvSpPr>
          <p:spPr>
            <a:xfrm>
              <a:off x="1843011" y="5027806"/>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31" name="文字方塊 30"/>
            <p:cNvSpPr txBox="1"/>
            <p:nvPr/>
          </p:nvSpPr>
          <p:spPr>
            <a:xfrm>
              <a:off x="4998410" y="5209455"/>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G</a:t>
              </a:r>
              <a:endParaRPr lang="zh-TW" altLang="en-US" sz="1400" b="1" dirty="0">
                <a:solidFill>
                  <a:srgbClr val="FF0000"/>
                </a:solidFill>
                <a:latin typeface="Arial" pitchFamily="34" charset="0"/>
                <a:cs typeface="Arial" pitchFamily="34" charset="0"/>
              </a:endParaRPr>
            </a:p>
          </p:txBody>
        </p:sp>
        <p:sp>
          <p:nvSpPr>
            <p:cNvPr id="32" name="文字方塊 31"/>
            <p:cNvSpPr txBox="1"/>
            <p:nvPr/>
          </p:nvSpPr>
          <p:spPr>
            <a:xfrm>
              <a:off x="5508104" y="4861845"/>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M</a:t>
              </a:r>
              <a:endParaRPr lang="zh-TW" altLang="en-US" sz="1400" b="1" dirty="0">
                <a:solidFill>
                  <a:srgbClr val="FF0000"/>
                </a:solidFill>
                <a:latin typeface="Arial" pitchFamily="34" charset="0"/>
                <a:cs typeface="Arial" pitchFamily="34" charset="0"/>
              </a:endParaRPr>
            </a:p>
          </p:txBody>
        </p:sp>
        <p:sp>
          <p:nvSpPr>
            <p:cNvPr id="33" name="文字方塊 32"/>
            <p:cNvSpPr txBox="1"/>
            <p:nvPr/>
          </p:nvSpPr>
          <p:spPr>
            <a:xfrm>
              <a:off x="6394145" y="4869160"/>
              <a:ext cx="293670" cy="307777"/>
            </a:xfrm>
            <a:prstGeom prst="rect">
              <a:avLst/>
            </a:prstGeom>
            <a:noFill/>
            <a:ln w="19050">
              <a:solidFill>
                <a:srgbClr val="FF0000"/>
              </a:solidFill>
            </a:ln>
          </p:spPr>
          <p:txBody>
            <a:bodyPr wrap="square" rtlCol="0">
              <a:spAutoFit/>
            </a:bodyPr>
            <a:lstStyle/>
            <a:p>
              <a:r>
                <a:rPr lang="en-US" altLang="zh-TW" sz="1400" b="1" dirty="0" smtClean="0">
                  <a:solidFill>
                    <a:srgbClr val="FF0000"/>
                  </a:solidFill>
                  <a:latin typeface="Arial" pitchFamily="34" charset="0"/>
                  <a:cs typeface="Arial" pitchFamily="34" charset="0"/>
                </a:rPr>
                <a:t>E</a:t>
              </a:r>
              <a:endParaRPr lang="zh-TW" altLang="en-US" sz="1400" b="1" dirty="0">
                <a:solidFill>
                  <a:srgbClr val="FF0000"/>
                </a:solidFill>
                <a:latin typeface="Arial" pitchFamily="34" charset="0"/>
                <a:cs typeface="Arial" pitchFamily="34" charset="0"/>
              </a:endParaRPr>
            </a:p>
          </p:txBody>
        </p:sp>
        <p:sp>
          <p:nvSpPr>
            <p:cNvPr id="34" name="文字方塊 33"/>
            <p:cNvSpPr txBox="1"/>
            <p:nvPr/>
          </p:nvSpPr>
          <p:spPr>
            <a:xfrm>
              <a:off x="2426390" y="1398146"/>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A1</a:t>
              </a:r>
              <a:endParaRPr lang="zh-TW" altLang="en-US" sz="1400" b="1" dirty="0">
                <a:solidFill>
                  <a:srgbClr val="00FF00"/>
                </a:solidFill>
                <a:latin typeface="Arial" pitchFamily="34" charset="0"/>
                <a:cs typeface="Arial" pitchFamily="34" charset="0"/>
              </a:endParaRPr>
            </a:p>
          </p:txBody>
        </p:sp>
        <p:sp>
          <p:nvSpPr>
            <p:cNvPr id="35" name="文字方塊 34"/>
            <p:cNvSpPr txBox="1"/>
            <p:nvPr/>
          </p:nvSpPr>
          <p:spPr>
            <a:xfrm>
              <a:off x="3362494" y="1218697"/>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A2</a:t>
              </a:r>
              <a:endParaRPr lang="zh-TW" altLang="en-US" sz="1400" b="1" dirty="0">
                <a:solidFill>
                  <a:srgbClr val="00FF00"/>
                </a:solidFill>
                <a:latin typeface="Arial" pitchFamily="34" charset="0"/>
                <a:cs typeface="Arial" pitchFamily="34" charset="0"/>
              </a:endParaRPr>
            </a:p>
          </p:txBody>
        </p:sp>
        <p:sp>
          <p:nvSpPr>
            <p:cNvPr id="36" name="文字方塊 35"/>
            <p:cNvSpPr txBox="1"/>
            <p:nvPr/>
          </p:nvSpPr>
          <p:spPr>
            <a:xfrm>
              <a:off x="5537899" y="1097684"/>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A1</a:t>
              </a:r>
              <a:endParaRPr lang="zh-TW" altLang="en-US" sz="1400" b="1" dirty="0">
                <a:solidFill>
                  <a:srgbClr val="00FF00"/>
                </a:solidFill>
                <a:latin typeface="Arial" pitchFamily="34" charset="0"/>
                <a:cs typeface="Arial" pitchFamily="34" charset="0"/>
              </a:endParaRPr>
            </a:p>
          </p:txBody>
        </p:sp>
        <p:sp>
          <p:nvSpPr>
            <p:cNvPr id="37" name="文字方塊 36"/>
            <p:cNvSpPr txBox="1"/>
            <p:nvPr/>
          </p:nvSpPr>
          <p:spPr>
            <a:xfrm>
              <a:off x="6366562" y="1268760"/>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A2</a:t>
              </a:r>
              <a:endParaRPr lang="zh-TW" altLang="en-US" sz="1400" b="1" dirty="0">
                <a:solidFill>
                  <a:srgbClr val="00FF00"/>
                </a:solidFill>
                <a:latin typeface="Arial" pitchFamily="34" charset="0"/>
                <a:cs typeface="Arial" pitchFamily="34" charset="0"/>
              </a:endParaRPr>
            </a:p>
          </p:txBody>
        </p:sp>
        <p:sp>
          <p:nvSpPr>
            <p:cNvPr id="38" name="文字方塊 37"/>
            <p:cNvSpPr txBox="1"/>
            <p:nvPr/>
          </p:nvSpPr>
          <p:spPr>
            <a:xfrm>
              <a:off x="3067147" y="2788243"/>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A2</a:t>
              </a:r>
              <a:endParaRPr lang="zh-TW" altLang="en-US" sz="1400" b="1" dirty="0">
                <a:solidFill>
                  <a:srgbClr val="00FF00"/>
                </a:solidFill>
                <a:latin typeface="Arial" pitchFamily="34" charset="0"/>
                <a:cs typeface="Arial" pitchFamily="34" charset="0"/>
              </a:endParaRPr>
            </a:p>
          </p:txBody>
        </p:sp>
        <p:sp>
          <p:nvSpPr>
            <p:cNvPr id="39" name="文字方塊 38"/>
            <p:cNvSpPr txBox="1"/>
            <p:nvPr/>
          </p:nvSpPr>
          <p:spPr>
            <a:xfrm>
              <a:off x="2267744" y="2977207"/>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A1</a:t>
              </a:r>
              <a:endParaRPr lang="zh-TW" altLang="en-US" sz="1400" b="1" dirty="0">
                <a:solidFill>
                  <a:srgbClr val="00FF00"/>
                </a:solidFill>
                <a:latin typeface="Arial" pitchFamily="34" charset="0"/>
                <a:cs typeface="Arial" pitchFamily="34" charset="0"/>
              </a:endParaRPr>
            </a:p>
          </p:txBody>
        </p:sp>
        <p:sp>
          <p:nvSpPr>
            <p:cNvPr id="40" name="文字方塊 39"/>
            <p:cNvSpPr txBox="1"/>
            <p:nvPr/>
          </p:nvSpPr>
          <p:spPr>
            <a:xfrm>
              <a:off x="5437773" y="2902999"/>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A1</a:t>
              </a:r>
              <a:endParaRPr lang="zh-TW" altLang="en-US" sz="1400" b="1" dirty="0">
                <a:solidFill>
                  <a:srgbClr val="00FF00"/>
                </a:solidFill>
                <a:latin typeface="Arial" pitchFamily="34" charset="0"/>
                <a:cs typeface="Arial" pitchFamily="34" charset="0"/>
              </a:endParaRPr>
            </a:p>
          </p:txBody>
        </p:sp>
        <p:sp>
          <p:nvSpPr>
            <p:cNvPr id="41" name="文字方塊 40"/>
            <p:cNvSpPr txBox="1"/>
            <p:nvPr/>
          </p:nvSpPr>
          <p:spPr>
            <a:xfrm>
              <a:off x="3938558" y="3155598"/>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A3</a:t>
              </a:r>
              <a:endParaRPr lang="zh-TW" altLang="en-US" sz="1400" b="1" dirty="0">
                <a:solidFill>
                  <a:srgbClr val="00FF00"/>
                </a:solidFill>
                <a:latin typeface="Arial" pitchFamily="34" charset="0"/>
                <a:cs typeface="Arial" pitchFamily="34" charset="0"/>
              </a:endParaRPr>
            </a:p>
          </p:txBody>
        </p:sp>
        <p:sp>
          <p:nvSpPr>
            <p:cNvPr id="42" name="文字方塊 41"/>
            <p:cNvSpPr txBox="1"/>
            <p:nvPr/>
          </p:nvSpPr>
          <p:spPr>
            <a:xfrm>
              <a:off x="6162884" y="2629597"/>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A2</a:t>
              </a:r>
              <a:endParaRPr lang="zh-TW" altLang="en-US" sz="1400" b="1" dirty="0">
                <a:solidFill>
                  <a:srgbClr val="00FF00"/>
                </a:solidFill>
                <a:latin typeface="Arial" pitchFamily="34" charset="0"/>
                <a:cs typeface="Arial" pitchFamily="34" charset="0"/>
              </a:endParaRPr>
            </a:p>
          </p:txBody>
        </p:sp>
        <p:sp>
          <p:nvSpPr>
            <p:cNvPr id="43" name="文字方塊 42"/>
            <p:cNvSpPr txBox="1"/>
            <p:nvPr/>
          </p:nvSpPr>
          <p:spPr>
            <a:xfrm>
              <a:off x="7086642" y="3205661"/>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A3</a:t>
              </a:r>
              <a:endParaRPr lang="zh-TW" altLang="en-US" sz="1400" b="1" dirty="0">
                <a:solidFill>
                  <a:srgbClr val="00FF00"/>
                </a:solidFill>
                <a:latin typeface="Arial" pitchFamily="34" charset="0"/>
                <a:cs typeface="Arial" pitchFamily="34" charset="0"/>
              </a:endParaRPr>
            </a:p>
          </p:txBody>
        </p:sp>
        <p:sp>
          <p:nvSpPr>
            <p:cNvPr id="44" name="文字方塊 43"/>
            <p:cNvSpPr txBox="1"/>
            <p:nvPr/>
          </p:nvSpPr>
          <p:spPr>
            <a:xfrm>
              <a:off x="6106113" y="5497487"/>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A4</a:t>
              </a:r>
              <a:endParaRPr lang="zh-TW" altLang="en-US" sz="1400" b="1" dirty="0">
                <a:solidFill>
                  <a:srgbClr val="00FF00"/>
                </a:solidFill>
                <a:latin typeface="Arial" pitchFamily="34" charset="0"/>
                <a:cs typeface="Arial" pitchFamily="34" charset="0"/>
              </a:endParaRPr>
            </a:p>
          </p:txBody>
        </p:sp>
        <p:sp>
          <p:nvSpPr>
            <p:cNvPr id="45" name="文字方塊 44"/>
            <p:cNvSpPr txBox="1"/>
            <p:nvPr/>
          </p:nvSpPr>
          <p:spPr>
            <a:xfrm>
              <a:off x="3427187" y="5402476"/>
              <a:ext cx="437686" cy="307777"/>
            </a:xfrm>
            <a:prstGeom prst="rect">
              <a:avLst/>
            </a:prstGeom>
            <a:noFill/>
            <a:ln w="19050">
              <a:solidFill>
                <a:srgbClr val="00FF00"/>
              </a:solidFill>
            </a:ln>
          </p:spPr>
          <p:txBody>
            <a:bodyPr wrap="square" rtlCol="0">
              <a:spAutoFit/>
            </a:bodyPr>
            <a:lstStyle/>
            <a:p>
              <a:r>
                <a:rPr lang="en-US" altLang="zh-TW" sz="1400" b="1" dirty="0" smtClean="0">
                  <a:solidFill>
                    <a:srgbClr val="00FF00"/>
                  </a:solidFill>
                  <a:latin typeface="Arial" pitchFamily="34" charset="0"/>
                  <a:cs typeface="Arial" pitchFamily="34" charset="0"/>
                </a:rPr>
                <a:t>A4</a:t>
              </a:r>
              <a:endParaRPr lang="zh-TW" altLang="en-US" sz="1400" b="1" dirty="0">
                <a:solidFill>
                  <a:srgbClr val="00FF00"/>
                </a:solidFill>
                <a:latin typeface="Arial" pitchFamily="34" charset="0"/>
                <a:cs typeface="Arial" pitchFamily="34" charset="0"/>
              </a:endParaRPr>
            </a:p>
          </p:txBody>
        </p:sp>
      </p:grpSp>
      <p:grpSp>
        <p:nvGrpSpPr>
          <p:cNvPr id="50" name="群組 49"/>
          <p:cNvGrpSpPr/>
          <p:nvPr/>
        </p:nvGrpSpPr>
        <p:grpSpPr>
          <a:xfrm>
            <a:off x="164674" y="548680"/>
            <a:ext cx="9051230" cy="4573672"/>
            <a:chOff x="395536" y="548680"/>
            <a:chExt cx="9051230" cy="4573672"/>
          </a:xfrm>
        </p:grpSpPr>
        <p:sp>
          <p:nvSpPr>
            <p:cNvPr id="47" name="文字方塊 46"/>
            <p:cNvSpPr txBox="1"/>
            <p:nvPr/>
          </p:nvSpPr>
          <p:spPr>
            <a:xfrm>
              <a:off x="6732240" y="3645024"/>
              <a:ext cx="2714526" cy="1477328"/>
            </a:xfrm>
            <a:prstGeom prst="rect">
              <a:avLst/>
            </a:prstGeom>
            <a:noFill/>
          </p:spPr>
          <p:txBody>
            <a:bodyPr wrap="none" rtlCol="0">
              <a:spAutoFit/>
            </a:bodyPr>
            <a:lstStyle/>
            <a:p>
              <a:pPr>
                <a:buFont typeface="Arial" pitchFamily="34" charset="0"/>
                <a:buChar char="•"/>
              </a:pPr>
              <a:r>
                <a:rPr lang="en-US" altLang="zh-TW" dirty="0" smtClean="0"/>
                <a:t>Wave Train like pattern</a:t>
              </a:r>
            </a:p>
            <a:p>
              <a:pPr>
                <a:buFont typeface="Arial" pitchFamily="34" charset="0"/>
                <a:buChar char="•"/>
              </a:pPr>
              <a:endParaRPr lang="en-US" altLang="zh-TW" dirty="0" smtClean="0"/>
            </a:p>
            <a:p>
              <a:pPr>
                <a:buFont typeface="Arial" pitchFamily="34" charset="0"/>
                <a:buChar char="•"/>
              </a:pPr>
              <a:r>
                <a:rPr lang="en-US" altLang="zh-TW" dirty="0" smtClean="0"/>
                <a:t>AC reduced the north-</a:t>
              </a:r>
            </a:p>
            <a:p>
              <a:r>
                <a:rPr lang="en-US" altLang="zh-TW" dirty="0" smtClean="0"/>
                <a:t>  ward moving</a:t>
              </a:r>
            </a:p>
            <a:p>
              <a:r>
                <a:rPr lang="en-US" altLang="zh-TW" dirty="0" smtClean="0"/>
                <a:t>  tendency</a:t>
              </a:r>
            </a:p>
          </p:txBody>
        </p:sp>
        <p:sp>
          <p:nvSpPr>
            <p:cNvPr id="49" name="矩形 48"/>
            <p:cNvSpPr/>
            <p:nvPr/>
          </p:nvSpPr>
          <p:spPr>
            <a:xfrm>
              <a:off x="395536" y="548680"/>
              <a:ext cx="6408712" cy="374441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NO-SYN 700hPa Wind Field(D1)</a:t>
            </a:r>
            <a:endParaRPr lang="zh-TW" altLang="en-US" dirty="0"/>
          </a:p>
        </p:txBody>
      </p:sp>
      <p:sp>
        <p:nvSpPr>
          <p:cNvPr id="3" name="內容版面配置區 2"/>
          <p:cNvSpPr>
            <a:spLocks noGrp="1"/>
          </p:cNvSpPr>
          <p:nvPr>
            <p:ph sz="quarter" idx="1"/>
          </p:nvPr>
        </p:nvSpPr>
        <p:spPr/>
        <p:txBody>
          <a:bodyPr/>
          <a:lstStyle/>
          <a:p>
            <a:endParaRPr lang="zh-TW" altLang="en-US" dirty="0"/>
          </a:p>
        </p:txBody>
      </p:sp>
      <p:grpSp>
        <p:nvGrpSpPr>
          <p:cNvPr id="16" name="群組 15"/>
          <p:cNvGrpSpPr/>
          <p:nvPr/>
        </p:nvGrpSpPr>
        <p:grpSpPr>
          <a:xfrm>
            <a:off x="1619672" y="1333500"/>
            <a:ext cx="5133975" cy="5524500"/>
            <a:chOff x="1907704" y="1333500"/>
            <a:chExt cx="5133975" cy="5524500"/>
          </a:xfrm>
        </p:grpSpPr>
        <p:pic>
          <p:nvPicPr>
            <p:cNvPr id="7170" name="Picture 2"/>
            <p:cNvPicPr>
              <a:picLocks noChangeAspect="1" noChangeArrowheads="1"/>
            </p:cNvPicPr>
            <p:nvPr/>
          </p:nvPicPr>
          <p:blipFill>
            <a:blip r:embed="rId2" cstate="print"/>
            <a:srcRect/>
            <a:stretch>
              <a:fillRect/>
            </a:stretch>
          </p:blipFill>
          <p:spPr bwMode="auto">
            <a:xfrm>
              <a:off x="1907704" y="1333500"/>
              <a:ext cx="5133975" cy="5524500"/>
            </a:xfrm>
            <a:prstGeom prst="rect">
              <a:avLst/>
            </a:prstGeom>
            <a:noFill/>
            <a:ln w="9525">
              <a:noFill/>
              <a:miter lim="800000"/>
              <a:headEnd/>
              <a:tailEnd/>
            </a:ln>
          </p:spPr>
        </p:pic>
        <p:sp>
          <p:nvSpPr>
            <p:cNvPr id="5" name="手繪多邊形 4"/>
            <p:cNvSpPr/>
            <p:nvPr/>
          </p:nvSpPr>
          <p:spPr>
            <a:xfrm>
              <a:off x="2429301" y="1835624"/>
              <a:ext cx="1897039" cy="1057701"/>
            </a:xfrm>
            <a:custGeom>
              <a:avLst/>
              <a:gdLst>
                <a:gd name="connsiteX0" fmla="*/ 839338 w 1897039"/>
                <a:gd name="connsiteY0" fmla="*/ 6824 h 1057701"/>
                <a:gd name="connsiteX1" fmla="*/ 614150 w 1897039"/>
                <a:gd name="connsiteY1" fmla="*/ 109182 h 1057701"/>
                <a:gd name="connsiteX2" fmla="*/ 272956 w 1897039"/>
                <a:gd name="connsiteY2" fmla="*/ 361666 h 1057701"/>
                <a:gd name="connsiteX3" fmla="*/ 27296 w 1897039"/>
                <a:gd name="connsiteY3" fmla="*/ 614149 h 1057701"/>
                <a:gd name="connsiteX4" fmla="*/ 0 w 1897039"/>
                <a:gd name="connsiteY4" fmla="*/ 750627 h 1057701"/>
                <a:gd name="connsiteX5" fmla="*/ 68239 w 1897039"/>
                <a:gd name="connsiteY5" fmla="*/ 893928 h 1057701"/>
                <a:gd name="connsiteX6" fmla="*/ 156950 w 1897039"/>
                <a:gd name="connsiteY6" fmla="*/ 982639 h 1057701"/>
                <a:gd name="connsiteX7" fmla="*/ 368490 w 1897039"/>
                <a:gd name="connsiteY7" fmla="*/ 1057701 h 1057701"/>
                <a:gd name="connsiteX8" fmla="*/ 464024 w 1897039"/>
                <a:gd name="connsiteY8" fmla="*/ 1057701 h 1057701"/>
                <a:gd name="connsiteX9" fmla="*/ 723332 w 1897039"/>
                <a:gd name="connsiteY9" fmla="*/ 989463 h 1057701"/>
                <a:gd name="connsiteX10" fmla="*/ 955344 w 1897039"/>
                <a:gd name="connsiteY10" fmla="*/ 934872 h 1057701"/>
                <a:gd name="connsiteX11" fmla="*/ 1146412 w 1897039"/>
                <a:gd name="connsiteY11" fmla="*/ 921224 h 1057701"/>
                <a:gd name="connsiteX12" fmla="*/ 1460311 w 1897039"/>
                <a:gd name="connsiteY12" fmla="*/ 928048 h 1057701"/>
                <a:gd name="connsiteX13" fmla="*/ 1685499 w 1897039"/>
                <a:gd name="connsiteY13" fmla="*/ 921224 h 1057701"/>
                <a:gd name="connsiteX14" fmla="*/ 1862920 w 1897039"/>
                <a:gd name="connsiteY14" fmla="*/ 832513 h 1057701"/>
                <a:gd name="connsiteX15" fmla="*/ 1897039 w 1897039"/>
                <a:gd name="connsiteY15" fmla="*/ 682388 h 1057701"/>
                <a:gd name="connsiteX16" fmla="*/ 1781033 w 1897039"/>
                <a:gd name="connsiteY16" fmla="*/ 457200 h 1057701"/>
                <a:gd name="connsiteX17" fmla="*/ 1508078 w 1897039"/>
                <a:gd name="connsiteY17" fmla="*/ 211540 h 1057701"/>
                <a:gd name="connsiteX18" fmla="*/ 1364777 w 1897039"/>
                <a:gd name="connsiteY18" fmla="*/ 68239 h 1057701"/>
                <a:gd name="connsiteX19" fmla="*/ 1016759 w 1897039"/>
                <a:gd name="connsiteY19" fmla="*/ 0 h 1057701"/>
                <a:gd name="connsiteX20" fmla="*/ 839338 w 1897039"/>
                <a:gd name="connsiteY20" fmla="*/ 6824 h 10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7039" h="1057701">
                  <a:moveTo>
                    <a:pt x="839338" y="6824"/>
                  </a:moveTo>
                  <a:lnTo>
                    <a:pt x="614150" y="109182"/>
                  </a:lnTo>
                  <a:lnTo>
                    <a:pt x="272956" y="361666"/>
                  </a:lnTo>
                  <a:lnTo>
                    <a:pt x="27296" y="614149"/>
                  </a:lnTo>
                  <a:lnTo>
                    <a:pt x="0" y="750627"/>
                  </a:lnTo>
                  <a:lnTo>
                    <a:pt x="68239" y="893928"/>
                  </a:lnTo>
                  <a:lnTo>
                    <a:pt x="156950" y="982639"/>
                  </a:lnTo>
                  <a:lnTo>
                    <a:pt x="368490" y="1057701"/>
                  </a:lnTo>
                  <a:lnTo>
                    <a:pt x="464024" y="1057701"/>
                  </a:lnTo>
                  <a:lnTo>
                    <a:pt x="723332" y="989463"/>
                  </a:lnTo>
                  <a:lnTo>
                    <a:pt x="955344" y="934872"/>
                  </a:lnTo>
                  <a:lnTo>
                    <a:pt x="1146412" y="921224"/>
                  </a:lnTo>
                  <a:lnTo>
                    <a:pt x="1460311" y="928048"/>
                  </a:lnTo>
                  <a:lnTo>
                    <a:pt x="1685499" y="921224"/>
                  </a:lnTo>
                  <a:lnTo>
                    <a:pt x="1862920" y="832513"/>
                  </a:lnTo>
                  <a:lnTo>
                    <a:pt x="1897039" y="682388"/>
                  </a:lnTo>
                  <a:lnTo>
                    <a:pt x="1781033" y="457200"/>
                  </a:lnTo>
                  <a:lnTo>
                    <a:pt x="1508078" y="211540"/>
                  </a:lnTo>
                  <a:lnTo>
                    <a:pt x="1364777" y="68239"/>
                  </a:lnTo>
                  <a:lnTo>
                    <a:pt x="1016759" y="0"/>
                  </a:lnTo>
                  <a:lnTo>
                    <a:pt x="839338" y="682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手繪多邊形 5"/>
            <p:cNvSpPr/>
            <p:nvPr/>
          </p:nvSpPr>
          <p:spPr>
            <a:xfrm>
              <a:off x="4899546" y="1828800"/>
              <a:ext cx="1924335" cy="1030406"/>
            </a:xfrm>
            <a:custGeom>
              <a:avLst/>
              <a:gdLst>
                <a:gd name="connsiteX0" fmla="*/ 839338 w 1924335"/>
                <a:gd name="connsiteY0" fmla="*/ 13648 h 1030406"/>
                <a:gd name="connsiteX1" fmla="*/ 655093 w 1924335"/>
                <a:gd name="connsiteY1" fmla="*/ 81887 h 1030406"/>
                <a:gd name="connsiteX2" fmla="*/ 464024 w 1924335"/>
                <a:gd name="connsiteY2" fmla="*/ 232012 h 1030406"/>
                <a:gd name="connsiteX3" fmla="*/ 225188 w 1924335"/>
                <a:gd name="connsiteY3" fmla="*/ 416257 h 1030406"/>
                <a:gd name="connsiteX4" fmla="*/ 20472 w 1924335"/>
                <a:gd name="connsiteY4" fmla="*/ 661916 h 1030406"/>
                <a:gd name="connsiteX5" fmla="*/ 0 w 1924335"/>
                <a:gd name="connsiteY5" fmla="*/ 791570 h 1030406"/>
                <a:gd name="connsiteX6" fmla="*/ 61415 w 1924335"/>
                <a:gd name="connsiteY6" fmla="*/ 975815 h 1030406"/>
                <a:gd name="connsiteX7" fmla="*/ 307075 w 1924335"/>
                <a:gd name="connsiteY7" fmla="*/ 1030406 h 1030406"/>
                <a:gd name="connsiteX8" fmla="*/ 634621 w 1924335"/>
                <a:gd name="connsiteY8" fmla="*/ 996287 h 1030406"/>
                <a:gd name="connsiteX9" fmla="*/ 907576 w 1924335"/>
                <a:gd name="connsiteY9" fmla="*/ 914400 h 1030406"/>
                <a:gd name="connsiteX10" fmla="*/ 1146412 w 1924335"/>
                <a:gd name="connsiteY10" fmla="*/ 900752 h 1030406"/>
                <a:gd name="connsiteX11" fmla="*/ 1542197 w 1924335"/>
                <a:gd name="connsiteY11" fmla="*/ 955343 h 1030406"/>
                <a:gd name="connsiteX12" fmla="*/ 1767385 w 1924335"/>
                <a:gd name="connsiteY12" fmla="*/ 921224 h 1030406"/>
                <a:gd name="connsiteX13" fmla="*/ 1910687 w 1924335"/>
                <a:gd name="connsiteY13" fmla="*/ 798394 h 1030406"/>
                <a:gd name="connsiteX14" fmla="*/ 1924335 w 1924335"/>
                <a:gd name="connsiteY14" fmla="*/ 675564 h 1030406"/>
                <a:gd name="connsiteX15" fmla="*/ 1753738 w 1924335"/>
                <a:gd name="connsiteY15" fmla="*/ 470848 h 1030406"/>
                <a:gd name="connsiteX16" fmla="*/ 1514902 w 1924335"/>
                <a:gd name="connsiteY16" fmla="*/ 245660 h 1030406"/>
                <a:gd name="connsiteX17" fmla="*/ 1289714 w 1924335"/>
                <a:gd name="connsiteY17" fmla="*/ 61415 h 1030406"/>
                <a:gd name="connsiteX18" fmla="*/ 1078173 w 1924335"/>
                <a:gd name="connsiteY18" fmla="*/ 0 h 1030406"/>
                <a:gd name="connsiteX19" fmla="*/ 839338 w 1924335"/>
                <a:gd name="connsiteY19" fmla="*/ 13648 h 103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4335" h="1030406">
                  <a:moveTo>
                    <a:pt x="839338" y="13648"/>
                  </a:moveTo>
                  <a:lnTo>
                    <a:pt x="655093" y="81887"/>
                  </a:lnTo>
                  <a:lnTo>
                    <a:pt x="464024" y="232012"/>
                  </a:lnTo>
                  <a:lnTo>
                    <a:pt x="225188" y="416257"/>
                  </a:lnTo>
                  <a:lnTo>
                    <a:pt x="20472" y="661916"/>
                  </a:lnTo>
                  <a:lnTo>
                    <a:pt x="0" y="791570"/>
                  </a:lnTo>
                  <a:lnTo>
                    <a:pt x="61415" y="975815"/>
                  </a:lnTo>
                  <a:lnTo>
                    <a:pt x="307075" y="1030406"/>
                  </a:lnTo>
                  <a:lnTo>
                    <a:pt x="634621" y="996287"/>
                  </a:lnTo>
                  <a:lnTo>
                    <a:pt x="907576" y="914400"/>
                  </a:lnTo>
                  <a:lnTo>
                    <a:pt x="1146412" y="900752"/>
                  </a:lnTo>
                  <a:lnTo>
                    <a:pt x="1542197" y="955343"/>
                  </a:lnTo>
                  <a:lnTo>
                    <a:pt x="1767385" y="921224"/>
                  </a:lnTo>
                  <a:lnTo>
                    <a:pt x="1910687" y="798394"/>
                  </a:lnTo>
                  <a:lnTo>
                    <a:pt x="1924335" y="675564"/>
                  </a:lnTo>
                  <a:lnTo>
                    <a:pt x="1753738" y="470848"/>
                  </a:lnTo>
                  <a:lnTo>
                    <a:pt x="1514902" y="245660"/>
                  </a:lnTo>
                  <a:lnTo>
                    <a:pt x="1289714" y="61415"/>
                  </a:lnTo>
                  <a:lnTo>
                    <a:pt x="1078173" y="0"/>
                  </a:lnTo>
                  <a:lnTo>
                    <a:pt x="839338" y="13648"/>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手繪多邊形 6"/>
            <p:cNvSpPr/>
            <p:nvPr/>
          </p:nvSpPr>
          <p:spPr>
            <a:xfrm>
              <a:off x="2729552" y="4039737"/>
              <a:ext cx="1528549" cy="1364776"/>
            </a:xfrm>
            <a:custGeom>
              <a:avLst/>
              <a:gdLst>
                <a:gd name="connsiteX0" fmla="*/ 525439 w 1528549"/>
                <a:gd name="connsiteY0" fmla="*/ 75063 h 1364776"/>
                <a:gd name="connsiteX1" fmla="*/ 320723 w 1528549"/>
                <a:gd name="connsiteY1" fmla="*/ 361666 h 1364776"/>
                <a:gd name="connsiteX2" fmla="*/ 88711 w 1528549"/>
                <a:gd name="connsiteY2" fmla="*/ 832514 h 1364776"/>
                <a:gd name="connsiteX3" fmla="*/ 0 w 1528549"/>
                <a:gd name="connsiteY3" fmla="*/ 1166884 h 1364776"/>
                <a:gd name="connsiteX4" fmla="*/ 6824 w 1528549"/>
                <a:gd name="connsiteY4" fmla="*/ 1282890 h 1364776"/>
                <a:gd name="connsiteX5" fmla="*/ 116006 w 1528549"/>
                <a:gd name="connsiteY5" fmla="*/ 1364776 h 1364776"/>
                <a:gd name="connsiteX6" fmla="*/ 443552 w 1528549"/>
                <a:gd name="connsiteY6" fmla="*/ 1337481 h 1364776"/>
                <a:gd name="connsiteX7" fmla="*/ 791570 w 1528549"/>
                <a:gd name="connsiteY7" fmla="*/ 1289714 h 1364776"/>
                <a:gd name="connsiteX8" fmla="*/ 1255594 w 1528549"/>
                <a:gd name="connsiteY8" fmla="*/ 1194179 h 1364776"/>
                <a:gd name="connsiteX9" fmla="*/ 1473958 w 1528549"/>
                <a:gd name="connsiteY9" fmla="*/ 1064526 h 1364776"/>
                <a:gd name="connsiteX10" fmla="*/ 1528549 w 1528549"/>
                <a:gd name="connsiteY10" fmla="*/ 1003111 h 1364776"/>
                <a:gd name="connsiteX11" fmla="*/ 1528549 w 1528549"/>
                <a:gd name="connsiteY11" fmla="*/ 825690 h 1364776"/>
                <a:gd name="connsiteX12" fmla="*/ 1357952 w 1528549"/>
                <a:gd name="connsiteY12" fmla="*/ 532263 h 1364776"/>
                <a:gd name="connsiteX13" fmla="*/ 989463 w 1528549"/>
                <a:gd name="connsiteY13" fmla="*/ 191069 h 1364776"/>
                <a:gd name="connsiteX14" fmla="*/ 723332 w 1528549"/>
                <a:gd name="connsiteY14" fmla="*/ 0 h 1364776"/>
                <a:gd name="connsiteX15" fmla="*/ 525439 w 1528549"/>
                <a:gd name="connsiteY15" fmla="*/ 75063 h 13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8549" h="1364776">
                  <a:moveTo>
                    <a:pt x="525439" y="75063"/>
                  </a:moveTo>
                  <a:lnTo>
                    <a:pt x="320723" y="361666"/>
                  </a:lnTo>
                  <a:lnTo>
                    <a:pt x="88711" y="832514"/>
                  </a:lnTo>
                  <a:lnTo>
                    <a:pt x="0" y="1166884"/>
                  </a:lnTo>
                  <a:lnTo>
                    <a:pt x="6824" y="1282890"/>
                  </a:lnTo>
                  <a:lnTo>
                    <a:pt x="116006" y="1364776"/>
                  </a:lnTo>
                  <a:lnTo>
                    <a:pt x="443552" y="1337481"/>
                  </a:lnTo>
                  <a:lnTo>
                    <a:pt x="791570" y="1289714"/>
                  </a:lnTo>
                  <a:lnTo>
                    <a:pt x="1255594" y="1194179"/>
                  </a:lnTo>
                  <a:lnTo>
                    <a:pt x="1473958" y="1064526"/>
                  </a:lnTo>
                  <a:lnTo>
                    <a:pt x="1528549" y="1003111"/>
                  </a:lnTo>
                  <a:lnTo>
                    <a:pt x="1528549" y="825690"/>
                  </a:lnTo>
                  <a:lnTo>
                    <a:pt x="1357952" y="532263"/>
                  </a:lnTo>
                  <a:lnTo>
                    <a:pt x="989463" y="191069"/>
                  </a:lnTo>
                  <a:lnTo>
                    <a:pt x="723332" y="0"/>
                  </a:lnTo>
                  <a:lnTo>
                    <a:pt x="525439" y="75063"/>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8"/>
            <p:cNvSpPr/>
            <p:nvPr/>
          </p:nvSpPr>
          <p:spPr>
            <a:xfrm>
              <a:off x="5165677" y="3991970"/>
              <a:ext cx="1394347" cy="1419368"/>
            </a:xfrm>
            <a:custGeom>
              <a:avLst/>
              <a:gdLst>
                <a:gd name="connsiteX0" fmla="*/ 566383 w 1394347"/>
                <a:gd name="connsiteY0" fmla="*/ 40943 h 1419368"/>
                <a:gd name="connsiteX1" fmla="*/ 320723 w 1394347"/>
                <a:gd name="connsiteY1" fmla="*/ 286603 h 1419368"/>
                <a:gd name="connsiteX2" fmla="*/ 88711 w 1394347"/>
                <a:gd name="connsiteY2" fmla="*/ 736979 h 1419368"/>
                <a:gd name="connsiteX3" fmla="*/ 13648 w 1394347"/>
                <a:gd name="connsiteY3" fmla="*/ 1125940 h 1419368"/>
                <a:gd name="connsiteX4" fmla="*/ 27296 w 1394347"/>
                <a:gd name="connsiteY4" fmla="*/ 1330657 h 1419368"/>
                <a:gd name="connsiteX5" fmla="*/ 177422 w 1394347"/>
                <a:gd name="connsiteY5" fmla="*/ 1398896 h 1419368"/>
                <a:gd name="connsiteX6" fmla="*/ 477672 w 1394347"/>
                <a:gd name="connsiteY6" fmla="*/ 1398896 h 1419368"/>
                <a:gd name="connsiteX7" fmla="*/ 907577 w 1394347"/>
                <a:gd name="connsiteY7" fmla="*/ 1276066 h 1419368"/>
                <a:gd name="connsiteX8" fmla="*/ 1105469 w 1394347"/>
                <a:gd name="connsiteY8" fmla="*/ 1132764 h 1419368"/>
                <a:gd name="connsiteX9" fmla="*/ 1351129 w 1394347"/>
                <a:gd name="connsiteY9" fmla="*/ 825690 h 1419368"/>
                <a:gd name="connsiteX10" fmla="*/ 1364777 w 1394347"/>
                <a:gd name="connsiteY10" fmla="*/ 498143 h 1419368"/>
                <a:gd name="connsiteX11" fmla="*/ 1344305 w 1394347"/>
                <a:gd name="connsiteY11" fmla="*/ 266131 h 1419368"/>
                <a:gd name="connsiteX12" fmla="*/ 1255595 w 1394347"/>
                <a:gd name="connsiteY12" fmla="*/ 0 h 14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4347" h="1419368">
                  <a:moveTo>
                    <a:pt x="566383" y="40943"/>
                  </a:moveTo>
                  <a:cubicBezTo>
                    <a:pt x="483359" y="105770"/>
                    <a:pt x="400335" y="170597"/>
                    <a:pt x="320723" y="286603"/>
                  </a:cubicBezTo>
                  <a:cubicBezTo>
                    <a:pt x="241111" y="402609"/>
                    <a:pt x="139890" y="597090"/>
                    <a:pt x="88711" y="736979"/>
                  </a:cubicBezTo>
                  <a:cubicBezTo>
                    <a:pt x="37532" y="876869"/>
                    <a:pt x="23884" y="1026994"/>
                    <a:pt x="13648" y="1125940"/>
                  </a:cubicBezTo>
                  <a:cubicBezTo>
                    <a:pt x="3412" y="1224886"/>
                    <a:pt x="0" y="1285164"/>
                    <a:pt x="27296" y="1330657"/>
                  </a:cubicBezTo>
                  <a:cubicBezTo>
                    <a:pt x="54592" y="1376150"/>
                    <a:pt x="102359" y="1387523"/>
                    <a:pt x="177422" y="1398896"/>
                  </a:cubicBezTo>
                  <a:cubicBezTo>
                    <a:pt x="252485" y="1410269"/>
                    <a:pt x="355980" y="1419368"/>
                    <a:pt x="477672" y="1398896"/>
                  </a:cubicBezTo>
                  <a:cubicBezTo>
                    <a:pt x="599364" y="1378424"/>
                    <a:pt x="802944" y="1320421"/>
                    <a:pt x="907577" y="1276066"/>
                  </a:cubicBezTo>
                  <a:cubicBezTo>
                    <a:pt x="1012210" y="1231711"/>
                    <a:pt x="1031544" y="1207827"/>
                    <a:pt x="1105469" y="1132764"/>
                  </a:cubicBezTo>
                  <a:cubicBezTo>
                    <a:pt x="1179394" y="1057701"/>
                    <a:pt x="1307911" y="931460"/>
                    <a:pt x="1351129" y="825690"/>
                  </a:cubicBezTo>
                  <a:cubicBezTo>
                    <a:pt x="1394347" y="719920"/>
                    <a:pt x="1365914" y="591403"/>
                    <a:pt x="1364777" y="498143"/>
                  </a:cubicBezTo>
                  <a:cubicBezTo>
                    <a:pt x="1363640" y="404883"/>
                    <a:pt x="1362502" y="349155"/>
                    <a:pt x="1344305" y="266131"/>
                  </a:cubicBezTo>
                  <a:cubicBezTo>
                    <a:pt x="1326108" y="183107"/>
                    <a:pt x="1290851" y="91553"/>
                    <a:pt x="1255595"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橢圓 9"/>
            <p:cNvSpPr/>
            <p:nvPr/>
          </p:nvSpPr>
          <p:spPr>
            <a:xfrm>
              <a:off x="3635896" y="23488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6234534" y="228322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3485530" y="47844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927452" y="45345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p:nvPr/>
        </p:nvSpPr>
        <p:spPr>
          <a:xfrm>
            <a:off x="7164288" y="2204864"/>
            <a:ext cx="1760354" cy="369332"/>
          </a:xfrm>
          <a:prstGeom prst="rect">
            <a:avLst/>
          </a:prstGeom>
          <a:noFill/>
        </p:spPr>
        <p:txBody>
          <a:bodyPr wrap="none" rtlCol="0">
            <a:spAutoFit/>
          </a:bodyPr>
          <a:lstStyle/>
          <a:p>
            <a:r>
              <a:rPr lang="en-US" altLang="zh-TW" dirty="0" smtClean="0"/>
              <a:t>monsoon gyre</a:t>
            </a:r>
            <a:endParaRPr lang="zh-TW" altLang="en-US" dirty="0"/>
          </a:p>
        </p:txBody>
      </p:sp>
      <p:sp>
        <p:nvSpPr>
          <p:cNvPr id="15" name="文字方塊 14"/>
          <p:cNvSpPr txBox="1"/>
          <p:nvPr/>
        </p:nvSpPr>
        <p:spPr>
          <a:xfrm>
            <a:off x="6356314" y="6488668"/>
            <a:ext cx="2787686" cy="369332"/>
          </a:xfrm>
          <a:prstGeom prst="rect">
            <a:avLst/>
          </a:prstGeom>
          <a:noFill/>
        </p:spPr>
        <p:txBody>
          <a:bodyPr wrap="none" rtlCol="0">
            <a:spAutoFit/>
          </a:bodyPr>
          <a:lstStyle/>
          <a:p>
            <a:r>
              <a:rPr lang="en-US" altLang="zh-TW" dirty="0" smtClean="0"/>
              <a:t>Rossby Wave dispersion</a:t>
            </a:r>
            <a:endParaRPr lang="zh-TW" altLang="en-US" dirty="0"/>
          </a:p>
        </p:txBody>
      </p:sp>
      <p:cxnSp>
        <p:nvCxnSpPr>
          <p:cNvPr id="18" name="直線單箭頭接點 17"/>
          <p:cNvCxnSpPr/>
          <p:nvPr/>
        </p:nvCxnSpPr>
        <p:spPr>
          <a:xfrm flipV="1">
            <a:off x="5724128" y="4077072"/>
            <a:ext cx="216024" cy="3600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流場敏感度實驗</a:t>
            </a:r>
            <a:r>
              <a:rPr lang="en-US" altLang="zh-TW" dirty="0" smtClean="0"/>
              <a:t>-NO QBW</a:t>
            </a:r>
            <a:endParaRPr lang="zh-TW" altLang="en-US" dirty="0"/>
          </a:p>
        </p:txBody>
      </p:sp>
      <p:sp>
        <p:nvSpPr>
          <p:cNvPr id="3" name="內容版面配置區 2"/>
          <p:cNvSpPr>
            <a:spLocks noGrp="1"/>
          </p:cNvSpPr>
          <p:nvPr>
            <p:ph sz="quarter" idx="1"/>
          </p:nvPr>
        </p:nvSpPr>
        <p:spPr/>
        <p:txBody>
          <a:bodyPr/>
          <a:lstStyle/>
          <a:p>
            <a:r>
              <a:rPr lang="zh-TW" altLang="en-US" dirty="0" smtClean="0"/>
              <a:t>模擬</a:t>
            </a:r>
            <a:r>
              <a:rPr lang="zh-TW" altLang="en-US" dirty="0"/>
              <a:t>出來的颱風</a:t>
            </a:r>
            <a:r>
              <a:rPr lang="zh-TW" altLang="en-US" dirty="0" smtClean="0"/>
              <a:t>登陸臺灣後</a:t>
            </a:r>
            <a:r>
              <a:rPr lang="zh-TW" altLang="en-US" dirty="0"/>
              <a:t>沒有往北偏</a:t>
            </a:r>
            <a:r>
              <a:rPr lang="zh-TW" altLang="en-US" dirty="0" smtClean="0"/>
              <a:t>折</a:t>
            </a:r>
            <a:endParaRPr lang="en-US" altLang="zh-TW" dirty="0" smtClean="0"/>
          </a:p>
          <a:p>
            <a:pPr lvl="1"/>
            <a:r>
              <a:rPr lang="zh-TW" altLang="en-US" dirty="0" smtClean="0"/>
              <a:t>登陸後因沒有颱風與</a:t>
            </a:r>
            <a:r>
              <a:rPr lang="en-US" altLang="zh-TW" dirty="0" smtClean="0"/>
              <a:t>QBW</a:t>
            </a:r>
            <a:r>
              <a:rPr lang="zh-TW" altLang="en-US" dirty="0" smtClean="0"/>
              <a:t>交互作用產生的北風分量，故沒有此偏折現象</a:t>
            </a:r>
            <a:endParaRPr lang="en-US" altLang="zh-TW" dirty="0" smtClean="0"/>
          </a:p>
          <a:p>
            <a:r>
              <a:rPr lang="zh-TW" altLang="en-US" dirty="0" smtClean="0"/>
              <a:t>隨著颱風越來越</a:t>
            </a:r>
            <a:r>
              <a:rPr lang="zh-TW" altLang="en-US" dirty="0" smtClean="0"/>
              <a:t>接近臺灣，</a:t>
            </a:r>
            <a:r>
              <a:rPr lang="zh-TW" altLang="en-US" dirty="0" smtClean="0"/>
              <a:t>西南季風讓</a:t>
            </a:r>
            <a:r>
              <a:rPr lang="zh-TW" altLang="en-US" dirty="0"/>
              <a:t>颱風結構越來越</a:t>
            </a:r>
            <a:r>
              <a:rPr lang="zh-TW" altLang="en-US" dirty="0" smtClean="0"/>
              <a:t>對稱</a:t>
            </a:r>
            <a:endParaRPr lang="en-US" altLang="zh-TW" dirty="0" smtClean="0"/>
          </a:p>
          <a:p>
            <a:r>
              <a:rPr lang="zh-TW" altLang="en-US" dirty="0"/>
              <a:t>西南風的增強</a:t>
            </a:r>
            <a:r>
              <a:rPr lang="zh-TW" altLang="en-US" dirty="0" smtClean="0"/>
              <a:t>是肇因於颱風與</a:t>
            </a:r>
            <a:r>
              <a:rPr lang="en-US" altLang="zh-TW" dirty="0" smtClean="0"/>
              <a:t>MJO</a:t>
            </a:r>
            <a:r>
              <a:rPr lang="zh-TW" altLang="en-US" dirty="0" smtClean="0"/>
              <a:t>尺度的流場間的交互作用，會使颱風行進方向偏北</a:t>
            </a:r>
            <a:endParaRPr lang="en-US" altLang="zh-TW" dirty="0" smtClean="0"/>
          </a:p>
        </p:txBody>
      </p:sp>
      <p:pic>
        <p:nvPicPr>
          <p:cNvPr id="4" name="圖片 3" descr="Track-Wave.jpg"/>
          <p:cNvPicPr>
            <a:picLocks noChangeAspect="1"/>
          </p:cNvPicPr>
          <p:nvPr/>
        </p:nvPicPr>
        <p:blipFill>
          <a:blip r:embed="rId2" cstate="print"/>
          <a:stretch>
            <a:fillRect/>
          </a:stretch>
        </p:blipFill>
        <p:spPr>
          <a:xfrm>
            <a:off x="4001483" y="0"/>
            <a:ext cx="5107021" cy="6858000"/>
          </a:xfrm>
          <a:prstGeom prst="rect">
            <a:avLst/>
          </a:prstGeom>
        </p:spPr>
      </p:pic>
      <p:grpSp>
        <p:nvGrpSpPr>
          <p:cNvPr id="11" name="群組 10"/>
          <p:cNvGrpSpPr/>
          <p:nvPr/>
        </p:nvGrpSpPr>
        <p:grpSpPr>
          <a:xfrm>
            <a:off x="1475656" y="548680"/>
            <a:ext cx="6105525" cy="5932165"/>
            <a:chOff x="1835696" y="620688"/>
            <a:chExt cx="6105525" cy="5932165"/>
          </a:xfrm>
        </p:grpSpPr>
        <p:pic>
          <p:nvPicPr>
            <p:cNvPr id="8194" name="Picture 2"/>
            <p:cNvPicPr>
              <a:picLocks noChangeAspect="1" noChangeArrowheads="1"/>
            </p:cNvPicPr>
            <p:nvPr/>
          </p:nvPicPr>
          <p:blipFill>
            <a:blip r:embed="rId3" cstate="print"/>
            <a:srcRect/>
            <a:stretch>
              <a:fillRect/>
            </a:stretch>
          </p:blipFill>
          <p:spPr bwMode="auto">
            <a:xfrm>
              <a:off x="1835696" y="980728"/>
              <a:ext cx="6105525" cy="5572125"/>
            </a:xfrm>
            <a:prstGeom prst="rect">
              <a:avLst/>
            </a:prstGeom>
            <a:noFill/>
            <a:ln w="9525">
              <a:noFill/>
              <a:miter lim="800000"/>
              <a:headEnd/>
              <a:tailEnd/>
            </a:ln>
          </p:spPr>
        </p:pic>
        <p:sp>
          <p:nvSpPr>
            <p:cNvPr id="6" name="橢圓 5"/>
            <p:cNvSpPr/>
            <p:nvPr/>
          </p:nvSpPr>
          <p:spPr>
            <a:xfrm>
              <a:off x="3635896" y="1916832"/>
              <a:ext cx="7200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868144" y="2204864"/>
              <a:ext cx="12961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555776" y="4773402"/>
              <a:ext cx="1440160" cy="743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531854" y="4760768"/>
              <a:ext cx="1128378" cy="900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836454" y="620688"/>
              <a:ext cx="3311610" cy="369332"/>
            </a:xfrm>
            <a:prstGeom prst="rect">
              <a:avLst/>
            </a:prstGeom>
            <a:solidFill>
              <a:schemeClr val="bg1"/>
            </a:solidFill>
          </p:spPr>
          <p:txBody>
            <a:bodyPr wrap="square" rtlCol="0">
              <a:spAutoFit/>
            </a:bodyPr>
            <a:lstStyle/>
            <a:p>
              <a:r>
                <a:rPr lang="en-US" altLang="zh-TW" dirty="0" smtClean="0"/>
                <a:t>700 </a:t>
              </a:r>
              <a:r>
                <a:rPr lang="en-US" altLang="zh-TW" dirty="0" err="1" smtClean="0"/>
                <a:t>hPa</a:t>
              </a:r>
              <a:r>
                <a:rPr lang="en-US" altLang="zh-TW" dirty="0" smtClean="0"/>
                <a:t> Wind field in NO-QBW</a:t>
              </a:r>
              <a:endParaRPr lang="zh-TW"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流場敏感度實驗</a:t>
            </a:r>
            <a:r>
              <a:rPr lang="en-US" altLang="zh-TW" dirty="0" smtClean="0"/>
              <a:t>-ONLY MJO</a:t>
            </a:r>
            <a:endParaRPr lang="zh-TW" altLang="en-US" dirty="0"/>
          </a:p>
        </p:txBody>
      </p:sp>
      <p:sp>
        <p:nvSpPr>
          <p:cNvPr id="3" name="內容版面配置區 2"/>
          <p:cNvSpPr>
            <a:spLocks noGrp="1"/>
          </p:cNvSpPr>
          <p:nvPr>
            <p:ph sz="quarter" idx="1"/>
          </p:nvPr>
        </p:nvSpPr>
        <p:spPr/>
        <p:txBody>
          <a:bodyPr/>
          <a:lstStyle/>
          <a:p>
            <a:r>
              <a:rPr lang="zh-TW" altLang="en-US" dirty="0"/>
              <a:t>颱風的移動主要</a:t>
            </a:r>
            <a:r>
              <a:rPr lang="zh-TW" altLang="en-US" dirty="0" smtClean="0"/>
              <a:t>是受與季風槽有關的東南風影響</a:t>
            </a:r>
            <a:endParaRPr lang="zh-TW" altLang="en-US" dirty="0"/>
          </a:p>
        </p:txBody>
      </p:sp>
      <p:pic>
        <p:nvPicPr>
          <p:cNvPr id="4" name="圖片 3" descr="Track-Wave.jpg"/>
          <p:cNvPicPr>
            <a:picLocks noChangeAspect="1"/>
          </p:cNvPicPr>
          <p:nvPr/>
        </p:nvPicPr>
        <p:blipFill>
          <a:blip r:embed="rId2" cstate="print"/>
          <a:stretch>
            <a:fillRect/>
          </a:stretch>
        </p:blipFill>
        <p:spPr>
          <a:xfrm>
            <a:off x="4788024" y="0"/>
            <a:ext cx="5107021" cy="6858000"/>
          </a:xfrm>
          <a:prstGeom prst="rect">
            <a:avLst/>
          </a:prstGeom>
        </p:spPr>
      </p:pic>
      <p:grpSp>
        <p:nvGrpSpPr>
          <p:cNvPr id="5" name="群組 4"/>
          <p:cNvGrpSpPr/>
          <p:nvPr/>
        </p:nvGrpSpPr>
        <p:grpSpPr>
          <a:xfrm>
            <a:off x="1115616" y="2852936"/>
            <a:ext cx="3489661" cy="3862989"/>
            <a:chOff x="4589045" y="3356992"/>
            <a:chExt cx="3489661" cy="3862989"/>
          </a:xfrm>
        </p:grpSpPr>
        <p:pic>
          <p:nvPicPr>
            <p:cNvPr id="8" name="Picture 2"/>
            <p:cNvPicPr>
              <a:picLocks noChangeAspect="1" noChangeArrowheads="1"/>
            </p:cNvPicPr>
            <p:nvPr/>
          </p:nvPicPr>
          <p:blipFill>
            <a:blip r:embed="rId3" cstate="print"/>
            <a:srcRect l="49274" t="50642"/>
            <a:stretch>
              <a:fillRect/>
            </a:stretch>
          </p:blipFill>
          <p:spPr bwMode="auto">
            <a:xfrm>
              <a:off x="4589045" y="3653396"/>
              <a:ext cx="3489661" cy="3566585"/>
            </a:xfrm>
            <a:prstGeom prst="rect">
              <a:avLst/>
            </a:prstGeom>
            <a:noFill/>
            <a:ln w="9525">
              <a:noFill/>
              <a:miter lim="800000"/>
              <a:headEnd/>
              <a:tailEnd/>
            </a:ln>
          </p:spPr>
        </p:pic>
        <p:sp>
          <p:nvSpPr>
            <p:cNvPr id="10" name="文字方塊 9"/>
            <p:cNvSpPr txBox="1"/>
            <p:nvPr/>
          </p:nvSpPr>
          <p:spPr>
            <a:xfrm>
              <a:off x="4612213" y="3356992"/>
              <a:ext cx="607859" cy="369332"/>
            </a:xfrm>
            <a:prstGeom prst="rect">
              <a:avLst/>
            </a:prstGeom>
            <a:noFill/>
          </p:spPr>
          <p:txBody>
            <a:bodyPr wrap="none" rtlCol="0">
              <a:spAutoFit/>
            </a:bodyPr>
            <a:lstStyle/>
            <a:p>
              <a:r>
                <a:rPr lang="en-US" altLang="zh-TW" dirty="0" smtClean="0">
                  <a:solidFill>
                    <a:srgbClr val="0000CC"/>
                  </a:solidFill>
                </a:rPr>
                <a:t>MJO</a:t>
              </a:r>
              <a:endParaRPr lang="zh-TW" altLang="en-US" dirty="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a:xfrm>
            <a:off x="457200" y="1600200"/>
            <a:ext cx="8229600" cy="5257800"/>
          </a:xfrm>
        </p:spPr>
        <p:txBody>
          <a:bodyPr>
            <a:normAutofit lnSpcReduction="10000"/>
          </a:bodyPr>
          <a:lstStyle/>
          <a:p>
            <a:r>
              <a:rPr lang="en-US" altLang="zh-TW" dirty="0" smtClean="0"/>
              <a:t>CTL</a:t>
            </a:r>
            <a:r>
              <a:rPr lang="zh-TW" altLang="en-US" dirty="0" smtClean="0"/>
              <a:t>實驗有捕捉到莫拉克的變化</a:t>
            </a:r>
            <a:endParaRPr lang="en-US" altLang="zh-TW" dirty="0" smtClean="0"/>
          </a:p>
          <a:p>
            <a:pPr lvl="1"/>
            <a:r>
              <a:rPr lang="zh-TW" altLang="en-US" dirty="0" smtClean="0"/>
              <a:t>如路徑往北的偏折、移</a:t>
            </a:r>
            <a:r>
              <a:rPr lang="zh-TW" altLang="en-US" dirty="0" smtClean="0"/>
              <a:t>入臺灣後</a:t>
            </a:r>
            <a:r>
              <a:rPr lang="zh-TW" altLang="en-US" dirty="0" smtClean="0"/>
              <a:t>的減速現象等</a:t>
            </a:r>
            <a:endParaRPr lang="en-US" altLang="zh-TW" dirty="0" smtClean="0"/>
          </a:p>
          <a:p>
            <a:pPr lvl="1"/>
            <a:r>
              <a:rPr lang="zh-TW" altLang="en-US" dirty="0" smtClean="0"/>
              <a:t>地形會影響雨量分佈，但不會造成此偏折現象</a:t>
            </a:r>
            <a:endParaRPr lang="en-US" altLang="zh-TW" dirty="0"/>
          </a:p>
          <a:p>
            <a:r>
              <a:rPr lang="zh-TW" altLang="en-US" dirty="0" smtClean="0"/>
              <a:t>登陸前，颱風向西移動的現象與經向綜觀的</a:t>
            </a:r>
            <a:r>
              <a:rPr lang="en-US" altLang="zh-TW" dirty="0" smtClean="0"/>
              <a:t>wave-train like pattern</a:t>
            </a:r>
            <a:r>
              <a:rPr lang="zh-TW" altLang="en-US" dirty="0" smtClean="0"/>
              <a:t>有關，莫拉克與</a:t>
            </a:r>
            <a:r>
              <a:rPr lang="en-US" altLang="zh-TW" dirty="0" err="1" smtClean="0"/>
              <a:t>Goni</a:t>
            </a:r>
            <a:r>
              <a:rPr lang="zh-TW" altLang="en-US" dirty="0" smtClean="0"/>
              <a:t>間的反氣旋也造成颱風往北移動的分量減少</a:t>
            </a:r>
            <a:endParaRPr lang="en-US" altLang="zh-TW" dirty="0" smtClean="0"/>
          </a:p>
          <a:p>
            <a:r>
              <a:rPr lang="zh-TW" altLang="en-US" dirty="0" smtClean="0"/>
              <a:t>在臺灣附近</a:t>
            </a:r>
            <a:r>
              <a:rPr lang="zh-TW" altLang="en-US" dirty="0" smtClean="0"/>
              <a:t>的路徑偏折與低頻的季風流場有關</a:t>
            </a:r>
            <a:endParaRPr lang="en-US" altLang="zh-TW" dirty="0" smtClean="0"/>
          </a:p>
          <a:p>
            <a:pPr lvl="1"/>
            <a:r>
              <a:rPr lang="zh-TW" altLang="en-US" dirty="0" smtClean="0"/>
              <a:t>當颱風</a:t>
            </a:r>
            <a:r>
              <a:rPr lang="zh-TW" altLang="en-US" dirty="0" smtClean="0"/>
              <a:t>靠近臺灣時</a:t>
            </a:r>
            <a:r>
              <a:rPr lang="zh-TW" altLang="en-US" dirty="0" smtClean="0"/>
              <a:t>，與</a:t>
            </a:r>
            <a:r>
              <a:rPr lang="en-US" altLang="zh-TW" dirty="0" smtClean="0"/>
              <a:t>QBW</a:t>
            </a:r>
            <a:r>
              <a:rPr lang="zh-TW" altLang="en-US" dirty="0" smtClean="0"/>
              <a:t>尺度的渦旋合併，使其南側的西南氣流增強，讓路徑往北偏折</a:t>
            </a:r>
            <a:endParaRPr lang="en-US" altLang="zh-TW" dirty="0" smtClean="0"/>
          </a:p>
          <a:p>
            <a:r>
              <a:rPr lang="zh-TW" altLang="en-US" dirty="0" smtClean="0"/>
              <a:t>進入臺灣海峽</a:t>
            </a:r>
            <a:r>
              <a:rPr lang="zh-TW" altLang="en-US" dirty="0" smtClean="0"/>
              <a:t>後，颱風併入</a:t>
            </a:r>
            <a:r>
              <a:rPr lang="en-US" altLang="zh-TW" dirty="0" smtClean="0"/>
              <a:t>MJO</a:t>
            </a:r>
            <a:r>
              <a:rPr lang="zh-TW" altLang="en-US" dirty="0" smtClean="0"/>
              <a:t>尺度的渦旋，並再次往北偏折</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前人研究</a:t>
            </a:r>
            <a:endParaRPr lang="zh-TW" altLang="en-US" dirty="0"/>
          </a:p>
        </p:txBody>
      </p:sp>
      <p:sp>
        <p:nvSpPr>
          <p:cNvPr id="3" name="內容版面配置區 2"/>
          <p:cNvSpPr>
            <a:spLocks noGrp="1"/>
          </p:cNvSpPr>
          <p:nvPr>
            <p:ph sz="quarter" idx="1"/>
          </p:nvPr>
        </p:nvSpPr>
        <p:spPr/>
        <p:txBody>
          <a:bodyPr/>
          <a:lstStyle/>
          <a:p>
            <a:r>
              <a:rPr lang="en-US" altLang="zh-TW" dirty="0" smtClean="0"/>
              <a:t>Carr &amp; Elsberry(1995)</a:t>
            </a:r>
            <a:r>
              <a:rPr lang="zh-TW" altLang="en-US" dirty="0" smtClean="0"/>
              <a:t>利用理想正壓渦旋的模擬結果指出西北太平洋颱風路徑的急遽變化，多跟颱風與季風渦旋的合併有關</a:t>
            </a:r>
            <a:endParaRPr lang="en-US" altLang="zh-TW" dirty="0" smtClean="0"/>
          </a:p>
          <a:p>
            <a:endParaRPr lang="en-US" altLang="zh-TW" dirty="0" smtClean="0"/>
          </a:p>
          <a:p>
            <a:r>
              <a:rPr lang="zh-TW" altLang="en-US" dirty="0" smtClean="0"/>
              <a:t>島嶼效應會使颱風路徑偏折</a:t>
            </a:r>
            <a:endParaRPr lang="en-US" altLang="zh-TW" dirty="0" smtClean="0"/>
          </a:p>
          <a:p>
            <a:pPr lvl="2" algn="r"/>
            <a:r>
              <a:rPr lang="en-US" altLang="zh-TW" dirty="0" smtClean="0"/>
              <a:t>(Brand &amp; </a:t>
            </a:r>
            <a:r>
              <a:rPr lang="en-US" altLang="zh-TW" dirty="0" err="1" smtClean="0"/>
              <a:t>Blelloch</a:t>
            </a:r>
            <a:r>
              <a:rPr lang="en-US" altLang="zh-TW" dirty="0" smtClean="0"/>
              <a:t> 1973;  </a:t>
            </a:r>
            <a:r>
              <a:rPr lang="en-US" altLang="zh-TW" dirty="0" err="1" smtClean="0"/>
              <a:t>Tuleya</a:t>
            </a:r>
            <a:r>
              <a:rPr lang="en-US" altLang="zh-TW" dirty="0" smtClean="0"/>
              <a:t> and </a:t>
            </a:r>
            <a:r>
              <a:rPr lang="en-US" altLang="zh-TW" dirty="0" err="1" smtClean="0"/>
              <a:t>Kurihara</a:t>
            </a:r>
            <a:r>
              <a:rPr lang="en-US" altLang="zh-TW" dirty="0" smtClean="0"/>
              <a:t> 1978; Chang 1982; </a:t>
            </a:r>
            <a:r>
              <a:rPr lang="en-US" altLang="zh-TW" dirty="0" err="1" smtClean="0"/>
              <a:t>Tuleya</a:t>
            </a:r>
            <a:r>
              <a:rPr lang="en-US" altLang="zh-TW" dirty="0" smtClean="0"/>
              <a:t> et al. 1984; Bender et al. 1985)</a:t>
            </a:r>
          </a:p>
          <a:p>
            <a:pPr lvl="2" algn="r"/>
            <a:endParaRPr lang="en-US" altLang="zh-TW" dirty="0" smtClean="0"/>
          </a:p>
          <a:p>
            <a:r>
              <a:rPr lang="zh-TW" altLang="en-US" dirty="0" smtClean="0"/>
              <a:t>至今已有不少</a:t>
            </a:r>
            <a:r>
              <a:rPr lang="zh-TW" altLang="en-US" dirty="0" smtClean="0"/>
              <a:t>關於臺灣地形</a:t>
            </a:r>
            <a:r>
              <a:rPr lang="zh-TW" altLang="en-US" dirty="0" smtClean="0"/>
              <a:t>對颱風影響的研究</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Part I</a:t>
            </a:r>
            <a:r>
              <a:rPr lang="zh-TW" altLang="en-US" dirty="0" smtClean="0"/>
              <a:t>簡介</a:t>
            </a:r>
            <a:endParaRPr lang="zh-TW" altLang="en-US" dirty="0"/>
          </a:p>
        </p:txBody>
      </p:sp>
      <p:sp>
        <p:nvSpPr>
          <p:cNvPr id="3" name="內容版面配置區 2"/>
          <p:cNvSpPr>
            <a:spLocks noGrp="1"/>
          </p:cNvSpPr>
          <p:nvPr>
            <p:ph sz="quarter" idx="1"/>
          </p:nvPr>
        </p:nvSpPr>
        <p:spPr/>
        <p:txBody>
          <a:bodyPr/>
          <a:lstStyle/>
          <a:p>
            <a:r>
              <a:rPr lang="zh-TW" altLang="en-US" dirty="0" smtClean="0"/>
              <a:t>在</a:t>
            </a:r>
            <a:r>
              <a:rPr lang="en-US" altLang="zh-TW" dirty="0" err="1" smtClean="0"/>
              <a:t>PartI</a:t>
            </a:r>
            <a:r>
              <a:rPr lang="en-US" altLang="zh-TW" dirty="0" smtClean="0"/>
              <a:t> (Wu et al. 2011a)</a:t>
            </a:r>
            <a:r>
              <a:rPr lang="zh-TW" altLang="en-US" dirty="0" smtClean="0"/>
              <a:t>中，作者利用觀測資料分析不同時間尺度的季風性流場對颱風莫拉克路徑、降雨的影響</a:t>
            </a:r>
            <a:endParaRPr lang="en-US" altLang="zh-TW" dirty="0" smtClean="0"/>
          </a:p>
          <a:p>
            <a:pPr lvl="1"/>
            <a:r>
              <a:rPr lang="zh-TW" altLang="en-US" dirty="0" smtClean="0"/>
              <a:t>颱風登陸前先與一個準雙週震盪時間</a:t>
            </a:r>
            <a:r>
              <a:rPr lang="en-US" altLang="zh-TW" dirty="0" smtClean="0"/>
              <a:t>(QBW)</a:t>
            </a:r>
            <a:r>
              <a:rPr lang="zh-TW" altLang="en-US" dirty="0" smtClean="0"/>
              <a:t>尺度的氣旋性渦旋合併，接著再併入一個</a:t>
            </a:r>
            <a:r>
              <a:rPr lang="en-US" altLang="zh-TW" dirty="0" smtClean="0"/>
              <a:t>MJO</a:t>
            </a:r>
            <a:r>
              <a:rPr lang="zh-TW" altLang="en-US" dirty="0" smtClean="0"/>
              <a:t>尺度的氣旋性渦旋</a:t>
            </a:r>
            <a:endParaRPr lang="en-US" altLang="zh-TW" dirty="0" smtClean="0"/>
          </a:p>
          <a:p>
            <a:pPr lvl="1"/>
            <a:r>
              <a:rPr lang="zh-TW" altLang="en-US" dirty="0" smtClean="0"/>
              <a:t>綜觀尺度下的西南風與</a:t>
            </a:r>
            <a:r>
              <a:rPr lang="en-US" altLang="zh-TW" dirty="0" smtClean="0"/>
              <a:t>QBW</a:t>
            </a:r>
            <a:r>
              <a:rPr lang="zh-TW" altLang="en-US" dirty="0" smtClean="0"/>
              <a:t>、</a:t>
            </a:r>
            <a:r>
              <a:rPr lang="en-US" altLang="zh-TW" dirty="0" smtClean="0"/>
              <a:t>MJO</a:t>
            </a:r>
            <a:r>
              <a:rPr lang="zh-TW" altLang="en-US" dirty="0" smtClean="0"/>
              <a:t>尺度的渦旋合併使得颱風西行速度減慢</a:t>
            </a:r>
            <a:endParaRPr lang="en-US" altLang="zh-TW" dirty="0" smtClean="0"/>
          </a:p>
          <a:p>
            <a:pPr lvl="1"/>
            <a:r>
              <a:rPr lang="zh-TW" altLang="en-US" dirty="0" smtClean="0"/>
              <a:t>颱風與低頻渦旋間的交互作用讓</a:t>
            </a:r>
            <a:r>
              <a:rPr lang="zh-TW" altLang="en-US" dirty="0" smtClean="0"/>
              <a:t>南臺灣的</a:t>
            </a:r>
            <a:r>
              <a:rPr lang="zh-TW" altLang="en-US" dirty="0" smtClean="0"/>
              <a:t>雨帶得以維持</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模式設定</a:t>
            </a:r>
          </a:p>
        </p:txBody>
      </p:sp>
      <p:sp>
        <p:nvSpPr>
          <p:cNvPr id="3" name="內容版面配置區 2"/>
          <p:cNvSpPr>
            <a:spLocks noGrp="1"/>
          </p:cNvSpPr>
          <p:nvPr>
            <p:ph sz="quarter" idx="1"/>
          </p:nvPr>
        </p:nvSpPr>
        <p:spPr>
          <a:xfrm>
            <a:off x="457200" y="1600200"/>
            <a:ext cx="8229600" cy="5257800"/>
          </a:xfrm>
        </p:spPr>
        <p:txBody>
          <a:bodyPr>
            <a:normAutofit fontScale="85000" lnSpcReduction="10000"/>
          </a:bodyPr>
          <a:lstStyle/>
          <a:p>
            <a:endParaRPr lang="en-US" altLang="zh-TW" sz="2600" dirty="0" smtClean="0"/>
          </a:p>
          <a:p>
            <a:endParaRPr lang="en-US" altLang="zh-TW" sz="2400" dirty="0"/>
          </a:p>
          <a:p>
            <a:endParaRPr lang="en-US" altLang="zh-TW" sz="3000" dirty="0" smtClean="0"/>
          </a:p>
          <a:p>
            <a:endParaRPr lang="en-US" altLang="zh-TW" dirty="0"/>
          </a:p>
          <a:p>
            <a:endParaRPr lang="en-US" altLang="zh-TW" dirty="0" smtClean="0"/>
          </a:p>
          <a:p>
            <a:endParaRPr lang="en-US" altLang="zh-TW" sz="3000" dirty="0" smtClean="0"/>
          </a:p>
          <a:p>
            <a:endParaRPr lang="en-US" altLang="zh-TW" sz="3000" dirty="0"/>
          </a:p>
          <a:p>
            <a:r>
              <a:rPr lang="zh-TW" altLang="en-US" sz="3000" dirty="0" smtClean="0"/>
              <a:t>初始場：</a:t>
            </a:r>
            <a:r>
              <a:rPr lang="en-US" altLang="zh-TW" sz="3000" dirty="0" smtClean="0"/>
              <a:t>NCEP FNL 1</a:t>
            </a:r>
            <a:r>
              <a:rPr lang="en-US" altLang="zh-TW" sz="3000" baseline="30000" dirty="0" smtClean="0"/>
              <a:t>o</a:t>
            </a:r>
            <a:r>
              <a:rPr lang="en-US" altLang="zh-TW" sz="3000" dirty="0" smtClean="0"/>
              <a:t>x1</a:t>
            </a:r>
            <a:r>
              <a:rPr lang="en-US" altLang="zh-TW" sz="3000" baseline="30000" dirty="0" smtClean="0"/>
              <a:t>o</a:t>
            </a:r>
          </a:p>
          <a:p>
            <a:r>
              <a:rPr lang="zh-TW" altLang="en-US" sz="3000" dirty="0" smtClean="0"/>
              <a:t>海</a:t>
            </a:r>
            <a:r>
              <a:rPr lang="zh-TW" altLang="en-US" sz="3000" dirty="0"/>
              <a:t>溫</a:t>
            </a:r>
            <a:r>
              <a:rPr lang="zh-TW" altLang="en-US" sz="3000" dirty="0" smtClean="0"/>
              <a:t>：每六小時更新一次</a:t>
            </a:r>
            <a:endParaRPr lang="en-US" altLang="zh-TW" sz="3000" dirty="0" smtClean="0"/>
          </a:p>
          <a:p>
            <a:r>
              <a:rPr lang="zh-TW" altLang="en-US" sz="3000" dirty="0" smtClean="0"/>
              <a:t>模擬時間：</a:t>
            </a:r>
            <a:r>
              <a:rPr lang="en-US" altLang="zh-TW" sz="3000" dirty="0" smtClean="0"/>
              <a:t>108 h</a:t>
            </a:r>
          </a:p>
          <a:p>
            <a:r>
              <a:rPr lang="en-US" altLang="zh-TW" sz="3000" dirty="0" smtClean="0"/>
              <a:t>Bogus</a:t>
            </a:r>
            <a:r>
              <a:rPr lang="zh-TW" altLang="en-US" sz="3000" dirty="0" smtClean="0"/>
              <a:t>：最低海平面氣壓</a:t>
            </a:r>
            <a:r>
              <a:rPr lang="en-US" altLang="zh-TW" sz="3000" dirty="0" smtClean="0"/>
              <a:t>970hPa</a:t>
            </a:r>
            <a:r>
              <a:rPr lang="zh-TW" altLang="en-US" sz="3000" dirty="0" smtClean="0"/>
              <a:t>、</a:t>
            </a:r>
            <a:r>
              <a:rPr lang="en-US" altLang="zh-TW" sz="3000" dirty="0" smtClean="0"/>
              <a:t>RMW=100km</a:t>
            </a:r>
            <a:r>
              <a:rPr lang="zh-TW" altLang="en-US" sz="3000" dirty="0" smtClean="0"/>
              <a:t>、</a:t>
            </a:r>
            <a:r>
              <a:rPr lang="en-US" altLang="zh-TW" sz="3000" dirty="0" smtClean="0"/>
              <a:t>	         </a:t>
            </a:r>
            <a:r>
              <a:rPr lang="zh-TW" altLang="en-US" sz="3000" dirty="0" smtClean="0"/>
              <a:t>渦旋大小</a:t>
            </a:r>
            <a:r>
              <a:rPr lang="en-US" altLang="zh-TW" sz="3000" dirty="0" smtClean="0"/>
              <a:t>=1000km(</a:t>
            </a:r>
            <a:r>
              <a:rPr lang="en-US" altLang="zh-TW" sz="3000" dirty="0" err="1" smtClean="0"/>
              <a:t>Vt</a:t>
            </a:r>
            <a:r>
              <a:rPr lang="en-US" altLang="zh-TW" sz="3000" dirty="0" smtClean="0"/>
              <a:t>=0) (</a:t>
            </a:r>
            <a:r>
              <a:rPr lang="en-US" altLang="zh-TW" sz="3000" dirty="0" err="1" smtClean="0"/>
              <a:t>Ge</a:t>
            </a:r>
            <a:r>
              <a:rPr lang="en-US" altLang="zh-TW" sz="3000" dirty="0" smtClean="0"/>
              <a:t> et al. 2010)</a:t>
            </a:r>
          </a:p>
        </p:txBody>
      </p:sp>
      <p:graphicFrame>
        <p:nvGraphicFramePr>
          <p:cNvPr id="5" name="表格 4"/>
          <p:cNvGraphicFramePr>
            <a:graphicFrameLocks noGrp="1"/>
          </p:cNvGraphicFramePr>
          <p:nvPr/>
        </p:nvGraphicFramePr>
        <p:xfrm>
          <a:off x="755576" y="1700808"/>
          <a:ext cx="7795241" cy="2595880"/>
        </p:xfrm>
        <a:graphic>
          <a:graphicData uri="http://schemas.openxmlformats.org/drawingml/2006/table">
            <a:tbl>
              <a:tblPr firstRow="1" bandRow="1">
                <a:tableStyleId>{5C22544A-7EE6-4342-B048-85BDC9FD1C3A}</a:tableStyleId>
              </a:tblPr>
              <a:tblGrid>
                <a:gridCol w="3115438"/>
                <a:gridCol w="1655466"/>
                <a:gridCol w="1440160"/>
                <a:gridCol w="1584177"/>
              </a:tblGrid>
              <a:tr h="370840">
                <a:tc>
                  <a:txBody>
                    <a:bodyPr/>
                    <a:lstStyle/>
                    <a:p>
                      <a:r>
                        <a:rPr lang="en-US" altLang="zh-TW" dirty="0" smtClean="0"/>
                        <a:t>Domain</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3</a:t>
                      </a:r>
                      <a:endParaRPr lang="zh-TW"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Horizontal Grid Spacing</a:t>
                      </a:r>
                      <a:endParaRPr lang="zh-TW" altLang="en-US" dirty="0" smtClean="0"/>
                    </a:p>
                  </a:txBody>
                  <a:tcPr/>
                </a:tc>
                <a:tc>
                  <a:txBody>
                    <a:bodyPr/>
                    <a:lstStyle/>
                    <a:p>
                      <a:pPr algn="ctr"/>
                      <a:r>
                        <a:rPr lang="en-US" altLang="zh-TW" dirty="0" smtClean="0"/>
                        <a:t>27km</a:t>
                      </a:r>
                      <a:endParaRPr lang="zh-TW" altLang="en-US" dirty="0"/>
                    </a:p>
                  </a:txBody>
                  <a:tcPr/>
                </a:tc>
                <a:tc>
                  <a:txBody>
                    <a:bodyPr/>
                    <a:lstStyle/>
                    <a:p>
                      <a:pPr algn="ctr"/>
                      <a:r>
                        <a:rPr lang="en-US" altLang="zh-TW" dirty="0" smtClean="0"/>
                        <a:t>9km</a:t>
                      </a:r>
                      <a:endParaRPr lang="zh-TW" altLang="en-US" dirty="0"/>
                    </a:p>
                  </a:txBody>
                  <a:tcPr/>
                </a:tc>
                <a:tc>
                  <a:txBody>
                    <a:bodyPr/>
                    <a:lstStyle/>
                    <a:p>
                      <a:pPr algn="ctr"/>
                      <a:r>
                        <a:rPr lang="en-US" altLang="zh-TW" dirty="0" smtClean="0"/>
                        <a:t>3km</a:t>
                      </a:r>
                      <a:endParaRPr lang="zh-TW" altLang="en-US" dirty="0"/>
                    </a:p>
                  </a:txBody>
                  <a:tcPr/>
                </a:tc>
              </a:tr>
              <a:tr h="370840">
                <a:tc>
                  <a:txBody>
                    <a:bodyPr/>
                    <a:lstStyle/>
                    <a:p>
                      <a:r>
                        <a:rPr lang="en-US" altLang="zh-TW" dirty="0" smtClean="0"/>
                        <a:t>Vertical Levels</a:t>
                      </a:r>
                      <a:endParaRPr lang="zh-TW" altLang="en-US" dirty="0"/>
                    </a:p>
                  </a:txBody>
                  <a:tcPr/>
                </a:tc>
                <a:tc gridSpan="3">
                  <a:txBody>
                    <a:bodyPr/>
                    <a:lstStyle/>
                    <a:p>
                      <a:pPr algn="ctr"/>
                      <a:r>
                        <a:rPr lang="en-US" altLang="zh-TW" dirty="0" smtClean="0"/>
                        <a:t>28 levels η coordinate</a:t>
                      </a:r>
                      <a:endParaRPr lang="zh-TW" altLang="en-US" dirty="0"/>
                    </a:p>
                  </a:txBody>
                  <a:tcPr/>
                </a:tc>
                <a:tc hMerge="1">
                  <a:txBody>
                    <a:bodyPr/>
                    <a:lstStyle/>
                    <a:p>
                      <a:endParaRPr lang="zh-TW" altLang="en-US"/>
                    </a:p>
                  </a:txBody>
                  <a:tcPr/>
                </a:tc>
                <a:tc hMerge="1">
                  <a:txBody>
                    <a:bodyPr/>
                    <a:lstStyle/>
                    <a:p>
                      <a:endParaRPr lang="zh-TW" altLang="en-US"/>
                    </a:p>
                  </a:txBody>
                  <a:tcPr/>
                </a:tc>
              </a:tr>
              <a:tr h="370840">
                <a:tc>
                  <a:txBody>
                    <a:bodyPr/>
                    <a:lstStyle/>
                    <a:p>
                      <a:r>
                        <a:rPr lang="en-US" altLang="zh-TW" dirty="0" smtClean="0"/>
                        <a:t>Microphysics</a:t>
                      </a:r>
                      <a:endParaRPr lang="zh-TW" altLang="en-US" dirty="0"/>
                    </a:p>
                  </a:txBody>
                  <a:tcPr/>
                </a:tc>
                <a:tc>
                  <a:txBody>
                    <a:bodyPr/>
                    <a:lstStyle/>
                    <a:p>
                      <a:pPr algn="ctr"/>
                      <a:r>
                        <a:rPr lang="en-US" altLang="zh-TW" dirty="0" smtClean="0"/>
                        <a:t>WSM-3</a:t>
                      </a:r>
                      <a:endParaRPr lang="zh-TW" altLang="en-US" dirty="0"/>
                    </a:p>
                  </a:txBody>
                  <a:tcPr/>
                </a:tc>
                <a:tc gridSpan="2">
                  <a:txBody>
                    <a:bodyPr/>
                    <a:lstStyle/>
                    <a:p>
                      <a:pPr algn="ctr"/>
                      <a:r>
                        <a:rPr lang="en-US" altLang="zh-TW" dirty="0" smtClean="0"/>
                        <a:t>WSM-5</a:t>
                      </a:r>
                      <a:endParaRPr lang="zh-TW" altLang="en-US" dirty="0"/>
                    </a:p>
                  </a:txBody>
                  <a:tcPr/>
                </a:tc>
                <a:tc hMerge="1">
                  <a:txBody>
                    <a:bodyPr/>
                    <a:lstStyle/>
                    <a:p>
                      <a:endParaRPr lang="zh-TW" altLang="en-US" dirty="0"/>
                    </a:p>
                  </a:txBody>
                  <a:tcPr/>
                </a:tc>
              </a:tr>
              <a:tr h="370840">
                <a:tc>
                  <a:txBody>
                    <a:bodyPr/>
                    <a:lstStyle/>
                    <a:p>
                      <a:r>
                        <a:rPr lang="en-US" altLang="zh-TW" dirty="0" smtClean="0"/>
                        <a:t>Cumulus</a:t>
                      </a:r>
                      <a:endParaRPr lang="zh-TW" altLang="en-US" dirty="0"/>
                    </a:p>
                  </a:txBody>
                  <a:tcPr/>
                </a:tc>
                <a:tc>
                  <a:txBody>
                    <a:bodyPr/>
                    <a:lstStyle/>
                    <a:p>
                      <a:pPr algn="ctr"/>
                      <a:r>
                        <a:rPr lang="en-US" altLang="zh-TW" dirty="0" smtClean="0"/>
                        <a:t>Kain-Fritch</a:t>
                      </a:r>
                      <a:endParaRPr lang="zh-TW" altLang="en-US" dirty="0"/>
                    </a:p>
                  </a:txBody>
                  <a:tcPr/>
                </a:tc>
                <a:tc gridSpan="2">
                  <a:txBody>
                    <a:bodyPr/>
                    <a:lstStyle/>
                    <a:p>
                      <a:pPr algn="ctr"/>
                      <a:r>
                        <a:rPr lang="en-US" altLang="zh-TW" dirty="0" smtClean="0"/>
                        <a:t>N/A</a:t>
                      </a:r>
                      <a:endParaRPr lang="zh-TW" altLang="en-US" dirty="0"/>
                    </a:p>
                  </a:txBody>
                  <a:tcPr/>
                </a:tc>
                <a:tc hMerge="1">
                  <a:txBody>
                    <a:bodyPr/>
                    <a:lstStyle/>
                    <a:p>
                      <a:pPr algn="ctr"/>
                      <a:endParaRPr lang="zh-TW" altLang="en-US" dirty="0"/>
                    </a:p>
                  </a:txBody>
                  <a:tcPr/>
                </a:tc>
              </a:tr>
              <a:tr h="370840">
                <a:tc>
                  <a:txBody>
                    <a:bodyPr/>
                    <a:lstStyle/>
                    <a:p>
                      <a:r>
                        <a:rPr lang="en-US" altLang="zh-TW" dirty="0" smtClean="0"/>
                        <a:t>PBL</a:t>
                      </a:r>
                      <a:endParaRPr lang="zh-TW" altLang="en-US" dirty="0"/>
                    </a:p>
                  </a:txBody>
                  <a:tcPr/>
                </a:tc>
                <a:tc gridSpan="3">
                  <a:txBody>
                    <a:bodyPr/>
                    <a:lstStyle/>
                    <a:p>
                      <a:pPr algn="ctr"/>
                      <a:r>
                        <a:rPr lang="en-US" altLang="zh-TW" dirty="0" smtClean="0"/>
                        <a:t>YSU</a:t>
                      </a:r>
                      <a:endParaRPr lang="zh-TW" altLang="en-US" dirty="0"/>
                    </a:p>
                  </a:txBody>
                  <a:tcPr/>
                </a:tc>
                <a:tc hMerge="1">
                  <a:txBody>
                    <a:bodyPr/>
                    <a:lstStyle/>
                    <a:p>
                      <a:endParaRPr lang="zh-TW" altLang="en-US" dirty="0"/>
                    </a:p>
                  </a:txBody>
                  <a:tcPr/>
                </a:tc>
                <a:tc hMerge="1">
                  <a:txBody>
                    <a:bodyPr/>
                    <a:lstStyle/>
                    <a:p>
                      <a:endParaRPr lang="zh-TW" altLang="en-US"/>
                    </a:p>
                  </a:txBody>
                  <a:tcPr/>
                </a:tc>
              </a:tr>
              <a:tr h="370840">
                <a:tc>
                  <a:txBody>
                    <a:bodyPr/>
                    <a:lstStyle/>
                    <a:p>
                      <a:r>
                        <a:rPr lang="en-US" altLang="zh-TW" dirty="0" smtClean="0"/>
                        <a:t>Radiation</a:t>
                      </a:r>
                      <a:endParaRPr lang="zh-TW" altLang="en-US" dirty="0"/>
                    </a:p>
                  </a:txBody>
                  <a:tcPr/>
                </a:tc>
                <a:tc gridSpan="3">
                  <a:txBody>
                    <a:bodyPr/>
                    <a:lstStyle/>
                    <a:p>
                      <a:pPr algn="ctr"/>
                      <a:r>
                        <a:rPr lang="en-US" altLang="zh-TW" dirty="0" err="1" smtClean="0"/>
                        <a:t>Dudhia</a:t>
                      </a:r>
                      <a:r>
                        <a:rPr lang="en-US" altLang="zh-TW" dirty="0" smtClean="0"/>
                        <a:t> Shortwave / RRTM </a:t>
                      </a:r>
                      <a:r>
                        <a:rPr lang="en-US" altLang="zh-TW" dirty="0" err="1" smtClean="0"/>
                        <a:t>Longwave</a:t>
                      </a:r>
                      <a:endParaRPr lang="zh-TW" altLang="en-US" dirty="0"/>
                    </a:p>
                  </a:txBody>
                  <a:tcPr/>
                </a:tc>
                <a:tc hMerge="1">
                  <a:txBody>
                    <a:bodyPr/>
                    <a:lstStyle/>
                    <a:p>
                      <a:endParaRPr lang="zh-TW" altLang="en-US" dirty="0"/>
                    </a:p>
                  </a:txBody>
                  <a:tcPr/>
                </a:tc>
                <a:tc hMerge="1">
                  <a:txBody>
                    <a:bodyPr/>
                    <a:lstStyle/>
                    <a:p>
                      <a:endParaRPr lang="zh-TW" altLang="en-US"/>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2267744" y="1196752"/>
            <a:ext cx="4486275" cy="459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實驗設計</a:t>
            </a:r>
            <a:endParaRPr lang="zh-TW" altLang="en-US" dirty="0"/>
          </a:p>
        </p:txBody>
      </p:sp>
      <p:graphicFrame>
        <p:nvGraphicFramePr>
          <p:cNvPr id="4" name="內容版面配置區 3"/>
          <p:cNvGraphicFramePr>
            <a:graphicFrameLocks noGrp="1"/>
          </p:cNvGraphicFramePr>
          <p:nvPr>
            <p:ph sz="quarter" idx="1"/>
          </p:nvPr>
        </p:nvGraphicFramePr>
        <p:xfrm>
          <a:off x="755576" y="1700808"/>
          <a:ext cx="7704856" cy="2865120"/>
        </p:xfrm>
        <a:graphic>
          <a:graphicData uri="http://schemas.openxmlformats.org/drawingml/2006/table">
            <a:tbl>
              <a:tblPr firstRow="1" bandRow="1">
                <a:tableStyleId>{5C22544A-7EE6-4342-B048-85BDC9FD1C3A}</a:tableStyleId>
              </a:tblPr>
              <a:tblGrid>
                <a:gridCol w="1540971"/>
                <a:gridCol w="1839541"/>
                <a:gridCol w="4324344"/>
              </a:tblGrid>
              <a:tr h="370840">
                <a:tc>
                  <a:txBody>
                    <a:bodyPr/>
                    <a:lstStyle/>
                    <a:p>
                      <a:endParaRPr lang="zh-TW" altLang="en-US" dirty="0"/>
                    </a:p>
                  </a:txBody>
                  <a:tcPr/>
                </a:tc>
                <a:tc>
                  <a:txBody>
                    <a:bodyPr/>
                    <a:lstStyle/>
                    <a:p>
                      <a:r>
                        <a:rPr lang="zh-TW" altLang="en-US" dirty="0" smtClean="0"/>
                        <a:t>地形</a:t>
                      </a:r>
                      <a:endParaRPr lang="zh-TW" altLang="en-US" dirty="0"/>
                    </a:p>
                  </a:txBody>
                  <a:tcPr/>
                </a:tc>
                <a:tc>
                  <a:txBody>
                    <a:bodyPr/>
                    <a:lstStyle/>
                    <a:p>
                      <a:r>
                        <a:rPr lang="zh-TW" altLang="en-US" dirty="0" smtClean="0"/>
                        <a:t>濾波</a:t>
                      </a:r>
                      <a:endParaRPr lang="zh-TW" altLang="en-US" dirty="0"/>
                    </a:p>
                  </a:txBody>
                  <a:tcPr/>
                </a:tc>
              </a:tr>
              <a:tr h="370840">
                <a:tc>
                  <a:txBody>
                    <a:bodyPr/>
                    <a:lstStyle/>
                    <a:p>
                      <a:r>
                        <a:rPr lang="en-US" altLang="zh-TW" dirty="0" smtClean="0"/>
                        <a:t>CTL</a:t>
                      </a:r>
                      <a:endParaRPr lang="zh-TW" altLang="en-US" dirty="0"/>
                    </a:p>
                  </a:txBody>
                  <a:tcPr/>
                </a:tc>
                <a:tc>
                  <a:txBody>
                    <a:bodyPr/>
                    <a:lstStyle/>
                    <a:p>
                      <a:r>
                        <a:rPr lang="zh-TW" altLang="en-US" dirty="0" smtClean="0"/>
                        <a:t>正常</a:t>
                      </a:r>
                      <a:endParaRPr lang="zh-TW" altLang="en-US" dirty="0"/>
                    </a:p>
                  </a:txBody>
                  <a:tcPr/>
                </a:tc>
                <a:tc>
                  <a:txBody>
                    <a:bodyPr/>
                    <a:lstStyle/>
                    <a:p>
                      <a:r>
                        <a:rPr lang="zh-TW" altLang="en-US" dirty="0" smtClean="0"/>
                        <a:t>無</a:t>
                      </a:r>
                      <a:endParaRPr lang="zh-TW" altLang="en-US" dirty="0"/>
                    </a:p>
                  </a:txBody>
                  <a:tcPr/>
                </a:tc>
              </a:tr>
              <a:tr h="370840">
                <a:tc>
                  <a:txBody>
                    <a:bodyPr/>
                    <a:lstStyle/>
                    <a:p>
                      <a:r>
                        <a:rPr lang="en-US" altLang="zh-TW" dirty="0" smtClean="0"/>
                        <a:t>T100</a:t>
                      </a:r>
                      <a:endParaRPr lang="zh-TW" altLang="en-US" dirty="0"/>
                    </a:p>
                  </a:txBody>
                  <a:tcPr/>
                </a:tc>
                <a:tc>
                  <a:txBody>
                    <a:bodyPr/>
                    <a:lstStyle/>
                    <a:p>
                      <a:r>
                        <a:rPr lang="en-US" altLang="zh-TW" dirty="0" smtClean="0"/>
                        <a:t>If</a:t>
                      </a:r>
                      <a:r>
                        <a:rPr lang="en-US" altLang="zh-TW" baseline="0" dirty="0" smtClean="0"/>
                        <a:t> &gt; 100m; =100m</a:t>
                      </a:r>
                      <a:endParaRPr lang="zh-TW" altLang="en-US" dirty="0"/>
                    </a:p>
                  </a:txBody>
                  <a:tcPr/>
                </a:tc>
                <a:tc>
                  <a:txBody>
                    <a:bodyPr/>
                    <a:lstStyle/>
                    <a:p>
                      <a:r>
                        <a:rPr lang="zh-TW" altLang="en-US" dirty="0" smtClean="0"/>
                        <a:t>無</a:t>
                      </a:r>
                      <a:endParaRPr lang="zh-TW" altLang="en-US" dirty="0"/>
                    </a:p>
                  </a:txBody>
                  <a:tcPr/>
                </a:tc>
              </a:tr>
              <a:tr h="370840">
                <a:tc>
                  <a:txBody>
                    <a:bodyPr/>
                    <a:lstStyle/>
                    <a:p>
                      <a:r>
                        <a:rPr lang="en-US" altLang="zh-TW" dirty="0" smtClean="0"/>
                        <a:t>OCEAN</a:t>
                      </a:r>
                      <a:endParaRPr lang="zh-TW" altLang="en-US" dirty="0"/>
                    </a:p>
                  </a:txBody>
                  <a:tcPr/>
                </a:tc>
                <a:tc>
                  <a:txBody>
                    <a:bodyPr/>
                    <a:lstStyle/>
                    <a:p>
                      <a:r>
                        <a:rPr lang="zh-TW" altLang="en-US" dirty="0" smtClean="0"/>
                        <a:t>海洋</a:t>
                      </a:r>
                      <a:endParaRPr lang="zh-TW" altLang="en-US" dirty="0"/>
                    </a:p>
                  </a:txBody>
                  <a:tcPr/>
                </a:tc>
                <a:tc>
                  <a:txBody>
                    <a:bodyPr/>
                    <a:lstStyle/>
                    <a:p>
                      <a:r>
                        <a:rPr lang="zh-TW" altLang="en-US" dirty="0" smtClean="0"/>
                        <a:t>無</a:t>
                      </a:r>
                      <a:endParaRPr lang="zh-TW" altLang="en-US" dirty="0"/>
                    </a:p>
                  </a:txBody>
                  <a:tcPr/>
                </a:tc>
              </a:tr>
              <a:tr h="370840">
                <a:tc>
                  <a:txBody>
                    <a:bodyPr/>
                    <a:lstStyle/>
                    <a:p>
                      <a:r>
                        <a:rPr lang="en-US" altLang="zh-TW" dirty="0" smtClean="0"/>
                        <a:t>NO-QBW</a:t>
                      </a:r>
                      <a:endParaRPr lang="zh-TW" altLang="en-US" dirty="0"/>
                    </a:p>
                  </a:txBody>
                  <a:tcPr/>
                </a:tc>
                <a:tc>
                  <a:txBody>
                    <a:bodyPr/>
                    <a:lstStyle/>
                    <a:p>
                      <a:r>
                        <a:rPr lang="zh-TW" altLang="en-US" dirty="0" smtClean="0"/>
                        <a:t>正常</a:t>
                      </a:r>
                      <a:endParaRPr lang="zh-TW" altLang="en-US" dirty="0"/>
                    </a:p>
                  </a:txBody>
                  <a:tcPr/>
                </a:tc>
                <a:tc>
                  <a:txBody>
                    <a:bodyPr/>
                    <a:lstStyle/>
                    <a:p>
                      <a:r>
                        <a:rPr lang="zh-TW" altLang="en-US" dirty="0" smtClean="0"/>
                        <a:t>濾除準雙週震盪（</a:t>
                      </a:r>
                      <a:r>
                        <a:rPr lang="en-US" altLang="zh-TW" dirty="0" smtClean="0"/>
                        <a:t>QBO</a:t>
                      </a:r>
                      <a:r>
                        <a:rPr lang="zh-TW" altLang="en-US" dirty="0" smtClean="0"/>
                        <a:t>）</a:t>
                      </a:r>
                      <a:endParaRPr lang="zh-TW" altLang="en-US" dirty="0"/>
                    </a:p>
                  </a:txBody>
                  <a:tcPr/>
                </a:tc>
              </a:tr>
              <a:tr h="370840">
                <a:tc>
                  <a:txBody>
                    <a:bodyPr/>
                    <a:lstStyle/>
                    <a:p>
                      <a:r>
                        <a:rPr lang="en-US" altLang="zh-TW" dirty="0" smtClean="0"/>
                        <a:t>NO-SYN</a:t>
                      </a:r>
                      <a:endParaRPr lang="zh-TW" altLang="en-US" dirty="0"/>
                    </a:p>
                  </a:txBody>
                  <a:tcPr/>
                </a:tc>
                <a:tc>
                  <a:txBody>
                    <a:bodyPr/>
                    <a:lstStyle/>
                    <a:p>
                      <a:r>
                        <a:rPr lang="zh-TW" altLang="en-US" dirty="0" smtClean="0"/>
                        <a:t>正常</a:t>
                      </a:r>
                      <a:endParaRPr lang="zh-TW" altLang="en-US" dirty="0"/>
                    </a:p>
                  </a:txBody>
                  <a:tcPr/>
                </a:tc>
                <a:tc>
                  <a:txBody>
                    <a:bodyPr/>
                    <a:lstStyle/>
                    <a:p>
                      <a:r>
                        <a:rPr lang="zh-TW" altLang="en-US" dirty="0" smtClean="0"/>
                        <a:t>濾除綜觀尺度波動</a:t>
                      </a:r>
                      <a:endParaRPr lang="zh-TW" altLang="en-US" dirty="0"/>
                    </a:p>
                  </a:txBody>
                  <a:tcPr/>
                </a:tc>
              </a:tr>
              <a:tr h="370840">
                <a:tc>
                  <a:txBody>
                    <a:bodyPr/>
                    <a:lstStyle/>
                    <a:p>
                      <a:r>
                        <a:rPr lang="en-US" altLang="zh-TW" dirty="0" smtClean="0"/>
                        <a:t>ONLY-MJO</a:t>
                      </a:r>
                      <a:endParaRPr lang="zh-TW" altLang="en-US" dirty="0"/>
                    </a:p>
                  </a:txBody>
                  <a:tcPr/>
                </a:tc>
                <a:tc>
                  <a:txBody>
                    <a:bodyPr/>
                    <a:lstStyle/>
                    <a:p>
                      <a:r>
                        <a:rPr lang="zh-TW" altLang="en-US" dirty="0" smtClean="0"/>
                        <a:t>正常</a:t>
                      </a:r>
                      <a:endParaRPr lang="zh-TW" altLang="en-US" dirty="0"/>
                    </a:p>
                  </a:txBody>
                  <a:tcPr/>
                </a:tc>
                <a:tc>
                  <a:txBody>
                    <a:bodyPr/>
                    <a:lstStyle/>
                    <a:p>
                      <a:r>
                        <a:rPr lang="zh-TW" altLang="en-US" dirty="0" smtClean="0"/>
                        <a:t>濾除準雙週震盪、綜觀尺度波動</a:t>
                      </a:r>
                      <a:endParaRPr lang="zh-TW" altLang="en-US" dirty="0"/>
                    </a:p>
                  </a:txBody>
                  <a:tcPr/>
                </a:tc>
              </a:tr>
            </a:tbl>
          </a:graphicData>
        </a:graphic>
      </p:graphicFrame>
      <p:sp>
        <p:nvSpPr>
          <p:cNvPr id="6" name="文字方塊 5"/>
          <p:cNvSpPr txBox="1"/>
          <p:nvPr/>
        </p:nvSpPr>
        <p:spPr>
          <a:xfrm>
            <a:off x="0" y="4566607"/>
            <a:ext cx="7848872" cy="2092881"/>
          </a:xfrm>
          <a:prstGeom prst="rect">
            <a:avLst/>
          </a:prstGeom>
          <a:noFill/>
        </p:spPr>
        <p:txBody>
          <a:bodyPr wrap="square" rtlCol="0">
            <a:spAutoFit/>
          </a:bodyPr>
          <a:lstStyle/>
          <a:p>
            <a:pPr marL="971550" lvl="1" indent="-514350">
              <a:buFont typeface="Arial" pitchFamily="34" charset="0"/>
              <a:buChar char="•"/>
            </a:pPr>
            <a:r>
              <a:rPr lang="zh-TW" altLang="en-US" sz="2600" dirty="0" smtClean="0"/>
              <a:t>濾波方法：</a:t>
            </a:r>
            <a:r>
              <a:rPr lang="en-US" altLang="zh-TW" sz="2600" dirty="0" err="1" smtClean="0"/>
              <a:t>Lanczos</a:t>
            </a:r>
            <a:r>
              <a:rPr lang="en-US" altLang="zh-TW" sz="2600" dirty="0" smtClean="0"/>
              <a:t> filter</a:t>
            </a:r>
          </a:p>
          <a:p>
            <a:pPr marL="971550" lvl="1" indent="-514350">
              <a:buFont typeface="Arial" pitchFamily="34" charset="0"/>
              <a:buChar char="•"/>
            </a:pPr>
            <a:r>
              <a:rPr lang="en-US" altLang="zh-TW" sz="2600" dirty="0" smtClean="0"/>
              <a:t>MJO</a:t>
            </a:r>
            <a:r>
              <a:rPr lang="zh-TW" altLang="en-US" sz="2600" dirty="0" smtClean="0"/>
              <a:t>尺度：</a:t>
            </a:r>
            <a:r>
              <a:rPr lang="en-US" altLang="zh-TW" sz="2600" dirty="0" smtClean="0"/>
              <a:t>Low Pass </a:t>
            </a:r>
            <a:r>
              <a:rPr lang="zh-TW" altLang="en-US" sz="2600" dirty="0" smtClean="0"/>
              <a:t>（</a:t>
            </a:r>
            <a:r>
              <a:rPr lang="en-US" altLang="zh-TW" sz="2600" dirty="0" smtClean="0"/>
              <a:t>20</a:t>
            </a:r>
            <a:r>
              <a:rPr lang="zh-TW" altLang="en-US" sz="2600" dirty="0" smtClean="0"/>
              <a:t>天以上）</a:t>
            </a:r>
            <a:endParaRPr lang="en-US" altLang="zh-TW" sz="2600" dirty="0" smtClean="0"/>
          </a:p>
          <a:p>
            <a:pPr marL="971550" lvl="1" indent="-514350">
              <a:buFont typeface="Arial" pitchFamily="34" charset="0"/>
              <a:buChar char="•"/>
            </a:pPr>
            <a:r>
              <a:rPr lang="en-US" altLang="zh-TW" sz="2600" dirty="0" smtClean="0"/>
              <a:t>QBW</a:t>
            </a:r>
            <a:r>
              <a:rPr lang="zh-TW" altLang="en-US" sz="2600" dirty="0" smtClean="0"/>
              <a:t>尺度：</a:t>
            </a:r>
            <a:r>
              <a:rPr lang="en-US" altLang="zh-TW" sz="2600" dirty="0" smtClean="0"/>
              <a:t>Band Pass</a:t>
            </a:r>
            <a:r>
              <a:rPr lang="zh-TW" altLang="en-US" sz="2600" dirty="0" smtClean="0"/>
              <a:t>（</a:t>
            </a:r>
            <a:r>
              <a:rPr lang="en-US" altLang="zh-TW" sz="2600" dirty="0" smtClean="0"/>
              <a:t>10-20</a:t>
            </a:r>
            <a:r>
              <a:rPr lang="zh-TW" altLang="en-US" sz="2600" dirty="0" smtClean="0"/>
              <a:t>天）</a:t>
            </a:r>
            <a:endParaRPr lang="en-US" altLang="zh-TW" sz="2600" dirty="0" smtClean="0"/>
          </a:p>
          <a:p>
            <a:pPr marL="971550" lvl="1" indent="-514350">
              <a:buFont typeface="Arial" pitchFamily="34" charset="0"/>
              <a:buChar char="•"/>
            </a:pPr>
            <a:r>
              <a:rPr lang="zh-TW" altLang="en-US" sz="2600" dirty="0" smtClean="0"/>
              <a:t>綜觀</a:t>
            </a:r>
            <a:r>
              <a:rPr lang="zh-TW" altLang="en-US" sz="2600" dirty="0"/>
              <a:t>尺度</a:t>
            </a:r>
            <a:r>
              <a:rPr lang="zh-TW" altLang="en-US" sz="2600" dirty="0" smtClean="0"/>
              <a:t>：無濾波場 </a:t>
            </a:r>
            <a:r>
              <a:rPr lang="en-US" altLang="zh-TW" sz="2600" dirty="0" smtClean="0"/>
              <a:t>- 10</a:t>
            </a:r>
            <a:r>
              <a:rPr lang="zh-TW" altLang="en-US" sz="2600" dirty="0" smtClean="0"/>
              <a:t>天</a:t>
            </a:r>
            <a:r>
              <a:rPr lang="en-US" altLang="zh-TW" sz="2600" dirty="0" smtClean="0"/>
              <a:t>Low Pass</a:t>
            </a:r>
            <a:r>
              <a:rPr lang="zh-TW" altLang="en-US" sz="2600" dirty="0" smtClean="0"/>
              <a:t>之結果</a:t>
            </a:r>
            <a:endParaRPr lang="en-US" altLang="zh-TW" sz="2600" dirty="0" smtClean="0"/>
          </a:p>
          <a:p>
            <a:pPr marL="971550" lvl="1" indent="-514350">
              <a:buFont typeface="Arial" pitchFamily="34" charset="0"/>
              <a:buChar char="•"/>
            </a:pPr>
            <a:r>
              <a:rPr lang="zh-TW" altLang="en-US" sz="2600" dirty="0" smtClean="0"/>
              <a:t>濾波時會一併修改</a:t>
            </a:r>
            <a:r>
              <a:rPr lang="zh-TW" altLang="en-US" sz="2600" dirty="0"/>
              <a:t>邊界場</a:t>
            </a:r>
            <a:endParaRPr lang="en-US" altLang="zh-TW" sz="2600" dirty="0" smtClean="0"/>
          </a:p>
        </p:txBody>
      </p:sp>
      <p:grpSp>
        <p:nvGrpSpPr>
          <p:cNvPr id="30" name="群組 29"/>
          <p:cNvGrpSpPr/>
          <p:nvPr/>
        </p:nvGrpSpPr>
        <p:grpSpPr>
          <a:xfrm>
            <a:off x="1547664" y="0"/>
            <a:ext cx="7259387" cy="6858000"/>
            <a:chOff x="1547664" y="0"/>
            <a:chExt cx="7259387" cy="6858000"/>
          </a:xfrm>
        </p:grpSpPr>
        <p:pic>
          <p:nvPicPr>
            <p:cNvPr id="2050" name="Picture 2"/>
            <p:cNvPicPr>
              <a:picLocks noChangeAspect="1" noChangeArrowheads="1"/>
            </p:cNvPicPr>
            <p:nvPr/>
          </p:nvPicPr>
          <p:blipFill>
            <a:blip r:embed="rId2" cstate="print"/>
            <a:srcRect t="533"/>
            <a:stretch>
              <a:fillRect/>
            </a:stretch>
          </p:blipFill>
          <p:spPr bwMode="auto">
            <a:xfrm>
              <a:off x="1547664" y="409459"/>
              <a:ext cx="6172200" cy="6448541"/>
            </a:xfrm>
            <a:prstGeom prst="rect">
              <a:avLst/>
            </a:prstGeom>
            <a:noFill/>
            <a:ln w="9525">
              <a:noFill/>
              <a:miter lim="800000"/>
              <a:headEnd/>
              <a:tailEnd/>
            </a:ln>
          </p:spPr>
        </p:pic>
        <p:sp>
          <p:nvSpPr>
            <p:cNvPr id="7" name="文字方塊 6"/>
            <p:cNvSpPr txBox="1"/>
            <p:nvPr/>
          </p:nvSpPr>
          <p:spPr>
            <a:xfrm>
              <a:off x="1547664" y="112135"/>
              <a:ext cx="1263103" cy="369332"/>
            </a:xfrm>
            <a:prstGeom prst="rect">
              <a:avLst/>
            </a:prstGeom>
            <a:solidFill>
              <a:schemeClr val="bg1"/>
            </a:solidFill>
          </p:spPr>
          <p:txBody>
            <a:bodyPr wrap="none" rtlCol="0">
              <a:spAutoFit/>
            </a:bodyPr>
            <a:lstStyle/>
            <a:p>
              <a:r>
                <a:rPr lang="en-US" altLang="zh-TW" dirty="0" smtClean="0">
                  <a:solidFill>
                    <a:srgbClr val="0000CC"/>
                  </a:solidFill>
                </a:rPr>
                <a:t>Unfiltered</a:t>
              </a:r>
              <a:endParaRPr lang="zh-TW" altLang="en-US" dirty="0">
                <a:solidFill>
                  <a:srgbClr val="0000CC"/>
                </a:solidFill>
              </a:endParaRPr>
            </a:p>
          </p:txBody>
        </p:sp>
        <p:sp>
          <p:nvSpPr>
            <p:cNvPr id="8" name="文字方塊 7"/>
            <p:cNvSpPr txBox="1"/>
            <p:nvPr/>
          </p:nvSpPr>
          <p:spPr>
            <a:xfrm>
              <a:off x="4572000" y="112135"/>
              <a:ext cx="1107996" cy="369332"/>
            </a:xfrm>
            <a:prstGeom prst="rect">
              <a:avLst/>
            </a:prstGeom>
            <a:solidFill>
              <a:schemeClr val="bg1"/>
            </a:solidFill>
          </p:spPr>
          <p:txBody>
            <a:bodyPr wrap="none" rtlCol="0">
              <a:spAutoFit/>
            </a:bodyPr>
            <a:lstStyle/>
            <a:p>
              <a:r>
                <a:rPr lang="zh-TW" altLang="en-US" dirty="0">
                  <a:solidFill>
                    <a:srgbClr val="0000CC"/>
                  </a:solidFill>
                </a:rPr>
                <a:t>綜觀</a:t>
              </a:r>
              <a:r>
                <a:rPr lang="zh-TW" altLang="en-US" dirty="0" smtClean="0">
                  <a:solidFill>
                    <a:srgbClr val="0000CC"/>
                  </a:solidFill>
                </a:rPr>
                <a:t>尺度</a:t>
              </a:r>
              <a:endParaRPr lang="zh-TW" altLang="en-US" dirty="0">
                <a:solidFill>
                  <a:srgbClr val="0000CC"/>
                </a:solidFill>
              </a:endParaRPr>
            </a:p>
          </p:txBody>
        </p:sp>
        <p:sp>
          <p:nvSpPr>
            <p:cNvPr id="9" name="文字方塊 8"/>
            <p:cNvSpPr txBox="1"/>
            <p:nvPr/>
          </p:nvSpPr>
          <p:spPr>
            <a:xfrm>
              <a:off x="1547664" y="3361787"/>
              <a:ext cx="667683" cy="369332"/>
            </a:xfrm>
            <a:prstGeom prst="rect">
              <a:avLst/>
            </a:prstGeom>
            <a:noFill/>
          </p:spPr>
          <p:txBody>
            <a:bodyPr wrap="none" rtlCol="0">
              <a:spAutoFit/>
            </a:bodyPr>
            <a:lstStyle/>
            <a:p>
              <a:r>
                <a:rPr lang="en-US" altLang="zh-TW" dirty="0" smtClean="0">
                  <a:solidFill>
                    <a:srgbClr val="0000CC"/>
                  </a:solidFill>
                </a:rPr>
                <a:t>QBW</a:t>
              </a:r>
              <a:endParaRPr lang="zh-TW" altLang="en-US" dirty="0">
                <a:solidFill>
                  <a:srgbClr val="0000CC"/>
                </a:solidFill>
              </a:endParaRPr>
            </a:p>
          </p:txBody>
        </p:sp>
        <p:sp>
          <p:nvSpPr>
            <p:cNvPr id="10" name="文字方塊 9"/>
            <p:cNvSpPr txBox="1"/>
            <p:nvPr/>
          </p:nvSpPr>
          <p:spPr>
            <a:xfrm>
              <a:off x="4612213" y="3361787"/>
              <a:ext cx="607859" cy="369332"/>
            </a:xfrm>
            <a:prstGeom prst="rect">
              <a:avLst/>
            </a:prstGeom>
            <a:noFill/>
          </p:spPr>
          <p:txBody>
            <a:bodyPr wrap="none" rtlCol="0">
              <a:spAutoFit/>
            </a:bodyPr>
            <a:lstStyle/>
            <a:p>
              <a:r>
                <a:rPr lang="en-US" altLang="zh-TW" dirty="0" smtClean="0">
                  <a:solidFill>
                    <a:srgbClr val="0000CC"/>
                  </a:solidFill>
                </a:rPr>
                <a:t>MJO</a:t>
              </a:r>
              <a:endParaRPr lang="zh-TW" altLang="en-US" dirty="0">
                <a:solidFill>
                  <a:srgbClr val="0000CC"/>
                </a:solidFill>
              </a:endParaRPr>
            </a:p>
          </p:txBody>
        </p:sp>
        <p:sp>
          <p:nvSpPr>
            <p:cNvPr id="26" name="文字方塊 25"/>
            <p:cNvSpPr txBox="1"/>
            <p:nvPr/>
          </p:nvSpPr>
          <p:spPr>
            <a:xfrm>
              <a:off x="7524328" y="0"/>
              <a:ext cx="1282723" cy="646331"/>
            </a:xfrm>
            <a:prstGeom prst="rect">
              <a:avLst/>
            </a:prstGeom>
            <a:noFill/>
          </p:spPr>
          <p:txBody>
            <a:bodyPr wrap="none" rtlCol="0">
              <a:spAutoFit/>
            </a:bodyPr>
            <a:lstStyle/>
            <a:p>
              <a:r>
                <a:rPr lang="zh-TW" altLang="en-US" dirty="0" smtClean="0">
                  <a:solidFill>
                    <a:srgbClr val="0000CC"/>
                  </a:solidFill>
                </a:rPr>
                <a:t> </a:t>
              </a:r>
              <a:r>
                <a:rPr lang="en-US" altLang="zh-TW" dirty="0" smtClean="0">
                  <a:solidFill>
                    <a:srgbClr val="0000CC"/>
                  </a:solidFill>
                </a:rPr>
                <a:t>700 </a:t>
              </a:r>
              <a:r>
                <a:rPr lang="en-US" altLang="zh-TW" dirty="0" err="1" smtClean="0">
                  <a:solidFill>
                    <a:srgbClr val="0000CC"/>
                  </a:solidFill>
                </a:rPr>
                <a:t>hPa</a:t>
              </a:r>
              <a:endParaRPr lang="en-US" altLang="zh-TW" dirty="0" smtClean="0">
                <a:solidFill>
                  <a:srgbClr val="0000CC"/>
                </a:solidFill>
              </a:endParaRPr>
            </a:p>
            <a:p>
              <a:r>
                <a:rPr lang="en-US" altLang="zh-TW" dirty="0" smtClean="0">
                  <a:solidFill>
                    <a:srgbClr val="0000CC"/>
                  </a:solidFill>
                </a:rPr>
                <a:t>12Z Aug.5</a:t>
              </a:r>
              <a:endParaRPr lang="zh-TW" altLang="en-US" dirty="0"/>
            </a:p>
          </p:txBody>
        </p:sp>
        <p:sp>
          <p:nvSpPr>
            <p:cNvPr id="29" name="橢圓 28"/>
            <p:cNvSpPr/>
            <p:nvPr/>
          </p:nvSpPr>
          <p:spPr>
            <a:xfrm>
              <a:off x="3419872" y="172511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 name="群組 30"/>
          <p:cNvGrpSpPr/>
          <p:nvPr/>
        </p:nvGrpSpPr>
        <p:grpSpPr>
          <a:xfrm>
            <a:off x="5652120" y="1340768"/>
            <a:ext cx="576064" cy="648072"/>
            <a:chOff x="5652120" y="1340768"/>
            <a:chExt cx="576064" cy="648072"/>
          </a:xfrm>
        </p:grpSpPr>
        <p:cxnSp>
          <p:nvCxnSpPr>
            <p:cNvPr id="20" name="直線單箭頭接點 19"/>
            <p:cNvCxnSpPr/>
            <p:nvPr/>
          </p:nvCxnSpPr>
          <p:spPr>
            <a:xfrm flipH="1">
              <a:off x="5724128" y="1988840"/>
              <a:ext cx="36004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5652120" y="1484784"/>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5724128" y="1340768"/>
              <a:ext cx="36004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6228184" y="1421160"/>
              <a:ext cx="0" cy="4956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群組 40"/>
          <p:cNvGrpSpPr/>
          <p:nvPr/>
        </p:nvGrpSpPr>
        <p:grpSpPr>
          <a:xfrm>
            <a:off x="2827040" y="4509120"/>
            <a:ext cx="1312912" cy="864096"/>
            <a:chOff x="2827040" y="4509120"/>
            <a:chExt cx="1312912" cy="864096"/>
          </a:xfrm>
        </p:grpSpPr>
        <p:cxnSp>
          <p:nvCxnSpPr>
            <p:cNvPr id="33" name="直線單箭頭接點 32"/>
            <p:cNvCxnSpPr/>
            <p:nvPr/>
          </p:nvCxnSpPr>
          <p:spPr>
            <a:xfrm flipV="1">
              <a:off x="4139952" y="4653136"/>
              <a:ext cx="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3131840" y="5373216"/>
              <a:ext cx="7200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3059832" y="4509120"/>
              <a:ext cx="8724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2827040" y="4661520"/>
              <a:ext cx="16768" cy="5676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群組 53"/>
          <p:cNvGrpSpPr/>
          <p:nvPr/>
        </p:nvGrpSpPr>
        <p:grpSpPr>
          <a:xfrm>
            <a:off x="5580112" y="4725144"/>
            <a:ext cx="1318944" cy="792088"/>
            <a:chOff x="5580112" y="4725144"/>
            <a:chExt cx="1318944" cy="792088"/>
          </a:xfrm>
        </p:grpSpPr>
        <p:cxnSp>
          <p:nvCxnSpPr>
            <p:cNvPr id="43" name="直線單箭頭接點 42"/>
            <p:cNvCxnSpPr/>
            <p:nvPr/>
          </p:nvCxnSpPr>
          <p:spPr>
            <a:xfrm>
              <a:off x="5724128" y="5517232"/>
              <a:ext cx="100811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a:off x="5796136" y="4725144"/>
              <a:ext cx="80047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5580112" y="4877544"/>
              <a:ext cx="16768" cy="4956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V="1">
              <a:off x="6876256" y="4797152"/>
              <a:ext cx="2280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模擬</a:t>
            </a:r>
            <a:r>
              <a:rPr lang="zh-TW" altLang="en-US" dirty="0" smtClean="0"/>
              <a:t>結果</a:t>
            </a:r>
            <a:endParaRPr lang="zh-TW" altLang="en-US" dirty="0"/>
          </a:p>
        </p:txBody>
      </p:sp>
      <p:sp>
        <p:nvSpPr>
          <p:cNvPr id="3" name="內容版面配置區 2"/>
          <p:cNvSpPr>
            <a:spLocks noGrp="1"/>
          </p:cNvSpPr>
          <p:nvPr>
            <p:ph sz="quarter" idx="1"/>
          </p:nvPr>
        </p:nvSpPr>
        <p:spPr/>
        <p:txBody>
          <a:bodyPr/>
          <a:lstStyle/>
          <a:p>
            <a:r>
              <a:rPr lang="zh-TW" altLang="en-US" dirty="0" smtClean="0"/>
              <a:t>中心定位：使最大對稱切線風出現之處</a:t>
            </a:r>
            <a:r>
              <a:rPr lang="en-US" altLang="zh-TW" dirty="0" smtClean="0"/>
              <a:t>(Wu et al. 2006)</a:t>
            </a:r>
            <a:endParaRPr lang="zh-TW" altLang="en-US" dirty="0"/>
          </a:p>
        </p:txBody>
      </p:sp>
      <p:pic>
        <p:nvPicPr>
          <p:cNvPr id="3075" name="Picture 3"/>
          <p:cNvPicPr>
            <a:picLocks noChangeAspect="1" noChangeArrowheads="1"/>
          </p:cNvPicPr>
          <p:nvPr/>
        </p:nvPicPr>
        <p:blipFill>
          <a:blip r:embed="rId3" cstate="print"/>
          <a:stretch>
            <a:fillRect/>
          </a:stretch>
        </p:blipFill>
        <p:spPr bwMode="auto">
          <a:xfrm>
            <a:off x="2483768" y="1629912"/>
            <a:ext cx="4467225" cy="4988875"/>
          </a:xfrm>
          <a:prstGeom prst="rect">
            <a:avLst/>
          </a:prstGeom>
          <a:noFill/>
          <a:ln w="9525">
            <a:noFill/>
            <a:miter lim="800000"/>
            <a:headEnd/>
            <a:tailEnd/>
          </a:ln>
        </p:spPr>
      </p:pic>
      <p:pic>
        <p:nvPicPr>
          <p:cNvPr id="6" name="圖片 5" descr="2009MORAKOT.png"/>
          <p:cNvPicPr>
            <a:picLocks noChangeAspect="1"/>
          </p:cNvPicPr>
          <p:nvPr/>
        </p:nvPicPr>
        <p:blipFill>
          <a:blip r:embed="rId4" cstate="print"/>
          <a:stretch>
            <a:fillRect/>
          </a:stretch>
        </p:blipFill>
        <p:spPr>
          <a:xfrm>
            <a:off x="755576" y="908720"/>
            <a:ext cx="7038975" cy="5629275"/>
          </a:xfrm>
          <a:prstGeom prst="rect">
            <a:avLst/>
          </a:prstGeom>
        </p:spPr>
      </p:pic>
      <p:grpSp>
        <p:nvGrpSpPr>
          <p:cNvPr id="11" name="群組 10"/>
          <p:cNvGrpSpPr/>
          <p:nvPr/>
        </p:nvGrpSpPr>
        <p:grpSpPr>
          <a:xfrm>
            <a:off x="251520" y="548680"/>
            <a:ext cx="7669360" cy="5855965"/>
            <a:chOff x="-7669360" y="404664"/>
            <a:chExt cx="7669360" cy="5855965"/>
          </a:xfrm>
        </p:grpSpPr>
        <p:pic>
          <p:nvPicPr>
            <p:cNvPr id="3076" name="Picture 4"/>
            <p:cNvPicPr>
              <a:picLocks noChangeAspect="1" noChangeArrowheads="1"/>
            </p:cNvPicPr>
            <p:nvPr/>
          </p:nvPicPr>
          <p:blipFill>
            <a:blip r:embed="rId5" cstate="print"/>
            <a:srcRect/>
            <a:stretch>
              <a:fillRect/>
            </a:stretch>
          </p:blipFill>
          <p:spPr bwMode="auto">
            <a:xfrm>
              <a:off x="-7667625" y="764704"/>
              <a:ext cx="7667625" cy="5495925"/>
            </a:xfrm>
            <a:prstGeom prst="rect">
              <a:avLst/>
            </a:prstGeom>
            <a:noFill/>
            <a:ln w="9525">
              <a:noFill/>
              <a:miter lim="800000"/>
              <a:headEnd/>
              <a:tailEnd/>
            </a:ln>
          </p:spPr>
        </p:pic>
        <p:sp>
          <p:nvSpPr>
            <p:cNvPr id="8" name="文字方塊 7"/>
            <p:cNvSpPr txBox="1"/>
            <p:nvPr/>
          </p:nvSpPr>
          <p:spPr>
            <a:xfrm>
              <a:off x="-7669360" y="404664"/>
              <a:ext cx="5522730" cy="369332"/>
            </a:xfrm>
            <a:prstGeom prst="rect">
              <a:avLst/>
            </a:prstGeom>
            <a:solidFill>
              <a:schemeClr val="bg1"/>
            </a:solidFill>
          </p:spPr>
          <p:txBody>
            <a:bodyPr wrap="none" rtlCol="0">
              <a:spAutoFit/>
            </a:bodyPr>
            <a:lstStyle/>
            <a:p>
              <a:r>
                <a:rPr lang="en-US" altLang="zh-TW" dirty="0" smtClean="0"/>
                <a:t>Precipitation  </a:t>
              </a:r>
              <a:r>
                <a:rPr lang="en-US" altLang="zh-TW" dirty="0" smtClean="0">
                  <a:solidFill>
                    <a:srgbClr val="0000CC"/>
                  </a:solidFill>
                </a:rPr>
                <a:t>Aug.7 0300  UTC ~ Aug.8 0300  UTC</a:t>
              </a:r>
              <a:endParaRPr lang="zh-TW" altLang="en-US" dirty="0">
                <a:solidFill>
                  <a:srgbClr val="0000CC"/>
                </a:solidFill>
              </a:endParaRPr>
            </a:p>
          </p:txBody>
        </p:sp>
        <p:sp>
          <p:nvSpPr>
            <p:cNvPr id="9" name="文字方塊 8"/>
            <p:cNvSpPr txBox="1"/>
            <p:nvPr/>
          </p:nvSpPr>
          <p:spPr>
            <a:xfrm>
              <a:off x="-3136748" y="930492"/>
              <a:ext cx="831831" cy="369332"/>
            </a:xfrm>
            <a:prstGeom prst="rect">
              <a:avLst/>
            </a:prstGeom>
            <a:noFill/>
          </p:spPr>
          <p:txBody>
            <a:bodyPr wrap="none" rtlCol="0">
              <a:spAutoFit/>
            </a:bodyPr>
            <a:lstStyle/>
            <a:p>
              <a:r>
                <a:rPr lang="en-US" altLang="zh-TW" dirty="0" smtClean="0"/>
                <a:t>CTL D3</a:t>
              </a:r>
              <a:endParaRPr lang="zh-TW" altLang="en-US" dirty="0"/>
            </a:p>
          </p:txBody>
        </p:sp>
        <p:sp>
          <p:nvSpPr>
            <p:cNvPr id="10" name="文字方塊 9"/>
            <p:cNvSpPr txBox="1"/>
            <p:nvPr/>
          </p:nvSpPr>
          <p:spPr>
            <a:xfrm>
              <a:off x="-6714639" y="930492"/>
              <a:ext cx="638316" cy="369332"/>
            </a:xfrm>
            <a:prstGeom prst="rect">
              <a:avLst/>
            </a:prstGeom>
            <a:noFill/>
          </p:spPr>
          <p:txBody>
            <a:bodyPr wrap="none" rtlCol="0">
              <a:spAutoFit/>
            </a:bodyPr>
            <a:lstStyle/>
            <a:p>
              <a:r>
                <a:rPr lang="en-US" altLang="zh-TW" dirty="0" smtClean="0"/>
                <a:t>CWB</a:t>
              </a:r>
              <a:endParaRPr lang="zh-TW" altLang="en-US" dirty="0"/>
            </a:p>
          </p:txBody>
        </p:sp>
      </p:grpSp>
      <p:grpSp>
        <p:nvGrpSpPr>
          <p:cNvPr id="16" name="群組 15"/>
          <p:cNvGrpSpPr/>
          <p:nvPr/>
        </p:nvGrpSpPr>
        <p:grpSpPr>
          <a:xfrm>
            <a:off x="246524" y="548680"/>
            <a:ext cx="7538540" cy="5688707"/>
            <a:chOff x="-3780928" y="-531440"/>
            <a:chExt cx="7538540" cy="5688707"/>
          </a:xfrm>
        </p:grpSpPr>
        <p:pic>
          <p:nvPicPr>
            <p:cNvPr id="3077" name="Picture 5"/>
            <p:cNvPicPr>
              <a:picLocks noChangeAspect="1" noChangeArrowheads="1"/>
            </p:cNvPicPr>
            <p:nvPr/>
          </p:nvPicPr>
          <p:blipFill>
            <a:blip r:embed="rId6" cstate="print"/>
            <a:srcRect/>
            <a:stretch>
              <a:fillRect/>
            </a:stretch>
          </p:blipFill>
          <p:spPr bwMode="auto">
            <a:xfrm>
              <a:off x="-3757613" y="-243408"/>
              <a:ext cx="7515225" cy="5400675"/>
            </a:xfrm>
            <a:prstGeom prst="rect">
              <a:avLst/>
            </a:prstGeom>
            <a:noFill/>
            <a:ln w="9525">
              <a:noFill/>
              <a:miter lim="800000"/>
              <a:headEnd/>
              <a:tailEnd/>
            </a:ln>
          </p:spPr>
        </p:pic>
        <p:sp>
          <p:nvSpPr>
            <p:cNvPr id="13" name="文字方塊 12"/>
            <p:cNvSpPr txBox="1"/>
            <p:nvPr/>
          </p:nvSpPr>
          <p:spPr>
            <a:xfrm>
              <a:off x="-3780928" y="-531440"/>
              <a:ext cx="6125676" cy="369332"/>
            </a:xfrm>
            <a:prstGeom prst="rect">
              <a:avLst/>
            </a:prstGeom>
            <a:solidFill>
              <a:schemeClr val="bg1"/>
            </a:solidFill>
          </p:spPr>
          <p:txBody>
            <a:bodyPr wrap="square" rtlCol="0">
              <a:spAutoFit/>
            </a:bodyPr>
            <a:lstStyle/>
            <a:p>
              <a:r>
                <a:rPr lang="en-US" altLang="zh-TW" dirty="0" smtClean="0"/>
                <a:t>Precipitation  </a:t>
              </a:r>
              <a:r>
                <a:rPr lang="en-US" altLang="zh-TW" dirty="0" smtClean="0">
                  <a:solidFill>
                    <a:srgbClr val="0000CC"/>
                  </a:solidFill>
                </a:rPr>
                <a:t>Aug.5 1200  UTC ~ Aug.10 0000 UTC</a:t>
              </a:r>
              <a:endParaRPr lang="zh-TW" altLang="en-US" dirty="0">
                <a:solidFill>
                  <a:srgbClr val="0000CC"/>
                </a:solidFill>
              </a:endParaRPr>
            </a:p>
          </p:txBody>
        </p:sp>
        <p:sp>
          <p:nvSpPr>
            <p:cNvPr id="14" name="文字方塊 13"/>
            <p:cNvSpPr txBox="1"/>
            <p:nvPr/>
          </p:nvSpPr>
          <p:spPr>
            <a:xfrm>
              <a:off x="-2907076" y="-72096"/>
              <a:ext cx="638316" cy="369332"/>
            </a:xfrm>
            <a:prstGeom prst="rect">
              <a:avLst/>
            </a:prstGeom>
            <a:noFill/>
          </p:spPr>
          <p:txBody>
            <a:bodyPr wrap="none" rtlCol="0">
              <a:spAutoFit/>
            </a:bodyPr>
            <a:lstStyle/>
            <a:p>
              <a:r>
                <a:rPr lang="en-US" altLang="zh-TW" dirty="0" smtClean="0"/>
                <a:t>CWB</a:t>
              </a:r>
              <a:endParaRPr lang="zh-TW" altLang="en-US" dirty="0"/>
            </a:p>
          </p:txBody>
        </p:sp>
        <p:sp>
          <p:nvSpPr>
            <p:cNvPr id="15" name="文字方塊 14"/>
            <p:cNvSpPr txBox="1"/>
            <p:nvPr/>
          </p:nvSpPr>
          <p:spPr>
            <a:xfrm>
              <a:off x="539552" y="-72096"/>
              <a:ext cx="831831" cy="369332"/>
            </a:xfrm>
            <a:prstGeom prst="rect">
              <a:avLst/>
            </a:prstGeom>
            <a:noFill/>
          </p:spPr>
          <p:txBody>
            <a:bodyPr wrap="none" rtlCol="0">
              <a:spAutoFit/>
            </a:bodyPr>
            <a:lstStyle/>
            <a:p>
              <a:r>
                <a:rPr lang="en-US" altLang="zh-TW" dirty="0" smtClean="0"/>
                <a:t>CTL D2</a:t>
              </a:r>
              <a:endParaRPr lang="zh-TW"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9392"/>
            <a:ext cx="8229600" cy="1143000"/>
          </a:xfrm>
        </p:spPr>
        <p:txBody>
          <a:bodyPr/>
          <a:lstStyle/>
          <a:p>
            <a:r>
              <a:rPr lang="en-US" altLang="zh-TW" dirty="0" smtClean="0"/>
              <a:t>CTL Run</a:t>
            </a:r>
            <a:r>
              <a:rPr lang="zh-TW" altLang="en-US" dirty="0" smtClean="0"/>
              <a:t>模擬結果</a:t>
            </a:r>
            <a:endParaRPr lang="zh-TW" altLang="en-US" dirty="0"/>
          </a:p>
        </p:txBody>
      </p:sp>
      <p:grpSp>
        <p:nvGrpSpPr>
          <p:cNvPr id="17" name="群組 16"/>
          <p:cNvGrpSpPr/>
          <p:nvPr/>
        </p:nvGrpSpPr>
        <p:grpSpPr>
          <a:xfrm>
            <a:off x="611200" y="980728"/>
            <a:ext cx="7849232" cy="5889406"/>
            <a:chOff x="683206" y="510116"/>
            <a:chExt cx="7849232" cy="5889406"/>
          </a:xfrm>
        </p:grpSpPr>
        <p:pic>
          <p:nvPicPr>
            <p:cNvPr id="6" name="Picture 2"/>
            <p:cNvPicPr>
              <a:picLocks noChangeAspect="1" noChangeArrowheads="1"/>
            </p:cNvPicPr>
            <p:nvPr/>
          </p:nvPicPr>
          <p:blipFill>
            <a:blip r:embed="rId3" cstate="print"/>
            <a:srcRect r="51994" b="67722"/>
            <a:stretch>
              <a:fillRect/>
            </a:stretch>
          </p:blipFill>
          <p:spPr bwMode="auto">
            <a:xfrm>
              <a:off x="683206" y="582124"/>
              <a:ext cx="2592648" cy="270246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32249" r="51994" b="36118"/>
            <a:stretch>
              <a:fillRect/>
            </a:stretch>
          </p:blipFill>
          <p:spPr bwMode="auto">
            <a:xfrm>
              <a:off x="3275851" y="582124"/>
              <a:ext cx="2592648" cy="2648465"/>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t="63852" r="51994"/>
            <a:stretch>
              <a:fillRect/>
            </a:stretch>
          </p:blipFill>
          <p:spPr bwMode="auto">
            <a:xfrm>
              <a:off x="5867782" y="510116"/>
              <a:ext cx="2592648" cy="3026483"/>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48994" b="68367"/>
            <a:stretch>
              <a:fillRect/>
            </a:stretch>
          </p:blipFill>
          <p:spPr bwMode="auto">
            <a:xfrm>
              <a:off x="755572" y="3534452"/>
              <a:ext cx="2607753" cy="2507213"/>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48994" t="32249" b="36118"/>
            <a:stretch>
              <a:fillRect/>
            </a:stretch>
          </p:blipFill>
          <p:spPr bwMode="auto">
            <a:xfrm>
              <a:off x="3347861" y="3559367"/>
              <a:ext cx="2607753" cy="2507213"/>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48994" t="63852"/>
            <a:stretch>
              <a:fillRect/>
            </a:stretch>
          </p:blipFill>
          <p:spPr bwMode="auto">
            <a:xfrm>
              <a:off x="5924685" y="3534452"/>
              <a:ext cx="2607753" cy="2865070"/>
            </a:xfrm>
            <a:prstGeom prst="rect">
              <a:avLst/>
            </a:prstGeom>
            <a:noFill/>
            <a:ln w="9525">
              <a:noFill/>
              <a:miter lim="800000"/>
              <a:headEnd/>
              <a:tailEnd/>
            </a:ln>
          </p:spPr>
        </p:pic>
      </p:grpSp>
      <p:sp>
        <p:nvSpPr>
          <p:cNvPr id="18" name="文字方塊 17"/>
          <p:cNvSpPr txBox="1"/>
          <p:nvPr/>
        </p:nvSpPr>
        <p:spPr>
          <a:xfrm>
            <a:off x="827584" y="764704"/>
            <a:ext cx="1473480" cy="369332"/>
          </a:xfrm>
          <a:prstGeom prst="rect">
            <a:avLst/>
          </a:prstGeom>
          <a:noFill/>
        </p:spPr>
        <p:txBody>
          <a:bodyPr wrap="none" rtlCol="0">
            <a:spAutoFit/>
          </a:bodyPr>
          <a:lstStyle/>
          <a:p>
            <a:r>
              <a:rPr lang="en-US" altLang="zh-TW" dirty="0" smtClean="0"/>
              <a:t>D3 </a:t>
            </a:r>
            <a:r>
              <a:rPr lang="zh-TW" altLang="en-US" dirty="0" smtClean="0"/>
              <a:t>雷達回波</a:t>
            </a:r>
            <a:endParaRPr lang="zh-TW" altLang="en-US" dirty="0"/>
          </a:p>
        </p:txBody>
      </p:sp>
      <p:sp>
        <p:nvSpPr>
          <p:cNvPr id="19" name="文字方塊 18"/>
          <p:cNvSpPr txBox="1"/>
          <p:nvPr/>
        </p:nvSpPr>
        <p:spPr>
          <a:xfrm>
            <a:off x="899592" y="3717032"/>
            <a:ext cx="1867819" cy="369332"/>
          </a:xfrm>
          <a:prstGeom prst="rect">
            <a:avLst/>
          </a:prstGeom>
          <a:noFill/>
        </p:spPr>
        <p:txBody>
          <a:bodyPr wrap="none" rtlCol="0">
            <a:spAutoFit/>
          </a:bodyPr>
          <a:lstStyle/>
          <a:p>
            <a:r>
              <a:rPr lang="en-US" altLang="zh-TW" dirty="0" smtClean="0"/>
              <a:t>D1 700 </a:t>
            </a:r>
            <a:r>
              <a:rPr lang="en-US" altLang="zh-TW" dirty="0" err="1" smtClean="0"/>
              <a:t>hPa</a:t>
            </a:r>
            <a:r>
              <a:rPr lang="zh-TW" altLang="en-US" dirty="0" smtClean="0"/>
              <a:t>風場</a:t>
            </a:r>
            <a:endParaRPr lang="zh-TW" altLang="en-US" dirty="0"/>
          </a:p>
        </p:txBody>
      </p:sp>
      <p:sp>
        <p:nvSpPr>
          <p:cNvPr id="20" name="文字方塊 19"/>
          <p:cNvSpPr txBox="1"/>
          <p:nvPr/>
        </p:nvSpPr>
        <p:spPr>
          <a:xfrm>
            <a:off x="7574340" y="692696"/>
            <a:ext cx="1569660" cy="369332"/>
          </a:xfrm>
          <a:prstGeom prst="rect">
            <a:avLst/>
          </a:prstGeom>
          <a:noFill/>
        </p:spPr>
        <p:txBody>
          <a:bodyPr wrap="none" rtlCol="0">
            <a:spAutoFit/>
          </a:bodyPr>
          <a:lstStyle/>
          <a:p>
            <a:r>
              <a:rPr lang="zh-TW" altLang="en-US" dirty="0" smtClean="0"/>
              <a:t>對流不對稱性</a:t>
            </a:r>
            <a:endParaRPr lang="zh-TW" altLang="en-US" dirty="0"/>
          </a:p>
        </p:txBody>
      </p:sp>
      <p:sp>
        <p:nvSpPr>
          <p:cNvPr id="14" name="橢圓 13"/>
          <p:cNvSpPr/>
          <p:nvPr/>
        </p:nvSpPr>
        <p:spPr>
          <a:xfrm>
            <a:off x="1987663" y="22848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4620155" y="22848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7244247" y="22848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283646" y="5085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4708065" y="5141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7236296" y="5085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地形敏感度實驗</a:t>
            </a:r>
          </a:p>
        </p:txBody>
      </p:sp>
      <p:pic>
        <p:nvPicPr>
          <p:cNvPr id="5" name="內容版面配置區 4" descr="Track.jpg"/>
          <p:cNvPicPr>
            <a:picLocks noGrp="1" noChangeAspect="1"/>
          </p:cNvPicPr>
          <p:nvPr>
            <p:ph sz="quarter" idx="1"/>
          </p:nvPr>
        </p:nvPicPr>
        <p:blipFill>
          <a:blip r:embed="rId2" cstate="print"/>
          <a:srcRect b="50697"/>
          <a:stretch>
            <a:fillRect/>
          </a:stretch>
        </p:blipFill>
        <p:spPr>
          <a:xfrm>
            <a:off x="35496" y="1844824"/>
            <a:ext cx="4556760" cy="2539657"/>
          </a:xfrm>
        </p:spPr>
      </p:pic>
      <p:sp>
        <p:nvSpPr>
          <p:cNvPr id="6" name="文字方塊 5"/>
          <p:cNvSpPr txBox="1"/>
          <p:nvPr/>
        </p:nvSpPr>
        <p:spPr>
          <a:xfrm>
            <a:off x="1475656" y="4554994"/>
            <a:ext cx="6120680" cy="1754326"/>
          </a:xfrm>
          <a:prstGeom prst="rect">
            <a:avLst/>
          </a:prstGeom>
          <a:noFill/>
        </p:spPr>
        <p:txBody>
          <a:bodyPr wrap="square" rtlCol="0">
            <a:spAutoFit/>
          </a:bodyPr>
          <a:lstStyle/>
          <a:p>
            <a:pPr>
              <a:buFont typeface="Wingdings" pitchFamily="2" charset="2"/>
              <a:buChar char="l"/>
            </a:pPr>
            <a:r>
              <a:rPr lang="zh-TW" altLang="en-US" sz="2400" dirty="0" smtClean="0"/>
              <a:t>隨著地形的移除，登陸後颱風強度越強</a:t>
            </a:r>
            <a:endParaRPr lang="en-US" altLang="zh-TW" sz="2400" dirty="0" smtClean="0"/>
          </a:p>
          <a:p>
            <a:pPr>
              <a:buFont typeface="Wingdings" pitchFamily="2" charset="2"/>
              <a:buChar char="l"/>
            </a:pPr>
            <a:endParaRPr lang="en-US" altLang="zh-TW" sz="1600" dirty="0" smtClean="0"/>
          </a:p>
          <a:p>
            <a:pPr>
              <a:buFont typeface="Wingdings" pitchFamily="2" charset="2"/>
              <a:buChar char="l"/>
            </a:pPr>
            <a:r>
              <a:rPr lang="zh-TW" altLang="en-US" sz="2400" dirty="0" smtClean="0"/>
              <a:t>地形非颱風</a:t>
            </a:r>
            <a:r>
              <a:rPr lang="zh-TW" altLang="en-US" sz="2400" dirty="0"/>
              <a:t>行進方向突然轉</a:t>
            </a:r>
            <a:r>
              <a:rPr lang="zh-TW" altLang="en-US" sz="2400" dirty="0" smtClean="0"/>
              <a:t>北之主因</a:t>
            </a:r>
            <a:endParaRPr lang="en-US" altLang="zh-TW" sz="2400" dirty="0" smtClean="0"/>
          </a:p>
          <a:p>
            <a:pPr>
              <a:buFont typeface="Wingdings" pitchFamily="2" charset="2"/>
              <a:buChar char="l"/>
            </a:pPr>
            <a:endParaRPr lang="en-US" altLang="zh-TW" sz="1600" dirty="0" smtClean="0"/>
          </a:p>
          <a:p>
            <a:pPr>
              <a:buFont typeface="Wingdings" pitchFamily="2" charset="2"/>
              <a:buChar char="l"/>
            </a:pPr>
            <a:r>
              <a:rPr lang="zh-TW" altLang="en-US" sz="2400" dirty="0" smtClean="0"/>
              <a:t>路徑不同會導致降水分佈不同</a:t>
            </a:r>
            <a:endParaRPr lang="zh-TW" altLang="en-US" sz="2400" dirty="0"/>
          </a:p>
        </p:txBody>
      </p:sp>
      <p:pic>
        <p:nvPicPr>
          <p:cNvPr id="7" name="內容版面配置區 4" descr="Track.jpg"/>
          <p:cNvPicPr>
            <a:picLocks noChangeAspect="1"/>
          </p:cNvPicPr>
          <p:nvPr/>
        </p:nvPicPr>
        <p:blipFill>
          <a:blip r:embed="rId3" cstate="print"/>
          <a:srcRect l="6162" t="49606" r="616"/>
          <a:stretch>
            <a:fillRect/>
          </a:stretch>
        </p:blipFill>
        <p:spPr>
          <a:xfrm>
            <a:off x="4644006" y="1831158"/>
            <a:ext cx="4411283" cy="26956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流場敏感度實驗</a:t>
            </a:r>
            <a:r>
              <a:rPr lang="en-US" altLang="zh-TW" dirty="0" smtClean="0"/>
              <a:t>-NO SYN</a:t>
            </a:r>
            <a:endParaRPr lang="zh-TW" altLang="en-US" b="1" dirty="0"/>
          </a:p>
        </p:txBody>
      </p:sp>
      <p:sp>
        <p:nvSpPr>
          <p:cNvPr id="3" name="內容版面配置區 2"/>
          <p:cNvSpPr>
            <a:spLocks noGrp="1"/>
          </p:cNvSpPr>
          <p:nvPr>
            <p:ph sz="quarter" idx="1"/>
          </p:nvPr>
        </p:nvSpPr>
        <p:spPr/>
        <p:txBody>
          <a:bodyPr/>
          <a:lstStyle/>
          <a:p>
            <a:r>
              <a:rPr lang="zh-TW" altLang="en-US" dirty="0"/>
              <a:t>受低頻波動</a:t>
            </a:r>
            <a:r>
              <a:rPr lang="zh-TW" altLang="en-US" dirty="0" smtClean="0"/>
              <a:t>影響，移速緩慢</a:t>
            </a:r>
            <a:endParaRPr lang="en-US" altLang="zh-TW" dirty="0" smtClean="0"/>
          </a:p>
          <a:p>
            <a:endParaRPr lang="en-US" altLang="zh-TW" sz="2000" dirty="0" smtClean="0"/>
          </a:p>
          <a:p>
            <a:r>
              <a:rPr lang="zh-TW" altLang="en-US" dirty="0" smtClean="0"/>
              <a:t>模擬</a:t>
            </a:r>
            <a:r>
              <a:rPr lang="zh-TW" altLang="en-US" dirty="0"/>
              <a:t>結果</a:t>
            </a:r>
            <a:r>
              <a:rPr lang="zh-TW" altLang="en-US" dirty="0" smtClean="0"/>
              <a:t>與</a:t>
            </a:r>
            <a:r>
              <a:rPr lang="en-US" altLang="zh-TW" dirty="0" smtClean="0"/>
              <a:t>Carr &amp; Elsberry (1995)</a:t>
            </a:r>
            <a:r>
              <a:rPr lang="zh-TW" altLang="en-US" dirty="0" smtClean="0"/>
              <a:t>之結果相近，該研究指出當渦旋嵌在季風渦旋中時，路徑會有突然往極區偏折之現象</a:t>
            </a:r>
            <a:endParaRPr lang="en-US" altLang="zh-TW" dirty="0" smtClean="0"/>
          </a:p>
          <a:p>
            <a:endParaRPr lang="en-US" altLang="zh-TW" sz="2000" dirty="0" smtClean="0">
              <a:solidFill>
                <a:srgbClr val="0000CC"/>
              </a:solidFill>
            </a:endParaRPr>
          </a:p>
          <a:p>
            <a:r>
              <a:rPr lang="zh-TW" altLang="en-US" dirty="0" smtClean="0">
                <a:solidFill>
                  <a:srgbClr val="0000CC"/>
                </a:solidFill>
              </a:rPr>
              <a:t>此</a:t>
            </a:r>
            <a:r>
              <a:rPr lang="zh-TW" altLang="en-US" dirty="0">
                <a:solidFill>
                  <a:srgbClr val="0000CC"/>
                </a:solidFill>
              </a:rPr>
              <a:t>實驗</a:t>
            </a:r>
            <a:r>
              <a:rPr lang="zh-TW" altLang="en-US" dirty="0" smtClean="0">
                <a:solidFill>
                  <a:srgbClr val="0000CC"/>
                </a:solidFill>
              </a:rPr>
              <a:t>顯示綜觀尺度的流場對莫拉克登陸前西行之現象有顯著的影響</a:t>
            </a:r>
            <a:endParaRPr lang="zh-TW" altLang="en-US" dirty="0">
              <a:solidFill>
                <a:srgbClr val="0000CC"/>
              </a:solidFill>
            </a:endParaRPr>
          </a:p>
        </p:txBody>
      </p:sp>
      <p:pic>
        <p:nvPicPr>
          <p:cNvPr id="4" name="圖片 3" descr="Track-Wave.jpg"/>
          <p:cNvPicPr>
            <a:picLocks noChangeAspect="1"/>
          </p:cNvPicPr>
          <p:nvPr/>
        </p:nvPicPr>
        <p:blipFill>
          <a:blip r:embed="rId2" cstate="print"/>
          <a:stretch>
            <a:fillRect/>
          </a:stretch>
        </p:blipFill>
        <p:spPr>
          <a:xfrm>
            <a:off x="3923928" y="0"/>
            <a:ext cx="5107021" cy="6858000"/>
          </a:xfrm>
          <a:prstGeom prst="rect">
            <a:avLst/>
          </a:prstGeom>
        </p:spPr>
      </p:pic>
      <p:grpSp>
        <p:nvGrpSpPr>
          <p:cNvPr id="6" name="群組 5"/>
          <p:cNvGrpSpPr/>
          <p:nvPr/>
        </p:nvGrpSpPr>
        <p:grpSpPr>
          <a:xfrm>
            <a:off x="1475656" y="112135"/>
            <a:ext cx="6172200" cy="6745865"/>
            <a:chOff x="1547664" y="107340"/>
            <a:chExt cx="6172200" cy="6745865"/>
          </a:xfrm>
        </p:grpSpPr>
        <p:sp>
          <p:nvSpPr>
            <p:cNvPr id="7" name="文字方塊 6"/>
            <p:cNvSpPr txBox="1"/>
            <p:nvPr/>
          </p:nvSpPr>
          <p:spPr>
            <a:xfrm>
              <a:off x="1547664" y="107340"/>
              <a:ext cx="1133195" cy="369332"/>
            </a:xfrm>
            <a:prstGeom prst="rect">
              <a:avLst/>
            </a:prstGeom>
            <a:solidFill>
              <a:schemeClr val="bg1"/>
            </a:solidFill>
          </p:spPr>
          <p:txBody>
            <a:bodyPr wrap="none" rtlCol="0">
              <a:spAutoFit/>
            </a:bodyPr>
            <a:lstStyle/>
            <a:p>
              <a:r>
                <a:rPr lang="en-US" altLang="zh-TW" dirty="0" smtClean="0">
                  <a:solidFill>
                    <a:srgbClr val="0000CC"/>
                  </a:solidFill>
                </a:rPr>
                <a:t>Unfiltered</a:t>
              </a:r>
              <a:endParaRPr lang="zh-TW" altLang="en-US" dirty="0">
                <a:solidFill>
                  <a:srgbClr val="0000CC"/>
                </a:solidFill>
              </a:endParaRPr>
            </a:p>
          </p:txBody>
        </p:sp>
        <p:sp>
          <p:nvSpPr>
            <p:cNvPr id="8" name="文字方塊 7"/>
            <p:cNvSpPr txBox="1"/>
            <p:nvPr/>
          </p:nvSpPr>
          <p:spPr>
            <a:xfrm>
              <a:off x="4572000" y="107340"/>
              <a:ext cx="1107996" cy="369332"/>
            </a:xfrm>
            <a:prstGeom prst="rect">
              <a:avLst/>
            </a:prstGeom>
            <a:solidFill>
              <a:schemeClr val="bg1"/>
            </a:solidFill>
          </p:spPr>
          <p:txBody>
            <a:bodyPr wrap="none" rtlCol="0">
              <a:spAutoFit/>
            </a:bodyPr>
            <a:lstStyle/>
            <a:p>
              <a:r>
                <a:rPr lang="zh-TW" altLang="en-US" dirty="0">
                  <a:solidFill>
                    <a:srgbClr val="0000CC"/>
                  </a:solidFill>
                </a:rPr>
                <a:t>綜觀尺度</a:t>
              </a:r>
            </a:p>
          </p:txBody>
        </p:sp>
        <p:pic>
          <p:nvPicPr>
            <p:cNvPr id="9" name="Picture 2"/>
            <p:cNvPicPr>
              <a:picLocks noChangeAspect="1" noChangeArrowheads="1"/>
            </p:cNvPicPr>
            <p:nvPr/>
          </p:nvPicPr>
          <p:blipFill>
            <a:blip r:embed="rId3" cstate="print"/>
            <a:srcRect t="533"/>
            <a:stretch>
              <a:fillRect/>
            </a:stretch>
          </p:blipFill>
          <p:spPr bwMode="auto">
            <a:xfrm>
              <a:off x="1547664" y="404664"/>
              <a:ext cx="6172200" cy="6448541"/>
            </a:xfrm>
            <a:prstGeom prst="rect">
              <a:avLst/>
            </a:prstGeom>
            <a:noFill/>
            <a:ln w="9525">
              <a:noFill/>
              <a:miter lim="800000"/>
              <a:headEnd/>
              <a:tailEnd/>
            </a:ln>
          </p:spPr>
        </p:pic>
        <p:sp>
          <p:nvSpPr>
            <p:cNvPr id="10" name="文字方塊 9"/>
            <p:cNvSpPr txBox="1"/>
            <p:nvPr/>
          </p:nvSpPr>
          <p:spPr>
            <a:xfrm>
              <a:off x="1547664" y="3356992"/>
              <a:ext cx="667683" cy="369332"/>
            </a:xfrm>
            <a:prstGeom prst="rect">
              <a:avLst/>
            </a:prstGeom>
            <a:noFill/>
          </p:spPr>
          <p:txBody>
            <a:bodyPr wrap="none" rtlCol="0">
              <a:spAutoFit/>
            </a:bodyPr>
            <a:lstStyle/>
            <a:p>
              <a:r>
                <a:rPr lang="en-US" altLang="zh-TW" dirty="0" smtClean="0">
                  <a:solidFill>
                    <a:srgbClr val="0000CC"/>
                  </a:solidFill>
                </a:rPr>
                <a:t>QBW</a:t>
              </a:r>
              <a:endParaRPr lang="zh-TW" altLang="en-US" dirty="0">
                <a:solidFill>
                  <a:srgbClr val="0000CC"/>
                </a:solidFill>
              </a:endParaRPr>
            </a:p>
          </p:txBody>
        </p:sp>
        <p:sp>
          <p:nvSpPr>
            <p:cNvPr id="11" name="文字方塊 10"/>
            <p:cNvSpPr txBox="1"/>
            <p:nvPr/>
          </p:nvSpPr>
          <p:spPr>
            <a:xfrm>
              <a:off x="4612213" y="3356992"/>
              <a:ext cx="607859" cy="369332"/>
            </a:xfrm>
            <a:prstGeom prst="rect">
              <a:avLst/>
            </a:prstGeom>
            <a:noFill/>
          </p:spPr>
          <p:txBody>
            <a:bodyPr wrap="none" rtlCol="0">
              <a:spAutoFit/>
            </a:bodyPr>
            <a:lstStyle/>
            <a:p>
              <a:r>
                <a:rPr lang="en-US" altLang="zh-TW" dirty="0" smtClean="0">
                  <a:solidFill>
                    <a:srgbClr val="0000CC"/>
                  </a:solidFill>
                </a:rPr>
                <a:t>MJO</a:t>
              </a:r>
              <a:endParaRPr lang="zh-TW" altLang="en-US" dirty="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2534</TotalTime>
  <Words>905</Words>
  <Application>Microsoft Office PowerPoint</Application>
  <PresentationFormat>如螢幕大小 (4:3)</PresentationFormat>
  <Paragraphs>174</Paragraphs>
  <Slides>14</Slides>
  <Notes>3</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中庸</vt:lpstr>
      <vt:lpstr>Monsoonal influence on Typhoon Morakot (2009). Part II: Numerical study.</vt:lpstr>
      <vt:lpstr>前人研究</vt:lpstr>
      <vt:lpstr>Part I簡介</vt:lpstr>
      <vt:lpstr>模式設定</vt:lpstr>
      <vt:lpstr>實驗設計</vt:lpstr>
      <vt:lpstr>模擬結果</vt:lpstr>
      <vt:lpstr>CTL Run模擬結果</vt:lpstr>
      <vt:lpstr>地形敏感度實驗</vt:lpstr>
      <vt:lpstr>流場敏感度實驗-NO SYN</vt:lpstr>
      <vt:lpstr>流場敏感度實驗-NO SYN</vt:lpstr>
      <vt:lpstr>NO-SYN 700hPa Wind Field(D1)</vt:lpstr>
      <vt:lpstr>流場敏感度實驗-NO QBW</vt:lpstr>
      <vt:lpstr>流場敏感度實驗-ONLY MJO</vt:lpstr>
      <vt:lpstr>結論</vt:lpstr>
    </vt:vector>
  </TitlesOfParts>
  <Company>Inst. of Atmos. Phy. 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Monsoonal influence on Typhoon Morakot (2009). Part II: Numerical study.</dc:title>
  <dc:creator>Kobayashi</dc:creator>
  <cp:lastModifiedBy>Kobayashi</cp:lastModifiedBy>
  <cp:revision>198</cp:revision>
  <dcterms:created xsi:type="dcterms:W3CDTF">2012-06-10T14:49:53Z</dcterms:created>
  <dcterms:modified xsi:type="dcterms:W3CDTF">2012-06-14T05:47:56Z</dcterms:modified>
</cp:coreProperties>
</file>