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2" r:id="rId5"/>
    <p:sldId id="258" r:id="rId6"/>
    <p:sldId id="259" r:id="rId7"/>
    <p:sldId id="274" r:id="rId8"/>
    <p:sldId id="260" r:id="rId9"/>
    <p:sldId id="261" r:id="rId10"/>
    <p:sldId id="262" r:id="rId11"/>
    <p:sldId id="263" r:id="rId12"/>
    <p:sldId id="265" r:id="rId13"/>
    <p:sldId id="278" r:id="rId14"/>
    <p:sldId id="268" r:id="rId15"/>
    <p:sldId id="279" r:id="rId16"/>
    <p:sldId id="266" r:id="rId17"/>
    <p:sldId id="267" r:id="rId18"/>
    <p:sldId id="270" r:id="rId19"/>
    <p:sldId id="275" r:id="rId20"/>
    <p:sldId id="280" r:id="rId21"/>
    <p:sldId id="276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8BE3-B11D-4A02-BB03-1E3500E7FB5A}" type="datetimeFigureOut">
              <a:rPr lang="zh-TW" altLang="en-US" smtClean="0"/>
              <a:pPr/>
              <a:t>2012/5/28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FB9A-98BC-41FE-BB75-46AB15D806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8BE3-B11D-4A02-BB03-1E3500E7FB5A}" type="datetimeFigureOut">
              <a:rPr lang="zh-TW" altLang="en-US" smtClean="0"/>
              <a:pPr/>
              <a:t>2012/5/28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FB9A-98BC-41FE-BB75-46AB15D806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8BE3-B11D-4A02-BB03-1E3500E7FB5A}" type="datetimeFigureOut">
              <a:rPr lang="zh-TW" altLang="en-US" smtClean="0"/>
              <a:pPr/>
              <a:t>2012/5/28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FB9A-98BC-41FE-BB75-46AB15D806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8BE3-B11D-4A02-BB03-1E3500E7FB5A}" type="datetimeFigureOut">
              <a:rPr lang="zh-TW" altLang="en-US" smtClean="0"/>
              <a:pPr/>
              <a:t>2012/5/28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FB9A-98BC-41FE-BB75-46AB15D806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8BE3-B11D-4A02-BB03-1E3500E7FB5A}" type="datetimeFigureOut">
              <a:rPr lang="zh-TW" altLang="en-US" smtClean="0"/>
              <a:pPr/>
              <a:t>2012/5/28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FB9A-98BC-41FE-BB75-46AB15D806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8BE3-B11D-4A02-BB03-1E3500E7FB5A}" type="datetimeFigureOut">
              <a:rPr lang="zh-TW" altLang="en-US" smtClean="0"/>
              <a:pPr/>
              <a:t>2012/5/28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FB9A-98BC-41FE-BB75-46AB15D806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8BE3-B11D-4A02-BB03-1E3500E7FB5A}" type="datetimeFigureOut">
              <a:rPr lang="zh-TW" altLang="en-US" smtClean="0"/>
              <a:pPr/>
              <a:t>2012/5/28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FB9A-98BC-41FE-BB75-46AB15D806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8BE3-B11D-4A02-BB03-1E3500E7FB5A}" type="datetimeFigureOut">
              <a:rPr lang="zh-TW" altLang="en-US" smtClean="0"/>
              <a:pPr/>
              <a:t>2012/5/28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FB9A-98BC-41FE-BB75-46AB15D806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8BE3-B11D-4A02-BB03-1E3500E7FB5A}" type="datetimeFigureOut">
              <a:rPr lang="zh-TW" altLang="en-US" smtClean="0"/>
              <a:pPr/>
              <a:t>2012/5/28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FB9A-98BC-41FE-BB75-46AB15D806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8BE3-B11D-4A02-BB03-1E3500E7FB5A}" type="datetimeFigureOut">
              <a:rPr lang="zh-TW" altLang="en-US" smtClean="0"/>
              <a:pPr/>
              <a:t>2012/5/28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FB9A-98BC-41FE-BB75-46AB15D806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8BE3-B11D-4A02-BB03-1E3500E7FB5A}" type="datetimeFigureOut">
              <a:rPr lang="zh-TW" altLang="en-US" smtClean="0"/>
              <a:pPr/>
              <a:t>2012/5/28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FB9A-98BC-41FE-BB75-46AB15D806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28BE3-B11D-4A02-BB03-1E3500E7FB5A}" type="datetimeFigureOut">
              <a:rPr lang="zh-TW" altLang="en-US" smtClean="0"/>
              <a:pPr/>
              <a:t>2012/5/28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FB9A-98BC-41FE-BB75-46AB15D806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>
            <a:normAutofit/>
          </a:bodyPr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Monsoonal Influence on Typhoon </a:t>
            </a:r>
            <a:r>
              <a:rPr lang="en-US" altLang="zh-TW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Morakot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(2009).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Part I: Observational Analysis</a:t>
            </a:r>
            <a:endParaRPr lang="zh-TW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7624" y="5877272"/>
            <a:ext cx="6768752" cy="576064"/>
          </a:xfrm>
        </p:spPr>
        <p:txBody>
          <a:bodyPr>
            <a:noAutofit/>
          </a:bodyPr>
          <a:lstStyle/>
          <a:p>
            <a:pPr algn="l"/>
            <a:r>
              <a:rPr lang="en-US" altLang="zh-TW" sz="1600" dirty="0" smtClean="0"/>
              <a:t>Wu, L., J. Liang, and C.-C. Wu, 2011: Monsoonal </a:t>
            </a:r>
            <a:r>
              <a:rPr lang="en-US" altLang="zh-TW" sz="1600" dirty="0" err="1" smtClean="0"/>
              <a:t>Inﬂuence</a:t>
            </a:r>
            <a:r>
              <a:rPr lang="en-US" altLang="zh-TW" sz="1600" dirty="0" smtClean="0"/>
              <a:t> on Typhoon </a:t>
            </a:r>
            <a:r>
              <a:rPr lang="en-US" altLang="zh-TW" sz="1600" dirty="0" err="1" smtClean="0"/>
              <a:t>Morakot</a:t>
            </a:r>
            <a:r>
              <a:rPr lang="en-US" altLang="zh-TW" sz="1600" dirty="0" smtClean="0"/>
              <a:t> (2009). Part I: Observational Analysis. J. Atmos. Sci., 68, 2208-2221.</a:t>
            </a:r>
            <a:endParaRPr lang="zh-TW" altLang="en-US" sz="1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544224" y="4509120"/>
            <a:ext cx="204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reporter: Lin </a:t>
            </a:r>
            <a:r>
              <a:rPr lang="en-US" altLang="zh-TW" dirty="0" err="1" smtClean="0"/>
              <a:t>Ching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480" y="1078210"/>
            <a:ext cx="4680520" cy="466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251520" y="260648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Radar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reflectivity</a:t>
            </a:r>
            <a:endParaRPr lang="zh-TW" altLang="en-US" sz="2000" b="1" dirty="0" smtClean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5510"/>
            <a:ext cx="46805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187624" y="5890046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00FF"/>
                </a:solidFill>
              </a:rPr>
              <a:t>No closed </a:t>
            </a:r>
            <a:r>
              <a:rPr lang="en-US" altLang="zh-TW" dirty="0" err="1" smtClean="0">
                <a:solidFill>
                  <a:srgbClr val="0000FF"/>
                </a:solidFill>
              </a:rPr>
              <a:t>eyewall</a:t>
            </a:r>
            <a:endParaRPr lang="zh-TW" altLang="en-US" dirty="0" smtClean="0">
              <a:solidFill>
                <a:srgbClr val="0000FF"/>
              </a:solidFill>
            </a:endParaRPr>
          </a:p>
          <a:p>
            <a:pPr marL="266700" lvl="1" indent="-26670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00FF"/>
                </a:solidFill>
              </a:rPr>
              <a:t>High asymmetric </a:t>
            </a:r>
            <a:r>
              <a:rPr lang="en-US" altLang="zh-TW" dirty="0" err="1" smtClean="0">
                <a:solidFill>
                  <a:srgbClr val="0000FF"/>
                </a:solidFill>
              </a:rPr>
              <a:t>rainbands</a:t>
            </a:r>
            <a:r>
              <a:rPr lang="en-US" altLang="zh-TW" dirty="0" smtClean="0">
                <a:solidFill>
                  <a:srgbClr val="0000FF"/>
                </a:solidFill>
              </a:rPr>
              <a:t> on the southern side</a:t>
            </a:r>
          </a:p>
          <a:p>
            <a:pPr marL="266700" lvl="1" indent="-26670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00FF"/>
                </a:solidFill>
              </a:rPr>
              <a:t>significant precipitation occurred in the outer </a:t>
            </a:r>
            <a:r>
              <a:rPr lang="en-US" altLang="zh-TW" dirty="0" err="1" smtClean="0">
                <a:solidFill>
                  <a:srgbClr val="0000FF"/>
                </a:solidFill>
              </a:rPr>
              <a:t>rainbands</a:t>
            </a:r>
            <a:endParaRPr lang="en-US" altLang="zh-TW" dirty="0" smtClean="0">
              <a:solidFill>
                <a:srgbClr val="0000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43608" y="6926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00B050"/>
                </a:solidFill>
              </a:rPr>
              <a:t>1100 UTC 7 </a:t>
            </a:r>
            <a:r>
              <a:rPr lang="en-US" altLang="zh-TW" b="1" dirty="0" smtClean="0">
                <a:solidFill>
                  <a:srgbClr val="00B050"/>
                </a:solidFill>
              </a:rPr>
              <a:t>Aug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508104" y="6926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00B050"/>
                </a:solidFill>
              </a:rPr>
              <a:t>1200 UTC 8 </a:t>
            </a:r>
            <a:r>
              <a:rPr lang="en-US" altLang="zh-TW" b="1" dirty="0" smtClean="0">
                <a:solidFill>
                  <a:srgbClr val="00B050"/>
                </a:solidFill>
              </a:rPr>
              <a:t>Aug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2710" y="743226"/>
            <a:ext cx="4573786" cy="542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611560" y="836712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Accumulated rainfall</a:t>
            </a:r>
          </a:p>
          <a:p>
            <a:r>
              <a:rPr lang="en-US" altLang="zh-TW" sz="2000" b="1" dirty="0" smtClean="0">
                <a:solidFill>
                  <a:srgbClr val="FF0000"/>
                </a:solidFill>
              </a:rPr>
              <a:t>(00Z 4 Aug – 00Z 13 Aug)</a:t>
            </a:r>
            <a:endParaRPr lang="zh-TW" alt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588224" y="573325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0000FF"/>
                </a:solidFill>
              </a:rPr>
              <a:t>尾寮山，屏東</a:t>
            </a:r>
            <a:endParaRPr lang="zh-TW" altLang="en-US" sz="1400" dirty="0">
              <a:solidFill>
                <a:srgbClr val="0000FF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573474" y="5065439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0000FF"/>
                </a:solidFill>
              </a:rPr>
              <a:t>御油山，高雄</a:t>
            </a:r>
            <a:endParaRPr lang="zh-TW" altLang="en-US" sz="1400" dirty="0">
              <a:solidFill>
                <a:srgbClr val="0000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677916" y="1753071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0000FF"/>
                </a:solidFill>
              </a:rPr>
              <a:t>奮起湖</a:t>
            </a:r>
            <a:r>
              <a:rPr lang="zh-TW" altLang="en-US" sz="1400" dirty="0" smtClean="0">
                <a:solidFill>
                  <a:srgbClr val="0000FF"/>
                </a:solidFill>
              </a:rPr>
              <a:t>，嘉義</a:t>
            </a:r>
            <a:endParaRPr lang="zh-TW" altLang="en-US" sz="1400" dirty="0">
              <a:solidFill>
                <a:srgbClr val="0000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9552" y="4509120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previous </a:t>
            </a:r>
            <a:r>
              <a:rPr lang="en-US" altLang="zh-TW" dirty="0" smtClean="0">
                <a:solidFill>
                  <a:srgbClr val="0000FF"/>
                </a:solidFill>
              </a:rPr>
              <a:t>record is </a:t>
            </a:r>
            <a:r>
              <a:rPr lang="en-US" altLang="zh-TW" dirty="0" smtClean="0">
                <a:solidFill>
                  <a:srgbClr val="0000FF"/>
                </a:solidFill>
              </a:rPr>
              <a:t>1736 mm, created by Typhoon </a:t>
            </a:r>
            <a:r>
              <a:rPr lang="en-US" altLang="zh-TW" dirty="0" smtClean="0">
                <a:solidFill>
                  <a:srgbClr val="0000FF"/>
                </a:solidFill>
              </a:rPr>
              <a:t>Herb (</a:t>
            </a:r>
            <a:r>
              <a:rPr lang="en-US" altLang="zh-TW" dirty="0" smtClean="0">
                <a:solidFill>
                  <a:srgbClr val="0000FF"/>
                </a:solidFill>
              </a:rPr>
              <a:t>1996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  <a:endParaRPr lang="en-US" altLang="zh-TW" dirty="0" smtClean="0">
              <a:solidFill>
                <a:srgbClr val="0000FF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41412" y="2366888"/>
          <a:ext cx="4248471" cy="1854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73979"/>
                <a:gridCol w="1214253"/>
                <a:gridCol w="21602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 Aug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286.5 mm</a:t>
                      </a:r>
                      <a:endParaRPr lang="zh-TW" alt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h before landfall</a:t>
                      </a:r>
                      <a:endParaRPr lang="zh-TW" alt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Aug</a:t>
                      </a:r>
                      <a:endParaRPr lang="zh-TW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1003.5mm</a:t>
                      </a:r>
                      <a:endParaRPr lang="zh-TW" alt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landfall</a:t>
                      </a:r>
                      <a:endParaRPr lang="zh-TW" alt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Aug</a:t>
                      </a:r>
                      <a:endParaRPr lang="zh-TW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rgbClr val="0000FF"/>
                          </a:solidFill>
                        </a:rPr>
                        <a:t>1402.0mm</a:t>
                      </a:r>
                      <a:endParaRPr lang="zh-TW" altLang="en-US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crossed</a:t>
                      </a:r>
                      <a:endParaRPr lang="zh-TW" alt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Aug</a:t>
                      </a:r>
                      <a:endParaRPr lang="zh-TW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963.0mm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move into strait</a:t>
                      </a:r>
                      <a:endParaRPr lang="zh-TW" alt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Aug</a:t>
                      </a:r>
                      <a:endParaRPr lang="zh-TW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423mm</a:t>
                      </a:r>
                      <a:endParaRPr lang="zh-TW" alt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second landfall</a:t>
                      </a:r>
                      <a:endParaRPr lang="zh-TW" altLang="en-US" b="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46001"/>
            <a:ext cx="2873003" cy="340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126185"/>
            <a:ext cx="67056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6002"/>
            <a:ext cx="3456384" cy="3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5148064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00B050"/>
                </a:solidFill>
              </a:rPr>
              <a:t>1200 UTC 8 </a:t>
            </a:r>
            <a:r>
              <a:rPr lang="en-US" altLang="zh-TW" b="1" dirty="0" smtClean="0">
                <a:solidFill>
                  <a:srgbClr val="00B050"/>
                </a:solidFill>
              </a:rPr>
              <a:t>Aug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6143476" y="2315617"/>
            <a:ext cx="360040" cy="36004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419872" y="37187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115 mm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10Z 8 Aug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9792" y="4293096"/>
            <a:ext cx="2253456" cy="20882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991348" y="4293096"/>
            <a:ext cx="2749004" cy="20882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148064" y="4726885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60 mm</a:t>
            </a:r>
          </a:p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14Z 10 Aug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06285" y="0"/>
            <a:ext cx="2401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00B050"/>
                </a:solidFill>
              </a:rPr>
              <a:t>00Z 4 Aug – 00Z 13 Aug</a:t>
            </a:r>
            <a:endParaRPr lang="zh-TW" altLang="en-US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46001"/>
            <a:ext cx="2873003" cy="340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2656"/>
            <a:ext cx="273728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1306285" y="0"/>
            <a:ext cx="2401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00B050"/>
                </a:solidFill>
              </a:rPr>
              <a:t>00Z 4 Aug – 00Z 13 Aug</a:t>
            </a:r>
            <a:endParaRPr lang="zh-TW" altLang="en-US" b="1" dirty="0" smtClean="0">
              <a:solidFill>
                <a:srgbClr val="00B05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20072" y="0"/>
            <a:ext cx="2284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00B050"/>
                </a:solidFill>
              </a:rPr>
              <a:t>00Z </a:t>
            </a:r>
            <a:r>
              <a:rPr lang="en-US" altLang="zh-TW" b="1" dirty="0" smtClean="0">
                <a:solidFill>
                  <a:srgbClr val="00B050"/>
                </a:solidFill>
              </a:rPr>
              <a:t>7 </a:t>
            </a:r>
            <a:r>
              <a:rPr lang="en-US" altLang="zh-TW" b="1" dirty="0" smtClean="0">
                <a:solidFill>
                  <a:srgbClr val="00B050"/>
                </a:solidFill>
              </a:rPr>
              <a:t>Aug – 00Z </a:t>
            </a:r>
            <a:r>
              <a:rPr lang="en-US" altLang="zh-TW" b="1" dirty="0" smtClean="0">
                <a:solidFill>
                  <a:srgbClr val="00B050"/>
                </a:solidFill>
              </a:rPr>
              <a:t>9 </a:t>
            </a:r>
            <a:r>
              <a:rPr lang="en-US" altLang="zh-TW" b="1" dirty="0" smtClean="0">
                <a:solidFill>
                  <a:srgbClr val="00B050"/>
                </a:solidFill>
              </a:rPr>
              <a:t>Aug</a:t>
            </a:r>
            <a:endParaRPr lang="zh-TW" altLang="en-US" b="1" dirty="0" smtClean="0">
              <a:solidFill>
                <a:srgbClr val="00B05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300192" y="32849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83.8%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59632" y="4293096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400" dirty="0" smtClean="0"/>
              <a:t>its unusually 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</a:rPr>
              <a:t>long residence time </a:t>
            </a:r>
            <a:r>
              <a:rPr lang="en-US" altLang="zh-TW" sz="2400" dirty="0" smtClean="0"/>
              <a:t>in the </a:t>
            </a:r>
            <a:r>
              <a:rPr lang="en-US" altLang="zh-TW" sz="2400" dirty="0" smtClean="0"/>
              <a:t>vicinity of Taiwan and highly 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</a:rPr>
              <a:t>asymmetric 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</a:rPr>
              <a:t>convective structure </a:t>
            </a:r>
            <a:r>
              <a:rPr lang="en-US" altLang="zh-TW" sz="2400" dirty="0" smtClean="0"/>
              <a:t>are responsible for the </a:t>
            </a:r>
            <a:r>
              <a:rPr lang="en-US" altLang="zh-TW" sz="2400" dirty="0" smtClean="0">
                <a:solidFill>
                  <a:srgbClr val="0000FF"/>
                </a:solidFill>
              </a:rPr>
              <a:t>extreme rainfall </a:t>
            </a:r>
            <a:r>
              <a:rPr lang="en-US" altLang="zh-TW" sz="2400" dirty="0" smtClean="0"/>
              <a:t>event associated </a:t>
            </a:r>
            <a:r>
              <a:rPr lang="en-US" altLang="zh-TW" sz="2400" dirty="0" smtClean="0"/>
              <a:t>with </a:t>
            </a:r>
            <a:r>
              <a:rPr lang="en-US" altLang="zh-TW" sz="2400" dirty="0" err="1" smtClean="0"/>
              <a:t>Morakot</a:t>
            </a:r>
            <a:r>
              <a:rPr lang="en-US" altLang="zh-TW" sz="2400" dirty="0" smtClean="0"/>
              <a:t> in southern Taiwan.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388" y="260648"/>
            <a:ext cx="5978036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538180" y="1052736"/>
            <a:ext cx="1628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/>
              <a:t>0600UTC 6 Aug</a:t>
            </a:r>
            <a:endParaRPr lang="zh-TW" altLang="en-US" b="1" dirty="0" smtClean="0"/>
          </a:p>
        </p:txBody>
      </p:sp>
      <p:sp>
        <p:nvSpPr>
          <p:cNvPr id="5" name="矩形 4"/>
          <p:cNvSpPr/>
          <p:nvPr/>
        </p:nvSpPr>
        <p:spPr>
          <a:xfrm>
            <a:off x="3703345" y="0"/>
            <a:ext cx="679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00B050"/>
                </a:solidFill>
              </a:rPr>
              <a:t>QBW</a:t>
            </a:r>
            <a:endParaRPr lang="zh-TW" altLang="en-US" b="1" dirty="0" smtClean="0">
              <a:solidFill>
                <a:srgbClr val="00B05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89220" y="0"/>
            <a:ext cx="61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00B050"/>
                </a:solidFill>
              </a:rPr>
              <a:t>MJO</a:t>
            </a:r>
            <a:endParaRPr lang="zh-TW" altLang="en-US" b="1" dirty="0" smtClean="0">
              <a:solidFill>
                <a:srgbClr val="00B05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8180" y="3212976"/>
            <a:ext cx="1628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/>
              <a:t>0600UTC 7 Aug</a:t>
            </a:r>
            <a:endParaRPr lang="zh-TW" altLang="en-US" b="1" dirty="0" smtClean="0"/>
          </a:p>
        </p:txBody>
      </p:sp>
      <p:sp>
        <p:nvSpPr>
          <p:cNvPr id="8" name="矩形 7"/>
          <p:cNvSpPr/>
          <p:nvPr/>
        </p:nvSpPr>
        <p:spPr>
          <a:xfrm>
            <a:off x="538180" y="5410532"/>
            <a:ext cx="1628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/>
              <a:t>0600UTC 8 Aug</a:t>
            </a:r>
            <a:endParaRPr lang="zh-TW" altLang="en-US" b="1" dirty="0" smtClean="0"/>
          </a:p>
        </p:txBody>
      </p:sp>
      <p:sp>
        <p:nvSpPr>
          <p:cNvPr id="9" name="矩形 8"/>
          <p:cNvSpPr/>
          <p:nvPr/>
        </p:nvSpPr>
        <p:spPr>
          <a:xfrm>
            <a:off x="467544" y="188640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0000FF"/>
                </a:solidFill>
              </a:rPr>
              <a:t>Coalescence 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processes</a:t>
            </a:r>
            <a:endParaRPr lang="zh-TW" altLang="en-US" sz="24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388" y="260648"/>
            <a:ext cx="5978036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538180" y="1052736"/>
            <a:ext cx="1628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/>
              <a:t>0600UTC 6 Aug</a:t>
            </a:r>
            <a:endParaRPr lang="zh-TW" altLang="en-US" b="1" dirty="0" smtClean="0"/>
          </a:p>
        </p:txBody>
      </p:sp>
      <p:sp>
        <p:nvSpPr>
          <p:cNvPr id="5" name="矩形 4"/>
          <p:cNvSpPr/>
          <p:nvPr/>
        </p:nvSpPr>
        <p:spPr>
          <a:xfrm>
            <a:off x="3703345" y="0"/>
            <a:ext cx="679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00B050"/>
                </a:solidFill>
              </a:rPr>
              <a:t>QBW</a:t>
            </a:r>
            <a:endParaRPr lang="zh-TW" altLang="en-US" b="1" dirty="0" smtClean="0">
              <a:solidFill>
                <a:srgbClr val="00B05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89220" y="0"/>
            <a:ext cx="61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00B050"/>
                </a:solidFill>
              </a:rPr>
              <a:t>MJO</a:t>
            </a:r>
            <a:endParaRPr lang="zh-TW" altLang="en-US" b="1" dirty="0" smtClean="0">
              <a:solidFill>
                <a:srgbClr val="00B05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8180" y="3212976"/>
            <a:ext cx="1628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/>
              <a:t>0600UTC 7 Aug</a:t>
            </a:r>
            <a:endParaRPr lang="zh-TW" altLang="en-US" b="1" dirty="0" smtClean="0"/>
          </a:p>
        </p:txBody>
      </p:sp>
      <p:sp>
        <p:nvSpPr>
          <p:cNvPr id="8" name="矩形 7"/>
          <p:cNvSpPr/>
          <p:nvPr/>
        </p:nvSpPr>
        <p:spPr>
          <a:xfrm>
            <a:off x="538180" y="5410532"/>
            <a:ext cx="1628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/>
              <a:t>0600UTC 8 Aug</a:t>
            </a:r>
            <a:endParaRPr lang="zh-TW" altLang="en-US" b="1" dirty="0" smtClean="0"/>
          </a:p>
        </p:txBody>
      </p:sp>
      <p:sp>
        <p:nvSpPr>
          <p:cNvPr id="9" name="矩形 8"/>
          <p:cNvSpPr/>
          <p:nvPr/>
        </p:nvSpPr>
        <p:spPr>
          <a:xfrm>
            <a:off x="467544" y="188640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0000FF"/>
                </a:solidFill>
              </a:rPr>
              <a:t>Coalescence 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processes</a:t>
            </a:r>
            <a:endParaRPr lang="zh-TW" altLang="en-US" sz="2400" b="1" dirty="0" smtClean="0">
              <a:solidFill>
                <a:srgbClr val="0000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83768" y="6021288"/>
            <a:ext cx="5940152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dirty="0" smtClean="0"/>
              <a:t>maximum </a:t>
            </a:r>
            <a:r>
              <a:rPr lang="en-US" altLang="zh-TW" dirty="0" smtClean="0"/>
              <a:t>hourly rainfall was </a:t>
            </a:r>
            <a:r>
              <a:rPr lang="en-US" altLang="zh-TW" dirty="0" smtClean="0"/>
              <a:t>observed on </a:t>
            </a:r>
            <a:r>
              <a:rPr lang="en-US" altLang="zh-TW" dirty="0" smtClean="0"/>
              <a:t>8 August when </a:t>
            </a:r>
            <a:r>
              <a:rPr lang="en-US" altLang="zh-TW" dirty="0" err="1" smtClean="0"/>
              <a:t>Morakot</a:t>
            </a:r>
            <a:r>
              <a:rPr lang="en-US" altLang="zh-TW" dirty="0" smtClean="0"/>
              <a:t> was nearly collocated </a:t>
            </a:r>
            <a:r>
              <a:rPr lang="en-US" altLang="zh-TW" dirty="0" smtClean="0"/>
              <a:t>with the </a:t>
            </a:r>
            <a:r>
              <a:rPr lang="en-US" altLang="zh-TW" dirty="0" smtClean="0"/>
              <a:t>MJO and QBW gyres</a:t>
            </a:r>
            <a:endParaRPr lang="zh-TW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31754" b="36065"/>
          <a:stretch>
            <a:fillRect/>
          </a:stretch>
        </p:blipFill>
        <p:spPr bwMode="auto">
          <a:xfrm>
            <a:off x="683568" y="3312457"/>
            <a:ext cx="3744416" cy="316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68246"/>
          <a:stretch>
            <a:fillRect/>
          </a:stretch>
        </p:blipFill>
        <p:spPr bwMode="auto">
          <a:xfrm>
            <a:off x="683568" y="188640"/>
            <a:ext cx="3744416" cy="312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63935"/>
          <a:stretch>
            <a:fillRect/>
          </a:stretch>
        </p:blipFill>
        <p:spPr bwMode="auto">
          <a:xfrm>
            <a:off x="4499992" y="226740"/>
            <a:ext cx="3744416" cy="354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555776" y="3427016"/>
            <a:ext cx="1628716" cy="369332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0000FF"/>
                </a:solidFill>
              </a:rPr>
              <a:t>1200UTC 7 Aug</a:t>
            </a:r>
            <a:endParaRPr lang="zh-TW" altLang="en-US" b="1" dirty="0" smtClean="0">
              <a:solidFill>
                <a:srgbClr val="0000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55776" y="286048"/>
            <a:ext cx="1628716" cy="369332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0000FF"/>
                </a:solidFill>
              </a:rPr>
              <a:t>1200UTC 6 Aug</a:t>
            </a:r>
            <a:endParaRPr lang="zh-TW" altLang="en-US" b="1" dirty="0" smtClean="0">
              <a:solidFill>
                <a:srgbClr val="0000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99668" y="297964"/>
            <a:ext cx="1628716" cy="369332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0000FF"/>
                </a:solidFill>
              </a:rPr>
              <a:t>1200UTC 8 Aug</a:t>
            </a:r>
            <a:endParaRPr lang="zh-TW" altLang="en-US" b="1" dirty="0" smtClean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283968" y="558924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peak intensity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relatively symmetric</a:t>
            </a:r>
            <a:endParaRPr lang="zh-TW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860032" y="3717032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asymmetric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enhanced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southwesterly winds</a:t>
            </a:r>
            <a:endParaRPr lang="zh-TW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45851"/>
          <a:stretch>
            <a:fillRect/>
          </a:stretch>
        </p:blipFill>
        <p:spPr bwMode="auto">
          <a:xfrm>
            <a:off x="4427984" y="849411"/>
            <a:ext cx="4590121" cy="314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251520" y="1886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Contribution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of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different time-scale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steering flows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012504" y="4221088"/>
          <a:ext cx="6096000" cy="228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synoptic-scale </a:t>
                      </a:r>
                      <a:r>
                        <a:rPr lang="en-US" altLang="zh-TW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steering flow</a:t>
                      </a:r>
                      <a:endParaRPr lang="zh-TW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dirty="0" err="1" smtClean="0"/>
                        <a:t>Cx</a:t>
                      </a:r>
                      <a:endParaRPr lang="zh-TW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Cy</a:t>
                      </a:r>
                      <a:endParaRPr lang="zh-TW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6 Aug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9 Aug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6-7 Aug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8-10 Aug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reduce westward</a:t>
                      </a:r>
                      <a:endParaRPr lang="zh-TW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become eastward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reduce southward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enhance northward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→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↓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↑</a:t>
                      </a:r>
                      <a:endParaRPr lang="zh-TW" alt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b="54149"/>
          <a:stretch>
            <a:fillRect/>
          </a:stretch>
        </p:blipFill>
        <p:spPr bwMode="auto">
          <a:xfrm>
            <a:off x="0" y="836712"/>
            <a:ext cx="459012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2946743" cy="265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0" y="3645024"/>
            <a:ext cx="318555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6-h TRMM </a:t>
            </a:r>
            <a:r>
              <a:rPr lang="en-US" altLang="zh-TW" dirty="0" smtClean="0">
                <a:solidFill>
                  <a:srgbClr val="0000FF"/>
                </a:solidFill>
              </a:rPr>
              <a:t>rainfall along </a:t>
            </a:r>
            <a:r>
              <a:rPr lang="en-US" altLang="zh-TW" dirty="0" smtClean="0">
                <a:solidFill>
                  <a:srgbClr val="0000FF"/>
                </a:solidFill>
              </a:rPr>
              <a:t>center</a:t>
            </a:r>
            <a:endParaRPr lang="zh-TW" altLang="en-US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2955"/>
            <a:ext cx="4561506" cy="571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174" y="562997"/>
            <a:ext cx="4543825" cy="61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323528" y="46365"/>
            <a:ext cx="882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6-hTRMMaccumulated rainfall, 700-hPa FNL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wind speeds,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vertical wind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shear</a:t>
            </a:r>
            <a:endParaRPr lang="en-US" altLang="zh-TW" sz="2000" b="1" dirty="0" smtClean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51520" y="82916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12Z</a:t>
            </a:r>
            <a:r>
              <a:rPr lang="zh-TW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</a:t>
            </a:r>
            <a:endParaRPr lang="zh-TW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21868" y="83845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00Z</a:t>
            </a:r>
            <a:r>
              <a:rPr lang="zh-TW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</a:t>
            </a:r>
            <a:endParaRPr lang="zh-TW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259632" y="343074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06Z</a:t>
            </a:r>
            <a:r>
              <a:rPr lang="zh-TW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</a:t>
            </a:r>
            <a:endParaRPr lang="zh-TW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491880" y="342144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18Z</a:t>
            </a:r>
            <a:r>
              <a:rPr lang="zh-TW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</a:t>
            </a:r>
            <a:endParaRPr lang="zh-TW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796136" y="55042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06Z</a:t>
            </a:r>
            <a:r>
              <a:rPr lang="zh-TW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</a:t>
            </a:r>
            <a:endParaRPr lang="zh-TW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028384" y="55042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00Z</a:t>
            </a:r>
            <a:r>
              <a:rPr lang="zh-TW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</a:t>
            </a:r>
            <a:endParaRPr lang="zh-TW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796136" y="340953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18Z</a:t>
            </a:r>
            <a:r>
              <a:rPr lang="zh-TW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</a:t>
            </a:r>
            <a:endParaRPr lang="zh-TW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8028384" y="340953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00Z</a:t>
            </a:r>
            <a:r>
              <a:rPr lang="zh-TW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</a:t>
            </a:r>
            <a:endParaRPr lang="zh-TW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5536" y="6211669"/>
            <a:ext cx="421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upward motion and precipitation shifted to </a:t>
            </a:r>
            <a:r>
              <a:rPr lang="en-US" altLang="zh-TW" dirty="0" smtClean="0">
                <a:solidFill>
                  <a:srgbClr val="0000FF"/>
                </a:solidFill>
              </a:rPr>
              <a:t>the</a:t>
            </a:r>
            <a:r>
              <a:rPr lang="zh-TW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TW" dirty="0" err="1" smtClean="0">
                <a:solidFill>
                  <a:srgbClr val="0000FF"/>
                </a:solidFill>
              </a:rPr>
              <a:t>downshear</a:t>
            </a:r>
            <a:r>
              <a:rPr lang="en-US" altLang="zh-TW" dirty="0" smtClean="0">
                <a:solidFill>
                  <a:srgbClr val="0000FF"/>
                </a:solidFill>
              </a:rPr>
              <a:t>-left </a:t>
            </a:r>
            <a:r>
              <a:rPr lang="en-US" altLang="zh-TW" dirty="0" smtClean="0">
                <a:solidFill>
                  <a:srgbClr val="0000FF"/>
                </a:solidFill>
              </a:rPr>
              <a:t>quadrant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508104" y="5517232"/>
            <a:ext cx="3022366" cy="36933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vertical wind shear decreased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Why </a:t>
            </a:r>
            <a:r>
              <a:rPr lang="en-US" altLang="zh-TW" dirty="0" smtClean="0"/>
              <a:t>did the primary rainfall area </a:t>
            </a:r>
            <a:r>
              <a:rPr lang="en-US" altLang="zh-TW" dirty="0" smtClean="0"/>
              <a:t>remain </a:t>
            </a:r>
            <a:r>
              <a:rPr lang="en-US" altLang="zh-TW" dirty="0" smtClean="0"/>
              <a:t>in southern </a:t>
            </a:r>
            <a:r>
              <a:rPr lang="en-US" altLang="zh-TW" dirty="0" smtClean="0"/>
              <a:t>Taiwan?</a:t>
            </a:r>
          </a:p>
          <a:p>
            <a:r>
              <a:rPr lang="en-US" altLang="zh-TW" dirty="0" smtClean="0"/>
              <a:t>Why </a:t>
            </a:r>
            <a:r>
              <a:rPr lang="en-US" altLang="zh-TW" dirty="0" smtClean="0"/>
              <a:t>did the </a:t>
            </a:r>
            <a:r>
              <a:rPr lang="en-US" altLang="zh-TW" dirty="0" smtClean="0"/>
              <a:t>maximum</a:t>
            </a:r>
            <a:r>
              <a:rPr lang="zh-TW" altLang="en-US" dirty="0" smtClean="0"/>
              <a:t> </a:t>
            </a:r>
            <a:r>
              <a:rPr lang="en-US" altLang="zh-TW" dirty="0" smtClean="0"/>
              <a:t>rainfall shift </a:t>
            </a:r>
            <a:r>
              <a:rPr lang="en-US" altLang="zh-TW" dirty="0" smtClean="0"/>
              <a:t>outward while </a:t>
            </a:r>
            <a:r>
              <a:rPr lang="en-US" altLang="zh-TW" dirty="0" err="1" smtClean="0"/>
              <a:t>Morakot</a:t>
            </a:r>
            <a:r>
              <a:rPr lang="zh-TW" altLang="en-US" dirty="0" smtClean="0"/>
              <a:t> </a:t>
            </a:r>
            <a:r>
              <a:rPr lang="en-US" altLang="zh-TW" dirty="0" smtClean="0"/>
              <a:t>made </a:t>
            </a:r>
            <a:r>
              <a:rPr lang="en-US" altLang="zh-TW" dirty="0" smtClean="0"/>
              <a:t>landfall, crossed Taiwan Island, and entered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Taiwan </a:t>
            </a:r>
            <a:r>
              <a:rPr lang="en-US" altLang="zh-TW" dirty="0" smtClean="0"/>
              <a:t>Strait during 7–9 August?</a:t>
            </a:r>
            <a:endParaRPr lang="zh-TW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94184"/>
            <a:ext cx="7920880" cy="576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1115616" y="9087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unfiltered</a:t>
            </a:r>
            <a:endParaRPr lang="zh-TW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076056" y="9087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10-day high-pass</a:t>
            </a:r>
            <a:endParaRPr lang="zh-TW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076056" y="38144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20-day low-pass</a:t>
            </a:r>
            <a:endParaRPr lang="zh-TW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15616" y="38136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10-20-day </a:t>
            </a:r>
            <a:r>
              <a:rPr lang="en-US" altLang="zh-TW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bandpass</a:t>
            </a:r>
            <a:endParaRPr lang="zh-TW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24128" y="1268760"/>
            <a:ext cx="2464329" cy="369332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dominate northern side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72200" y="2780928"/>
            <a:ext cx="1296144" cy="646331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prior to </a:t>
            </a:r>
            <a:r>
              <a:rPr lang="en-US" altLang="zh-TW" dirty="0" smtClean="0">
                <a:solidFill>
                  <a:srgbClr val="0000FF"/>
                </a:solidFill>
              </a:rPr>
              <a:t> the landfall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 rot="21137779">
            <a:off x="6391458" y="2348880"/>
            <a:ext cx="1080120" cy="36004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847856" y="2278613"/>
            <a:ext cx="1296144" cy="646331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concentric with gyres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 rot="20075649">
            <a:off x="7600134" y="1915100"/>
            <a:ext cx="1080120" cy="36004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131840" y="5805264"/>
            <a:ext cx="3312368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enhanced synoptic-scale </a:t>
            </a:r>
            <a:r>
              <a:rPr lang="en-US" altLang="zh-TW" dirty="0" smtClean="0">
                <a:solidFill>
                  <a:srgbClr val="0000FF"/>
                </a:solidFill>
              </a:rPr>
              <a:t>flow on the </a:t>
            </a:r>
            <a:r>
              <a:rPr lang="en-US" altLang="zh-TW" dirty="0" smtClean="0">
                <a:solidFill>
                  <a:srgbClr val="0000FF"/>
                </a:solidFill>
              </a:rPr>
              <a:t>southern side </a:t>
            </a:r>
            <a:r>
              <a:rPr lang="en-US" altLang="zh-TW" dirty="0" smtClean="0">
                <a:solidFill>
                  <a:srgbClr val="0000FF"/>
                </a:solidFill>
              </a:rPr>
              <a:t>of the typhoon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332656"/>
            <a:ext cx="1738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836712"/>
            <a:ext cx="806489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da-DK" altLang="zh-TW" dirty="0" smtClean="0"/>
          </a:p>
          <a:p>
            <a:pPr marL="265113" indent="-265113" algn="just">
              <a:buFont typeface="Wingdings" pitchFamily="2" charset="2"/>
              <a:buChar char="p"/>
            </a:pPr>
            <a:r>
              <a:rPr lang="en-US" altLang="zh-TW" dirty="0" smtClean="0"/>
              <a:t>Lots of numerical studies </a:t>
            </a:r>
            <a:r>
              <a:rPr lang="en-US" altLang="zh-TW" dirty="0"/>
              <a:t>support that the </a:t>
            </a:r>
            <a:r>
              <a:rPr lang="en-US" altLang="zh-TW" dirty="0">
                <a:solidFill>
                  <a:srgbClr val="0000FF"/>
                </a:solidFill>
              </a:rPr>
              <a:t>topographic effect </a:t>
            </a:r>
            <a:r>
              <a:rPr lang="en-US" altLang="zh-TW" dirty="0"/>
              <a:t>of the </a:t>
            </a:r>
            <a:r>
              <a:rPr lang="en-US" altLang="zh-TW" dirty="0" smtClean="0"/>
              <a:t>island can 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deflect TC tracks</a:t>
            </a:r>
            <a:r>
              <a:rPr lang="en-US" altLang="zh-TW" dirty="0"/>
              <a:t>,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 modify the TC structure</a:t>
            </a:r>
            <a:r>
              <a:rPr lang="en-US" altLang="zh-TW" dirty="0"/>
              <a:t>, and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enhance TC rainfall</a:t>
            </a:r>
            <a:r>
              <a:rPr lang="en-US" altLang="zh-TW" dirty="0" smtClean="0"/>
              <a:t>. 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(e.g., </a:t>
            </a:r>
            <a:r>
              <a:rPr lang="en-US" altLang="zh-TW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Yeh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Elsberry 1993a,b; Wu and </a:t>
            </a:r>
            <a:r>
              <a:rPr lang="en-US" altLang="zh-TW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Kuo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1999; Wu 2001; Wu et al. 2002; </a:t>
            </a:r>
            <a:r>
              <a:rPr lang="en-US" altLang="zh-TW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Chiao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Lin 2003; Chen and </a:t>
            </a:r>
            <a:r>
              <a:rPr lang="en-US" altLang="zh-TW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Yau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2003; Lin </a:t>
            </a:r>
            <a:r>
              <a:rPr lang="da-DK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 al. 2005; Chien et al. 2008; Lee et al. 2008; Jian andWu 2008; Yang et al. 2008; Wu et al. 2009)</a:t>
            </a:r>
          </a:p>
          <a:p>
            <a:pPr marL="265113" indent="-265113" algn="just">
              <a:buFont typeface="Wingdings" pitchFamily="2" charset="2"/>
              <a:buChar char="p"/>
            </a:pPr>
            <a:r>
              <a:rPr lang="en-US" altLang="zh-TW" dirty="0" smtClean="0"/>
              <a:t>However</a:t>
            </a:r>
            <a:r>
              <a:rPr lang="en-US" altLang="zh-TW" dirty="0"/>
              <a:t>, compared to the </a:t>
            </a:r>
            <a:r>
              <a:rPr lang="en-US" altLang="zh-TW" dirty="0" smtClean="0"/>
              <a:t>topographic </a:t>
            </a:r>
            <a:r>
              <a:rPr lang="en-US" altLang="zh-TW" dirty="0"/>
              <a:t>effect, relatively few studies have </a:t>
            </a:r>
            <a:r>
              <a:rPr lang="en-US" altLang="zh-TW" dirty="0" smtClean="0"/>
              <a:t>been conducted </a:t>
            </a:r>
            <a:r>
              <a:rPr lang="en-US" altLang="zh-TW" dirty="0"/>
              <a:t>on </a:t>
            </a:r>
            <a:r>
              <a:rPr lang="en-US" altLang="zh-TW" dirty="0" smtClean="0"/>
              <a:t>the interaction </a:t>
            </a:r>
            <a:r>
              <a:rPr lang="en-US" altLang="zh-TW" dirty="0"/>
              <a:t>between 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Asian monsoon systems and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TCs </a:t>
            </a:r>
            <a:r>
              <a:rPr lang="en-US" altLang="zh-TW" dirty="0" smtClean="0"/>
              <a:t>although </a:t>
            </a:r>
            <a:r>
              <a:rPr lang="en-US" altLang="zh-TW" dirty="0"/>
              <a:t>the interaction can lead to torrential </a:t>
            </a:r>
            <a:r>
              <a:rPr lang="en-US" altLang="zh-TW" dirty="0" smtClean="0"/>
              <a:t>rainfall over Taiwan. </a:t>
            </a:r>
            <a:r>
              <a:rPr lang="en-US" altLang="zh-TW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altLang="zh-TW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Chien</a:t>
            </a:r>
            <a:r>
              <a:rPr lang="en-US" altLang="zh-TW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2008; Wu et al. 2009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</a:p>
          <a:p>
            <a:pPr marL="265113" indent="-265113" algn="just">
              <a:buFont typeface="Wingdings" pitchFamily="2" charset="2"/>
              <a:buChar char="p"/>
            </a:pPr>
            <a:r>
              <a:rPr lang="en-US" altLang="zh-TW" dirty="0" smtClean="0"/>
              <a:t>The </a:t>
            </a:r>
            <a:r>
              <a:rPr lang="en-US" altLang="zh-TW" dirty="0">
                <a:solidFill>
                  <a:srgbClr val="0000FF"/>
                </a:solidFill>
              </a:rPr>
              <a:t>monsoon activity </a:t>
            </a:r>
            <a:r>
              <a:rPr lang="en-US" altLang="zh-TW" dirty="0"/>
              <a:t>in the South China Sea </a:t>
            </a:r>
            <a:r>
              <a:rPr lang="en-US" altLang="zh-TW" dirty="0" smtClean="0"/>
              <a:t>and western </a:t>
            </a:r>
            <a:r>
              <a:rPr lang="en-US" altLang="zh-TW" dirty="0"/>
              <a:t>North Pacific includes prominent </a:t>
            </a:r>
            <a:r>
              <a:rPr lang="en-US" altLang="zh-TW" dirty="0" smtClean="0"/>
              <a:t>atmospheric variability </a:t>
            </a:r>
            <a:r>
              <a:rPr lang="en-US" altLang="zh-TW" dirty="0"/>
              <a:t>ranging from 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synoptic-scale tropical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disturbances 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altLang="zh-TW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Liebmann</a:t>
            </a:r>
            <a:r>
              <a:rPr lang="en-US" altLang="zh-TW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Hendon 1990; Lau and Lau 1990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 Chang </a:t>
            </a:r>
            <a:r>
              <a:rPr lang="en-US" altLang="zh-TW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al. 1996) </a:t>
            </a:r>
            <a:r>
              <a:rPr lang="en-US" altLang="zh-TW" dirty="0"/>
              <a:t>to the 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quasi-biweekly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oscillation </a:t>
            </a:r>
            <a:r>
              <a:rPr lang="pl-PL" altLang="zh-TW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pl-PL" altLang="zh-TW" dirty="0">
                <a:solidFill>
                  <a:schemeClr val="accent6">
                    <a:lumMod val="75000"/>
                  </a:schemeClr>
                </a:solidFill>
              </a:rPr>
              <a:t>QBW) </a:t>
            </a:r>
            <a:r>
              <a:rPr lang="pl-PL" altLang="zh-TW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(Murakami and Frydrych 1974; Murakami 1975</a:t>
            </a:r>
            <a:r>
              <a:rPr lang="pl-PL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Kikuchi </a:t>
            </a:r>
            <a:r>
              <a:rPr lang="en-US" altLang="zh-TW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Wang 2009) </a:t>
            </a:r>
            <a:r>
              <a:rPr lang="en-US" altLang="zh-TW" dirty="0"/>
              <a:t>to the 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Madden–Julian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oscillation (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MJO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). </a:t>
            </a:r>
            <a:r>
              <a:rPr lang="en-US" altLang="zh-TW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(Madden and Julian 1971, 1972; Wang 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altLang="zh-TW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Rui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TW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1990; Hsu and </a:t>
            </a:r>
            <a:r>
              <a:rPr lang="en-US" altLang="zh-TW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Weng</a:t>
            </a:r>
            <a:r>
              <a:rPr lang="en-US" altLang="zh-TW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2001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</a:p>
          <a:p>
            <a:pPr marL="265113" indent="-265113" algn="just">
              <a:buFont typeface="Wingdings" pitchFamily="2" charset="2"/>
              <a:buChar char="p"/>
            </a:pPr>
            <a:r>
              <a:rPr lang="en-US" altLang="zh-TW" dirty="0" smtClean="0"/>
              <a:t>The QBW and </a:t>
            </a:r>
            <a:r>
              <a:rPr lang="en-US" altLang="zh-TW" dirty="0"/>
              <a:t>MJO </a:t>
            </a:r>
            <a:r>
              <a:rPr lang="en-US" altLang="zh-TW" dirty="0" smtClean="0"/>
              <a:t>are usually </a:t>
            </a:r>
            <a:r>
              <a:rPr lang="en-US" altLang="zh-TW" dirty="0"/>
              <a:t>called </a:t>
            </a:r>
            <a:r>
              <a:rPr lang="en-US" altLang="zh-TW" dirty="0">
                <a:solidFill>
                  <a:srgbClr val="0000FF"/>
                </a:solidFill>
              </a:rPr>
              <a:t>tropical </a:t>
            </a:r>
            <a:r>
              <a:rPr lang="en-US" altLang="zh-TW" dirty="0" err="1">
                <a:solidFill>
                  <a:srgbClr val="0000FF"/>
                </a:solidFill>
              </a:rPr>
              <a:t>intraseasonal</a:t>
            </a:r>
            <a:r>
              <a:rPr lang="en-US" altLang="zh-TW" dirty="0">
                <a:solidFill>
                  <a:srgbClr val="0000FF"/>
                </a:solidFill>
              </a:rPr>
              <a:t> oscillations (ISOs</a:t>
            </a:r>
            <a:r>
              <a:rPr lang="en-US" altLang="zh-TW" dirty="0" smtClean="0">
                <a:solidFill>
                  <a:srgbClr val="0000FF"/>
                </a:solidFill>
              </a:rPr>
              <a:t>).</a:t>
            </a:r>
          </a:p>
          <a:p>
            <a:pPr marL="265113" indent="-265113" algn="just">
              <a:buFont typeface="Wingdings" pitchFamily="2" charset="2"/>
              <a:buChar char="p"/>
            </a:pPr>
            <a:r>
              <a:rPr lang="en-US" altLang="zh-TW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Hsu (2006, 2009) </a:t>
            </a:r>
            <a:r>
              <a:rPr lang="en-US" altLang="zh-TW" dirty="0" smtClean="0"/>
              <a:t>found that the </a:t>
            </a:r>
            <a:r>
              <a:rPr lang="en-US" altLang="zh-TW" dirty="0" smtClean="0">
                <a:solidFill>
                  <a:srgbClr val="0000FF"/>
                </a:solidFill>
              </a:rPr>
              <a:t>ISO westerly phase </a:t>
            </a:r>
            <a:r>
              <a:rPr lang="en-US" altLang="zh-TW" dirty="0" smtClean="0"/>
              <a:t>was closely associated with </a:t>
            </a:r>
            <a:r>
              <a:rPr lang="en-US" altLang="zh-TW" dirty="0" err="1" smtClean="0">
                <a:solidFill>
                  <a:schemeClr val="accent6">
                    <a:lumMod val="75000"/>
                  </a:schemeClr>
                </a:solidFill>
              </a:rPr>
              <a:t>recurving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 TC tracks </a:t>
            </a:r>
            <a:r>
              <a:rPr lang="en-US" altLang="zh-TW" dirty="0" smtClean="0"/>
              <a:t>in the vicinity of Taiwan.</a:t>
            </a:r>
          </a:p>
          <a:p>
            <a:pPr marL="265113" indent="-265113" algn="just">
              <a:buFont typeface="Wingdings" pitchFamily="2" charset="2"/>
              <a:buChar char="p"/>
            </a:pPr>
            <a:endParaRPr lang="en-US" altLang="zh-TW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Why </a:t>
            </a:r>
            <a:r>
              <a:rPr lang="en-US" altLang="zh-TW" dirty="0" smtClean="0"/>
              <a:t>did the primary rainfall area </a:t>
            </a:r>
            <a:r>
              <a:rPr lang="en-US" altLang="zh-TW" dirty="0" smtClean="0"/>
              <a:t>remain </a:t>
            </a:r>
            <a:r>
              <a:rPr lang="en-US" altLang="zh-TW" dirty="0" smtClean="0"/>
              <a:t>in southern </a:t>
            </a:r>
            <a:r>
              <a:rPr lang="en-US" altLang="zh-TW" dirty="0" smtClean="0"/>
              <a:t>Taiwan?</a:t>
            </a:r>
          </a:p>
          <a:p>
            <a:r>
              <a:rPr lang="en-US" altLang="zh-TW" dirty="0" smtClean="0"/>
              <a:t>Why </a:t>
            </a:r>
            <a:r>
              <a:rPr lang="en-US" altLang="zh-TW" dirty="0" smtClean="0"/>
              <a:t>did the </a:t>
            </a:r>
            <a:r>
              <a:rPr lang="en-US" altLang="zh-TW" dirty="0" smtClean="0"/>
              <a:t>maximum</a:t>
            </a:r>
            <a:r>
              <a:rPr lang="zh-TW" altLang="en-US" dirty="0" smtClean="0"/>
              <a:t> </a:t>
            </a:r>
            <a:r>
              <a:rPr lang="en-US" altLang="zh-TW" dirty="0" smtClean="0"/>
              <a:t>rainfall shift </a:t>
            </a:r>
            <a:r>
              <a:rPr lang="en-US" altLang="zh-TW" dirty="0" smtClean="0"/>
              <a:t>outward while </a:t>
            </a:r>
            <a:r>
              <a:rPr lang="en-US" altLang="zh-TW" dirty="0" err="1" smtClean="0"/>
              <a:t>Morakot</a:t>
            </a:r>
            <a:r>
              <a:rPr lang="zh-TW" altLang="en-US" dirty="0" smtClean="0"/>
              <a:t> </a:t>
            </a:r>
            <a:r>
              <a:rPr lang="en-US" altLang="zh-TW" dirty="0" smtClean="0"/>
              <a:t>made </a:t>
            </a:r>
            <a:r>
              <a:rPr lang="en-US" altLang="zh-TW" dirty="0" smtClean="0"/>
              <a:t>landfall, crossed Taiwan Island, and entered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Taiwan </a:t>
            </a:r>
            <a:r>
              <a:rPr lang="en-US" altLang="zh-TW" dirty="0" smtClean="0"/>
              <a:t>Strait during 7–9 August?</a:t>
            </a:r>
            <a:endParaRPr lang="zh-TW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94184"/>
            <a:ext cx="7920880" cy="576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1115616" y="9087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unfiltered</a:t>
            </a:r>
            <a:endParaRPr lang="zh-TW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076056" y="9087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10-day high-pass</a:t>
            </a:r>
            <a:endParaRPr lang="zh-TW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076056" y="38144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20-day low-pass</a:t>
            </a:r>
            <a:endParaRPr lang="zh-TW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15616" y="38136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10-20-day </a:t>
            </a:r>
            <a:r>
              <a:rPr lang="en-US" altLang="zh-TW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bandpass</a:t>
            </a:r>
            <a:endParaRPr lang="zh-TW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99592" y="5890046"/>
            <a:ext cx="756084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The enhanced </a:t>
            </a:r>
            <a:r>
              <a:rPr lang="en-US" altLang="zh-TW" dirty="0" smtClean="0">
                <a:solidFill>
                  <a:schemeClr val="bg1"/>
                </a:solidFill>
              </a:rPr>
              <a:t>area of the low-frequency flows </a:t>
            </a:r>
            <a:r>
              <a:rPr lang="en-US" altLang="zh-TW" dirty="0" smtClean="0">
                <a:solidFill>
                  <a:schemeClr val="bg1"/>
                </a:solidFill>
              </a:rPr>
              <a:t>did </a:t>
            </a:r>
            <a:r>
              <a:rPr lang="en-US" altLang="zh-TW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not shift northward</a:t>
            </a:r>
            <a:r>
              <a:rPr lang="en-US" altLang="zh-TW" dirty="0" smtClean="0">
                <a:solidFill>
                  <a:srgbClr val="00B050"/>
                </a:solidFill>
              </a:rPr>
              <a:t>.</a:t>
            </a:r>
            <a:endParaRPr lang="en-US" altLang="zh-TW" dirty="0" smtClean="0">
              <a:solidFill>
                <a:srgbClr val="00B050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</a:rPr>
              <a:t>The </a:t>
            </a:r>
            <a:r>
              <a:rPr lang="en-US" altLang="zh-TW" dirty="0" smtClean="0">
                <a:solidFill>
                  <a:schemeClr val="bg1"/>
                </a:solidFill>
              </a:rPr>
              <a:t>increase in </a:t>
            </a:r>
            <a:r>
              <a:rPr lang="en-US" altLang="zh-TW" dirty="0" smtClean="0">
                <a:solidFill>
                  <a:schemeClr val="bg1"/>
                </a:solidFill>
              </a:rPr>
              <a:t>the relative distance of the enhanced </a:t>
            </a:r>
            <a:r>
              <a:rPr lang="en-US" altLang="zh-TW" dirty="0" smtClean="0">
                <a:solidFill>
                  <a:schemeClr val="bg1"/>
                </a:solidFill>
              </a:rPr>
              <a:t>low-frequency flows </a:t>
            </a:r>
            <a:r>
              <a:rPr lang="en-US" altLang="zh-TW" dirty="0" smtClean="0">
                <a:solidFill>
                  <a:schemeClr val="bg1"/>
                </a:solidFill>
              </a:rPr>
              <a:t>to the typhoon center is consistent with the </a:t>
            </a:r>
            <a:r>
              <a:rPr lang="en-US" altLang="zh-TW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relative shift </a:t>
            </a:r>
            <a:r>
              <a:rPr lang="en-US" altLang="zh-TW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 the main rainfall area</a:t>
            </a:r>
            <a:endParaRPr lang="zh-TW" altLang="en-U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332656"/>
            <a:ext cx="1373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836712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da-DK" altLang="zh-TW" dirty="0" smtClean="0"/>
          </a:p>
          <a:p>
            <a:pPr marL="265113" indent="-265113" algn="just">
              <a:buFont typeface="Wingdings" pitchFamily="2" charset="2"/>
              <a:buChar char="p"/>
            </a:pPr>
            <a:r>
              <a:rPr lang="en-US" altLang="zh-TW" dirty="0" smtClean="0"/>
              <a:t>This study examined observationally the </a:t>
            </a:r>
            <a:r>
              <a:rPr lang="en-US" altLang="zh-TW" dirty="0" smtClean="0"/>
              <a:t>interaction of </a:t>
            </a:r>
            <a:r>
              <a:rPr lang="en-US" altLang="zh-TW" dirty="0" err="1" smtClean="0"/>
              <a:t>Morakot</a:t>
            </a:r>
            <a:r>
              <a:rPr lang="en-US" altLang="zh-TW" dirty="0" smtClean="0"/>
              <a:t> with the </a:t>
            </a:r>
            <a:r>
              <a:rPr lang="en-US" altLang="zh-TW" dirty="0" smtClean="0">
                <a:solidFill>
                  <a:srgbClr val="0000FF"/>
                </a:solidFill>
              </a:rPr>
              <a:t>low frequency </a:t>
            </a:r>
            <a:r>
              <a:rPr lang="en-US" altLang="zh-TW" dirty="0" smtClean="0"/>
              <a:t>flows </a:t>
            </a:r>
            <a:r>
              <a:rPr lang="en-US" altLang="zh-TW" dirty="0" smtClean="0"/>
              <a:t>and the associated influence on </a:t>
            </a:r>
            <a:r>
              <a:rPr lang="en-US" altLang="zh-TW" dirty="0" smtClean="0"/>
              <a:t>the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movement</a:t>
            </a:r>
            <a:r>
              <a:rPr lang="en-US" altLang="zh-TW" dirty="0" smtClean="0"/>
              <a:t> </a:t>
            </a:r>
            <a:r>
              <a:rPr lang="en-US" altLang="zh-TW" dirty="0" smtClean="0"/>
              <a:t>and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precipitation</a:t>
            </a:r>
            <a:r>
              <a:rPr lang="en-US" altLang="zh-TW" dirty="0" smtClean="0"/>
              <a:t> structure of </a:t>
            </a:r>
            <a:r>
              <a:rPr lang="en-US" altLang="zh-TW" dirty="0" err="1" smtClean="0"/>
              <a:t>Morakot</a:t>
            </a:r>
            <a:r>
              <a:rPr lang="en-US" altLang="zh-TW" dirty="0" smtClean="0"/>
              <a:t>.</a:t>
            </a:r>
          </a:p>
          <a:p>
            <a:pPr marL="265113" indent="-265113" algn="just">
              <a:buFont typeface="Wingdings" pitchFamily="2" charset="2"/>
              <a:buChar char="p"/>
            </a:pPr>
            <a:r>
              <a:rPr lang="en-US" altLang="zh-TW" dirty="0" smtClean="0"/>
              <a:t>Two </a:t>
            </a:r>
            <a:r>
              <a:rPr lang="en-US" altLang="zh-TW" dirty="0" smtClean="0"/>
              <a:t>roles of the interaction </a:t>
            </a:r>
            <a:r>
              <a:rPr lang="en-US" altLang="zh-TW" dirty="0" smtClean="0"/>
              <a:t>in </a:t>
            </a:r>
            <a:r>
              <a:rPr lang="en-US" altLang="zh-TW" dirty="0" smtClean="0"/>
              <a:t>the extreme typhoon-related rainfall </a:t>
            </a:r>
            <a:r>
              <a:rPr lang="en-US" altLang="zh-TW" dirty="0" smtClean="0"/>
              <a:t>event: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northward shift </a:t>
            </a:r>
            <a:r>
              <a:rPr lang="en-US" altLang="zh-TW" dirty="0" smtClean="0"/>
              <a:t>in its track and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slowing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down </a:t>
            </a:r>
            <a:r>
              <a:rPr lang="en-US" altLang="zh-TW" dirty="0" smtClean="0"/>
              <a:t>in its </a:t>
            </a:r>
            <a:r>
              <a:rPr lang="en-US" altLang="zh-TW" dirty="0" smtClean="0"/>
              <a:t>translation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n-US" altLang="zh-TW" dirty="0" smtClean="0"/>
              <a:t>coalescence </a:t>
            </a:r>
            <a:r>
              <a:rPr lang="en-US" altLang="zh-TW" dirty="0" smtClean="0"/>
              <a:t>process </a:t>
            </a:r>
            <a:r>
              <a:rPr lang="en-US" altLang="zh-TW" dirty="0" smtClean="0"/>
              <a:t>with </a:t>
            </a:r>
            <a:r>
              <a:rPr lang="en-US" altLang="zh-TW" dirty="0" smtClean="0"/>
              <a:t>QBW-scale and MJO-scale </a:t>
            </a:r>
            <a:r>
              <a:rPr lang="en-US" altLang="zh-TW" dirty="0" smtClean="0"/>
              <a:t>cyclonic </a:t>
            </a:r>
            <a:r>
              <a:rPr lang="en-US" altLang="zh-TW" dirty="0" smtClean="0"/>
              <a:t>gyres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n-US" altLang="zh-TW" dirty="0" smtClean="0"/>
              <a:t>coalescence </a:t>
            </a:r>
            <a:r>
              <a:rPr lang="en-US" altLang="zh-TW" dirty="0" smtClean="0">
                <a:solidFill>
                  <a:srgbClr val="0000FF"/>
                </a:solidFill>
              </a:rPr>
              <a:t>enhanced</a:t>
            </a:r>
            <a:r>
              <a:rPr lang="en-US" altLang="zh-TW" dirty="0" smtClean="0"/>
              <a:t> the </a:t>
            </a:r>
            <a:r>
              <a:rPr lang="en-US" altLang="zh-TW" dirty="0" smtClean="0"/>
              <a:t>synoptic-scale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southwesterly</a:t>
            </a:r>
            <a:r>
              <a:rPr lang="en-US" altLang="zh-TW" dirty="0" smtClean="0"/>
              <a:t> winds on </a:t>
            </a:r>
            <a:r>
              <a:rPr lang="en-US" altLang="zh-TW" dirty="0" smtClean="0"/>
              <a:t>the southern </a:t>
            </a:r>
            <a:r>
              <a:rPr lang="en-US" altLang="zh-TW" dirty="0" smtClean="0"/>
              <a:t>side of </a:t>
            </a:r>
            <a:r>
              <a:rPr lang="en-US" altLang="zh-TW" dirty="0" err="1" smtClean="0"/>
              <a:t>Morakot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rgbClr val="0000FF"/>
                </a:solidFill>
              </a:rPr>
              <a:t>reduced</a:t>
            </a:r>
            <a:r>
              <a:rPr lang="en-US" altLang="zh-TW" dirty="0" smtClean="0"/>
              <a:t> its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westward</a:t>
            </a:r>
            <a:r>
              <a:rPr lang="en-US" altLang="zh-TW" dirty="0" smtClean="0"/>
              <a:t> movement</a:t>
            </a:r>
            <a:r>
              <a:rPr lang="en-US" altLang="zh-TW" dirty="0" smtClean="0"/>
              <a:t>, leading to an unusually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long residence </a:t>
            </a:r>
            <a:r>
              <a:rPr lang="en-US" altLang="zh-TW" dirty="0" smtClean="0"/>
              <a:t>time of </a:t>
            </a:r>
            <a:r>
              <a:rPr lang="en-US" altLang="zh-TW" dirty="0" smtClean="0"/>
              <a:t>the typhoon in the vicinity of Taiwan.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800100" lvl="1" indent="-342900" algn="just">
              <a:buFont typeface="+mj-lt"/>
              <a:buAutoNum type="arabicParenR"/>
            </a:pPr>
            <a:r>
              <a:rPr lang="en-US" altLang="zh-TW" dirty="0" smtClean="0"/>
              <a:t>the </a:t>
            </a:r>
            <a:r>
              <a:rPr lang="en-US" altLang="zh-TW" dirty="0" smtClean="0"/>
              <a:t>resulting slow movement and </a:t>
            </a:r>
            <a:r>
              <a:rPr lang="en-US" altLang="zh-TW" dirty="0" smtClean="0"/>
              <a:t>collocation with </a:t>
            </a:r>
            <a:r>
              <a:rPr lang="en-US" altLang="zh-TW" dirty="0" smtClean="0"/>
              <a:t>the ISO gyres maintained the major rainfall in </a:t>
            </a:r>
            <a:r>
              <a:rPr lang="en-US" altLang="zh-TW" dirty="0" smtClean="0"/>
              <a:t>the southern Taiwan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QBW-scale</a:t>
            </a:r>
            <a:r>
              <a:rPr lang="en-US" altLang="zh-TW" dirty="0" smtClean="0"/>
              <a:t> </a:t>
            </a:r>
            <a:r>
              <a:rPr lang="en-US" altLang="zh-TW" dirty="0" smtClean="0"/>
              <a:t>flows on the southern side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increased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steadily </a:t>
            </a:r>
            <a:r>
              <a:rPr lang="en-US" altLang="zh-TW" dirty="0" smtClean="0"/>
              <a:t>as </a:t>
            </a:r>
            <a:r>
              <a:rPr lang="en-US" altLang="zh-TW" dirty="0" smtClean="0"/>
              <a:t>the typhoon underwent a coalescence process with </a:t>
            </a:r>
            <a:r>
              <a:rPr lang="en-US" altLang="zh-TW" dirty="0" smtClean="0"/>
              <a:t>the QBW-scale </a:t>
            </a:r>
            <a:r>
              <a:rPr lang="en-US" altLang="zh-TW" dirty="0" smtClean="0"/>
              <a:t>cyclonic </a:t>
            </a:r>
            <a:r>
              <a:rPr lang="en-US" altLang="zh-TW" dirty="0" smtClean="0"/>
              <a:t>gyre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MJO-scale</a:t>
            </a:r>
            <a:r>
              <a:rPr lang="en-US" altLang="zh-TW" dirty="0" smtClean="0"/>
              <a:t> </a:t>
            </a:r>
            <a:r>
              <a:rPr lang="en-US" altLang="zh-TW" dirty="0" smtClean="0"/>
              <a:t>flows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increased quickly </a:t>
            </a:r>
            <a:r>
              <a:rPr lang="en-US" altLang="zh-TW" dirty="0" smtClean="0"/>
              <a:t>when the typhoon approached the </a:t>
            </a:r>
            <a:r>
              <a:rPr lang="en-US" altLang="zh-TW" dirty="0" smtClean="0"/>
              <a:t>center of the MJO </a:t>
            </a:r>
            <a:r>
              <a:rPr lang="en-US" altLang="zh-TW" dirty="0" smtClean="0"/>
              <a:t>gyre in the Taiwan Strait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5113" indent="-265113" algn="just">
              <a:buFont typeface="Wingdings" pitchFamily="2" charset="2"/>
              <a:buChar char="p"/>
            </a:pPr>
            <a:r>
              <a:rPr lang="en-US" altLang="zh-TW" dirty="0" smtClean="0"/>
              <a:t>The </a:t>
            </a:r>
            <a:r>
              <a:rPr lang="en-US" altLang="zh-TW" dirty="0" smtClean="0"/>
              <a:t>interaction </a:t>
            </a:r>
            <a:r>
              <a:rPr lang="en-US" altLang="zh-TW" dirty="0" smtClean="0">
                <a:solidFill>
                  <a:srgbClr val="0000FF"/>
                </a:solidFill>
              </a:rPr>
              <a:t>maintained</a:t>
            </a:r>
            <a:r>
              <a:rPr lang="en-US" altLang="zh-TW" dirty="0" smtClean="0"/>
              <a:t> </a:t>
            </a:r>
            <a:r>
              <a:rPr lang="en-US" altLang="zh-TW" dirty="0" smtClean="0"/>
              <a:t>the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major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rainfall </a:t>
            </a:r>
            <a:r>
              <a:rPr lang="en-US" altLang="zh-TW" dirty="0" smtClean="0"/>
              <a:t>area in the southern Taiwan through </a:t>
            </a:r>
            <a:r>
              <a:rPr lang="en-US" altLang="zh-TW" dirty="0" smtClean="0">
                <a:solidFill>
                  <a:srgbClr val="0000FF"/>
                </a:solidFill>
              </a:rPr>
              <a:t>reducing</a:t>
            </a:r>
            <a:r>
              <a:rPr lang="en-US" altLang="zh-TW" dirty="0" smtClean="0"/>
              <a:t> the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translation speed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0000FF"/>
                </a:solidFill>
              </a:rPr>
              <a:t>shifting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Morakot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northward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rgbClr val="0000FF"/>
                </a:solidFill>
              </a:rPr>
              <a:t>enhancing</a:t>
            </a:r>
            <a:r>
              <a:rPr lang="en-US" altLang="zh-TW" dirty="0" smtClean="0"/>
              <a:t> the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low-frequency flows </a:t>
            </a:r>
            <a:r>
              <a:rPr lang="en-US" altLang="zh-TW" dirty="0" smtClean="0"/>
              <a:t>on the </a:t>
            </a:r>
            <a:r>
              <a:rPr lang="en-US" altLang="zh-TW" dirty="0" smtClean="0"/>
              <a:t>southern side </a:t>
            </a:r>
            <a:r>
              <a:rPr lang="en-US" altLang="zh-TW" dirty="0" smtClean="0"/>
              <a:t>of the typhoon.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44624"/>
            <a:ext cx="3403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analysis method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548680"/>
            <a:ext cx="806489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just"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Environmental flows:</a:t>
            </a:r>
            <a:endParaRPr lang="da-DK" altLang="zh-TW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785812" lvl="1" indent="-342900" algn="just">
              <a:buFont typeface="+mj-lt"/>
              <a:buAutoNum type="arabicPeriod"/>
            </a:pPr>
            <a:r>
              <a:rPr lang="en-US" altLang="zh-TW" dirty="0" smtClean="0"/>
              <a:t>National Centers for Environmental Prediction (NCEP) Final (</a:t>
            </a:r>
            <a:r>
              <a:rPr lang="en-US" altLang="zh-TW" dirty="0" smtClean="0">
                <a:solidFill>
                  <a:srgbClr val="0000FF"/>
                </a:solidFill>
              </a:rPr>
              <a:t>FNL</a:t>
            </a:r>
            <a:r>
              <a:rPr lang="en-US" altLang="zh-TW" dirty="0" smtClean="0"/>
              <a:t>) Operational Global Analysis data (1</a:t>
            </a:r>
            <a:r>
              <a:rPr lang="en-US" altLang="zh-TW" baseline="30000" dirty="0" smtClean="0"/>
              <a:t>o</a:t>
            </a:r>
            <a:r>
              <a:rPr lang="en-US" altLang="zh-TW" dirty="0" smtClean="0"/>
              <a:t>X1</a:t>
            </a:r>
            <a:r>
              <a:rPr lang="en-US" altLang="zh-TW" baseline="30000" dirty="0" smtClean="0"/>
              <a:t>o</a:t>
            </a:r>
            <a:r>
              <a:rPr lang="en-US" altLang="zh-TW" dirty="0" smtClean="0"/>
              <a:t>, 6 hourly, surface and 26 levels) 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including surface pressure, sea level pressure, </a:t>
            </a:r>
            <a:r>
              <a:rPr lang="en-US" altLang="zh-TW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geopotential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height, temperature, relative humidity, and winds</a:t>
            </a:r>
            <a:r>
              <a:rPr lang="en-US" altLang="zh-TW" dirty="0" smtClean="0"/>
              <a:t>.</a:t>
            </a:r>
          </a:p>
          <a:p>
            <a:pPr marL="265113" indent="-265113" algn="just"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TC data:</a:t>
            </a:r>
          </a:p>
          <a:p>
            <a:pPr marL="795338" indent="-342900" algn="just">
              <a:buFont typeface="+mj-lt"/>
              <a:buAutoNum type="arabicPeriod"/>
            </a:pPr>
            <a:r>
              <a:rPr lang="en-US" altLang="zh-TW" dirty="0" smtClean="0"/>
              <a:t>Japan Meteorological Agency (</a:t>
            </a:r>
            <a:r>
              <a:rPr lang="en-US" altLang="zh-TW" dirty="0" smtClean="0">
                <a:solidFill>
                  <a:srgbClr val="0000FF"/>
                </a:solidFill>
              </a:rPr>
              <a:t>JMA</a:t>
            </a:r>
            <a:r>
              <a:rPr lang="en-US" altLang="zh-TW" dirty="0" smtClean="0"/>
              <a:t>)</a:t>
            </a:r>
          </a:p>
          <a:p>
            <a:pPr marL="795338" indent="-342900" algn="just">
              <a:buFont typeface="+mj-lt"/>
              <a:buAutoNum type="arabicPeriod"/>
            </a:pPr>
            <a:r>
              <a:rPr lang="en-US" altLang="zh-TW" dirty="0" smtClean="0"/>
              <a:t>Joint Typhoon Warning Center (</a:t>
            </a:r>
            <a:r>
              <a:rPr lang="en-US" altLang="zh-TW" dirty="0" smtClean="0">
                <a:solidFill>
                  <a:srgbClr val="0000FF"/>
                </a:solidFill>
              </a:rPr>
              <a:t>JTWC</a:t>
            </a:r>
            <a:r>
              <a:rPr lang="en-US" altLang="zh-TW" dirty="0" smtClean="0"/>
              <a:t>) best-track datasets. </a:t>
            </a:r>
          </a:p>
          <a:p>
            <a:pPr marL="795338" indent="-342900" algn="just"/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including center positions (latitude and longitude) and intensity (maximum sustained wind speed and central pressure) at 6-h intervals.</a:t>
            </a:r>
          </a:p>
          <a:p>
            <a:pPr marL="265113" indent="-265113" algn="just"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Rainfall data:</a:t>
            </a:r>
          </a:p>
          <a:p>
            <a:pPr marL="795338" indent="-342900" algn="just">
              <a:buFont typeface="+mj-lt"/>
              <a:buAutoNum type="arabicPeriod"/>
            </a:pPr>
            <a:r>
              <a:rPr lang="en-US" altLang="zh-TW" dirty="0" smtClean="0"/>
              <a:t>hourly precipitation from the </a:t>
            </a:r>
            <a:r>
              <a:rPr lang="en-US" altLang="zh-TW" dirty="0" smtClean="0">
                <a:solidFill>
                  <a:srgbClr val="0000FF"/>
                </a:solidFill>
              </a:rPr>
              <a:t>automatic weather stations </a:t>
            </a:r>
            <a:r>
              <a:rPr lang="en-US" altLang="zh-TW" dirty="0" smtClean="0"/>
              <a:t>in Taiwan</a:t>
            </a:r>
          </a:p>
          <a:p>
            <a:pPr marL="795338" indent="-342900" algn="just">
              <a:buFont typeface="+mj-lt"/>
              <a:buAutoNum type="arabicPeriod"/>
            </a:pPr>
            <a:r>
              <a:rPr lang="en-US" altLang="zh-TW" dirty="0" smtClean="0"/>
              <a:t>3-h </a:t>
            </a:r>
            <a:r>
              <a:rPr lang="en-US" altLang="zh-TW" dirty="0" smtClean="0">
                <a:solidFill>
                  <a:srgbClr val="0000FF"/>
                </a:solidFill>
              </a:rPr>
              <a:t>TRMM</a:t>
            </a:r>
            <a:r>
              <a:rPr lang="en-US" altLang="zh-TW" dirty="0" smtClean="0"/>
              <a:t> rainfall data product (3B42, 0.25</a:t>
            </a:r>
            <a:r>
              <a:rPr lang="en-US" altLang="zh-TW" baseline="30000" dirty="0" smtClean="0"/>
              <a:t>o</a:t>
            </a:r>
            <a:r>
              <a:rPr lang="en-US" altLang="zh-TW" dirty="0" smtClean="0"/>
              <a:t>X0.25</a:t>
            </a:r>
            <a:r>
              <a:rPr lang="en-US" altLang="zh-TW" baseline="30000" dirty="0" smtClean="0"/>
              <a:t>o</a:t>
            </a:r>
            <a:r>
              <a:rPr lang="en-US" altLang="zh-TW" dirty="0" smtClean="0"/>
              <a:t>)</a:t>
            </a:r>
          </a:p>
          <a:p>
            <a:pPr marL="265113" indent="-265113" algn="just"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Convective activity:</a:t>
            </a:r>
          </a:p>
          <a:p>
            <a:pPr marL="795338" indent="-342900" algn="just">
              <a:buFont typeface="+mj-lt"/>
              <a:buAutoNum type="arabicPeriod"/>
            </a:pPr>
            <a:r>
              <a:rPr lang="en-US" altLang="zh-TW" dirty="0" smtClean="0"/>
              <a:t>Atmospheric Infrared Sounder (</a:t>
            </a:r>
            <a:r>
              <a:rPr lang="en-US" altLang="zh-TW" dirty="0" smtClean="0">
                <a:solidFill>
                  <a:srgbClr val="0000FF"/>
                </a:solidFill>
              </a:rPr>
              <a:t>AIRS</a:t>
            </a:r>
            <a:r>
              <a:rPr lang="en-US" altLang="zh-TW" dirty="0" smtClean="0"/>
              <a:t>) brightness temperature from NASA </a:t>
            </a:r>
            <a:r>
              <a:rPr lang="en-US" altLang="zh-TW" i="1" dirty="0" smtClean="0"/>
              <a:t>Aqua</a:t>
            </a:r>
            <a:r>
              <a:rPr lang="en-US" altLang="zh-TW" dirty="0" smtClean="0"/>
              <a:t> satellite,</a:t>
            </a:r>
          </a:p>
          <a:p>
            <a:pPr marL="795338" indent="-342900" algn="just">
              <a:buFont typeface="+mj-lt"/>
              <a:buAutoNum type="arabicPeriod"/>
            </a:pPr>
            <a:r>
              <a:rPr lang="en-US" altLang="zh-TW" dirty="0" smtClean="0"/>
              <a:t>radar reflectivity from </a:t>
            </a:r>
            <a:r>
              <a:rPr lang="en-US" altLang="zh-TW" dirty="0" smtClean="0">
                <a:solidFill>
                  <a:srgbClr val="0000FF"/>
                </a:solidFill>
              </a:rPr>
              <a:t>CWB</a:t>
            </a:r>
          </a:p>
          <a:p>
            <a:pPr marL="795338" indent="-342900" algn="just">
              <a:buFont typeface="+mj-lt"/>
              <a:buAutoNum type="arabicPeriod"/>
            </a:pPr>
            <a:r>
              <a:rPr lang="en-US" altLang="zh-TW" dirty="0" smtClean="0"/>
              <a:t>remapped color-enhanced infrared images of the </a:t>
            </a:r>
            <a:r>
              <a:rPr lang="en-US" altLang="zh-TW" dirty="0" smtClean="0">
                <a:solidFill>
                  <a:srgbClr val="0000FF"/>
                </a:solidFill>
              </a:rPr>
              <a:t>NOAA</a:t>
            </a:r>
            <a:r>
              <a:rPr lang="en-US" altLang="zh-TW" dirty="0" smtClean="0"/>
              <a:t> five geostationary satellites</a:t>
            </a:r>
          </a:p>
          <a:p>
            <a:pPr marL="265113" indent="-265113" algn="just"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Scale separation (</a:t>
            </a:r>
            <a:r>
              <a:rPr lang="en-US" altLang="zh-TW" b="1" dirty="0" err="1" smtClean="0">
                <a:solidFill>
                  <a:schemeClr val="accent6">
                    <a:lumMod val="75000"/>
                  </a:schemeClr>
                </a:solidFill>
              </a:rPr>
              <a:t>Lanczos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 filters): </a:t>
            </a:r>
          </a:p>
          <a:p>
            <a:pPr marL="452438"/>
            <a:r>
              <a:rPr lang="en-US" altLang="zh-TW" dirty="0" smtClean="0"/>
              <a:t>&gt; 20 days : </a:t>
            </a:r>
            <a:r>
              <a:rPr lang="en-US" altLang="zh-TW" dirty="0" smtClean="0">
                <a:solidFill>
                  <a:srgbClr val="0000FF"/>
                </a:solidFill>
              </a:rPr>
              <a:t>MJO</a:t>
            </a:r>
            <a:r>
              <a:rPr lang="en-US" altLang="zh-TW" dirty="0" smtClean="0"/>
              <a:t>-scale flow and background state</a:t>
            </a:r>
          </a:p>
          <a:p>
            <a:pPr marL="452438"/>
            <a:r>
              <a:rPr lang="en-US" altLang="zh-TW" dirty="0" smtClean="0"/>
              <a:t>10-20 days : </a:t>
            </a:r>
            <a:r>
              <a:rPr lang="en-US" altLang="zh-TW" dirty="0" smtClean="0">
                <a:solidFill>
                  <a:srgbClr val="0000FF"/>
                </a:solidFill>
              </a:rPr>
              <a:t>QBW</a:t>
            </a:r>
            <a:r>
              <a:rPr lang="en-US" altLang="zh-TW" dirty="0" smtClean="0"/>
              <a:t>-scale flow</a:t>
            </a:r>
          </a:p>
          <a:p>
            <a:pPr marL="452438"/>
            <a:r>
              <a:rPr lang="en-US" altLang="zh-TW" dirty="0" smtClean="0"/>
              <a:t>&lt; 10 days : </a:t>
            </a:r>
            <a:r>
              <a:rPr lang="en-US" altLang="zh-TW" dirty="0" smtClean="0">
                <a:solidFill>
                  <a:srgbClr val="0000FF"/>
                </a:solidFill>
              </a:rPr>
              <a:t>synoptic-scale</a:t>
            </a:r>
            <a:r>
              <a:rPr lang="en-US" altLang="zh-TW" dirty="0" smtClean="0"/>
              <a:t> flow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332656"/>
            <a:ext cx="2467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Typhoon </a:t>
            </a:r>
            <a:r>
              <a:rPr lang="en-US" altLang="zh-TW" sz="2400" b="1" dirty="0" err="1" smtClean="0">
                <a:solidFill>
                  <a:srgbClr val="FF0000"/>
                </a:solidFill>
              </a:rPr>
              <a:t>Morakot</a:t>
            </a:r>
            <a:endParaRPr lang="zh-TW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836712"/>
            <a:ext cx="806489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da-DK" altLang="zh-TW" dirty="0" smtClean="0"/>
          </a:p>
          <a:p>
            <a:pPr marL="265113" indent="-265113" algn="just">
              <a:buFont typeface="Arial" pitchFamily="34" charset="0"/>
              <a:buChar char="•"/>
            </a:pPr>
            <a:r>
              <a:rPr lang="en-US" altLang="zh-TW" dirty="0" smtClean="0"/>
              <a:t>Formed: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3 Aug 2009</a:t>
            </a:r>
          </a:p>
          <a:p>
            <a:pPr marL="265113" indent="-265113" algn="just">
              <a:buFont typeface="Arial" pitchFamily="34" charset="0"/>
              <a:buChar char="•"/>
            </a:pPr>
            <a:r>
              <a:rPr lang="en-US" altLang="zh-TW" dirty="0" smtClean="0"/>
              <a:t>Landfall Taiwan: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7 Aug 2009</a:t>
            </a:r>
            <a:endParaRPr lang="en-US" altLang="zh-TW" dirty="0" smtClean="0"/>
          </a:p>
          <a:p>
            <a:pPr marL="265113" indent="-265113" algn="just">
              <a:buFont typeface="Arial" pitchFamily="34" charset="0"/>
              <a:buChar char="•"/>
            </a:pPr>
            <a:r>
              <a:rPr lang="en-US" altLang="zh-TW" dirty="0" smtClean="0"/>
              <a:t>The worst flooding over past 50 yr in Southern Taiwan</a:t>
            </a:r>
          </a:p>
          <a:p>
            <a:pPr marL="722313" lvl="1" indent="-265113" algn="just">
              <a:buFont typeface="Arial" pitchFamily="34" charset="0"/>
              <a:buChar char="•"/>
            </a:pPr>
            <a:r>
              <a:rPr lang="en-US" altLang="zh-TW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(2010) and Hong et al. (2010) </a:t>
            </a:r>
            <a:r>
              <a:rPr lang="en-US" altLang="zh-TW" sz="1600" dirty="0" smtClean="0"/>
              <a:t>suggested that the record-breaking rainfall associated with </a:t>
            </a:r>
            <a:r>
              <a:rPr lang="en-US" altLang="zh-TW" sz="1600" dirty="0" err="1" smtClean="0"/>
              <a:t>Morakot</a:t>
            </a:r>
            <a:r>
              <a:rPr lang="en-US" altLang="zh-TW" sz="1600" dirty="0" smtClean="0"/>
              <a:t> resulted from the interaction between the typhoon and monsoon circulation.</a:t>
            </a:r>
          </a:p>
          <a:p>
            <a:pPr marL="722313" lvl="1" indent="-265113" algn="just">
              <a:buFont typeface="Arial" pitchFamily="34" charset="0"/>
              <a:buChar char="•"/>
            </a:pPr>
            <a:r>
              <a:rPr lang="en-US" altLang="zh-TW" sz="1600" dirty="0" smtClean="0"/>
              <a:t>The </a:t>
            </a:r>
            <a:r>
              <a:rPr lang="en-US" altLang="zh-TW" sz="1600" dirty="0" smtClean="0">
                <a:solidFill>
                  <a:srgbClr val="0000FF"/>
                </a:solidFill>
              </a:rPr>
              <a:t>extreme rainfall </a:t>
            </a:r>
            <a:r>
              <a:rPr lang="en-US" altLang="zh-TW" sz="1600" dirty="0" smtClean="0"/>
              <a:t>associated with </a:t>
            </a:r>
            <a:r>
              <a:rPr lang="en-US" altLang="zh-TW" sz="1600" dirty="0" err="1" smtClean="0"/>
              <a:t>Morakot</a:t>
            </a:r>
            <a:r>
              <a:rPr lang="en-US" altLang="zh-TW" sz="1600" dirty="0" smtClean="0"/>
              <a:t> was accompanied with the highly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asymmetric structure of convective activity </a:t>
            </a:r>
            <a:r>
              <a:rPr lang="en-US" altLang="zh-TW" sz="1600" dirty="0" smtClean="0"/>
              <a:t>and the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reduced movement </a:t>
            </a:r>
            <a:r>
              <a:rPr lang="en-US" altLang="zh-TW" sz="1600" dirty="0" smtClean="0"/>
              <a:t>in the vicinity of Taiwan. </a:t>
            </a:r>
          </a:p>
          <a:p>
            <a:pPr marL="722313" lvl="1" indent="-265113" algn="just">
              <a:buFont typeface="Arial" pitchFamily="34" charset="0"/>
              <a:buChar char="•"/>
            </a:pPr>
            <a:r>
              <a:rPr lang="en-US" altLang="zh-TW" sz="1600" dirty="0" err="1" smtClean="0"/>
              <a:t>Morakot</a:t>
            </a:r>
            <a:r>
              <a:rPr lang="en-US" altLang="zh-TW" sz="1600" dirty="0" smtClean="0"/>
              <a:t> took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more than 2 days </a:t>
            </a:r>
            <a:r>
              <a:rPr lang="en-US" altLang="zh-TW" sz="1600" dirty="0" smtClean="0"/>
              <a:t>to pass through Taiwan and the Taiwan Strait while its major rainfall occurred in southern Taiwan.</a:t>
            </a:r>
          </a:p>
          <a:p>
            <a:pPr marL="265113" indent="-265113" algn="just">
              <a:buFont typeface="Arial" pitchFamily="34" charset="0"/>
              <a:buChar char="•"/>
            </a:pPr>
            <a:r>
              <a:rPr lang="en-US" altLang="zh-TW" dirty="0" smtClean="0"/>
              <a:t>Two issues: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altLang="zh-TW" dirty="0" smtClean="0"/>
              <a:t>why did </a:t>
            </a:r>
            <a:r>
              <a:rPr lang="en-US" altLang="zh-TW" dirty="0" err="1" smtClean="0"/>
              <a:t>Morakot</a:t>
            </a:r>
            <a:r>
              <a:rPr lang="en-US" altLang="zh-TW" dirty="0" smtClean="0"/>
              <a:t> stay in the vicinity of Taiwan for </a:t>
            </a:r>
            <a:r>
              <a:rPr lang="en-US" altLang="zh-TW" dirty="0" smtClean="0">
                <a:solidFill>
                  <a:srgbClr val="0000FF"/>
                </a:solidFill>
              </a:rPr>
              <a:t>more than 2 days</a:t>
            </a:r>
            <a:r>
              <a:rPr lang="en-US" altLang="zh-TW" dirty="0" smtClean="0"/>
              <a:t>?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altLang="zh-TW" dirty="0" smtClean="0"/>
              <a:t>why did the major </a:t>
            </a:r>
            <a:r>
              <a:rPr lang="en-US" altLang="zh-TW" dirty="0" smtClean="0">
                <a:solidFill>
                  <a:srgbClr val="0000FF"/>
                </a:solidFill>
              </a:rPr>
              <a:t>rainfall not shift </a:t>
            </a:r>
            <a:r>
              <a:rPr lang="en-US" altLang="zh-TW" dirty="0" smtClean="0"/>
              <a:t>with the northwestward movement of the typhoon?</a:t>
            </a:r>
          </a:p>
          <a:p>
            <a:pPr marL="265113" indent="-265113" algn="just">
              <a:buFont typeface="Arial" pitchFamily="34" charset="0"/>
              <a:buChar char="•"/>
            </a:pPr>
            <a:r>
              <a:rPr lang="en-US" altLang="zh-TW" dirty="0" smtClean="0"/>
              <a:t>As the first part of this study, observational evidence will be presented about how the interaction between </a:t>
            </a:r>
            <a:r>
              <a:rPr lang="en-US" altLang="zh-TW" dirty="0" err="1" smtClean="0"/>
              <a:t>Morakot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rgbClr val="0000FF"/>
                </a:solidFill>
              </a:rPr>
              <a:t>low-frequency monsoon flows </a:t>
            </a:r>
            <a:r>
              <a:rPr lang="en-US" altLang="zh-TW" dirty="0" smtClean="0"/>
              <a:t>affect the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movement</a:t>
            </a:r>
            <a:r>
              <a:rPr lang="en-US" altLang="zh-TW" dirty="0" smtClean="0"/>
              <a:t> and the associated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asymmetric precipitation pattern</a:t>
            </a:r>
            <a:r>
              <a:rPr lang="en-US" altLang="zh-TW" dirty="0" smtClean="0"/>
              <a:t> of </a:t>
            </a:r>
            <a:r>
              <a:rPr lang="en-US" altLang="zh-TW" dirty="0" err="1" smtClean="0"/>
              <a:t>Morakot</a:t>
            </a:r>
            <a:r>
              <a:rPr lang="en-US" altLang="zh-TW" dirty="0" smtClean="0"/>
              <a:t>.</a:t>
            </a:r>
          </a:p>
          <a:p>
            <a:pPr marL="265113" indent="-265113" algn="just">
              <a:buFont typeface="Wingdings" pitchFamily="2" charset="2"/>
              <a:buChar char="p"/>
            </a:pPr>
            <a:endParaRPr lang="en-US" altLang="zh-TW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60648"/>
            <a:ext cx="50673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直線圖說文字 2 (加上強調線) 17"/>
          <p:cNvSpPr/>
          <p:nvPr/>
        </p:nvSpPr>
        <p:spPr>
          <a:xfrm rot="10800000" flipV="1">
            <a:off x="467544" y="2924944"/>
            <a:ext cx="3168352" cy="288032"/>
          </a:xfrm>
          <a:prstGeom prst="accentCallout2">
            <a:avLst>
              <a:gd name="adj1" fmla="val 46847"/>
              <a:gd name="adj2" fmla="val 634"/>
              <a:gd name="adj3" fmla="val 46846"/>
              <a:gd name="adj4" fmla="val -5178"/>
              <a:gd name="adj5" fmla="val -811040"/>
              <a:gd name="adj6" fmla="val -79843"/>
            </a:avLst>
          </a:prstGeom>
          <a:noFill/>
          <a:ln w="190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rgbClr val="7030A0"/>
                </a:solidFill>
              </a:rPr>
              <a:t>peak intensity </a:t>
            </a:r>
            <a:r>
              <a:rPr lang="en-US" altLang="zh-TW" dirty="0" smtClean="0">
                <a:solidFill>
                  <a:schemeClr val="tx1"/>
                </a:solidFill>
              </a:rPr>
              <a:t>of 40 m/s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332656"/>
            <a:ext cx="2467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Typhoon </a:t>
            </a:r>
            <a:r>
              <a:rPr lang="en-US" altLang="zh-TW" sz="2400" b="1" dirty="0" err="1" smtClean="0">
                <a:solidFill>
                  <a:srgbClr val="FF0000"/>
                </a:solidFill>
              </a:rPr>
              <a:t>Morakot</a:t>
            </a:r>
            <a:endParaRPr lang="zh-TW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836712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dirty="0" smtClean="0"/>
              <a:t>1800 UTC 3 Aug – 1200 UTC 10 Aug 2009</a:t>
            </a:r>
          </a:p>
          <a:p>
            <a:pPr algn="just"/>
            <a:endParaRPr lang="en-US" altLang="zh-TW" dirty="0" smtClean="0"/>
          </a:p>
          <a:p>
            <a:pPr algn="just"/>
            <a:endParaRPr lang="zh-TW" altLang="en-US" dirty="0"/>
          </a:p>
        </p:txBody>
      </p:sp>
      <p:cxnSp>
        <p:nvCxnSpPr>
          <p:cNvPr id="7" name="直線接點 6"/>
          <p:cNvCxnSpPr/>
          <p:nvPr/>
        </p:nvCxnSpPr>
        <p:spPr>
          <a:xfrm flipV="1">
            <a:off x="5128400" y="394832"/>
            <a:ext cx="0" cy="180020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直線圖說文字 2 (加上強調線) 8"/>
          <p:cNvSpPr/>
          <p:nvPr/>
        </p:nvSpPr>
        <p:spPr>
          <a:xfrm rot="10800000" flipV="1">
            <a:off x="467544" y="1484784"/>
            <a:ext cx="3168352" cy="648072"/>
          </a:xfrm>
          <a:prstGeom prst="accentCallout2">
            <a:avLst>
              <a:gd name="adj1" fmla="val 46847"/>
              <a:gd name="adj2" fmla="val 634"/>
              <a:gd name="adj3" fmla="val 46846"/>
              <a:gd name="adj4" fmla="val -5178"/>
              <a:gd name="adj5" fmla="val -142732"/>
              <a:gd name="adj6" fmla="val -47258"/>
            </a:avLst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1200 UTC 4 Aug: </a:t>
            </a:r>
            <a:r>
              <a:rPr lang="en-US" altLang="zh-TW" dirty="0" smtClean="0">
                <a:solidFill>
                  <a:srgbClr val="0000FF"/>
                </a:solidFill>
              </a:rPr>
              <a:t>severe tropical storm</a:t>
            </a:r>
            <a:r>
              <a:rPr lang="en-US" altLang="zh-TW" dirty="0" smtClean="0">
                <a:solidFill>
                  <a:schemeClr val="tx1"/>
                </a:solidFill>
              </a:rPr>
              <a:t>, &gt; 48 </a:t>
            </a:r>
            <a:r>
              <a:rPr lang="en-US" altLang="zh-TW" dirty="0" err="1" smtClean="0">
                <a:solidFill>
                  <a:schemeClr val="tx1"/>
                </a:solidFill>
              </a:rPr>
              <a:t>kt</a:t>
            </a:r>
            <a:r>
              <a:rPr lang="en-US" altLang="zh-TW" dirty="0" smtClean="0">
                <a:solidFill>
                  <a:schemeClr val="tx1"/>
                </a:solidFill>
              </a:rPr>
              <a:t> (24.4 m/s)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直線圖說文字 2 (加上強調線) 9"/>
          <p:cNvSpPr/>
          <p:nvPr/>
        </p:nvSpPr>
        <p:spPr>
          <a:xfrm rot="10800000" flipV="1">
            <a:off x="467544" y="2204864"/>
            <a:ext cx="3168352" cy="648072"/>
          </a:xfrm>
          <a:prstGeom prst="accentCallout2">
            <a:avLst>
              <a:gd name="adj1" fmla="val 46847"/>
              <a:gd name="adj2" fmla="val 634"/>
              <a:gd name="adj3" fmla="val 46846"/>
              <a:gd name="adj4" fmla="val -5178"/>
              <a:gd name="adj5" fmla="val -78632"/>
              <a:gd name="adj6" fmla="val -70223"/>
            </a:avLst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1800 UTC 5 Aug: </a:t>
            </a:r>
            <a:r>
              <a:rPr lang="en-US" altLang="zh-TW" dirty="0" smtClean="0">
                <a:solidFill>
                  <a:srgbClr val="0000FF"/>
                </a:solidFill>
              </a:rPr>
              <a:t>typhoon</a:t>
            </a:r>
            <a:r>
              <a:rPr lang="en-US" altLang="zh-TW" dirty="0" smtClean="0">
                <a:solidFill>
                  <a:schemeClr val="tx1"/>
                </a:solidFill>
              </a:rPr>
              <a:t>, &gt; 64 </a:t>
            </a:r>
            <a:r>
              <a:rPr lang="en-US" altLang="zh-TW" dirty="0" err="1" smtClean="0">
                <a:solidFill>
                  <a:schemeClr val="tx1"/>
                </a:solidFill>
              </a:rPr>
              <a:t>kt</a:t>
            </a:r>
            <a:r>
              <a:rPr lang="en-US" altLang="zh-TW" dirty="0" smtClean="0">
                <a:solidFill>
                  <a:schemeClr val="tx1"/>
                </a:solidFill>
              </a:rPr>
              <a:t> (32.6 m/s)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1" name="直線接點 10"/>
          <p:cNvCxnSpPr/>
          <p:nvPr/>
        </p:nvCxnSpPr>
        <p:spPr>
          <a:xfrm flipV="1">
            <a:off x="5848480" y="404664"/>
            <a:ext cx="0" cy="180020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直線圖說文字 2 (加上強調線) 11"/>
          <p:cNvSpPr/>
          <p:nvPr/>
        </p:nvSpPr>
        <p:spPr>
          <a:xfrm rot="10800000" flipV="1">
            <a:off x="467544" y="3284984"/>
            <a:ext cx="3168352" cy="288032"/>
          </a:xfrm>
          <a:prstGeom prst="accentCallout2">
            <a:avLst>
              <a:gd name="adj1" fmla="val 46847"/>
              <a:gd name="adj2" fmla="val 634"/>
              <a:gd name="adj3" fmla="val 46846"/>
              <a:gd name="adj4" fmla="val -5178"/>
              <a:gd name="adj5" fmla="val -544778"/>
              <a:gd name="adj6" fmla="val -113979"/>
            </a:avLst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1200 UTC 7 Aug: </a:t>
            </a:r>
            <a:r>
              <a:rPr lang="en-US" altLang="zh-TW" dirty="0" smtClean="0">
                <a:solidFill>
                  <a:srgbClr val="0000FF"/>
                </a:solidFill>
              </a:rPr>
              <a:t>landfall</a:t>
            </a:r>
            <a:endParaRPr lang="zh-TW" altLang="en-US" dirty="0">
              <a:solidFill>
                <a:srgbClr val="0000FF"/>
              </a:solidFill>
            </a:endParaRPr>
          </a:p>
        </p:txBody>
      </p:sp>
      <p:cxnSp>
        <p:nvCxnSpPr>
          <p:cNvPr id="13" name="直線接點 12"/>
          <p:cNvCxnSpPr/>
          <p:nvPr/>
        </p:nvCxnSpPr>
        <p:spPr>
          <a:xfrm flipV="1">
            <a:off x="7259144" y="404664"/>
            <a:ext cx="0" cy="180020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6156176" y="548680"/>
            <a:ext cx="1019392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直線圖說文字 2 (加上強調線) 18"/>
          <p:cNvSpPr/>
          <p:nvPr/>
        </p:nvSpPr>
        <p:spPr>
          <a:xfrm rot="10800000" flipV="1">
            <a:off x="467544" y="3645024"/>
            <a:ext cx="3168352" cy="792088"/>
          </a:xfrm>
          <a:prstGeom prst="accentCallout2">
            <a:avLst>
              <a:gd name="adj1" fmla="val 46847"/>
              <a:gd name="adj2" fmla="val 634"/>
              <a:gd name="adj3" fmla="val 46846"/>
              <a:gd name="adj4" fmla="val -5178"/>
              <a:gd name="adj5" fmla="val -196281"/>
              <a:gd name="adj6" fmla="val -158666"/>
            </a:avLst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1200 UTC 9 Aug: </a:t>
            </a:r>
            <a:r>
              <a:rPr lang="en-US" altLang="zh-TW" dirty="0" smtClean="0">
                <a:solidFill>
                  <a:srgbClr val="0000FF"/>
                </a:solidFill>
              </a:rPr>
              <a:t>second landfall</a:t>
            </a:r>
            <a:r>
              <a:rPr lang="en-US" altLang="zh-TW" dirty="0" smtClean="0">
                <a:solidFill>
                  <a:schemeClr val="tx1"/>
                </a:solidFill>
              </a:rPr>
              <a:t>, degraded into tropical storm</a:t>
            </a:r>
            <a:endParaRPr lang="zh-TW" altLang="en-US" dirty="0" smtClean="0">
              <a:solidFill>
                <a:schemeClr val="tx1"/>
              </a:solidFill>
            </a:endParaRPr>
          </a:p>
        </p:txBody>
      </p:sp>
      <p:cxnSp>
        <p:nvCxnSpPr>
          <p:cNvPr id="20" name="直線接點 19"/>
          <p:cNvCxnSpPr/>
          <p:nvPr/>
        </p:nvCxnSpPr>
        <p:spPr>
          <a:xfrm flipV="1">
            <a:off x="8676456" y="404664"/>
            <a:ext cx="0" cy="180020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橢圓 22"/>
          <p:cNvSpPr/>
          <p:nvPr/>
        </p:nvSpPr>
        <p:spPr>
          <a:xfrm>
            <a:off x="5292080" y="4941168"/>
            <a:ext cx="360040" cy="432048"/>
          </a:xfrm>
          <a:prstGeom prst="ellipse">
            <a:avLst/>
          </a:prstGeom>
          <a:noFill/>
          <a:ln w="15875">
            <a:solidFill>
              <a:schemeClr val="accent6">
                <a:lumMod val="7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接點 24"/>
          <p:cNvCxnSpPr>
            <a:stCxn id="23" idx="7"/>
            <a:endCxn id="26" idx="1"/>
          </p:cNvCxnSpPr>
          <p:nvPr/>
        </p:nvCxnSpPr>
        <p:spPr>
          <a:xfrm flipV="1">
            <a:off x="5599393" y="4477762"/>
            <a:ext cx="556783" cy="526678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6156176" y="4293096"/>
            <a:ext cx="1656184" cy="369332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stay about 12 h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5128400" y="4806984"/>
            <a:ext cx="288032" cy="360040"/>
          </a:xfrm>
          <a:prstGeom prst="ellipse">
            <a:avLst/>
          </a:prstGeom>
          <a:noFill/>
          <a:ln w="15875"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" name="直線接點 27"/>
          <p:cNvCxnSpPr>
            <a:stCxn id="27" idx="2"/>
            <a:endCxn id="29" idx="3"/>
          </p:cNvCxnSpPr>
          <p:nvPr/>
        </p:nvCxnSpPr>
        <p:spPr>
          <a:xfrm flipH="1" flipV="1">
            <a:off x="3635896" y="4765794"/>
            <a:ext cx="1492504" cy="22121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1259632" y="4581128"/>
            <a:ext cx="2376264" cy="369332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B050"/>
                </a:solidFill>
              </a:rPr>
              <a:t>took 9 h to cross island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42" name="橢圓 41"/>
          <p:cNvSpPr/>
          <p:nvPr/>
        </p:nvSpPr>
        <p:spPr>
          <a:xfrm>
            <a:off x="4716016" y="4384768"/>
            <a:ext cx="595728" cy="576064"/>
          </a:xfrm>
          <a:prstGeom prst="ellipse">
            <a:avLst/>
          </a:prstGeom>
          <a:noFill/>
          <a:ln w="15875">
            <a:solidFill>
              <a:schemeClr val="accent2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3" name="直線接點 42"/>
          <p:cNvCxnSpPr>
            <a:stCxn id="42" idx="3"/>
            <a:endCxn id="44" idx="3"/>
          </p:cNvCxnSpPr>
          <p:nvPr/>
        </p:nvCxnSpPr>
        <p:spPr>
          <a:xfrm flipH="1">
            <a:off x="3635896" y="4876469"/>
            <a:ext cx="1167362" cy="537397"/>
          </a:xfrm>
          <a:prstGeom prst="line">
            <a:avLst/>
          </a:prstGeom>
          <a:ln w="158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539552" y="5229200"/>
            <a:ext cx="3096344" cy="369332"/>
          </a:xfrm>
          <a:prstGeom prst="rect">
            <a:avLst/>
          </a:prstGeom>
          <a:noFill/>
          <a:ln w="158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took 31 h to cross Taiwan strait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0" name="橢圓 59"/>
          <p:cNvSpPr/>
          <p:nvPr/>
        </p:nvSpPr>
        <p:spPr>
          <a:xfrm>
            <a:off x="4788024" y="4345440"/>
            <a:ext cx="936104" cy="1027776"/>
          </a:xfrm>
          <a:prstGeom prst="ellipse">
            <a:avLst/>
          </a:prstGeom>
          <a:noFill/>
          <a:ln w="15875"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1" name="直線接點 60"/>
          <p:cNvCxnSpPr>
            <a:stCxn id="60" idx="3"/>
            <a:endCxn id="62" idx="3"/>
          </p:cNvCxnSpPr>
          <p:nvPr/>
        </p:nvCxnSpPr>
        <p:spPr>
          <a:xfrm flipH="1">
            <a:off x="3635896" y="5222702"/>
            <a:ext cx="1289217" cy="911244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字方塊 61"/>
          <p:cNvSpPr txBox="1"/>
          <p:nvPr/>
        </p:nvSpPr>
        <p:spPr>
          <a:xfrm>
            <a:off x="1115616" y="5949280"/>
            <a:ext cx="2520280" cy="369332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70C0"/>
                </a:solidFill>
              </a:rPr>
              <a:t>52 h in vicinity of Taiwan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09587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接點 7"/>
          <p:cNvCxnSpPr/>
          <p:nvPr/>
        </p:nvCxnSpPr>
        <p:spPr>
          <a:xfrm flipH="1">
            <a:off x="2627784" y="869392"/>
            <a:ext cx="4176464" cy="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987824" y="908720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accelerate westward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直線接點 3"/>
          <p:cNvCxnSpPr/>
          <p:nvPr/>
        </p:nvCxnSpPr>
        <p:spPr>
          <a:xfrm flipV="1">
            <a:off x="4211960" y="188640"/>
            <a:ext cx="0" cy="2448272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004048" y="1916832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decelerate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536" y="188640"/>
            <a:ext cx="13681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Zonal translation speed</a:t>
            </a:r>
            <a:endParaRPr lang="zh-TW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5508104" y="692696"/>
            <a:ext cx="792088" cy="5040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>
            <a:stCxn id="11" idx="3"/>
            <a:endCxn id="14" idx="1"/>
          </p:cNvCxnSpPr>
          <p:nvPr/>
        </p:nvCxnSpPr>
        <p:spPr>
          <a:xfrm>
            <a:off x="6300192" y="944724"/>
            <a:ext cx="864096" cy="492153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7164288" y="836712"/>
            <a:ext cx="1584176" cy="1200329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B050"/>
                </a:solidFill>
              </a:rPr>
              <a:t>moved very slowly when it entered the Taiwan Strait</a:t>
            </a:r>
            <a:endParaRPr lang="zh-TW" altLang="en-US" dirty="0">
              <a:solidFill>
                <a:srgbClr val="00B050"/>
              </a:solidFill>
            </a:endParaRPr>
          </a:p>
        </p:txBody>
      </p:sp>
      <p:cxnSp>
        <p:nvCxnSpPr>
          <p:cNvPr id="17" name="直線接點 16"/>
          <p:cNvCxnSpPr/>
          <p:nvPr/>
        </p:nvCxnSpPr>
        <p:spPr>
          <a:xfrm flipH="1">
            <a:off x="2627784" y="5353552"/>
            <a:ext cx="4176464" cy="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圓角矩形 17"/>
          <p:cNvSpPr/>
          <p:nvPr/>
        </p:nvSpPr>
        <p:spPr>
          <a:xfrm>
            <a:off x="3851920" y="5013176"/>
            <a:ext cx="792088" cy="43204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接點 18"/>
          <p:cNvCxnSpPr>
            <a:stCxn id="18" idx="1"/>
            <a:endCxn id="20" idx="3"/>
          </p:cNvCxnSpPr>
          <p:nvPr/>
        </p:nvCxnSpPr>
        <p:spPr>
          <a:xfrm flipH="1" flipV="1">
            <a:off x="1835696" y="4184214"/>
            <a:ext cx="2016224" cy="1044986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251520" y="3861048"/>
            <a:ext cx="1584176" cy="646331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B050"/>
                </a:solidFill>
              </a:rPr>
              <a:t>located to the east of Taiwan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860032" y="3501008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accelerate northward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948264" y="5085184"/>
            <a:ext cx="2088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 smtClean="0"/>
              <a:t>steering flow</a:t>
            </a:r>
            <a:r>
              <a:rPr lang="en-US" altLang="zh-TW" sz="1600" dirty="0" smtClean="0"/>
              <a:t>: mass-weighted mean wind averaged within a radius of 440 km (4</a:t>
            </a:r>
            <a:r>
              <a:rPr lang="en-US" altLang="zh-TW" sz="1600" baseline="30000" dirty="0" smtClean="0"/>
              <a:t>o</a:t>
            </a:r>
            <a:r>
              <a:rPr lang="en-US" altLang="zh-TW" sz="1600" dirty="0" smtClean="0"/>
              <a:t> latitudes) between 850 and 300 </a:t>
            </a:r>
            <a:r>
              <a:rPr lang="en-US" altLang="zh-TW" sz="1600" dirty="0" err="1" smtClean="0"/>
              <a:t>hPa</a:t>
            </a:r>
            <a:endParaRPr lang="zh-TW" alt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0"/>
            <a:ext cx="509587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51520" y="476672"/>
            <a:ext cx="345638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rgbClr val="0000FF"/>
                </a:solidFill>
              </a:rPr>
              <a:t>Three segments</a:t>
            </a:r>
          </a:p>
          <a:p>
            <a:pPr marL="342900" indent="-342900">
              <a:buFont typeface="+mj-lt"/>
              <a:buAutoNum type="arabicParenR"/>
            </a:pPr>
            <a:r>
              <a:rPr lang="en-US" altLang="zh-TW" dirty="0" smtClean="0"/>
              <a:t>generally westward movement from 4 to 7 August</a:t>
            </a:r>
          </a:p>
          <a:p>
            <a:pPr marL="342900" indent="-342900">
              <a:buFont typeface="+mj-lt"/>
              <a:buAutoNum type="arabicParenR"/>
            </a:pPr>
            <a:r>
              <a:rPr lang="en-US" altLang="zh-TW" dirty="0" smtClean="0"/>
              <a:t>crossing Taiwan Island and the Taiwan Strait from 7 to 9 August</a:t>
            </a:r>
          </a:p>
          <a:p>
            <a:pPr marL="342900" indent="-342900">
              <a:buFont typeface="+mj-lt"/>
              <a:buAutoNum type="arabicParenR"/>
            </a:pPr>
            <a:r>
              <a:rPr lang="en-US" altLang="zh-TW" dirty="0" smtClean="0"/>
              <a:t>making a second landfall over mainland China from 9 to 10 August</a:t>
            </a:r>
            <a:endParaRPr lang="zh-TW" altLang="en-US" b="1" dirty="0" smtClean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27984" y="116632"/>
            <a:ext cx="1944216" cy="56166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730520" y="116632"/>
            <a:ext cx="1017944" cy="56166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直線圖說文字 2 (加上強調線) 6"/>
          <p:cNvSpPr/>
          <p:nvPr/>
        </p:nvSpPr>
        <p:spPr>
          <a:xfrm flipH="1">
            <a:off x="1691680" y="908720"/>
            <a:ext cx="1728192" cy="432048"/>
          </a:xfrm>
          <a:prstGeom prst="accentCallout2">
            <a:avLst>
              <a:gd name="adj1" fmla="val 50610"/>
              <a:gd name="adj2" fmla="val -8333"/>
              <a:gd name="adj3" fmla="val 48334"/>
              <a:gd name="adj4" fmla="val -17805"/>
              <a:gd name="adj5" fmla="val -92317"/>
              <a:gd name="adj6" fmla="val -8763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932040" y="332656"/>
            <a:ext cx="1082027" cy="338554"/>
          </a:xfrm>
          <a:prstGeom prst="rect">
            <a:avLst/>
          </a:prstGeom>
          <a:ln w="158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rgbClr val="00B050"/>
                </a:solidFill>
              </a:rPr>
              <a:t>Segment 1</a:t>
            </a:r>
            <a:endParaRPr lang="zh-TW" altLang="en-US" sz="1600" dirty="0">
              <a:solidFill>
                <a:srgbClr val="00B050"/>
              </a:solidFill>
            </a:endParaRPr>
          </a:p>
        </p:txBody>
      </p:sp>
      <p:sp>
        <p:nvSpPr>
          <p:cNvPr id="9" name="直線圖說文字 2 (加上強調線) 8"/>
          <p:cNvSpPr/>
          <p:nvPr/>
        </p:nvSpPr>
        <p:spPr>
          <a:xfrm flipH="1">
            <a:off x="1691680" y="1412776"/>
            <a:ext cx="1728192" cy="792088"/>
          </a:xfrm>
          <a:prstGeom prst="accentCallout2">
            <a:avLst>
              <a:gd name="adj1" fmla="val 50610"/>
              <a:gd name="adj2" fmla="val -8333"/>
              <a:gd name="adj3" fmla="val 48334"/>
              <a:gd name="adj4" fmla="val -17805"/>
              <a:gd name="adj5" fmla="val -116523"/>
              <a:gd name="adj6" fmla="val -191176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直線圖說文字 2 (加上強調線) 10"/>
          <p:cNvSpPr/>
          <p:nvPr/>
        </p:nvSpPr>
        <p:spPr>
          <a:xfrm flipH="1">
            <a:off x="1691680" y="2276872"/>
            <a:ext cx="1728192" cy="792088"/>
          </a:xfrm>
          <a:prstGeom prst="accentCallout2">
            <a:avLst>
              <a:gd name="adj1" fmla="val 50610"/>
              <a:gd name="adj2" fmla="val -8333"/>
              <a:gd name="adj3" fmla="val 48334"/>
              <a:gd name="adj4" fmla="val -17805"/>
              <a:gd name="adj5" fmla="val -225758"/>
              <a:gd name="adj6" fmla="val -257741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884368" y="332656"/>
            <a:ext cx="720080" cy="338554"/>
          </a:xfrm>
          <a:prstGeom prst="rect">
            <a:avLst/>
          </a:prstGeom>
          <a:ln w="158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600" dirty="0" err="1" smtClean="0">
                <a:solidFill>
                  <a:srgbClr val="0070C0"/>
                </a:solidFill>
              </a:rPr>
              <a:t>Seg</a:t>
            </a:r>
            <a:r>
              <a:rPr lang="en-US" altLang="zh-TW" sz="1600" dirty="0" smtClean="0">
                <a:solidFill>
                  <a:srgbClr val="0070C0"/>
                </a:solidFill>
              </a:rPr>
              <a:t>. 3</a:t>
            </a:r>
            <a:endParaRPr lang="zh-TW" altLang="en-US" sz="1600" dirty="0">
              <a:solidFill>
                <a:srgbClr val="0070C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01696" y="116632"/>
            <a:ext cx="1296144" cy="561662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732240" y="332656"/>
            <a:ext cx="679994" cy="338554"/>
          </a:xfrm>
          <a:prstGeom prst="rect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zh-TW" sz="1600" dirty="0" err="1" smtClean="0">
                <a:solidFill>
                  <a:schemeClr val="accent6">
                    <a:lumMod val="75000"/>
                  </a:schemeClr>
                </a:solidFill>
              </a:rPr>
              <a:t>Seg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</a:rPr>
              <a:t>. 2</a:t>
            </a:r>
            <a:endParaRPr lang="zh-TW" alt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51520" y="3284984"/>
            <a:ext cx="331236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0000FF"/>
                </a:solidFill>
              </a:rPr>
              <a:t>Corresponding mean translation speeds</a:t>
            </a:r>
          </a:p>
          <a:p>
            <a:pPr marL="342900" indent="-342900">
              <a:buFont typeface="+mj-lt"/>
              <a:buAutoNum type="arabicParenR"/>
            </a:pPr>
            <a:r>
              <a:rPr lang="en-US" altLang="zh-TW" dirty="0" smtClean="0">
                <a:solidFill>
                  <a:srgbClr val="00B050"/>
                </a:solidFill>
              </a:rPr>
              <a:t>5.4 m/s</a:t>
            </a:r>
          </a:p>
          <a:p>
            <a:pPr marL="342900" indent="-342900">
              <a:buFont typeface="+mj-lt"/>
              <a:buAutoNum type="arabicParenR"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2.6 m/s</a:t>
            </a:r>
          </a:p>
          <a:p>
            <a:pPr marL="342900" indent="-342900">
              <a:buFont typeface="+mj-lt"/>
              <a:buAutoNum type="arabicParenR"/>
            </a:pPr>
            <a:r>
              <a:rPr lang="en-US" altLang="zh-TW" dirty="0" smtClean="0">
                <a:solidFill>
                  <a:srgbClr val="0070C0"/>
                </a:solidFill>
              </a:rPr>
              <a:t>4.4 m/s</a:t>
            </a:r>
            <a:endParaRPr lang="zh-TW" altLang="en-US" dirty="0" smtClean="0">
              <a:solidFill>
                <a:srgbClr val="0070C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82650" y="4005064"/>
            <a:ext cx="1177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7030A0"/>
                </a:solidFill>
              </a:rPr>
              <a:t>decelerate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16" name="手繪多邊形 15"/>
          <p:cNvSpPr/>
          <p:nvPr/>
        </p:nvSpPr>
        <p:spPr>
          <a:xfrm>
            <a:off x="1547664" y="4077072"/>
            <a:ext cx="327607" cy="265756"/>
          </a:xfrm>
          <a:custGeom>
            <a:avLst/>
            <a:gdLst>
              <a:gd name="connsiteX0" fmla="*/ 0 w 201561"/>
              <a:gd name="connsiteY0" fmla="*/ 0 h 481780"/>
              <a:gd name="connsiteX1" fmla="*/ 196645 w 201561"/>
              <a:gd name="connsiteY1" fmla="*/ 245806 h 481780"/>
              <a:gd name="connsiteX2" fmla="*/ 29497 w 201561"/>
              <a:gd name="connsiteY2" fmla="*/ 481780 h 48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561" h="481780">
                <a:moveTo>
                  <a:pt x="0" y="0"/>
                </a:moveTo>
                <a:cubicBezTo>
                  <a:pt x="95864" y="82754"/>
                  <a:pt x="191729" y="165509"/>
                  <a:pt x="196645" y="245806"/>
                </a:cubicBezTo>
                <a:cubicBezTo>
                  <a:pt x="201561" y="326103"/>
                  <a:pt x="115529" y="403941"/>
                  <a:pt x="29497" y="481780"/>
                </a:cubicBezTo>
              </a:path>
            </a:pathLst>
          </a:cu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251520" y="479715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7030A0"/>
                </a:solidFill>
              </a:rPr>
              <a:t>cause </a:t>
            </a:r>
            <a:r>
              <a:rPr lang="en-US" altLang="zh-TW" dirty="0" err="1" smtClean="0">
                <a:solidFill>
                  <a:srgbClr val="7030A0"/>
                </a:solidFill>
              </a:rPr>
              <a:t>Morakot</a:t>
            </a:r>
            <a:r>
              <a:rPr lang="en-US" altLang="zh-TW" dirty="0" smtClean="0">
                <a:solidFill>
                  <a:srgbClr val="7030A0"/>
                </a:solidFill>
              </a:rPr>
              <a:t> stayed more than 2 days in the vicinity of Taiwan Island</a:t>
            </a:r>
            <a:endParaRPr lang="zh-TW" altLang="en-US" dirty="0">
              <a:solidFill>
                <a:srgbClr val="7030A0"/>
              </a:solidFill>
            </a:endParaRPr>
          </a:p>
        </p:txBody>
      </p:sp>
      <p:cxnSp>
        <p:nvCxnSpPr>
          <p:cNvPr id="23" name="直線單箭頭接點 22"/>
          <p:cNvCxnSpPr/>
          <p:nvPr/>
        </p:nvCxnSpPr>
        <p:spPr>
          <a:xfrm>
            <a:off x="2267744" y="4365104"/>
            <a:ext cx="0" cy="432048"/>
          </a:xfrm>
          <a:prstGeom prst="straightConnector1">
            <a:avLst/>
          </a:prstGeom>
          <a:ln w="158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51520" y="44624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Zonal translation speed</a:t>
            </a:r>
            <a:endParaRPr lang="zh-TW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51520" y="5541039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the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slow-down</a:t>
            </a:r>
            <a:r>
              <a:rPr lang="en-US" altLang="zh-TW" dirty="0" smtClean="0"/>
              <a:t> of </a:t>
            </a:r>
            <a:r>
              <a:rPr lang="en-US" altLang="zh-TW" dirty="0" err="1" smtClean="0"/>
              <a:t>Morakot’s</a:t>
            </a:r>
            <a:r>
              <a:rPr lang="en-US" altLang="zh-TW" dirty="0" smtClean="0"/>
              <a:t> movement and the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northward deflections </a:t>
            </a:r>
            <a:r>
              <a:rPr lang="en-US" altLang="zh-TW" dirty="0" smtClean="0"/>
              <a:t>of its track during 7–9 August were mainly a result of the change in the </a:t>
            </a:r>
            <a:r>
              <a:rPr lang="en-US" altLang="zh-TW" dirty="0" smtClean="0">
                <a:solidFill>
                  <a:srgbClr val="0000FF"/>
                </a:solidFill>
              </a:rPr>
              <a:t>steering flow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7252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251520" y="0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AIRS cloud-top temperature </a:t>
            </a:r>
            <a:r>
              <a:rPr lang="en-US" altLang="zh-TW" sz="2000" dirty="0" smtClean="0"/>
              <a:t>(associated with deep convection)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707904" y="3326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4 Aug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707904" y="35010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6 Aug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100392" y="3326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5 Aug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100392" y="35010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7 Aug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95736" y="1846565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deep convection in south of center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72200" y="1998672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850 km</a:t>
            </a:r>
            <a:endParaRPr lang="zh-TW" altLang="en-US" dirty="0">
              <a:solidFill>
                <a:schemeClr val="bg1"/>
              </a:solidFill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6310024" y="2060848"/>
            <a:ext cx="151216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971600" y="4941168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convective asymmetry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925" y="332656"/>
            <a:ext cx="8117571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51520" y="0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NOAA infrared satellite imagery (~11 mm)</a:t>
            </a:r>
            <a:r>
              <a:rPr lang="en-US" altLang="zh-TW" sz="2000" dirty="0" smtClean="0"/>
              <a:t> of five geostationary satellites</a:t>
            </a:r>
            <a:endParaRPr lang="zh-TW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7504" y="1556792"/>
            <a:ext cx="864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Blue area    &lt; 223K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211960" y="2706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4 Aug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211960" y="35010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6 Aug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316416" y="270696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5 Aug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316416" y="3501008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7 Aug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92280" y="1124744"/>
            <a:ext cx="1835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Southern side</a:t>
            </a:r>
          </a:p>
          <a:p>
            <a:r>
              <a:rPr lang="en-US" altLang="zh-TW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</a:t>
            </a:r>
            <a:endParaRPr lang="zh-TW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24328" y="4149080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Separate cloud band</a:t>
            </a:r>
            <a:endParaRPr lang="zh-TW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</TotalTime>
  <Words>1578</Words>
  <Application>Microsoft Office PowerPoint</Application>
  <PresentationFormat>如螢幕大小 (4:3)</PresentationFormat>
  <Paragraphs>204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佈景主題</vt:lpstr>
      <vt:lpstr>Monsoonal Influence on Typhoon Morakot (2009).  Part I: Observational Analysis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Monsoonal Influence on Typhoon Morakot (2009).  Part I: Observational Analysis</dc:title>
  <dc:creator>clin</dc:creator>
  <cp:lastModifiedBy>clin</cp:lastModifiedBy>
  <cp:revision>67</cp:revision>
  <dcterms:created xsi:type="dcterms:W3CDTF">2012-05-23T03:01:22Z</dcterms:created>
  <dcterms:modified xsi:type="dcterms:W3CDTF">2012-05-28T19:18:54Z</dcterms:modified>
</cp:coreProperties>
</file>