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82" r:id="rId4"/>
    <p:sldId id="318" r:id="rId5"/>
    <p:sldId id="304" r:id="rId6"/>
    <p:sldId id="290" r:id="rId7"/>
    <p:sldId id="320" r:id="rId8"/>
    <p:sldId id="313" r:id="rId9"/>
    <p:sldId id="305" r:id="rId10"/>
    <p:sldId id="315" r:id="rId11"/>
    <p:sldId id="306" r:id="rId12"/>
    <p:sldId id="314" r:id="rId13"/>
    <p:sldId id="323" r:id="rId14"/>
    <p:sldId id="291" r:id="rId15"/>
    <p:sldId id="308" r:id="rId16"/>
    <p:sldId id="309" r:id="rId17"/>
    <p:sldId id="311" r:id="rId18"/>
    <p:sldId id="312" r:id="rId19"/>
    <p:sldId id="287" r:id="rId20"/>
    <p:sldId id="316" r:id="rId21"/>
  </p:sldIdLst>
  <p:sldSz cx="9144000" cy="6858000" type="screen4x3"/>
  <p:notesSz cx="6781800" cy="99187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E61F-CDCA-4811-8CF7-B3C15B2EBFA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B81A-01C1-4197-9646-8F1BCC52D6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B81A-01C1-4197-9646-8F1BCC52D68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B81A-01C1-4197-9646-8F1BCC52D68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A3A6-582C-483B-8228-D81C4B1F488C}" type="datetimeFigureOut">
              <a:rPr lang="zh-TW" altLang="en-US" smtClean="0"/>
              <a:pPr/>
              <a:t>2012/5/22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E1BC1-8C57-48FB-B403-91C0CE491D7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ranslate.googleusercontent.com/translate_c?anno=2&amp;hl=zh-TW&amp;rurl=translate.google.com.tw&amp;sl=en&amp;tl=zh-TW&amp;twu=1&amp;u=http://en.wikipedia.org/wiki/Honolulu&amp;usg=ALkJrhhMF-MPrvMZjScTAcAohlgMU_VR8Q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>
            <a:noAutofit/>
          </a:bodyPr>
          <a:lstStyle/>
          <a:p>
            <a:r>
              <a:rPr lang="en-US" altLang="zh-TW" sz="3600" b="1" dirty="0" smtClean="0"/>
              <a:t>Reducing the Biases in Simulated Radar </a:t>
            </a:r>
            <a:r>
              <a:rPr lang="en-US" altLang="zh-TW" sz="3600" b="1" dirty="0" err="1" smtClean="0"/>
              <a:t>Reflectivities</a:t>
            </a:r>
            <a:r>
              <a:rPr lang="en-US" altLang="zh-TW" sz="3600" b="1" dirty="0" smtClean="0"/>
              <a:t> from a Bulk Microphysics Scheme : Tropical Convective Systems</a:t>
            </a:r>
            <a:r>
              <a:rPr lang="en-US" altLang="zh-TW" sz="3600" b="1" i="1" dirty="0" smtClean="0"/>
              <a:t/>
            </a:r>
            <a:br>
              <a:rPr lang="en-US" altLang="zh-TW" sz="3600" b="1" i="1" dirty="0" smtClean="0"/>
            </a:b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Lang, S. E., W.-K. Tao, X. </a:t>
            </a:r>
            <a:r>
              <a:rPr lang="en-US" altLang="zh-TW" dirty="0" err="1" smtClean="0"/>
              <a:t>Zeng</a:t>
            </a:r>
            <a:r>
              <a:rPr lang="en-US" altLang="zh-TW" dirty="0" smtClean="0"/>
              <a:t>, and Y. Li, 2011: </a:t>
            </a:r>
            <a:r>
              <a:rPr lang="en-US" altLang="zh-TW" i="1" dirty="0" smtClean="0"/>
              <a:t>J. Atmos. Sci., </a:t>
            </a:r>
            <a:r>
              <a:rPr lang="en-US" altLang="zh-TW" b="1" dirty="0" smtClean="0"/>
              <a:t>68,</a:t>
            </a:r>
            <a:r>
              <a:rPr lang="en-US" altLang="zh-TW" dirty="0" smtClean="0"/>
              <a:t> 2306-2320</a:t>
            </a:r>
          </a:p>
          <a:p>
            <a:pPr algn="r"/>
            <a:endParaRPr lang="en-US" altLang="zh-TW" sz="2600" dirty="0" smtClean="0"/>
          </a:p>
          <a:p>
            <a:pPr algn="r"/>
            <a:r>
              <a:rPr lang="en-US" altLang="zh-TW" sz="2600" i="1" dirty="0" smtClean="0">
                <a:solidFill>
                  <a:srgbClr val="00B0F0"/>
                </a:solidFill>
              </a:rPr>
              <a:t>20120522</a:t>
            </a:r>
            <a:endParaRPr lang="zh-TW" altLang="en-US" sz="2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4462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LBA  990223: 2050 UTC (SR Winds)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0" y="3209925"/>
            <a:ext cx="4427984" cy="3648075"/>
            <a:chOff x="0" y="3209925"/>
            <a:chExt cx="4427984" cy="3648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209925"/>
              <a:ext cx="4419600" cy="364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2060104" y="4931876"/>
              <a:ext cx="711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SPOL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11560" y="4211796"/>
              <a:ext cx="5760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10 S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707904" y="6228020"/>
              <a:ext cx="720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60 W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4716016" y="476672"/>
            <a:ext cx="3990975" cy="3695700"/>
            <a:chOff x="4932040" y="2636912"/>
            <a:chExt cx="3990975" cy="3695700"/>
          </a:xfrm>
        </p:grpSpPr>
        <p:grpSp>
          <p:nvGrpSpPr>
            <p:cNvPr id="18" name="群組 17"/>
            <p:cNvGrpSpPr/>
            <p:nvPr/>
          </p:nvGrpSpPr>
          <p:grpSpPr>
            <a:xfrm>
              <a:off x="4932040" y="2636912"/>
              <a:ext cx="3990975" cy="3695700"/>
              <a:chOff x="4932040" y="2924944"/>
              <a:chExt cx="3990975" cy="3695700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32040" y="2924944"/>
                <a:ext cx="3990975" cy="3695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5004048" y="3717032"/>
                <a:ext cx="432048" cy="2880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10 S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004048" y="4653136"/>
                <a:ext cx="432048" cy="2880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11 S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004048" y="5517232"/>
                <a:ext cx="432048" cy="28803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12 S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7668344" y="6320353"/>
                <a:ext cx="504056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61 W</a:t>
                </a: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732240" y="6309320"/>
                <a:ext cx="504056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62 W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652120" y="6309320"/>
                <a:ext cx="504056" cy="2769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TW" dirty="0" smtClean="0"/>
                  <a:t>63 W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439246" y="3429000"/>
              <a:ext cx="1445121" cy="1080120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883343" cy="359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線接點 23"/>
          <p:cNvCxnSpPr/>
          <p:nvPr/>
        </p:nvCxnSpPr>
        <p:spPr>
          <a:xfrm>
            <a:off x="3563888" y="476672"/>
            <a:ext cx="2592288" cy="792088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V="1">
            <a:off x="3563888" y="2357264"/>
            <a:ext cx="2672680" cy="121575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 flipH="1">
            <a:off x="1547664" y="4293096"/>
            <a:ext cx="72008" cy="6480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1547664" y="4941168"/>
            <a:ext cx="1512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3059832" y="4293096"/>
            <a:ext cx="72008" cy="64807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1619840" y="4293096"/>
            <a:ext cx="1512000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Case study (1999/08/11 ~ 12) </a:t>
            </a:r>
            <a:br>
              <a:rPr lang="en-US" altLang="zh-TW" sz="2000" b="1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FF0000"/>
                </a:solidFill>
              </a:rPr>
              <a:t>An Oceanic Convective System: KWAJEX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3042826"/>
            <a:ext cx="44176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Numerical model simulations</a:t>
            </a:r>
          </a:p>
          <a:p>
            <a:r>
              <a:rPr lang="en-US" altLang="zh-TW" dirty="0" smtClean="0"/>
              <a:t>The 3D version of the GCE model</a:t>
            </a:r>
            <a:br>
              <a:rPr lang="en-US" altLang="zh-TW" dirty="0" smtClean="0"/>
            </a:br>
            <a:r>
              <a:rPr lang="en-US" altLang="zh-TW" dirty="0" smtClean="0"/>
              <a:t>   **Original: Li et al. (2008)</a:t>
            </a:r>
            <a:endParaRPr lang="zh-TW" altLang="en-US" dirty="0" smtClean="0"/>
          </a:p>
          <a:p>
            <a:r>
              <a:rPr lang="en-US" altLang="zh-TW" dirty="0" smtClean="0"/>
              <a:t>   **128 × 128 km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grid points with </a:t>
            </a:r>
            <a:r>
              <a:rPr lang="en-US" altLang="zh-TW" dirty="0" err="1" smtClean="0"/>
              <a:t>dx</a:t>
            </a:r>
            <a:r>
              <a:rPr lang="en-US" altLang="zh-TW" dirty="0" smtClean="0"/>
              <a:t>=500 m</a:t>
            </a:r>
            <a:br>
              <a:rPr lang="en-US" altLang="zh-TW" dirty="0" smtClean="0"/>
            </a:br>
            <a:r>
              <a:rPr lang="en-US" altLang="zh-TW" dirty="0" smtClean="0"/>
              <a:t>   **H ~ 23 km (70 levels)</a:t>
            </a:r>
            <a:br>
              <a:rPr lang="en-US" altLang="zh-TW" dirty="0" smtClean="0"/>
            </a:br>
            <a:r>
              <a:rPr lang="en-US" altLang="zh-TW" dirty="0" smtClean="0"/>
              <a:t>   **72h starting at 0000 UTC 11 August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1279794"/>
            <a:ext cx="73894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Kwaj</a:t>
            </a:r>
            <a:r>
              <a:rPr lang="en-US" altLang="zh-TW" dirty="0" smtClean="0"/>
              <a:t>alein </a:t>
            </a:r>
            <a:r>
              <a:rPr lang="en-US" altLang="zh-TW" dirty="0" smtClean="0">
                <a:solidFill>
                  <a:srgbClr val="00B0F0"/>
                </a:solidFill>
              </a:rPr>
              <a:t>Ex</a:t>
            </a:r>
            <a:r>
              <a:rPr lang="en-US" altLang="zh-TW" dirty="0" smtClean="0"/>
              <a:t>periment (</a:t>
            </a:r>
            <a:r>
              <a:rPr lang="en-US" altLang="zh-TW" dirty="0" smtClean="0">
                <a:solidFill>
                  <a:srgbClr val="00B0F0"/>
                </a:solidFill>
              </a:rPr>
              <a:t>KWAJEX</a:t>
            </a:r>
            <a:r>
              <a:rPr lang="en-US" altLang="zh-TW" dirty="0" smtClean="0"/>
              <a:t>) was gathered data on and characterizing </a:t>
            </a:r>
            <a:br>
              <a:rPr lang="en-US" altLang="zh-TW" dirty="0" smtClean="0"/>
            </a:br>
            <a:r>
              <a:rPr lang="en-US" altLang="zh-TW" dirty="0" smtClean="0"/>
              <a:t>    oceanic clouds and convection in support of the TRMM satellite mission </a:t>
            </a:r>
            <a:br>
              <a:rPr lang="en-US" altLang="zh-TW" dirty="0" smtClean="0"/>
            </a:br>
            <a:r>
              <a:rPr lang="en-US" altLang="zh-TW" dirty="0" smtClean="0"/>
              <a:t>    (</a:t>
            </a:r>
            <a:r>
              <a:rPr lang="en-US" altLang="zh-TW" dirty="0" err="1" smtClean="0"/>
              <a:t>Yuter</a:t>
            </a:r>
            <a:r>
              <a:rPr lang="en-US" altLang="zh-TW" dirty="0" smtClean="0"/>
              <a:t> et al. 2005)</a:t>
            </a:r>
            <a:br>
              <a:rPr lang="en-US" altLang="zh-TW" dirty="0" smtClean="0"/>
            </a:br>
            <a:r>
              <a:rPr lang="en-US" altLang="zh-TW" dirty="0" smtClean="0"/>
              <a:t>   ** a TRMM field campaign 11-12 August 1999 in association with </a:t>
            </a:r>
            <a:br>
              <a:rPr lang="en-US" altLang="zh-TW" dirty="0" smtClean="0"/>
            </a:br>
            <a:r>
              <a:rPr lang="en-US" altLang="zh-TW" dirty="0" smtClean="0"/>
              <a:t>        the interaction between a mixed </a:t>
            </a:r>
            <a:r>
              <a:rPr lang="en-US" altLang="zh-TW" dirty="0" err="1" smtClean="0"/>
              <a:t>Rossby</a:t>
            </a:r>
            <a:r>
              <a:rPr lang="en-US" altLang="zh-TW" dirty="0" smtClean="0"/>
              <a:t> gravity wave </a:t>
            </a:r>
            <a:br>
              <a:rPr lang="en-US" altLang="zh-TW" dirty="0" smtClean="0"/>
            </a:br>
            <a:r>
              <a:rPr lang="en-US" altLang="zh-TW" dirty="0" smtClean="0"/>
              <a:t>        and a Kelvin wave (</a:t>
            </a:r>
            <a:r>
              <a:rPr lang="en-US" altLang="zh-TW" dirty="0" err="1" smtClean="0"/>
              <a:t>Sobel</a:t>
            </a:r>
            <a:r>
              <a:rPr lang="en-US" altLang="zh-TW" dirty="0" smtClean="0"/>
              <a:t> et al. 2004)</a:t>
            </a:r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sytaiw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48000"/>
            <a:ext cx="5080000" cy="3810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0"/>
            <a:ext cx="4429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0"/>
            <a:ext cx="3987165" cy="401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458112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southwest of </a:t>
            </a:r>
            <a:r>
              <a:rPr lang="en-US" altLang="zh-TW" dirty="0" smtClean="0">
                <a:hlinkClick r:id="rId5" tooltip="Honolulu"/>
              </a:rPr>
              <a:t>Honolulu, Hawaii</a:t>
            </a:r>
            <a:r>
              <a:rPr lang="en-US" altLang="zh-TW" dirty="0" smtClean="0"/>
              <a:t> , </a:t>
            </a:r>
            <a:br>
              <a:rPr lang="en-US" altLang="zh-TW" dirty="0" smtClean="0"/>
            </a:br>
            <a:r>
              <a:rPr lang="en-US" altLang="zh-TW" dirty="0" smtClean="0"/>
              <a:t>at 8.72N, 167.73E</a:t>
            </a:r>
          </a:p>
        </p:txBody>
      </p:sp>
      <p:sp>
        <p:nvSpPr>
          <p:cNvPr id="10" name="矩形 9"/>
          <p:cNvSpPr/>
          <p:nvPr/>
        </p:nvSpPr>
        <p:spPr>
          <a:xfrm>
            <a:off x="5703083" y="4077072"/>
            <a:ext cx="333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http://www4.ncsu.edu/~seyuter/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Simulation results and validation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LBA</a:t>
            </a:r>
            <a:r>
              <a:rPr lang="en-US" altLang="zh-TW" dirty="0" smtClean="0"/>
              <a:t>: </a:t>
            </a:r>
            <a:r>
              <a:rPr lang="en-US" altLang="zh-TW" dirty="0" smtClean="0"/>
              <a:t>1999/02/23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582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78582"/>
            <a:ext cx="34004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58902"/>
            <a:ext cx="35528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3429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4158817" y="111545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Original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83568" y="112474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Modified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043608" y="1341348"/>
            <a:ext cx="1136861" cy="1583596"/>
            <a:chOff x="1043608" y="1341348"/>
            <a:chExt cx="1136861" cy="1583596"/>
          </a:xfrm>
        </p:grpSpPr>
        <p:sp>
          <p:nvSpPr>
            <p:cNvPr id="15" name="文字方塊 14"/>
            <p:cNvSpPr txBox="1"/>
            <p:nvPr/>
          </p:nvSpPr>
          <p:spPr>
            <a:xfrm>
              <a:off x="1763688" y="134134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-80℃</a:t>
              </a:r>
              <a:endParaRPr lang="zh-TW" altLang="en-US" sz="1400" b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619672" y="170138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-60℃</a:t>
              </a:r>
              <a:endParaRPr lang="zh-TW" altLang="en-US" sz="14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331640" y="191683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-40℃</a:t>
              </a:r>
              <a:endParaRPr lang="zh-TW" altLang="en-US" sz="1400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187624" y="227687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-20℃</a:t>
              </a:r>
              <a:endParaRPr lang="zh-TW" altLang="en-US" sz="1400" b="1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043608" y="2709500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0℃</a:t>
              </a:r>
              <a:endParaRPr lang="zh-TW" altLang="en-US" sz="1400" b="1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587267" y="1268760"/>
            <a:ext cx="1136861" cy="1583596"/>
            <a:chOff x="4587267" y="1268760"/>
            <a:chExt cx="1136861" cy="1583596"/>
          </a:xfrm>
        </p:grpSpPr>
        <p:sp>
          <p:nvSpPr>
            <p:cNvPr id="21" name="文字方塊 20"/>
            <p:cNvSpPr txBox="1"/>
            <p:nvPr/>
          </p:nvSpPr>
          <p:spPr>
            <a:xfrm>
              <a:off x="5307347" y="1268760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-80℃</a:t>
              </a:r>
              <a:endParaRPr lang="zh-TW" altLang="en-US" sz="1400" b="1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163331" y="1628800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-60℃</a:t>
              </a:r>
              <a:endParaRPr lang="zh-TW" altLang="en-US" sz="1400" b="1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875299" y="1844244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-40℃</a:t>
              </a:r>
              <a:endParaRPr lang="zh-TW" altLang="en-US" sz="14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731283" y="2204284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-20℃</a:t>
              </a:r>
              <a:endParaRPr lang="zh-TW" altLang="en-US" sz="1400" b="1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587267" y="2636912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0℃</a:t>
              </a:r>
              <a:endParaRPr lang="zh-TW" altLang="en-US" sz="1400" b="1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196008" y="4221668"/>
            <a:ext cx="1136861" cy="1583596"/>
            <a:chOff x="1043608" y="1341348"/>
            <a:chExt cx="1136861" cy="1583596"/>
          </a:xfrm>
        </p:grpSpPr>
        <p:sp>
          <p:nvSpPr>
            <p:cNvPr id="29" name="文字方塊 28"/>
            <p:cNvSpPr txBox="1"/>
            <p:nvPr/>
          </p:nvSpPr>
          <p:spPr>
            <a:xfrm>
              <a:off x="1763688" y="134134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-80℃</a:t>
              </a:r>
              <a:endParaRPr lang="zh-TW" altLang="en-US" sz="1400" b="1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619672" y="170138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-60℃</a:t>
              </a:r>
              <a:endParaRPr lang="zh-TW" altLang="en-US" sz="1400" b="1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331640" y="1989420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-40℃</a:t>
              </a:r>
              <a:endParaRPr lang="zh-TW" altLang="en-US" sz="1400" b="1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187624" y="227687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-20℃</a:t>
              </a:r>
              <a:endParaRPr lang="zh-TW" altLang="en-US" sz="1400" b="1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1043608" y="2709500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0℃</a:t>
              </a:r>
              <a:endParaRPr lang="zh-TW" altLang="en-US" sz="1400" b="1" dirty="0"/>
            </a:p>
          </p:txBody>
        </p:sp>
      </p:grpSp>
      <p:sp>
        <p:nvSpPr>
          <p:cNvPr id="34" name="文字方塊 33"/>
          <p:cNvSpPr txBox="1"/>
          <p:nvPr/>
        </p:nvSpPr>
        <p:spPr>
          <a:xfrm>
            <a:off x="683568" y="3995772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Obs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203848" y="6372036"/>
            <a:ext cx="5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UTC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030412" y="651605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37" y="709042"/>
            <a:ext cx="3419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9042"/>
            <a:ext cx="35433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35433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1875"/>
            <a:ext cx="3267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5491870" y="91577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Original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19672" y="92506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Modified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073978" y="3995772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Obs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732240" y="638132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PDF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267744" y="1141670"/>
            <a:ext cx="792088" cy="1583596"/>
            <a:chOff x="1763688" y="1341348"/>
            <a:chExt cx="792088" cy="1583596"/>
          </a:xfrm>
        </p:grpSpPr>
        <p:sp>
          <p:nvSpPr>
            <p:cNvPr id="16" name="文字方塊 15"/>
            <p:cNvSpPr txBox="1"/>
            <p:nvPr/>
          </p:nvSpPr>
          <p:spPr>
            <a:xfrm>
              <a:off x="1763688" y="134134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-80℃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922971" y="170138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-60℃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979712" y="1988840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-40℃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994979" y="227687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-20℃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284868" y="2709500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5220072" y="327569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331640" y="327569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403648" y="6372036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24" name="標題 3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LBA: 1999/02/23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320034" y="5435932"/>
            <a:ext cx="66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g/m</a:t>
            </a:r>
            <a:r>
              <a:rPr lang="en-US" altLang="zh-TW" b="1" baseline="30000" dirty="0" smtClean="0">
                <a:solidFill>
                  <a:srgbClr val="00B0F0"/>
                </a:solidFill>
              </a:rPr>
              <a:t>3</a:t>
            </a:r>
            <a:endParaRPr lang="zh-TW" altLang="en-US" b="1" baseline="30000" dirty="0">
              <a:solidFill>
                <a:srgbClr val="00B0F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47011" y="9621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Original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71762" y="97143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Modified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066" y="1403484"/>
            <a:ext cx="4068390" cy="39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90" y="1403484"/>
            <a:ext cx="4305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05225"/>
            <a:ext cx="3429000" cy="3152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標題 3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LBA: 1999/02/23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00683"/>
            <a:ext cx="34861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891158"/>
            <a:ext cx="3419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925019"/>
            <a:ext cx="3495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23757" y="111545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Original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48508" y="1124744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Modified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3573016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Obs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09975"/>
            <a:ext cx="35337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7194049" y="651605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03848" y="6444044"/>
            <a:ext cx="5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UTC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203848" y="3419708"/>
            <a:ext cx="565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UTC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2356876" y="1628800"/>
            <a:ext cx="975721" cy="1295564"/>
            <a:chOff x="1348764" y="1413356"/>
            <a:chExt cx="975721" cy="1295564"/>
          </a:xfrm>
        </p:grpSpPr>
        <p:sp>
          <p:nvSpPr>
            <p:cNvPr id="16" name="文字方塊 15"/>
            <p:cNvSpPr txBox="1"/>
            <p:nvPr/>
          </p:nvSpPr>
          <p:spPr>
            <a:xfrm>
              <a:off x="1778955" y="1413356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-60℃</a:t>
              </a:r>
              <a:endParaRPr lang="zh-TW" altLang="en-US" sz="1400" b="1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850963" y="170138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-40℃</a:t>
              </a:r>
              <a:endParaRPr lang="zh-TW" altLang="en-US" sz="14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907704" y="2061428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-20℃</a:t>
              </a:r>
              <a:endParaRPr lang="zh-TW" altLang="en-US" sz="1400" b="1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348764" y="2493476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/>
                <a:t>0℃</a:t>
              </a:r>
              <a:endParaRPr lang="zh-TW" altLang="en-US" sz="1400" b="1" dirty="0"/>
            </a:p>
          </p:txBody>
        </p:sp>
      </p:grpSp>
      <p:sp>
        <p:nvSpPr>
          <p:cNvPr id="20" name="橢圓 19"/>
          <p:cNvSpPr/>
          <p:nvPr/>
        </p:nvSpPr>
        <p:spPr>
          <a:xfrm>
            <a:off x="5292080" y="4509120"/>
            <a:ext cx="1080120" cy="72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標題 3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3600" dirty="0" smtClean="0"/>
              <a:t>KWAJEX </a:t>
            </a:r>
            <a:r>
              <a:rPr lang="en-US" altLang="zh-TW" sz="4000" dirty="0" smtClean="0"/>
              <a:t>: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1999/08/11 ~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08/12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35968" y="3419708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B0F0"/>
                </a:solidFill>
              </a:rPr>
              <a:t>08/11</a:t>
            </a:r>
            <a:endParaRPr lang="zh-TW" altLang="en-US" sz="1400" dirty="0">
              <a:solidFill>
                <a:srgbClr val="00B0F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0649" y="342900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B0F0"/>
                </a:solidFill>
              </a:rPr>
              <a:t>08/12</a:t>
            </a:r>
            <a:endParaRPr lang="zh-TW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514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779" y="728092"/>
            <a:ext cx="3438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33961"/>
            <a:ext cx="34956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600450"/>
            <a:ext cx="3238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328804" y="100683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Original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19672" y="98072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Modified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73978" y="4112701"/>
            <a:ext cx="55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Obs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732240" y="638132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PDF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355019" y="4554041"/>
            <a:ext cx="632805" cy="1222976"/>
            <a:chOff x="1922971" y="1629380"/>
            <a:chExt cx="632805" cy="1222976"/>
          </a:xfrm>
        </p:grpSpPr>
        <p:sp>
          <p:nvSpPr>
            <p:cNvPr id="14" name="文字方塊 13"/>
            <p:cNvSpPr txBox="1"/>
            <p:nvPr/>
          </p:nvSpPr>
          <p:spPr>
            <a:xfrm>
              <a:off x="1922971" y="1629380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-60℃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979712" y="191625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-40℃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994979" y="2277452"/>
              <a:ext cx="41678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-20℃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284868" y="2636912"/>
              <a:ext cx="27090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TW" sz="1400" b="1" dirty="0" smtClean="0">
                  <a:solidFill>
                    <a:srgbClr val="C00000"/>
                  </a:solidFill>
                </a:rPr>
                <a:t>0℃</a:t>
              </a:r>
              <a:endParaRPr lang="zh-TW" alt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5220072" y="327569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331640" y="3275692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403648" y="6372036"/>
            <a:ext cx="54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>
                <a:solidFill>
                  <a:srgbClr val="00B0F0"/>
                </a:solidFill>
              </a:rPr>
              <a:t>dBZ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817662" y="980728"/>
            <a:ext cx="4978474" cy="1981200"/>
            <a:chOff x="817662" y="980728"/>
            <a:chExt cx="4978474" cy="1981200"/>
          </a:xfrm>
        </p:grpSpPr>
        <p:sp>
          <p:nvSpPr>
            <p:cNvPr id="21" name="手繪多邊形 20"/>
            <p:cNvSpPr/>
            <p:nvPr/>
          </p:nvSpPr>
          <p:spPr>
            <a:xfrm>
              <a:off x="4634086" y="980728"/>
              <a:ext cx="325967" cy="1981200"/>
            </a:xfrm>
            <a:custGeom>
              <a:avLst/>
              <a:gdLst>
                <a:gd name="connsiteX0" fmla="*/ 148167 w 325967"/>
                <a:gd name="connsiteY0" fmla="*/ 0 h 1981200"/>
                <a:gd name="connsiteX1" fmla="*/ 21167 w 325967"/>
                <a:gd name="connsiteY1" fmla="*/ 381000 h 1981200"/>
                <a:gd name="connsiteX2" fmla="*/ 21167 w 325967"/>
                <a:gd name="connsiteY2" fmla="*/ 355600 h 1981200"/>
                <a:gd name="connsiteX3" fmla="*/ 122767 w 325967"/>
                <a:gd name="connsiteY3" fmla="*/ 914400 h 1981200"/>
                <a:gd name="connsiteX4" fmla="*/ 122767 w 325967"/>
                <a:gd name="connsiteY4" fmla="*/ 914400 h 1981200"/>
                <a:gd name="connsiteX5" fmla="*/ 135467 w 325967"/>
                <a:gd name="connsiteY5" fmla="*/ 1054100 h 1981200"/>
                <a:gd name="connsiteX6" fmla="*/ 135467 w 325967"/>
                <a:gd name="connsiteY6" fmla="*/ 1054100 h 1981200"/>
                <a:gd name="connsiteX7" fmla="*/ 300567 w 325967"/>
                <a:gd name="connsiteY7" fmla="*/ 1435100 h 1981200"/>
                <a:gd name="connsiteX8" fmla="*/ 287867 w 325967"/>
                <a:gd name="connsiteY8" fmla="*/ 1447800 h 1981200"/>
                <a:gd name="connsiteX9" fmla="*/ 325967 w 325967"/>
                <a:gd name="connsiteY9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67" h="1981200">
                  <a:moveTo>
                    <a:pt x="148167" y="0"/>
                  </a:moveTo>
                  <a:cubicBezTo>
                    <a:pt x="95250" y="160866"/>
                    <a:pt x="42334" y="321733"/>
                    <a:pt x="21167" y="381000"/>
                  </a:cubicBezTo>
                  <a:cubicBezTo>
                    <a:pt x="0" y="440267"/>
                    <a:pt x="4234" y="266700"/>
                    <a:pt x="21167" y="355600"/>
                  </a:cubicBezTo>
                  <a:cubicBezTo>
                    <a:pt x="38100" y="444500"/>
                    <a:pt x="122767" y="914400"/>
                    <a:pt x="122767" y="914400"/>
                  </a:cubicBezTo>
                  <a:lnTo>
                    <a:pt x="122767" y="914400"/>
                  </a:lnTo>
                  <a:lnTo>
                    <a:pt x="135467" y="1054100"/>
                  </a:lnTo>
                  <a:lnTo>
                    <a:pt x="135467" y="1054100"/>
                  </a:lnTo>
                  <a:cubicBezTo>
                    <a:pt x="162984" y="1117600"/>
                    <a:pt x="275167" y="1369483"/>
                    <a:pt x="300567" y="1435100"/>
                  </a:cubicBezTo>
                  <a:cubicBezTo>
                    <a:pt x="325967" y="1500717"/>
                    <a:pt x="283634" y="1356783"/>
                    <a:pt x="287867" y="1447800"/>
                  </a:cubicBezTo>
                  <a:cubicBezTo>
                    <a:pt x="292100" y="1538817"/>
                    <a:pt x="309033" y="1760008"/>
                    <a:pt x="325967" y="19812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5103986" y="980728"/>
              <a:ext cx="692150" cy="1981200"/>
            </a:xfrm>
            <a:custGeom>
              <a:avLst/>
              <a:gdLst>
                <a:gd name="connsiteX0" fmla="*/ 59267 w 692150"/>
                <a:gd name="connsiteY0" fmla="*/ 0 h 1981200"/>
                <a:gd name="connsiteX1" fmla="*/ 59267 w 692150"/>
                <a:gd name="connsiteY1" fmla="*/ 127000 h 1981200"/>
                <a:gd name="connsiteX2" fmla="*/ 8467 w 692150"/>
                <a:gd name="connsiteY2" fmla="*/ 368300 h 1981200"/>
                <a:gd name="connsiteX3" fmla="*/ 110067 w 692150"/>
                <a:gd name="connsiteY3" fmla="*/ 863600 h 1981200"/>
                <a:gd name="connsiteX4" fmla="*/ 160867 w 692150"/>
                <a:gd name="connsiteY4" fmla="*/ 901700 h 1981200"/>
                <a:gd name="connsiteX5" fmla="*/ 198967 w 692150"/>
                <a:gd name="connsiteY5" fmla="*/ 1028700 h 1981200"/>
                <a:gd name="connsiteX6" fmla="*/ 440267 w 692150"/>
                <a:gd name="connsiteY6" fmla="*/ 1206500 h 1981200"/>
                <a:gd name="connsiteX7" fmla="*/ 618067 w 692150"/>
                <a:gd name="connsiteY7" fmla="*/ 1524000 h 1981200"/>
                <a:gd name="connsiteX8" fmla="*/ 681567 w 692150"/>
                <a:gd name="connsiteY8" fmla="*/ 1727200 h 1981200"/>
                <a:gd name="connsiteX9" fmla="*/ 681567 w 692150"/>
                <a:gd name="connsiteY9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150" h="1981200">
                  <a:moveTo>
                    <a:pt x="59267" y="0"/>
                  </a:moveTo>
                  <a:cubicBezTo>
                    <a:pt x="63500" y="32808"/>
                    <a:pt x="67734" y="65617"/>
                    <a:pt x="59267" y="127000"/>
                  </a:cubicBezTo>
                  <a:cubicBezTo>
                    <a:pt x="50800" y="188383"/>
                    <a:pt x="0" y="245533"/>
                    <a:pt x="8467" y="368300"/>
                  </a:cubicBezTo>
                  <a:cubicBezTo>
                    <a:pt x="16934" y="491067"/>
                    <a:pt x="84667" y="774700"/>
                    <a:pt x="110067" y="863600"/>
                  </a:cubicBezTo>
                  <a:cubicBezTo>
                    <a:pt x="135467" y="952500"/>
                    <a:pt x="146050" y="874183"/>
                    <a:pt x="160867" y="901700"/>
                  </a:cubicBezTo>
                  <a:cubicBezTo>
                    <a:pt x="175684" y="929217"/>
                    <a:pt x="152400" y="977900"/>
                    <a:pt x="198967" y="1028700"/>
                  </a:cubicBezTo>
                  <a:cubicBezTo>
                    <a:pt x="245534" y="1079500"/>
                    <a:pt x="370417" y="1123950"/>
                    <a:pt x="440267" y="1206500"/>
                  </a:cubicBezTo>
                  <a:cubicBezTo>
                    <a:pt x="510117" y="1289050"/>
                    <a:pt x="577850" y="1437217"/>
                    <a:pt x="618067" y="1524000"/>
                  </a:cubicBezTo>
                  <a:cubicBezTo>
                    <a:pt x="658284" y="1610783"/>
                    <a:pt x="670984" y="1651000"/>
                    <a:pt x="681567" y="1727200"/>
                  </a:cubicBezTo>
                  <a:cubicBezTo>
                    <a:pt x="692150" y="1803400"/>
                    <a:pt x="685800" y="1938867"/>
                    <a:pt x="681567" y="19812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817662" y="980728"/>
              <a:ext cx="325967" cy="1981200"/>
            </a:xfrm>
            <a:custGeom>
              <a:avLst/>
              <a:gdLst>
                <a:gd name="connsiteX0" fmla="*/ 148167 w 325967"/>
                <a:gd name="connsiteY0" fmla="*/ 0 h 1981200"/>
                <a:gd name="connsiteX1" fmla="*/ 21167 w 325967"/>
                <a:gd name="connsiteY1" fmla="*/ 381000 h 1981200"/>
                <a:gd name="connsiteX2" fmla="*/ 21167 w 325967"/>
                <a:gd name="connsiteY2" fmla="*/ 355600 h 1981200"/>
                <a:gd name="connsiteX3" fmla="*/ 122767 w 325967"/>
                <a:gd name="connsiteY3" fmla="*/ 914400 h 1981200"/>
                <a:gd name="connsiteX4" fmla="*/ 122767 w 325967"/>
                <a:gd name="connsiteY4" fmla="*/ 914400 h 1981200"/>
                <a:gd name="connsiteX5" fmla="*/ 135467 w 325967"/>
                <a:gd name="connsiteY5" fmla="*/ 1054100 h 1981200"/>
                <a:gd name="connsiteX6" fmla="*/ 135467 w 325967"/>
                <a:gd name="connsiteY6" fmla="*/ 1054100 h 1981200"/>
                <a:gd name="connsiteX7" fmla="*/ 300567 w 325967"/>
                <a:gd name="connsiteY7" fmla="*/ 1435100 h 1981200"/>
                <a:gd name="connsiteX8" fmla="*/ 287867 w 325967"/>
                <a:gd name="connsiteY8" fmla="*/ 1447800 h 1981200"/>
                <a:gd name="connsiteX9" fmla="*/ 325967 w 325967"/>
                <a:gd name="connsiteY9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967" h="1981200">
                  <a:moveTo>
                    <a:pt x="148167" y="0"/>
                  </a:moveTo>
                  <a:cubicBezTo>
                    <a:pt x="95250" y="160866"/>
                    <a:pt x="42334" y="321733"/>
                    <a:pt x="21167" y="381000"/>
                  </a:cubicBezTo>
                  <a:cubicBezTo>
                    <a:pt x="0" y="440267"/>
                    <a:pt x="4234" y="266700"/>
                    <a:pt x="21167" y="355600"/>
                  </a:cubicBezTo>
                  <a:cubicBezTo>
                    <a:pt x="38100" y="444500"/>
                    <a:pt x="122767" y="914400"/>
                    <a:pt x="122767" y="914400"/>
                  </a:cubicBezTo>
                  <a:lnTo>
                    <a:pt x="122767" y="914400"/>
                  </a:lnTo>
                  <a:lnTo>
                    <a:pt x="135467" y="1054100"/>
                  </a:lnTo>
                  <a:lnTo>
                    <a:pt x="135467" y="1054100"/>
                  </a:lnTo>
                  <a:cubicBezTo>
                    <a:pt x="162984" y="1117600"/>
                    <a:pt x="275167" y="1369483"/>
                    <a:pt x="300567" y="1435100"/>
                  </a:cubicBezTo>
                  <a:cubicBezTo>
                    <a:pt x="325967" y="1500717"/>
                    <a:pt x="283634" y="1356783"/>
                    <a:pt x="287867" y="1447800"/>
                  </a:cubicBezTo>
                  <a:cubicBezTo>
                    <a:pt x="292100" y="1538817"/>
                    <a:pt x="309033" y="1760008"/>
                    <a:pt x="325967" y="19812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1287562" y="980728"/>
              <a:ext cx="692150" cy="1981200"/>
            </a:xfrm>
            <a:custGeom>
              <a:avLst/>
              <a:gdLst>
                <a:gd name="connsiteX0" fmla="*/ 59267 w 692150"/>
                <a:gd name="connsiteY0" fmla="*/ 0 h 1981200"/>
                <a:gd name="connsiteX1" fmla="*/ 59267 w 692150"/>
                <a:gd name="connsiteY1" fmla="*/ 127000 h 1981200"/>
                <a:gd name="connsiteX2" fmla="*/ 8467 w 692150"/>
                <a:gd name="connsiteY2" fmla="*/ 368300 h 1981200"/>
                <a:gd name="connsiteX3" fmla="*/ 110067 w 692150"/>
                <a:gd name="connsiteY3" fmla="*/ 863600 h 1981200"/>
                <a:gd name="connsiteX4" fmla="*/ 160867 w 692150"/>
                <a:gd name="connsiteY4" fmla="*/ 901700 h 1981200"/>
                <a:gd name="connsiteX5" fmla="*/ 198967 w 692150"/>
                <a:gd name="connsiteY5" fmla="*/ 1028700 h 1981200"/>
                <a:gd name="connsiteX6" fmla="*/ 440267 w 692150"/>
                <a:gd name="connsiteY6" fmla="*/ 1206500 h 1981200"/>
                <a:gd name="connsiteX7" fmla="*/ 618067 w 692150"/>
                <a:gd name="connsiteY7" fmla="*/ 1524000 h 1981200"/>
                <a:gd name="connsiteX8" fmla="*/ 681567 w 692150"/>
                <a:gd name="connsiteY8" fmla="*/ 1727200 h 1981200"/>
                <a:gd name="connsiteX9" fmla="*/ 681567 w 692150"/>
                <a:gd name="connsiteY9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2150" h="1981200">
                  <a:moveTo>
                    <a:pt x="59267" y="0"/>
                  </a:moveTo>
                  <a:cubicBezTo>
                    <a:pt x="63500" y="32808"/>
                    <a:pt x="67734" y="65617"/>
                    <a:pt x="59267" y="127000"/>
                  </a:cubicBezTo>
                  <a:cubicBezTo>
                    <a:pt x="50800" y="188383"/>
                    <a:pt x="0" y="245533"/>
                    <a:pt x="8467" y="368300"/>
                  </a:cubicBezTo>
                  <a:cubicBezTo>
                    <a:pt x="16934" y="491067"/>
                    <a:pt x="84667" y="774700"/>
                    <a:pt x="110067" y="863600"/>
                  </a:cubicBezTo>
                  <a:cubicBezTo>
                    <a:pt x="135467" y="952500"/>
                    <a:pt x="146050" y="874183"/>
                    <a:pt x="160867" y="901700"/>
                  </a:cubicBezTo>
                  <a:cubicBezTo>
                    <a:pt x="175684" y="929217"/>
                    <a:pt x="152400" y="977900"/>
                    <a:pt x="198967" y="1028700"/>
                  </a:cubicBezTo>
                  <a:cubicBezTo>
                    <a:pt x="245534" y="1079500"/>
                    <a:pt x="370417" y="1123950"/>
                    <a:pt x="440267" y="1206500"/>
                  </a:cubicBezTo>
                  <a:cubicBezTo>
                    <a:pt x="510117" y="1289050"/>
                    <a:pt x="577850" y="1437217"/>
                    <a:pt x="618067" y="1524000"/>
                  </a:cubicBezTo>
                  <a:cubicBezTo>
                    <a:pt x="658284" y="1610783"/>
                    <a:pt x="670984" y="1651000"/>
                    <a:pt x="681567" y="1727200"/>
                  </a:cubicBezTo>
                  <a:cubicBezTo>
                    <a:pt x="692150" y="1803400"/>
                    <a:pt x="685800" y="1938867"/>
                    <a:pt x="681567" y="1981200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標題 3"/>
          <p:cNvSpPr txBox="1">
            <a:spLocks/>
          </p:cNvSpPr>
          <p:nvPr/>
        </p:nvSpPr>
        <p:spPr>
          <a:xfrm>
            <a:off x="457200" y="44624"/>
            <a:ext cx="8229600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TW" sz="3600" dirty="0" smtClean="0"/>
              <a:t>KWAJEX </a:t>
            </a:r>
            <a:r>
              <a:rPr lang="en-US" altLang="zh-TW" sz="4000" dirty="0" smtClean="0"/>
              <a:t>: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1999/08/11 ~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08/12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and 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The Rutledge and Hobbs-based three-class ice scheme (cloud ice, snow and </a:t>
            </a:r>
            <a:r>
              <a:rPr lang="en-US" altLang="zh-TW" sz="2400" dirty="0" err="1" smtClean="0"/>
              <a:t>graupel</a:t>
            </a:r>
            <a:r>
              <a:rPr lang="en-US" altLang="zh-TW" sz="2400" dirty="0" smtClean="0"/>
              <a:t>) was modified to reduce the unrealistic penetration of high reflectivity values in to the middle and upper troposphere in simulations of tropical convection systems using the Goddard Cumulus Ensemble CRM.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Original: producing too much large precipitation-sized ice aloft.</a:t>
            </a:r>
            <a:br>
              <a:rPr lang="en-US" altLang="zh-TW" sz="2400" dirty="0" smtClean="0"/>
            </a:br>
            <a:r>
              <a:rPr lang="en-US" altLang="zh-TW" sz="2400" dirty="0" smtClean="0"/>
              <a:t>Modified: more realistically simulate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transition of cloud water to cloud ice</a:t>
            </a:r>
            <a:r>
              <a:rPr lang="en-US" altLang="zh-TW" sz="2400" dirty="0" smtClean="0"/>
              <a:t>; 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cloud ice </a:t>
            </a:r>
            <a:r>
              <a:rPr lang="en-US" altLang="zh-TW" sz="2400" dirty="0" smtClean="0">
                <a:solidFill>
                  <a:srgbClr val="FF0000"/>
                </a:solidFill>
              </a:rPr>
              <a:t>fall speeds </a:t>
            </a:r>
            <a:r>
              <a:rPr lang="en-US" altLang="zh-TW" sz="2400" dirty="0" smtClean="0"/>
              <a:t>were added;  lowering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size of 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snow and </a:t>
            </a:r>
            <a:r>
              <a:rPr lang="en-US" altLang="zh-TW" sz="2400" b="1" dirty="0" err="1" smtClean="0">
                <a:solidFill>
                  <a:srgbClr val="00B0F0"/>
                </a:solidFill>
              </a:rPr>
              <a:t>graupel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 </a:t>
            </a:r>
            <a:r>
              <a:rPr lang="en-US" altLang="zh-TW" sz="2400" dirty="0" smtClean="0"/>
              <a:t>particles at colder temperatures 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TRMM LBA and KWAJEX cases, the penetration of strong echoes ( &gt; 40 </a:t>
            </a:r>
            <a:r>
              <a:rPr lang="en-US" altLang="zh-TW" sz="2400" dirty="0" err="1" smtClean="0"/>
              <a:t>dBZ</a:t>
            </a:r>
            <a:r>
              <a:rPr lang="en-US" altLang="zh-TW" sz="2400" dirty="0" smtClean="0"/>
              <a:t>) into the middle and upper troposphere was notably reduced.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One-moment bulk microphysical schemes that have been around for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30 yr </a:t>
            </a:r>
            <a:r>
              <a:rPr lang="en-US" altLang="zh-TW" sz="2400" dirty="0" smtClean="0"/>
              <a:t>are still a valuable component in the numerical simulation and study of cloud systems because they are computationally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more efficient </a:t>
            </a:r>
            <a:r>
              <a:rPr lang="en-US" altLang="zh-TW" sz="2400" dirty="0" smtClean="0"/>
              <a:t>than two-moment or </a:t>
            </a:r>
            <a:r>
              <a:rPr lang="en-US" altLang="zh-TW" sz="2400" dirty="0" err="1" smtClean="0"/>
              <a:t>multimoment</a:t>
            </a:r>
            <a:r>
              <a:rPr lang="en-US" altLang="zh-TW" sz="2400" dirty="0" smtClean="0"/>
              <a:t> schemes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err="1" smtClean="0"/>
              <a:t>Mesoscale</a:t>
            </a:r>
            <a:r>
              <a:rPr lang="en-US" altLang="zh-TW" sz="2400" dirty="0" smtClean="0"/>
              <a:t> and regional-scale models and longer-term or larger-scale CRM (</a:t>
            </a:r>
            <a:r>
              <a:rPr lang="en-US" altLang="zh-TW" sz="2400" dirty="0" smtClean="0">
                <a:latin typeface="Calibri" pitchFamily="34" charset="0"/>
              </a:rPr>
              <a:t>cloud-resolving model</a:t>
            </a:r>
            <a:r>
              <a:rPr lang="en-US" altLang="zh-TW" sz="2400" dirty="0" smtClean="0"/>
              <a:t>)simulations, bulk schemes are also well suited for application in a </a:t>
            </a:r>
            <a:r>
              <a:rPr lang="en-US" altLang="zh-TW" sz="2400" dirty="0" err="1" smtClean="0"/>
              <a:t>multiscale</a:t>
            </a:r>
            <a:r>
              <a:rPr lang="en-US" altLang="zh-TW" sz="2400" dirty="0" smtClean="0"/>
              <a:t> modeling framework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dirty="0" smtClean="0"/>
              <a:t>Be made more accurate by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reducing</a:t>
            </a:r>
            <a:r>
              <a:rPr lang="en-US" altLang="zh-TW" sz="2400" dirty="0" smtClean="0"/>
              <a:t> some of their well-known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biases</a:t>
            </a:r>
            <a:r>
              <a:rPr lang="en-US" altLang="zh-TW" sz="2400" dirty="0" smtClean="0"/>
              <a:t> especially since simulated cloud characteristics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zh-TW" dirty="0" smtClean="0"/>
              <a:t>The biggest challenge to the mapping is that there may be considerable variation in particle size for a given mixing ratio and temperature depending on the environment or cloud history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(II)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400" dirty="0" smtClean="0"/>
              <a:t>Its ability to replicate the basic observed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cloud structure or organization</a:t>
            </a:r>
            <a:r>
              <a:rPr lang="en-US" altLang="zh-TW" sz="2400" dirty="0" smtClean="0"/>
              <a:t> such as a convective leading edge and a trailing </a:t>
            </a:r>
            <a:r>
              <a:rPr lang="en-US" altLang="zh-TW" sz="2400" dirty="0" err="1" smtClean="0"/>
              <a:t>stratiform</a:t>
            </a:r>
            <a:r>
              <a:rPr lang="en-US" altLang="zh-TW" sz="2400" dirty="0" smtClean="0"/>
              <a:t> region (</a:t>
            </a:r>
            <a:r>
              <a:rPr lang="en-US" altLang="zh-TW" sz="2400" dirty="0" err="1" smtClean="0"/>
              <a:t>Fovell</a:t>
            </a:r>
            <a:r>
              <a:rPr lang="en-US" altLang="zh-TW" sz="2400" dirty="0" smtClean="0"/>
              <a:t> and Ogura 1988; Tao and Simpson 1989; Tao et al. 1991; </a:t>
            </a:r>
            <a:r>
              <a:rPr lang="en-US" altLang="zh-TW" sz="2400" dirty="0" err="1" smtClean="0"/>
              <a:t>Redelsperger</a:t>
            </a:r>
            <a:r>
              <a:rPr lang="en-US" altLang="zh-TW" sz="2400" dirty="0" smtClean="0"/>
              <a:t> et al. 2000)</a:t>
            </a:r>
          </a:p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400" dirty="0" smtClean="0"/>
              <a:t>Specific observed features such as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propagation speed</a:t>
            </a:r>
            <a:r>
              <a:rPr lang="en-US" altLang="zh-TW" sz="2400" dirty="0" smtClean="0"/>
              <a:t>,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cold pool intensity </a:t>
            </a:r>
            <a:r>
              <a:rPr lang="en-US" altLang="zh-TW" sz="2400" dirty="0" smtClean="0"/>
              <a:t>(Nicholls 1987; </a:t>
            </a:r>
            <a:r>
              <a:rPr lang="en-US" altLang="zh-TW" sz="2400" dirty="0" err="1" smtClean="0"/>
              <a:t>Caniaux</a:t>
            </a:r>
            <a:r>
              <a:rPr lang="en-US" altLang="zh-TW" sz="2400" dirty="0" smtClean="0"/>
              <a:t> et al. 1994; Trier et al. 1996)</a:t>
            </a:r>
          </a:p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400" dirty="0" smtClean="0"/>
              <a:t>With long-term simulations, the approach has typically been to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evaluate models by comparing </a:t>
            </a:r>
            <a:r>
              <a:rPr lang="en-US" altLang="zh-TW" sz="2400" dirty="0" smtClean="0"/>
              <a:t>basic mean profiles (T, q) or integrated quantities (</a:t>
            </a:r>
            <a:r>
              <a:rPr lang="en-US" altLang="zh-TW" sz="2400" dirty="0" err="1" smtClean="0"/>
              <a:t>precipitable</a:t>
            </a:r>
            <a:r>
              <a:rPr lang="en-US" altLang="zh-TW" sz="2400" dirty="0" smtClean="0"/>
              <a:t> water, OLR, RH, and surface rainfall)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with similar observed </a:t>
            </a:r>
            <a:r>
              <a:rPr lang="en-US" altLang="zh-TW" sz="2400" dirty="0" smtClean="0"/>
              <a:t>quantities or even limited cloud observations in a time series or mean sense (</a:t>
            </a:r>
            <a:r>
              <a:rPr lang="en-US" altLang="zh-TW" sz="2400" dirty="0" err="1" smtClean="0"/>
              <a:t>Xu</a:t>
            </a:r>
            <a:r>
              <a:rPr lang="en-US" altLang="zh-TW" sz="2400" dirty="0" smtClean="0"/>
              <a:t> and Randall 1996; </a:t>
            </a:r>
            <a:r>
              <a:rPr lang="en-US" altLang="zh-TW" sz="2400" dirty="0" err="1" smtClean="0"/>
              <a:t>Xu</a:t>
            </a:r>
            <a:r>
              <a:rPr lang="en-US" altLang="zh-TW" sz="2400" dirty="0" smtClean="0"/>
              <a:t> et al. 2002; </a:t>
            </a:r>
            <a:r>
              <a:rPr lang="en-US" altLang="zh-TW" sz="2400" dirty="0" err="1" smtClean="0"/>
              <a:t>Zeng</a:t>
            </a:r>
            <a:r>
              <a:rPr lang="en-US" altLang="zh-TW" sz="2400" dirty="0" smtClean="0"/>
              <a:t> et al. 2007)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(III)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200" dirty="0" smtClean="0"/>
              <a:t>Rutledge and Hobbs scheme was better suited for simulating tropical convection than the Lin scheme based mainly on the fact that it produced a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higher </a:t>
            </a:r>
            <a:r>
              <a:rPr lang="en-US" altLang="zh-TW" sz="2200" b="1" dirty="0" err="1" smtClean="0">
                <a:solidFill>
                  <a:srgbClr val="FF0000"/>
                </a:solidFill>
              </a:rPr>
              <a:t>stratiform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200" dirty="0" smtClean="0"/>
              <a:t>percentage and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larger simulated rain area</a:t>
            </a:r>
            <a:r>
              <a:rPr lang="en-US" altLang="zh-TW" sz="2200" dirty="0" smtClean="0"/>
              <a:t>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at the surface </a:t>
            </a:r>
            <a:r>
              <a:rPr lang="en-US" altLang="zh-TW" sz="2200" dirty="0" smtClean="0"/>
              <a:t>and a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better radar bright band </a:t>
            </a:r>
            <a:r>
              <a:rPr lang="en-US" altLang="zh-TW" sz="2200" dirty="0" smtClean="0"/>
              <a:t>(</a:t>
            </a:r>
            <a:r>
              <a:rPr lang="en-US" altLang="zh-TW" sz="2200" dirty="0" err="1" smtClean="0"/>
              <a:t>McCumber</a:t>
            </a:r>
            <a:r>
              <a:rPr lang="en-US" altLang="zh-TW" sz="2200" dirty="0" smtClean="0"/>
              <a:t> et al. 1991).</a:t>
            </a:r>
          </a:p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200" dirty="0" smtClean="0"/>
              <a:t>The CRM scattering signatures were excessive and not well representative of actual observed distributions (</a:t>
            </a:r>
            <a:r>
              <a:rPr lang="en-US" altLang="zh-TW" sz="2200" dirty="0" err="1" smtClean="0"/>
              <a:t>Panegrossi</a:t>
            </a:r>
            <a:r>
              <a:rPr lang="en-US" altLang="zh-TW" sz="2200" dirty="0" smtClean="0"/>
              <a:t> et al. 1998; Bauer 2001; Olson et al. 2006), an indication that the models were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producing</a:t>
            </a:r>
            <a:r>
              <a:rPr lang="en-US" altLang="zh-TW" sz="2200" dirty="0" smtClean="0"/>
              <a:t>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excessive amounts of large precipitation-sized ice particles</a:t>
            </a:r>
            <a:r>
              <a:rPr lang="en-US" altLang="zh-TW" sz="2200" dirty="0" smtClean="0"/>
              <a:t>.</a:t>
            </a:r>
          </a:p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200" dirty="0" smtClean="0"/>
              <a:t>The simulations have an </a:t>
            </a:r>
            <a:r>
              <a:rPr lang="en-US" altLang="zh-TW" sz="2200" dirty="0" err="1" smtClean="0"/>
              <a:t>overabundaance</a:t>
            </a:r>
            <a:r>
              <a:rPr lang="en-US" altLang="zh-TW" sz="2200" dirty="0" smtClean="0"/>
              <a:t> of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stronger </a:t>
            </a:r>
            <a:r>
              <a:rPr lang="en-US" altLang="zh-TW" sz="2200" b="1" dirty="0" err="1" smtClean="0">
                <a:solidFill>
                  <a:srgbClr val="FF0000"/>
                </a:solidFill>
              </a:rPr>
              <a:t>reflectivities</a:t>
            </a:r>
            <a:r>
              <a:rPr lang="en-US" altLang="zh-TW" sz="2200" dirty="0" smtClean="0"/>
              <a:t>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aloft</a:t>
            </a:r>
            <a:r>
              <a:rPr lang="en-US" altLang="zh-TW" sz="2200" dirty="0" smtClean="0"/>
              <a:t> due to excessive precipitation-sized ice, these biases could be due to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excessive </a:t>
            </a:r>
            <a:r>
              <a:rPr lang="en-US" altLang="zh-TW" sz="2200" b="1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 and/or snow amounts, sizes, densities</a:t>
            </a:r>
            <a:r>
              <a:rPr lang="en-US" altLang="zh-TW" sz="2200" dirty="0" smtClean="0"/>
              <a:t>.</a:t>
            </a:r>
          </a:p>
          <a:p>
            <a:pPr>
              <a:lnSpc>
                <a:spcPts val="2500"/>
              </a:lnSpc>
              <a:buFont typeface="Wingdings" pitchFamily="2" charset="2"/>
              <a:buChar char="ü"/>
            </a:pPr>
            <a:r>
              <a:rPr lang="en-US" altLang="zh-TW" sz="2200" dirty="0" smtClean="0"/>
              <a:t>Lang et al. (2007) by further improving the model’s radar reflectivity in conjunction with 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reducing the bias </a:t>
            </a:r>
            <a:r>
              <a:rPr lang="en-US" altLang="zh-TW" sz="2200" dirty="0" smtClean="0"/>
              <a:t>in the overly deep penetration of strong </a:t>
            </a:r>
            <a:r>
              <a:rPr lang="en-US" altLang="zh-TW" sz="2200" dirty="0" err="1" smtClean="0"/>
              <a:t>reflectivities</a:t>
            </a:r>
            <a:r>
              <a:rPr lang="en-US" altLang="zh-TW" sz="2200" dirty="0" smtClean="0"/>
              <a:t> to upper levels.</a:t>
            </a:r>
            <a:endParaRPr lang="zh-TW" alt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Microphysics improvements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000" dirty="0" smtClean="0"/>
              <a:t>The bulk scheme required further modification (Lang et al., 2007)</a:t>
            </a:r>
            <a:br>
              <a:rPr lang="en-US" altLang="zh-TW" sz="2000" dirty="0" smtClean="0"/>
            </a:br>
            <a:r>
              <a:rPr lang="en-US" altLang="zh-TW" sz="2000" b="1" dirty="0" smtClean="0">
                <a:solidFill>
                  <a:srgbClr val="00B0F0"/>
                </a:solidFill>
              </a:rPr>
              <a:t>aloft</a:t>
            </a:r>
            <a:r>
              <a:rPr lang="en-US" altLang="zh-TW" sz="2000" dirty="0" smtClean="0">
                <a:solidFill>
                  <a:srgbClr val="FF0000"/>
                </a:solidFill>
              </a:rPr>
              <a:t> with excessive probabilities at higher reflectivity values and peak values that were too strong (too much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and snow) 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smtClean="0">
                <a:solidFill>
                  <a:srgbClr val="00B0F0"/>
                </a:solidFill>
              </a:rPr>
              <a:t>not</a:t>
            </a:r>
            <a:r>
              <a:rPr lang="en-US" altLang="zh-TW" sz="2000" dirty="0" smtClean="0">
                <a:solidFill>
                  <a:srgbClr val="FF0000"/>
                </a:solidFill>
              </a:rPr>
              <a:t> allowing dry growth following Lang et al. (2007)</a:t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b="1" dirty="0" err="1" smtClean="0">
                <a:solidFill>
                  <a:srgbClr val="00B0F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amounts were reduced (lowing the riming efficiency)</a:t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00B0F0"/>
                </a:solidFill>
              </a:rPr>
              <a:t>tightening</a:t>
            </a:r>
            <a:r>
              <a:rPr lang="en-US" altLang="zh-TW" sz="2000" dirty="0" smtClean="0">
                <a:solidFill>
                  <a:srgbClr val="FF0000"/>
                </a:solidFill>
              </a:rPr>
              <a:t> the thresholds (rimed snow to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)</a:t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00B0F0"/>
                </a:solidFill>
              </a:rPr>
              <a:t>allowing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to sublimate outside of cloud </a:t>
            </a:r>
            <a:r>
              <a:rPr lang="en-US" altLang="zh-TW" sz="2000" b="1" dirty="0" smtClean="0"/>
              <a:t>(was not allowed in original)</a:t>
            </a:r>
            <a:r>
              <a:rPr lang="en-US" altLang="zh-TW" sz="2000" dirty="0" smtClean="0">
                <a:solidFill>
                  <a:srgbClr val="FF0000"/>
                </a:solidFill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>
                <a:solidFill>
                  <a:srgbClr val="00B0F0"/>
                </a:solidFill>
              </a:rPr>
              <a:t>to</a:t>
            </a:r>
            <a:r>
              <a:rPr lang="en-US" altLang="zh-TW" sz="2000" dirty="0" smtClean="0">
                <a:solidFill>
                  <a:srgbClr val="FF0000"/>
                </a:solidFill>
              </a:rPr>
              <a:t> reduce the amount of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graupel</a:t>
            </a:r>
            <a:r>
              <a:rPr lang="en-US" altLang="zh-TW" sz="2000" dirty="0" smtClean="0">
                <a:solidFill>
                  <a:srgbClr val="FF0000"/>
                </a:solidFill>
              </a:rPr>
              <a:t> (resulted in more snow)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b="1" dirty="0" err="1" smtClean="0">
                <a:solidFill>
                  <a:srgbClr val="00B0F0"/>
                </a:solidFill>
              </a:rPr>
              <a:t>Graupel</a:t>
            </a:r>
            <a:r>
              <a:rPr lang="en-US" altLang="zh-TW" sz="2000" dirty="0" smtClean="0"/>
              <a:t> amounts were also reduced indirectly by reducing the amount of </a:t>
            </a:r>
            <a:r>
              <a:rPr lang="en-US" altLang="zh-TW" sz="2000" dirty="0" err="1" smtClean="0"/>
              <a:t>supercooled</a:t>
            </a:r>
            <a:r>
              <a:rPr lang="en-US" altLang="zh-TW" sz="2000" dirty="0" smtClean="0"/>
              <a:t> cloud water available for riming.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000" dirty="0" smtClean="0"/>
              <a:t>Outside of riming </a:t>
            </a:r>
            <a:r>
              <a:rPr lang="en-US" altLang="zh-TW" sz="2000" dirty="0" smtClean="0">
                <a:solidFill>
                  <a:srgbClr val="FF0000"/>
                </a:solidFill>
              </a:rPr>
              <a:t>(cloud liquid water to ice, -12~-18 ℃)</a:t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r>
              <a:rPr lang="en-US" altLang="zh-TW" sz="2000" b="1" dirty="0" smtClean="0"/>
              <a:t> (not in original)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475656" y="400506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120E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84168" y="400506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120E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33623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3419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14725"/>
            <a:ext cx="34385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43300"/>
            <a:ext cx="33432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0" y="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Original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0" y="335699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Modified</a:t>
            </a:r>
            <a:endParaRPr lang="zh-TW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124744"/>
            <a:ext cx="5524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3779912" y="3284984"/>
            <a:ext cx="66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B0F0"/>
                </a:solidFill>
              </a:rPr>
              <a:t>g/m</a:t>
            </a:r>
            <a:r>
              <a:rPr lang="en-US" altLang="zh-TW" b="1" baseline="30000" dirty="0" smtClean="0">
                <a:solidFill>
                  <a:srgbClr val="00B0F0"/>
                </a:solidFill>
              </a:rPr>
              <a:t>3</a:t>
            </a:r>
            <a:endParaRPr lang="zh-TW" altLang="en-US" b="1" baseline="30000" dirty="0">
              <a:solidFill>
                <a:srgbClr val="00B0F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41625" y="539388"/>
            <a:ext cx="69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snow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241625" y="4005064"/>
            <a:ext cx="69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snow</a:t>
            </a:r>
            <a:endParaRPr lang="zh-TW" altLang="en-US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16216" y="548680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graupel</a:t>
            </a:r>
            <a:endParaRPr lang="zh-TW" altLang="en-US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516216" y="4014356"/>
            <a:ext cx="9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graupel</a:t>
            </a:r>
            <a:endParaRPr lang="zh-TW" alt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Case study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LBA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 1999/02/23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KWAJEX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1999/08/11 ~ 08/12</a:t>
            </a:r>
            <a:endParaRPr lang="zh-TW" alt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 Tropical Rainfall Measuring Mission (TRMM) </a:t>
            </a:r>
            <a:r>
              <a:rPr lang="en-US" altLang="zh-TW" sz="2400" dirty="0" smtClean="0"/>
              <a:t>L</a:t>
            </a:r>
            <a:r>
              <a:rPr lang="en-US" altLang="zh-TW" sz="2400" dirty="0" smtClean="0">
                <a:solidFill>
                  <a:srgbClr val="FF0000"/>
                </a:solidFill>
              </a:rPr>
              <a:t>arge-Scale </a:t>
            </a:r>
            <a:r>
              <a:rPr lang="en-US" altLang="zh-TW" sz="2400" dirty="0" smtClean="0"/>
              <a:t>B</a:t>
            </a:r>
            <a:r>
              <a:rPr lang="en-US" altLang="zh-TW" sz="2400" dirty="0" smtClean="0">
                <a:solidFill>
                  <a:srgbClr val="FF0000"/>
                </a:solidFill>
              </a:rPr>
              <a:t>iosphere–Atmosphere Experiment in </a:t>
            </a:r>
            <a:r>
              <a:rPr lang="en-US" altLang="zh-TW" sz="2400" dirty="0" smtClean="0"/>
              <a:t>A</a:t>
            </a:r>
            <a:r>
              <a:rPr lang="en-US" altLang="zh-TW" sz="2400" dirty="0" smtClean="0">
                <a:solidFill>
                  <a:srgbClr val="FF0000"/>
                </a:solidFill>
              </a:rPr>
              <a:t>mazonia (LBA)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Tropical Rainfall Measuring Mission (TRMM) </a:t>
            </a:r>
            <a:r>
              <a:rPr lang="en-US" altLang="zh-TW" dirty="0" smtClean="0"/>
              <a:t>L</a:t>
            </a:r>
            <a:r>
              <a:rPr lang="en-US" altLang="zh-TW" dirty="0" smtClean="0">
                <a:solidFill>
                  <a:srgbClr val="FF0000"/>
                </a:solidFill>
              </a:rPr>
              <a:t>arge-Scale </a:t>
            </a:r>
            <a:r>
              <a:rPr lang="en-US" altLang="zh-TW" dirty="0" smtClean="0"/>
              <a:t>B</a:t>
            </a:r>
            <a:r>
              <a:rPr lang="en-US" altLang="zh-TW" dirty="0" smtClean="0">
                <a:solidFill>
                  <a:srgbClr val="FF0000"/>
                </a:solidFill>
              </a:rPr>
              <a:t>iosphere–</a:t>
            </a:r>
            <a:r>
              <a:rPr lang="en-US" altLang="zh-TW" dirty="0" smtClean="0"/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tmosphere Experiment in </a:t>
            </a:r>
            <a:r>
              <a:rPr lang="en-US" altLang="zh-TW" dirty="0" smtClean="0"/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mazonia (</a:t>
            </a:r>
            <a:r>
              <a:rPr lang="en-US" altLang="zh-TW" dirty="0" smtClean="0"/>
              <a:t>LBA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亞馬遜地區大尺度的生物圈及大氣圈實驗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r>
              <a:rPr lang="zh-TW" altLang="en-US" dirty="0" smtClean="0"/>
              <a:t>南美洲亞馬遜河區域所發生對流的特性。研究顯示</a:t>
            </a:r>
            <a:r>
              <a:rPr lang="en-US" altLang="zh-TW" dirty="0" smtClean="0"/>
              <a:t>( Halverson et al. 2002 ; Petersen et al. 2002 )</a:t>
            </a:r>
            <a:r>
              <a:rPr lang="zh-TW" altLang="en-US" dirty="0" smtClean="0"/>
              <a:t>在南美洲亞馬遜河區域低層的風場會隨季節變化而改變，這現象迫使南美洲大尺度環流和南大西洋輻合區的位置隨之改變</a:t>
            </a:r>
            <a:endParaRPr lang="en-US" altLang="zh-TW" dirty="0" smtClean="0"/>
          </a:p>
          <a:p>
            <a:r>
              <a:rPr lang="zh-TW" altLang="en-US" dirty="0" smtClean="0"/>
              <a:t>在低層風向為偏東風期間產生對流時，環境的</a:t>
            </a:r>
            <a:r>
              <a:rPr lang="en-US" altLang="zh-TW" dirty="0" smtClean="0"/>
              <a:t>CAPE</a:t>
            </a:r>
            <a:r>
              <a:rPr lang="zh-TW" altLang="en-US" dirty="0" smtClean="0"/>
              <a:t>和垂直風切的數值，與低層風向為偏西風所產生對流時的大氣環境有明顯的不同。當低層為偏東風條件所產生之對流，</a:t>
            </a:r>
            <a:r>
              <a:rPr lang="en-US" altLang="zh-TW" dirty="0" smtClean="0"/>
              <a:t>CAPE </a:t>
            </a:r>
            <a:r>
              <a:rPr lang="zh-TW" altLang="en-US" dirty="0" smtClean="0"/>
              <a:t>值與垂直風切較大；並有較強的上升運動、水氣較潮濕等等</a:t>
            </a:r>
            <a:r>
              <a:rPr lang="en-US" altLang="zh-TW" dirty="0" smtClean="0"/>
              <a:t>(Petersen et al. 2002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Williams et al. 2002)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err="1" smtClean="0"/>
              <a:t>Cifelli</a:t>
            </a:r>
            <a:r>
              <a:rPr lang="en-US" altLang="zh-TW" dirty="0" smtClean="0"/>
              <a:t> et al. (2004)</a:t>
            </a:r>
            <a:r>
              <a:rPr lang="zh-TW" altLang="en-US" dirty="0" smtClean="0"/>
              <a:t>利用</a:t>
            </a:r>
            <a:r>
              <a:rPr lang="en-US" altLang="zh-TW" dirty="0" smtClean="0"/>
              <a:t>TRMM-LBA </a:t>
            </a:r>
            <a:r>
              <a:rPr lang="zh-TW" altLang="en-US" dirty="0" smtClean="0"/>
              <a:t>資料在南美洲亞馬遜河地區的濕季進行研究，發現低層流偏東風和偏西風與對流發展強度有很大的關聯，當低層流偏東風時所產生的對流在雷達上的回波較強。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Case study (1999/02/23)</a:t>
            </a:r>
            <a:br>
              <a:rPr lang="en-US" altLang="zh-TW" sz="2400" dirty="0" smtClean="0">
                <a:solidFill>
                  <a:srgbClr val="FF0000"/>
                </a:solidFill>
              </a:rPr>
            </a:br>
            <a:r>
              <a:rPr lang="en-US" altLang="zh-TW" sz="2400" dirty="0" smtClean="0">
                <a:solidFill>
                  <a:srgbClr val="FF0000"/>
                </a:solidFill>
              </a:rPr>
              <a:t>A Continental Convective: TRMM LBA</a:t>
            </a:r>
            <a:r>
              <a:rPr lang="en-US" altLang="zh-TW" sz="2000" dirty="0" smtClean="0">
                <a:solidFill>
                  <a:srgbClr val="FF0000"/>
                </a:solidFill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</a:rPr>
            </a:b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1279794"/>
            <a:ext cx="53968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 good case for diurnal growth.</a:t>
            </a:r>
          </a:p>
          <a:p>
            <a:r>
              <a:rPr lang="en-US" altLang="zh-TW" dirty="0" smtClean="0">
                <a:solidFill>
                  <a:srgbClr val="00B0F0"/>
                </a:solidFill>
              </a:rPr>
              <a:t>Convection</a:t>
            </a:r>
            <a:r>
              <a:rPr lang="en-US" altLang="zh-TW" dirty="0" smtClean="0"/>
              <a:t> began in the late morning</a:t>
            </a:r>
            <a:br>
              <a:rPr lang="en-US" altLang="zh-TW" dirty="0" smtClean="0"/>
            </a:br>
            <a:r>
              <a:rPr lang="en-US" altLang="zh-TW" dirty="0" smtClean="0"/>
              <a:t>   **weak environmental winds became only weakly </a:t>
            </a:r>
            <a:br>
              <a:rPr lang="en-US" altLang="zh-TW" dirty="0" smtClean="0"/>
            </a:br>
            <a:r>
              <a:rPr lang="en-US" altLang="zh-TW" dirty="0" smtClean="0"/>
              <a:t>       organized by early afternoon into SE-NW transient </a:t>
            </a:r>
            <a:br>
              <a:rPr lang="en-US" altLang="zh-TW" dirty="0" smtClean="0"/>
            </a:br>
            <a:r>
              <a:rPr lang="en-US" altLang="zh-TW" dirty="0" smtClean="0"/>
              <a:t>       lines parallel to the deep </a:t>
            </a:r>
            <a:r>
              <a:rPr lang="en-US" altLang="zh-TW" dirty="0" err="1" smtClean="0"/>
              <a:t>tropospheric</a:t>
            </a:r>
            <a:r>
              <a:rPr lang="en-US" altLang="zh-TW" dirty="0" smtClean="0"/>
              <a:t> shear vector </a:t>
            </a:r>
            <a:br>
              <a:rPr lang="en-US" altLang="zh-TW" dirty="0" smtClean="0"/>
            </a:br>
            <a:r>
              <a:rPr lang="en-US" altLang="zh-TW" dirty="0" smtClean="0"/>
              <a:t>       before dying out by evening.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3042826"/>
            <a:ext cx="44176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Numerical model simulations</a:t>
            </a:r>
          </a:p>
          <a:p>
            <a:r>
              <a:rPr lang="en-US" altLang="zh-TW" dirty="0" smtClean="0"/>
              <a:t>The 3D version of the GCE model</a:t>
            </a:r>
            <a:br>
              <a:rPr lang="en-US" altLang="zh-TW" dirty="0" smtClean="0"/>
            </a:br>
            <a:r>
              <a:rPr lang="en-US" altLang="zh-TW" dirty="0" smtClean="0"/>
              <a:t>   **Original: Lang et al. (2007)</a:t>
            </a:r>
            <a:br>
              <a:rPr lang="en-US" altLang="zh-TW" dirty="0" smtClean="0"/>
            </a:br>
            <a:r>
              <a:rPr lang="en-US" altLang="zh-TW" dirty="0" smtClean="0"/>
              <a:t>   **128 × 128 km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grid points with </a:t>
            </a:r>
            <a:r>
              <a:rPr lang="en-US" altLang="zh-TW" dirty="0" err="1" smtClean="0"/>
              <a:t>dx</a:t>
            </a:r>
            <a:r>
              <a:rPr lang="en-US" altLang="zh-TW" dirty="0" smtClean="0"/>
              <a:t>=250 m</a:t>
            </a:r>
            <a:br>
              <a:rPr lang="en-US" altLang="zh-TW" dirty="0" smtClean="0"/>
            </a:br>
            <a:r>
              <a:rPr lang="en-US" altLang="zh-TW" dirty="0" smtClean="0"/>
              <a:t>   **H ~ 23 km (70 levels)</a:t>
            </a:r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22496</TotalTime>
  <Words>823</Words>
  <Application>Microsoft Office PowerPoint</Application>
  <PresentationFormat>如螢幕大小 (4:3)</PresentationFormat>
  <Paragraphs>132</Paragraphs>
  <Slides>20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Reducing the Biases in Simulated Radar Reflectivities from a Bulk Microphysics Scheme : Tropical Convective Systems </vt:lpstr>
      <vt:lpstr>Introduction (I)</vt:lpstr>
      <vt:lpstr>Introduction (II)</vt:lpstr>
      <vt:lpstr>Introduction (III)</vt:lpstr>
      <vt:lpstr>Microphysics improvements</vt:lpstr>
      <vt:lpstr>投影片 6</vt:lpstr>
      <vt:lpstr>Case study </vt:lpstr>
      <vt:lpstr> Tropical Rainfall Measuring Mission (TRMM) Large-Scale Biosphere–Atmosphere Experiment in Amazonia (LBA)</vt:lpstr>
      <vt:lpstr>Case study (1999/02/23) A Continental Convective: TRMM LBA </vt:lpstr>
      <vt:lpstr>投影片 10</vt:lpstr>
      <vt:lpstr> Case study (1999/08/11 ~ 12)  An Oceanic Convective System: KWAJEX</vt:lpstr>
      <vt:lpstr>投影片 12</vt:lpstr>
      <vt:lpstr>Simulation results and validation</vt:lpstr>
      <vt:lpstr>LBA: 1999/02/23</vt:lpstr>
      <vt:lpstr>投影片 15</vt:lpstr>
      <vt:lpstr>投影片 16</vt:lpstr>
      <vt:lpstr>投影片 17</vt:lpstr>
      <vt:lpstr>投影片 18</vt:lpstr>
      <vt:lpstr>Summary and conclusions</vt:lpstr>
      <vt:lpstr>投影片 20</vt:lpstr>
    </vt:vector>
  </TitlesOfParts>
  <Company>atm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sling</dc:creator>
  <cp:lastModifiedBy>sling</cp:lastModifiedBy>
  <cp:revision>1128</cp:revision>
  <dcterms:created xsi:type="dcterms:W3CDTF">2011-10-06T06:28:45Z</dcterms:created>
  <dcterms:modified xsi:type="dcterms:W3CDTF">2012-05-22T01:56:31Z</dcterms:modified>
</cp:coreProperties>
</file>