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60" r:id="rId15"/>
    <p:sldId id="271" r:id="rId16"/>
    <p:sldId id="272" r:id="rId17"/>
    <p:sldId id="273" r:id="rId18"/>
    <p:sldId id="275" r:id="rId19"/>
    <p:sldId id="277" r:id="rId20"/>
    <p:sldId id="278" r:id="rId21"/>
    <p:sldId id="261" r:id="rId22"/>
    <p:sldId id="281" r:id="rId23"/>
    <p:sldId id="279" r:id="rId24"/>
    <p:sldId id="276" r:id="rId25"/>
    <p:sldId id="280"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FEB33-D618-4ECC-B565-5B61D3A83FFB}" type="datetimeFigureOut">
              <a:rPr lang="zh-TW" altLang="en-US" smtClean="0"/>
              <a:pPr/>
              <a:t>2012/5/15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DA12B-7BB8-47B1-B748-06821E1EBBB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850hPa</a:t>
            </a:r>
            <a:br>
              <a:rPr lang="en-US" altLang="zh-TW" dirty="0" smtClean="0"/>
            </a:br>
            <a:r>
              <a:rPr lang="zh-TW" altLang="en-US" dirty="0" smtClean="0"/>
              <a:t>登陸後</a:t>
            </a:r>
            <a:r>
              <a:rPr lang="en-US" altLang="zh-TW" dirty="0" smtClean="0"/>
              <a:t>6~42h</a:t>
            </a:r>
          </a:p>
          <a:p>
            <a:r>
              <a:rPr lang="zh-TW" altLang="en-US" dirty="0" smtClean="0"/>
              <a:t>風速風向混合比採用圖</a:t>
            </a:r>
            <a:r>
              <a:rPr lang="en-US" altLang="zh-TW" dirty="0" smtClean="0"/>
              <a:t>6</a:t>
            </a:r>
            <a:r>
              <a:rPr lang="zh-TW" altLang="en-US" dirty="0" smtClean="0"/>
              <a:t>區域</a:t>
            </a:r>
            <a:r>
              <a:rPr lang="en-US" altLang="zh-TW" dirty="0" smtClean="0"/>
              <a:t>A</a:t>
            </a:r>
            <a:br>
              <a:rPr lang="en-US" altLang="zh-TW" dirty="0" smtClean="0"/>
            </a:br>
            <a:r>
              <a:rPr lang="zh-TW" altLang="en-US" dirty="0" smtClean="0"/>
              <a:t>降水採用區域</a:t>
            </a:r>
            <a:r>
              <a:rPr lang="en-US" altLang="zh-TW" dirty="0" smtClean="0"/>
              <a:t>B</a:t>
            </a:r>
            <a:endParaRPr lang="zh-TW" altLang="en-US" dirty="0"/>
          </a:p>
        </p:txBody>
      </p:sp>
      <p:sp>
        <p:nvSpPr>
          <p:cNvPr id="4" name="投影片編號版面配置區 3"/>
          <p:cNvSpPr>
            <a:spLocks noGrp="1"/>
          </p:cNvSpPr>
          <p:nvPr>
            <p:ph type="sldNum" sz="quarter" idx="10"/>
          </p:nvPr>
        </p:nvSpPr>
        <p:spPr/>
        <p:txBody>
          <a:bodyPr/>
          <a:lstStyle/>
          <a:p>
            <a:fld id="{3EBDA12B-7BB8-47B1-B748-06821E1EBBBF}" type="slidenum">
              <a:rPr lang="zh-TW" altLang="en-US" smtClean="0"/>
              <a:pPr/>
              <a:t>11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700hPa</a:t>
            </a:r>
            <a:r>
              <a:rPr lang="zh-TW" altLang="en-US" dirty="0" smtClean="0"/>
              <a:t>  </a:t>
            </a:r>
            <a:r>
              <a:rPr lang="en-US" altLang="zh-TW" dirty="0" smtClean="0"/>
              <a:t>T-24</a:t>
            </a:r>
            <a:br>
              <a:rPr lang="en-US" altLang="zh-TW" dirty="0" smtClean="0"/>
            </a:br>
            <a:r>
              <a:rPr lang="zh-TW" altLang="en-US" dirty="0" smtClean="0"/>
              <a:t>左</a:t>
            </a:r>
            <a:r>
              <a:rPr lang="en-US" altLang="zh-TW" dirty="0" smtClean="0"/>
              <a:t>:composite</a:t>
            </a:r>
            <a:br>
              <a:rPr lang="en-US" altLang="zh-TW" dirty="0" smtClean="0"/>
            </a:br>
            <a:r>
              <a:rPr lang="zh-TW" altLang="en-US" dirty="0" smtClean="0"/>
              <a:t>右</a:t>
            </a:r>
            <a:r>
              <a:rPr lang="en-US" altLang="zh-TW" dirty="0" smtClean="0"/>
              <a:t>:</a:t>
            </a:r>
            <a:r>
              <a:rPr lang="en-US" altLang="zh-TW" dirty="0" err="1" smtClean="0"/>
              <a:t>Morakot</a:t>
            </a:r>
            <a:r>
              <a:rPr lang="en-US" altLang="zh-TW" dirty="0" smtClean="0"/>
              <a:t/>
            </a:r>
            <a:br>
              <a:rPr lang="en-US" altLang="zh-TW" dirty="0" smtClean="0"/>
            </a:br>
            <a:r>
              <a:rPr lang="zh-TW" altLang="en-US" dirty="0" smtClean="0"/>
              <a:t>中</a:t>
            </a:r>
            <a:r>
              <a:rPr lang="en-US" altLang="zh-TW" dirty="0" smtClean="0"/>
              <a:t>:</a:t>
            </a:r>
            <a:r>
              <a:rPr lang="en-US" altLang="zh-TW" dirty="0" err="1" smtClean="0"/>
              <a:t>Morakot</a:t>
            </a:r>
            <a:r>
              <a:rPr lang="zh-TW" altLang="en-US" dirty="0" smtClean="0"/>
              <a:t>和</a:t>
            </a:r>
            <a:r>
              <a:rPr lang="en-US" altLang="zh-TW" dirty="0" smtClean="0"/>
              <a:t>composite</a:t>
            </a:r>
            <a:r>
              <a:rPr lang="zh-TW" altLang="en-US" dirty="0" smtClean="0"/>
              <a:t>的差異</a:t>
            </a:r>
            <a:endParaRPr lang="zh-TW" altLang="en-US" dirty="0"/>
          </a:p>
        </p:txBody>
      </p:sp>
      <p:sp>
        <p:nvSpPr>
          <p:cNvPr id="4" name="投影片編號版面配置區 3"/>
          <p:cNvSpPr>
            <a:spLocks noGrp="1"/>
          </p:cNvSpPr>
          <p:nvPr>
            <p:ph type="sldNum" sz="quarter" idx="10"/>
          </p:nvPr>
        </p:nvSpPr>
        <p:spPr/>
        <p:txBody>
          <a:bodyPr/>
          <a:lstStyle/>
          <a:p>
            <a:fld id="{3EBDA12B-7BB8-47B1-B748-06821E1EBBBF}" type="slidenum">
              <a:rPr lang="zh-TW" altLang="en-US" smtClean="0"/>
              <a:pPr/>
              <a:t>14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700hPa T-24 T-12 T T+12 T+24</a:t>
            </a:r>
            <a:endParaRPr lang="zh-TW" altLang="en-US" dirty="0"/>
          </a:p>
        </p:txBody>
      </p:sp>
      <p:sp>
        <p:nvSpPr>
          <p:cNvPr id="4" name="投影片編號版面配置區 3"/>
          <p:cNvSpPr>
            <a:spLocks noGrp="1"/>
          </p:cNvSpPr>
          <p:nvPr>
            <p:ph type="sldNum" sz="quarter" idx="10"/>
          </p:nvPr>
        </p:nvSpPr>
        <p:spPr/>
        <p:txBody>
          <a:bodyPr/>
          <a:lstStyle/>
          <a:p>
            <a:fld id="{3EBDA12B-7BB8-47B1-B748-06821E1EBBBF}" type="slidenum">
              <a:rPr lang="zh-TW" altLang="en-US" smtClean="0"/>
              <a:pPr/>
              <a:t>15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500hPa T+24</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左</a:t>
            </a:r>
            <a:r>
              <a:rPr lang="en-US" altLang="zh-TW" dirty="0" smtClean="0"/>
              <a:t>:composite</a:t>
            </a:r>
            <a:br>
              <a:rPr lang="en-US" altLang="zh-TW" dirty="0" smtClean="0"/>
            </a:br>
            <a:r>
              <a:rPr lang="zh-TW" altLang="en-US" dirty="0" smtClean="0"/>
              <a:t>右</a:t>
            </a:r>
            <a:r>
              <a:rPr lang="en-US" altLang="zh-TW" dirty="0" smtClean="0"/>
              <a:t>:</a:t>
            </a:r>
            <a:r>
              <a:rPr lang="en-US" altLang="zh-TW" dirty="0" err="1" smtClean="0"/>
              <a:t>Morakot</a:t>
            </a:r>
            <a:r>
              <a:rPr lang="en-US" altLang="zh-TW" dirty="0" smtClean="0"/>
              <a:t/>
            </a:r>
            <a:br>
              <a:rPr lang="en-US" altLang="zh-TW" dirty="0" smtClean="0"/>
            </a:br>
            <a:r>
              <a:rPr lang="zh-TW" altLang="en-US" dirty="0" smtClean="0"/>
              <a:t>中</a:t>
            </a:r>
            <a:r>
              <a:rPr lang="en-US" altLang="zh-TW" dirty="0" smtClean="0"/>
              <a:t>:</a:t>
            </a:r>
            <a:r>
              <a:rPr lang="en-US" altLang="zh-TW" dirty="0" err="1" smtClean="0"/>
              <a:t>Morakot</a:t>
            </a:r>
            <a:r>
              <a:rPr lang="zh-TW" altLang="en-US" dirty="0" smtClean="0"/>
              <a:t>和</a:t>
            </a:r>
            <a:r>
              <a:rPr lang="en-US" altLang="zh-TW" dirty="0" smtClean="0"/>
              <a:t>composite</a:t>
            </a:r>
            <a:r>
              <a:rPr lang="zh-TW" altLang="en-US" dirty="0" smtClean="0"/>
              <a:t>的差異</a:t>
            </a:r>
          </a:p>
          <a:p>
            <a:endParaRPr lang="zh-TW" altLang="en-US" dirty="0"/>
          </a:p>
        </p:txBody>
      </p:sp>
      <p:sp>
        <p:nvSpPr>
          <p:cNvPr id="4" name="投影片編號版面配置區 3"/>
          <p:cNvSpPr>
            <a:spLocks noGrp="1"/>
          </p:cNvSpPr>
          <p:nvPr>
            <p:ph type="sldNum" sz="quarter" idx="10"/>
          </p:nvPr>
        </p:nvSpPr>
        <p:spPr/>
        <p:txBody>
          <a:bodyPr/>
          <a:lstStyle/>
          <a:p>
            <a:fld id="{3EBDA12B-7BB8-47B1-B748-06821E1EBBBF}" type="slidenum">
              <a:rPr lang="zh-TW" altLang="en-US" smtClean="0"/>
              <a:pPr/>
              <a:t>16</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850hPa T+36</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左</a:t>
            </a:r>
            <a:r>
              <a:rPr lang="en-US" altLang="zh-TW" dirty="0" smtClean="0"/>
              <a:t>:composite</a:t>
            </a:r>
            <a:br>
              <a:rPr lang="en-US" altLang="zh-TW" dirty="0" smtClean="0"/>
            </a:br>
            <a:r>
              <a:rPr lang="zh-TW" altLang="en-US" dirty="0" smtClean="0"/>
              <a:t>右</a:t>
            </a:r>
            <a:r>
              <a:rPr lang="en-US" altLang="zh-TW" dirty="0" smtClean="0"/>
              <a:t>:</a:t>
            </a:r>
            <a:r>
              <a:rPr lang="en-US" altLang="zh-TW" dirty="0" err="1" smtClean="0"/>
              <a:t>Morakot</a:t>
            </a:r>
            <a:r>
              <a:rPr lang="en-US" altLang="zh-TW" dirty="0" smtClean="0"/>
              <a:t/>
            </a:r>
            <a:br>
              <a:rPr lang="en-US" altLang="zh-TW" dirty="0" smtClean="0"/>
            </a:br>
            <a:r>
              <a:rPr lang="zh-TW" altLang="en-US" dirty="0" smtClean="0"/>
              <a:t>中</a:t>
            </a:r>
            <a:r>
              <a:rPr lang="en-US" altLang="zh-TW" dirty="0" smtClean="0"/>
              <a:t>:</a:t>
            </a:r>
            <a:r>
              <a:rPr lang="en-US" altLang="zh-TW" dirty="0" err="1" smtClean="0"/>
              <a:t>Morakot</a:t>
            </a:r>
            <a:r>
              <a:rPr lang="zh-TW" altLang="en-US" dirty="0" smtClean="0"/>
              <a:t>和</a:t>
            </a:r>
            <a:r>
              <a:rPr lang="en-US" altLang="zh-TW" dirty="0" smtClean="0"/>
              <a:t>composite</a:t>
            </a:r>
            <a:r>
              <a:rPr lang="zh-TW" altLang="en-US" dirty="0" smtClean="0"/>
              <a:t>的差異</a:t>
            </a:r>
          </a:p>
        </p:txBody>
      </p:sp>
      <p:sp>
        <p:nvSpPr>
          <p:cNvPr id="4" name="投影片編號版面配置區 3"/>
          <p:cNvSpPr>
            <a:spLocks noGrp="1"/>
          </p:cNvSpPr>
          <p:nvPr>
            <p:ph type="sldNum" sz="quarter" idx="10"/>
          </p:nvPr>
        </p:nvSpPr>
        <p:spPr/>
        <p:txBody>
          <a:bodyPr/>
          <a:lstStyle/>
          <a:p>
            <a:fld id="{3EBDA12B-7BB8-47B1-B748-06821E1EBBBF}" type="slidenum">
              <a:rPr lang="zh-TW" altLang="en-US" smtClean="0"/>
              <a:pPr/>
              <a:t>17</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850hPa(</a:t>
            </a:r>
            <a:r>
              <a:rPr lang="zh-TW" altLang="en-US" dirty="0" smtClean="0"/>
              <a:t>低層</a:t>
            </a:r>
            <a:r>
              <a:rPr lang="en-US" altLang="zh-TW" dirty="0" smtClean="0"/>
              <a:t>)</a:t>
            </a:r>
            <a:r>
              <a:rPr lang="zh-TW" altLang="en-US" dirty="0" smtClean="0"/>
              <a:t>重力位高度</a:t>
            </a:r>
            <a:r>
              <a:rPr lang="en-US" altLang="zh-TW" dirty="0" smtClean="0"/>
              <a:t/>
            </a:r>
            <a:br>
              <a:rPr lang="en-US" altLang="zh-TW" dirty="0" smtClean="0"/>
            </a:br>
            <a:r>
              <a:rPr lang="zh-TW" altLang="en-US" dirty="0" smtClean="0"/>
              <a:t>水氣混合比</a:t>
            </a:r>
            <a:r>
              <a:rPr lang="en-US" altLang="zh-TW" dirty="0" smtClean="0"/>
              <a:t>(g/kg</a:t>
            </a:r>
            <a:r>
              <a:rPr lang="zh-TW" altLang="en-US" dirty="0" smtClean="0"/>
              <a:t>，陰影，及</a:t>
            </a:r>
            <a:r>
              <a:rPr lang="en-US" altLang="zh-TW" dirty="0" smtClean="0"/>
              <a:t>color bar)</a:t>
            </a:r>
            <a:endParaRPr lang="zh-TW" altLang="en-US" dirty="0"/>
          </a:p>
        </p:txBody>
      </p:sp>
      <p:sp>
        <p:nvSpPr>
          <p:cNvPr id="4" name="投影片編號版面配置區 3"/>
          <p:cNvSpPr>
            <a:spLocks noGrp="1"/>
          </p:cNvSpPr>
          <p:nvPr>
            <p:ph type="sldNum" sz="quarter" idx="10"/>
          </p:nvPr>
        </p:nvSpPr>
        <p:spPr/>
        <p:txBody>
          <a:bodyPr/>
          <a:lstStyle/>
          <a:p>
            <a:fld id="{3EBDA12B-7BB8-47B1-B748-06821E1EBBBF}" type="slidenum">
              <a:rPr lang="zh-TW" altLang="en-US" smtClean="0"/>
              <a:pPr/>
              <a:t>19</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1000</a:t>
            </a:r>
            <a:r>
              <a:rPr lang="zh-TW" altLang="en-US" dirty="0" smtClean="0"/>
              <a:t>到</a:t>
            </a:r>
            <a:r>
              <a:rPr lang="en-US" altLang="zh-TW" dirty="0" smtClean="0"/>
              <a:t>700hPa</a:t>
            </a:r>
            <a:r>
              <a:rPr lang="zh-TW" altLang="en-US" dirty="0" smtClean="0"/>
              <a:t>的濕氣通量</a:t>
            </a:r>
            <a:r>
              <a:rPr lang="en-US" altLang="zh-TW" dirty="0" smtClean="0"/>
              <a:t>(</a:t>
            </a:r>
            <a:r>
              <a:rPr lang="zh-TW" altLang="en-US" dirty="0" smtClean="0"/>
              <a:t>箭頭</a:t>
            </a:r>
            <a:r>
              <a:rPr lang="en-US" altLang="zh-TW" dirty="0" smtClean="0"/>
              <a:t>)</a:t>
            </a:r>
            <a:r>
              <a:rPr lang="zh-TW" altLang="en-US" dirty="0" smtClean="0"/>
              <a:t>與濕氣通量輻合</a:t>
            </a:r>
            <a:r>
              <a:rPr lang="en-US" altLang="zh-TW" dirty="0" smtClean="0"/>
              <a:t>(</a:t>
            </a:r>
            <a:r>
              <a:rPr lang="zh-TW" altLang="en-US" dirty="0" smtClean="0"/>
              <a:t>陰影，為正</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3EBDA12B-7BB8-47B1-B748-06821E1EBBBF}" type="slidenum">
              <a:rPr lang="zh-TW" altLang="en-US" smtClean="0"/>
              <a:pPr/>
              <a:t>20</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EBDA12B-7BB8-47B1-B748-06821E1EBBBF}" type="slidenum">
              <a:rPr lang="zh-TW" altLang="en-US" smtClean="0"/>
              <a:pPr/>
              <a:t>21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2012/5/15</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BEAD13-0566-4C6C-97E7-55F17F24B09F}" type="datetimeFigureOut">
              <a:rPr lang="zh-TW" altLang="en-US" smtClean="0"/>
              <a:pPr/>
              <a:t>2012/5/15</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3DA0BB7-265A-403C-9275-D587AB510EDC}"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莫拉克颱風之極端降雨</a:t>
            </a:r>
            <a:endParaRPr lang="zh-TW" altLang="en-US" dirty="0"/>
          </a:p>
        </p:txBody>
      </p:sp>
      <p:sp>
        <p:nvSpPr>
          <p:cNvPr id="3" name="副標題 2"/>
          <p:cNvSpPr>
            <a:spLocks noGrp="1"/>
          </p:cNvSpPr>
          <p:nvPr>
            <p:ph type="subTitle" idx="1"/>
          </p:nvPr>
        </p:nvSpPr>
        <p:spPr>
          <a:xfrm>
            <a:off x="1475656" y="4725144"/>
            <a:ext cx="7406640" cy="1752600"/>
          </a:xfrm>
        </p:spPr>
        <p:txBody>
          <a:bodyPr>
            <a:normAutofit/>
          </a:bodyPr>
          <a:lstStyle/>
          <a:p>
            <a:r>
              <a:rPr lang="en-US" altLang="zh-TW" sz="2400" dirty="0" err="1" smtClean="0"/>
              <a:t>Chien</a:t>
            </a:r>
            <a:r>
              <a:rPr lang="en-US" altLang="zh-TW" sz="2400" dirty="0" smtClean="0"/>
              <a:t>, F.-C., and H.-C. </a:t>
            </a:r>
            <a:r>
              <a:rPr lang="en-US" altLang="zh-TW" sz="2400" dirty="0" err="1" smtClean="0"/>
              <a:t>Kuo</a:t>
            </a:r>
            <a:r>
              <a:rPr lang="en-US" altLang="zh-TW" sz="2400" dirty="0" smtClean="0"/>
              <a:t> (2011), On the extreme </a:t>
            </a:r>
            <a:r>
              <a:rPr lang="zh-TW" altLang="en-US" sz="2400" dirty="0" smtClean="0"/>
              <a:t> </a:t>
            </a:r>
            <a:endParaRPr lang="en-US" altLang="zh-TW" sz="2400" dirty="0" smtClean="0"/>
          </a:p>
          <a:p>
            <a:r>
              <a:rPr lang="zh-TW" altLang="en-US" sz="2400" dirty="0" smtClean="0"/>
              <a:t>       </a:t>
            </a:r>
            <a:r>
              <a:rPr lang="en-US" altLang="zh-TW" sz="2400" dirty="0" smtClean="0"/>
              <a:t>rainfall of Typhoon </a:t>
            </a:r>
            <a:r>
              <a:rPr lang="en-US" altLang="zh-TW" sz="2400" dirty="0" err="1" smtClean="0"/>
              <a:t>Morakot</a:t>
            </a:r>
            <a:r>
              <a:rPr lang="en-US" altLang="zh-TW" sz="2400" dirty="0" smtClean="0"/>
              <a:t> (2009), </a:t>
            </a:r>
            <a:r>
              <a:rPr lang="en-US" altLang="zh-TW" sz="2400" i="1" dirty="0" smtClean="0"/>
              <a:t>J. </a:t>
            </a:r>
            <a:r>
              <a:rPr lang="en-US" altLang="zh-TW" sz="2400" i="1" dirty="0" err="1" smtClean="0"/>
              <a:t>Geophys</a:t>
            </a:r>
            <a:r>
              <a:rPr lang="en-US" altLang="zh-TW" sz="2400" i="1" dirty="0" smtClean="0"/>
              <a:t>. </a:t>
            </a:r>
          </a:p>
          <a:p>
            <a:r>
              <a:rPr lang="zh-TW" altLang="en-US" sz="2400" i="1" dirty="0" smtClean="0"/>
              <a:t>       </a:t>
            </a:r>
            <a:r>
              <a:rPr lang="en-US" altLang="zh-TW" sz="2400" i="1" dirty="0" smtClean="0"/>
              <a:t>Res.</a:t>
            </a:r>
            <a:r>
              <a:rPr lang="en-US" altLang="zh-TW" sz="2400" dirty="0" smtClean="0"/>
              <a:t>, </a:t>
            </a:r>
            <a:r>
              <a:rPr lang="en-US" altLang="zh-TW" sz="2400" i="1" dirty="0" smtClean="0"/>
              <a:t>116</a:t>
            </a:r>
            <a:r>
              <a:rPr lang="en-US" altLang="zh-TW" sz="2400" dirty="0" smtClean="0"/>
              <a:t>, D05104.</a:t>
            </a:r>
            <a:endParaRPr lang="zh-TW"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各階段移速比</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7171" name="Picture 3"/>
          <p:cNvPicPr>
            <a:picLocks noChangeAspect="1" noChangeArrowheads="1"/>
          </p:cNvPicPr>
          <p:nvPr/>
        </p:nvPicPr>
        <p:blipFill>
          <a:blip r:embed="rId2" cstate="print"/>
          <a:srcRect/>
          <a:stretch>
            <a:fillRect/>
          </a:stretch>
        </p:blipFill>
        <p:spPr bwMode="auto">
          <a:xfrm>
            <a:off x="1259632" y="1438275"/>
            <a:ext cx="4716016" cy="5419725"/>
          </a:xfrm>
          <a:prstGeom prst="rect">
            <a:avLst/>
          </a:prstGeom>
          <a:noFill/>
          <a:ln w="9525">
            <a:noFill/>
            <a:miter lim="800000"/>
            <a:headEnd/>
            <a:tailEnd/>
          </a:ln>
        </p:spPr>
      </p:pic>
      <p:sp>
        <p:nvSpPr>
          <p:cNvPr id="6" name="矩形 5"/>
          <p:cNvSpPr/>
          <p:nvPr/>
        </p:nvSpPr>
        <p:spPr>
          <a:xfrm>
            <a:off x="1403648" y="1484784"/>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p:cNvCxnSpPr/>
          <p:nvPr/>
        </p:nvCxnSpPr>
        <p:spPr>
          <a:xfrm>
            <a:off x="3923928" y="1484784"/>
            <a:ext cx="2952328" cy="6480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文字方塊 13"/>
          <p:cNvSpPr txBox="1"/>
          <p:nvPr/>
        </p:nvSpPr>
        <p:spPr>
          <a:xfrm>
            <a:off x="6876256" y="2060848"/>
            <a:ext cx="1584176" cy="923330"/>
          </a:xfrm>
          <a:prstGeom prst="rect">
            <a:avLst/>
          </a:prstGeom>
          <a:noFill/>
        </p:spPr>
        <p:txBody>
          <a:bodyPr wrap="square" rtlCol="0">
            <a:spAutoFit/>
          </a:bodyPr>
          <a:lstStyle/>
          <a:p>
            <a:r>
              <a:rPr lang="en-US" altLang="zh-TW" dirty="0" smtClean="0"/>
              <a:t>BL2/BL1=0.7</a:t>
            </a:r>
            <a:br>
              <a:rPr lang="en-US" altLang="zh-TW" dirty="0" smtClean="0"/>
            </a:br>
            <a:r>
              <a:rPr lang="en-US" altLang="zh-TW" dirty="0" smtClean="0"/>
              <a:t>DL/BL1=0.4</a:t>
            </a:r>
            <a:br>
              <a:rPr lang="en-US" altLang="zh-TW" dirty="0" smtClean="0"/>
            </a:br>
            <a:r>
              <a:rPr lang="en-US" altLang="zh-TW" dirty="0" smtClean="0"/>
              <a:t>AL/BL1=0.3</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smtClean="0"/>
              <a:t>850hPa</a:t>
            </a:r>
            <a:r>
              <a:rPr lang="zh-TW" altLang="en-US" sz="3200" dirty="0" smtClean="0"/>
              <a:t>風速、風向、混合比及總降雨率</a:t>
            </a:r>
            <a:r>
              <a:rPr lang="en-US" altLang="zh-TW" sz="3200" dirty="0" smtClean="0"/>
              <a:t/>
            </a:r>
            <a:br>
              <a:rPr lang="en-US" altLang="zh-TW" sz="3200" dirty="0" smtClean="0"/>
            </a:br>
            <a:r>
              <a:rPr lang="en-US" altLang="zh-TW" sz="3200" dirty="0" smtClean="0"/>
              <a:t>(</a:t>
            </a:r>
            <a:r>
              <a:rPr lang="zh-TW" altLang="en-US" sz="3200" dirty="0" smtClean="0"/>
              <a:t>登陸後</a:t>
            </a:r>
            <a:r>
              <a:rPr lang="en-US" altLang="zh-TW" sz="3200" dirty="0" smtClean="0"/>
              <a:t>6~42h)</a:t>
            </a:r>
            <a:endParaRPr lang="zh-TW" altLang="en-US" sz="3200" dirty="0"/>
          </a:p>
        </p:txBody>
      </p:sp>
      <p:sp>
        <p:nvSpPr>
          <p:cNvPr id="3" name="內容版面配置區 2"/>
          <p:cNvSpPr>
            <a:spLocks noGrp="1"/>
          </p:cNvSpPr>
          <p:nvPr>
            <p:ph idx="1"/>
          </p:nvPr>
        </p:nvSpPr>
        <p:spPr/>
        <p:txBody>
          <a:bodyPr/>
          <a:lstStyle/>
          <a:p>
            <a:endParaRPr lang="zh-TW" altLang="en-US" dirty="0"/>
          </a:p>
        </p:txBody>
      </p:sp>
      <p:pic>
        <p:nvPicPr>
          <p:cNvPr id="8195" name="Picture 3"/>
          <p:cNvPicPr>
            <a:picLocks noChangeAspect="1" noChangeArrowheads="1"/>
          </p:cNvPicPr>
          <p:nvPr/>
        </p:nvPicPr>
        <p:blipFill>
          <a:blip r:embed="rId3" cstate="print"/>
          <a:srcRect/>
          <a:stretch>
            <a:fillRect/>
          </a:stretch>
        </p:blipFill>
        <p:spPr bwMode="auto">
          <a:xfrm>
            <a:off x="999495" y="1556792"/>
            <a:ext cx="6242209" cy="4949180"/>
          </a:xfrm>
          <a:prstGeom prst="rect">
            <a:avLst/>
          </a:prstGeom>
          <a:noFill/>
          <a:ln w="9525">
            <a:noFill/>
            <a:miter lim="800000"/>
            <a:headEnd/>
            <a:tailEnd/>
          </a:ln>
        </p:spPr>
      </p:pic>
      <p:sp>
        <p:nvSpPr>
          <p:cNvPr id="5" name="矩形 4"/>
          <p:cNvSpPr/>
          <p:nvPr/>
        </p:nvSpPr>
        <p:spPr>
          <a:xfrm>
            <a:off x="5652120" y="2060848"/>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2987824" y="2060848"/>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588224" y="2060848"/>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Morakot</a:t>
            </a:r>
            <a:r>
              <a:rPr lang="zh-TW" altLang="en-US" dirty="0" smtClean="0"/>
              <a:t>移速隨時間之變化</a:t>
            </a:r>
            <a:endParaRPr lang="zh-TW" alt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699792" y="1412776"/>
            <a:ext cx="6271874" cy="4800600"/>
          </a:xfrm>
          <a:prstGeom prst="rect">
            <a:avLst/>
          </a:prstGeom>
          <a:noFill/>
          <a:ln w="9525">
            <a:noFill/>
            <a:miter lim="800000"/>
            <a:headEnd/>
            <a:tailEnd/>
          </a:ln>
        </p:spPr>
      </p:pic>
      <p:sp>
        <p:nvSpPr>
          <p:cNvPr id="4" name="文字方塊 3"/>
          <p:cNvSpPr txBox="1"/>
          <p:nvPr/>
        </p:nvSpPr>
        <p:spPr>
          <a:xfrm>
            <a:off x="179512" y="6165304"/>
            <a:ext cx="1512168" cy="369332"/>
          </a:xfrm>
          <a:prstGeom prst="rect">
            <a:avLst/>
          </a:prstGeom>
          <a:noFill/>
        </p:spPr>
        <p:txBody>
          <a:bodyPr wrap="square" rtlCol="0">
            <a:spAutoFit/>
          </a:bodyPr>
          <a:lstStyle/>
          <a:p>
            <a:r>
              <a:rPr lang="en-US" altLang="zh-TW" dirty="0" smtClean="0"/>
              <a:t>T:</a:t>
            </a:r>
            <a:r>
              <a:rPr lang="zh-TW" altLang="en-US" dirty="0" smtClean="0"/>
              <a:t>登陸時間點</a:t>
            </a:r>
            <a:endParaRPr lang="zh-TW" altLang="en-US" dirty="0"/>
          </a:p>
        </p:txBody>
      </p:sp>
      <p:sp>
        <p:nvSpPr>
          <p:cNvPr id="5" name="文字方塊 4"/>
          <p:cNvSpPr txBox="1"/>
          <p:nvPr/>
        </p:nvSpPr>
        <p:spPr>
          <a:xfrm>
            <a:off x="0" y="3789040"/>
            <a:ext cx="3024336" cy="923330"/>
          </a:xfrm>
          <a:prstGeom prst="rect">
            <a:avLst/>
          </a:prstGeom>
          <a:noFill/>
        </p:spPr>
        <p:txBody>
          <a:bodyPr wrap="square" rtlCol="0">
            <a:spAutoFit/>
          </a:bodyPr>
          <a:lstStyle/>
          <a:p>
            <a:r>
              <a:rPr lang="en-US" altLang="zh-TW" dirty="0" smtClean="0"/>
              <a:t>curve 1:JTWC best track data</a:t>
            </a:r>
            <a:br>
              <a:rPr lang="en-US" altLang="zh-TW" dirty="0" smtClean="0"/>
            </a:br>
            <a:r>
              <a:rPr lang="en-US" altLang="zh-TW" dirty="0" smtClean="0"/>
              <a:t>curve 2:NCEP reanalysis data</a:t>
            </a:r>
            <a:br>
              <a:rPr lang="en-US" altLang="zh-TW" dirty="0" smtClean="0"/>
            </a:br>
            <a:r>
              <a:rPr lang="en-US" altLang="zh-TW" dirty="0" smtClean="0"/>
              <a:t>curve 3:YOTC data</a:t>
            </a:r>
            <a:endParaRPr lang="zh-TW" altLang="en-US" dirty="0"/>
          </a:p>
        </p:txBody>
      </p:sp>
      <p:sp>
        <p:nvSpPr>
          <p:cNvPr id="6" name="文字方塊 5"/>
          <p:cNvSpPr txBox="1"/>
          <p:nvPr/>
        </p:nvSpPr>
        <p:spPr>
          <a:xfrm>
            <a:off x="0" y="4869160"/>
            <a:ext cx="3024336" cy="923330"/>
          </a:xfrm>
          <a:prstGeom prst="rect">
            <a:avLst/>
          </a:prstGeom>
          <a:noFill/>
        </p:spPr>
        <p:txBody>
          <a:bodyPr wrap="square" rtlCol="0">
            <a:spAutoFit/>
          </a:bodyPr>
          <a:lstStyle/>
          <a:p>
            <a:r>
              <a:rPr lang="en-US" altLang="zh-TW" dirty="0" smtClean="0"/>
              <a:t>dark shaded </a:t>
            </a:r>
            <a:r>
              <a:rPr lang="en-US" altLang="zh-TW" dirty="0" err="1" smtClean="0"/>
              <a:t>rhombi:curve</a:t>
            </a:r>
            <a:r>
              <a:rPr lang="en-US" altLang="zh-TW" dirty="0" smtClean="0"/>
              <a:t> 1</a:t>
            </a:r>
            <a:br>
              <a:rPr lang="en-US" altLang="zh-TW" dirty="0" smtClean="0"/>
            </a:br>
            <a:r>
              <a:rPr lang="en-US" altLang="zh-TW" dirty="0" smtClean="0"/>
              <a:t>light shaded </a:t>
            </a:r>
            <a:r>
              <a:rPr lang="en-US" altLang="zh-TW" dirty="0" err="1" smtClean="0"/>
              <a:t>rhombi:curve</a:t>
            </a:r>
            <a:r>
              <a:rPr lang="en-US" altLang="zh-TW" dirty="0" smtClean="0"/>
              <a:t> 2</a:t>
            </a:r>
            <a:br>
              <a:rPr lang="en-US" altLang="zh-TW" dirty="0" smtClean="0"/>
            </a:br>
            <a:r>
              <a:rPr lang="en-US" altLang="zh-TW" dirty="0" smtClean="0"/>
              <a:t>(mean &amp; standard deviation)</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smtClean="0"/>
              <a:t>Morakot</a:t>
            </a:r>
            <a:r>
              <a:rPr lang="zh-TW" altLang="en-US" dirty="0" smtClean="0"/>
              <a:t>移動方向隨時間之變化</a:t>
            </a:r>
            <a:endParaRPr lang="zh-TW" alt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998434" y="1447800"/>
            <a:ext cx="6372681" cy="4800600"/>
          </a:xfrm>
          <a:prstGeom prst="rect">
            <a:avLst/>
          </a:prstGeom>
          <a:noFill/>
          <a:ln w="9525">
            <a:noFill/>
            <a:miter lim="800000"/>
            <a:headEnd/>
            <a:tailEnd/>
          </a:ln>
        </p:spPr>
      </p:pic>
      <p:sp>
        <p:nvSpPr>
          <p:cNvPr id="5" name="全向箭號 4"/>
          <p:cNvSpPr/>
          <p:nvPr/>
        </p:nvSpPr>
        <p:spPr>
          <a:xfrm>
            <a:off x="467544" y="4653136"/>
            <a:ext cx="936104" cy="936104"/>
          </a:xfrm>
          <a:prstGeom prst="quadArrow">
            <a:avLst>
              <a:gd name="adj1" fmla="val 8205"/>
              <a:gd name="adj2" fmla="val 10588"/>
              <a:gd name="adj3" fmla="val 215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6" name="文字方塊 5"/>
          <p:cNvSpPr txBox="1"/>
          <p:nvPr/>
        </p:nvSpPr>
        <p:spPr>
          <a:xfrm>
            <a:off x="611560" y="4293096"/>
            <a:ext cx="720080" cy="369332"/>
          </a:xfrm>
          <a:prstGeom prst="rect">
            <a:avLst/>
          </a:prstGeom>
          <a:noFill/>
        </p:spPr>
        <p:txBody>
          <a:bodyPr wrap="square" rtlCol="0">
            <a:spAutoFit/>
          </a:bodyPr>
          <a:lstStyle/>
          <a:p>
            <a:r>
              <a:rPr lang="en-US" altLang="zh-TW" dirty="0" smtClean="0"/>
              <a:t>180°</a:t>
            </a:r>
            <a:endParaRPr lang="zh-TW" altLang="en-US" dirty="0"/>
          </a:p>
        </p:txBody>
      </p:sp>
      <p:sp>
        <p:nvSpPr>
          <p:cNvPr id="7" name="文字方塊 6"/>
          <p:cNvSpPr txBox="1"/>
          <p:nvPr/>
        </p:nvSpPr>
        <p:spPr>
          <a:xfrm>
            <a:off x="1403648" y="4941168"/>
            <a:ext cx="720080" cy="369332"/>
          </a:xfrm>
          <a:prstGeom prst="rect">
            <a:avLst/>
          </a:prstGeom>
          <a:noFill/>
        </p:spPr>
        <p:txBody>
          <a:bodyPr wrap="square" rtlCol="0">
            <a:spAutoFit/>
          </a:bodyPr>
          <a:lstStyle/>
          <a:p>
            <a:r>
              <a:rPr lang="en-US" altLang="zh-TW" dirty="0" smtClean="0"/>
              <a:t>270°</a:t>
            </a:r>
            <a:endParaRPr lang="zh-TW" altLang="en-US" dirty="0"/>
          </a:p>
        </p:txBody>
      </p:sp>
      <p:sp>
        <p:nvSpPr>
          <p:cNvPr id="8" name="文字方塊 7"/>
          <p:cNvSpPr txBox="1"/>
          <p:nvPr/>
        </p:nvSpPr>
        <p:spPr>
          <a:xfrm>
            <a:off x="611560" y="5589240"/>
            <a:ext cx="720080" cy="369332"/>
          </a:xfrm>
          <a:prstGeom prst="rect">
            <a:avLst/>
          </a:prstGeom>
          <a:noFill/>
        </p:spPr>
        <p:txBody>
          <a:bodyPr wrap="square" rtlCol="0">
            <a:spAutoFit/>
          </a:bodyPr>
          <a:lstStyle/>
          <a:p>
            <a:r>
              <a:rPr lang="en-US" altLang="zh-TW" dirty="0" smtClean="0"/>
              <a:t>360°</a:t>
            </a:r>
            <a:endParaRPr lang="zh-TW" altLang="en-US" dirty="0"/>
          </a:p>
        </p:txBody>
      </p:sp>
      <p:sp>
        <p:nvSpPr>
          <p:cNvPr id="9" name="文字方塊 8"/>
          <p:cNvSpPr txBox="1"/>
          <p:nvPr/>
        </p:nvSpPr>
        <p:spPr>
          <a:xfrm>
            <a:off x="0" y="4941168"/>
            <a:ext cx="611560" cy="369332"/>
          </a:xfrm>
          <a:prstGeom prst="rect">
            <a:avLst/>
          </a:prstGeom>
          <a:noFill/>
        </p:spPr>
        <p:txBody>
          <a:bodyPr wrap="square" rtlCol="0">
            <a:spAutoFit/>
          </a:bodyPr>
          <a:lstStyle/>
          <a:p>
            <a:r>
              <a:rPr lang="en-US" altLang="zh-TW" dirty="0" smtClean="0"/>
              <a:t>90°</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274638"/>
            <a:ext cx="8106104" cy="1143000"/>
          </a:xfrm>
        </p:spPr>
        <p:txBody>
          <a:bodyPr>
            <a:normAutofit fontScale="90000"/>
          </a:bodyPr>
          <a:lstStyle/>
          <a:p>
            <a:r>
              <a:rPr lang="zh-TW" altLang="en-US" dirty="0" smtClean="0"/>
              <a:t>綜觀環境分析</a:t>
            </a:r>
            <a:r>
              <a:rPr lang="en-US" altLang="zh-TW" dirty="0" smtClean="0"/>
              <a:t/>
            </a:r>
            <a:br>
              <a:rPr lang="en-US" altLang="zh-TW" dirty="0" smtClean="0"/>
            </a:br>
            <a:r>
              <a:rPr lang="en-US" altLang="zh-TW" sz="3600" dirty="0" smtClean="0"/>
              <a:t>(700hPa</a:t>
            </a:r>
            <a:r>
              <a:rPr lang="zh-TW" altLang="en-US" sz="3600" dirty="0" smtClean="0"/>
              <a:t>  </a:t>
            </a:r>
            <a:r>
              <a:rPr lang="en-US" altLang="zh-TW" sz="3600" dirty="0" smtClean="0"/>
              <a:t>T-24</a:t>
            </a:r>
            <a:r>
              <a:rPr lang="zh-TW" altLang="en-US" sz="3600" dirty="0" smtClean="0"/>
              <a:t>，重力位高度、相對濕度及風場</a:t>
            </a:r>
            <a:r>
              <a:rPr lang="en-US" altLang="zh-TW" sz="3600" dirty="0" smtClean="0"/>
              <a:t>)</a:t>
            </a:r>
            <a:endParaRPr lang="zh-TW" altLang="en-US" sz="3600"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0" y="1556792"/>
            <a:ext cx="9149958" cy="4126287"/>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2123728" y="1484784"/>
            <a:ext cx="4863772" cy="4407793"/>
          </a:xfrm>
          <a:prstGeom prst="rect">
            <a:avLst/>
          </a:prstGeom>
          <a:noFill/>
          <a:ln w="9525">
            <a:noFill/>
            <a:miter lim="800000"/>
            <a:headEnd/>
            <a:tailEnd/>
          </a:ln>
        </p:spPr>
      </p:pic>
      <p:sp>
        <p:nvSpPr>
          <p:cNvPr id="5" name="文字方塊 4"/>
          <p:cNvSpPr txBox="1"/>
          <p:nvPr/>
        </p:nvSpPr>
        <p:spPr>
          <a:xfrm>
            <a:off x="971600" y="5805264"/>
            <a:ext cx="1512168" cy="369332"/>
          </a:xfrm>
          <a:prstGeom prst="rect">
            <a:avLst/>
          </a:prstGeom>
          <a:noFill/>
        </p:spPr>
        <p:txBody>
          <a:bodyPr wrap="square" rtlCol="0">
            <a:spAutoFit/>
          </a:bodyPr>
          <a:lstStyle/>
          <a:p>
            <a:r>
              <a:rPr lang="en-US" altLang="zh-TW" dirty="0" smtClean="0"/>
              <a:t>composite</a:t>
            </a:r>
            <a:endParaRPr lang="zh-TW" altLang="en-US" dirty="0"/>
          </a:p>
        </p:txBody>
      </p:sp>
      <p:sp>
        <p:nvSpPr>
          <p:cNvPr id="6" name="矩形 5"/>
          <p:cNvSpPr/>
          <p:nvPr/>
        </p:nvSpPr>
        <p:spPr>
          <a:xfrm>
            <a:off x="3059832" y="5877272"/>
            <a:ext cx="2952328" cy="646331"/>
          </a:xfrm>
          <a:prstGeom prst="rect">
            <a:avLst/>
          </a:prstGeom>
        </p:spPr>
        <p:txBody>
          <a:bodyPr wrap="square">
            <a:spAutoFit/>
          </a:bodyPr>
          <a:lstStyle/>
          <a:p>
            <a:pPr>
              <a:defRPr/>
            </a:pPr>
            <a:r>
              <a:rPr lang="en-US" altLang="zh-TW" dirty="0" err="1" smtClean="0"/>
              <a:t>Morakot</a:t>
            </a:r>
            <a:r>
              <a:rPr lang="zh-TW" altLang="en-US" dirty="0" smtClean="0"/>
              <a:t>和</a:t>
            </a:r>
            <a:r>
              <a:rPr lang="en-US" altLang="zh-TW" dirty="0" smtClean="0"/>
              <a:t>composite</a:t>
            </a:r>
            <a:r>
              <a:rPr lang="zh-TW" altLang="en-US" dirty="0" smtClean="0"/>
              <a:t>的差異</a:t>
            </a:r>
          </a:p>
          <a:p>
            <a:endParaRPr lang="zh-TW" altLang="en-US" dirty="0"/>
          </a:p>
        </p:txBody>
      </p:sp>
      <p:sp>
        <p:nvSpPr>
          <p:cNvPr id="7" name="文字方塊 6"/>
          <p:cNvSpPr txBox="1"/>
          <p:nvPr/>
        </p:nvSpPr>
        <p:spPr>
          <a:xfrm>
            <a:off x="6804248" y="5877272"/>
            <a:ext cx="1512168" cy="369332"/>
          </a:xfrm>
          <a:prstGeom prst="rect">
            <a:avLst/>
          </a:prstGeom>
          <a:noFill/>
        </p:spPr>
        <p:txBody>
          <a:bodyPr wrap="square" rtlCol="0">
            <a:spAutoFit/>
          </a:bodyPr>
          <a:lstStyle/>
          <a:p>
            <a:r>
              <a:rPr lang="en-US" altLang="zh-TW" dirty="0" err="1" smtClean="0"/>
              <a:t>Morakot</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266"/>
                                        </p:tgtEl>
                                        <p:attrNameLst>
                                          <p:attrName>ppt_x</p:attrName>
                                        </p:attrNameLst>
                                      </p:cBhvr>
                                      <p:tavLst>
                                        <p:tav tm="0">
                                          <p:val>
                                            <p:strVal val="ppt_x"/>
                                          </p:val>
                                        </p:tav>
                                        <p:tav tm="100000">
                                          <p:val>
                                            <p:strVal val="ppt_x"/>
                                          </p:val>
                                        </p:tav>
                                      </p:tavLst>
                                    </p:anim>
                                    <p:anim calcmode="lin" valueType="num">
                                      <p:cBhvr additive="base">
                                        <p:cTn id="7" dur="500"/>
                                        <p:tgtEl>
                                          <p:spTgt spid="11266"/>
                                        </p:tgtEl>
                                        <p:attrNameLst>
                                          <p:attrName>ppt_y</p:attrName>
                                        </p:attrNameLst>
                                      </p:cBhvr>
                                      <p:tavLst>
                                        <p:tav tm="0">
                                          <p:val>
                                            <p:strVal val="ppt_y"/>
                                          </p:val>
                                        </p:tav>
                                        <p:tav tm="100000">
                                          <p:val>
                                            <p:strVal val="1+ppt_h/2"/>
                                          </p:val>
                                        </p:tav>
                                      </p:tavLst>
                                    </p:anim>
                                    <p:set>
                                      <p:cBhvr>
                                        <p:cTn id="8" dur="1" fill="hold">
                                          <p:stCondLst>
                                            <p:cond delay="499"/>
                                          </p:stCondLst>
                                        </p:cTn>
                                        <p:tgtEl>
                                          <p:spTgt spid="1126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74638"/>
            <a:ext cx="8178112" cy="1143000"/>
          </a:xfrm>
        </p:spPr>
        <p:txBody>
          <a:bodyPr>
            <a:normAutofit fontScale="90000"/>
          </a:bodyPr>
          <a:lstStyle/>
          <a:p>
            <a:r>
              <a:rPr lang="en-US" altLang="zh-TW" sz="3600" dirty="0" smtClean="0"/>
              <a:t/>
            </a:r>
            <a:br>
              <a:rPr lang="en-US" altLang="zh-TW" sz="3600" dirty="0" smtClean="0"/>
            </a:br>
            <a:r>
              <a:rPr lang="en-US" altLang="zh-TW" sz="3600" dirty="0" smtClean="0"/>
              <a:t>(700hPa T-24~T+24</a:t>
            </a:r>
            <a:br>
              <a:rPr lang="en-US" altLang="zh-TW" sz="3600" dirty="0" smtClean="0"/>
            </a:br>
            <a:r>
              <a:rPr lang="zh-TW" altLang="en-US" sz="3600" dirty="0" smtClean="0"/>
              <a:t>重力位高度、相對濕度及風場</a:t>
            </a:r>
            <a:r>
              <a:rPr lang="en-US" altLang="zh-TW" sz="3600" dirty="0" smtClean="0"/>
              <a:t>)</a:t>
            </a:r>
            <a:r>
              <a:rPr lang="zh-TW" altLang="en-US" dirty="0" smtClean="0"/>
              <a:t/>
            </a:r>
            <a:br>
              <a:rPr lang="zh-TW" altLang="en-US" dirty="0" smtClean="0"/>
            </a:br>
            <a:endParaRPr lang="zh-TW" altLang="en-US" dirty="0"/>
          </a:p>
        </p:txBody>
      </p:sp>
      <p:pic>
        <p:nvPicPr>
          <p:cNvPr id="12291" name="Picture 3"/>
          <p:cNvPicPr>
            <a:picLocks noChangeAspect="1" noChangeArrowheads="1"/>
          </p:cNvPicPr>
          <p:nvPr/>
        </p:nvPicPr>
        <p:blipFill>
          <a:blip r:embed="rId3" cstate="print"/>
          <a:srcRect/>
          <a:stretch>
            <a:fillRect/>
          </a:stretch>
        </p:blipFill>
        <p:spPr bwMode="auto">
          <a:xfrm>
            <a:off x="0" y="1484784"/>
            <a:ext cx="4525019" cy="4116684"/>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4697777" y="1556792"/>
            <a:ext cx="4446223" cy="4077072"/>
          </a:xfrm>
          <a:prstGeom prst="rect">
            <a:avLst/>
          </a:prstGeom>
          <a:noFill/>
          <a:ln w="9525">
            <a:no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a:off x="0" y="1556792"/>
            <a:ext cx="4461866" cy="4083183"/>
          </a:xfrm>
          <a:prstGeom prst="rect">
            <a:avLst/>
          </a:prstGeom>
          <a:noFill/>
          <a:ln w="9525">
            <a:noFill/>
            <a:miter lim="800000"/>
            <a:headEnd/>
            <a:tailEnd/>
          </a:ln>
        </p:spPr>
      </p:pic>
      <p:pic>
        <p:nvPicPr>
          <p:cNvPr id="12294" name="Picture 6"/>
          <p:cNvPicPr>
            <a:picLocks noChangeAspect="1" noChangeArrowheads="1"/>
          </p:cNvPicPr>
          <p:nvPr/>
        </p:nvPicPr>
        <p:blipFill>
          <a:blip r:embed="rId6" cstate="print"/>
          <a:srcRect/>
          <a:stretch>
            <a:fillRect/>
          </a:stretch>
        </p:blipFill>
        <p:spPr bwMode="auto">
          <a:xfrm>
            <a:off x="4637763" y="1556792"/>
            <a:ext cx="4506237" cy="4077071"/>
          </a:xfrm>
          <a:prstGeom prst="rect">
            <a:avLst/>
          </a:prstGeom>
          <a:noFill/>
          <a:ln w="9525">
            <a:noFill/>
            <a:miter lim="800000"/>
            <a:headEnd/>
            <a:tailEnd/>
          </a:ln>
        </p:spPr>
      </p:pic>
      <p:sp>
        <p:nvSpPr>
          <p:cNvPr id="8" name="內容版面配置區 7"/>
          <p:cNvSpPr>
            <a:spLocks noGrp="1"/>
          </p:cNvSpPr>
          <p:nvPr>
            <p:ph idx="1"/>
          </p:nvPr>
        </p:nvSpPr>
        <p:spPr>
          <a:xfrm>
            <a:off x="1403648" y="1412776"/>
            <a:ext cx="7498080" cy="4800600"/>
          </a:xfrm>
        </p:spPr>
        <p:txBody>
          <a:bodyPr/>
          <a:lstStyle/>
          <a:p>
            <a:endParaRPr lang="zh-TW" altLang="en-US" dirty="0"/>
          </a:p>
        </p:txBody>
      </p:sp>
      <p:sp>
        <p:nvSpPr>
          <p:cNvPr id="9" name="文字方塊 8"/>
          <p:cNvSpPr txBox="1"/>
          <p:nvPr/>
        </p:nvSpPr>
        <p:spPr>
          <a:xfrm>
            <a:off x="1259632" y="5733256"/>
            <a:ext cx="1296144" cy="369332"/>
          </a:xfrm>
          <a:prstGeom prst="rect">
            <a:avLst/>
          </a:prstGeom>
          <a:noFill/>
        </p:spPr>
        <p:txBody>
          <a:bodyPr wrap="square" rtlCol="0">
            <a:spAutoFit/>
          </a:bodyPr>
          <a:lstStyle/>
          <a:p>
            <a:r>
              <a:rPr lang="en-US" altLang="zh-TW" dirty="0" smtClean="0"/>
              <a:t>T-24</a:t>
            </a:r>
            <a:endParaRPr lang="zh-TW" altLang="en-US" dirty="0"/>
          </a:p>
        </p:txBody>
      </p:sp>
      <p:sp>
        <p:nvSpPr>
          <p:cNvPr id="10" name="文字方塊 9"/>
          <p:cNvSpPr txBox="1"/>
          <p:nvPr/>
        </p:nvSpPr>
        <p:spPr>
          <a:xfrm>
            <a:off x="6012160" y="5661248"/>
            <a:ext cx="1296144" cy="369332"/>
          </a:xfrm>
          <a:prstGeom prst="rect">
            <a:avLst/>
          </a:prstGeom>
          <a:noFill/>
        </p:spPr>
        <p:txBody>
          <a:bodyPr wrap="square" rtlCol="0">
            <a:spAutoFit/>
          </a:bodyPr>
          <a:lstStyle/>
          <a:p>
            <a:r>
              <a:rPr lang="en-US" altLang="zh-TW" dirty="0" smtClean="0"/>
              <a:t>T-12</a:t>
            </a:r>
            <a:endParaRPr lang="zh-TW" altLang="en-US" dirty="0"/>
          </a:p>
        </p:txBody>
      </p:sp>
      <p:sp>
        <p:nvSpPr>
          <p:cNvPr id="11" name="文字方塊 10"/>
          <p:cNvSpPr txBox="1"/>
          <p:nvPr/>
        </p:nvSpPr>
        <p:spPr>
          <a:xfrm>
            <a:off x="1259632" y="5733256"/>
            <a:ext cx="1296144" cy="369332"/>
          </a:xfrm>
          <a:prstGeom prst="rect">
            <a:avLst/>
          </a:prstGeom>
          <a:noFill/>
        </p:spPr>
        <p:txBody>
          <a:bodyPr wrap="square" rtlCol="0">
            <a:spAutoFit/>
          </a:bodyPr>
          <a:lstStyle/>
          <a:p>
            <a:r>
              <a:rPr lang="en-US" altLang="zh-TW" dirty="0" smtClean="0"/>
              <a:t>T+12</a:t>
            </a:r>
            <a:endParaRPr lang="zh-TW" altLang="en-US" dirty="0"/>
          </a:p>
        </p:txBody>
      </p:sp>
      <p:sp>
        <p:nvSpPr>
          <p:cNvPr id="12" name="文字方塊 11"/>
          <p:cNvSpPr txBox="1"/>
          <p:nvPr/>
        </p:nvSpPr>
        <p:spPr>
          <a:xfrm>
            <a:off x="6012160" y="5661248"/>
            <a:ext cx="1296144" cy="369332"/>
          </a:xfrm>
          <a:prstGeom prst="rect">
            <a:avLst/>
          </a:prstGeom>
          <a:noFill/>
        </p:spPr>
        <p:txBody>
          <a:bodyPr wrap="square" rtlCol="0">
            <a:spAutoFit/>
          </a:bodyPr>
          <a:lstStyle/>
          <a:p>
            <a:r>
              <a:rPr lang="en-US" altLang="zh-TW" dirty="0" smtClean="0"/>
              <a:t>T+24</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3"/>
                                        </p:tgtEl>
                                        <p:attrNameLst>
                                          <p:attrName>style.visibility</p:attrName>
                                        </p:attrNameLst>
                                      </p:cBhvr>
                                      <p:to>
                                        <p:strVal val="visible"/>
                                      </p:to>
                                    </p:set>
                                    <p:anim calcmode="lin" valueType="num">
                                      <p:cBhvr additive="base">
                                        <p:cTn id="11" dur="500" fill="hold"/>
                                        <p:tgtEl>
                                          <p:spTgt spid="12293"/>
                                        </p:tgtEl>
                                        <p:attrNameLst>
                                          <p:attrName>ppt_x</p:attrName>
                                        </p:attrNameLst>
                                      </p:cBhvr>
                                      <p:tavLst>
                                        <p:tav tm="0">
                                          <p:val>
                                            <p:strVal val="#ppt_x"/>
                                          </p:val>
                                        </p:tav>
                                        <p:tav tm="100000">
                                          <p:val>
                                            <p:strVal val="#ppt_x"/>
                                          </p:val>
                                        </p:tav>
                                      </p:tavLst>
                                    </p:anim>
                                    <p:anim calcmode="lin" valueType="num">
                                      <p:cBhvr additive="base">
                                        <p:cTn id="12" dur="500" fill="hold"/>
                                        <p:tgtEl>
                                          <p:spTgt spid="12293"/>
                                        </p:tgtEl>
                                        <p:attrNameLst>
                                          <p:attrName>ppt_y</p:attrName>
                                        </p:attrNameLst>
                                      </p:cBhvr>
                                      <p:tavLst>
                                        <p:tav tm="0">
                                          <p:val>
                                            <p:strVal val="1+#ppt_h/2"/>
                                          </p:val>
                                        </p:tav>
                                        <p:tav tm="100000">
                                          <p:val>
                                            <p:strVal val="#ppt_y"/>
                                          </p:val>
                                        </p:tav>
                                      </p:tavLst>
                                    </p:anim>
                                  </p:childTnLst>
                                </p:cTn>
                              </p:par>
                              <p:par>
                                <p:cTn id="13" presetID="2" presetClass="exit" presetSubtype="4" fill="hold" grpId="0"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smtClean="0"/>
              <a:t>(500hPa</a:t>
            </a:r>
            <a:r>
              <a:rPr lang="zh-TW" altLang="en-US" sz="3200" dirty="0" smtClean="0"/>
              <a:t>  </a:t>
            </a:r>
            <a:r>
              <a:rPr lang="en-US" altLang="zh-TW" sz="3200" dirty="0" smtClean="0"/>
              <a:t>T+24</a:t>
            </a:r>
            <a:br>
              <a:rPr lang="en-US" altLang="zh-TW" sz="3200" dirty="0" smtClean="0"/>
            </a:br>
            <a:r>
              <a:rPr lang="zh-TW" altLang="en-US" sz="3200" dirty="0" smtClean="0"/>
              <a:t> 重力位高度、相對濕度及風場</a:t>
            </a:r>
            <a:r>
              <a:rPr lang="en-US" altLang="zh-TW" sz="3200" dirty="0" smtClean="0"/>
              <a:t>)</a:t>
            </a:r>
            <a:endParaRPr lang="zh-TW" altLang="en-US" sz="3200" dirty="0"/>
          </a:p>
        </p:txBody>
      </p:sp>
      <p:sp>
        <p:nvSpPr>
          <p:cNvPr id="3" name="內容版面配置區 2"/>
          <p:cNvSpPr>
            <a:spLocks noGrp="1"/>
          </p:cNvSpPr>
          <p:nvPr>
            <p:ph idx="1"/>
          </p:nvPr>
        </p:nvSpPr>
        <p:spPr/>
        <p:txBody>
          <a:bodyPr/>
          <a:lstStyle/>
          <a:p>
            <a:endParaRPr lang="zh-TW" altLang="en-US" dirty="0"/>
          </a:p>
        </p:txBody>
      </p:sp>
      <p:pic>
        <p:nvPicPr>
          <p:cNvPr id="13314" name="Picture 2"/>
          <p:cNvPicPr>
            <a:picLocks noChangeAspect="1" noChangeArrowheads="1"/>
          </p:cNvPicPr>
          <p:nvPr/>
        </p:nvPicPr>
        <p:blipFill>
          <a:blip r:embed="rId3" cstate="print"/>
          <a:srcRect/>
          <a:stretch>
            <a:fillRect/>
          </a:stretch>
        </p:blipFill>
        <p:spPr bwMode="auto">
          <a:xfrm>
            <a:off x="0" y="1916832"/>
            <a:ext cx="4575373" cy="4157881"/>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4456158" y="1844824"/>
            <a:ext cx="4687842" cy="4259290"/>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a:stretch>
            <a:fillRect/>
          </a:stretch>
        </p:blipFill>
        <p:spPr bwMode="auto">
          <a:xfrm>
            <a:off x="2339752" y="1988840"/>
            <a:ext cx="4501938" cy="4050909"/>
          </a:xfrm>
          <a:prstGeom prst="rect">
            <a:avLst/>
          </a:prstGeom>
          <a:noFill/>
          <a:ln w="9525">
            <a:noFill/>
            <a:miter lim="800000"/>
            <a:headEnd/>
            <a:tailEnd/>
          </a:ln>
        </p:spPr>
      </p:pic>
      <p:sp>
        <p:nvSpPr>
          <p:cNvPr id="7" name="文字方塊 6"/>
          <p:cNvSpPr txBox="1"/>
          <p:nvPr/>
        </p:nvSpPr>
        <p:spPr>
          <a:xfrm>
            <a:off x="1187624" y="6165304"/>
            <a:ext cx="1512168" cy="369332"/>
          </a:xfrm>
          <a:prstGeom prst="rect">
            <a:avLst/>
          </a:prstGeom>
          <a:noFill/>
        </p:spPr>
        <p:txBody>
          <a:bodyPr wrap="square" rtlCol="0">
            <a:spAutoFit/>
          </a:bodyPr>
          <a:lstStyle/>
          <a:p>
            <a:r>
              <a:rPr lang="en-US" altLang="zh-TW" dirty="0" smtClean="0"/>
              <a:t>composite</a:t>
            </a:r>
            <a:endParaRPr lang="zh-TW" altLang="en-US" dirty="0"/>
          </a:p>
        </p:txBody>
      </p:sp>
      <p:sp>
        <p:nvSpPr>
          <p:cNvPr id="8" name="文字方塊 7"/>
          <p:cNvSpPr txBox="1"/>
          <p:nvPr/>
        </p:nvSpPr>
        <p:spPr>
          <a:xfrm>
            <a:off x="6012160" y="6165304"/>
            <a:ext cx="1512168" cy="369332"/>
          </a:xfrm>
          <a:prstGeom prst="rect">
            <a:avLst/>
          </a:prstGeom>
          <a:noFill/>
        </p:spPr>
        <p:txBody>
          <a:bodyPr wrap="square" rtlCol="0">
            <a:spAutoFit/>
          </a:bodyPr>
          <a:lstStyle/>
          <a:p>
            <a:r>
              <a:rPr lang="en-US" altLang="zh-TW" dirty="0" err="1" smtClean="0"/>
              <a:t>Morakot</a:t>
            </a:r>
            <a:endParaRPr lang="zh-TW" altLang="en-US" dirty="0"/>
          </a:p>
        </p:txBody>
      </p:sp>
      <p:sp>
        <p:nvSpPr>
          <p:cNvPr id="9" name="矩形 8"/>
          <p:cNvSpPr/>
          <p:nvPr/>
        </p:nvSpPr>
        <p:spPr>
          <a:xfrm>
            <a:off x="2915816" y="6211669"/>
            <a:ext cx="2952328" cy="646331"/>
          </a:xfrm>
          <a:prstGeom prst="rect">
            <a:avLst/>
          </a:prstGeom>
        </p:spPr>
        <p:txBody>
          <a:bodyPr wrap="square">
            <a:spAutoFit/>
          </a:bodyPr>
          <a:lstStyle/>
          <a:p>
            <a:pPr>
              <a:defRPr/>
            </a:pPr>
            <a:r>
              <a:rPr lang="en-US" altLang="zh-TW" dirty="0" err="1" smtClean="0"/>
              <a:t>Morakot</a:t>
            </a:r>
            <a:r>
              <a:rPr lang="zh-TW" altLang="en-US" dirty="0" smtClean="0"/>
              <a:t>和</a:t>
            </a:r>
            <a:r>
              <a:rPr lang="en-US" altLang="zh-TW" dirty="0" smtClean="0"/>
              <a:t>composite</a:t>
            </a:r>
            <a:r>
              <a:rPr lang="zh-TW" altLang="en-US" dirty="0" smtClean="0"/>
              <a:t>的差異</a:t>
            </a:r>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xit" presetSubtype="4" fill="hold" nodeType="withEffect">
                                  <p:stCondLst>
                                    <p:cond delay="0"/>
                                  </p:stCondLst>
                                  <p:childTnLst>
                                    <p:anim calcmode="lin" valueType="num">
                                      <p:cBhvr additive="base">
                                        <p:cTn id="14" dur="500"/>
                                        <p:tgtEl>
                                          <p:spTgt spid="13314"/>
                                        </p:tgtEl>
                                        <p:attrNameLst>
                                          <p:attrName>ppt_x</p:attrName>
                                        </p:attrNameLst>
                                      </p:cBhvr>
                                      <p:tavLst>
                                        <p:tav tm="0">
                                          <p:val>
                                            <p:strVal val="ppt_x"/>
                                          </p:val>
                                        </p:tav>
                                        <p:tav tm="100000">
                                          <p:val>
                                            <p:strVal val="ppt_x"/>
                                          </p:val>
                                        </p:tav>
                                      </p:tavLst>
                                    </p:anim>
                                    <p:anim calcmode="lin" valueType="num">
                                      <p:cBhvr additive="base">
                                        <p:cTn id="15" dur="500"/>
                                        <p:tgtEl>
                                          <p:spTgt spid="13314"/>
                                        </p:tgtEl>
                                        <p:attrNameLst>
                                          <p:attrName>ppt_y</p:attrName>
                                        </p:attrNameLst>
                                      </p:cBhvr>
                                      <p:tavLst>
                                        <p:tav tm="0">
                                          <p:val>
                                            <p:strVal val="ppt_y"/>
                                          </p:val>
                                        </p:tav>
                                        <p:tav tm="100000">
                                          <p:val>
                                            <p:strVal val="1+ppt_h/2"/>
                                          </p:val>
                                        </p:tav>
                                      </p:tavLst>
                                    </p:anim>
                                    <p:set>
                                      <p:cBhvr>
                                        <p:cTn id="16" dur="1" fill="hold">
                                          <p:stCondLst>
                                            <p:cond delay="499"/>
                                          </p:stCondLst>
                                        </p:cTn>
                                        <p:tgtEl>
                                          <p:spTgt spid="1331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13315"/>
                                        </p:tgtEl>
                                        <p:attrNameLst>
                                          <p:attrName>ppt_x</p:attrName>
                                        </p:attrNameLst>
                                      </p:cBhvr>
                                      <p:tavLst>
                                        <p:tav tm="0">
                                          <p:val>
                                            <p:strVal val="ppt_x"/>
                                          </p:val>
                                        </p:tav>
                                        <p:tav tm="100000">
                                          <p:val>
                                            <p:strVal val="ppt_x"/>
                                          </p:val>
                                        </p:tav>
                                      </p:tavLst>
                                    </p:anim>
                                    <p:anim calcmode="lin" valueType="num">
                                      <p:cBhvr additive="base">
                                        <p:cTn id="19" dur="500"/>
                                        <p:tgtEl>
                                          <p:spTgt spid="13315"/>
                                        </p:tgtEl>
                                        <p:attrNameLst>
                                          <p:attrName>ppt_y</p:attrName>
                                        </p:attrNameLst>
                                      </p:cBhvr>
                                      <p:tavLst>
                                        <p:tav tm="0">
                                          <p:val>
                                            <p:strVal val="ppt_y"/>
                                          </p:val>
                                        </p:tav>
                                        <p:tav tm="100000">
                                          <p:val>
                                            <p:strVal val="1+ppt_h/2"/>
                                          </p:val>
                                        </p:tav>
                                      </p:tavLst>
                                    </p:anim>
                                    <p:set>
                                      <p:cBhvr>
                                        <p:cTn id="20" dur="1" fill="hold">
                                          <p:stCondLst>
                                            <p:cond delay="499"/>
                                          </p:stCondLst>
                                        </p:cTn>
                                        <p:tgtEl>
                                          <p:spTgt spid="13315"/>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ppt_x"/>
                                          </p:val>
                                        </p:tav>
                                      </p:tavLst>
                                    </p:anim>
                                    <p:anim calcmode="lin" valueType="num">
                                      <p:cBhvr additive="base">
                                        <p:cTn id="27" dur="500"/>
                                        <p:tgtEl>
                                          <p:spTgt spid="8"/>
                                        </p:tgtEl>
                                        <p:attrNameLst>
                                          <p:attrName>ppt_y</p:attrName>
                                        </p:attrNameLst>
                                      </p:cBhvr>
                                      <p:tavLst>
                                        <p:tav tm="0">
                                          <p:val>
                                            <p:strVal val="ppt_y"/>
                                          </p:val>
                                        </p:tav>
                                        <p:tav tm="100000">
                                          <p:val>
                                            <p:strVal val="1+ppt_h/2"/>
                                          </p:val>
                                        </p:tav>
                                      </p:tavLst>
                                    </p:anim>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smtClean="0"/>
              <a:t>(850hPa</a:t>
            </a:r>
            <a:r>
              <a:rPr lang="zh-TW" altLang="en-US" sz="3200" dirty="0" smtClean="0"/>
              <a:t>  </a:t>
            </a:r>
            <a:r>
              <a:rPr lang="en-US" altLang="zh-TW" sz="3200" dirty="0" smtClean="0"/>
              <a:t>T+36</a:t>
            </a:r>
            <a:br>
              <a:rPr lang="en-US" altLang="zh-TW" sz="3200" dirty="0" smtClean="0"/>
            </a:br>
            <a:r>
              <a:rPr lang="zh-TW" altLang="en-US" sz="3200" dirty="0" smtClean="0"/>
              <a:t> 重力位高度、相對濕度及風場</a:t>
            </a:r>
            <a:r>
              <a:rPr lang="en-US" altLang="zh-TW" sz="3200" dirty="0" smtClean="0"/>
              <a:t>)</a:t>
            </a:r>
            <a:endParaRPr lang="zh-TW" altLang="en-US" sz="3200" dirty="0"/>
          </a:p>
        </p:txBody>
      </p:sp>
      <p:sp>
        <p:nvSpPr>
          <p:cNvPr id="3" name="內容版面配置區 2"/>
          <p:cNvSpPr>
            <a:spLocks noGrp="1"/>
          </p:cNvSpPr>
          <p:nvPr>
            <p:ph idx="1"/>
          </p:nvPr>
        </p:nvSpPr>
        <p:spPr/>
        <p:txBody>
          <a:bodyPr/>
          <a:lstStyle/>
          <a:p>
            <a:endParaRPr lang="zh-TW" altLang="en-US"/>
          </a:p>
        </p:txBody>
      </p:sp>
      <p:pic>
        <p:nvPicPr>
          <p:cNvPr id="14338" name="Picture 2"/>
          <p:cNvPicPr>
            <a:picLocks noChangeAspect="1" noChangeArrowheads="1"/>
          </p:cNvPicPr>
          <p:nvPr/>
        </p:nvPicPr>
        <p:blipFill>
          <a:blip r:embed="rId3" cstate="print"/>
          <a:srcRect/>
          <a:stretch>
            <a:fillRect/>
          </a:stretch>
        </p:blipFill>
        <p:spPr bwMode="auto">
          <a:xfrm>
            <a:off x="0" y="1772816"/>
            <a:ext cx="4597027" cy="4199126"/>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4644008" y="1700808"/>
            <a:ext cx="4613473" cy="4229728"/>
          </a:xfrm>
          <a:prstGeom prst="rect">
            <a:avLst/>
          </a:prstGeom>
          <a:noFill/>
          <a:ln w="9525">
            <a:noFill/>
            <a:miter lim="800000"/>
            <a:headEnd/>
            <a:tailEnd/>
          </a:ln>
        </p:spPr>
      </p:pic>
      <p:pic>
        <p:nvPicPr>
          <p:cNvPr id="14340" name="Picture 4"/>
          <p:cNvPicPr>
            <a:picLocks noChangeAspect="1" noChangeArrowheads="1"/>
          </p:cNvPicPr>
          <p:nvPr/>
        </p:nvPicPr>
        <p:blipFill>
          <a:blip r:embed="rId5" cstate="print"/>
          <a:srcRect/>
          <a:stretch>
            <a:fillRect/>
          </a:stretch>
        </p:blipFill>
        <p:spPr bwMode="auto">
          <a:xfrm>
            <a:off x="2123728" y="1700808"/>
            <a:ext cx="4626526" cy="4201294"/>
          </a:xfrm>
          <a:prstGeom prst="rect">
            <a:avLst/>
          </a:prstGeom>
          <a:noFill/>
          <a:ln w="9525">
            <a:noFill/>
            <a:miter lim="800000"/>
            <a:headEnd/>
            <a:tailEnd/>
          </a:ln>
        </p:spPr>
      </p:pic>
      <p:sp>
        <p:nvSpPr>
          <p:cNvPr id="7" name="文字方塊 6"/>
          <p:cNvSpPr txBox="1"/>
          <p:nvPr/>
        </p:nvSpPr>
        <p:spPr>
          <a:xfrm>
            <a:off x="1187624" y="6165304"/>
            <a:ext cx="1512168" cy="369332"/>
          </a:xfrm>
          <a:prstGeom prst="rect">
            <a:avLst/>
          </a:prstGeom>
          <a:noFill/>
        </p:spPr>
        <p:txBody>
          <a:bodyPr wrap="square" rtlCol="0">
            <a:spAutoFit/>
          </a:bodyPr>
          <a:lstStyle/>
          <a:p>
            <a:r>
              <a:rPr lang="en-US" altLang="zh-TW" dirty="0" smtClean="0"/>
              <a:t>composite</a:t>
            </a:r>
            <a:endParaRPr lang="zh-TW" altLang="en-US" dirty="0"/>
          </a:p>
        </p:txBody>
      </p:sp>
      <p:sp>
        <p:nvSpPr>
          <p:cNvPr id="8" name="矩形 7"/>
          <p:cNvSpPr/>
          <p:nvPr/>
        </p:nvSpPr>
        <p:spPr>
          <a:xfrm>
            <a:off x="2915816" y="6211669"/>
            <a:ext cx="2952328" cy="646331"/>
          </a:xfrm>
          <a:prstGeom prst="rect">
            <a:avLst/>
          </a:prstGeom>
        </p:spPr>
        <p:txBody>
          <a:bodyPr wrap="square">
            <a:spAutoFit/>
          </a:bodyPr>
          <a:lstStyle/>
          <a:p>
            <a:pPr>
              <a:defRPr/>
            </a:pPr>
            <a:r>
              <a:rPr lang="en-US" altLang="zh-TW" dirty="0" err="1" smtClean="0"/>
              <a:t>Morakot</a:t>
            </a:r>
            <a:r>
              <a:rPr lang="zh-TW" altLang="en-US" dirty="0" smtClean="0"/>
              <a:t>和</a:t>
            </a:r>
            <a:r>
              <a:rPr lang="en-US" altLang="zh-TW" dirty="0" smtClean="0"/>
              <a:t>composite</a:t>
            </a:r>
            <a:r>
              <a:rPr lang="zh-TW" altLang="en-US" dirty="0" smtClean="0"/>
              <a:t>的差異</a:t>
            </a:r>
          </a:p>
          <a:p>
            <a:endParaRPr lang="zh-TW" altLang="en-US" dirty="0"/>
          </a:p>
        </p:txBody>
      </p:sp>
      <p:sp>
        <p:nvSpPr>
          <p:cNvPr id="9" name="文字方塊 8"/>
          <p:cNvSpPr txBox="1"/>
          <p:nvPr/>
        </p:nvSpPr>
        <p:spPr>
          <a:xfrm>
            <a:off x="6804248" y="6165304"/>
            <a:ext cx="1512168" cy="369332"/>
          </a:xfrm>
          <a:prstGeom prst="rect">
            <a:avLst/>
          </a:prstGeom>
          <a:noFill/>
        </p:spPr>
        <p:txBody>
          <a:bodyPr wrap="square" rtlCol="0">
            <a:spAutoFit/>
          </a:bodyPr>
          <a:lstStyle/>
          <a:p>
            <a:r>
              <a:rPr lang="en-US" altLang="zh-TW" dirty="0" err="1" smtClean="0"/>
              <a:t>Morakot</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338"/>
                                        </p:tgtEl>
                                        <p:attrNameLst>
                                          <p:attrName>ppt_x</p:attrName>
                                        </p:attrNameLst>
                                      </p:cBhvr>
                                      <p:tavLst>
                                        <p:tav tm="0">
                                          <p:val>
                                            <p:strVal val="ppt_x"/>
                                          </p:val>
                                        </p:tav>
                                        <p:tav tm="100000">
                                          <p:val>
                                            <p:strVal val="ppt_x"/>
                                          </p:val>
                                        </p:tav>
                                      </p:tavLst>
                                    </p:anim>
                                    <p:anim calcmode="lin" valueType="num">
                                      <p:cBhvr additive="base">
                                        <p:cTn id="7" dur="500"/>
                                        <p:tgtEl>
                                          <p:spTgt spid="14338"/>
                                        </p:tgtEl>
                                        <p:attrNameLst>
                                          <p:attrName>ppt_y</p:attrName>
                                        </p:attrNameLst>
                                      </p:cBhvr>
                                      <p:tavLst>
                                        <p:tav tm="0">
                                          <p:val>
                                            <p:strVal val="ppt_y"/>
                                          </p:val>
                                        </p:tav>
                                        <p:tav tm="100000">
                                          <p:val>
                                            <p:strVal val="1+ppt_h/2"/>
                                          </p:val>
                                        </p:tav>
                                      </p:tavLst>
                                    </p:anim>
                                    <p:set>
                                      <p:cBhvr>
                                        <p:cTn id="8" dur="1" fill="hold">
                                          <p:stCondLst>
                                            <p:cond delay="499"/>
                                          </p:stCondLst>
                                        </p:cTn>
                                        <p:tgtEl>
                                          <p:spTgt spid="14338"/>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4339"/>
                                        </p:tgtEl>
                                        <p:attrNameLst>
                                          <p:attrName>ppt_x</p:attrName>
                                        </p:attrNameLst>
                                      </p:cBhvr>
                                      <p:tavLst>
                                        <p:tav tm="0">
                                          <p:val>
                                            <p:strVal val="ppt_x"/>
                                          </p:val>
                                        </p:tav>
                                        <p:tav tm="100000">
                                          <p:val>
                                            <p:strVal val="ppt_x"/>
                                          </p:val>
                                        </p:tav>
                                      </p:tavLst>
                                    </p:anim>
                                    <p:anim calcmode="lin" valueType="num">
                                      <p:cBhvr additive="base">
                                        <p:cTn id="11" dur="500"/>
                                        <p:tgtEl>
                                          <p:spTgt spid="14339"/>
                                        </p:tgtEl>
                                        <p:attrNameLst>
                                          <p:attrName>ppt_y</p:attrName>
                                        </p:attrNameLst>
                                      </p:cBhvr>
                                      <p:tavLst>
                                        <p:tav tm="0">
                                          <p:val>
                                            <p:strVal val="ppt_y"/>
                                          </p:val>
                                        </p:tav>
                                        <p:tav tm="100000">
                                          <p:val>
                                            <p:strVal val="1+ppt_h/2"/>
                                          </p:val>
                                        </p:tav>
                                      </p:tavLst>
                                    </p:anim>
                                    <p:set>
                                      <p:cBhvr>
                                        <p:cTn id="12" dur="1" fill="hold">
                                          <p:stCondLst>
                                            <p:cond delay="499"/>
                                          </p:stCondLst>
                                        </p:cTn>
                                        <p:tgtEl>
                                          <p:spTgt spid="14339"/>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14340"/>
                                        </p:tgtEl>
                                        <p:attrNameLst>
                                          <p:attrName>style.visibility</p:attrName>
                                        </p:attrNameLst>
                                      </p:cBhvr>
                                      <p:to>
                                        <p:strVal val="visible"/>
                                      </p:to>
                                    </p:set>
                                    <p:anim calcmode="lin" valueType="num">
                                      <p:cBhvr additive="base">
                                        <p:cTn id="23" dur="500" fill="hold"/>
                                        <p:tgtEl>
                                          <p:spTgt spid="14340"/>
                                        </p:tgtEl>
                                        <p:attrNameLst>
                                          <p:attrName>ppt_x</p:attrName>
                                        </p:attrNameLst>
                                      </p:cBhvr>
                                      <p:tavLst>
                                        <p:tav tm="0">
                                          <p:val>
                                            <p:strVal val="#ppt_x"/>
                                          </p:val>
                                        </p:tav>
                                        <p:tav tm="100000">
                                          <p:val>
                                            <p:strVal val="#ppt_x"/>
                                          </p:val>
                                        </p:tav>
                                      </p:tavLst>
                                    </p:anim>
                                    <p:anim calcmode="lin" valueType="num">
                                      <p:cBhvr additive="base">
                                        <p:cTn id="24" dur="500" fill="hold"/>
                                        <p:tgtEl>
                                          <p:spTgt spid="143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err="1" smtClean="0"/>
              <a:t>Morakot</a:t>
            </a:r>
            <a:r>
              <a:rPr lang="zh-TW" altLang="en-US" sz="3600" dirty="0" smtClean="0"/>
              <a:t>導引氣流之</a:t>
            </a:r>
            <a:r>
              <a:rPr lang="en-US" altLang="zh-TW" sz="3600" dirty="0" smtClean="0"/>
              <a:t>u</a:t>
            </a:r>
            <a:r>
              <a:rPr lang="zh-TW" altLang="en-US" sz="3600" dirty="0" smtClean="0"/>
              <a:t>、</a:t>
            </a:r>
            <a:r>
              <a:rPr lang="en-US" altLang="zh-TW" sz="3600" dirty="0" smtClean="0"/>
              <a:t>v</a:t>
            </a:r>
            <a:r>
              <a:rPr lang="zh-TW" altLang="en-US" sz="3600" dirty="0" smtClean="0"/>
              <a:t>分量</a:t>
            </a:r>
            <a:endParaRPr lang="zh-TW" altLang="en-US" sz="3600"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0" y="1340768"/>
            <a:ext cx="4427984" cy="426984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355976" y="1340768"/>
            <a:ext cx="4637697" cy="4373416"/>
          </a:xfrm>
          <a:prstGeom prst="rect">
            <a:avLst/>
          </a:prstGeom>
          <a:noFill/>
          <a:ln w="9525">
            <a:noFill/>
            <a:miter lim="800000"/>
            <a:headEnd/>
            <a:tailEnd/>
          </a:ln>
        </p:spPr>
      </p:pic>
      <p:sp>
        <p:nvSpPr>
          <p:cNvPr id="8" name="文字方塊 7"/>
          <p:cNvSpPr txBox="1"/>
          <p:nvPr/>
        </p:nvSpPr>
        <p:spPr>
          <a:xfrm>
            <a:off x="1115616" y="5733256"/>
            <a:ext cx="2160240" cy="369332"/>
          </a:xfrm>
          <a:prstGeom prst="rect">
            <a:avLst/>
          </a:prstGeom>
          <a:noFill/>
        </p:spPr>
        <p:txBody>
          <a:bodyPr wrap="square" rtlCol="0">
            <a:spAutoFit/>
          </a:bodyPr>
          <a:lstStyle/>
          <a:p>
            <a:r>
              <a:rPr lang="en-US" altLang="zh-TW" dirty="0" smtClean="0"/>
              <a:t>u</a:t>
            </a:r>
            <a:r>
              <a:rPr lang="zh-TW" altLang="en-US" dirty="0" smtClean="0"/>
              <a:t>分量</a:t>
            </a:r>
            <a:endParaRPr lang="zh-TW" altLang="en-US" dirty="0"/>
          </a:p>
        </p:txBody>
      </p:sp>
      <p:sp>
        <p:nvSpPr>
          <p:cNvPr id="9" name="文字方塊 8"/>
          <p:cNvSpPr txBox="1"/>
          <p:nvPr/>
        </p:nvSpPr>
        <p:spPr>
          <a:xfrm>
            <a:off x="5868144" y="5733256"/>
            <a:ext cx="2160240" cy="369332"/>
          </a:xfrm>
          <a:prstGeom prst="rect">
            <a:avLst/>
          </a:prstGeom>
          <a:noFill/>
        </p:spPr>
        <p:txBody>
          <a:bodyPr wrap="square" rtlCol="0">
            <a:spAutoFit/>
          </a:bodyPr>
          <a:lstStyle/>
          <a:p>
            <a:r>
              <a:rPr lang="en-US" altLang="zh-TW" dirty="0" smtClean="0"/>
              <a:t>v</a:t>
            </a:r>
            <a:r>
              <a:rPr lang="zh-TW" altLang="en-US" dirty="0" smtClean="0"/>
              <a:t>分量</a:t>
            </a:r>
            <a:endParaRPr lang="zh-TW" altLang="en-US" dirty="0"/>
          </a:p>
        </p:txBody>
      </p:sp>
      <p:sp>
        <p:nvSpPr>
          <p:cNvPr id="10" name="文字方塊 9"/>
          <p:cNvSpPr txBox="1"/>
          <p:nvPr/>
        </p:nvSpPr>
        <p:spPr>
          <a:xfrm>
            <a:off x="5652120" y="1556792"/>
            <a:ext cx="1800200" cy="1754326"/>
          </a:xfrm>
          <a:prstGeom prst="rect">
            <a:avLst/>
          </a:prstGeom>
          <a:noFill/>
        </p:spPr>
        <p:txBody>
          <a:bodyPr wrap="square" rtlCol="0">
            <a:spAutoFit/>
          </a:bodyPr>
          <a:lstStyle/>
          <a:p>
            <a:r>
              <a:rPr lang="en-US" altLang="zh-TW" dirty="0" smtClean="0">
                <a:solidFill>
                  <a:srgbClr val="FF0000"/>
                </a:solidFill>
              </a:rPr>
              <a:t>700Pa--</a:t>
            </a:r>
            <a:r>
              <a:rPr lang="en-US" altLang="zh-TW" dirty="0" smtClean="0">
                <a:solidFill>
                  <a:srgbClr val="FF0000"/>
                </a:solidFill>
                <a:sym typeface="Wingdings" pitchFamily="2" charset="2"/>
              </a:rPr>
              <a:t>1</a:t>
            </a:r>
          </a:p>
          <a:p>
            <a:r>
              <a:rPr lang="en-US" altLang="zh-TW" dirty="0" smtClean="0">
                <a:solidFill>
                  <a:srgbClr val="FF0000"/>
                </a:solidFill>
              </a:rPr>
              <a:t>600Pa--</a:t>
            </a:r>
            <a:r>
              <a:rPr lang="en-US" altLang="zh-TW" dirty="0" smtClean="0">
                <a:solidFill>
                  <a:srgbClr val="FF0000"/>
                </a:solidFill>
                <a:sym typeface="Wingdings" pitchFamily="2" charset="2"/>
              </a:rPr>
              <a:t>2</a:t>
            </a:r>
            <a:endParaRPr lang="zh-TW" altLang="en-US" dirty="0" smtClean="0">
              <a:solidFill>
                <a:srgbClr val="FF0000"/>
              </a:solidFill>
            </a:endParaRPr>
          </a:p>
          <a:p>
            <a:r>
              <a:rPr lang="en-US" altLang="zh-TW" dirty="0" smtClean="0">
                <a:solidFill>
                  <a:srgbClr val="FF0000"/>
                </a:solidFill>
              </a:rPr>
              <a:t>500Pa--</a:t>
            </a:r>
            <a:r>
              <a:rPr lang="en-US" altLang="zh-TW" dirty="0" smtClean="0">
                <a:solidFill>
                  <a:srgbClr val="FF0000"/>
                </a:solidFill>
                <a:sym typeface="Wingdings" pitchFamily="2" charset="2"/>
              </a:rPr>
              <a:t>3</a:t>
            </a:r>
            <a:endParaRPr lang="zh-TW" altLang="en-US" dirty="0" smtClean="0">
              <a:solidFill>
                <a:srgbClr val="FF0000"/>
              </a:solidFill>
            </a:endParaRPr>
          </a:p>
          <a:p>
            <a:r>
              <a:rPr lang="en-US" altLang="zh-TW" dirty="0" smtClean="0">
                <a:solidFill>
                  <a:srgbClr val="FF0000"/>
                </a:solidFill>
              </a:rPr>
              <a:t>400Pa--</a:t>
            </a:r>
            <a:r>
              <a:rPr lang="en-US" altLang="zh-TW" dirty="0" smtClean="0">
                <a:solidFill>
                  <a:srgbClr val="FF0000"/>
                </a:solidFill>
                <a:sym typeface="Wingdings" pitchFamily="2" charset="2"/>
              </a:rPr>
              <a:t>4</a:t>
            </a:r>
            <a:endParaRPr lang="zh-TW" altLang="en-US" dirty="0" smtClean="0">
              <a:solidFill>
                <a:srgbClr val="FF0000"/>
              </a:solidFill>
            </a:endParaRPr>
          </a:p>
          <a:p>
            <a:r>
              <a:rPr lang="en-US" altLang="zh-TW" dirty="0" smtClean="0">
                <a:solidFill>
                  <a:srgbClr val="FF0000"/>
                </a:solidFill>
              </a:rPr>
              <a:t>300Pa--</a:t>
            </a:r>
            <a:r>
              <a:rPr lang="en-US" altLang="zh-TW" dirty="0" smtClean="0">
                <a:solidFill>
                  <a:srgbClr val="FF0000"/>
                </a:solidFill>
                <a:sym typeface="Wingdings" pitchFamily="2" charset="2"/>
              </a:rPr>
              <a:t>5</a:t>
            </a:r>
            <a:endParaRPr lang="zh-TW" altLang="en-US" dirty="0" smtClean="0">
              <a:solidFill>
                <a:srgbClr val="FF0000"/>
              </a:solidFill>
            </a:endParaRPr>
          </a:p>
          <a:p>
            <a:endParaRPr lang="zh-TW" altLang="en-US" dirty="0"/>
          </a:p>
        </p:txBody>
      </p:sp>
      <p:sp>
        <p:nvSpPr>
          <p:cNvPr id="11" name="文字方塊 10"/>
          <p:cNvSpPr txBox="1"/>
          <p:nvPr/>
        </p:nvSpPr>
        <p:spPr>
          <a:xfrm>
            <a:off x="179512" y="6165304"/>
            <a:ext cx="4680520" cy="369332"/>
          </a:xfrm>
          <a:prstGeom prst="rect">
            <a:avLst/>
          </a:prstGeom>
          <a:noFill/>
        </p:spPr>
        <p:txBody>
          <a:bodyPr wrap="square" rtlCol="0">
            <a:spAutoFit/>
          </a:bodyPr>
          <a:lstStyle/>
          <a:p>
            <a:r>
              <a:rPr lang="zh-TW" altLang="en-US" dirty="0" smtClean="0"/>
              <a:t>取自</a:t>
            </a:r>
            <a:r>
              <a:rPr lang="en-US" altLang="zh-TW" dirty="0" smtClean="0"/>
              <a:t>YOTC</a:t>
            </a:r>
            <a:r>
              <a:rPr lang="zh-TW" altLang="en-US" dirty="0" smtClean="0"/>
              <a:t> </a:t>
            </a:r>
            <a:r>
              <a:rPr lang="en-US" altLang="zh-TW" dirty="0" smtClean="0"/>
              <a:t>high-resolution(0.25</a:t>
            </a:r>
            <a:r>
              <a:rPr lang="en-US" altLang="zh-TW" dirty="0" smtClean="0"/>
              <a:t> ° </a:t>
            </a:r>
            <a:r>
              <a:rPr lang="en-US" altLang="zh-TW" dirty="0" smtClean="0"/>
              <a:t>x0.25</a:t>
            </a:r>
            <a:r>
              <a:rPr lang="en-US" altLang="zh-TW" dirty="0" smtClean="0"/>
              <a:t> °</a:t>
            </a:r>
            <a:r>
              <a:rPr lang="en-US" altLang="zh-TW" dirty="0" smtClean="0"/>
              <a:t>) data</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274638"/>
            <a:ext cx="8034096" cy="1143000"/>
          </a:xfrm>
        </p:spPr>
        <p:txBody>
          <a:bodyPr>
            <a:noAutofit/>
          </a:bodyPr>
          <a:lstStyle/>
          <a:p>
            <a:r>
              <a:rPr lang="en-US" altLang="zh-TW" sz="3600" dirty="0" smtClean="0"/>
              <a:t>850hPa(</a:t>
            </a:r>
            <a:r>
              <a:rPr lang="zh-TW" altLang="en-US" sz="3600" dirty="0" smtClean="0"/>
              <a:t>低層</a:t>
            </a:r>
            <a:r>
              <a:rPr lang="en-US" altLang="zh-TW" sz="3600" dirty="0" smtClean="0"/>
              <a:t>)</a:t>
            </a:r>
            <a:r>
              <a:rPr lang="zh-TW" altLang="en-US" sz="3600" dirty="0" smtClean="0"/>
              <a:t>重力位高度、水氣混和比及風場</a:t>
            </a:r>
            <a:endParaRPr lang="zh-TW" altLang="en-US" sz="3600" dirty="0"/>
          </a:p>
        </p:txBody>
      </p:sp>
      <p:sp>
        <p:nvSpPr>
          <p:cNvPr id="3" name="內容版面配置區 2"/>
          <p:cNvSpPr>
            <a:spLocks noGrp="1"/>
          </p:cNvSpPr>
          <p:nvPr>
            <p:ph idx="1"/>
          </p:nvPr>
        </p:nvSpPr>
        <p:spPr/>
        <p:txBody>
          <a:bodyPr/>
          <a:lstStyle/>
          <a:p>
            <a:endParaRPr lang="zh-TW" altLang="en-US" dirty="0"/>
          </a:p>
        </p:txBody>
      </p:sp>
      <p:pic>
        <p:nvPicPr>
          <p:cNvPr id="3074" name="Picture 2"/>
          <p:cNvPicPr>
            <a:picLocks noChangeAspect="1" noChangeArrowheads="1"/>
          </p:cNvPicPr>
          <p:nvPr/>
        </p:nvPicPr>
        <p:blipFill>
          <a:blip r:embed="rId3" cstate="print"/>
          <a:srcRect/>
          <a:stretch>
            <a:fillRect/>
          </a:stretch>
        </p:blipFill>
        <p:spPr bwMode="auto">
          <a:xfrm>
            <a:off x="0" y="1340768"/>
            <a:ext cx="4593881" cy="457696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572001" y="1412776"/>
            <a:ext cx="4571999" cy="4555128"/>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0" y="1340768"/>
            <a:ext cx="4525195" cy="4533528"/>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4644008" y="1412776"/>
            <a:ext cx="4499992" cy="4516476"/>
          </a:xfrm>
          <a:prstGeom prst="rect">
            <a:avLst/>
          </a:prstGeom>
          <a:noFill/>
          <a:ln w="9525">
            <a:noFill/>
            <a:miter lim="800000"/>
            <a:headEnd/>
            <a:tailEnd/>
          </a:ln>
        </p:spPr>
      </p:pic>
      <p:sp>
        <p:nvSpPr>
          <p:cNvPr id="8" name="文字方塊 7"/>
          <p:cNvSpPr txBox="1"/>
          <p:nvPr/>
        </p:nvSpPr>
        <p:spPr>
          <a:xfrm>
            <a:off x="5652120" y="5877272"/>
            <a:ext cx="1296144" cy="369332"/>
          </a:xfrm>
          <a:prstGeom prst="rect">
            <a:avLst/>
          </a:prstGeom>
          <a:noFill/>
        </p:spPr>
        <p:txBody>
          <a:bodyPr wrap="square" rtlCol="0">
            <a:spAutoFit/>
          </a:bodyPr>
          <a:lstStyle/>
          <a:p>
            <a:r>
              <a:rPr lang="en-US" altLang="zh-TW" dirty="0" smtClean="0"/>
              <a:t>T+12</a:t>
            </a:r>
            <a:endParaRPr lang="zh-TW" altLang="en-US" dirty="0"/>
          </a:p>
        </p:txBody>
      </p:sp>
      <p:sp>
        <p:nvSpPr>
          <p:cNvPr id="9" name="文字方塊 8"/>
          <p:cNvSpPr txBox="1"/>
          <p:nvPr/>
        </p:nvSpPr>
        <p:spPr>
          <a:xfrm>
            <a:off x="1475656" y="5877272"/>
            <a:ext cx="1296144" cy="369332"/>
          </a:xfrm>
          <a:prstGeom prst="rect">
            <a:avLst/>
          </a:prstGeom>
          <a:noFill/>
        </p:spPr>
        <p:txBody>
          <a:bodyPr wrap="square" rtlCol="0">
            <a:spAutoFit/>
          </a:bodyPr>
          <a:lstStyle/>
          <a:p>
            <a:r>
              <a:rPr lang="en-US" altLang="zh-TW" dirty="0" smtClean="0"/>
              <a:t>T-12</a:t>
            </a:r>
            <a:endParaRPr lang="zh-TW" altLang="en-US" dirty="0"/>
          </a:p>
        </p:txBody>
      </p:sp>
      <p:sp>
        <p:nvSpPr>
          <p:cNvPr id="10" name="文字方塊 9"/>
          <p:cNvSpPr txBox="1"/>
          <p:nvPr/>
        </p:nvSpPr>
        <p:spPr>
          <a:xfrm>
            <a:off x="1475656" y="5877272"/>
            <a:ext cx="1296144" cy="369332"/>
          </a:xfrm>
          <a:prstGeom prst="rect">
            <a:avLst/>
          </a:prstGeom>
          <a:noFill/>
        </p:spPr>
        <p:txBody>
          <a:bodyPr wrap="square" rtlCol="0">
            <a:spAutoFit/>
          </a:bodyPr>
          <a:lstStyle/>
          <a:p>
            <a:r>
              <a:rPr lang="en-US" altLang="zh-TW" dirty="0" smtClean="0"/>
              <a:t>T+24</a:t>
            </a:r>
            <a:endParaRPr lang="zh-TW" altLang="en-US" dirty="0"/>
          </a:p>
        </p:txBody>
      </p:sp>
      <p:sp>
        <p:nvSpPr>
          <p:cNvPr id="11" name="文字方塊 10"/>
          <p:cNvSpPr txBox="1"/>
          <p:nvPr/>
        </p:nvSpPr>
        <p:spPr>
          <a:xfrm>
            <a:off x="5652120" y="5877272"/>
            <a:ext cx="1296144" cy="369332"/>
          </a:xfrm>
          <a:prstGeom prst="rect">
            <a:avLst/>
          </a:prstGeom>
          <a:noFill/>
        </p:spPr>
        <p:txBody>
          <a:bodyPr wrap="square" rtlCol="0">
            <a:spAutoFit/>
          </a:bodyPr>
          <a:lstStyle/>
          <a:p>
            <a:r>
              <a:rPr lang="en-US" altLang="zh-TW" dirty="0" smtClean="0"/>
              <a:t>T+36</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7"/>
                                        </p:tgtEl>
                                        <p:attrNameLst>
                                          <p:attrName>style.visibility</p:attrName>
                                        </p:attrNameLst>
                                      </p:cBhvr>
                                      <p:to>
                                        <p:strVal val="visible"/>
                                      </p:to>
                                    </p:set>
                                    <p:anim calcmode="lin" valueType="num">
                                      <p:cBhvr additive="base">
                                        <p:cTn id="11" dur="500" fill="hold"/>
                                        <p:tgtEl>
                                          <p:spTgt spid="3077"/>
                                        </p:tgtEl>
                                        <p:attrNameLst>
                                          <p:attrName>ppt_x</p:attrName>
                                        </p:attrNameLst>
                                      </p:cBhvr>
                                      <p:tavLst>
                                        <p:tav tm="0">
                                          <p:val>
                                            <p:strVal val="#ppt_x"/>
                                          </p:val>
                                        </p:tav>
                                        <p:tav tm="100000">
                                          <p:val>
                                            <p:strVal val="#ppt_x"/>
                                          </p:val>
                                        </p:tav>
                                      </p:tavLst>
                                    </p:anim>
                                    <p:anim calcmode="lin" valueType="num">
                                      <p:cBhvr additive="base">
                                        <p:cTn id="12" dur="500" fill="hold"/>
                                        <p:tgtEl>
                                          <p:spTgt spid="3077"/>
                                        </p:tgtEl>
                                        <p:attrNameLst>
                                          <p:attrName>ppt_y</p:attrName>
                                        </p:attrNameLst>
                                      </p:cBhvr>
                                      <p:tavLst>
                                        <p:tav tm="0">
                                          <p:val>
                                            <p:strVal val="1+#ppt_h/2"/>
                                          </p:val>
                                        </p:tav>
                                        <p:tav tm="100000">
                                          <p:val>
                                            <p:strVal val="#ppt_y"/>
                                          </p:val>
                                        </p:tav>
                                      </p:tavLst>
                                    </p:anim>
                                  </p:childTnLst>
                                </p:cTn>
                              </p:par>
                              <p:par>
                                <p:cTn id="13" presetID="2" presetClass="exit" presetSubtype="4" fill="hold" grpId="0"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ntr" presetSubtype="4"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1"/>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前言</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t>莫拉克颱風本身環流與西南季風、中尺度對流系統以及台灣本島地形之間的交互作用，產生了極端降雨。</a:t>
            </a:r>
            <a:endParaRPr lang="en-US" altLang="zh-TW" sz="2800" dirty="0" smtClean="0"/>
          </a:p>
          <a:p>
            <a:r>
              <a:rPr lang="zh-TW" altLang="en-US" sz="2800" dirty="0" smtClean="0"/>
              <a:t>本篇研究從歷史颱風的移速統計分析以及莫拉克颱風所處綜觀環境的分析，試圖瞭解莫拉克颱風在台灣本島產生極端降雨的原因。</a:t>
            </a:r>
            <a:endParaRPr lang="zh-TW" alt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600" dirty="0" smtClean="0"/>
              <a:t>1000~700hPa(</a:t>
            </a:r>
            <a:r>
              <a:rPr lang="zh-TW" altLang="en-US" sz="3600" dirty="0" smtClean="0"/>
              <a:t>低層</a:t>
            </a:r>
            <a:r>
              <a:rPr lang="en-US" altLang="zh-TW" sz="3600" dirty="0" smtClean="0"/>
              <a:t>)</a:t>
            </a:r>
            <a:r>
              <a:rPr lang="zh-TW" altLang="en-US" sz="3600" dirty="0" smtClean="0"/>
              <a:t>水氣通量及水氣通量輻合</a:t>
            </a:r>
            <a:endParaRPr lang="zh-TW" altLang="en-US" sz="3600" dirty="0"/>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3" cstate="print"/>
          <a:srcRect/>
          <a:stretch>
            <a:fillRect/>
          </a:stretch>
        </p:blipFill>
        <p:spPr bwMode="auto">
          <a:xfrm>
            <a:off x="1" y="1484784"/>
            <a:ext cx="4642648" cy="4425702"/>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316236" y="1484784"/>
            <a:ext cx="4827764" cy="4545335"/>
          </a:xfrm>
          <a:prstGeom prst="rect">
            <a:avLst/>
          </a:prstGeom>
          <a:noFill/>
          <a:ln w="9525">
            <a:noFill/>
            <a:miter lim="800000"/>
            <a:headEnd/>
            <a:tailEnd/>
          </a:ln>
        </p:spPr>
      </p:pic>
      <p:sp>
        <p:nvSpPr>
          <p:cNvPr id="6" name="文字方塊 5"/>
          <p:cNvSpPr txBox="1"/>
          <p:nvPr/>
        </p:nvSpPr>
        <p:spPr>
          <a:xfrm>
            <a:off x="1403648" y="6021288"/>
            <a:ext cx="1296144" cy="369332"/>
          </a:xfrm>
          <a:prstGeom prst="rect">
            <a:avLst/>
          </a:prstGeom>
          <a:noFill/>
        </p:spPr>
        <p:txBody>
          <a:bodyPr wrap="square" rtlCol="0">
            <a:spAutoFit/>
          </a:bodyPr>
          <a:lstStyle/>
          <a:p>
            <a:r>
              <a:rPr lang="en-US" altLang="zh-TW" dirty="0" smtClean="0"/>
              <a:t>T+12</a:t>
            </a:r>
            <a:endParaRPr lang="zh-TW" altLang="en-US" dirty="0"/>
          </a:p>
        </p:txBody>
      </p:sp>
      <p:sp>
        <p:nvSpPr>
          <p:cNvPr id="7" name="文字方塊 6"/>
          <p:cNvSpPr txBox="1"/>
          <p:nvPr/>
        </p:nvSpPr>
        <p:spPr>
          <a:xfrm>
            <a:off x="5868144" y="6021288"/>
            <a:ext cx="1296144" cy="369332"/>
          </a:xfrm>
          <a:prstGeom prst="rect">
            <a:avLst/>
          </a:prstGeom>
          <a:noFill/>
        </p:spPr>
        <p:txBody>
          <a:bodyPr wrap="square" rtlCol="0">
            <a:spAutoFit/>
          </a:bodyPr>
          <a:lstStyle/>
          <a:p>
            <a:r>
              <a:rPr lang="en-US" altLang="zh-TW" dirty="0" smtClean="0"/>
              <a:t>T+24</a:t>
            </a:r>
            <a:endParaRPr lang="zh-TW" altLang="en-US" dirty="0"/>
          </a:p>
        </p:txBody>
      </p:sp>
      <p:sp>
        <p:nvSpPr>
          <p:cNvPr id="8" name="文字方塊 7"/>
          <p:cNvSpPr txBox="1"/>
          <p:nvPr/>
        </p:nvSpPr>
        <p:spPr>
          <a:xfrm>
            <a:off x="539552" y="6309320"/>
            <a:ext cx="8136904" cy="369332"/>
          </a:xfrm>
          <a:prstGeom prst="rect">
            <a:avLst/>
          </a:prstGeom>
          <a:noFill/>
        </p:spPr>
        <p:txBody>
          <a:bodyPr wrap="square" rtlCol="0">
            <a:spAutoFit/>
          </a:bodyPr>
          <a:lstStyle/>
          <a:p>
            <a:r>
              <a:rPr lang="zh-TW" altLang="en-US" dirty="0" smtClean="0"/>
              <a:t>水氣通量</a:t>
            </a:r>
            <a:r>
              <a:rPr lang="en-US" altLang="zh-TW" dirty="0" smtClean="0"/>
              <a:t>(</a:t>
            </a:r>
            <a:r>
              <a:rPr lang="zh-TW" altLang="en-US" dirty="0" smtClean="0"/>
              <a:t>箭頭，</a:t>
            </a:r>
            <a:r>
              <a:rPr lang="en-US" altLang="zh-TW" dirty="0" smtClean="0"/>
              <a:t>10^3kg/(m*s))</a:t>
            </a:r>
            <a:r>
              <a:rPr lang="zh-TW" altLang="en-US" dirty="0" smtClean="0"/>
              <a:t>與水氣通量輻合</a:t>
            </a:r>
            <a:r>
              <a:rPr lang="en-US" altLang="zh-TW" dirty="0" smtClean="0"/>
              <a:t>(color bar</a:t>
            </a:r>
            <a:r>
              <a:rPr lang="zh-TW" altLang="en-US" dirty="0" smtClean="0"/>
              <a:t>，</a:t>
            </a:r>
            <a:r>
              <a:rPr lang="en-US" altLang="zh-TW" dirty="0" smtClean="0"/>
              <a:t> 10^-3kg/(m^2*s))</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dirty="0" smtClean="0"/>
              <a:t>莫拉克所處的環境為一個大低壓帶</a:t>
            </a:r>
            <a:r>
              <a:rPr lang="en-US" altLang="zh-TW" sz="2800" dirty="0" smtClean="0"/>
              <a:t>(</a:t>
            </a:r>
            <a:r>
              <a:rPr lang="zh-TW" altLang="en-US" sz="2800" dirty="0" smtClean="0"/>
              <a:t>包含艾陶及柯尼颱風</a:t>
            </a:r>
            <a:r>
              <a:rPr lang="en-US" altLang="zh-TW" sz="2800" dirty="0" smtClean="0"/>
              <a:t>)</a:t>
            </a:r>
            <a:r>
              <a:rPr lang="zh-TW" altLang="en-US" sz="2800" dirty="0" smtClean="0"/>
              <a:t>，且太平洋副高壓延伸至西北方，使得一般向西的強烈導引氣流消失。</a:t>
            </a:r>
            <a:endParaRPr lang="en-US" altLang="zh-TW" sz="2800" dirty="0" smtClean="0"/>
          </a:p>
          <a:p>
            <a:r>
              <a:rPr lang="zh-TW" altLang="en-US" sz="2800" dirty="0" smtClean="0"/>
              <a:t>莫拉克位在大低壓帶的軸心，也是移速緩慢的原因。</a:t>
            </a:r>
            <a:endParaRPr lang="en-US" altLang="zh-TW" sz="2800" dirty="0" smtClean="0"/>
          </a:p>
          <a:p>
            <a:r>
              <a:rPr lang="zh-TW" altLang="en-US" sz="2800" dirty="0" smtClean="0"/>
              <a:t>莫拉克環流的西北向氣流及南海的西南氣流形成一條明顯的水氣輸送帶，將水氣持續送往南台灣。</a:t>
            </a:r>
            <a:endParaRPr lang="en-US" altLang="zh-TW" sz="2800" dirty="0" smtClean="0"/>
          </a:p>
          <a:p>
            <a:r>
              <a:rPr lang="zh-TW" altLang="en-US" sz="2800" dirty="0" smtClean="0"/>
              <a:t>莫拉克為典型西進路徑的颱風，但移速慢，加上西南氣流和其中的中尺度對流系統，以及地形作用的配合，因而導致強降水。</a:t>
            </a:r>
            <a:endParaRPr lang="en-US" altLang="zh-TW" sz="2800" dirty="0" smtClean="0"/>
          </a:p>
          <a:p>
            <a:endParaRPr lang="zh-TW" alt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600" dirty="0" err="1" smtClean="0"/>
              <a:t>Morakot</a:t>
            </a:r>
            <a:r>
              <a:rPr lang="zh-TW" altLang="en-US" sz="3600" dirty="0" smtClean="0"/>
              <a:t>導引氣流之</a:t>
            </a:r>
            <a:r>
              <a:rPr lang="en-US" altLang="zh-TW" sz="3600" dirty="0" smtClean="0"/>
              <a:t>u</a:t>
            </a:r>
            <a:r>
              <a:rPr lang="zh-TW" altLang="en-US" sz="3600" dirty="0" smtClean="0"/>
              <a:t>分量</a:t>
            </a:r>
            <a:r>
              <a:rPr lang="en-US" altLang="zh-TW" sz="3600" dirty="0" smtClean="0"/>
              <a:t>(</a:t>
            </a:r>
            <a:r>
              <a:rPr lang="zh-TW" altLang="en-US" sz="3600" dirty="0" smtClean="0"/>
              <a:t>南、北半邊</a:t>
            </a:r>
            <a:r>
              <a:rPr lang="en-US" altLang="zh-TW" sz="3600" dirty="0" smtClean="0"/>
              <a:t>)</a:t>
            </a:r>
            <a:endParaRPr lang="zh-TW" altLang="en-US" sz="3600" dirty="0"/>
          </a:p>
        </p:txBody>
      </p:sp>
      <p:sp>
        <p:nvSpPr>
          <p:cNvPr id="3" name="內容版面配置區 2"/>
          <p:cNvSpPr>
            <a:spLocks noGrp="1"/>
          </p:cNvSpPr>
          <p:nvPr>
            <p:ph idx="1"/>
          </p:nvPr>
        </p:nvSpPr>
        <p:spPr/>
        <p:txBody>
          <a:bodyPr/>
          <a:lstStyle/>
          <a:p>
            <a:endParaRPr lang="zh-TW" altLang="en-US" dirty="0"/>
          </a:p>
        </p:txBody>
      </p:sp>
      <p:pic>
        <p:nvPicPr>
          <p:cNvPr id="4" name="Picture 3"/>
          <p:cNvPicPr>
            <a:picLocks noChangeAspect="1" noChangeArrowheads="1"/>
          </p:cNvPicPr>
          <p:nvPr/>
        </p:nvPicPr>
        <p:blipFill>
          <a:blip r:embed="rId2" cstate="print"/>
          <a:srcRect/>
          <a:stretch>
            <a:fillRect/>
          </a:stretch>
        </p:blipFill>
        <p:spPr bwMode="auto">
          <a:xfrm>
            <a:off x="0" y="1337818"/>
            <a:ext cx="4572000" cy="4384693"/>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499992" y="1258366"/>
            <a:ext cx="4644008" cy="4453396"/>
          </a:xfrm>
          <a:prstGeom prst="rect">
            <a:avLst/>
          </a:prstGeom>
          <a:noFill/>
          <a:ln w="9525">
            <a:noFill/>
            <a:miter lim="800000"/>
            <a:headEnd/>
            <a:tailEnd/>
          </a:ln>
        </p:spPr>
      </p:pic>
      <p:sp>
        <p:nvSpPr>
          <p:cNvPr id="6" name="文字方塊 5"/>
          <p:cNvSpPr txBox="1"/>
          <p:nvPr/>
        </p:nvSpPr>
        <p:spPr>
          <a:xfrm>
            <a:off x="1115616" y="5733256"/>
            <a:ext cx="2160240" cy="369332"/>
          </a:xfrm>
          <a:prstGeom prst="rect">
            <a:avLst/>
          </a:prstGeom>
          <a:noFill/>
        </p:spPr>
        <p:txBody>
          <a:bodyPr wrap="square" rtlCol="0">
            <a:spAutoFit/>
          </a:bodyPr>
          <a:lstStyle/>
          <a:p>
            <a:r>
              <a:rPr lang="zh-TW" altLang="en-US" dirty="0" smtClean="0"/>
              <a:t>北半邊環流</a:t>
            </a:r>
            <a:endParaRPr lang="zh-TW" altLang="en-US" dirty="0"/>
          </a:p>
        </p:txBody>
      </p:sp>
      <p:sp>
        <p:nvSpPr>
          <p:cNvPr id="7" name="文字方塊 6"/>
          <p:cNvSpPr txBox="1"/>
          <p:nvPr/>
        </p:nvSpPr>
        <p:spPr>
          <a:xfrm>
            <a:off x="5580112" y="5733256"/>
            <a:ext cx="2160240" cy="369332"/>
          </a:xfrm>
          <a:prstGeom prst="rect">
            <a:avLst/>
          </a:prstGeom>
          <a:noFill/>
        </p:spPr>
        <p:txBody>
          <a:bodyPr wrap="square" rtlCol="0">
            <a:spAutoFit/>
          </a:bodyPr>
          <a:lstStyle/>
          <a:p>
            <a:r>
              <a:rPr lang="zh-TW" altLang="en-US" dirty="0" smtClean="0"/>
              <a:t>南半邊環流</a:t>
            </a:r>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300hPa</a:t>
            </a:r>
            <a:r>
              <a:rPr lang="zh-TW" altLang="en-US" dirty="0" smtClean="0"/>
              <a:t>重力位高度及風場</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0" y="1844824"/>
            <a:ext cx="4528475" cy="417691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99992" y="1871974"/>
            <a:ext cx="4536504" cy="4184317"/>
          </a:xfrm>
          <a:prstGeom prst="rect">
            <a:avLst/>
          </a:prstGeom>
          <a:noFill/>
          <a:ln w="9525">
            <a:noFill/>
            <a:miter lim="800000"/>
            <a:headEnd/>
            <a:tailEnd/>
          </a:ln>
        </p:spPr>
      </p:pic>
      <p:sp>
        <p:nvSpPr>
          <p:cNvPr id="8" name="文字方塊 7"/>
          <p:cNvSpPr txBox="1"/>
          <p:nvPr/>
        </p:nvSpPr>
        <p:spPr>
          <a:xfrm>
            <a:off x="899592" y="6093296"/>
            <a:ext cx="2808312" cy="369332"/>
          </a:xfrm>
          <a:prstGeom prst="rect">
            <a:avLst/>
          </a:prstGeom>
          <a:noFill/>
        </p:spPr>
        <p:txBody>
          <a:bodyPr wrap="square" rtlCol="0">
            <a:spAutoFit/>
          </a:bodyPr>
          <a:lstStyle/>
          <a:p>
            <a:r>
              <a:rPr lang="en-US" altLang="zh-TW" dirty="0" smtClean="0"/>
              <a:t>T-24</a:t>
            </a:r>
            <a:endParaRPr lang="zh-TW" altLang="en-US" dirty="0"/>
          </a:p>
        </p:txBody>
      </p:sp>
      <p:sp>
        <p:nvSpPr>
          <p:cNvPr id="9" name="文字方塊 8"/>
          <p:cNvSpPr txBox="1"/>
          <p:nvPr/>
        </p:nvSpPr>
        <p:spPr>
          <a:xfrm>
            <a:off x="5508104" y="6093296"/>
            <a:ext cx="2808312" cy="369332"/>
          </a:xfrm>
          <a:prstGeom prst="rect">
            <a:avLst/>
          </a:prstGeom>
          <a:noFill/>
        </p:spPr>
        <p:txBody>
          <a:bodyPr wrap="square" rtlCol="0">
            <a:spAutoFit/>
          </a:bodyPr>
          <a:lstStyle/>
          <a:p>
            <a:r>
              <a:rPr lang="en-US" altLang="zh-TW" dirty="0" smtClean="0"/>
              <a:t>T</a:t>
            </a: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700hPa</a:t>
            </a:r>
            <a:r>
              <a:rPr lang="zh-TW" altLang="en-US" dirty="0" smtClean="0"/>
              <a:t>重力位高度及風場</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4"/>
          <p:cNvPicPr>
            <a:picLocks noChangeAspect="1" noChangeArrowheads="1"/>
          </p:cNvPicPr>
          <p:nvPr/>
        </p:nvPicPr>
        <p:blipFill>
          <a:blip r:embed="rId2" cstate="print"/>
          <a:srcRect/>
          <a:stretch>
            <a:fillRect/>
          </a:stretch>
        </p:blipFill>
        <p:spPr bwMode="auto">
          <a:xfrm>
            <a:off x="0" y="1556792"/>
            <a:ext cx="4579048" cy="4243586"/>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572000" y="1621877"/>
            <a:ext cx="4571999" cy="4202883"/>
          </a:xfrm>
          <a:prstGeom prst="rect">
            <a:avLst/>
          </a:prstGeom>
          <a:noFill/>
          <a:ln w="9525">
            <a:noFill/>
            <a:miter lim="800000"/>
            <a:headEnd/>
            <a:tailEnd/>
          </a:ln>
        </p:spPr>
      </p:pic>
      <p:sp>
        <p:nvSpPr>
          <p:cNvPr id="6" name="文字方塊 5"/>
          <p:cNvSpPr txBox="1"/>
          <p:nvPr/>
        </p:nvSpPr>
        <p:spPr>
          <a:xfrm>
            <a:off x="899592" y="5949280"/>
            <a:ext cx="2808312" cy="369332"/>
          </a:xfrm>
          <a:prstGeom prst="rect">
            <a:avLst/>
          </a:prstGeom>
          <a:noFill/>
        </p:spPr>
        <p:txBody>
          <a:bodyPr wrap="square" rtlCol="0">
            <a:spAutoFit/>
          </a:bodyPr>
          <a:lstStyle/>
          <a:p>
            <a:r>
              <a:rPr lang="en-US" altLang="zh-TW" dirty="0" smtClean="0"/>
              <a:t>T-24</a:t>
            </a:r>
            <a:endParaRPr lang="zh-TW" altLang="en-US" dirty="0"/>
          </a:p>
        </p:txBody>
      </p:sp>
      <p:sp>
        <p:nvSpPr>
          <p:cNvPr id="7" name="文字方塊 6"/>
          <p:cNvSpPr txBox="1"/>
          <p:nvPr/>
        </p:nvSpPr>
        <p:spPr>
          <a:xfrm>
            <a:off x="5220072" y="5949280"/>
            <a:ext cx="2808312" cy="369332"/>
          </a:xfrm>
          <a:prstGeom prst="rect">
            <a:avLst/>
          </a:prstGeom>
          <a:noFill/>
        </p:spPr>
        <p:txBody>
          <a:bodyPr wrap="square" rtlCol="0">
            <a:spAutoFit/>
          </a:bodyPr>
          <a:lstStyle/>
          <a:p>
            <a:r>
              <a:rPr lang="en-US" altLang="zh-TW" dirty="0" smtClean="0"/>
              <a:t>T</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前人研究</a:t>
            </a:r>
            <a:endParaRPr lang="zh-TW" altLang="en-US" dirty="0"/>
          </a:p>
        </p:txBody>
      </p:sp>
      <p:sp>
        <p:nvSpPr>
          <p:cNvPr id="3" name="內容版面配置區 2"/>
          <p:cNvSpPr>
            <a:spLocks noGrp="1"/>
          </p:cNvSpPr>
          <p:nvPr>
            <p:ph idx="1"/>
          </p:nvPr>
        </p:nvSpPr>
        <p:spPr/>
        <p:txBody>
          <a:bodyPr>
            <a:normAutofit fontScale="92500"/>
          </a:bodyPr>
          <a:lstStyle/>
          <a:p>
            <a:r>
              <a:rPr lang="zh-TW" altLang="en-US" sz="2800" dirty="0" smtClean="0"/>
              <a:t>北半球西向路徑的颱風一般較導引氣流速度移動得快，且移動方向較導引氣流方向偏左。</a:t>
            </a:r>
            <a:r>
              <a:rPr lang="en-US" altLang="zh-TW" sz="2800" dirty="0" smtClean="0"/>
              <a:t>(Carr and Elsberry, 1990)</a:t>
            </a:r>
          </a:p>
          <a:p>
            <a:r>
              <a:rPr lang="zh-TW" altLang="en-US" sz="2800" dirty="0" smtClean="0"/>
              <a:t>西北太平洋颱風的典型路徑為西或西北方向，是由於太平洋副高壓所引導。然而某些案例中，當太平洋副高壓較弱時，中國上方的大陸高壓較強，形成中緯度西風槽接近颱風，致使颱風移速減慢。</a:t>
            </a:r>
            <a:r>
              <a:rPr lang="en-US" altLang="zh-TW" sz="2800" dirty="0" smtClean="0"/>
              <a:t>(Wu et al., 2004)</a:t>
            </a:r>
          </a:p>
          <a:p>
            <a:r>
              <a:rPr lang="zh-TW" altLang="en-US" sz="2800" dirty="0" smtClean="0"/>
              <a:t>使用</a:t>
            </a:r>
            <a:r>
              <a:rPr lang="en-US" altLang="zh-TW" sz="2800" dirty="0" smtClean="0"/>
              <a:t>22</a:t>
            </a:r>
            <a:r>
              <a:rPr lang="zh-TW" altLang="en-US" sz="2800" dirty="0" smtClean="0"/>
              <a:t>個測站</a:t>
            </a:r>
            <a:r>
              <a:rPr lang="en-US" altLang="zh-TW" sz="2800" dirty="0" smtClean="0"/>
              <a:t>20</a:t>
            </a:r>
            <a:r>
              <a:rPr lang="zh-TW" altLang="en-US" sz="2800" dirty="0" smtClean="0"/>
              <a:t>年來的資料分析台灣地形作用對於颱風結構之影響。發現颱風降水分佈通常隨中央山脈迎風面分佈。</a:t>
            </a:r>
            <a:r>
              <a:rPr lang="en-US" altLang="zh-TW" sz="2800" dirty="0" smtClean="0"/>
              <a:t>(Chang et al. ,1993)</a:t>
            </a:r>
            <a:endParaRPr lang="zh-TW" alt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移速統計分析</a:t>
            </a:r>
            <a:endParaRPr lang="zh-TW" alt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435100" y="1557424"/>
            <a:ext cx="7499350" cy="4581352"/>
          </a:xfrm>
          <a:prstGeom prst="rect">
            <a:avLst/>
          </a:prstGeom>
          <a:noFill/>
          <a:ln w="9525">
            <a:noFill/>
            <a:miter lim="800000"/>
            <a:headEnd/>
            <a:tailEnd/>
          </a:ln>
        </p:spPr>
      </p:pic>
      <p:sp>
        <p:nvSpPr>
          <p:cNvPr id="4" name="矩形 3"/>
          <p:cNvSpPr/>
          <p:nvPr/>
        </p:nvSpPr>
        <p:spPr>
          <a:xfrm>
            <a:off x="1907704" y="5229200"/>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2123728" y="3356992"/>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4499992" y="6165304"/>
            <a:ext cx="1728192" cy="369332"/>
          </a:xfrm>
          <a:prstGeom prst="rect">
            <a:avLst/>
          </a:prstGeom>
          <a:noFill/>
        </p:spPr>
        <p:txBody>
          <a:bodyPr wrap="square" rtlCol="0">
            <a:spAutoFit/>
          </a:bodyPr>
          <a:lstStyle/>
          <a:p>
            <a:r>
              <a:rPr lang="zh-TW" altLang="en-US" dirty="0" smtClean="0">
                <a:solidFill>
                  <a:srgbClr val="FF0000"/>
                </a:solidFill>
              </a:rPr>
              <a:t>登陸期間</a:t>
            </a:r>
            <a:endParaRPr lang="zh-TW" altLang="en-US" dirty="0">
              <a:solidFill>
                <a:srgbClr val="FF0000"/>
              </a:solidFill>
            </a:endParaRPr>
          </a:p>
        </p:txBody>
      </p:sp>
      <p:sp>
        <p:nvSpPr>
          <p:cNvPr id="7" name="文字方塊 6"/>
          <p:cNvSpPr txBox="1"/>
          <p:nvPr/>
        </p:nvSpPr>
        <p:spPr>
          <a:xfrm>
            <a:off x="323528" y="5949280"/>
            <a:ext cx="3240360" cy="646331"/>
          </a:xfrm>
          <a:prstGeom prst="rect">
            <a:avLst/>
          </a:prstGeom>
          <a:noFill/>
        </p:spPr>
        <p:txBody>
          <a:bodyPr wrap="square" rtlCol="0">
            <a:spAutoFit/>
          </a:bodyPr>
          <a:lstStyle/>
          <a:p>
            <a:r>
              <a:rPr lang="zh-TW" altLang="en-US" dirty="0" smtClean="0"/>
              <a:t>總降雨量取自</a:t>
            </a:r>
            <a:r>
              <a:rPr lang="en-US" altLang="zh-TW" dirty="0" smtClean="0"/>
              <a:t>CWB</a:t>
            </a:r>
            <a:r>
              <a:rPr lang="zh-TW" altLang="en-US" dirty="0" smtClean="0"/>
              <a:t> </a:t>
            </a:r>
            <a:r>
              <a:rPr lang="en-US" altLang="zh-TW" dirty="0" smtClean="0"/>
              <a:t>25</a:t>
            </a:r>
            <a:r>
              <a:rPr lang="zh-TW" altLang="en-US" dirty="0" smtClean="0"/>
              <a:t>個地面測站平均總雨量</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435100" y="1574563"/>
            <a:ext cx="7499350" cy="4547074"/>
          </a:xfrm>
          <a:prstGeom prst="rect">
            <a:avLst/>
          </a:prstGeom>
          <a:noFill/>
          <a:ln w="9525">
            <a:noFill/>
            <a:miter lim="800000"/>
            <a:headEnd/>
            <a:tailEnd/>
          </a:ln>
        </p:spPr>
      </p:pic>
      <p:sp>
        <p:nvSpPr>
          <p:cNvPr id="4" name="矩形 3"/>
          <p:cNvSpPr/>
          <p:nvPr/>
        </p:nvSpPr>
        <p:spPr>
          <a:xfrm>
            <a:off x="2483768" y="4149080"/>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2987824" y="4581128"/>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4139952" y="6165304"/>
            <a:ext cx="2304256" cy="369332"/>
          </a:xfrm>
          <a:prstGeom prst="rect">
            <a:avLst/>
          </a:prstGeom>
          <a:noFill/>
        </p:spPr>
        <p:txBody>
          <a:bodyPr wrap="square" rtlCol="0">
            <a:spAutoFit/>
          </a:bodyPr>
          <a:lstStyle/>
          <a:p>
            <a:r>
              <a:rPr lang="zh-TW" altLang="en-US" dirty="0" smtClean="0">
                <a:solidFill>
                  <a:srgbClr val="FF0000"/>
                </a:solidFill>
              </a:rPr>
              <a:t>中心出海</a:t>
            </a:r>
            <a:r>
              <a:rPr lang="en-US" altLang="zh-TW" dirty="0" smtClean="0">
                <a:solidFill>
                  <a:srgbClr val="FF0000"/>
                </a:solidFill>
              </a:rPr>
              <a:t>(</a:t>
            </a:r>
            <a:r>
              <a:rPr lang="zh-TW" altLang="en-US" dirty="0" smtClean="0">
                <a:solidFill>
                  <a:srgbClr val="FF0000"/>
                </a:solidFill>
              </a:rPr>
              <a:t>離岸</a:t>
            </a:r>
            <a:r>
              <a:rPr lang="en-US" altLang="zh-TW" dirty="0" smtClean="0">
                <a:solidFill>
                  <a:srgbClr val="FF0000"/>
                </a:solidFill>
              </a:rPr>
              <a:t>100km)</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00954" y="1447800"/>
            <a:ext cx="7367641" cy="4800600"/>
          </a:xfrm>
          <a:prstGeom prst="rect">
            <a:avLst/>
          </a:prstGeom>
          <a:noFill/>
          <a:ln w="9525">
            <a:noFill/>
            <a:miter lim="800000"/>
            <a:headEnd/>
            <a:tailEnd/>
          </a:ln>
        </p:spPr>
      </p:pic>
      <p:sp>
        <p:nvSpPr>
          <p:cNvPr id="4" name="矩形 3"/>
          <p:cNvSpPr/>
          <p:nvPr/>
        </p:nvSpPr>
        <p:spPr>
          <a:xfrm>
            <a:off x="7884368" y="1700808"/>
            <a:ext cx="64807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6084168" y="3068960"/>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4788024" y="6165304"/>
            <a:ext cx="1728192" cy="369332"/>
          </a:xfrm>
          <a:prstGeom prst="rect">
            <a:avLst/>
          </a:prstGeom>
          <a:noFill/>
        </p:spPr>
        <p:txBody>
          <a:bodyPr wrap="square" rtlCol="0">
            <a:spAutoFit/>
          </a:bodyPr>
          <a:lstStyle/>
          <a:p>
            <a:r>
              <a:rPr lang="zh-TW" altLang="en-US" dirty="0" smtClean="0">
                <a:solidFill>
                  <a:srgbClr val="FF0000"/>
                </a:solidFill>
              </a:rPr>
              <a:t>登陸期間</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435100" y="1461943"/>
            <a:ext cx="7499350" cy="4772314"/>
          </a:xfrm>
          <a:prstGeom prst="rect">
            <a:avLst/>
          </a:prstGeom>
          <a:noFill/>
          <a:ln w="9525">
            <a:noFill/>
            <a:miter lim="800000"/>
            <a:headEnd/>
            <a:tailEnd/>
          </a:ln>
        </p:spPr>
      </p:pic>
      <p:sp>
        <p:nvSpPr>
          <p:cNvPr id="4" name="矩形 3"/>
          <p:cNvSpPr/>
          <p:nvPr/>
        </p:nvSpPr>
        <p:spPr>
          <a:xfrm>
            <a:off x="6300192" y="5301208"/>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6948264" y="2204864"/>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4211960" y="6237312"/>
            <a:ext cx="2592288" cy="369332"/>
          </a:xfrm>
          <a:prstGeom prst="rect">
            <a:avLst/>
          </a:prstGeom>
          <a:noFill/>
        </p:spPr>
        <p:txBody>
          <a:bodyPr wrap="square" rtlCol="0">
            <a:spAutoFit/>
          </a:bodyPr>
          <a:lstStyle/>
          <a:p>
            <a:r>
              <a:rPr lang="zh-TW" altLang="en-US" dirty="0" smtClean="0">
                <a:solidFill>
                  <a:srgbClr val="FF0000"/>
                </a:solidFill>
              </a:rPr>
              <a:t>中心出海後</a:t>
            </a:r>
            <a:r>
              <a:rPr lang="en-US" altLang="zh-TW" dirty="0" smtClean="0">
                <a:solidFill>
                  <a:srgbClr val="FF0000"/>
                </a:solidFill>
              </a:rPr>
              <a:t>(</a:t>
            </a:r>
            <a:r>
              <a:rPr lang="zh-TW" altLang="en-US" dirty="0" smtClean="0">
                <a:solidFill>
                  <a:srgbClr val="FF0000"/>
                </a:solidFill>
              </a:rPr>
              <a:t>離岸</a:t>
            </a:r>
            <a:r>
              <a:rPr lang="en-US" altLang="zh-TW" dirty="0" smtClean="0">
                <a:solidFill>
                  <a:srgbClr val="FF0000"/>
                </a:solidFill>
              </a:rPr>
              <a:t>100km)</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5" name="內容版面配置區 4"/>
          <p:cNvSpPr>
            <a:spLocks noGrp="1"/>
          </p:cNvSpPr>
          <p:nvPr>
            <p:ph idx="1"/>
          </p:nvPr>
        </p:nvSpPr>
        <p:spPr/>
        <p:txBody>
          <a:bodyPr/>
          <a:lstStyle/>
          <a:p>
            <a:endParaRPr lang="zh-TW" altLang="en-US" dirty="0"/>
          </a:p>
        </p:txBody>
      </p:sp>
      <p:pic>
        <p:nvPicPr>
          <p:cNvPr id="6" name="Picture 2"/>
          <p:cNvPicPr>
            <a:picLocks noChangeAspect="1" noChangeArrowheads="1"/>
          </p:cNvPicPr>
          <p:nvPr/>
        </p:nvPicPr>
        <p:blipFill>
          <a:blip r:embed="rId2" cstate="print"/>
          <a:srcRect/>
          <a:stretch>
            <a:fillRect/>
          </a:stretch>
        </p:blipFill>
        <p:spPr bwMode="auto">
          <a:xfrm>
            <a:off x="0" y="1014094"/>
            <a:ext cx="7452320" cy="5843906"/>
          </a:xfrm>
          <a:prstGeom prst="rect">
            <a:avLst/>
          </a:prstGeom>
          <a:noFill/>
          <a:ln w="9525">
            <a:noFill/>
            <a:miter lim="800000"/>
            <a:headEnd/>
            <a:tailEnd/>
          </a:ln>
        </p:spPr>
      </p:pic>
      <p:sp>
        <p:nvSpPr>
          <p:cNvPr id="7" name="文字方塊 6"/>
          <p:cNvSpPr txBox="1"/>
          <p:nvPr/>
        </p:nvSpPr>
        <p:spPr>
          <a:xfrm>
            <a:off x="7308304" y="4293096"/>
            <a:ext cx="1835696" cy="2031325"/>
          </a:xfrm>
          <a:prstGeom prst="rect">
            <a:avLst/>
          </a:prstGeom>
          <a:noFill/>
        </p:spPr>
        <p:txBody>
          <a:bodyPr wrap="square" rtlCol="0">
            <a:spAutoFit/>
          </a:bodyPr>
          <a:lstStyle/>
          <a:p>
            <a:r>
              <a:rPr lang="en-US" altLang="zh-TW" dirty="0" smtClean="0"/>
              <a:t>A:</a:t>
            </a:r>
            <a:r>
              <a:rPr lang="zh-TW" altLang="en-US" dirty="0" smtClean="0"/>
              <a:t>平均風場</a:t>
            </a:r>
            <a:r>
              <a:rPr lang="en-US" altLang="zh-TW" dirty="0" smtClean="0"/>
              <a:t>&amp;</a:t>
            </a:r>
            <a:br>
              <a:rPr lang="en-US" altLang="zh-TW" dirty="0" smtClean="0"/>
            </a:br>
            <a:r>
              <a:rPr lang="zh-TW" altLang="en-US" dirty="0" smtClean="0"/>
              <a:t>水氣混合比</a:t>
            </a:r>
            <a:r>
              <a:rPr lang="en-US" altLang="zh-TW" dirty="0" smtClean="0"/>
              <a:t/>
            </a:r>
            <a:br>
              <a:rPr lang="en-US" altLang="zh-TW" dirty="0" smtClean="0"/>
            </a:br>
            <a:r>
              <a:rPr lang="en-US" altLang="zh-TW" dirty="0" smtClean="0"/>
              <a:t>(2.5 ° x2.5 °)</a:t>
            </a:r>
          </a:p>
          <a:p>
            <a:r>
              <a:rPr lang="en-US" altLang="zh-TW" dirty="0" smtClean="0"/>
              <a:t>B:</a:t>
            </a:r>
            <a:r>
              <a:rPr lang="zh-TW" altLang="en-US" dirty="0" smtClean="0"/>
              <a:t>降水</a:t>
            </a:r>
            <a:r>
              <a:rPr lang="en-US" altLang="zh-TW" dirty="0" smtClean="0"/>
              <a:t/>
            </a:r>
            <a:br>
              <a:rPr lang="en-US" altLang="zh-TW" dirty="0" smtClean="0"/>
            </a:br>
            <a:r>
              <a:rPr lang="en-US" altLang="zh-TW" dirty="0" smtClean="0"/>
              <a:t>(1.875 °x1.875 °)</a:t>
            </a:r>
          </a:p>
          <a:p>
            <a:r>
              <a:rPr lang="zh-TW" altLang="en-US" dirty="0" smtClean="0"/>
              <a:t>來自</a:t>
            </a:r>
            <a:r>
              <a:rPr lang="en-US" altLang="zh-TW" dirty="0" smtClean="0"/>
              <a:t>NCEP</a:t>
            </a:r>
            <a:r>
              <a:rPr lang="zh-TW" altLang="en-US" dirty="0" smtClean="0"/>
              <a:t> </a:t>
            </a:r>
            <a:r>
              <a:rPr lang="en-US" altLang="zh-TW" dirty="0" smtClean="0"/>
              <a:t>reanalysis data</a:t>
            </a:r>
            <a:endParaRPr lang="zh-TW" altLang="en-US" dirty="0"/>
          </a:p>
        </p:txBody>
      </p:sp>
      <p:sp>
        <p:nvSpPr>
          <p:cNvPr id="8" name="文字方塊 7"/>
          <p:cNvSpPr txBox="1"/>
          <p:nvPr/>
        </p:nvSpPr>
        <p:spPr>
          <a:xfrm>
            <a:off x="7199784" y="3140968"/>
            <a:ext cx="1944216" cy="646331"/>
          </a:xfrm>
          <a:prstGeom prst="rect">
            <a:avLst/>
          </a:prstGeom>
          <a:noFill/>
        </p:spPr>
        <p:txBody>
          <a:bodyPr wrap="square" rtlCol="0">
            <a:spAutoFit/>
          </a:bodyPr>
          <a:lstStyle/>
          <a:p>
            <a:r>
              <a:rPr lang="en-US" altLang="zh-TW" dirty="0" smtClean="0"/>
              <a:t>1:Morakot(2009)</a:t>
            </a:r>
          </a:p>
          <a:p>
            <a:r>
              <a:rPr lang="en-US" altLang="zh-TW" dirty="0" smtClean="0"/>
              <a:t>2:Longwang(2005)</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各階段平均移速</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6147" name="Picture 3"/>
          <p:cNvPicPr>
            <a:picLocks noChangeAspect="1" noChangeArrowheads="1"/>
          </p:cNvPicPr>
          <p:nvPr/>
        </p:nvPicPr>
        <p:blipFill>
          <a:blip r:embed="rId2" cstate="print"/>
          <a:srcRect/>
          <a:stretch>
            <a:fillRect/>
          </a:stretch>
        </p:blipFill>
        <p:spPr bwMode="auto">
          <a:xfrm>
            <a:off x="899592" y="1628800"/>
            <a:ext cx="5286375" cy="4210050"/>
          </a:xfrm>
          <a:prstGeom prst="rect">
            <a:avLst/>
          </a:prstGeom>
          <a:noFill/>
          <a:ln w="9525">
            <a:noFill/>
            <a:miter lim="800000"/>
            <a:headEnd/>
            <a:tailEnd/>
          </a:ln>
        </p:spPr>
      </p:pic>
      <p:sp>
        <p:nvSpPr>
          <p:cNvPr id="5" name="矩形 4"/>
          <p:cNvSpPr/>
          <p:nvPr/>
        </p:nvSpPr>
        <p:spPr>
          <a:xfrm>
            <a:off x="971600" y="2060848"/>
            <a:ext cx="11521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716016" y="2060848"/>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652120" y="2060848"/>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6263680" y="1556792"/>
            <a:ext cx="2880320" cy="1200329"/>
          </a:xfrm>
          <a:prstGeom prst="rect">
            <a:avLst/>
          </a:prstGeom>
          <a:noFill/>
        </p:spPr>
        <p:txBody>
          <a:bodyPr wrap="square" rtlCol="0">
            <a:spAutoFit/>
          </a:bodyPr>
          <a:lstStyle/>
          <a:p>
            <a:r>
              <a:rPr lang="en-US" altLang="zh-TW" dirty="0" smtClean="0"/>
              <a:t>BL1:124°E~126°E</a:t>
            </a:r>
            <a:br>
              <a:rPr lang="en-US" altLang="zh-TW" dirty="0" smtClean="0"/>
            </a:br>
            <a:r>
              <a:rPr lang="en-US" altLang="zh-TW" dirty="0" smtClean="0"/>
              <a:t>BL2:122°E~124°E</a:t>
            </a:r>
            <a:br>
              <a:rPr lang="en-US" altLang="zh-TW" dirty="0" smtClean="0"/>
            </a:br>
            <a:r>
              <a:rPr lang="en-US" altLang="zh-TW" dirty="0" smtClean="0"/>
              <a:t>DL:</a:t>
            </a:r>
            <a:r>
              <a:rPr lang="zh-TW" altLang="en-US" dirty="0" smtClean="0"/>
              <a:t>登陸期間</a:t>
            </a:r>
            <a:r>
              <a:rPr lang="en-US" altLang="zh-TW" dirty="0" smtClean="0"/>
              <a:t/>
            </a:r>
            <a:br>
              <a:rPr lang="en-US" altLang="zh-TW" dirty="0" smtClean="0"/>
            </a:br>
            <a:r>
              <a:rPr lang="en-US" altLang="zh-TW" dirty="0" smtClean="0"/>
              <a:t>AL:</a:t>
            </a:r>
            <a:r>
              <a:rPr lang="zh-TW" altLang="en-US" dirty="0" smtClean="0"/>
              <a:t>出海</a:t>
            </a:r>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902</TotalTime>
  <Words>679</Words>
  <Application>Microsoft Office PowerPoint</Application>
  <PresentationFormat>如螢幕大小 (4:3)</PresentationFormat>
  <Paragraphs>103</Paragraphs>
  <Slides>25</Slides>
  <Notes>8</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夏至</vt:lpstr>
      <vt:lpstr>莫拉克颱風之極端降雨</vt:lpstr>
      <vt:lpstr>前言</vt:lpstr>
      <vt:lpstr>前人研究</vt:lpstr>
      <vt:lpstr>移速統計分析</vt:lpstr>
      <vt:lpstr>投影片 5</vt:lpstr>
      <vt:lpstr>投影片 6</vt:lpstr>
      <vt:lpstr>投影片 7</vt:lpstr>
      <vt:lpstr>投影片 8</vt:lpstr>
      <vt:lpstr>各階段平均移速</vt:lpstr>
      <vt:lpstr>各階段移速比</vt:lpstr>
      <vt:lpstr>850hPa風速、風向、混合比及總降雨率 (登陸後6~42h)</vt:lpstr>
      <vt:lpstr>Morakot移速隨時間之變化</vt:lpstr>
      <vt:lpstr>Morakot移動方向隨時間之變化</vt:lpstr>
      <vt:lpstr>綜觀環境分析 (700hPa  T-24，重力位高度、相對濕度及風場)</vt:lpstr>
      <vt:lpstr> (700hPa T-24~T+24 重力位高度、相對濕度及風場) </vt:lpstr>
      <vt:lpstr>(500hPa  T+24  重力位高度、相對濕度及風場)</vt:lpstr>
      <vt:lpstr>(850hPa  T+36  重力位高度、相對濕度及風場)</vt:lpstr>
      <vt:lpstr>Morakot導引氣流之u、v分量</vt:lpstr>
      <vt:lpstr>850hPa(低層)重力位高度、水氣混和比及風場</vt:lpstr>
      <vt:lpstr>1000~700hPa(低層)水氣通量及水氣通量輻合</vt:lpstr>
      <vt:lpstr>結論</vt:lpstr>
      <vt:lpstr>投影片 22</vt:lpstr>
      <vt:lpstr>Morakot導引氣流之u分量(南、北半邊)</vt:lpstr>
      <vt:lpstr>300hPa重力位高度及風場</vt:lpstr>
      <vt:lpstr>700hPa重力位高度及風場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莫拉克颱風之極端降雨</dc:title>
  <dc:creator>LAB</dc:creator>
  <cp:lastModifiedBy>LAB</cp:lastModifiedBy>
  <cp:revision>92</cp:revision>
  <dcterms:created xsi:type="dcterms:W3CDTF">2012-05-01T08:02:51Z</dcterms:created>
  <dcterms:modified xsi:type="dcterms:W3CDTF">2012-05-15T01:49:27Z</dcterms:modified>
</cp:coreProperties>
</file>