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wmf" ContentType="image/x-w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vml" ContentType="application/vnd.openxmlformats-officedocument.vmlDrawing"/>
  <Override PartName="/ppt/notesSlides/notesSlide6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Default Extension="bin" ContentType="application/vnd.openxmlformats-officedocument.oleObject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18"/>
  </p:notesMasterIdLst>
  <p:sldIdLst>
    <p:sldId id="256" r:id="rId2"/>
    <p:sldId id="272" r:id="rId3"/>
    <p:sldId id="273" r:id="rId4"/>
    <p:sldId id="260" r:id="rId5"/>
    <p:sldId id="259" r:id="rId6"/>
    <p:sldId id="261" r:id="rId7"/>
    <p:sldId id="263" r:id="rId8"/>
    <p:sldId id="262" r:id="rId9"/>
    <p:sldId id="264" r:id="rId10"/>
    <p:sldId id="265" r:id="rId11"/>
    <p:sldId id="267" r:id="rId12"/>
    <p:sldId id="266" r:id="rId13"/>
    <p:sldId id="268" r:id="rId14"/>
    <p:sldId id="269" r:id="rId15"/>
    <p:sldId id="270" r:id="rId16"/>
    <p:sldId id="271" r:id="rId17"/>
  </p:sldIdLst>
  <p:sldSz cx="9144000" cy="6858000" type="screen4x3"/>
  <p:notesSz cx="6858000" cy="9144000"/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BCCFF"/>
    <a:srgbClr val="89E0FF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3645" autoAdjust="0"/>
  </p:normalViewPr>
  <p:slideViewPr>
    <p:cSldViewPr>
      <p:cViewPr>
        <p:scale>
          <a:sx n="70" d="100"/>
          <a:sy n="70" d="100"/>
        </p:scale>
        <p:origin x="-930" y="-31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15.wmf"/></Relationships>
</file>

<file path=ppt/drawings/_rels/vmlDrawing2.vml.rels><?xml version="1.0" encoding="UTF-8" standalone="yes"?>
<Relationships xmlns="http://schemas.openxmlformats.org/package/2006/relationships"><Relationship Id="rId3" Type="http://schemas.openxmlformats.org/officeDocument/2006/relationships/image" Target="../media/image20.wmf"/><Relationship Id="rId2" Type="http://schemas.openxmlformats.org/officeDocument/2006/relationships/image" Target="../media/image19.wmf"/><Relationship Id="rId1" Type="http://schemas.openxmlformats.org/officeDocument/2006/relationships/image" Target="../media/image18.wmf"/><Relationship Id="rId5" Type="http://schemas.openxmlformats.org/officeDocument/2006/relationships/image" Target="../media/image22.wmf"/><Relationship Id="rId4" Type="http://schemas.openxmlformats.org/officeDocument/2006/relationships/image" Target="../media/image21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2.wmf"/><Relationship Id="rId2" Type="http://schemas.openxmlformats.org/officeDocument/2006/relationships/image" Target="../media/image25.wmf"/><Relationship Id="rId1" Type="http://schemas.openxmlformats.org/officeDocument/2006/relationships/image" Target="../media/image18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0ACABA-BDDE-4646-A857-1C279E11289E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F5DBB7B-088F-4D88-A524-441D00554C4B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altLang="zh-TW" dirty="0" smtClean="0"/>
              <a:t>4km</a:t>
            </a:r>
            <a:r>
              <a:rPr lang="zh-TW" altLang="en-US" dirty="0" smtClean="0"/>
              <a:t>的</a:t>
            </a:r>
            <a:r>
              <a:rPr lang="en-US" altLang="zh-TW" dirty="0" smtClean="0"/>
              <a:t>expansion</a:t>
            </a:r>
            <a:r>
              <a:rPr lang="zh-TW" altLang="en-US" dirty="0" smtClean="0"/>
              <a:t>肇因於中層</a:t>
            </a:r>
            <a:r>
              <a:rPr lang="en-US" altLang="zh-TW" dirty="0" smtClean="0"/>
              <a:t>AAM</a:t>
            </a:r>
            <a:r>
              <a:rPr lang="zh-TW" altLang="en-US" dirty="0" smtClean="0"/>
              <a:t>的向內平流，</a:t>
            </a:r>
            <a:r>
              <a:rPr lang="en-US" altLang="zh-TW" dirty="0" smtClean="0"/>
              <a:t>PBL</a:t>
            </a:r>
            <a:r>
              <a:rPr lang="zh-TW" altLang="en-US" dirty="0" smtClean="0"/>
              <a:t>的切線風增強也是因為</a:t>
            </a:r>
            <a:r>
              <a:rPr lang="en-US" altLang="zh-TW" dirty="0" smtClean="0"/>
              <a:t>AAM</a:t>
            </a:r>
            <a:r>
              <a:rPr lang="zh-TW" altLang="en-US" dirty="0" smtClean="0"/>
              <a:t>的平流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</a:t>
            </a:r>
            <a:r>
              <a:rPr lang="en-US" altLang="zh-TW" dirty="0" smtClean="0"/>
              <a:t>SEF</a:t>
            </a:r>
            <a:r>
              <a:rPr lang="zh-TW" altLang="en-US" dirty="0" smtClean="0"/>
              <a:t>左右，輻合增強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中低層有一弱但深的入流，低層可以看到入流逐漸增強</a:t>
            </a:r>
            <a:endParaRPr lang="en-US" altLang="zh-TW" dirty="0" smtClean="0"/>
          </a:p>
          <a:p>
            <a:r>
              <a:rPr lang="zh-TW" altLang="en-US" dirty="0" smtClean="0"/>
              <a:t>超梯度風也增強，產生輻合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跟理論差不多，這些現象大多發生於邊界層附近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在超梯度風的部份會有向外傳送的現象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F5DBB7B-088F-4D88-A524-441D00554C4B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標題投影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" name="矩形 22"/>
          <p:cNvSpPr/>
          <p:nvPr/>
        </p:nvSpPr>
        <p:spPr>
          <a:xfrm flipV="1">
            <a:off x="5410182" y="3810000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4" name="矩形 23"/>
          <p:cNvSpPr/>
          <p:nvPr/>
        </p:nvSpPr>
        <p:spPr>
          <a:xfrm flipV="1">
            <a:off x="5410200" y="3897010"/>
            <a:ext cx="3733801" cy="192024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5" name="矩形 24"/>
          <p:cNvSpPr/>
          <p:nvPr/>
        </p:nvSpPr>
        <p:spPr>
          <a:xfrm flipV="1">
            <a:off x="5410200" y="4115167"/>
            <a:ext cx="3733801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6" name="矩形 25"/>
          <p:cNvSpPr/>
          <p:nvPr/>
        </p:nvSpPr>
        <p:spPr>
          <a:xfrm flipV="1">
            <a:off x="5410200" y="4164403"/>
            <a:ext cx="1965960" cy="18288"/>
          </a:xfrm>
          <a:prstGeom prst="rect">
            <a:avLst/>
          </a:prstGeom>
          <a:solidFill>
            <a:schemeClr val="accent2">
              <a:alpha val="6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7" name="矩形 26"/>
          <p:cNvSpPr/>
          <p:nvPr/>
        </p:nvSpPr>
        <p:spPr>
          <a:xfrm flipV="1">
            <a:off x="5410200" y="4199572"/>
            <a:ext cx="1965960" cy="9144"/>
          </a:xfrm>
          <a:prstGeom prst="rect">
            <a:avLst/>
          </a:prstGeom>
          <a:solidFill>
            <a:schemeClr val="accent2">
              <a:alpha val="65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0" name="圓角矩形 29"/>
          <p:cNvSpPr/>
          <p:nvPr/>
        </p:nvSpPr>
        <p:spPr bwMode="white">
          <a:xfrm>
            <a:off x="5410200" y="3962400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1" name="圓角矩形 30"/>
          <p:cNvSpPr/>
          <p:nvPr/>
        </p:nvSpPr>
        <p:spPr bwMode="white">
          <a:xfrm>
            <a:off x="7376507" y="406098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7" name="矩形 6"/>
          <p:cNvSpPr/>
          <p:nvPr/>
        </p:nvSpPr>
        <p:spPr>
          <a:xfrm>
            <a:off x="1" y="3649662"/>
            <a:ext cx="9144000" cy="244170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矩形 9"/>
          <p:cNvSpPr/>
          <p:nvPr/>
        </p:nvSpPr>
        <p:spPr>
          <a:xfrm>
            <a:off x="0" y="3675527"/>
            <a:ext cx="9144001" cy="14067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矩形 10"/>
          <p:cNvSpPr/>
          <p:nvPr/>
        </p:nvSpPr>
        <p:spPr>
          <a:xfrm flipV="1">
            <a:off x="6414051" y="3643090"/>
            <a:ext cx="2729950" cy="2484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矩形 18"/>
          <p:cNvSpPr/>
          <p:nvPr/>
        </p:nvSpPr>
        <p:spPr>
          <a:xfrm>
            <a:off x="0" y="0"/>
            <a:ext cx="9144000" cy="3701700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標題 7"/>
          <p:cNvSpPr>
            <a:spLocks noGrp="1"/>
          </p:cNvSpPr>
          <p:nvPr>
            <p:ph type="ctrTitle"/>
          </p:nvPr>
        </p:nvSpPr>
        <p:spPr>
          <a:xfrm>
            <a:off x="457200" y="2401887"/>
            <a:ext cx="8458200" cy="1470025"/>
          </a:xfrm>
        </p:spPr>
        <p:txBody>
          <a:bodyPr anchor="b"/>
          <a:lstStyle>
            <a:lvl1pPr>
              <a:defRPr sz="4400">
                <a:solidFill>
                  <a:schemeClr val="bg1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9" name="副標題 8"/>
          <p:cNvSpPr>
            <a:spLocks noGrp="1"/>
          </p:cNvSpPr>
          <p:nvPr>
            <p:ph type="subTitle" idx="1"/>
          </p:nvPr>
        </p:nvSpPr>
        <p:spPr>
          <a:xfrm>
            <a:off x="457200" y="3899938"/>
            <a:ext cx="4953000" cy="1752600"/>
          </a:xfrm>
        </p:spPr>
        <p:txBody>
          <a:bodyPr/>
          <a:lstStyle>
            <a:lvl1pPr marL="64008" indent="0" algn="l">
              <a:buNone/>
              <a:defRPr sz="240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zh-TW" altLang="en-US" smtClean="0"/>
              <a:t>按一下以編輯母片副標題樣式</a:t>
            </a:r>
            <a:endParaRPr kumimoji="0" lang="en-US"/>
          </a:p>
        </p:txBody>
      </p:sp>
      <p:sp>
        <p:nvSpPr>
          <p:cNvPr id="28" name="日期版面配置區 27"/>
          <p:cNvSpPr>
            <a:spLocks noGrp="1"/>
          </p:cNvSpPr>
          <p:nvPr>
            <p:ph type="dt" sz="half" idx="10"/>
          </p:nvPr>
        </p:nvSpPr>
        <p:spPr>
          <a:xfrm>
            <a:off x="6705600" y="4206240"/>
            <a:ext cx="960120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17" name="頁尾版面配置區 16"/>
          <p:cNvSpPr>
            <a:spLocks noGrp="1"/>
          </p:cNvSpPr>
          <p:nvPr>
            <p:ph type="ftr" sz="quarter" idx="11"/>
          </p:nvPr>
        </p:nvSpPr>
        <p:spPr>
          <a:xfrm>
            <a:off x="5410200" y="4205288"/>
            <a:ext cx="129540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29" name="投影片編號版面配置區 28"/>
          <p:cNvSpPr>
            <a:spLocks noGrp="1"/>
          </p:cNvSpPr>
          <p:nvPr>
            <p:ph type="sldNum" sz="quarter" idx="12"/>
          </p:nvPr>
        </p:nvSpPr>
        <p:spPr>
          <a:xfrm>
            <a:off x="8320088" y="1136"/>
            <a:ext cx="747712" cy="365760"/>
          </a:xfrm>
        </p:spPr>
        <p:txBody>
          <a:bodyPr/>
          <a:lstStyle>
            <a:lvl1pPr algn="r">
              <a:defRPr sz="1800">
                <a:solidFill>
                  <a:schemeClr val="bg1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781800" y="1143000"/>
            <a:ext cx="1905000" cy="5486400"/>
          </a:xfrm>
        </p:spPr>
        <p:txBody>
          <a:bodyPr vert="eaVert"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143000"/>
            <a:ext cx="6248400" cy="5486400"/>
          </a:xfrm>
        </p:spPr>
        <p:txBody>
          <a:bodyPr vert="eaVert"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1981200"/>
            <a:ext cx="7772400" cy="1362075"/>
          </a:xfrm>
        </p:spPr>
        <p:txBody>
          <a:bodyPr anchor="b">
            <a:noAutofit/>
          </a:bodyPr>
          <a:lstStyle>
            <a:lvl1pPr algn="l">
              <a:buNone/>
              <a:defRPr sz="4300" b="1" cap="none" baseline="0">
                <a:ln w="12700">
                  <a:solidFill>
                    <a:schemeClr val="accent2">
                      <a:shade val="90000"/>
                      <a:satMod val="150000"/>
                    </a:schemeClr>
                  </a:solidFill>
                </a:ln>
                <a:solidFill>
                  <a:srgbClr val="FFFFFF"/>
                </a:solidFill>
                <a:effectLst>
                  <a:outerShdw blurRad="38100" dist="38100" dir="54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3367088"/>
            <a:ext cx="7772400" cy="1509712"/>
          </a:xfrm>
        </p:spPr>
        <p:txBody>
          <a:bodyPr anchor="t"/>
          <a:lstStyle>
            <a:lvl1pPr marL="45720" indent="0">
              <a:buNone/>
              <a:defRPr sz="2100" b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2249424"/>
            <a:ext cx="4038600" cy="4525963"/>
          </a:xfrm>
        </p:spPr>
        <p:txBody>
          <a:bodyPr/>
          <a:lstStyle>
            <a:lvl1pPr>
              <a:defRPr sz="2000"/>
            </a:lvl1pPr>
            <a:lvl2pPr>
              <a:defRPr sz="19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381000" y="1143000"/>
            <a:ext cx="8382000" cy="1069848"/>
          </a:xfrm>
        </p:spPr>
        <p:txBody>
          <a:bodyPr anchor="ctr"/>
          <a:lstStyle>
            <a:lvl1pPr>
              <a:defRPr sz="4000" b="0" i="0" cap="none" baseline="0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381000" y="2244970"/>
            <a:ext cx="4041648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3"/>
          </p:nvPr>
        </p:nvSpPr>
        <p:spPr>
          <a:xfrm>
            <a:off x="4721225" y="2244970"/>
            <a:ext cx="4041775" cy="457200"/>
          </a:xfrm>
          <a:solidFill>
            <a:schemeClr val="accent2">
              <a:satMod val="150000"/>
              <a:alpha val="25000"/>
            </a:schemeClr>
          </a:solidFill>
          <a:ln w="12700">
            <a:solidFill>
              <a:schemeClr val="accent2"/>
            </a:solidFill>
          </a:ln>
        </p:spPr>
        <p:txBody>
          <a:bodyPr anchor="ctr">
            <a:noAutofit/>
          </a:bodyPr>
          <a:lstStyle>
            <a:lvl1pPr marL="45720" indent="0">
              <a:buNone/>
              <a:defRPr sz="1900" b="1">
                <a:solidFill>
                  <a:schemeClr val="tx1">
                    <a:tint val="95000"/>
                  </a:schemeClr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內容版面配置區 4"/>
          <p:cNvSpPr>
            <a:spLocks noGrp="1"/>
          </p:cNvSpPr>
          <p:nvPr>
            <p:ph sz="quarter" idx="2"/>
          </p:nvPr>
        </p:nvSpPr>
        <p:spPr>
          <a:xfrm>
            <a:off x="381000" y="2708519"/>
            <a:ext cx="4041648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718304" y="2708519"/>
            <a:ext cx="4041775" cy="388620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26" name="日期版面配置區 2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27" name="投影片編號版面配置區 2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  <p:sp>
        <p:nvSpPr>
          <p:cNvPr id="28" name="頁尾版面配置區 2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endParaRPr lang="zh-TW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9848"/>
          </a:xfrm>
        </p:spPr>
        <p:txBody>
          <a:bodyPr anchor="ctr"/>
          <a:lstStyle>
            <a:lvl1pPr>
              <a:defRPr sz="4000">
                <a:solidFill>
                  <a:schemeClr val="tx2"/>
                </a:solidFill>
              </a:defRPr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>
          <a:xfrm>
            <a:off x="6583680" y="612648"/>
            <a:ext cx="957264" cy="457200"/>
          </a:xfrm>
        </p:spPr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>
          <a:xfrm>
            <a:off x="5257800" y="612648"/>
            <a:ext cx="1325880" cy="457200"/>
          </a:xfrm>
        </p:spPr>
        <p:txBody>
          <a:bodyPr/>
          <a:lstStyle/>
          <a:p>
            <a:endParaRPr lang="zh-TW" alt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>
          <a:xfrm>
            <a:off x="8174736" y="2272"/>
            <a:ext cx="762000" cy="365760"/>
          </a:xfrm>
        </p:spPr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353496" y="1101970"/>
            <a:ext cx="3383280" cy="877824"/>
          </a:xfrm>
        </p:spPr>
        <p:txBody>
          <a:bodyPr anchor="b"/>
          <a:lstStyle>
            <a:lvl1pPr algn="l">
              <a:buNone/>
              <a:defRPr sz="18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2"/>
          </p:nvPr>
        </p:nvSpPr>
        <p:spPr>
          <a:xfrm>
            <a:off x="5353496" y="2010727"/>
            <a:ext cx="3383280" cy="4617720"/>
          </a:xfrm>
        </p:spPr>
        <p:txBody>
          <a:bodyPr/>
          <a:lstStyle>
            <a:lvl1pPr marL="9144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1"/>
          </p:nvPr>
        </p:nvSpPr>
        <p:spPr>
          <a:xfrm>
            <a:off x="152400" y="776287"/>
            <a:ext cx="5102352" cy="5852160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</a:lstStyle>
          <a:p>
            <a:pPr lvl="0" eaLnBrk="1" latinLnBrk="0" hangingPunct="1"/>
            <a:r>
              <a:rPr lang="zh-TW" altLang="en-US" smtClean="0"/>
              <a:t>按一下以編輯母片文字樣式</a:t>
            </a:r>
          </a:p>
          <a:p>
            <a:pPr lvl="1" eaLnBrk="1" latinLnBrk="0" hangingPunct="1"/>
            <a:r>
              <a:rPr lang="zh-TW" altLang="en-US" smtClean="0"/>
              <a:t>第二層</a:t>
            </a:r>
          </a:p>
          <a:p>
            <a:pPr lvl="2" eaLnBrk="1" latinLnBrk="0" hangingPunct="1"/>
            <a:r>
              <a:rPr lang="zh-TW" altLang="en-US" smtClean="0"/>
              <a:t>第三層</a:t>
            </a:r>
          </a:p>
          <a:p>
            <a:pPr lvl="3" eaLnBrk="1" latinLnBrk="0" hangingPunct="1"/>
            <a:r>
              <a:rPr lang="zh-TW" altLang="en-US" smtClean="0"/>
              <a:t>第四層</a:t>
            </a:r>
          </a:p>
          <a:p>
            <a:pPr lvl="4" eaLnBrk="1" latinLnBrk="0" hangingPunct="1"/>
            <a:r>
              <a:rPr lang="zh-TW" altLang="en-US" smtClean="0"/>
              <a:t>第五層</a:t>
            </a:r>
            <a:endParaRPr kumimoji="0" 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5440434" y="1109160"/>
            <a:ext cx="586803" cy="4681637"/>
          </a:xfrm>
        </p:spPr>
        <p:txBody>
          <a:bodyPr vert="vert270" lIns="45720" tIns="0" rIns="45720" anchor="t"/>
          <a:lstStyle>
            <a:lvl1pPr algn="ctr">
              <a:buNone/>
              <a:defRPr sz="2000" b="1"/>
            </a:lvl1pPr>
          </a:lstStyle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403671" y="1143000"/>
            <a:ext cx="4572000" cy="4572000"/>
          </a:xfrm>
          <a:solidFill>
            <a:srgbClr val="EAEAEA"/>
          </a:solidFill>
          <a:ln w="50800">
            <a:solidFill>
              <a:srgbClr val="FFFFFF"/>
            </a:solidFill>
            <a:miter lim="800000"/>
          </a:ln>
          <a:effectLst>
            <a:outerShdw blurRad="57150" dist="31750" dir="4800000" algn="tl" rotWithShape="0">
              <a:srgbClr val="000000">
                <a:alpha val="2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2540">
            <a:bevelT w="25400" h="19050"/>
            <a:contourClr>
              <a:srgbClr val="AEAEAE"/>
            </a:contourClr>
          </a:sp3d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zh-TW" altLang="en-US" smtClean="0"/>
              <a:t>按一下圖示以新增圖片</a:t>
            </a:r>
            <a:endParaRPr kumimoji="0" lang="en-US" dirty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6088443" y="3274308"/>
            <a:ext cx="2590800" cy="2516489"/>
          </a:xfrm>
        </p:spPr>
        <p:txBody>
          <a:bodyPr lIns="0" tIns="0" rIns="45720" anchor="t"/>
          <a:lstStyle>
            <a:lvl1pPr marL="0" indent="0">
              <a:lnSpc>
                <a:spcPct val="100000"/>
              </a:lnSpc>
              <a:spcBef>
                <a:spcPts val="0"/>
              </a:spcBef>
              <a:buFontTx/>
              <a:buNone/>
              <a:defRPr sz="13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" name="矩形 27"/>
          <p:cNvSpPr/>
          <p:nvPr/>
        </p:nvSpPr>
        <p:spPr>
          <a:xfrm>
            <a:off x="1" y="366818"/>
            <a:ext cx="9144000" cy="84407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9" name="矩形 28"/>
          <p:cNvSpPr/>
          <p:nvPr/>
        </p:nvSpPr>
        <p:spPr>
          <a:xfrm>
            <a:off x="0" y="-1"/>
            <a:ext cx="9144000" cy="310663"/>
          </a:xfrm>
          <a:prstGeom prst="rect">
            <a:avLst/>
          </a:prstGeom>
          <a:solidFill>
            <a:schemeClr val="tx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0" name="矩形 29"/>
          <p:cNvSpPr/>
          <p:nvPr/>
        </p:nvSpPr>
        <p:spPr>
          <a:xfrm>
            <a:off x="0" y="308276"/>
            <a:ext cx="9144001" cy="91441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1" name="矩形 30"/>
          <p:cNvSpPr/>
          <p:nvPr/>
        </p:nvSpPr>
        <p:spPr>
          <a:xfrm flipV="1">
            <a:off x="5410182" y="360246"/>
            <a:ext cx="3733819" cy="91087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2" name="矩形 31"/>
          <p:cNvSpPr/>
          <p:nvPr/>
        </p:nvSpPr>
        <p:spPr>
          <a:xfrm flipV="1">
            <a:off x="5410200" y="440112"/>
            <a:ext cx="3733801" cy="180035"/>
          </a:xfrm>
          <a:prstGeom prst="rect">
            <a:avLst/>
          </a:prstGeom>
          <a:solidFill>
            <a:schemeClr val="accent2">
              <a:alpha val="50000"/>
            </a:scheme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3" name="圓角矩形 32"/>
          <p:cNvSpPr/>
          <p:nvPr/>
        </p:nvSpPr>
        <p:spPr bwMode="white">
          <a:xfrm>
            <a:off x="5407339" y="497504"/>
            <a:ext cx="3063240" cy="27432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 useBgFill="1">
        <p:nvSpPr>
          <p:cNvPr id="34" name="圓角矩形 33"/>
          <p:cNvSpPr/>
          <p:nvPr/>
        </p:nvSpPr>
        <p:spPr bwMode="white">
          <a:xfrm>
            <a:off x="7373646" y="588943"/>
            <a:ext cx="1600200" cy="36576"/>
          </a:xfrm>
          <a:prstGeom prst="roundRect">
            <a:avLst>
              <a:gd name="adj" fmla="val 16667"/>
            </a:avLst>
          </a:prstGeom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5" name="矩形 34"/>
          <p:cNvSpPr/>
          <p:nvPr/>
        </p:nvSpPr>
        <p:spPr bwMode="invGray">
          <a:xfrm>
            <a:off x="9084966" y="-2001"/>
            <a:ext cx="57626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6" name="矩形 35"/>
          <p:cNvSpPr/>
          <p:nvPr/>
        </p:nvSpPr>
        <p:spPr bwMode="invGray">
          <a:xfrm>
            <a:off x="9044481" y="-2001"/>
            <a:ext cx="27432" cy="621792"/>
          </a:xfrm>
          <a:prstGeom prst="rect">
            <a:avLst/>
          </a:prstGeom>
          <a:solidFill>
            <a:srgbClr val="FFFFFF">
              <a:alpha val="65098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37" name="矩形 36"/>
          <p:cNvSpPr/>
          <p:nvPr/>
        </p:nvSpPr>
        <p:spPr bwMode="invGray">
          <a:xfrm>
            <a:off x="9025428" y="-2001"/>
            <a:ext cx="9144" cy="621792"/>
          </a:xfrm>
          <a:prstGeom prst="rect">
            <a:avLst/>
          </a:prstGeom>
          <a:solidFill>
            <a:srgbClr val="FFFFFF">
              <a:alpha val="6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8" name="矩形 37"/>
          <p:cNvSpPr/>
          <p:nvPr/>
        </p:nvSpPr>
        <p:spPr bwMode="invGray">
          <a:xfrm>
            <a:off x="8975423" y="-2001"/>
            <a:ext cx="27432" cy="621792"/>
          </a:xfrm>
          <a:prstGeom prst="rect">
            <a:avLst/>
          </a:prstGeom>
          <a:solidFill>
            <a:srgbClr val="FFFFFF">
              <a:alpha val="4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39" name="矩形 38"/>
          <p:cNvSpPr/>
          <p:nvPr/>
        </p:nvSpPr>
        <p:spPr bwMode="invGray">
          <a:xfrm>
            <a:off x="8915677" y="380"/>
            <a:ext cx="54864" cy="585216"/>
          </a:xfrm>
          <a:prstGeom prst="rect">
            <a:avLst/>
          </a:prstGeom>
          <a:solidFill>
            <a:srgbClr val="FFFFFF">
              <a:alpha val="20000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40" name="矩形 39"/>
          <p:cNvSpPr/>
          <p:nvPr/>
        </p:nvSpPr>
        <p:spPr bwMode="invGray">
          <a:xfrm>
            <a:off x="8873475" y="380"/>
            <a:ext cx="9144" cy="585216"/>
          </a:xfrm>
          <a:prstGeom prst="rect">
            <a:avLst/>
          </a:prstGeom>
          <a:solidFill>
            <a:srgbClr val="FFFFFF">
              <a:alpha val="30196"/>
            </a:srgbClr>
          </a:solidFill>
          <a:ln w="50800" cap="rnd" cmpd="thickThin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標題版面配置區 21"/>
          <p:cNvSpPr>
            <a:spLocks noGrp="1"/>
          </p:cNvSpPr>
          <p:nvPr>
            <p:ph type="title"/>
          </p:nvPr>
        </p:nvSpPr>
        <p:spPr>
          <a:xfrm>
            <a:off x="457200" y="1143000"/>
            <a:ext cx="8229600" cy="1066800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zh-TW" altLang="en-US" smtClean="0"/>
              <a:t>按一下以編輯母片標題樣式</a:t>
            </a:r>
            <a:endParaRPr kumimoji="0" lang="en-US"/>
          </a:p>
        </p:txBody>
      </p:sp>
      <p:sp>
        <p:nvSpPr>
          <p:cNvPr id="13" name="文字版面配置區 12"/>
          <p:cNvSpPr>
            <a:spLocks noGrp="1"/>
          </p:cNvSpPr>
          <p:nvPr>
            <p:ph type="body" idx="1"/>
          </p:nvPr>
        </p:nvSpPr>
        <p:spPr>
          <a:xfrm>
            <a:off x="457200" y="2249424"/>
            <a:ext cx="8229600" cy="432511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zh-TW" altLang="en-US" smtClean="0"/>
              <a:t>按一下以編輯母片文字樣式</a:t>
            </a:r>
          </a:p>
          <a:p>
            <a:pPr lvl="1" eaLnBrk="1" latinLnBrk="0" hangingPunct="1"/>
            <a:r>
              <a:rPr kumimoji="0" lang="zh-TW" altLang="en-US" smtClean="0"/>
              <a:t>第二層</a:t>
            </a:r>
          </a:p>
          <a:p>
            <a:pPr lvl="2" eaLnBrk="1" latinLnBrk="0" hangingPunct="1"/>
            <a:r>
              <a:rPr kumimoji="0" lang="zh-TW" altLang="en-US" smtClean="0"/>
              <a:t>第三層</a:t>
            </a:r>
          </a:p>
          <a:p>
            <a:pPr lvl="3" eaLnBrk="1" latinLnBrk="0" hangingPunct="1"/>
            <a:r>
              <a:rPr kumimoji="0" lang="zh-TW" altLang="en-US" smtClean="0"/>
              <a:t>第四層</a:t>
            </a:r>
          </a:p>
          <a:p>
            <a:pPr lvl="4" eaLnBrk="1" latinLnBrk="0" hangingPunct="1"/>
            <a:r>
              <a:rPr kumimoji="0" lang="zh-TW" altLang="en-US" smtClean="0"/>
              <a:t>第五層</a:t>
            </a:r>
            <a:endParaRPr kumimoji="0" lang="en-US"/>
          </a:p>
        </p:txBody>
      </p:sp>
      <p:sp>
        <p:nvSpPr>
          <p:cNvPr id="14" name="日期版面配置區 13"/>
          <p:cNvSpPr>
            <a:spLocks noGrp="1"/>
          </p:cNvSpPr>
          <p:nvPr>
            <p:ph type="dt" sz="half" idx="2"/>
          </p:nvPr>
        </p:nvSpPr>
        <p:spPr>
          <a:xfrm>
            <a:off x="6586536" y="612648"/>
            <a:ext cx="957264" cy="457200"/>
          </a:xfrm>
          <a:prstGeom prst="rect">
            <a:avLst/>
          </a:prstGeom>
        </p:spPr>
        <p:txBody>
          <a:bodyPr vert="horz"/>
          <a:lstStyle>
            <a:lvl1pPr algn="l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fld id="{5BBEAD13-0566-4C6C-97E7-55F17F24B09F}" type="datetimeFigureOut">
              <a:rPr lang="zh-TW" altLang="en-US" smtClean="0"/>
              <a:pPr/>
              <a:t>2012/4/30</a:t>
            </a:fld>
            <a:endParaRPr lang="zh-TW" alt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3"/>
          </p:nvPr>
        </p:nvSpPr>
        <p:spPr>
          <a:xfrm>
            <a:off x="5257800" y="612648"/>
            <a:ext cx="1325880" cy="457200"/>
          </a:xfrm>
          <a:prstGeom prst="rect">
            <a:avLst/>
          </a:prstGeom>
        </p:spPr>
        <p:txBody>
          <a:bodyPr vert="horz"/>
          <a:lstStyle>
            <a:lvl1pPr algn="r" eaLnBrk="1" latinLnBrk="0" hangingPunct="1">
              <a:defRPr kumimoji="0" sz="800">
                <a:solidFill>
                  <a:schemeClr val="accent2"/>
                </a:solidFill>
              </a:defRPr>
            </a:lvl1pPr>
          </a:lstStyle>
          <a:p>
            <a:endParaRPr lang="zh-TW" altLang="en-US"/>
          </a:p>
        </p:txBody>
      </p:sp>
      <p:sp>
        <p:nvSpPr>
          <p:cNvPr id="23" name="投影片編號版面配置區 22"/>
          <p:cNvSpPr>
            <a:spLocks noGrp="1"/>
          </p:cNvSpPr>
          <p:nvPr>
            <p:ph type="sldNum" sz="quarter" idx="4"/>
          </p:nvPr>
        </p:nvSpPr>
        <p:spPr>
          <a:xfrm>
            <a:off x="8174736" y="2272"/>
            <a:ext cx="762000" cy="365760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800">
                <a:solidFill>
                  <a:srgbClr val="FFFFFF"/>
                </a:solidFill>
              </a:defRPr>
            </a:lvl1pPr>
          </a:lstStyle>
          <a:p>
            <a:fld id="{73DA0BB7-265A-403C-9275-D587AB510EDC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0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65760" indent="-256032" algn="l" rtl="0" eaLnBrk="1" latinLnBrk="0" hangingPunct="1">
        <a:spcBef>
          <a:spcPts val="300"/>
        </a:spcBef>
        <a:buClr>
          <a:schemeClr val="accent3"/>
        </a:buClr>
        <a:buFont typeface="Georgia"/>
        <a:buChar char="•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58368" indent="-246888" algn="l" rtl="0" eaLnBrk="1" latinLnBrk="0" hangingPunct="1">
        <a:spcBef>
          <a:spcPts val="300"/>
        </a:spcBef>
        <a:buClr>
          <a:schemeClr val="accent2"/>
        </a:buClr>
        <a:buFont typeface="Georgia"/>
        <a:buChar char="▫"/>
        <a:defRPr kumimoji="0" sz="2600" kern="1200">
          <a:solidFill>
            <a:schemeClr val="accent2"/>
          </a:solidFill>
          <a:latin typeface="+mn-lt"/>
          <a:ea typeface="+mn-ea"/>
          <a:cs typeface="+mn-cs"/>
        </a:defRPr>
      </a:lvl2pPr>
      <a:lvl3pPr marL="923544" indent="-219456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400" kern="1200">
          <a:solidFill>
            <a:schemeClr val="accent1"/>
          </a:solidFill>
          <a:latin typeface="+mn-lt"/>
          <a:ea typeface="+mn-ea"/>
          <a:cs typeface="+mn-cs"/>
        </a:defRPr>
      </a:lvl3pPr>
      <a:lvl4pPr marL="1179576" indent="-201168" algn="l" rtl="0" eaLnBrk="1" latinLnBrk="0" hangingPunct="1">
        <a:spcBef>
          <a:spcPts val="300"/>
        </a:spcBef>
        <a:buClr>
          <a:schemeClr val="accent1"/>
        </a:buClr>
        <a:buFont typeface="Wingdings 2"/>
        <a:buChar char=""/>
        <a:defRPr kumimoji="0" sz="2200" kern="1200">
          <a:solidFill>
            <a:schemeClr val="accent1"/>
          </a:solidFill>
          <a:latin typeface="+mn-lt"/>
          <a:ea typeface="+mn-ea"/>
          <a:cs typeface="+mn-cs"/>
        </a:defRPr>
      </a:lvl4pPr>
      <a:lvl5pPr marL="138988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2000" kern="1200">
          <a:solidFill>
            <a:schemeClr val="accent3"/>
          </a:solidFill>
          <a:latin typeface="+mn-lt"/>
          <a:ea typeface="+mn-ea"/>
          <a:cs typeface="+mn-cs"/>
        </a:defRPr>
      </a:lvl5pPr>
      <a:lvl6pPr marL="1609344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800" kern="1200">
          <a:solidFill>
            <a:schemeClr val="accent3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▫"/>
        <a:defRPr kumimoji="0" sz="1600" kern="1200">
          <a:solidFill>
            <a:schemeClr val="accent3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500" kern="1200">
          <a:solidFill>
            <a:schemeClr val="accent3"/>
          </a:solidFill>
          <a:latin typeface="+mn-lt"/>
          <a:ea typeface="+mn-ea"/>
          <a:cs typeface="+mn-cs"/>
        </a:defRPr>
      </a:lvl8pPr>
      <a:lvl9pPr marL="2240280" indent="-182880" algn="l" rtl="0" eaLnBrk="1" latinLnBrk="0" hangingPunct="1">
        <a:spcBef>
          <a:spcPts val="300"/>
        </a:spcBef>
        <a:buClr>
          <a:schemeClr val="accent3"/>
        </a:buClr>
        <a:buFont typeface="Georgia"/>
        <a:buChar char="◦"/>
        <a:defRPr kumimoji="0" sz="1400" kern="1200" baseline="0">
          <a:solidFill>
            <a:schemeClr val="accent3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1.bin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7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oleObject" Target="../embeddings/oleObject5.bin"/><Relationship Id="rId5" Type="http://schemas.openxmlformats.org/officeDocument/2006/relationships/oleObject" Target="../embeddings/oleObject4.bin"/><Relationship Id="rId4" Type="http://schemas.openxmlformats.org/officeDocument/2006/relationships/oleObject" Target="../embeddings/oleObject3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7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5" Type="http://schemas.openxmlformats.org/officeDocument/2006/relationships/oleObject" Target="../embeddings/oleObject9.bin"/><Relationship Id="rId4" Type="http://schemas.openxmlformats.org/officeDocument/2006/relationships/oleObject" Target="../embeddings/oleObject8.bin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pn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252536" y="2401887"/>
            <a:ext cx="9144000" cy="1470025"/>
          </a:xfrm>
        </p:spPr>
        <p:txBody>
          <a:bodyPr>
            <a:normAutofit fontScale="90000"/>
          </a:bodyPr>
          <a:lstStyle/>
          <a:p>
            <a:r>
              <a:rPr lang="en-US" altLang="zh-TW" dirty="0" smtClean="0"/>
              <a:t>Concentric Eyewall Formation in Typhoon </a:t>
            </a:r>
            <a:r>
              <a:rPr lang="en-US" altLang="zh-TW" dirty="0" err="1" smtClean="0"/>
              <a:t>Sinlaku</a:t>
            </a:r>
            <a:r>
              <a:rPr lang="en-US" altLang="zh-TW" dirty="0" smtClean="0"/>
              <a:t> (2008). Part II: Axisymmetric Dynamical Processes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467544" y="4797152"/>
            <a:ext cx="7499176" cy="1752600"/>
          </a:xfrm>
        </p:spPr>
        <p:txBody>
          <a:bodyPr>
            <a:normAutofit/>
          </a:bodyPr>
          <a:lstStyle/>
          <a:p>
            <a:pPr algn="l"/>
            <a:r>
              <a:rPr lang="en-US" altLang="zh-TW" dirty="0" smtClean="0"/>
              <a:t>Huang, Y.-H., M. T. Montgomery, and C.-C. Wu, 2012: Concentric eyewall formation in Typhoon </a:t>
            </a:r>
            <a:r>
              <a:rPr lang="en-US" altLang="zh-TW" dirty="0" err="1" smtClean="0"/>
              <a:t>Sinlaku</a:t>
            </a:r>
            <a:r>
              <a:rPr lang="en-US" altLang="zh-TW" dirty="0" smtClean="0"/>
              <a:t> (2008). Part II: Axisymmetric dynamical Processes. </a:t>
            </a:r>
            <a:r>
              <a:rPr lang="en-US" altLang="zh-TW" i="1" dirty="0" smtClean="0"/>
              <a:t>J. Atmos. Sci.</a:t>
            </a:r>
            <a:r>
              <a:rPr lang="en-US" altLang="zh-TW" dirty="0" smtClean="0"/>
              <a:t>, </a:t>
            </a:r>
            <a:r>
              <a:rPr lang="en-US" altLang="zh-TW" b="1" dirty="0" smtClean="0"/>
              <a:t>69</a:t>
            </a:r>
            <a:r>
              <a:rPr lang="en-US" altLang="zh-TW" dirty="0" smtClean="0"/>
              <a:t>, 662–674.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1600" y="1872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輻散</a:t>
            </a:r>
            <a:r>
              <a:rPr lang="zh-TW" altLang="en-US" dirty="0" smtClean="0"/>
              <a:t>場</a:t>
            </a:r>
            <a:endParaRPr lang="zh-TW" altLang="en-US" dirty="0"/>
          </a:p>
        </p:txBody>
      </p:sp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67544" y="1196752"/>
            <a:ext cx="8121015" cy="51709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1124744"/>
            <a:ext cx="8257778" cy="522476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aphicFrame>
        <p:nvGraphicFramePr>
          <p:cNvPr id="9" name="內容版面配置區 8"/>
          <p:cNvGraphicFramePr>
            <a:graphicFrameLocks noChangeAspect="1"/>
          </p:cNvGraphicFramePr>
          <p:nvPr>
            <p:ph idx="1"/>
          </p:nvPr>
        </p:nvGraphicFramePr>
        <p:xfrm>
          <a:off x="2483769" y="476673"/>
          <a:ext cx="2322256" cy="432048"/>
        </p:xfrm>
        <a:graphic>
          <a:graphicData uri="http://schemas.openxmlformats.org/presentationml/2006/ole">
            <p:oleObj spid="_x0000_s2055" name="方程式" r:id="rId6" imgW="1091880" imgH="2030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71600" y="1872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梯度風方程</a:t>
            </a:r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 noChangeAspect="1"/>
          </p:cNvGraphicFramePr>
          <p:nvPr>
            <p:ph idx="1"/>
          </p:nvPr>
        </p:nvGraphicFramePr>
        <p:xfrm>
          <a:off x="539750" y="1700213"/>
          <a:ext cx="4243388" cy="866775"/>
        </p:xfrm>
        <a:graphic>
          <a:graphicData uri="http://schemas.openxmlformats.org/presentationml/2006/ole">
            <p:oleObj spid="_x0000_s4098" name="方程式" r:id="rId3" imgW="2361960" imgH="482400" progId="Equation.3">
              <p:embed/>
            </p:oleObj>
          </a:graphicData>
        </a:graphic>
      </p:graphicFrame>
      <p:graphicFrame>
        <p:nvGraphicFramePr>
          <p:cNvPr id="4099" name="內容版面配置區 4"/>
          <p:cNvGraphicFramePr>
            <a:graphicFrameLocks noChangeAspect="1"/>
          </p:cNvGraphicFramePr>
          <p:nvPr/>
        </p:nvGraphicFramePr>
        <p:xfrm>
          <a:off x="539552" y="5465340"/>
          <a:ext cx="4141788" cy="915988"/>
        </p:xfrm>
        <a:graphic>
          <a:graphicData uri="http://schemas.openxmlformats.org/presentationml/2006/ole">
            <p:oleObj spid="_x0000_s4099" name="方程式" r:id="rId4" imgW="2298600" imgH="507960" progId="Equation.3">
              <p:embed/>
            </p:oleObj>
          </a:graphicData>
        </a:graphic>
      </p:graphicFrame>
      <p:graphicFrame>
        <p:nvGraphicFramePr>
          <p:cNvPr id="4100" name="Object 4"/>
          <p:cNvGraphicFramePr>
            <a:graphicFrameLocks noChangeAspect="1"/>
          </p:cNvGraphicFramePr>
          <p:nvPr/>
        </p:nvGraphicFramePr>
        <p:xfrm>
          <a:off x="5436096" y="5589240"/>
          <a:ext cx="3343275" cy="457200"/>
        </p:xfrm>
        <a:graphic>
          <a:graphicData uri="http://schemas.openxmlformats.org/presentationml/2006/ole">
            <p:oleObj spid="_x0000_s4100" name="方程式" r:id="rId5" imgW="1854000" imgH="253800" progId="Equation.3">
              <p:embed/>
            </p:oleObj>
          </a:graphicData>
        </a:graphic>
      </p:graphicFrame>
      <p:graphicFrame>
        <p:nvGraphicFramePr>
          <p:cNvPr id="4101" name="內容版面配置區 4"/>
          <p:cNvGraphicFramePr>
            <a:graphicFrameLocks noChangeAspect="1"/>
          </p:cNvGraphicFramePr>
          <p:nvPr/>
        </p:nvGraphicFramePr>
        <p:xfrm>
          <a:off x="683568" y="3179763"/>
          <a:ext cx="5453063" cy="774700"/>
        </p:xfrm>
        <a:graphic>
          <a:graphicData uri="http://schemas.openxmlformats.org/presentationml/2006/ole">
            <p:oleObj spid="_x0000_s4101" name="方程式" r:id="rId6" imgW="3035160" imgH="431640" progId="Equation.3">
              <p:embed/>
            </p:oleObj>
          </a:graphicData>
        </a:graphic>
      </p:graphicFrame>
      <p:sp>
        <p:nvSpPr>
          <p:cNvPr id="9" name="文字方塊 8"/>
          <p:cNvSpPr txBox="1"/>
          <p:nvPr/>
        </p:nvSpPr>
        <p:spPr>
          <a:xfrm>
            <a:off x="511279" y="2596842"/>
            <a:ext cx="8597225" cy="4001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sz="2000" dirty="0" smtClean="0"/>
              <a:t>徑向風之加速度於</a:t>
            </a:r>
            <a:r>
              <a:rPr lang="en-US" altLang="zh-TW" sz="2000" dirty="0" smtClean="0">
                <a:solidFill>
                  <a:srgbClr val="FF0000"/>
                </a:solidFill>
              </a:rPr>
              <a:t>quasi-steady</a:t>
            </a:r>
            <a:r>
              <a:rPr lang="en-US" altLang="zh-TW" sz="2000" dirty="0" smtClean="0"/>
              <a:t>, </a:t>
            </a:r>
            <a:r>
              <a:rPr lang="en-US" altLang="zh-TW" sz="2000" dirty="0" smtClean="0">
                <a:solidFill>
                  <a:srgbClr val="00B0F0"/>
                </a:solidFill>
              </a:rPr>
              <a:t>quasi-horizontal motion</a:t>
            </a:r>
            <a:r>
              <a:rPr lang="zh-TW" altLang="en-US" sz="2000" dirty="0" smtClean="0"/>
              <a:t>的狀況下，可寫為</a:t>
            </a:r>
            <a:endParaRPr lang="zh-TW" altLang="en-US" sz="2000" dirty="0"/>
          </a:p>
        </p:txBody>
      </p:sp>
      <p:cxnSp>
        <p:nvCxnSpPr>
          <p:cNvPr id="11" name="直線接點 10"/>
          <p:cNvCxnSpPr/>
          <p:nvPr/>
        </p:nvCxnSpPr>
        <p:spPr>
          <a:xfrm flipV="1">
            <a:off x="1331640" y="3140968"/>
            <a:ext cx="360040" cy="864096"/>
          </a:xfrm>
          <a:prstGeom prst="line">
            <a:avLst/>
          </a:prstGeom>
          <a:ln w="2540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直線接點 11"/>
          <p:cNvCxnSpPr/>
          <p:nvPr/>
        </p:nvCxnSpPr>
        <p:spPr>
          <a:xfrm flipV="1">
            <a:off x="2699792" y="3140968"/>
            <a:ext cx="360040" cy="86409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直線接點 12"/>
          <p:cNvCxnSpPr/>
          <p:nvPr/>
        </p:nvCxnSpPr>
        <p:spPr>
          <a:xfrm flipV="1">
            <a:off x="3563888" y="3140968"/>
            <a:ext cx="360040" cy="864096"/>
          </a:xfrm>
          <a:prstGeom prst="line">
            <a:avLst/>
          </a:prstGeom>
          <a:ln w="25400">
            <a:solidFill>
              <a:srgbClr val="00B0F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graphicFrame>
        <p:nvGraphicFramePr>
          <p:cNvPr id="4102" name="內容版面配置區 4"/>
          <p:cNvGraphicFramePr>
            <a:graphicFrameLocks noChangeAspect="1"/>
          </p:cNvGraphicFramePr>
          <p:nvPr/>
        </p:nvGraphicFramePr>
        <p:xfrm>
          <a:off x="683568" y="4221088"/>
          <a:ext cx="3262313" cy="798513"/>
        </p:xfrm>
        <a:graphic>
          <a:graphicData uri="http://schemas.openxmlformats.org/presentationml/2006/ole">
            <p:oleObj spid="_x0000_s4102" name="方程式" r:id="rId7" imgW="1815840" imgH="444240" progId="Equation.3">
              <p:embed/>
            </p:oleObj>
          </a:graphicData>
        </a:graphic>
      </p:graphicFrame>
      <p:sp>
        <p:nvSpPr>
          <p:cNvPr id="15" name="矩形 14"/>
          <p:cNvSpPr/>
          <p:nvPr/>
        </p:nvSpPr>
        <p:spPr>
          <a:xfrm>
            <a:off x="2771800" y="4221088"/>
            <a:ext cx="1224136" cy="792088"/>
          </a:xfrm>
          <a:prstGeom prst="rect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11560" y="1052736"/>
            <a:ext cx="7553325" cy="580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0848" y="18864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Regional Avg.</a:t>
            </a:r>
            <a:endParaRPr lang="zh-TW" altLang="en-US" dirty="0"/>
          </a:p>
        </p:txBody>
      </p:sp>
      <p:sp>
        <p:nvSpPr>
          <p:cNvPr id="6" name="矩形 5"/>
          <p:cNvSpPr/>
          <p:nvPr/>
        </p:nvSpPr>
        <p:spPr>
          <a:xfrm>
            <a:off x="7020272" y="1772816"/>
            <a:ext cx="720080" cy="936104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矩形 6"/>
          <p:cNvSpPr/>
          <p:nvPr/>
        </p:nvSpPr>
        <p:spPr>
          <a:xfrm>
            <a:off x="1403648" y="2996952"/>
            <a:ext cx="6336704" cy="720080"/>
          </a:xfrm>
          <a:prstGeom prst="rect">
            <a:avLst/>
          </a:prstGeom>
          <a:noFill/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pSp>
        <p:nvGrpSpPr>
          <p:cNvPr id="13" name="群組 12"/>
          <p:cNvGrpSpPr/>
          <p:nvPr/>
        </p:nvGrpSpPr>
        <p:grpSpPr>
          <a:xfrm>
            <a:off x="3203848" y="5589240"/>
            <a:ext cx="5976664" cy="792088"/>
            <a:chOff x="3275856" y="5589240"/>
            <a:chExt cx="5976664" cy="792088"/>
          </a:xfrm>
        </p:grpSpPr>
        <p:sp>
          <p:nvSpPr>
            <p:cNvPr id="9" name="矩形 8"/>
            <p:cNvSpPr/>
            <p:nvPr/>
          </p:nvSpPr>
          <p:spPr>
            <a:xfrm>
              <a:off x="3275856" y="5589240"/>
              <a:ext cx="1368152" cy="7920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矩形 9"/>
            <p:cNvSpPr/>
            <p:nvPr/>
          </p:nvSpPr>
          <p:spPr>
            <a:xfrm>
              <a:off x="6948264" y="5589240"/>
              <a:ext cx="792088" cy="792088"/>
            </a:xfrm>
            <a:prstGeom prst="rect">
              <a:avLst/>
            </a:prstGeom>
            <a:noFill/>
            <a:ln w="38100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2" name="文字方塊 11"/>
            <p:cNvSpPr txBox="1"/>
            <p:nvPr/>
          </p:nvSpPr>
          <p:spPr>
            <a:xfrm>
              <a:off x="8144524" y="5661248"/>
              <a:ext cx="1107996" cy="646331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增強現象</a:t>
              </a:r>
              <a:endParaRPr lang="en-US" altLang="zh-TW" dirty="0" smtClean="0"/>
            </a:p>
            <a:p>
              <a:r>
                <a:rPr lang="zh-TW" altLang="en-US" dirty="0" smtClean="0"/>
                <a:t>較不顯著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 animBg="1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6288" y="980728"/>
            <a:ext cx="7591425" cy="59046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標題 1"/>
          <p:cNvSpPr>
            <a:spLocks noGrp="1"/>
          </p:cNvSpPr>
          <p:nvPr>
            <p:ph type="title"/>
          </p:nvPr>
        </p:nvSpPr>
        <p:spPr>
          <a:xfrm>
            <a:off x="470848" y="18864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Regional Avg.</a:t>
            </a:r>
            <a:endParaRPr lang="zh-TW" altLang="en-US" dirty="0"/>
          </a:p>
        </p:txBody>
      </p:sp>
      <p:sp>
        <p:nvSpPr>
          <p:cNvPr id="6" name="文字方塊 5"/>
          <p:cNvSpPr txBox="1"/>
          <p:nvPr/>
        </p:nvSpPr>
        <p:spPr>
          <a:xfrm>
            <a:off x="8100392" y="1259468"/>
            <a:ext cx="93166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(10</a:t>
            </a:r>
            <a:r>
              <a:rPr lang="en-US" altLang="zh-TW" baseline="30000" dirty="0" smtClean="0"/>
              <a:t>-5</a:t>
            </a:r>
            <a:r>
              <a:rPr lang="en-US" altLang="zh-TW" dirty="0" smtClean="0"/>
              <a:t>s</a:t>
            </a:r>
            <a:r>
              <a:rPr lang="en-US" altLang="zh-TW" baseline="30000" dirty="0" smtClean="0"/>
              <a:t>-1</a:t>
            </a:r>
            <a:r>
              <a:rPr lang="en-US" altLang="zh-TW" baseline="-25000" dirty="0" smtClean="0"/>
              <a:t>)</a:t>
            </a:r>
            <a:endParaRPr lang="zh-TW" altLang="en-US" baseline="-25000" dirty="0"/>
          </a:p>
        </p:txBody>
      </p:sp>
      <p:sp>
        <p:nvSpPr>
          <p:cNvPr id="8" name="文字方塊 7"/>
          <p:cNvSpPr txBox="1"/>
          <p:nvPr/>
        </p:nvSpPr>
        <p:spPr>
          <a:xfrm>
            <a:off x="8100392" y="4139788"/>
            <a:ext cx="1119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(10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ms</a:t>
            </a:r>
            <a:r>
              <a:rPr lang="en-US" altLang="zh-TW" baseline="30000" dirty="0" smtClean="0"/>
              <a:t>-1</a:t>
            </a:r>
            <a:r>
              <a:rPr lang="en-US" altLang="zh-TW" baseline="-25000" dirty="0" smtClean="0"/>
              <a:t>)</a:t>
            </a:r>
            <a:endParaRPr lang="zh-TW" altLang="en-US" baseline="-25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1"/>
          <p:cNvSpPr>
            <a:spLocks noGrp="1"/>
          </p:cNvSpPr>
          <p:nvPr>
            <p:ph type="title"/>
          </p:nvPr>
        </p:nvSpPr>
        <p:spPr>
          <a:xfrm>
            <a:off x="471600" y="187200"/>
            <a:ext cx="8229600" cy="1066800"/>
          </a:xfrm>
        </p:spPr>
        <p:txBody>
          <a:bodyPr/>
          <a:lstStyle/>
          <a:p>
            <a:r>
              <a:rPr lang="en-US" altLang="zh-TW" dirty="0" err="1" smtClean="0"/>
              <a:t>Agradient</a:t>
            </a:r>
            <a:r>
              <a:rPr lang="en-US" altLang="zh-TW" dirty="0" smtClean="0"/>
              <a:t> Force</a:t>
            </a:r>
            <a:endParaRPr lang="zh-TW" altLang="en-US" dirty="0"/>
          </a:p>
        </p:txBody>
      </p:sp>
      <p:graphicFrame>
        <p:nvGraphicFramePr>
          <p:cNvPr id="6146" name="內容版面配置區 4"/>
          <p:cNvGraphicFramePr>
            <a:graphicFrameLocks noChangeAspect="1"/>
          </p:cNvGraphicFramePr>
          <p:nvPr/>
        </p:nvGraphicFramePr>
        <p:xfrm>
          <a:off x="1619672" y="1484784"/>
          <a:ext cx="4243388" cy="866775"/>
        </p:xfrm>
        <a:graphic>
          <a:graphicData uri="http://schemas.openxmlformats.org/presentationml/2006/ole">
            <p:oleObj spid="_x0000_s6146" name="方程式" r:id="rId3" imgW="2361960" imgH="482400" progId="Equation.3">
              <p:embed/>
            </p:oleObj>
          </a:graphicData>
        </a:graphic>
      </p:graphicFrame>
      <p:graphicFrame>
        <p:nvGraphicFramePr>
          <p:cNvPr id="6147" name="內容版面配置區 4"/>
          <p:cNvGraphicFramePr>
            <a:graphicFrameLocks noChangeAspect="1"/>
          </p:cNvGraphicFramePr>
          <p:nvPr/>
        </p:nvGraphicFramePr>
        <p:xfrm>
          <a:off x="2771800" y="4077072"/>
          <a:ext cx="2736850" cy="798513"/>
        </p:xfrm>
        <a:graphic>
          <a:graphicData uri="http://schemas.openxmlformats.org/presentationml/2006/ole">
            <p:oleObj spid="_x0000_s6147" name="方程式" r:id="rId4" imgW="1523880" imgH="444240" progId="Equation.3">
              <p:embed/>
            </p:oleObj>
          </a:graphicData>
        </a:graphic>
      </p:graphicFrame>
      <p:sp>
        <p:nvSpPr>
          <p:cNvPr id="7" name="文字方塊 6"/>
          <p:cNvSpPr txBox="1"/>
          <p:nvPr/>
        </p:nvSpPr>
        <p:spPr>
          <a:xfrm>
            <a:off x="2411760" y="5229200"/>
            <a:ext cx="460414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AF&gt;0 </a:t>
            </a:r>
            <a:r>
              <a:rPr lang="zh-TW" altLang="en-US" dirty="0" smtClean="0"/>
              <a:t>向外傳輸（動能向外增加）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超梯度風</a:t>
            </a:r>
            <a:endParaRPr lang="en-US" altLang="zh-TW" dirty="0" smtClean="0"/>
          </a:p>
          <a:p>
            <a:r>
              <a:rPr lang="en-US" altLang="zh-TW" dirty="0" smtClean="0"/>
              <a:t>AF&lt;0 </a:t>
            </a:r>
            <a:r>
              <a:rPr lang="zh-TW" altLang="en-US" dirty="0" smtClean="0"/>
              <a:t>向內傳輸（動能向外遞減）</a:t>
            </a:r>
            <a:r>
              <a:rPr lang="en-US" altLang="zh-TW" dirty="0" smtClean="0"/>
              <a:t>-</a:t>
            </a:r>
            <a:r>
              <a:rPr lang="zh-TW" altLang="en-US" dirty="0" smtClean="0"/>
              <a:t>次梯度風</a:t>
            </a:r>
            <a:endParaRPr lang="zh-TW" altLang="en-US" dirty="0"/>
          </a:p>
        </p:txBody>
      </p:sp>
      <p:graphicFrame>
        <p:nvGraphicFramePr>
          <p:cNvPr id="6148" name="Object 4"/>
          <p:cNvGraphicFramePr>
            <a:graphicFrameLocks noChangeAspect="1"/>
          </p:cNvGraphicFramePr>
          <p:nvPr/>
        </p:nvGraphicFramePr>
        <p:xfrm>
          <a:off x="2843808" y="2636912"/>
          <a:ext cx="3262312" cy="798512"/>
        </p:xfrm>
        <a:graphic>
          <a:graphicData uri="http://schemas.openxmlformats.org/presentationml/2006/ole">
            <p:oleObj spid="_x0000_s6148" name="方程式" r:id="rId5" imgW="1815840" imgH="444240" progId="Equation.3">
              <p:embed/>
            </p:oleObj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72616" y="428203"/>
            <a:ext cx="7543800" cy="5953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4" cstate="print"/>
          <a:srcRect l="3813" t="50270"/>
          <a:stretch>
            <a:fillRect/>
          </a:stretch>
        </p:blipFill>
        <p:spPr bwMode="auto">
          <a:xfrm>
            <a:off x="1259632" y="3693298"/>
            <a:ext cx="7004548" cy="26880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文字方塊 5"/>
          <p:cNvSpPr txBox="1"/>
          <p:nvPr/>
        </p:nvSpPr>
        <p:spPr>
          <a:xfrm>
            <a:off x="7380312" y="764704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(ms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h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7" name="文字方塊 6"/>
          <p:cNvSpPr txBox="1"/>
          <p:nvPr/>
        </p:nvSpPr>
        <p:spPr>
          <a:xfrm>
            <a:off x="7380312" y="3573016"/>
            <a:ext cx="104227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(ms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h</a:t>
            </a:r>
            <a:r>
              <a:rPr lang="en-US" altLang="zh-TW" baseline="30000" dirty="0" smtClean="0"/>
              <a:t>-1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449792"/>
          </a:xfrm>
        </p:spPr>
        <p:txBody>
          <a:bodyPr>
            <a:normAutofit lnSpcReduction="10000"/>
          </a:bodyPr>
          <a:lstStyle/>
          <a:p>
            <a:r>
              <a:rPr lang="en-US" altLang="zh-TW" dirty="0" smtClean="0"/>
              <a:t>AAM</a:t>
            </a:r>
            <a:r>
              <a:rPr lang="zh-TW" altLang="en-US" dirty="0" smtClean="0"/>
              <a:t>於</a:t>
            </a:r>
            <a:r>
              <a:rPr lang="en-US" altLang="zh-TW" dirty="0" smtClean="0"/>
              <a:t>PBL</a:t>
            </a:r>
            <a:r>
              <a:rPr lang="zh-TW" altLang="en-US" dirty="0" smtClean="0"/>
              <a:t>上</a:t>
            </a:r>
            <a:r>
              <a:rPr lang="zh-TW" altLang="en-US" dirty="0" smtClean="0"/>
              <a:t>的入流，造成切線風場變寬</a:t>
            </a:r>
            <a:endParaRPr lang="en-US" altLang="zh-TW" dirty="0" smtClean="0"/>
          </a:p>
          <a:p>
            <a:r>
              <a:rPr lang="zh-TW" altLang="en-US" dirty="0" smtClean="0"/>
              <a:t>隨後</a:t>
            </a:r>
            <a:r>
              <a:rPr lang="zh-TW" altLang="en-US" dirty="0" smtClean="0"/>
              <a:t>該區域下方</a:t>
            </a:r>
            <a:r>
              <a:rPr lang="zh-TW" altLang="en-US" dirty="0" smtClean="0"/>
              <a:t>的邊界層入流增強</a:t>
            </a:r>
            <a:endParaRPr lang="en-US" altLang="zh-TW" dirty="0" smtClean="0"/>
          </a:p>
          <a:p>
            <a:r>
              <a:rPr lang="zh-TW" altLang="en-US" dirty="0" smtClean="0"/>
              <a:t>眼牆外低層大氣中零散的弱輻合在邊界層上形成有組織的輻合區</a:t>
            </a:r>
            <a:endParaRPr lang="en-US" altLang="zh-TW" dirty="0" smtClean="0"/>
          </a:p>
          <a:p>
            <a:r>
              <a:rPr lang="zh-TW" altLang="en-US" dirty="0" smtClean="0"/>
              <a:t>此輻合區與超梯度風的發展、急遽減速的入流以及適合對流發展的環境有關</a:t>
            </a:r>
            <a:endParaRPr lang="en-US" altLang="zh-TW" dirty="0" smtClean="0"/>
          </a:p>
          <a:p>
            <a:r>
              <a:rPr lang="zh-TW" altLang="en-US" dirty="0" smtClean="0"/>
              <a:t>這些次眼牆的發展於初期是侷限在邊界層內或其上方</a:t>
            </a:r>
            <a:endParaRPr lang="en-US" altLang="zh-TW" dirty="0" smtClean="0"/>
          </a:p>
          <a:p>
            <a:r>
              <a:rPr lang="zh-TW" altLang="en-US" dirty="0" smtClean="0"/>
              <a:t>結果顯示經由檢驗邊界層附近的非梯度風可能可以於一天前預測</a:t>
            </a:r>
            <a:r>
              <a:rPr lang="zh-TW" altLang="en-US" dirty="0" smtClean="0"/>
              <a:t>次眼牆的</a:t>
            </a:r>
            <a:r>
              <a:rPr lang="zh-TW" altLang="en-US" dirty="0" smtClean="0"/>
              <a:t>出現</a:t>
            </a:r>
            <a:endParaRPr lang="en-US" altLang="zh-TW" dirty="0" smtClean="0"/>
          </a:p>
          <a:p>
            <a:r>
              <a:rPr lang="zh-TW" altLang="en-US" dirty="0" smtClean="0"/>
              <a:t>次眼</a:t>
            </a:r>
            <a:r>
              <a:rPr lang="zh-TW" altLang="en-US" dirty="0" smtClean="0"/>
              <a:t>牆與</a:t>
            </a:r>
            <a:r>
              <a:rPr lang="en-US" altLang="zh-TW" dirty="0" smtClean="0"/>
              <a:t>VRWs</a:t>
            </a:r>
            <a:r>
              <a:rPr lang="zh-TW" altLang="en-US" dirty="0" smtClean="0"/>
              <a:t>之間的關係</a:t>
            </a:r>
            <a:r>
              <a:rPr lang="en-US" altLang="zh-TW" dirty="0" smtClean="0"/>
              <a:t>-&gt;</a:t>
            </a:r>
            <a:r>
              <a:rPr lang="zh-TW" altLang="en-US" dirty="0" smtClean="0"/>
              <a:t>由此之初步結果看來可能</a:t>
            </a:r>
            <a:r>
              <a:rPr lang="zh-TW" altLang="en-US" smtClean="0"/>
              <a:t>沒影響，但若其與邊界層、對流系統耦合時，就有可能會有助於次眼牆的發展</a:t>
            </a:r>
            <a:endParaRPr lang="en-US" altLang="zh-TW" dirty="0" smtClean="0"/>
          </a:p>
        </p:txBody>
      </p:sp>
      <p:sp>
        <p:nvSpPr>
          <p:cNvPr id="6" name="標題 1"/>
          <p:cNvSpPr>
            <a:spLocks noGrp="1"/>
          </p:cNvSpPr>
          <p:nvPr>
            <p:ph type="title"/>
          </p:nvPr>
        </p:nvSpPr>
        <p:spPr>
          <a:xfrm>
            <a:off x="471600" y="1872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結論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16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辛樂</a:t>
            </a:r>
            <a:r>
              <a:rPr lang="zh-TW" altLang="en-US" dirty="0" smtClean="0"/>
              <a:t>克（</a:t>
            </a:r>
            <a:r>
              <a:rPr lang="en-US" altLang="zh-TW" dirty="0" err="1" smtClean="0"/>
              <a:t>Sinlaku</a:t>
            </a:r>
            <a:r>
              <a:rPr lang="en-US" altLang="zh-TW" dirty="0" smtClean="0"/>
              <a:t> 2008</a:t>
            </a:r>
            <a:r>
              <a:rPr lang="zh-TW" altLang="en-US" dirty="0" smtClean="0"/>
              <a:t>）</a:t>
            </a:r>
            <a:endParaRPr lang="zh-TW" altLang="en-US" dirty="0"/>
          </a:p>
        </p:txBody>
      </p:sp>
      <p:pic>
        <p:nvPicPr>
          <p:cNvPr id="4" name="內容版面配置區 3" descr="P9139881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4644008" y="1460781"/>
            <a:ext cx="3834383" cy="5112511"/>
          </a:xfrm>
        </p:spPr>
      </p:pic>
      <p:pic>
        <p:nvPicPr>
          <p:cNvPr id="6" name="圖片 5" descr="P9119872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323528" y="1466578"/>
            <a:ext cx="3850232" cy="5130774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16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對次眼牆形成</a:t>
            </a:r>
            <a:r>
              <a:rPr lang="zh-TW" altLang="en-US" dirty="0" smtClean="0"/>
              <a:t>的近期研究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844824"/>
            <a:ext cx="8229600" cy="4325112"/>
          </a:xfrm>
        </p:spPr>
        <p:txBody>
          <a:bodyPr>
            <a:normAutofit lnSpcReduction="10000"/>
          </a:bodyPr>
          <a:lstStyle/>
          <a:p>
            <a:r>
              <a:rPr lang="zh-TW" altLang="en-US" dirty="0" smtClean="0"/>
              <a:t>次眼牆的形成在西太平洋的強烈颱風</a:t>
            </a:r>
            <a:r>
              <a:rPr lang="zh-TW" altLang="en-US" dirty="0" smtClean="0"/>
              <a:t>（近地面最大風</a:t>
            </a:r>
            <a:r>
              <a:rPr lang="en-US" altLang="zh-TW" dirty="0" smtClean="0"/>
              <a:t>&gt;61.7 m/s</a:t>
            </a:r>
            <a:r>
              <a:rPr lang="zh-TW" altLang="en-US" dirty="0" smtClean="0"/>
              <a:t>，或強度達到</a:t>
            </a:r>
            <a:r>
              <a:rPr lang="en-US" altLang="zh-TW" dirty="0" err="1" smtClean="0"/>
              <a:t>Saffir</a:t>
            </a:r>
            <a:r>
              <a:rPr lang="en-US" altLang="zh-TW" dirty="0" smtClean="0"/>
              <a:t>-Simpson scale</a:t>
            </a:r>
            <a:r>
              <a:rPr lang="zh-TW" altLang="en-US" dirty="0" smtClean="0"/>
              <a:t>的</a:t>
            </a:r>
            <a:r>
              <a:rPr lang="en-US" altLang="zh-TW" dirty="0" smtClean="0"/>
              <a:t>4</a:t>
            </a:r>
            <a:r>
              <a:rPr lang="zh-TW" altLang="en-US" dirty="0" smtClean="0"/>
              <a:t>或</a:t>
            </a:r>
            <a:r>
              <a:rPr lang="en-US" altLang="zh-TW" dirty="0" smtClean="0"/>
              <a:t>5</a:t>
            </a:r>
            <a:r>
              <a:rPr lang="zh-TW" altLang="en-US" dirty="0" smtClean="0"/>
              <a:t>級）</a:t>
            </a:r>
            <a:r>
              <a:rPr lang="zh-TW" altLang="en-US" dirty="0" smtClean="0"/>
              <a:t>中很常見</a:t>
            </a:r>
            <a:endParaRPr lang="en-US" altLang="zh-TW" dirty="0" smtClean="0"/>
          </a:p>
          <a:p>
            <a:pPr lvl="1"/>
            <a:r>
              <a:rPr lang="en-US" altLang="zh-TW" sz="2000" dirty="0" smtClean="0"/>
              <a:t>Hawkins and </a:t>
            </a:r>
            <a:r>
              <a:rPr lang="en-US" altLang="zh-TW" sz="2000" dirty="0" err="1" smtClean="0"/>
              <a:t>Helveston</a:t>
            </a:r>
            <a:r>
              <a:rPr lang="en-US" altLang="zh-TW" sz="2000" dirty="0" smtClean="0"/>
              <a:t> 2008; </a:t>
            </a:r>
            <a:r>
              <a:rPr lang="en-US" altLang="zh-TW" sz="2000" dirty="0" err="1" smtClean="0"/>
              <a:t>Kuo</a:t>
            </a:r>
            <a:r>
              <a:rPr lang="en-US" altLang="zh-TW" sz="2000" dirty="0" smtClean="0"/>
              <a:t> et al. 2009</a:t>
            </a:r>
          </a:p>
          <a:p>
            <a:r>
              <a:rPr lang="zh-TW" altLang="en-US" dirty="0" smtClean="0"/>
              <a:t>故可假設這是強烈颱風生命期的過程之一</a:t>
            </a:r>
            <a:endParaRPr lang="en-US" altLang="zh-TW" dirty="0" smtClean="0"/>
          </a:p>
          <a:p>
            <a:pPr lvl="1"/>
            <a:r>
              <a:rPr lang="en-US" altLang="zh-TW" sz="2000" dirty="0" smtClean="0"/>
              <a:t>Willoughby et al. 1984; </a:t>
            </a:r>
            <a:r>
              <a:rPr lang="en-US" altLang="zh-TW" sz="2000" dirty="0" err="1" smtClean="0"/>
              <a:t>Terwey</a:t>
            </a:r>
            <a:r>
              <a:rPr lang="en-US" altLang="zh-TW" sz="2000" dirty="0" smtClean="0"/>
              <a:t> and Montgomery </a:t>
            </a:r>
            <a:r>
              <a:rPr lang="en-US" altLang="zh-TW" sz="2000" dirty="0" smtClean="0"/>
              <a:t>2008; Wang </a:t>
            </a:r>
            <a:r>
              <a:rPr lang="en-US" altLang="zh-TW" sz="2000" dirty="0" smtClean="0"/>
              <a:t>2009</a:t>
            </a:r>
            <a:endParaRPr lang="en-US" altLang="zh-TW" sz="2000" dirty="0" smtClean="0"/>
          </a:p>
          <a:p>
            <a:r>
              <a:rPr lang="zh-TW" altLang="en-US" dirty="0" smtClean="0"/>
              <a:t>如此一來與綜觀尺度流場有關的啟動機制（上層氣旋式位渦擾動、上對流層的亂流角動量通量等）似乎就不是那麼必要</a:t>
            </a:r>
            <a:endParaRPr lang="en-US" altLang="zh-TW" dirty="0" smtClean="0"/>
          </a:p>
          <a:p>
            <a:pPr lvl="1"/>
            <a:r>
              <a:rPr lang="en-US" altLang="zh-TW" sz="2000" dirty="0" err="1" smtClean="0"/>
              <a:t>Nong</a:t>
            </a:r>
            <a:r>
              <a:rPr lang="en-US" altLang="zh-TW" sz="2000" dirty="0" smtClean="0"/>
              <a:t> and Emanuel </a:t>
            </a:r>
            <a:r>
              <a:rPr lang="en-US" altLang="zh-TW" sz="2000" dirty="0" smtClean="0"/>
              <a:t>2003</a:t>
            </a:r>
            <a:endParaRPr lang="en-US" altLang="zh-TW" sz="2000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16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對熱帶氣旋增強過程的近期研究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67544" y="1844824"/>
            <a:ext cx="8229600" cy="4824536"/>
          </a:xfrm>
        </p:spPr>
        <p:txBody>
          <a:bodyPr>
            <a:normAutofit/>
          </a:bodyPr>
          <a:lstStyle/>
          <a:p>
            <a:r>
              <a:rPr lang="zh-TW" altLang="en-US" dirty="0" smtClean="0"/>
              <a:t>許多深對流系統的聚集，會讓平均渦旋增強</a:t>
            </a:r>
            <a:endParaRPr lang="en-US" altLang="zh-TW" dirty="0" smtClean="0"/>
          </a:p>
          <a:p>
            <a:pPr lvl="1"/>
            <a:r>
              <a:rPr lang="da-DK" altLang="zh-TW" sz="1600" dirty="0" smtClean="0"/>
              <a:t>Nguyen </a:t>
            </a:r>
            <a:r>
              <a:rPr lang="da-DK" altLang="zh-TW" sz="1600" dirty="0" smtClean="0"/>
              <a:t>et al. 2008; Smith et al. 2009; Montgomery et al. 2009; Bui et al. </a:t>
            </a:r>
            <a:r>
              <a:rPr lang="da-DK" altLang="zh-TW" sz="1600" dirty="0" smtClean="0"/>
              <a:t>2009</a:t>
            </a:r>
            <a:endParaRPr lang="en-US" altLang="zh-TW" dirty="0" smtClean="0"/>
          </a:p>
          <a:p>
            <a:r>
              <a:rPr lang="zh-TW" altLang="en-US" dirty="0" smtClean="0"/>
              <a:t>在邊界層上，絕對角動量</a:t>
            </a:r>
            <a:r>
              <a:rPr lang="en-US" altLang="zh-TW" dirty="0" smtClean="0"/>
              <a:t>(AAM)</a:t>
            </a:r>
            <a:r>
              <a:rPr lang="zh-TW" altLang="en-US" dirty="0" smtClean="0"/>
              <a:t>的輻合同樣也會使渦旋增強、向外擴張</a:t>
            </a:r>
            <a:endParaRPr lang="en-US" altLang="zh-TW" dirty="0" smtClean="0"/>
          </a:p>
          <a:p>
            <a:pPr lvl="1"/>
            <a:r>
              <a:rPr lang="en-US" altLang="zh-TW" sz="1700" dirty="0" smtClean="0"/>
              <a:t>Bui et al. 2009</a:t>
            </a:r>
          </a:p>
          <a:p>
            <a:r>
              <a:rPr lang="zh-TW" altLang="en-US" dirty="0" smtClean="0"/>
              <a:t>在邊界層內雖然有摩擦力對</a:t>
            </a:r>
            <a:r>
              <a:rPr lang="en-US" altLang="zh-TW" dirty="0" smtClean="0"/>
              <a:t>AAM</a:t>
            </a:r>
            <a:r>
              <a:rPr lang="zh-TW" altLang="en-US" dirty="0" smtClean="0"/>
              <a:t>造成不利影響，但當入流夠強時，仍舊可以將角動量帶入內核</a:t>
            </a:r>
            <a:endParaRPr lang="en-US" altLang="zh-TW" dirty="0" smtClean="0"/>
          </a:p>
          <a:p>
            <a:r>
              <a:rPr lang="en-US" altLang="zh-TW" dirty="0" smtClean="0"/>
              <a:t>TC</a:t>
            </a:r>
            <a:r>
              <a:rPr lang="zh-TW" altLang="en-US" dirty="0" smtClean="0"/>
              <a:t>在增強過程中，切線風場會有變寬的現象，隨即會因為氣壓的降低而使入流增強，同時在內核區域也會產生超梯度風</a:t>
            </a:r>
            <a:endParaRPr lang="en-US" altLang="zh-TW" dirty="0" smtClean="0"/>
          </a:p>
          <a:p>
            <a:pPr lvl="1"/>
            <a:r>
              <a:rPr lang="en-US" altLang="zh-TW" sz="1700" dirty="0" smtClean="0"/>
              <a:t>Smith </a:t>
            </a:r>
            <a:r>
              <a:rPr lang="en-US" altLang="zh-TW" sz="1700" dirty="0" smtClean="0"/>
              <a:t>et al.(2009)</a:t>
            </a:r>
          </a:p>
          <a:p>
            <a:pPr>
              <a:buNone/>
            </a:pPr>
            <a:endParaRPr lang="en-US" altLang="zh-TW" dirty="0" smtClean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6200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模式設定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700808"/>
            <a:ext cx="8229600" cy="4752592"/>
          </a:xfrm>
        </p:spPr>
        <p:txBody>
          <a:bodyPr>
            <a:normAutofit lnSpcReduction="10000"/>
          </a:bodyPr>
          <a:lstStyle/>
          <a:p>
            <a:r>
              <a:rPr lang="en-US" altLang="zh-TW" sz="2400" dirty="0" smtClean="0"/>
              <a:t>WRF ARW 2.2.1 + </a:t>
            </a:r>
            <a:r>
              <a:rPr lang="en-US" altLang="zh-TW" sz="2400" dirty="0" err="1" smtClean="0"/>
              <a:t>EnKF</a:t>
            </a:r>
            <a:r>
              <a:rPr lang="en-US" altLang="zh-TW" sz="2400" dirty="0" smtClean="0"/>
              <a:t> (30min update cycle)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sz="2400" dirty="0" smtClean="0"/>
              <a:t>初始</a:t>
            </a:r>
            <a:r>
              <a:rPr lang="en-US" altLang="zh-TW" sz="2400" dirty="0" smtClean="0"/>
              <a:t>/</a:t>
            </a:r>
            <a:r>
              <a:rPr lang="zh-TW" altLang="en-US" sz="2400" dirty="0" smtClean="0"/>
              <a:t>邊界場：</a:t>
            </a:r>
            <a:r>
              <a:rPr lang="en-US" altLang="zh-TW" sz="2400" dirty="0" smtClean="0"/>
              <a:t>NCEP</a:t>
            </a:r>
            <a:r>
              <a:rPr lang="zh-TW" altLang="en-US" sz="2400" dirty="0" smtClean="0"/>
              <a:t>再分析資料</a:t>
            </a:r>
            <a:endParaRPr lang="en-US" altLang="zh-TW" sz="2400" dirty="0" smtClean="0"/>
          </a:p>
          <a:p>
            <a:r>
              <a:rPr lang="en-US" altLang="zh-TW" sz="2400" dirty="0" smtClean="0"/>
              <a:t>SST</a:t>
            </a:r>
            <a:r>
              <a:rPr lang="zh-TW" altLang="en-US" sz="2400" dirty="0" smtClean="0"/>
              <a:t>：</a:t>
            </a:r>
            <a:r>
              <a:rPr lang="en-US" altLang="zh-TW" sz="2400" dirty="0" smtClean="0"/>
              <a:t>NOAA OISST</a:t>
            </a:r>
          </a:p>
          <a:p>
            <a:r>
              <a:rPr lang="zh-TW" altLang="en-US" sz="2400" dirty="0" smtClean="0"/>
              <a:t>模式輸出為</a:t>
            </a:r>
            <a:r>
              <a:rPr lang="en-US" altLang="zh-TW" sz="2400" dirty="0" smtClean="0"/>
              <a:t>28</a:t>
            </a:r>
            <a:r>
              <a:rPr lang="zh-TW" altLang="en-US" sz="2400" dirty="0" smtClean="0"/>
              <a:t>個系集成員每</a:t>
            </a:r>
            <a:r>
              <a:rPr lang="en-US" altLang="zh-TW" sz="2400" dirty="0" smtClean="0"/>
              <a:t>30</a:t>
            </a:r>
            <a:r>
              <a:rPr lang="zh-TW" altLang="en-US" sz="2400" dirty="0" smtClean="0"/>
              <a:t>分鐘輸出的合成</a:t>
            </a:r>
            <a:endParaRPr lang="en-US" altLang="zh-TW" sz="2400" dirty="0" smtClean="0"/>
          </a:p>
        </p:txBody>
      </p:sp>
      <p:graphicFrame>
        <p:nvGraphicFramePr>
          <p:cNvPr id="11" name="表格 10"/>
          <p:cNvGraphicFramePr>
            <a:graphicFrameLocks noGrp="1"/>
          </p:cNvGraphicFramePr>
          <p:nvPr/>
        </p:nvGraphicFramePr>
        <p:xfrm>
          <a:off x="683567" y="2060848"/>
          <a:ext cx="7776865" cy="29667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115438"/>
                <a:gridCol w="1637090"/>
                <a:gridCol w="1440160"/>
                <a:gridCol w="1584177"/>
              </a:tblGrid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Domain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2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Grid Points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81*76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88*100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82*82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dirty="0" smtClean="0"/>
                        <a:t>Horizontal Grid Spacing</a:t>
                      </a:r>
                      <a:endParaRPr lang="zh-TW" altLang="en-US" dirty="0" smtClean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45km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15km</a:t>
                      </a:r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5km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Vertical Levels</a:t>
                      </a:r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35 levels η coordinate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Microphysics</a:t>
                      </a:r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WSM-6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Cumulus</a:t>
                      </a:r>
                      <a:endParaRPr lang="zh-TW" altLang="en-US" dirty="0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en-US" altLang="zh-TW" dirty="0" err="1" smtClean="0"/>
                        <a:t>Grell–Devenyi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N/A</a:t>
                      </a:r>
                      <a:endParaRPr lang="zh-TW" altLang="en-US" dirty="0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PBL</a:t>
                      </a:r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YSU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  <a:tr h="370840">
                <a:tc>
                  <a:txBody>
                    <a:bodyPr/>
                    <a:lstStyle/>
                    <a:p>
                      <a:r>
                        <a:rPr lang="en-US" altLang="zh-TW" dirty="0" smtClean="0"/>
                        <a:t>Radiation</a:t>
                      </a:r>
                      <a:endParaRPr lang="zh-TW" altLang="en-US" dirty="0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algn="ctr"/>
                      <a:r>
                        <a:rPr lang="en-US" altLang="zh-TW" dirty="0" smtClean="0"/>
                        <a:t>RRTM</a:t>
                      </a:r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 dirty="0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zh-TW" altLang="en-US"/>
                    </a:p>
                  </a:txBody>
                  <a:tcPr/>
                </a:tc>
              </a:tr>
            </a:tbl>
          </a:graphicData>
        </a:graphic>
      </p:graphicFrame>
      <p:grpSp>
        <p:nvGrpSpPr>
          <p:cNvPr id="10" name="群組 9" hidden="1"/>
          <p:cNvGrpSpPr/>
          <p:nvPr/>
        </p:nvGrpSpPr>
        <p:grpSpPr>
          <a:xfrm>
            <a:off x="1763688" y="1412776"/>
            <a:ext cx="5381625" cy="5048250"/>
            <a:chOff x="1881188" y="904875"/>
            <a:chExt cx="5381625" cy="5048250"/>
          </a:xfrm>
        </p:grpSpPr>
        <p:pic>
          <p:nvPicPr>
            <p:cNvPr id="1026" name="Picture 2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1881188" y="904875"/>
              <a:ext cx="5381625" cy="5048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6" name="直線單箭頭接點 5"/>
            <p:cNvCxnSpPr/>
            <p:nvPr/>
          </p:nvCxnSpPr>
          <p:spPr>
            <a:xfrm flipH="1" flipV="1">
              <a:off x="4716016" y="3284984"/>
              <a:ext cx="360040" cy="1008112"/>
            </a:xfrm>
            <a:prstGeom prst="straightConnector1">
              <a:avLst/>
            </a:prstGeom>
            <a:ln w="3175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15" name="群組 14" hidden="1"/>
          <p:cNvGrpSpPr/>
          <p:nvPr/>
        </p:nvGrpSpPr>
        <p:grpSpPr>
          <a:xfrm>
            <a:off x="107504" y="2339588"/>
            <a:ext cx="9029700" cy="2360057"/>
            <a:chOff x="-684584" y="2339588"/>
            <a:chExt cx="9029700" cy="2360057"/>
          </a:xfrm>
        </p:grpSpPr>
        <p:pic>
          <p:nvPicPr>
            <p:cNvPr id="1028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-684584" y="2708920"/>
              <a:ext cx="9029700" cy="19907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文字方塊 13"/>
            <p:cNvSpPr txBox="1"/>
            <p:nvPr/>
          </p:nvSpPr>
          <p:spPr>
            <a:xfrm>
              <a:off x="-684584" y="2339588"/>
              <a:ext cx="2031325" cy="369332"/>
            </a:xfrm>
            <a:prstGeom prst="rect">
              <a:avLst/>
            </a:prstGeom>
            <a:solidFill>
              <a:schemeClr val="bg1"/>
            </a:solidFill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/>
                <a:t>資料同化所用資料</a:t>
              </a:r>
              <a:endParaRPr lang="zh-TW" altLang="en-US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548680"/>
            <a:ext cx="8229600" cy="1066800"/>
          </a:xfrm>
        </p:spPr>
        <p:txBody>
          <a:bodyPr/>
          <a:lstStyle/>
          <a:p>
            <a:r>
              <a:rPr lang="zh-TW" altLang="en-US" dirty="0" smtClean="0"/>
              <a:t>模擬結果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628800"/>
            <a:ext cx="8229600" cy="4945736"/>
          </a:xfrm>
        </p:spPr>
        <p:txBody>
          <a:bodyPr/>
          <a:lstStyle/>
          <a:p>
            <a:r>
              <a:rPr lang="zh-TW" altLang="en-US" dirty="0" smtClean="0"/>
              <a:t>模式有捕捉到同心圓眼牆以及眼牆替換的過程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7" name="群組 6"/>
          <p:cNvGrpSpPr/>
          <p:nvPr/>
        </p:nvGrpSpPr>
        <p:grpSpPr>
          <a:xfrm>
            <a:off x="1259632" y="2503612"/>
            <a:ext cx="5997052" cy="4354388"/>
            <a:chOff x="611560" y="1412776"/>
            <a:chExt cx="5997052" cy="4354388"/>
          </a:xfrm>
        </p:grpSpPr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r="49298"/>
            <a:stretch>
              <a:fillRect/>
            </a:stretch>
          </p:blipFill>
          <p:spPr bwMode="auto">
            <a:xfrm>
              <a:off x="611560" y="1412776"/>
              <a:ext cx="5997052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6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50820"/>
            <a:stretch>
              <a:fillRect/>
            </a:stretch>
          </p:blipFill>
          <p:spPr bwMode="auto">
            <a:xfrm>
              <a:off x="755576" y="3595464"/>
              <a:ext cx="5816789" cy="21717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17" name="群組 16"/>
          <p:cNvGrpSpPr/>
          <p:nvPr/>
        </p:nvGrpSpPr>
        <p:grpSpPr>
          <a:xfrm>
            <a:off x="1259632" y="2483371"/>
            <a:ext cx="5998146" cy="4374629"/>
            <a:chOff x="683568" y="2492896"/>
            <a:chExt cx="5998146" cy="4374629"/>
          </a:xfrm>
        </p:grpSpPr>
        <p:pic>
          <p:nvPicPr>
            <p:cNvPr id="2052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r="49298"/>
            <a:stretch>
              <a:fillRect/>
            </a:stretch>
          </p:blipFill>
          <p:spPr bwMode="auto">
            <a:xfrm>
              <a:off x="683568" y="2492896"/>
              <a:ext cx="5998146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6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 l="50820"/>
            <a:stretch>
              <a:fillRect/>
            </a:stretch>
          </p:blipFill>
          <p:spPr bwMode="auto">
            <a:xfrm>
              <a:off x="827584" y="4686300"/>
              <a:ext cx="5817934" cy="218122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0" name="群組 19"/>
          <p:cNvGrpSpPr/>
          <p:nvPr/>
        </p:nvGrpSpPr>
        <p:grpSpPr>
          <a:xfrm>
            <a:off x="1259632" y="2444527"/>
            <a:ext cx="6009560" cy="4413473"/>
            <a:chOff x="251520" y="1916832"/>
            <a:chExt cx="6009560" cy="4413473"/>
          </a:xfrm>
        </p:grpSpPr>
        <p:pic>
          <p:nvPicPr>
            <p:cNvPr id="2053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r="49404"/>
            <a:stretch>
              <a:fillRect/>
            </a:stretch>
          </p:blipFill>
          <p:spPr bwMode="auto">
            <a:xfrm>
              <a:off x="251520" y="1916832"/>
              <a:ext cx="600956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 l="50919"/>
            <a:stretch>
              <a:fillRect/>
            </a:stretch>
          </p:blipFill>
          <p:spPr bwMode="auto">
            <a:xfrm>
              <a:off x="414586" y="4130030"/>
              <a:ext cx="5829830" cy="22002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557463" y="190500"/>
            <a:ext cx="4029075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grpSp>
        <p:nvGrpSpPr>
          <p:cNvPr id="19" name="群組 18"/>
          <p:cNvGrpSpPr/>
          <p:nvPr/>
        </p:nvGrpSpPr>
        <p:grpSpPr>
          <a:xfrm>
            <a:off x="323528" y="908720"/>
            <a:ext cx="8572500" cy="5613995"/>
            <a:chOff x="323528" y="908720"/>
            <a:chExt cx="8572500" cy="5613995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323528" y="908720"/>
              <a:ext cx="8572500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39030" y="3789040"/>
              <a:ext cx="8552965" cy="2733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28" name="群組 27"/>
          <p:cNvGrpSpPr/>
          <p:nvPr/>
        </p:nvGrpSpPr>
        <p:grpSpPr>
          <a:xfrm>
            <a:off x="827584" y="3068960"/>
            <a:ext cx="7344816" cy="3312368"/>
            <a:chOff x="827584" y="3068960"/>
            <a:chExt cx="7344816" cy="3312368"/>
          </a:xfrm>
        </p:grpSpPr>
        <p:sp>
          <p:nvSpPr>
            <p:cNvPr id="8" name="矩形 7"/>
            <p:cNvSpPr/>
            <p:nvPr/>
          </p:nvSpPr>
          <p:spPr>
            <a:xfrm>
              <a:off x="827584" y="3068960"/>
              <a:ext cx="3096344" cy="432048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9" name="矩形 8"/>
            <p:cNvSpPr/>
            <p:nvPr/>
          </p:nvSpPr>
          <p:spPr>
            <a:xfrm>
              <a:off x="5076056" y="3068960"/>
              <a:ext cx="3096344" cy="432048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10" name="矩形 9"/>
            <p:cNvSpPr/>
            <p:nvPr/>
          </p:nvSpPr>
          <p:spPr>
            <a:xfrm>
              <a:off x="827584" y="5949280"/>
              <a:ext cx="3096344" cy="432048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sp>
        <p:nvSpPr>
          <p:cNvPr id="13" name="文字方塊 12"/>
          <p:cNvSpPr txBox="1"/>
          <p:nvPr/>
        </p:nvSpPr>
        <p:spPr>
          <a:xfrm>
            <a:off x="1187624" y="6525344"/>
            <a:ext cx="203132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切線風場向外延伸</a:t>
            </a:r>
            <a:endParaRPr lang="zh-TW" altLang="en-US" dirty="0"/>
          </a:p>
        </p:txBody>
      </p:sp>
      <p:sp>
        <p:nvSpPr>
          <p:cNvPr id="14" name="文字方塊 13"/>
          <p:cNvSpPr txBox="1"/>
          <p:nvPr/>
        </p:nvSpPr>
        <p:spPr>
          <a:xfrm>
            <a:off x="5615466" y="6525344"/>
            <a:ext cx="15488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TW" dirty="0" smtClean="0"/>
              <a:t>Mature Stage</a:t>
            </a:r>
            <a:endParaRPr lang="zh-TW" altLang="en-US" dirty="0"/>
          </a:p>
        </p:txBody>
      </p:sp>
      <p:grpSp>
        <p:nvGrpSpPr>
          <p:cNvPr id="27" name="群組 26"/>
          <p:cNvGrpSpPr/>
          <p:nvPr/>
        </p:nvGrpSpPr>
        <p:grpSpPr>
          <a:xfrm>
            <a:off x="1156560" y="2708920"/>
            <a:ext cx="7564608" cy="3384376"/>
            <a:chOff x="1156560" y="2708920"/>
            <a:chExt cx="7564608" cy="3384376"/>
          </a:xfrm>
        </p:grpSpPr>
        <p:sp>
          <p:nvSpPr>
            <p:cNvPr id="20" name="矩形 19"/>
            <p:cNvSpPr/>
            <p:nvPr/>
          </p:nvSpPr>
          <p:spPr>
            <a:xfrm>
              <a:off x="1156560" y="2708920"/>
              <a:ext cx="3312368" cy="50405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3" name="矩形 22"/>
            <p:cNvSpPr/>
            <p:nvPr/>
          </p:nvSpPr>
          <p:spPr>
            <a:xfrm>
              <a:off x="5364088" y="2708920"/>
              <a:ext cx="3312368" cy="50405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5" name="矩形 24"/>
            <p:cNvSpPr/>
            <p:nvPr/>
          </p:nvSpPr>
          <p:spPr>
            <a:xfrm>
              <a:off x="1187624" y="5589240"/>
              <a:ext cx="3312368" cy="50405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  <p:sp>
          <p:nvSpPr>
            <p:cNvPr id="26" name="矩形 25"/>
            <p:cNvSpPr/>
            <p:nvPr/>
          </p:nvSpPr>
          <p:spPr>
            <a:xfrm>
              <a:off x="5408800" y="5589240"/>
              <a:ext cx="3312368" cy="504056"/>
            </a:xfrm>
            <a:prstGeom prst="rect">
              <a:avLst/>
            </a:prstGeom>
            <a:noFill/>
            <a:ln w="3492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 b="1" dirty="0"/>
            </a:p>
          </p:txBody>
        </p:sp>
      </p:grpSp>
      <p:grpSp>
        <p:nvGrpSpPr>
          <p:cNvPr id="17" name="群組 16"/>
          <p:cNvGrpSpPr/>
          <p:nvPr/>
        </p:nvGrpSpPr>
        <p:grpSpPr>
          <a:xfrm>
            <a:off x="408515" y="908720"/>
            <a:ext cx="7043805" cy="5514975"/>
            <a:chOff x="1403648" y="671513"/>
            <a:chExt cx="7043805" cy="5514975"/>
          </a:xfrm>
        </p:grpSpPr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5" cstate="print"/>
            <a:srcRect r="-90592"/>
            <a:stretch>
              <a:fillRect/>
            </a:stretch>
          </p:blipFill>
          <p:spPr bwMode="auto">
            <a:xfrm>
              <a:off x="1403648" y="671513"/>
              <a:ext cx="7043805" cy="5514975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</p:pic>
        <p:sp>
          <p:nvSpPr>
            <p:cNvPr id="16" name="文字方塊 15"/>
            <p:cNvSpPr txBox="1"/>
            <p:nvPr/>
          </p:nvSpPr>
          <p:spPr>
            <a:xfrm>
              <a:off x="5088910" y="921494"/>
              <a:ext cx="2714205" cy="1477328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zh-TW" altLang="en-US" dirty="0" smtClean="0">
                  <a:solidFill>
                    <a:srgbClr val="00B050"/>
                  </a:solidFill>
                </a:rPr>
                <a:t>等</a:t>
              </a:r>
              <a:r>
                <a:rPr lang="en-US" altLang="zh-TW" dirty="0" smtClean="0">
                  <a:solidFill>
                    <a:srgbClr val="00B050"/>
                  </a:solidFill>
                </a:rPr>
                <a:t>AAM</a:t>
              </a:r>
              <a:r>
                <a:rPr lang="zh-TW" altLang="en-US" dirty="0" smtClean="0">
                  <a:solidFill>
                    <a:srgbClr val="00B050"/>
                  </a:solidFill>
                </a:rPr>
                <a:t>面</a:t>
              </a:r>
              <a:endParaRPr lang="en-US" altLang="zh-TW" dirty="0" smtClean="0">
                <a:solidFill>
                  <a:srgbClr val="00B050"/>
                </a:solidFill>
              </a:endParaRPr>
            </a:p>
            <a:p>
              <a:r>
                <a:rPr lang="en-US" altLang="zh-TW" dirty="0" smtClean="0"/>
                <a:t>1,3,5 x10</a:t>
              </a:r>
              <a:r>
                <a:rPr lang="en-US" altLang="zh-TW" baseline="30000" dirty="0" smtClean="0"/>
                <a:t>6</a:t>
              </a:r>
              <a:r>
                <a:rPr lang="en-US" altLang="zh-TW" dirty="0" smtClean="0"/>
                <a:t> m</a:t>
              </a:r>
              <a:r>
                <a:rPr lang="en-US" altLang="zh-TW" baseline="30000" dirty="0" smtClean="0"/>
                <a:t>2</a:t>
              </a:r>
              <a:r>
                <a:rPr lang="en-US" altLang="zh-TW" dirty="0" smtClean="0"/>
                <a:t>s</a:t>
              </a:r>
              <a:r>
                <a:rPr lang="en-US" altLang="zh-TW" baseline="30000" dirty="0" smtClean="0"/>
                <a:t>-1</a:t>
              </a:r>
              <a:r>
                <a:rPr lang="zh-TW" altLang="en-US" dirty="0" smtClean="0"/>
                <a:t>等</a:t>
              </a:r>
              <a:r>
                <a:rPr lang="en-US" altLang="zh-TW" dirty="0" smtClean="0"/>
                <a:t>AAM</a:t>
              </a:r>
              <a:r>
                <a:rPr lang="zh-TW" altLang="en-US" dirty="0" smtClean="0"/>
                <a:t>面</a:t>
              </a:r>
              <a:endParaRPr lang="en-US" altLang="zh-TW" dirty="0" smtClean="0"/>
            </a:p>
            <a:p>
              <a:r>
                <a:rPr lang="zh-TW" altLang="en-US" dirty="0" smtClean="0">
                  <a:solidFill>
                    <a:schemeClr val="accent6">
                      <a:lumMod val="75000"/>
                    </a:schemeClr>
                  </a:solidFill>
                </a:rPr>
                <a:t>徑向入流</a:t>
              </a:r>
              <a:endParaRPr lang="en-US" altLang="zh-TW" dirty="0" smtClean="0">
                <a:solidFill>
                  <a:schemeClr val="accent6">
                    <a:lumMod val="75000"/>
                  </a:schemeClr>
                </a:solidFill>
              </a:endParaRPr>
            </a:p>
            <a:p>
              <a:r>
                <a:rPr lang="zh-TW" altLang="en-US" dirty="0" smtClean="0">
                  <a:solidFill>
                    <a:srgbClr val="FF0000"/>
                  </a:solidFill>
                </a:rPr>
                <a:t>徑向出流</a:t>
              </a:r>
              <a:endParaRPr lang="en-US" altLang="zh-TW" dirty="0" smtClean="0">
                <a:solidFill>
                  <a:srgbClr val="FF0000"/>
                </a:solidFill>
              </a:endParaRPr>
            </a:p>
            <a:p>
              <a:endParaRPr lang="zh-TW" altLang="en-US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22" name="群組 21"/>
          <p:cNvGrpSpPr/>
          <p:nvPr/>
        </p:nvGrpSpPr>
        <p:grpSpPr>
          <a:xfrm>
            <a:off x="2605267" y="1988840"/>
            <a:ext cx="648072" cy="2664296"/>
            <a:chOff x="3923928" y="1775073"/>
            <a:chExt cx="648072" cy="2664296"/>
          </a:xfrm>
        </p:grpSpPr>
        <p:cxnSp>
          <p:nvCxnSpPr>
            <p:cNvPr id="18" name="直線單箭頭接點 17"/>
            <p:cNvCxnSpPr/>
            <p:nvPr/>
          </p:nvCxnSpPr>
          <p:spPr>
            <a:xfrm flipH="1">
              <a:off x="3923928" y="1775073"/>
              <a:ext cx="648072" cy="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  <a:effectLst/>
            <a:scene3d>
              <a:camera prst="orthographicFront"/>
              <a:lightRig rig="threePt" dir="t"/>
            </a:scene3d>
            <a:sp3d contour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單箭頭接點 20"/>
            <p:cNvCxnSpPr/>
            <p:nvPr/>
          </p:nvCxnSpPr>
          <p:spPr>
            <a:xfrm flipH="1">
              <a:off x="3923928" y="4439369"/>
              <a:ext cx="648072" cy="0"/>
            </a:xfrm>
            <a:prstGeom prst="straightConnector1">
              <a:avLst/>
            </a:prstGeom>
            <a:ln w="53975">
              <a:solidFill>
                <a:srgbClr val="FF0000"/>
              </a:solidFill>
              <a:tailEnd type="arrow"/>
            </a:ln>
            <a:effectLst/>
            <a:scene3d>
              <a:camera prst="orthographicFront"/>
              <a:lightRig rig="threePt" dir="t"/>
            </a:scene3d>
            <a:sp3d contourW="1270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9" name="文字方塊 28"/>
          <p:cNvSpPr txBox="1"/>
          <p:nvPr/>
        </p:nvSpPr>
        <p:spPr>
          <a:xfrm>
            <a:off x="4283968" y="4365104"/>
            <a:ext cx="2954655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zh-TW" altLang="en-US" dirty="0" smtClean="0"/>
              <a:t>中層、低層的徑向入流</a:t>
            </a:r>
            <a:endParaRPr lang="en-US" altLang="zh-TW" dirty="0" smtClean="0"/>
          </a:p>
          <a:p>
            <a:r>
              <a:rPr lang="zh-TW" altLang="en-US" dirty="0" smtClean="0"/>
              <a:t>將角動量帶入，使風速</a:t>
            </a:r>
            <a:r>
              <a:rPr lang="zh-TW" altLang="en-US" dirty="0" smtClean="0"/>
              <a:t>增強</a:t>
            </a:r>
            <a:endParaRPr lang="en-US" altLang="zh-TW" dirty="0" smtClean="0"/>
          </a:p>
          <a:p>
            <a:r>
              <a:rPr lang="en-US" altLang="zh-TW" dirty="0" smtClean="0"/>
              <a:t>AAM</a:t>
            </a:r>
            <a:r>
              <a:rPr lang="zh-TW" altLang="en-US" dirty="0" smtClean="0"/>
              <a:t>面移入</a:t>
            </a:r>
            <a:endParaRPr lang="zh-TW" altLang="en-US" dirty="0"/>
          </a:p>
        </p:txBody>
      </p:sp>
      <p:sp>
        <p:nvSpPr>
          <p:cNvPr id="24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SEF (</a:t>
            </a:r>
            <a:r>
              <a:rPr lang="en-US" altLang="zh-TW" dirty="0" err="1" smtClean="0"/>
              <a:t>Vt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4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67544" y="18864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SEF (</a:t>
            </a:r>
            <a:r>
              <a:rPr lang="en-US" altLang="zh-TW" dirty="0" err="1" smtClean="0"/>
              <a:t>Vt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1192485"/>
            <a:ext cx="8705850" cy="547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70848" y="188640"/>
            <a:ext cx="8229600" cy="1066800"/>
          </a:xfrm>
        </p:spPr>
        <p:txBody>
          <a:bodyPr/>
          <a:lstStyle/>
          <a:p>
            <a:r>
              <a:rPr lang="en-US" altLang="zh-TW" dirty="0" smtClean="0"/>
              <a:t>SEF (</a:t>
            </a:r>
            <a:r>
              <a:rPr lang="en-US" altLang="zh-TW" dirty="0" err="1" smtClean="0"/>
              <a:t>Vr</a:t>
            </a:r>
            <a:r>
              <a:rPr lang="en-US" altLang="zh-TW" dirty="0" smtClean="0"/>
              <a:t>)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23528" y="1196752"/>
            <a:ext cx="8515350" cy="5343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矩形 4"/>
          <p:cNvSpPr/>
          <p:nvPr/>
        </p:nvSpPr>
        <p:spPr>
          <a:xfrm>
            <a:off x="2555776" y="5877272"/>
            <a:ext cx="1656184" cy="5040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矩形 5"/>
          <p:cNvSpPr/>
          <p:nvPr/>
        </p:nvSpPr>
        <p:spPr>
          <a:xfrm>
            <a:off x="6588224" y="5877272"/>
            <a:ext cx="1656184" cy="504056"/>
          </a:xfrm>
          <a:prstGeom prst="rect">
            <a:avLst/>
          </a:prstGeom>
          <a:noFill/>
          <a:ln w="349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都會">
  <a:themeElements>
    <a:clrScheme name="都會">
      <a:dk1>
        <a:sysClr val="windowText" lastClr="000000"/>
      </a:dk1>
      <a:lt1>
        <a:sysClr val="window" lastClr="FFFFFF"/>
      </a:lt1>
      <a:dk2>
        <a:srgbClr val="424456"/>
      </a:dk2>
      <a:lt2>
        <a:srgbClr val="DEDEDE"/>
      </a:lt2>
      <a:accent1>
        <a:srgbClr val="53548A"/>
      </a:accent1>
      <a:accent2>
        <a:srgbClr val="438086"/>
      </a:accent2>
      <a:accent3>
        <a:srgbClr val="A04DA3"/>
      </a:accent3>
      <a:accent4>
        <a:srgbClr val="C4652D"/>
      </a:accent4>
      <a:accent5>
        <a:srgbClr val="8B5D3D"/>
      </a:accent5>
      <a:accent6>
        <a:srgbClr val="5C92B5"/>
      </a:accent6>
      <a:hlink>
        <a:srgbClr val="67AFBD"/>
      </a:hlink>
      <a:folHlink>
        <a:srgbClr val="C2A874"/>
      </a:folHlink>
    </a:clrScheme>
    <a:fontScheme name="都會">
      <a:majorFont>
        <a:latin typeface="Trebuchet MS"/>
        <a:ea typeface=""/>
        <a:cs typeface=""/>
        <a:font script="Jpan" typeface="HGｺﾞｼｯｸM"/>
        <a:font script="Hang" typeface="맑은 고딕"/>
        <a:font script="Hans" typeface="方正姚体"/>
        <a:font script="Hant" typeface="微軟正黑體"/>
        <a:font script="Arab" typeface="Tahoma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eorgia"/>
        <a:ea typeface=""/>
        <a:cs typeface=""/>
        <a:font script="Jpan" typeface="HG明朝B"/>
        <a:font script="Hang" typeface="맑은 고딕"/>
        <a:font script="Hans" typeface="宋体"/>
        <a:font script="Hant" typeface="新細明體"/>
        <a:font script="Arab" typeface="Arial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都會">
      <a:fillStyleLst>
        <a:solidFill>
          <a:schemeClr val="phClr"/>
        </a:solidFill>
        <a:gradFill rotWithShape="1">
          <a:gsLst>
            <a:gs pos="0">
              <a:schemeClr val="phClr">
                <a:tint val="1000"/>
                <a:satMod val="255000"/>
              </a:schemeClr>
            </a:gs>
            <a:gs pos="55000">
              <a:schemeClr val="phClr">
                <a:tint val="12000"/>
                <a:satMod val="255000"/>
              </a:schemeClr>
            </a:gs>
            <a:gs pos="100000">
              <a:schemeClr val="phClr">
                <a:tint val="45000"/>
                <a:satMod val="250000"/>
              </a:schemeClr>
            </a:gs>
          </a:gsLst>
          <a:path path="circle">
            <a:fillToRect l="-40000" t="-90000" r="140000" b="190000"/>
          </a:path>
        </a:gradFill>
        <a:gradFill rotWithShape="1">
          <a:gsLst>
            <a:gs pos="0">
              <a:schemeClr val="phClr">
                <a:tint val="43000"/>
                <a:satMod val="165000"/>
              </a:schemeClr>
            </a:gs>
            <a:gs pos="55000">
              <a:schemeClr val="phClr">
                <a:tint val="83000"/>
                <a:satMod val="155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-40000" t="-90000" r="140000" b="19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1500" dist="254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50800" dist="25400" dir="5400000" rotWithShape="0">
              <a:srgbClr val="000000">
                <a:alpha val="45000"/>
              </a:srgbClr>
            </a:outerShdw>
          </a:effectLst>
          <a:scene3d>
            <a:camera prst="orthographicFront" fov="0">
              <a:rot lat="0" lon="0" rev="0"/>
            </a:camera>
            <a:lightRig rig="flat" dir="t">
              <a:rot lat="0" lon="0" rev="20040000"/>
            </a:lightRig>
          </a:scene3d>
          <a:sp3d contourW="12700" prstMaterial="dkEdge">
            <a:bevelT w="25400" h="38100" prst="convex"/>
            <a:contourClr>
              <a:schemeClr val="phClr">
                <a:satMod val="115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100000">
              <a:schemeClr val="phClr">
                <a:tint val="80000"/>
                <a:satMod val="250000"/>
              </a:schemeClr>
            </a:gs>
            <a:gs pos="60000">
              <a:schemeClr val="phClr">
                <a:shade val="38000"/>
                <a:satMod val="175000"/>
              </a:schemeClr>
            </a:gs>
            <a:gs pos="0">
              <a:schemeClr val="phClr">
                <a:shade val="30000"/>
                <a:satMod val="175000"/>
              </a:schemeClr>
            </a:gs>
          </a:gsLst>
          <a:lin ang="5400000" scaled="0"/>
        </a:gradFill>
        <a:blipFill>
          <a:blip xmlns:r="http://schemas.openxmlformats.org/officeDocument/2006/relationships" r:embed="rId1">
            <a:duotone>
              <a:schemeClr val="phClr">
                <a:shade val="48000"/>
              </a:schemeClr>
              <a:schemeClr val="phClr">
                <a:tint val="96000"/>
                <a:satMod val="150000"/>
              </a:schemeClr>
            </a:duotone>
          </a:blip>
          <a:tile tx="0" ty="0" sx="80000" sy="8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Urban</Template>
  <TotalTime>6074</TotalTime>
  <Words>789</Words>
  <Application>Microsoft Office PowerPoint</Application>
  <PresentationFormat>如螢幕大小 (4:3)</PresentationFormat>
  <Paragraphs>102</Paragraphs>
  <Slides>16</Slides>
  <Notes>6</Notes>
  <HiddenSlides>0</HiddenSlides>
  <MMClips>0</MMClips>
  <ScaleCrop>false</ScaleCrop>
  <HeadingPairs>
    <vt:vector size="6" baseType="variant">
      <vt:variant>
        <vt:lpstr>佈景主題</vt:lpstr>
      </vt:variant>
      <vt:variant>
        <vt:i4>1</vt:i4>
      </vt:variant>
      <vt:variant>
        <vt:lpstr>內嵌 OLE 伺服程式</vt:lpstr>
      </vt:variant>
      <vt:variant>
        <vt:i4>1</vt:i4>
      </vt:variant>
      <vt:variant>
        <vt:lpstr>投影片標題</vt:lpstr>
      </vt:variant>
      <vt:variant>
        <vt:i4>16</vt:i4>
      </vt:variant>
    </vt:vector>
  </HeadingPairs>
  <TitlesOfParts>
    <vt:vector size="18" baseType="lpstr">
      <vt:lpstr>都會</vt:lpstr>
      <vt:lpstr>Microsoft 方程式編輯器 3.0</vt:lpstr>
      <vt:lpstr>Concentric Eyewall Formation in Typhoon Sinlaku (2008). Part II: Axisymmetric Dynamical Processes</vt:lpstr>
      <vt:lpstr>辛樂克（Sinlaku 2008）</vt:lpstr>
      <vt:lpstr>對次眼牆形成的近期研究</vt:lpstr>
      <vt:lpstr>對熱帶氣旋增強過程的近期研究</vt:lpstr>
      <vt:lpstr>模式設定</vt:lpstr>
      <vt:lpstr>模擬結果</vt:lpstr>
      <vt:lpstr>SEF (Vt)</vt:lpstr>
      <vt:lpstr>SEF (Vt)</vt:lpstr>
      <vt:lpstr>SEF (Vr)</vt:lpstr>
      <vt:lpstr>輻散場</vt:lpstr>
      <vt:lpstr>梯度風方程</vt:lpstr>
      <vt:lpstr>Regional Avg.</vt:lpstr>
      <vt:lpstr>Regional Avg.</vt:lpstr>
      <vt:lpstr>Agradient Force</vt:lpstr>
      <vt:lpstr>投影片 15</vt:lpstr>
      <vt:lpstr>結論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Concentric Eyewall Formation in Typhoon Sinlaku (2008). Part II: Axisymmetric Dynamical Processes</dc:title>
  <dc:creator>Kobayashi</dc:creator>
  <cp:lastModifiedBy>Kobayashi</cp:lastModifiedBy>
  <cp:revision>542</cp:revision>
  <dcterms:created xsi:type="dcterms:W3CDTF">2012-04-23T03:58:48Z</dcterms:created>
  <dcterms:modified xsi:type="dcterms:W3CDTF">2012-05-01T01:54:51Z</dcterms:modified>
</cp:coreProperties>
</file>