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3" r:id="rId3"/>
    <p:sldId id="274" r:id="rId4"/>
    <p:sldId id="298" r:id="rId5"/>
    <p:sldId id="279" r:id="rId6"/>
    <p:sldId id="260" r:id="rId7"/>
    <p:sldId id="277" r:id="rId8"/>
    <p:sldId id="301" r:id="rId9"/>
    <p:sldId id="262" r:id="rId10"/>
    <p:sldId id="302" r:id="rId11"/>
    <p:sldId id="283" r:id="rId12"/>
    <p:sldId id="284" r:id="rId13"/>
    <p:sldId id="285" r:id="rId14"/>
    <p:sldId id="287" r:id="rId15"/>
    <p:sldId id="299" r:id="rId16"/>
    <p:sldId id="300" r:id="rId17"/>
    <p:sldId id="288" r:id="rId18"/>
    <p:sldId id="290" r:id="rId19"/>
    <p:sldId id="291" r:id="rId20"/>
    <p:sldId id="292" r:id="rId21"/>
    <p:sldId id="293" r:id="rId22"/>
    <p:sldId id="294" r:id="rId23"/>
    <p:sldId id="296" r:id="rId24"/>
    <p:sldId id="295" r:id="rId25"/>
    <p:sldId id="304" r:id="rId26"/>
    <p:sldId id="297" r:id="rId27"/>
    <p:sldId id="306" r:id="rId28"/>
    <p:sldId id="307" r:id="rId29"/>
    <p:sldId id="308" r:id="rId30"/>
    <p:sldId id="305" r:id="rId31"/>
    <p:sldId id="309" r:id="rId32"/>
    <p:sldId id="276" r:id="rId3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750" autoAdjust="0"/>
  </p:normalViewPr>
  <p:slideViewPr>
    <p:cSldViewPr>
      <p:cViewPr varScale="1">
        <p:scale>
          <a:sx n="88" d="100"/>
          <a:sy n="88" d="100"/>
        </p:scale>
        <p:origin x="-5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ABFA7-5039-4250-8471-E5C918B8737F}" type="datetimeFigureOut">
              <a:rPr lang="zh-TW" altLang="en-US" smtClean="0"/>
              <a:t>2012/4/26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173B8-9660-4D59-BA8B-15182FC561C1}" type="slidenum">
              <a:rPr lang="zh-TW" altLang="en-US" smtClean="0"/>
              <a:t>‹#›</a:t>
            </a:fld>
            <a:endParaRPr lang="zh-TW" altLang="en-US"/>
          </a:p>
        </p:txBody>
      </p:sp>
    </p:spTree>
    <p:extLst>
      <p:ext uri="{BB962C8B-B14F-4D97-AF65-F5344CB8AC3E}">
        <p14:creationId xmlns:p14="http://schemas.microsoft.com/office/powerpoint/2010/main" val="205125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mc.ncep.noaa.gov/HWR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Thermal_expans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kern="1200" dirty="0" smtClean="0">
                <a:solidFill>
                  <a:schemeClr val="tx1"/>
                </a:solidFill>
                <a:effectLst/>
                <a:latin typeface="+mn-lt"/>
                <a:ea typeface="+mn-ea"/>
                <a:cs typeface="+mn-cs"/>
              </a:rPr>
              <a:t>Description of HWRF</a:t>
            </a:r>
          </a:p>
          <a:p>
            <a:r>
              <a:rPr lang="en-US" altLang="zh-TW" sz="1200" b="0" i="0" u="none" strike="noStrike" kern="1200" dirty="0" smtClean="0">
                <a:solidFill>
                  <a:schemeClr val="tx1"/>
                </a:solidFill>
                <a:effectLst/>
                <a:latin typeface="+mn-lt"/>
                <a:ea typeface="+mn-ea"/>
                <a:cs typeface="+mn-cs"/>
              </a:rPr>
              <a:t>The Hurricane Weather Research and Forecast system (HWRF) became operational at NCEP in 2007. This advanced hurricane prediction system was developed at the NWS/NCEP's Environmental Modeling Center (EMC), in collaboration with NOAA GFDL and the University of Rhode Island, taking advantage of the WRF model infrastructure developed at NCAR. HWRF is a state-of-the-art hurricane model that has the capability to address the intensity, structure, and rainfall forecast problems.</a:t>
            </a:r>
          </a:p>
          <a:p>
            <a:r>
              <a:rPr lang="en-US" altLang="zh-TW" sz="1200" b="0" i="0" u="none" strike="noStrike" kern="1200" dirty="0" smtClean="0">
                <a:solidFill>
                  <a:schemeClr val="tx1"/>
                </a:solidFill>
                <a:effectLst/>
                <a:latin typeface="+mn-lt"/>
                <a:ea typeface="+mn-ea"/>
                <a:cs typeface="+mn-cs"/>
              </a:rPr>
              <a:t>The HWRF model is a primitive equation non-hydrostatic coupled atmosphere-ocean model with the atmospheric component formulated with 42 levels in vertical. The model uses the Non-hydrostatic </a:t>
            </a:r>
            <a:r>
              <a:rPr lang="en-US" altLang="zh-TW" sz="1200" b="0" i="0" u="none" strike="noStrike" kern="1200" dirty="0" err="1" smtClean="0">
                <a:solidFill>
                  <a:schemeClr val="tx1"/>
                </a:solidFill>
                <a:effectLst/>
                <a:latin typeface="+mn-lt"/>
                <a:ea typeface="+mn-ea"/>
                <a:cs typeface="+mn-cs"/>
              </a:rPr>
              <a:t>Mesoscale</a:t>
            </a:r>
            <a:r>
              <a:rPr lang="en-US" altLang="zh-TW" sz="1200" b="0" i="0" u="none" strike="noStrike" kern="1200" dirty="0" smtClean="0">
                <a:solidFill>
                  <a:schemeClr val="tx1"/>
                </a:solidFill>
                <a:effectLst/>
                <a:latin typeface="+mn-lt"/>
                <a:ea typeface="+mn-ea"/>
                <a:cs typeface="+mn-cs"/>
              </a:rPr>
              <a:t> Model (NMM) dynamic core, including its rotated latitude-longitude projection with E-grid staggering. The model has an outer domain spanning about 75° x 75° , with a two-way interactive nest domain of about 6x 6° which moves along with the storm. The stationary parent domain has a grid spacing of 0.18° (about 27 km) while the inner nest domain 0.06° (about 9 km).</a:t>
            </a:r>
          </a:p>
          <a:p>
            <a:r>
              <a:rPr lang="en-US" altLang="zh-TW" sz="1200" b="0" i="0" u="none" strike="noStrike" kern="1200" dirty="0" smtClean="0">
                <a:solidFill>
                  <a:schemeClr val="tx1"/>
                </a:solidFill>
                <a:effectLst/>
                <a:latin typeface="+mn-lt"/>
                <a:ea typeface="+mn-ea"/>
                <a:cs typeface="+mn-cs"/>
              </a:rPr>
              <a:t>The model physics is based primarily on physics similar to that in the GFDL hurricane model which includes a simplified Arakawa-Schubert scheme for cumulus parameterization and Ferrier cloud microphysics package for explicit condensation. The Global Forecast System (GFS) planetary boundary layer parameterization is used. The GFDL model scheme is used for surface flux calculations with an improved air-sea momentum flux parameterization in strong wind conditions and a one-layer slab land surface model. Radiation physics are evaluated by the GFDL scheme, which is also used in the NCEP North-American </a:t>
            </a:r>
            <a:r>
              <a:rPr lang="en-US" altLang="zh-TW" sz="1200" b="0" i="0" u="none" strike="noStrike" kern="1200" dirty="0" err="1" smtClean="0">
                <a:solidFill>
                  <a:schemeClr val="tx1"/>
                </a:solidFill>
                <a:effectLst/>
                <a:latin typeface="+mn-lt"/>
                <a:ea typeface="+mn-ea"/>
                <a:cs typeface="+mn-cs"/>
              </a:rPr>
              <a:t>Mesoscale</a:t>
            </a:r>
            <a:r>
              <a:rPr lang="en-US" altLang="zh-TW" sz="1200" b="0" i="0" u="none" strike="noStrike" kern="1200" dirty="0" smtClean="0">
                <a:solidFill>
                  <a:schemeClr val="tx1"/>
                </a:solidFill>
                <a:effectLst/>
                <a:latin typeface="+mn-lt"/>
                <a:ea typeface="+mn-ea"/>
                <a:cs typeface="+mn-cs"/>
              </a:rPr>
              <a:t> (NAM) model.</a:t>
            </a:r>
          </a:p>
          <a:p>
            <a:r>
              <a:rPr lang="en-US" altLang="zh-TW" sz="1200" b="0" i="0" u="none" strike="noStrike" kern="1200" dirty="0" smtClean="0">
                <a:solidFill>
                  <a:schemeClr val="tx1"/>
                </a:solidFill>
                <a:effectLst/>
                <a:latin typeface="+mn-lt"/>
                <a:ea typeface="+mn-ea"/>
                <a:cs typeface="+mn-cs"/>
              </a:rPr>
              <a:t>The NCEP GFS global analysis and the storm message provided by NHC are used to generate initial conditions for the hurricane model. The HWRF system does not use a bogus vortex. Instead, it contains a forecast/analysis cycle in which a 6-h HWRF forecast from the previous cycle provides a first guess to a 3DVAR data assimilation system. The first guess field is relocated and modified so that the initial storm position, structure and intensity conforms to that estimated from the NHC storm message. The initial conditions are calculated by adding the assimilated storm structure back onto the GFS environmental analysis fields. The GFS forecasted fields every 6 hours are used to provide lateral boundary conditions during each forecast.</a:t>
            </a:r>
          </a:p>
          <a:p>
            <a:r>
              <a:rPr lang="en-US" altLang="zh-TW" sz="1200" b="0" i="0" u="none" strike="noStrike" kern="1200" dirty="0" smtClean="0">
                <a:solidFill>
                  <a:schemeClr val="tx1"/>
                </a:solidFill>
                <a:effectLst/>
                <a:latin typeface="+mn-lt"/>
                <a:ea typeface="+mn-ea"/>
                <a:cs typeface="+mn-cs"/>
              </a:rPr>
              <a:t>The hurricane model is coupled with a version of the Princeton Ocean Model (POM-TC). In the Atlantic, the POM -TC is configured with 1/6° horizontal grid spacing and 23 vertical sigma levels. The POM-TC is initialized by a diagnostic and prognostic </a:t>
            </a:r>
            <a:r>
              <a:rPr lang="en-US" altLang="zh-TW" sz="1200" b="0" i="0" u="none" strike="noStrike" kern="1200" dirty="0" err="1" smtClean="0">
                <a:solidFill>
                  <a:schemeClr val="tx1"/>
                </a:solidFill>
                <a:effectLst/>
                <a:latin typeface="+mn-lt"/>
                <a:ea typeface="+mn-ea"/>
                <a:cs typeface="+mn-cs"/>
              </a:rPr>
              <a:t>spinup</a:t>
            </a:r>
            <a:r>
              <a:rPr lang="en-US" altLang="zh-TW" sz="1200" b="0" i="0" u="none" strike="noStrike" kern="1200" dirty="0" smtClean="0">
                <a:solidFill>
                  <a:schemeClr val="tx1"/>
                </a:solidFill>
                <a:effectLst/>
                <a:latin typeface="+mn-lt"/>
                <a:ea typeface="+mn-ea"/>
                <a:cs typeface="+mn-cs"/>
              </a:rPr>
              <a:t> of the ocean circulations using available climatological ocean data in combination with real-time sea surface temperature and sea surface height data. During the ocean </a:t>
            </a:r>
            <a:r>
              <a:rPr lang="en-US" altLang="zh-TW" sz="1200" b="0" i="0" u="none" strike="noStrike" kern="1200" dirty="0" err="1" smtClean="0">
                <a:solidFill>
                  <a:schemeClr val="tx1"/>
                </a:solidFill>
                <a:effectLst/>
                <a:latin typeface="+mn-lt"/>
                <a:ea typeface="+mn-ea"/>
                <a:cs typeface="+mn-cs"/>
              </a:rPr>
              <a:t>spinup</a:t>
            </a:r>
            <a:r>
              <a:rPr lang="en-US" altLang="zh-TW" sz="1200" b="0" i="0" u="none" strike="noStrike" kern="1200" dirty="0" smtClean="0">
                <a:solidFill>
                  <a:schemeClr val="tx1"/>
                </a:solidFill>
                <a:effectLst/>
                <a:latin typeface="+mn-lt"/>
                <a:ea typeface="+mn-ea"/>
                <a:cs typeface="+mn-cs"/>
              </a:rPr>
              <a:t>, realistic representations of the structure and positions of the Loop Current, Gulf Stream, and warm- and cold-core eddies are incorporated.</a:t>
            </a:r>
          </a:p>
          <a:p>
            <a:r>
              <a:rPr lang="en-US" altLang="zh-TW" sz="1200" b="0" i="0" u="none" strike="noStrike" kern="1200" dirty="0" smtClean="0">
                <a:solidFill>
                  <a:schemeClr val="tx1"/>
                </a:solidFill>
                <a:effectLst/>
                <a:latin typeface="+mn-lt"/>
                <a:ea typeface="+mn-ea"/>
                <a:cs typeface="+mn-cs"/>
              </a:rPr>
              <a:t>At this time, the Developmental </a:t>
            </a:r>
            <a:r>
              <a:rPr lang="en-US" altLang="zh-TW" sz="1200" b="0" i="0" u="none" strike="noStrike" kern="1200" dirty="0" err="1" smtClean="0">
                <a:solidFill>
                  <a:schemeClr val="tx1"/>
                </a:solidFill>
                <a:effectLst/>
                <a:latin typeface="+mn-lt"/>
                <a:ea typeface="+mn-ea"/>
                <a:cs typeface="+mn-cs"/>
              </a:rPr>
              <a:t>Testbed</a:t>
            </a:r>
            <a:r>
              <a:rPr lang="en-US" altLang="zh-TW" sz="1200" b="0" i="0" u="none" strike="noStrike" kern="1200" dirty="0" smtClean="0">
                <a:solidFill>
                  <a:schemeClr val="tx1"/>
                </a:solidFill>
                <a:effectLst/>
                <a:latin typeface="+mn-lt"/>
                <a:ea typeface="+mn-ea"/>
                <a:cs typeface="+mn-cs"/>
              </a:rPr>
              <a:t> Center (DTC) supports the following components of HWRF:</a:t>
            </a:r>
          </a:p>
          <a:p>
            <a:r>
              <a:rPr lang="en-US" altLang="zh-TW" sz="1200" b="0" i="0" kern="1200" dirty="0" smtClean="0">
                <a:solidFill>
                  <a:schemeClr val="tx1"/>
                </a:solidFill>
                <a:effectLst/>
                <a:latin typeface="+mn-lt"/>
                <a:ea typeface="+mn-ea"/>
                <a:cs typeface="+mn-cs"/>
              </a:rPr>
              <a:t>WRF V 3.3a (contains the 2011 operational capability with additional bug fixes)</a:t>
            </a:r>
          </a:p>
          <a:p>
            <a:r>
              <a:rPr lang="en-US" altLang="zh-TW" sz="1200" b="0" i="0" kern="1200" dirty="0" smtClean="0">
                <a:solidFill>
                  <a:schemeClr val="tx1"/>
                </a:solidFill>
                <a:effectLst/>
                <a:latin typeface="+mn-lt"/>
                <a:ea typeface="+mn-ea"/>
                <a:cs typeface="+mn-cs"/>
              </a:rPr>
              <a:t>WRF Preprocessing System (WPS)</a:t>
            </a:r>
          </a:p>
          <a:p>
            <a:r>
              <a:rPr lang="en-US" altLang="zh-TW" sz="1200" b="0" i="0" kern="1200" dirty="0" smtClean="0">
                <a:solidFill>
                  <a:schemeClr val="tx1"/>
                </a:solidFill>
                <a:effectLst/>
                <a:latin typeface="+mn-lt"/>
                <a:ea typeface="+mn-ea"/>
                <a:cs typeface="+mn-cs"/>
              </a:rPr>
              <a:t>Vortex Initialization</a:t>
            </a:r>
          </a:p>
          <a:p>
            <a:r>
              <a:rPr lang="en-US" altLang="zh-TW" sz="1200" b="0" i="0" kern="1200" dirty="0" err="1" smtClean="0">
                <a:solidFill>
                  <a:schemeClr val="tx1"/>
                </a:solidFill>
                <a:effectLst/>
                <a:latin typeface="+mn-lt"/>
                <a:ea typeface="+mn-ea"/>
                <a:cs typeface="+mn-cs"/>
              </a:rPr>
              <a:t>Gridpoint</a:t>
            </a:r>
            <a:r>
              <a:rPr lang="en-US" altLang="zh-TW" sz="1200" b="0" i="0" kern="1200" dirty="0" smtClean="0">
                <a:solidFill>
                  <a:schemeClr val="tx1"/>
                </a:solidFill>
                <a:effectLst/>
                <a:latin typeface="+mn-lt"/>
                <a:ea typeface="+mn-ea"/>
                <a:cs typeface="+mn-cs"/>
              </a:rPr>
              <a:t> Statistical Interpolation </a:t>
            </a:r>
            <a:r>
              <a:rPr lang="en-US" altLang="zh-TW" sz="1200" b="0" i="0" kern="1200" dirty="0" err="1" smtClean="0">
                <a:solidFill>
                  <a:schemeClr val="tx1"/>
                </a:solidFill>
                <a:effectLst/>
                <a:latin typeface="+mn-lt"/>
                <a:ea typeface="+mn-ea"/>
                <a:cs typeface="+mn-cs"/>
              </a:rPr>
              <a:t>variational</a:t>
            </a:r>
            <a:r>
              <a:rPr lang="en-US" altLang="zh-TW" sz="1200" b="0" i="0" kern="1200" dirty="0" smtClean="0">
                <a:solidFill>
                  <a:schemeClr val="tx1"/>
                </a:solidFill>
                <a:effectLst/>
                <a:latin typeface="+mn-lt"/>
                <a:ea typeface="+mn-ea"/>
                <a:cs typeface="+mn-cs"/>
              </a:rPr>
              <a:t> data assimilation system</a:t>
            </a:r>
          </a:p>
          <a:p>
            <a:r>
              <a:rPr lang="en-US" altLang="zh-TW" sz="1200" b="0" i="0" kern="1200" dirty="0" smtClean="0">
                <a:solidFill>
                  <a:schemeClr val="tx1"/>
                </a:solidFill>
                <a:effectLst/>
                <a:latin typeface="+mn-lt"/>
                <a:ea typeface="+mn-ea"/>
                <a:cs typeface="+mn-cs"/>
              </a:rPr>
              <a:t>NCEP Coupler</a:t>
            </a:r>
          </a:p>
          <a:p>
            <a:r>
              <a:rPr lang="en-US" altLang="zh-TW" sz="1200" b="0" i="0" kern="1200" dirty="0" smtClean="0">
                <a:solidFill>
                  <a:schemeClr val="tx1"/>
                </a:solidFill>
                <a:effectLst/>
                <a:latin typeface="+mn-lt"/>
                <a:ea typeface="+mn-ea"/>
                <a:cs typeface="+mn-cs"/>
              </a:rPr>
              <a:t>POM-TC and its initialization</a:t>
            </a:r>
          </a:p>
          <a:p>
            <a:r>
              <a:rPr lang="en-US" altLang="zh-TW" sz="1200" b="0" i="0" kern="1200" dirty="0" smtClean="0">
                <a:solidFill>
                  <a:schemeClr val="tx1"/>
                </a:solidFill>
                <a:effectLst/>
                <a:latin typeface="+mn-lt"/>
                <a:ea typeface="+mn-ea"/>
                <a:cs typeface="+mn-cs"/>
              </a:rPr>
              <a:t>HWRF Post-processing</a:t>
            </a:r>
          </a:p>
          <a:p>
            <a:r>
              <a:rPr lang="en-US" altLang="zh-TW" sz="1200" b="0" i="0" kern="1200" dirty="0" smtClean="0">
                <a:solidFill>
                  <a:schemeClr val="tx1"/>
                </a:solidFill>
                <a:effectLst/>
                <a:latin typeface="+mn-lt"/>
                <a:ea typeface="+mn-ea"/>
                <a:cs typeface="+mn-cs"/>
              </a:rPr>
              <a:t>GFDL Vortex Tracker</a:t>
            </a:r>
          </a:p>
          <a:p>
            <a:r>
              <a:rPr lang="en-US" altLang="zh-TW" sz="1200" b="0" i="0" u="none" strike="noStrike" kern="1200" dirty="0" smtClean="0">
                <a:solidFill>
                  <a:schemeClr val="tx1"/>
                </a:solidFill>
                <a:effectLst/>
                <a:latin typeface="+mn-lt"/>
                <a:ea typeface="+mn-ea"/>
                <a:cs typeface="+mn-cs"/>
              </a:rPr>
              <a:t>For more information, please refer to the </a:t>
            </a:r>
            <a:r>
              <a:rPr lang="en-US" altLang="zh-TW" sz="1200" b="0" i="0" u="sng" strike="noStrike" kern="1200" dirty="0" smtClean="0">
                <a:solidFill>
                  <a:schemeClr val="tx1"/>
                </a:solidFill>
                <a:effectLst/>
                <a:latin typeface="+mn-lt"/>
                <a:ea typeface="+mn-ea"/>
                <a:cs typeface="+mn-cs"/>
                <a:hlinkClick r:id="rId3"/>
              </a:rPr>
              <a:t>operational HWRF page</a:t>
            </a:r>
            <a:r>
              <a:rPr lang="en-US" altLang="zh-TW" sz="1200" b="0" i="0" u="none" strike="noStrike" kern="1200" dirty="0" smtClean="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2</a:t>
            </a:fld>
            <a:endParaRPr lang="zh-TW" altLang="en-US"/>
          </a:p>
        </p:txBody>
      </p:sp>
    </p:spTree>
    <p:extLst>
      <p:ext uri="{BB962C8B-B14F-4D97-AF65-F5344CB8AC3E}">
        <p14:creationId xmlns:p14="http://schemas.microsoft.com/office/powerpoint/2010/main" val="1685515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en-US" altLang="zh-TW" dirty="0" smtClean="0"/>
              <a:t>Mean09</a:t>
            </a:r>
            <a:r>
              <a:rPr lang="zh-TW" altLang="en-US" dirty="0" smtClean="0"/>
              <a:t>和</a:t>
            </a:r>
            <a:r>
              <a:rPr lang="en-US" altLang="zh-TW" dirty="0" smtClean="0"/>
              <a:t>mean03</a:t>
            </a:r>
            <a:r>
              <a:rPr lang="zh-TW" altLang="en-US" dirty="0" smtClean="0"/>
              <a:t>的平均上升速度沒有太大的差別</a:t>
            </a:r>
            <a:endParaRPr lang="en-US" altLang="zh-TW" dirty="0" smtClean="0"/>
          </a:p>
          <a:p>
            <a:pPr marL="171450" indent="-171450">
              <a:buFont typeface="Arial" pitchFamily="34" charset="0"/>
              <a:buChar char="•"/>
            </a:pPr>
            <a:r>
              <a:rPr lang="zh-TW" altLang="en-US" dirty="0" smtClean="0"/>
              <a:t>但是瞬間的上升速度最大值卻差了一倍</a:t>
            </a:r>
            <a:endParaRPr lang="en-US" altLang="zh-TW" dirty="0" smtClean="0"/>
          </a:p>
          <a:p>
            <a:pPr marL="171450" indent="-171450">
              <a:buFont typeface="Arial" pitchFamily="34" charset="0"/>
              <a:buChar char="•"/>
            </a:pPr>
            <a:r>
              <a:rPr lang="zh-TW" altLang="en-US" dirty="0" smtClean="0"/>
              <a:t>然而在門檻超過 </a:t>
            </a:r>
            <a:r>
              <a:rPr lang="en-US" altLang="zh-TW" dirty="0" smtClean="0"/>
              <a:t>5</a:t>
            </a:r>
            <a:r>
              <a:rPr lang="en-US" altLang="zh-TW" baseline="0" dirty="0" smtClean="0"/>
              <a:t> m/s</a:t>
            </a:r>
            <a:r>
              <a:rPr lang="zh-TW" altLang="en-US" baseline="0" dirty="0" smtClean="0"/>
              <a:t>的</a:t>
            </a:r>
            <a:r>
              <a:rPr lang="en-US" altLang="zh-TW" baseline="0" dirty="0" smtClean="0"/>
              <a:t>extreme03</a:t>
            </a:r>
            <a:r>
              <a:rPr lang="zh-TW" altLang="en-US" baseline="0" dirty="0" smtClean="0"/>
              <a:t> 只佔了</a:t>
            </a:r>
            <a:r>
              <a:rPr lang="en-US" altLang="zh-TW" baseline="0" dirty="0" smtClean="0"/>
              <a:t>15%</a:t>
            </a:r>
          </a:p>
          <a:p>
            <a:pPr marL="171450" indent="-171450">
              <a:buFont typeface="Arial" pitchFamily="34" charset="0"/>
              <a:buChar char="•"/>
            </a:pPr>
            <a:r>
              <a:rPr lang="en-US" altLang="zh-TW" baseline="0" dirty="0" smtClean="0"/>
              <a:t>C09</a:t>
            </a:r>
            <a:r>
              <a:rPr lang="zh-TW" altLang="en-US" baseline="0" dirty="0" smtClean="0"/>
              <a:t>在過了第</a:t>
            </a:r>
            <a:r>
              <a:rPr lang="en-US" altLang="zh-TW" baseline="0" dirty="0" smtClean="0"/>
              <a:t>12h</a:t>
            </a:r>
            <a:r>
              <a:rPr lang="zh-TW" altLang="en-US" baseline="0" dirty="0" smtClean="0"/>
              <a:t>以後大於門檻值的幾乎都低於</a:t>
            </a:r>
            <a:r>
              <a:rPr lang="en-US" altLang="zh-TW" baseline="0" dirty="0" smtClean="0"/>
              <a:t>5%</a:t>
            </a:r>
            <a:r>
              <a:rPr lang="zh-TW" altLang="en-US" baseline="0" dirty="0" smtClean="0"/>
              <a:t>，代表之後是隨著平均垂直速度</a:t>
            </a:r>
            <a:r>
              <a:rPr lang="en-US" altLang="zh-TW" baseline="0" dirty="0" smtClean="0"/>
              <a:t>2+-(2~3, </a:t>
            </a:r>
            <a:r>
              <a:rPr lang="zh-TW" altLang="en-US" baseline="0" dirty="0" smtClean="0"/>
              <a:t>標準差</a:t>
            </a:r>
            <a:r>
              <a:rPr lang="en-US" altLang="zh-TW" baseline="0" dirty="0" smtClean="0"/>
              <a:t>)m/s</a:t>
            </a:r>
            <a:r>
              <a:rPr lang="zh-TW" altLang="en-US" baseline="0" dirty="0" smtClean="0"/>
              <a:t>，從</a:t>
            </a:r>
            <a:r>
              <a:rPr lang="en-US" altLang="zh-TW" baseline="0" dirty="0" smtClean="0"/>
              <a:t>boundary layer</a:t>
            </a:r>
            <a:r>
              <a:rPr lang="zh-TW" altLang="en-US" baseline="0" dirty="0" smtClean="0"/>
              <a:t>帶上來的</a:t>
            </a:r>
            <a:r>
              <a:rPr lang="en-US" altLang="zh-TW" baseline="0" dirty="0" smtClean="0"/>
              <a:t>moisture</a:t>
            </a:r>
            <a:r>
              <a:rPr lang="zh-TW" altLang="en-US" baseline="0" dirty="0" smtClean="0"/>
              <a:t>和</a:t>
            </a:r>
            <a:r>
              <a:rPr lang="en-US" altLang="zh-TW" baseline="0" dirty="0" smtClean="0"/>
              <a:t>heat</a:t>
            </a:r>
          </a:p>
          <a:p>
            <a:pPr marL="171450" indent="-171450">
              <a:buFont typeface="Arial" pitchFamily="34" charset="0"/>
              <a:buChar char="•"/>
            </a:pPr>
            <a:r>
              <a:rPr lang="zh-TW" altLang="en-US" baseline="0" dirty="0" smtClean="0"/>
              <a:t>低解析度通常都較晚才開始增強</a:t>
            </a:r>
            <a:r>
              <a:rPr lang="en-US" altLang="zh-TW" baseline="0" dirty="0" smtClean="0"/>
              <a:t>as well as </a:t>
            </a:r>
            <a:r>
              <a:rPr lang="zh-TW" altLang="en-US" baseline="0" dirty="0" smtClean="0"/>
              <a:t>軸對稱</a:t>
            </a:r>
            <a:r>
              <a:rPr lang="en-US" altLang="zh-TW" baseline="0" dirty="0" smtClean="0"/>
              <a:t>model (</a:t>
            </a:r>
            <a:r>
              <a:rPr lang="en-US" altLang="zh-TW" baseline="0" dirty="0" err="1" smtClean="0"/>
              <a:t>Rotunno</a:t>
            </a:r>
            <a:r>
              <a:rPr lang="en-US" altLang="zh-TW" baseline="0" dirty="0" smtClean="0"/>
              <a:t> and Emanuel 1987)</a:t>
            </a:r>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16</a:t>
            </a:fld>
            <a:endParaRPr lang="zh-TW" altLang="en-US"/>
          </a:p>
        </p:txBody>
      </p:sp>
    </p:spTree>
    <p:extLst>
      <p:ext uri="{BB962C8B-B14F-4D97-AF65-F5344CB8AC3E}">
        <p14:creationId xmlns:p14="http://schemas.microsoft.com/office/powerpoint/2010/main" val="2038318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17</a:t>
            </a:fld>
            <a:endParaRPr lang="zh-TW" altLang="en-US"/>
          </a:p>
        </p:txBody>
      </p:sp>
    </p:spTree>
    <p:extLst>
      <p:ext uri="{BB962C8B-B14F-4D97-AF65-F5344CB8AC3E}">
        <p14:creationId xmlns:p14="http://schemas.microsoft.com/office/powerpoint/2010/main" val="244205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t>S03</a:t>
            </a:r>
            <a:r>
              <a:rPr lang="zh-TW" altLang="en-US" dirty="0" smtClean="0"/>
              <a:t>比起</a:t>
            </a:r>
            <a:r>
              <a:rPr lang="en-US" altLang="zh-TW" dirty="0" smtClean="0"/>
              <a:t>S09</a:t>
            </a:r>
            <a:r>
              <a:rPr lang="zh-TW" altLang="en-US" dirty="0" smtClean="0"/>
              <a:t>增強較多</a:t>
            </a:r>
          </a:p>
          <a:p>
            <a:pPr marL="171450" indent="-171450">
              <a:buFont typeface="Arial"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18</a:t>
            </a:fld>
            <a:endParaRPr lang="zh-TW" altLang="en-US"/>
          </a:p>
        </p:txBody>
      </p:sp>
    </p:spTree>
    <p:extLst>
      <p:ext uri="{BB962C8B-B14F-4D97-AF65-F5344CB8AC3E}">
        <p14:creationId xmlns:p14="http://schemas.microsoft.com/office/powerpoint/2010/main" val="1544628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t>S03</a:t>
            </a:r>
            <a:r>
              <a:rPr lang="zh-TW" altLang="en-US" dirty="0" smtClean="0"/>
              <a:t>比起</a:t>
            </a:r>
            <a:r>
              <a:rPr lang="en-US" altLang="zh-TW" dirty="0" smtClean="0"/>
              <a:t>S09</a:t>
            </a:r>
            <a:r>
              <a:rPr lang="zh-TW" altLang="en-US" dirty="0" smtClean="0"/>
              <a:t>的</a:t>
            </a:r>
            <a:r>
              <a:rPr lang="en-US" altLang="zh-TW" dirty="0" smtClean="0"/>
              <a:t>inner-core</a:t>
            </a:r>
            <a:r>
              <a:rPr lang="zh-TW" altLang="en-US" dirty="0" smtClean="0"/>
              <a:t>增強較多</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dirty="0" smtClean="0"/>
              <a:t>兩者的</a:t>
            </a:r>
            <a:r>
              <a:rPr lang="en-US" altLang="zh-TW" dirty="0" smtClean="0"/>
              <a:t>size</a:t>
            </a:r>
            <a:r>
              <a:rPr lang="zh-TW" altLang="en-US" dirty="0" smtClean="0"/>
              <a:t>都比</a:t>
            </a:r>
            <a:r>
              <a:rPr lang="en-US" altLang="zh-TW" dirty="0" smtClean="0"/>
              <a:t>control</a:t>
            </a:r>
            <a:r>
              <a:rPr lang="zh-TW" altLang="en-US" dirty="0" smtClean="0"/>
              <a:t>的還要大</a:t>
            </a:r>
          </a:p>
          <a:p>
            <a:pPr marL="171450" indent="-171450">
              <a:buFont typeface="Arial"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19</a:t>
            </a:fld>
            <a:endParaRPr lang="zh-TW" altLang="en-US"/>
          </a:p>
        </p:txBody>
      </p:sp>
    </p:spTree>
    <p:extLst>
      <p:ext uri="{BB962C8B-B14F-4D97-AF65-F5344CB8AC3E}">
        <p14:creationId xmlns:p14="http://schemas.microsoft.com/office/powerpoint/2010/main" val="120519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zh-TW" altLang="en-US" dirty="0" smtClean="0"/>
              <a:t>加大後，</a:t>
            </a:r>
            <a:r>
              <a:rPr lang="en-US" altLang="zh-TW" dirty="0" smtClean="0"/>
              <a:t>R03</a:t>
            </a:r>
            <a:r>
              <a:rPr lang="zh-TW" altLang="en-US" dirty="0" smtClean="0"/>
              <a:t>和</a:t>
            </a:r>
            <a:r>
              <a:rPr lang="en-US" altLang="zh-TW" dirty="0" smtClean="0"/>
              <a:t>R09</a:t>
            </a:r>
            <a:r>
              <a:rPr lang="zh-TW" altLang="en-US" dirty="0" smtClean="0"/>
              <a:t>的</a:t>
            </a:r>
            <a:r>
              <a:rPr lang="en-US" altLang="zh-TW" dirty="0" smtClean="0"/>
              <a:t>Thermal Anomaly</a:t>
            </a:r>
            <a:r>
              <a:rPr lang="zh-TW" altLang="en-US" dirty="0" smtClean="0"/>
              <a:t>幾乎一樣</a:t>
            </a:r>
            <a:endParaRPr lang="en-US" altLang="zh-TW" dirty="0" smtClean="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20</a:t>
            </a:fld>
            <a:endParaRPr lang="zh-TW" altLang="en-US"/>
          </a:p>
        </p:txBody>
      </p:sp>
    </p:spTree>
    <p:extLst>
      <p:ext uri="{BB962C8B-B14F-4D97-AF65-F5344CB8AC3E}">
        <p14:creationId xmlns:p14="http://schemas.microsoft.com/office/powerpoint/2010/main" val="191287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zh-TW" altLang="en-US" dirty="0" smtClean="0"/>
              <a:t>比起</a:t>
            </a:r>
            <a:r>
              <a:rPr lang="en-US" altLang="zh-TW" dirty="0" smtClean="0"/>
              <a:t>R03</a:t>
            </a:r>
            <a:r>
              <a:rPr lang="zh-TW" altLang="en-US" dirty="0" smtClean="0"/>
              <a:t>，</a:t>
            </a:r>
            <a:r>
              <a:rPr lang="en-US" altLang="zh-TW" dirty="0" smtClean="0"/>
              <a:t>R09</a:t>
            </a:r>
            <a:r>
              <a:rPr lang="zh-TW" altLang="en-US" dirty="0" smtClean="0"/>
              <a:t>的增強反而較</a:t>
            </a:r>
            <a:r>
              <a:rPr lang="en-US" altLang="zh-TW" dirty="0" smtClean="0"/>
              <a:t>C09</a:t>
            </a:r>
            <a:r>
              <a:rPr lang="zh-TW" altLang="en-US" dirty="0" smtClean="0"/>
              <a:t>好一些</a:t>
            </a:r>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21</a:t>
            </a:fld>
            <a:endParaRPr lang="zh-TW" altLang="en-US"/>
          </a:p>
        </p:txBody>
      </p:sp>
    </p:spTree>
    <p:extLst>
      <p:ext uri="{BB962C8B-B14F-4D97-AF65-F5344CB8AC3E}">
        <p14:creationId xmlns:p14="http://schemas.microsoft.com/office/powerpoint/2010/main" val="2075012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zh-TW" altLang="en-US" dirty="0" smtClean="0"/>
              <a:t>雖然在強度上看起來</a:t>
            </a:r>
            <a:r>
              <a:rPr lang="en-US" altLang="zh-TW" dirty="0" smtClean="0"/>
              <a:t>S09</a:t>
            </a:r>
            <a:r>
              <a:rPr lang="zh-TW" altLang="en-US" dirty="0" smtClean="0"/>
              <a:t>和</a:t>
            </a:r>
            <a:r>
              <a:rPr lang="en-US" altLang="zh-TW" dirty="0" smtClean="0"/>
              <a:t>S03</a:t>
            </a:r>
            <a:r>
              <a:rPr lang="zh-TW" altLang="en-US" dirty="0" smtClean="0"/>
              <a:t>差不多，但是在極值方面仍然比不過</a:t>
            </a:r>
            <a:r>
              <a:rPr lang="en-US" altLang="zh-TW" dirty="0" smtClean="0"/>
              <a:t>S03</a:t>
            </a:r>
          </a:p>
          <a:p>
            <a:pPr marL="171450" indent="-171450">
              <a:buFont typeface="Arial" pitchFamily="34" charset="0"/>
              <a:buChar char="•"/>
            </a:pPr>
            <a:r>
              <a:rPr lang="zh-TW" altLang="en-US" dirty="0" smtClean="0"/>
              <a:t>極值所造成的不對稱並不影響</a:t>
            </a:r>
            <a:r>
              <a:rPr lang="en-US" altLang="zh-TW" dirty="0" smtClean="0"/>
              <a:t>storm</a:t>
            </a:r>
            <a:r>
              <a:rPr lang="zh-TW" altLang="en-US" dirty="0" smtClean="0"/>
              <a:t>的增強</a:t>
            </a:r>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22</a:t>
            </a:fld>
            <a:endParaRPr lang="zh-TW" altLang="en-US"/>
          </a:p>
        </p:txBody>
      </p:sp>
    </p:spTree>
    <p:extLst>
      <p:ext uri="{BB962C8B-B14F-4D97-AF65-F5344CB8AC3E}">
        <p14:creationId xmlns:p14="http://schemas.microsoft.com/office/powerpoint/2010/main" val="2126949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dirty="0" smtClean="0"/>
              <a:t>在</a:t>
            </a:r>
            <a:r>
              <a:rPr lang="en-US" altLang="zh-TW" dirty="0" smtClean="0"/>
              <a:t>SAS09</a:t>
            </a:r>
            <a:r>
              <a:rPr lang="zh-TW" altLang="en-US" dirty="0" smtClean="0"/>
              <a:t>中，</a:t>
            </a:r>
            <a:r>
              <a:rPr lang="en-US" altLang="zh-TW" dirty="0" smtClean="0"/>
              <a:t>Microphysical heating</a:t>
            </a:r>
            <a:r>
              <a:rPr lang="zh-TW" altLang="en-US" dirty="0" smtClean="0"/>
              <a:t>太弱以至於無法維持</a:t>
            </a:r>
            <a:r>
              <a:rPr lang="en-US" altLang="zh-TW" dirty="0" smtClean="0"/>
              <a:t>SAS09</a:t>
            </a:r>
            <a:r>
              <a:rPr lang="zh-TW" altLang="en-US" dirty="0" smtClean="0"/>
              <a:t>的強度</a:t>
            </a:r>
            <a:r>
              <a:rPr lang="en-US" altLang="zh-TW" dirty="0" smtClean="0"/>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t>SAS03</a:t>
            </a:r>
            <a:r>
              <a:rPr lang="zh-TW" altLang="en-US" dirty="0" smtClean="0"/>
              <a:t>到後期才有較強的強度</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23</a:t>
            </a:fld>
            <a:endParaRPr lang="zh-TW" altLang="en-US"/>
          </a:p>
        </p:txBody>
      </p:sp>
    </p:spTree>
    <p:extLst>
      <p:ext uri="{BB962C8B-B14F-4D97-AF65-F5344CB8AC3E}">
        <p14:creationId xmlns:p14="http://schemas.microsoft.com/office/powerpoint/2010/main" val="1089828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en-US" altLang="zh-TW" dirty="0" smtClean="0"/>
              <a:t>SAS</a:t>
            </a:r>
            <a:r>
              <a:rPr lang="zh-TW" altLang="en-US" dirty="0" smtClean="0"/>
              <a:t> 提供了額外的</a:t>
            </a:r>
            <a:r>
              <a:rPr lang="en-US" altLang="zh-TW" dirty="0" smtClean="0"/>
              <a:t>heating</a:t>
            </a:r>
          </a:p>
          <a:p>
            <a:pPr marL="171450" indent="-171450">
              <a:buFont typeface="Arial" pitchFamily="34" charset="0"/>
              <a:buChar char="•"/>
            </a:pPr>
            <a:r>
              <a:rPr lang="zh-TW" altLang="en-US" dirty="0" smtClean="0"/>
              <a:t>在有</a:t>
            </a:r>
            <a:r>
              <a:rPr lang="en-US" altLang="zh-TW" dirty="0" smtClean="0"/>
              <a:t>SAS</a:t>
            </a:r>
            <a:r>
              <a:rPr lang="zh-TW" altLang="en-US" dirty="0" smtClean="0"/>
              <a:t>的情況下增強較快速，</a:t>
            </a:r>
            <a:r>
              <a:rPr lang="en-US" altLang="zh-TW" dirty="0" smtClean="0"/>
              <a:t>SAS03</a:t>
            </a:r>
            <a:r>
              <a:rPr lang="zh-TW" altLang="en-US" dirty="0" smtClean="0"/>
              <a:t>到後期才有與</a:t>
            </a:r>
            <a:r>
              <a:rPr lang="en-US" altLang="zh-TW" dirty="0" smtClean="0"/>
              <a:t>C03</a:t>
            </a:r>
            <a:r>
              <a:rPr lang="zh-TW" altLang="en-US" dirty="0" smtClean="0"/>
              <a:t>前期一樣的強度</a:t>
            </a:r>
            <a:endParaRPr lang="en-US" altLang="zh-TW" dirty="0" smtClean="0"/>
          </a:p>
          <a:p>
            <a:pPr marL="171450" indent="-171450">
              <a:buFont typeface="Arial" pitchFamily="34" charset="0"/>
              <a:buChar char="•"/>
            </a:pPr>
            <a:r>
              <a:rPr lang="zh-TW" altLang="en-US" dirty="0" smtClean="0"/>
              <a:t>在模式中</a:t>
            </a:r>
            <a:r>
              <a:rPr lang="en-US" altLang="zh-TW" dirty="0" smtClean="0"/>
              <a:t>SAS convection scheme</a:t>
            </a:r>
            <a:r>
              <a:rPr lang="zh-TW" altLang="en-US" dirty="0" smtClean="0"/>
              <a:t>不能被忽略</a:t>
            </a:r>
            <a:endParaRPr lang="en-US" altLang="zh-TW" dirty="0" smtClean="0"/>
          </a:p>
          <a:p>
            <a:pPr marL="171450" indent="-171450">
              <a:buFont typeface="Arial" pitchFamily="34" charset="0"/>
              <a:buChar char="•"/>
            </a:pPr>
            <a:endParaRPr lang="en-US" altLang="zh-TW" dirty="0" smtClean="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24</a:t>
            </a:fld>
            <a:endParaRPr lang="zh-TW" altLang="en-US"/>
          </a:p>
        </p:txBody>
      </p:sp>
    </p:spTree>
    <p:extLst>
      <p:ext uri="{BB962C8B-B14F-4D97-AF65-F5344CB8AC3E}">
        <p14:creationId xmlns:p14="http://schemas.microsoft.com/office/powerpoint/2010/main" val="3647048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en-US" altLang="zh-TW" dirty="0" smtClean="0"/>
              <a:t>Vortex</a:t>
            </a:r>
            <a:r>
              <a:rPr lang="zh-TW" altLang="en-US" dirty="0" smtClean="0"/>
              <a:t>的發展、增強可以分為快速發展期和成熟期，成熟期的發展速度慢</a:t>
            </a:r>
            <a:endParaRPr lang="en-US" altLang="zh-TW" dirty="0" smtClean="0"/>
          </a:p>
          <a:p>
            <a:pPr marL="171450" indent="-171450">
              <a:buFont typeface="Arial" pitchFamily="34" charset="0"/>
              <a:buChar char="•"/>
            </a:pPr>
            <a:r>
              <a:rPr lang="zh-TW" altLang="en-US" dirty="0" smtClean="0"/>
              <a:t>解析度對一開始迅速增強並沒有太大的影響，但到了後期便有明顯的區別</a:t>
            </a:r>
            <a:endParaRPr lang="en-US" altLang="zh-TW" dirty="0" smtClean="0"/>
          </a:p>
          <a:p>
            <a:pPr marL="171450" indent="-171450">
              <a:buFont typeface="Arial" pitchFamily="34" charset="0"/>
              <a:buChar char="•"/>
            </a:pPr>
            <a:r>
              <a:rPr lang="zh-TW" altLang="en-US" dirty="0" smtClean="0"/>
              <a:t>上升運動是迅速增強的過程中的主角</a:t>
            </a:r>
            <a:endParaRPr lang="en-US" altLang="zh-TW" dirty="0" smtClean="0"/>
          </a:p>
          <a:p>
            <a:pPr marL="171450" indent="-171450">
              <a:buFont typeface="Arial" pitchFamily="34" charset="0"/>
              <a:buChar char="•"/>
            </a:pPr>
            <a:r>
              <a:rPr lang="zh-TW" altLang="en-US" dirty="0" smtClean="0"/>
              <a:t>解析度對模擬出的極值有一定的影響</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25</a:t>
            </a:fld>
            <a:endParaRPr lang="zh-TW" altLang="en-US"/>
          </a:p>
        </p:txBody>
      </p:sp>
    </p:spTree>
    <p:extLst>
      <p:ext uri="{BB962C8B-B14F-4D97-AF65-F5344CB8AC3E}">
        <p14:creationId xmlns:p14="http://schemas.microsoft.com/office/powerpoint/2010/main" val="421723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zh-TW" altLang="en-US" sz="1200" b="0" i="0" kern="1200" dirty="0" smtClean="0">
                <a:solidFill>
                  <a:schemeClr val="tx1"/>
                </a:solidFill>
                <a:effectLst/>
                <a:latin typeface="+mn-lt"/>
                <a:ea typeface="+mn-ea"/>
                <a:cs typeface="+mn-cs"/>
              </a:rPr>
              <a:t>非靜力平衡系統</a:t>
            </a:r>
            <a:endParaRPr lang="en-US" altLang="zh-TW" sz="1200" b="0" i="0" kern="1200" dirty="0" smtClean="0">
              <a:solidFill>
                <a:schemeClr val="tx1"/>
              </a:solidFill>
              <a:effectLst/>
              <a:latin typeface="+mn-lt"/>
              <a:ea typeface="+mn-ea"/>
              <a:cs typeface="+mn-cs"/>
            </a:endParaRPr>
          </a:p>
          <a:p>
            <a:pPr marL="171450" indent="-171450">
              <a:buFont typeface="Arial" pitchFamily="34" charset="0"/>
              <a:buChar char="•"/>
            </a:pPr>
            <a:r>
              <a:rPr lang="en-US" altLang="zh-TW" sz="1200" b="0" i="0" kern="1200" dirty="0" smtClean="0">
                <a:solidFill>
                  <a:schemeClr val="tx1"/>
                </a:solidFill>
                <a:effectLst/>
                <a:latin typeface="+mn-lt"/>
                <a:ea typeface="+mn-ea"/>
                <a:cs typeface="+mn-cs"/>
              </a:rPr>
              <a:t>The GFDL model scheme is used for surface flux calculations with an improved air-sea momentum flux parameterization in strong wind conditions and a one-layer slab land surface model.</a:t>
            </a:r>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3</a:t>
            </a:fld>
            <a:endParaRPr lang="zh-TW" altLang="en-US"/>
          </a:p>
        </p:txBody>
      </p:sp>
    </p:spTree>
    <p:extLst>
      <p:ext uri="{BB962C8B-B14F-4D97-AF65-F5344CB8AC3E}">
        <p14:creationId xmlns:p14="http://schemas.microsoft.com/office/powerpoint/2010/main" val="267266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en-US" altLang="zh-TW" dirty="0" smtClean="0"/>
              <a:t>10-m height.  Tangential wind speed, 17.2, 33, 43, 50, 59 m/s</a:t>
            </a:r>
          </a:p>
          <a:p>
            <a:pPr marL="228600" indent="-228600">
              <a:buAutoNum type="arabicPeriod"/>
            </a:pPr>
            <a:endParaRPr lang="en-US" altLang="zh-TW" dirty="0" smtClean="0"/>
          </a:p>
          <a:p>
            <a:pPr marL="228600" indent="-228600">
              <a:buAutoNum type="arabicPeriod"/>
            </a:pPr>
            <a:r>
              <a:rPr lang="zh-TW" altLang="en-US" dirty="0" smtClean="0"/>
              <a:t>一開始加強很快，</a:t>
            </a:r>
            <a:r>
              <a:rPr lang="en-US" altLang="zh-TW" dirty="0" smtClean="0"/>
              <a:t>24h</a:t>
            </a:r>
            <a:r>
              <a:rPr lang="zh-TW" altLang="en-US" dirty="0" smtClean="0"/>
              <a:t>後強度增加速率減緩</a:t>
            </a:r>
            <a:endParaRPr lang="en-US" altLang="zh-TW" dirty="0" smtClean="0"/>
          </a:p>
          <a:p>
            <a:pPr marL="228600" indent="-228600">
              <a:buAutoNum type="arabicPeriod"/>
            </a:pPr>
            <a:r>
              <a:rPr lang="en-US" altLang="zh-TW" dirty="0" smtClean="0"/>
              <a:t>24h</a:t>
            </a:r>
            <a:r>
              <a:rPr lang="zh-TW" altLang="en-US" dirty="0" smtClean="0"/>
              <a:t>以後不同的解析度開始有差別 </a:t>
            </a:r>
            <a:r>
              <a:rPr lang="en-US" altLang="zh-TW" dirty="0" smtClean="0"/>
              <a:t>(</a:t>
            </a:r>
            <a:r>
              <a:rPr lang="zh-TW" altLang="en-US" dirty="0" smtClean="0"/>
              <a:t>解析度較低的較弱</a:t>
            </a:r>
            <a:r>
              <a:rPr lang="en-US" altLang="zh-TW" dirty="0" smtClean="0"/>
              <a:t>)</a:t>
            </a:r>
          </a:p>
          <a:p>
            <a:pPr marL="0" indent="0">
              <a:buNone/>
            </a:pPr>
            <a:endParaRPr lang="en-US" altLang="zh-TW" dirty="0" smtClean="0"/>
          </a:p>
          <a:p>
            <a:pPr marL="0" indent="0">
              <a:buNone/>
            </a:pPr>
            <a:r>
              <a:rPr lang="en-US" altLang="zh-TW" dirty="0" smtClean="0"/>
              <a:t>&gt;&gt;</a:t>
            </a:r>
            <a:r>
              <a:rPr lang="zh-TW" altLang="en-US" dirty="0" smtClean="0"/>
              <a:t> 高解析度對於熱帶氣旋強度的變化有明顯的影響</a:t>
            </a:r>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6</a:t>
            </a:fld>
            <a:endParaRPr lang="zh-TW" altLang="en-US"/>
          </a:p>
        </p:txBody>
      </p:sp>
    </p:spTree>
    <p:extLst>
      <p:ext uri="{BB962C8B-B14F-4D97-AF65-F5344CB8AC3E}">
        <p14:creationId xmlns:p14="http://schemas.microsoft.com/office/powerpoint/2010/main" val="303736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中高層的 </a:t>
            </a:r>
            <a:r>
              <a:rPr lang="en-US" altLang="zh-TW" dirty="0" smtClean="0"/>
              <a:t>tangentially averaged maximum temperature anomaly(K) respect to the far-field environmental temperature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dirty="0" smtClean="0"/>
              <a:t>暖心發展使</a:t>
            </a:r>
            <a:r>
              <a:rPr lang="en-US" altLang="zh-TW" dirty="0" smtClean="0"/>
              <a:t>TC</a:t>
            </a:r>
            <a:r>
              <a:rPr lang="zh-TW" altLang="en-US" dirty="0" smtClean="0"/>
              <a:t>迅速增強</a:t>
            </a:r>
            <a:endParaRPr lang="en-US" altLang="zh-TW" dirty="0" smtClean="0"/>
          </a:p>
          <a:p>
            <a:pPr marL="171450" indent="-171450">
              <a:buFont typeface="Arial" pitchFamily="34" charset="0"/>
              <a:buChar char="•"/>
            </a:pPr>
            <a:r>
              <a:rPr lang="en-US" altLang="zh-TW" dirty="0" smtClean="0"/>
              <a:t>24h</a:t>
            </a:r>
            <a:r>
              <a:rPr lang="zh-TW" altLang="en-US" dirty="0" smtClean="0"/>
              <a:t> 前氣旋迅速增強</a:t>
            </a:r>
            <a:r>
              <a:rPr lang="en-US" altLang="zh-TW" baseline="0" dirty="0" smtClean="0"/>
              <a:t> </a:t>
            </a:r>
            <a:r>
              <a:rPr lang="zh-TW" altLang="en-US" baseline="0" dirty="0" smtClean="0"/>
              <a:t>，</a:t>
            </a:r>
            <a:r>
              <a:rPr lang="en-US" altLang="zh-TW" baseline="0" dirty="0" smtClean="0"/>
              <a:t>24h</a:t>
            </a:r>
            <a:r>
              <a:rPr lang="zh-TW" altLang="en-US" baseline="0" dirty="0" smtClean="0"/>
              <a:t>後趨於緩慢</a:t>
            </a:r>
            <a:endParaRPr lang="en-US" altLang="zh-TW" baseline="0" dirty="0" smtClean="0"/>
          </a:p>
          <a:p>
            <a:pPr marL="171450" indent="-171450">
              <a:buFont typeface="Arial" pitchFamily="34" charset="0"/>
              <a:buChar char="•"/>
            </a:pPr>
            <a:r>
              <a:rPr lang="zh-TW" altLang="en-US" baseline="0" dirty="0" smtClean="0"/>
              <a:t>迅速加強的階段並沒有解析度的差別，而到了成熟期則開始有差別 </a:t>
            </a:r>
            <a:r>
              <a:rPr lang="en-US" altLang="zh-TW" baseline="0" dirty="0" smtClean="0"/>
              <a:t>(</a:t>
            </a:r>
            <a:r>
              <a:rPr lang="zh-TW" altLang="en-US" baseline="0" dirty="0" smtClean="0"/>
              <a:t>可參照</a:t>
            </a:r>
            <a:r>
              <a:rPr lang="en-US" altLang="zh-TW" baseline="0" dirty="0" smtClean="0"/>
              <a:t>2a,b)</a:t>
            </a:r>
          </a:p>
          <a:p>
            <a:r>
              <a:rPr lang="en-US" altLang="zh-TW" sz="1200" b="0" i="0" kern="1200" dirty="0" smtClean="0">
                <a:solidFill>
                  <a:schemeClr val="tx1"/>
                </a:solidFill>
                <a:effectLst/>
                <a:latin typeface="+mn-lt"/>
                <a:ea typeface="+mn-ea"/>
                <a:cs typeface="+mn-cs"/>
              </a:rPr>
              <a:t>A </a:t>
            </a:r>
            <a:r>
              <a:rPr lang="en-US" altLang="zh-TW" sz="1200" b="1" i="0" kern="1200" dirty="0" smtClean="0">
                <a:solidFill>
                  <a:schemeClr val="tx1"/>
                </a:solidFill>
                <a:effectLst/>
                <a:latin typeface="+mn-lt"/>
                <a:ea typeface="+mn-ea"/>
                <a:cs typeface="+mn-cs"/>
              </a:rPr>
              <a:t>thermal plume</a:t>
            </a:r>
            <a:r>
              <a:rPr lang="en-US" altLang="zh-TW" sz="1200" b="0" i="0" kern="1200" dirty="0" smtClean="0">
                <a:solidFill>
                  <a:schemeClr val="tx1"/>
                </a:solidFill>
                <a:effectLst/>
                <a:latin typeface="+mn-lt"/>
                <a:ea typeface="+mn-ea"/>
                <a:cs typeface="+mn-cs"/>
              </a:rPr>
              <a:t> is one which is generated by gas rising above heat source. The gas rises because </a:t>
            </a:r>
            <a:r>
              <a:rPr lang="en-US" altLang="zh-TW" sz="1200" b="0" i="0" u="none" strike="noStrike" kern="1200" dirty="0" smtClean="0">
                <a:solidFill>
                  <a:schemeClr val="tx1"/>
                </a:solidFill>
                <a:effectLst/>
                <a:latin typeface="+mn-lt"/>
                <a:ea typeface="+mn-ea"/>
                <a:cs typeface="+mn-cs"/>
                <a:hlinkClick r:id="rId3" tooltip="Thermal expansion"/>
              </a:rPr>
              <a:t>thermal expansion</a:t>
            </a:r>
            <a:r>
              <a:rPr lang="en-US" altLang="zh-TW" sz="1200" b="0" i="0" kern="1200" dirty="0" smtClean="0">
                <a:solidFill>
                  <a:schemeClr val="tx1"/>
                </a:solidFill>
                <a:effectLst/>
                <a:latin typeface="+mn-lt"/>
                <a:ea typeface="+mn-ea"/>
                <a:cs typeface="+mn-cs"/>
              </a:rPr>
              <a:t> makes warm gas less dense than the surrounding cooler gas.</a:t>
            </a:r>
            <a:endParaRPr lang="en-US" altLang="zh-TW" dirty="0" smtClean="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7</a:t>
            </a:fld>
            <a:endParaRPr lang="zh-TW" altLang="en-US"/>
          </a:p>
        </p:txBody>
      </p:sp>
    </p:spTree>
    <p:extLst>
      <p:ext uri="{BB962C8B-B14F-4D97-AF65-F5344CB8AC3E}">
        <p14:creationId xmlns:p14="http://schemas.microsoft.com/office/powerpoint/2010/main" val="83278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Thermal anomaly cross section (x-z) (color shaped)</a:t>
            </a:r>
          </a:p>
          <a:p>
            <a:r>
              <a:rPr lang="en-US" altLang="zh-TW" dirty="0" smtClean="0"/>
              <a:t>Contours</a:t>
            </a:r>
            <a:r>
              <a:rPr lang="en-US" altLang="zh-TW" baseline="0" dirty="0" smtClean="0"/>
              <a:t> are </a:t>
            </a:r>
            <a:r>
              <a:rPr lang="el-GR" altLang="zh-TW" baseline="0" dirty="0" smtClean="0">
                <a:latin typeface="Times New Roman"/>
                <a:cs typeface="Times New Roman"/>
              </a:rPr>
              <a:t>θ</a:t>
            </a:r>
            <a:r>
              <a:rPr lang="en-US" altLang="zh-TW" baseline="-25000" dirty="0" smtClean="0">
                <a:latin typeface="Times New Roman"/>
                <a:cs typeface="Times New Roman"/>
              </a:rPr>
              <a:t>e</a:t>
            </a:r>
            <a:r>
              <a:rPr lang="en-US" altLang="zh-TW" baseline="0" dirty="0" smtClean="0">
                <a:latin typeface="Times New Roman"/>
                <a:cs typeface="Times New Roman"/>
              </a:rPr>
              <a:t> </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baseline="0" dirty="0" smtClean="0"/>
              <a:t>在</a:t>
            </a:r>
            <a:r>
              <a:rPr lang="en-US" altLang="zh-TW" baseline="0" dirty="0" smtClean="0"/>
              <a:t>9</a:t>
            </a:r>
            <a:r>
              <a:rPr lang="zh-TW" altLang="en-US" baseline="0" dirty="0" smtClean="0"/>
              <a:t>到</a:t>
            </a:r>
            <a:r>
              <a:rPr lang="en-US" altLang="zh-TW" baseline="0" dirty="0" smtClean="0"/>
              <a:t>24</a:t>
            </a:r>
            <a:r>
              <a:rPr lang="zh-TW" altLang="en-US" baseline="0" dirty="0" smtClean="0"/>
              <a:t>小時內非常迅速地增強</a:t>
            </a:r>
            <a:endParaRPr lang="en-US" altLang="zh-TW"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baseline="0" dirty="0" smtClean="0"/>
              <a:t>發展後的結構大致相同 </a:t>
            </a:r>
            <a:r>
              <a:rPr lang="en-US" altLang="zh-TW" baseline="0" dirty="0" smtClean="0"/>
              <a:t>(agree with the reported by Ritchie et al. (2003) for the case of Hurricane Floyd (1999))</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baseline="0" dirty="0" smtClean="0"/>
              <a:t>雖然</a:t>
            </a:r>
            <a:r>
              <a:rPr lang="en-US" altLang="zh-TW" baseline="0" dirty="0" smtClean="0"/>
              <a:t>C03</a:t>
            </a:r>
            <a:r>
              <a:rPr lang="zh-TW" altLang="en-US" baseline="0" dirty="0" smtClean="0"/>
              <a:t>和</a:t>
            </a:r>
            <a:r>
              <a:rPr lang="en-US" altLang="zh-TW" baseline="0" dirty="0" smtClean="0"/>
              <a:t>C09</a:t>
            </a:r>
            <a:r>
              <a:rPr lang="zh-TW" altLang="en-US" baseline="0" dirty="0" smtClean="0"/>
              <a:t>在結構上可能有些許差異，但在增強的過程中幾乎是一致的</a:t>
            </a:r>
            <a:endParaRPr lang="en-US" altLang="zh-TW"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dirty="0" smtClean="0"/>
              <a:t>上升氣流會把</a:t>
            </a:r>
            <a:r>
              <a:rPr lang="en-US" altLang="zh-TW" dirty="0" smtClean="0"/>
              <a:t>boundary layer</a:t>
            </a:r>
            <a:r>
              <a:rPr lang="zh-TW" altLang="en-US" dirty="0" smtClean="0"/>
              <a:t>附近的 </a:t>
            </a:r>
            <a:r>
              <a:rPr lang="en-US" altLang="zh-TW" dirty="0" smtClean="0"/>
              <a:t>moisture </a:t>
            </a:r>
            <a:r>
              <a:rPr lang="zh-TW" altLang="en-US" dirty="0" smtClean="0"/>
              <a:t>和 </a:t>
            </a:r>
            <a:r>
              <a:rPr lang="en-US" altLang="zh-TW" dirty="0" smtClean="0"/>
              <a:t>heat (higher</a:t>
            </a:r>
            <a:r>
              <a:rPr lang="en-US" altLang="zh-TW" baseline="0" dirty="0" smtClean="0"/>
              <a:t> </a:t>
            </a:r>
            <a:r>
              <a:rPr lang="el-GR" altLang="zh-TW" baseline="0" dirty="0" smtClean="0">
                <a:latin typeface="Times New Roman"/>
                <a:cs typeface="Times New Roman"/>
              </a:rPr>
              <a:t>θ</a:t>
            </a:r>
            <a:r>
              <a:rPr lang="en-US" altLang="zh-TW" baseline="-25000" dirty="0" smtClean="0">
                <a:latin typeface="Times New Roman"/>
                <a:cs typeface="Times New Roman"/>
              </a:rPr>
              <a:t>e</a:t>
            </a:r>
            <a:r>
              <a:rPr lang="en-US" altLang="zh-TW" baseline="0" dirty="0" smtClean="0">
                <a:latin typeface="Times New Roman"/>
                <a:cs typeface="Times New Roman"/>
              </a:rPr>
              <a:t> </a:t>
            </a:r>
            <a:r>
              <a:rPr lang="en-US" altLang="zh-TW" baseline="0" dirty="0" smtClean="0"/>
              <a:t>)</a:t>
            </a:r>
            <a:r>
              <a:rPr lang="zh-TW" altLang="en-US" baseline="0" dirty="0" smtClean="0"/>
              <a:t> 往上傳遞 </a:t>
            </a:r>
            <a:r>
              <a:rPr lang="en-US" altLang="zh-TW" baseline="0" dirty="0" smtClean="0"/>
              <a:t>(Emanuel 2003)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altLang="zh-TW" baseline="0" dirty="0" smtClean="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9</a:t>
            </a:fld>
            <a:endParaRPr lang="zh-TW" altLang="en-US"/>
          </a:p>
        </p:txBody>
      </p:sp>
    </p:spTree>
    <p:extLst>
      <p:ext uri="{BB962C8B-B14F-4D97-AF65-F5344CB8AC3E}">
        <p14:creationId xmlns:p14="http://schemas.microsoft.com/office/powerpoint/2010/main" val="27275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每</a:t>
            </a:r>
            <a:r>
              <a:rPr lang="en-US" altLang="zh-TW" dirty="0" smtClean="0"/>
              <a:t>6</a:t>
            </a:r>
            <a:r>
              <a:rPr lang="zh-TW" altLang="en-US" dirty="0" smtClean="0"/>
              <a:t>小時平均的二次環流，</a:t>
            </a:r>
            <a:r>
              <a:rPr lang="en-US" altLang="zh-TW" dirty="0" smtClean="0"/>
              <a:t>radial-height cross </a:t>
            </a:r>
            <a:r>
              <a:rPr lang="en-US" altLang="zh-TW" dirty="0" err="1" smtClean="0"/>
              <a:t>secion</a:t>
            </a:r>
            <a:r>
              <a:rPr lang="en-US" altLang="zh-TW" dirty="0" smtClean="0"/>
              <a:t>, </a:t>
            </a:r>
            <a:r>
              <a:rPr lang="zh-TW" altLang="en-US" dirty="0" smtClean="0"/>
              <a:t>色標</a:t>
            </a:r>
            <a:r>
              <a:rPr lang="en-US" altLang="zh-TW" dirty="0" smtClean="0"/>
              <a:t>&gt;&gt;</a:t>
            </a:r>
            <a:r>
              <a:rPr lang="zh-TW" altLang="en-US" dirty="0" smtClean="0"/>
              <a:t>上升速度</a:t>
            </a:r>
            <a:endParaRPr lang="en-US" altLang="zh-TW" dirty="0" smtClean="0"/>
          </a:p>
          <a:p>
            <a:endParaRPr lang="en-US" altLang="zh-TW" baseline="0" dirty="0" smtClean="0"/>
          </a:p>
          <a:p>
            <a:pPr marL="171450" indent="-171450">
              <a:buFont typeface="Arial" pitchFamily="34" charset="0"/>
              <a:buChar char="•"/>
            </a:pPr>
            <a:r>
              <a:rPr lang="en-US" altLang="zh-TW" baseline="0" dirty="0" smtClean="0"/>
              <a:t>At 21h, C09</a:t>
            </a:r>
            <a:r>
              <a:rPr lang="zh-TW" altLang="en-US" baseline="0" dirty="0" smtClean="0"/>
              <a:t>比</a:t>
            </a:r>
            <a:r>
              <a:rPr lang="en-US" altLang="zh-TW" baseline="0" dirty="0" smtClean="0"/>
              <a:t>C03</a:t>
            </a:r>
            <a:r>
              <a:rPr lang="zh-TW" altLang="en-US" baseline="0" dirty="0" smtClean="0"/>
              <a:t>更具完整結構</a:t>
            </a:r>
            <a:endParaRPr lang="en-US" altLang="zh-TW" baseline="0" dirty="0" smtClean="0"/>
          </a:p>
          <a:p>
            <a:pPr marL="171450" indent="-171450">
              <a:buFont typeface="Arial" pitchFamily="34" charset="0"/>
              <a:buChar char="•"/>
            </a:pPr>
            <a:r>
              <a:rPr lang="en-US" altLang="zh-TW" baseline="0" dirty="0" smtClean="0"/>
              <a:t>Smith(1980) </a:t>
            </a:r>
            <a:r>
              <a:rPr lang="zh-TW" altLang="en-US" baseline="0" dirty="0" smtClean="0"/>
              <a:t>發現絕熱增溫中的浮力會對</a:t>
            </a:r>
            <a:r>
              <a:rPr lang="en-US" altLang="zh-TW" baseline="0" dirty="0" smtClean="0"/>
              <a:t>inward(from the eye wall to the eye)</a:t>
            </a:r>
            <a:r>
              <a:rPr lang="zh-TW" altLang="en-US" baseline="0" dirty="0" smtClean="0"/>
              <a:t>的壓力梯度有反作用。在中高層眼牆附近會有強烈的下沉。</a:t>
            </a:r>
            <a:endParaRPr lang="en-US" altLang="zh-TW" baseline="0" dirty="0" smtClean="0"/>
          </a:p>
          <a:p>
            <a:pPr marL="171450" indent="-171450">
              <a:buFont typeface="Arial" pitchFamily="34" charset="0"/>
              <a:buChar char="•"/>
            </a:pPr>
            <a:r>
              <a:rPr lang="zh-TW" altLang="en-US" dirty="0" smtClean="0"/>
              <a:t>這樣的下沉氣流使颱風眼變得明顯</a:t>
            </a:r>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11</a:t>
            </a:fld>
            <a:endParaRPr lang="zh-TW" altLang="en-US"/>
          </a:p>
        </p:txBody>
      </p:sp>
    </p:spTree>
    <p:extLst>
      <p:ext uri="{BB962C8B-B14F-4D97-AF65-F5344CB8AC3E}">
        <p14:creationId xmlns:p14="http://schemas.microsoft.com/office/powerpoint/2010/main" val="2229686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[Eq1] Color: blue&gt;</a:t>
            </a:r>
            <a:r>
              <a:rPr lang="en-US" altLang="zh-TW" dirty="0" err="1" smtClean="0"/>
              <a:t>subgradient</a:t>
            </a:r>
            <a:r>
              <a:rPr lang="en-US" altLang="zh-TW" dirty="0" smtClean="0"/>
              <a:t>; red&gt;</a:t>
            </a:r>
            <a:r>
              <a:rPr lang="en-US" altLang="zh-TW" dirty="0" err="1" smtClean="0"/>
              <a:t>supergradient</a:t>
            </a:r>
            <a:r>
              <a:rPr lang="en-US" altLang="zh-TW" baseline="0" dirty="0" smtClean="0"/>
              <a:t> </a:t>
            </a:r>
          </a:p>
          <a:p>
            <a:endParaRPr lang="en-US" altLang="zh-TW" baseline="0" dirty="0" smtClean="0"/>
          </a:p>
          <a:p>
            <a:pPr marL="171450" indent="-171450">
              <a:buFont typeface="Arial" pitchFamily="34" charset="0"/>
              <a:buChar char="•"/>
            </a:pPr>
            <a:r>
              <a:rPr lang="zh-TW" altLang="en-US" baseline="0" dirty="0" smtClean="0"/>
              <a:t>在</a:t>
            </a:r>
            <a:r>
              <a:rPr lang="en-US" altLang="zh-TW" baseline="0" dirty="0" smtClean="0"/>
              <a:t>ABL</a:t>
            </a:r>
            <a:r>
              <a:rPr lang="zh-TW" altLang="en-US" baseline="0" dirty="0" smtClean="0"/>
              <a:t>中，</a:t>
            </a:r>
            <a:r>
              <a:rPr lang="en-US" altLang="zh-TW" baseline="0" dirty="0" err="1" smtClean="0"/>
              <a:t>subgradient</a:t>
            </a:r>
            <a:r>
              <a:rPr lang="zh-TW" altLang="en-US" baseline="0" dirty="0" smtClean="0"/>
              <a:t>的風在</a:t>
            </a:r>
            <a:r>
              <a:rPr lang="en-US" altLang="zh-TW" baseline="0" dirty="0" smtClean="0"/>
              <a:t>inflow</a:t>
            </a:r>
            <a:r>
              <a:rPr lang="zh-TW" altLang="en-US" baseline="0" dirty="0" smtClean="0"/>
              <a:t>消失之處變成</a:t>
            </a:r>
            <a:r>
              <a:rPr lang="en-US" altLang="zh-TW" baseline="0" dirty="0" err="1" smtClean="0"/>
              <a:t>supergradient</a:t>
            </a:r>
            <a:endParaRPr lang="en-US" altLang="zh-TW" baseline="0" dirty="0" smtClean="0"/>
          </a:p>
          <a:p>
            <a:pPr marL="171450" indent="-171450">
              <a:buFont typeface="Arial" pitchFamily="34" charset="0"/>
              <a:buChar char="•"/>
            </a:pPr>
            <a:r>
              <a:rPr lang="zh-TW" altLang="en-US" baseline="0" dirty="0" smtClean="0"/>
              <a:t>在</a:t>
            </a:r>
            <a:r>
              <a:rPr lang="en-US" altLang="zh-TW" baseline="0" dirty="0" smtClean="0"/>
              <a:t>inflow</a:t>
            </a:r>
            <a:r>
              <a:rPr lang="zh-TW" altLang="en-US" baseline="0" dirty="0" smtClean="0"/>
              <a:t>減弱處的</a:t>
            </a:r>
            <a:r>
              <a:rPr lang="en-US" altLang="zh-TW" baseline="0" dirty="0" err="1" smtClean="0"/>
              <a:t>supergradient</a:t>
            </a:r>
            <a:r>
              <a:rPr lang="en-US" altLang="zh-TW" baseline="0" dirty="0" smtClean="0"/>
              <a:t> tangential wind </a:t>
            </a:r>
            <a:r>
              <a:rPr lang="zh-TW" altLang="en-US" baseline="0" dirty="0" smtClean="0"/>
              <a:t>會隨著上升氣流和</a:t>
            </a:r>
            <a:r>
              <a:rPr lang="en-US" altLang="zh-TW" baseline="0" dirty="0" smtClean="0"/>
              <a:t>outflow</a:t>
            </a:r>
            <a:r>
              <a:rPr lang="zh-TW" altLang="en-US" baseline="0" dirty="0" smtClean="0"/>
              <a:t>加強眼牆的雲</a:t>
            </a:r>
            <a:endParaRPr lang="en-US" altLang="zh-TW" baseline="0" dirty="0" smtClean="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12</a:t>
            </a:fld>
            <a:endParaRPr lang="zh-TW" altLang="en-US"/>
          </a:p>
        </p:txBody>
      </p:sp>
    </p:spTree>
    <p:extLst>
      <p:ext uri="{BB962C8B-B14F-4D97-AF65-F5344CB8AC3E}">
        <p14:creationId xmlns:p14="http://schemas.microsoft.com/office/powerpoint/2010/main" val="352715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[Eq.2] contour &gt;&gt; maximum tangential wind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color shaped &gt;&gt; net tangential</a:t>
            </a:r>
            <a:r>
              <a:rPr lang="en-US" altLang="zh-TW" baseline="0" dirty="0" smtClean="0"/>
              <a:t> forcing </a:t>
            </a:r>
            <a:r>
              <a:rPr lang="en-US" altLang="zh-TW" dirty="0" smtClean="0"/>
              <a:t>with frictional effect</a:t>
            </a:r>
            <a:r>
              <a:rPr lang="en-US" altLang="zh-TW" baseline="0" dirty="0" smtClean="0"/>
              <a:t> related to the </a:t>
            </a:r>
            <a:r>
              <a:rPr lang="en-US" altLang="zh-TW" dirty="0" smtClean="0"/>
              <a:t>primary circulation term in Eq.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dirty="0" smtClean="0"/>
              <a:t>在</a:t>
            </a:r>
            <a:r>
              <a:rPr lang="en-US" altLang="zh-TW" dirty="0" smtClean="0"/>
              <a:t>45h</a:t>
            </a:r>
            <a:r>
              <a:rPr lang="zh-TW" altLang="en-US" dirty="0" smtClean="0"/>
              <a:t>和</a:t>
            </a:r>
            <a:r>
              <a:rPr lang="en-US" altLang="zh-TW" dirty="0" smtClean="0"/>
              <a:t>93h,C09</a:t>
            </a:r>
            <a:r>
              <a:rPr lang="zh-TW" altLang="en-US" dirty="0" smtClean="0"/>
              <a:t>的最大風速隨高度傾斜較</a:t>
            </a:r>
            <a:r>
              <a:rPr lang="en-US" altLang="zh-TW" dirty="0" smtClean="0"/>
              <a:t>C03</a:t>
            </a:r>
            <a:r>
              <a:rPr lang="zh-TW" altLang="en-US" dirty="0" smtClean="0"/>
              <a:t>嚴重，代表</a:t>
            </a:r>
            <a:r>
              <a:rPr lang="en-US" altLang="zh-TW" dirty="0" smtClean="0"/>
              <a:t>C03</a:t>
            </a:r>
            <a:r>
              <a:rPr lang="zh-TW" altLang="en-US" dirty="0" smtClean="0"/>
              <a:t>的</a:t>
            </a:r>
            <a:r>
              <a:rPr lang="en-US" altLang="zh-TW" dirty="0" smtClean="0"/>
              <a:t>vortex</a:t>
            </a:r>
            <a:r>
              <a:rPr lang="zh-TW" altLang="en-US" dirty="0" smtClean="0"/>
              <a:t>較深較牢固</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dirty="0" smtClean="0"/>
              <a:t>在</a:t>
            </a:r>
            <a:r>
              <a:rPr lang="en-US" altLang="zh-TW" dirty="0" smtClean="0"/>
              <a:t>inner-core</a:t>
            </a:r>
            <a:r>
              <a:rPr lang="zh-TW" altLang="en-US" dirty="0" smtClean="0"/>
              <a:t>的部分兩者的最大風速較大，但在較外圈</a:t>
            </a:r>
            <a:r>
              <a:rPr lang="en-US" altLang="zh-TW" dirty="0" smtClean="0"/>
              <a:t>(ex: 210 km)</a:t>
            </a:r>
            <a:r>
              <a:rPr lang="zh-TW" altLang="en-US" dirty="0" smtClean="0"/>
              <a:t>兩者差異不大</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dirty="0" smtClean="0"/>
              <a:t>在兩個</a:t>
            </a:r>
            <a:r>
              <a:rPr lang="en-US" altLang="zh-TW" dirty="0" smtClean="0"/>
              <a:t>CASE</a:t>
            </a:r>
            <a:r>
              <a:rPr lang="zh-TW" altLang="en-US" dirty="0" smtClean="0"/>
              <a:t>中，正貢獻有助於</a:t>
            </a:r>
            <a:r>
              <a:rPr lang="en-US" altLang="zh-TW" dirty="0" smtClean="0"/>
              <a:t>vortex</a:t>
            </a:r>
            <a:r>
              <a:rPr lang="zh-TW" altLang="en-US" dirty="0" smtClean="0"/>
              <a:t>的</a:t>
            </a:r>
            <a:r>
              <a:rPr lang="en-US" altLang="zh-TW" dirty="0" err="1" smtClean="0"/>
              <a:t>spinup</a:t>
            </a:r>
            <a:r>
              <a:rPr lang="zh-TW" altLang="en-US" dirty="0" smtClean="0"/>
              <a:t>，但</a:t>
            </a:r>
            <a:r>
              <a:rPr lang="en-US" altLang="zh-TW" dirty="0" smtClean="0"/>
              <a:t>C03</a:t>
            </a:r>
            <a:r>
              <a:rPr lang="zh-TW" altLang="en-US" dirty="0" smtClean="0"/>
              <a:t>在</a:t>
            </a:r>
            <a:r>
              <a:rPr lang="en-US" altLang="zh-TW" dirty="0" smtClean="0"/>
              <a:t>45h</a:t>
            </a:r>
            <a:r>
              <a:rPr lang="zh-TW" altLang="en-US" dirty="0" smtClean="0"/>
              <a:t>和</a:t>
            </a:r>
            <a:r>
              <a:rPr lang="en-US" altLang="zh-TW" dirty="0" smtClean="0"/>
              <a:t>93h</a:t>
            </a:r>
            <a:r>
              <a:rPr lang="zh-TW" altLang="en-US" dirty="0" smtClean="0"/>
              <a:t>近地面的貢獻強於</a:t>
            </a:r>
            <a:r>
              <a:rPr lang="en-US" altLang="zh-TW" dirty="0" smtClean="0"/>
              <a:t>C09</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t>C03</a:t>
            </a:r>
            <a:r>
              <a:rPr lang="zh-TW" altLang="en-US" dirty="0" smtClean="0"/>
              <a:t>比</a:t>
            </a:r>
            <a:r>
              <a:rPr lang="en-US" altLang="zh-TW" dirty="0" smtClean="0"/>
              <a:t>C09</a:t>
            </a:r>
            <a:r>
              <a:rPr lang="zh-TW" altLang="en-US" dirty="0" smtClean="0"/>
              <a:t>還持續增強  </a:t>
            </a:r>
            <a:r>
              <a:rPr lang="en-US" altLang="zh-TW" dirty="0" smtClean="0"/>
              <a:t>&gt;&gt;</a:t>
            </a:r>
            <a:r>
              <a:rPr lang="zh-TW" altLang="en-US" dirty="0" smtClean="0"/>
              <a:t> 解析度對於</a:t>
            </a:r>
            <a:r>
              <a:rPr lang="en-US" altLang="zh-TW" dirty="0" err="1" smtClean="0"/>
              <a:t>Coriolis</a:t>
            </a:r>
            <a:r>
              <a:rPr lang="en-US" altLang="zh-TW" dirty="0" smtClean="0"/>
              <a:t> term</a:t>
            </a:r>
            <a:r>
              <a:rPr lang="zh-TW" altLang="en-US" dirty="0" smtClean="0"/>
              <a:t>較敏感，特別是在成熟期</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dirty="0" smtClean="0"/>
              <a:t>切線風較徑向風對於解析度還要敏感</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13</a:t>
            </a:fld>
            <a:endParaRPr lang="zh-TW" altLang="en-US"/>
          </a:p>
        </p:txBody>
      </p:sp>
    </p:spTree>
    <p:extLst>
      <p:ext uri="{BB962C8B-B14F-4D97-AF65-F5344CB8AC3E}">
        <p14:creationId xmlns:p14="http://schemas.microsoft.com/office/powerpoint/2010/main" val="352642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C09</a:t>
            </a:r>
            <a:r>
              <a:rPr lang="zh-TW" altLang="en-US" dirty="0" smtClean="0"/>
              <a:t>和</a:t>
            </a:r>
            <a:r>
              <a:rPr lang="en-US" altLang="zh-TW" dirty="0" smtClean="0"/>
              <a:t>C03</a:t>
            </a:r>
            <a:r>
              <a:rPr lang="zh-TW" altLang="en-US" dirty="0" smtClean="0"/>
              <a:t>在</a:t>
            </a:r>
            <a:r>
              <a:rPr lang="en-US" altLang="zh-TW" dirty="0" smtClean="0"/>
              <a:t>69h</a:t>
            </a:r>
            <a:r>
              <a:rPr lang="zh-TW" altLang="en-US" dirty="0" smtClean="0"/>
              <a:t>和</a:t>
            </a:r>
            <a:r>
              <a:rPr lang="en-US" altLang="zh-TW" dirty="0" smtClean="0"/>
              <a:t>93h</a:t>
            </a:r>
            <a:r>
              <a:rPr lang="zh-TW" altLang="en-US" dirty="0" smtClean="0"/>
              <a:t> </a:t>
            </a:r>
            <a:r>
              <a:rPr lang="en-US" altLang="zh-TW" dirty="0" smtClean="0"/>
              <a:t>(for the analysis of a mature storm)</a:t>
            </a:r>
            <a:r>
              <a:rPr lang="zh-TW" altLang="en-US" dirty="0" smtClean="0"/>
              <a:t>的熱力結構</a:t>
            </a:r>
            <a:endParaRPr lang="en-US" altLang="zh-TW" dirty="0" smtClean="0"/>
          </a:p>
          <a:p>
            <a:r>
              <a:rPr lang="en-US" altLang="zh-TW" dirty="0" smtClean="0"/>
              <a:t>Color shaded</a:t>
            </a:r>
            <a:r>
              <a:rPr lang="en-US" altLang="zh-TW" baseline="0" dirty="0" smtClean="0"/>
              <a:t> &gt;&gt; mean </a:t>
            </a:r>
            <a:r>
              <a:rPr lang="zh-TW" altLang="en-US" baseline="0" dirty="0" smtClean="0"/>
              <a:t>相當位溫</a:t>
            </a:r>
            <a:endParaRPr lang="en-US" altLang="zh-TW" baseline="0" dirty="0" smtClean="0"/>
          </a:p>
          <a:p>
            <a:r>
              <a:rPr lang="en-US" altLang="zh-TW" baseline="0" dirty="0" smtClean="0"/>
              <a:t>Blue contour &gt;&gt; moisture fluxes</a:t>
            </a:r>
          </a:p>
          <a:p>
            <a:endParaRPr lang="en-US" altLang="zh-TW" baseline="0" dirty="0" smtClean="0"/>
          </a:p>
          <a:p>
            <a:pPr marL="171450" indent="-171450">
              <a:buFont typeface="Arial" pitchFamily="34" charset="0"/>
              <a:buChar char="•"/>
            </a:pPr>
            <a:r>
              <a:rPr lang="en-US" altLang="zh-TW" baseline="0" dirty="0" smtClean="0"/>
              <a:t>C03</a:t>
            </a:r>
            <a:r>
              <a:rPr lang="zh-TW" altLang="en-US" baseline="0" dirty="0" smtClean="0"/>
              <a:t>比</a:t>
            </a:r>
            <a:r>
              <a:rPr lang="en-US" altLang="zh-TW" baseline="0" dirty="0" smtClean="0"/>
              <a:t>C09</a:t>
            </a:r>
            <a:r>
              <a:rPr lang="zh-TW" altLang="en-US" baseline="0" dirty="0" smtClean="0"/>
              <a:t>還暖</a:t>
            </a:r>
            <a:endParaRPr lang="en-US" altLang="zh-TW" baseline="0" dirty="0" smtClean="0"/>
          </a:p>
          <a:p>
            <a:pPr marL="171450" indent="-171450">
              <a:buFont typeface="Arial" pitchFamily="34" charset="0"/>
              <a:buChar char="•"/>
            </a:pPr>
            <a:r>
              <a:rPr lang="zh-TW" altLang="en-US" baseline="0" dirty="0" smtClean="0"/>
              <a:t>當</a:t>
            </a:r>
            <a:r>
              <a:rPr lang="en-US" altLang="zh-TW" baseline="0" dirty="0" smtClean="0"/>
              <a:t>core</a:t>
            </a:r>
            <a:r>
              <a:rPr lang="zh-TW" altLang="en-US" baseline="0" dirty="0" smtClean="0"/>
              <a:t>越暖，氣壓就越低，而風也越強</a:t>
            </a:r>
            <a:r>
              <a:rPr lang="en-US" altLang="zh-TW" baseline="0" dirty="0" smtClean="0"/>
              <a:t>(?)</a:t>
            </a:r>
          </a:p>
          <a:p>
            <a:pPr marL="171450" indent="-171450">
              <a:buFont typeface="Arial" pitchFamily="34" charset="0"/>
              <a:buChar char="•"/>
            </a:pPr>
            <a:r>
              <a:rPr lang="zh-TW" altLang="en-US" baseline="0" dirty="0" smtClean="0"/>
              <a:t>越細的解析度在眼牆不只表現出較強的輻合和近地面較強的</a:t>
            </a:r>
            <a:r>
              <a:rPr lang="en-US" altLang="zh-TW" baseline="0" dirty="0" smtClean="0"/>
              <a:t>tangential wind</a:t>
            </a:r>
            <a:r>
              <a:rPr lang="zh-TW" altLang="en-US" baseline="0" dirty="0" smtClean="0"/>
              <a:t>，還提供了更密、更好的</a:t>
            </a:r>
            <a:r>
              <a:rPr lang="en-US" altLang="zh-TW" baseline="0" dirty="0" smtClean="0"/>
              <a:t>moisture flux gradients(?)</a:t>
            </a:r>
            <a:endParaRPr lang="zh-TW" altLang="en-US" dirty="0"/>
          </a:p>
        </p:txBody>
      </p:sp>
      <p:sp>
        <p:nvSpPr>
          <p:cNvPr id="4" name="投影片編號版面配置區 3"/>
          <p:cNvSpPr>
            <a:spLocks noGrp="1"/>
          </p:cNvSpPr>
          <p:nvPr>
            <p:ph type="sldNum" sz="quarter" idx="10"/>
          </p:nvPr>
        </p:nvSpPr>
        <p:spPr/>
        <p:txBody>
          <a:bodyPr/>
          <a:lstStyle/>
          <a:p>
            <a:fld id="{6FC173B8-9660-4D59-BA8B-15182FC561C1}" type="slidenum">
              <a:rPr lang="zh-TW" altLang="en-US" smtClean="0"/>
              <a:t>14</a:t>
            </a:fld>
            <a:endParaRPr lang="zh-TW" altLang="en-US"/>
          </a:p>
        </p:txBody>
      </p:sp>
    </p:spTree>
    <p:extLst>
      <p:ext uri="{BB962C8B-B14F-4D97-AF65-F5344CB8AC3E}">
        <p14:creationId xmlns:p14="http://schemas.microsoft.com/office/powerpoint/2010/main" val="283984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7098214-DA00-4682-9A97-18C39DD0F2CD}" type="datetimeFigureOut">
              <a:rPr lang="zh-TW" altLang="en-US" smtClean="0"/>
              <a:t>2012/4/26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16CC3B4-BC2C-4FF6-A0C5-E8DA20B5C0DD}" type="slidenum">
              <a:rPr lang="zh-TW" altLang="en-US" smtClean="0"/>
              <a:t>‹#›</a:t>
            </a:fld>
            <a:endParaRPr lang="zh-TW" altLang="en-US"/>
          </a:p>
        </p:txBody>
      </p:sp>
    </p:spTree>
    <p:extLst>
      <p:ext uri="{BB962C8B-B14F-4D97-AF65-F5344CB8AC3E}">
        <p14:creationId xmlns:p14="http://schemas.microsoft.com/office/powerpoint/2010/main" val="2467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7098214-DA00-4682-9A97-18C39DD0F2CD}" type="datetimeFigureOut">
              <a:rPr lang="zh-TW" altLang="en-US" smtClean="0"/>
              <a:t>2012/4/26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16CC3B4-BC2C-4FF6-A0C5-E8DA20B5C0DD}" type="slidenum">
              <a:rPr lang="zh-TW" altLang="en-US" smtClean="0"/>
              <a:t>‹#›</a:t>
            </a:fld>
            <a:endParaRPr lang="zh-TW" altLang="en-US"/>
          </a:p>
        </p:txBody>
      </p:sp>
    </p:spTree>
    <p:extLst>
      <p:ext uri="{BB962C8B-B14F-4D97-AF65-F5344CB8AC3E}">
        <p14:creationId xmlns:p14="http://schemas.microsoft.com/office/powerpoint/2010/main" val="283538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7098214-DA00-4682-9A97-18C39DD0F2CD}" type="datetimeFigureOut">
              <a:rPr lang="zh-TW" altLang="en-US" smtClean="0"/>
              <a:t>2012/4/26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16CC3B4-BC2C-4FF6-A0C5-E8DA20B5C0DD}" type="slidenum">
              <a:rPr lang="zh-TW" altLang="en-US" smtClean="0"/>
              <a:t>‹#›</a:t>
            </a:fld>
            <a:endParaRPr lang="zh-TW" altLang="en-US"/>
          </a:p>
        </p:txBody>
      </p:sp>
    </p:spTree>
    <p:extLst>
      <p:ext uri="{BB962C8B-B14F-4D97-AF65-F5344CB8AC3E}">
        <p14:creationId xmlns:p14="http://schemas.microsoft.com/office/powerpoint/2010/main" val="185296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7098214-DA00-4682-9A97-18C39DD0F2CD}" type="datetimeFigureOut">
              <a:rPr lang="zh-TW" altLang="en-US" smtClean="0"/>
              <a:t>2012/4/26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16CC3B4-BC2C-4FF6-A0C5-E8DA20B5C0DD}" type="slidenum">
              <a:rPr lang="zh-TW" altLang="en-US" smtClean="0"/>
              <a:t>‹#›</a:t>
            </a:fld>
            <a:endParaRPr lang="zh-TW" altLang="en-US"/>
          </a:p>
        </p:txBody>
      </p:sp>
    </p:spTree>
    <p:extLst>
      <p:ext uri="{BB962C8B-B14F-4D97-AF65-F5344CB8AC3E}">
        <p14:creationId xmlns:p14="http://schemas.microsoft.com/office/powerpoint/2010/main" val="117775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7098214-DA00-4682-9A97-18C39DD0F2CD}" type="datetimeFigureOut">
              <a:rPr lang="zh-TW" altLang="en-US" smtClean="0"/>
              <a:t>2012/4/26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16CC3B4-BC2C-4FF6-A0C5-E8DA20B5C0DD}" type="slidenum">
              <a:rPr lang="zh-TW" altLang="en-US" smtClean="0"/>
              <a:t>‹#›</a:t>
            </a:fld>
            <a:endParaRPr lang="zh-TW" altLang="en-US"/>
          </a:p>
        </p:txBody>
      </p:sp>
    </p:spTree>
    <p:extLst>
      <p:ext uri="{BB962C8B-B14F-4D97-AF65-F5344CB8AC3E}">
        <p14:creationId xmlns:p14="http://schemas.microsoft.com/office/powerpoint/2010/main" val="159277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7098214-DA00-4682-9A97-18C39DD0F2CD}" type="datetimeFigureOut">
              <a:rPr lang="zh-TW" altLang="en-US" smtClean="0"/>
              <a:t>2012/4/26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16CC3B4-BC2C-4FF6-A0C5-E8DA20B5C0DD}" type="slidenum">
              <a:rPr lang="zh-TW" altLang="en-US" smtClean="0"/>
              <a:t>‹#›</a:t>
            </a:fld>
            <a:endParaRPr lang="zh-TW" altLang="en-US"/>
          </a:p>
        </p:txBody>
      </p:sp>
    </p:spTree>
    <p:extLst>
      <p:ext uri="{BB962C8B-B14F-4D97-AF65-F5344CB8AC3E}">
        <p14:creationId xmlns:p14="http://schemas.microsoft.com/office/powerpoint/2010/main" val="274172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7098214-DA00-4682-9A97-18C39DD0F2CD}" type="datetimeFigureOut">
              <a:rPr lang="zh-TW" altLang="en-US" smtClean="0"/>
              <a:t>2012/4/26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16CC3B4-BC2C-4FF6-A0C5-E8DA20B5C0DD}" type="slidenum">
              <a:rPr lang="zh-TW" altLang="en-US" smtClean="0"/>
              <a:t>‹#›</a:t>
            </a:fld>
            <a:endParaRPr lang="zh-TW" altLang="en-US"/>
          </a:p>
        </p:txBody>
      </p:sp>
    </p:spTree>
    <p:extLst>
      <p:ext uri="{BB962C8B-B14F-4D97-AF65-F5344CB8AC3E}">
        <p14:creationId xmlns:p14="http://schemas.microsoft.com/office/powerpoint/2010/main" val="127038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7098214-DA00-4682-9A97-18C39DD0F2CD}" type="datetimeFigureOut">
              <a:rPr lang="zh-TW" altLang="en-US" smtClean="0"/>
              <a:t>2012/4/26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16CC3B4-BC2C-4FF6-A0C5-E8DA20B5C0DD}" type="slidenum">
              <a:rPr lang="zh-TW" altLang="en-US" smtClean="0"/>
              <a:t>‹#›</a:t>
            </a:fld>
            <a:endParaRPr lang="zh-TW" altLang="en-US"/>
          </a:p>
        </p:txBody>
      </p:sp>
    </p:spTree>
    <p:extLst>
      <p:ext uri="{BB962C8B-B14F-4D97-AF65-F5344CB8AC3E}">
        <p14:creationId xmlns:p14="http://schemas.microsoft.com/office/powerpoint/2010/main" val="197433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7098214-DA00-4682-9A97-18C39DD0F2CD}" type="datetimeFigureOut">
              <a:rPr lang="zh-TW" altLang="en-US" smtClean="0"/>
              <a:t>2012/4/26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16CC3B4-BC2C-4FF6-A0C5-E8DA20B5C0DD}" type="slidenum">
              <a:rPr lang="zh-TW" altLang="en-US" smtClean="0"/>
              <a:t>‹#›</a:t>
            </a:fld>
            <a:endParaRPr lang="zh-TW" altLang="en-US"/>
          </a:p>
        </p:txBody>
      </p:sp>
    </p:spTree>
    <p:extLst>
      <p:ext uri="{BB962C8B-B14F-4D97-AF65-F5344CB8AC3E}">
        <p14:creationId xmlns:p14="http://schemas.microsoft.com/office/powerpoint/2010/main" val="212092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7098214-DA00-4682-9A97-18C39DD0F2CD}" type="datetimeFigureOut">
              <a:rPr lang="zh-TW" altLang="en-US" smtClean="0"/>
              <a:t>2012/4/26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16CC3B4-BC2C-4FF6-A0C5-E8DA20B5C0DD}" type="slidenum">
              <a:rPr lang="zh-TW" altLang="en-US" smtClean="0"/>
              <a:t>‹#›</a:t>
            </a:fld>
            <a:endParaRPr lang="zh-TW" altLang="en-US"/>
          </a:p>
        </p:txBody>
      </p:sp>
    </p:spTree>
    <p:extLst>
      <p:ext uri="{BB962C8B-B14F-4D97-AF65-F5344CB8AC3E}">
        <p14:creationId xmlns:p14="http://schemas.microsoft.com/office/powerpoint/2010/main" val="315330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7098214-DA00-4682-9A97-18C39DD0F2CD}" type="datetimeFigureOut">
              <a:rPr lang="zh-TW" altLang="en-US" smtClean="0"/>
              <a:t>2012/4/26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16CC3B4-BC2C-4FF6-A0C5-E8DA20B5C0DD}" type="slidenum">
              <a:rPr lang="zh-TW" altLang="en-US" smtClean="0"/>
              <a:t>‹#›</a:t>
            </a:fld>
            <a:endParaRPr lang="zh-TW" altLang="en-US"/>
          </a:p>
        </p:txBody>
      </p:sp>
    </p:spTree>
    <p:extLst>
      <p:ext uri="{BB962C8B-B14F-4D97-AF65-F5344CB8AC3E}">
        <p14:creationId xmlns:p14="http://schemas.microsoft.com/office/powerpoint/2010/main" val="404422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98214-DA00-4682-9A97-18C39DD0F2CD}" type="datetimeFigureOut">
              <a:rPr lang="zh-TW" altLang="en-US" smtClean="0"/>
              <a:t>2012/4/26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CC3B4-BC2C-4FF6-A0C5-E8DA20B5C0DD}" type="slidenum">
              <a:rPr lang="zh-TW" altLang="en-US" smtClean="0"/>
              <a:t>‹#›</a:t>
            </a:fld>
            <a:endParaRPr lang="zh-TW" altLang="en-US"/>
          </a:p>
        </p:txBody>
      </p:sp>
    </p:spTree>
    <p:extLst>
      <p:ext uri="{BB962C8B-B14F-4D97-AF65-F5344CB8AC3E}">
        <p14:creationId xmlns:p14="http://schemas.microsoft.com/office/powerpoint/2010/main" val="4049115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slide" Target="slide3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slide" Target="slide32.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5.xm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15.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5.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5.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r>
              <a:rPr lang="en-US" altLang="zh-TW" sz="3200" dirty="0" smtClean="0"/>
              <a:t>The Experimental HWRF System: A Study on the Influence of Horizontal Resolution on the Structure and Intensity Changes in Tropical Cyclones Using an Idealized Framework</a:t>
            </a:r>
            <a:endParaRPr lang="zh-TW" altLang="en-US" sz="3200" dirty="0"/>
          </a:p>
        </p:txBody>
      </p:sp>
      <p:sp>
        <p:nvSpPr>
          <p:cNvPr id="3" name="副標題 2"/>
          <p:cNvSpPr>
            <a:spLocks noGrp="1"/>
          </p:cNvSpPr>
          <p:nvPr>
            <p:ph type="subTitle" idx="1"/>
          </p:nvPr>
        </p:nvSpPr>
        <p:spPr/>
        <p:txBody>
          <a:bodyPr/>
          <a:lstStyle/>
          <a:p>
            <a:r>
              <a:rPr lang="en-US" altLang="zh-TW" dirty="0" smtClean="0"/>
              <a:t>Yu-Fen Huang</a:t>
            </a:r>
            <a:endParaRPr lang="zh-TW" altLang="en-US" dirty="0"/>
          </a:p>
        </p:txBody>
      </p:sp>
      <p:sp>
        <p:nvSpPr>
          <p:cNvPr id="4" name="文字方塊 3"/>
          <p:cNvSpPr txBox="1"/>
          <p:nvPr/>
        </p:nvSpPr>
        <p:spPr>
          <a:xfrm>
            <a:off x="1043608" y="5016607"/>
            <a:ext cx="7560840" cy="1077218"/>
          </a:xfrm>
          <a:prstGeom prst="rect">
            <a:avLst/>
          </a:prstGeom>
          <a:noFill/>
        </p:spPr>
        <p:txBody>
          <a:bodyPr wrap="square" rtlCol="0">
            <a:spAutoFit/>
          </a:bodyPr>
          <a:lstStyle/>
          <a:p>
            <a:r>
              <a:rPr lang="en-US" altLang="zh-TW" sz="1600" dirty="0" err="1" smtClean="0"/>
              <a:t>Gopalakrishnan</a:t>
            </a:r>
            <a:r>
              <a:rPr lang="en-US" altLang="zh-TW" sz="1600" dirty="0"/>
              <a:t>, </a:t>
            </a:r>
            <a:r>
              <a:rPr lang="en-US" altLang="zh-TW" sz="1600" dirty="0" err="1"/>
              <a:t>Sundararaman</a:t>
            </a:r>
            <a:r>
              <a:rPr lang="en-US" altLang="zh-TW" sz="1600" dirty="0"/>
              <a:t> G., Frank Marks, </a:t>
            </a:r>
            <a:r>
              <a:rPr lang="en-US" altLang="zh-TW" sz="1600" dirty="0" err="1"/>
              <a:t>Xuejin</a:t>
            </a:r>
            <a:r>
              <a:rPr lang="en-US" altLang="zh-TW" sz="1600" dirty="0"/>
              <a:t> Zhang, </a:t>
            </a:r>
            <a:r>
              <a:rPr lang="en-US" altLang="zh-TW" sz="1600" dirty="0" err="1"/>
              <a:t>Jian</a:t>
            </a:r>
            <a:r>
              <a:rPr lang="en-US" altLang="zh-TW" sz="1600" dirty="0"/>
              <a:t>-Wen </a:t>
            </a:r>
            <a:r>
              <a:rPr lang="en-US" altLang="zh-TW" sz="1600" dirty="0" err="1"/>
              <a:t>Bao</a:t>
            </a:r>
            <a:r>
              <a:rPr lang="en-US" altLang="zh-TW" sz="1600" dirty="0"/>
              <a:t>, </a:t>
            </a:r>
            <a:endParaRPr lang="en-US" altLang="zh-TW" sz="1600" dirty="0" smtClean="0"/>
          </a:p>
          <a:p>
            <a:pPr lvl="1"/>
            <a:r>
              <a:rPr lang="en-US" altLang="zh-TW" sz="1600" dirty="0" smtClean="0"/>
              <a:t>Kao-San </a:t>
            </a:r>
            <a:r>
              <a:rPr lang="en-US" altLang="zh-TW" sz="1600" dirty="0" err="1"/>
              <a:t>Yeh</a:t>
            </a:r>
            <a:r>
              <a:rPr lang="en-US" altLang="zh-TW" sz="1600" dirty="0"/>
              <a:t>, Robert Atlas, 2011: </a:t>
            </a:r>
            <a:r>
              <a:rPr lang="en-US" altLang="zh-TW" sz="1600" dirty="0" smtClean="0"/>
              <a:t>The </a:t>
            </a:r>
            <a:r>
              <a:rPr lang="en-US" altLang="zh-TW" sz="1600" dirty="0"/>
              <a:t>Experimental HWRF System: A Study on the Influence of Horizontal Resolution on the Structure and Intensity Changes in Tropical Cyclones Using an Idealized Framework. </a:t>
            </a:r>
            <a:r>
              <a:rPr lang="en-US" altLang="zh-TW" sz="1600" i="1" dirty="0"/>
              <a:t>Mon. </a:t>
            </a:r>
            <a:r>
              <a:rPr lang="en-US" altLang="zh-TW" sz="1600" i="1" dirty="0" err="1"/>
              <a:t>Wea</a:t>
            </a:r>
            <a:r>
              <a:rPr lang="en-US" altLang="zh-TW" sz="1600" i="1" dirty="0"/>
              <a:t>. Rev.</a:t>
            </a:r>
            <a:r>
              <a:rPr lang="en-US" altLang="zh-TW" sz="1600" dirty="0"/>
              <a:t>, </a:t>
            </a:r>
            <a:r>
              <a:rPr lang="en-US" altLang="zh-TW" sz="1600" b="1" dirty="0"/>
              <a:t>139</a:t>
            </a:r>
            <a:r>
              <a:rPr lang="en-US" altLang="zh-TW" sz="1600" dirty="0"/>
              <a:t>, 1762–1784.</a:t>
            </a:r>
            <a:endParaRPr lang="zh-TW" altLang="en-US" sz="1600" dirty="0"/>
          </a:p>
        </p:txBody>
      </p:sp>
    </p:spTree>
    <p:extLst>
      <p:ext uri="{BB962C8B-B14F-4D97-AF65-F5344CB8AC3E}">
        <p14:creationId xmlns:p14="http://schemas.microsoft.com/office/powerpoint/2010/main" val="2024108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39752" y="2844224"/>
            <a:ext cx="4302012" cy="400110"/>
          </a:xfrm>
          <a:prstGeom prst="rect">
            <a:avLst/>
          </a:prstGeom>
        </p:spPr>
        <p:txBody>
          <a:bodyPr wrap="none">
            <a:spAutoFit/>
          </a:bodyPr>
          <a:lstStyle/>
          <a:p>
            <a:r>
              <a:rPr lang="en-US" altLang="zh-TW" sz="2000" dirty="0">
                <a:solidFill>
                  <a:schemeClr val="bg1">
                    <a:lumMod val="75000"/>
                  </a:schemeClr>
                </a:solidFill>
              </a:rPr>
              <a:t>Time series of the vortex developments</a:t>
            </a:r>
            <a:endParaRPr lang="zh-TW" altLang="en-US" sz="2000" dirty="0">
              <a:solidFill>
                <a:schemeClr val="bg1">
                  <a:lumMod val="75000"/>
                </a:schemeClr>
              </a:solidFill>
            </a:endParaRPr>
          </a:p>
        </p:txBody>
      </p:sp>
      <p:sp>
        <p:nvSpPr>
          <p:cNvPr id="5" name="橢圓 4">
            <a:hlinkClick r:id="rId2" action="ppaction://hlinksldjump"/>
          </p:cNvPr>
          <p:cNvSpPr/>
          <p:nvPr/>
        </p:nvSpPr>
        <p:spPr>
          <a:xfrm>
            <a:off x="683568" y="1628800"/>
            <a:ext cx="576064" cy="5760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6" name="文字方塊 5"/>
          <p:cNvSpPr txBox="1"/>
          <p:nvPr/>
        </p:nvSpPr>
        <p:spPr>
          <a:xfrm>
            <a:off x="1713082" y="1681644"/>
            <a:ext cx="5429804" cy="523220"/>
          </a:xfrm>
          <a:prstGeom prst="rect">
            <a:avLst/>
          </a:prstGeom>
          <a:noFill/>
        </p:spPr>
        <p:txBody>
          <a:bodyPr wrap="square" rtlCol="0">
            <a:spAutoFit/>
          </a:bodyPr>
          <a:lstStyle/>
          <a:p>
            <a:r>
              <a:rPr lang="en-US" altLang="zh-TW" sz="2800" dirty="0" smtClean="0"/>
              <a:t>The fundamental features</a:t>
            </a:r>
            <a:endParaRPr lang="zh-TW" altLang="en-US" sz="2800" dirty="0"/>
          </a:p>
        </p:txBody>
      </p:sp>
      <p:sp>
        <p:nvSpPr>
          <p:cNvPr id="2" name="矩形 1"/>
          <p:cNvSpPr/>
          <p:nvPr/>
        </p:nvSpPr>
        <p:spPr>
          <a:xfrm>
            <a:off x="2339752" y="3444389"/>
            <a:ext cx="2922467" cy="400110"/>
          </a:xfrm>
          <a:prstGeom prst="rect">
            <a:avLst/>
          </a:prstGeom>
        </p:spPr>
        <p:txBody>
          <a:bodyPr wrap="none">
            <a:spAutoFit/>
          </a:bodyPr>
          <a:lstStyle/>
          <a:p>
            <a:r>
              <a:rPr lang="en-US" altLang="zh-TW" sz="2000" dirty="0">
                <a:solidFill>
                  <a:schemeClr val="bg1">
                    <a:lumMod val="75000"/>
                  </a:schemeClr>
                </a:solidFill>
              </a:rPr>
              <a:t>Rapid intensification stage</a:t>
            </a:r>
            <a:endParaRPr lang="zh-TW" altLang="en-US" sz="2000" dirty="0">
              <a:solidFill>
                <a:schemeClr val="bg1">
                  <a:lumMod val="75000"/>
                </a:schemeClr>
              </a:solidFill>
            </a:endParaRPr>
          </a:p>
        </p:txBody>
      </p:sp>
      <p:sp>
        <p:nvSpPr>
          <p:cNvPr id="3" name="矩形 2"/>
          <p:cNvSpPr/>
          <p:nvPr/>
        </p:nvSpPr>
        <p:spPr>
          <a:xfrm>
            <a:off x="2339752" y="4077072"/>
            <a:ext cx="1570173" cy="400110"/>
          </a:xfrm>
          <a:prstGeom prst="rect">
            <a:avLst/>
          </a:prstGeom>
        </p:spPr>
        <p:txBody>
          <a:bodyPr wrap="none">
            <a:spAutoFit/>
          </a:bodyPr>
          <a:lstStyle/>
          <a:p>
            <a:r>
              <a:rPr lang="en-US" altLang="zh-TW" sz="2000" dirty="0"/>
              <a:t>Mature stage</a:t>
            </a:r>
            <a:endParaRPr lang="zh-TW" altLang="en-US" sz="2000" dirty="0"/>
          </a:p>
        </p:txBody>
      </p:sp>
    </p:spTree>
    <p:extLst>
      <p:ext uri="{BB962C8B-B14F-4D97-AF65-F5344CB8AC3E}">
        <p14:creationId xmlns:p14="http://schemas.microsoft.com/office/powerpoint/2010/main" val="4229292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9392"/>
            <a:ext cx="389798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72155"/>
            <a:ext cx="3816424" cy="371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212976"/>
            <a:ext cx="3898275"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5942" y="3212976"/>
            <a:ext cx="3812442" cy="364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107504" y="2780928"/>
            <a:ext cx="979755" cy="707886"/>
          </a:xfrm>
          <a:prstGeom prst="rect">
            <a:avLst/>
          </a:prstGeom>
          <a:noFill/>
        </p:spPr>
        <p:txBody>
          <a:bodyPr wrap="none" rtlCol="0">
            <a:spAutoFit/>
          </a:bodyPr>
          <a:lstStyle/>
          <a:p>
            <a:r>
              <a:rPr lang="en-US" altLang="zh-TW" sz="4000" b="1" dirty="0" smtClean="0"/>
              <a:t>21h</a:t>
            </a:r>
            <a:endParaRPr lang="zh-TW" altLang="en-US" sz="4000" b="1" dirty="0"/>
          </a:p>
        </p:txBody>
      </p:sp>
      <p:sp>
        <p:nvSpPr>
          <p:cNvPr id="9" name="文字方塊 8"/>
          <p:cNvSpPr txBox="1"/>
          <p:nvPr/>
        </p:nvSpPr>
        <p:spPr>
          <a:xfrm>
            <a:off x="8100392" y="2776529"/>
            <a:ext cx="979755" cy="707886"/>
          </a:xfrm>
          <a:prstGeom prst="rect">
            <a:avLst/>
          </a:prstGeom>
          <a:noFill/>
        </p:spPr>
        <p:txBody>
          <a:bodyPr wrap="none" rtlCol="0">
            <a:spAutoFit/>
          </a:bodyPr>
          <a:lstStyle/>
          <a:p>
            <a:r>
              <a:rPr lang="en-US" altLang="zh-TW" sz="4000" b="1" dirty="0" smtClean="0"/>
              <a:t>93h</a:t>
            </a:r>
            <a:endParaRPr lang="zh-TW" altLang="en-US" sz="4000" b="1" dirty="0"/>
          </a:p>
        </p:txBody>
      </p:sp>
      <p:cxnSp>
        <p:nvCxnSpPr>
          <p:cNvPr id="10" name="直線單箭頭接點 9"/>
          <p:cNvCxnSpPr/>
          <p:nvPr/>
        </p:nvCxnSpPr>
        <p:spPr>
          <a:xfrm flipH="1">
            <a:off x="1619672" y="2852936"/>
            <a:ext cx="21602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a:off x="5148064" y="2852936"/>
            <a:ext cx="21602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1685855" y="6165304"/>
            <a:ext cx="21602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H="1">
            <a:off x="5148064" y="6160312"/>
            <a:ext cx="21602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1720192" y="260648"/>
            <a:ext cx="21602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5148064" y="260648"/>
            <a:ext cx="21602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1619672" y="3573016"/>
            <a:ext cx="21602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5148064" y="3573016"/>
            <a:ext cx="21602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02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32" y="-15208"/>
            <a:ext cx="3747700" cy="35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7384"/>
            <a:ext cx="3740385" cy="360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14" y="3212976"/>
            <a:ext cx="3798317" cy="367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3203375"/>
            <a:ext cx="3744416" cy="368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107504" y="2780928"/>
            <a:ext cx="979755" cy="707886"/>
          </a:xfrm>
          <a:prstGeom prst="rect">
            <a:avLst/>
          </a:prstGeom>
          <a:noFill/>
        </p:spPr>
        <p:txBody>
          <a:bodyPr wrap="none" rtlCol="0">
            <a:spAutoFit/>
          </a:bodyPr>
          <a:lstStyle/>
          <a:p>
            <a:r>
              <a:rPr lang="en-US" altLang="zh-TW" sz="4000" b="1" dirty="0" smtClean="0"/>
              <a:t>21h</a:t>
            </a:r>
            <a:endParaRPr lang="zh-TW" altLang="en-US" sz="4000" b="1" dirty="0"/>
          </a:p>
        </p:txBody>
      </p:sp>
      <p:sp>
        <p:nvSpPr>
          <p:cNvPr id="9" name="文字方塊 8"/>
          <p:cNvSpPr txBox="1"/>
          <p:nvPr/>
        </p:nvSpPr>
        <p:spPr>
          <a:xfrm>
            <a:off x="8100392" y="2776529"/>
            <a:ext cx="979755" cy="707886"/>
          </a:xfrm>
          <a:prstGeom prst="rect">
            <a:avLst/>
          </a:prstGeom>
          <a:noFill/>
        </p:spPr>
        <p:txBody>
          <a:bodyPr wrap="none" rtlCol="0">
            <a:spAutoFit/>
          </a:bodyPr>
          <a:lstStyle/>
          <a:p>
            <a:r>
              <a:rPr lang="en-US" altLang="zh-TW" sz="4000" b="1" dirty="0" smtClean="0"/>
              <a:t>93h</a:t>
            </a:r>
            <a:endParaRPr lang="zh-TW" altLang="en-US" sz="4000" b="1" dirty="0"/>
          </a:p>
        </p:txBody>
      </p:sp>
    </p:spTree>
    <p:extLst>
      <p:ext uri="{BB962C8B-B14F-4D97-AF65-F5344CB8AC3E}">
        <p14:creationId xmlns:p14="http://schemas.microsoft.com/office/powerpoint/2010/main" val="2383120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8" y="72008"/>
            <a:ext cx="31623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91058"/>
            <a:ext cx="27908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5376"/>
          <a:stretch/>
        </p:blipFill>
        <p:spPr bwMode="auto">
          <a:xfrm>
            <a:off x="5940152" y="91058"/>
            <a:ext cx="2847975" cy="322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9042" y="3370659"/>
            <a:ext cx="2790825"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7164" y="3437334"/>
            <a:ext cx="27813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939" y="3317701"/>
            <a:ext cx="30956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字方塊 9"/>
          <p:cNvSpPr txBox="1"/>
          <p:nvPr/>
        </p:nvSpPr>
        <p:spPr>
          <a:xfrm>
            <a:off x="1936061" y="200834"/>
            <a:ext cx="979755" cy="707886"/>
          </a:xfrm>
          <a:prstGeom prst="rect">
            <a:avLst/>
          </a:prstGeom>
          <a:noFill/>
        </p:spPr>
        <p:txBody>
          <a:bodyPr wrap="none" rtlCol="0">
            <a:spAutoFit/>
          </a:bodyPr>
          <a:lstStyle/>
          <a:p>
            <a:r>
              <a:rPr lang="en-US" altLang="zh-TW" sz="4000" b="1" dirty="0" smtClean="0"/>
              <a:t>21h</a:t>
            </a:r>
            <a:endParaRPr lang="zh-TW" altLang="en-US" sz="4000" b="1" dirty="0"/>
          </a:p>
        </p:txBody>
      </p:sp>
      <p:sp>
        <p:nvSpPr>
          <p:cNvPr id="11" name="文字方塊 10"/>
          <p:cNvSpPr txBox="1"/>
          <p:nvPr/>
        </p:nvSpPr>
        <p:spPr>
          <a:xfrm>
            <a:off x="4932040" y="188640"/>
            <a:ext cx="979755" cy="707886"/>
          </a:xfrm>
          <a:prstGeom prst="rect">
            <a:avLst/>
          </a:prstGeom>
          <a:noFill/>
        </p:spPr>
        <p:txBody>
          <a:bodyPr wrap="none" rtlCol="0">
            <a:spAutoFit/>
          </a:bodyPr>
          <a:lstStyle/>
          <a:p>
            <a:r>
              <a:rPr lang="en-US" altLang="zh-TW" sz="4000" b="1" dirty="0" smtClean="0"/>
              <a:t>45h</a:t>
            </a:r>
            <a:endParaRPr lang="zh-TW" altLang="en-US" sz="4000" b="1" dirty="0"/>
          </a:p>
        </p:txBody>
      </p:sp>
      <p:sp>
        <p:nvSpPr>
          <p:cNvPr id="12" name="文字方塊 11"/>
          <p:cNvSpPr txBox="1"/>
          <p:nvPr/>
        </p:nvSpPr>
        <p:spPr>
          <a:xfrm>
            <a:off x="7408669" y="200834"/>
            <a:ext cx="979755" cy="707886"/>
          </a:xfrm>
          <a:prstGeom prst="rect">
            <a:avLst/>
          </a:prstGeom>
          <a:noFill/>
        </p:spPr>
        <p:txBody>
          <a:bodyPr wrap="none" rtlCol="0">
            <a:spAutoFit/>
          </a:bodyPr>
          <a:lstStyle/>
          <a:p>
            <a:r>
              <a:rPr lang="en-US" altLang="zh-TW" sz="4000" b="1" dirty="0" smtClean="0"/>
              <a:t>93h</a:t>
            </a:r>
            <a:endParaRPr lang="zh-TW" altLang="en-US" sz="4000" b="1" dirty="0"/>
          </a:p>
        </p:txBody>
      </p:sp>
    </p:spTree>
    <p:extLst>
      <p:ext uri="{BB962C8B-B14F-4D97-AF65-F5344CB8AC3E}">
        <p14:creationId xmlns:p14="http://schemas.microsoft.com/office/powerpoint/2010/main" val="2734701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8" y="-27384"/>
            <a:ext cx="3384376" cy="351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055" y="-49900"/>
            <a:ext cx="3388016" cy="35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3284983"/>
            <a:ext cx="3384378" cy="353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055" y="3315072"/>
            <a:ext cx="3388016" cy="350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7740352" y="2769106"/>
            <a:ext cx="979755" cy="707886"/>
          </a:xfrm>
          <a:prstGeom prst="rect">
            <a:avLst/>
          </a:prstGeom>
          <a:noFill/>
        </p:spPr>
        <p:txBody>
          <a:bodyPr wrap="none" rtlCol="0">
            <a:spAutoFit/>
          </a:bodyPr>
          <a:lstStyle/>
          <a:p>
            <a:r>
              <a:rPr lang="en-US" altLang="zh-TW" sz="4000" b="1" dirty="0" smtClean="0"/>
              <a:t>93h</a:t>
            </a:r>
            <a:endParaRPr lang="zh-TW" altLang="en-US" sz="4000" b="1" dirty="0"/>
          </a:p>
        </p:txBody>
      </p:sp>
      <p:sp>
        <p:nvSpPr>
          <p:cNvPr id="9" name="文字方塊 8"/>
          <p:cNvSpPr txBox="1"/>
          <p:nvPr/>
        </p:nvSpPr>
        <p:spPr>
          <a:xfrm>
            <a:off x="467544" y="2769106"/>
            <a:ext cx="979755" cy="707886"/>
          </a:xfrm>
          <a:prstGeom prst="rect">
            <a:avLst/>
          </a:prstGeom>
          <a:noFill/>
        </p:spPr>
        <p:txBody>
          <a:bodyPr wrap="none" rtlCol="0">
            <a:spAutoFit/>
          </a:bodyPr>
          <a:lstStyle/>
          <a:p>
            <a:r>
              <a:rPr lang="en-US" altLang="zh-TW" sz="4000" b="1" dirty="0" smtClean="0"/>
              <a:t>69h</a:t>
            </a:r>
            <a:endParaRPr lang="zh-TW" altLang="en-US" sz="4000" b="1" dirty="0"/>
          </a:p>
        </p:txBody>
      </p:sp>
    </p:spTree>
    <p:extLst>
      <p:ext uri="{BB962C8B-B14F-4D97-AF65-F5344CB8AC3E}">
        <p14:creationId xmlns:p14="http://schemas.microsoft.com/office/powerpoint/2010/main" val="3752817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27684" y="3121804"/>
            <a:ext cx="5429804" cy="523220"/>
          </a:xfrm>
          <a:prstGeom prst="rect">
            <a:avLst/>
          </a:prstGeom>
          <a:noFill/>
        </p:spPr>
        <p:txBody>
          <a:bodyPr wrap="square" rtlCol="0">
            <a:spAutoFit/>
          </a:bodyPr>
          <a:lstStyle/>
          <a:p>
            <a:r>
              <a:rPr lang="en-US" altLang="zh-TW" sz="2800" dirty="0" smtClean="0"/>
              <a:t>Extreme events</a:t>
            </a:r>
            <a:endParaRPr lang="zh-TW" altLang="en-US" sz="2800" dirty="0"/>
          </a:p>
        </p:txBody>
      </p:sp>
      <p:sp>
        <p:nvSpPr>
          <p:cNvPr id="5" name="橢圓 4">
            <a:hlinkClick r:id="rId2" action="ppaction://hlinksldjump"/>
          </p:cNvPr>
          <p:cNvSpPr/>
          <p:nvPr/>
        </p:nvSpPr>
        <p:spPr>
          <a:xfrm>
            <a:off x="683568" y="3068960"/>
            <a:ext cx="576064" cy="57606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93521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7384"/>
            <a:ext cx="618103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323" y="3211126"/>
            <a:ext cx="6417013" cy="367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487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1756888" y="4705980"/>
            <a:ext cx="5400600" cy="523220"/>
          </a:xfrm>
          <a:prstGeom prst="rect">
            <a:avLst/>
          </a:prstGeom>
          <a:noFill/>
        </p:spPr>
        <p:txBody>
          <a:bodyPr wrap="square" rtlCol="0">
            <a:spAutoFit/>
          </a:bodyPr>
          <a:lstStyle/>
          <a:p>
            <a:r>
              <a:rPr lang="en-US" altLang="zh-TW" sz="2800" dirty="0" smtClean="0"/>
              <a:t>Sensitivity experiment</a:t>
            </a:r>
            <a:endParaRPr lang="zh-TW" altLang="en-US" sz="2800" dirty="0"/>
          </a:p>
        </p:txBody>
      </p:sp>
      <p:sp>
        <p:nvSpPr>
          <p:cNvPr id="3" name="文字方塊 2"/>
          <p:cNvSpPr txBox="1"/>
          <p:nvPr/>
        </p:nvSpPr>
        <p:spPr>
          <a:xfrm>
            <a:off x="1475656" y="2063750"/>
            <a:ext cx="1656183"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zh-TW" sz="3200" b="1" dirty="0" smtClean="0"/>
              <a:t>Stronger storm</a:t>
            </a:r>
            <a:endParaRPr lang="zh-TW" altLang="en-US" sz="3200" b="1" dirty="0"/>
          </a:p>
        </p:txBody>
      </p:sp>
      <p:sp>
        <p:nvSpPr>
          <p:cNvPr id="4" name="文字方塊 3"/>
          <p:cNvSpPr txBox="1"/>
          <p:nvPr/>
        </p:nvSpPr>
        <p:spPr>
          <a:xfrm>
            <a:off x="3109257" y="2063750"/>
            <a:ext cx="1246719"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TW" sz="3200" b="1" dirty="0" smtClean="0"/>
              <a:t>Bigger storm</a:t>
            </a:r>
            <a:endParaRPr lang="zh-TW" altLang="en-US" sz="3200" b="1" dirty="0"/>
          </a:p>
        </p:txBody>
      </p:sp>
      <p:sp>
        <p:nvSpPr>
          <p:cNvPr id="5" name="文字方塊 4"/>
          <p:cNvSpPr txBox="1"/>
          <p:nvPr/>
        </p:nvSpPr>
        <p:spPr>
          <a:xfrm>
            <a:off x="4355976" y="2063750"/>
            <a:ext cx="3096344" cy="107721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altLang="zh-TW" sz="3200" b="1" dirty="0" smtClean="0"/>
              <a:t>Convective parameterization</a:t>
            </a:r>
            <a:endParaRPr lang="zh-TW" altLang="en-US" sz="3200" b="1" dirty="0"/>
          </a:p>
        </p:txBody>
      </p:sp>
      <p:graphicFrame>
        <p:nvGraphicFramePr>
          <p:cNvPr id="6" name="內容版面配置區 3"/>
          <p:cNvGraphicFramePr>
            <a:graphicFrameLocks noGrp="1"/>
          </p:cNvGraphicFramePr>
          <p:nvPr>
            <p:ph idx="1"/>
            <p:extLst>
              <p:ext uri="{D42A27DB-BD31-4B8C-83A1-F6EECF244321}">
                <p14:modId xmlns:p14="http://schemas.microsoft.com/office/powerpoint/2010/main" val="4034526453"/>
              </p:ext>
            </p:extLst>
          </p:nvPr>
        </p:nvGraphicFramePr>
        <p:xfrm>
          <a:off x="467544" y="2852936"/>
          <a:ext cx="8208910" cy="2590800"/>
        </p:xfrm>
        <a:graphic>
          <a:graphicData uri="http://schemas.openxmlformats.org/drawingml/2006/table">
            <a:tbl>
              <a:tblPr firstRow="1" bandRow="1">
                <a:tableStyleId>{8EC20E35-A176-4012-BC5E-935CFFF8708E}</a:tableStyleId>
              </a:tblPr>
              <a:tblGrid>
                <a:gridCol w="1641782"/>
                <a:gridCol w="1641782"/>
                <a:gridCol w="1641782"/>
                <a:gridCol w="1641782"/>
                <a:gridCol w="1641782"/>
              </a:tblGrid>
              <a:tr h="370840">
                <a:tc>
                  <a:txBody>
                    <a:bodyPr/>
                    <a:lstStyle/>
                    <a:p>
                      <a:r>
                        <a:rPr lang="en-US" altLang="zh-TW" sz="2000" dirty="0" smtClean="0"/>
                        <a:t>Description</a:t>
                      </a:r>
                      <a:endParaRPr lang="zh-TW" altLang="en-US" sz="2000" dirty="0"/>
                    </a:p>
                  </a:txBody>
                  <a:tcPr/>
                </a:tc>
                <a:tc>
                  <a:txBody>
                    <a:bodyPr/>
                    <a:lstStyle/>
                    <a:p>
                      <a:r>
                        <a:rPr lang="en-US" altLang="zh-TW" sz="2000" dirty="0" smtClean="0"/>
                        <a:t>Initial vortex strength (m/s)</a:t>
                      </a:r>
                      <a:endParaRPr lang="zh-TW" altLang="en-US" sz="2000" dirty="0"/>
                    </a:p>
                  </a:txBody>
                  <a:tcPr/>
                </a:tc>
                <a:tc>
                  <a:txBody>
                    <a:bodyPr/>
                    <a:lstStyle/>
                    <a:p>
                      <a:r>
                        <a:rPr lang="en-US" altLang="zh-TW" sz="2000" dirty="0" smtClean="0"/>
                        <a:t>Initial radius of max wind (km)</a:t>
                      </a:r>
                      <a:endParaRPr lang="zh-TW" altLang="en-US" sz="2000" dirty="0"/>
                    </a:p>
                  </a:txBody>
                  <a:tcPr/>
                </a:tc>
                <a:tc>
                  <a:txBody>
                    <a:bodyPr/>
                    <a:lstStyle/>
                    <a:p>
                      <a:r>
                        <a:rPr lang="en-US" altLang="zh-TW" sz="2000" dirty="0" smtClean="0"/>
                        <a:t>Convection scheme for the nest</a:t>
                      </a:r>
                      <a:endParaRPr lang="zh-TW" altLang="en-US" sz="2000" dirty="0"/>
                    </a:p>
                  </a:txBody>
                  <a:tcPr/>
                </a:tc>
                <a:tc>
                  <a:txBody>
                    <a:bodyPr/>
                    <a:lstStyle/>
                    <a:p>
                      <a:r>
                        <a:rPr lang="en-US" altLang="zh-TW" sz="2000" dirty="0" smtClean="0"/>
                        <a:t>Specification</a:t>
                      </a:r>
                      <a:endParaRPr lang="zh-TW" altLang="en-US" sz="2000" dirty="0"/>
                    </a:p>
                  </a:txBody>
                  <a:tcPr/>
                </a:tc>
              </a:tr>
              <a:tr h="370840">
                <a:tc>
                  <a:txBody>
                    <a:bodyPr/>
                    <a:lstStyle/>
                    <a:p>
                      <a:r>
                        <a:rPr lang="en-US" altLang="zh-TW" sz="2000" dirty="0" smtClean="0"/>
                        <a:t>Control</a:t>
                      </a:r>
                      <a:endParaRPr lang="zh-TW" altLang="en-US" sz="2000" dirty="0"/>
                    </a:p>
                  </a:txBody>
                  <a:tcPr/>
                </a:tc>
                <a:tc>
                  <a:txBody>
                    <a:bodyPr/>
                    <a:lstStyle/>
                    <a:p>
                      <a:r>
                        <a:rPr lang="en-US" altLang="zh-TW" sz="2000" dirty="0" smtClean="0"/>
                        <a:t>20</a:t>
                      </a:r>
                      <a:endParaRPr lang="zh-TW" altLang="en-US" sz="2000" dirty="0"/>
                    </a:p>
                  </a:txBody>
                  <a:tcPr/>
                </a:tc>
                <a:tc>
                  <a:txBody>
                    <a:bodyPr/>
                    <a:lstStyle/>
                    <a:p>
                      <a:r>
                        <a:rPr lang="en-US" altLang="zh-TW" sz="2000" dirty="0" smtClean="0"/>
                        <a:t>90</a:t>
                      </a:r>
                      <a:endParaRPr lang="zh-TW" altLang="en-US" sz="2000" dirty="0"/>
                    </a:p>
                  </a:txBody>
                  <a:tcPr/>
                </a:tc>
                <a:tc>
                  <a:txBody>
                    <a:bodyPr/>
                    <a:lstStyle/>
                    <a:p>
                      <a:r>
                        <a:rPr lang="en-US" altLang="zh-TW" sz="2000" dirty="0" smtClean="0"/>
                        <a:t>Yes</a:t>
                      </a:r>
                      <a:endParaRPr lang="zh-TW" altLang="en-US" sz="2000" dirty="0"/>
                    </a:p>
                  </a:txBody>
                  <a:tcPr/>
                </a:tc>
                <a:tc>
                  <a:txBody>
                    <a:bodyPr/>
                    <a:lstStyle/>
                    <a:p>
                      <a:r>
                        <a:rPr lang="en-US" altLang="zh-TW" sz="2000" dirty="0" smtClean="0"/>
                        <a:t>C09,C03</a:t>
                      </a:r>
                      <a:endParaRPr lang="zh-TW" altLang="en-US" sz="2000" dirty="0"/>
                    </a:p>
                  </a:txBody>
                  <a:tcPr/>
                </a:tc>
              </a:tr>
              <a:tr h="370840">
                <a:tc>
                  <a:txBody>
                    <a:bodyPr/>
                    <a:lstStyle/>
                    <a:p>
                      <a:r>
                        <a:rPr lang="en-US" altLang="zh-TW" sz="2000" dirty="0" smtClean="0"/>
                        <a:t>Strong</a:t>
                      </a:r>
                      <a:endParaRPr lang="zh-TW" altLang="en-US" sz="2000" dirty="0"/>
                    </a:p>
                  </a:txBody>
                  <a:tcPr/>
                </a:tc>
                <a:tc>
                  <a:txBody>
                    <a:bodyPr/>
                    <a:lstStyle/>
                    <a:p>
                      <a:r>
                        <a:rPr lang="en-US" altLang="zh-TW" sz="2000" dirty="0" smtClean="0"/>
                        <a:t>30</a:t>
                      </a:r>
                      <a:endParaRPr lang="zh-TW" altLang="en-US" sz="2000" dirty="0"/>
                    </a:p>
                  </a:txBody>
                  <a:tcPr/>
                </a:tc>
                <a:tc>
                  <a:txBody>
                    <a:bodyPr/>
                    <a:lstStyle/>
                    <a:p>
                      <a:r>
                        <a:rPr lang="en-US" altLang="zh-TW" sz="2000" dirty="0" smtClean="0"/>
                        <a:t>90</a:t>
                      </a:r>
                      <a:endParaRPr lang="zh-TW" altLang="en-US" sz="2000" dirty="0"/>
                    </a:p>
                  </a:txBody>
                  <a:tcPr/>
                </a:tc>
                <a:tc>
                  <a:txBody>
                    <a:bodyPr/>
                    <a:lstStyle/>
                    <a:p>
                      <a:r>
                        <a:rPr lang="en-US" altLang="zh-TW" sz="2000" dirty="0" smtClean="0"/>
                        <a:t>Yes</a:t>
                      </a:r>
                      <a:endParaRPr lang="zh-TW" altLang="en-US" sz="2000" dirty="0"/>
                    </a:p>
                  </a:txBody>
                  <a:tcPr/>
                </a:tc>
                <a:tc>
                  <a:txBody>
                    <a:bodyPr/>
                    <a:lstStyle/>
                    <a:p>
                      <a:r>
                        <a:rPr lang="en-US" altLang="zh-TW" sz="2000" dirty="0" smtClean="0"/>
                        <a:t>S09,S03</a:t>
                      </a:r>
                      <a:endParaRPr lang="zh-TW" altLang="en-US" sz="2000" dirty="0"/>
                    </a:p>
                  </a:txBody>
                  <a:tcPr/>
                </a:tc>
              </a:tr>
              <a:tr h="370840">
                <a:tc>
                  <a:txBody>
                    <a:bodyPr/>
                    <a:lstStyle/>
                    <a:p>
                      <a:r>
                        <a:rPr lang="en-US" altLang="zh-TW" sz="2000" dirty="0" smtClean="0"/>
                        <a:t>R0</a:t>
                      </a:r>
                      <a:endParaRPr lang="zh-TW" altLang="en-US" sz="2000" dirty="0"/>
                    </a:p>
                  </a:txBody>
                  <a:tcPr/>
                </a:tc>
                <a:tc>
                  <a:txBody>
                    <a:bodyPr/>
                    <a:lstStyle/>
                    <a:p>
                      <a:r>
                        <a:rPr lang="en-US" altLang="zh-TW" sz="2000" dirty="0" smtClean="0"/>
                        <a:t>20</a:t>
                      </a:r>
                      <a:endParaRPr lang="zh-TW" altLang="en-US" sz="2000" dirty="0"/>
                    </a:p>
                  </a:txBody>
                  <a:tcPr/>
                </a:tc>
                <a:tc>
                  <a:txBody>
                    <a:bodyPr/>
                    <a:lstStyle/>
                    <a:p>
                      <a:r>
                        <a:rPr lang="en-US" altLang="zh-TW" sz="2000" dirty="0" smtClean="0"/>
                        <a:t>120</a:t>
                      </a:r>
                      <a:endParaRPr lang="zh-TW" altLang="en-US" sz="2000" dirty="0"/>
                    </a:p>
                  </a:txBody>
                  <a:tcPr/>
                </a:tc>
                <a:tc>
                  <a:txBody>
                    <a:bodyPr/>
                    <a:lstStyle/>
                    <a:p>
                      <a:r>
                        <a:rPr lang="en-US" altLang="zh-TW" sz="2000" dirty="0" smtClean="0"/>
                        <a:t>Yes</a:t>
                      </a:r>
                      <a:endParaRPr lang="zh-TW" altLang="en-US" sz="2000" dirty="0"/>
                    </a:p>
                  </a:txBody>
                  <a:tcPr/>
                </a:tc>
                <a:tc>
                  <a:txBody>
                    <a:bodyPr/>
                    <a:lstStyle/>
                    <a:p>
                      <a:r>
                        <a:rPr lang="en-US" altLang="zh-TW" sz="2000" dirty="0" smtClean="0"/>
                        <a:t>R09,R03</a:t>
                      </a:r>
                      <a:endParaRPr lang="zh-TW" altLang="en-US" sz="2000" dirty="0"/>
                    </a:p>
                  </a:txBody>
                  <a:tcPr/>
                </a:tc>
              </a:tr>
              <a:tr h="370840">
                <a:tc>
                  <a:txBody>
                    <a:bodyPr/>
                    <a:lstStyle/>
                    <a:p>
                      <a:r>
                        <a:rPr lang="en-US" altLang="zh-TW" sz="2000" dirty="0" smtClean="0"/>
                        <a:t>No SAS</a:t>
                      </a:r>
                      <a:endParaRPr lang="zh-TW" altLang="en-US" sz="2000" dirty="0"/>
                    </a:p>
                  </a:txBody>
                  <a:tcPr/>
                </a:tc>
                <a:tc>
                  <a:txBody>
                    <a:bodyPr/>
                    <a:lstStyle/>
                    <a:p>
                      <a:r>
                        <a:rPr lang="en-US" altLang="zh-TW" sz="2000" dirty="0" smtClean="0"/>
                        <a:t>20</a:t>
                      </a:r>
                      <a:endParaRPr lang="zh-TW" altLang="en-US" sz="2000" dirty="0"/>
                    </a:p>
                  </a:txBody>
                  <a:tcPr/>
                </a:tc>
                <a:tc>
                  <a:txBody>
                    <a:bodyPr/>
                    <a:lstStyle/>
                    <a:p>
                      <a:r>
                        <a:rPr lang="en-US" altLang="zh-TW" sz="2000" dirty="0" smtClean="0"/>
                        <a:t>90</a:t>
                      </a:r>
                      <a:endParaRPr lang="zh-TW" altLang="en-US" sz="2000" dirty="0"/>
                    </a:p>
                  </a:txBody>
                  <a:tcPr/>
                </a:tc>
                <a:tc>
                  <a:txBody>
                    <a:bodyPr/>
                    <a:lstStyle/>
                    <a:p>
                      <a:r>
                        <a:rPr lang="en-US" altLang="zh-TW" sz="2000" dirty="0" smtClean="0"/>
                        <a:t>No</a:t>
                      </a:r>
                      <a:endParaRPr lang="zh-TW" altLang="en-US" sz="2000" dirty="0"/>
                    </a:p>
                  </a:txBody>
                  <a:tcPr/>
                </a:tc>
                <a:tc>
                  <a:txBody>
                    <a:bodyPr/>
                    <a:lstStyle/>
                    <a:p>
                      <a:r>
                        <a:rPr lang="en-US" altLang="zh-TW" sz="2000" dirty="0" smtClean="0"/>
                        <a:t>SAS09,SAS03</a:t>
                      </a:r>
                      <a:endParaRPr lang="zh-TW" altLang="en-US" sz="2000" dirty="0"/>
                    </a:p>
                  </a:txBody>
                  <a:tcPr/>
                </a:tc>
              </a:tr>
            </a:tbl>
          </a:graphicData>
        </a:graphic>
      </p:graphicFrame>
      <p:sp>
        <p:nvSpPr>
          <p:cNvPr id="7" name="橢圓 6"/>
          <p:cNvSpPr/>
          <p:nvPr/>
        </p:nvSpPr>
        <p:spPr>
          <a:xfrm>
            <a:off x="1979712" y="4221088"/>
            <a:ext cx="720080" cy="432048"/>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8" name="橢圓 7"/>
          <p:cNvSpPr/>
          <p:nvPr/>
        </p:nvSpPr>
        <p:spPr>
          <a:xfrm>
            <a:off x="3707904" y="4653136"/>
            <a:ext cx="720080" cy="432048"/>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9" name="橢圓 8"/>
          <p:cNvSpPr/>
          <p:nvPr/>
        </p:nvSpPr>
        <p:spPr>
          <a:xfrm>
            <a:off x="5292080" y="5013176"/>
            <a:ext cx="720080" cy="432048"/>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2" name="橢圓 11">
            <a:hlinkClick r:id="rId3" action="ppaction://hlinksldjump"/>
          </p:cNvPr>
          <p:cNvSpPr/>
          <p:nvPr/>
        </p:nvSpPr>
        <p:spPr>
          <a:xfrm>
            <a:off x="683568" y="4653136"/>
            <a:ext cx="576064" cy="57606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861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49" presetClass="path" presetSubtype="0" accel="50000" decel="50000" fill="hold" grpId="1" nodeType="withEffect">
                                  <p:stCondLst>
                                    <p:cond delay="0"/>
                                  </p:stCondLst>
                                  <p:childTnLst>
                                    <p:animMotion origin="layout" path="M 2.77778E-7 1.85185E-6 L -0.13785 -0.17338 " pathEditMode="relative" rAng="0" ptsTypes="AA">
                                      <p:cBhvr>
                                        <p:cTn id="25" dur="2000" fill="hold"/>
                                        <p:tgtEl>
                                          <p:spTgt spid="3"/>
                                        </p:tgtEl>
                                        <p:attrNameLst>
                                          <p:attrName>ppt_x</p:attrName>
                                          <p:attrName>ppt_y</p:attrName>
                                        </p:attrNameLst>
                                      </p:cBhvr>
                                      <p:rCtr x="-6892" y="-8681"/>
                                    </p:animMotion>
                                  </p:childTnLst>
                                </p:cTn>
                              </p:par>
                              <p:par>
                                <p:cTn id="26" presetID="49" presetClass="path" presetSubtype="0" accel="50000" decel="50000" fill="hold" grpId="1" nodeType="withEffect">
                                  <p:stCondLst>
                                    <p:cond delay="0"/>
                                  </p:stCondLst>
                                  <p:childTnLst>
                                    <p:animMotion origin="layout" path="M 2.77778E-7 1.85185E-6 L -0.13646 -0.17338 " pathEditMode="relative" rAng="0" ptsTypes="AA">
                                      <p:cBhvr>
                                        <p:cTn id="27" dur="2000" fill="hold"/>
                                        <p:tgtEl>
                                          <p:spTgt spid="4"/>
                                        </p:tgtEl>
                                        <p:attrNameLst>
                                          <p:attrName>ppt_x</p:attrName>
                                          <p:attrName>ppt_y</p:attrName>
                                        </p:attrNameLst>
                                      </p:cBhvr>
                                      <p:rCtr x="-6823" y="-8681"/>
                                    </p:animMotion>
                                  </p:childTnLst>
                                </p:cTn>
                              </p:par>
                              <p:par>
                                <p:cTn id="28" presetID="49" presetClass="path" presetSubtype="0" accel="50000" decel="50000" fill="hold" grpId="1" nodeType="withEffect">
                                  <p:stCondLst>
                                    <p:cond delay="0"/>
                                  </p:stCondLst>
                                  <p:childTnLst>
                                    <p:animMotion origin="layout" path="M 2.77778E-7 1.85185E-6 L -0.13785 -0.17338 " pathEditMode="relative" rAng="0" ptsTypes="AA">
                                      <p:cBhvr>
                                        <p:cTn id="29" dur="2000" fill="hold"/>
                                        <p:tgtEl>
                                          <p:spTgt spid="5"/>
                                        </p:tgtEl>
                                        <p:attrNameLst>
                                          <p:attrName>ppt_x</p:attrName>
                                          <p:attrName>ppt_y</p:attrName>
                                        </p:attrNameLst>
                                      </p:cBhvr>
                                      <p:rCtr x="-6892" y="-8681"/>
                                    </p:animMotion>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7" grpId="0" animBg="1"/>
      <p:bldP spid="8" grpId="0" animBg="1"/>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56"/>
          <a:stretch/>
        </p:blipFill>
        <p:spPr bwMode="auto">
          <a:xfrm>
            <a:off x="4747610" y="2060848"/>
            <a:ext cx="400085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0067"/>
          <a:stretch/>
        </p:blipFill>
        <p:spPr bwMode="auto">
          <a:xfrm>
            <a:off x="355122" y="2308302"/>
            <a:ext cx="4392488" cy="34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文字方塊 14"/>
          <p:cNvSpPr txBox="1"/>
          <p:nvPr/>
        </p:nvSpPr>
        <p:spPr>
          <a:xfrm>
            <a:off x="251520" y="836712"/>
            <a:ext cx="1656183"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zh-TW" sz="3200" b="1" dirty="0" smtClean="0"/>
              <a:t>Stronger storm</a:t>
            </a:r>
            <a:endParaRPr lang="zh-TW" altLang="en-US" sz="3200" b="1" dirty="0"/>
          </a:p>
        </p:txBody>
      </p:sp>
      <p:sp>
        <p:nvSpPr>
          <p:cNvPr id="16" name="文字方塊 15"/>
          <p:cNvSpPr txBox="1"/>
          <p:nvPr/>
        </p:nvSpPr>
        <p:spPr>
          <a:xfrm>
            <a:off x="1885121" y="836712"/>
            <a:ext cx="1246719"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TW" sz="3200" b="1" dirty="0" smtClean="0"/>
              <a:t>Bigger storm</a:t>
            </a:r>
            <a:endParaRPr lang="zh-TW" altLang="en-US" sz="3200" b="1" dirty="0"/>
          </a:p>
        </p:txBody>
      </p:sp>
      <p:sp>
        <p:nvSpPr>
          <p:cNvPr id="17" name="文字方塊 16"/>
          <p:cNvSpPr txBox="1"/>
          <p:nvPr/>
        </p:nvSpPr>
        <p:spPr>
          <a:xfrm>
            <a:off x="3131840" y="836712"/>
            <a:ext cx="3096344" cy="107721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altLang="zh-TW" sz="3200" b="1" dirty="0" smtClean="0"/>
              <a:t>Convective parameterization</a:t>
            </a:r>
            <a:endParaRPr lang="zh-TW" altLang="en-US" sz="3200" b="1" dirty="0"/>
          </a:p>
        </p:txBody>
      </p:sp>
    </p:spTree>
    <p:extLst>
      <p:ext uri="{BB962C8B-B14F-4D97-AF65-F5344CB8AC3E}">
        <p14:creationId xmlns:p14="http://schemas.microsoft.com/office/powerpoint/2010/main" val="235909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44444E-6 -2.96296E-6 L 4.44444E-6 -0.08889 " pathEditMode="relative" rAng="0" ptsTypes="AA">
                                      <p:cBhvr>
                                        <p:cTn id="6" dur="2000" fill="hold"/>
                                        <p:tgtEl>
                                          <p:spTgt spid="15"/>
                                        </p:tgtEl>
                                        <p:attrNameLst>
                                          <p:attrName>ppt_x</p:attrName>
                                          <p:attrName>ppt_y</p:attrName>
                                        </p:attrNameLst>
                                      </p:cBhvr>
                                      <p:rCtr x="0" y="-4444"/>
                                    </p:animMotion>
                                  </p:childTnLst>
                                </p:cTn>
                              </p:par>
                              <p:par>
                                <p:cTn id="7" presetID="64" presetClass="path" presetSubtype="0" accel="50000" decel="50000" fill="hold" grpId="0" nodeType="withEffect">
                                  <p:stCondLst>
                                    <p:cond delay="0"/>
                                  </p:stCondLst>
                                  <p:childTnLst>
                                    <p:animMotion origin="layout" path="M 4.44444E-6 -2.96296E-6 L 4.44444E-6 -0.08889 " pathEditMode="relative" rAng="0" ptsTypes="AA">
                                      <p:cBhvr>
                                        <p:cTn id="8" dur="2000" fill="hold"/>
                                        <p:tgtEl>
                                          <p:spTgt spid="17"/>
                                        </p:tgtEl>
                                        <p:attrNameLst>
                                          <p:attrName>ppt_x</p:attrName>
                                          <p:attrName>ppt_y</p:attrName>
                                        </p:attrNameLst>
                                      </p:cBhvr>
                                      <p:rCtr x="0" y="-4444"/>
                                    </p:animMotion>
                                  </p:childTnLst>
                                </p:cTn>
                              </p:par>
                              <p:par>
                                <p:cTn id="9" presetID="64" presetClass="path" presetSubtype="0" accel="50000" decel="50000" fill="hold" grpId="0" nodeType="withEffect">
                                  <p:stCondLst>
                                    <p:cond delay="0"/>
                                  </p:stCondLst>
                                  <p:childTnLst>
                                    <p:animMotion origin="layout" path="M 4.44444E-6 -2.96296E-6 L 4.44444E-6 -0.08889 " pathEditMode="relative" rAng="0" ptsTypes="AA">
                                      <p:cBhvr>
                                        <p:cTn id="10" dur="2000" fill="hold"/>
                                        <p:tgtEl>
                                          <p:spTgt spid="16"/>
                                        </p:tgtEl>
                                        <p:attrNameLst>
                                          <p:attrName>ppt_x</p:attrName>
                                          <p:attrName>ppt_y</p:attrName>
                                        </p:attrNameLst>
                                      </p:cBhvr>
                                      <p:rCtr x="0" y="-4444"/>
                                    </p:animMotion>
                                  </p:childTnLst>
                                </p:cTn>
                              </p:par>
                              <p:par>
                                <p:cTn id="11" presetID="10" presetClass="exit" presetSubtype="0" fill="hold" grpId="1" nodeType="withEffect">
                                  <p:stCondLst>
                                    <p:cond delay="0"/>
                                  </p:stCondLst>
                                  <p:childTnLst>
                                    <p:animEffect transition="out" filter="fade">
                                      <p:cBhvr>
                                        <p:cTn id="12" dur="2000"/>
                                        <p:tgtEl>
                                          <p:spTgt spid="17"/>
                                        </p:tgtEl>
                                      </p:cBhvr>
                                    </p:animEffect>
                                    <p:set>
                                      <p:cBhvr>
                                        <p:cTn id="13" dur="1" fill="hold">
                                          <p:stCondLst>
                                            <p:cond delay="1999"/>
                                          </p:stCondLst>
                                        </p:cTn>
                                        <p:tgtEl>
                                          <p:spTgt spid="17"/>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2000"/>
                                        <p:tgtEl>
                                          <p:spTgt spid="16"/>
                                        </p:tgtEl>
                                      </p:cBhvr>
                                    </p:animEffect>
                                    <p:set>
                                      <p:cBhvr>
                                        <p:cTn id="16" dur="1" fill="hold">
                                          <p:stCondLst>
                                            <p:cond delay="19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338"/>
                                        </p:tgtEl>
                                        <p:attrNameLst>
                                          <p:attrName>style.visibility</p:attrName>
                                        </p:attrNameLst>
                                      </p:cBhvr>
                                      <p:to>
                                        <p:strVal val="visible"/>
                                      </p:to>
                                    </p:set>
                                    <p:animEffect transition="in" filter="fade">
                                      <p:cBhvr>
                                        <p:cTn id="21" dur="1000"/>
                                        <p:tgtEl>
                                          <p:spTgt spid="1433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7" grpId="0" animBg="1"/>
      <p:bldP spid="1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098"/>
          <a:stretch/>
        </p:blipFill>
        <p:spPr bwMode="auto">
          <a:xfrm>
            <a:off x="5476899" y="3356992"/>
            <a:ext cx="298058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8636"/>
          <a:stretch/>
        </p:blipFill>
        <p:spPr bwMode="auto">
          <a:xfrm>
            <a:off x="2123728" y="3384610"/>
            <a:ext cx="3297309" cy="321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8957"/>
          <a:stretch/>
        </p:blipFill>
        <p:spPr bwMode="auto">
          <a:xfrm>
            <a:off x="2002983" y="0"/>
            <a:ext cx="3361105" cy="338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4923"/>
          <a:stretch/>
        </p:blipFill>
        <p:spPr bwMode="auto">
          <a:xfrm>
            <a:off x="5467192" y="116632"/>
            <a:ext cx="298993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259366" y="188640"/>
            <a:ext cx="1656183"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zh-TW" sz="3200" b="1" dirty="0" smtClean="0"/>
              <a:t>Stronger storm</a:t>
            </a:r>
            <a:endParaRPr lang="zh-TW" altLang="en-US" sz="3200" b="1" dirty="0"/>
          </a:p>
        </p:txBody>
      </p:sp>
    </p:spTree>
    <p:extLst>
      <p:ext uri="{BB962C8B-B14F-4D97-AF65-F5344CB8AC3E}">
        <p14:creationId xmlns:p14="http://schemas.microsoft.com/office/powerpoint/2010/main" val="3477009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r>
              <a:rPr lang="en-US" altLang="zh-TW" sz="3200" dirty="0" smtClean="0"/>
              <a:t>The Experimental HWRF System: A Study on the Influence of Horizontal Resolution on the Structure and Intensity Changes in Tropical Cyclones Using an Idealized Framework</a:t>
            </a:r>
            <a:endParaRPr lang="zh-TW" altLang="en-US" sz="3200" dirty="0"/>
          </a:p>
        </p:txBody>
      </p:sp>
      <p:grpSp>
        <p:nvGrpSpPr>
          <p:cNvPr id="10" name="群組 9"/>
          <p:cNvGrpSpPr/>
          <p:nvPr/>
        </p:nvGrpSpPr>
        <p:grpSpPr>
          <a:xfrm>
            <a:off x="3923928" y="1844824"/>
            <a:ext cx="1080120" cy="2304256"/>
            <a:chOff x="3923928" y="1844824"/>
            <a:chExt cx="1080120" cy="2304256"/>
          </a:xfrm>
        </p:grpSpPr>
        <p:sp>
          <p:nvSpPr>
            <p:cNvPr id="6" name="矩形 5"/>
            <p:cNvSpPr/>
            <p:nvPr/>
          </p:nvSpPr>
          <p:spPr>
            <a:xfrm>
              <a:off x="3923928" y="1844824"/>
              <a:ext cx="1080120"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單箭頭接點 7"/>
            <p:cNvCxnSpPr>
              <a:stCxn id="6" idx="2"/>
            </p:cNvCxnSpPr>
            <p:nvPr/>
          </p:nvCxnSpPr>
          <p:spPr>
            <a:xfrm>
              <a:off x="4463988" y="2348880"/>
              <a:ext cx="0" cy="1800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文字方塊 8"/>
          <p:cNvSpPr txBox="1"/>
          <p:nvPr/>
        </p:nvSpPr>
        <p:spPr>
          <a:xfrm>
            <a:off x="1043608" y="4163482"/>
            <a:ext cx="7020780"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zh-TW" sz="2400" dirty="0" smtClean="0"/>
              <a:t>The Experimental Hurricane Weather Research and Forecasting (HWRF) system </a:t>
            </a:r>
            <a:r>
              <a:rPr lang="en-US" altLang="zh-TW" sz="2400" dirty="0"/>
              <a:t>became operational at </a:t>
            </a:r>
            <a:r>
              <a:rPr lang="en-US" altLang="zh-TW" sz="2400" dirty="0" smtClean="0"/>
              <a:t>NCEP(National Centers for Environmental Prediction) </a:t>
            </a:r>
            <a:r>
              <a:rPr lang="en-US" altLang="zh-TW" sz="2400" dirty="0"/>
              <a:t>in </a:t>
            </a:r>
            <a:r>
              <a:rPr lang="en-US" altLang="zh-TW" sz="2400" dirty="0" smtClean="0"/>
              <a:t>2007.</a:t>
            </a:r>
          </a:p>
        </p:txBody>
      </p:sp>
      <p:sp>
        <p:nvSpPr>
          <p:cNvPr id="13" name="橢圓 12"/>
          <p:cNvSpPr/>
          <p:nvPr/>
        </p:nvSpPr>
        <p:spPr>
          <a:xfrm>
            <a:off x="8028384" y="6453336"/>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14" name="橢圓 13">
            <a:hlinkClick r:id="rId3" action="ppaction://hlinksldjump"/>
          </p:cNvPr>
          <p:cNvSpPr/>
          <p:nvPr/>
        </p:nvSpPr>
        <p:spPr>
          <a:xfrm>
            <a:off x="8388424" y="6457857"/>
            <a:ext cx="288032" cy="28803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15" name="橢圓 14">
            <a:hlinkClick r:id="rId4" action="ppaction://hlinksldjump"/>
          </p:cNvPr>
          <p:cNvSpPr/>
          <p:nvPr/>
        </p:nvSpPr>
        <p:spPr>
          <a:xfrm>
            <a:off x="8748464" y="6457857"/>
            <a:ext cx="288032" cy="28803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3092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
        <p:nvSpPr>
          <p:cNvPr id="10" name="文字方塊 9"/>
          <p:cNvSpPr txBox="1"/>
          <p:nvPr/>
        </p:nvSpPr>
        <p:spPr>
          <a:xfrm>
            <a:off x="259366" y="188640"/>
            <a:ext cx="1360305"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TW" sz="3200" b="1" dirty="0" smtClean="0"/>
              <a:t>Bigger storm</a:t>
            </a:r>
            <a:endParaRPr lang="zh-TW" altLang="en-US" sz="3200" b="1"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0"/>
            <a:ext cx="7056783" cy="364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5" y="3356991"/>
            <a:ext cx="6624736" cy="344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77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0"/>
                                        </p:tgtEl>
                                        <p:attrNameLst>
                                          <p:attrName>ppt_x</p:attrName>
                                          <p:attrName>ppt_y</p:attrName>
                                        </p:attrNameLst>
                                      </p:cBhvr>
                                    </p:animMotion>
                                    <p:animRot by="1500000">
                                      <p:cBhvr>
                                        <p:cTn id="7" dur="125" fill="hold">
                                          <p:stCondLst>
                                            <p:cond delay="0"/>
                                          </p:stCondLst>
                                        </p:cTn>
                                        <p:tgtEl>
                                          <p:spTgt spid="10"/>
                                        </p:tgtEl>
                                        <p:attrNameLst>
                                          <p:attrName>r</p:attrName>
                                        </p:attrNameLst>
                                      </p:cBhvr>
                                    </p:animRot>
                                    <p:animRot by="-1500000">
                                      <p:cBhvr>
                                        <p:cTn id="8" dur="125" fill="hold">
                                          <p:stCondLst>
                                            <p:cond delay="125"/>
                                          </p:stCondLst>
                                        </p:cTn>
                                        <p:tgtEl>
                                          <p:spTgt spid="10"/>
                                        </p:tgtEl>
                                        <p:attrNameLst>
                                          <p:attrName>r</p:attrName>
                                        </p:attrNameLst>
                                      </p:cBhvr>
                                    </p:animRot>
                                    <p:animRot by="-1500000">
                                      <p:cBhvr>
                                        <p:cTn id="9" dur="125" fill="hold">
                                          <p:stCondLst>
                                            <p:cond delay="250"/>
                                          </p:stCondLst>
                                        </p:cTn>
                                        <p:tgtEl>
                                          <p:spTgt spid="10"/>
                                        </p:tgtEl>
                                        <p:attrNameLst>
                                          <p:attrName>r</p:attrName>
                                        </p:attrNameLst>
                                      </p:cBhvr>
                                    </p:animRot>
                                    <p:animRot by="1500000">
                                      <p:cBhvr>
                                        <p:cTn id="10"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9" name="文字方塊 8"/>
          <p:cNvSpPr txBox="1"/>
          <p:nvPr/>
        </p:nvSpPr>
        <p:spPr>
          <a:xfrm>
            <a:off x="259366" y="188640"/>
            <a:ext cx="1360305"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TW" sz="3200" b="1" dirty="0" smtClean="0"/>
              <a:t>Bigger storm</a:t>
            </a:r>
            <a:endParaRPr lang="zh-TW" altLang="en-US" sz="3200" b="1" dirty="0"/>
          </a:p>
        </p:txBody>
      </p:sp>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8957" b="5151"/>
          <a:stretch/>
        </p:blipFill>
        <p:spPr bwMode="auto">
          <a:xfrm>
            <a:off x="1619671" y="-171400"/>
            <a:ext cx="3672409" cy="3304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4923" b="5111"/>
          <a:stretch/>
        </p:blipFill>
        <p:spPr bwMode="auto">
          <a:xfrm>
            <a:off x="5295728" y="-99392"/>
            <a:ext cx="3524744" cy="331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8230" y="3212926"/>
            <a:ext cx="3452242"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7822"/>
          <a:stretch/>
        </p:blipFill>
        <p:spPr bwMode="auto">
          <a:xfrm>
            <a:off x="1763688" y="3260551"/>
            <a:ext cx="36004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205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0"/>
            <a:ext cx="6491717"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群組 3"/>
          <p:cNvGrpSpPr/>
          <p:nvPr/>
        </p:nvGrpSpPr>
        <p:grpSpPr>
          <a:xfrm>
            <a:off x="2487910" y="3387800"/>
            <a:ext cx="6260554" cy="3353568"/>
            <a:chOff x="1331640" y="2780928"/>
            <a:chExt cx="6753225" cy="3857625"/>
          </a:xfrm>
        </p:grpSpPr>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780928"/>
              <a:ext cx="675322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6948264" y="2780928"/>
              <a:ext cx="64393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 name="文字方塊 7"/>
          <p:cNvSpPr txBox="1"/>
          <p:nvPr/>
        </p:nvSpPr>
        <p:spPr>
          <a:xfrm>
            <a:off x="259366" y="188640"/>
            <a:ext cx="1360305"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TW" sz="3200" b="1" dirty="0" smtClean="0"/>
              <a:t>Bigger storm</a:t>
            </a:r>
            <a:endParaRPr lang="zh-TW" altLang="en-US" sz="3200" b="1" dirty="0"/>
          </a:p>
        </p:txBody>
      </p:sp>
    </p:spTree>
    <p:extLst>
      <p:ext uri="{BB962C8B-B14F-4D97-AF65-F5344CB8AC3E}">
        <p14:creationId xmlns:p14="http://schemas.microsoft.com/office/powerpoint/2010/main" val="826358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565"/>
          <a:stretch/>
        </p:blipFill>
        <p:spPr bwMode="auto">
          <a:xfrm>
            <a:off x="1550093" y="3356992"/>
            <a:ext cx="388600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900" y="3356992"/>
            <a:ext cx="3731604"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rot="16200000" flipH="1">
            <a:off x="-755142" y="1198203"/>
            <a:ext cx="3096344" cy="107721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altLang="zh-TW" sz="3200" b="1" dirty="0" smtClean="0"/>
              <a:t>Convective parameterization</a:t>
            </a:r>
            <a:endParaRPr lang="zh-TW" altLang="en-US" sz="3200" b="1" dirty="0"/>
          </a:p>
        </p:txBody>
      </p:sp>
      <p:pic>
        <p:nvPicPr>
          <p:cNvPr id="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8957" b="5151"/>
          <a:stretch/>
        </p:blipFill>
        <p:spPr bwMode="auto">
          <a:xfrm>
            <a:off x="1403648" y="-27334"/>
            <a:ext cx="3960440" cy="336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4923" b="5111"/>
          <a:stretch/>
        </p:blipFill>
        <p:spPr bwMode="auto">
          <a:xfrm>
            <a:off x="5292080" y="0"/>
            <a:ext cx="381642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7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060" y="3284984"/>
            <a:ext cx="7599242" cy="345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534" b="8071"/>
          <a:stretch/>
        </p:blipFill>
        <p:spPr bwMode="auto">
          <a:xfrm>
            <a:off x="1547664" y="188640"/>
            <a:ext cx="758960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字方塊 10"/>
          <p:cNvSpPr txBox="1"/>
          <p:nvPr/>
        </p:nvSpPr>
        <p:spPr>
          <a:xfrm rot="16200000" flipH="1">
            <a:off x="-755142" y="1198203"/>
            <a:ext cx="3096344" cy="107721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altLang="zh-TW" sz="3200" b="1" dirty="0" smtClean="0"/>
              <a:t>Convective parameterization</a:t>
            </a:r>
            <a:endParaRPr lang="zh-TW" altLang="en-US" sz="3200" b="1" dirty="0"/>
          </a:p>
        </p:txBody>
      </p:sp>
    </p:spTree>
    <p:extLst>
      <p:ext uri="{BB962C8B-B14F-4D97-AF65-F5344CB8AC3E}">
        <p14:creationId xmlns:p14="http://schemas.microsoft.com/office/powerpoint/2010/main" val="283332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539552" y="2708920"/>
            <a:ext cx="8229600" cy="1143000"/>
          </a:xfrm>
        </p:spPr>
        <p:txBody>
          <a:bodyPr/>
          <a:lstStyle/>
          <a:p>
            <a:r>
              <a:rPr lang="en-US" altLang="zh-TW" dirty="0" smtClean="0"/>
              <a:t>Conclusions</a:t>
            </a:r>
            <a:endParaRPr lang="zh-TW" altLang="en-US" dirty="0"/>
          </a:p>
        </p:txBody>
      </p:sp>
      <p:sp>
        <p:nvSpPr>
          <p:cNvPr id="5" name="矩形 4"/>
          <p:cNvSpPr/>
          <p:nvPr/>
        </p:nvSpPr>
        <p:spPr>
          <a:xfrm>
            <a:off x="1284733" y="3059832"/>
            <a:ext cx="1919115" cy="523220"/>
          </a:xfrm>
          <a:prstGeom prst="rect">
            <a:avLst/>
          </a:prstGeom>
        </p:spPr>
        <p:txBody>
          <a:bodyPr wrap="none">
            <a:spAutoFit/>
          </a:bodyPr>
          <a:lstStyle/>
          <a:p>
            <a:r>
              <a:rPr lang="en-US" altLang="zh-TW" sz="2800" dirty="0" smtClean="0"/>
              <a:t>Conclusions</a:t>
            </a:r>
            <a:endParaRPr lang="zh-TW" altLang="en-US" sz="2800" dirty="0"/>
          </a:p>
        </p:txBody>
      </p:sp>
      <p:sp>
        <p:nvSpPr>
          <p:cNvPr id="6" name="矩形 5"/>
          <p:cNvSpPr/>
          <p:nvPr/>
        </p:nvSpPr>
        <p:spPr>
          <a:xfrm>
            <a:off x="6106317" y="3059832"/>
            <a:ext cx="1919115" cy="523220"/>
          </a:xfrm>
          <a:prstGeom prst="rect">
            <a:avLst/>
          </a:prstGeom>
        </p:spPr>
        <p:txBody>
          <a:bodyPr wrap="none">
            <a:spAutoFit/>
          </a:bodyPr>
          <a:lstStyle/>
          <a:p>
            <a:r>
              <a:rPr lang="en-US" altLang="zh-TW" sz="2800" dirty="0" smtClean="0"/>
              <a:t>Conclusions</a:t>
            </a:r>
            <a:endParaRPr lang="zh-TW" altLang="en-US" sz="2800" dirty="0"/>
          </a:p>
        </p:txBody>
      </p:sp>
      <p:cxnSp>
        <p:nvCxnSpPr>
          <p:cNvPr id="10" name="直線接點 9"/>
          <p:cNvCxnSpPr/>
          <p:nvPr/>
        </p:nvCxnSpPr>
        <p:spPr>
          <a:xfrm>
            <a:off x="4499992" y="116632"/>
            <a:ext cx="0" cy="66247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978525" y="3049796"/>
            <a:ext cx="1778051" cy="523220"/>
          </a:xfrm>
          <a:prstGeom prst="rect">
            <a:avLst/>
          </a:prstGeom>
        </p:spPr>
        <p:txBody>
          <a:bodyPr wrap="none">
            <a:spAutoFit/>
          </a:bodyPr>
          <a:lstStyle/>
          <a:p>
            <a:r>
              <a:rPr lang="en-US" altLang="zh-TW" sz="2800" dirty="0"/>
              <a:t>Conclusion</a:t>
            </a:r>
            <a:endParaRPr lang="zh-TW" altLang="en-US" sz="2800" dirty="0"/>
          </a:p>
        </p:txBody>
      </p:sp>
      <p:sp>
        <p:nvSpPr>
          <p:cNvPr id="16" name="矩形 15"/>
          <p:cNvSpPr/>
          <p:nvPr/>
        </p:nvSpPr>
        <p:spPr>
          <a:xfrm>
            <a:off x="-612576" y="3068960"/>
            <a:ext cx="1919115" cy="523220"/>
          </a:xfrm>
          <a:prstGeom prst="rect">
            <a:avLst/>
          </a:prstGeom>
        </p:spPr>
        <p:txBody>
          <a:bodyPr wrap="none">
            <a:spAutoFit/>
          </a:bodyPr>
          <a:lstStyle/>
          <a:p>
            <a:r>
              <a:rPr lang="en-US" altLang="zh-TW" sz="2800" dirty="0" smtClean="0"/>
              <a:t>Conclusions</a:t>
            </a:r>
            <a:endParaRPr lang="zh-TW" altLang="en-US" sz="2800" dirty="0"/>
          </a:p>
        </p:txBody>
      </p:sp>
      <p:sp>
        <p:nvSpPr>
          <p:cNvPr id="17" name="矩形 16"/>
          <p:cNvSpPr/>
          <p:nvPr/>
        </p:nvSpPr>
        <p:spPr>
          <a:xfrm>
            <a:off x="683568" y="620688"/>
            <a:ext cx="3021981" cy="646331"/>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altLang="zh-TW" sz="3600" dirty="0"/>
              <a:t>6h</a:t>
            </a:r>
            <a:r>
              <a:rPr lang="zh-TW" altLang="en-US" sz="3600" dirty="0"/>
              <a:t>→</a:t>
            </a:r>
            <a:r>
              <a:rPr lang="en-US" altLang="zh-TW" sz="3600" dirty="0"/>
              <a:t>36h</a:t>
            </a:r>
            <a:r>
              <a:rPr lang="zh-TW" altLang="en-US" sz="3600" dirty="0"/>
              <a:t> →</a:t>
            </a:r>
            <a:r>
              <a:rPr lang="en-US" altLang="zh-TW" sz="3600" dirty="0"/>
              <a:t>96h</a:t>
            </a:r>
            <a:endParaRPr lang="zh-TW" altLang="en-US" sz="3600" dirty="0"/>
          </a:p>
        </p:txBody>
      </p:sp>
      <p:cxnSp>
        <p:nvCxnSpPr>
          <p:cNvPr id="21" name="直線單箭頭接點 20"/>
          <p:cNvCxnSpPr/>
          <p:nvPr/>
        </p:nvCxnSpPr>
        <p:spPr>
          <a:xfrm flipV="1">
            <a:off x="1401293" y="1267019"/>
            <a:ext cx="0" cy="6498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直線單箭頭接點 21"/>
          <p:cNvCxnSpPr/>
          <p:nvPr/>
        </p:nvCxnSpPr>
        <p:spPr>
          <a:xfrm flipV="1">
            <a:off x="2625429" y="1268760"/>
            <a:ext cx="0" cy="6498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文字方塊 22"/>
          <p:cNvSpPr txBox="1"/>
          <p:nvPr/>
        </p:nvSpPr>
        <p:spPr>
          <a:xfrm>
            <a:off x="1005742" y="1916832"/>
            <a:ext cx="827599" cy="461665"/>
          </a:xfrm>
          <a:prstGeom prst="rect">
            <a:avLst/>
          </a:prstGeom>
          <a:noFill/>
          <a:effectLst>
            <a:outerShdw blurRad="50800" dist="38100" algn="l" rotWithShape="0">
              <a:prstClr val="black">
                <a:alpha val="40000"/>
              </a:prstClr>
            </a:outerShdw>
            <a:reflection blurRad="6350" stA="52000" endA="300" endPos="35000" dir="5400000" sy="-100000" algn="bl" rotWithShape="0"/>
          </a:effectLst>
        </p:spPr>
        <p:txBody>
          <a:bodyPr wrap="none" rtlCol="0">
            <a:spAutoFit/>
          </a:bodyPr>
          <a:lstStyle/>
          <a:p>
            <a:r>
              <a:rPr lang="en-US" altLang="zh-TW" sz="2400" dirty="0" smtClean="0"/>
              <a:t>rapid</a:t>
            </a:r>
            <a:endParaRPr lang="zh-TW" altLang="en-US" dirty="0"/>
          </a:p>
        </p:txBody>
      </p:sp>
      <p:sp>
        <p:nvSpPr>
          <p:cNvPr id="24" name="文字方塊 23"/>
          <p:cNvSpPr txBox="1"/>
          <p:nvPr/>
        </p:nvSpPr>
        <p:spPr>
          <a:xfrm>
            <a:off x="2301757" y="1916832"/>
            <a:ext cx="755720" cy="461665"/>
          </a:xfrm>
          <a:prstGeom prst="rect">
            <a:avLst/>
          </a:prstGeom>
          <a:noFill/>
          <a:effectLst>
            <a:outerShdw blurRad="50800" dist="38100" algn="l" rotWithShape="0">
              <a:prstClr val="black">
                <a:alpha val="40000"/>
              </a:prstClr>
            </a:outerShdw>
            <a:reflection blurRad="6350" stA="52000" endA="300" endPos="35000" dir="5400000" sy="-100000" algn="bl" rotWithShape="0"/>
          </a:effectLst>
        </p:spPr>
        <p:txBody>
          <a:bodyPr wrap="none" rtlCol="0">
            <a:spAutoFit/>
          </a:bodyPr>
          <a:lstStyle/>
          <a:p>
            <a:r>
              <a:rPr lang="en-US" altLang="zh-TW" sz="2400" dirty="0" smtClean="0"/>
              <a:t>slow</a:t>
            </a:r>
            <a:endParaRPr lang="zh-TW" altLang="en-US" dirty="0"/>
          </a:p>
        </p:txBody>
      </p:sp>
      <p:sp>
        <p:nvSpPr>
          <p:cNvPr id="25" name="矩形 24"/>
          <p:cNvSpPr/>
          <p:nvPr/>
        </p:nvSpPr>
        <p:spPr>
          <a:xfrm>
            <a:off x="685923" y="4150821"/>
            <a:ext cx="3021981" cy="646331"/>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altLang="zh-TW" sz="3600" dirty="0"/>
              <a:t>6h</a:t>
            </a:r>
            <a:r>
              <a:rPr lang="zh-TW" altLang="en-US" sz="3600" dirty="0"/>
              <a:t>→</a:t>
            </a:r>
            <a:r>
              <a:rPr lang="en-US" altLang="zh-TW" sz="3600" dirty="0"/>
              <a:t>36h</a:t>
            </a:r>
            <a:r>
              <a:rPr lang="zh-TW" altLang="en-US" sz="3600" dirty="0"/>
              <a:t> →</a:t>
            </a:r>
            <a:r>
              <a:rPr lang="en-US" altLang="zh-TW" sz="3600" dirty="0"/>
              <a:t>96h</a:t>
            </a:r>
            <a:endParaRPr lang="zh-TW" altLang="en-US" sz="3600" dirty="0"/>
          </a:p>
        </p:txBody>
      </p:sp>
      <p:cxnSp>
        <p:nvCxnSpPr>
          <p:cNvPr id="26" name="直線單箭頭接點 25"/>
          <p:cNvCxnSpPr/>
          <p:nvPr/>
        </p:nvCxnSpPr>
        <p:spPr>
          <a:xfrm flipV="1">
            <a:off x="1403648" y="4725144"/>
            <a:ext cx="0" cy="6498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直線單箭頭接點 26"/>
          <p:cNvCxnSpPr/>
          <p:nvPr/>
        </p:nvCxnSpPr>
        <p:spPr>
          <a:xfrm flipV="1">
            <a:off x="2699792" y="4725144"/>
            <a:ext cx="0" cy="6498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文字方塊 27"/>
          <p:cNvSpPr txBox="1"/>
          <p:nvPr/>
        </p:nvSpPr>
        <p:spPr>
          <a:xfrm>
            <a:off x="755576" y="5301208"/>
            <a:ext cx="1778052" cy="1200329"/>
          </a:xfrm>
          <a:prstGeom prst="rect">
            <a:avLst/>
          </a:prstGeom>
          <a:noFill/>
          <a:effectLst>
            <a:outerShdw blurRad="50800" dist="38100" algn="l" rotWithShape="0">
              <a:prstClr val="black">
                <a:alpha val="40000"/>
              </a:prstClr>
            </a:outerShdw>
          </a:effectLst>
        </p:spPr>
        <p:txBody>
          <a:bodyPr wrap="square" rtlCol="0">
            <a:spAutoFit/>
          </a:bodyPr>
          <a:lstStyle/>
          <a:p>
            <a:r>
              <a:rPr lang="en-US" altLang="zh-TW" sz="2400" dirty="0" smtClean="0"/>
              <a:t>      X </a:t>
            </a:r>
          </a:p>
          <a:p>
            <a:r>
              <a:rPr lang="en-US" altLang="zh-TW" sz="2400" dirty="0" smtClean="0"/>
              <a:t>resolution impact</a:t>
            </a:r>
            <a:endParaRPr lang="zh-TW" altLang="en-US" dirty="0"/>
          </a:p>
        </p:txBody>
      </p:sp>
      <p:sp>
        <p:nvSpPr>
          <p:cNvPr id="29" name="文字方塊 28"/>
          <p:cNvSpPr txBox="1"/>
          <p:nvPr/>
        </p:nvSpPr>
        <p:spPr>
          <a:xfrm>
            <a:off x="2505916" y="5301208"/>
            <a:ext cx="1778052" cy="1200329"/>
          </a:xfrm>
          <a:prstGeom prst="rect">
            <a:avLst/>
          </a:prstGeom>
          <a:noFill/>
          <a:effectLst>
            <a:outerShdw blurRad="50800" dist="38100" algn="l" rotWithShape="0">
              <a:prstClr val="black">
                <a:alpha val="40000"/>
              </a:prstClr>
            </a:outerShdw>
          </a:effectLst>
        </p:spPr>
        <p:txBody>
          <a:bodyPr wrap="square" rtlCol="0">
            <a:spAutoFit/>
          </a:bodyPr>
          <a:lstStyle/>
          <a:p>
            <a:r>
              <a:rPr lang="en-US" altLang="zh-TW" sz="2400" dirty="0" smtClean="0"/>
              <a:t>O </a:t>
            </a:r>
          </a:p>
          <a:p>
            <a:r>
              <a:rPr lang="en-US" altLang="zh-TW" sz="2400" dirty="0" smtClean="0"/>
              <a:t>resolution impact</a:t>
            </a:r>
            <a:endParaRPr lang="zh-TW" altLang="en-US" dirty="0"/>
          </a:p>
        </p:txBody>
      </p:sp>
      <p:pic>
        <p:nvPicPr>
          <p:cNvPr id="1026" name="Picture 2" descr="C:\Users\User\AppData\Local\Microsoft\Windows\Temporary Internet Files\Content.IE5\IYI1QIYH\MC9004418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268760"/>
            <a:ext cx="2263775" cy="1333500"/>
          </a:xfrm>
          <a:prstGeom prst="rect">
            <a:avLst/>
          </a:prstGeom>
          <a:noFill/>
          <a:extLst>
            <a:ext uri="{909E8E84-426E-40DD-AFC4-6F175D3DCCD1}">
              <a14:hiddenFill xmlns:a14="http://schemas.microsoft.com/office/drawing/2010/main">
                <a:solidFill>
                  <a:srgbClr val="FFFFFF"/>
                </a:solidFill>
              </a14:hiddenFill>
            </a:ext>
          </a:extLst>
        </p:spPr>
      </p:pic>
      <p:sp>
        <p:nvSpPr>
          <p:cNvPr id="31" name="文字方塊 30"/>
          <p:cNvSpPr txBox="1"/>
          <p:nvPr/>
        </p:nvSpPr>
        <p:spPr>
          <a:xfrm>
            <a:off x="5633923" y="692696"/>
            <a:ext cx="1114344" cy="461665"/>
          </a:xfrm>
          <a:prstGeom prst="rect">
            <a:avLst/>
          </a:prstGeom>
          <a:noFill/>
          <a:effectLst>
            <a:outerShdw blurRad="50800" dist="38100" algn="l" rotWithShape="0">
              <a:prstClr val="black">
                <a:alpha val="40000"/>
              </a:prstClr>
            </a:outerShdw>
            <a:reflection blurRad="6350" stA="52000" endA="300" endPos="35000" dir="5400000" sy="-100000" algn="bl" rotWithShape="0"/>
          </a:effectLst>
        </p:spPr>
        <p:txBody>
          <a:bodyPr wrap="none" rtlCol="0">
            <a:spAutoFit/>
          </a:bodyPr>
          <a:lstStyle/>
          <a:p>
            <a:r>
              <a:rPr lang="en-US" altLang="zh-TW" sz="2400" dirty="0" smtClean="0"/>
              <a:t>updraft</a:t>
            </a:r>
            <a:endParaRPr lang="zh-TW" altLang="en-US" dirty="0"/>
          </a:p>
        </p:txBody>
      </p:sp>
      <p:pic>
        <p:nvPicPr>
          <p:cNvPr id="1027" name="Picture 3" descr="C:\Users\User\AppData\Local\Microsoft\Windows\Temporary Internet Files\Content.IE5\I3A6S3WT\MC9000787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866" y="3933056"/>
            <a:ext cx="2734542" cy="2082938"/>
          </a:xfrm>
          <a:prstGeom prst="rect">
            <a:avLst/>
          </a:prstGeom>
          <a:noFill/>
          <a:extLst>
            <a:ext uri="{909E8E84-426E-40DD-AFC4-6F175D3DCCD1}">
              <a14:hiddenFill xmlns:a14="http://schemas.microsoft.com/office/drawing/2010/main">
                <a:solidFill>
                  <a:srgbClr val="FFFFFF"/>
                </a:solidFill>
              </a14:hiddenFill>
            </a:ext>
          </a:extLst>
        </p:spPr>
      </p:pic>
      <p:sp>
        <p:nvSpPr>
          <p:cNvPr id="33" name="文字方塊 32"/>
          <p:cNvSpPr txBox="1"/>
          <p:nvPr/>
        </p:nvSpPr>
        <p:spPr>
          <a:xfrm>
            <a:off x="4932040" y="5949280"/>
            <a:ext cx="1453411" cy="461665"/>
          </a:xfrm>
          <a:prstGeom prst="rect">
            <a:avLst/>
          </a:prstGeom>
          <a:noFill/>
          <a:effectLst>
            <a:outerShdw blurRad="50800" dist="38100" algn="l" rotWithShape="0">
              <a:prstClr val="black">
                <a:alpha val="40000"/>
              </a:prstClr>
            </a:outerShdw>
            <a:reflection blurRad="6350" stA="52000" endA="300" endPos="35000" dir="5400000" sy="-100000" algn="bl" rotWithShape="0"/>
          </a:effectLst>
        </p:spPr>
        <p:txBody>
          <a:bodyPr wrap="none" rtlCol="0">
            <a:spAutoFit/>
          </a:bodyPr>
          <a:lstStyle/>
          <a:p>
            <a:r>
              <a:rPr lang="en-US" altLang="zh-TW" sz="2400" dirty="0" smtClean="0"/>
              <a:t>resolution</a:t>
            </a:r>
            <a:endParaRPr lang="zh-TW" altLang="en-US" dirty="0"/>
          </a:p>
        </p:txBody>
      </p:sp>
      <p:sp>
        <p:nvSpPr>
          <p:cNvPr id="34" name="文字方塊 33"/>
          <p:cNvSpPr txBox="1"/>
          <p:nvPr/>
        </p:nvSpPr>
        <p:spPr>
          <a:xfrm>
            <a:off x="6856015" y="5949280"/>
            <a:ext cx="2001574" cy="461665"/>
          </a:xfrm>
          <a:prstGeom prst="rect">
            <a:avLst/>
          </a:prstGeom>
          <a:noFill/>
          <a:effectLst>
            <a:outerShdw blurRad="50800" dist="38100" algn="l" rotWithShape="0">
              <a:prstClr val="black">
                <a:alpha val="40000"/>
              </a:prstClr>
            </a:outerShdw>
            <a:reflection blurRad="6350" stA="52000" endA="300" endPos="35000" dir="5400000" sy="-100000" algn="bl" rotWithShape="0"/>
          </a:effectLst>
        </p:spPr>
        <p:txBody>
          <a:bodyPr wrap="none" rtlCol="0">
            <a:spAutoFit/>
          </a:bodyPr>
          <a:lstStyle/>
          <a:p>
            <a:r>
              <a:rPr lang="en-US" altLang="zh-TW" sz="2400" dirty="0" smtClean="0"/>
              <a:t>extreme event</a:t>
            </a:r>
            <a:endParaRPr lang="zh-TW" altLang="en-US" dirty="0"/>
          </a:p>
        </p:txBody>
      </p:sp>
    </p:spTree>
    <p:extLst>
      <p:ext uri="{BB962C8B-B14F-4D97-AF65-F5344CB8AC3E}">
        <p14:creationId xmlns:p14="http://schemas.microsoft.com/office/powerpoint/2010/main" val="37257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1"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0-#ppt_h/2"/>
                                          </p:val>
                                        </p:tav>
                                        <p:tav tm="100000">
                                          <p:val>
                                            <p:strVal val="#ppt_y"/>
                                          </p:val>
                                        </p:tav>
                                      </p:tavLst>
                                    </p:anim>
                                  </p:childTnLst>
                                </p:cTn>
                              </p:par>
                              <p:par>
                                <p:cTn id="36" presetID="2" presetClass="entr" presetSubtype="1"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10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1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ppt_x"/>
                                          </p:val>
                                        </p:tav>
                                        <p:tav tm="100000">
                                          <p:val>
                                            <p:strVal val="#ppt_x"/>
                                          </p:val>
                                        </p:tav>
                                      </p:tavLst>
                                    </p:anim>
                                    <p:anim calcmode="lin" valueType="num">
                                      <p:cBhvr additive="base">
                                        <p:cTn id="6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1026"/>
                                        </p:tgtEl>
                                        <p:attrNameLst>
                                          <p:attrName>style.visibility</p:attrName>
                                        </p:attrNameLst>
                                      </p:cBhvr>
                                      <p:to>
                                        <p:strVal val="visible"/>
                                      </p:to>
                                    </p:set>
                                    <p:animEffect transition="in" filter="randombar(horizontal)">
                                      <p:cBhvr>
                                        <p:cTn id="78" dur="500"/>
                                        <p:tgtEl>
                                          <p:spTgt spid="1026"/>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randombar(horizontal)">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nodeType="clickEffect">
                                  <p:stCondLst>
                                    <p:cond delay="0"/>
                                  </p:stCondLst>
                                  <p:childTnLst>
                                    <p:set>
                                      <p:cBhvr>
                                        <p:cTn id="85" dur="1" fill="hold">
                                          <p:stCondLst>
                                            <p:cond delay="0"/>
                                          </p:stCondLst>
                                        </p:cTn>
                                        <p:tgtEl>
                                          <p:spTgt spid="1027"/>
                                        </p:tgtEl>
                                        <p:attrNameLst>
                                          <p:attrName>style.visibility</p:attrName>
                                        </p:attrNameLst>
                                      </p:cBhvr>
                                      <p:to>
                                        <p:strVal val="visible"/>
                                      </p:to>
                                    </p:set>
                                    <p:animEffect transition="in" filter="randombar(horizontal)">
                                      <p:cBhvr>
                                        <p:cTn id="86" dur="500"/>
                                        <p:tgtEl>
                                          <p:spTgt spid="1027"/>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randombar(horizontal)">
                                      <p:cBhvr>
                                        <p:cTn id="89" dur="500"/>
                                        <p:tgtEl>
                                          <p:spTgt spid="33"/>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randombar(horizontal)">
                                      <p:cBhvr>
                                        <p:cTn id="9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P spid="16" grpId="0"/>
      <p:bldP spid="17" grpId="1" animBg="1"/>
      <p:bldP spid="23" grpId="1"/>
      <p:bldP spid="24" grpId="0"/>
      <p:bldP spid="25" grpId="0" animBg="1"/>
      <p:bldP spid="28" grpId="0"/>
      <p:bldP spid="29" grpId="0"/>
      <p:bldP spid="31" grpId="0"/>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36912"/>
            <a:ext cx="8229600" cy="1143000"/>
          </a:xfrm>
          <a:noFill/>
          <a:ln>
            <a:noFill/>
          </a:ln>
        </p:spPr>
        <p:style>
          <a:lnRef idx="0">
            <a:schemeClr val="accent3"/>
          </a:lnRef>
          <a:fillRef idx="3">
            <a:schemeClr val="accent3"/>
          </a:fillRef>
          <a:effectRef idx="3">
            <a:schemeClr val="accent3"/>
          </a:effectRef>
          <a:fontRef idx="minor">
            <a:schemeClr val="lt1"/>
          </a:fontRef>
        </p:style>
        <p:txBody>
          <a:bodyPr/>
          <a:lstStyle/>
          <a:p>
            <a:r>
              <a:rPr lang="en-US" altLang="zh-TW" dirty="0" smtClean="0">
                <a:solidFill>
                  <a:schemeClr val="tx1"/>
                </a:solidFill>
              </a:rPr>
              <a:t>Thanks for your listening.</a:t>
            </a:r>
            <a:endParaRPr lang="zh-TW" altLang="en-US" dirty="0">
              <a:solidFill>
                <a:schemeClr val="tx1"/>
              </a:solidFill>
              <a:hlinkClick r:id="" action="ppaction://hlinkshowjump?jump=firstslide"/>
            </a:endParaRPr>
          </a:p>
        </p:txBody>
      </p:sp>
      <p:sp>
        <p:nvSpPr>
          <p:cNvPr id="3" name="橢圓 2">
            <a:hlinkClick r:id="rId2" action="ppaction://hlinksldjump"/>
          </p:cNvPr>
          <p:cNvSpPr/>
          <p:nvPr/>
        </p:nvSpPr>
        <p:spPr>
          <a:xfrm>
            <a:off x="7884368" y="6376807"/>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4" name="橢圓 3">
            <a:hlinkClick r:id="rId3" action="ppaction://hlinksldjump"/>
          </p:cNvPr>
          <p:cNvSpPr/>
          <p:nvPr/>
        </p:nvSpPr>
        <p:spPr>
          <a:xfrm>
            <a:off x="8244408" y="6381328"/>
            <a:ext cx="288032" cy="28803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5" name="橢圓 4">
            <a:hlinkClick r:id="rId4" action="ppaction://hlinksldjump"/>
          </p:cNvPr>
          <p:cNvSpPr/>
          <p:nvPr/>
        </p:nvSpPr>
        <p:spPr>
          <a:xfrm>
            <a:off x="8604448" y="6381328"/>
            <a:ext cx="288032" cy="28803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1556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0121 0.01042 L 4.72222E-6 -0.04143 " pathEditMode="relative" rAng="0" ptsTypes="AA">
                                      <p:cBhvr>
                                        <p:cTn id="6" dur="250" accel="50000" decel="50000" autoRev="1" fill="hold">
                                          <p:stCondLst>
                                            <p:cond delay="0"/>
                                          </p:stCondLst>
                                        </p:cTn>
                                        <p:tgtEl>
                                          <p:spTgt spid="2"/>
                                        </p:tgtEl>
                                        <p:attrNameLst>
                                          <p:attrName>ppt_x</p:attrName>
                                          <p:attrName>ppt_y</p:attrName>
                                        </p:attrNameLst>
                                      </p:cBhvr>
                                      <p:rCtr x="-69" y="-2593"/>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231364" y="1772816"/>
            <a:ext cx="3024336" cy="296416"/>
            <a:chOff x="251520" y="1628800"/>
            <a:chExt cx="3024336" cy="296416"/>
          </a:xfrm>
        </p:grpSpPr>
        <p:cxnSp>
          <p:nvCxnSpPr>
            <p:cNvPr id="5" name="直線接點 4"/>
            <p:cNvCxnSpPr/>
            <p:nvPr/>
          </p:nvCxnSpPr>
          <p:spPr>
            <a:xfrm>
              <a:off x="251520" y="1772816"/>
              <a:ext cx="302433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flipV="1">
              <a:off x="251520" y="1628800"/>
              <a:ext cx="0" cy="29641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755576" y="1628800"/>
              <a:ext cx="0" cy="29641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V="1">
              <a:off x="1259632" y="1628800"/>
              <a:ext cx="0" cy="29641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1763688" y="1628800"/>
              <a:ext cx="0" cy="29641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2267744" y="1628800"/>
              <a:ext cx="0" cy="29641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V="1">
              <a:off x="2771800" y="1628800"/>
              <a:ext cx="0" cy="29641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3275856" y="1628800"/>
              <a:ext cx="0" cy="296416"/>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6" name="弧形 15"/>
          <p:cNvSpPr/>
          <p:nvPr/>
        </p:nvSpPr>
        <p:spPr>
          <a:xfrm>
            <a:off x="231364" y="1412776"/>
            <a:ext cx="1008112" cy="656456"/>
          </a:xfrm>
          <a:prstGeom prst="arc">
            <a:avLst>
              <a:gd name="adj1" fmla="val 10985783"/>
              <a:gd name="adj2" fmla="val 0"/>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
        <p:nvSpPr>
          <p:cNvPr id="18" name="弧形 17"/>
          <p:cNvSpPr/>
          <p:nvPr/>
        </p:nvSpPr>
        <p:spPr>
          <a:xfrm>
            <a:off x="1239476" y="1412776"/>
            <a:ext cx="1008112" cy="656456"/>
          </a:xfrm>
          <a:prstGeom prst="arc">
            <a:avLst>
              <a:gd name="adj1" fmla="val 10985783"/>
              <a:gd name="adj2" fmla="val 0"/>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
        <p:nvSpPr>
          <p:cNvPr id="19" name="弧形 18"/>
          <p:cNvSpPr/>
          <p:nvPr/>
        </p:nvSpPr>
        <p:spPr>
          <a:xfrm>
            <a:off x="2247588" y="1412776"/>
            <a:ext cx="1008112" cy="656456"/>
          </a:xfrm>
          <a:prstGeom prst="arc">
            <a:avLst>
              <a:gd name="adj1" fmla="val 10985783"/>
              <a:gd name="adj2" fmla="val 0"/>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
        <p:nvSpPr>
          <p:cNvPr id="20" name="弧形 19"/>
          <p:cNvSpPr/>
          <p:nvPr/>
        </p:nvSpPr>
        <p:spPr>
          <a:xfrm flipV="1">
            <a:off x="735420" y="1772816"/>
            <a:ext cx="1008112" cy="656456"/>
          </a:xfrm>
          <a:prstGeom prst="arc">
            <a:avLst>
              <a:gd name="adj1" fmla="val 10985783"/>
              <a:gd name="adj2" fmla="val 0"/>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
        <p:nvSpPr>
          <p:cNvPr id="21" name="弧形 20"/>
          <p:cNvSpPr/>
          <p:nvPr/>
        </p:nvSpPr>
        <p:spPr>
          <a:xfrm flipV="1">
            <a:off x="1743532" y="1772816"/>
            <a:ext cx="1008112" cy="656456"/>
          </a:xfrm>
          <a:prstGeom prst="arc">
            <a:avLst>
              <a:gd name="adj1" fmla="val 10985783"/>
              <a:gd name="adj2" fmla="val 0"/>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pic>
        <p:nvPicPr>
          <p:cNvPr id="1028" name="Picture 4" descr="File:GeneratingArakawaEGridFromArakawaAGri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496" y="3573016"/>
            <a:ext cx="3528392" cy="2646295"/>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群組 34"/>
          <p:cNvGrpSpPr/>
          <p:nvPr/>
        </p:nvGrpSpPr>
        <p:grpSpPr>
          <a:xfrm>
            <a:off x="3706109" y="44624"/>
            <a:ext cx="5258379" cy="6768648"/>
            <a:chOff x="3706109" y="44624"/>
            <a:chExt cx="5258379" cy="6768648"/>
          </a:xfrm>
        </p:grpSpPr>
        <p:pic>
          <p:nvPicPr>
            <p:cNvPr id="1026" name="Picture 2" descr="http://www.ecmwf.int/newsevents/training/rcourse_notes/NUMERICAL_METHODS/NUMERICAL_METHODS/Numerical_methods47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109" y="44624"/>
              <a:ext cx="5258379" cy="67686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cxnSp>
          <p:nvCxnSpPr>
            <p:cNvPr id="3" name="直線接點 2"/>
            <p:cNvCxnSpPr/>
            <p:nvPr/>
          </p:nvCxnSpPr>
          <p:spPr>
            <a:xfrm>
              <a:off x="4067944" y="1916832"/>
              <a:ext cx="15841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V="1">
              <a:off x="7164288" y="836712"/>
              <a:ext cx="0" cy="10801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4067944" y="4149080"/>
              <a:ext cx="15841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7164288" y="4150703"/>
              <a:ext cx="15841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6372200" y="5877272"/>
              <a:ext cx="792088" cy="50405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4649011" y="1619508"/>
              <a:ext cx="306494" cy="369332"/>
            </a:xfrm>
            <a:prstGeom prst="rect">
              <a:avLst/>
            </a:prstGeom>
            <a:noFill/>
          </p:spPr>
          <p:txBody>
            <a:bodyPr wrap="none" rtlCol="0">
              <a:spAutoFit/>
            </a:bodyPr>
            <a:lstStyle/>
            <a:p>
              <a:r>
                <a:rPr lang="en-US" altLang="zh-TW" dirty="0" smtClean="0"/>
                <a:t>d</a:t>
              </a:r>
              <a:endParaRPr lang="zh-TW" altLang="en-US" dirty="0"/>
            </a:p>
          </p:txBody>
        </p:sp>
        <p:sp>
          <p:nvSpPr>
            <p:cNvPr id="37" name="文字方塊 36"/>
            <p:cNvSpPr txBox="1"/>
            <p:nvPr/>
          </p:nvSpPr>
          <p:spPr>
            <a:xfrm>
              <a:off x="6929802" y="1268760"/>
              <a:ext cx="306494" cy="369332"/>
            </a:xfrm>
            <a:prstGeom prst="rect">
              <a:avLst/>
            </a:prstGeom>
            <a:noFill/>
          </p:spPr>
          <p:txBody>
            <a:bodyPr wrap="none" rtlCol="0">
              <a:spAutoFit/>
            </a:bodyPr>
            <a:lstStyle/>
            <a:p>
              <a:r>
                <a:rPr lang="en-US" altLang="zh-TW" dirty="0" smtClean="0"/>
                <a:t>d</a:t>
              </a:r>
              <a:endParaRPr lang="zh-TW" altLang="en-US" dirty="0"/>
            </a:p>
          </p:txBody>
        </p:sp>
        <p:sp>
          <p:nvSpPr>
            <p:cNvPr id="38" name="文字方塊 37"/>
            <p:cNvSpPr txBox="1"/>
            <p:nvPr/>
          </p:nvSpPr>
          <p:spPr>
            <a:xfrm>
              <a:off x="4697554" y="3779748"/>
              <a:ext cx="306494" cy="369332"/>
            </a:xfrm>
            <a:prstGeom prst="rect">
              <a:avLst/>
            </a:prstGeom>
            <a:noFill/>
          </p:spPr>
          <p:txBody>
            <a:bodyPr wrap="none" rtlCol="0">
              <a:spAutoFit/>
            </a:bodyPr>
            <a:lstStyle/>
            <a:p>
              <a:r>
                <a:rPr lang="en-US" altLang="zh-TW" dirty="0" smtClean="0"/>
                <a:t>d</a:t>
              </a:r>
              <a:endParaRPr lang="zh-TW" altLang="en-US" dirty="0"/>
            </a:p>
          </p:txBody>
        </p:sp>
        <p:sp>
          <p:nvSpPr>
            <p:cNvPr id="39" name="文字方塊 38"/>
            <p:cNvSpPr txBox="1"/>
            <p:nvPr/>
          </p:nvSpPr>
          <p:spPr>
            <a:xfrm>
              <a:off x="7812360" y="3851756"/>
              <a:ext cx="306494" cy="369332"/>
            </a:xfrm>
            <a:prstGeom prst="rect">
              <a:avLst/>
            </a:prstGeom>
            <a:noFill/>
          </p:spPr>
          <p:txBody>
            <a:bodyPr wrap="none" rtlCol="0">
              <a:spAutoFit/>
            </a:bodyPr>
            <a:lstStyle/>
            <a:p>
              <a:r>
                <a:rPr lang="en-US" altLang="zh-TW" dirty="0" smtClean="0"/>
                <a:t>d</a:t>
              </a:r>
              <a:endParaRPr lang="zh-TW" altLang="en-US" dirty="0"/>
            </a:p>
          </p:txBody>
        </p:sp>
        <p:sp>
          <p:nvSpPr>
            <p:cNvPr id="40" name="文字方塊 39"/>
            <p:cNvSpPr txBox="1"/>
            <p:nvPr/>
          </p:nvSpPr>
          <p:spPr>
            <a:xfrm>
              <a:off x="6641770" y="6093296"/>
              <a:ext cx="306494" cy="369332"/>
            </a:xfrm>
            <a:prstGeom prst="rect">
              <a:avLst/>
            </a:prstGeom>
            <a:noFill/>
          </p:spPr>
          <p:txBody>
            <a:bodyPr wrap="none" rtlCol="0">
              <a:spAutoFit/>
            </a:bodyPr>
            <a:lstStyle/>
            <a:p>
              <a:r>
                <a:rPr lang="en-US" altLang="zh-TW" dirty="0" smtClean="0"/>
                <a:t>d</a:t>
              </a:r>
              <a:endParaRPr lang="zh-TW" altLang="en-US" dirty="0"/>
            </a:p>
          </p:txBody>
        </p:sp>
      </p:grpSp>
      <p:sp>
        <p:nvSpPr>
          <p:cNvPr id="42" name="橢圓 41">
            <a:hlinkClick r:id="rId4" action="ppaction://hlinksldjump"/>
          </p:cNvPr>
          <p:cNvSpPr/>
          <p:nvPr/>
        </p:nvSpPr>
        <p:spPr>
          <a:xfrm>
            <a:off x="7884368" y="6376807"/>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43" name="橢圓 42">
            <a:hlinkClick r:id="rId5" action="ppaction://hlinksldjump"/>
          </p:cNvPr>
          <p:cNvSpPr/>
          <p:nvPr/>
        </p:nvSpPr>
        <p:spPr>
          <a:xfrm>
            <a:off x="8244408" y="6381328"/>
            <a:ext cx="288032" cy="28803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44" name="橢圓 43">
            <a:hlinkClick r:id="rId6" action="ppaction://hlinksldjump"/>
          </p:cNvPr>
          <p:cNvSpPr/>
          <p:nvPr/>
        </p:nvSpPr>
        <p:spPr>
          <a:xfrm>
            <a:off x="8604448" y="6381328"/>
            <a:ext cx="288032" cy="28803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708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0585"/>
            <a:ext cx="8640960" cy="65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橢圓 4">
            <a:hlinkClick r:id="rId3" action="ppaction://hlinksldjump"/>
          </p:cNvPr>
          <p:cNvSpPr/>
          <p:nvPr/>
        </p:nvSpPr>
        <p:spPr>
          <a:xfrm>
            <a:off x="7884368" y="6376807"/>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6" name="橢圓 5">
            <a:hlinkClick r:id="rId4" action="ppaction://hlinksldjump"/>
          </p:cNvPr>
          <p:cNvSpPr/>
          <p:nvPr/>
        </p:nvSpPr>
        <p:spPr>
          <a:xfrm>
            <a:off x="8244408" y="6381328"/>
            <a:ext cx="288032" cy="28803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7" name="橢圓 6">
            <a:hlinkClick r:id="rId5" action="ppaction://hlinksldjump"/>
          </p:cNvPr>
          <p:cNvSpPr/>
          <p:nvPr/>
        </p:nvSpPr>
        <p:spPr>
          <a:xfrm>
            <a:off x="8604448" y="6381328"/>
            <a:ext cx="288032" cy="28803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04698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804863"/>
            <a:ext cx="904875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橢圓 4">
            <a:hlinkClick r:id="rId3" action="ppaction://hlinksldjump"/>
          </p:cNvPr>
          <p:cNvSpPr/>
          <p:nvPr/>
        </p:nvSpPr>
        <p:spPr>
          <a:xfrm>
            <a:off x="7884368" y="6376807"/>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6" name="橢圓 5">
            <a:hlinkClick r:id="rId4" action="ppaction://hlinksldjump"/>
          </p:cNvPr>
          <p:cNvSpPr/>
          <p:nvPr/>
        </p:nvSpPr>
        <p:spPr>
          <a:xfrm>
            <a:off x="8244408" y="6381328"/>
            <a:ext cx="288032" cy="28803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7" name="橢圓 6">
            <a:hlinkClick r:id="rId5" action="ppaction://hlinksldjump"/>
          </p:cNvPr>
          <p:cNvSpPr/>
          <p:nvPr/>
        </p:nvSpPr>
        <p:spPr>
          <a:xfrm>
            <a:off x="8604448" y="6381328"/>
            <a:ext cx="288032" cy="28803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62900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07904" y="1767954"/>
            <a:ext cx="1594520" cy="796950"/>
          </a:xfrm>
          <a:ln w="57150">
            <a:solidFill>
              <a:srgbClr val="FF0000"/>
            </a:solidFill>
          </a:ln>
        </p:spPr>
        <p:txBody>
          <a:bodyPr/>
          <a:lstStyle/>
          <a:p>
            <a:r>
              <a:rPr lang="en-US" altLang="zh-TW" dirty="0" smtClean="0"/>
              <a:t>HWRF</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dirty="0" smtClean="0"/>
              <a:t>The NMM-WRF </a:t>
            </a:r>
            <a:r>
              <a:rPr lang="en-US" altLang="zh-TW" dirty="0" err="1" smtClean="0"/>
              <a:t>nonhydrostatic</a:t>
            </a:r>
            <a:r>
              <a:rPr lang="en-US" altLang="zh-TW" dirty="0" smtClean="0"/>
              <a:t> system of equations is formulated on a rotated latitude-longitude Arakawa E grid.</a:t>
            </a:r>
          </a:p>
          <a:p>
            <a:endParaRPr lang="en-US" altLang="zh-TW" dirty="0" smtClean="0"/>
          </a:p>
          <a:p>
            <a:pPr marL="0" indent="0">
              <a:buNone/>
            </a:pPr>
            <a:r>
              <a:rPr lang="en-US" altLang="zh-TW" dirty="0" smtClean="0"/>
              <a:t>Parameterization:</a:t>
            </a:r>
          </a:p>
          <a:p>
            <a:r>
              <a:rPr lang="en-US" altLang="zh-TW" dirty="0" smtClean="0"/>
              <a:t>Simplified </a:t>
            </a:r>
            <a:r>
              <a:rPr lang="en-US" altLang="zh-TW" dirty="0"/>
              <a:t>Arakawa-Schubert </a:t>
            </a:r>
            <a:r>
              <a:rPr lang="en-US" altLang="zh-TW" dirty="0" smtClean="0"/>
              <a:t>(SAS)</a:t>
            </a:r>
          </a:p>
          <a:p>
            <a:r>
              <a:rPr lang="en-US" altLang="zh-TW" dirty="0" smtClean="0"/>
              <a:t>Ferrier </a:t>
            </a:r>
            <a:r>
              <a:rPr lang="en-US" altLang="zh-TW" dirty="0"/>
              <a:t>cloud </a:t>
            </a:r>
            <a:r>
              <a:rPr lang="en-US" altLang="zh-TW" dirty="0" smtClean="0"/>
              <a:t>microphysics</a:t>
            </a:r>
          </a:p>
          <a:p>
            <a:r>
              <a:rPr lang="en-US" altLang="zh-TW" dirty="0"/>
              <a:t>The Global Forecast System (GFS) planetary boundary </a:t>
            </a:r>
            <a:r>
              <a:rPr lang="en-US" altLang="zh-TW" dirty="0" smtClean="0"/>
              <a:t>layer and GFDL </a:t>
            </a:r>
            <a:r>
              <a:rPr lang="en-US" altLang="zh-TW" dirty="0" err="1" smtClean="0"/>
              <a:t>hurrican</a:t>
            </a:r>
            <a:r>
              <a:rPr lang="en-US" altLang="zh-TW" dirty="0" smtClean="0"/>
              <a:t> model surface layer scheme.</a:t>
            </a:r>
            <a:r>
              <a:rPr lang="en-US" altLang="zh-TW" dirty="0"/>
              <a:t> </a:t>
            </a:r>
            <a:endParaRPr lang="en-US" altLang="zh-TW" dirty="0" smtClean="0"/>
          </a:p>
          <a:p>
            <a:r>
              <a:rPr lang="en-US" altLang="zh-TW" dirty="0"/>
              <a:t>GFDL </a:t>
            </a:r>
            <a:r>
              <a:rPr lang="en-US" altLang="zh-TW" dirty="0" smtClean="0"/>
              <a:t>scheme (Here we use NCAR package)</a:t>
            </a:r>
          </a:p>
          <a:p>
            <a:endParaRPr lang="zh-TW" altLang="en-US" dirty="0" smtClean="0"/>
          </a:p>
          <a:p>
            <a:endParaRPr lang="zh-TW" altLang="en-US" dirty="0"/>
          </a:p>
        </p:txBody>
      </p:sp>
      <p:sp>
        <p:nvSpPr>
          <p:cNvPr id="10" name="橢圓 9">
            <a:hlinkClick r:id="rId3" action="ppaction://hlinksldjump"/>
          </p:cNvPr>
          <p:cNvSpPr/>
          <p:nvPr/>
        </p:nvSpPr>
        <p:spPr>
          <a:xfrm>
            <a:off x="8028384" y="6453336"/>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11" name="橢圓 10"/>
          <p:cNvSpPr/>
          <p:nvPr/>
        </p:nvSpPr>
        <p:spPr>
          <a:xfrm>
            <a:off x="8388424" y="6457857"/>
            <a:ext cx="288032" cy="28803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12" name="橢圓 11"/>
          <p:cNvSpPr/>
          <p:nvPr/>
        </p:nvSpPr>
        <p:spPr>
          <a:xfrm>
            <a:off x="8748464" y="6457857"/>
            <a:ext cx="288032" cy="28803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8389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1" nodeType="clickEffect">
                                  <p:stCondLst>
                                    <p:cond delay="0"/>
                                  </p:stCondLst>
                                  <p:childTnLst>
                                    <p:animMotion origin="layout" path="M 1.66667E-6 -2.22222E-6 L -0.35504 -0.19398 " pathEditMode="relative" rAng="0" ptsTypes="AA">
                                      <p:cBhvr>
                                        <p:cTn id="6" dur="2000" fill="hold"/>
                                        <p:tgtEl>
                                          <p:spTgt spid="2"/>
                                        </p:tgtEl>
                                        <p:attrNameLst>
                                          <p:attrName>ppt_x</p:attrName>
                                          <p:attrName>ppt_y</p:attrName>
                                        </p:attrNameLst>
                                      </p:cBhvr>
                                      <p:rCtr x="-17760" y="-9699"/>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769" b="78667"/>
          <a:stretch/>
        </p:blipFill>
        <p:spPr bwMode="auto">
          <a:xfrm>
            <a:off x="-180528" y="2780928"/>
            <a:ext cx="842036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橢圓 4">
            <a:hlinkClick r:id="rId3" action="ppaction://hlinksldjump"/>
          </p:cNvPr>
          <p:cNvSpPr/>
          <p:nvPr/>
        </p:nvSpPr>
        <p:spPr>
          <a:xfrm>
            <a:off x="7884368" y="6376807"/>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6" name="橢圓 5">
            <a:hlinkClick r:id="rId4" action="ppaction://hlinksldjump"/>
          </p:cNvPr>
          <p:cNvSpPr/>
          <p:nvPr/>
        </p:nvSpPr>
        <p:spPr>
          <a:xfrm>
            <a:off x="8244408" y="6381328"/>
            <a:ext cx="288032" cy="28803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8" name="橢圓 7">
            <a:hlinkClick r:id="rId5" action="ppaction://hlinksldjump"/>
          </p:cNvPr>
          <p:cNvSpPr/>
          <p:nvPr/>
        </p:nvSpPr>
        <p:spPr>
          <a:xfrm>
            <a:off x="8604448" y="6381328"/>
            <a:ext cx="288032" cy="28803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49535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Net tangential forcing</a:t>
            </a:r>
            <a:endParaRPr lang="zh-TW" altLang="en-US" dirty="0"/>
          </a:p>
        </p:txBody>
      </p:sp>
      <p:sp>
        <p:nvSpPr>
          <p:cNvPr id="3" name="內容版面配置區 2"/>
          <p:cNvSpPr>
            <a:spLocks noGrp="1"/>
          </p:cNvSpPr>
          <p:nvPr>
            <p:ph idx="1"/>
          </p:nvPr>
        </p:nvSpPr>
        <p:spPr/>
        <p:txBody>
          <a:bodyPr/>
          <a:lstStyle/>
          <a:p>
            <a:endParaRPr lang="zh-TW" altLang="en-US"/>
          </a:p>
        </p:txBody>
      </p:sp>
      <p:grpSp>
        <p:nvGrpSpPr>
          <p:cNvPr id="9" name="群組 8"/>
          <p:cNvGrpSpPr/>
          <p:nvPr/>
        </p:nvGrpSpPr>
        <p:grpSpPr>
          <a:xfrm>
            <a:off x="323528" y="2065681"/>
            <a:ext cx="8424937" cy="3379543"/>
            <a:chOff x="323528" y="2065681"/>
            <a:chExt cx="8424937" cy="3379543"/>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961" r="20329"/>
            <a:stretch/>
          </p:blipFill>
          <p:spPr bwMode="auto">
            <a:xfrm>
              <a:off x="323528" y="2065681"/>
              <a:ext cx="8424937" cy="337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535996" y="3212976"/>
              <a:ext cx="248427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橢圓 5">
            <a:hlinkClick r:id="rId3" action="ppaction://hlinksldjump"/>
          </p:cNvPr>
          <p:cNvSpPr/>
          <p:nvPr/>
        </p:nvSpPr>
        <p:spPr>
          <a:xfrm>
            <a:off x="7884368" y="6376807"/>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7" name="橢圓 6">
            <a:hlinkClick r:id="rId4" action="ppaction://hlinksldjump"/>
          </p:cNvPr>
          <p:cNvSpPr/>
          <p:nvPr/>
        </p:nvSpPr>
        <p:spPr>
          <a:xfrm>
            <a:off x="8244408" y="6381328"/>
            <a:ext cx="288032" cy="28803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8" name="橢圓 7">
            <a:hlinkClick r:id="rId5" action="ppaction://hlinksldjump"/>
          </p:cNvPr>
          <p:cNvSpPr/>
          <p:nvPr/>
        </p:nvSpPr>
        <p:spPr>
          <a:xfrm>
            <a:off x="8604448" y="6381328"/>
            <a:ext cx="288032" cy="28803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74896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4176464" cy="455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24744"/>
            <a:ext cx="4176464" cy="4553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橢圓 5">
            <a:hlinkClick r:id="rId4" action="ppaction://hlinksldjump"/>
          </p:cNvPr>
          <p:cNvSpPr/>
          <p:nvPr/>
        </p:nvSpPr>
        <p:spPr>
          <a:xfrm>
            <a:off x="7884368" y="6376807"/>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7" name="橢圓 6">
            <a:hlinkClick r:id="rId5" action="ppaction://hlinksldjump"/>
          </p:cNvPr>
          <p:cNvSpPr/>
          <p:nvPr/>
        </p:nvSpPr>
        <p:spPr>
          <a:xfrm>
            <a:off x="8244408" y="6381328"/>
            <a:ext cx="288032" cy="28803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8" name="橢圓 7">
            <a:hlinkClick r:id="rId6" action="ppaction://hlinksldjump"/>
          </p:cNvPr>
          <p:cNvSpPr/>
          <p:nvPr/>
        </p:nvSpPr>
        <p:spPr>
          <a:xfrm>
            <a:off x="8604448" y="6381328"/>
            <a:ext cx="288032" cy="28803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21730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橢圓 5"/>
          <p:cNvSpPr/>
          <p:nvPr/>
        </p:nvSpPr>
        <p:spPr>
          <a:xfrm>
            <a:off x="3131840" y="1124744"/>
            <a:ext cx="576064" cy="5760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dirty="0"/>
          </a:p>
        </p:txBody>
      </p:sp>
      <p:sp>
        <p:nvSpPr>
          <p:cNvPr id="7" name="橢圓 6">
            <a:hlinkClick r:id="rId2" action="ppaction://hlinksldjump"/>
          </p:cNvPr>
          <p:cNvSpPr/>
          <p:nvPr/>
        </p:nvSpPr>
        <p:spPr>
          <a:xfrm>
            <a:off x="4139952" y="1124744"/>
            <a:ext cx="576064" cy="57606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8" name="橢圓 7">
            <a:hlinkClick r:id="rId3" action="ppaction://hlinksldjump"/>
          </p:cNvPr>
          <p:cNvSpPr/>
          <p:nvPr/>
        </p:nvSpPr>
        <p:spPr>
          <a:xfrm>
            <a:off x="5148064" y="1145569"/>
            <a:ext cx="576064" cy="57606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10" name="文字方塊 9"/>
          <p:cNvSpPr txBox="1"/>
          <p:nvPr/>
        </p:nvSpPr>
        <p:spPr>
          <a:xfrm>
            <a:off x="1713082" y="1681644"/>
            <a:ext cx="5429804" cy="523220"/>
          </a:xfrm>
          <a:prstGeom prst="rect">
            <a:avLst/>
          </a:prstGeom>
          <a:noFill/>
        </p:spPr>
        <p:txBody>
          <a:bodyPr wrap="square" rtlCol="0">
            <a:spAutoFit/>
          </a:bodyPr>
          <a:lstStyle/>
          <a:p>
            <a:r>
              <a:rPr lang="en-US" altLang="zh-TW" sz="2800" dirty="0" smtClean="0"/>
              <a:t>The fundamental features</a:t>
            </a:r>
            <a:endParaRPr lang="zh-TW" altLang="en-US" sz="2800" dirty="0"/>
          </a:p>
        </p:txBody>
      </p:sp>
      <p:sp>
        <p:nvSpPr>
          <p:cNvPr id="11" name="文字方塊 10"/>
          <p:cNvSpPr txBox="1"/>
          <p:nvPr/>
        </p:nvSpPr>
        <p:spPr>
          <a:xfrm>
            <a:off x="1727684" y="3121804"/>
            <a:ext cx="5429804" cy="523220"/>
          </a:xfrm>
          <a:prstGeom prst="rect">
            <a:avLst/>
          </a:prstGeom>
          <a:noFill/>
        </p:spPr>
        <p:txBody>
          <a:bodyPr wrap="square" rtlCol="0">
            <a:spAutoFit/>
          </a:bodyPr>
          <a:lstStyle/>
          <a:p>
            <a:r>
              <a:rPr lang="en-US" altLang="zh-TW" sz="2800" dirty="0" smtClean="0"/>
              <a:t>Extreme events</a:t>
            </a:r>
            <a:endParaRPr lang="zh-TW" altLang="en-US" sz="2800" dirty="0"/>
          </a:p>
        </p:txBody>
      </p:sp>
      <p:sp>
        <p:nvSpPr>
          <p:cNvPr id="12" name="文字方塊 11"/>
          <p:cNvSpPr txBox="1"/>
          <p:nvPr/>
        </p:nvSpPr>
        <p:spPr>
          <a:xfrm>
            <a:off x="1756888" y="4705980"/>
            <a:ext cx="5400600" cy="523220"/>
          </a:xfrm>
          <a:prstGeom prst="rect">
            <a:avLst/>
          </a:prstGeom>
          <a:noFill/>
        </p:spPr>
        <p:txBody>
          <a:bodyPr wrap="square" rtlCol="0">
            <a:spAutoFit/>
          </a:bodyPr>
          <a:lstStyle/>
          <a:p>
            <a:r>
              <a:rPr lang="en-US" altLang="zh-TW" sz="2800" dirty="0"/>
              <a:t>Sensitivity experiment</a:t>
            </a:r>
            <a:endParaRPr lang="zh-TW" altLang="en-US" sz="2800" dirty="0"/>
          </a:p>
        </p:txBody>
      </p:sp>
    </p:spTree>
    <p:extLst>
      <p:ext uri="{BB962C8B-B14F-4D97-AF65-F5344CB8AC3E}">
        <p14:creationId xmlns:p14="http://schemas.microsoft.com/office/powerpoint/2010/main" val="179894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1.66667E-6 4.45061E-6 L -0.26771 0.07332 " pathEditMode="relative" rAng="0" ptsTypes="AA">
                                      <p:cBhvr>
                                        <p:cTn id="6" dur="1000" fill="hold"/>
                                        <p:tgtEl>
                                          <p:spTgt spid="6"/>
                                        </p:tgtEl>
                                        <p:attrNameLst>
                                          <p:attrName>ppt_x</p:attrName>
                                          <p:attrName>ppt_y</p:attrName>
                                        </p:attrNameLst>
                                      </p:cBhvr>
                                      <p:rCtr x="-13385" y="3655"/>
                                    </p:animMotion>
                                  </p:childTnLst>
                                </p:cTn>
                              </p:par>
                              <p:par>
                                <p:cTn id="7" presetID="56" presetClass="path" presetSubtype="0" accel="50000" decel="50000" fill="hold" grpId="0" nodeType="withEffect">
                                  <p:stCondLst>
                                    <p:cond delay="0"/>
                                  </p:stCondLst>
                                  <p:childTnLst>
                                    <p:animMotion origin="layout" path="M -1.38889E-6 1.48148E-6 L -0.37795 0.29398 " pathEditMode="relative" rAng="0" ptsTypes="AA">
                                      <p:cBhvr>
                                        <p:cTn id="8" dur="1000" fill="hold"/>
                                        <p:tgtEl>
                                          <p:spTgt spid="7"/>
                                        </p:tgtEl>
                                        <p:attrNameLst>
                                          <p:attrName>ppt_x</p:attrName>
                                          <p:attrName>ppt_y</p:attrName>
                                        </p:attrNameLst>
                                      </p:cBhvr>
                                      <p:rCtr x="-18906" y="14699"/>
                                    </p:animMotion>
                                  </p:childTnLst>
                                </p:cTn>
                              </p:par>
                              <p:par>
                                <p:cTn id="9" presetID="56" presetClass="path" presetSubtype="0" accel="50000" decel="50000" fill="hold" grpId="0" nodeType="withEffect">
                                  <p:stCondLst>
                                    <p:cond delay="0"/>
                                  </p:stCondLst>
                                  <p:childTnLst>
                                    <p:animMotion origin="layout" path="M -4.44444E-6 2.22222E-6 L -0.48819 0.52199 " pathEditMode="relative" rAng="0" ptsTypes="AA">
                                      <p:cBhvr>
                                        <p:cTn id="10" dur="1000" fill="hold"/>
                                        <p:tgtEl>
                                          <p:spTgt spid="8"/>
                                        </p:tgtEl>
                                        <p:attrNameLst>
                                          <p:attrName>ppt_x</p:attrName>
                                          <p:attrName>ppt_y</p:attrName>
                                        </p:attrNameLst>
                                      </p:cBhvr>
                                      <p:rCtr x="-24410" y="26088"/>
                                    </p:animMotion>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grpId="1" nodeType="clickEffect">
                                  <p:stCondLst>
                                    <p:cond delay="0"/>
                                  </p:stCondLst>
                                  <p:childTnLst>
                                    <p:animEffect transition="out" filter="randombar(horizont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4" presetClass="exit" presetSubtype="10" fill="hold" grpId="1" nodeType="withEffect">
                                  <p:stCondLst>
                                    <p:cond delay="0"/>
                                  </p:stCondLst>
                                  <p:childTnLst>
                                    <p:animEffect transition="out" filter="randombar(horizont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4" presetClass="exit" presetSubtype="10" fill="hold" grpId="1" nodeType="withEffect">
                                  <p:stCondLst>
                                    <p:cond delay="0"/>
                                  </p:stCondLst>
                                  <p:childTnLst>
                                    <p:animEffect transition="out" filter="randombar(horizontal)">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4" presetClass="exit" presetSubtype="10" fill="hold" grpId="1" nodeType="withEffect">
                                  <p:stCondLst>
                                    <p:cond delay="0"/>
                                  </p:stCondLst>
                                  <p:childTnLst>
                                    <p:animEffect transition="out" filter="randombar(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10" grpId="0"/>
      <p:bldP spid="11" grpId="0"/>
      <p:bldP spid="11" grpId="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39752" y="2844224"/>
            <a:ext cx="4302012" cy="400110"/>
          </a:xfrm>
          <a:prstGeom prst="rect">
            <a:avLst/>
          </a:prstGeom>
        </p:spPr>
        <p:txBody>
          <a:bodyPr wrap="none">
            <a:spAutoFit/>
          </a:bodyPr>
          <a:lstStyle/>
          <a:p>
            <a:r>
              <a:rPr lang="en-US" altLang="zh-TW" sz="2000" dirty="0"/>
              <a:t>Time series of the vortex developments</a:t>
            </a:r>
            <a:endParaRPr lang="zh-TW" altLang="en-US" sz="2000" dirty="0"/>
          </a:p>
        </p:txBody>
      </p:sp>
      <p:sp>
        <p:nvSpPr>
          <p:cNvPr id="5" name="橢圓 4"/>
          <p:cNvSpPr/>
          <p:nvPr/>
        </p:nvSpPr>
        <p:spPr>
          <a:xfrm>
            <a:off x="683568" y="1628800"/>
            <a:ext cx="576064" cy="5760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6" name="文字方塊 5"/>
          <p:cNvSpPr txBox="1"/>
          <p:nvPr/>
        </p:nvSpPr>
        <p:spPr>
          <a:xfrm>
            <a:off x="1713082" y="1681644"/>
            <a:ext cx="5429804" cy="523220"/>
          </a:xfrm>
          <a:prstGeom prst="rect">
            <a:avLst/>
          </a:prstGeom>
          <a:noFill/>
        </p:spPr>
        <p:txBody>
          <a:bodyPr wrap="square" rtlCol="0">
            <a:spAutoFit/>
          </a:bodyPr>
          <a:lstStyle/>
          <a:p>
            <a:r>
              <a:rPr lang="en-US" altLang="zh-TW" sz="2800" dirty="0" smtClean="0"/>
              <a:t>The fundamental features</a:t>
            </a:r>
            <a:endParaRPr lang="zh-TW" altLang="en-US" sz="2800" dirty="0"/>
          </a:p>
        </p:txBody>
      </p:sp>
    </p:spTree>
    <p:extLst>
      <p:ext uri="{BB962C8B-B14F-4D97-AF65-F5344CB8AC3E}">
        <p14:creationId xmlns:p14="http://schemas.microsoft.com/office/powerpoint/2010/main" val="878590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142" y="155303"/>
            <a:ext cx="3495675" cy="304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817" y="121965"/>
            <a:ext cx="34575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3671"/>
          <a:stretch/>
        </p:blipFill>
        <p:spPr bwMode="auto">
          <a:xfrm>
            <a:off x="4572000" y="3284265"/>
            <a:ext cx="35934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8202"/>
          <a:stretch/>
        </p:blipFill>
        <p:spPr bwMode="auto">
          <a:xfrm>
            <a:off x="838412" y="3200198"/>
            <a:ext cx="3733588"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441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122"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618002"/>
            <a:ext cx="7618057"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接點 4"/>
          <p:cNvCxnSpPr/>
          <p:nvPr/>
        </p:nvCxnSpPr>
        <p:spPr>
          <a:xfrm flipV="1">
            <a:off x="3347864" y="1916832"/>
            <a:ext cx="0" cy="33123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81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39752" y="2844224"/>
            <a:ext cx="4302012" cy="400110"/>
          </a:xfrm>
          <a:prstGeom prst="rect">
            <a:avLst/>
          </a:prstGeom>
        </p:spPr>
        <p:txBody>
          <a:bodyPr wrap="none">
            <a:spAutoFit/>
          </a:bodyPr>
          <a:lstStyle/>
          <a:p>
            <a:r>
              <a:rPr lang="en-US" altLang="zh-TW" sz="2000" dirty="0">
                <a:solidFill>
                  <a:schemeClr val="bg1">
                    <a:lumMod val="75000"/>
                  </a:schemeClr>
                </a:solidFill>
              </a:rPr>
              <a:t>Time series of the vortex developments</a:t>
            </a:r>
            <a:endParaRPr lang="zh-TW" altLang="en-US" sz="2000" dirty="0">
              <a:solidFill>
                <a:schemeClr val="bg1">
                  <a:lumMod val="75000"/>
                </a:schemeClr>
              </a:solidFill>
            </a:endParaRPr>
          </a:p>
        </p:txBody>
      </p:sp>
      <p:sp>
        <p:nvSpPr>
          <p:cNvPr id="5" name="橢圓 4">
            <a:hlinkClick r:id="rId2" action="ppaction://hlinksldjump"/>
          </p:cNvPr>
          <p:cNvSpPr/>
          <p:nvPr/>
        </p:nvSpPr>
        <p:spPr>
          <a:xfrm>
            <a:off x="683568" y="1628800"/>
            <a:ext cx="576064" cy="5760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6" name="文字方塊 5"/>
          <p:cNvSpPr txBox="1"/>
          <p:nvPr/>
        </p:nvSpPr>
        <p:spPr>
          <a:xfrm>
            <a:off x="1713082" y="1681644"/>
            <a:ext cx="5429804" cy="523220"/>
          </a:xfrm>
          <a:prstGeom prst="rect">
            <a:avLst/>
          </a:prstGeom>
          <a:noFill/>
        </p:spPr>
        <p:txBody>
          <a:bodyPr wrap="square" rtlCol="0">
            <a:spAutoFit/>
          </a:bodyPr>
          <a:lstStyle/>
          <a:p>
            <a:r>
              <a:rPr lang="en-US" altLang="zh-TW" sz="2800" dirty="0" smtClean="0"/>
              <a:t>The fundamental features</a:t>
            </a:r>
            <a:endParaRPr lang="zh-TW" altLang="en-US" sz="2800" dirty="0"/>
          </a:p>
        </p:txBody>
      </p:sp>
      <p:sp>
        <p:nvSpPr>
          <p:cNvPr id="2" name="矩形 1"/>
          <p:cNvSpPr/>
          <p:nvPr/>
        </p:nvSpPr>
        <p:spPr>
          <a:xfrm>
            <a:off x="2339752" y="3444389"/>
            <a:ext cx="2922467" cy="400110"/>
          </a:xfrm>
          <a:prstGeom prst="rect">
            <a:avLst/>
          </a:prstGeom>
        </p:spPr>
        <p:txBody>
          <a:bodyPr wrap="none">
            <a:spAutoFit/>
          </a:bodyPr>
          <a:lstStyle/>
          <a:p>
            <a:r>
              <a:rPr lang="en-US" altLang="zh-TW" sz="2000" dirty="0"/>
              <a:t>Rapid intensification stage</a:t>
            </a:r>
            <a:endParaRPr lang="zh-TW" altLang="en-US" sz="2000" dirty="0"/>
          </a:p>
        </p:txBody>
      </p:sp>
    </p:spTree>
    <p:extLst>
      <p:ext uri="{BB962C8B-B14F-4D97-AF65-F5344CB8AC3E}">
        <p14:creationId xmlns:p14="http://schemas.microsoft.com/office/powerpoint/2010/main" val="1149061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15" y="44624"/>
            <a:ext cx="3672408" cy="352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8391" y="11527"/>
            <a:ext cx="3727985" cy="363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2422"/>
          <a:stretch/>
        </p:blipFill>
        <p:spPr bwMode="auto">
          <a:xfrm>
            <a:off x="844015" y="3212976"/>
            <a:ext cx="3744416" cy="3653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0399" y="3212976"/>
            <a:ext cx="365496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251520" y="2780928"/>
            <a:ext cx="713657" cy="707886"/>
          </a:xfrm>
          <a:prstGeom prst="rect">
            <a:avLst/>
          </a:prstGeom>
          <a:noFill/>
        </p:spPr>
        <p:txBody>
          <a:bodyPr wrap="none" rtlCol="0">
            <a:spAutoFit/>
          </a:bodyPr>
          <a:lstStyle/>
          <a:p>
            <a:r>
              <a:rPr lang="en-US" altLang="zh-TW" sz="4000" b="1" dirty="0" smtClean="0"/>
              <a:t>9h</a:t>
            </a:r>
            <a:endParaRPr lang="zh-TW" altLang="en-US" sz="4000" b="1" dirty="0"/>
          </a:p>
        </p:txBody>
      </p:sp>
      <p:sp>
        <p:nvSpPr>
          <p:cNvPr id="9" name="文字方塊 8"/>
          <p:cNvSpPr txBox="1"/>
          <p:nvPr/>
        </p:nvSpPr>
        <p:spPr>
          <a:xfrm>
            <a:off x="8028384" y="2872124"/>
            <a:ext cx="979755" cy="707886"/>
          </a:xfrm>
          <a:prstGeom prst="rect">
            <a:avLst/>
          </a:prstGeom>
          <a:noFill/>
        </p:spPr>
        <p:txBody>
          <a:bodyPr wrap="none" rtlCol="0">
            <a:spAutoFit/>
          </a:bodyPr>
          <a:lstStyle/>
          <a:p>
            <a:r>
              <a:rPr lang="en-US" altLang="zh-TW" sz="4000" b="1" dirty="0" smtClean="0"/>
              <a:t>24h</a:t>
            </a:r>
            <a:endParaRPr lang="zh-TW" altLang="en-US" sz="4000" b="1" dirty="0"/>
          </a:p>
        </p:txBody>
      </p:sp>
      <p:cxnSp>
        <p:nvCxnSpPr>
          <p:cNvPr id="10" name="直線單箭頭接點 9"/>
          <p:cNvCxnSpPr/>
          <p:nvPr/>
        </p:nvCxnSpPr>
        <p:spPr>
          <a:xfrm flipV="1">
            <a:off x="2123728" y="1628800"/>
            <a:ext cx="0" cy="115212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flipV="1">
            <a:off x="3203848" y="1628800"/>
            <a:ext cx="0" cy="115212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V="1">
            <a:off x="2267744" y="4797152"/>
            <a:ext cx="0" cy="115212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3219661" y="4797152"/>
            <a:ext cx="0" cy="115212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1187624" y="2979845"/>
            <a:ext cx="6768751"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zh-TW" sz="2400" dirty="0" smtClean="0"/>
              <a:t>Emanuel, 2003: Updrafts near the top of the boundary layer transport moisture and heat into the upper troposphere</a:t>
            </a:r>
            <a:endParaRPr lang="zh-TW" altLang="en-US" sz="2400" dirty="0"/>
          </a:p>
        </p:txBody>
      </p:sp>
    </p:spTree>
    <p:extLst>
      <p:ext uri="{BB962C8B-B14F-4D97-AF65-F5344CB8AC3E}">
        <p14:creationId xmlns:p14="http://schemas.microsoft.com/office/powerpoint/2010/main" val="20027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15802</TotalTime>
  <Words>1820</Words>
  <Application>Microsoft Office PowerPoint</Application>
  <PresentationFormat>如螢幕大小 (4:3)</PresentationFormat>
  <Paragraphs>200</Paragraphs>
  <Slides>32</Slides>
  <Notes>19</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Office 佈景主題</vt:lpstr>
      <vt:lpstr>The Experimental HWRF System: A Study on the Influence of Horizontal Resolution on the Structure and Intensity Changes in Tropical Cyclones Using an Idealized Framework</vt:lpstr>
      <vt:lpstr>The Experimental HWRF System: A Study on the Influence of Horizontal Resolution on the Structure and Intensity Changes in Tropical Cyclones Using an Idealized Framework</vt:lpstr>
      <vt:lpstr>HWRF</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Conclusions</vt:lpstr>
      <vt:lpstr>Thanks for your listening.</vt:lpstr>
      <vt:lpstr>PowerPoint 簡報</vt:lpstr>
      <vt:lpstr>PowerPoint 簡報</vt:lpstr>
      <vt:lpstr>PowerPoint 簡報</vt:lpstr>
      <vt:lpstr>PowerPoint 簡報</vt:lpstr>
      <vt:lpstr>Net tangential forcing</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Experimental HWRF System: A Study on the Influence of Horizontal Resolution on the Structure and Intensity Changes in Tropical Cyclones Using an Idealized Framework</dc:title>
  <dc:creator>User</dc:creator>
  <cp:lastModifiedBy>User</cp:lastModifiedBy>
  <cp:revision>195</cp:revision>
  <dcterms:created xsi:type="dcterms:W3CDTF">2012-04-12T08:13:21Z</dcterms:created>
  <dcterms:modified xsi:type="dcterms:W3CDTF">2012-04-26T13:05:22Z</dcterms:modified>
</cp:coreProperties>
</file>