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60" r:id="rId5"/>
    <p:sldId id="281" r:id="rId6"/>
    <p:sldId id="262" r:id="rId7"/>
    <p:sldId id="284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2" r:id="rId25"/>
    <p:sldId id="283" r:id="rId26"/>
    <p:sldId id="280" r:id="rId27"/>
    <p:sldId id="285" r:id="rId28"/>
    <p:sldId id="286" r:id="rId2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20" autoAdjust="0"/>
  </p:normalViewPr>
  <p:slideViewPr>
    <p:cSldViewPr>
      <p:cViewPr varScale="1">
        <p:scale>
          <a:sx n="76" d="100"/>
          <a:sy n="76" d="100"/>
        </p:scale>
        <p:origin x="-8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3F4D4-A71F-5E49-925F-F6094B685836}" type="datetimeFigureOut">
              <a:rPr kumimoji="1" lang="zh-TW" altLang="en-US" smtClean="0"/>
              <a:pPr/>
              <a:t>2012/3/27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1E5F-6CEC-7D4A-A8B5-F7A4019E322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91697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(a)96h</a:t>
            </a:r>
            <a:r>
              <a:rPr kumimoji="1" lang="zh-TW" altLang="en-US" dirty="0" smtClean="0"/>
              <a:t>觀測降雨</a:t>
            </a:r>
            <a:r>
              <a:rPr kumimoji="1" lang="en-US" altLang="zh-TW" dirty="0" smtClean="0"/>
              <a:t>~8/10</a:t>
            </a:r>
            <a:r>
              <a:rPr kumimoji="1" lang="en-US" altLang="zh-TW" baseline="0" dirty="0" smtClean="0"/>
              <a:t> 0000 (b)24h</a:t>
            </a:r>
            <a:r>
              <a:rPr kumimoji="1" lang="zh-TW" altLang="en-US" baseline="0" dirty="0" smtClean="0"/>
              <a:t>觀測降雨</a:t>
            </a:r>
            <a:r>
              <a:rPr kumimoji="1" lang="en-US" altLang="zh-TW" baseline="0" dirty="0" smtClean="0"/>
              <a:t>~8/9 0000 </a:t>
            </a:r>
            <a:r>
              <a:rPr kumimoji="1" lang="zh-TW" altLang="en-US" baseline="0" dirty="0" smtClean="0"/>
              <a:t>以下皆</a:t>
            </a:r>
            <a:r>
              <a:rPr kumimoji="1" lang="en-US" altLang="zh-TW" baseline="0" dirty="0" smtClean="0"/>
              <a:t>96h:(c)EN0600 (d)NTEN0600 (e)ec0600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1E5F-6CEC-7D4A-A8B5-F7A4019E3226}" type="slidenum">
              <a:rPr kumimoji="1" lang="zh-TW" altLang="en-US" smtClean="0"/>
              <a:pPr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127663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路徑離散度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1E5F-6CEC-7D4A-A8B5-F7A4019E3226}" type="slidenum">
              <a:rPr kumimoji="1" lang="zh-TW" altLang="en-US" smtClean="0"/>
              <a:pPr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365282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(a)</a:t>
            </a:r>
            <a:r>
              <a:rPr lang="zh-TW" altLang="en-US" dirty="0" smtClean="0"/>
              <a:t>相對系集平均位置的偏離半徑</a:t>
            </a:r>
            <a:endParaRPr lang="en-US" altLang="zh-TW" dirty="0" smtClean="0"/>
          </a:p>
          <a:p>
            <a:r>
              <a:rPr lang="en-US" altLang="zh-TW" dirty="0" smtClean="0"/>
              <a:t>(b)</a:t>
            </a:r>
            <a:r>
              <a:rPr lang="zh-TW" altLang="en-US" dirty="0" smtClean="0"/>
              <a:t>相對系集平均位置的偏離緯度</a:t>
            </a:r>
            <a:endParaRPr lang="en-US" altLang="zh-TW" dirty="0" smtClean="0"/>
          </a:p>
          <a:p>
            <a:r>
              <a:rPr lang="en-US" altLang="zh-TW" dirty="0" smtClean="0"/>
              <a:t>(c)</a:t>
            </a:r>
            <a:r>
              <a:rPr lang="zh-TW" altLang="en-US" dirty="0" smtClean="0"/>
              <a:t>相對系集平均位置的偏離經度</a:t>
            </a:r>
            <a:endParaRPr lang="en-US" altLang="zh-TW" dirty="0" smtClean="0"/>
          </a:p>
          <a:p>
            <a:r>
              <a:rPr lang="en-US" altLang="zh-TW" dirty="0" smtClean="0"/>
              <a:t>(d)</a:t>
            </a:r>
            <a:r>
              <a:rPr lang="zh-TW" altLang="en-US" dirty="0" smtClean="0"/>
              <a:t>相對系集平均氣壓的偏離程度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1E5F-6CEC-7D4A-A8B5-F7A4019E3226}" type="slidenum">
              <a:rPr kumimoji="1" lang="zh-TW" altLang="en-US" smtClean="0"/>
              <a:pPr/>
              <a:t>18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8/7 1200~1500 3-h</a:t>
            </a:r>
            <a:r>
              <a:rPr lang="zh-TW" altLang="en-US" dirty="0" smtClean="0"/>
              <a:t>降雨率</a:t>
            </a:r>
            <a:r>
              <a:rPr lang="en-US" altLang="zh-TW" dirty="0" smtClean="0"/>
              <a:t>(colored shade, mm)</a:t>
            </a:r>
          </a:p>
          <a:p>
            <a:r>
              <a:rPr lang="en-US" altLang="zh-TW" dirty="0" smtClean="0"/>
              <a:t>(blue contours,</a:t>
            </a:r>
            <a:r>
              <a:rPr lang="en-US" altLang="zh-TW" baseline="0" dirty="0" smtClean="0"/>
              <a:t> </a:t>
            </a:r>
            <a:r>
              <a:rPr lang="en-US" altLang="zh-TW" baseline="0" dirty="0" err="1" smtClean="0"/>
              <a:t>hPa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(black</a:t>
            </a:r>
            <a:r>
              <a:rPr lang="en-US" altLang="zh-TW" baseline="0" dirty="0" smtClean="0"/>
              <a:t> dot</a:t>
            </a:r>
            <a:r>
              <a:rPr lang="zh-TW" altLang="en-US" baseline="0" dirty="0" smtClean="0"/>
              <a:t>，觀測的颱風中心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1E5F-6CEC-7D4A-A8B5-F7A4019E3226}" type="slidenum">
              <a:rPr kumimoji="1" lang="zh-TW" altLang="en-US" smtClean="0"/>
              <a:pPr/>
              <a:t>19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同上，但為</a:t>
            </a:r>
            <a:r>
              <a:rPr lang="en-US" altLang="zh-TW" dirty="0" smtClean="0"/>
              <a:t>8/7</a:t>
            </a:r>
            <a:r>
              <a:rPr lang="zh-TW" altLang="en-US" dirty="0" smtClean="0"/>
              <a:t> </a:t>
            </a:r>
            <a:r>
              <a:rPr lang="en-US" altLang="zh-TW" dirty="0" smtClean="0"/>
              <a:t>2100~8/8</a:t>
            </a:r>
            <a:r>
              <a:rPr lang="zh-TW" altLang="en-US" dirty="0" smtClean="0"/>
              <a:t> </a:t>
            </a:r>
            <a:r>
              <a:rPr lang="en-US" altLang="zh-TW" dirty="0" smtClean="0"/>
              <a:t>0000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1E5F-6CEC-7D4A-A8B5-F7A4019E3226}" type="slidenum">
              <a:rPr kumimoji="1" lang="zh-TW" altLang="en-US" smtClean="0"/>
              <a:pPr/>
              <a:t>20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圖</a:t>
            </a:r>
            <a:r>
              <a:rPr lang="en-US" altLang="zh-TW" dirty="0" smtClean="0"/>
              <a:t>3</a:t>
            </a:r>
            <a:r>
              <a:rPr lang="zh-TW" altLang="en-US" dirty="0" smtClean="0"/>
              <a:t>的</a:t>
            </a:r>
            <a:r>
              <a:rPr lang="en-US" altLang="zh-TW" dirty="0" smtClean="0"/>
              <a:t>AB</a:t>
            </a:r>
            <a:r>
              <a:rPr lang="zh-TW" altLang="en-US" dirty="0" smtClean="0"/>
              <a:t>、</a:t>
            </a:r>
            <a:r>
              <a:rPr lang="en-US" altLang="zh-TW" dirty="0" smtClean="0"/>
              <a:t>CD</a:t>
            </a:r>
            <a:r>
              <a:rPr lang="zh-TW" altLang="en-US" dirty="0" smtClean="0"/>
              <a:t>截面</a:t>
            </a:r>
            <a:endParaRPr lang="en-US" altLang="zh-TW" dirty="0" smtClean="0"/>
          </a:p>
          <a:p>
            <a:r>
              <a:rPr lang="en-US" altLang="zh-TW" dirty="0" smtClean="0"/>
              <a:t>(a)(color shaded,</a:t>
            </a:r>
            <a:r>
              <a:rPr lang="en-US" altLang="zh-TW" baseline="0" dirty="0" smtClean="0"/>
              <a:t> </a:t>
            </a:r>
            <a:r>
              <a:rPr lang="en-US" altLang="zh-TW" baseline="0" dirty="0" err="1" smtClean="0"/>
              <a:t>dBZ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Wind bar(</a:t>
            </a:r>
            <a:r>
              <a:rPr lang="en-US" altLang="zh-TW" dirty="0" err="1" smtClean="0"/>
              <a:t>u,w</a:t>
            </a:r>
            <a:r>
              <a:rPr lang="en-US" altLang="zh-TW" dirty="0" smtClean="0"/>
              <a:t>)(m/s </a:t>
            </a:r>
            <a:r>
              <a:rPr lang="zh-TW" altLang="en-US" dirty="0" smtClean="0"/>
              <a:t>， </a:t>
            </a:r>
            <a:r>
              <a:rPr lang="en-US" altLang="zh-TW" dirty="0" smtClean="0"/>
              <a:t>0.05m/s)</a:t>
            </a:r>
          </a:p>
          <a:p>
            <a:r>
              <a:rPr lang="en-US" altLang="zh-TW" dirty="0" smtClean="0"/>
              <a:t>Blue line(10</a:t>
            </a:r>
            <a:r>
              <a:rPr lang="zh-TW" altLang="en-US" dirty="0" smtClean="0"/>
              <a:t>單位一條的</a:t>
            </a:r>
            <a:r>
              <a:rPr lang="en-US" altLang="zh-TW" dirty="0" smtClean="0"/>
              <a:t>v</a:t>
            </a:r>
            <a:r>
              <a:rPr lang="zh-TW" altLang="en-US" dirty="0" smtClean="0"/>
              <a:t>風場，</a:t>
            </a:r>
            <a:r>
              <a:rPr lang="en-US" altLang="zh-TW" dirty="0" smtClean="0"/>
              <a:t>m/s)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(b) )(color shaded,</a:t>
            </a:r>
            <a:r>
              <a:rPr lang="en-US" altLang="zh-TW" baseline="0" dirty="0" smtClean="0"/>
              <a:t> </a:t>
            </a:r>
            <a:r>
              <a:rPr lang="en-US" altLang="zh-TW" baseline="0" dirty="0" err="1" smtClean="0"/>
              <a:t>dBZ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Wind bar(</a:t>
            </a:r>
            <a:r>
              <a:rPr lang="en-US" altLang="zh-TW" dirty="0" err="1" smtClean="0"/>
              <a:t>v,w</a:t>
            </a:r>
            <a:r>
              <a:rPr lang="en-US" altLang="zh-TW" dirty="0" smtClean="0"/>
              <a:t>)(m/s </a:t>
            </a:r>
            <a:r>
              <a:rPr lang="zh-TW" altLang="en-US" dirty="0" smtClean="0"/>
              <a:t>， </a:t>
            </a:r>
            <a:r>
              <a:rPr lang="en-US" altLang="zh-TW" dirty="0" smtClean="0"/>
              <a:t>0.05m/s)</a:t>
            </a:r>
          </a:p>
          <a:p>
            <a:r>
              <a:rPr lang="en-US" altLang="zh-TW" dirty="0" smtClean="0"/>
              <a:t>Blue line(10</a:t>
            </a:r>
            <a:r>
              <a:rPr lang="zh-TW" altLang="en-US" dirty="0" smtClean="0"/>
              <a:t>單位一條的</a:t>
            </a:r>
            <a:r>
              <a:rPr lang="en-US" altLang="zh-TW" dirty="0" smtClean="0"/>
              <a:t>u</a:t>
            </a:r>
            <a:r>
              <a:rPr lang="zh-TW" altLang="en-US" dirty="0" smtClean="0"/>
              <a:t>風場，</a:t>
            </a:r>
            <a:r>
              <a:rPr lang="en-US" altLang="zh-TW" dirty="0" smtClean="0"/>
              <a:t>m/s)</a:t>
            </a:r>
          </a:p>
          <a:p>
            <a:r>
              <a:rPr lang="en-US" altLang="zh-TW" dirty="0" smtClean="0"/>
              <a:t>X</a:t>
            </a:r>
            <a:r>
              <a:rPr lang="zh-TW" altLang="en-US" dirty="0" smtClean="0"/>
              <a:t>軸為</a:t>
            </a:r>
            <a:r>
              <a:rPr lang="en-US" altLang="zh-TW" dirty="0" smtClean="0"/>
              <a:t>4km</a:t>
            </a:r>
            <a:r>
              <a:rPr lang="zh-TW" altLang="en-US" dirty="0" smtClean="0"/>
              <a:t>的模式網格長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1E5F-6CEC-7D4A-A8B5-F7A4019E3226}" type="slidenum">
              <a:rPr kumimoji="1" lang="zh-TW" altLang="en-US" smtClean="0"/>
              <a:pPr/>
              <a:t>21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同上面，但為</a:t>
            </a:r>
            <a:r>
              <a:rPr lang="en-US" altLang="zh-TW" dirty="0" smtClean="0"/>
              <a:t>8/8</a:t>
            </a:r>
            <a:r>
              <a:rPr lang="zh-TW" altLang="en-US" dirty="0" smtClean="0"/>
              <a:t> </a:t>
            </a:r>
            <a:r>
              <a:rPr lang="en-US" altLang="zh-TW" dirty="0" smtClean="0"/>
              <a:t>1200~8/8</a:t>
            </a:r>
            <a:r>
              <a:rPr lang="zh-TW" altLang="en-US" dirty="0" smtClean="0"/>
              <a:t> </a:t>
            </a:r>
            <a:r>
              <a:rPr lang="en-US" altLang="zh-TW" dirty="0" smtClean="0"/>
              <a:t>1500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1E5F-6CEC-7D4A-A8B5-F7A4019E3226}" type="slidenum">
              <a:rPr kumimoji="1" lang="zh-TW" altLang="en-US" smtClean="0"/>
              <a:pPr/>
              <a:t>22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使用系集</a:t>
            </a:r>
            <a:r>
              <a:rPr lang="en-US" altLang="zh-TW" dirty="0" smtClean="0"/>
              <a:t>32</a:t>
            </a:r>
            <a:r>
              <a:rPr lang="zh-TW" altLang="en-US" dirty="0" smtClean="0"/>
              <a:t>個組員進行不確定性降雨預報</a:t>
            </a:r>
            <a:endParaRPr lang="en-US" altLang="zh-TW" dirty="0" smtClean="0"/>
          </a:p>
          <a:p>
            <a:r>
              <a:rPr lang="zh-TW" altLang="en-US" dirty="0" smtClean="0"/>
              <a:t>超過門檻值的降雨機率分佈</a:t>
            </a:r>
            <a:endParaRPr lang="en-US" altLang="zh-TW" dirty="0" smtClean="0"/>
          </a:p>
          <a:p>
            <a:r>
              <a:rPr lang="zh-TW" altLang="en-US" dirty="0" smtClean="0"/>
              <a:t>黑色星星為發生</a:t>
            </a:r>
            <a:r>
              <a:rPr lang="en-US" altLang="zh-TW" dirty="0" smtClean="0"/>
              <a:t>96</a:t>
            </a:r>
            <a:r>
              <a:rPr lang="zh-TW" altLang="en-US" dirty="0" smtClean="0"/>
              <a:t>小時最大降雨的觀測站</a:t>
            </a:r>
            <a:endParaRPr lang="en-US" altLang="zh-TW" dirty="0" smtClean="0"/>
          </a:p>
          <a:p>
            <a:r>
              <a:rPr lang="zh-TW" altLang="en-US" dirty="0" smtClean="0"/>
              <a:t>藍線為觀測降雨對應的門檻值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1E5F-6CEC-7D4A-A8B5-F7A4019E3226}" type="slidenum">
              <a:rPr kumimoji="1" lang="zh-TW" altLang="en-US" smtClean="0"/>
              <a:pPr/>
              <a:t>23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96h</a:t>
            </a:r>
            <a:r>
              <a:rPr kumimoji="1" lang="zh-TW" altLang="en-US" dirty="0" smtClean="0"/>
              <a:t>累積降雨</a:t>
            </a:r>
            <a:r>
              <a:rPr kumimoji="1" lang="en-US" altLang="zh-TW" dirty="0" smtClean="0"/>
              <a:t> ~8/10 0000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幾乎所有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EN0600</a:t>
            </a:r>
            <a:r>
              <a:rPr lang="zh-TW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預測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96-h</a:t>
            </a:r>
            <a:r>
              <a:rPr lang="zh-TW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累積降雨的組都超過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2500mm</a:t>
            </a:r>
            <a:r>
              <a:rPr lang="zh-TW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；而只有少數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NTEN0600 96-h</a:t>
            </a:r>
            <a:r>
              <a:rPr lang="zh-TW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的組產生累積降雨超過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800mm</a:t>
            </a:r>
            <a:r>
              <a:rPr lang="zh-TW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1E5F-6CEC-7D4A-A8B5-F7A4019E3226}" type="slidenum">
              <a:rPr kumimoji="1" lang="zh-TW" altLang="en-US" smtClean="0"/>
              <a:pPr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83107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受災區</a:t>
            </a:r>
            <a:r>
              <a:rPr kumimoji="1" lang="en-US" altLang="zh-TW" dirty="0" smtClean="0"/>
              <a:t>24- 96-h</a:t>
            </a:r>
            <a:r>
              <a:rPr kumimoji="1" lang="zh-TW" altLang="en-US" dirty="0" smtClean="0"/>
              <a:t>的區域平均統計資料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1E5F-6CEC-7D4A-A8B5-F7A4019E3226}" type="slidenum">
              <a:rPr kumimoji="1" lang="zh-TW" altLang="en-US" smtClean="0"/>
              <a:pPr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365358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HA</a:t>
            </a:r>
            <a:r>
              <a:rPr kumimoji="1" lang="zh-TW" altLang="en-US" dirty="0" smtClean="0"/>
              <a:t>的</a:t>
            </a:r>
            <a:r>
              <a:rPr kumimoji="1" lang="en-US" altLang="zh-TW" dirty="0" smtClean="0"/>
              <a:t>3-h</a:t>
            </a:r>
            <a:r>
              <a:rPr kumimoji="1" lang="zh-TW" altLang="en-US" dirty="0" smtClean="0"/>
              <a:t>區域平均統計資料</a:t>
            </a:r>
            <a:r>
              <a:rPr kumimoji="1" lang="en-US" altLang="zh-TW" dirty="0" smtClean="0"/>
              <a:t/>
            </a:r>
            <a:br>
              <a:rPr kumimoji="1" lang="en-US" altLang="zh-TW" dirty="0" smtClean="0"/>
            </a:br>
            <a:r>
              <a:rPr kumimoji="1" lang="zh-TW" altLang="en-US" dirty="0" smtClean="0"/>
              <a:t>橫軸三角為時間劃分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1E5F-6CEC-7D4A-A8B5-F7A4019E3226}" type="slidenum">
              <a:rPr kumimoji="1" lang="zh-TW" altLang="en-US" smtClean="0"/>
              <a:pPr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55199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24- 96-h</a:t>
            </a:r>
            <a:r>
              <a:rPr kumimoji="1" lang="zh-TW" altLang="en-US" dirty="0" smtClean="0"/>
              <a:t>累積降雨標準差</a:t>
            </a:r>
            <a:endParaRPr kumimoji="1" lang="en-US" altLang="zh-TW" dirty="0" smtClean="0"/>
          </a:p>
          <a:p>
            <a:r>
              <a:rPr kumimoji="1" lang="zh-TW" altLang="en-US" dirty="0" smtClean="0"/>
              <a:t>左邊四張為</a:t>
            </a:r>
            <a:r>
              <a:rPr kumimoji="1" lang="en-US" altLang="zh-TW" dirty="0" smtClean="0"/>
              <a:t>24-h</a:t>
            </a:r>
          </a:p>
          <a:p>
            <a:r>
              <a:rPr kumimoji="1" lang="zh-TW" altLang="en-US" dirty="0" smtClean="0"/>
              <a:t>最右邊為</a:t>
            </a:r>
            <a:r>
              <a:rPr kumimoji="1" lang="en-US" altLang="zh-TW" dirty="0" smtClean="0"/>
              <a:t>96-h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1E5F-6CEC-7D4A-A8B5-F7A4019E3226}" type="slidenum">
              <a:rPr kumimoji="1" lang="zh-TW" altLang="en-US" smtClean="0"/>
              <a:pPr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301668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3-h</a:t>
            </a:r>
            <a:r>
              <a:rPr kumimoji="1" lang="zh-TW" altLang="en-US" dirty="0" smtClean="0"/>
              <a:t>累積降雨標準差</a:t>
            </a:r>
            <a:endParaRPr kumimoji="1" lang="en-US" altLang="zh-TW" dirty="0" smtClean="0"/>
          </a:p>
          <a:p>
            <a:r>
              <a:rPr kumimoji="1" lang="en-US" altLang="zh-TW" dirty="0" smtClean="0"/>
              <a:t>8/7</a:t>
            </a:r>
            <a:r>
              <a:rPr kumimoji="1" lang="en-US" altLang="zh-TW" baseline="0" dirty="0" smtClean="0"/>
              <a:t> 0000~8/9 0000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1E5F-6CEC-7D4A-A8B5-F7A4019E3226}" type="slidenum">
              <a:rPr kumimoji="1" lang="zh-TW" altLang="en-US" smtClean="0"/>
              <a:pPr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59271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Y</a:t>
            </a:r>
            <a:r>
              <a:rPr kumimoji="1" lang="zh-TW" altLang="en-US" dirty="0" smtClean="0"/>
              <a:t>軸：</a:t>
            </a:r>
            <a:r>
              <a:rPr kumimoji="1" lang="en-US" altLang="zh-TW" dirty="0" smtClean="0"/>
              <a:t>3-h</a:t>
            </a:r>
            <a:r>
              <a:rPr kumimoji="1" lang="zh-TW" altLang="en-US" dirty="0" smtClean="0"/>
              <a:t>降雨標準差</a:t>
            </a:r>
            <a:r>
              <a:rPr kumimoji="1" lang="en-US" altLang="zh-TW" dirty="0" smtClean="0"/>
              <a:t>  X</a:t>
            </a:r>
            <a:r>
              <a:rPr kumimoji="1" lang="zh-TW" altLang="en-US" dirty="0" smtClean="0"/>
              <a:t>軸：系集平均</a:t>
            </a:r>
            <a:endParaRPr kumimoji="1" lang="en-US" altLang="zh-TW" dirty="0" smtClean="0"/>
          </a:p>
          <a:p>
            <a:r>
              <a:rPr kumimoji="1" lang="zh-TW" altLang="en-US" dirty="0" smtClean="0"/>
              <a:t>每</a:t>
            </a:r>
            <a:r>
              <a:rPr kumimoji="1" lang="en-US" altLang="zh-TW" dirty="0" smtClean="0"/>
              <a:t>3-h</a:t>
            </a:r>
            <a:r>
              <a:rPr kumimoji="1" lang="zh-TW" altLang="en-US" dirty="0" smtClean="0"/>
              <a:t>一張圖</a:t>
            </a:r>
            <a:endParaRPr kumimoji="1" lang="en-US" altLang="zh-TW" dirty="0" smtClean="0"/>
          </a:p>
          <a:p>
            <a:r>
              <a:rPr kumimoji="1" lang="en-US" altLang="zh-TW" dirty="0" smtClean="0"/>
              <a:t>8/7 0000~8/9 0000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1E5F-6CEC-7D4A-A8B5-F7A4019E3226}" type="slidenum">
              <a:rPr kumimoji="1" lang="zh-TW" altLang="en-US" smtClean="0"/>
              <a:pPr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841963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EN</a:t>
            </a:r>
            <a:r>
              <a:rPr kumimoji="1" lang="zh-TW" altLang="en-US" dirty="0" smtClean="0"/>
              <a:t>累積降雨平均</a:t>
            </a:r>
            <a:endParaRPr kumimoji="1" lang="en-US" altLang="zh-TW" dirty="0" smtClean="0"/>
          </a:p>
          <a:p>
            <a:r>
              <a:rPr kumimoji="1" lang="zh-TW" altLang="en-US" dirty="0" smtClean="0"/>
              <a:t>左邊四張為</a:t>
            </a:r>
            <a:r>
              <a:rPr kumimoji="1" lang="en-US" altLang="zh-TW" dirty="0" smtClean="0"/>
              <a:t>24-h </a:t>
            </a:r>
            <a:r>
              <a:rPr kumimoji="1" lang="zh-TW" altLang="en-US" dirty="0" smtClean="0"/>
              <a:t>最右邊為</a:t>
            </a:r>
            <a:r>
              <a:rPr kumimoji="1" lang="en-US" altLang="zh-TW" dirty="0" smtClean="0"/>
              <a:t>96-h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dirty="0" smtClean="0"/>
              <a:t>8/6~8/7 8/7~8/8 8/8~8/9 8/9~8/10</a:t>
            </a:r>
            <a:r>
              <a:rPr kumimoji="1" lang="en-US" altLang="zh-TW" baseline="0" dirty="0" smtClean="0"/>
              <a:t>          </a:t>
            </a:r>
            <a:r>
              <a:rPr kumimoji="1" lang="en-US" altLang="zh-TW" dirty="0" smtClean="0"/>
              <a:t>8/6~8/10</a:t>
            </a:r>
            <a:endParaRPr kumimoji="1" lang="zh-TW" alt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dirty="0" smtClean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1E5F-6CEC-7D4A-A8B5-F7A4019E3226}" type="slidenum">
              <a:rPr kumimoji="1" lang="zh-TW" altLang="en-US" smtClean="0"/>
              <a:pPr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732358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測站</a:t>
            </a:r>
            <a:r>
              <a:rPr kumimoji="1" lang="en-US" altLang="zh-TW" dirty="0" smtClean="0"/>
              <a:t>A B</a:t>
            </a:r>
            <a:br>
              <a:rPr kumimoji="1" lang="en-US" altLang="zh-TW" dirty="0" smtClean="0"/>
            </a:br>
            <a:r>
              <a:rPr kumimoji="1" lang="en-US" altLang="zh-TW" dirty="0" smtClean="0"/>
              <a:t>3-h</a:t>
            </a:r>
            <a:r>
              <a:rPr kumimoji="1" lang="zh-TW" altLang="en-US" dirty="0" smtClean="0"/>
              <a:t>降雨統計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1E5F-6CEC-7D4A-A8B5-F7A4019E3226}" type="slidenum">
              <a:rPr kumimoji="1" lang="zh-TW" altLang="en-US" smtClean="0"/>
              <a:pPr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93642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2012/3/27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2012/3/27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2012/3/27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2012/3/27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2012/3/27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2012/3/27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2012/3/27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2012/3/27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2012/3/27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2012/3/27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2012/3/27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2012/3/27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 algn="r"/>
            <a:r>
              <a:rPr lang="zh-TW" altLang="zh-TW" sz="8000" b="1" dirty="0" smtClean="0"/>
              <a:t>講員</a:t>
            </a:r>
            <a:r>
              <a:rPr lang="en-US" altLang="zh-TW" sz="8000" b="1" dirty="0" smtClean="0"/>
              <a:t>:</a:t>
            </a:r>
            <a:r>
              <a:rPr lang="zh-TW" altLang="zh-TW" sz="8000" b="1" dirty="0" smtClean="0"/>
              <a:t>陳寰</a:t>
            </a:r>
          </a:p>
          <a:p>
            <a:pPr algn="r"/>
            <a:r>
              <a:rPr lang="zh-TW" altLang="zh-TW" sz="8000" b="1" dirty="0" smtClean="0"/>
              <a:t>指導教授</a:t>
            </a:r>
            <a:r>
              <a:rPr lang="en-US" altLang="zh-TW" sz="8000" b="1" dirty="0" smtClean="0"/>
              <a:t>:</a:t>
            </a:r>
            <a:r>
              <a:rPr lang="zh-TW" altLang="zh-TW" sz="8000" b="1" dirty="0" smtClean="0"/>
              <a:t>楊明仁 老師</a:t>
            </a:r>
            <a:endParaRPr lang="en-US" altLang="zh-TW" sz="8000" b="1" dirty="0" smtClean="0"/>
          </a:p>
          <a:p>
            <a:pPr algn="r"/>
            <a:endParaRPr lang="en-US" altLang="zh-TW" sz="8000" dirty="0" smtClean="0"/>
          </a:p>
          <a:p>
            <a:pPr algn="r"/>
            <a:endParaRPr lang="en-US" altLang="zh-TW" sz="8000" dirty="0" smtClean="0"/>
          </a:p>
          <a:p>
            <a:pPr algn="r"/>
            <a:endParaRPr lang="en-US" altLang="zh-TW" sz="8000" dirty="0" smtClean="0"/>
          </a:p>
          <a:p>
            <a:r>
              <a:rPr lang="en-US" altLang="zh-TW" sz="7200" dirty="0" smtClean="0"/>
              <a:t>Fang, </a:t>
            </a:r>
            <a:r>
              <a:rPr lang="en-US" altLang="zh-TW" sz="7200" dirty="0" err="1" smtClean="0"/>
              <a:t>Xingqin</a:t>
            </a:r>
            <a:r>
              <a:rPr lang="en-US" altLang="zh-TW" sz="7200" dirty="0" smtClean="0"/>
              <a:t>, Ying-</a:t>
            </a:r>
            <a:r>
              <a:rPr lang="en-US" altLang="zh-TW" sz="7200" dirty="0" err="1" smtClean="0"/>
              <a:t>Hwa</a:t>
            </a:r>
            <a:r>
              <a:rPr lang="en-US" altLang="zh-TW" sz="7200" dirty="0" smtClean="0"/>
              <a:t> </a:t>
            </a:r>
            <a:r>
              <a:rPr lang="en-US" altLang="zh-TW" sz="7200" dirty="0" err="1" smtClean="0"/>
              <a:t>Kuo</a:t>
            </a:r>
            <a:r>
              <a:rPr lang="en-US" altLang="zh-TW" sz="7200" dirty="0" smtClean="0"/>
              <a:t>, </a:t>
            </a:r>
            <a:r>
              <a:rPr lang="en-US" altLang="zh-TW" sz="7200" dirty="0" err="1" smtClean="0"/>
              <a:t>Anyu</a:t>
            </a:r>
            <a:r>
              <a:rPr lang="en-US" altLang="zh-TW" sz="7200" dirty="0" smtClean="0"/>
              <a:t> Wang, 2011: The Impacts of Taiwan   </a:t>
            </a:r>
          </a:p>
          <a:p>
            <a:r>
              <a:rPr lang="en-US" altLang="zh-TW" sz="7200" dirty="0" smtClean="0"/>
              <a:t>       Topography on the Predictability of Typhoon </a:t>
            </a:r>
            <a:r>
              <a:rPr lang="en-US" altLang="zh-TW" sz="7200" dirty="0" err="1" smtClean="0"/>
              <a:t>Morakot’s</a:t>
            </a:r>
            <a:r>
              <a:rPr lang="en-US" altLang="zh-TW" sz="7200" dirty="0" smtClean="0"/>
              <a:t> Record- </a:t>
            </a:r>
          </a:p>
          <a:p>
            <a:r>
              <a:rPr lang="en-US" altLang="zh-TW" sz="7200" dirty="0" smtClean="0"/>
              <a:t>       Breaking Rainfall: A High-Resolution Ensemble Simulation. </a:t>
            </a:r>
            <a:r>
              <a:rPr lang="en-US" altLang="zh-TW" sz="7200" i="1" dirty="0" err="1" smtClean="0"/>
              <a:t>Wea</a:t>
            </a:r>
            <a:r>
              <a:rPr lang="en-US" altLang="zh-TW" sz="7200" i="1" dirty="0" smtClean="0"/>
              <a:t>.</a:t>
            </a:r>
          </a:p>
          <a:p>
            <a:pPr algn="l"/>
            <a:r>
              <a:rPr lang="en-US" altLang="zh-TW" sz="7200" i="1" dirty="0" smtClean="0"/>
              <a:t>             Forecasting</a:t>
            </a:r>
            <a:r>
              <a:rPr lang="en-US" altLang="zh-TW" sz="7200" dirty="0" smtClean="0"/>
              <a:t>, </a:t>
            </a:r>
            <a:r>
              <a:rPr lang="en-US" altLang="zh-TW" sz="7200" b="1" dirty="0" smtClean="0"/>
              <a:t>26</a:t>
            </a:r>
            <a:r>
              <a:rPr lang="en-US" altLang="zh-TW" sz="7200" dirty="0" smtClean="0"/>
              <a:t>, 613–633.</a:t>
            </a:r>
            <a:endParaRPr lang="zh-TW" altLang="en-US" sz="7200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67544" y="1484784"/>
            <a:ext cx="8229600" cy="2088232"/>
          </a:xfrm>
        </p:spPr>
        <p:txBody>
          <a:bodyPr>
            <a:normAutofit fontScale="90000"/>
          </a:bodyPr>
          <a:lstStyle/>
          <a:p>
            <a:r>
              <a:rPr lang="zh-TW" altLang="zh-TW" sz="3000" dirty="0" smtClean="0"/>
              <a:t>台灣地形對於莫拉克颱風</a:t>
            </a:r>
            <a:r>
              <a:rPr lang="zh-TW" altLang="en-US" sz="3000" dirty="0" smtClean="0"/>
              <a:t>極端</a:t>
            </a:r>
            <a:r>
              <a:rPr lang="zh-TW" altLang="zh-TW" sz="3000" dirty="0" smtClean="0"/>
              <a:t>降雨可預報度之影響</a:t>
            </a:r>
            <a:r>
              <a:rPr lang="en-US" altLang="zh-TW" sz="3000" dirty="0" smtClean="0"/>
              <a:t>:</a:t>
            </a:r>
            <a:r>
              <a:rPr lang="zh-TW" altLang="zh-TW" sz="3000" dirty="0" smtClean="0"/>
              <a:t/>
            </a:r>
            <a:br>
              <a:rPr lang="zh-TW" altLang="zh-TW" sz="3000" dirty="0" smtClean="0"/>
            </a:br>
            <a:r>
              <a:rPr lang="zh-TW" altLang="zh-TW" sz="3000" dirty="0" smtClean="0"/>
              <a:t>高解析度系集模擬</a:t>
            </a:r>
            <a:r>
              <a:rPr lang="zh-TW" altLang="zh-TW" dirty="0" smtClean="0"/>
              <a:t/>
            </a:r>
            <a:br>
              <a:rPr lang="zh-TW" altLang="zh-TW" dirty="0" smtClean="0"/>
            </a:b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受災區</a:t>
            </a:r>
            <a:r>
              <a:rPr lang="en-US" altLang="zh-TW" sz="3200" dirty="0" smtClean="0"/>
              <a:t>(HA)</a:t>
            </a:r>
            <a:r>
              <a:rPr lang="zh-TW" altLang="en-US" sz="3200" dirty="0" smtClean="0"/>
              <a:t>降雨區域平均統計分析</a:t>
            </a:r>
            <a:endParaRPr lang="zh-TW" altLang="en-US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12776"/>
            <a:ext cx="7670100" cy="486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7452320" y="1628800"/>
            <a:ext cx="45719" cy="4248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971600" y="2564904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971600" y="2924944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971600" y="3212976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971600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971600" y="4725144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971600" y="5013176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5436096" y="3068960"/>
            <a:ext cx="288032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5436096" y="3573016"/>
            <a:ext cx="288032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5292080" y="4869160"/>
            <a:ext cx="288032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受災區</a:t>
            </a:r>
            <a:r>
              <a:rPr lang="en-US" altLang="zh-TW" sz="3200" dirty="0" smtClean="0"/>
              <a:t>(HA)</a:t>
            </a:r>
            <a:r>
              <a:rPr lang="zh-TW" altLang="en-US" sz="3200" dirty="0" smtClean="0"/>
              <a:t>降雨區域平均統計分析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時序圖</a:t>
            </a:r>
            <a:r>
              <a:rPr lang="en-US" altLang="zh-TW" sz="3200" dirty="0" smtClean="0"/>
              <a:t>)</a:t>
            </a:r>
            <a:endParaRPr lang="zh-TW" altLang="en-US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88640"/>
            <a:ext cx="6336704" cy="64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線接點 7"/>
          <p:cNvCxnSpPr/>
          <p:nvPr/>
        </p:nvCxnSpPr>
        <p:spPr>
          <a:xfrm flipH="1" flipV="1">
            <a:off x="3707904" y="188640"/>
            <a:ext cx="72008" cy="6048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4283968" y="188640"/>
            <a:ext cx="0" cy="6048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V="1">
            <a:off x="5364088" y="188640"/>
            <a:ext cx="0" cy="6048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V="1">
            <a:off x="5652120" y="188640"/>
            <a:ext cx="0" cy="6048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V="1">
            <a:off x="7596336" y="188640"/>
            <a:ext cx="0" cy="6048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/>
          </a:bodyPr>
          <a:lstStyle/>
          <a:p>
            <a:r>
              <a:rPr kumimoji="1" lang="en-US" altLang="zh-TW" sz="3200" dirty="0" smtClean="0"/>
              <a:t>24</a:t>
            </a:r>
            <a:r>
              <a:rPr kumimoji="1" lang="zh-TW" altLang="en-US" sz="3200" dirty="0" smtClean="0"/>
              <a:t>及</a:t>
            </a:r>
            <a:r>
              <a:rPr kumimoji="1" lang="en-US" altLang="zh-TW" sz="3200" dirty="0" smtClean="0"/>
              <a:t>96</a:t>
            </a:r>
            <a:r>
              <a:rPr kumimoji="1" lang="zh-TW" altLang="en-US" sz="3200" dirty="0" smtClean="0"/>
              <a:t>小時累積降雨標準差</a:t>
            </a:r>
            <a:endParaRPr lang="zh-TW" altLang="en-US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498" y="836712"/>
            <a:ext cx="8684312" cy="5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8172400" y="609329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(mm)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 fontScale="90000"/>
          </a:bodyPr>
          <a:lstStyle/>
          <a:p>
            <a:r>
              <a:rPr kumimoji="1" lang="en-US" altLang="zh-TW" sz="3600" dirty="0" smtClean="0"/>
              <a:t>8/7 0000~8/9 0000 </a:t>
            </a:r>
            <a:r>
              <a:rPr kumimoji="1" lang="zh-TW" altLang="en-US" sz="3600" dirty="0" smtClean="0"/>
              <a:t> </a:t>
            </a:r>
            <a:r>
              <a:rPr kumimoji="1" lang="en-US" altLang="zh-TW" sz="3600" dirty="0" smtClean="0"/>
              <a:t>3</a:t>
            </a:r>
            <a:r>
              <a:rPr kumimoji="1" lang="zh-TW" altLang="en-US" sz="3600" dirty="0" smtClean="0"/>
              <a:t>小時累積降雨標差</a:t>
            </a:r>
            <a:endParaRPr lang="zh-TW" altLang="en-US" sz="3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9144000" cy="345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8" y="1772816"/>
            <a:ext cx="9180518" cy="346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45224"/>
            <a:ext cx="835292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8279904" y="544522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(mm)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受災區</a:t>
            </a:r>
            <a:r>
              <a:rPr lang="en-US" altLang="zh-TW" sz="3200" dirty="0" smtClean="0"/>
              <a:t>(HA)3</a:t>
            </a:r>
            <a:r>
              <a:rPr lang="zh-TW" altLang="en-US" sz="3200" dirty="0" smtClean="0"/>
              <a:t>小時降雨標準差與系集平均之散佈圖</a:t>
            </a:r>
            <a:r>
              <a:rPr lang="en-US" altLang="zh-TW" sz="3200" dirty="0" smtClean="0"/>
              <a:t>(8/7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0000UTC~8/9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0000UTC)</a:t>
            </a:r>
            <a:endParaRPr lang="zh-TW" altLang="en-US" sz="32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1"/>
            <a:ext cx="9144000" cy="218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33056"/>
            <a:ext cx="9144000" cy="218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1547664" y="630932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X(ensemble mean)</a:t>
            </a:r>
            <a:r>
              <a:rPr lang="zh-TW" altLang="en-US" dirty="0" smtClean="0"/>
              <a:t>、</a:t>
            </a:r>
            <a:r>
              <a:rPr lang="en-US" altLang="zh-TW" dirty="0" smtClean="0"/>
              <a:t>Y(rainfall SD)</a:t>
            </a:r>
            <a:r>
              <a:rPr lang="zh-TW" altLang="en-US" dirty="0" smtClean="0"/>
              <a:t>軸單位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mm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sz="3200" dirty="0" smtClean="0"/>
              <a:t>EN0600</a:t>
            </a:r>
            <a:r>
              <a:rPr kumimoji="1" lang="zh-TW" altLang="en-US" sz="3200" dirty="0" smtClean="0"/>
              <a:t>累積降雨平均</a:t>
            </a:r>
            <a:endParaRPr lang="zh-TW" altLang="en-US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32" y="2132856"/>
            <a:ext cx="8989766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8100392" y="479715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(mm)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467544" y="177281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>
                <a:solidFill>
                  <a:srgbClr val="FF0000"/>
                </a:solidFill>
              </a:rPr>
              <a:t>8/6~8/7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267744" y="17728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>
                <a:solidFill>
                  <a:srgbClr val="FF0000"/>
                </a:solidFill>
              </a:rPr>
              <a:t>8/7~8/8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995936" y="17728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>
                <a:solidFill>
                  <a:srgbClr val="FF0000"/>
                </a:solidFill>
              </a:rPr>
              <a:t>8/8~8/9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796136" y="17728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>
                <a:solidFill>
                  <a:srgbClr val="FF0000"/>
                </a:solidFill>
              </a:rPr>
              <a:t>8/9~8/10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596336" y="17728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>
                <a:solidFill>
                  <a:srgbClr val="FF0000"/>
                </a:solidFill>
              </a:rPr>
              <a:t>8/6~8/10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分析測站</a:t>
            </a:r>
            <a:r>
              <a:rPr lang="en-US" altLang="zh-TW" sz="3200" dirty="0" smtClean="0"/>
              <a:t>A</a:t>
            </a:r>
            <a:r>
              <a:rPr lang="zh-TW" altLang="en-US" sz="3200" dirty="0" smtClean="0"/>
              <a:t>、</a:t>
            </a:r>
            <a:r>
              <a:rPr lang="en-US" altLang="zh-TW" sz="3200" dirty="0" smtClean="0"/>
              <a:t>B</a:t>
            </a:r>
            <a:endParaRPr lang="zh-TW" alt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0581"/>
            <a:ext cx="7200800" cy="676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2627784" y="1484784"/>
            <a:ext cx="2880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979712" y="5733256"/>
            <a:ext cx="2880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B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72993"/>
            <a:ext cx="6624736" cy="6761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路徑比較</a:t>
            </a:r>
            <a:endParaRPr lang="zh-TW" altLang="en-US" sz="3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96752"/>
            <a:ext cx="7452320" cy="544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路徑及強度相對系集平均離散時序圖</a:t>
            </a:r>
            <a:endParaRPr lang="zh-TW" altLang="en-US" sz="32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34" y="1268760"/>
            <a:ext cx="9050166" cy="473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8135888" y="587727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FF0000"/>
                </a:solidFill>
              </a:rPr>
              <a:t>觀測之</a:t>
            </a:r>
            <a:endParaRPr lang="en-US" altLang="zh-TW" sz="1400" dirty="0" smtClean="0">
              <a:solidFill>
                <a:srgbClr val="FF0000"/>
              </a:solidFill>
            </a:endParaRPr>
          </a:p>
          <a:p>
            <a:r>
              <a:rPr lang="zh-TW" altLang="en-US" sz="1400" dirty="0" smtClean="0">
                <a:solidFill>
                  <a:srgbClr val="FF0000"/>
                </a:solidFill>
              </a:rPr>
              <a:t>最低氣壓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563888" y="5733256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FF0000"/>
                </a:solidFill>
              </a:rPr>
              <a:t>觀測所在</a:t>
            </a:r>
            <a:endParaRPr lang="en-US" altLang="zh-TW" sz="1400" dirty="0" smtClean="0">
              <a:solidFill>
                <a:srgbClr val="FF0000"/>
              </a:solidFill>
            </a:endParaRPr>
          </a:p>
          <a:p>
            <a:r>
              <a:rPr lang="zh-TW" altLang="en-US" sz="1400" dirty="0" smtClean="0">
                <a:solidFill>
                  <a:srgbClr val="FF0000"/>
                </a:solidFill>
              </a:rPr>
              <a:t>經度位置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207896" y="836712"/>
            <a:ext cx="9361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FF0000"/>
                </a:solidFill>
              </a:rPr>
              <a:t>觀測</a:t>
            </a:r>
            <a:r>
              <a:rPr lang="zh-TW" altLang="en-US" sz="1400" dirty="0" smtClean="0">
                <a:solidFill>
                  <a:srgbClr val="FF0000"/>
                </a:solidFill>
              </a:rPr>
              <a:t>所在緯度</a:t>
            </a:r>
            <a:r>
              <a:rPr lang="zh-TW" altLang="en-US" sz="1400" dirty="0" smtClean="0">
                <a:solidFill>
                  <a:srgbClr val="FF0000"/>
                </a:solidFill>
              </a:rPr>
              <a:t>位置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sz="3600" dirty="0" smtClean="0"/>
              <a:t>8/7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1200-1500UTC(</a:t>
            </a:r>
            <a:r>
              <a:rPr lang="zh-TW" altLang="zh-TW" sz="3600" dirty="0" smtClean="0"/>
              <a:t>模擬時間</a:t>
            </a:r>
            <a:r>
              <a:rPr lang="en-US" altLang="zh-TW" sz="3600" dirty="0" smtClean="0"/>
              <a:t>36-39</a:t>
            </a:r>
            <a:r>
              <a:rPr lang="zh-TW" altLang="en-US" sz="3600" dirty="0" smtClean="0"/>
              <a:t>小時</a:t>
            </a:r>
            <a:r>
              <a:rPr lang="en-US" altLang="zh-TW" sz="3600" dirty="0" smtClean="0"/>
              <a:t>)</a:t>
            </a:r>
            <a:endParaRPr lang="zh-TW" alt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8964488" cy="500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8964488" cy="500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7" y="6237312"/>
            <a:ext cx="784887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8244408" y="6165304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(mm)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sz="3600" dirty="0" smtClean="0"/>
              <a:t>關鍵字</a:t>
            </a:r>
            <a:endParaRPr lang="en-US" altLang="zh-TW" sz="3600" dirty="0" smtClean="0"/>
          </a:p>
          <a:p>
            <a:r>
              <a:rPr lang="zh-TW" altLang="en-US" sz="3600" dirty="0" smtClean="0"/>
              <a:t>前言及前人研究</a:t>
            </a:r>
            <a:endParaRPr lang="en-US" altLang="zh-TW" sz="3600" dirty="0" smtClean="0"/>
          </a:p>
          <a:p>
            <a:r>
              <a:rPr lang="zh-TW" altLang="en-US" sz="3600" dirty="0" smtClean="0"/>
              <a:t>實驗設計</a:t>
            </a:r>
            <a:endParaRPr lang="en-US" altLang="zh-TW" sz="3600" dirty="0" smtClean="0"/>
          </a:p>
          <a:p>
            <a:r>
              <a:rPr lang="zh-TW" altLang="en-US" sz="3600" dirty="0" smtClean="0"/>
              <a:t>模擬</a:t>
            </a:r>
            <a:r>
              <a:rPr lang="zh-TW" altLang="en-US" sz="3600" dirty="0" smtClean="0"/>
              <a:t>結果及分析</a:t>
            </a:r>
            <a:endParaRPr lang="en-US" altLang="zh-TW" sz="3600" dirty="0" smtClean="0"/>
          </a:p>
          <a:p>
            <a:r>
              <a:rPr lang="zh-TW" altLang="en-US" sz="3600" dirty="0" smtClean="0"/>
              <a:t>結論</a:t>
            </a:r>
            <a:endParaRPr lang="en-US" altLang="zh-TW" sz="3600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altLang="zh-TW" sz="3200" dirty="0" smtClean="0"/>
              <a:t>8/7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2100UTC~8/8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0000UTC(</a:t>
            </a:r>
            <a:r>
              <a:rPr lang="zh-TW" altLang="zh-TW" sz="3200" dirty="0" smtClean="0"/>
              <a:t>模擬時間</a:t>
            </a:r>
            <a:r>
              <a:rPr lang="en-US" altLang="zh-TW" sz="3200" dirty="0" smtClean="0"/>
              <a:t>45-48</a:t>
            </a:r>
            <a:r>
              <a:rPr lang="zh-TW" altLang="en-US" sz="3200" dirty="0" smtClean="0"/>
              <a:t>小時</a:t>
            </a:r>
            <a:r>
              <a:rPr lang="en-US" altLang="zh-TW" sz="3200" dirty="0" smtClean="0"/>
              <a:t>)</a:t>
            </a:r>
            <a:endParaRPr lang="zh-TW" altLang="en-US" sz="32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8466379" cy="500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8100392" y="609329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(mm)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AB</a:t>
            </a:r>
            <a:r>
              <a:rPr lang="zh-TW" altLang="en-US" sz="3200" dirty="0" smtClean="0"/>
              <a:t>、</a:t>
            </a:r>
            <a:r>
              <a:rPr lang="en-US" altLang="zh-TW" sz="3200" dirty="0" smtClean="0"/>
              <a:t>CD</a:t>
            </a:r>
            <a:r>
              <a:rPr lang="zh-TW" altLang="en-US" sz="3200" dirty="0" smtClean="0"/>
              <a:t>截面分析</a:t>
            </a:r>
            <a:endParaRPr lang="zh-TW" altLang="en-US" sz="32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630" y="1484784"/>
            <a:ext cx="8993370" cy="324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6876256" y="44371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</a:t>
            </a:r>
            <a:r>
              <a:rPr lang="en-US" altLang="zh-TW" dirty="0" err="1" smtClean="0"/>
              <a:t>dBZ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403648" y="4653137"/>
            <a:ext cx="6984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(a)</a:t>
            </a:r>
            <a:r>
              <a:rPr lang="zh-TW" altLang="en-US" dirty="0" smtClean="0"/>
              <a:t>                                                            </a:t>
            </a:r>
            <a:r>
              <a:rPr lang="en-US" altLang="zh-TW" dirty="0" smtClean="0"/>
              <a:t> </a:t>
            </a:r>
            <a:r>
              <a:rPr lang="zh-TW" altLang="en-US" dirty="0" smtClean="0"/>
              <a:t> </a:t>
            </a:r>
            <a:r>
              <a:rPr lang="en-US" altLang="zh-TW" dirty="0" smtClean="0"/>
              <a:t>(b)</a:t>
            </a:r>
          </a:p>
          <a:p>
            <a:r>
              <a:rPr lang="en-US" altLang="zh-TW" dirty="0" smtClean="0"/>
              <a:t>Wind bar(</a:t>
            </a:r>
            <a:r>
              <a:rPr lang="en-US" altLang="zh-TW" dirty="0" err="1" smtClean="0"/>
              <a:t>u,w</a:t>
            </a:r>
            <a:r>
              <a:rPr lang="en-US" altLang="zh-TW" dirty="0" smtClean="0"/>
              <a:t>)(m/s </a:t>
            </a:r>
            <a:r>
              <a:rPr lang="zh-TW" altLang="en-US" dirty="0" smtClean="0"/>
              <a:t>， </a:t>
            </a:r>
            <a:r>
              <a:rPr lang="en-US" altLang="zh-TW" dirty="0" smtClean="0"/>
              <a:t>0.05m/s) </a:t>
            </a:r>
            <a:r>
              <a:rPr lang="zh-TW" altLang="en-US" dirty="0" smtClean="0"/>
              <a:t>           </a:t>
            </a:r>
            <a:r>
              <a:rPr lang="en-US" altLang="zh-TW" dirty="0" smtClean="0"/>
              <a:t>Wind bar(</a:t>
            </a:r>
            <a:r>
              <a:rPr lang="en-US" altLang="zh-TW" dirty="0" err="1" smtClean="0"/>
              <a:t>v,w</a:t>
            </a:r>
            <a:r>
              <a:rPr lang="en-US" altLang="zh-TW" dirty="0" smtClean="0"/>
              <a:t>)(m/s </a:t>
            </a:r>
            <a:r>
              <a:rPr lang="zh-TW" altLang="en-US" dirty="0" smtClean="0"/>
              <a:t>， </a:t>
            </a:r>
            <a:r>
              <a:rPr lang="en-US" altLang="zh-TW" dirty="0" smtClean="0"/>
              <a:t>0.05m/s)</a:t>
            </a:r>
          </a:p>
          <a:p>
            <a:r>
              <a:rPr lang="zh-TW" altLang="en-US" dirty="0" smtClean="0"/>
              <a:t>藍線</a:t>
            </a:r>
            <a:r>
              <a:rPr lang="en-US" altLang="zh-TW" dirty="0" smtClean="0"/>
              <a:t>(10</a:t>
            </a:r>
            <a:r>
              <a:rPr lang="zh-TW" altLang="en-US" dirty="0" smtClean="0"/>
              <a:t>單位一條的</a:t>
            </a:r>
            <a:r>
              <a:rPr lang="en-US" altLang="zh-TW" dirty="0" smtClean="0"/>
              <a:t>v</a:t>
            </a:r>
            <a:r>
              <a:rPr lang="zh-TW" altLang="en-US" dirty="0" smtClean="0"/>
              <a:t>風場，</a:t>
            </a:r>
            <a:r>
              <a:rPr lang="en-US" altLang="zh-TW" dirty="0" smtClean="0"/>
              <a:t>m/s)</a:t>
            </a:r>
            <a:r>
              <a:rPr lang="zh-TW" altLang="en-US" dirty="0" smtClean="0"/>
              <a:t>      藍線</a:t>
            </a:r>
            <a:r>
              <a:rPr lang="en-US" altLang="zh-TW" dirty="0" smtClean="0"/>
              <a:t>(10</a:t>
            </a:r>
            <a:r>
              <a:rPr lang="zh-TW" altLang="en-US" dirty="0" smtClean="0"/>
              <a:t>單位一條的</a:t>
            </a:r>
            <a:r>
              <a:rPr lang="en-US" altLang="zh-TW" dirty="0" smtClean="0"/>
              <a:t>u</a:t>
            </a:r>
            <a:r>
              <a:rPr lang="zh-TW" altLang="en-US" dirty="0" smtClean="0"/>
              <a:t>風場，</a:t>
            </a:r>
            <a:r>
              <a:rPr lang="en-US" altLang="zh-TW" dirty="0" smtClean="0"/>
              <a:t>m/s)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X</a:t>
            </a:r>
            <a:r>
              <a:rPr lang="zh-TW" altLang="en-US" dirty="0" smtClean="0"/>
              <a:t>軸為</a:t>
            </a:r>
            <a:r>
              <a:rPr lang="en-US" altLang="zh-TW" dirty="0" smtClean="0"/>
              <a:t>4km</a:t>
            </a:r>
            <a:r>
              <a:rPr lang="zh-TW" altLang="en-US" dirty="0" smtClean="0"/>
              <a:t>的模式網格長</a:t>
            </a:r>
            <a:endParaRPr lang="en-US" altLang="zh-TW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8" y="719138"/>
            <a:ext cx="854392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/>
          </a:bodyPr>
          <a:lstStyle/>
          <a:p>
            <a:pPr lvl="0"/>
            <a:r>
              <a:rPr lang="en-US" altLang="zh-TW" sz="3200" dirty="0" smtClean="0"/>
              <a:t>8/8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1200-1500UTC(</a:t>
            </a:r>
            <a:r>
              <a:rPr lang="zh-TW" altLang="zh-TW" sz="3200" dirty="0" smtClean="0"/>
              <a:t>模擬</a:t>
            </a:r>
            <a:r>
              <a:rPr lang="zh-TW" altLang="en-US" sz="3200" dirty="0" smtClean="0"/>
              <a:t>時間</a:t>
            </a:r>
            <a:r>
              <a:rPr lang="en-US" altLang="zh-TW" sz="3200" dirty="0" smtClean="0"/>
              <a:t>60-63</a:t>
            </a:r>
            <a:r>
              <a:rPr lang="zh-TW" altLang="en-US" sz="3200" dirty="0" smtClean="0"/>
              <a:t>小時</a:t>
            </a:r>
            <a:r>
              <a:rPr lang="en-US" altLang="zh-TW" sz="3200" dirty="0" smtClean="0"/>
              <a:t>)</a:t>
            </a:r>
            <a:endParaRPr lang="zh-TW" altLang="en-US" sz="32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933517"/>
            <a:ext cx="9144000" cy="511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47886"/>
            <a:ext cx="9144000" cy="511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17" y="6121061"/>
            <a:ext cx="8173491" cy="25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8244408" y="6093296"/>
            <a:ext cx="756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(mm)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zh-TW" altLang="zh-TW" sz="3600" dirty="0" smtClean="0"/>
              <a:t>不確定性降雨預報</a:t>
            </a:r>
            <a:r>
              <a:rPr lang="zh-TW" altLang="zh-TW" dirty="0" smtClean="0"/>
              <a:t/>
            </a:r>
            <a:br>
              <a:rPr lang="zh-TW" altLang="zh-TW" dirty="0" smtClean="0"/>
            </a:br>
            <a:endParaRPr lang="zh-TW" alt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764704"/>
            <a:ext cx="7026703" cy="58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7308304" y="630932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(%)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結論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 smtClean="0"/>
              <a:t>1.</a:t>
            </a:r>
            <a:r>
              <a:rPr lang="zh-TW" altLang="zh-TW" dirty="0" smtClean="0"/>
              <a:t>台灣的地形在莫拉克</a:t>
            </a:r>
            <a:r>
              <a:rPr lang="zh-TW" altLang="en-US" dirty="0" smtClean="0"/>
              <a:t>極端</a:t>
            </a:r>
            <a:r>
              <a:rPr lang="zh-TW" altLang="zh-TW" dirty="0" smtClean="0"/>
              <a:t>降雨事件中扮演關鍵的角色。當台灣的地形被移除，地形降雨分佈特徵完全消失</a:t>
            </a:r>
            <a:r>
              <a:rPr lang="zh-TW" altLang="en-US" dirty="0" smtClean="0"/>
              <a:t>，</a:t>
            </a:r>
            <a:r>
              <a:rPr lang="zh-TW" altLang="zh-TW" dirty="0" smtClean="0"/>
              <a:t>且</a:t>
            </a:r>
            <a:r>
              <a:rPr lang="en-US" altLang="zh-TW" dirty="0" smtClean="0"/>
              <a:t>96</a:t>
            </a:r>
            <a:r>
              <a:rPr lang="zh-TW" altLang="en-US" dirty="0" smtClean="0"/>
              <a:t>小時</a:t>
            </a:r>
            <a:r>
              <a:rPr lang="zh-TW" altLang="zh-TW" dirty="0" smtClean="0"/>
              <a:t>累積最大降雨量減少了</a:t>
            </a:r>
            <a:r>
              <a:rPr lang="en-US" altLang="zh-TW" dirty="0" smtClean="0"/>
              <a:t>20%</a:t>
            </a:r>
            <a:r>
              <a:rPr lang="zh-TW" altLang="zh-TW" dirty="0" smtClean="0"/>
              <a:t>，</a:t>
            </a:r>
            <a:r>
              <a:rPr lang="zh-TW" altLang="en-US" dirty="0" smtClean="0"/>
              <a:t>受災區</a:t>
            </a:r>
            <a:r>
              <a:rPr lang="zh-TW" altLang="zh-TW" dirty="0" smtClean="0"/>
              <a:t>的總降雨量</a:t>
            </a:r>
            <a:r>
              <a:rPr lang="zh-TW" altLang="en-US" dirty="0" smtClean="0"/>
              <a:t>也</a:t>
            </a:r>
            <a:r>
              <a:rPr lang="zh-TW" altLang="zh-TW" dirty="0" smtClean="0"/>
              <a:t>減少了</a:t>
            </a:r>
            <a:r>
              <a:rPr lang="en-US" altLang="zh-TW" dirty="0" smtClean="0"/>
              <a:t>60%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zh-TW" dirty="0" smtClean="0"/>
              <a:t>降雨變異性由台灣地形大幅的增加。系</a:t>
            </a:r>
            <a:r>
              <a:rPr lang="zh-TW" altLang="zh-TW" dirty="0" smtClean="0"/>
              <a:t>集組員</a:t>
            </a:r>
            <a:r>
              <a:rPr lang="zh-TW" altLang="en-US" dirty="0" smtClean="0"/>
              <a:t>在受</a:t>
            </a:r>
            <a:r>
              <a:rPr lang="zh-TW" altLang="en-US" dirty="0" smtClean="0"/>
              <a:t>災區</a:t>
            </a:r>
            <a:r>
              <a:rPr lang="en-US" altLang="zh-TW" dirty="0" smtClean="0"/>
              <a:t>(HA)</a:t>
            </a:r>
            <a:r>
              <a:rPr lang="zh-TW" altLang="zh-TW" dirty="0" smtClean="0"/>
              <a:t>的</a:t>
            </a:r>
            <a:r>
              <a:rPr lang="zh-TW" altLang="zh-TW" dirty="0" smtClean="0"/>
              <a:t>區域平均降雨標準差由於地形作用，分別在</a:t>
            </a:r>
            <a:r>
              <a:rPr lang="en-US" altLang="zh-TW" dirty="0" smtClean="0"/>
              <a:t>3</a:t>
            </a:r>
            <a:r>
              <a:rPr lang="zh-TW" altLang="en-US" dirty="0" smtClean="0"/>
              <a:t>小時</a:t>
            </a:r>
            <a:r>
              <a:rPr lang="zh-TW" altLang="zh-TW" dirty="0" smtClean="0"/>
              <a:t>及</a:t>
            </a:r>
            <a:r>
              <a:rPr lang="en-US" altLang="zh-TW" dirty="0" smtClean="0"/>
              <a:t>9</a:t>
            </a:r>
            <a:r>
              <a:rPr lang="zh-TW" altLang="en-US" dirty="0" smtClean="0"/>
              <a:t>小時</a:t>
            </a:r>
            <a:r>
              <a:rPr lang="zh-TW" altLang="zh-TW" dirty="0" smtClean="0"/>
              <a:t>累積降雨分別增加了</a:t>
            </a:r>
            <a:r>
              <a:rPr lang="en-US" altLang="zh-TW" dirty="0" smtClean="0"/>
              <a:t>15mm</a:t>
            </a:r>
            <a:r>
              <a:rPr lang="zh-TW" altLang="zh-TW" dirty="0" smtClean="0"/>
              <a:t>及</a:t>
            </a:r>
            <a:r>
              <a:rPr lang="en-US" altLang="zh-TW" dirty="0" smtClean="0"/>
              <a:t>75mm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lvl="0"/>
            <a:r>
              <a:rPr lang="en-US" altLang="zh-TW" dirty="0" smtClean="0"/>
              <a:t>3.</a:t>
            </a:r>
            <a:r>
              <a:rPr lang="zh-TW" altLang="zh-TW" dirty="0" smtClean="0"/>
              <a:t>系集平均預報及降雨變異性之間不存在著簡單線性關係。當颱風環流位在最有利的相對地形位置，即產生地形降雨。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4.</a:t>
            </a:r>
            <a:r>
              <a:rPr lang="zh-TW" altLang="zh-TW" dirty="0" smtClean="0"/>
              <a:t> 降雨</a:t>
            </a:r>
            <a:r>
              <a:rPr lang="zh-TW" altLang="en-US" dirty="0" smtClean="0"/>
              <a:t>具</a:t>
            </a:r>
            <a:r>
              <a:rPr lang="zh-TW" altLang="zh-TW" dirty="0" smtClean="0"/>
              <a:t>高</a:t>
            </a:r>
            <a:r>
              <a:rPr lang="zh-TW" altLang="zh-TW" dirty="0" smtClean="0"/>
              <a:t>時間</a:t>
            </a:r>
            <a:r>
              <a:rPr lang="zh-TW" altLang="en-US" dirty="0" smtClean="0"/>
              <a:t>、</a:t>
            </a:r>
            <a:r>
              <a:rPr lang="zh-TW" altLang="zh-TW" dirty="0" smtClean="0"/>
              <a:t>空間，</a:t>
            </a:r>
            <a:r>
              <a:rPr lang="zh-TW" altLang="en-US" dirty="0" smtClean="0"/>
              <a:t>以及</a:t>
            </a:r>
            <a:r>
              <a:rPr lang="zh-TW" altLang="zh-TW" dirty="0" smtClean="0"/>
              <a:t>地形</a:t>
            </a:r>
            <a:r>
              <a:rPr lang="zh-TW" altLang="zh-TW" dirty="0" smtClean="0"/>
              <a:t>作用增強的變異性</a:t>
            </a:r>
            <a:r>
              <a:rPr lang="zh-TW" altLang="zh-TW" dirty="0" smtClean="0"/>
              <a:t>，當</a:t>
            </a:r>
            <a:r>
              <a:rPr lang="zh-TW" altLang="zh-TW" dirty="0" smtClean="0"/>
              <a:t>模式在特定</a:t>
            </a:r>
            <a:r>
              <a:rPr lang="zh-TW" altLang="zh-TW" dirty="0" smtClean="0"/>
              <a:t>區域</a:t>
            </a:r>
            <a:r>
              <a:rPr lang="zh-TW" altLang="en-US" dirty="0" smtClean="0"/>
              <a:t>，易</a:t>
            </a:r>
            <a:r>
              <a:rPr lang="zh-TW" altLang="zh-TW" dirty="0" smtClean="0"/>
              <a:t>存在</a:t>
            </a:r>
            <a:r>
              <a:rPr lang="zh-TW" altLang="zh-TW" dirty="0" smtClean="0"/>
              <a:t>一個顯著的系統</a:t>
            </a:r>
            <a:r>
              <a:rPr lang="zh-TW" altLang="zh-TW" dirty="0" smtClean="0"/>
              <a:t>誤差</a:t>
            </a:r>
            <a:r>
              <a:rPr lang="en-US" altLang="zh-TW" dirty="0" smtClean="0"/>
              <a:t>(</a:t>
            </a:r>
            <a:r>
              <a:rPr lang="zh-TW" altLang="en-US" dirty="0" smtClean="0"/>
              <a:t>如先前測站</a:t>
            </a:r>
            <a:r>
              <a:rPr lang="en-US" altLang="zh-TW" dirty="0" smtClean="0"/>
              <a:t>A</a:t>
            </a:r>
            <a:r>
              <a:rPr lang="zh-TW" altLang="en-US" dirty="0" smtClean="0"/>
              <a:t>、</a:t>
            </a:r>
            <a:r>
              <a:rPr lang="en-US" altLang="zh-TW" dirty="0" smtClean="0"/>
              <a:t>B</a:t>
            </a:r>
            <a:r>
              <a:rPr lang="zh-TW" altLang="en-US" dirty="0" smtClean="0"/>
              <a:t>的實驗</a:t>
            </a:r>
            <a:r>
              <a:rPr lang="en-US" altLang="zh-TW" dirty="0" smtClean="0"/>
              <a:t>)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5.</a:t>
            </a:r>
            <a:r>
              <a:rPr lang="zh-TW" altLang="zh-TW" dirty="0" smtClean="0"/>
              <a:t>地形效應對颱風環流增加了初始模式狀態的不確定性</a:t>
            </a:r>
            <a:r>
              <a:rPr lang="zh-TW" altLang="en-US" dirty="0" smtClean="0"/>
              <a:t>，</a:t>
            </a:r>
            <a:r>
              <a:rPr lang="zh-TW" altLang="zh-TW" dirty="0" smtClean="0"/>
              <a:t>且</a:t>
            </a:r>
            <a:r>
              <a:rPr lang="zh-TW" altLang="zh-TW" dirty="0" smtClean="0"/>
              <a:t>顯著</a:t>
            </a:r>
            <a:r>
              <a:rPr lang="zh-TW" altLang="en-US" dirty="0" smtClean="0"/>
              <a:t>地</a:t>
            </a:r>
            <a:r>
              <a:rPr lang="zh-TW" altLang="zh-TW" dirty="0" smtClean="0"/>
              <a:t>增加</a:t>
            </a:r>
            <a:r>
              <a:rPr lang="zh-TW" altLang="zh-TW" dirty="0" smtClean="0"/>
              <a:t>了系集組員</a:t>
            </a:r>
            <a:r>
              <a:rPr lang="zh-TW" altLang="en-US" dirty="0" smtClean="0"/>
              <a:t>的路徑</a:t>
            </a:r>
            <a:r>
              <a:rPr lang="zh-TW" altLang="zh-TW" dirty="0" smtClean="0"/>
              <a:t>、移速、登陸位置、時間及氣壓結構</a:t>
            </a:r>
            <a:r>
              <a:rPr lang="en-US" altLang="zh-TW" dirty="0" smtClean="0"/>
              <a:t>(</a:t>
            </a:r>
            <a:r>
              <a:rPr lang="zh-TW" altLang="zh-TW" dirty="0" smtClean="0"/>
              <a:t>如副</a:t>
            </a:r>
            <a:r>
              <a:rPr lang="zh-TW" altLang="en-US" dirty="0" smtClean="0"/>
              <a:t>中心</a:t>
            </a:r>
            <a:r>
              <a:rPr lang="en-US" altLang="zh-TW" dirty="0" smtClean="0"/>
              <a:t>)</a:t>
            </a:r>
            <a:r>
              <a:rPr lang="zh-TW" altLang="zh-TW" dirty="0" smtClean="0"/>
              <a:t>變異性。</a:t>
            </a:r>
            <a:endParaRPr lang="en-US" altLang="zh-TW" dirty="0" smtClean="0"/>
          </a:p>
          <a:p>
            <a:r>
              <a:rPr lang="en-US" altLang="zh-TW" dirty="0" smtClean="0"/>
              <a:t>6.</a:t>
            </a:r>
            <a:r>
              <a:rPr lang="zh-TW" altLang="zh-TW" dirty="0" smtClean="0"/>
              <a:t>由高解析度系</a:t>
            </a:r>
            <a:r>
              <a:rPr lang="zh-TW" altLang="zh-TW" dirty="0" smtClean="0"/>
              <a:t>集不確定</a:t>
            </a:r>
            <a:r>
              <a:rPr lang="zh-TW" altLang="zh-TW" dirty="0" smtClean="0"/>
              <a:t>性降雨</a:t>
            </a:r>
            <a:r>
              <a:rPr lang="zh-TW" altLang="zh-TW" dirty="0" smtClean="0"/>
              <a:t>預報</a:t>
            </a:r>
            <a:r>
              <a:rPr lang="zh-TW" altLang="en-US" dirty="0" smtClean="0"/>
              <a:t>實驗結果</a:t>
            </a:r>
            <a:r>
              <a:rPr lang="zh-TW" altLang="zh-TW" dirty="0" smtClean="0"/>
              <a:t>，</a:t>
            </a:r>
            <a:r>
              <a:rPr lang="zh-TW" altLang="zh-TW" dirty="0" smtClean="0"/>
              <a:t>顯示</a:t>
            </a:r>
            <a:r>
              <a:rPr lang="zh-TW" altLang="zh-TW" dirty="0" smtClean="0"/>
              <a:t>了</a:t>
            </a:r>
            <a:r>
              <a:rPr lang="zh-TW" altLang="en-US" dirty="0" smtClean="0"/>
              <a:t>目前</a:t>
            </a:r>
            <a:r>
              <a:rPr lang="zh-TW" altLang="zh-TW" dirty="0" smtClean="0"/>
              <a:t>估計降雨</a:t>
            </a:r>
            <a:r>
              <a:rPr lang="zh-TW" altLang="zh-TW" dirty="0" smtClean="0"/>
              <a:t>的</a:t>
            </a:r>
            <a:r>
              <a:rPr lang="zh-TW" altLang="zh-TW" dirty="0" smtClean="0"/>
              <a:t>技術</a:t>
            </a:r>
            <a:r>
              <a:rPr lang="en-US" altLang="zh-TW" dirty="0" smtClean="0"/>
              <a:t>(</a:t>
            </a:r>
            <a:r>
              <a:rPr lang="zh-TW" altLang="en-US" dirty="0" smtClean="0"/>
              <a:t>單一不確定性預報</a:t>
            </a:r>
            <a:r>
              <a:rPr lang="en-US" altLang="zh-TW" dirty="0" smtClean="0"/>
              <a:t>)</a:t>
            </a:r>
            <a:r>
              <a:rPr lang="zh-TW" altLang="zh-TW" dirty="0" smtClean="0"/>
              <a:t>可能</a:t>
            </a:r>
            <a:r>
              <a:rPr lang="zh-TW" altLang="zh-TW" dirty="0" smtClean="0"/>
              <a:t>會被取代。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i="1" dirty="0"/>
          </a:p>
        </p:txBody>
      </p:sp>
      <p:sp>
        <p:nvSpPr>
          <p:cNvPr id="4" name="矩形 3"/>
          <p:cNvSpPr/>
          <p:nvPr/>
        </p:nvSpPr>
        <p:spPr>
          <a:xfrm>
            <a:off x="3347864" y="2996952"/>
            <a:ext cx="2444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The End</a:t>
            </a:r>
            <a:endParaRPr lang="zh-TW" alt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Eta coordinate</a:t>
            </a:r>
            <a:endParaRPr lang="zh-TW" altLang="en-US" dirty="0"/>
          </a:p>
        </p:txBody>
      </p:sp>
      <p:pic>
        <p:nvPicPr>
          <p:cNvPr id="7" name="內容版面配置區 6" descr="etacalc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3" y="1628800"/>
            <a:ext cx="1800201" cy="1326464"/>
          </a:xfrm>
        </p:spPr>
      </p:pic>
      <p:pic>
        <p:nvPicPr>
          <p:cNvPr id="6" name="內容版面配置區 3" descr="etalevel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916832"/>
            <a:ext cx="7387272" cy="4176464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67544" y="3501008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Pt: </a:t>
            </a:r>
            <a:r>
              <a:rPr lang="zh-TW" altLang="en-US" dirty="0" smtClean="0"/>
              <a:t>模式層頂氣壓</a:t>
            </a:r>
            <a:endParaRPr lang="en-US" altLang="zh-TW" dirty="0" smtClean="0"/>
          </a:p>
          <a:p>
            <a:r>
              <a:rPr lang="en-US" altLang="zh-TW" dirty="0" smtClean="0"/>
              <a:t>Pr(z=0): </a:t>
            </a:r>
            <a:r>
              <a:rPr lang="zh-TW" altLang="en-US" dirty="0" smtClean="0"/>
              <a:t>平均海平面氣壓</a:t>
            </a:r>
            <a:r>
              <a:rPr lang="en-US" altLang="zh-TW" dirty="0" smtClean="0"/>
              <a:t>(1013hPa)</a:t>
            </a:r>
          </a:p>
          <a:p>
            <a:r>
              <a:rPr lang="en-US" altLang="zh-TW" dirty="0" smtClean="0"/>
              <a:t>Pr: </a:t>
            </a:r>
            <a:r>
              <a:rPr lang="zh-TW" altLang="en-US" dirty="0" smtClean="0"/>
              <a:t>某高度的標準大氣壓力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8640"/>
            <a:ext cx="6372200" cy="648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關鍵字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颱風副</a:t>
            </a:r>
            <a:r>
              <a:rPr lang="zh-TW" altLang="en-US" dirty="0" smtClean="0"/>
              <a:t>中心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</a:t>
            </a:r>
            <a:r>
              <a:rPr lang="zh-TW" altLang="zh-TW" dirty="0" smtClean="0"/>
              <a:t>當颱風靠近陸地時，環流會受到地形影響，以至</a:t>
            </a:r>
            <a:r>
              <a:rPr lang="zh-TW" altLang="en-US" dirty="0" smtClean="0"/>
              <a:t>於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</a:t>
            </a:r>
            <a:r>
              <a:rPr lang="zh-TW" altLang="zh-TW" dirty="0" smtClean="0"/>
              <a:t>在其</a:t>
            </a:r>
            <a:r>
              <a:rPr lang="zh-TW" altLang="en-US" dirty="0" smtClean="0"/>
              <a:t>他</a:t>
            </a:r>
            <a:r>
              <a:rPr lang="zh-TW" altLang="zh-TW" dirty="0" smtClean="0"/>
              <a:t>地方生成氣旋式環流。而台灣因中央山脈的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</a:t>
            </a:r>
            <a:r>
              <a:rPr lang="zh-TW" altLang="zh-TW" dirty="0" smtClean="0"/>
              <a:t>關係，山脈背風處容易形成副中心。副中心有時會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</a:t>
            </a:r>
            <a:r>
              <a:rPr lang="zh-TW" altLang="zh-TW" dirty="0" smtClean="0"/>
              <a:t>取代原本的颱風中心，原中心會消失於中央山脈東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</a:t>
            </a:r>
            <a:r>
              <a:rPr lang="zh-TW" altLang="zh-TW" dirty="0" smtClean="0"/>
              <a:t>側，而副中心在中央山脈西側發展起來後繼續西行。</a:t>
            </a:r>
            <a:endParaRPr lang="zh-TW" altLang="zh-TW" dirty="0"/>
          </a:p>
        </p:txBody>
      </p:sp>
      <p:pic>
        <p:nvPicPr>
          <p:cNvPr id="4" name="圖片 3" descr="莫拉克副中心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5688632" cy="681509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043608" y="648866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圖片來源</a:t>
            </a:r>
            <a:r>
              <a:rPr lang="en-US" altLang="zh-TW" dirty="0" smtClean="0"/>
              <a:t>:CWB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前言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zh-TW" dirty="0" smtClean="0"/>
              <a:t>莫拉克颱風的降雨分佈具有明顯的小尺度地形降雨特徵</a:t>
            </a:r>
            <a:r>
              <a:rPr lang="zh-TW" altLang="zh-TW" dirty="0" smtClean="0"/>
              <a:t>，</a:t>
            </a:r>
            <a:r>
              <a:rPr lang="zh-TW" altLang="en-US" dirty="0" smtClean="0"/>
              <a:t>這是</a:t>
            </a:r>
            <a:r>
              <a:rPr lang="zh-TW" altLang="zh-TW" dirty="0" smtClean="0"/>
              <a:t>由於</a:t>
            </a:r>
            <a:r>
              <a:rPr lang="zh-TW" altLang="zh-TW" dirty="0" smtClean="0"/>
              <a:t>隨時間變化的颱風環流撞擊</a:t>
            </a:r>
            <a:r>
              <a:rPr lang="zh-TW" altLang="zh-TW" dirty="0" smtClean="0"/>
              <a:t>台灣山脈後</a:t>
            </a:r>
            <a:r>
              <a:rPr lang="zh-TW" altLang="en-US" dirty="0" smtClean="0"/>
              <a:t>被山脈所</a:t>
            </a:r>
            <a:r>
              <a:rPr lang="zh-TW" altLang="en-US" dirty="0" smtClean="0"/>
              <a:t>擋</a:t>
            </a:r>
            <a:r>
              <a:rPr lang="zh-TW" altLang="zh-TW" dirty="0" smtClean="0"/>
              <a:t>住</a:t>
            </a:r>
            <a:r>
              <a:rPr lang="zh-TW" altLang="zh-TW" dirty="0" smtClean="0"/>
              <a:t>。為了較容易瞭解莫拉克颱風極端降雨的可預報度，台灣</a:t>
            </a:r>
            <a:r>
              <a:rPr lang="zh-TW" altLang="zh-TW" dirty="0" smtClean="0"/>
              <a:t>地形的實驗</a:t>
            </a:r>
            <a:r>
              <a:rPr lang="zh-TW" altLang="en-US" dirty="0" smtClean="0"/>
              <a:t>顯得</a:t>
            </a:r>
            <a:r>
              <a:rPr lang="zh-TW" altLang="zh-TW" dirty="0" smtClean="0"/>
              <a:t>非常</a:t>
            </a:r>
            <a:r>
              <a:rPr lang="zh-TW" altLang="zh-TW" dirty="0" smtClean="0"/>
              <a:t>重要。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5829346" cy="547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6444208" y="60212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(mm)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6047656" y="1556792"/>
            <a:ext cx="3096344" cy="151216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(</a:t>
            </a:r>
            <a:r>
              <a:rPr kumimoji="1" lang="en-US" altLang="zh-TW" dirty="0" smtClean="0"/>
              <a:t>a)96</a:t>
            </a:r>
            <a:r>
              <a:rPr kumimoji="1" lang="zh-TW" altLang="en-US" dirty="0" smtClean="0"/>
              <a:t>小時觀測</a:t>
            </a:r>
            <a:r>
              <a:rPr kumimoji="1" lang="zh-TW" altLang="en-US" dirty="0" smtClean="0"/>
              <a:t>降雨</a:t>
            </a:r>
            <a:r>
              <a:rPr kumimoji="1" lang="en-US" altLang="zh-TW" dirty="0" smtClean="0"/>
              <a:t>~8/10 0000 (</a:t>
            </a:r>
            <a:r>
              <a:rPr kumimoji="1" lang="en-US" altLang="zh-TW" dirty="0" smtClean="0"/>
              <a:t>b)24</a:t>
            </a:r>
            <a:r>
              <a:rPr kumimoji="1" lang="zh-TW" altLang="en-US" dirty="0" smtClean="0"/>
              <a:t>小時觀測</a:t>
            </a:r>
            <a:r>
              <a:rPr kumimoji="1" lang="zh-TW" altLang="en-US" dirty="0" smtClean="0"/>
              <a:t>降雨</a:t>
            </a:r>
            <a:r>
              <a:rPr kumimoji="1" lang="en-US" altLang="zh-TW" dirty="0" smtClean="0"/>
              <a:t>~8/9 0000 </a:t>
            </a:r>
            <a:r>
              <a:rPr kumimoji="1" lang="en-US" altLang="zh-TW" dirty="0" smtClean="0"/>
              <a:t>96</a:t>
            </a:r>
            <a:r>
              <a:rPr kumimoji="1" lang="zh-TW" altLang="en-US" dirty="0" smtClean="0"/>
              <a:t>小時</a:t>
            </a:r>
            <a:r>
              <a:rPr kumimoji="1" lang="en-US" altLang="zh-TW" dirty="0" smtClean="0"/>
              <a:t>:(</a:t>
            </a:r>
            <a:r>
              <a:rPr kumimoji="1" lang="en-US" altLang="zh-TW" dirty="0" smtClean="0"/>
              <a:t>c)EN0600 (d)NTEN0600 (e)ec0600</a:t>
            </a:r>
            <a:endParaRPr kumimoji="1" lang="zh-TW" altLang="en-US" dirty="0" smtClean="0"/>
          </a:p>
          <a:p>
            <a:pPr algn="ctr"/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前人研究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zh-TW" dirty="0" smtClean="0"/>
              <a:t>近年來，許多高解析敏感度模擬，研究</a:t>
            </a:r>
            <a:r>
              <a:rPr lang="zh-TW" altLang="zh-TW" dirty="0" smtClean="0"/>
              <a:t>了</a:t>
            </a:r>
            <a:r>
              <a:rPr lang="zh-TW" altLang="en-US" dirty="0" smtClean="0"/>
              <a:t>許多</a:t>
            </a:r>
            <a:r>
              <a:rPr lang="zh-TW" altLang="zh-TW" dirty="0" smtClean="0"/>
              <a:t>關於</a:t>
            </a:r>
            <a:r>
              <a:rPr lang="zh-TW" altLang="zh-TW" dirty="0" smtClean="0"/>
              <a:t>地形如何影響颱風</a:t>
            </a:r>
            <a:r>
              <a:rPr lang="zh-TW" altLang="zh-TW" dirty="0" smtClean="0"/>
              <a:t>環流</a:t>
            </a:r>
            <a:r>
              <a:rPr lang="zh-TW" altLang="en-US" dirty="0" smtClean="0"/>
              <a:t>之</a:t>
            </a:r>
            <a:r>
              <a:rPr lang="zh-TW" altLang="zh-TW" dirty="0" smtClean="0"/>
              <a:t>案例</a:t>
            </a:r>
            <a:r>
              <a:rPr lang="en-US" altLang="zh-TW" dirty="0" smtClean="0"/>
              <a:t>(</a:t>
            </a:r>
            <a:r>
              <a:rPr lang="en-US" altLang="zh-TW" dirty="0" err="1" smtClean="0"/>
              <a:t>Jian</a:t>
            </a:r>
            <a:r>
              <a:rPr lang="en-US" altLang="zh-TW" dirty="0" smtClean="0"/>
              <a:t> and Wu </a:t>
            </a:r>
            <a:r>
              <a:rPr lang="en-US" altLang="zh-TW" dirty="0" smtClean="0"/>
              <a:t>2008; Yang et al. 2008)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Wu</a:t>
            </a:r>
            <a:r>
              <a:rPr lang="zh-TW" altLang="zh-TW" dirty="0" smtClean="0"/>
              <a:t>與</a:t>
            </a:r>
            <a:r>
              <a:rPr lang="en-US" altLang="zh-TW" dirty="0" err="1" smtClean="0"/>
              <a:t>Kuo</a:t>
            </a:r>
            <a:r>
              <a:rPr lang="en-US" altLang="zh-TW" dirty="0" smtClean="0"/>
              <a:t>(1999</a:t>
            </a:r>
            <a:r>
              <a:rPr lang="en-US" altLang="zh-TW" dirty="0" smtClean="0"/>
              <a:t>)</a:t>
            </a:r>
            <a:r>
              <a:rPr lang="zh-TW" altLang="zh-TW" dirty="0" smtClean="0"/>
              <a:t>研究</a:t>
            </a:r>
            <a:r>
              <a:rPr lang="zh-TW" altLang="en-US" dirty="0" smtClean="0"/>
              <a:t>了</a:t>
            </a:r>
            <a:r>
              <a:rPr lang="zh-TW" altLang="zh-TW" dirty="0" smtClean="0"/>
              <a:t>，</a:t>
            </a:r>
            <a:r>
              <a:rPr lang="zh-TW" altLang="zh-TW" dirty="0" smtClean="0"/>
              <a:t>在</a:t>
            </a:r>
            <a:r>
              <a:rPr lang="zh-TW" altLang="zh-TW" dirty="0" smtClean="0"/>
              <a:t>不同</a:t>
            </a:r>
            <a:r>
              <a:rPr lang="zh-TW" altLang="zh-TW" dirty="0" smtClean="0"/>
              <a:t>強度</a:t>
            </a:r>
            <a:r>
              <a:rPr lang="zh-TW" altLang="zh-TW" dirty="0" smtClean="0"/>
              <a:t>及大小</a:t>
            </a:r>
            <a:r>
              <a:rPr lang="zh-TW" altLang="zh-TW" dirty="0" smtClean="0"/>
              <a:t>的颱風</a:t>
            </a:r>
            <a:r>
              <a:rPr lang="zh-TW" altLang="en-US" dirty="0" smtClean="0"/>
              <a:t>，</a:t>
            </a:r>
            <a:r>
              <a:rPr lang="zh-TW" altLang="zh-TW" dirty="0" smtClean="0"/>
              <a:t>以及</a:t>
            </a:r>
            <a:r>
              <a:rPr lang="zh-TW" altLang="zh-TW" dirty="0" smtClean="0"/>
              <a:t>環境流</a:t>
            </a:r>
            <a:r>
              <a:rPr lang="zh-TW" altLang="zh-TW" dirty="0" smtClean="0"/>
              <a:t>場，</a:t>
            </a:r>
            <a:r>
              <a:rPr lang="zh-TW" altLang="zh-TW" dirty="0" smtClean="0"/>
              <a:t>颱風接近台灣時的行為。</a:t>
            </a:r>
            <a:endParaRPr lang="en-US" altLang="zh-TW" dirty="0" smtClean="0"/>
          </a:p>
          <a:p>
            <a:r>
              <a:rPr lang="zh-TW" altLang="zh-TW" dirty="0" smtClean="0"/>
              <a:t>控制參數影響了颱風路徑的連續性以及偏轉，這和颱風</a:t>
            </a:r>
            <a:r>
              <a:rPr lang="zh-TW" altLang="zh-TW" dirty="0" smtClean="0"/>
              <a:t>強度</a:t>
            </a:r>
            <a:r>
              <a:rPr lang="zh-TW" altLang="en-US" dirty="0" smtClean="0"/>
              <a:t>、</a:t>
            </a:r>
            <a:r>
              <a:rPr lang="zh-TW" altLang="zh-TW" dirty="0" smtClean="0"/>
              <a:t>結構</a:t>
            </a:r>
            <a:r>
              <a:rPr lang="zh-TW" altLang="en-US" dirty="0" smtClean="0"/>
              <a:t>、</a:t>
            </a:r>
            <a:r>
              <a:rPr lang="zh-TW" altLang="zh-TW" dirty="0" smtClean="0"/>
              <a:t>尺度、山脈</a:t>
            </a:r>
            <a:r>
              <a:rPr lang="zh-TW" altLang="en-US" dirty="0" smtClean="0"/>
              <a:t>長度及高度</a:t>
            </a:r>
            <a:r>
              <a:rPr lang="zh-TW" altLang="zh-TW" dirty="0" smtClean="0"/>
              <a:t>；</a:t>
            </a:r>
            <a:r>
              <a:rPr lang="zh-TW" altLang="zh-TW" dirty="0" smtClean="0"/>
              <a:t>以及大尺度背景</a:t>
            </a:r>
            <a:r>
              <a:rPr lang="zh-TW" altLang="zh-TW" dirty="0" smtClean="0"/>
              <a:t>特徵相關</a:t>
            </a:r>
            <a:r>
              <a:rPr lang="en-US" altLang="zh-TW" dirty="0" smtClean="0"/>
              <a:t>(</a:t>
            </a:r>
            <a:r>
              <a:rPr lang="en-US" altLang="zh-TW" dirty="0" smtClean="0"/>
              <a:t>Chang 1982; </a:t>
            </a:r>
            <a:r>
              <a:rPr lang="en-US" altLang="zh-TW" dirty="0" err="1" smtClean="0"/>
              <a:t>Yeh</a:t>
            </a:r>
            <a:r>
              <a:rPr lang="en-US" altLang="zh-TW" dirty="0" smtClean="0"/>
              <a:t> and Elsberry 1993a,b; Lin et al. 2002, 2005,2006;Wu et al. 2002)</a:t>
            </a:r>
            <a:endParaRPr lang="zh-TW" altLang="en-US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實驗設計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zh-TW" dirty="0" smtClean="0"/>
              <a:t>兩組</a:t>
            </a:r>
            <a:r>
              <a:rPr lang="zh-TW" altLang="en-US" dirty="0" smtClean="0"/>
              <a:t>模擬</a:t>
            </a:r>
            <a:r>
              <a:rPr lang="en-US" altLang="zh-TW" dirty="0" smtClean="0"/>
              <a:t>96</a:t>
            </a:r>
            <a:r>
              <a:rPr lang="zh-TW" altLang="en-US" dirty="0" smtClean="0"/>
              <a:t>小時、</a:t>
            </a:r>
            <a:r>
              <a:rPr lang="en-US" altLang="zh-TW" dirty="0" smtClean="0"/>
              <a:t>32</a:t>
            </a:r>
            <a:r>
              <a:rPr lang="zh-TW" altLang="en-US" dirty="0" smtClean="0"/>
              <a:t>個組員</a:t>
            </a:r>
            <a:r>
              <a:rPr lang="zh-TW" altLang="zh-TW" dirty="0" smtClean="0"/>
              <a:t>的系集預報實驗</a:t>
            </a:r>
            <a:endParaRPr lang="en-US" altLang="zh-TW" dirty="0" smtClean="0"/>
          </a:p>
          <a:p>
            <a:r>
              <a:rPr lang="zh-TW" altLang="zh-TW" dirty="0" smtClean="0"/>
              <a:t>第一組</a:t>
            </a:r>
            <a:r>
              <a:rPr lang="en-US" altLang="zh-TW" dirty="0" smtClean="0"/>
              <a:t>(</a:t>
            </a:r>
            <a:r>
              <a:rPr lang="zh-TW" altLang="zh-TW" dirty="0" smtClean="0"/>
              <a:t>簡稱</a:t>
            </a:r>
            <a:r>
              <a:rPr lang="en-US" altLang="zh-TW" dirty="0" smtClean="0"/>
              <a:t>EN0600)</a:t>
            </a:r>
            <a:r>
              <a:rPr lang="zh-TW" altLang="zh-TW" dirty="0" smtClean="0"/>
              <a:t>使用真實地形</a:t>
            </a:r>
            <a:r>
              <a:rPr lang="en-US" altLang="zh-TW" dirty="0" smtClean="0"/>
              <a:t>(</a:t>
            </a:r>
            <a:r>
              <a:rPr lang="zh-TW" altLang="zh-TW" dirty="0" smtClean="0"/>
              <a:t>解析度</a:t>
            </a:r>
            <a:r>
              <a:rPr lang="en-US" altLang="zh-TW" dirty="0" smtClean="0"/>
              <a:t>30</a:t>
            </a:r>
            <a:r>
              <a:rPr lang="zh-TW" altLang="zh-TW" dirty="0" smtClean="0"/>
              <a:t>秒</a:t>
            </a:r>
            <a:r>
              <a:rPr lang="en-US" altLang="zh-TW" dirty="0" smtClean="0"/>
              <a:t>)</a:t>
            </a:r>
          </a:p>
          <a:p>
            <a:r>
              <a:rPr lang="zh-TW" altLang="zh-TW" dirty="0" smtClean="0"/>
              <a:t>第二組</a:t>
            </a:r>
            <a:r>
              <a:rPr lang="en-US" altLang="zh-TW" dirty="0" smtClean="0"/>
              <a:t>(</a:t>
            </a:r>
            <a:r>
              <a:rPr lang="zh-TW" altLang="zh-TW" dirty="0" smtClean="0"/>
              <a:t>簡稱</a:t>
            </a:r>
            <a:r>
              <a:rPr lang="en-US" altLang="zh-TW" dirty="0" smtClean="0"/>
              <a:t>NTEN0600)</a:t>
            </a:r>
            <a:r>
              <a:rPr lang="zh-TW" altLang="en-US" dirty="0" smtClean="0"/>
              <a:t>將</a:t>
            </a:r>
            <a:r>
              <a:rPr lang="zh-TW" altLang="zh-TW" dirty="0" smtClean="0"/>
              <a:t>台灣地形高度</a:t>
            </a:r>
            <a:r>
              <a:rPr lang="zh-TW" altLang="en-US" dirty="0" smtClean="0"/>
              <a:t>設為</a:t>
            </a:r>
            <a:r>
              <a:rPr lang="zh-TW" altLang="zh-TW" dirty="0" smtClean="0"/>
              <a:t>零，但仍保留其地表</a:t>
            </a:r>
            <a:r>
              <a:rPr lang="zh-TW" altLang="en-US" dirty="0" smtClean="0"/>
              <a:t>的</a:t>
            </a:r>
            <a:r>
              <a:rPr lang="zh-TW" altLang="zh-TW" dirty="0" smtClean="0"/>
              <a:t>特徵。</a:t>
            </a:r>
            <a:endParaRPr lang="en-US" altLang="zh-TW" dirty="0" smtClean="0"/>
          </a:p>
          <a:p>
            <a:r>
              <a:rPr lang="zh-TW" altLang="zh-TW" dirty="0" smtClean="0"/>
              <a:t>初始時間</a:t>
            </a:r>
            <a:r>
              <a:rPr lang="en-US" altLang="zh-TW" dirty="0" smtClean="0"/>
              <a:t>:2009</a:t>
            </a:r>
            <a:r>
              <a:rPr lang="zh-TW" altLang="zh-TW" dirty="0" smtClean="0"/>
              <a:t>年</a:t>
            </a:r>
            <a:r>
              <a:rPr lang="en-US" altLang="zh-TW" dirty="0" smtClean="0"/>
              <a:t>8</a:t>
            </a:r>
            <a:r>
              <a:rPr lang="zh-TW" altLang="zh-TW" dirty="0" smtClean="0"/>
              <a:t>月</a:t>
            </a:r>
            <a:r>
              <a:rPr lang="en-US" altLang="zh-TW" dirty="0" smtClean="0"/>
              <a:t>6</a:t>
            </a:r>
            <a:r>
              <a:rPr lang="zh-TW" altLang="zh-TW" dirty="0" smtClean="0"/>
              <a:t>日</a:t>
            </a:r>
            <a:r>
              <a:rPr lang="en-US" altLang="zh-TW" dirty="0" smtClean="0"/>
              <a:t>0000UTC</a:t>
            </a:r>
          </a:p>
          <a:p>
            <a:r>
              <a:rPr lang="zh-TW" altLang="en-US" dirty="0" smtClean="0"/>
              <a:t>初始資料</a:t>
            </a:r>
            <a:r>
              <a:rPr lang="en-US" altLang="zh-TW" dirty="0" smtClean="0"/>
              <a:t>:ECMWF</a:t>
            </a:r>
            <a:r>
              <a:rPr lang="zh-TW" altLang="zh-TW" dirty="0" smtClean="0"/>
              <a:t>分析</a:t>
            </a:r>
            <a:r>
              <a:rPr lang="zh-TW" altLang="en-US" dirty="0" smtClean="0"/>
              <a:t>，解析度</a:t>
            </a:r>
            <a:r>
              <a:rPr lang="en-US" altLang="zh-TW" dirty="0" smtClean="0"/>
              <a:t>0.225</a:t>
            </a:r>
            <a:r>
              <a:rPr lang="en-US" altLang="zh-TW" baseline="30000" dirty="0" smtClean="0"/>
              <a:t>o</a:t>
            </a:r>
            <a:r>
              <a:rPr lang="en-US" altLang="zh-TW" dirty="0" smtClean="0"/>
              <a:t>x0.225</a:t>
            </a:r>
            <a:r>
              <a:rPr lang="en-US" altLang="zh-TW" baseline="30000" dirty="0" smtClean="0"/>
              <a:t>o</a:t>
            </a:r>
          </a:p>
          <a:p>
            <a:r>
              <a:rPr lang="zh-TW" altLang="en-US" dirty="0" smtClean="0"/>
              <a:t>使用</a:t>
            </a:r>
            <a:r>
              <a:rPr lang="en-US" altLang="zh-TW" dirty="0" smtClean="0"/>
              <a:t>WRF-ARW v3.1.1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Domain</a:t>
            </a:r>
            <a:r>
              <a:rPr lang="zh-TW" altLang="en-US" dirty="0" smtClean="0"/>
              <a:t>設置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899592" y="1484784"/>
          <a:ext cx="7668343" cy="4175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41160"/>
                <a:gridCol w="2033432"/>
                <a:gridCol w="1702221"/>
                <a:gridCol w="149153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Domain</a:t>
                      </a:r>
                      <a:endParaRPr lang="zh-TW" altLang="en-US" sz="20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</a:t>
                      </a:r>
                      <a:endParaRPr lang="zh-TW" altLang="en-US" sz="20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2</a:t>
                      </a:r>
                      <a:endParaRPr lang="zh-TW" altLang="en-US" sz="20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3</a:t>
                      </a:r>
                      <a:endParaRPr lang="zh-TW" altLang="en-US" sz="20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水平網格間距（</a:t>
                      </a:r>
                      <a:r>
                        <a:rPr lang="en-US" altLang="zh-TW" sz="2000" dirty="0" smtClean="0"/>
                        <a:t>km</a:t>
                      </a:r>
                      <a:r>
                        <a:rPr lang="zh-TW" altLang="en-US" sz="2000" dirty="0" smtClean="0"/>
                        <a:t>）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36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12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4</a:t>
                      </a:r>
                      <a:endParaRPr lang="zh-TW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網格點數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280x172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430x301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364x322</a:t>
                      </a:r>
                      <a:endParaRPr lang="zh-TW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垂直網格</a:t>
                      </a:r>
                      <a:endParaRPr lang="zh-TW" altLang="en-US" sz="20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dirty="0" smtClean="0"/>
                        <a:t>垂直延伸至</a:t>
                      </a:r>
                      <a:r>
                        <a:rPr lang="en-US" altLang="zh-TW" sz="2000" dirty="0" smtClean="0"/>
                        <a:t>20hPa</a:t>
                      </a:r>
                      <a:r>
                        <a:rPr lang="zh-TW" altLang="zh-TW" sz="2000" dirty="0" smtClean="0"/>
                        <a:t>，</a:t>
                      </a:r>
                      <a:r>
                        <a:rPr lang="en-US" altLang="zh-TW" sz="2000" dirty="0" smtClean="0"/>
                        <a:t>36</a:t>
                      </a:r>
                      <a:r>
                        <a:rPr lang="zh-TW" altLang="zh-TW" sz="2000" dirty="0" smtClean="0"/>
                        <a:t>個</a:t>
                      </a:r>
                      <a:r>
                        <a:rPr lang="en-US" altLang="zh-TW" sz="2000" dirty="0" smtClean="0"/>
                        <a:t> η</a:t>
                      </a:r>
                      <a:r>
                        <a:rPr lang="zh-TW" altLang="zh-TW" sz="2000" dirty="0" smtClean="0"/>
                        <a:t>層。</a:t>
                      </a:r>
                      <a:endParaRPr lang="en-US" altLang="zh-TW" sz="20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雲微物理</a:t>
                      </a:r>
                      <a:endParaRPr lang="zh-TW" altLang="en-US" sz="20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WRF moment five-class</a:t>
                      </a:r>
                      <a:r>
                        <a:rPr lang="zh-TW" altLang="en-US" sz="2000" dirty="0" smtClean="0"/>
                        <a:t> </a:t>
                      </a:r>
                      <a:r>
                        <a:rPr lang="en-US" altLang="zh-TW" sz="2000" dirty="0" smtClean="0"/>
                        <a:t>microphysics package</a:t>
                      </a:r>
                      <a:endParaRPr lang="zh-TW" alt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邊界層</a:t>
                      </a:r>
                      <a:endParaRPr lang="zh-TW" altLang="en-US" sz="20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2000" dirty="0" err="1" smtClean="0"/>
                        <a:t>Yonsei</a:t>
                      </a:r>
                      <a:r>
                        <a:rPr lang="en-US" altLang="zh-TW" sz="2000" dirty="0" smtClean="0"/>
                        <a:t> University planetary boundary layer scheme</a:t>
                      </a:r>
                      <a:endParaRPr lang="zh-TW" alt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地表</a:t>
                      </a:r>
                      <a:endParaRPr lang="zh-TW" altLang="en-US" sz="20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Noah land surface model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輻射</a:t>
                      </a:r>
                      <a:endParaRPr lang="zh-TW" altLang="en-US" sz="20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altLang="zh-TW" sz="2000" dirty="0" smtClean="0"/>
                        <a:t>Rapid </a:t>
                      </a:r>
                      <a:r>
                        <a:rPr lang="en-US" altLang="zh-TW" sz="2000" dirty="0" err="1" smtClean="0"/>
                        <a:t>Radiative</a:t>
                      </a:r>
                      <a:r>
                        <a:rPr lang="en-US" altLang="zh-TW" sz="2000" dirty="0" smtClean="0"/>
                        <a:t> Transfer </a:t>
                      </a:r>
                      <a:r>
                        <a:rPr lang="en-US" altLang="zh-TW" sz="2000" dirty="0" err="1" smtClean="0"/>
                        <a:t>longwave</a:t>
                      </a:r>
                      <a:r>
                        <a:rPr lang="en-US" altLang="zh-TW" sz="2000" dirty="0" smtClean="0"/>
                        <a:t> radiation scheme &amp;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Goddard shortwave radiation scheme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積雲參數化</a:t>
                      </a:r>
                      <a:endParaRPr lang="zh-TW" altLang="en-US" sz="20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Betts–Miller–</a:t>
                      </a:r>
                      <a:r>
                        <a:rPr lang="en-US" altLang="zh-TW" sz="2000" dirty="0" err="1" smtClean="0"/>
                        <a:t>Janjic</a:t>
                      </a:r>
                      <a:r>
                        <a:rPr lang="en-US" altLang="zh-TW" sz="2000" dirty="0" smtClean="0"/>
                        <a:t>´ cumulus convective parameterization</a:t>
                      </a:r>
                      <a:endParaRPr lang="zh-TW" altLang="en-US" sz="20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49444"/>
            <a:ext cx="8064896" cy="511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933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564904"/>
            <a:ext cx="42957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6"/>
            <a:ext cx="4464496" cy="89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4499992" y="4581128"/>
            <a:ext cx="4464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m:</a:t>
            </a:r>
            <a:r>
              <a:rPr lang="zh-TW" altLang="en-US" dirty="0" smtClean="0">
                <a:solidFill>
                  <a:srgbClr val="FF0000"/>
                </a:solidFill>
              </a:rPr>
              <a:t> 第</a:t>
            </a:r>
            <a:r>
              <a:rPr lang="en-US" altLang="zh-TW" dirty="0" smtClean="0">
                <a:solidFill>
                  <a:srgbClr val="FF0000"/>
                </a:solidFill>
              </a:rPr>
              <a:t>m</a:t>
            </a:r>
            <a:r>
              <a:rPr lang="zh-TW" altLang="en-US" dirty="0" smtClean="0">
                <a:solidFill>
                  <a:srgbClr val="FF0000"/>
                </a:solidFill>
              </a:rPr>
              <a:t>個</a:t>
            </a:r>
            <a:r>
              <a:rPr lang="zh-TW" altLang="zh-TW" dirty="0" smtClean="0">
                <a:solidFill>
                  <a:srgbClr val="FF0000"/>
                </a:solidFill>
              </a:rPr>
              <a:t>系集組</a:t>
            </a:r>
            <a:r>
              <a:rPr lang="zh-TW" altLang="en-US" dirty="0" smtClean="0">
                <a:solidFill>
                  <a:srgbClr val="FF0000"/>
                </a:solidFill>
              </a:rPr>
              <a:t>員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en-US" altLang="zh-TW" dirty="0" smtClean="0">
                <a:solidFill>
                  <a:srgbClr val="FF0000"/>
                </a:solidFill>
              </a:rPr>
              <a:t>M: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zh-TW" altLang="zh-TW" dirty="0" smtClean="0">
                <a:solidFill>
                  <a:srgbClr val="FF0000"/>
                </a:solidFill>
              </a:rPr>
              <a:t>系集組總數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en-US" altLang="zh-TW" dirty="0" smtClean="0">
                <a:solidFill>
                  <a:srgbClr val="FF0000"/>
                </a:solidFill>
              </a:rPr>
              <a:t>R: </a:t>
            </a:r>
            <a:r>
              <a:rPr lang="zh-TW" altLang="en-US" dirty="0" smtClean="0">
                <a:solidFill>
                  <a:srgbClr val="FF0000"/>
                </a:solidFill>
              </a:rPr>
              <a:t>需</a:t>
            </a:r>
            <a:r>
              <a:rPr lang="zh-TW" altLang="zh-TW" dirty="0" smtClean="0">
                <a:solidFill>
                  <a:srgbClr val="FF0000"/>
                </a:solidFill>
              </a:rPr>
              <a:t>驗證</a:t>
            </a:r>
            <a:r>
              <a:rPr lang="zh-TW" altLang="en-US" dirty="0" smtClean="0">
                <a:solidFill>
                  <a:srgbClr val="FF0000"/>
                </a:solidFill>
              </a:rPr>
              <a:t>之</a:t>
            </a:r>
            <a:r>
              <a:rPr lang="zh-TW" altLang="zh-TW" dirty="0" smtClean="0">
                <a:solidFill>
                  <a:srgbClr val="FF0000"/>
                </a:solidFill>
              </a:rPr>
              <a:t>變量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en-US" altLang="zh-TW" dirty="0" smtClean="0">
                <a:solidFill>
                  <a:srgbClr val="FF0000"/>
                </a:solidFill>
              </a:rPr>
              <a:t>O: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zh-TW" altLang="zh-TW" dirty="0" smtClean="0">
                <a:solidFill>
                  <a:srgbClr val="FF0000"/>
                </a:solidFill>
              </a:rPr>
              <a:t>觀測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en-US" altLang="zh-TW" dirty="0" err="1" smtClean="0">
                <a:solidFill>
                  <a:srgbClr val="FF0000"/>
                </a:solidFill>
              </a:rPr>
              <a:t>i</a:t>
            </a:r>
            <a:r>
              <a:rPr lang="zh-TW" altLang="en-US" dirty="0" smtClean="0">
                <a:solidFill>
                  <a:srgbClr val="FF0000"/>
                </a:solidFill>
              </a:rPr>
              <a:t>、</a:t>
            </a:r>
            <a:r>
              <a:rPr lang="en-US" altLang="zh-TW" dirty="0" smtClean="0">
                <a:solidFill>
                  <a:srgbClr val="FF0000"/>
                </a:solidFill>
              </a:rPr>
              <a:t>j: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zh-TW" altLang="zh-TW" dirty="0" smtClean="0">
                <a:solidFill>
                  <a:srgbClr val="FF0000"/>
                </a:solidFill>
              </a:rPr>
              <a:t>二維空間座標網格點標示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en-US" altLang="zh-TW" dirty="0" smtClean="0">
                <a:solidFill>
                  <a:srgbClr val="FF0000"/>
                </a:solidFill>
              </a:rPr>
              <a:t>t: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zh-TW" altLang="zh-TW" dirty="0" smtClean="0">
                <a:solidFill>
                  <a:srgbClr val="FF0000"/>
                </a:solidFill>
              </a:rPr>
              <a:t>時間座標標示。</a:t>
            </a:r>
          </a:p>
          <a:p>
            <a:endParaRPr lang="zh-TW" altLang="en-US" dirty="0"/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5250" cy="180975"/>
          </a:xfrm>
          <a:prstGeom prst="rect">
            <a:avLst/>
          </a:prstGeom>
          <a:noFill/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5250" cy="180975"/>
          </a:xfrm>
          <a:prstGeom prst="rect">
            <a:avLst/>
          </a:prstGeom>
          <a:noFill/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5250" cy="180975"/>
          </a:xfrm>
          <a:prstGeom prst="rect">
            <a:avLst/>
          </a:prstGeom>
          <a:noFill/>
        </p:spPr>
      </p:pic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5250" cy="180975"/>
          </a:xfrm>
          <a:prstGeom prst="rect">
            <a:avLst/>
          </a:prstGeom>
          <a:noFill/>
        </p:spPr>
      </p:pic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5250" cy="180975"/>
          </a:xfrm>
          <a:prstGeom prst="rect">
            <a:avLst/>
          </a:prstGeom>
          <a:noFill/>
        </p:spPr>
      </p:pic>
      <p:sp>
        <p:nvSpPr>
          <p:cNvPr id="17" name="文字方塊 16"/>
          <p:cNvSpPr txBox="1"/>
          <p:nvPr/>
        </p:nvSpPr>
        <p:spPr>
          <a:xfrm>
            <a:off x="4283968" y="170080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=&gt;</a:t>
            </a:r>
            <a:r>
              <a:rPr lang="zh-TW" altLang="en-US" dirty="0" smtClean="0">
                <a:solidFill>
                  <a:srgbClr val="FF0000"/>
                </a:solidFill>
              </a:rPr>
              <a:t>系集之離散程度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572000" y="278092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=&gt;</a:t>
            </a:r>
            <a:r>
              <a:rPr lang="zh-TW" altLang="en-US" dirty="0" smtClean="0">
                <a:solidFill>
                  <a:srgbClr val="FF0000"/>
                </a:solidFill>
              </a:rPr>
              <a:t>與觀測值之離散程度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716016" y="378904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=&gt;</a:t>
            </a:r>
            <a:r>
              <a:rPr lang="zh-TW" altLang="en-US" dirty="0" smtClean="0">
                <a:solidFill>
                  <a:srgbClr val="FF0000"/>
                </a:solidFill>
              </a:rPr>
              <a:t>與觀測值之偏差程度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 fontScale="90000"/>
          </a:bodyPr>
          <a:lstStyle/>
          <a:p>
            <a:r>
              <a:rPr lang="en-US" altLang="zh-TW" sz="3200" dirty="0" smtClean="0"/>
              <a:t>8/6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0000UTC~8/10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0000UTC(</a:t>
            </a:r>
            <a:r>
              <a:rPr lang="zh-TW" altLang="en-US" sz="3200" dirty="0" smtClean="0"/>
              <a:t>共</a:t>
            </a:r>
            <a:r>
              <a:rPr lang="en-US" altLang="zh-TW" sz="3200" dirty="0" smtClean="0"/>
              <a:t>96</a:t>
            </a:r>
            <a:r>
              <a:rPr lang="zh-TW" altLang="en-US" sz="3200" dirty="0" smtClean="0"/>
              <a:t>小時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累積降雨</a:t>
            </a:r>
            <a:endParaRPr lang="zh-TW" altLang="en-US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052736"/>
            <a:ext cx="5826942" cy="490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052736"/>
            <a:ext cx="5832648" cy="485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6021288"/>
            <a:ext cx="79152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8028384" y="616530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(mm)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1606</TotalTime>
  <Words>1429</Words>
  <Application>Microsoft Office PowerPoint</Application>
  <PresentationFormat>如螢幕大小 (4:3)</PresentationFormat>
  <Paragraphs>185</Paragraphs>
  <Slides>28</Slides>
  <Notes>16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公正</vt:lpstr>
      <vt:lpstr>台灣地形對於莫拉克颱風極端降雨可預報度之影響: 高解析度系集模擬 </vt:lpstr>
      <vt:lpstr>投影片 2</vt:lpstr>
      <vt:lpstr>關鍵字</vt:lpstr>
      <vt:lpstr>前言</vt:lpstr>
      <vt:lpstr>前人研究</vt:lpstr>
      <vt:lpstr>實驗設計</vt:lpstr>
      <vt:lpstr>Domain設置</vt:lpstr>
      <vt:lpstr>投影片 8</vt:lpstr>
      <vt:lpstr>8/6 0000UTC~8/10 0000UTC(共96小時)累積降雨</vt:lpstr>
      <vt:lpstr>受災區(HA)降雨區域平均統計分析</vt:lpstr>
      <vt:lpstr>受災區(HA)降雨區域平均統計分析(時序圖)</vt:lpstr>
      <vt:lpstr>24及96小時累積降雨標準差</vt:lpstr>
      <vt:lpstr>8/7 0000~8/9 0000  3小時累積降雨標差</vt:lpstr>
      <vt:lpstr>受災區(HA)3小時降雨標準差與系集平均之散佈圖(8/7 0000UTC~8/9 0000UTC)</vt:lpstr>
      <vt:lpstr>EN0600累積降雨平均</vt:lpstr>
      <vt:lpstr>分析測站A、B</vt:lpstr>
      <vt:lpstr>路徑比較</vt:lpstr>
      <vt:lpstr>路徑及強度相對系集平均離散時序圖</vt:lpstr>
      <vt:lpstr>8/7 1200-1500UTC(模擬時間36-39小時)</vt:lpstr>
      <vt:lpstr>8/7 2100UTC~8/8 0000UTC(模擬時間45-48小時)</vt:lpstr>
      <vt:lpstr>AB、CD截面分析</vt:lpstr>
      <vt:lpstr>8/8 1200-1500UTC(模擬時間60-63小時)</vt:lpstr>
      <vt:lpstr>不確定性降雨預報 </vt:lpstr>
      <vt:lpstr>結論</vt:lpstr>
      <vt:lpstr>投影片 25</vt:lpstr>
      <vt:lpstr>投影片 26</vt:lpstr>
      <vt:lpstr>Eta coordinate</vt:lpstr>
      <vt:lpstr>投影片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台灣地形對於莫拉克颱風破紀錄降雨可預報度之影響: 高解析度系集模擬 </dc:title>
  <dc:creator>LAB</dc:creator>
  <cp:lastModifiedBy>LAB</cp:lastModifiedBy>
  <cp:revision>180</cp:revision>
  <dcterms:created xsi:type="dcterms:W3CDTF">2012-03-20T08:46:12Z</dcterms:created>
  <dcterms:modified xsi:type="dcterms:W3CDTF">2012-03-27T01:41:00Z</dcterms:modified>
</cp:coreProperties>
</file>