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9"/>
  </p:notesMasterIdLst>
  <p:sldIdLst>
    <p:sldId id="256" r:id="rId2"/>
    <p:sldId id="257" r:id="rId3"/>
    <p:sldId id="302" r:id="rId4"/>
    <p:sldId id="303" r:id="rId5"/>
    <p:sldId id="304" r:id="rId6"/>
    <p:sldId id="258" r:id="rId7"/>
    <p:sldId id="291" r:id="rId8"/>
    <p:sldId id="292" r:id="rId9"/>
    <p:sldId id="262" r:id="rId10"/>
    <p:sldId id="259" r:id="rId11"/>
    <p:sldId id="293" r:id="rId12"/>
    <p:sldId id="260" r:id="rId13"/>
    <p:sldId id="261" r:id="rId14"/>
    <p:sldId id="263" r:id="rId15"/>
    <p:sldId id="264" r:id="rId16"/>
    <p:sldId id="265" r:id="rId17"/>
    <p:sldId id="267" r:id="rId18"/>
    <p:sldId id="268" r:id="rId19"/>
    <p:sldId id="269" r:id="rId20"/>
    <p:sldId id="270" r:id="rId21"/>
    <p:sldId id="272" r:id="rId22"/>
    <p:sldId id="273" r:id="rId23"/>
    <p:sldId id="274" r:id="rId24"/>
    <p:sldId id="275" r:id="rId25"/>
    <p:sldId id="278" r:id="rId26"/>
    <p:sldId id="277" r:id="rId27"/>
    <p:sldId id="280" r:id="rId28"/>
    <p:sldId id="279" r:id="rId29"/>
    <p:sldId id="281" r:id="rId30"/>
    <p:sldId id="283" r:id="rId31"/>
    <p:sldId id="282" r:id="rId32"/>
    <p:sldId id="296" r:id="rId33"/>
    <p:sldId id="284" r:id="rId34"/>
    <p:sldId id="285" r:id="rId35"/>
    <p:sldId id="286" r:id="rId36"/>
    <p:sldId id="287" r:id="rId37"/>
    <p:sldId id="288" r:id="rId38"/>
    <p:sldId id="289" r:id="rId39"/>
    <p:sldId id="294" r:id="rId40"/>
    <p:sldId id="295" r:id="rId41"/>
    <p:sldId id="301" r:id="rId42"/>
    <p:sldId id="297" r:id="rId43"/>
    <p:sldId id="299" r:id="rId44"/>
    <p:sldId id="290" r:id="rId45"/>
    <p:sldId id="276" r:id="rId46"/>
    <p:sldId id="305" r:id="rId47"/>
    <p:sldId id="306" r:id="rId4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29" autoAdjust="0"/>
    <p:restoredTop sz="81785" autoAdjust="0"/>
  </p:normalViewPr>
  <p:slideViewPr>
    <p:cSldViewPr>
      <p:cViewPr varScale="1">
        <p:scale>
          <a:sx n="43" d="100"/>
          <a:sy n="43" d="100"/>
        </p:scale>
        <p:origin x="-1277" y="-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D901C1-09F5-45CB-80E7-83E29FE3A034}" type="datetimeFigureOut">
              <a:rPr lang="zh-TW" altLang="en-US" smtClean="0"/>
              <a:pPr/>
              <a:t>2012/3/20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138EB-9342-46B9-8FA1-6702E3EC145D}"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水由水龍頭進入水槽時，水在進入水槽前的流速較高，而在水槽後的流速突然變慢，因此會有水躍的現象，部份動能轉換為位能</a:t>
            </a:r>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3</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14</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控制模擬的部分，是為了確定以上的設定與</a:t>
            </a:r>
            <a:r>
              <a:rPr lang="en-US" altLang="zh-TW" dirty="0" smtClean="0"/>
              <a:t>FM06</a:t>
            </a:r>
            <a:r>
              <a:rPr lang="zh-TW" altLang="en-US" dirty="0" smtClean="0"/>
              <a:t>概念模式相同。</a:t>
            </a:r>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15</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16</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17</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18</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19</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20</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i="0"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22</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23</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24</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a:buNone/>
            </a:pP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5</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sz="1200" kern="1200" dirty="0" smtClean="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25</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26</a:t>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27</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28</a:t>
            </a:fld>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lnSpcReduction="10000"/>
          </a:bodyPr>
          <a:lstStyle/>
          <a:p>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29</a:t>
            </a:fld>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30</a:t>
            </a:fld>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31</a:t>
            </a:fld>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33</a:t>
            </a:fld>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34</a:t>
            </a:fld>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35</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兩類型的颮線上層類似，故只探討低層。</a:t>
            </a:r>
            <a:endParaRPr lang="en-US" altLang="zh-TW" dirty="0" smtClean="0"/>
          </a:p>
          <a:p>
            <a:endParaRPr lang="en-US" altLang="zh-TW" dirty="0" smtClean="0"/>
          </a:p>
          <a:p>
            <a:r>
              <a:rPr lang="zh-TW" altLang="en-US" dirty="0" smtClean="0"/>
              <a:t>在低平均風和低風切下颮線仍可橫越過山脈，作者利用</a:t>
            </a:r>
            <a:r>
              <a:rPr lang="en-US" altLang="zh-TW" dirty="0" smtClean="0"/>
              <a:t>FM06</a:t>
            </a:r>
            <a:r>
              <a:rPr lang="zh-TW" altLang="en-US" dirty="0" smtClean="0"/>
              <a:t>概念模式來解釋此結果。</a:t>
            </a:r>
            <a:endParaRPr lang="en-US" altLang="zh-TW" dirty="0" smtClean="0"/>
          </a:p>
          <a:p>
            <a:endParaRPr lang="en-US" altLang="zh-TW" dirty="0" smtClean="0"/>
          </a:p>
          <a:p>
            <a:r>
              <a:rPr lang="en-US" altLang="zh-TW" dirty="0" smtClean="0"/>
              <a:t>FM06</a:t>
            </a:r>
            <a:r>
              <a:rPr lang="zh-TW" altLang="en-US" dirty="0" smtClean="0"/>
              <a:t>概念模式：為一描述對流系統橫越山脈前後的現象。</a:t>
            </a:r>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6</a:t>
            </a:fld>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36</a:t>
            </a:fld>
            <a:endParaRPr lang="zh-TW"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在非橫越颮線觀測中發現其環境較乾，故在下游改變濕度剖面，減少不穩定度及增加對流抑制。</a:t>
            </a:r>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37</a:t>
            </a:fld>
            <a:endParaRPr lang="zh-TW"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38</a:t>
            </a:fld>
            <a:endParaRPr lang="zh-TW"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baseline="0" dirty="0" smtClean="0">
                <a:solidFill>
                  <a:schemeClr val="tx1"/>
                </a:solidFill>
                <a:latin typeface="+mn-lt"/>
                <a:ea typeface="+mn-ea"/>
                <a:cs typeface="+mn-cs"/>
              </a:rPr>
              <a:t>1.</a:t>
            </a:r>
            <a:r>
              <a:rPr lang="zh-TW" altLang="en-US" sz="1200" kern="1200" baseline="0" dirty="0" smtClean="0">
                <a:solidFill>
                  <a:schemeClr val="tx1"/>
                </a:solidFill>
                <a:latin typeface="+mn-lt"/>
                <a:ea typeface="+mn-ea"/>
                <a:cs typeface="+mn-cs"/>
              </a:rPr>
              <a:t> （ </a:t>
            </a:r>
            <a:r>
              <a:rPr lang="en-US" altLang="zh-TW" sz="1200" kern="1200" baseline="0" dirty="0" smtClean="0">
                <a:solidFill>
                  <a:schemeClr val="tx1"/>
                </a:solidFill>
                <a:latin typeface="+mn-lt"/>
                <a:ea typeface="+mn-ea"/>
                <a:cs typeface="+mn-cs"/>
              </a:rPr>
              <a:t>1</a:t>
            </a:r>
            <a:r>
              <a:rPr lang="zh-TW" altLang="en-US" sz="1200" kern="1200" baseline="0" dirty="0" smtClean="0">
                <a:solidFill>
                  <a:schemeClr val="tx1"/>
                </a:solidFill>
                <a:latin typeface="+mn-lt"/>
                <a:ea typeface="+mn-ea"/>
                <a:cs typeface="+mn-cs"/>
              </a:rPr>
              <a:t>）由氣壓（</a:t>
            </a:r>
            <a:r>
              <a:rPr lang="en-US" altLang="zh-TW" sz="1200" kern="1200" baseline="0" dirty="0" smtClean="0">
                <a:solidFill>
                  <a:schemeClr val="tx1"/>
                </a:solidFill>
                <a:latin typeface="+mn-lt"/>
                <a:ea typeface="+mn-ea"/>
                <a:cs typeface="+mn-cs"/>
              </a:rPr>
              <a:t>P</a:t>
            </a:r>
            <a:r>
              <a:rPr lang="zh-TW" altLang="en-US" sz="1200" kern="1200" baseline="0" dirty="0" smtClean="0">
                <a:solidFill>
                  <a:schemeClr val="tx1"/>
                </a:solidFill>
                <a:latin typeface="+mn-lt"/>
                <a:ea typeface="+mn-ea"/>
                <a:cs typeface="+mn-cs"/>
              </a:rPr>
              <a:t>）與露點（</a:t>
            </a:r>
            <a:r>
              <a:rPr lang="en-US" altLang="zh-TW" sz="1200" kern="1200" baseline="0" dirty="0" smtClean="0">
                <a:solidFill>
                  <a:schemeClr val="tx1"/>
                </a:solidFill>
                <a:latin typeface="+mn-lt"/>
                <a:ea typeface="+mn-ea"/>
                <a:cs typeface="+mn-cs"/>
              </a:rPr>
              <a:t>Td</a:t>
            </a:r>
            <a:r>
              <a:rPr lang="zh-TW" altLang="en-US" sz="1200" kern="1200" baseline="0" dirty="0" smtClean="0">
                <a:solidFill>
                  <a:schemeClr val="tx1"/>
                </a:solidFill>
                <a:latin typeface="+mn-lt"/>
                <a:ea typeface="+mn-ea"/>
                <a:cs typeface="+mn-cs"/>
              </a:rPr>
              <a:t>）之交點沿飽和混合比線上升。</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baseline="0" dirty="0" smtClean="0">
                <a:solidFill>
                  <a:schemeClr val="tx1"/>
                </a:solidFill>
                <a:latin typeface="+mn-lt"/>
                <a:ea typeface="+mn-ea"/>
                <a:cs typeface="+mn-cs"/>
              </a:rPr>
              <a:t>    （</a:t>
            </a:r>
            <a:r>
              <a:rPr lang="en-US" altLang="zh-TW" sz="1200" kern="1200" baseline="0" dirty="0" smtClean="0">
                <a:solidFill>
                  <a:schemeClr val="tx1"/>
                </a:solidFill>
                <a:latin typeface="+mn-lt"/>
                <a:ea typeface="+mn-ea"/>
                <a:cs typeface="+mn-cs"/>
              </a:rPr>
              <a:t>2</a:t>
            </a:r>
            <a:r>
              <a:rPr lang="zh-TW" altLang="en-US" sz="1200" kern="1200" baseline="0" dirty="0" smtClean="0">
                <a:solidFill>
                  <a:schemeClr val="tx1"/>
                </a:solidFill>
                <a:latin typeface="+mn-lt"/>
                <a:ea typeface="+mn-ea"/>
                <a:cs typeface="+mn-cs"/>
              </a:rPr>
              <a:t>）由氣壓（</a:t>
            </a:r>
            <a:r>
              <a:rPr lang="en-US" altLang="zh-TW" sz="1200" kern="1200" baseline="0" dirty="0" smtClean="0">
                <a:solidFill>
                  <a:schemeClr val="tx1"/>
                </a:solidFill>
                <a:latin typeface="+mn-lt"/>
                <a:ea typeface="+mn-ea"/>
                <a:cs typeface="+mn-cs"/>
              </a:rPr>
              <a:t>P</a:t>
            </a:r>
            <a:r>
              <a:rPr lang="zh-TW" altLang="en-US" sz="1200" kern="1200" baseline="0" dirty="0" smtClean="0">
                <a:solidFill>
                  <a:schemeClr val="tx1"/>
                </a:solidFill>
                <a:latin typeface="+mn-lt"/>
                <a:ea typeface="+mn-ea"/>
                <a:cs typeface="+mn-cs"/>
              </a:rPr>
              <a:t>）與溫度（</a:t>
            </a:r>
            <a:r>
              <a:rPr lang="en-US" altLang="zh-TW" sz="1200" kern="1200" baseline="0" dirty="0" smtClean="0">
                <a:solidFill>
                  <a:schemeClr val="tx1"/>
                </a:solidFill>
                <a:latin typeface="+mn-lt"/>
                <a:ea typeface="+mn-ea"/>
                <a:cs typeface="+mn-cs"/>
              </a:rPr>
              <a:t>T</a:t>
            </a:r>
            <a:r>
              <a:rPr lang="zh-TW" altLang="en-US" sz="1200" kern="1200" baseline="0" dirty="0" smtClean="0">
                <a:solidFill>
                  <a:schemeClr val="tx1"/>
                </a:solidFill>
                <a:latin typeface="+mn-lt"/>
                <a:ea typeface="+mn-ea"/>
                <a:cs typeface="+mn-cs"/>
              </a:rPr>
              <a:t>）之交點沿乾絕熱線上升。 </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baseline="0" dirty="0" smtClean="0">
                <a:solidFill>
                  <a:schemeClr val="tx1"/>
                </a:solidFill>
                <a:latin typeface="+mn-lt"/>
                <a:ea typeface="+mn-ea"/>
                <a:cs typeface="+mn-cs"/>
              </a:rPr>
              <a:t>      兩者之交點即為舉升凝結面。</a:t>
            </a:r>
            <a:endParaRPr lang="en-US" altLang="zh-TW" sz="1200" kern="1200" baseline="0" dirty="0" smtClean="0">
              <a:solidFill>
                <a:schemeClr val="tx1"/>
              </a:solidFill>
              <a:latin typeface="+mn-lt"/>
              <a:ea typeface="+mn-ea"/>
              <a:cs typeface="+mn-cs"/>
            </a:endParaRPr>
          </a:p>
          <a:p>
            <a:r>
              <a:rPr lang="en-US" altLang="zh-TW" sz="1200" kern="1200" baseline="0" dirty="0" smtClean="0">
                <a:solidFill>
                  <a:schemeClr val="tx1"/>
                </a:solidFill>
                <a:latin typeface="+mn-lt"/>
                <a:ea typeface="+mn-ea"/>
                <a:cs typeface="+mn-cs"/>
              </a:rPr>
              <a:t>2.</a:t>
            </a:r>
            <a:r>
              <a:rPr lang="zh-TW" altLang="en-US" sz="1200" kern="1200" baseline="0" dirty="0" smtClean="0">
                <a:solidFill>
                  <a:schemeClr val="tx1"/>
                </a:solidFill>
                <a:latin typeface="+mn-lt"/>
                <a:ea typeface="+mn-ea"/>
                <a:cs typeface="+mn-cs"/>
              </a:rPr>
              <a:t>由</a:t>
            </a:r>
            <a:r>
              <a:rPr lang="en-US" altLang="zh-TW" sz="1200" kern="1200" baseline="0" dirty="0" smtClean="0">
                <a:solidFill>
                  <a:schemeClr val="tx1"/>
                </a:solidFill>
                <a:latin typeface="+mn-lt"/>
                <a:ea typeface="+mn-ea"/>
                <a:cs typeface="+mn-cs"/>
              </a:rPr>
              <a:t>LCL</a:t>
            </a:r>
            <a:r>
              <a:rPr lang="zh-TW" altLang="en-US" sz="1200" kern="1200" baseline="0" dirty="0" smtClean="0">
                <a:solidFill>
                  <a:schemeClr val="tx1"/>
                </a:solidFill>
                <a:latin typeface="+mn-lt"/>
                <a:ea typeface="+mn-ea"/>
                <a:cs typeface="+mn-cs"/>
              </a:rPr>
              <a:t>沿濕絕熱線上升至與探空溫度曲線相交所在之高度。</a:t>
            </a:r>
            <a:endParaRPr lang="en-US" altLang="zh-TW" sz="1200" kern="1200" baseline="0" dirty="0" smtClean="0">
              <a:solidFill>
                <a:schemeClr val="tx1"/>
              </a:solidFill>
              <a:latin typeface="+mn-lt"/>
              <a:ea typeface="+mn-ea"/>
              <a:cs typeface="+mn-cs"/>
            </a:endParaRPr>
          </a:p>
          <a:p>
            <a:r>
              <a:rPr lang="en-US" altLang="zh-TW" sz="1200" kern="1200" baseline="0" dirty="0" smtClean="0">
                <a:solidFill>
                  <a:schemeClr val="tx1"/>
                </a:solidFill>
                <a:latin typeface="+mn-lt"/>
                <a:ea typeface="+mn-ea"/>
                <a:cs typeface="+mn-cs"/>
              </a:rPr>
              <a:t>3.</a:t>
            </a:r>
            <a:r>
              <a:rPr lang="zh-TW" altLang="en-US" sz="1200" kern="1200" baseline="0" dirty="0" smtClean="0">
                <a:solidFill>
                  <a:schemeClr val="tx1"/>
                </a:solidFill>
                <a:latin typeface="+mn-lt"/>
                <a:ea typeface="+mn-ea"/>
                <a:cs typeface="+mn-cs"/>
              </a:rPr>
              <a:t>因舉升作用所形成：（如：地形、鋒面、輻合）</a:t>
            </a:r>
          </a:p>
          <a:p>
            <a:r>
              <a:rPr lang="zh-TW" altLang="en-US" sz="1200" kern="1200" baseline="0" dirty="0" smtClean="0">
                <a:solidFill>
                  <a:schemeClr val="tx1"/>
                </a:solidFill>
                <a:latin typeface="+mn-lt"/>
                <a:ea typeface="+mn-ea"/>
                <a:cs typeface="+mn-cs"/>
              </a:rPr>
              <a:t>由自由舉升凝結面（</a:t>
            </a:r>
            <a:r>
              <a:rPr lang="en-US" altLang="zh-TW" sz="1200" b="0" kern="1200" baseline="0" dirty="0" smtClean="0">
                <a:solidFill>
                  <a:schemeClr val="tx1"/>
                </a:solidFill>
                <a:latin typeface="+mn-lt"/>
                <a:ea typeface="+mn-ea"/>
                <a:cs typeface="+mn-cs"/>
              </a:rPr>
              <a:t>L.F.C.</a:t>
            </a:r>
            <a:r>
              <a:rPr lang="zh-TW" altLang="en-US" sz="1200" b="0" kern="1200" baseline="0" dirty="0" smtClean="0">
                <a:solidFill>
                  <a:schemeClr val="tx1"/>
                </a:solidFill>
                <a:latin typeface="+mn-lt"/>
                <a:ea typeface="+mn-ea"/>
                <a:cs typeface="+mn-cs"/>
              </a:rPr>
              <a:t>）沿濕絕熱線上升至與溫度探空曲線相</a:t>
            </a:r>
          </a:p>
          <a:p>
            <a:r>
              <a:rPr lang="zh-TW" altLang="en-US" sz="1200" kern="1200" baseline="0" dirty="0" smtClean="0">
                <a:solidFill>
                  <a:schemeClr val="tx1"/>
                </a:solidFill>
                <a:latin typeface="+mn-lt"/>
                <a:ea typeface="+mn-ea"/>
                <a:cs typeface="+mn-cs"/>
              </a:rPr>
              <a:t>交，此溫度探空曲線與濕絕熱線所圍成的區域即為因舉升作用導致</a:t>
            </a:r>
          </a:p>
          <a:p>
            <a:r>
              <a:rPr lang="zh-TW" altLang="en-US" sz="1200" kern="1200" baseline="0" dirty="0" smtClean="0">
                <a:solidFill>
                  <a:schemeClr val="tx1"/>
                </a:solidFill>
                <a:latin typeface="+mn-lt"/>
                <a:ea typeface="+mn-ea"/>
                <a:cs typeface="+mn-cs"/>
              </a:rPr>
              <a:t>之正能區</a:t>
            </a:r>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42</a:t>
            </a:fld>
            <a:endParaRPr lang="zh-TW"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44</a:t>
            </a:fld>
            <a:endParaRPr lang="zh-TW"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smtClean="0">
                <a:solidFill>
                  <a:schemeClr val="tx1"/>
                </a:solidFill>
                <a:latin typeface="+mn-lt"/>
                <a:ea typeface="+mn-ea"/>
                <a:cs typeface="+mn-cs"/>
              </a:rPr>
              <a:t>兩個額外的模擬執行確定新</a:t>
            </a:r>
            <a:r>
              <a:rPr lang="en-US" altLang="zh-TW" sz="1200" kern="1200" dirty="0" smtClean="0">
                <a:solidFill>
                  <a:schemeClr val="tx1"/>
                </a:solidFill>
                <a:latin typeface="+mn-lt"/>
                <a:ea typeface="+mn-ea"/>
                <a:cs typeface="+mn-cs"/>
              </a:rPr>
              <a:t>MCS</a:t>
            </a:r>
            <a:r>
              <a:rPr lang="zh-TW" altLang="zh-TW" sz="1200" kern="1200" dirty="0" smtClean="0">
                <a:solidFill>
                  <a:schemeClr val="tx1"/>
                </a:solidFill>
                <a:latin typeface="+mn-lt"/>
                <a:ea typeface="+mn-ea"/>
                <a:cs typeface="+mn-cs"/>
              </a:rPr>
              <a:t>的起源：一不考慮水氣和一考慮水氣但不考慮初始熱力剖面來形成基本颮線。</a:t>
            </a:r>
            <a:endParaRPr lang="en-US" altLang="zh-TW" sz="1200" kern="1200" dirty="0" smtClean="0">
              <a:solidFill>
                <a:schemeClr val="tx1"/>
              </a:solidFill>
              <a:latin typeface="+mn-lt"/>
              <a:ea typeface="+mn-ea"/>
              <a:cs typeface="+mn-cs"/>
            </a:endParaRPr>
          </a:p>
          <a:p>
            <a:endParaRPr lang="en-US" altLang="zh-TW"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latin typeface="+mn-lt"/>
                <a:ea typeface="+mn-ea"/>
                <a:cs typeface="+mn-cs"/>
              </a:rPr>
              <a:t>檢查此模擬</a:t>
            </a:r>
            <a:r>
              <a:rPr lang="zh-TW" altLang="en-US" sz="1200" kern="1200" dirty="0" smtClean="0">
                <a:solidFill>
                  <a:schemeClr val="tx1"/>
                </a:solidFill>
                <a:latin typeface="+mn-lt"/>
                <a:ea typeface="+mn-ea"/>
                <a:cs typeface="+mn-cs"/>
              </a:rPr>
              <a:t>呈現水氣在迎風面受到抬升形成對流系統</a:t>
            </a:r>
            <a:r>
              <a:rPr lang="zh-TW"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模式內的小尺度擾動將部分空氣塊抬升至自由對流面，形成對流系統。</a:t>
            </a:r>
            <a:endParaRPr lang="en-US" altLang="zh-TW"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latin typeface="+mn-lt"/>
                <a:ea typeface="+mn-ea"/>
                <a:cs typeface="+mn-cs"/>
              </a:rPr>
              <a:t>由地形產生的颮線造成解釋原始</a:t>
            </a:r>
            <a:r>
              <a:rPr lang="en-US" altLang="zh-TW" sz="1200" kern="1200" dirty="0" smtClean="0">
                <a:solidFill>
                  <a:schemeClr val="tx1"/>
                </a:solidFill>
                <a:latin typeface="+mn-lt"/>
                <a:ea typeface="+mn-ea"/>
                <a:cs typeface="+mn-cs"/>
              </a:rPr>
              <a:t>MCS</a:t>
            </a:r>
            <a:r>
              <a:rPr lang="zh-TW" altLang="zh-TW" sz="1200" kern="1200" dirty="0" smtClean="0">
                <a:solidFill>
                  <a:schemeClr val="tx1"/>
                </a:solidFill>
                <a:latin typeface="+mn-lt"/>
                <a:ea typeface="+mn-ea"/>
                <a:cs typeface="+mn-cs"/>
              </a:rPr>
              <a:t>發展的困難，其顯現出第一個</a:t>
            </a:r>
            <a:r>
              <a:rPr lang="en-US" altLang="zh-TW" sz="1200" kern="1200" dirty="0" smtClean="0">
                <a:solidFill>
                  <a:schemeClr val="tx1"/>
                </a:solidFill>
                <a:latin typeface="+mn-lt"/>
                <a:ea typeface="+mn-ea"/>
                <a:cs typeface="+mn-cs"/>
              </a:rPr>
              <a:t>MCS</a:t>
            </a:r>
            <a:r>
              <a:rPr lang="zh-TW" altLang="zh-TW" sz="1200" kern="1200" dirty="0" smtClean="0">
                <a:solidFill>
                  <a:schemeClr val="tx1"/>
                </a:solidFill>
                <a:latin typeface="+mn-lt"/>
                <a:ea typeface="+mn-ea"/>
                <a:cs typeface="+mn-cs"/>
              </a:rPr>
              <a:t>呈現與其他模式中的地形阻礙和增強類似</a:t>
            </a:r>
            <a:r>
              <a:rPr lang="en-US" altLang="zh-TW" sz="1200" kern="1200" dirty="0" smtClean="0">
                <a:solidFill>
                  <a:schemeClr val="tx1"/>
                </a:solidFill>
                <a:latin typeface="+mn-lt"/>
                <a:ea typeface="+mn-ea"/>
                <a:cs typeface="+mn-cs"/>
              </a:rPr>
              <a:t>(cf. Figs. 2d,g,j)</a:t>
            </a:r>
            <a:r>
              <a:rPr lang="zh-TW" altLang="zh-TW" sz="1200" kern="1200" dirty="0" smtClean="0">
                <a:solidFill>
                  <a:schemeClr val="tx1"/>
                </a:solidFill>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45</a:t>
            </a:fld>
            <a:endParaRPr lang="zh-TW"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46</a:t>
            </a:fld>
            <a:endParaRPr lang="zh-TW"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smtClean="0">
                <a:solidFill>
                  <a:schemeClr val="tx1"/>
                </a:solidFill>
                <a:latin typeface="+mn-lt"/>
                <a:ea typeface="+mn-ea"/>
                <a:cs typeface="+mn-cs"/>
              </a:rPr>
              <a:t>為了決定是否現在的模擬在包含冰像投入至和</a:t>
            </a:r>
            <a:r>
              <a:rPr lang="en-US" altLang="zh-TW" sz="1200" kern="1200" dirty="0" smtClean="0">
                <a:solidFill>
                  <a:schemeClr val="tx1"/>
                </a:solidFill>
                <a:latin typeface="+mn-lt"/>
                <a:ea typeface="+mn-ea"/>
                <a:cs typeface="+mn-cs"/>
              </a:rPr>
              <a:t>FM06</a:t>
            </a:r>
            <a:r>
              <a:rPr lang="zh-TW" altLang="zh-TW" sz="1200" kern="1200" dirty="0" smtClean="0">
                <a:solidFill>
                  <a:schemeClr val="tx1"/>
                </a:solidFill>
                <a:latin typeface="+mn-lt"/>
                <a:ea typeface="+mn-ea"/>
                <a:cs typeface="+mn-cs"/>
              </a:rPr>
              <a:t>相同的參數空間，一額外相同模式架構的控制模擬但只考慮暖雨的為物理已被執行</a:t>
            </a:r>
            <a:r>
              <a:rPr lang="en-US" altLang="zh-TW" sz="1200" kern="1200" dirty="0" smtClean="0">
                <a:solidFill>
                  <a:schemeClr val="tx1"/>
                </a:solidFill>
                <a:latin typeface="+mn-lt"/>
                <a:ea typeface="+mn-ea"/>
                <a:cs typeface="+mn-cs"/>
              </a:rPr>
              <a:t>(Kessler 1969)</a:t>
            </a:r>
            <a:r>
              <a:rPr lang="zh-TW" altLang="zh-TW" sz="1200" kern="1200" dirty="0" smtClean="0">
                <a:solidFill>
                  <a:schemeClr val="tx1"/>
                </a:solidFill>
                <a:latin typeface="+mn-lt"/>
                <a:ea typeface="+mn-ea"/>
                <a:cs typeface="+mn-cs"/>
              </a:rPr>
              <a:t>。</a:t>
            </a:r>
            <a:endParaRPr lang="en-US" altLang="zh-TW" sz="1200" kern="1200" dirty="0" smtClean="0">
              <a:solidFill>
                <a:schemeClr val="tx1"/>
              </a:solidFill>
              <a:latin typeface="+mn-lt"/>
              <a:ea typeface="+mn-ea"/>
              <a:cs typeface="+mn-cs"/>
            </a:endParaRPr>
          </a:p>
          <a:p>
            <a:r>
              <a:rPr lang="zh-TW" altLang="zh-TW" sz="1200" kern="1200" dirty="0" smtClean="0">
                <a:solidFill>
                  <a:schemeClr val="tx1"/>
                </a:solidFill>
                <a:latin typeface="+mn-lt"/>
                <a:ea typeface="+mn-ea"/>
                <a:cs typeface="+mn-cs"/>
              </a:rPr>
              <a:t>圖</a:t>
            </a:r>
            <a:r>
              <a:rPr lang="en-US" altLang="zh-TW" sz="1200" kern="1200" dirty="0" smtClean="0">
                <a:solidFill>
                  <a:schemeClr val="tx1"/>
                </a:solidFill>
                <a:latin typeface="+mn-lt"/>
                <a:ea typeface="+mn-ea"/>
                <a:cs typeface="+mn-cs"/>
              </a:rPr>
              <a:t>6</a:t>
            </a:r>
            <a:r>
              <a:rPr lang="zh-TW" altLang="zh-TW" sz="1200" kern="1200" dirty="0" smtClean="0">
                <a:solidFill>
                  <a:schemeClr val="tx1"/>
                </a:solidFill>
                <a:latin typeface="+mn-lt"/>
                <a:ea typeface="+mn-ea"/>
                <a:cs typeface="+mn-cs"/>
              </a:rPr>
              <a:t>為比較兩個控制模擬實驗的示意圖，顯示出一完全相似的發展；</a:t>
            </a:r>
            <a:endParaRPr lang="en-US" altLang="zh-TW" sz="1200" kern="1200" dirty="0" smtClean="0">
              <a:solidFill>
                <a:schemeClr val="tx1"/>
              </a:solidFill>
              <a:latin typeface="+mn-lt"/>
              <a:ea typeface="+mn-ea"/>
              <a:cs typeface="+mn-cs"/>
            </a:endParaRPr>
          </a:p>
          <a:p>
            <a:r>
              <a:rPr lang="zh-TW" altLang="zh-TW" sz="1200" kern="1200" dirty="0" smtClean="0">
                <a:solidFill>
                  <a:schemeClr val="tx1"/>
                </a:solidFill>
                <a:latin typeface="+mn-lt"/>
                <a:ea typeface="+mn-ea"/>
                <a:cs typeface="+mn-cs"/>
              </a:rPr>
              <a:t>但是，其清楚的看出包含冷雨為物理允許更大的層狀範圍</a:t>
            </a:r>
            <a:r>
              <a:rPr lang="en-US" altLang="zh-TW" sz="1200" kern="1200" dirty="0" smtClean="0">
                <a:solidFill>
                  <a:schemeClr val="tx1"/>
                </a:solidFill>
                <a:latin typeface="+mn-lt"/>
                <a:ea typeface="+mn-ea"/>
                <a:cs typeface="+mn-cs"/>
              </a:rPr>
              <a:t>(Figs.6a,b)</a:t>
            </a:r>
            <a:r>
              <a:rPr lang="zh-TW" altLang="zh-TW" sz="1200" kern="1200" dirty="0" smtClean="0">
                <a:solidFill>
                  <a:schemeClr val="tx1"/>
                </a:solidFill>
                <a:latin typeface="+mn-lt"/>
                <a:ea typeface="+mn-ea"/>
                <a:cs typeface="+mn-cs"/>
              </a:rPr>
              <a:t>以及較低的θ</a:t>
            </a:r>
            <a:r>
              <a:rPr lang="en-US" altLang="zh-TW" sz="1200" kern="1200" dirty="0" smtClean="0">
                <a:solidFill>
                  <a:schemeClr val="tx1"/>
                </a:solidFill>
                <a:latin typeface="+mn-lt"/>
                <a:ea typeface="+mn-ea"/>
                <a:cs typeface="+mn-cs"/>
              </a:rPr>
              <a:t>e</a:t>
            </a:r>
            <a:r>
              <a:rPr lang="zh-TW" altLang="zh-TW" sz="1200" kern="1200" dirty="0" smtClean="0">
                <a:solidFill>
                  <a:schemeClr val="tx1"/>
                </a:solidFill>
                <a:latin typeface="+mn-lt"/>
                <a:ea typeface="+mn-ea"/>
                <a:cs typeface="+mn-cs"/>
              </a:rPr>
              <a:t>在近的表面的外流</a:t>
            </a:r>
            <a:r>
              <a:rPr lang="en-US" altLang="zh-TW" sz="1200" kern="1200" dirty="0" smtClean="0">
                <a:solidFill>
                  <a:schemeClr val="tx1"/>
                </a:solidFill>
                <a:latin typeface="+mn-lt"/>
                <a:ea typeface="+mn-ea"/>
                <a:cs typeface="+mn-cs"/>
              </a:rPr>
              <a:t>(Figs. 6c,d)</a:t>
            </a:r>
            <a:r>
              <a:rPr lang="zh-TW" altLang="zh-TW" sz="1200" kern="1200" dirty="0" smtClean="0">
                <a:solidFill>
                  <a:schemeClr val="tx1"/>
                </a:solidFill>
                <a:latin typeface="+mn-lt"/>
                <a:ea typeface="+mn-ea"/>
                <a:cs typeface="+mn-cs"/>
              </a:rPr>
              <a:t>。</a:t>
            </a:r>
            <a:endParaRPr lang="en-US" altLang="zh-TW" sz="1200" kern="1200" dirty="0" smtClean="0">
              <a:solidFill>
                <a:schemeClr val="tx1"/>
              </a:solidFill>
              <a:latin typeface="+mn-lt"/>
              <a:ea typeface="+mn-ea"/>
              <a:cs typeface="+mn-cs"/>
            </a:endParaRPr>
          </a:p>
          <a:p>
            <a:r>
              <a:rPr lang="zh-TW" altLang="zh-TW" sz="1200" kern="1200" dirty="0" smtClean="0">
                <a:solidFill>
                  <a:schemeClr val="tx1"/>
                </a:solidFill>
                <a:latin typeface="+mn-lt"/>
                <a:ea typeface="+mn-ea"/>
                <a:cs typeface="+mn-cs"/>
              </a:rPr>
              <a:t>由後向前的入流與冰像有強烈的關係，且其下沉量更多。其後，在中層θ</a:t>
            </a:r>
            <a:r>
              <a:rPr lang="en-US" altLang="zh-TW" sz="1200" kern="1200" dirty="0" smtClean="0">
                <a:solidFill>
                  <a:schemeClr val="tx1"/>
                </a:solidFill>
                <a:latin typeface="+mn-lt"/>
                <a:ea typeface="+mn-ea"/>
                <a:cs typeface="+mn-cs"/>
              </a:rPr>
              <a:t>e</a:t>
            </a:r>
            <a:r>
              <a:rPr lang="zh-TW" altLang="zh-TW" sz="1200" kern="1200" dirty="0" smtClean="0">
                <a:solidFill>
                  <a:schemeClr val="tx1"/>
                </a:solidFill>
                <a:latin typeface="+mn-lt"/>
                <a:ea typeface="+mn-ea"/>
                <a:cs typeface="+mn-cs"/>
              </a:rPr>
              <a:t>的量被空氣</a:t>
            </a:r>
            <a:r>
              <a:rPr lang="zh-TW" altLang="en-US" sz="1200" kern="1200" dirty="0" smtClean="0">
                <a:solidFill>
                  <a:schemeClr val="tx1"/>
                </a:solidFill>
                <a:latin typeface="+mn-lt"/>
                <a:ea typeface="+mn-ea"/>
                <a:cs typeface="+mn-cs"/>
              </a:rPr>
              <a:t>帶</a:t>
            </a:r>
            <a:r>
              <a:rPr lang="zh-TW" altLang="zh-TW" sz="1200" kern="1200" dirty="0" smtClean="0">
                <a:solidFill>
                  <a:schemeClr val="tx1"/>
                </a:solidFill>
                <a:latin typeface="+mn-lt"/>
                <a:ea typeface="+mn-ea"/>
                <a:cs typeface="+mn-cs"/>
              </a:rPr>
              <a:t>到至地面也相對增加</a:t>
            </a:r>
            <a:r>
              <a:rPr lang="en-US" altLang="zh-TW" sz="1200" kern="1200" dirty="0" smtClean="0">
                <a:solidFill>
                  <a:schemeClr val="tx1"/>
                </a:solidFill>
                <a:latin typeface="+mn-lt"/>
                <a:ea typeface="+mn-ea"/>
                <a:cs typeface="+mn-cs"/>
              </a:rPr>
              <a:t>(Figs. 6e,f)</a:t>
            </a:r>
            <a:r>
              <a:rPr lang="zh-TW" altLang="zh-TW" sz="1200" kern="1200" dirty="0" smtClean="0">
                <a:solidFill>
                  <a:schemeClr val="tx1"/>
                </a:solidFill>
                <a:latin typeface="+mn-lt"/>
                <a:ea typeface="+mn-ea"/>
                <a:cs typeface="+mn-cs"/>
              </a:rPr>
              <a:t>。</a:t>
            </a:r>
            <a:endParaRPr lang="en-US" altLang="zh-TW" sz="1200" kern="1200" dirty="0" smtClean="0">
              <a:solidFill>
                <a:schemeClr val="tx1"/>
              </a:solidFill>
              <a:latin typeface="+mn-lt"/>
              <a:ea typeface="+mn-ea"/>
              <a:cs typeface="+mn-cs"/>
            </a:endParaRPr>
          </a:p>
          <a:p>
            <a:r>
              <a:rPr lang="zh-TW" altLang="zh-TW" sz="1200" kern="1200" dirty="0" smtClean="0">
                <a:solidFill>
                  <a:schemeClr val="tx1"/>
                </a:solidFill>
                <a:latin typeface="+mn-lt"/>
                <a:ea typeface="+mn-ea"/>
                <a:cs typeface="+mn-cs"/>
              </a:rPr>
              <a:t>除了這些差異，上游兩個模式內的冷池內的</a:t>
            </a:r>
            <a:r>
              <a:rPr lang="en-US" altLang="zh-TW" sz="1200" kern="1200" dirty="0" smtClean="0">
                <a:solidFill>
                  <a:schemeClr val="tx1"/>
                </a:solidFill>
                <a:latin typeface="+mn-lt"/>
                <a:ea typeface="+mn-ea"/>
                <a:cs typeface="+mn-cs"/>
              </a:rPr>
              <a:t>Froude numbers</a:t>
            </a:r>
            <a:r>
              <a:rPr lang="zh-TW" altLang="zh-TW" sz="1200" kern="1200" dirty="0" smtClean="0">
                <a:solidFill>
                  <a:schemeClr val="tx1"/>
                </a:solidFill>
                <a:latin typeface="+mn-lt"/>
                <a:ea typeface="+mn-ea"/>
                <a:cs typeface="+mn-cs"/>
              </a:rPr>
              <a:t>相似。</a:t>
            </a:r>
            <a:endParaRPr lang="en-US" altLang="zh-TW" sz="1200" kern="1200" dirty="0" smtClean="0">
              <a:solidFill>
                <a:schemeClr val="tx1"/>
              </a:solidFill>
              <a:latin typeface="+mn-lt"/>
              <a:ea typeface="+mn-ea"/>
              <a:cs typeface="+mn-cs"/>
            </a:endParaRPr>
          </a:p>
          <a:p>
            <a:r>
              <a:rPr lang="zh-TW" altLang="zh-TW" sz="1200" kern="1200" dirty="0" smtClean="0">
                <a:solidFill>
                  <a:schemeClr val="tx1"/>
                </a:solidFill>
                <a:latin typeface="+mn-lt"/>
                <a:ea typeface="+mn-ea"/>
                <a:cs typeface="+mn-cs"/>
              </a:rPr>
              <a:t>在考慮冰晶的為物理控制模式包含更冷且更乾的冷池而有更高的穩定性，然而下沉的由後向前的入流藉由增加動能至冷池補償不穩定性，造成較只考慮暖雨模擬的物流</a:t>
            </a:r>
            <a:r>
              <a:rPr lang="en-US" altLang="zh-TW" sz="1200" kern="1200" dirty="0" smtClean="0">
                <a:solidFill>
                  <a:schemeClr val="tx1"/>
                </a:solidFill>
                <a:latin typeface="+mn-lt"/>
                <a:ea typeface="+mn-ea"/>
                <a:cs typeface="+mn-cs"/>
              </a:rPr>
              <a:t>Froude number</a:t>
            </a:r>
            <a:r>
              <a:rPr lang="zh-TW" altLang="zh-TW" sz="1200" kern="1200" dirty="0" smtClean="0">
                <a:solidFill>
                  <a:schemeClr val="tx1"/>
                </a:solidFill>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47</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7</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冷池造成負渦度，風切產生正渦度平衡之，而弱風切太強，會導致環境益入對流而減弱系統。</a:t>
            </a:r>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8</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Y</a:t>
            </a:r>
            <a:r>
              <a:rPr lang="zh-TW" altLang="en-US" dirty="0" smtClean="0"/>
              <a:t>方向為一週期邊界條件</a:t>
            </a:r>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10</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smtClean="0">
                <a:solidFill>
                  <a:schemeClr val="tx1"/>
                </a:solidFill>
                <a:latin typeface="+mn-lt"/>
                <a:ea typeface="+mn-ea"/>
                <a:cs typeface="+mn-cs"/>
              </a:rPr>
              <a:t>為了保存比較現有研究和</a:t>
            </a:r>
            <a:r>
              <a:rPr lang="en-US" altLang="zh-TW" sz="1200" kern="1200" dirty="0" smtClean="0">
                <a:solidFill>
                  <a:schemeClr val="tx1"/>
                </a:solidFill>
                <a:latin typeface="+mn-lt"/>
                <a:ea typeface="+mn-ea"/>
                <a:cs typeface="+mn-cs"/>
              </a:rPr>
              <a:t>FM06</a:t>
            </a:r>
            <a:r>
              <a:rPr lang="zh-TW" altLang="zh-TW" sz="1200" kern="1200" dirty="0" smtClean="0">
                <a:solidFill>
                  <a:schemeClr val="tx1"/>
                </a:solidFill>
                <a:latin typeface="+mn-lt"/>
                <a:ea typeface="+mn-ea"/>
                <a:cs typeface="+mn-cs"/>
              </a:rPr>
              <a:t>，對流在初始時方法相同，使用線性熱力圖，位溫擾動θ</a:t>
            </a:r>
            <a:r>
              <a:rPr lang="en-US" altLang="zh-TW" sz="1200" kern="1200" dirty="0" smtClean="0">
                <a:solidFill>
                  <a:schemeClr val="tx1"/>
                </a:solidFill>
                <a:latin typeface="+mn-lt"/>
                <a:ea typeface="+mn-ea"/>
                <a:cs typeface="+mn-cs"/>
              </a:rPr>
              <a:t>’ +4K</a:t>
            </a:r>
            <a:r>
              <a:rPr lang="zh-TW" altLang="zh-TW" sz="1200" kern="1200" dirty="0" smtClean="0">
                <a:solidFill>
                  <a:schemeClr val="tx1"/>
                </a:solidFill>
                <a:latin typeface="+mn-lt"/>
                <a:ea typeface="+mn-ea"/>
                <a:cs typeface="+mn-cs"/>
              </a:rPr>
              <a:t>至隨機</a:t>
            </a:r>
            <a:r>
              <a:rPr lang="zh-TW" altLang="en-US" sz="1200" kern="1200" dirty="0" smtClean="0">
                <a:solidFill>
                  <a:schemeClr val="tx1"/>
                </a:solidFill>
                <a:latin typeface="+mn-lt"/>
                <a:ea typeface="+mn-ea"/>
                <a:cs typeface="+mn-cs"/>
              </a:rPr>
              <a:t>溫</a:t>
            </a:r>
            <a:r>
              <a:rPr lang="zh-TW" altLang="zh-TW" sz="1200" kern="1200" dirty="0" smtClean="0">
                <a:solidFill>
                  <a:schemeClr val="tx1"/>
                </a:solidFill>
                <a:latin typeface="+mn-lt"/>
                <a:ea typeface="+mn-ea"/>
                <a:cs typeface="+mn-cs"/>
              </a:rPr>
              <a:t>度擾動上至</a:t>
            </a:r>
            <a:r>
              <a:rPr lang="en-US" altLang="zh-TW" sz="1200" kern="1200" dirty="0" smtClean="0">
                <a:solidFill>
                  <a:schemeClr val="tx1"/>
                </a:solidFill>
                <a:latin typeface="+mn-lt"/>
                <a:ea typeface="+mn-ea"/>
                <a:cs typeface="+mn-cs"/>
              </a:rPr>
              <a:t>0.1k</a:t>
            </a:r>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11</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baseline="0" dirty="0" smtClean="0">
                <a:solidFill>
                  <a:schemeClr val="tx1"/>
                </a:solidFill>
                <a:latin typeface="+mn-lt"/>
                <a:ea typeface="+mn-ea"/>
                <a:cs typeface="+mn-cs"/>
              </a:rPr>
              <a:t>(defined as 1 km in these</a:t>
            </a:r>
            <a:r>
              <a:rPr lang="zh-TW" altLang="en-US" sz="1200" kern="1200" baseline="0" dirty="0" smtClean="0">
                <a:solidFill>
                  <a:schemeClr val="tx1"/>
                </a:solidFill>
                <a:latin typeface="+mn-lt"/>
                <a:ea typeface="+mn-ea"/>
                <a:cs typeface="+mn-cs"/>
              </a:rPr>
              <a:t> </a:t>
            </a:r>
            <a:r>
              <a:rPr lang="en-US" altLang="zh-TW" sz="1200" kern="1200" baseline="0" dirty="0" smtClean="0">
                <a:solidFill>
                  <a:schemeClr val="tx1"/>
                </a:solidFill>
                <a:latin typeface="+mn-lt"/>
                <a:ea typeface="+mn-ea"/>
                <a:cs typeface="+mn-cs"/>
              </a:rPr>
              <a:t>simulations</a:t>
            </a:r>
          </a:p>
          <a:p>
            <a:r>
              <a:rPr lang="zh-TW" altLang="en-US" sz="1200" kern="1200" baseline="0" dirty="0" smtClean="0">
                <a:solidFill>
                  <a:schemeClr val="tx1"/>
                </a:solidFill>
                <a:latin typeface="+mn-lt"/>
                <a:ea typeface="+mn-ea"/>
                <a:cs typeface="+mn-cs"/>
              </a:rPr>
              <a:t>模擬的颮線設定為在冷池達到山脈底部前，發展三小時達到成熟。</a:t>
            </a:r>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12</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Q</a:t>
            </a:r>
            <a:r>
              <a:rPr lang="zh-TW" altLang="en-US" dirty="0" smtClean="0"/>
              <a:t>：</a:t>
            </a:r>
            <a:r>
              <a:rPr lang="en-US" altLang="zh-TW" dirty="0" smtClean="0"/>
              <a:t>d</a:t>
            </a:r>
            <a:r>
              <a:rPr lang="zh-TW" altLang="en-US" dirty="0" smtClean="0"/>
              <a:t>圖</a:t>
            </a:r>
            <a:r>
              <a:rPr lang="en-US" altLang="zh-TW" dirty="0" smtClean="0"/>
              <a:t>2.5km</a:t>
            </a:r>
            <a:r>
              <a:rPr lang="zh-TW" altLang="en-US" dirty="0" smtClean="0"/>
              <a:t>以下平均風不變</a:t>
            </a:r>
            <a:endParaRPr lang="zh-TW" altLang="en-US" dirty="0"/>
          </a:p>
        </p:txBody>
      </p:sp>
      <p:sp>
        <p:nvSpPr>
          <p:cNvPr id="4" name="投影片編號版面配置區 3"/>
          <p:cNvSpPr>
            <a:spLocks noGrp="1"/>
          </p:cNvSpPr>
          <p:nvPr>
            <p:ph type="sldNum" sz="quarter" idx="10"/>
          </p:nvPr>
        </p:nvSpPr>
        <p:spPr/>
        <p:txBody>
          <a:bodyPr/>
          <a:lstStyle/>
          <a:p>
            <a:fld id="{A04138EB-9342-46B9-8FA1-6702E3EC145D}" type="slidenum">
              <a:rPr lang="zh-TW" altLang="en-US" smtClean="0"/>
              <a:pPr/>
              <a:t>13</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8" name="標題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6400800" y="6355080"/>
            <a:ext cx="2286000" cy="365760"/>
          </a:xfrm>
        </p:spPr>
        <p:txBody>
          <a:bodyPr/>
          <a:lstStyle>
            <a:lvl1pPr>
              <a:defRPr sz="1400"/>
            </a:lvl1pPr>
          </a:lstStyle>
          <a:p>
            <a:fld id="{5BBEAD13-0566-4C6C-97E7-55F17F24B09F}" type="datetimeFigureOut">
              <a:rPr lang="zh-TW" altLang="en-US" smtClean="0"/>
              <a:pPr/>
              <a:t>2012/3/20</a:t>
            </a:fld>
            <a:endParaRPr lang="zh-TW" altLang="en-US"/>
          </a:p>
        </p:txBody>
      </p:sp>
      <p:sp>
        <p:nvSpPr>
          <p:cNvPr id="17" name="頁尾版面配置區 16"/>
          <p:cNvSpPr>
            <a:spLocks noGrp="1"/>
          </p:cNvSpPr>
          <p:nvPr>
            <p:ph type="ftr" sz="quarter" idx="11"/>
          </p:nvPr>
        </p:nvSpPr>
        <p:spPr>
          <a:xfrm>
            <a:off x="2898648" y="6355080"/>
            <a:ext cx="3474720" cy="365760"/>
          </a:xfrm>
        </p:spPr>
        <p:txBody>
          <a:bodyPr/>
          <a:lstStyle/>
          <a:p>
            <a:endParaRPr lang="zh-TW" altLang="en-US"/>
          </a:p>
        </p:txBody>
      </p:sp>
      <p:sp>
        <p:nvSpPr>
          <p:cNvPr id="29" name="投影片編號版面配置區 28"/>
          <p:cNvSpPr>
            <a:spLocks noGrp="1"/>
          </p:cNvSpPr>
          <p:nvPr>
            <p:ph type="sldNum" sz="quarter" idx="12"/>
          </p:nvPr>
        </p:nvSpPr>
        <p:spPr>
          <a:xfrm>
            <a:off x="1216152" y="6355080"/>
            <a:ext cx="1219200" cy="365760"/>
          </a:xfrm>
        </p:spPr>
        <p:txBody>
          <a:bodyPr/>
          <a:lstStyle/>
          <a:p>
            <a:fld id="{73DA0BB7-265A-403C-9275-D587AB510EDC}" type="slidenum">
              <a:rPr lang="zh-TW" altLang="en-US" smtClean="0"/>
              <a:pPr/>
              <a:t>‹#›</a:t>
            </a:fld>
            <a:endParaRPr lang="zh-TW" altLang="en-US"/>
          </a:p>
        </p:txBody>
      </p:sp>
      <p:sp>
        <p:nvSpPr>
          <p:cNvPr id="21" name="矩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矩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矩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矩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2012/3/20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2012/3/20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7" name="直線接點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等腰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接點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2012/3/20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8" name="內容版面配置區 7"/>
          <p:cNvSpPr>
            <a:spLocks noGrp="1"/>
          </p:cNvSpPr>
          <p:nvPr>
            <p:ph sz="quarter" idx="1"/>
          </p:nvPr>
        </p:nvSpPr>
        <p:spPr>
          <a:xfrm>
            <a:off x="457200" y="1219200"/>
            <a:ext cx="8229600"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a:xfrm>
            <a:off x="6400800" y="6355080"/>
            <a:ext cx="2286000" cy="365760"/>
          </a:xfrm>
        </p:spPr>
        <p:txBody>
          <a:bodyPr/>
          <a:lstStyle/>
          <a:p>
            <a:fld id="{5BBEAD13-0566-4C6C-97E7-55F17F24B09F}" type="datetimeFigureOut">
              <a:rPr lang="zh-TW" altLang="en-US" smtClean="0"/>
              <a:pPr/>
              <a:t>2012/3/20</a:t>
            </a:fld>
            <a:endParaRPr lang="zh-TW" altLang="en-US"/>
          </a:p>
        </p:txBody>
      </p:sp>
      <p:sp>
        <p:nvSpPr>
          <p:cNvPr id="5" name="頁尾版面配置區 4"/>
          <p:cNvSpPr>
            <a:spLocks noGrp="1"/>
          </p:cNvSpPr>
          <p:nvPr>
            <p:ph type="ftr" sz="quarter" idx="11"/>
          </p:nvPr>
        </p:nvSpPr>
        <p:spPr>
          <a:xfrm>
            <a:off x="2898648" y="6355080"/>
            <a:ext cx="3474720" cy="365760"/>
          </a:xfrm>
        </p:spPr>
        <p:txBody>
          <a:bodyPr/>
          <a:lstStyle/>
          <a:p>
            <a:endParaRPr lang="zh-TW" altLang="en-US"/>
          </a:p>
        </p:txBody>
      </p:sp>
      <p:sp>
        <p:nvSpPr>
          <p:cNvPr id="6" name="投影片編號版面配置區 5"/>
          <p:cNvSpPr>
            <a:spLocks noGrp="1"/>
          </p:cNvSpPr>
          <p:nvPr>
            <p:ph type="sldNum" sz="quarter" idx="12"/>
          </p:nvPr>
        </p:nvSpPr>
        <p:spPr>
          <a:xfrm>
            <a:off x="1069848" y="6355080"/>
            <a:ext cx="1520952" cy="365760"/>
          </a:xfrm>
        </p:spPr>
        <p:txBody>
          <a:bodyPr/>
          <a:lstStyle/>
          <a:p>
            <a:fld id="{73DA0BB7-265A-403C-9275-D587AB510EDC}" type="slidenum">
              <a:rPr lang="zh-TW" altLang="en-US" smtClean="0"/>
              <a:pPr/>
              <a:t>‹#›</a:t>
            </a:fld>
            <a:endParaRPr lang="zh-TW" altLang="en-US"/>
          </a:p>
        </p:txBody>
      </p:sp>
      <p:sp>
        <p:nvSpPr>
          <p:cNvPr id="7" name="矩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2012/3/20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9" name="內容版面配置區 8"/>
          <p:cNvSpPr>
            <a:spLocks noGrp="1"/>
          </p:cNvSpPr>
          <p:nvPr>
            <p:ph sz="quarter" idx="1"/>
          </p:nvPr>
        </p:nvSpPr>
        <p:spPr>
          <a:xfrm>
            <a:off x="457200" y="1219200"/>
            <a:ext cx="4041648"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632198" y="1216152"/>
            <a:ext cx="4041648"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nchor="ct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2012/3/20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11" name="內容版面配置區 10"/>
          <p:cNvSpPr>
            <a:spLocks noGrp="1"/>
          </p:cNvSpPr>
          <p:nvPr>
            <p:ph sz="quarter" idx="2"/>
          </p:nvPr>
        </p:nvSpPr>
        <p:spPr>
          <a:xfrm>
            <a:off x="457200" y="2133600"/>
            <a:ext cx="4038600" cy="4038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648200" y="2133600"/>
            <a:ext cx="4038600" cy="4038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2012/3/20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2012/3/20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5" name="直線接點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2012/3/20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8" name="直線接點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接點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內容版面配置區 11"/>
          <p:cNvSpPr>
            <a:spLocks noGrp="1"/>
          </p:cNvSpPr>
          <p:nvPr>
            <p:ph sz="quarter" idx="1"/>
          </p:nvPr>
        </p:nvSpPr>
        <p:spPr>
          <a:xfrm>
            <a:off x="304800" y="304800"/>
            <a:ext cx="5715000" cy="5715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2012/3/20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8" name="直線接點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457200" y="152400"/>
            <a:ext cx="8229600" cy="990600"/>
          </a:xfrm>
          <a:prstGeom prst="rect">
            <a:avLst/>
          </a:prstGeom>
        </p:spPr>
        <p:txBody>
          <a:bodyPr vert="horz"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BBEAD13-0566-4C6C-97E7-55F17F24B09F}" type="datetimeFigureOut">
              <a:rPr lang="zh-TW" altLang="en-US" smtClean="0"/>
              <a:pPr/>
              <a:t>2012/3/20</a:t>
            </a:fld>
            <a:endParaRPr lang="zh-TW" altLang="en-US"/>
          </a:p>
        </p:txBody>
      </p:sp>
      <p:sp>
        <p:nvSpPr>
          <p:cNvPr id="3" name="頁尾版面配置區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zh-TW" altLang="en-US"/>
          </a:p>
        </p:txBody>
      </p:sp>
      <p:sp>
        <p:nvSpPr>
          <p:cNvPr id="23" name="投影片編號版面配置區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3DA0BB7-265A-403C-9275-D587AB510EDC}" type="slidenum">
              <a:rPr lang="zh-TW" altLang="en-US" smtClean="0"/>
              <a:pPr/>
              <a:t>‹#›</a:t>
            </a:fld>
            <a:endParaRPr lang="zh-TW" altLang="en-US"/>
          </a:p>
        </p:txBody>
      </p:sp>
      <p:sp>
        <p:nvSpPr>
          <p:cNvPr id="28" name="直線接點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接點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等腰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11.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2.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2.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4.jpeg"/><Relationship Id="rId11" Type="http://schemas.openxmlformats.org/officeDocument/2006/relationships/image" Target="../media/image20.jpeg"/><Relationship Id="rId5" Type="http://schemas.openxmlformats.org/officeDocument/2006/relationships/image" Target="../media/image23.jpeg"/><Relationship Id="rId10" Type="http://schemas.openxmlformats.org/officeDocument/2006/relationships/image" Target="../media/image15.jpeg"/><Relationship Id="rId4" Type="http://schemas.openxmlformats.org/officeDocument/2006/relationships/image" Target="../media/image22.jpeg"/><Relationship Id="rId9"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5.jpeg"/><Relationship Id="rId4" Type="http://schemas.openxmlformats.org/officeDocument/2006/relationships/image" Target="../media/image19.jpeg"/></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79512" y="908720"/>
            <a:ext cx="8712968" cy="1222375"/>
          </a:xfrm>
        </p:spPr>
        <p:txBody>
          <a:bodyPr>
            <a:normAutofit/>
          </a:bodyPr>
          <a:lstStyle/>
          <a:p>
            <a:pPr algn="ctr"/>
            <a:r>
              <a:rPr lang="zh-TW" altLang="zh-TW" b="1" dirty="0" smtClean="0"/>
              <a:t>環境的改變對颮線與地形交互作用的影響</a:t>
            </a:r>
            <a:endParaRPr lang="zh-TW" altLang="en-US" dirty="0"/>
          </a:p>
        </p:txBody>
      </p:sp>
      <p:sp>
        <p:nvSpPr>
          <p:cNvPr id="5" name="文字方塊 4"/>
          <p:cNvSpPr txBox="1"/>
          <p:nvPr/>
        </p:nvSpPr>
        <p:spPr>
          <a:xfrm>
            <a:off x="1115616" y="5085184"/>
            <a:ext cx="7128792" cy="584775"/>
          </a:xfrm>
          <a:prstGeom prst="rect">
            <a:avLst/>
          </a:prstGeom>
          <a:noFill/>
        </p:spPr>
        <p:txBody>
          <a:bodyPr wrap="square" rtlCol="0">
            <a:spAutoFit/>
          </a:bodyPr>
          <a:lstStyle/>
          <a:p>
            <a:r>
              <a:rPr lang="en-US" altLang="zh-TW" sz="1600" dirty="0" err="1" smtClean="0"/>
              <a:t>Letkewicz</a:t>
            </a:r>
            <a:r>
              <a:rPr lang="en-US" altLang="zh-TW" sz="1600" dirty="0" smtClean="0"/>
              <a:t>, C. E., and M. D. Parker, 2011: Impact of environmental variations on   </a:t>
            </a:r>
          </a:p>
          <a:p>
            <a:r>
              <a:rPr lang="en-US" altLang="zh-TW" sz="1600" dirty="0" smtClean="0"/>
              <a:t>    simulated squall lines interacting with terrain. </a:t>
            </a:r>
            <a:r>
              <a:rPr lang="en-US" altLang="zh-TW" sz="1600" i="1" dirty="0" smtClean="0"/>
              <a:t>Mon. </a:t>
            </a:r>
            <a:r>
              <a:rPr lang="en-US" altLang="zh-TW" sz="1600" i="1" dirty="0" err="1" smtClean="0"/>
              <a:t>Wea</a:t>
            </a:r>
            <a:r>
              <a:rPr lang="en-US" altLang="zh-TW" sz="1600" i="1" dirty="0" smtClean="0"/>
              <a:t>. Rev., </a:t>
            </a:r>
            <a:r>
              <a:rPr lang="en-US" altLang="zh-TW" sz="1600" b="1" dirty="0" smtClean="0"/>
              <a:t>139</a:t>
            </a:r>
            <a:r>
              <a:rPr lang="en-US" altLang="zh-TW" sz="1600" dirty="0" smtClean="0"/>
              <a:t>, 3163–3183.</a:t>
            </a:r>
            <a:endParaRPr lang="zh-TW" altLang="en-US" sz="1600" dirty="0"/>
          </a:p>
        </p:txBody>
      </p:sp>
      <p:sp>
        <p:nvSpPr>
          <p:cNvPr id="4" name="文字方塊 3"/>
          <p:cNvSpPr txBox="1"/>
          <p:nvPr/>
        </p:nvSpPr>
        <p:spPr>
          <a:xfrm>
            <a:off x="5364088" y="2708920"/>
            <a:ext cx="3024336" cy="707886"/>
          </a:xfrm>
          <a:prstGeom prst="rect">
            <a:avLst/>
          </a:prstGeom>
          <a:noFill/>
        </p:spPr>
        <p:txBody>
          <a:bodyPr wrap="square" rtlCol="0">
            <a:spAutoFit/>
          </a:bodyPr>
          <a:lstStyle/>
          <a:p>
            <a:r>
              <a:rPr lang="zh-TW" altLang="en-US" sz="2000" dirty="0" smtClean="0"/>
              <a:t>姓名：林昌鴻</a:t>
            </a:r>
            <a:endParaRPr lang="en-US" altLang="zh-TW" sz="2000" dirty="0" smtClean="0"/>
          </a:p>
          <a:p>
            <a:r>
              <a:rPr lang="zh-TW" altLang="en-US" sz="2000" dirty="0" smtClean="0"/>
              <a:t>指導教授：楊明仁 老師</a:t>
            </a:r>
            <a:endParaRPr lang="zh-TW" alt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模式設定</a:t>
            </a:r>
            <a:endParaRPr lang="zh-TW" altLang="en-US" dirty="0"/>
          </a:p>
        </p:txBody>
      </p:sp>
      <p:sp>
        <p:nvSpPr>
          <p:cNvPr id="3" name="內容版面配置區 2"/>
          <p:cNvSpPr>
            <a:spLocks noGrp="1"/>
          </p:cNvSpPr>
          <p:nvPr>
            <p:ph sz="quarter" idx="1"/>
          </p:nvPr>
        </p:nvSpPr>
        <p:spPr/>
        <p:txBody>
          <a:bodyPr>
            <a:normAutofit fontScale="92500" lnSpcReduction="10000"/>
          </a:bodyPr>
          <a:lstStyle/>
          <a:p>
            <a:r>
              <a:rPr lang="zh-TW" altLang="zh-TW" dirty="0" smtClean="0"/>
              <a:t>使用</a:t>
            </a:r>
            <a:r>
              <a:rPr lang="en-US" altLang="zh-TW" dirty="0" smtClean="0"/>
              <a:t>1.14</a:t>
            </a:r>
            <a:r>
              <a:rPr lang="zh-TW" altLang="zh-TW" dirty="0" smtClean="0"/>
              <a:t>板的</a:t>
            </a:r>
            <a:r>
              <a:rPr lang="en-US" altLang="zh-TW" dirty="0" err="1" smtClean="0"/>
              <a:t>BryanCloud</a:t>
            </a:r>
            <a:r>
              <a:rPr lang="en-US" altLang="zh-TW" dirty="0" smtClean="0"/>
              <a:t> Model (CM1; Bryan and Fritsch 2002)</a:t>
            </a:r>
            <a:r>
              <a:rPr lang="zh-TW" altLang="zh-TW" dirty="0" smtClean="0"/>
              <a:t>，三維非靜力數值模式</a:t>
            </a:r>
            <a:r>
              <a:rPr lang="zh-TW" altLang="en-US" dirty="0" smtClean="0"/>
              <a:t>。</a:t>
            </a:r>
            <a:endParaRPr lang="en-US" altLang="zh-TW" dirty="0" smtClean="0"/>
          </a:p>
          <a:p>
            <a:endParaRPr lang="en-US" altLang="zh-TW" dirty="0" smtClean="0"/>
          </a:p>
          <a:p>
            <a:r>
              <a:rPr lang="zh-TW" altLang="zh-TW" dirty="0" smtClean="0"/>
              <a:t>水平網格間距</a:t>
            </a:r>
            <a:r>
              <a:rPr lang="zh-TW" altLang="en-US" dirty="0" smtClean="0"/>
              <a:t>為</a:t>
            </a:r>
            <a:r>
              <a:rPr lang="en-US" altLang="zh-TW" dirty="0" smtClean="0"/>
              <a:t>500</a:t>
            </a:r>
            <a:r>
              <a:rPr lang="zh-TW" altLang="en-US" dirty="0" smtClean="0"/>
              <a:t> </a:t>
            </a:r>
            <a:r>
              <a:rPr lang="en-US" altLang="zh-TW" dirty="0" smtClean="0"/>
              <a:t>m</a:t>
            </a:r>
            <a:r>
              <a:rPr lang="zh-TW" altLang="en-US" dirty="0" smtClean="0"/>
              <a:t>。</a:t>
            </a:r>
            <a:endParaRPr lang="en-US" altLang="zh-TW" dirty="0" smtClean="0"/>
          </a:p>
          <a:p>
            <a:r>
              <a:rPr lang="zh-TW" altLang="zh-TW" dirty="0" smtClean="0"/>
              <a:t>垂直網格為從模式表面</a:t>
            </a:r>
            <a:r>
              <a:rPr lang="en-US" altLang="zh-TW" dirty="0" smtClean="0"/>
              <a:t>150</a:t>
            </a:r>
            <a:r>
              <a:rPr lang="zh-TW" altLang="en-US" dirty="0" smtClean="0"/>
              <a:t> </a:t>
            </a:r>
            <a:r>
              <a:rPr lang="en-US" altLang="zh-TW" dirty="0" smtClean="0"/>
              <a:t>m</a:t>
            </a:r>
            <a:r>
              <a:rPr lang="zh-TW" altLang="zh-TW" dirty="0" smtClean="0"/>
              <a:t>至上方</a:t>
            </a:r>
            <a:r>
              <a:rPr lang="en-US" altLang="zh-TW" dirty="0" smtClean="0"/>
              <a:t>500</a:t>
            </a:r>
            <a:r>
              <a:rPr lang="zh-TW" altLang="en-US" dirty="0" smtClean="0"/>
              <a:t> </a:t>
            </a:r>
            <a:r>
              <a:rPr lang="en-US" altLang="zh-TW" dirty="0" smtClean="0"/>
              <a:t>m</a:t>
            </a:r>
            <a:r>
              <a:rPr lang="zh-TW" altLang="zh-TW" dirty="0" smtClean="0"/>
              <a:t>。</a:t>
            </a:r>
            <a:endParaRPr lang="en-US" altLang="zh-TW" dirty="0" smtClean="0"/>
          </a:p>
          <a:p>
            <a:endParaRPr lang="en-US" altLang="zh-TW" dirty="0" smtClean="0"/>
          </a:p>
          <a:p>
            <a:r>
              <a:rPr lang="zh-TW" altLang="zh-TW" dirty="0" smtClean="0"/>
              <a:t>垂直網格到達</a:t>
            </a:r>
            <a:r>
              <a:rPr lang="en-US" altLang="zh-TW" dirty="0" smtClean="0"/>
              <a:t>20</a:t>
            </a:r>
            <a:r>
              <a:rPr lang="zh-TW" altLang="en-US" dirty="0" smtClean="0"/>
              <a:t> </a:t>
            </a:r>
            <a:r>
              <a:rPr lang="en-US" altLang="zh-TW" dirty="0" smtClean="0"/>
              <a:t>km-26</a:t>
            </a:r>
            <a:r>
              <a:rPr lang="zh-TW" altLang="en-US" dirty="0" smtClean="0"/>
              <a:t> </a:t>
            </a:r>
            <a:r>
              <a:rPr lang="en-US" altLang="zh-TW" dirty="0" smtClean="0"/>
              <a:t>km</a:t>
            </a:r>
            <a:r>
              <a:rPr lang="zh-TW" altLang="en-US" dirty="0" smtClean="0"/>
              <a:t>使用</a:t>
            </a:r>
            <a:r>
              <a:rPr lang="en-US" altLang="zh-TW" dirty="0" smtClean="0"/>
              <a:t>Rayleigh damping layer</a:t>
            </a:r>
            <a:r>
              <a:rPr lang="zh-TW" altLang="zh-TW" dirty="0" smtClean="0"/>
              <a:t>。</a:t>
            </a:r>
            <a:endParaRPr lang="en-US" altLang="zh-TW" dirty="0" smtClean="0"/>
          </a:p>
          <a:p>
            <a:endParaRPr lang="en-US" altLang="zh-TW" dirty="0" smtClean="0"/>
          </a:p>
          <a:p>
            <a:r>
              <a:rPr lang="en-US" altLang="zh-TW" dirty="0" smtClean="0"/>
              <a:t>Y</a:t>
            </a:r>
            <a:r>
              <a:rPr lang="zh-TW" altLang="zh-TW" dirty="0" smtClean="0"/>
              <a:t>方向上的範圍為</a:t>
            </a:r>
            <a:r>
              <a:rPr lang="en-US" altLang="zh-TW" dirty="0" smtClean="0"/>
              <a:t>60</a:t>
            </a:r>
            <a:r>
              <a:rPr lang="zh-TW" altLang="en-US" dirty="0" smtClean="0"/>
              <a:t> </a:t>
            </a:r>
            <a:r>
              <a:rPr lang="en-US" altLang="zh-TW" dirty="0" smtClean="0"/>
              <a:t>km</a:t>
            </a:r>
            <a:r>
              <a:rPr lang="zh-TW" altLang="en-US" dirty="0" smtClean="0"/>
              <a:t>。</a:t>
            </a:r>
            <a:endParaRPr lang="en-US" altLang="zh-TW" dirty="0" smtClean="0"/>
          </a:p>
          <a:p>
            <a:r>
              <a:rPr lang="en-US" altLang="zh-TW" dirty="0" smtClean="0"/>
              <a:t>X</a:t>
            </a:r>
            <a:r>
              <a:rPr lang="zh-TW" altLang="zh-TW" dirty="0" smtClean="0"/>
              <a:t>方向上為</a:t>
            </a:r>
            <a:r>
              <a:rPr lang="en-US" altLang="zh-TW" dirty="0" smtClean="0"/>
              <a:t>600</a:t>
            </a:r>
            <a:r>
              <a:rPr lang="zh-TW" altLang="en-US" dirty="0" smtClean="0"/>
              <a:t> </a:t>
            </a:r>
            <a:r>
              <a:rPr lang="en-US" altLang="zh-TW" dirty="0" smtClean="0"/>
              <a:t>km</a:t>
            </a:r>
            <a:r>
              <a:rPr lang="zh-TW" altLang="en-US" dirty="0" smtClean="0"/>
              <a:t>。</a:t>
            </a:r>
            <a:endParaRPr lang="en-US" altLang="zh-TW" dirty="0" smtClean="0"/>
          </a:p>
          <a:p>
            <a:endParaRPr lang="en-US" altLang="zh-TW" dirty="0" smtClean="0"/>
          </a:p>
          <a:p>
            <a:r>
              <a:rPr lang="zh-TW" altLang="zh-TW" dirty="0" smtClean="0"/>
              <a:t>降水微物理過程使用</a:t>
            </a:r>
            <a:r>
              <a:rPr lang="en-US" altLang="zh-TW" dirty="0" smtClean="0"/>
              <a:t>Thompson et al. (2004)</a:t>
            </a:r>
            <a:r>
              <a:rPr lang="zh-TW" altLang="zh-TW" dirty="0" smtClean="0"/>
              <a:t>參數化。</a:t>
            </a:r>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r>
              <a:rPr lang="zh-TW" altLang="en-US" dirty="0" smtClean="0"/>
              <a:t>對流生成：</a:t>
            </a:r>
            <a:endParaRPr lang="en-US" altLang="zh-TW" dirty="0" smtClean="0"/>
          </a:p>
          <a:p>
            <a:endParaRPr lang="en-US" altLang="zh-TW" dirty="0" smtClean="0"/>
          </a:p>
          <a:p>
            <a:endParaRPr lang="en-US" altLang="zh-TW" dirty="0" smtClean="0"/>
          </a:p>
          <a:p>
            <a:r>
              <a:rPr lang="zh-TW" altLang="en-US" dirty="0" smtClean="0"/>
              <a:t>水平環境與</a:t>
            </a:r>
            <a:r>
              <a:rPr lang="en-US" altLang="zh-TW" dirty="0" smtClean="0"/>
              <a:t>FM06</a:t>
            </a:r>
            <a:r>
              <a:rPr lang="zh-TW" altLang="en-US" dirty="0" smtClean="0"/>
              <a:t>相同。</a:t>
            </a:r>
            <a:endParaRPr lang="en-US" altLang="zh-TW" dirty="0" smtClean="0"/>
          </a:p>
          <a:p>
            <a:endParaRPr lang="en-US" altLang="zh-TW" dirty="0" smtClean="0"/>
          </a:p>
          <a:p>
            <a:r>
              <a:rPr lang="zh-TW" altLang="en-US" dirty="0" smtClean="0"/>
              <a:t>使用理想的熱力剖面和風場。</a:t>
            </a:r>
          </a:p>
          <a:p>
            <a:endParaRPr lang="zh-TW" altLang="en-US" dirty="0"/>
          </a:p>
        </p:txBody>
      </p:sp>
      <p:graphicFrame>
        <p:nvGraphicFramePr>
          <p:cNvPr id="5" name="表格 4"/>
          <p:cNvGraphicFramePr>
            <a:graphicFrameLocks noGrp="1"/>
          </p:cNvGraphicFramePr>
          <p:nvPr/>
        </p:nvGraphicFramePr>
        <p:xfrm>
          <a:off x="2411760" y="1340768"/>
          <a:ext cx="5760640" cy="1080120"/>
        </p:xfrm>
        <a:graphic>
          <a:graphicData uri="http://schemas.openxmlformats.org/drawingml/2006/table">
            <a:tbl>
              <a:tblPr firstCol="1">
                <a:tableStyleId>{5C22544A-7EE6-4342-B048-85BDC9FD1C3A}</a:tableStyleId>
              </a:tblPr>
              <a:tblGrid>
                <a:gridCol w="2880320"/>
                <a:gridCol w="2880320"/>
              </a:tblGrid>
              <a:tr h="540060">
                <a:tc>
                  <a:txBody>
                    <a:bodyPr/>
                    <a:lstStyle/>
                    <a:p>
                      <a:pPr algn="ctr"/>
                      <a:r>
                        <a:rPr lang="zh-TW" altLang="en-US" dirty="0" smtClean="0"/>
                        <a:t>空氣塊溫度</a:t>
                      </a:r>
                      <a:endParaRPr lang="en-US" altLang="zh-TW" b="1" dirty="0" smtClean="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smtClean="0"/>
                        <a:t>相較於環境高</a:t>
                      </a:r>
                      <a:r>
                        <a:rPr lang="en-US" altLang="zh-TW" dirty="0" smtClean="0"/>
                        <a:t>4 K</a:t>
                      </a:r>
                      <a:endParaRPr lang="zh-TW" altLang="en-US"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0060">
                <a:tc>
                  <a:txBody>
                    <a:bodyPr/>
                    <a:lstStyle/>
                    <a:p>
                      <a:pPr algn="ctr"/>
                      <a:r>
                        <a:rPr lang="zh-TW" altLang="en-US" dirty="0" smtClean="0"/>
                        <a:t> 隨機亂流</a:t>
                      </a:r>
                      <a:endParaRPr lang="zh-TW" altLang="en-US"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0.1 K</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26" name="Picture 2" descr="C:\Users\chang hong\Desktop\1-ab.jpg"/>
          <p:cNvPicPr>
            <a:picLocks noChangeAspect="1" noChangeArrowheads="1"/>
          </p:cNvPicPr>
          <p:nvPr/>
        </p:nvPicPr>
        <p:blipFill>
          <a:blip r:embed="rId3" cstate="print"/>
          <a:srcRect/>
          <a:stretch>
            <a:fillRect/>
          </a:stretch>
        </p:blipFill>
        <p:spPr bwMode="auto">
          <a:xfrm>
            <a:off x="400050" y="1340768"/>
            <a:ext cx="8743950" cy="4438650"/>
          </a:xfrm>
          <a:prstGeom prst="rect">
            <a:avLst/>
          </a:prstGeom>
          <a:noFill/>
        </p:spPr>
      </p:pic>
      <p:sp>
        <p:nvSpPr>
          <p:cNvPr id="7" name="文字方塊 6"/>
          <p:cNvSpPr txBox="1"/>
          <p:nvPr/>
        </p:nvSpPr>
        <p:spPr>
          <a:xfrm>
            <a:off x="1331640" y="5733256"/>
            <a:ext cx="2656496" cy="369332"/>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5400000" scaled="1"/>
            <a:tileRect/>
          </a:gradFill>
          <a:ln>
            <a:noFill/>
          </a:ln>
        </p:spPr>
        <p:txBody>
          <a:bodyPr wrap="none" rtlCol="0">
            <a:spAutoFit/>
          </a:bodyPr>
          <a:lstStyle/>
          <a:p>
            <a:r>
              <a:rPr lang="zh-TW" altLang="en-US" dirty="0" smtClean="0">
                <a:solidFill>
                  <a:schemeClr val="bg1"/>
                </a:solidFill>
              </a:rPr>
              <a:t>邊界層混合比為</a:t>
            </a:r>
            <a:r>
              <a:rPr lang="en-US" altLang="zh-TW" dirty="0" smtClean="0">
                <a:solidFill>
                  <a:schemeClr val="bg1"/>
                </a:solidFill>
              </a:rPr>
              <a:t>14 g kg</a:t>
            </a:r>
            <a:r>
              <a:rPr lang="en-US" altLang="zh-TW" baseline="30000" dirty="0" smtClean="0">
                <a:solidFill>
                  <a:schemeClr val="bg1"/>
                </a:solidFill>
              </a:rPr>
              <a:t>-1</a:t>
            </a:r>
            <a:endParaRPr lang="zh-TW" altLang="en-US" baseline="30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randombar(horizont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normAutofit/>
          </a:bodyPr>
          <a:lstStyle/>
          <a:p>
            <a:r>
              <a:rPr lang="zh-TW" altLang="en-US" dirty="0" smtClean="0"/>
              <a:t>一鐘形的山脈：</a:t>
            </a:r>
            <a:endParaRPr lang="en-US" altLang="zh-TW" dirty="0" smtClean="0"/>
          </a:p>
          <a:p>
            <a:endParaRPr lang="en-US" altLang="zh-TW" dirty="0" smtClean="0"/>
          </a:p>
          <a:p>
            <a:endParaRPr lang="en-US" altLang="zh-TW" dirty="0" smtClean="0"/>
          </a:p>
          <a:p>
            <a:r>
              <a:rPr lang="en-US" altLang="zh-TW" dirty="0" smtClean="0"/>
              <a:t>h(x)</a:t>
            </a:r>
            <a:r>
              <a:rPr lang="zh-TW" altLang="en-US" dirty="0" smtClean="0"/>
              <a:t> ： </a:t>
            </a:r>
            <a:r>
              <a:rPr lang="zh-TW" altLang="zh-TW" dirty="0" smtClean="0"/>
              <a:t>山脈高</a:t>
            </a:r>
            <a:r>
              <a:rPr lang="zh-TW" altLang="en-US" dirty="0" smtClean="0"/>
              <a:t>度</a:t>
            </a:r>
            <a:endParaRPr lang="en-US" altLang="zh-TW" dirty="0" smtClean="0"/>
          </a:p>
          <a:p>
            <a:r>
              <a:rPr lang="en-US" altLang="zh-TW" dirty="0" smtClean="0"/>
              <a:t>H</a:t>
            </a:r>
            <a:r>
              <a:rPr lang="zh-TW" altLang="en-US" dirty="0" smtClean="0"/>
              <a:t>：山脈</a:t>
            </a:r>
            <a:r>
              <a:rPr lang="zh-TW" altLang="zh-TW" dirty="0" smtClean="0"/>
              <a:t>最高高度</a:t>
            </a:r>
            <a:r>
              <a:rPr lang="zh-TW" altLang="en-US" dirty="0" smtClean="0"/>
              <a:t> </a:t>
            </a:r>
            <a:r>
              <a:rPr lang="en-US" altLang="zh-TW" dirty="0" smtClean="0"/>
              <a:t>(1km)</a:t>
            </a:r>
          </a:p>
          <a:p>
            <a:r>
              <a:rPr lang="en-US" altLang="zh-TW" dirty="0" err="1" smtClean="0"/>
              <a:t>Xp</a:t>
            </a:r>
            <a:r>
              <a:rPr lang="zh-TW" altLang="en-US" dirty="0" smtClean="0"/>
              <a:t>：</a:t>
            </a:r>
            <a:r>
              <a:rPr lang="zh-TW" altLang="zh-TW" dirty="0" smtClean="0"/>
              <a:t>山脈最高鋒位置</a:t>
            </a:r>
            <a:endParaRPr lang="en-US" altLang="zh-TW" dirty="0" smtClean="0"/>
          </a:p>
          <a:p>
            <a:r>
              <a:rPr lang="en-US" altLang="zh-TW" dirty="0" smtClean="0"/>
              <a:t>a</a:t>
            </a:r>
            <a:r>
              <a:rPr lang="zh-TW" altLang="en-US" dirty="0" smtClean="0"/>
              <a:t>：山脈</a:t>
            </a:r>
            <a:r>
              <a:rPr lang="zh-TW" altLang="zh-TW" dirty="0" smtClean="0"/>
              <a:t>一半的寬度</a:t>
            </a:r>
            <a:r>
              <a:rPr lang="zh-TW" altLang="en-US" dirty="0" smtClean="0"/>
              <a:t> </a:t>
            </a:r>
            <a:r>
              <a:rPr lang="en-US" altLang="zh-TW" dirty="0" smtClean="0"/>
              <a:t>(50km)</a:t>
            </a:r>
          </a:p>
          <a:p>
            <a:r>
              <a:rPr lang="zh-TW" altLang="en-US" dirty="0" smtClean="0"/>
              <a:t>山脈在</a:t>
            </a:r>
            <a:r>
              <a:rPr lang="en-US" altLang="zh-TW" dirty="0" smtClean="0"/>
              <a:t>Y</a:t>
            </a:r>
            <a:r>
              <a:rPr lang="zh-TW" altLang="zh-TW" dirty="0" smtClean="0"/>
              <a:t>方向上</a:t>
            </a:r>
            <a:r>
              <a:rPr lang="zh-TW" altLang="en-US" dirty="0" smtClean="0"/>
              <a:t>為</a:t>
            </a:r>
            <a:r>
              <a:rPr lang="zh-TW" altLang="zh-TW" dirty="0" smtClean="0"/>
              <a:t>無線</a:t>
            </a:r>
            <a:r>
              <a:rPr lang="zh-TW" altLang="en-US" dirty="0" smtClean="0"/>
              <a:t>長，且沒有</a:t>
            </a:r>
            <a:r>
              <a:rPr lang="en-US" altLang="zh-TW" dirty="0" smtClean="0"/>
              <a:t>Y</a:t>
            </a:r>
            <a:r>
              <a:rPr lang="zh-TW" altLang="zh-TW" dirty="0" smtClean="0"/>
              <a:t>方向上的變數</a:t>
            </a:r>
            <a:r>
              <a:rPr lang="zh-TW" altLang="en-US" dirty="0" smtClean="0"/>
              <a:t>。</a:t>
            </a:r>
            <a:endParaRPr lang="en-US" altLang="zh-TW" dirty="0" smtClean="0"/>
          </a:p>
        </p:txBody>
      </p:sp>
      <p:pic>
        <p:nvPicPr>
          <p:cNvPr id="1026" name="Picture 2" descr="H:\大物所\meeting\颮線與地形間的較互作用影響環境的改變\figure\eq1.jpg"/>
          <p:cNvPicPr>
            <a:picLocks noChangeAspect="1" noChangeArrowheads="1"/>
          </p:cNvPicPr>
          <p:nvPr/>
        </p:nvPicPr>
        <p:blipFill>
          <a:blip r:embed="rId3" cstate="print"/>
          <a:srcRect/>
          <a:stretch>
            <a:fillRect/>
          </a:stretch>
        </p:blipFill>
        <p:spPr bwMode="auto">
          <a:xfrm>
            <a:off x="3203848" y="1196752"/>
            <a:ext cx="4180699" cy="115212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實驗設計</a:t>
            </a:r>
            <a:endParaRPr lang="zh-TW" altLang="en-US" dirty="0"/>
          </a:p>
        </p:txBody>
      </p:sp>
      <p:pic>
        <p:nvPicPr>
          <p:cNvPr id="2050" name="Picture 2" descr="H:\大物所\meeting\颮線與地形間的較互作用影響環境的改變\figure\fig1.jpg"/>
          <p:cNvPicPr>
            <a:picLocks noChangeAspect="1" noChangeArrowheads="1"/>
          </p:cNvPicPr>
          <p:nvPr/>
        </p:nvPicPr>
        <p:blipFill>
          <a:blip r:embed="rId3" cstate="print"/>
          <a:srcRect/>
          <a:stretch>
            <a:fillRect/>
          </a:stretch>
        </p:blipFill>
        <p:spPr bwMode="auto">
          <a:xfrm>
            <a:off x="2051720" y="1268760"/>
            <a:ext cx="4961338" cy="5010085"/>
          </a:xfrm>
          <a:prstGeom prst="rect">
            <a:avLst/>
          </a:prstGeom>
          <a:noFill/>
        </p:spPr>
      </p:pic>
      <p:sp>
        <p:nvSpPr>
          <p:cNvPr id="5" name="文字方塊 4"/>
          <p:cNvSpPr txBox="1"/>
          <p:nvPr/>
        </p:nvSpPr>
        <p:spPr>
          <a:xfrm>
            <a:off x="755576" y="1628800"/>
            <a:ext cx="1656184" cy="400110"/>
          </a:xfrm>
          <a:prstGeom prst="rect">
            <a:avLst/>
          </a:prstGeom>
          <a:noFill/>
        </p:spPr>
        <p:txBody>
          <a:bodyPr wrap="square" rtlCol="0">
            <a:spAutoFit/>
          </a:bodyPr>
          <a:lstStyle/>
          <a:p>
            <a:pPr>
              <a:buFont typeface="Wingdings" pitchFamily="2" charset="2"/>
              <a:buChar char="l"/>
            </a:pPr>
            <a:r>
              <a:rPr lang="zh-TW" altLang="en-US" sz="2000" b="1" dirty="0" smtClean="0">
                <a:solidFill>
                  <a:srgbClr val="660066"/>
                </a:solidFill>
              </a:rPr>
              <a:t>熱力剖面</a:t>
            </a:r>
            <a:endParaRPr lang="zh-TW" altLang="en-US" sz="2000" b="1" dirty="0">
              <a:solidFill>
                <a:srgbClr val="660066"/>
              </a:solidFill>
            </a:endParaRPr>
          </a:p>
        </p:txBody>
      </p:sp>
      <p:sp>
        <p:nvSpPr>
          <p:cNvPr id="6" name="文字方塊 5"/>
          <p:cNvSpPr txBox="1"/>
          <p:nvPr/>
        </p:nvSpPr>
        <p:spPr>
          <a:xfrm>
            <a:off x="683568" y="3861048"/>
            <a:ext cx="2232248" cy="400110"/>
          </a:xfrm>
          <a:prstGeom prst="rect">
            <a:avLst/>
          </a:prstGeom>
          <a:noFill/>
        </p:spPr>
        <p:txBody>
          <a:bodyPr wrap="square" rtlCol="0">
            <a:spAutoFit/>
          </a:bodyPr>
          <a:lstStyle/>
          <a:p>
            <a:pPr>
              <a:buFont typeface="Wingdings" pitchFamily="2" charset="2"/>
              <a:buChar char="l"/>
            </a:pPr>
            <a:r>
              <a:rPr lang="zh-TW" altLang="en-US" sz="2000" b="1" dirty="0" smtClean="0">
                <a:solidFill>
                  <a:srgbClr val="660066"/>
                </a:solidFill>
              </a:rPr>
              <a:t>低層風切</a:t>
            </a:r>
            <a:endParaRPr lang="zh-TW" altLang="en-US" sz="2000" b="1" dirty="0">
              <a:solidFill>
                <a:srgbClr val="660066"/>
              </a:solidFill>
            </a:endParaRPr>
          </a:p>
        </p:txBody>
      </p:sp>
      <p:sp>
        <p:nvSpPr>
          <p:cNvPr id="7" name="文字方塊 6"/>
          <p:cNvSpPr txBox="1"/>
          <p:nvPr/>
        </p:nvSpPr>
        <p:spPr>
          <a:xfrm>
            <a:off x="6948264" y="1628800"/>
            <a:ext cx="2088232" cy="400110"/>
          </a:xfrm>
          <a:prstGeom prst="rect">
            <a:avLst/>
          </a:prstGeom>
          <a:noFill/>
        </p:spPr>
        <p:txBody>
          <a:bodyPr wrap="square" rtlCol="0">
            <a:spAutoFit/>
          </a:bodyPr>
          <a:lstStyle/>
          <a:p>
            <a:pPr>
              <a:buFont typeface="Wingdings" pitchFamily="2" charset="2"/>
              <a:buChar char="l"/>
            </a:pPr>
            <a:r>
              <a:rPr lang="zh-TW" altLang="en-US" sz="2000" b="1" dirty="0" smtClean="0">
                <a:solidFill>
                  <a:srgbClr val="660066"/>
                </a:solidFill>
              </a:rPr>
              <a:t>平均風</a:t>
            </a:r>
            <a:endParaRPr lang="zh-TW" altLang="en-US" sz="2000" b="1" dirty="0">
              <a:solidFill>
                <a:srgbClr val="660066"/>
              </a:solidFill>
            </a:endParaRPr>
          </a:p>
        </p:txBody>
      </p:sp>
      <p:sp>
        <p:nvSpPr>
          <p:cNvPr id="8" name="文字方塊 7"/>
          <p:cNvSpPr txBox="1"/>
          <p:nvPr/>
        </p:nvSpPr>
        <p:spPr>
          <a:xfrm>
            <a:off x="7020272" y="3861048"/>
            <a:ext cx="1656184" cy="1015663"/>
          </a:xfrm>
          <a:prstGeom prst="rect">
            <a:avLst/>
          </a:prstGeom>
          <a:noFill/>
        </p:spPr>
        <p:txBody>
          <a:bodyPr wrap="square" rtlCol="0">
            <a:spAutoFit/>
          </a:bodyPr>
          <a:lstStyle/>
          <a:p>
            <a:pPr>
              <a:buFont typeface="Wingdings" pitchFamily="2" charset="2"/>
              <a:buChar char="l"/>
            </a:pPr>
            <a:r>
              <a:rPr lang="zh-TW" altLang="en-US" sz="2000" b="1" dirty="0" smtClean="0">
                <a:solidFill>
                  <a:srgbClr val="660066"/>
                </a:solidFill>
              </a:rPr>
              <a:t>改變風切，維持平均風的大小</a:t>
            </a:r>
            <a:endParaRPr lang="zh-TW" altLang="en-US" sz="2000" b="1" dirty="0">
              <a:solidFill>
                <a:srgbClr val="660066"/>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r>
              <a:rPr lang="zh-TW" altLang="zh-TW" sz="2800" dirty="0" smtClean="0"/>
              <a:t>當熱力環境</a:t>
            </a:r>
            <a:r>
              <a:rPr lang="zh-TW" altLang="en-US" sz="2800" dirty="0" smtClean="0"/>
              <a:t>不</a:t>
            </a:r>
            <a:r>
              <a:rPr lang="zh-TW" altLang="zh-TW" sz="2800" dirty="0" smtClean="0"/>
              <a:t>利</a:t>
            </a:r>
            <a:r>
              <a:rPr lang="zh-TW" altLang="en-US" sz="2800" dirty="0" smtClean="0"/>
              <a:t>於颮線橫越山脈時，垂直風場的影響</a:t>
            </a:r>
            <a:r>
              <a:rPr lang="zh-TW" altLang="zh-TW" sz="2800" dirty="0" smtClean="0"/>
              <a:t>。</a:t>
            </a:r>
            <a:endParaRPr lang="en-US" altLang="zh-TW" sz="2800" dirty="0" smtClean="0"/>
          </a:p>
          <a:p>
            <a:endParaRPr lang="en-US" altLang="zh-TW" sz="2800" dirty="0" smtClean="0"/>
          </a:p>
          <a:p>
            <a:r>
              <a:rPr lang="zh-TW" altLang="zh-TW" sz="2800" dirty="0" smtClean="0"/>
              <a:t>第一種</a:t>
            </a:r>
            <a:r>
              <a:rPr lang="zh-TW" altLang="en-US" sz="2800" dirty="0" smtClean="0"/>
              <a:t>：</a:t>
            </a:r>
            <a:r>
              <a:rPr lang="zh-TW" altLang="zh-TW" sz="2800" dirty="0" smtClean="0"/>
              <a:t>在背風面引入低層冷卻，</a:t>
            </a:r>
            <a:r>
              <a:rPr lang="zh-TW" altLang="en-US" sz="2800" dirty="0" smtClean="0"/>
              <a:t>當</a:t>
            </a:r>
            <a:r>
              <a:rPr lang="zh-TW" altLang="zh-TW" sz="2800" dirty="0" smtClean="0"/>
              <a:t>颮線到達山</a:t>
            </a:r>
            <a:r>
              <a:rPr lang="zh-TW" altLang="en-US" sz="2800" dirty="0" smtClean="0"/>
              <a:t>峰</a:t>
            </a:r>
            <a:r>
              <a:rPr lang="zh-TW" altLang="zh-TW" sz="2800" dirty="0" smtClean="0"/>
              <a:t>時</a:t>
            </a:r>
            <a:r>
              <a:rPr lang="zh-TW" altLang="en-US" sz="2800" dirty="0" smtClean="0"/>
              <a:t>，</a:t>
            </a:r>
            <a:r>
              <a:rPr lang="zh-TW" altLang="zh-TW" sz="2800" dirty="0" smtClean="0"/>
              <a:t>高度低於</a:t>
            </a:r>
            <a:r>
              <a:rPr lang="en-US" altLang="zh-TW" sz="2800" dirty="0" smtClean="0"/>
              <a:t>2km</a:t>
            </a:r>
            <a:r>
              <a:rPr lang="zh-TW" altLang="en-US" sz="2800" dirty="0" smtClean="0"/>
              <a:t>，</a:t>
            </a:r>
            <a:r>
              <a:rPr lang="zh-TW" altLang="zh-TW" sz="2800" dirty="0" smtClean="0"/>
              <a:t>表面溫度</a:t>
            </a:r>
            <a:r>
              <a:rPr lang="zh-TW" altLang="en-US" sz="2800" dirty="0" smtClean="0"/>
              <a:t>減少至</a:t>
            </a:r>
            <a:r>
              <a:rPr lang="en-US" altLang="zh-TW" sz="2800" dirty="0" smtClean="0"/>
              <a:t>6</a:t>
            </a:r>
            <a:r>
              <a:rPr lang="zh-TW" altLang="zh-TW" sz="2800" dirty="0" smtClean="0"/>
              <a:t>或</a:t>
            </a:r>
            <a:r>
              <a:rPr lang="en-US" altLang="zh-TW" sz="2800" dirty="0" smtClean="0"/>
              <a:t>12k</a:t>
            </a:r>
            <a:r>
              <a:rPr lang="zh-TW" altLang="zh-TW" sz="2800" dirty="0" smtClean="0"/>
              <a:t>。</a:t>
            </a:r>
            <a:endParaRPr lang="en-US" altLang="zh-TW" sz="2800" dirty="0" smtClean="0"/>
          </a:p>
          <a:p>
            <a:endParaRPr lang="en-US" altLang="zh-TW" sz="2800" dirty="0" smtClean="0"/>
          </a:p>
          <a:p>
            <a:r>
              <a:rPr lang="zh-TW" altLang="zh-TW" sz="2800" dirty="0" smtClean="0"/>
              <a:t>第二</a:t>
            </a:r>
            <a:r>
              <a:rPr lang="zh-TW" altLang="en-US" sz="2800" dirty="0" smtClean="0"/>
              <a:t>種：</a:t>
            </a:r>
            <a:r>
              <a:rPr lang="zh-TW" altLang="zh-TW" sz="2800" dirty="0" smtClean="0"/>
              <a:t>減少邊界成的混合比從</a:t>
            </a:r>
            <a:r>
              <a:rPr lang="en-US" altLang="zh-TW" sz="2800" dirty="0" smtClean="0"/>
              <a:t>14</a:t>
            </a:r>
            <a:r>
              <a:rPr lang="zh-TW" altLang="zh-TW" sz="2800" dirty="0" smtClean="0"/>
              <a:t>至</a:t>
            </a:r>
            <a:r>
              <a:rPr lang="en-US" altLang="zh-TW" sz="2800" dirty="0" smtClean="0"/>
              <a:t>11g kg</a:t>
            </a:r>
            <a:r>
              <a:rPr lang="en-US" altLang="zh-TW" sz="2800" baseline="30000" dirty="0" smtClean="0"/>
              <a:t>-1</a:t>
            </a:r>
            <a:r>
              <a:rPr lang="zh-TW" altLang="en-US" sz="2800" dirty="0" smtClean="0"/>
              <a:t>。</a:t>
            </a:r>
          </a:p>
          <a:p>
            <a:endParaRPr lang="en-US" altLang="zh-TW" sz="2800" dirty="0" smtClean="0"/>
          </a:p>
          <a:p>
            <a:endParaRPr lang="en-US" altLang="zh-TW" sz="2800" dirty="0" smtClean="0"/>
          </a:p>
          <a:p>
            <a:endParaRPr lang="zh-TW" altLang="en-US" dirty="0"/>
          </a:p>
        </p:txBody>
      </p:sp>
      <p:pic>
        <p:nvPicPr>
          <p:cNvPr id="2051" name="Picture 3" descr="H:\大物所\meeting\颮線與地形間的較互作用影響環境的改變\figure\fig12.jpg"/>
          <p:cNvPicPr>
            <a:picLocks noChangeAspect="1" noChangeArrowheads="1"/>
          </p:cNvPicPr>
          <p:nvPr/>
        </p:nvPicPr>
        <p:blipFill>
          <a:blip r:embed="rId3" cstate="print"/>
          <a:srcRect/>
          <a:stretch>
            <a:fillRect/>
          </a:stretch>
        </p:blipFill>
        <p:spPr bwMode="auto">
          <a:xfrm>
            <a:off x="899592" y="980728"/>
            <a:ext cx="7277100" cy="50768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randombar(horizontal)">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67544" y="2780928"/>
            <a:ext cx="8229600" cy="914400"/>
          </a:xfrm>
        </p:spPr>
        <p:txBody>
          <a:bodyPr>
            <a:normAutofit/>
          </a:bodyPr>
          <a:lstStyle/>
          <a:p>
            <a:pPr algn="ctr"/>
            <a:r>
              <a:rPr lang="zh-TW" altLang="en-US" sz="4000" b="1" dirty="0" smtClean="0"/>
              <a:t>控制實驗</a:t>
            </a:r>
            <a:endParaRPr lang="zh-TW" altLang="en-US" sz="4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surface simulated reflectivity</a:t>
            </a:r>
            <a:endParaRPr lang="zh-TW" altLang="en-US" dirty="0"/>
          </a:p>
        </p:txBody>
      </p:sp>
      <p:pic>
        <p:nvPicPr>
          <p:cNvPr id="3074" name="Picture 2" descr="C:\Users\chang hong\Desktop\2d.jpg"/>
          <p:cNvPicPr>
            <a:picLocks noChangeAspect="1" noChangeArrowheads="1"/>
          </p:cNvPicPr>
          <p:nvPr/>
        </p:nvPicPr>
        <p:blipFill>
          <a:blip r:embed="rId3" cstate="print"/>
          <a:srcRect/>
          <a:stretch>
            <a:fillRect/>
          </a:stretch>
        </p:blipFill>
        <p:spPr bwMode="auto">
          <a:xfrm>
            <a:off x="539552" y="1772816"/>
            <a:ext cx="3642758" cy="3240360"/>
          </a:xfrm>
          <a:prstGeom prst="rect">
            <a:avLst/>
          </a:prstGeom>
          <a:noFill/>
        </p:spPr>
      </p:pic>
      <p:pic>
        <p:nvPicPr>
          <p:cNvPr id="3075" name="Picture 3" descr="C:\Users\chang hong\Desktop\3f.jpg"/>
          <p:cNvPicPr>
            <a:picLocks noChangeAspect="1" noChangeArrowheads="1"/>
          </p:cNvPicPr>
          <p:nvPr/>
        </p:nvPicPr>
        <p:blipFill>
          <a:blip r:embed="rId4" cstate="print"/>
          <a:srcRect/>
          <a:stretch>
            <a:fillRect/>
          </a:stretch>
        </p:blipFill>
        <p:spPr bwMode="auto">
          <a:xfrm>
            <a:off x="4139952" y="2132856"/>
            <a:ext cx="4496919" cy="2016224"/>
          </a:xfrm>
          <a:prstGeom prst="rect">
            <a:avLst/>
          </a:prstGeom>
          <a:noFill/>
        </p:spPr>
      </p:pic>
      <p:pic>
        <p:nvPicPr>
          <p:cNvPr id="3076" name="Picture 4" descr="C:\Users\chang hong\Desktop\2a-c.jpg"/>
          <p:cNvPicPr>
            <a:picLocks noChangeAspect="1" noChangeArrowheads="1"/>
          </p:cNvPicPr>
          <p:nvPr/>
        </p:nvPicPr>
        <p:blipFill>
          <a:blip r:embed="rId5" cstate="print"/>
          <a:srcRect/>
          <a:stretch>
            <a:fillRect/>
          </a:stretch>
        </p:blipFill>
        <p:spPr bwMode="auto">
          <a:xfrm>
            <a:off x="827584" y="5157192"/>
            <a:ext cx="3219450" cy="361950"/>
          </a:xfrm>
          <a:prstGeom prst="rect">
            <a:avLst/>
          </a:prstGeom>
          <a:noFill/>
        </p:spPr>
      </p:pic>
      <p:pic>
        <p:nvPicPr>
          <p:cNvPr id="3077" name="Picture 5" descr="C:\Users\chang hong\Desktop\3-c.jpg"/>
          <p:cNvPicPr>
            <a:picLocks noChangeAspect="1" noChangeArrowheads="1"/>
          </p:cNvPicPr>
          <p:nvPr/>
        </p:nvPicPr>
        <p:blipFill>
          <a:blip r:embed="rId6" cstate="print"/>
          <a:srcRect/>
          <a:stretch>
            <a:fillRect/>
          </a:stretch>
        </p:blipFill>
        <p:spPr bwMode="auto">
          <a:xfrm>
            <a:off x="8676456" y="2420888"/>
            <a:ext cx="333375" cy="1695450"/>
          </a:xfrm>
          <a:prstGeom prst="rect">
            <a:avLst/>
          </a:prstGeom>
          <a:noFill/>
        </p:spPr>
      </p:pic>
      <p:pic>
        <p:nvPicPr>
          <p:cNvPr id="3078" name="Picture 6" descr="C:\Users\chang hong\Desktop\2a-control.jpg"/>
          <p:cNvPicPr>
            <a:picLocks noChangeAspect="1" noChangeArrowheads="1"/>
          </p:cNvPicPr>
          <p:nvPr/>
        </p:nvPicPr>
        <p:blipFill>
          <a:blip r:embed="rId7" cstate="print"/>
          <a:srcRect/>
          <a:stretch>
            <a:fillRect/>
          </a:stretch>
        </p:blipFill>
        <p:spPr bwMode="auto">
          <a:xfrm>
            <a:off x="107504" y="2708920"/>
            <a:ext cx="504825" cy="1257300"/>
          </a:xfrm>
          <a:prstGeom prst="rect">
            <a:avLst/>
          </a:prstGeom>
          <a:noFill/>
        </p:spPr>
      </p:pic>
      <p:sp>
        <p:nvSpPr>
          <p:cNvPr id="9" name="文字方塊 8"/>
          <p:cNvSpPr txBox="1"/>
          <p:nvPr/>
        </p:nvSpPr>
        <p:spPr>
          <a:xfrm>
            <a:off x="6948264" y="4293096"/>
            <a:ext cx="1996059" cy="369332"/>
          </a:xfrm>
          <a:prstGeom prst="rect">
            <a:avLst/>
          </a:prstGeom>
          <a:noFill/>
        </p:spPr>
        <p:txBody>
          <a:bodyPr wrap="none" rtlCol="0">
            <a:spAutoFit/>
          </a:bodyPr>
          <a:lstStyle/>
          <a:p>
            <a:r>
              <a:rPr lang="en-US" altLang="zh-TW" dirty="0" smtClean="0"/>
              <a:t>contour </a:t>
            </a:r>
            <a:r>
              <a:rPr lang="zh-TW" altLang="en-US" dirty="0" smtClean="0"/>
              <a:t>： </a:t>
            </a:r>
            <a:r>
              <a:rPr lang="en-US" altLang="zh-TW" dirty="0" smtClean="0"/>
              <a:t>-2 K </a:t>
            </a:r>
            <a:r>
              <a:rPr lang="el-GR" altLang="zh-TW" dirty="0" smtClean="0"/>
              <a:t>θ</a:t>
            </a:r>
            <a:r>
              <a:rPr lang="en-US" altLang="zh-TW" dirty="0" smtClean="0"/>
              <a:t>’</a:t>
            </a:r>
            <a:endParaRPr lang="zh-TW" altLang="en-US" dirty="0"/>
          </a:p>
        </p:txBody>
      </p:sp>
      <p:sp>
        <p:nvSpPr>
          <p:cNvPr id="10" name="矩形 9"/>
          <p:cNvSpPr/>
          <p:nvPr/>
        </p:nvSpPr>
        <p:spPr>
          <a:xfrm>
            <a:off x="1979712" y="3068960"/>
            <a:ext cx="432048"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2411760" y="2708920"/>
            <a:ext cx="432048"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6516216" y="2276872"/>
            <a:ext cx="432048"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4"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surface simulated reflectivity</a:t>
            </a:r>
            <a:endParaRPr lang="zh-TW" altLang="en-US" dirty="0"/>
          </a:p>
        </p:txBody>
      </p:sp>
      <p:pic>
        <p:nvPicPr>
          <p:cNvPr id="5122" name="Picture 2" descr="C:\Users\chang hong\Desktop\3gh.jpg"/>
          <p:cNvPicPr>
            <a:picLocks noChangeAspect="1" noChangeArrowheads="1"/>
          </p:cNvPicPr>
          <p:nvPr/>
        </p:nvPicPr>
        <p:blipFill>
          <a:blip r:embed="rId3" cstate="print"/>
          <a:srcRect/>
          <a:stretch>
            <a:fillRect/>
          </a:stretch>
        </p:blipFill>
        <p:spPr bwMode="auto">
          <a:xfrm>
            <a:off x="4572000" y="1556792"/>
            <a:ext cx="4152900" cy="3724275"/>
          </a:xfrm>
          <a:prstGeom prst="rect">
            <a:avLst/>
          </a:prstGeom>
          <a:noFill/>
        </p:spPr>
      </p:pic>
      <p:pic>
        <p:nvPicPr>
          <p:cNvPr id="5123" name="Picture 3" descr="C:\Users\chang hong\Desktop\2d.jpg"/>
          <p:cNvPicPr>
            <a:picLocks noChangeAspect="1" noChangeArrowheads="1"/>
          </p:cNvPicPr>
          <p:nvPr/>
        </p:nvPicPr>
        <p:blipFill>
          <a:blip r:embed="rId4" cstate="print"/>
          <a:srcRect/>
          <a:stretch>
            <a:fillRect/>
          </a:stretch>
        </p:blipFill>
        <p:spPr bwMode="auto">
          <a:xfrm>
            <a:off x="827584" y="1772816"/>
            <a:ext cx="3276600" cy="2914650"/>
          </a:xfrm>
          <a:prstGeom prst="rect">
            <a:avLst/>
          </a:prstGeom>
          <a:noFill/>
        </p:spPr>
      </p:pic>
      <p:pic>
        <p:nvPicPr>
          <p:cNvPr id="5124" name="Picture 4" descr="C:\Users\chang hong\Desktop\3-c.jpg"/>
          <p:cNvPicPr>
            <a:picLocks noChangeAspect="1" noChangeArrowheads="1"/>
          </p:cNvPicPr>
          <p:nvPr/>
        </p:nvPicPr>
        <p:blipFill>
          <a:blip r:embed="rId5" cstate="print"/>
          <a:srcRect/>
          <a:stretch>
            <a:fillRect/>
          </a:stretch>
        </p:blipFill>
        <p:spPr bwMode="auto">
          <a:xfrm>
            <a:off x="4195763" y="2295525"/>
            <a:ext cx="333375" cy="1695450"/>
          </a:xfrm>
          <a:prstGeom prst="rect">
            <a:avLst/>
          </a:prstGeom>
          <a:noFill/>
        </p:spPr>
      </p:pic>
      <p:pic>
        <p:nvPicPr>
          <p:cNvPr id="5125" name="Picture 5" descr="C:\Users\chang hong\Desktop\2a-c.jpg"/>
          <p:cNvPicPr>
            <a:picLocks noChangeAspect="1" noChangeArrowheads="1"/>
          </p:cNvPicPr>
          <p:nvPr/>
        </p:nvPicPr>
        <p:blipFill>
          <a:blip r:embed="rId6" cstate="print"/>
          <a:srcRect/>
          <a:stretch>
            <a:fillRect/>
          </a:stretch>
        </p:blipFill>
        <p:spPr bwMode="auto">
          <a:xfrm>
            <a:off x="899592" y="4869160"/>
            <a:ext cx="3219450" cy="361950"/>
          </a:xfrm>
          <a:prstGeom prst="rect">
            <a:avLst/>
          </a:prstGeom>
          <a:noFill/>
        </p:spPr>
      </p:pic>
      <p:pic>
        <p:nvPicPr>
          <p:cNvPr id="5126" name="Picture 6" descr="C:\Users\chang hong\Desktop\2a-control.jpg"/>
          <p:cNvPicPr>
            <a:picLocks noChangeAspect="1" noChangeArrowheads="1"/>
          </p:cNvPicPr>
          <p:nvPr/>
        </p:nvPicPr>
        <p:blipFill>
          <a:blip r:embed="rId7" cstate="print"/>
          <a:srcRect/>
          <a:stretch>
            <a:fillRect/>
          </a:stretch>
        </p:blipFill>
        <p:spPr bwMode="auto">
          <a:xfrm>
            <a:off x="323528" y="2636912"/>
            <a:ext cx="504825" cy="1257300"/>
          </a:xfrm>
          <a:prstGeom prst="rect">
            <a:avLst/>
          </a:prstGeom>
          <a:noFill/>
        </p:spPr>
      </p:pic>
      <p:sp>
        <p:nvSpPr>
          <p:cNvPr id="8" name="文字方塊 7"/>
          <p:cNvSpPr txBox="1"/>
          <p:nvPr/>
        </p:nvSpPr>
        <p:spPr>
          <a:xfrm>
            <a:off x="6732240" y="5301208"/>
            <a:ext cx="1996059" cy="369332"/>
          </a:xfrm>
          <a:prstGeom prst="rect">
            <a:avLst/>
          </a:prstGeom>
          <a:noFill/>
        </p:spPr>
        <p:txBody>
          <a:bodyPr wrap="none" rtlCol="0">
            <a:spAutoFit/>
          </a:bodyPr>
          <a:lstStyle/>
          <a:p>
            <a:r>
              <a:rPr lang="en-US" altLang="zh-TW" dirty="0" smtClean="0"/>
              <a:t>contour </a:t>
            </a:r>
            <a:r>
              <a:rPr lang="zh-TW" altLang="en-US" dirty="0" smtClean="0"/>
              <a:t>： </a:t>
            </a:r>
            <a:r>
              <a:rPr lang="en-US" altLang="zh-TW" dirty="0" smtClean="0"/>
              <a:t>-2 K </a:t>
            </a:r>
            <a:r>
              <a:rPr lang="el-GR" altLang="zh-TW" dirty="0" smtClean="0"/>
              <a:t>θ</a:t>
            </a:r>
            <a:r>
              <a:rPr lang="en-US" altLang="zh-TW" dirty="0" smtClean="0"/>
              <a:t>’</a:t>
            </a:r>
            <a:endParaRPr lang="zh-TW" altLang="en-US" dirty="0"/>
          </a:p>
        </p:txBody>
      </p:sp>
      <p:cxnSp>
        <p:nvCxnSpPr>
          <p:cNvPr id="10" name="直線接點 9"/>
          <p:cNvCxnSpPr/>
          <p:nvPr/>
        </p:nvCxnSpPr>
        <p:spPr>
          <a:xfrm flipV="1">
            <a:off x="2843808" y="1844824"/>
            <a:ext cx="0" cy="26642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V="1">
            <a:off x="6804248" y="3501008"/>
            <a:ext cx="0" cy="14401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有無地形的比較</a:t>
            </a:r>
            <a:endParaRPr lang="zh-TW" altLang="en-US" dirty="0"/>
          </a:p>
        </p:txBody>
      </p:sp>
      <p:pic>
        <p:nvPicPr>
          <p:cNvPr id="1026" name="Picture 2" descr="C:\Users\chang hong\Desktop\2be.jpg"/>
          <p:cNvPicPr>
            <a:picLocks noChangeAspect="1" noChangeArrowheads="1"/>
          </p:cNvPicPr>
          <p:nvPr/>
        </p:nvPicPr>
        <p:blipFill>
          <a:blip r:embed="rId3" cstate="print"/>
          <a:srcRect/>
          <a:stretch>
            <a:fillRect/>
          </a:stretch>
        </p:blipFill>
        <p:spPr bwMode="auto">
          <a:xfrm>
            <a:off x="720887" y="1700808"/>
            <a:ext cx="8423113" cy="3681471"/>
          </a:xfrm>
          <a:prstGeom prst="rect">
            <a:avLst/>
          </a:prstGeom>
          <a:noFill/>
        </p:spPr>
      </p:pic>
      <p:pic>
        <p:nvPicPr>
          <p:cNvPr id="1027" name="Picture 3" descr="H:\大物所\meeting\颮線與地形間的較互作用影響環境的改變\figure\2b-c.jpg"/>
          <p:cNvPicPr>
            <a:picLocks noChangeAspect="1" noChangeArrowheads="1"/>
          </p:cNvPicPr>
          <p:nvPr/>
        </p:nvPicPr>
        <p:blipFill>
          <a:blip r:embed="rId4" cstate="print"/>
          <a:srcRect/>
          <a:stretch>
            <a:fillRect/>
          </a:stretch>
        </p:blipFill>
        <p:spPr bwMode="auto">
          <a:xfrm>
            <a:off x="3131840" y="5517232"/>
            <a:ext cx="3219450" cy="361950"/>
          </a:xfrm>
          <a:prstGeom prst="rect">
            <a:avLst/>
          </a:prstGeom>
          <a:noFill/>
        </p:spPr>
      </p:pic>
      <p:sp>
        <p:nvSpPr>
          <p:cNvPr id="5" name="文字方塊 4"/>
          <p:cNvSpPr txBox="1"/>
          <p:nvPr/>
        </p:nvSpPr>
        <p:spPr>
          <a:xfrm>
            <a:off x="4355976" y="1268760"/>
            <a:ext cx="809837" cy="369332"/>
          </a:xfrm>
          <a:prstGeom prst="rect">
            <a:avLst/>
          </a:prstGeom>
          <a:noFill/>
        </p:spPr>
        <p:txBody>
          <a:bodyPr wrap="none" rtlCol="0">
            <a:spAutoFit/>
          </a:bodyPr>
          <a:lstStyle/>
          <a:p>
            <a:r>
              <a:rPr lang="el-GR" altLang="zh-TW" b="1" dirty="0" smtClean="0"/>
              <a:t>Θ</a:t>
            </a:r>
            <a:r>
              <a:rPr lang="en-US" altLang="zh-TW" b="1" dirty="0" smtClean="0"/>
              <a:t>’ (K)</a:t>
            </a:r>
            <a:endParaRPr lang="zh-TW" altLang="en-US" b="1" dirty="0"/>
          </a:p>
        </p:txBody>
      </p:sp>
      <p:pic>
        <p:nvPicPr>
          <p:cNvPr id="1028" name="Picture 4" descr="C:\Users\chang hong\Desktop\2a-control.jpg"/>
          <p:cNvPicPr>
            <a:picLocks noChangeAspect="1" noChangeArrowheads="1"/>
          </p:cNvPicPr>
          <p:nvPr/>
        </p:nvPicPr>
        <p:blipFill>
          <a:blip r:embed="rId5" cstate="print"/>
          <a:srcRect/>
          <a:stretch>
            <a:fillRect/>
          </a:stretch>
        </p:blipFill>
        <p:spPr bwMode="auto">
          <a:xfrm>
            <a:off x="4644008" y="2708920"/>
            <a:ext cx="504825" cy="1257300"/>
          </a:xfrm>
          <a:prstGeom prst="rect">
            <a:avLst/>
          </a:prstGeom>
          <a:noFill/>
        </p:spPr>
      </p:pic>
      <p:pic>
        <p:nvPicPr>
          <p:cNvPr id="1029" name="Picture 5" descr="C:\Users\chang hong\Desktop\2-no tar.jpg"/>
          <p:cNvPicPr>
            <a:picLocks noChangeAspect="1" noChangeArrowheads="1"/>
          </p:cNvPicPr>
          <p:nvPr/>
        </p:nvPicPr>
        <p:blipFill>
          <a:blip r:embed="rId6" cstate="print"/>
          <a:srcRect/>
          <a:stretch>
            <a:fillRect/>
          </a:stretch>
        </p:blipFill>
        <p:spPr bwMode="auto">
          <a:xfrm>
            <a:off x="0" y="2708920"/>
            <a:ext cx="676275" cy="1304925"/>
          </a:xfrm>
          <a:prstGeom prst="rect">
            <a:avLst/>
          </a:prstGeom>
          <a:noFill/>
        </p:spPr>
      </p:pic>
      <p:sp>
        <p:nvSpPr>
          <p:cNvPr id="8" name="矩形 7"/>
          <p:cNvSpPr/>
          <p:nvPr/>
        </p:nvSpPr>
        <p:spPr>
          <a:xfrm>
            <a:off x="2051720" y="3284984"/>
            <a:ext cx="648072"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6444208" y="3356992"/>
            <a:ext cx="648072"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7092280" y="1700808"/>
            <a:ext cx="720080"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2699792" y="1700808"/>
            <a:ext cx="720080" cy="2160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3419872" y="1700808"/>
            <a:ext cx="1296144" cy="16561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7736970" y="1641038"/>
            <a:ext cx="1296144" cy="16561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grpId="1" nodeType="clickEffect">
                                  <p:stCondLst>
                                    <p:cond delay="0"/>
                                  </p:stCondLst>
                                  <p:childTnLst>
                                    <p:animEffect transition="out" filter="randombar(horizontal)">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4" presetClass="exit" presetSubtype="10" fill="hold" grpId="1" nodeType="withEffect">
                                  <p:stCondLst>
                                    <p:cond delay="0"/>
                                  </p:stCondLst>
                                  <p:childTnLst>
                                    <p:animEffect transition="out" filter="randombar(horizontal)">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4"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grpId="1" nodeType="clickEffect">
                                  <p:stCondLst>
                                    <p:cond delay="0"/>
                                  </p:stCondLst>
                                  <p:childTnLst>
                                    <p:animEffect transition="out" filter="randombar(horizontal)">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4" presetClass="exit" presetSubtype="10" fill="hold" grpId="1" nodeType="withEffect">
                                  <p:stCondLst>
                                    <p:cond delay="0"/>
                                  </p:stCondLst>
                                  <p:childTnLst>
                                    <p:animEffect transition="out" filter="randombar(horizontal)">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14" presetClass="entr" presetSubtype="1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052" name="Picture 4" descr="H:\大物所\meeting\颮線與地形間的較互作用影響環境的改變\figure\fig4.jpg"/>
          <p:cNvPicPr>
            <a:picLocks noChangeAspect="1" noChangeArrowheads="1"/>
          </p:cNvPicPr>
          <p:nvPr/>
        </p:nvPicPr>
        <p:blipFill>
          <a:blip r:embed="rId3" cstate="print"/>
          <a:srcRect/>
          <a:stretch>
            <a:fillRect/>
          </a:stretch>
        </p:blipFill>
        <p:spPr bwMode="auto">
          <a:xfrm>
            <a:off x="1691680" y="332656"/>
            <a:ext cx="6640076" cy="6140822"/>
          </a:xfrm>
          <a:prstGeom prst="rect">
            <a:avLst/>
          </a:prstGeom>
          <a:noFill/>
        </p:spPr>
      </p:pic>
      <p:sp>
        <p:nvSpPr>
          <p:cNvPr id="6" name="文字方塊 5"/>
          <p:cNvSpPr txBox="1"/>
          <p:nvPr/>
        </p:nvSpPr>
        <p:spPr>
          <a:xfrm>
            <a:off x="251520" y="1844824"/>
            <a:ext cx="1765420" cy="923330"/>
          </a:xfrm>
          <a:prstGeom prst="rect">
            <a:avLst/>
          </a:prstGeom>
          <a:noFill/>
        </p:spPr>
        <p:txBody>
          <a:bodyPr wrap="none" rtlCol="0">
            <a:spAutoFit/>
          </a:bodyPr>
          <a:lstStyle/>
          <a:p>
            <a:r>
              <a:rPr lang="en-US" altLang="zh-TW" dirty="0" smtClean="0"/>
              <a:t>shaded: w (ms</a:t>
            </a:r>
            <a:r>
              <a:rPr lang="en-US" altLang="zh-TW" baseline="30000" dirty="0" smtClean="0"/>
              <a:t>-1</a:t>
            </a:r>
            <a:r>
              <a:rPr lang="en-US" altLang="zh-TW" dirty="0" smtClean="0"/>
              <a:t>)</a:t>
            </a:r>
          </a:p>
          <a:p>
            <a:endParaRPr lang="en-US" altLang="zh-TW" dirty="0" smtClean="0"/>
          </a:p>
          <a:p>
            <a:r>
              <a:rPr lang="en-US" altLang="zh-TW" dirty="0" smtClean="0"/>
              <a:t>contoured:</a:t>
            </a:r>
            <a:r>
              <a:rPr lang="el-GR" altLang="zh-TW" dirty="0" smtClean="0"/>
              <a:t> θ</a:t>
            </a:r>
            <a:r>
              <a:rPr lang="en-US" altLang="zh-TW" dirty="0" smtClean="0"/>
              <a:t>’ (k)</a:t>
            </a:r>
            <a:endParaRPr lang="zh-TW" altLang="en-US" dirty="0"/>
          </a:p>
        </p:txBody>
      </p:sp>
      <p:sp>
        <p:nvSpPr>
          <p:cNvPr id="5" name="文字方塊 4"/>
          <p:cNvSpPr txBox="1"/>
          <p:nvPr/>
        </p:nvSpPr>
        <p:spPr>
          <a:xfrm>
            <a:off x="2051720" y="188640"/>
            <a:ext cx="452368" cy="369332"/>
          </a:xfrm>
          <a:prstGeom prst="rect">
            <a:avLst/>
          </a:prstGeom>
          <a:noFill/>
        </p:spPr>
        <p:txBody>
          <a:bodyPr wrap="none" rtlCol="0">
            <a:spAutoFit/>
          </a:bodyPr>
          <a:lstStyle/>
          <a:p>
            <a:r>
              <a:rPr lang="en-US" altLang="zh-TW" b="1" dirty="0" smtClean="0">
                <a:solidFill>
                  <a:srgbClr val="FF0000"/>
                </a:solidFill>
              </a:rPr>
              <a:t>A)</a:t>
            </a:r>
            <a:endParaRPr lang="zh-TW" altLang="en-US" b="1" dirty="0">
              <a:solidFill>
                <a:srgbClr val="FF0000"/>
              </a:solidFill>
            </a:endParaRPr>
          </a:p>
        </p:txBody>
      </p:sp>
      <p:sp>
        <p:nvSpPr>
          <p:cNvPr id="7" name="文字方塊 6"/>
          <p:cNvSpPr txBox="1"/>
          <p:nvPr/>
        </p:nvSpPr>
        <p:spPr>
          <a:xfrm>
            <a:off x="5508104" y="188640"/>
            <a:ext cx="434734" cy="369332"/>
          </a:xfrm>
          <a:prstGeom prst="rect">
            <a:avLst/>
          </a:prstGeom>
          <a:noFill/>
        </p:spPr>
        <p:txBody>
          <a:bodyPr wrap="none" rtlCol="0">
            <a:spAutoFit/>
          </a:bodyPr>
          <a:lstStyle/>
          <a:p>
            <a:r>
              <a:rPr lang="en-US" altLang="zh-TW" b="1" dirty="0" smtClean="0">
                <a:solidFill>
                  <a:srgbClr val="FF0000"/>
                </a:solidFill>
              </a:rPr>
              <a:t>B)</a:t>
            </a:r>
            <a:endParaRPr lang="zh-TW" altLang="en-US" b="1" dirty="0">
              <a:solidFill>
                <a:srgbClr val="FF0000"/>
              </a:solidFill>
            </a:endParaRPr>
          </a:p>
        </p:txBody>
      </p:sp>
      <p:sp>
        <p:nvSpPr>
          <p:cNvPr id="8" name="文字方塊 7"/>
          <p:cNvSpPr txBox="1"/>
          <p:nvPr/>
        </p:nvSpPr>
        <p:spPr>
          <a:xfrm>
            <a:off x="1998557" y="2183599"/>
            <a:ext cx="450764" cy="369332"/>
          </a:xfrm>
          <a:prstGeom prst="rect">
            <a:avLst/>
          </a:prstGeom>
          <a:noFill/>
        </p:spPr>
        <p:txBody>
          <a:bodyPr wrap="none" rtlCol="0">
            <a:spAutoFit/>
          </a:bodyPr>
          <a:lstStyle/>
          <a:p>
            <a:r>
              <a:rPr lang="en-US" altLang="zh-TW" b="1" dirty="0" smtClean="0">
                <a:solidFill>
                  <a:srgbClr val="FF0000"/>
                </a:solidFill>
              </a:rPr>
              <a:t>C)</a:t>
            </a:r>
            <a:endParaRPr lang="zh-TW" altLang="en-US" b="1" dirty="0">
              <a:solidFill>
                <a:srgbClr val="FF0000"/>
              </a:solidFill>
            </a:endParaRPr>
          </a:p>
        </p:txBody>
      </p:sp>
      <p:sp>
        <p:nvSpPr>
          <p:cNvPr id="9" name="文字方塊 8"/>
          <p:cNvSpPr txBox="1"/>
          <p:nvPr/>
        </p:nvSpPr>
        <p:spPr>
          <a:xfrm>
            <a:off x="5469022" y="2208199"/>
            <a:ext cx="457176" cy="369332"/>
          </a:xfrm>
          <a:prstGeom prst="rect">
            <a:avLst/>
          </a:prstGeom>
          <a:noFill/>
        </p:spPr>
        <p:txBody>
          <a:bodyPr wrap="none" rtlCol="0">
            <a:spAutoFit/>
          </a:bodyPr>
          <a:lstStyle/>
          <a:p>
            <a:r>
              <a:rPr lang="en-US" altLang="zh-TW" b="1" dirty="0" smtClean="0">
                <a:solidFill>
                  <a:srgbClr val="FF0000"/>
                </a:solidFill>
              </a:rPr>
              <a:t>D)</a:t>
            </a:r>
            <a:endParaRPr lang="zh-TW" altLang="en-US" b="1" dirty="0">
              <a:solidFill>
                <a:srgbClr val="FF0000"/>
              </a:solidFill>
            </a:endParaRPr>
          </a:p>
        </p:txBody>
      </p:sp>
      <p:sp>
        <p:nvSpPr>
          <p:cNvPr id="10" name="文字方塊 9"/>
          <p:cNvSpPr txBox="1"/>
          <p:nvPr/>
        </p:nvSpPr>
        <p:spPr>
          <a:xfrm>
            <a:off x="2051720" y="4221088"/>
            <a:ext cx="418704" cy="369332"/>
          </a:xfrm>
          <a:prstGeom prst="rect">
            <a:avLst/>
          </a:prstGeom>
          <a:noFill/>
        </p:spPr>
        <p:txBody>
          <a:bodyPr wrap="none" rtlCol="0">
            <a:spAutoFit/>
          </a:bodyPr>
          <a:lstStyle/>
          <a:p>
            <a:r>
              <a:rPr lang="en-US" altLang="zh-TW" b="1" dirty="0" smtClean="0">
                <a:solidFill>
                  <a:srgbClr val="FF0000"/>
                </a:solidFill>
              </a:rPr>
              <a:t>E)</a:t>
            </a:r>
            <a:endParaRPr lang="zh-TW" altLang="en-US" b="1" dirty="0">
              <a:solidFill>
                <a:srgbClr val="FF0000"/>
              </a:solidFill>
            </a:endParaRPr>
          </a:p>
        </p:txBody>
      </p:sp>
      <p:sp>
        <p:nvSpPr>
          <p:cNvPr id="11" name="文字方塊 10"/>
          <p:cNvSpPr txBox="1"/>
          <p:nvPr/>
        </p:nvSpPr>
        <p:spPr>
          <a:xfrm>
            <a:off x="5508104" y="4221088"/>
            <a:ext cx="412292" cy="369332"/>
          </a:xfrm>
          <a:prstGeom prst="rect">
            <a:avLst/>
          </a:prstGeom>
          <a:noFill/>
        </p:spPr>
        <p:txBody>
          <a:bodyPr wrap="none" rtlCol="0">
            <a:spAutoFit/>
          </a:bodyPr>
          <a:lstStyle/>
          <a:p>
            <a:r>
              <a:rPr lang="en-US" altLang="zh-TW" b="1" dirty="0" smtClean="0">
                <a:solidFill>
                  <a:srgbClr val="FF0000"/>
                </a:solidFill>
              </a:rPr>
              <a:t>F)</a:t>
            </a:r>
            <a:endParaRPr lang="zh-TW" altLang="en-US"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大綱</a:t>
            </a:r>
            <a:endParaRPr lang="zh-TW" altLang="en-US" dirty="0"/>
          </a:p>
        </p:txBody>
      </p:sp>
      <p:sp>
        <p:nvSpPr>
          <p:cNvPr id="3" name="內容版面配置區 2"/>
          <p:cNvSpPr>
            <a:spLocks noGrp="1"/>
          </p:cNvSpPr>
          <p:nvPr>
            <p:ph sz="quarter" idx="1"/>
          </p:nvPr>
        </p:nvSpPr>
        <p:spPr/>
        <p:txBody>
          <a:bodyPr/>
          <a:lstStyle/>
          <a:p>
            <a:r>
              <a:rPr lang="zh-TW" altLang="en-US" dirty="0" smtClean="0"/>
              <a:t>關鍵字</a:t>
            </a:r>
            <a:endParaRPr lang="en-US" altLang="zh-TW" dirty="0" smtClean="0"/>
          </a:p>
          <a:p>
            <a:r>
              <a:rPr lang="zh-TW" altLang="en-US" dirty="0" smtClean="0"/>
              <a:t>前言</a:t>
            </a:r>
            <a:endParaRPr lang="en-US" altLang="zh-TW" dirty="0" smtClean="0"/>
          </a:p>
          <a:p>
            <a:r>
              <a:rPr lang="zh-TW" altLang="en-US" dirty="0" smtClean="0"/>
              <a:t>研究方法 </a:t>
            </a:r>
            <a:endParaRPr lang="en-US" altLang="zh-TW" dirty="0" smtClean="0"/>
          </a:p>
          <a:p>
            <a:r>
              <a:rPr lang="zh-TW" altLang="en-US" dirty="0" smtClean="0"/>
              <a:t>敏感度實驗</a:t>
            </a:r>
            <a:endParaRPr lang="en-US" altLang="zh-TW" dirty="0" smtClean="0"/>
          </a:p>
          <a:p>
            <a:r>
              <a:rPr lang="zh-TW" altLang="en-US" dirty="0" smtClean="0"/>
              <a:t>結果</a:t>
            </a:r>
            <a:endParaRPr lang="en-US" altLang="zh-TW" dirty="0" smtClean="0"/>
          </a:p>
          <a:p>
            <a:endParaRPr lang="en-US" altLang="zh-TW"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1187624" y="2924944"/>
            <a:ext cx="1765420" cy="646331"/>
          </a:xfrm>
          <a:prstGeom prst="rect">
            <a:avLst/>
          </a:prstGeom>
          <a:noFill/>
        </p:spPr>
        <p:txBody>
          <a:bodyPr wrap="none" rtlCol="0">
            <a:spAutoFit/>
          </a:bodyPr>
          <a:lstStyle/>
          <a:p>
            <a:r>
              <a:rPr lang="en-US" altLang="zh-TW" dirty="0" smtClean="0"/>
              <a:t>shaded: w (ms</a:t>
            </a:r>
            <a:r>
              <a:rPr lang="en-US" altLang="zh-TW" baseline="30000" dirty="0" smtClean="0"/>
              <a:t>-1</a:t>
            </a:r>
            <a:r>
              <a:rPr lang="en-US" altLang="zh-TW" dirty="0" smtClean="0"/>
              <a:t>)</a:t>
            </a:r>
          </a:p>
          <a:p>
            <a:r>
              <a:rPr lang="en-US" altLang="zh-TW" dirty="0" smtClean="0"/>
              <a:t>contoured:</a:t>
            </a:r>
            <a:r>
              <a:rPr lang="el-GR" altLang="zh-TW" dirty="0" smtClean="0"/>
              <a:t> θ</a:t>
            </a:r>
            <a:r>
              <a:rPr lang="en-US" altLang="zh-TW" dirty="0" smtClean="0"/>
              <a:t>’ (k)</a:t>
            </a:r>
            <a:endParaRPr lang="zh-TW" altLang="en-US" dirty="0"/>
          </a:p>
        </p:txBody>
      </p:sp>
      <p:sp>
        <p:nvSpPr>
          <p:cNvPr id="10" name="文字方塊 9"/>
          <p:cNvSpPr txBox="1"/>
          <p:nvPr/>
        </p:nvSpPr>
        <p:spPr>
          <a:xfrm>
            <a:off x="1259632" y="5013176"/>
            <a:ext cx="1765420" cy="646331"/>
          </a:xfrm>
          <a:prstGeom prst="rect">
            <a:avLst/>
          </a:prstGeom>
          <a:noFill/>
        </p:spPr>
        <p:txBody>
          <a:bodyPr wrap="none" rtlCol="0">
            <a:spAutoFit/>
          </a:bodyPr>
          <a:lstStyle/>
          <a:p>
            <a:r>
              <a:rPr lang="en-US" altLang="zh-TW" dirty="0" smtClean="0"/>
              <a:t>shaded: w (ms</a:t>
            </a:r>
            <a:r>
              <a:rPr lang="en-US" altLang="zh-TW" baseline="30000" dirty="0" smtClean="0"/>
              <a:t>-1</a:t>
            </a:r>
            <a:r>
              <a:rPr lang="en-US" altLang="zh-TW" dirty="0" smtClean="0"/>
              <a:t>)</a:t>
            </a:r>
          </a:p>
          <a:p>
            <a:r>
              <a:rPr lang="en-US" altLang="zh-TW" dirty="0" smtClean="0"/>
              <a:t>contoured:</a:t>
            </a:r>
            <a:r>
              <a:rPr lang="el-GR" altLang="zh-TW" dirty="0" smtClean="0"/>
              <a:t> θ</a:t>
            </a:r>
            <a:r>
              <a:rPr lang="en-US" altLang="zh-TW" dirty="0" smtClean="0"/>
              <a:t>’ (k)</a:t>
            </a:r>
            <a:endParaRPr lang="zh-TW" altLang="en-US" dirty="0"/>
          </a:p>
        </p:txBody>
      </p:sp>
      <p:pic>
        <p:nvPicPr>
          <p:cNvPr id="3074" name="Picture 2" descr="H:\大物所\meeting\颮線與地形間的較互作用影響環境的改變\figure\fig5.jpg"/>
          <p:cNvPicPr>
            <a:picLocks noChangeAspect="1" noChangeArrowheads="1"/>
          </p:cNvPicPr>
          <p:nvPr/>
        </p:nvPicPr>
        <p:blipFill>
          <a:blip r:embed="rId3" cstate="print"/>
          <a:srcRect/>
          <a:stretch>
            <a:fillRect/>
          </a:stretch>
        </p:blipFill>
        <p:spPr bwMode="auto">
          <a:xfrm>
            <a:off x="3203848" y="155104"/>
            <a:ext cx="3103509" cy="6702896"/>
          </a:xfrm>
          <a:prstGeom prst="rect">
            <a:avLst/>
          </a:prstGeom>
          <a:noFill/>
        </p:spPr>
      </p:pic>
      <p:pic>
        <p:nvPicPr>
          <p:cNvPr id="3075" name="Picture 3" descr="H:\大物所\meeting\颮線與地形間的較互作用影響環境的改變\figure\2f.jpg"/>
          <p:cNvPicPr>
            <a:picLocks noChangeAspect="1" noChangeArrowheads="1"/>
          </p:cNvPicPr>
          <p:nvPr/>
        </p:nvPicPr>
        <p:blipFill>
          <a:blip r:embed="rId4" cstate="print"/>
          <a:srcRect/>
          <a:stretch>
            <a:fillRect/>
          </a:stretch>
        </p:blipFill>
        <p:spPr bwMode="auto">
          <a:xfrm>
            <a:off x="2483768" y="1556792"/>
            <a:ext cx="4464496" cy="4069408"/>
          </a:xfrm>
          <a:prstGeom prst="rect">
            <a:avLst/>
          </a:prstGeom>
          <a:noFill/>
        </p:spPr>
      </p:pic>
      <p:pic>
        <p:nvPicPr>
          <p:cNvPr id="3076" name="Picture 4" descr="H:\大物所\meeting\颮線與地形間的較互作用影響環境的改變\figure\2a-control.jpg"/>
          <p:cNvPicPr>
            <a:picLocks noChangeAspect="1" noChangeArrowheads="1"/>
          </p:cNvPicPr>
          <p:nvPr/>
        </p:nvPicPr>
        <p:blipFill>
          <a:blip r:embed="rId5" cstate="print"/>
          <a:srcRect/>
          <a:stretch>
            <a:fillRect/>
          </a:stretch>
        </p:blipFill>
        <p:spPr bwMode="auto">
          <a:xfrm>
            <a:off x="1835696" y="2636912"/>
            <a:ext cx="647526" cy="1612707"/>
          </a:xfrm>
          <a:prstGeom prst="rect">
            <a:avLst/>
          </a:prstGeom>
          <a:noFill/>
        </p:spPr>
      </p:pic>
      <p:pic>
        <p:nvPicPr>
          <p:cNvPr id="3077" name="Picture 5" descr="H:\大物所\meeting\颮線與地形間的較互作用影響環境的改變\figure\2c-c.jpg"/>
          <p:cNvPicPr>
            <a:picLocks noChangeAspect="1" noChangeArrowheads="1"/>
          </p:cNvPicPr>
          <p:nvPr/>
        </p:nvPicPr>
        <p:blipFill>
          <a:blip r:embed="rId6" cstate="print"/>
          <a:srcRect/>
          <a:stretch>
            <a:fillRect/>
          </a:stretch>
        </p:blipFill>
        <p:spPr bwMode="auto">
          <a:xfrm>
            <a:off x="3347864" y="5661248"/>
            <a:ext cx="3219450" cy="361950"/>
          </a:xfrm>
          <a:prstGeom prst="rect">
            <a:avLst/>
          </a:prstGeom>
          <a:noFill/>
        </p:spPr>
      </p:pic>
      <p:sp>
        <p:nvSpPr>
          <p:cNvPr id="7" name="文字方塊 6"/>
          <p:cNvSpPr txBox="1"/>
          <p:nvPr/>
        </p:nvSpPr>
        <p:spPr>
          <a:xfrm>
            <a:off x="971600" y="692696"/>
            <a:ext cx="2156552" cy="646331"/>
          </a:xfrm>
          <a:prstGeom prst="rect">
            <a:avLst/>
          </a:prstGeom>
          <a:noFill/>
        </p:spPr>
        <p:txBody>
          <a:bodyPr wrap="none" rtlCol="0">
            <a:spAutoFit/>
          </a:bodyPr>
          <a:lstStyle/>
          <a:p>
            <a:r>
              <a:rPr lang="en-US" altLang="zh-TW" dirty="0" smtClean="0"/>
              <a:t>shaded: U (ms</a:t>
            </a:r>
            <a:r>
              <a:rPr lang="en-US" altLang="zh-TW" baseline="30000" dirty="0" smtClean="0"/>
              <a:t>-1</a:t>
            </a:r>
            <a:r>
              <a:rPr lang="en-US" altLang="zh-TW" dirty="0" smtClean="0"/>
              <a:t>)</a:t>
            </a:r>
          </a:p>
          <a:p>
            <a:r>
              <a:rPr lang="en-US" altLang="zh-TW" dirty="0" smtClean="0"/>
              <a:t>contoured:</a:t>
            </a:r>
            <a:r>
              <a:rPr lang="el-GR" altLang="zh-TW" dirty="0" smtClean="0"/>
              <a:t> </a:t>
            </a:r>
            <a:r>
              <a:rPr lang="en-US" altLang="zh-TW" dirty="0" smtClean="0"/>
              <a:t>W (ms</a:t>
            </a:r>
            <a:r>
              <a:rPr lang="en-US" altLang="zh-TW" baseline="30000" dirty="0" smtClean="0"/>
              <a:t>-1 </a:t>
            </a:r>
            <a:r>
              <a:rPr lang="en-US" altLang="zh-TW" dirty="0" smtClean="0"/>
              <a:t>)</a:t>
            </a:r>
            <a:endParaRPr lang="zh-TW" altLang="en-US" dirty="0"/>
          </a:p>
        </p:txBody>
      </p:sp>
      <p:sp>
        <p:nvSpPr>
          <p:cNvPr id="11" name="文字方塊 10"/>
          <p:cNvSpPr txBox="1"/>
          <p:nvPr/>
        </p:nvSpPr>
        <p:spPr>
          <a:xfrm>
            <a:off x="6948264" y="3212976"/>
            <a:ext cx="1077539" cy="369332"/>
          </a:xfrm>
          <a:prstGeom prst="rect">
            <a:avLst/>
          </a:prstGeom>
          <a:noFill/>
        </p:spPr>
        <p:txBody>
          <a:bodyPr wrap="none" rtlCol="0">
            <a:spAutoFit/>
          </a:bodyPr>
          <a:lstStyle/>
          <a:p>
            <a:r>
              <a:rPr lang="en-US" altLang="zh-TW" b="1" dirty="0" smtClean="0">
                <a:solidFill>
                  <a:srgbClr val="FF0000"/>
                </a:solidFill>
              </a:rPr>
              <a:t>W</a:t>
            </a:r>
            <a:r>
              <a:rPr lang="zh-TW" altLang="en-US" b="1" dirty="0" smtClean="0">
                <a:solidFill>
                  <a:srgbClr val="FF0000"/>
                </a:solidFill>
              </a:rPr>
              <a:t> </a:t>
            </a:r>
            <a:r>
              <a:rPr lang="en-US" altLang="zh-TW" b="1" dirty="0" smtClean="0">
                <a:solidFill>
                  <a:srgbClr val="FF0000"/>
                </a:solidFill>
              </a:rPr>
              <a:t>(m/s)</a:t>
            </a:r>
            <a:endParaRPr lang="zh-TW" alt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randombar(horizontal)">
                                      <p:cBhvr>
                                        <p:cTn id="7" dur="500"/>
                                        <p:tgtEl>
                                          <p:spTgt spid="3075"/>
                                        </p:tgtEl>
                                      </p:cBhvr>
                                    </p:animEffect>
                                  </p:childTnLst>
                                </p:cTn>
                              </p:par>
                              <p:par>
                                <p:cTn id="8" presetID="14" presetClass="entr" presetSubtype="10"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randombar(horizontal)">
                                      <p:cBhvr>
                                        <p:cTn id="10" dur="500"/>
                                        <p:tgtEl>
                                          <p:spTgt spid="3077"/>
                                        </p:tgtEl>
                                      </p:cBhvr>
                                    </p:animEffect>
                                  </p:childTnLst>
                                </p:cTn>
                              </p:par>
                              <p:par>
                                <p:cTn id="11" presetID="14" presetClass="entr" presetSubtype="1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randombar(horizontal)">
                                      <p:cBhvr>
                                        <p:cTn id="13" dur="500"/>
                                        <p:tgtEl>
                                          <p:spTgt spid="307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852936"/>
            <a:ext cx="8229600" cy="914400"/>
          </a:xfrm>
        </p:spPr>
        <p:txBody>
          <a:bodyPr>
            <a:normAutofit fontScale="90000"/>
          </a:bodyPr>
          <a:lstStyle/>
          <a:p>
            <a:pPr algn="ctr"/>
            <a:r>
              <a:rPr lang="zh-TW" altLang="en-US" sz="4400" b="1" dirty="0" smtClean="0"/>
              <a:t>敏感度實驗</a:t>
            </a:r>
            <a:r>
              <a:rPr lang="en-US" altLang="zh-TW" sz="4000" b="1" dirty="0" smtClean="0"/>
              <a:t/>
            </a:r>
            <a:br>
              <a:rPr lang="en-US" altLang="zh-TW" sz="4000" b="1" dirty="0" smtClean="0"/>
            </a:br>
            <a:r>
              <a:rPr lang="en-US" altLang="zh-TW" sz="3100" b="1" dirty="0" smtClean="0"/>
              <a:t>(</a:t>
            </a:r>
            <a:r>
              <a:rPr lang="zh-TW" altLang="en-US" sz="3100" b="1" dirty="0" smtClean="0"/>
              <a:t>平均風</a:t>
            </a:r>
            <a:r>
              <a:rPr lang="en-US" altLang="zh-TW" sz="3100" b="1" dirty="0" smtClean="0"/>
              <a:t>)</a:t>
            </a:r>
            <a:endParaRPr lang="zh-TW" altLang="en-US" sz="31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   </a:t>
            </a:r>
            <a:endParaRPr lang="zh-TW" altLang="en-US" dirty="0"/>
          </a:p>
        </p:txBody>
      </p:sp>
      <p:pic>
        <p:nvPicPr>
          <p:cNvPr id="5122" name="Picture 2" descr="C:\Users\chang hong\Desktop\1b.jpg"/>
          <p:cNvPicPr>
            <a:picLocks noChangeAspect="1" noChangeArrowheads="1"/>
          </p:cNvPicPr>
          <p:nvPr/>
        </p:nvPicPr>
        <p:blipFill>
          <a:blip r:embed="rId3" cstate="print"/>
          <a:srcRect/>
          <a:stretch>
            <a:fillRect/>
          </a:stretch>
        </p:blipFill>
        <p:spPr bwMode="auto">
          <a:xfrm>
            <a:off x="2267744" y="1412776"/>
            <a:ext cx="4536504" cy="4536504"/>
          </a:xfrm>
          <a:prstGeom prst="rect">
            <a:avLst/>
          </a:prstGeom>
          <a:noFill/>
        </p:spPr>
      </p:pic>
      <p:pic>
        <p:nvPicPr>
          <p:cNvPr id="5123" name="Picture 3" descr="C:\Users\chang hong\Desktop\2g.jpg"/>
          <p:cNvPicPr>
            <a:picLocks noChangeAspect="1" noChangeArrowheads="1"/>
          </p:cNvPicPr>
          <p:nvPr/>
        </p:nvPicPr>
        <p:blipFill>
          <a:blip r:embed="rId4" cstate="print"/>
          <a:srcRect/>
          <a:stretch>
            <a:fillRect/>
          </a:stretch>
        </p:blipFill>
        <p:spPr bwMode="auto">
          <a:xfrm>
            <a:off x="288032" y="3224527"/>
            <a:ext cx="3059832" cy="2757406"/>
          </a:xfrm>
          <a:prstGeom prst="rect">
            <a:avLst/>
          </a:prstGeom>
          <a:noFill/>
        </p:spPr>
      </p:pic>
      <p:pic>
        <p:nvPicPr>
          <p:cNvPr id="5125" name="Picture 5" descr="C:\Users\chang hong\Desktop\2a-inc-5.jpg"/>
          <p:cNvPicPr>
            <a:picLocks noChangeAspect="1" noChangeArrowheads="1"/>
          </p:cNvPicPr>
          <p:nvPr/>
        </p:nvPicPr>
        <p:blipFill>
          <a:blip r:embed="rId5" cstate="print"/>
          <a:srcRect/>
          <a:stretch>
            <a:fillRect/>
          </a:stretch>
        </p:blipFill>
        <p:spPr bwMode="auto">
          <a:xfrm>
            <a:off x="0" y="3565816"/>
            <a:ext cx="355223" cy="1657709"/>
          </a:xfrm>
          <a:prstGeom prst="rect">
            <a:avLst/>
          </a:prstGeom>
          <a:noFill/>
        </p:spPr>
      </p:pic>
      <p:pic>
        <p:nvPicPr>
          <p:cNvPr id="5126" name="Picture 6" descr="C:\Users\chang hong\Desktop\2h.jpg"/>
          <p:cNvPicPr>
            <a:picLocks noChangeAspect="1" noChangeArrowheads="1"/>
          </p:cNvPicPr>
          <p:nvPr/>
        </p:nvPicPr>
        <p:blipFill>
          <a:blip r:embed="rId6" cstate="print"/>
          <a:srcRect/>
          <a:stretch>
            <a:fillRect/>
          </a:stretch>
        </p:blipFill>
        <p:spPr bwMode="auto">
          <a:xfrm>
            <a:off x="3347864" y="3284984"/>
            <a:ext cx="2959883" cy="2678826"/>
          </a:xfrm>
          <a:prstGeom prst="rect">
            <a:avLst/>
          </a:prstGeom>
          <a:noFill/>
        </p:spPr>
      </p:pic>
      <p:pic>
        <p:nvPicPr>
          <p:cNvPr id="5128" name="Picture 8" descr="C:\Users\chang hong\Desktop\2i.jpg"/>
          <p:cNvPicPr>
            <a:picLocks noChangeAspect="1" noChangeArrowheads="1"/>
          </p:cNvPicPr>
          <p:nvPr/>
        </p:nvPicPr>
        <p:blipFill>
          <a:blip r:embed="rId7" cstate="print"/>
          <a:srcRect/>
          <a:stretch>
            <a:fillRect/>
          </a:stretch>
        </p:blipFill>
        <p:spPr bwMode="auto">
          <a:xfrm>
            <a:off x="6219349" y="3284984"/>
            <a:ext cx="2924651" cy="2664296"/>
          </a:xfrm>
          <a:prstGeom prst="rect">
            <a:avLst/>
          </a:prstGeom>
          <a:noFill/>
        </p:spPr>
      </p:pic>
      <p:sp>
        <p:nvSpPr>
          <p:cNvPr id="11" name="文字方塊 10"/>
          <p:cNvSpPr txBox="1"/>
          <p:nvPr/>
        </p:nvSpPr>
        <p:spPr>
          <a:xfrm>
            <a:off x="1331640" y="2060848"/>
            <a:ext cx="627095" cy="369332"/>
          </a:xfrm>
          <a:prstGeom prst="rect">
            <a:avLst/>
          </a:prstGeom>
          <a:noFill/>
        </p:spPr>
        <p:txBody>
          <a:bodyPr wrap="none" rtlCol="0">
            <a:spAutoFit/>
          </a:bodyPr>
          <a:lstStyle/>
          <a:p>
            <a:r>
              <a:rPr lang="en-US" altLang="zh-TW" b="1" dirty="0" err="1" smtClean="0"/>
              <a:t>dB</a:t>
            </a:r>
            <a:r>
              <a:rPr lang="en-US" altLang="zh-TW" b="1" i="1" dirty="0" err="1" smtClean="0"/>
              <a:t>Z</a:t>
            </a:r>
            <a:endParaRPr lang="zh-TW" altLang="en-US" b="1" i="1" dirty="0"/>
          </a:p>
        </p:txBody>
      </p:sp>
      <p:sp>
        <p:nvSpPr>
          <p:cNvPr id="12" name="文字方塊 11"/>
          <p:cNvSpPr txBox="1"/>
          <p:nvPr/>
        </p:nvSpPr>
        <p:spPr>
          <a:xfrm>
            <a:off x="4499992" y="2060848"/>
            <a:ext cx="425116" cy="369332"/>
          </a:xfrm>
          <a:prstGeom prst="rect">
            <a:avLst/>
          </a:prstGeom>
          <a:noFill/>
        </p:spPr>
        <p:txBody>
          <a:bodyPr wrap="none" rtlCol="0">
            <a:spAutoFit/>
          </a:bodyPr>
          <a:lstStyle/>
          <a:p>
            <a:r>
              <a:rPr lang="el-GR" altLang="zh-TW" b="1" dirty="0" smtClean="0"/>
              <a:t>θ</a:t>
            </a:r>
            <a:r>
              <a:rPr lang="en-US" altLang="zh-TW" b="1" dirty="0" smtClean="0"/>
              <a:t>’</a:t>
            </a:r>
            <a:r>
              <a:rPr lang="el-GR" altLang="zh-TW" b="1" dirty="0" smtClean="0"/>
              <a:t> </a:t>
            </a:r>
            <a:endParaRPr lang="zh-TW" altLang="en-US" b="1" dirty="0"/>
          </a:p>
        </p:txBody>
      </p:sp>
      <p:sp>
        <p:nvSpPr>
          <p:cNvPr id="13" name="文字方塊 12"/>
          <p:cNvSpPr txBox="1"/>
          <p:nvPr/>
        </p:nvSpPr>
        <p:spPr>
          <a:xfrm>
            <a:off x="7452320" y="2060848"/>
            <a:ext cx="364202" cy="369332"/>
          </a:xfrm>
          <a:prstGeom prst="rect">
            <a:avLst/>
          </a:prstGeom>
          <a:noFill/>
        </p:spPr>
        <p:txBody>
          <a:bodyPr wrap="none" rtlCol="0">
            <a:spAutoFit/>
          </a:bodyPr>
          <a:lstStyle/>
          <a:p>
            <a:r>
              <a:rPr lang="en-US" altLang="zh-TW" b="1" dirty="0" smtClean="0"/>
              <a:t>w</a:t>
            </a:r>
            <a:endParaRPr lang="zh-TW" altLang="en-US" b="1" dirty="0"/>
          </a:p>
        </p:txBody>
      </p:sp>
      <p:pic>
        <p:nvPicPr>
          <p:cNvPr id="1026" name="Picture 2" descr="C:\Users\chang hong\Desktop\2-ctl.jpg"/>
          <p:cNvPicPr>
            <a:picLocks noChangeAspect="1" noChangeArrowheads="1"/>
          </p:cNvPicPr>
          <p:nvPr/>
        </p:nvPicPr>
        <p:blipFill>
          <a:blip r:embed="rId8" cstate="print"/>
          <a:srcRect/>
          <a:stretch>
            <a:fillRect/>
          </a:stretch>
        </p:blipFill>
        <p:spPr bwMode="auto">
          <a:xfrm>
            <a:off x="-108520" y="692696"/>
            <a:ext cx="9252520" cy="2597256"/>
          </a:xfrm>
          <a:prstGeom prst="rect">
            <a:avLst/>
          </a:prstGeom>
          <a:noFill/>
        </p:spPr>
      </p:pic>
      <p:pic>
        <p:nvPicPr>
          <p:cNvPr id="21" name="Picture 4" descr="C:\Users\chang hong\Desktop\2a-c.jpg"/>
          <p:cNvPicPr>
            <a:picLocks noChangeAspect="1" noChangeArrowheads="1"/>
          </p:cNvPicPr>
          <p:nvPr/>
        </p:nvPicPr>
        <p:blipFill>
          <a:blip r:embed="rId9" cstate="print"/>
          <a:srcRect/>
          <a:stretch>
            <a:fillRect/>
          </a:stretch>
        </p:blipFill>
        <p:spPr bwMode="auto">
          <a:xfrm>
            <a:off x="539552" y="6021288"/>
            <a:ext cx="2682430" cy="301575"/>
          </a:xfrm>
          <a:prstGeom prst="rect">
            <a:avLst/>
          </a:prstGeom>
          <a:noFill/>
        </p:spPr>
      </p:pic>
      <p:pic>
        <p:nvPicPr>
          <p:cNvPr id="22" name="Picture 7" descr="C:\Users\chang hong\Desktop\2b-c.jpg"/>
          <p:cNvPicPr>
            <a:picLocks noChangeAspect="1" noChangeArrowheads="1"/>
          </p:cNvPicPr>
          <p:nvPr/>
        </p:nvPicPr>
        <p:blipFill>
          <a:blip r:embed="rId10" cstate="print"/>
          <a:srcRect/>
          <a:stretch>
            <a:fillRect/>
          </a:stretch>
        </p:blipFill>
        <p:spPr bwMode="auto">
          <a:xfrm>
            <a:off x="3635896" y="6021288"/>
            <a:ext cx="2648864" cy="264697"/>
          </a:xfrm>
          <a:prstGeom prst="rect">
            <a:avLst/>
          </a:prstGeom>
          <a:noFill/>
        </p:spPr>
      </p:pic>
      <p:pic>
        <p:nvPicPr>
          <p:cNvPr id="23" name="Picture 9" descr="C:\Users\chang hong\Desktop\2c-c.jpg"/>
          <p:cNvPicPr>
            <a:picLocks noChangeAspect="1" noChangeArrowheads="1"/>
          </p:cNvPicPr>
          <p:nvPr/>
        </p:nvPicPr>
        <p:blipFill>
          <a:blip r:embed="rId11" cstate="print"/>
          <a:srcRect/>
          <a:stretch>
            <a:fillRect/>
          </a:stretch>
        </p:blipFill>
        <p:spPr bwMode="auto">
          <a:xfrm>
            <a:off x="6516216" y="6021288"/>
            <a:ext cx="2627784" cy="295431"/>
          </a:xfrm>
          <a:prstGeom prst="rect">
            <a:avLst/>
          </a:prstGeom>
          <a:noFill/>
        </p:spPr>
      </p:pic>
      <p:sp>
        <p:nvSpPr>
          <p:cNvPr id="24" name="矩形 23"/>
          <p:cNvSpPr/>
          <p:nvPr/>
        </p:nvSpPr>
        <p:spPr>
          <a:xfrm>
            <a:off x="4355976" y="4365104"/>
            <a:ext cx="504056"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7" name="Picture 3" descr="H:\大物所\meeting\颮線與地形間的較互作用影響環境的改變\figure\2a-control.jpg"/>
          <p:cNvPicPr>
            <a:picLocks noChangeAspect="1" noChangeArrowheads="1"/>
          </p:cNvPicPr>
          <p:nvPr/>
        </p:nvPicPr>
        <p:blipFill>
          <a:blip r:embed="rId12" cstate="print"/>
          <a:srcRect/>
          <a:stretch>
            <a:fillRect/>
          </a:stretch>
        </p:blipFill>
        <p:spPr bwMode="auto">
          <a:xfrm>
            <a:off x="-45733" y="1399724"/>
            <a:ext cx="447000" cy="1113284"/>
          </a:xfrm>
          <a:prstGeom prst="rect">
            <a:avLst/>
          </a:prstGeom>
          <a:noFill/>
        </p:spPr>
      </p:pic>
      <p:sp>
        <p:nvSpPr>
          <p:cNvPr id="26" name="文字方塊 25"/>
          <p:cNvSpPr txBox="1"/>
          <p:nvPr/>
        </p:nvSpPr>
        <p:spPr>
          <a:xfrm>
            <a:off x="1403648" y="404664"/>
            <a:ext cx="627095" cy="369332"/>
          </a:xfrm>
          <a:prstGeom prst="rect">
            <a:avLst/>
          </a:prstGeom>
          <a:noFill/>
        </p:spPr>
        <p:txBody>
          <a:bodyPr wrap="none" rtlCol="0">
            <a:spAutoFit/>
          </a:bodyPr>
          <a:lstStyle/>
          <a:p>
            <a:r>
              <a:rPr lang="en-US" altLang="zh-TW" b="1" dirty="0" err="1" smtClean="0"/>
              <a:t>dB</a:t>
            </a:r>
            <a:r>
              <a:rPr lang="en-US" altLang="zh-TW" b="1" i="1" dirty="0" err="1" smtClean="0"/>
              <a:t>Z</a:t>
            </a:r>
            <a:endParaRPr lang="zh-TW" altLang="en-US" b="1" i="1" dirty="0"/>
          </a:p>
        </p:txBody>
      </p:sp>
      <p:sp>
        <p:nvSpPr>
          <p:cNvPr id="27" name="文字方塊 26"/>
          <p:cNvSpPr txBox="1"/>
          <p:nvPr/>
        </p:nvSpPr>
        <p:spPr>
          <a:xfrm>
            <a:off x="4572000" y="404664"/>
            <a:ext cx="425116" cy="369332"/>
          </a:xfrm>
          <a:prstGeom prst="rect">
            <a:avLst/>
          </a:prstGeom>
          <a:noFill/>
        </p:spPr>
        <p:txBody>
          <a:bodyPr wrap="none" rtlCol="0">
            <a:spAutoFit/>
          </a:bodyPr>
          <a:lstStyle/>
          <a:p>
            <a:r>
              <a:rPr lang="el-GR" altLang="zh-TW" b="1" dirty="0" smtClean="0"/>
              <a:t>θ</a:t>
            </a:r>
            <a:r>
              <a:rPr lang="en-US" altLang="zh-TW" b="1" dirty="0" smtClean="0"/>
              <a:t>’</a:t>
            </a:r>
            <a:r>
              <a:rPr lang="el-GR" altLang="zh-TW" b="1" dirty="0" smtClean="0"/>
              <a:t> </a:t>
            </a:r>
            <a:endParaRPr lang="zh-TW" altLang="en-US" b="1" dirty="0"/>
          </a:p>
        </p:txBody>
      </p:sp>
      <p:sp>
        <p:nvSpPr>
          <p:cNvPr id="28" name="文字方塊 27"/>
          <p:cNvSpPr txBox="1"/>
          <p:nvPr/>
        </p:nvSpPr>
        <p:spPr>
          <a:xfrm>
            <a:off x="7524328" y="404664"/>
            <a:ext cx="364202" cy="369332"/>
          </a:xfrm>
          <a:prstGeom prst="rect">
            <a:avLst/>
          </a:prstGeom>
          <a:noFill/>
        </p:spPr>
        <p:txBody>
          <a:bodyPr wrap="none" rtlCol="0">
            <a:spAutoFit/>
          </a:bodyPr>
          <a:lstStyle/>
          <a:p>
            <a:r>
              <a:rPr lang="en-US" altLang="zh-TW" b="1" dirty="0" smtClean="0"/>
              <a:t>w</a:t>
            </a:r>
            <a:endParaRPr lang="zh-TW" altLang="en-US" b="1" dirty="0"/>
          </a:p>
        </p:txBody>
      </p:sp>
      <p:cxnSp>
        <p:nvCxnSpPr>
          <p:cNvPr id="30" name="直線接點 29"/>
          <p:cNvCxnSpPr/>
          <p:nvPr/>
        </p:nvCxnSpPr>
        <p:spPr>
          <a:xfrm flipV="1">
            <a:off x="2123728" y="836712"/>
            <a:ext cx="0" cy="23042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flipV="1">
            <a:off x="2267744" y="3356992"/>
            <a:ext cx="0" cy="24482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5122"/>
                                        </p:tgtEl>
                                      </p:cBhvr>
                                    </p:animEffect>
                                    <p:set>
                                      <p:cBhvr>
                                        <p:cTn id="7" dur="1" fill="hold">
                                          <p:stCondLst>
                                            <p:cond delay="499"/>
                                          </p:stCondLst>
                                        </p:cTn>
                                        <p:tgtEl>
                                          <p:spTgt spid="5122"/>
                                        </p:tgtEl>
                                        <p:attrNameLst>
                                          <p:attrName>style.visibility</p:attrName>
                                        </p:attrNameLst>
                                      </p:cBhvr>
                                      <p:to>
                                        <p:strVal val="hidden"/>
                                      </p:to>
                                    </p:set>
                                  </p:childTnLst>
                                </p:cTn>
                              </p:par>
                              <p:par>
                                <p:cTn id="8" presetID="14" presetClass="entr" presetSubtype="10" fill="hold" nodeType="withEffect">
                                  <p:stCondLst>
                                    <p:cond delay="0"/>
                                  </p:stCondLst>
                                  <p:childTnLst>
                                    <p:set>
                                      <p:cBhvr>
                                        <p:cTn id="9" dur="1" fill="hold">
                                          <p:stCondLst>
                                            <p:cond delay="0"/>
                                          </p:stCondLst>
                                        </p:cTn>
                                        <p:tgtEl>
                                          <p:spTgt spid="5128"/>
                                        </p:tgtEl>
                                        <p:attrNameLst>
                                          <p:attrName>style.visibility</p:attrName>
                                        </p:attrNameLst>
                                      </p:cBhvr>
                                      <p:to>
                                        <p:strVal val="visible"/>
                                      </p:to>
                                    </p:set>
                                    <p:animEffect transition="in" filter="randombar(horizontal)">
                                      <p:cBhvr>
                                        <p:cTn id="10" dur="500"/>
                                        <p:tgtEl>
                                          <p:spTgt spid="5128"/>
                                        </p:tgtEl>
                                      </p:cBhvr>
                                    </p:animEffect>
                                  </p:childTnLst>
                                </p:cTn>
                              </p:par>
                              <p:par>
                                <p:cTn id="11" presetID="14" presetClass="entr" presetSubtype="10" fill="hold" nodeType="withEffect">
                                  <p:stCondLst>
                                    <p:cond delay="0"/>
                                  </p:stCondLst>
                                  <p:childTnLst>
                                    <p:set>
                                      <p:cBhvr>
                                        <p:cTn id="12" dur="1" fill="hold">
                                          <p:stCondLst>
                                            <p:cond delay="0"/>
                                          </p:stCondLst>
                                        </p:cTn>
                                        <p:tgtEl>
                                          <p:spTgt spid="5126"/>
                                        </p:tgtEl>
                                        <p:attrNameLst>
                                          <p:attrName>style.visibility</p:attrName>
                                        </p:attrNameLst>
                                      </p:cBhvr>
                                      <p:to>
                                        <p:strVal val="visible"/>
                                      </p:to>
                                    </p:set>
                                    <p:animEffect transition="in" filter="randombar(horizontal)">
                                      <p:cBhvr>
                                        <p:cTn id="13" dur="500"/>
                                        <p:tgtEl>
                                          <p:spTgt spid="5126"/>
                                        </p:tgtEl>
                                      </p:cBhvr>
                                    </p:animEffect>
                                  </p:childTnLst>
                                </p:cTn>
                              </p:par>
                              <p:par>
                                <p:cTn id="14" presetID="14" presetClass="entr" presetSubtype="10" fill="hold" nodeType="withEffect">
                                  <p:stCondLst>
                                    <p:cond delay="0"/>
                                  </p:stCondLst>
                                  <p:childTnLst>
                                    <p:set>
                                      <p:cBhvr>
                                        <p:cTn id="15" dur="1" fill="hold">
                                          <p:stCondLst>
                                            <p:cond delay="0"/>
                                          </p:stCondLst>
                                        </p:cTn>
                                        <p:tgtEl>
                                          <p:spTgt spid="5123"/>
                                        </p:tgtEl>
                                        <p:attrNameLst>
                                          <p:attrName>style.visibility</p:attrName>
                                        </p:attrNameLst>
                                      </p:cBhvr>
                                      <p:to>
                                        <p:strVal val="visible"/>
                                      </p:to>
                                    </p:set>
                                    <p:animEffect transition="in" filter="randombar(horizontal)">
                                      <p:cBhvr>
                                        <p:cTn id="16" dur="500"/>
                                        <p:tgtEl>
                                          <p:spTgt spid="5123"/>
                                        </p:tgtEl>
                                      </p:cBhvr>
                                    </p:animEffect>
                                  </p:childTnLst>
                                </p:cTn>
                              </p:par>
                              <p:par>
                                <p:cTn id="17" presetID="14" presetClass="entr" presetSubtype="10" fill="hold" nodeType="withEffect">
                                  <p:stCondLst>
                                    <p:cond delay="0"/>
                                  </p:stCondLst>
                                  <p:childTnLst>
                                    <p:set>
                                      <p:cBhvr>
                                        <p:cTn id="18" dur="1" fill="hold">
                                          <p:stCondLst>
                                            <p:cond delay="0"/>
                                          </p:stCondLst>
                                        </p:cTn>
                                        <p:tgtEl>
                                          <p:spTgt spid="5125"/>
                                        </p:tgtEl>
                                        <p:attrNameLst>
                                          <p:attrName>style.visibility</p:attrName>
                                        </p:attrNameLst>
                                      </p:cBhvr>
                                      <p:to>
                                        <p:strVal val="visible"/>
                                      </p:to>
                                    </p:set>
                                    <p:animEffect transition="in" filter="randombar(horizontal)">
                                      <p:cBhvr>
                                        <p:cTn id="19" dur="500"/>
                                        <p:tgtEl>
                                          <p:spTgt spid="512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randombar(horizontal)">
                                      <p:cBhvr>
                                        <p:cTn id="31" dur="500"/>
                                        <p:tgtEl>
                                          <p:spTgt spid="23"/>
                                        </p:tgtEl>
                                      </p:cBhvr>
                                    </p:animEffect>
                                  </p:childTnLst>
                                </p:cTn>
                              </p:par>
                              <p:par>
                                <p:cTn id="32" presetID="14" presetClass="entr" presetSubtype="1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par>
                                <p:cTn id="35" presetID="14" presetClass="entr" presetSubtype="1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par>
                                <p:cTn id="38" presetID="14" presetClass="entr" presetSubtype="10" fill="hold" nodeType="withEffect">
                                  <p:stCondLst>
                                    <p:cond delay="0"/>
                                  </p:stCondLst>
                                  <p:childTnLst>
                                    <p:set>
                                      <p:cBhvr>
                                        <p:cTn id="39" dur="1" fill="hold">
                                          <p:stCondLst>
                                            <p:cond delay="0"/>
                                          </p:stCondLst>
                                        </p:cTn>
                                        <p:tgtEl>
                                          <p:spTgt spid="1026"/>
                                        </p:tgtEl>
                                        <p:attrNameLst>
                                          <p:attrName>style.visibility</p:attrName>
                                        </p:attrNameLst>
                                      </p:cBhvr>
                                      <p:to>
                                        <p:strVal val="visible"/>
                                      </p:to>
                                    </p:set>
                                    <p:animEffect transition="in" filter="randombar(horizontal)">
                                      <p:cBhvr>
                                        <p:cTn id="40" dur="500"/>
                                        <p:tgtEl>
                                          <p:spTgt spid="1026"/>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randombar(horizontal)">
                                      <p:cBhvr>
                                        <p:cTn id="43" dur="500"/>
                                        <p:tgtEl>
                                          <p:spTgt spid="26"/>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5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randombar(horizontal)">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randombar(horizontal)">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randombar(horizontal)">
                                      <p:cBhvr>
                                        <p:cTn id="59" dur="500"/>
                                        <p:tgtEl>
                                          <p:spTgt spid="30"/>
                                        </p:tgtEl>
                                      </p:cBhvr>
                                    </p:animEffect>
                                  </p:childTnLst>
                                </p:cTn>
                              </p:par>
                              <p:par>
                                <p:cTn id="60" presetID="14" presetClass="entr" presetSubtype="10" fill="hold"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randombar(horizontal)">
                                      <p:cBhvr>
                                        <p:cTn id="6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4" grpId="0" animBg="1"/>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6151" name="Picture 7" descr="H:\大物所\meeting\颮線與地形間的較互作用影響環境的改變\figure\fig7.jpg"/>
          <p:cNvPicPr>
            <a:picLocks noChangeAspect="1" noChangeArrowheads="1"/>
          </p:cNvPicPr>
          <p:nvPr/>
        </p:nvPicPr>
        <p:blipFill>
          <a:blip r:embed="rId3" cstate="print"/>
          <a:srcRect/>
          <a:stretch>
            <a:fillRect/>
          </a:stretch>
        </p:blipFill>
        <p:spPr bwMode="auto">
          <a:xfrm>
            <a:off x="0" y="1556792"/>
            <a:ext cx="8949412" cy="3919024"/>
          </a:xfrm>
          <a:prstGeom prst="rect">
            <a:avLst/>
          </a:prstGeom>
          <a:noFill/>
        </p:spPr>
      </p:pic>
      <p:sp>
        <p:nvSpPr>
          <p:cNvPr id="15" name="文字方塊 14"/>
          <p:cNvSpPr txBox="1"/>
          <p:nvPr/>
        </p:nvSpPr>
        <p:spPr>
          <a:xfrm>
            <a:off x="4422191" y="1247495"/>
            <a:ext cx="844722" cy="461665"/>
          </a:xfrm>
          <a:prstGeom prst="rect">
            <a:avLst/>
          </a:prstGeom>
          <a:noFill/>
        </p:spPr>
        <p:txBody>
          <a:bodyPr wrap="square" rtlCol="0">
            <a:spAutoFit/>
          </a:bodyPr>
          <a:lstStyle/>
          <a:p>
            <a:r>
              <a:rPr lang="en-US" altLang="zh-TW" sz="2400" b="1" dirty="0" smtClean="0"/>
              <a:t>W </a:t>
            </a:r>
            <a:endParaRPr lang="zh-TW" altLang="en-US" sz="2400" b="1" dirty="0"/>
          </a:p>
        </p:txBody>
      </p:sp>
      <p:sp>
        <p:nvSpPr>
          <p:cNvPr id="14" name="文字方塊 13"/>
          <p:cNvSpPr txBox="1"/>
          <p:nvPr/>
        </p:nvSpPr>
        <p:spPr>
          <a:xfrm>
            <a:off x="1763688" y="1268760"/>
            <a:ext cx="1048685" cy="584775"/>
          </a:xfrm>
          <a:prstGeom prst="rect">
            <a:avLst/>
          </a:prstGeom>
          <a:noFill/>
        </p:spPr>
        <p:txBody>
          <a:bodyPr wrap="none" rtlCol="0">
            <a:spAutoFit/>
          </a:bodyPr>
          <a:lstStyle/>
          <a:p>
            <a:r>
              <a:rPr lang="en-US" altLang="zh-TW" sz="3200" b="1" dirty="0" smtClean="0">
                <a:solidFill>
                  <a:srgbClr val="FF0000"/>
                </a:solidFill>
              </a:rPr>
              <a:t>CTL</a:t>
            </a:r>
            <a:endParaRPr lang="zh-TW" altLang="en-US" sz="3200" b="1" dirty="0">
              <a:solidFill>
                <a:srgbClr val="FF0000"/>
              </a:solidFill>
            </a:endParaRPr>
          </a:p>
        </p:txBody>
      </p:sp>
      <p:sp>
        <p:nvSpPr>
          <p:cNvPr id="16" name="文字方塊 15"/>
          <p:cNvSpPr txBox="1"/>
          <p:nvPr/>
        </p:nvSpPr>
        <p:spPr>
          <a:xfrm>
            <a:off x="6660232" y="1268760"/>
            <a:ext cx="1561646" cy="584775"/>
          </a:xfrm>
          <a:prstGeom prst="rect">
            <a:avLst/>
          </a:prstGeom>
          <a:noFill/>
        </p:spPr>
        <p:txBody>
          <a:bodyPr wrap="none" rtlCol="0">
            <a:spAutoFit/>
          </a:bodyPr>
          <a:lstStyle/>
          <a:p>
            <a:r>
              <a:rPr lang="en-US" altLang="zh-TW" sz="3200" b="1" dirty="0" smtClean="0">
                <a:solidFill>
                  <a:srgbClr val="FF0000"/>
                </a:solidFill>
              </a:rPr>
              <a:t>+</a:t>
            </a:r>
            <a:r>
              <a:rPr lang="zh-TW" altLang="en-US" sz="3200" b="1" dirty="0" smtClean="0">
                <a:solidFill>
                  <a:srgbClr val="FF0000"/>
                </a:solidFill>
              </a:rPr>
              <a:t> </a:t>
            </a:r>
            <a:r>
              <a:rPr lang="en-US" altLang="zh-TW" sz="3200" b="1" dirty="0" smtClean="0">
                <a:solidFill>
                  <a:srgbClr val="FF0000"/>
                </a:solidFill>
              </a:rPr>
              <a:t>5</a:t>
            </a:r>
            <a:r>
              <a:rPr lang="zh-TW" altLang="en-US" sz="3200" b="1" dirty="0" smtClean="0">
                <a:solidFill>
                  <a:srgbClr val="FF0000"/>
                </a:solidFill>
              </a:rPr>
              <a:t> </a:t>
            </a:r>
            <a:r>
              <a:rPr lang="en-US" altLang="zh-TW" sz="3200" b="1" dirty="0" smtClean="0">
                <a:solidFill>
                  <a:srgbClr val="FF0000"/>
                </a:solidFill>
              </a:rPr>
              <a:t>m/s</a:t>
            </a:r>
            <a:endParaRPr lang="zh-TW" altLang="en-US" sz="3200" b="1" dirty="0">
              <a:solidFill>
                <a:srgbClr val="FF0000"/>
              </a:solidFill>
            </a:endParaRPr>
          </a:p>
        </p:txBody>
      </p:sp>
      <p:cxnSp>
        <p:nvCxnSpPr>
          <p:cNvPr id="8" name="直線接點 7"/>
          <p:cNvCxnSpPr/>
          <p:nvPr/>
        </p:nvCxnSpPr>
        <p:spPr>
          <a:xfrm flipV="1">
            <a:off x="1331640" y="1700808"/>
            <a:ext cx="0" cy="32403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6147927" y="1756454"/>
            <a:ext cx="0" cy="32403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C:\Users\chang hong\Desktop\2-5.jpg"/>
          <p:cNvPicPr>
            <a:picLocks noChangeAspect="1" noChangeArrowheads="1"/>
          </p:cNvPicPr>
          <p:nvPr/>
        </p:nvPicPr>
        <p:blipFill>
          <a:blip r:embed="rId3" cstate="print"/>
          <a:srcRect/>
          <a:stretch>
            <a:fillRect/>
          </a:stretch>
        </p:blipFill>
        <p:spPr bwMode="auto">
          <a:xfrm>
            <a:off x="323528" y="3284984"/>
            <a:ext cx="8582025" cy="2924175"/>
          </a:xfrm>
          <a:prstGeom prst="rect">
            <a:avLst/>
          </a:prstGeom>
          <a:noFill/>
        </p:spPr>
      </p:pic>
      <p:sp>
        <p:nvSpPr>
          <p:cNvPr id="11" name="矩形 10"/>
          <p:cNvSpPr/>
          <p:nvPr/>
        </p:nvSpPr>
        <p:spPr>
          <a:xfrm>
            <a:off x="2483768" y="3356992"/>
            <a:ext cx="936104" cy="13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 name="直線接點 12"/>
          <p:cNvCxnSpPr/>
          <p:nvPr/>
        </p:nvCxnSpPr>
        <p:spPr>
          <a:xfrm flipV="1">
            <a:off x="2267744" y="3356992"/>
            <a:ext cx="0" cy="21602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2" descr="C:\Users\chang hong\Desktop\2-ctl.jpg"/>
          <p:cNvPicPr>
            <a:picLocks noChangeAspect="1" noChangeArrowheads="1"/>
          </p:cNvPicPr>
          <p:nvPr/>
        </p:nvPicPr>
        <p:blipFill>
          <a:blip r:embed="rId4" cstate="print"/>
          <a:srcRect/>
          <a:stretch>
            <a:fillRect/>
          </a:stretch>
        </p:blipFill>
        <p:spPr bwMode="auto">
          <a:xfrm>
            <a:off x="323528" y="908720"/>
            <a:ext cx="8568952" cy="2411912"/>
          </a:xfrm>
          <a:prstGeom prst="rect">
            <a:avLst/>
          </a:prstGeom>
          <a:noFill/>
        </p:spPr>
      </p:pic>
      <p:sp>
        <p:nvSpPr>
          <p:cNvPr id="15" name="文字方塊 14"/>
          <p:cNvSpPr txBox="1"/>
          <p:nvPr/>
        </p:nvSpPr>
        <p:spPr>
          <a:xfrm>
            <a:off x="1475656" y="620688"/>
            <a:ext cx="627095" cy="369332"/>
          </a:xfrm>
          <a:prstGeom prst="rect">
            <a:avLst/>
          </a:prstGeom>
          <a:noFill/>
        </p:spPr>
        <p:txBody>
          <a:bodyPr wrap="none" rtlCol="0">
            <a:spAutoFit/>
          </a:bodyPr>
          <a:lstStyle/>
          <a:p>
            <a:r>
              <a:rPr lang="en-US" altLang="zh-TW" b="1" dirty="0" err="1" smtClean="0"/>
              <a:t>dB</a:t>
            </a:r>
            <a:r>
              <a:rPr lang="en-US" altLang="zh-TW" b="1" i="1" dirty="0" err="1" smtClean="0"/>
              <a:t>Z</a:t>
            </a:r>
            <a:endParaRPr lang="zh-TW" altLang="en-US" b="1" i="1" dirty="0"/>
          </a:p>
        </p:txBody>
      </p:sp>
      <p:sp>
        <p:nvSpPr>
          <p:cNvPr id="16" name="文字方塊 15"/>
          <p:cNvSpPr txBox="1"/>
          <p:nvPr/>
        </p:nvSpPr>
        <p:spPr>
          <a:xfrm>
            <a:off x="4644008" y="620688"/>
            <a:ext cx="425116" cy="369332"/>
          </a:xfrm>
          <a:prstGeom prst="rect">
            <a:avLst/>
          </a:prstGeom>
          <a:noFill/>
        </p:spPr>
        <p:txBody>
          <a:bodyPr wrap="none" rtlCol="0">
            <a:spAutoFit/>
          </a:bodyPr>
          <a:lstStyle/>
          <a:p>
            <a:r>
              <a:rPr lang="el-GR" altLang="zh-TW" b="1" dirty="0" smtClean="0"/>
              <a:t>θ</a:t>
            </a:r>
            <a:r>
              <a:rPr lang="en-US" altLang="zh-TW" b="1" dirty="0" smtClean="0"/>
              <a:t>’</a:t>
            </a:r>
            <a:r>
              <a:rPr lang="el-GR" altLang="zh-TW" b="1" dirty="0" smtClean="0"/>
              <a:t> </a:t>
            </a:r>
            <a:endParaRPr lang="zh-TW" altLang="en-US" b="1" dirty="0"/>
          </a:p>
        </p:txBody>
      </p:sp>
      <p:sp>
        <p:nvSpPr>
          <p:cNvPr id="17" name="文字方塊 16"/>
          <p:cNvSpPr txBox="1"/>
          <p:nvPr/>
        </p:nvSpPr>
        <p:spPr>
          <a:xfrm>
            <a:off x="7596336" y="620688"/>
            <a:ext cx="364202" cy="369332"/>
          </a:xfrm>
          <a:prstGeom prst="rect">
            <a:avLst/>
          </a:prstGeom>
          <a:noFill/>
        </p:spPr>
        <p:txBody>
          <a:bodyPr wrap="none" rtlCol="0">
            <a:spAutoFit/>
          </a:bodyPr>
          <a:lstStyle/>
          <a:p>
            <a:r>
              <a:rPr lang="en-US" altLang="zh-TW" b="1" dirty="0" smtClean="0"/>
              <a:t>w</a:t>
            </a:r>
            <a:endParaRPr lang="zh-TW" altLang="en-US" b="1" dirty="0"/>
          </a:p>
        </p:txBody>
      </p:sp>
      <p:sp>
        <p:nvSpPr>
          <p:cNvPr id="18" name="矩形 17"/>
          <p:cNvSpPr/>
          <p:nvPr/>
        </p:nvSpPr>
        <p:spPr>
          <a:xfrm>
            <a:off x="4427984" y="3212976"/>
            <a:ext cx="936104" cy="13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4" presetClass="entr" presetSubtype="1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10" fill="hold" grpId="1" nodeType="clickEffect">
                                  <p:stCondLst>
                                    <p:cond delay="0"/>
                                  </p:stCondLst>
                                  <p:childTnLst>
                                    <p:animEffect transition="out" filter="randombar(horizontal)">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par>
                                <p:cTn id="21" presetID="14"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8" grpId="0" animBg="1"/>
      <p:bldP spid="1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a:spLocks noGrp="1"/>
          </p:cNvSpPr>
          <p:nvPr>
            <p:ph type="title"/>
          </p:nvPr>
        </p:nvSpPr>
        <p:spPr>
          <a:xfrm>
            <a:off x="467544" y="2636912"/>
            <a:ext cx="8229600" cy="914400"/>
          </a:xfrm>
        </p:spPr>
        <p:txBody>
          <a:bodyPr>
            <a:normAutofit fontScale="90000"/>
          </a:bodyPr>
          <a:lstStyle/>
          <a:p>
            <a:pPr algn="ctr"/>
            <a:r>
              <a:rPr lang="zh-TW" altLang="en-US" sz="4400" b="1" dirty="0" smtClean="0"/>
              <a:t>敏感度實驗</a:t>
            </a:r>
            <a:r>
              <a:rPr lang="en-US" altLang="zh-TW" sz="4000" b="1" dirty="0" smtClean="0"/>
              <a:t/>
            </a:r>
            <a:br>
              <a:rPr lang="en-US" altLang="zh-TW" sz="4000" b="1" dirty="0" smtClean="0"/>
            </a:br>
            <a:r>
              <a:rPr lang="en-US" altLang="zh-TW" sz="3100" b="1" dirty="0" smtClean="0"/>
              <a:t>(</a:t>
            </a:r>
            <a:r>
              <a:rPr lang="zh-TW" altLang="en-US" sz="3100" b="1" dirty="0" smtClean="0"/>
              <a:t>低層風切</a:t>
            </a:r>
            <a:r>
              <a:rPr lang="en-US" altLang="zh-TW" sz="3100" b="1" dirty="0" smtClean="0"/>
              <a:t>)</a:t>
            </a:r>
            <a:endParaRPr lang="zh-TW" altLang="en-US" sz="31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endParaRPr lang="zh-TW" altLang="en-US" dirty="0"/>
          </a:p>
        </p:txBody>
      </p:sp>
      <p:pic>
        <p:nvPicPr>
          <p:cNvPr id="8194" name="Picture 2" descr="C:\Users\chang hong\Desktop\1c.jpg"/>
          <p:cNvPicPr>
            <a:picLocks noChangeAspect="1" noChangeArrowheads="1"/>
          </p:cNvPicPr>
          <p:nvPr/>
        </p:nvPicPr>
        <p:blipFill>
          <a:blip r:embed="rId3" cstate="print"/>
          <a:srcRect/>
          <a:stretch>
            <a:fillRect/>
          </a:stretch>
        </p:blipFill>
        <p:spPr bwMode="auto">
          <a:xfrm>
            <a:off x="2483768" y="1340768"/>
            <a:ext cx="4324350" cy="4371975"/>
          </a:xfrm>
          <a:prstGeom prst="rect">
            <a:avLst/>
          </a:prstGeom>
          <a:noFill/>
        </p:spPr>
      </p:pic>
      <p:pic>
        <p:nvPicPr>
          <p:cNvPr id="8195" name="Picture 3" descr="C:\Users\chang hong\Desktop\8&amp;2.jpg"/>
          <p:cNvPicPr>
            <a:picLocks noChangeAspect="1" noChangeArrowheads="1"/>
          </p:cNvPicPr>
          <p:nvPr/>
        </p:nvPicPr>
        <p:blipFill>
          <a:blip r:embed="rId4" cstate="print"/>
          <a:srcRect/>
          <a:stretch>
            <a:fillRect/>
          </a:stretch>
        </p:blipFill>
        <p:spPr bwMode="auto">
          <a:xfrm>
            <a:off x="179512" y="692696"/>
            <a:ext cx="8562975" cy="5819775"/>
          </a:xfrm>
          <a:prstGeom prst="rect">
            <a:avLst/>
          </a:prstGeom>
          <a:noFill/>
        </p:spPr>
      </p:pic>
      <p:sp>
        <p:nvSpPr>
          <p:cNvPr id="6" name="文字方塊 5"/>
          <p:cNvSpPr txBox="1"/>
          <p:nvPr/>
        </p:nvSpPr>
        <p:spPr>
          <a:xfrm>
            <a:off x="1259632" y="404664"/>
            <a:ext cx="627095" cy="369332"/>
          </a:xfrm>
          <a:prstGeom prst="rect">
            <a:avLst/>
          </a:prstGeom>
          <a:noFill/>
        </p:spPr>
        <p:txBody>
          <a:bodyPr wrap="none" rtlCol="0">
            <a:spAutoFit/>
          </a:bodyPr>
          <a:lstStyle/>
          <a:p>
            <a:r>
              <a:rPr lang="en-US" altLang="zh-TW" b="1" dirty="0" err="1" smtClean="0"/>
              <a:t>dB</a:t>
            </a:r>
            <a:r>
              <a:rPr lang="en-US" altLang="zh-TW" b="1" i="1" dirty="0" err="1" smtClean="0"/>
              <a:t>Z</a:t>
            </a:r>
            <a:endParaRPr lang="zh-TW" altLang="en-US" b="1" i="1" dirty="0"/>
          </a:p>
        </p:txBody>
      </p:sp>
      <p:sp>
        <p:nvSpPr>
          <p:cNvPr id="7" name="文字方塊 6"/>
          <p:cNvSpPr txBox="1"/>
          <p:nvPr/>
        </p:nvSpPr>
        <p:spPr>
          <a:xfrm>
            <a:off x="4427984" y="404664"/>
            <a:ext cx="425116" cy="369332"/>
          </a:xfrm>
          <a:prstGeom prst="rect">
            <a:avLst/>
          </a:prstGeom>
          <a:noFill/>
        </p:spPr>
        <p:txBody>
          <a:bodyPr wrap="none" rtlCol="0">
            <a:spAutoFit/>
          </a:bodyPr>
          <a:lstStyle/>
          <a:p>
            <a:r>
              <a:rPr lang="el-GR" altLang="zh-TW" b="1" dirty="0" smtClean="0"/>
              <a:t>θ</a:t>
            </a:r>
            <a:r>
              <a:rPr lang="en-US" altLang="zh-TW" b="1" dirty="0" smtClean="0"/>
              <a:t>’</a:t>
            </a:r>
            <a:r>
              <a:rPr lang="el-GR" altLang="zh-TW" b="1" dirty="0" smtClean="0"/>
              <a:t> </a:t>
            </a:r>
            <a:endParaRPr lang="zh-TW" altLang="en-US" b="1" dirty="0"/>
          </a:p>
        </p:txBody>
      </p:sp>
      <p:sp>
        <p:nvSpPr>
          <p:cNvPr id="8" name="文字方塊 7"/>
          <p:cNvSpPr txBox="1"/>
          <p:nvPr/>
        </p:nvSpPr>
        <p:spPr>
          <a:xfrm>
            <a:off x="7380312" y="404664"/>
            <a:ext cx="364202" cy="369332"/>
          </a:xfrm>
          <a:prstGeom prst="rect">
            <a:avLst/>
          </a:prstGeom>
          <a:noFill/>
        </p:spPr>
        <p:txBody>
          <a:bodyPr wrap="none" rtlCol="0">
            <a:spAutoFit/>
          </a:bodyPr>
          <a:lstStyle/>
          <a:p>
            <a:r>
              <a:rPr lang="en-US" altLang="zh-TW" b="1" dirty="0" smtClean="0"/>
              <a:t>w</a:t>
            </a:r>
            <a:endParaRPr lang="zh-TW" altLang="en-US" b="1" dirty="0"/>
          </a:p>
        </p:txBody>
      </p:sp>
      <p:sp>
        <p:nvSpPr>
          <p:cNvPr id="9" name="矩形 8"/>
          <p:cNvSpPr/>
          <p:nvPr/>
        </p:nvSpPr>
        <p:spPr>
          <a:xfrm>
            <a:off x="3995936" y="836712"/>
            <a:ext cx="648072" cy="1512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3995936" y="3212976"/>
            <a:ext cx="648072" cy="1512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接點 11"/>
          <p:cNvCxnSpPr/>
          <p:nvPr/>
        </p:nvCxnSpPr>
        <p:spPr>
          <a:xfrm flipV="1">
            <a:off x="2317898" y="3193654"/>
            <a:ext cx="0" cy="21602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flipV="1">
            <a:off x="2267744" y="836712"/>
            <a:ext cx="0" cy="21602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8194"/>
                                        </p:tgtEl>
                                      </p:cBhvr>
                                    </p:animEffect>
                                    <p:set>
                                      <p:cBhvr>
                                        <p:cTn id="7" dur="1" fill="hold">
                                          <p:stCondLst>
                                            <p:cond delay="499"/>
                                          </p:stCondLst>
                                        </p:cTn>
                                        <p:tgtEl>
                                          <p:spTgt spid="819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randombar(horizontal)">
                                      <p:cBhvr>
                                        <p:cTn id="12" dur="500"/>
                                        <p:tgtEl>
                                          <p:spTgt spid="819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r>
              <a:rPr lang="en-US" altLang="zh-TW" sz="2800" dirty="0" err="1" smtClean="0"/>
              <a:t>Rotunno</a:t>
            </a:r>
            <a:r>
              <a:rPr lang="en-US" altLang="zh-TW" sz="2800" dirty="0" smtClean="0"/>
              <a:t>–</a:t>
            </a:r>
            <a:r>
              <a:rPr lang="en-US" altLang="zh-TW" sz="2800" dirty="0" err="1" smtClean="0"/>
              <a:t>Klemp</a:t>
            </a:r>
            <a:r>
              <a:rPr lang="en-US" altLang="zh-TW" sz="2800" dirty="0" smtClean="0"/>
              <a:t>–Weisman (RKW) theory</a:t>
            </a:r>
            <a:r>
              <a:rPr lang="zh-TW" altLang="en-US" sz="2800" dirty="0" smtClean="0"/>
              <a:t>：</a:t>
            </a:r>
            <a:endParaRPr lang="en-US" altLang="zh-TW" sz="2800" dirty="0" smtClean="0"/>
          </a:p>
          <a:p>
            <a:pPr>
              <a:buNone/>
            </a:pPr>
            <a:r>
              <a:rPr lang="zh-TW" altLang="en-US" sz="2800" dirty="0" smtClean="0"/>
              <a:t>   冷池和風切之間的平衡，影響垂直上升氣流的強度。</a:t>
            </a:r>
            <a:endParaRPr lang="en-US" altLang="zh-TW" sz="2800" dirty="0" smtClean="0"/>
          </a:p>
          <a:p>
            <a:endParaRPr lang="en-US" altLang="zh-TW" sz="2800" dirty="0" smtClean="0"/>
          </a:p>
          <a:p>
            <a:r>
              <a:rPr lang="zh-TW" altLang="en-US" sz="2800" dirty="0" smtClean="0"/>
              <a:t>計算</a:t>
            </a:r>
            <a:r>
              <a:rPr lang="zh-TW" altLang="zh-TW" sz="2800" dirty="0" smtClean="0"/>
              <a:t>密度流速</a:t>
            </a:r>
            <a:r>
              <a:rPr lang="en-US" altLang="zh-TW" sz="2800" dirty="0" smtClean="0"/>
              <a:t>C</a:t>
            </a:r>
            <a:r>
              <a:rPr lang="zh-TW" altLang="zh-TW" sz="2800" dirty="0" smtClean="0"/>
              <a:t>和體積風切</a:t>
            </a:r>
            <a:r>
              <a:rPr lang="el-GR" altLang="zh-TW" sz="2800" dirty="0" smtClean="0"/>
              <a:t>Δ</a:t>
            </a:r>
            <a:r>
              <a:rPr lang="en-US" altLang="zh-TW" sz="2800" dirty="0" smtClean="0"/>
              <a:t>U</a:t>
            </a:r>
            <a:r>
              <a:rPr lang="zh-TW" altLang="en-US" sz="2800" dirty="0" smtClean="0"/>
              <a:t>之間的</a:t>
            </a:r>
            <a:r>
              <a:rPr lang="zh-TW" altLang="zh-TW" sz="2800" dirty="0" smtClean="0"/>
              <a:t>不平衡</a:t>
            </a:r>
            <a:r>
              <a:rPr lang="zh-TW" altLang="en-US" sz="2800" dirty="0" smtClean="0"/>
              <a:t>，以說明</a:t>
            </a:r>
            <a:r>
              <a:rPr lang="zh-TW" altLang="zh-TW" sz="2800" dirty="0" smtClean="0"/>
              <a:t>冷池和風切之間平衡的變化。</a:t>
            </a:r>
            <a:endParaRPr lang="en-US" altLang="zh-TW" sz="2800" dirty="0" smtClean="0"/>
          </a:p>
          <a:p>
            <a:endParaRPr lang="en-US" altLang="zh-TW" sz="2800" dirty="0" smtClean="0"/>
          </a:p>
          <a:p>
            <a:endParaRPr lang="zh-TW" altLang="en-US" sz="2800" dirty="0" smtClean="0"/>
          </a:p>
          <a:p>
            <a:endParaRPr lang="en-US" altLang="zh-TW" sz="2800" dirty="0" smtClean="0"/>
          </a:p>
          <a:p>
            <a:endParaRPr lang="zh-TW"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lstStyle/>
          <a:p>
            <a:endParaRPr lang="en-US" altLang="zh-TW" dirty="0" smtClean="0"/>
          </a:p>
          <a:p>
            <a:endParaRPr lang="en-US" altLang="zh-TW" dirty="0" smtClean="0"/>
          </a:p>
          <a:p>
            <a:endParaRPr lang="zh-TW" altLang="en-US" dirty="0"/>
          </a:p>
        </p:txBody>
      </p:sp>
      <p:pic>
        <p:nvPicPr>
          <p:cNvPr id="9218" name="Picture 2" descr="H:\大物所\meeting\颮線與地形間的較互作用影響環境的改變\figure\eq2.jpg"/>
          <p:cNvPicPr>
            <a:picLocks noChangeAspect="1" noChangeArrowheads="1"/>
          </p:cNvPicPr>
          <p:nvPr/>
        </p:nvPicPr>
        <p:blipFill>
          <a:blip r:embed="rId3" cstate="print"/>
          <a:srcRect/>
          <a:stretch>
            <a:fillRect/>
          </a:stretch>
        </p:blipFill>
        <p:spPr bwMode="auto">
          <a:xfrm>
            <a:off x="611560" y="980728"/>
            <a:ext cx="4495800" cy="904875"/>
          </a:xfrm>
          <a:prstGeom prst="rect">
            <a:avLst/>
          </a:prstGeom>
          <a:noFill/>
        </p:spPr>
      </p:pic>
      <p:pic>
        <p:nvPicPr>
          <p:cNvPr id="9219" name="Picture 3" descr="H:\大物所\meeting\颮線與地形間的較互作用影響環境的改變\figure\eq3.jpg"/>
          <p:cNvPicPr>
            <a:picLocks noChangeAspect="1" noChangeArrowheads="1"/>
          </p:cNvPicPr>
          <p:nvPr/>
        </p:nvPicPr>
        <p:blipFill>
          <a:blip r:embed="rId4" cstate="print"/>
          <a:srcRect/>
          <a:stretch>
            <a:fillRect/>
          </a:stretch>
        </p:blipFill>
        <p:spPr bwMode="auto">
          <a:xfrm>
            <a:off x="683568" y="3212976"/>
            <a:ext cx="5934075" cy="809625"/>
          </a:xfrm>
          <a:prstGeom prst="rect">
            <a:avLst/>
          </a:prstGeom>
          <a:noFill/>
        </p:spPr>
      </p:pic>
      <p:graphicFrame>
        <p:nvGraphicFramePr>
          <p:cNvPr id="9" name="表格 8"/>
          <p:cNvGraphicFramePr>
            <a:graphicFrameLocks noGrp="1"/>
          </p:cNvGraphicFramePr>
          <p:nvPr/>
        </p:nvGraphicFramePr>
        <p:xfrm>
          <a:off x="971600" y="1916832"/>
          <a:ext cx="2776134" cy="1089411"/>
        </p:xfrm>
        <a:graphic>
          <a:graphicData uri="http://schemas.openxmlformats.org/drawingml/2006/table">
            <a:tbl>
              <a:tblPr firstCol="1" bandRow="1">
                <a:tableStyleId>{5C22544A-7EE6-4342-B048-85BDC9FD1C3A}</a:tableStyleId>
              </a:tblPr>
              <a:tblGrid>
                <a:gridCol w="665480"/>
                <a:gridCol w="2110654"/>
              </a:tblGrid>
              <a:tr h="504056">
                <a:tc>
                  <a:txBody>
                    <a:bodyPr/>
                    <a:lstStyle/>
                    <a:p>
                      <a:pPr algn="ctr">
                        <a:lnSpc>
                          <a:spcPct val="150000"/>
                        </a:lnSpc>
                      </a:pPr>
                      <a:r>
                        <a:rPr lang="en-US" altLang="zh-TW" sz="1800" b="1" dirty="0" smtClean="0"/>
                        <a:t>H</a:t>
                      </a:r>
                      <a:r>
                        <a:rPr lang="zh-TW" altLang="en-US" sz="1800" b="1" dirty="0" smtClean="0"/>
                        <a:t>：</a:t>
                      </a:r>
                      <a:endParaRPr lang="zh-TW"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zh-TW" altLang="zh-TW" sz="1800" dirty="0" smtClean="0"/>
                        <a:t>冷池</a:t>
                      </a:r>
                      <a:r>
                        <a:rPr lang="zh-TW" altLang="en-US" sz="1800" dirty="0" smtClean="0"/>
                        <a:t>厚度</a:t>
                      </a:r>
                      <a:endParaRPr lang="zh-TW"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585355">
                <a:tc>
                  <a:txBody>
                    <a:bodyPr/>
                    <a:lstStyle/>
                    <a:p>
                      <a:pPr algn="ctr"/>
                      <a:r>
                        <a:rPr lang="en-US" altLang="zh-TW" sz="1800" b="1" dirty="0" smtClean="0"/>
                        <a:t>B</a:t>
                      </a:r>
                      <a:r>
                        <a:rPr lang="zh-TW" altLang="en-US" sz="1800" b="1" dirty="0" smtClean="0"/>
                        <a:t>：</a:t>
                      </a:r>
                      <a:endParaRPr lang="zh-TW" alt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dirty="0" smtClean="0"/>
                        <a:t>浮力</a:t>
                      </a:r>
                      <a:endParaRPr lang="zh-TW"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10" name="表格 9"/>
          <p:cNvGraphicFramePr>
            <a:graphicFrameLocks noGrp="1"/>
          </p:cNvGraphicFramePr>
          <p:nvPr/>
        </p:nvGraphicFramePr>
        <p:xfrm>
          <a:off x="899592" y="4221088"/>
          <a:ext cx="5256584" cy="1143000"/>
        </p:xfrm>
        <a:graphic>
          <a:graphicData uri="http://schemas.openxmlformats.org/drawingml/2006/table">
            <a:tbl>
              <a:tblPr firstCol="1" bandRow="1">
                <a:tableStyleId>{5C22544A-7EE6-4342-B048-85BDC9FD1C3A}</a:tableStyleId>
              </a:tblPr>
              <a:tblGrid>
                <a:gridCol w="1738591"/>
                <a:gridCol w="3517993"/>
              </a:tblGrid>
              <a:tr h="293573">
                <a:tc>
                  <a:txBody>
                    <a:bodyPr/>
                    <a:lstStyle/>
                    <a:p>
                      <a:pPr algn="ctr">
                        <a:lnSpc>
                          <a:spcPct val="150000"/>
                        </a:lnSpc>
                      </a:pPr>
                      <a:r>
                        <a:rPr lang="el-GR" altLang="zh-TW" sz="1800" b="1" dirty="0" smtClean="0"/>
                        <a:t>Θ</a:t>
                      </a:r>
                      <a:r>
                        <a:rPr lang="zh-TW" altLang="en-US" sz="1800" b="1" dirty="0" smtClean="0"/>
                        <a:t>：</a:t>
                      </a:r>
                      <a:endParaRPr lang="zh-TW"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zh-TW" altLang="zh-TW" sz="1800" dirty="0" smtClean="0"/>
                        <a:t>位溫</a:t>
                      </a:r>
                      <a:endParaRPr lang="zh-TW"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93573">
                <a:tc>
                  <a:txBody>
                    <a:bodyPr/>
                    <a:lstStyle/>
                    <a:p>
                      <a:pPr algn="ctr"/>
                      <a:r>
                        <a:rPr lang="en-US" altLang="zh-TW" sz="1800" b="1" dirty="0" err="1" smtClean="0"/>
                        <a:t>q</a:t>
                      </a:r>
                      <a:r>
                        <a:rPr lang="en-US" altLang="zh-TW" sz="1800" b="1" baseline="-25000" dirty="0" err="1" smtClean="0"/>
                        <a:t>v</a:t>
                      </a:r>
                      <a:r>
                        <a:rPr lang="en-US" altLang="zh-TW" sz="1800" b="1" dirty="0" smtClean="0"/>
                        <a:t> , q</a:t>
                      </a:r>
                      <a:r>
                        <a:rPr lang="en-US" altLang="zh-TW" sz="1800" b="1" baseline="-25000" dirty="0" smtClean="0"/>
                        <a:t>c</a:t>
                      </a:r>
                      <a:r>
                        <a:rPr lang="en-US" altLang="zh-TW" sz="1800" b="1" dirty="0" smtClean="0"/>
                        <a:t> ,</a:t>
                      </a:r>
                      <a:r>
                        <a:rPr lang="en-US" altLang="zh-TW" sz="1800" b="1" dirty="0" err="1" smtClean="0"/>
                        <a:t>q</a:t>
                      </a:r>
                      <a:r>
                        <a:rPr lang="en-US" altLang="zh-TW" sz="1800" b="1" baseline="-25000" dirty="0" err="1" smtClean="0"/>
                        <a:t>r</a:t>
                      </a:r>
                      <a:r>
                        <a:rPr lang="zh-TW" altLang="en-US" sz="1800" b="1" baseline="-25000" dirty="0" smtClean="0"/>
                        <a:t>：</a:t>
                      </a:r>
                      <a:endParaRPr lang="zh-TW" alt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dirty="0" smtClean="0"/>
                        <a:t>水氣</a:t>
                      </a:r>
                      <a:r>
                        <a:rPr lang="zh-TW" altLang="en-US" sz="1800" dirty="0" smtClean="0"/>
                        <a:t>、</a:t>
                      </a:r>
                      <a:r>
                        <a:rPr lang="zh-TW" altLang="zh-TW" sz="1800" dirty="0" smtClean="0"/>
                        <a:t>雲滴和水滴</a:t>
                      </a:r>
                      <a:r>
                        <a:rPr lang="zh-TW" altLang="en-US" sz="1800" dirty="0" smtClean="0"/>
                        <a:t>的混合比</a:t>
                      </a:r>
                      <a:endParaRPr lang="en-US" altLang="zh-TW" sz="1800" dirty="0" smtClean="0"/>
                    </a:p>
                    <a:p>
                      <a:pPr algn="ctr"/>
                      <a:endParaRPr lang="zh-TW"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r>
              <a:rPr lang="zh-TW" altLang="zh-TW" dirty="0" smtClean="0"/>
              <a:t>根據</a:t>
            </a:r>
            <a:r>
              <a:rPr lang="en-US" altLang="zh-TW" dirty="0" smtClean="0"/>
              <a:t>RKW</a:t>
            </a:r>
            <a:r>
              <a:rPr lang="zh-TW" altLang="zh-TW" dirty="0" smtClean="0"/>
              <a:t>定律，</a:t>
            </a:r>
            <a:r>
              <a:rPr lang="en-US" altLang="zh-TW" dirty="0" smtClean="0"/>
              <a:t>C/</a:t>
            </a:r>
            <a:r>
              <a:rPr lang="zh-TW" altLang="zh-TW" dirty="0" smtClean="0"/>
              <a:t>Δ</a:t>
            </a:r>
            <a:r>
              <a:rPr lang="en-US" altLang="zh-TW" dirty="0" smtClean="0"/>
              <a:t>U = 1</a:t>
            </a:r>
            <a:r>
              <a:rPr lang="zh-TW" altLang="zh-TW" dirty="0" smtClean="0"/>
              <a:t>為理想陣風鋒面抬升。</a:t>
            </a:r>
            <a:endParaRPr lang="zh-TW" altLang="en-US" dirty="0"/>
          </a:p>
        </p:txBody>
      </p:sp>
      <p:pic>
        <p:nvPicPr>
          <p:cNvPr id="10242" name="Picture 2" descr="H:\大物所\meeting\颮線與地形間的較互作用影響環境的改變\figure\fig9.jpg"/>
          <p:cNvPicPr>
            <a:picLocks noChangeAspect="1" noChangeArrowheads="1"/>
          </p:cNvPicPr>
          <p:nvPr/>
        </p:nvPicPr>
        <p:blipFill>
          <a:blip r:embed="rId3" cstate="print"/>
          <a:srcRect/>
          <a:stretch>
            <a:fillRect/>
          </a:stretch>
        </p:blipFill>
        <p:spPr bwMode="auto">
          <a:xfrm>
            <a:off x="1907704" y="188640"/>
            <a:ext cx="5726317" cy="6079158"/>
          </a:xfrm>
          <a:prstGeom prst="rect">
            <a:avLst/>
          </a:prstGeom>
          <a:noFill/>
        </p:spPr>
      </p:pic>
      <p:sp>
        <p:nvSpPr>
          <p:cNvPr id="26" name="手繪多邊形 25"/>
          <p:cNvSpPr/>
          <p:nvPr/>
        </p:nvSpPr>
        <p:spPr>
          <a:xfrm>
            <a:off x="2711302" y="4072270"/>
            <a:ext cx="3604438" cy="180753"/>
          </a:xfrm>
          <a:custGeom>
            <a:avLst/>
            <a:gdLst>
              <a:gd name="connsiteX0" fmla="*/ 0 w 3604438"/>
              <a:gd name="connsiteY0" fmla="*/ 180753 h 180753"/>
              <a:gd name="connsiteX1" fmla="*/ 1201479 w 3604438"/>
              <a:gd name="connsiteY1" fmla="*/ 95693 h 180753"/>
              <a:gd name="connsiteX2" fmla="*/ 1807535 w 3604438"/>
              <a:gd name="connsiteY2" fmla="*/ 170121 h 180753"/>
              <a:gd name="connsiteX3" fmla="*/ 2392326 w 3604438"/>
              <a:gd name="connsiteY3" fmla="*/ 127590 h 180753"/>
              <a:gd name="connsiteX4" fmla="*/ 3019647 w 3604438"/>
              <a:gd name="connsiteY4" fmla="*/ 10632 h 180753"/>
              <a:gd name="connsiteX5" fmla="*/ 3604438 w 3604438"/>
              <a:gd name="connsiteY5" fmla="*/ 63795 h 18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4438" h="180753">
                <a:moveTo>
                  <a:pt x="0" y="180753"/>
                </a:moveTo>
                <a:cubicBezTo>
                  <a:pt x="450111" y="139109"/>
                  <a:pt x="900223" y="97465"/>
                  <a:pt x="1201479" y="95693"/>
                </a:cubicBezTo>
                <a:cubicBezTo>
                  <a:pt x="1502735" y="93921"/>
                  <a:pt x="1609061" y="164805"/>
                  <a:pt x="1807535" y="170121"/>
                </a:cubicBezTo>
                <a:cubicBezTo>
                  <a:pt x="2006009" y="175437"/>
                  <a:pt x="2190307" y="154172"/>
                  <a:pt x="2392326" y="127590"/>
                </a:cubicBezTo>
                <a:cubicBezTo>
                  <a:pt x="2594345" y="101009"/>
                  <a:pt x="2817629" y="21264"/>
                  <a:pt x="3019647" y="10632"/>
                </a:cubicBezTo>
                <a:cubicBezTo>
                  <a:pt x="3221665" y="0"/>
                  <a:pt x="3413051" y="31897"/>
                  <a:pt x="3604438" y="63795"/>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8" name="手繪多邊形 27"/>
          <p:cNvSpPr/>
          <p:nvPr/>
        </p:nvSpPr>
        <p:spPr>
          <a:xfrm>
            <a:off x="2679405" y="969335"/>
            <a:ext cx="3646967" cy="285307"/>
          </a:xfrm>
          <a:custGeom>
            <a:avLst/>
            <a:gdLst>
              <a:gd name="connsiteX0" fmla="*/ 0 w 3646967"/>
              <a:gd name="connsiteY0" fmla="*/ 285307 h 285307"/>
              <a:gd name="connsiteX1" fmla="*/ 606055 w 3646967"/>
              <a:gd name="connsiteY1" fmla="*/ 242777 h 285307"/>
              <a:gd name="connsiteX2" fmla="*/ 1212111 w 3646967"/>
              <a:gd name="connsiteY2" fmla="*/ 157716 h 285307"/>
              <a:gd name="connsiteX3" fmla="*/ 1818167 w 3646967"/>
              <a:gd name="connsiteY3" fmla="*/ 253409 h 285307"/>
              <a:gd name="connsiteX4" fmla="*/ 2402958 w 3646967"/>
              <a:gd name="connsiteY4" fmla="*/ 210879 h 285307"/>
              <a:gd name="connsiteX5" fmla="*/ 3019646 w 3646967"/>
              <a:gd name="connsiteY5" fmla="*/ 19493 h 285307"/>
              <a:gd name="connsiteX6" fmla="*/ 3646967 w 3646967"/>
              <a:gd name="connsiteY6" fmla="*/ 93921 h 28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6967" h="285307">
                <a:moveTo>
                  <a:pt x="0" y="285307"/>
                </a:moveTo>
                <a:cubicBezTo>
                  <a:pt x="202018" y="274674"/>
                  <a:pt x="404037" y="264042"/>
                  <a:pt x="606055" y="242777"/>
                </a:cubicBezTo>
                <a:cubicBezTo>
                  <a:pt x="808073" y="221512"/>
                  <a:pt x="1010092" y="155944"/>
                  <a:pt x="1212111" y="157716"/>
                </a:cubicBezTo>
                <a:cubicBezTo>
                  <a:pt x="1414130" y="159488"/>
                  <a:pt x="1619693" y="244549"/>
                  <a:pt x="1818167" y="253409"/>
                </a:cubicBezTo>
                <a:cubicBezTo>
                  <a:pt x="2016641" y="262269"/>
                  <a:pt x="2202712" y="249865"/>
                  <a:pt x="2402958" y="210879"/>
                </a:cubicBezTo>
                <a:cubicBezTo>
                  <a:pt x="2603204" y="171893"/>
                  <a:pt x="2812311" y="38986"/>
                  <a:pt x="3019646" y="19493"/>
                </a:cubicBezTo>
                <a:cubicBezTo>
                  <a:pt x="3226981" y="0"/>
                  <a:pt x="3436974" y="46960"/>
                  <a:pt x="3646967" y="93921"/>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文字方塊 6"/>
          <p:cNvSpPr txBox="1"/>
          <p:nvPr/>
        </p:nvSpPr>
        <p:spPr>
          <a:xfrm>
            <a:off x="755576" y="1412776"/>
            <a:ext cx="1285929" cy="369332"/>
          </a:xfrm>
          <a:prstGeom prst="rect">
            <a:avLst/>
          </a:prstGeom>
          <a:noFill/>
        </p:spPr>
        <p:txBody>
          <a:bodyPr wrap="none" rtlCol="0">
            <a:spAutoFit/>
          </a:bodyPr>
          <a:lstStyle/>
          <a:p>
            <a:r>
              <a:rPr lang="zh-TW" altLang="zh-TW" b="1" dirty="0" smtClean="0"/>
              <a:t>密度流速</a:t>
            </a:r>
            <a:r>
              <a:rPr lang="en-US" altLang="zh-TW" b="1" dirty="0" smtClean="0"/>
              <a:t>C</a:t>
            </a:r>
            <a:endParaRPr lang="zh-TW" altLang="en-US" b="1" dirty="0"/>
          </a:p>
        </p:txBody>
      </p:sp>
      <p:sp>
        <p:nvSpPr>
          <p:cNvPr id="8" name="文字方塊 7"/>
          <p:cNvSpPr txBox="1"/>
          <p:nvPr/>
        </p:nvSpPr>
        <p:spPr>
          <a:xfrm>
            <a:off x="1043608" y="4005064"/>
            <a:ext cx="803425" cy="369332"/>
          </a:xfrm>
          <a:prstGeom prst="rect">
            <a:avLst/>
          </a:prstGeom>
          <a:noFill/>
        </p:spPr>
        <p:txBody>
          <a:bodyPr wrap="none" rtlCol="0">
            <a:spAutoFit/>
          </a:bodyPr>
          <a:lstStyle/>
          <a:p>
            <a:r>
              <a:rPr lang="en-US" altLang="zh-TW" b="1" dirty="0" smtClean="0"/>
              <a:t>C/</a:t>
            </a:r>
            <a:r>
              <a:rPr lang="el-GR" altLang="zh-TW" b="1" dirty="0" smtClean="0"/>
              <a:t> Δ</a:t>
            </a:r>
            <a:r>
              <a:rPr lang="en-US" altLang="zh-TW" b="1" dirty="0" smtClean="0"/>
              <a:t>U</a:t>
            </a:r>
            <a:endParaRPr lang="zh-TW" altLang="en-US" b="1" dirty="0"/>
          </a:p>
        </p:txBody>
      </p:sp>
      <p:sp>
        <p:nvSpPr>
          <p:cNvPr id="27" name="手繪多邊形 26"/>
          <p:cNvSpPr/>
          <p:nvPr/>
        </p:nvSpPr>
        <p:spPr>
          <a:xfrm>
            <a:off x="2668772" y="861236"/>
            <a:ext cx="3604437" cy="1041991"/>
          </a:xfrm>
          <a:custGeom>
            <a:avLst/>
            <a:gdLst>
              <a:gd name="connsiteX0" fmla="*/ 0 w 3604437"/>
              <a:gd name="connsiteY0" fmla="*/ 180754 h 1061484"/>
              <a:gd name="connsiteX1" fmla="*/ 627321 w 3604437"/>
              <a:gd name="connsiteY1" fmla="*/ 95693 h 1061484"/>
              <a:gd name="connsiteX2" fmla="*/ 1201479 w 3604437"/>
              <a:gd name="connsiteY2" fmla="*/ 414670 h 1061484"/>
              <a:gd name="connsiteX3" fmla="*/ 1828800 w 3604437"/>
              <a:gd name="connsiteY3" fmla="*/ 606056 h 1061484"/>
              <a:gd name="connsiteX4" fmla="*/ 2413591 w 3604437"/>
              <a:gd name="connsiteY4" fmla="*/ 1041991 h 1061484"/>
              <a:gd name="connsiteX5" fmla="*/ 2998381 w 3604437"/>
              <a:gd name="connsiteY5" fmla="*/ 723014 h 1061484"/>
              <a:gd name="connsiteX6" fmla="*/ 3604437 w 3604437"/>
              <a:gd name="connsiteY6" fmla="*/ 0 h 1061484"/>
              <a:gd name="connsiteX0" fmla="*/ 0 w 3604437"/>
              <a:gd name="connsiteY0" fmla="*/ 180754 h 1056907"/>
              <a:gd name="connsiteX1" fmla="*/ 627321 w 3604437"/>
              <a:gd name="connsiteY1" fmla="*/ 95693 h 1056907"/>
              <a:gd name="connsiteX2" fmla="*/ 1201479 w 3604437"/>
              <a:gd name="connsiteY2" fmla="*/ 414670 h 1056907"/>
              <a:gd name="connsiteX3" fmla="*/ 1828800 w 3604437"/>
              <a:gd name="connsiteY3" fmla="*/ 606056 h 1056907"/>
              <a:gd name="connsiteX4" fmla="*/ 2413591 w 3604437"/>
              <a:gd name="connsiteY4" fmla="*/ 1041991 h 1056907"/>
              <a:gd name="connsiteX5" fmla="*/ 2983348 w 3604437"/>
              <a:gd name="connsiteY5" fmla="*/ 695555 h 1056907"/>
              <a:gd name="connsiteX6" fmla="*/ 3604437 w 3604437"/>
              <a:gd name="connsiteY6" fmla="*/ 0 h 1056907"/>
              <a:gd name="connsiteX0" fmla="*/ 0 w 3604437"/>
              <a:gd name="connsiteY0" fmla="*/ 180754 h 1056907"/>
              <a:gd name="connsiteX1" fmla="*/ 627321 w 3604437"/>
              <a:gd name="connsiteY1" fmla="*/ 95693 h 1056907"/>
              <a:gd name="connsiteX2" fmla="*/ 1201479 w 3604437"/>
              <a:gd name="connsiteY2" fmla="*/ 414670 h 1056907"/>
              <a:gd name="connsiteX3" fmla="*/ 1828800 w 3604437"/>
              <a:gd name="connsiteY3" fmla="*/ 606056 h 1056907"/>
              <a:gd name="connsiteX4" fmla="*/ 2413591 w 3604437"/>
              <a:gd name="connsiteY4" fmla="*/ 1041991 h 1056907"/>
              <a:gd name="connsiteX5" fmla="*/ 2983348 w 3604437"/>
              <a:gd name="connsiteY5" fmla="*/ 695555 h 1056907"/>
              <a:gd name="connsiteX6" fmla="*/ 3604437 w 3604437"/>
              <a:gd name="connsiteY6" fmla="*/ 0 h 1056907"/>
              <a:gd name="connsiteX0" fmla="*/ 0 w 3604437"/>
              <a:gd name="connsiteY0" fmla="*/ 180754 h 1041991"/>
              <a:gd name="connsiteX1" fmla="*/ 627321 w 3604437"/>
              <a:gd name="connsiteY1" fmla="*/ 95693 h 1041991"/>
              <a:gd name="connsiteX2" fmla="*/ 1201479 w 3604437"/>
              <a:gd name="connsiteY2" fmla="*/ 414670 h 1041991"/>
              <a:gd name="connsiteX3" fmla="*/ 1828800 w 3604437"/>
              <a:gd name="connsiteY3" fmla="*/ 606056 h 1041991"/>
              <a:gd name="connsiteX4" fmla="*/ 2413591 w 3604437"/>
              <a:gd name="connsiteY4" fmla="*/ 1041991 h 1041991"/>
              <a:gd name="connsiteX5" fmla="*/ 2983348 w 3604437"/>
              <a:gd name="connsiteY5" fmla="*/ 695555 h 1041991"/>
              <a:gd name="connsiteX6" fmla="*/ 3604437 w 3604437"/>
              <a:gd name="connsiteY6" fmla="*/ 0 h 1041991"/>
              <a:gd name="connsiteX0" fmla="*/ 0 w 3604437"/>
              <a:gd name="connsiteY0" fmla="*/ 180754 h 1041991"/>
              <a:gd name="connsiteX1" fmla="*/ 627321 w 3604437"/>
              <a:gd name="connsiteY1" fmla="*/ 95693 h 1041991"/>
              <a:gd name="connsiteX2" fmla="*/ 1201479 w 3604437"/>
              <a:gd name="connsiteY2" fmla="*/ 414670 h 1041991"/>
              <a:gd name="connsiteX3" fmla="*/ 1828800 w 3604437"/>
              <a:gd name="connsiteY3" fmla="*/ 606056 h 1041991"/>
              <a:gd name="connsiteX4" fmla="*/ 2413591 w 3604437"/>
              <a:gd name="connsiteY4" fmla="*/ 1041991 h 1041991"/>
              <a:gd name="connsiteX5" fmla="*/ 2983348 w 3604437"/>
              <a:gd name="connsiteY5" fmla="*/ 695555 h 1041991"/>
              <a:gd name="connsiteX6" fmla="*/ 3604437 w 3604437"/>
              <a:gd name="connsiteY6" fmla="*/ 0 h 1041991"/>
              <a:gd name="connsiteX0" fmla="*/ 0 w 3604437"/>
              <a:gd name="connsiteY0" fmla="*/ 180754 h 1041991"/>
              <a:gd name="connsiteX1" fmla="*/ 627321 w 3604437"/>
              <a:gd name="connsiteY1" fmla="*/ 95693 h 1041991"/>
              <a:gd name="connsiteX2" fmla="*/ 1201479 w 3604437"/>
              <a:gd name="connsiteY2" fmla="*/ 414670 h 1041991"/>
              <a:gd name="connsiteX3" fmla="*/ 1828800 w 3604437"/>
              <a:gd name="connsiteY3" fmla="*/ 606056 h 1041991"/>
              <a:gd name="connsiteX4" fmla="*/ 2413591 w 3604437"/>
              <a:gd name="connsiteY4" fmla="*/ 1041991 h 1041991"/>
              <a:gd name="connsiteX5" fmla="*/ 2983348 w 3604437"/>
              <a:gd name="connsiteY5" fmla="*/ 695555 h 1041991"/>
              <a:gd name="connsiteX6" fmla="*/ 3604437 w 3604437"/>
              <a:gd name="connsiteY6" fmla="*/ 0 h 1041991"/>
              <a:gd name="connsiteX0" fmla="*/ 0 w 3604437"/>
              <a:gd name="connsiteY0" fmla="*/ 180754 h 1041991"/>
              <a:gd name="connsiteX1" fmla="*/ 627321 w 3604437"/>
              <a:gd name="connsiteY1" fmla="*/ 95693 h 1041991"/>
              <a:gd name="connsiteX2" fmla="*/ 1201479 w 3604437"/>
              <a:gd name="connsiteY2" fmla="*/ 414670 h 1041991"/>
              <a:gd name="connsiteX3" fmla="*/ 1828800 w 3604437"/>
              <a:gd name="connsiteY3" fmla="*/ 606056 h 1041991"/>
              <a:gd name="connsiteX4" fmla="*/ 2413591 w 3604437"/>
              <a:gd name="connsiteY4" fmla="*/ 1041991 h 1041991"/>
              <a:gd name="connsiteX5" fmla="*/ 2983348 w 3604437"/>
              <a:gd name="connsiteY5" fmla="*/ 695555 h 1041991"/>
              <a:gd name="connsiteX6" fmla="*/ 3604437 w 3604437"/>
              <a:gd name="connsiteY6" fmla="*/ 0 h 1041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437" h="1041991">
                <a:moveTo>
                  <a:pt x="0" y="180754"/>
                </a:moveTo>
                <a:cubicBezTo>
                  <a:pt x="213537" y="118730"/>
                  <a:pt x="461317" y="147447"/>
                  <a:pt x="627321" y="95693"/>
                </a:cubicBezTo>
                <a:cubicBezTo>
                  <a:pt x="825586" y="217207"/>
                  <a:pt x="1001233" y="329610"/>
                  <a:pt x="1201479" y="414670"/>
                </a:cubicBezTo>
                <a:cubicBezTo>
                  <a:pt x="1401726" y="499731"/>
                  <a:pt x="1626781" y="501503"/>
                  <a:pt x="1828800" y="606056"/>
                </a:cubicBezTo>
                <a:cubicBezTo>
                  <a:pt x="2030819" y="710609"/>
                  <a:pt x="2212001" y="907145"/>
                  <a:pt x="2413591" y="1041991"/>
                </a:cubicBezTo>
                <a:cubicBezTo>
                  <a:pt x="2587684" y="958242"/>
                  <a:pt x="2771383" y="869621"/>
                  <a:pt x="2983348" y="695555"/>
                </a:cubicBezTo>
                <a:cubicBezTo>
                  <a:pt x="3181822" y="521890"/>
                  <a:pt x="3400646" y="274674"/>
                  <a:pt x="3604437" y="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srgbClr val="FF0000"/>
              </a:solidFill>
            </a:endParaRPr>
          </a:p>
        </p:txBody>
      </p:sp>
      <p:sp>
        <p:nvSpPr>
          <p:cNvPr id="29" name="手繪多邊形 28"/>
          <p:cNvSpPr/>
          <p:nvPr/>
        </p:nvSpPr>
        <p:spPr>
          <a:xfrm>
            <a:off x="2700670" y="4008474"/>
            <a:ext cx="3604437" cy="595424"/>
          </a:xfrm>
          <a:custGeom>
            <a:avLst/>
            <a:gdLst>
              <a:gd name="connsiteX0" fmla="*/ 0 w 3604437"/>
              <a:gd name="connsiteY0" fmla="*/ 138224 h 602512"/>
              <a:gd name="connsiteX1" fmla="*/ 606056 w 3604437"/>
              <a:gd name="connsiteY1" fmla="*/ 63796 h 602512"/>
              <a:gd name="connsiteX2" fmla="*/ 1201479 w 3604437"/>
              <a:gd name="connsiteY2" fmla="*/ 244549 h 602512"/>
              <a:gd name="connsiteX3" fmla="*/ 1807535 w 3604437"/>
              <a:gd name="connsiteY3" fmla="*/ 361507 h 602512"/>
              <a:gd name="connsiteX4" fmla="*/ 2402958 w 3604437"/>
              <a:gd name="connsiteY4" fmla="*/ 595424 h 602512"/>
              <a:gd name="connsiteX5" fmla="*/ 3019646 w 3604437"/>
              <a:gd name="connsiteY5" fmla="*/ 404038 h 602512"/>
              <a:gd name="connsiteX6" fmla="*/ 3604437 w 3604437"/>
              <a:gd name="connsiteY6" fmla="*/ 0 h 602512"/>
              <a:gd name="connsiteX0" fmla="*/ 0 w 3604437"/>
              <a:gd name="connsiteY0" fmla="*/ 138224 h 595424"/>
              <a:gd name="connsiteX1" fmla="*/ 606056 w 3604437"/>
              <a:gd name="connsiteY1" fmla="*/ 63796 h 595424"/>
              <a:gd name="connsiteX2" fmla="*/ 1201479 w 3604437"/>
              <a:gd name="connsiteY2" fmla="*/ 244549 h 595424"/>
              <a:gd name="connsiteX3" fmla="*/ 1807535 w 3604437"/>
              <a:gd name="connsiteY3" fmla="*/ 361507 h 595424"/>
              <a:gd name="connsiteX4" fmla="*/ 2402958 w 3604437"/>
              <a:gd name="connsiteY4" fmla="*/ 595424 h 595424"/>
              <a:gd name="connsiteX5" fmla="*/ 3019646 w 3604437"/>
              <a:gd name="connsiteY5" fmla="*/ 404038 h 595424"/>
              <a:gd name="connsiteX6" fmla="*/ 3604437 w 3604437"/>
              <a:gd name="connsiteY6" fmla="*/ 0 h 595424"/>
              <a:gd name="connsiteX0" fmla="*/ 0 w 3604437"/>
              <a:gd name="connsiteY0" fmla="*/ 138224 h 595424"/>
              <a:gd name="connsiteX1" fmla="*/ 606056 w 3604437"/>
              <a:gd name="connsiteY1" fmla="*/ 63796 h 595424"/>
              <a:gd name="connsiteX2" fmla="*/ 1201479 w 3604437"/>
              <a:gd name="connsiteY2" fmla="*/ 244549 h 595424"/>
              <a:gd name="connsiteX3" fmla="*/ 1807535 w 3604437"/>
              <a:gd name="connsiteY3" fmla="*/ 361507 h 595424"/>
              <a:gd name="connsiteX4" fmla="*/ 2402958 w 3604437"/>
              <a:gd name="connsiteY4" fmla="*/ 595424 h 595424"/>
              <a:gd name="connsiteX5" fmla="*/ 3019646 w 3604437"/>
              <a:gd name="connsiteY5" fmla="*/ 404038 h 595424"/>
              <a:gd name="connsiteX6" fmla="*/ 3604437 w 3604437"/>
              <a:gd name="connsiteY6" fmla="*/ 0 h 595424"/>
              <a:gd name="connsiteX0" fmla="*/ 0 w 3604437"/>
              <a:gd name="connsiteY0" fmla="*/ 138224 h 595424"/>
              <a:gd name="connsiteX1" fmla="*/ 606056 w 3604437"/>
              <a:gd name="connsiteY1" fmla="*/ 63796 h 595424"/>
              <a:gd name="connsiteX2" fmla="*/ 1201479 w 3604437"/>
              <a:gd name="connsiteY2" fmla="*/ 244549 h 595424"/>
              <a:gd name="connsiteX3" fmla="*/ 1807535 w 3604437"/>
              <a:gd name="connsiteY3" fmla="*/ 361507 h 595424"/>
              <a:gd name="connsiteX4" fmla="*/ 2402958 w 3604437"/>
              <a:gd name="connsiteY4" fmla="*/ 595424 h 595424"/>
              <a:gd name="connsiteX5" fmla="*/ 3019646 w 3604437"/>
              <a:gd name="connsiteY5" fmla="*/ 404038 h 595424"/>
              <a:gd name="connsiteX6" fmla="*/ 3604437 w 3604437"/>
              <a:gd name="connsiteY6" fmla="*/ 0 h 595424"/>
              <a:gd name="connsiteX0" fmla="*/ 0 w 3604437"/>
              <a:gd name="connsiteY0" fmla="*/ 138224 h 595424"/>
              <a:gd name="connsiteX1" fmla="*/ 606056 w 3604437"/>
              <a:gd name="connsiteY1" fmla="*/ 63796 h 595424"/>
              <a:gd name="connsiteX2" fmla="*/ 1201479 w 3604437"/>
              <a:gd name="connsiteY2" fmla="*/ 244549 h 595424"/>
              <a:gd name="connsiteX3" fmla="*/ 1807535 w 3604437"/>
              <a:gd name="connsiteY3" fmla="*/ 361507 h 595424"/>
              <a:gd name="connsiteX4" fmla="*/ 2402958 w 3604437"/>
              <a:gd name="connsiteY4" fmla="*/ 595424 h 595424"/>
              <a:gd name="connsiteX5" fmla="*/ 3019646 w 3604437"/>
              <a:gd name="connsiteY5" fmla="*/ 404038 h 595424"/>
              <a:gd name="connsiteX6" fmla="*/ 3604437 w 3604437"/>
              <a:gd name="connsiteY6" fmla="*/ 0 h 59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437" h="595424">
                <a:moveTo>
                  <a:pt x="0" y="138224"/>
                </a:moveTo>
                <a:cubicBezTo>
                  <a:pt x="202905" y="92149"/>
                  <a:pt x="429420" y="102648"/>
                  <a:pt x="606056" y="63796"/>
                </a:cubicBezTo>
                <a:cubicBezTo>
                  <a:pt x="793689" y="140510"/>
                  <a:pt x="1001232" y="194930"/>
                  <a:pt x="1201479" y="244549"/>
                </a:cubicBezTo>
                <a:cubicBezTo>
                  <a:pt x="1401726" y="294168"/>
                  <a:pt x="1607289" y="303028"/>
                  <a:pt x="1807535" y="361507"/>
                </a:cubicBezTo>
                <a:cubicBezTo>
                  <a:pt x="2007781" y="419986"/>
                  <a:pt x="2231885" y="536678"/>
                  <a:pt x="2402958" y="595424"/>
                </a:cubicBezTo>
                <a:cubicBezTo>
                  <a:pt x="2589065" y="553274"/>
                  <a:pt x="2819400" y="503275"/>
                  <a:pt x="3019646" y="404038"/>
                </a:cubicBezTo>
                <a:cubicBezTo>
                  <a:pt x="3219892" y="304801"/>
                  <a:pt x="3412164" y="152400"/>
                  <a:pt x="3604437" y="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dirty="0">
              <a:solidFill>
                <a:srgbClr val="FF0000"/>
              </a:solidFill>
            </a:endParaRPr>
          </a:p>
        </p:txBody>
      </p:sp>
      <p:sp>
        <p:nvSpPr>
          <p:cNvPr id="14" name="手繪多邊形 13"/>
          <p:cNvSpPr/>
          <p:nvPr/>
        </p:nvSpPr>
        <p:spPr>
          <a:xfrm>
            <a:off x="2711302" y="4270744"/>
            <a:ext cx="3593805" cy="588335"/>
          </a:xfrm>
          <a:custGeom>
            <a:avLst/>
            <a:gdLst>
              <a:gd name="connsiteX0" fmla="*/ 0 w 3593805"/>
              <a:gd name="connsiteY0" fmla="*/ 466061 h 664535"/>
              <a:gd name="connsiteX1" fmla="*/ 584791 w 3593805"/>
              <a:gd name="connsiteY1" fmla="*/ 62023 h 664535"/>
              <a:gd name="connsiteX2" fmla="*/ 1201479 w 3593805"/>
              <a:gd name="connsiteY2" fmla="*/ 93921 h 664535"/>
              <a:gd name="connsiteX3" fmla="*/ 1818168 w 3593805"/>
              <a:gd name="connsiteY3" fmla="*/ 402265 h 664535"/>
              <a:gd name="connsiteX4" fmla="*/ 2371061 w 3593805"/>
              <a:gd name="connsiteY4" fmla="*/ 487326 h 664535"/>
              <a:gd name="connsiteX5" fmla="*/ 2987749 w 3593805"/>
              <a:gd name="connsiteY5" fmla="*/ 625549 h 664535"/>
              <a:gd name="connsiteX6" fmla="*/ 3593805 w 3593805"/>
              <a:gd name="connsiteY6" fmla="*/ 253410 h 664535"/>
              <a:gd name="connsiteX0" fmla="*/ 0 w 3593805"/>
              <a:gd name="connsiteY0" fmla="*/ 466061 h 664535"/>
              <a:gd name="connsiteX1" fmla="*/ 584791 w 3593805"/>
              <a:gd name="connsiteY1" fmla="*/ 62023 h 664535"/>
              <a:gd name="connsiteX2" fmla="*/ 1201479 w 3593805"/>
              <a:gd name="connsiteY2" fmla="*/ 93921 h 664535"/>
              <a:gd name="connsiteX3" fmla="*/ 1818168 w 3593805"/>
              <a:gd name="connsiteY3" fmla="*/ 402265 h 664535"/>
              <a:gd name="connsiteX4" fmla="*/ 2371061 w 3593805"/>
              <a:gd name="connsiteY4" fmla="*/ 487326 h 664535"/>
              <a:gd name="connsiteX5" fmla="*/ 2987749 w 3593805"/>
              <a:gd name="connsiteY5" fmla="*/ 625549 h 664535"/>
              <a:gd name="connsiteX6" fmla="*/ 3593805 w 3593805"/>
              <a:gd name="connsiteY6" fmla="*/ 253410 h 664535"/>
              <a:gd name="connsiteX0" fmla="*/ 0 w 3593805"/>
              <a:gd name="connsiteY0" fmla="*/ 466061 h 625549"/>
              <a:gd name="connsiteX1" fmla="*/ 584791 w 3593805"/>
              <a:gd name="connsiteY1" fmla="*/ 62023 h 625549"/>
              <a:gd name="connsiteX2" fmla="*/ 1201479 w 3593805"/>
              <a:gd name="connsiteY2" fmla="*/ 93921 h 625549"/>
              <a:gd name="connsiteX3" fmla="*/ 1818168 w 3593805"/>
              <a:gd name="connsiteY3" fmla="*/ 402265 h 625549"/>
              <a:gd name="connsiteX4" fmla="*/ 2371061 w 3593805"/>
              <a:gd name="connsiteY4" fmla="*/ 487326 h 625549"/>
              <a:gd name="connsiteX5" fmla="*/ 2987749 w 3593805"/>
              <a:gd name="connsiteY5" fmla="*/ 625549 h 625549"/>
              <a:gd name="connsiteX6" fmla="*/ 3593805 w 3593805"/>
              <a:gd name="connsiteY6" fmla="*/ 253410 h 625549"/>
              <a:gd name="connsiteX0" fmla="*/ 0 w 3593805"/>
              <a:gd name="connsiteY0" fmla="*/ 466061 h 625549"/>
              <a:gd name="connsiteX1" fmla="*/ 584791 w 3593805"/>
              <a:gd name="connsiteY1" fmla="*/ 62023 h 625549"/>
              <a:gd name="connsiteX2" fmla="*/ 1201479 w 3593805"/>
              <a:gd name="connsiteY2" fmla="*/ 93921 h 625549"/>
              <a:gd name="connsiteX3" fmla="*/ 1818168 w 3593805"/>
              <a:gd name="connsiteY3" fmla="*/ 402265 h 625549"/>
              <a:gd name="connsiteX4" fmla="*/ 2371061 w 3593805"/>
              <a:gd name="connsiteY4" fmla="*/ 487326 h 625549"/>
              <a:gd name="connsiteX5" fmla="*/ 2987749 w 3593805"/>
              <a:gd name="connsiteY5" fmla="*/ 625549 h 625549"/>
              <a:gd name="connsiteX6" fmla="*/ 3593805 w 3593805"/>
              <a:gd name="connsiteY6" fmla="*/ 253410 h 625549"/>
              <a:gd name="connsiteX0" fmla="*/ 0 w 3593805"/>
              <a:gd name="connsiteY0" fmla="*/ 466061 h 625549"/>
              <a:gd name="connsiteX1" fmla="*/ 584791 w 3593805"/>
              <a:gd name="connsiteY1" fmla="*/ 62023 h 625549"/>
              <a:gd name="connsiteX2" fmla="*/ 1201479 w 3593805"/>
              <a:gd name="connsiteY2" fmla="*/ 93921 h 625549"/>
              <a:gd name="connsiteX3" fmla="*/ 1818168 w 3593805"/>
              <a:gd name="connsiteY3" fmla="*/ 402265 h 625549"/>
              <a:gd name="connsiteX4" fmla="*/ 2371061 w 3593805"/>
              <a:gd name="connsiteY4" fmla="*/ 487326 h 625549"/>
              <a:gd name="connsiteX5" fmla="*/ 2987749 w 3593805"/>
              <a:gd name="connsiteY5" fmla="*/ 625549 h 625549"/>
              <a:gd name="connsiteX6" fmla="*/ 3593805 w 3593805"/>
              <a:gd name="connsiteY6" fmla="*/ 253410 h 625549"/>
              <a:gd name="connsiteX0" fmla="*/ 0 w 3593805"/>
              <a:gd name="connsiteY0" fmla="*/ 428847 h 588335"/>
              <a:gd name="connsiteX1" fmla="*/ 584791 w 3593805"/>
              <a:gd name="connsiteY1" fmla="*/ 24809 h 588335"/>
              <a:gd name="connsiteX2" fmla="*/ 1201479 w 3593805"/>
              <a:gd name="connsiteY2" fmla="*/ 56707 h 588335"/>
              <a:gd name="connsiteX3" fmla="*/ 1818168 w 3593805"/>
              <a:gd name="connsiteY3" fmla="*/ 365051 h 588335"/>
              <a:gd name="connsiteX4" fmla="*/ 2371061 w 3593805"/>
              <a:gd name="connsiteY4" fmla="*/ 450112 h 588335"/>
              <a:gd name="connsiteX5" fmla="*/ 2987749 w 3593805"/>
              <a:gd name="connsiteY5" fmla="*/ 588335 h 588335"/>
              <a:gd name="connsiteX6" fmla="*/ 3593805 w 3593805"/>
              <a:gd name="connsiteY6" fmla="*/ 216196 h 588335"/>
              <a:gd name="connsiteX0" fmla="*/ 0 w 3593805"/>
              <a:gd name="connsiteY0" fmla="*/ 428847 h 588335"/>
              <a:gd name="connsiteX1" fmla="*/ 584791 w 3593805"/>
              <a:gd name="connsiteY1" fmla="*/ 24809 h 588335"/>
              <a:gd name="connsiteX2" fmla="*/ 1201479 w 3593805"/>
              <a:gd name="connsiteY2" fmla="*/ 56707 h 588335"/>
              <a:gd name="connsiteX3" fmla="*/ 1818168 w 3593805"/>
              <a:gd name="connsiteY3" fmla="*/ 365051 h 588335"/>
              <a:gd name="connsiteX4" fmla="*/ 2371061 w 3593805"/>
              <a:gd name="connsiteY4" fmla="*/ 450112 h 588335"/>
              <a:gd name="connsiteX5" fmla="*/ 2987749 w 3593805"/>
              <a:gd name="connsiteY5" fmla="*/ 588335 h 588335"/>
              <a:gd name="connsiteX6" fmla="*/ 3593805 w 3593805"/>
              <a:gd name="connsiteY6" fmla="*/ 216196 h 588335"/>
              <a:gd name="connsiteX0" fmla="*/ 0 w 3593805"/>
              <a:gd name="connsiteY0" fmla="*/ 428847 h 588335"/>
              <a:gd name="connsiteX1" fmla="*/ 584791 w 3593805"/>
              <a:gd name="connsiteY1" fmla="*/ 24809 h 588335"/>
              <a:gd name="connsiteX2" fmla="*/ 1201479 w 3593805"/>
              <a:gd name="connsiteY2" fmla="*/ 56707 h 588335"/>
              <a:gd name="connsiteX3" fmla="*/ 1818168 w 3593805"/>
              <a:gd name="connsiteY3" fmla="*/ 365051 h 588335"/>
              <a:gd name="connsiteX4" fmla="*/ 2371061 w 3593805"/>
              <a:gd name="connsiteY4" fmla="*/ 450112 h 588335"/>
              <a:gd name="connsiteX5" fmla="*/ 2987749 w 3593805"/>
              <a:gd name="connsiteY5" fmla="*/ 588335 h 588335"/>
              <a:gd name="connsiteX6" fmla="*/ 3593805 w 3593805"/>
              <a:gd name="connsiteY6" fmla="*/ 216196 h 58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3805" h="588335">
                <a:moveTo>
                  <a:pt x="0" y="428847"/>
                </a:moveTo>
                <a:cubicBezTo>
                  <a:pt x="192272" y="257839"/>
                  <a:pt x="314807" y="175855"/>
                  <a:pt x="584791" y="24809"/>
                </a:cubicBezTo>
                <a:cubicBezTo>
                  <a:pt x="855065" y="47884"/>
                  <a:pt x="995916" y="0"/>
                  <a:pt x="1201479" y="56707"/>
                </a:cubicBezTo>
                <a:cubicBezTo>
                  <a:pt x="1407042" y="113414"/>
                  <a:pt x="1623238" y="299484"/>
                  <a:pt x="1818168" y="365051"/>
                </a:cubicBezTo>
                <a:cubicBezTo>
                  <a:pt x="1993299" y="387724"/>
                  <a:pt x="2176131" y="412898"/>
                  <a:pt x="2371061" y="450112"/>
                </a:cubicBezTo>
                <a:cubicBezTo>
                  <a:pt x="2565991" y="487326"/>
                  <a:pt x="2844895" y="564077"/>
                  <a:pt x="2987749" y="588335"/>
                </a:cubicBezTo>
                <a:cubicBezTo>
                  <a:pt x="3152458" y="454208"/>
                  <a:pt x="3392672" y="382772"/>
                  <a:pt x="3593805" y="216196"/>
                </a:cubicBez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手繪多邊形 14"/>
          <p:cNvSpPr/>
          <p:nvPr/>
        </p:nvSpPr>
        <p:spPr>
          <a:xfrm>
            <a:off x="2711302" y="4550735"/>
            <a:ext cx="3593805" cy="318977"/>
          </a:xfrm>
          <a:custGeom>
            <a:avLst/>
            <a:gdLst>
              <a:gd name="connsiteX0" fmla="*/ 0 w 3593805"/>
              <a:gd name="connsiteY0" fmla="*/ 297712 h 326065"/>
              <a:gd name="connsiteX1" fmla="*/ 616689 w 3593805"/>
              <a:gd name="connsiteY1" fmla="*/ 159488 h 326065"/>
              <a:gd name="connsiteX2" fmla="*/ 1201479 w 3593805"/>
              <a:gd name="connsiteY2" fmla="*/ 106325 h 326065"/>
              <a:gd name="connsiteX3" fmla="*/ 1796903 w 3593805"/>
              <a:gd name="connsiteY3" fmla="*/ 212651 h 326065"/>
              <a:gd name="connsiteX4" fmla="*/ 2392326 w 3593805"/>
              <a:gd name="connsiteY4" fmla="*/ 318977 h 326065"/>
              <a:gd name="connsiteX5" fmla="*/ 2966484 w 3593805"/>
              <a:gd name="connsiteY5" fmla="*/ 255181 h 326065"/>
              <a:gd name="connsiteX6" fmla="*/ 3593805 w 3593805"/>
              <a:gd name="connsiteY6" fmla="*/ 0 h 326065"/>
              <a:gd name="connsiteX0" fmla="*/ 0 w 3593805"/>
              <a:gd name="connsiteY0" fmla="*/ 297712 h 318977"/>
              <a:gd name="connsiteX1" fmla="*/ 616689 w 3593805"/>
              <a:gd name="connsiteY1" fmla="*/ 159488 h 318977"/>
              <a:gd name="connsiteX2" fmla="*/ 1201479 w 3593805"/>
              <a:gd name="connsiteY2" fmla="*/ 106325 h 318977"/>
              <a:gd name="connsiteX3" fmla="*/ 1796903 w 3593805"/>
              <a:gd name="connsiteY3" fmla="*/ 212651 h 318977"/>
              <a:gd name="connsiteX4" fmla="*/ 2392326 w 3593805"/>
              <a:gd name="connsiteY4" fmla="*/ 318977 h 318977"/>
              <a:gd name="connsiteX5" fmla="*/ 2966484 w 3593805"/>
              <a:gd name="connsiteY5" fmla="*/ 255181 h 318977"/>
              <a:gd name="connsiteX6" fmla="*/ 3593805 w 3593805"/>
              <a:gd name="connsiteY6" fmla="*/ 0 h 318977"/>
              <a:gd name="connsiteX0" fmla="*/ 0 w 3593805"/>
              <a:gd name="connsiteY0" fmla="*/ 297712 h 318977"/>
              <a:gd name="connsiteX1" fmla="*/ 616689 w 3593805"/>
              <a:gd name="connsiteY1" fmla="*/ 159488 h 318977"/>
              <a:gd name="connsiteX2" fmla="*/ 1201479 w 3593805"/>
              <a:gd name="connsiteY2" fmla="*/ 106325 h 318977"/>
              <a:gd name="connsiteX3" fmla="*/ 1796903 w 3593805"/>
              <a:gd name="connsiteY3" fmla="*/ 212651 h 318977"/>
              <a:gd name="connsiteX4" fmla="*/ 2392326 w 3593805"/>
              <a:gd name="connsiteY4" fmla="*/ 318977 h 318977"/>
              <a:gd name="connsiteX5" fmla="*/ 2966484 w 3593805"/>
              <a:gd name="connsiteY5" fmla="*/ 255181 h 318977"/>
              <a:gd name="connsiteX6" fmla="*/ 3593805 w 3593805"/>
              <a:gd name="connsiteY6" fmla="*/ 0 h 31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3805" h="318977">
                <a:moveTo>
                  <a:pt x="0" y="297712"/>
                </a:moveTo>
                <a:cubicBezTo>
                  <a:pt x="208221" y="244549"/>
                  <a:pt x="416443" y="191386"/>
                  <a:pt x="616689" y="159488"/>
                </a:cubicBezTo>
                <a:cubicBezTo>
                  <a:pt x="816935" y="127590"/>
                  <a:pt x="1004777" y="97465"/>
                  <a:pt x="1201479" y="106325"/>
                </a:cubicBezTo>
                <a:cubicBezTo>
                  <a:pt x="1398181" y="115185"/>
                  <a:pt x="1796903" y="212651"/>
                  <a:pt x="1796903" y="212651"/>
                </a:cubicBezTo>
                <a:cubicBezTo>
                  <a:pt x="1995377" y="248093"/>
                  <a:pt x="2166965" y="269910"/>
                  <a:pt x="2392326" y="318977"/>
                </a:cubicBezTo>
                <a:cubicBezTo>
                  <a:pt x="2622088" y="305352"/>
                  <a:pt x="2766238" y="308344"/>
                  <a:pt x="2966484" y="255181"/>
                </a:cubicBezTo>
                <a:cubicBezTo>
                  <a:pt x="3166730" y="202018"/>
                  <a:pt x="3380267" y="101009"/>
                  <a:pt x="3593805" y="0"/>
                </a:cubicBez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6" name="手繪多邊形 15"/>
          <p:cNvSpPr/>
          <p:nvPr/>
        </p:nvSpPr>
        <p:spPr>
          <a:xfrm>
            <a:off x="2721935" y="4816549"/>
            <a:ext cx="3593805" cy="510363"/>
          </a:xfrm>
          <a:custGeom>
            <a:avLst/>
            <a:gdLst>
              <a:gd name="connsiteX0" fmla="*/ 0 w 3593805"/>
              <a:gd name="connsiteY0" fmla="*/ 510363 h 510363"/>
              <a:gd name="connsiteX1" fmla="*/ 606056 w 3593805"/>
              <a:gd name="connsiteY1" fmla="*/ 446567 h 510363"/>
              <a:gd name="connsiteX2" fmla="*/ 1212112 w 3593805"/>
              <a:gd name="connsiteY2" fmla="*/ 318977 h 510363"/>
              <a:gd name="connsiteX3" fmla="*/ 1786270 w 3593805"/>
              <a:gd name="connsiteY3" fmla="*/ 382772 h 510363"/>
              <a:gd name="connsiteX4" fmla="*/ 2392325 w 3593805"/>
              <a:gd name="connsiteY4" fmla="*/ 244549 h 510363"/>
              <a:gd name="connsiteX5" fmla="*/ 2987749 w 3593805"/>
              <a:gd name="connsiteY5" fmla="*/ 85060 h 510363"/>
              <a:gd name="connsiteX6" fmla="*/ 3593805 w 3593805"/>
              <a:gd name="connsiteY6" fmla="*/ 0 h 510363"/>
              <a:gd name="connsiteX0" fmla="*/ 0 w 3593805"/>
              <a:gd name="connsiteY0" fmla="*/ 510363 h 510363"/>
              <a:gd name="connsiteX1" fmla="*/ 606056 w 3593805"/>
              <a:gd name="connsiteY1" fmla="*/ 446567 h 510363"/>
              <a:gd name="connsiteX2" fmla="*/ 1212112 w 3593805"/>
              <a:gd name="connsiteY2" fmla="*/ 318977 h 510363"/>
              <a:gd name="connsiteX3" fmla="*/ 1786270 w 3593805"/>
              <a:gd name="connsiteY3" fmla="*/ 382772 h 510363"/>
              <a:gd name="connsiteX4" fmla="*/ 2392325 w 3593805"/>
              <a:gd name="connsiteY4" fmla="*/ 244549 h 510363"/>
              <a:gd name="connsiteX5" fmla="*/ 2987749 w 3593805"/>
              <a:gd name="connsiteY5" fmla="*/ 85060 h 510363"/>
              <a:gd name="connsiteX6" fmla="*/ 3593805 w 3593805"/>
              <a:gd name="connsiteY6" fmla="*/ 0 h 510363"/>
              <a:gd name="connsiteX0" fmla="*/ 0 w 3593805"/>
              <a:gd name="connsiteY0" fmla="*/ 510363 h 510363"/>
              <a:gd name="connsiteX1" fmla="*/ 606056 w 3593805"/>
              <a:gd name="connsiteY1" fmla="*/ 446567 h 510363"/>
              <a:gd name="connsiteX2" fmla="*/ 1212112 w 3593805"/>
              <a:gd name="connsiteY2" fmla="*/ 318977 h 510363"/>
              <a:gd name="connsiteX3" fmla="*/ 1786270 w 3593805"/>
              <a:gd name="connsiteY3" fmla="*/ 382772 h 510363"/>
              <a:gd name="connsiteX4" fmla="*/ 2392325 w 3593805"/>
              <a:gd name="connsiteY4" fmla="*/ 244549 h 510363"/>
              <a:gd name="connsiteX5" fmla="*/ 2987749 w 3593805"/>
              <a:gd name="connsiteY5" fmla="*/ 85060 h 510363"/>
              <a:gd name="connsiteX6" fmla="*/ 3593805 w 3593805"/>
              <a:gd name="connsiteY6" fmla="*/ 0 h 510363"/>
              <a:gd name="connsiteX0" fmla="*/ 0 w 3593805"/>
              <a:gd name="connsiteY0" fmla="*/ 510363 h 510363"/>
              <a:gd name="connsiteX1" fmla="*/ 606056 w 3593805"/>
              <a:gd name="connsiteY1" fmla="*/ 446567 h 510363"/>
              <a:gd name="connsiteX2" fmla="*/ 1212112 w 3593805"/>
              <a:gd name="connsiteY2" fmla="*/ 318977 h 510363"/>
              <a:gd name="connsiteX3" fmla="*/ 1786270 w 3593805"/>
              <a:gd name="connsiteY3" fmla="*/ 382772 h 510363"/>
              <a:gd name="connsiteX4" fmla="*/ 2392325 w 3593805"/>
              <a:gd name="connsiteY4" fmla="*/ 244549 h 510363"/>
              <a:gd name="connsiteX5" fmla="*/ 2987749 w 3593805"/>
              <a:gd name="connsiteY5" fmla="*/ 85060 h 510363"/>
              <a:gd name="connsiteX6" fmla="*/ 3593805 w 3593805"/>
              <a:gd name="connsiteY6" fmla="*/ 0 h 5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3805" h="510363">
                <a:moveTo>
                  <a:pt x="0" y="510363"/>
                </a:moveTo>
                <a:cubicBezTo>
                  <a:pt x="202018" y="494414"/>
                  <a:pt x="404037" y="478465"/>
                  <a:pt x="606056" y="446567"/>
                </a:cubicBezTo>
                <a:cubicBezTo>
                  <a:pt x="808075" y="414669"/>
                  <a:pt x="1015410" y="329609"/>
                  <a:pt x="1212112" y="318977"/>
                </a:cubicBezTo>
                <a:cubicBezTo>
                  <a:pt x="1408814" y="308345"/>
                  <a:pt x="1589568" y="395177"/>
                  <a:pt x="1786270" y="382772"/>
                </a:cubicBezTo>
                <a:lnTo>
                  <a:pt x="2392325" y="244549"/>
                </a:lnTo>
                <a:cubicBezTo>
                  <a:pt x="2592572" y="194930"/>
                  <a:pt x="2787502" y="125818"/>
                  <a:pt x="2987749" y="85060"/>
                </a:cubicBezTo>
                <a:cubicBezTo>
                  <a:pt x="3187996" y="44302"/>
                  <a:pt x="3390900" y="22151"/>
                  <a:pt x="3593805" y="0"/>
                </a:cubicBez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7" name="手繪多邊形 16"/>
          <p:cNvSpPr/>
          <p:nvPr/>
        </p:nvSpPr>
        <p:spPr>
          <a:xfrm>
            <a:off x="2711302" y="3636334"/>
            <a:ext cx="3604438" cy="435935"/>
          </a:xfrm>
          <a:custGeom>
            <a:avLst/>
            <a:gdLst>
              <a:gd name="connsiteX0" fmla="*/ 0 w 3604438"/>
              <a:gd name="connsiteY0" fmla="*/ 40758 h 457200"/>
              <a:gd name="connsiteX1" fmla="*/ 595424 w 3604438"/>
              <a:gd name="connsiteY1" fmla="*/ 62023 h 457200"/>
              <a:gd name="connsiteX2" fmla="*/ 1201479 w 3604438"/>
              <a:gd name="connsiteY2" fmla="*/ 189613 h 457200"/>
              <a:gd name="connsiteX3" fmla="*/ 1807535 w 3604438"/>
              <a:gd name="connsiteY3" fmla="*/ 444795 h 457200"/>
              <a:gd name="connsiteX4" fmla="*/ 2392326 w 3604438"/>
              <a:gd name="connsiteY4" fmla="*/ 264041 h 457200"/>
              <a:gd name="connsiteX5" fmla="*/ 2987749 w 3604438"/>
              <a:gd name="connsiteY5" fmla="*/ 8860 h 457200"/>
              <a:gd name="connsiteX6" fmla="*/ 3604438 w 3604438"/>
              <a:gd name="connsiteY6" fmla="*/ 210878 h 457200"/>
              <a:gd name="connsiteX0" fmla="*/ 0 w 3604438"/>
              <a:gd name="connsiteY0" fmla="*/ 40758 h 444795"/>
              <a:gd name="connsiteX1" fmla="*/ 595424 w 3604438"/>
              <a:gd name="connsiteY1" fmla="*/ 62023 h 444795"/>
              <a:gd name="connsiteX2" fmla="*/ 1201479 w 3604438"/>
              <a:gd name="connsiteY2" fmla="*/ 189613 h 444795"/>
              <a:gd name="connsiteX3" fmla="*/ 1807535 w 3604438"/>
              <a:gd name="connsiteY3" fmla="*/ 444795 h 444795"/>
              <a:gd name="connsiteX4" fmla="*/ 2392326 w 3604438"/>
              <a:gd name="connsiteY4" fmla="*/ 264041 h 444795"/>
              <a:gd name="connsiteX5" fmla="*/ 2987749 w 3604438"/>
              <a:gd name="connsiteY5" fmla="*/ 8860 h 444795"/>
              <a:gd name="connsiteX6" fmla="*/ 3604438 w 3604438"/>
              <a:gd name="connsiteY6" fmla="*/ 210878 h 444795"/>
              <a:gd name="connsiteX0" fmla="*/ 0 w 3604438"/>
              <a:gd name="connsiteY0" fmla="*/ 40758 h 444795"/>
              <a:gd name="connsiteX1" fmla="*/ 595424 w 3604438"/>
              <a:gd name="connsiteY1" fmla="*/ 62023 h 444795"/>
              <a:gd name="connsiteX2" fmla="*/ 1201479 w 3604438"/>
              <a:gd name="connsiteY2" fmla="*/ 189613 h 444795"/>
              <a:gd name="connsiteX3" fmla="*/ 1807535 w 3604438"/>
              <a:gd name="connsiteY3" fmla="*/ 444795 h 444795"/>
              <a:gd name="connsiteX4" fmla="*/ 2392326 w 3604438"/>
              <a:gd name="connsiteY4" fmla="*/ 264041 h 444795"/>
              <a:gd name="connsiteX5" fmla="*/ 2987749 w 3604438"/>
              <a:gd name="connsiteY5" fmla="*/ 8860 h 444795"/>
              <a:gd name="connsiteX6" fmla="*/ 3604438 w 3604438"/>
              <a:gd name="connsiteY6" fmla="*/ 210878 h 444795"/>
              <a:gd name="connsiteX0" fmla="*/ 0 w 3604438"/>
              <a:gd name="connsiteY0" fmla="*/ 31898 h 435935"/>
              <a:gd name="connsiteX1" fmla="*/ 595424 w 3604438"/>
              <a:gd name="connsiteY1" fmla="*/ 53163 h 435935"/>
              <a:gd name="connsiteX2" fmla="*/ 1201479 w 3604438"/>
              <a:gd name="connsiteY2" fmla="*/ 180753 h 435935"/>
              <a:gd name="connsiteX3" fmla="*/ 1807535 w 3604438"/>
              <a:gd name="connsiteY3" fmla="*/ 435935 h 435935"/>
              <a:gd name="connsiteX4" fmla="*/ 2392326 w 3604438"/>
              <a:gd name="connsiteY4" fmla="*/ 255181 h 435935"/>
              <a:gd name="connsiteX5" fmla="*/ 2987749 w 3604438"/>
              <a:gd name="connsiteY5" fmla="*/ 0 h 435935"/>
              <a:gd name="connsiteX6" fmla="*/ 3604438 w 3604438"/>
              <a:gd name="connsiteY6" fmla="*/ 202018 h 435935"/>
              <a:gd name="connsiteX0" fmla="*/ 0 w 3604438"/>
              <a:gd name="connsiteY0" fmla="*/ 31898 h 435935"/>
              <a:gd name="connsiteX1" fmla="*/ 595424 w 3604438"/>
              <a:gd name="connsiteY1" fmla="*/ 53163 h 435935"/>
              <a:gd name="connsiteX2" fmla="*/ 1201479 w 3604438"/>
              <a:gd name="connsiteY2" fmla="*/ 180753 h 435935"/>
              <a:gd name="connsiteX3" fmla="*/ 1807535 w 3604438"/>
              <a:gd name="connsiteY3" fmla="*/ 435935 h 435935"/>
              <a:gd name="connsiteX4" fmla="*/ 2392326 w 3604438"/>
              <a:gd name="connsiteY4" fmla="*/ 255181 h 435935"/>
              <a:gd name="connsiteX5" fmla="*/ 2987749 w 3604438"/>
              <a:gd name="connsiteY5" fmla="*/ 0 h 435935"/>
              <a:gd name="connsiteX6" fmla="*/ 3604438 w 3604438"/>
              <a:gd name="connsiteY6" fmla="*/ 202018 h 43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438" h="435935">
                <a:moveTo>
                  <a:pt x="0" y="31898"/>
                </a:moveTo>
                <a:cubicBezTo>
                  <a:pt x="197589" y="30126"/>
                  <a:pt x="395178" y="28354"/>
                  <a:pt x="595424" y="53163"/>
                </a:cubicBezTo>
                <a:cubicBezTo>
                  <a:pt x="795670" y="77972"/>
                  <a:pt x="999461" y="116958"/>
                  <a:pt x="1201479" y="180753"/>
                </a:cubicBezTo>
                <a:cubicBezTo>
                  <a:pt x="1403497" y="244548"/>
                  <a:pt x="1527373" y="312402"/>
                  <a:pt x="1807535" y="435935"/>
                </a:cubicBezTo>
                <a:cubicBezTo>
                  <a:pt x="2095910" y="347845"/>
                  <a:pt x="2195624" y="327837"/>
                  <a:pt x="2392326" y="255181"/>
                </a:cubicBezTo>
                <a:cubicBezTo>
                  <a:pt x="2589028" y="182525"/>
                  <a:pt x="2668333" y="117129"/>
                  <a:pt x="2987749" y="0"/>
                </a:cubicBezTo>
                <a:cubicBezTo>
                  <a:pt x="3297122" y="67511"/>
                  <a:pt x="3397103" y="96579"/>
                  <a:pt x="3604438" y="202018"/>
                </a:cubicBez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pic>
        <p:nvPicPr>
          <p:cNvPr id="1026" name="Picture 2" descr="C:\Users\chang hong\Desktop\8dg.jpg"/>
          <p:cNvPicPr>
            <a:picLocks noChangeAspect="1" noChangeArrowheads="1"/>
          </p:cNvPicPr>
          <p:nvPr/>
        </p:nvPicPr>
        <p:blipFill>
          <a:blip r:embed="rId4" cstate="print"/>
          <a:srcRect/>
          <a:stretch>
            <a:fillRect/>
          </a:stretch>
        </p:blipFill>
        <p:spPr bwMode="auto">
          <a:xfrm>
            <a:off x="1259632" y="1124744"/>
            <a:ext cx="7092280" cy="4000438"/>
          </a:xfrm>
          <a:prstGeom prst="rect">
            <a:avLst/>
          </a:prstGeom>
          <a:noFill/>
        </p:spPr>
      </p:pic>
      <p:pic>
        <p:nvPicPr>
          <p:cNvPr id="1027" name="Picture 3" descr="C:\Users\chang hong\Desktop\8j.jpg"/>
          <p:cNvPicPr>
            <a:picLocks noChangeAspect="1" noChangeArrowheads="1"/>
          </p:cNvPicPr>
          <p:nvPr/>
        </p:nvPicPr>
        <p:blipFill>
          <a:blip r:embed="rId5" cstate="print"/>
          <a:srcRect/>
          <a:stretch>
            <a:fillRect/>
          </a:stretch>
        </p:blipFill>
        <p:spPr bwMode="auto">
          <a:xfrm>
            <a:off x="1187624" y="2204864"/>
            <a:ext cx="7443490" cy="22648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randombar(horizontal)">
                                      <p:cBhvr>
                                        <p:cTn id="7" dur="500"/>
                                        <p:tgtEl>
                                          <p:spTgt spid="1024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xit" presetSubtype="10" fill="hold" grpId="0" nodeType="withEffect">
                                  <p:stCondLst>
                                    <p:cond delay="0"/>
                                  </p:stCondLst>
                                  <p:childTnLst>
                                    <p:animEffect transition="out" filter="randombar(horizontal)">
                                      <p:cBhvr>
                                        <p:cTn id="15" dur="500"/>
                                        <p:tgtEl>
                                          <p:spTgt spid="3">
                                            <p:txEl>
                                              <p:pRg st="0" end="0"/>
                                            </p:txEl>
                                          </p:spTgt>
                                        </p:tgtEl>
                                      </p:cBhvr>
                                    </p:animEffect>
                                    <p:set>
                                      <p:cBhvr>
                                        <p:cTn id="16"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1" nodeType="clickEffect">
                                  <p:stCondLst>
                                    <p:cond delay="0"/>
                                  </p:stCondLst>
                                  <p:childTnLst>
                                    <p:animEffect transition="out" filter="randombar(horizontal)">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par>
                                <p:cTn id="32" presetID="14" presetClass="exit" presetSubtype="10" fill="hold" grpId="1" nodeType="withEffect">
                                  <p:stCondLst>
                                    <p:cond delay="0"/>
                                  </p:stCondLst>
                                  <p:childTnLst>
                                    <p:animEffect transition="out" filter="randombar(horizontal)">
                                      <p:cBhvr>
                                        <p:cTn id="33" dur="500"/>
                                        <p:tgtEl>
                                          <p:spTgt spid="26"/>
                                        </p:tgtEl>
                                      </p:cBhvr>
                                    </p:animEffect>
                                    <p:set>
                                      <p:cBhvr>
                                        <p:cTn id="34" dur="1" fill="hold">
                                          <p:stCondLst>
                                            <p:cond delay="499"/>
                                          </p:stCondLst>
                                        </p:cTn>
                                        <p:tgtEl>
                                          <p:spTgt spid="2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randombar(horizontal)">
                                      <p:cBhvr>
                                        <p:cTn id="39" dur="500"/>
                                        <p:tgtEl>
                                          <p:spTgt spid="27"/>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randombar(horizontal)">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xit" presetSubtype="10" fill="hold" grpId="1" nodeType="clickEffect">
                                  <p:stCondLst>
                                    <p:cond delay="0"/>
                                  </p:stCondLst>
                                  <p:childTnLst>
                                    <p:animEffect transition="out" filter="randombar(horizontal)">
                                      <p:cBhvr>
                                        <p:cTn id="46" dur="500"/>
                                        <p:tgtEl>
                                          <p:spTgt spid="29"/>
                                        </p:tgtEl>
                                      </p:cBhvr>
                                    </p:animEffect>
                                    <p:set>
                                      <p:cBhvr>
                                        <p:cTn id="47" dur="1" fill="hold">
                                          <p:stCondLst>
                                            <p:cond delay="499"/>
                                          </p:stCondLst>
                                        </p:cTn>
                                        <p:tgtEl>
                                          <p:spTgt spid="29"/>
                                        </p:tgtEl>
                                        <p:attrNameLst>
                                          <p:attrName>style.visibility</p:attrName>
                                        </p:attrNameLst>
                                      </p:cBhvr>
                                      <p:to>
                                        <p:strVal val="hidden"/>
                                      </p:to>
                                    </p:set>
                                  </p:childTnLst>
                                </p:cTn>
                              </p:par>
                              <p:par>
                                <p:cTn id="48" presetID="14" presetClass="exit" presetSubtype="10" fill="hold" grpId="1" nodeType="withEffect">
                                  <p:stCondLst>
                                    <p:cond delay="0"/>
                                  </p:stCondLst>
                                  <p:childTnLst>
                                    <p:animEffect transition="out" filter="randombar(horizontal)">
                                      <p:cBhvr>
                                        <p:cTn id="49" dur="500"/>
                                        <p:tgtEl>
                                          <p:spTgt spid="27"/>
                                        </p:tgtEl>
                                      </p:cBhvr>
                                    </p:animEffect>
                                    <p:set>
                                      <p:cBhvr>
                                        <p:cTn id="50" dur="1" fill="hold">
                                          <p:stCondLst>
                                            <p:cond delay="499"/>
                                          </p:stCondLst>
                                        </p:cTn>
                                        <p:tgtEl>
                                          <p:spTgt spid="2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randombar(horizontal)">
                                      <p:cBhvr>
                                        <p:cTn id="55" dur="500"/>
                                        <p:tgtEl>
                                          <p:spTgt spid="16"/>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randombar(horizontal)">
                                      <p:cBhvr>
                                        <p:cTn id="58" dur="500"/>
                                        <p:tgtEl>
                                          <p:spTgt spid="15"/>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randombar(horizontal)">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xit" presetSubtype="10" fill="hold" grpId="1" nodeType="clickEffect">
                                  <p:stCondLst>
                                    <p:cond delay="0"/>
                                  </p:stCondLst>
                                  <p:childTnLst>
                                    <p:animEffect transition="out" filter="randombar(horizontal)">
                                      <p:cBhvr>
                                        <p:cTn id="65" dur="500"/>
                                        <p:tgtEl>
                                          <p:spTgt spid="16"/>
                                        </p:tgtEl>
                                      </p:cBhvr>
                                    </p:animEffect>
                                    <p:set>
                                      <p:cBhvr>
                                        <p:cTn id="66" dur="1" fill="hold">
                                          <p:stCondLst>
                                            <p:cond delay="499"/>
                                          </p:stCondLst>
                                        </p:cTn>
                                        <p:tgtEl>
                                          <p:spTgt spid="16"/>
                                        </p:tgtEl>
                                        <p:attrNameLst>
                                          <p:attrName>style.visibility</p:attrName>
                                        </p:attrNameLst>
                                      </p:cBhvr>
                                      <p:to>
                                        <p:strVal val="hidden"/>
                                      </p:to>
                                    </p:set>
                                  </p:childTnLst>
                                </p:cTn>
                              </p:par>
                              <p:par>
                                <p:cTn id="67" presetID="14" presetClass="exit" presetSubtype="10" fill="hold" grpId="1" nodeType="withEffect">
                                  <p:stCondLst>
                                    <p:cond delay="0"/>
                                  </p:stCondLst>
                                  <p:childTnLst>
                                    <p:animEffect transition="out" filter="randombar(horizontal)">
                                      <p:cBhvr>
                                        <p:cTn id="68" dur="500"/>
                                        <p:tgtEl>
                                          <p:spTgt spid="15"/>
                                        </p:tgtEl>
                                      </p:cBhvr>
                                    </p:animEffect>
                                    <p:set>
                                      <p:cBhvr>
                                        <p:cTn id="69" dur="1" fill="hold">
                                          <p:stCondLst>
                                            <p:cond delay="499"/>
                                          </p:stCondLst>
                                        </p:cTn>
                                        <p:tgtEl>
                                          <p:spTgt spid="15"/>
                                        </p:tgtEl>
                                        <p:attrNameLst>
                                          <p:attrName>style.visibility</p:attrName>
                                        </p:attrNameLst>
                                      </p:cBhvr>
                                      <p:to>
                                        <p:strVal val="hidden"/>
                                      </p:to>
                                    </p:set>
                                  </p:childTnLst>
                                </p:cTn>
                              </p:par>
                              <p:par>
                                <p:cTn id="70" presetID="14" presetClass="exit" presetSubtype="10" fill="hold" grpId="1" nodeType="withEffect">
                                  <p:stCondLst>
                                    <p:cond delay="0"/>
                                  </p:stCondLst>
                                  <p:childTnLst>
                                    <p:animEffect transition="out" filter="randombar(horizontal)">
                                      <p:cBhvr>
                                        <p:cTn id="71" dur="500"/>
                                        <p:tgtEl>
                                          <p:spTgt spid="14"/>
                                        </p:tgtEl>
                                      </p:cBhvr>
                                    </p:animEffect>
                                    <p:set>
                                      <p:cBhvr>
                                        <p:cTn id="72" dur="1" fill="hold">
                                          <p:stCondLst>
                                            <p:cond delay="499"/>
                                          </p:stCondLst>
                                        </p:cTn>
                                        <p:tgtEl>
                                          <p:spTgt spid="1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1026"/>
                                        </p:tgtEl>
                                        <p:attrNameLst>
                                          <p:attrName>style.visibility</p:attrName>
                                        </p:attrNameLst>
                                      </p:cBhvr>
                                      <p:to>
                                        <p:strVal val="visible"/>
                                      </p:to>
                                    </p:set>
                                    <p:animEffect transition="in" filter="randombar(horizontal)">
                                      <p:cBhvr>
                                        <p:cTn id="77" dur="500"/>
                                        <p:tgtEl>
                                          <p:spTgt spid="1026"/>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xit" presetSubtype="10" fill="hold" nodeType="clickEffect">
                                  <p:stCondLst>
                                    <p:cond delay="0"/>
                                  </p:stCondLst>
                                  <p:childTnLst>
                                    <p:animEffect transition="out" filter="randombar(horizontal)">
                                      <p:cBhvr>
                                        <p:cTn id="81" dur="500"/>
                                        <p:tgtEl>
                                          <p:spTgt spid="1026"/>
                                        </p:tgtEl>
                                      </p:cBhvr>
                                    </p:animEffect>
                                    <p:set>
                                      <p:cBhvr>
                                        <p:cTn id="82" dur="1" fill="hold">
                                          <p:stCondLst>
                                            <p:cond delay="499"/>
                                          </p:stCondLst>
                                        </p:cTn>
                                        <p:tgtEl>
                                          <p:spTgt spid="102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randombar(horizontal)">
                                      <p:cBhvr>
                                        <p:cTn id="87" dur="500"/>
                                        <p:tgtEl>
                                          <p:spTgt spid="17"/>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nodeType="clickEffect">
                                  <p:stCondLst>
                                    <p:cond delay="0"/>
                                  </p:stCondLst>
                                  <p:childTnLst>
                                    <p:set>
                                      <p:cBhvr>
                                        <p:cTn id="91" dur="1" fill="hold">
                                          <p:stCondLst>
                                            <p:cond delay="0"/>
                                          </p:stCondLst>
                                        </p:cTn>
                                        <p:tgtEl>
                                          <p:spTgt spid="1027"/>
                                        </p:tgtEl>
                                        <p:attrNameLst>
                                          <p:attrName>style.visibility</p:attrName>
                                        </p:attrNameLst>
                                      </p:cBhvr>
                                      <p:to>
                                        <p:strVal val="visible"/>
                                      </p:to>
                                    </p:set>
                                    <p:animEffect transition="in" filter="randombar(horizontal)">
                                      <p:cBhvr>
                                        <p:cTn id="9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6" grpId="0" animBg="1"/>
      <p:bldP spid="26" grpId="1" animBg="1"/>
      <p:bldP spid="28" grpId="0" animBg="1"/>
      <p:bldP spid="28" grpId="1" animBg="1"/>
      <p:bldP spid="7" grpId="0"/>
      <p:bldP spid="8" grpId="0"/>
      <p:bldP spid="27" grpId="0" animBg="1"/>
      <p:bldP spid="27" grpId="1" animBg="1"/>
      <p:bldP spid="29" grpId="0" animBg="1"/>
      <p:bldP spid="29" grpId="1" animBg="1"/>
      <p:bldP spid="14" grpId="0" animBg="1"/>
      <p:bldP spid="14" grpId="1" animBg="1"/>
      <p:bldP spid="15" grpId="0" animBg="1"/>
      <p:bldP spid="15" grpId="1" animBg="1"/>
      <p:bldP spid="16" grpId="0" animBg="1"/>
      <p:bldP spid="16" grpId="1"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en-US" altLang="zh-TW" dirty="0" smtClean="0"/>
              <a:t>Hydraulic jump (</a:t>
            </a:r>
            <a:r>
              <a:rPr lang="zh-TW" altLang="en-US" dirty="0" smtClean="0"/>
              <a:t>水躍</a:t>
            </a:r>
            <a:r>
              <a:rPr lang="en-US" altLang="zh-TW" dirty="0" smtClean="0"/>
              <a:t>)</a:t>
            </a:r>
            <a:endParaRPr lang="zh-TW" altLang="en-US" dirty="0"/>
          </a:p>
        </p:txBody>
      </p:sp>
      <p:sp>
        <p:nvSpPr>
          <p:cNvPr id="8" name="內容版面配置區 7"/>
          <p:cNvSpPr>
            <a:spLocks noGrp="1"/>
          </p:cNvSpPr>
          <p:nvPr>
            <p:ph sz="quarter" idx="1"/>
          </p:nvPr>
        </p:nvSpPr>
        <p:spPr/>
        <p:txBody>
          <a:bodyPr/>
          <a:lstStyle/>
          <a:p>
            <a:r>
              <a:rPr lang="zh-TW" altLang="en-US" dirty="0" smtClean="0"/>
              <a:t>當高速流體（水或其他流體）進入流體流速低的區域中，流體的速度突然變慢，因此部份動能轉換為位能，造成液面明顯變高，這樣的現象即為水躍。</a:t>
            </a:r>
            <a:endParaRPr lang="zh-TW" altLang="en-US" dirty="0"/>
          </a:p>
        </p:txBody>
      </p:sp>
      <p:pic>
        <p:nvPicPr>
          <p:cNvPr id="2050" name="Picture 2" descr="C:\Users\chang hong\Desktop\hydraulic jump.jpg"/>
          <p:cNvPicPr>
            <a:picLocks noChangeAspect="1" noChangeArrowheads="1"/>
          </p:cNvPicPr>
          <p:nvPr/>
        </p:nvPicPr>
        <p:blipFill>
          <a:blip r:embed="rId3" cstate="print"/>
          <a:srcRect/>
          <a:stretch>
            <a:fillRect/>
          </a:stretch>
        </p:blipFill>
        <p:spPr bwMode="auto">
          <a:xfrm>
            <a:off x="2771800" y="1700808"/>
            <a:ext cx="3770399" cy="40382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lstStyle/>
          <a:p>
            <a:endParaRPr lang="zh-TW" altLang="en-US"/>
          </a:p>
        </p:txBody>
      </p:sp>
      <p:pic>
        <p:nvPicPr>
          <p:cNvPr id="11266" name="Picture 2" descr="H:\大物所\meeting\颮線與地形間的較互作用影響環境的改變\figure\fig10.jpg"/>
          <p:cNvPicPr>
            <a:picLocks noChangeAspect="1" noChangeArrowheads="1"/>
          </p:cNvPicPr>
          <p:nvPr/>
        </p:nvPicPr>
        <p:blipFill>
          <a:blip r:embed="rId3" cstate="print"/>
          <a:srcRect/>
          <a:stretch>
            <a:fillRect/>
          </a:stretch>
        </p:blipFill>
        <p:spPr bwMode="auto">
          <a:xfrm>
            <a:off x="1835696" y="1052736"/>
            <a:ext cx="5933205" cy="5555459"/>
          </a:xfrm>
          <a:prstGeom prst="rect">
            <a:avLst/>
          </a:prstGeom>
          <a:noFill/>
        </p:spPr>
      </p:pic>
      <p:sp>
        <p:nvSpPr>
          <p:cNvPr id="6" name="文字方塊 5"/>
          <p:cNvSpPr txBox="1"/>
          <p:nvPr/>
        </p:nvSpPr>
        <p:spPr>
          <a:xfrm>
            <a:off x="3923928" y="692696"/>
            <a:ext cx="1976823" cy="461665"/>
          </a:xfrm>
          <a:prstGeom prst="rect">
            <a:avLst/>
          </a:prstGeom>
          <a:noFill/>
        </p:spPr>
        <p:txBody>
          <a:bodyPr wrap="none" rtlCol="0">
            <a:spAutoFit/>
          </a:bodyPr>
          <a:lstStyle/>
          <a:p>
            <a:r>
              <a:rPr lang="en-US" altLang="zh-TW" sz="2400" b="1" dirty="0" smtClean="0">
                <a:solidFill>
                  <a:srgbClr val="FF0000"/>
                </a:solidFill>
              </a:rPr>
              <a:t>Shear -5 m/s</a:t>
            </a:r>
            <a:endParaRPr lang="zh-TW" altLang="en-US" sz="2400" b="1"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lstStyle/>
          <a:p>
            <a:endParaRPr lang="zh-TW" altLang="en-US" dirty="0"/>
          </a:p>
        </p:txBody>
      </p:sp>
      <p:pic>
        <p:nvPicPr>
          <p:cNvPr id="12290" name="Picture 2" descr="H:\大物所\meeting\颮線與地形間的較互作用影響環境的改變\figure\fig11.jpg"/>
          <p:cNvPicPr>
            <a:picLocks noChangeAspect="1" noChangeArrowheads="1"/>
          </p:cNvPicPr>
          <p:nvPr/>
        </p:nvPicPr>
        <p:blipFill>
          <a:blip r:embed="rId3" cstate="print"/>
          <a:srcRect/>
          <a:stretch>
            <a:fillRect/>
          </a:stretch>
        </p:blipFill>
        <p:spPr bwMode="auto">
          <a:xfrm>
            <a:off x="1331640" y="1124744"/>
            <a:ext cx="6762775" cy="5183039"/>
          </a:xfrm>
          <a:prstGeom prst="rect">
            <a:avLst/>
          </a:prstGeom>
          <a:noFill/>
        </p:spPr>
      </p:pic>
      <p:sp>
        <p:nvSpPr>
          <p:cNvPr id="5" name="文字方塊 4"/>
          <p:cNvSpPr txBox="1"/>
          <p:nvPr/>
        </p:nvSpPr>
        <p:spPr>
          <a:xfrm>
            <a:off x="539552" y="2348880"/>
            <a:ext cx="627095" cy="369332"/>
          </a:xfrm>
          <a:prstGeom prst="rect">
            <a:avLst/>
          </a:prstGeom>
          <a:solidFill>
            <a:schemeClr val="bg1"/>
          </a:solidFill>
          <a:ln>
            <a:noFill/>
          </a:ln>
        </p:spPr>
        <p:txBody>
          <a:bodyPr wrap="none" rtlCol="0">
            <a:spAutoFit/>
          </a:bodyPr>
          <a:lstStyle/>
          <a:p>
            <a:r>
              <a:rPr lang="en-US" altLang="zh-TW" b="1" dirty="0" err="1" smtClean="0">
                <a:solidFill>
                  <a:srgbClr val="FF0000"/>
                </a:solidFill>
              </a:rPr>
              <a:t>dB</a:t>
            </a:r>
            <a:r>
              <a:rPr lang="en-US" altLang="zh-TW" b="1" i="1" dirty="0" err="1" smtClean="0">
                <a:solidFill>
                  <a:srgbClr val="FF0000"/>
                </a:solidFill>
              </a:rPr>
              <a:t>Z</a:t>
            </a:r>
            <a:endParaRPr lang="zh-TW" altLang="en-US" b="1" i="1" dirty="0">
              <a:solidFill>
                <a:srgbClr val="FF0000"/>
              </a:solidFill>
            </a:endParaRPr>
          </a:p>
        </p:txBody>
      </p:sp>
      <p:sp>
        <p:nvSpPr>
          <p:cNvPr id="6" name="文字方塊 5"/>
          <p:cNvSpPr txBox="1"/>
          <p:nvPr/>
        </p:nvSpPr>
        <p:spPr>
          <a:xfrm>
            <a:off x="755576" y="4293096"/>
            <a:ext cx="402674" cy="369332"/>
          </a:xfrm>
          <a:prstGeom prst="rect">
            <a:avLst/>
          </a:prstGeom>
          <a:solidFill>
            <a:schemeClr val="bg1"/>
          </a:solidFill>
          <a:ln>
            <a:noFill/>
          </a:ln>
        </p:spPr>
        <p:txBody>
          <a:bodyPr wrap="none" rtlCol="0">
            <a:spAutoFit/>
          </a:bodyPr>
          <a:lstStyle/>
          <a:p>
            <a:r>
              <a:rPr lang="el-GR" altLang="zh-TW" b="1" dirty="0" smtClean="0">
                <a:solidFill>
                  <a:srgbClr val="FF0000"/>
                </a:solidFill>
              </a:rPr>
              <a:t>Θ</a:t>
            </a:r>
            <a:r>
              <a:rPr lang="en-US" altLang="zh-TW" b="1" dirty="0" smtClean="0">
                <a:solidFill>
                  <a:srgbClr val="FF0000"/>
                </a:solidFill>
              </a:rPr>
              <a:t>’</a:t>
            </a:r>
            <a:endParaRPr lang="zh-TW" altLang="en-US" b="1" i="1" dirty="0">
              <a:solidFill>
                <a:srgbClr val="FF0000"/>
              </a:solidFill>
            </a:endParaRPr>
          </a:p>
        </p:txBody>
      </p:sp>
      <p:sp>
        <p:nvSpPr>
          <p:cNvPr id="7" name="文字方塊 6"/>
          <p:cNvSpPr txBox="1"/>
          <p:nvPr/>
        </p:nvSpPr>
        <p:spPr>
          <a:xfrm>
            <a:off x="2627784" y="908720"/>
            <a:ext cx="835485" cy="369332"/>
          </a:xfrm>
          <a:prstGeom prst="rect">
            <a:avLst/>
          </a:prstGeom>
          <a:noFill/>
        </p:spPr>
        <p:txBody>
          <a:bodyPr wrap="none" rtlCol="0">
            <a:spAutoFit/>
          </a:bodyPr>
          <a:lstStyle/>
          <a:p>
            <a:r>
              <a:rPr lang="en-US" altLang="zh-TW" b="1" dirty="0" smtClean="0">
                <a:solidFill>
                  <a:srgbClr val="FF0000"/>
                </a:solidFill>
              </a:rPr>
              <a:t>-5</a:t>
            </a:r>
            <a:r>
              <a:rPr lang="zh-TW" altLang="en-US" b="1" dirty="0" smtClean="0">
                <a:solidFill>
                  <a:srgbClr val="FF0000"/>
                </a:solidFill>
              </a:rPr>
              <a:t> </a:t>
            </a:r>
            <a:r>
              <a:rPr lang="en-US" altLang="zh-TW" b="1" dirty="0" smtClean="0">
                <a:solidFill>
                  <a:srgbClr val="FF0000"/>
                </a:solidFill>
              </a:rPr>
              <a:t>m/s</a:t>
            </a:r>
            <a:endParaRPr lang="zh-TW" altLang="en-US" b="1" dirty="0">
              <a:solidFill>
                <a:srgbClr val="FF0000"/>
              </a:solidFill>
            </a:endParaRPr>
          </a:p>
        </p:txBody>
      </p:sp>
      <p:sp>
        <p:nvSpPr>
          <p:cNvPr id="8" name="文字方塊 7"/>
          <p:cNvSpPr txBox="1"/>
          <p:nvPr/>
        </p:nvSpPr>
        <p:spPr>
          <a:xfrm>
            <a:off x="6084168" y="908720"/>
            <a:ext cx="893193" cy="369332"/>
          </a:xfrm>
          <a:prstGeom prst="rect">
            <a:avLst/>
          </a:prstGeom>
          <a:noFill/>
        </p:spPr>
        <p:txBody>
          <a:bodyPr wrap="none" rtlCol="0">
            <a:spAutoFit/>
          </a:bodyPr>
          <a:lstStyle/>
          <a:p>
            <a:r>
              <a:rPr lang="en-US" altLang="zh-TW" b="1" dirty="0" smtClean="0">
                <a:solidFill>
                  <a:srgbClr val="FF0000"/>
                </a:solidFill>
              </a:rPr>
              <a:t>+5</a:t>
            </a:r>
            <a:r>
              <a:rPr lang="zh-TW" altLang="en-US" b="1" dirty="0" smtClean="0">
                <a:solidFill>
                  <a:srgbClr val="FF0000"/>
                </a:solidFill>
              </a:rPr>
              <a:t> </a:t>
            </a:r>
            <a:r>
              <a:rPr lang="en-US" altLang="zh-TW" b="1" dirty="0" smtClean="0">
                <a:solidFill>
                  <a:srgbClr val="FF0000"/>
                </a:solidFill>
              </a:rPr>
              <a:t>m/s</a:t>
            </a:r>
            <a:endParaRPr lang="zh-TW" altLang="en-US" b="1" dirty="0">
              <a:solidFill>
                <a:srgbClr val="FF0000"/>
              </a:solidFill>
            </a:endParaRPr>
          </a:p>
        </p:txBody>
      </p:sp>
      <p:sp>
        <p:nvSpPr>
          <p:cNvPr id="9" name="矩形 8"/>
          <p:cNvSpPr/>
          <p:nvPr/>
        </p:nvSpPr>
        <p:spPr>
          <a:xfrm>
            <a:off x="3059832" y="1700808"/>
            <a:ext cx="576064" cy="10081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6516216" y="1700808"/>
            <a:ext cx="576064" cy="10081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2411760" y="4437112"/>
            <a:ext cx="576064" cy="10081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5940152" y="4365104"/>
            <a:ext cx="576064" cy="10081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grpId="1" nodeType="clickEffect">
                                  <p:stCondLst>
                                    <p:cond delay="0"/>
                                  </p:stCondLst>
                                  <p:childTnLst>
                                    <p:animEffect transition="out" filter="randombar(horizontal)">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4" presetClass="exit" presetSubtype="10" fill="hold" grpId="1" nodeType="withEffect">
                                  <p:stCondLst>
                                    <p:cond delay="0"/>
                                  </p:stCondLst>
                                  <p:childTnLst>
                                    <p:animEffect transition="out" filter="randombar(horizont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endParaRPr lang="en-US" altLang="zh-TW" dirty="0" smtClean="0"/>
          </a:p>
          <a:p>
            <a:r>
              <a:rPr lang="zh-TW" altLang="en-US" b="1" dirty="0" smtClean="0"/>
              <a:t>平均風：</a:t>
            </a:r>
            <a:endParaRPr lang="en-US" altLang="zh-TW" b="1" dirty="0" smtClean="0"/>
          </a:p>
          <a:p>
            <a:pPr>
              <a:buNone/>
            </a:pPr>
            <a:r>
              <a:rPr lang="zh-TW" altLang="en-US" dirty="0" smtClean="0"/>
              <a:t>   造成較大尺度的抬升和下沉運動，使得對流增強和消散。</a:t>
            </a:r>
            <a:endParaRPr lang="en-US" altLang="zh-TW" dirty="0" smtClean="0"/>
          </a:p>
          <a:p>
            <a:endParaRPr lang="en-US" altLang="zh-TW" dirty="0" smtClean="0"/>
          </a:p>
          <a:p>
            <a:endParaRPr lang="en-US" altLang="zh-TW" dirty="0" smtClean="0"/>
          </a:p>
          <a:p>
            <a:r>
              <a:rPr lang="zh-TW" altLang="en-US" b="1" dirty="0" smtClean="0"/>
              <a:t>風切：</a:t>
            </a:r>
            <a:endParaRPr lang="en-US" altLang="zh-TW" b="1" dirty="0" smtClean="0"/>
          </a:p>
          <a:p>
            <a:pPr>
              <a:buNone/>
            </a:pPr>
            <a:r>
              <a:rPr lang="zh-TW" altLang="en-US" dirty="0" smtClean="0"/>
              <a:t>   主要影響冷池溫度和深度，以及背風面的</a:t>
            </a:r>
            <a:r>
              <a:rPr lang="en-US" altLang="zh-TW" dirty="0" smtClean="0"/>
              <a:t>C/</a:t>
            </a:r>
            <a:r>
              <a:rPr lang="el-GR" altLang="zh-TW" dirty="0" smtClean="0"/>
              <a:t>Δ</a:t>
            </a:r>
            <a:r>
              <a:rPr lang="en-US" altLang="zh-TW" dirty="0" smtClean="0"/>
              <a:t>U</a:t>
            </a:r>
            <a:r>
              <a:rPr lang="zh-TW" altLang="en-US" dirty="0" smtClean="0"/>
              <a:t>。</a:t>
            </a:r>
            <a:endParaRPr lang="en-US" altLang="zh-TW" dirty="0" smtClean="0"/>
          </a:p>
          <a:p>
            <a:endParaRPr lang="en-US" altLang="zh-TW" dirty="0" smtClean="0"/>
          </a:p>
          <a:p>
            <a:endParaRPr lang="en-US" altLang="zh-TW" dirty="0" smtClean="0"/>
          </a:p>
          <a:p>
            <a:pPr>
              <a:buNone/>
            </a:pPr>
            <a:endParaRPr lang="en-US" altLang="zh-TW" dirty="0" smtClean="0"/>
          </a:p>
          <a:p>
            <a:pPr>
              <a:buNone/>
            </a:pPr>
            <a:endParaRPr lang="zh-TW"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924944"/>
            <a:ext cx="8229600" cy="990600"/>
          </a:xfrm>
        </p:spPr>
        <p:txBody>
          <a:bodyPr>
            <a:normAutofit fontScale="90000"/>
          </a:bodyPr>
          <a:lstStyle/>
          <a:p>
            <a:pPr algn="ctr"/>
            <a:r>
              <a:rPr lang="zh-TW" altLang="en-US" b="1" dirty="0" smtClean="0"/>
              <a:t>敏感度實驗</a:t>
            </a:r>
            <a:r>
              <a:rPr lang="en-US" altLang="zh-TW" b="1" dirty="0" smtClean="0"/>
              <a:t/>
            </a:r>
            <a:br>
              <a:rPr lang="en-US" altLang="zh-TW" b="1" dirty="0" smtClean="0"/>
            </a:br>
            <a:r>
              <a:rPr lang="en-US" altLang="zh-TW" dirty="0" smtClean="0"/>
              <a:t>(</a:t>
            </a:r>
            <a:r>
              <a:rPr lang="zh-TW" altLang="zh-TW" dirty="0" smtClean="0"/>
              <a:t>熱力環境的變化</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Users\chang hong\Desktop\-6k.jpg"/>
          <p:cNvPicPr>
            <a:picLocks noChangeAspect="1" noChangeArrowheads="1"/>
          </p:cNvPicPr>
          <p:nvPr/>
        </p:nvPicPr>
        <p:blipFill>
          <a:blip r:embed="rId3" cstate="print"/>
          <a:srcRect/>
          <a:stretch>
            <a:fillRect/>
          </a:stretch>
        </p:blipFill>
        <p:spPr bwMode="auto">
          <a:xfrm>
            <a:off x="1403648" y="125115"/>
            <a:ext cx="6485013" cy="6230365"/>
          </a:xfrm>
          <a:prstGeom prst="rect">
            <a:avLst/>
          </a:prstGeom>
          <a:noFill/>
        </p:spPr>
      </p:pic>
      <p:graphicFrame>
        <p:nvGraphicFramePr>
          <p:cNvPr id="3" name="表格 2"/>
          <p:cNvGraphicFramePr>
            <a:graphicFrameLocks noGrp="1"/>
          </p:cNvGraphicFramePr>
          <p:nvPr/>
        </p:nvGraphicFramePr>
        <p:xfrm>
          <a:off x="251520" y="4941168"/>
          <a:ext cx="5951985" cy="1645920"/>
        </p:xfrm>
        <a:graphic>
          <a:graphicData uri="http://schemas.openxmlformats.org/drawingml/2006/table">
            <a:tbl>
              <a:tblPr firstRow="1" firstCol="1" bandRow="1">
                <a:tableStyleId>{5C22544A-7EE6-4342-B048-85BDC9FD1C3A}</a:tableStyleId>
              </a:tblPr>
              <a:tblGrid>
                <a:gridCol w="1983995"/>
                <a:gridCol w="1983995"/>
                <a:gridCol w="1983995"/>
              </a:tblGrid>
              <a:tr h="349679">
                <a:tc>
                  <a:txBody>
                    <a:bodyPr/>
                    <a:lstStyle/>
                    <a:p>
                      <a:pPr algn="ctr"/>
                      <a:endParaRPr lang="zh-TW" altLang="en-US" dirty="0"/>
                    </a:p>
                  </a:txBody>
                  <a:tcPr/>
                </a:tc>
                <a:tc>
                  <a:txBody>
                    <a:bodyPr/>
                    <a:lstStyle/>
                    <a:p>
                      <a:pPr algn="ctr"/>
                      <a:r>
                        <a:rPr lang="en-US" altLang="zh-TW" dirty="0" smtClean="0"/>
                        <a:t>-6</a:t>
                      </a:r>
                      <a:r>
                        <a:rPr lang="zh-TW" altLang="en-US" dirty="0" smtClean="0"/>
                        <a:t> </a:t>
                      </a:r>
                      <a:r>
                        <a:rPr lang="en-US" altLang="zh-TW" dirty="0" smtClean="0"/>
                        <a:t>k</a:t>
                      </a: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CTL</a:t>
                      </a:r>
                      <a:endParaRPr lang="zh-TW" altLang="en-US" dirty="0" smtClean="0"/>
                    </a:p>
                  </a:txBody>
                  <a:tcPr/>
                </a:tc>
              </a:tr>
              <a:tr h="6035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SBCAPE</a:t>
                      </a:r>
                      <a:endParaRPr lang="zh-TW" altLang="en-US" dirty="0" smtClean="0"/>
                    </a:p>
                    <a:p>
                      <a:pPr algn="ctr"/>
                      <a:endParaRPr lang="zh-TW" altLang="en-US" dirty="0"/>
                    </a:p>
                  </a:txBody>
                  <a:tcPr/>
                </a:tc>
                <a:tc>
                  <a:txBody>
                    <a:bodyPr/>
                    <a:lstStyle/>
                    <a:p>
                      <a:pPr algn="ctr"/>
                      <a:r>
                        <a:rPr lang="en-US" altLang="zh-TW" sz="1800" kern="1200" dirty="0" smtClean="0">
                          <a:solidFill>
                            <a:schemeClr val="tx1"/>
                          </a:solidFill>
                          <a:latin typeface="+mn-lt"/>
                          <a:ea typeface="+mn-ea"/>
                          <a:cs typeface="+mn-cs"/>
                        </a:rPr>
                        <a:t>825</a:t>
                      </a:r>
                      <a:r>
                        <a:rPr lang="zh-TW" altLang="en-US" sz="1800" kern="1200" dirty="0" smtClean="0">
                          <a:solidFill>
                            <a:schemeClr val="tx1"/>
                          </a:solidFill>
                          <a:latin typeface="+mn-lt"/>
                          <a:ea typeface="+mn-ea"/>
                          <a:cs typeface="+mn-cs"/>
                        </a:rPr>
                        <a:t> </a:t>
                      </a:r>
                      <a:r>
                        <a:rPr lang="en-US" altLang="zh-TW" sz="1800" kern="1200" dirty="0" smtClean="0">
                          <a:solidFill>
                            <a:schemeClr val="tx1"/>
                          </a:solidFill>
                          <a:latin typeface="+mn-lt"/>
                          <a:ea typeface="+mn-ea"/>
                          <a:cs typeface="+mn-cs"/>
                        </a:rPr>
                        <a:t>J</a:t>
                      </a:r>
                      <a:r>
                        <a:rPr lang="zh-TW" altLang="en-US" sz="1800" kern="1200" dirty="0" smtClean="0">
                          <a:solidFill>
                            <a:schemeClr val="tx1"/>
                          </a:solidFill>
                          <a:latin typeface="+mn-lt"/>
                          <a:ea typeface="+mn-ea"/>
                          <a:cs typeface="+mn-cs"/>
                        </a:rPr>
                        <a:t> </a:t>
                      </a:r>
                      <a:r>
                        <a:rPr lang="en-US" altLang="zh-TW" sz="1800" kern="1200" dirty="0" smtClean="0">
                          <a:solidFill>
                            <a:schemeClr val="tx1"/>
                          </a:solidFill>
                          <a:latin typeface="+mn-lt"/>
                          <a:ea typeface="+mn-ea"/>
                          <a:cs typeface="+mn-cs"/>
                        </a:rPr>
                        <a:t>kg</a:t>
                      </a:r>
                      <a:r>
                        <a:rPr lang="en-US" altLang="zh-TW" sz="1800" kern="1200" baseline="30000" dirty="0" smtClean="0">
                          <a:solidFill>
                            <a:schemeClr val="tx1"/>
                          </a:solidFill>
                          <a:latin typeface="+mn-lt"/>
                          <a:ea typeface="+mn-ea"/>
                          <a:cs typeface="+mn-cs"/>
                        </a:rPr>
                        <a:t>-1</a:t>
                      </a: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chemeClr val="tx1"/>
                          </a:solidFill>
                          <a:latin typeface="+mn-lt"/>
                          <a:ea typeface="+mn-ea"/>
                          <a:cs typeface="+mn-cs"/>
                        </a:rPr>
                        <a:t>1790</a:t>
                      </a:r>
                      <a:r>
                        <a:rPr lang="zh-TW" altLang="en-US" sz="1800" kern="1200" dirty="0" smtClean="0">
                          <a:solidFill>
                            <a:schemeClr val="tx1"/>
                          </a:solidFill>
                          <a:latin typeface="+mn-lt"/>
                          <a:ea typeface="+mn-ea"/>
                          <a:cs typeface="+mn-cs"/>
                        </a:rPr>
                        <a:t> </a:t>
                      </a:r>
                      <a:r>
                        <a:rPr lang="en-US" altLang="zh-TW" sz="1800" kern="1200" dirty="0" smtClean="0">
                          <a:solidFill>
                            <a:schemeClr val="tx1"/>
                          </a:solidFill>
                          <a:latin typeface="+mn-lt"/>
                          <a:ea typeface="+mn-ea"/>
                          <a:cs typeface="+mn-cs"/>
                        </a:rPr>
                        <a:t>J</a:t>
                      </a:r>
                      <a:r>
                        <a:rPr lang="zh-TW" altLang="en-US" sz="1800" kern="1200" dirty="0" smtClean="0">
                          <a:solidFill>
                            <a:schemeClr val="tx1"/>
                          </a:solidFill>
                          <a:latin typeface="+mn-lt"/>
                          <a:ea typeface="+mn-ea"/>
                          <a:cs typeface="+mn-cs"/>
                        </a:rPr>
                        <a:t> </a:t>
                      </a:r>
                      <a:r>
                        <a:rPr lang="en-US" altLang="zh-TW" sz="1800" kern="1200" dirty="0" smtClean="0">
                          <a:solidFill>
                            <a:schemeClr val="tx1"/>
                          </a:solidFill>
                          <a:latin typeface="+mn-lt"/>
                          <a:ea typeface="+mn-ea"/>
                          <a:cs typeface="+mn-cs"/>
                        </a:rPr>
                        <a:t>kg</a:t>
                      </a:r>
                      <a:r>
                        <a:rPr lang="en-US" altLang="zh-TW" sz="1800" kern="1200" baseline="30000" dirty="0" smtClean="0">
                          <a:solidFill>
                            <a:schemeClr val="tx1"/>
                          </a:solidFill>
                          <a:latin typeface="+mn-lt"/>
                          <a:ea typeface="+mn-ea"/>
                          <a:cs typeface="+mn-cs"/>
                        </a:rPr>
                        <a:t>-1</a:t>
                      </a:r>
                      <a:endParaRPr lang="zh-TW" altLang="en-US" dirty="0" smtClean="0"/>
                    </a:p>
                    <a:p>
                      <a:pPr algn="ctr"/>
                      <a:endParaRPr lang="zh-TW" altLang="en-US" dirty="0"/>
                    </a:p>
                  </a:txBody>
                  <a:tcPr/>
                </a:tc>
              </a:tr>
              <a:tr h="6035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SBCIN</a:t>
                      </a:r>
                      <a:endParaRPr lang="zh-TW" altLang="en-US" dirty="0" smtClean="0"/>
                    </a:p>
                    <a:p>
                      <a:pPr algn="ctr"/>
                      <a:endParaRPr lang="zh-TW" altLang="en-US" dirty="0"/>
                    </a:p>
                  </a:txBody>
                  <a:tcPr/>
                </a:tc>
                <a:tc>
                  <a:txBody>
                    <a:bodyPr/>
                    <a:lstStyle/>
                    <a:p>
                      <a:pPr algn="ctr"/>
                      <a:r>
                        <a:rPr lang="en-US" altLang="zh-TW" sz="1800" kern="1200" dirty="0" smtClean="0">
                          <a:solidFill>
                            <a:schemeClr val="tx1"/>
                          </a:solidFill>
                          <a:latin typeface="+mn-lt"/>
                          <a:ea typeface="+mn-ea"/>
                          <a:cs typeface="+mn-cs"/>
                        </a:rPr>
                        <a:t>-150</a:t>
                      </a:r>
                      <a:r>
                        <a:rPr lang="zh-TW" altLang="en-US" sz="1800" kern="1200" dirty="0" smtClean="0">
                          <a:solidFill>
                            <a:schemeClr val="tx1"/>
                          </a:solidFill>
                          <a:latin typeface="+mn-lt"/>
                          <a:ea typeface="+mn-ea"/>
                          <a:cs typeface="+mn-cs"/>
                        </a:rPr>
                        <a:t>  </a:t>
                      </a:r>
                      <a:r>
                        <a:rPr lang="en-US" altLang="zh-TW" sz="1800" kern="1200" dirty="0" smtClean="0">
                          <a:solidFill>
                            <a:schemeClr val="tx1"/>
                          </a:solidFill>
                          <a:latin typeface="+mn-lt"/>
                          <a:ea typeface="+mn-ea"/>
                          <a:cs typeface="+mn-cs"/>
                        </a:rPr>
                        <a:t>J</a:t>
                      </a:r>
                      <a:r>
                        <a:rPr lang="zh-TW" altLang="en-US" sz="1800" kern="1200" dirty="0" smtClean="0">
                          <a:solidFill>
                            <a:schemeClr val="tx1"/>
                          </a:solidFill>
                          <a:latin typeface="+mn-lt"/>
                          <a:ea typeface="+mn-ea"/>
                          <a:cs typeface="+mn-cs"/>
                        </a:rPr>
                        <a:t> </a:t>
                      </a:r>
                      <a:r>
                        <a:rPr lang="en-US" altLang="zh-TW" sz="1800" kern="1200" dirty="0" smtClean="0">
                          <a:solidFill>
                            <a:schemeClr val="tx1"/>
                          </a:solidFill>
                          <a:latin typeface="+mn-lt"/>
                          <a:ea typeface="+mn-ea"/>
                          <a:cs typeface="+mn-cs"/>
                        </a:rPr>
                        <a:t>kg</a:t>
                      </a:r>
                      <a:r>
                        <a:rPr lang="en-US" altLang="zh-TW" sz="1800" kern="1200" baseline="30000" dirty="0" smtClean="0">
                          <a:solidFill>
                            <a:schemeClr val="tx1"/>
                          </a:solidFill>
                          <a:latin typeface="+mn-lt"/>
                          <a:ea typeface="+mn-ea"/>
                          <a:cs typeface="+mn-cs"/>
                        </a:rPr>
                        <a:t>-1</a:t>
                      </a:r>
                      <a:endParaRPr lang="zh-TW" altLang="en-US" dirty="0"/>
                    </a:p>
                  </a:txBody>
                  <a:tcPr/>
                </a:tc>
                <a:tc>
                  <a:txBody>
                    <a:bodyPr/>
                    <a:lstStyle/>
                    <a:p>
                      <a:pPr algn="ctr"/>
                      <a:r>
                        <a:rPr lang="en-US" altLang="zh-TW" sz="1800" kern="1200" dirty="0" smtClean="0">
                          <a:solidFill>
                            <a:schemeClr val="tx1"/>
                          </a:solidFill>
                          <a:latin typeface="+mn-lt"/>
                          <a:ea typeface="+mn-ea"/>
                          <a:cs typeface="+mn-cs"/>
                        </a:rPr>
                        <a:t>-20 J</a:t>
                      </a:r>
                      <a:r>
                        <a:rPr lang="zh-TW" altLang="en-US" sz="1800" kern="1200" dirty="0" smtClean="0">
                          <a:solidFill>
                            <a:schemeClr val="tx1"/>
                          </a:solidFill>
                          <a:latin typeface="+mn-lt"/>
                          <a:ea typeface="+mn-ea"/>
                          <a:cs typeface="+mn-cs"/>
                        </a:rPr>
                        <a:t> </a:t>
                      </a:r>
                      <a:r>
                        <a:rPr lang="en-US" altLang="zh-TW" sz="1800" kern="1200" dirty="0" smtClean="0">
                          <a:solidFill>
                            <a:schemeClr val="tx1"/>
                          </a:solidFill>
                          <a:latin typeface="+mn-lt"/>
                          <a:ea typeface="+mn-ea"/>
                          <a:cs typeface="+mn-cs"/>
                        </a:rPr>
                        <a:t>kg</a:t>
                      </a:r>
                      <a:r>
                        <a:rPr lang="en-US" altLang="zh-TW" sz="1800" kern="1200" baseline="30000" dirty="0" smtClean="0">
                          <a:solidFill>
                            <a:schemeClr val="tx1"/>
                          </a:solidFill>
                          <a:latin typeface="+mn-lt"/>
                          <a:ea typeface="+mn-ea"/>
                          <a:cs typeface="+mn-cs"/>
                        </a:rPr>
                        <a:t>-1</a:t>
                      </a:r>
                      <a:endParaRPr lang="zh-TW" altLang="en-US" dirty="0"/>
                    </a:p>
                  </a:txBody>
                  <a:tcPr/>
                </a:tc>
              </a:tr>
            </a:tbl>
          </a:graphicData>
        </a:graphic>
      </p:graphicFrame>
      <p:sp>
        <p:nvSpPr>
          <p:cNvPr id="4" name="文字方塊 3"/>
          <p:cNvSpPr txBox="1"/>
          <p:nvPr/>
        </p:nvSpPr>
        <p:spPr>
          <a:xfrm>
            <a:off x="7884368" y="1052736"/>
            <a:ext cx="627095" cy="369332"/>
          </a:xfrm>
          <a:prstGeom prst="rect">
            <a:avLst/>
          </a:prstGeom>
          <a:solidFill>
            <a:schemeClr val="bg1"/>
          </a:solidFill>
          <a:ln>
            <a:noFill/>
          </a:ln>
        </p:spPr>
        <p:txBody>
          <a:bodyPr wrap="none" rtlCol="0">
            <a:spAutoFit/>
          </a:bodyPr>
          <a:lstStyle/>
          <a:p>
            <a:r>
              <a:rPr lang="en-US" altLang="zh-TW" b="1" dirty="0" err="1" smtClean="0">
                <a:solidFill>
                  <a:srgbClr val="FF0000"/>
                </a:solidFill>
              </a:rPr>
              <a:t>dB</a:t>
            </a:r>
            <a:r>
              <a:rPr lang="en-US" altLang="zh-TW" b="1" i="1" dirty="0" err="1" smtClean="0">
                <a:solidFill>
                  <a:srgbClr val="FF0000"/>
                </a:solidFill>
              </a:rPr>
              <a:t>Z</a:t>
            </a:r>
            <a:endParaRPr lang="zh-TW" altLang="en-US" b="1" i="1" dirty="0">
              <a:solidFill>
                <a:srgbClr val="FF0000"/>
              </a:solidFill>
            </a:endParaRPr>
          </a:p>
        </p:txBody>
      </p:sp>
      <p:sp>
        <p:nvSpPr>
          <p:cNvPr id="5" name="文字方塊 4"/>
          <p:cNvSpPr txBox="1"/>
          <p:nvPr/>
        </p:nvSpPr>
        <p:spPr>
          <a:xfrm>
            <a:off x="7956376" y="2996952"/>
            <a:ext cx="402674" cy="369332"/>
          </a:xfrm>
          <a:prstGeom prst="rect">
            <a:avLst/>
          </a:prstGeom>
          <a:solidFill>
            <a:schemeClr val="bg1"/>
          </a:solidFill>
          <a:ln>
            <a:noFill/>
          </a:ln>
        </p:spPr>
        <p:txBody>
          <a:bodyPr wrap="none" rtlCol="0">
            <a:spAutoFit/>
          </a:bodyPr>
          <a:lstStyle/>
          <a:p>
            <a:r>
              <a:rPr lang="el-GR" altLang="zh-TW" b="1" dirty="0" smtClean="0">
                <a:solidFill>
                  <a:srgbClr val="FF0000"/>
                </a:solidFill>
              </a:rPr>
              <a:t>Θ</a:t>
            </a:r>
            <a:r>
              <a:rPr lang="en-US" altLang="zh-TW" b="1" dirty="0" smtClean="0">
                <a:solidFill>
                  <a:srgbClr val="FF0000"/>
                </a:solidFill>
              </a:rPr>
              <a:t>’</a:t>
            </a:r>
            <a:endParaRPr lang="zh-TW" altLang="en-US" b="1" i="1" dirty="0">
              <a:solidFill>
                <a:srgbClr val="FF0000"/>
              </a:solidFill>
            </a:endParaRPr>
          </a:p>
        </p:txBody>
      </p:sp>
      <p:sp>
        <p:nvSpPr>
          <p:cNvPr id="6" name="文字方塊 5"/>
          <p:cNvSpPr txBox="1"/>
          <p:nvPr/>
        </p:nvSpPr>
        <p:spPr>
          <a:xfrm>
            <a:off x="7956376" y="4941168"/>
            <a:ext cx="707245" cy="369332"/>
          </a:xfrm>
          <a:prstGeom prst="rect">
            <a:avLst/>
          </a:prstGeom>
          <a:noFill/>
        </p:spPr>
        <p:txBody>
          <a:bodyPr wrap="none" rtlCol="0">
            <a:spAutoFit/>
          </a:bodyPr>
          <a:lstStyle/>
          <a:p>
            <a:r>
              <a:rPr lang="el-GR" altLang="zh-TW" b="1" dirty="0" smtClean="0">
                <a:solidFill>
                  <a:srgbClr val="FF0000"/>
                </a:solidFill>
              </a:rPr>
              <a:t>θ</a:t>
            </a:r>
            <a:r>
              <a:rPr lang="en-US" altLang="zh-TW" b="1" dirty="0" smtClean="0">
                <a:solidFill>
                  <a:srgbClr val="FF0000"/>
                </a:solidFill>
              </a:rPr>
              <a:t>/W </a:t>
            </a:r>
            <a:endParaRPr lang="zh-TW" alt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endParaRPr lang="zh-TW" altLang="en-US" dirty="0"/>
          </a:p>
        </p:txBody>
      </p:sp>
      <p:pic>
        <p:nvPicPr>
          <p:cNvPr id="14339" name="Picture 3" descr="C:\Users\chang hong\Desktop\-12k.jpg"/>
          <p:cNvPicPr>
            <a:picLocks noChangeAspect="1" noChangeArrowheads="1"/>
          </p:cNvPicPr>
          <p:nvPr/>
        </p:nvPicPr>
        <p:blipFill>
          <a:blip r:embed="rId3" cstate="print"/>
          <a:srcRect/>
          <a:stretch>
            <a:fillRect/>
          </a:stretch>
        </p:blipFill>
        <p:spPr bwMode="auto">
          <a:xfrm>
            <a:off x="1403648" y="188640"/>
            <a:ext cx="6534175" cy="6232465"/>
          </a:xfrm>
          <a:prstGeom prst="rect">
            <a:avLst/>
          </a:prstGeom>
          <a:noFill/>
        </p:spPr>
      </p:pic>
      <p:graphicFrame>
        <p:nvGraphicFramePr>
          <p:cNvPr id="5" name="表格 4"/>
          <p:cNvGraphicFramePr>
            <a:graphicFrameLocks noGrp="1"/>
          </p:cNvGraphicFramePr>
          <p:nvPr/>
        </p:nvGraphicFramePr>
        <p:xfrm>
          <a:off x="323528" y="4869160"/>
          <a:ext cx="5951985" cy="1645920"/>
        </p:xfrm>
        <a:graphic>
          <a:graphicData uri="http://schemas.openxmlformats.org/drawingml/2006/table">
            <a:tbl>
              <a:tblPr firstRow="1" firstCol="1" bandRow="1">
                <a:tableStyleId>{5C22544A-7EE6-4342-B048-85BDC9FD1C3A}</a:tableStyleId>
              </a:tblPr>
              <a:tblGrid>
                <a:gridCol w="1983995"/>
                <a:gridCol w="1983995"/>
                <a:gridCol w="1983995"/>
              </a:tblGrid>
              <a:tr h="349679">
                <a:tc>
                  <a:txBody>
                    <a:bodyPr/>
                    <a:lstStyle/>
                    <a:p>
                      <a:pPr algn="ctr"/>
                      <a:endParaRPr lang="zh-TW" altLang="en-US" dirty="0"/>
                    </a:p>
                  </a:txBody>
                  <a:tcPr/>
                </a:tc>
                <a:tc>
                  <a:txBody>
                    <a:bodyPr/>
                    <a:lstStyle/>
                    <a:p>
                      <a:pPr algn="ctr"/>
                      <a:r>
                        <a:rPr lang="en-US" altLang="zh-TW" dirty="0" smtClean="0"/>
                        <a:t>-12</a:t>
                      </a:r>
                      <a:r>
                        <a:rPr lang="zh-TW" altLang="en-US" dirty="0" smtClean="0"/>
                        <a:t> </a:t>
                      </a:r>
                      <a:r>
                        <a:rPr lang="en-US" altLang="zh-TW" dirty="0" smtClean="0"/>
                        <a:t>k</a:t>
                      </a: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CTL</a:t>
                      </a:r>
                      <a:endParaRPr lang="zh-TW" altLang="en-US" dirty="0" smtClean="0"/>
                    </a:p>
                  </a:txBody>
                  <a:tcPr/>
                </a:tc>
              </a:tr>
              <a:tr h="6035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SBCAPE</a:t>
                      </a:r>
                      <a:endParaRPr lang="zh-TW" altLang="en-US" dirty="0" smtClean="0"/>
                    </a:p>
                    <a:p>
                      <a:pPr algn="ctr"/>
                      <a:endParaRPr lang="zh-TW" altLang="en-US" dirty="0"/>
                    </a:p>
                  </a:txBody>
                  <a:tcPr/>
                </a:tc>
                <a:tc>
                  <a:txBody>
                    <a:bodyPr/>
                    <a:lstStyle/>
                    <a:p>
                      <a:pPr algn="ctr"/>
                      <a:r>
                        <a:rPr lang="en-US" altLang="zh-TW" sz="1800" kern="1200" dirty="0" smtClean="0">
                          <a:solidFill>
                            <a:schemeClr val="tx1"/>
                          </a:solidFill>
                          <a:latin typeface="+mn-lt"/>
                          <a:ea typeface="+mn-ea"/>
                          <a:cs typeface="+mn-cs"/>
                        </a:rPr>
                        <a:t>0</a:t>
                      </a:r>
                      <a:r>
                        <a:rPr lang="zh-TW" altLang="en-US" sz="1800" kern="1200" dirty="0" smtClean="0">
                          <a:solidFill>
                            <a:schemeClr val="tx1"/>
                          </a:solidFill>
                          <a:latin typeface="+mn-lt"/>
                          <a:ea typeface="+mn-ea"/>
                          <a:cs typeface="+mn-cs"/>
                        </a:rPr>
                        <a:t> </a:t>
                      </a:r>
                      <a:r>
                        <a:rPr lang="en-US" altLang="zh-TW" sz="1800" kern="1200" dirty="0" smtClean="0">
                          <a:solidFill>
                            <a:schemeClr val="tx1"/>
                          </a:solidFill>
                          <a:latin typeface="+mn-lt"/>
                          <a:ea typeface="+mn-ea"/>
                          <a:cs typeface="+mn-cs"/>
                        </a:rPr>
                        <a:t>J</a:t>
                      </a:r>
                      <a:r>
                        <a:rPr lang="zh-TW" altLang="en-US" sz="1800" kern="1200" dirty="0" smtClean="0">
                          <a:solidFill>
                            <a:schemeClr val="tx1"/>
                          </a:solidFill>
                          <a:latin typeface="+mn-lt"/>
                          <a:ea typeface="+mn-ea"/>
                          <a:cs typeface="+mn-cs"/>
                        </a:rPr>
                        <a:t> </a:t>
                      </a:r>
                      <a:r>
                        <a:rPr lang="en-US" altLang="zh-TW" sz="1800" kern="1200" dirty="0" smtClean="0">
                          <a:solidFill>
                            <a:schemeClr val="tx1"/>
                          </a:solidFill>
                          <a:latin typeface="+mn-lt"/>
                          <a:ea typeface="+mn-ea"/>
                          <a:cs typeface="+mn-cs"/>
                        </a:rPr>
                        <a:t>kg</a:t>
                      </a:r>
                      <a:r>
                        <a:rPr lang="en-US" altLang="zh-TW" sz="1800" kern="1200" baseline="30000" dirty="0" smtClean="0">
                          <a:solidFill>
                            <a:schemeClr val="tx1"/>
                          </a:solidFill>
                          <a:latin typeface="+mn-lt"/>
                          <a:ea typeface="+mn-ea"/>
                          <a:cs typeface="+mn-cs"/>
                        </a:rPr>
                        <a:t>-1</a:t>
                      </a: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chemeClr val="tx1"/>
                          </a:solidFill>
                          <a:latin typeface="+mn-lt"/>
                          <a:ea typeface="+mn-ea"/>
                          <a:cs typeface="+mn-cs"/>
                        </a:rPr>
                        <a:t>1790</a:t>
                      </a:r>
                      <a:r>
                        <a:rPr lang="zh-TW" altLang="en-US" sz="1800" kern="1200" dirty="0" smtClean="0">
                          <a:solidFill>
                            <a:schemeClr val="tx1"/>
                          </a:solidFill>
                          <a:latin typeface="+mn-lt"/>
                          <a:ea typeface="+mn-ea"/>
                          <a:cs typeface="+mn-cs"/>
                        </a:rPr>
                        <a:t> </a:t>
                      </a:r>
                      <a:r>
                        <a:rPr lang="en-US" altLang="zh-TW" sz="1800" kern="1200" dirty="0" smtClean="0">
                          <a:solidFill>
                            <a:schemeClr val="tx1"/>
                          </a:solidFill>
                          <a:latin typeface="+mn-lt"/>
                          <a:ea typeface="+mn-ea"/>
                          <a:cs typeface="+mn-cs"/>
                        </a:rPr>
                        <a:t>J</a:t>
                      </a:r>
                      <a:r>
                        <a:rPr lang="zh-TW" altLang="en-US" sz="1800" kern="1200" dirty="0" smtClean="0">
                          <a:solidFill>
                            <a:schemeClr val="tx1"/>
                          </a:solidFill>
                          <a:latin typeface="+mn-lt"/>
                          <a:ea typeface="+mn-ea"/>
                          <a:cs typeface="+mn-cs"/>
                        </a:rPr>
                        <a:t> </a:t>
                      </a:r>
                      <a:r>
                        <a:rPr lang="en-US" altLang="zh-TW" sz="1800" kern="1200" dirty="0" smtClean="0">
                          <a:solidFill>
                            <a:schemeClr val="tx1"/>
                          </a:solidFill>
                          <a:latin typeface="+mn-lt"/>
                          <a:ea typeface="+mn-ea"/>
                          <a:cs typeface="+mn-cs"/>
                        </a:rPr>
                        <a:t>kg</a:t>
                      </a:r>
                      <a:r>
                        <a:rPr lang="en-US" altLang="zh-TW" sz="1800" kern="1200" baseline="30000" dirty="0" smtClean="0">
                          <a:solidFill>
                            <a:schemeClr val="tx1"/>
                          </a:solidFill>
                          <a:latin typeface="+mn-lt"/>
                          <a:ea typeface="+mn-ea"/>
                          <a:cs typeface="+mn-cs"/>
                        </a:rPr>
                        <a:t>-1</a:t>
                      </a:r>
                      <a:endParaRPr lang="zh-TW" altLang="en-US" dirty="0" smtClean="0"/>
                    </a:p>
                    <a:p>
                      <a:pPr algn="ctr"/>
                      <a:endParaRPr lang="zh-TW" altLang="en-US" dirty="0"/>
                    </a:p>
                  </a:txBody>
                  <a:tcPr/>
                </a:tc>
              </a:tr>
              <a:tr h="6035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SBCIN</a:t>
                      </a:r>
                      <a:endParaRPr lang="zh-TW" altLang="en-US" dirty="0" smtClean="0"/>
                    </a:p>
                    <a:p>
                      <a:pPr algn="ctr"/>
                      <a:endParaRPr lang="zh-TW" altLang="en-US" dirty="0"/>
                    </a:p>
                  </a:txBody>
                  <a:tcPr/>
                </a:tc>
                <a:tc>
                  <a:txBody>
                    <a:bodyPr/>
                    <a:lstStyle/>
                    <a:p>
                      <a:pPr algn="ctr"/>
                      <a:r>
                        <a:rPr lang="en-US" altLang="zh-TW" sz="1800" kern="1200" dirty="0" smtClean="0">
                          <a:solidFill>
                            <a:schemeClr val="tx1"/>
                          </a:solidFill>
                          <a:latin typeface="+mn-lt"/>
                          <a:ea typeface="+mn-ea"/>
                          <a:cs typeface="+mn-cs"/>
                        </a:rPr>
                        <a:t>0</a:t>
                      </a:r>
                      <a:r>
                        <a:rPr lang="zh-TW" altLang="en-US" sz="1800" kern="1200" dirty="0" smtClean="0">
                          <a:solidFill>
                            <a:schemeClr val="tx1"/>
                          </a:solidFill>
                          <a:latin typeface="+mn-lt"/>
                          <a:ea typeface="+mn-ea"/>
                          <a:cs typeface="+mn-cs"/>
                        </a:rPr>
                        <a:t> </a:t>
                      </a:r>
                      <a:r>
                        <a:rPr lang="en-US" altLang="zh-TW" sz="1800" kern="1200" dirty="0" smtClean="0">
                          <a:solidFill>
                            <a:schemeClr val="tx1"/>
                          </a:solidFill>
                          <a:latin typeface="+mn-lt"/>
                          <a:ea typeface="+mn-ea"/>
                          <a:cs typeface="+mn-cs"/>
                        </a:rPr>
                        <a:t>J</a:t>
                      </a:r>
                      <a:r>
                        <a:rPr lang="zh-TW" altLang="en-US" sz="1800" kern="1200" dirty="0" smtClean="0">
                          <a:solidFill>
                            <a:schemeClr val="tx1"/>
                          </a:solidFill>
                          <a:latin typeface="+mn-lt"/>
                          <a:ea typeface="+mn-ea"/>
                          <a:cs typeface="+mn-cs"/>
                        </a:rPr>
                        <a:t> </a:t>
                      </a:r>
                      <a:r>
                        <a:rPr lang="en-US" altLang="zh-TW" sz="1800" kern="1200" dirty="0" smtClean="0">
                          <a:solidFill>
                            <a:schemeClr val="tx1"/>
                          </a:solidFill>
                          <a:latin typeface="+mn-lt"/>
                          <a:ea typeface="+mn-ea"/>
                          <a:cs typeface="+mn-cs"/>
                        </a:rPr>
                        <a:t>kg</a:t>
                      </a:r>
                      <a:r>
                        <a:rPr lang="en-US" altLang="zh-TW" sz="1800" kern="1200" baseline="30000" dirty="0" smtClean="0">
                          <a:solidFill>
                            <a:schemeClr val="tx1"/>
                          </a:solidFill>
                          <a:latin typeface="+mn-lt"/>
                          <a:ea typeface="+mn-ea"/>
                          <a:cs typeface="+mn-cs"/>
                        </a:rPr>
                        <a:t>-1</a:t>
                      </a:r>
                      <a:endParaRPr lang="zh-TW" altLang="en-US" dirty="0"/>
                    </a:p>
                  </a:txBody>
                  <a:tcPr/>
                </a:tc>
                <a:tc>
                  <a:txBody>
                    <a:bodyPr/>
                    <a:lstStyle/>
                    <a:p>
                      <a:pPr algn="ctr"/>
                      <a:r>
                        <a:rPr lang="en-US" altLang="zh-TW" sz="1800" kern="1200" dirty="0" smtClean="0">
                          <a:solidFill>
                            <a:schemeClr val="tx1"/>
                          </a:solidFill>
                          <a:latin typeface="+mn-lt"/>
                          <a:ea typeface="+mn-ea"/>
                          <a:cs typeface="+mn-cs"/>
                        </a:rPr>
                        <a:t>-20 J</a:t>
                      </a:r>
                      <a:r>
                        <a:rPr lang="zh-TW" altLang="en-US" sz="1800" kern="1200" dirty="0" smtClean="0">
                          <a:solidFill>
                            <a:schemeClr val="tx1"/>
                          </a:solidFill>
                          <a:latin typeface="+mn-lt"/>
                          <a:ea typeface="+mn-ea"/>
                          <a:cs typeface="+mn-cs"/>
                        </a:rPr>
                        <a:t> </a:t>
                      </a:r>
                      <a:r>
                        <a:rPr lang="en-US" altLang="zh-TW" sz="1800" kern="1200" dirty="0" smtClean="0">
                          <a:solidFill>
                            <a:schemeClr val="tx1"/>
                          </a:solidFill>
                          <a:latin typeface="+mn-lt"/>
                          <a:ea typeface="+mn-ea"/>
                          <a:cs typeface="+mn-cs"/>
                        </a:rPr>
                        <a:t>kg</a:t>
                      </a:r>
                      <a:r>
                        <a:rPr lang="en-US" altLang="zh-TW" sz="1800" kern="1200" baseline="30000" dirty="0" smtClean="0">
                          <a:solidFill>
                            <a:schemeClr val="tx1"/>
                          </a:solidFill>
                          <a:latin typeface="+mn-lt"/>
                          <a:ea typeface="+mn-ea"/>
                          <a:cs typeface="+mn-cs"/>
                        </a:rPr>
                        <a:t>-1</a:t>
                      </a:r>
                      <a:endParaRPr lang="zh-TW" altLang="en-US" dirty="0"/>
                    </a:p>
                  </a:txBody>
                  <a:tcPr/>
                </a:tc>
              </a:tr>
            </a:tbl>
          </a:graphicData>
        </a:graphic>
      </p:graphicFrame>
      <p:sp>
        <p:nvSpPr>
          <p:cNvPr id="7" name="文字方塊 6"/>
          <p:cNvSpPr txBox="1"/>
          <p:nvPr/>
        </p:nvSpPr>
        <p:spPr>
          <a:xfrm>
            <a:off x="7884368" y="1052736"/>
            <a:ext cx="627095" cy="369332"/>
          </a:xfrm>
          <a:prstGeom prst="rect">
            <a:avLst/>
          </a:prstGeom>
          <a:solidFill>
            <a:schemeClr val="bg1"/>
          </a:solidFill>
          <a:ln>
            <a:noFill/>
          </a:ln>
        </p:spPr>
        <p:txBody>
          <a:bodyPr wrap="none" rtlCol="0">
            <a:spAutoFit/>
          </a:bodyPr>
          <a:lstStyle/>
          <a:p>
            <a:r>
              <a:rPr lang="en-US" altLang="zh-TW" b="1" dirty="0" err="1" smtClean="0">
                <a:solidFill>
                  <a:srgbClr val="FF0000"/>
                </a:solidFill>
              </a:rPr>
              <a:t>dB</a:t>
            </a:r>
            <a:r>
              <a:rPr lang="en-US" altLang="zh-TW" b="1" i="1" dirty="0" err="1" smtClean="0">
                <a:solidFill>
                  <a:srgbClr val="FF0000"/>
                </a:solidFill>
              </a:rPr>
              <a:t>Z</a:t>
            </a:r>
            <a:endParaRPr lang="zh-TW" altLang="en-US" b="1" i="1" dirty="0">
              <a:solidFill>
                <a:srgbClr val="FF0000"/>
              </a:solidFill>
            </a:endParaRPr>
          </a:p>
        </p:txBody>
      </p:sp>
      <p:sp>
        <p:nvSpPr>
          <p:cNvPr id="8" name="文字方塊 7"/>
          <p:cNvSpPr txBox="1"/>
          <p:nvPr/>
        </p:nvSpPr>
        <p:spPr>
          <a:xfrm>
            <a:off x="7956376" y="2996952"/>
            <a:ext cx="402674" cy="369332"/>
          </a:xfrm>
          <a:prstGeom prst="rect">
            <a:avLst/>
          </a:prstGeom>
          <a:solidFill>
            <a:schemeClr val="bg1"/>
          </a:solidFill>
          <a:ln>
            <a:noFill/>
          </a:ln>
        </p:spPr>
        <p:txBody>
          <a:bodyPr wrap="none" rtlCol="0">
            <a:spAutoFit/>
          </a:bodyPr>
          <a:lstStyle/>
          <a:p>
            <a:r>
              <a:rPr lang="el-GR" altLang="zh-TW" b="1" dirty="0" smtClean="0">
                <a:solidFill>
                  <a:srgbClr val="FF0000"/>
                </a:solidFill>
              </a:rPr>
              <a:t>Θ</a:t>
            </a:r>
            <a:r>
              <a:rPr lang="en-US" altLang="zh-TW" b="1" dirty="0" smtClean="0">
                <a:solidFill>
                  <a:srgbClr val="FF0000"/>
                </a:solidFill>
              </a:rPr>
              <a:t>’</a:t>
            </a:r>
            <a:endParaRPr lang="zh-TW" altLang="en-US" b="1" i="1" dirty="0">
              <a:solidFill>
                <a:srgbClr val="FF0000"/>
              </a:solidFill>
            </a:endParaRPr>
          </a:p>
        </p:txBody>
      </p:sp>
      <p:sp>
        <p:nvSpPr>
          <p:cNvPr id="9" name="文字方塊 8"/>
          <p:cNvSpPr txBox="1"/>
          <p:nvPr/>
        </p:nvSpPr>
        <p:spPr>
          <a:xfrm>
            <a:off x="7956376" y="4941168"/>
            <a:ext cx="707245" cy="369332"/>
          </a:xfrm>
          <a:prstGeom prst="rect">
            <a:avLst/>
          </a:prstGeom>
          <a:noFill/>
        </p:spPr>
        <p:txBody>
          <a:bodyPr wrap="none" rtlCol="0">
            <a:spAutoFit/>
          </a:bodyPr>
          <a:lstStyle/>
          <a:p>
            <a:r>
              <a:rPr lang="el-GR" altLang="zh-TW" b="1" dirty="0" smtClean="0">
                <a:solidFill>
                  <a:srgbClr val="FF0000"/>
                </a:solidFill>
              </a:rPr>
              <a:t>θ</a:t>
            </a:r>
            <a:r>
              <a:rPr lang="en-US" altLang="zh-TW" b="1" dirty="0" smtClean="0">
                <a:solidFill>
                  <a:srgbClr val="FF0000"/>
                </a:solidFill>
              </a:rPr>
              <a:t>/W </a:t>
            </a:r>
            <a:endParaRPr lang="zh-TW" alt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endParaRPr lang="zh-TW" altLang="en-US" dirty="0"/>
          </a:p>
        </p:txBody>
      </p:sp>
      <p:pic>
        <p:nvPicPr>
          <p:cNvPr id="15362" name="Picture 2" descr="H:\大物所\meeting\颮線與地形間的較互作用影響環境的改變\figure\fig14.jpg"/>
          <p:cNvPicPr>
            <a:picLocks noChangeAspect="1" noChangeArrowheads="1"/>
          </p:cNvPicPr>
          <p:nvPr/>
        </p:nvPicPr>
        <p:blipFill>
          <a:blip r:embed="rId3" cstate="print"/>
          <a:srcRect/>
          <a:stretch>
            <a:fillRect/>
          </a:stretch>
        </p:blipFill>
        <p:spPr bwMode="auto">
          <a:xfrm>
            <a:off x="179512" y="2060848"/>
            <a:ext cx="8807971" cy="3401419"/>
          </a:xfrm>
          <a:prstGeom prst="rect">
            <a:avLst/>
          </a:prstGeom>
          <a:noFill/>
        </p:spPr>
      </p:pic>
      <p:sp>
        <p:nvSpPr>
          <p:cNvPr id="5" name="矩形 4"/>
          <p:cNvSpPr/>
          <p:nvPr/>
        </p:nvSpPr>
        <p:spPr>
          <a:xfrm>
            <a:off x="1403648" y="3068960"/>
            <a:ext cx="720080" cy="1872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4355976" y="2996952"/>
            <a:ext cx="720080" cy="1872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7092280" y="2996952"/>
            <a:ext cx="936104" cy="1872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7452320" y="5373216"/>
            <a:ext cx="1046440" cy="369332"/>
          </a:xfrm>
          <a:prstGeom prst="rect">
            <a:avLst/>
          </a:prstGeom>
          <a:noFill/>
        </p:spPr>
        <p:txBody>
          <a:bodyPr wrap="none" rtlCol="0">
            <a:spAutoFit/>
          </a:bodyPr>
          <a:lstStyle/>
          <a:p>
            <a:r>
              <a:rPr lang="en-US" altLang="zh-TW" dirty="0" smtClean="0"/>
              <a:t>shaded: </a:t>
            </a:r>
            <a:r>
              <a:rPr lang="el-GR" altLang="zh-TW" dirty="0" smtClean="0"/>
              <a:t>θ</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標題 1"/>
          <p:cNvSpPr txBox="1">
            <a:spLocks/>
          </p:cNvSpPr>
          <p:nvPr/>
        </p:nvSpPr>
        <p:spPr>
          <a:xfrm>
            <a:off x="467544" y="2636912"/>
            <a:ext cx="8229600" cy="914400"/>
          </a:xfrm>
          <a:prstGeom prst="rect">
            <a:avLst/>
          </a:prstGeom>
        </p:spPr>
        <p:txBody>
          <a:bodyPr vert="horz" anchor="b" anchorCtr="0">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400" b="1" i="0" u="none" strike="noStrike" kern="1200" cap="none" spc="0" normalizeH="0" baseline="0" noProof="0" dirty="0" smtClean="0">
                <a:ln>
                  <a:noFill/>
                </a:ln>
                <a:solidFill>
                  <a:schemeClr val="tx2"/>
                </a:solidFill>
                <a:effectLst/>
                <a:uLnTx/>
                <a:uFillTx/>
                <a:latin typeface="+mj-lt"/>
                <a:ea typeface="+mj-ea"/>
                <a:cs typeface="+mj-cs"/>
              </a:rPr>
              <a:t>敏感度實驗</a:t>
            </a:r>
            <a:r>
              <a:rPr kumimoji="0" lang="en-US" altLang="zh-TW" sz="4000" b="1" i="0" u="none" strike="noStrike" kern="1200" cap="none" spc="0" normalizeH="0" baseline="0" noProof="0" dirty="0" smtClean="0">
                <a:ln>
                  <a:noFill/>
                </a:ln>
                <a:solidFill>
                  <a:schemeClr val="tx2"/>
                </a:solidFill>
                <a:effectLst/>
                <a:uLnTx/>
                <a:uFillTx/>
                <a:latin typeface="+mj-lt"/>
                <a:ea typeface="+mj-ea"/>
                <a:cs typeface="+mj-cs"/>
              </a:rPr>
              <a:t/>
            </a:r>
            <a:br>
              <a:rPr kumimoji="0" lang="en-US" altLang="zh-TW" sz="4000" b="1" i="0" u="none" strike="noStrike" kern="1200" cap="none" spc="0" normalizeH="0" baseline="0" noProof="0" dirty="0" smtClean="0">
                <a:ln>
                  <a:noFill/>
                </a:ln>
                <a:solidFill>
                  <a:schemeClr val="tx2"/>
                </a:solidFill>
                <a:effectLst/>
                <a:uLnTx/>
                <a:uFillTx/>
                <a:latin typeface="+mj-lt"/>
                <a:ea typeface="+mj-ea"/>
                <a:cs typeface="+mj-cs"/>
              </a:rPr>
            </a:br>
            <a:r>
              <a:rPr kumimoji="0" lang="en-US" altLang="zh-TW" sz="3100" b="1" i="0" u="none" strike="noStrike" kern="1200" cap="none" spc="0" normalizeH="0" baseline="0" noProof="0" dirty="0" smtClean="0">
                <a:ln>
                  <a:noFill/>
                </a:ln>
                <a:solidFill>
                  <a:schemeClr val="tx2"/>
                </a:solidFill>
                <a:effectLst/>
                <a:uLnTx/>
                <a:uFillTx/>
                <a:latin typeface="+mj-lt"/>
                <a:ea typeface="+mj-ea"/>
                <a:cs typeface="+mj-cs"/>
              </a:rPr>
              <a:t>(Lee drying)</a:t>
            </a:r>
            <a:endParaRPr kumimoji="0" lang="zh-TW" altLang="en-US" sz="31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endParaRPr lang="zh-TW" altLang="en-US" dirty="0"/>
          </a:p>
        </p:txBody>
      </p:sp>
      <p:pic>
        <p:nvPicPr>
          <p:cNvPr id="16386" name="Picture 2" descr="H:\大物所\meeting\颮線與地形間的較互作用影響環境的改變\figure\fig15.jpg"/>
          <p:cNvPicPr>
            <a:picLocks noChangeAspect="1" noChangeArrowheads="1"/>
          </p:cNvPicPr>
          <p:nvPr/>
        </p:nvPicPr>
        <p:blipFill>
          <a:blip r:embed="rId3" cstate="print"/>
          <a:srcRect/>
          <a:stretch>
            <a:fillRect/>
          </a:stretch>
        </p:blipFill>
        <p:spPr bwMode="auto">
          <a:xfrm>
            <a:off x="827584" y="692696"/>
            <a:ext cx="7833054" cy="5784081"/>
          </a:xfrm>
          <a:prstGeom prst="rect">
            <a:avLst/>
          </a:prstGeom>
          <a:noFill/>
        </p:spPr>
      </p:pic>
      <p:pic>
        <p:nvPicPr>
          <p:cNvPr id="1026" name="Picture 2" descr="H:\大物所\meeting\颮線與地形間的較互作用影響環境的改變\figure\12b.jpg"/>
          <p:cNvPicPr>
            <a:picLocks noChangeAspect="1" noChangeArrowheads="1"/>
          </p:cNvPicPr>
          <p:nvPr/>
        </p:nvPicPr>
        <p:blipFill>
          <a:blip r:embed="rId4" cstate="print"/>
          <a:srcRect/>
          <a:stretch>
            <a:fillRect/>
          </a:stretch>
        </p:blipFill>
        <p:spPr bwMode="auto">
          <a:xfrm>
            <a:off x="2771800" y="476672"/>
            <a:ext cx="4248472" cy="5884189"/>
          </a:xfrm>
          <a:prstGeom prst="rect">
            <a:avLst/>
          </a:prstGeom>
          <a:noFill/>
        </p:spPr>
      </p:pic>
      <p:sp>
        <p:nvSpPr>
          <p:cNvPr id="8" name="矩形 7"/>
          <p:cNvSpPr/>
          <p:nvPr/>
        </p:nvSpPr>
        <p:spPr>
          <a:xfrm>
            <a:off x="6804248" y="836712"/>
            <a:ext cx="1656184" cy="15121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6156176" y="3645024"/>
            <a:ext cx="2376264" cy="21602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1026"/>
                                        </p:tgtEl>
                                      </p:cBhvr>
                                    </p:animEffect>
                                    <p:set>
                                      <p:cBhvr>
                                        <p:cTn id="12" dur="1" fill="hold">
                                          <p:stCondLst>
                                            <p:cond delay="499"/>
                                          </p:stCondLst>
                                        </p:cTn>
                                        <p:tgtEl>
                                          <p:spTgt spid="1026"/>
                                        </p:tgtEl>
                                        <p:attrNameLst>
                                          <p:attrName>style.visibility</p:attrName>
                                        </p:attrNameLst>
                                      </p:cBhvr>
                                      <p:to>
                                        <p:strVal val="hidden"/>
                                      </p:to>
                                    </p:set>
                                  </p:childTnLst>
                                </p:cTn>
                              </p:par>
                              <p:par>
                                <p:cTn id="13" presetID="14" presetClass="entr" presetSubtype="10" fill="hold" nodeType="withEffect">
                                  <p:stCondLst>
                                    <p:cond delay="0"/>
                                  </p:stCondLst>
                                  <p:childTnLst>
                                    <p:set>
                                      <p:cBhvr>
                                        <p:cTn id="14" dur="1" fill="hold">
                                          <p:stCondLst>
                                            <p:cond delay="0"/>
                                          </p:stCondLst>
                                        </p:cTn>
                                        <p:tgtEl>
                                          <p:spTgt spid="16386"/>
                                        </p:tgtEl>
                                        <p:attrNameLst>
                                          <p:attrName>style.visibility</p:attrName>
                                        </p:attrNameLst>
                                      </p:cBhvr>
                                      <p:to>
                                        <p:strVal val="visible"/>
                                      </p:to>
                                    </p:set>
                                    <p:animEffect transition="in" filter="randombar(horizontal)">
                                      <p:cBhvr>
                                        <p:cTn id="15" dur="500"/>
                                        <p:tgtEl>
                                          <p:spTgt spid="1638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結論</a:t>
            </a:r>
            <a:endParaRPr lang="zh-TW" altLang="en-US" dirty="0"/>
          </a:p>
        </p:txBody>
      </p:sp>
      <p:sp>
        <p:nvSpPr>
          <p:cNvPr id="3" name="內容版面配置區 2"/>
          <p:cNvSpPr>
            <a:spLocks noGrp="1"/>
          </p:cNvSpPr>
          <p:nvPr>
            <p:ph sz="quarter" idx="1"/>
          </p:nvPr>
        </p:nvSpPr>
        <p:spPr/>
        <p:txBody>
          <a:bodyPr/>
          <a:lstStyle/>
          <a:p>
            <a:r>
              <a:rPr lang="zh-TW" altLang="en-US" dirty="0" smtClean="0"/>
              <a:t>只</a:t>
            </a:r>
            <a:r>
              <a:rPr lang="zh-TW" altLang="zh-TW" dirty="0" smtClean="0"/>
              <a:t>改變</a:t>
            </a:r>
            <a:r>
              <a:rPr lang="zh-TW" altLang="en-US" dirty="0" smtClean="0"/>
              <a:t>垂直風場，</a:t>
            </a:r>
            <a:r>
              <a:rPr lang="zh-TW" altLang="zh-TW" dirty="0" smtClean="0"/>
              <a:t>沒有扮演決定理想颮線越過</a:t>
            </a:r>
            <a:r>
              <a:rPr lang="zh-TW" altLang="en-US" dirty="0" smtClean="0"/>
              <a:t>山</a:t>
            </a:r>
            <a:r>
              <a:rPr lang="zh-TW" altLang="zh-TW" dirty="0" smtClean="0"/>
              <a:t>脈的角色</a:t>
            </a:r>
            <a:r>
              <a:rPr lang="zh-TW" altLang="en-US" dirty="0" smtClean="0"/>
              <a:t>，但仍</a:t>
            </a:r>
            <a:r>
              <a:rPr lang="zh-TW" altLang="zh-TW" dirty="0" smtClean="0"/>
              <a:t>影響</a:t>
            </a:r>
            <a:r>
              <a:rPr lang="en-US" altLang="zh-TW" dirty="0" smtClean="0"/>
              <a:t>MCS</a:t>
            </a:r>
            <a:r>
              <a:rPr lang="zh-TW" altLang="zh-TW" dirty="0" smtClean="0"/>
              <a:t>的發展。</a:t>
            </a:r>
            <a:endParaRPr lang="en-US" altLang="zh-TW" dirty="0" smtClean="0"/>
          </a:p>
          <a:p>
            <a:endParaRPr lang="en-US" altLang="zh-TW" dirty="0" smtClean="0"/>
          </a:p>
          <a:p>
            <a:r>
              <a:rPr lang="zh-TW" altLang="zh-TW" dirty="0" smtClean="0"/>
              <a:t>改變低層風切會</a:t>
            </a:r>
            <a:r>
              <a:rPr lang="zh-TW" altLang="en-US" dirty="0" smtClean="0"/>
              <a:t>改變低層</a:t>
            </a:r>
            <a:r>
              <a:rPr lang="zh-TW" altLang="zh-TW" dirty="0" smtClean="0"/>
              <a:t>外流的強度，以及影響陣風鋒面在背風面抬升的</a:t>
            </a:r>
            <a:r>
              <a:rPr lang="zh-TW" altLang="en-US" dirty="0" smtClean="0"/>
              <a:t>狀態。</a:t>
            </a:r>
            <a:endParaRPr lang="en-US" altLang="zh-TW" dirty="0" smtClean="0"/>
          </a:p>
          <a:p>
            <a:endParaRPr lang="en-US" altLang="zh-TW" dirty="0" smtClean="0"/>
          </a:p>
          <a:p>
            <a:r>
              <a:rPr lang="zh-TW" altLang="zh-TW" dirty="0" smtClean="0"/>
              <a:t>在每個風</a:t>
            </a:r>
            <a:r>
              <a:rPr lang="zh-TW" altLang="en-US" dirty="0" smtClean="0"/>
              <a:t>場</a:t>
            </a:r>
            <a:r>
              <a:rPr lang="zh-TW" altLang="zh-TW" dirty="0" smtClean="0"/>
              <a:t>實驗中，在背風面的水躍</a:t>
            </a:r>
            <a:r>
              <a:rPr lang="zh-TW" altLang="en-US" dirty="0" smtClean="0"/>
              <a:t>過程</a:t>
            </a:r>
            <a:r>
              <a:rPr lang="zh-TW" altLang="zh-TW" dirty="0" smtClean="0"/>
              <a:t>造成在冷池前緣重新生成新的</a:t>
            </a:r>
            <a:r>
              <a:rPr lang="zh-TW" altLang="en-US" dirty="0" smtClean="0"/>
              <a:t>上升氣流</a:t>
            </a:r>
            <a:r>
              <a:rPr lang="zh-TW" altLang="zh-TW" dirty="0" smtClean="0"/>
              <a:t>。</a:t>
            </a:r>
            <a:endParaRPr lang="en-US" altLang="zh-TW" dirty="0" smtClean="0"/>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CAPE</a:t>
            </a:r>
            <a:r>
              <a:rPr lang="zh-TW" altLang="en-US" dirty="0" smtClean="0"/>
              <a:t> </a:t>
            </a:r>
            <a:r>
              <a:rPr lang="en-US" altLang="zh-TW" dirty="0" smtClean="0"/>
              <a:t>(</a:t>
            </a:r>
            <a:r>
              <a:rPr lang="zh-TW" altLang="en-US" dirty="0" smtClean="0"/>
              <a:t>對流可用位能</a:t>
            </a:r>
            <a:r>
              <a:rPr lang="en-US" altLang="zh-TW" dirty="0" smtClean="0"/>
              <a:t>)</a:t>
            </a:r>
            <a:endParaRPr lang="zh-TW" altLang="en-US" dirty="0"/>
          </a:p>
        </p:txBody>
      </p:sp>
      <p:sp>
        <p:nvSpPr>
          <p:cNvPr id="3" name="內容版面配置區 2"/>
          <p:cNvSpPr>
            <a:spLocks noGrp="1"/>
          </p:cNvSpPr>
          <p:nvPr>
            <p:ph sz="quarter" idx="1"/>
          </p:nvPr>
        </p:nvSpPr>
        <p:spPr/>
        <p:txBody>
          <a:bodyPr/>
          <a:lstStyle/>
          <a:p>
            <a:r>
              <a:rPr lang="en-US" altLang="zh-TW" dirty="0" smtClean="0"/>
              <a:t>CAPE</a:t>
            </a:r>
            <a:r>
              <a:rPr lang="zh-TW" altLang="en-US" dirty="0" smtClean="0"/>
              <a:t>：</a:t>
            </a:r>
            <a:r>
              <a:rPr lang="en-US" altLang="zh-TW" dirty="0" smtClean="0"/>
              <a:t>convective available potential energy</a:t>
            </a:r>
          </a:p>
          <a:p>
            <a:pPr lvl="0">
              <a:defRPr/>
            </a:pPr>
            <a:endParaRPr lang="en-US" altLang="zh-TW" dirty="0" smtClean="0"/>
          </a:p>
          <a:p>
            <a:pPr lvl="0">
              <a:defRPr/>
            </a:pPr>
            <a:r>
              <a:rPr lang="zh-TW" altLang="en-US" dirty="0" smtClean="0"/>
              <a:t>由於空氣塊於氣層內所沿升之絕熱線溫度均大於四周環境之溫度，因此空氣塊能自由上升。</a:t>
            </a:r>
            <a:endParaRPr lang="en-US" altLang="zh-TW" dirty="0" smtClean="0"/>
          </a:p>
          <a:p>
            <a:pPr lvl="0">
              <a:defRPr/>
            </a:pPr>
            <a:endParaRPr lang="en-US" altLang="zh-TW" dirty="0" smtClean="0"/>
          </a:p>
          <a:p>
            <a:pPr lvl="0">
              <a:defRPr/>
            </a:pPr>
            <a:r>
              <a:rPr lang="zh-TW" altLang="en-US" dirty="0" smtClean="0"/>
              <a:t>熱力剖面圖中，正能區的大小代表著空氣塊在上升過程中所釋放出來的能量大小，也就表示大氣所潛藏之不穩定程度。</a:t>
            </a:r>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r>
              <a:rPr lang="zh-TW" altLang="zh-TW" dirty="0" smtClean="0"/>
              <a:t>透過</a:t>
            </a:r>
            <a:r>
              <a:rPr lang="zh-TW" altLang="en-US" dirty="0" smtClean="0"/>
              <a:t>低</a:t>
            </a:r>
            <a:r>
              <a:rPr lang="zh-TW" altLang="zh-TW" dirty="0" smtClean="0"/>
              <a:t>層冷卻和乾燥化</a:t>
            </a:r>
            <a:r>
              <a:rPr lang="zh-TW" altLang="en-US" dirty="0" smtClean="0"/>
              <a:t>，增加下游的穩定性，</a:t>
            </a:r>
            <a:r>
              <a:rPr lang="zh-TW" altLang="zh-TW" dirty="0" smtClean="0"/>
              <a:t>仍然造成</a:t>
            </a:r>
            <a:r>
              <a:rPr lang="en-US" altLang="zh-TW" dirty="0" smtClean="0"/>
              <a:t>MCS</a:t>
            </a:r>
            <a:r>
              <a:rPr lang="zh-TW" altLang="en-US" dirty="0" smtClean="0"/>
              <a:t>橫越山脈，但</a:t>
            </a:r>
            <a:r>
              <a:rPr lang="en-US" altLang="zh-TW" dirty="0" smtClean="0"/>
              <a:t>MCS</a:t>
            </a:r>
            <a:r>
              <a:rPr lang="zh-TW" altLang="en-US" dirty="0" smtClean="0"/>
              <a:t>的強度較弱</a:t>
            </a:r>
            <a:r>
              <a:rPr lang="zh-TW" altLang="zh-TW" dirty="0" smtClean="0"/>
              <a:t>。</a:t>
            </a:r>
            <a:endParaRPr lang="en-US" altLang="zh-TW" dirty="0" smtClean="0"/>
          </a:p>
          <a:p>
            <a:endParaRPr lang="en-US" altLang="zh-TW" dirty="0" smtClean="0"/>
          </a:p>
          <a:p>
            <a:r>
              <a:rPr lang="zh-TW" altLang="zh-TW" dirty="0" smtClean="0"/>
              <a:t>熱力環境</a:t>
            </a:r>
            <a:r>
              <a:rPr lang="zh-TW" altLang="en-US" dirty="0" smtClean="0"/>
              <a:t>為影響</a:t>
            </a:r>
            <a:r>
              <a:rPr lang="en-US" altLang="zh-TW" dirty="0" smtClean="0"/>
              <a:t>MCS</a:t>
            </a:r>
            <a:r>
              <a:rPr lang="zh-TW" altLang="zh-TW" dirty="0" smtClean="0"/>
              <a:t>越山</a:t>
            </a:r>
            <a:r>
              <a:rPr lang="zh-TW" altLang="en-US" dirty="0" smtClean="0"/>
              <a:t>的主要因素，而</a:t>
            </a:r>
            <a:r>
              <a:rPr lang="zh-TW" altLang="zh-TW" dirty="0" smtClean="0"/>
              <a:t>風</a:t>
            </a:r>
            <a:r>
              <a:rPr lang="zh-TW" altLang="en-US" dirty="0" smtClean="0"/>
              <a:t>場</a:t>
            </a:r>
            <a:r>
              <a:rPr lang="zh-TW" altLang="zh-TW" dirty="0" smtClean="0"/>
              <a:t>的影響較小。</a:t>
            </a:r>
            <a:endParaRPr lang="en-US" altLang="zh-TW" dirty="0" smtClean="0"/>
          </a:p>
          <a:p>
            <a:endParaRPr lang="en-US" altLang="zh-TW" dirty="0" smtClean="0"/>
          </a:p>
          <a:p>
            <a:r>
              <a:rPr lang="zh-TW" altLang="zh-TW" dirty="0" smtClean="0"/>
              <a:t>地形的影響</a:t>
            </a:r>
            <a:r>
              <a:rPr lang="zh-TW" altLang="en-US" dirty="0" smtClean="0"/>
              <a:t>、</a:t>
            </a:r>
            <a:r>
              <a:rPr lang="zh-TW" altLang="zh-TW" dirty="0" smtClean="0"/>
              <a:t>強平均風和不適合的熱力剖面</a:t>
            </a:r>
            <a:r>
              <a:rPr lang="zh-TW" altLang="en-US" dirty="0" smtClean="0"/>
              <a:t>，</a:t>
            </a:r>
            <a:r>
              <a:rPr lang="zh-TW" altLang="zh-TW" dirty="0" smtClean="0"/>
              <a:t>造成</a:t>
            </a:r>
            <a:r>
              <a:rPr lang="en-US" altLang="zh-TW" dirty="0" smtClean="0"/>
              <a:t>MCS</a:t>
            </a:r>
            <a:r>
              <a:rPr lang="zh-TW" altLang="en-US" dirty="0" smtClean="0"/>
              <a:t>無法越山</a:t>
            </a:r>
            <a:r>
              <a:rPr lang="zh-TW" altLang="zh-TW" dirty="0" smtClean="0"/>
              <a:t>。 </a:t>
            </a:r>
          </a:p>
          <a:p>
            <a:endParaRPr lang="zh-TW" altLang="zh-TW" dirty="0" smtClean="0"/>
          </a:p>
          <a:p>
            <a:endParaRPr lang="zh-TW"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lgn="ctr"/>
            <a:r>
              <a:rPr lang="en-US" altLang="zh-TW" dirty="0" smtClean="0"/>
              <a:t>THE</a:t>
            </a:r>
            <a:r>
              <a:rPr lang="zh-TW" altLang="en-US" dirty="0" smtClean="0"/>
              <a:t> </a:t>
            </a:r>
            <a:r>
              <a:rPr lang="en-US" altLang="zh-TW" dirty="0" smtClean="0"/>
              <a:t>END</a:t>
            </a:r>
            <a:endParaRPr lang="zh-TW"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CAPE (</a:t>
            </a:r>
            <a:r>
              <a:rPr lang="zh-TW" altLang="en-US" dirty="0" smtClean="0"/>
              <a:t>對流可用位能，正能區</a:t>
            </a:r>
            <a:r>
              <a:rPr lang="en-US" altLang="zh-TW" dirty="0" smtClean="0"/>
              <a:t>)</a:t>
            </a:r>
            <a:endParaRPr lang="zh-TW" altLang="en-US" dirty="0"/>
          </a:p>
        </p:txBody>
      </p:sp>
      <p:sp>
        <p:nvSpPr>
          <p:cNvPr id="3" name="內容版面配置區 2"/>
          <p:cNvSpPr>
            <a:spLocks noGrp="1"/>
          </p:cNvSpPr>
          <p:nvPr>
            <p:ph sz="quarter" idx="1"/>
          </p:nvPr>
        </p:nvSpPr>
        <p:spPr/>
        <p:txBody>
          <a:bodyPr>
            <a:normAutofit/>
          </a:bodyPr>
          <a:lstStyle/>
          <a:p>
            <a:pPr marL="0" indent="0">
              <a:spcBef>
                <a:spcPts val="0"/>
              </a:spcBef>
              <a:buClrTx/>
              <a:buSzTx/>
              <a:buNone/>
              <a:defRPr/>
            </a:pPr>
            <a:r>
              <a:rPr lang="en-US" altLang="zh-TW" sz="2800" dirty="0" smtClean="0"/>
              <a:t>1.</a:t>
            </a:r>
            <a:r>
              <a:rPr lang="zh-TW" altLang="en-US" sz="2800" dirty="0" smtClean="0"/>
              <a:t>由</a:t>
            </a:r>
            <a:r>
              <a:rPr lang="en-US" altLang="zh-TW" sz="2800" dirty="0" smtClean="0"/>
              <a:t>LCL</a:t>
            </a:r>
            <a:r>
              <a:rPr lang="zh-TW" altLang="en-US" sz="2800" dirty="0" smtClean="0"/>
              <a:t>沿濕絕熱線上升至與探空溫度曲線相交所在   </a:t>
            </a:r>
            <a:endParaRPr lang="en-US" altLang="zh-TW" sz="2800" dirty="0" smtClean="0"/>
          </a:p>
          <a:p>
            <a:pPr marL="0" indent="0">
              <a:spcBef>
                <a:spcPts val="0"/>
              </a:spcBef>
              <a:buClrTx/>
              <a:buSzTx/>
              <a:buNone/>
              <a:defRPr/>
            </a:pPr>
            <a:r>
              <a:rPr lang="zh-TW" altLang="en-US" sz="2800" dirty="0" smtClean="0"/>
              <a:t>   之高度。</a:t>
            </a:r>
            <a:endParaRPr lang="en-US" altLang="zh-TW" sz="2800" dirty="0" smtClean="0"/>
          </a:p>
          <a:p>
            <a:pPr>
              <a:buNone/>
            </a:pPr>
            <a:r>
              <a:rPr lang="en-US" altLang="zh-TW" sz="2800" dirty="0" smtClean="0"/>
              <a:t>2.</a:t>
            </a:r>
            <a:r>
              <a:rPr lang="zh-TW" altLang="en-US" sz="2800" dirty="0" smtClean="0"/>
              <a:t>因舉升作用所形成：（如：地形、鋒面、輻合）</a:t>
            </a:r>
          </a:p>
          <a:p>
            <a:pPr>
              <a:buNone/>
            </a:pPr>
            <a:r>
              <a:rPr lang="zh-TW" altLang="en-US" sz="2800" dirty="0" smtClean="0"/>
              <a:t>   由自由舉升凝結面（</a:t>
            </a:r>
            <a:r>
              <a:rPr lang="en-US" altLang="zh-TW" sz="2800" dirty="0" smtClean="0"/>
              <a:t>L.F.C.</a:t>
            </a:r>
            <a:r>
              <a:rPr lang="zh-TW" altLang="en-US" sz="2800" dirty="0" smtClean="0"/>
              <a:t>）沿濕絕熱線上升至與溫度探空曲線相交，此溫度探空曲線與濕絕熱線所圍成的區域即為因舉升作用導致之正能區</a:t>
            </a:r>
            <a:endParaRPr lang="zh-TW" altLang="en-US" dirty="0" smtClean="0"/>
          </a:p>
          <a:p>
            <a:endParaRPr lang="zh-TW"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CIN(</a:t>
            </a:r>
            <a:r>
              <a:rPr lang="zh-TW" altLang="en-US" dirty="0" smtClean="0"/>
              <a:t>對流抑制，負能區</a:t>
            </a:r>
            <a:r>
              <a:rPr lang="en-US" altLang="zh-TW" dirty="0" smtClean="0"/>
              <a:t>)</a:t>
            </a:r>
            <a:endParaRPr lang="zh-TW" altLang="en-US" dirty="0"/>
          </a:p>
        </p:txBody>
      </p:sp>
      <p:sp>
        <p:nvSpPr>
          <p:cNvPr id="3" name="內容版面配置區 2"/>
          <p:cNvSpPr>
            <a:spLocks noGrp="1"/>
          </p:cNvSpPr>
          <p:nvPr>
            <p:ph sz="quarter" idx="1"/>
          </p:nvPr>
        </p:nvSpPr>
        <p:spPr/>
        <p:txBody>
          <a:bodyPr/>
          <a:lstStyle/>
          <a:p>
            <a:r>
              <a:rPr lang="zh-TW" altLang="en-US" dirty="0" smtClean="0"/>
              <a:t>由地面沿乾絕熱線上升至</a:t>
            </a:r>
            <a:r>
              <a:rPr lang="en-US" altLang="zh-TW" dirty="0" smtClean="0"/>
              <a:t>L.C.L.</a:t>
            </a:r>
            <a:r>
              <a:rPr lang="zh-TW" altLang="en-US" dirty="0" smtClean="0"/>
              <a:t>，再從</a:t>
            </a:r>
            <a:r>
              <a:rPr lang="en-US" altLang="zh-TW" dirty="0" smtClean="0"/>
              <a:t>L.C.L.</a:t>
            </a:r>
            <a:r>
              <a:rPr lang="zh-TW" altLang="en-US" dirty="0" smtClean="0"/>
              <a:t>沿濕絕熱線至與探空溫度曲線相交為止（此點即為舉升凝結面（</a:t>
            </a:r>
            <a:r>
              <a:rPr lang="en-US" altLang="zh-TW" dirty="0" smtClean="0"/>
              <a:t>L.F.C.</a:t>
            </a:r>
            <a:r>
              <a:rPr lang="zh-TW" altLang="en-US" dirty="0" smtClean="0"/>
              <a:t>）），此所圍成的區域即為因舉升作用所導致的負能區。</a:t>
            </a:r>
            <a:endParaRPr lang="zh-TW"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endParaRPr lang="zh-TW" altLang="en-US" dirty="0"/>
          </a:p>
        </p:txBody>
      </p:sp>
      <p:pic>
        <p:nvPicPr>
          <p:cNvPr id="17410" name="Picture 2" descr="H:\大物所\meeting\颮線與地形間的較互作用影響環境的改變\figure\fig16.jpg"/>
          <p:cNvPicPr>
            <a:picLocks noChangeAspect="1" noChangeArrowheads="1"/>
          </p:cNvPicPr>
          <p:nvPr/>
        </p:nvPicPr>
        <p:blipFill>
          <a:blip r:embed="rId3" cstate="print"/>
          <a:srcRect/>
          <a:stretch>
            <a:fillRect/>
          </a:stretch>
        </p:blipFill>
        <p:spPr bwMode="auto">
          <a:xfrm>
            <a:off x="1979712" y="620688"/>
            <a:ext cx="5544616" cy="5606138"/>
          </a:xfrm>
          <a:prstGeom prst="rect">
            <a:avLst/>
          </a:prstGeom>
          <a:noFill/>
        </p:spPr>
      </p:pic>
      <p:sp>
        <p:nvSpPr>
          <p:cNvPr id="5" name="矩形 4"/>
          <p:cNvSpPr/>
          <p:nvPr/>
        </p:nvSpPr>
        <p:spPr>
          <a:xfrm>
            <a:off x="3059832" y="3284984"/>
            <a:ext cx="50405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6012160" y="3284984"/>
            <a:ext cx="50405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3347864" y="1052736"/>
            <a:ext cx="720080"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6300192" y="1052736"/>
            <a:ext cx="720080"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grpId="1" nodeType="clickEffect">
                                  <p:stCondLst>
                                    <p:cond delay="0"/>
                                  </p:stCondLst>
                                  <p:childTnLst>
                                    <p:animEffect transition="out" filter="randombar(horizontal)">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4" presetClass="exit" presetSubtype="10" fill="hold" grpId="1" nodeType="withEffect">
                                  <p:stCondLst>
                                    <p:cond delay="0"/>
                                  </p:stCondLst>
                                  <p:childTnLst>
                                    <p:animEffect transition="out" filter="randombar(horizontal)">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4"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P spid="8" grpId="0" animBg="1"/>
      <p:bldP spid="8"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探討新</a:t>
            </a:r>
            <a:r>
              <a:rPr lang="en-US" altLang="zh-TW" dirty="0" smtClean="0"/>
              <a:t>MCS</a:t>
            </a:r>
            <a:r>
              <a:rPr lang="zh-TW" altLang="en-US" dirty="0" smtClean="0"/>
              <a:t>生成起源：</a:t>
            </a:r>
            <a:endParaRPr lang="zh-TW" altLang="en-US" dirty="0"/>
          </a:p>
        </p:txBody>
      </p:sp>
      <p:sp>
        <p:nvSpPr>
          <p:cNvPr id="4" name="內容版面配置區 3"/>
          <p:cNvSpPr>
            <a:spLocks noGrp="1"/>
          </p:cNvSpPr>
          <p:nvPr>
            <p:ph sz="quarter" idx="1"/>
          </p:nvPr>
        </p:nvSpPr>
        <p:spPr/>
        <p:txBody>
          <a:bodyPr/>
          <a:lstStyle/>
          <a:p>
            <a:pPr marL="514350" indent="-514350">
              <a:buFont typeface="+mj-lt"/>
              <a:buAutoNum type="arabicParenR"/>
            </a:pPr>
            <a:r>
              <a:rPr lang="zh-TW" altLang="en-US" b="1" dirty="0" smtClean="0"/>
              <a:t>不考慮水氣：</a:t>
            </a:r>
            <a:endParaRPr lang="en-US" altLang="zh-TW" b="1" dirty="0" smtClean="0"/>
          </a:p>
          <a:p>
            <a:pPr marL="514350" indent="-514350">
              <a:buFont typeface="+mj-lt"/>
              <a:buAutoNum type="arabicParenR"/>
            </a:pPr>
            <a:endParaRPr lang="en-US" altLang="zh-TW" dirty="0" smtClean="0"/>
          </a:p>
          <a:p>
            <a:pPr marL="514350" indent="-514350">
              <a:buFont typeface="+mj-lt"/>
              <a:buAutoNum type="arabicParenR"/>
            </a:pPr>
            <a:endParaRPr lang="en-US" altLang="zh-TW" dirty="0" smtClean="0"/>
          </a:p>
          <a:p>
            <a:pPr marL="514350" indent="-514350">
              <a:buFont typeface="+mj-lt"/>
              <a:buAutoNum type="arabicParenR"/>
            </a:pPr>
            <a:endParaRPr lang="en-US" altLang="zh-TW" b="1" dirty="0" smtClean="0"/>
          </a:p>
          <a:p>
            <a:pPr marL="514350" indent="-514350">
              <a:buFont typeface="+mj-lt"/>
              <a:buAutoNum type="arabicParenR"/>
            </a:pPr>
            <a:r>
              <a:rPr lang="zh-TW" altLang="en-US" b="1" dirty="0" smtClean="0"/>
              <a:t>考濾水氣但無初始基本颮線：</a:t>
            </a:r>
            <a:endParaRPr lang="en-US" altLang="zh-TW" b="1" dirty="0" smtClean="0"/>
          </a:p>
          <a:p>
            <a:pPr marL="514350" indent="-514350">
              <a:buFont typeface="+mj-lt"/>
              <a:buAutoNum type="arabicParenR"/>
            </a:pPr>
            <a:endParaRPr lang="en-US" altLang="zh-TW" b="1" dirty="0" smtClean="0"/>
          </a:p>
          <a:p>
            <a:pPr marL="514350" indent="-514350">
              <a:buFont typeface="+mj-lt"/>
              <a:buAutoNum type="arabicParenR"/>
            </a:pPr>
            <a:endParaRPr lang="zh-TW" altLang="en-US" dirty="0"/>
          </a:p>
        </p:txBody>
      </p:sp>
      <p:sp>
        <p:nvSpPr>
          <p:cNvPr id="5" name="文字方塊 4"/>
          <p:cNvSpPr txBox="1"/>
          <p:nvPr/>
        </p:nvSpPr>
        <p:spPr>
          <a:xfrm>
            <a:off x="971600" y="1916832"/>
            <a:ext cx="7704856" cy="830997"/>
          </a:xfrm>
          <a:prstGeom prst="rect">
            <a:avLst/>
          </a:prstGeom>
          <a:noFill/>
        </p:spPr>
        <p:txBody>
          <a:bodyPr wrap="square" rtlCol="0">
            <a:spAutoFit/>
          </a:bodyPr>
          <a:lstStyle/>
          <a:p>
            <a:r>
              <a:rPr lang="zh-TW" altLang="zh-TW" sz="2400" dirty="0" smtClean="0"/>
              <a:t>沒有</a:t>
            </a:r>
            <a:r>
              <a:rPr lang="zh-TW" altLang="en-US" sz="2400" dirty="0" smtClean="0"/>
              <a:t>呈現</a:t>
            </a:r>
            <a:r>
              <a:rPr lang="zh-TW" altLang="zh-TW" sz="2400" dirty="0" smtClean="0"/>
              <a:t>任何環境山脈</a:t>
            </a:r>
            <a:r>
              <a:rPr lang="zh-TW" altLang="en-US" sz="2400" dirty="0" smtClean="0"/>
              <a:t>重力</a:t>
            </a:r>
            <a:r>
              <a:rPr lang="zh-TW" altLang="zh-TW" sz="2400" dirty="0" smtClean="0"/>
              <a:t>波會使得在山脈東面有新對流胞</a:t>
            </a:r>
            <a:r>
              <a:rPr lang="zh-TW" altLang="en-US" sz="2400" dirty="0" smtClean="0"/>
              <a:t>。</a:t>
            </a:r>
            <a:endParaRPr lang="zh-TW" altLang="en-US" sz="2400" dirty="0"/>
          </a:p>
        </p:txBody>
      </p:sp>
      <p:sp>
        <p:nvSpPr>
          <p:cNvPr id="6" name="文字方塊 5"/>
          <p:cNvSpPr txBox="1"/>
          <p:nvPr/>
        </p:nvSpPr>
        <p:spPr>
          <a:xfrm>
            <a:off x="971600" y="3789040"/>
            <a:ext cx="7632848" cy="830997"/>
          </a:xfrm>
          <a:prstGeom prst="rect">
            <a:avLst/>
          </a:prstGeom>
          <a:noFill/>
        </p:spPr>
        <p:txBody>
          <a:bodyPr wrap="square" rtlCol="0">
            <a:spAutoFit/>
          </a:bodyPr>
          <a:lstStyle/>
          <a:p>
            <a:r>
              <a:rPr lang="zh-TW" altLang="zh-TW" sz="2400" dirty="0" smtClean="0"/>
              <a:t>在山脈東</a:t>
            </a:r>
            <a:r>
              <a:rPr lang="zh-TW" altLang="en-US" sz="2400" dirty="0" smtClean="0"/>
              <a:t>側</a:t>
            </a:r>
            <a:r>
              <a:rPr lang="zh-TW" altLang="zh-TW" sz="2400" dirty="0" smtClean="0"/>
              <a:t>造成新</a:t>
            </a:r>
            <a:r>
              <a:rPr lang="zh-TW" altLang="en-US" sz="2400" dirty="0" smtClean="0"/>
              <a:t>的對流</a:t>
            </a:r>
            <a:r>
              <a:rPr lang="zh-TW" altLang="zh-TW" sz="2400" dirty="0" smtClean="0"/>
              <a:t>系統</a:t>
            </a:r>
            <a:r>
              <a:rPr lang="zh-TW" altLang="en-US" sz="2400" dirty="0" smtClean="0"/>
              <a:t>，</a:t>
            </a:r>
            <a:r>
              <a:rPr lang="zh-TW" altLang="zh-TW" sz="2400" dirty="0" smtClean="0"/>
              <a:t>其與</a:t>
            </a:r>
            <a:r>
              <a:rPr lang="zh-TW" altLang="en-US" sz="2400" dirty="0" smtClean="0"/>
              <a:t> </a:t>
            </a:r>
            <a:r>
              <a:rPr lang="en-US" altLang="zh-TW" sz="2400" dirty="0" smtClean="0"/>
              <a:t>”</a:t>
            </a:r>
            <a:r>
              <a:rPr lang="zh-TW" altLang="zh-TW" sz="2400" dirty="0" smtClean="0"/>
              <a:t>平均風為</a:t>
            </a:r>
            <a:r>
              <a:rPr lang="zh-TW" altLang="en-US" sz="2400" dirty="0" smtClean="0"/>
              <a:t> </a:t>
            </a:r>
            <a:r>
              <a:rPr lang="en-US" altLang="zh-TW" sz="2400" dirty="0" smtClean="0"/>
              <a:t>-5</a:t>
            </a:r>
            <a:r>
              <a:rPr lang="zh-TW" altLang="en-US" sz="2400" dirty="0" smtClean="0"/>
              <a:t> </a:t>
            </a:r>
            <a:r>
              <a:rPr lang="en-US" altLang="zh-TW" sz="2400" dirty="0" smtClean="0"/>
              <a:t>ms</a:t>
            </a:r>
            <a:r>
              <a:rPr lang="en-US" altLang="zh-TW" sz="2400" baseline="30000" dirty="0" smtClean="0"/>
              <a:t>-1</a:t>
            </a:r>
            <a:r>
              <a:rPr lang="en-US" altLang="zh-TW" sz="2400" dirty="0" smtClean="0"/>
              <a:t>”</a:t>
            </a:r>
            <a:r>
              <a:rPr lang="zh-TW" altLang="zh-TW" sz="2400" dirty="0" smtClean="0"/>
              <a:t>的位置類似。</a:t>
            </a:r>
            <a:endParaRPr lang="zh-TW" altLang="en-US"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098" name="Picture 2" descr="C:\Users\chang hong\Desktop\2e.jpg"/>
          <p:cNvPicPr>
            <a:picLocks noChangeAspect="1" noChangeArrowheads="1"/>
          </p:cNvPicPr>
          <p:nvPr/>
        </p:nvPicPr>
        <p:blipFill>
          <a:blip r:embed="rId3" cstate="print"/>
          <a:srcRect/>
          <a:stretch>
            <a:fillRect/>
          </a:stretch>
        </p:blipFill>
        <p:spPr bwMode="auto">
          <a:xfrm>
            <a:off x="1691680" y="1772816"/>
            <a:ext cx="3209926" cy="2905125"/>
          </a:xfrm>
          <a:prstGeom prst="rect">
            <a:avLst/>
          </a:prstGeom>
          <a:noFill/>
        </p:spPr>
      </p:pic>
      <p:pic>
        <p:nvPicPr>
          <p:cNvPr id="4099" name="Picture 3" descr="C:\Users\chang hong\Desktop\2f.jpg"/>
          <p:cNvPicPr>
            <a:picLocks noChangeAspect="1" noChangeArrowheads="1"/>
          </p:cNvPicPr>
          <p:nvPr/>
        </p:nvPicPr>
        <p:blipFill>
          <a:blip r:embed="rId4" cstate="print"/>
          <a:srcRect/>
          <a:stretch>
            <a:fillRect/>
          </a:stretch>
        </p:blipFill>
        <p:spPr bwMode="auto">
          <a:xfrm>
            <a:off x="5148064" y="1772816"/>
            <a:ext cx="3228975" cy="2943225"/>
          </a:xfrm>
          <a:prstGeom prst="rect">
            <a:avLst/>
          </a:prstGeom>
          <a:noFill/>
        </p:spPr>
      </p:pic>
      <p:pic>
        <p:nvPicPr>
          <p:cNvPr id="4100" name="Picture 4" descr="C:\Users\chang hong\Desktop\2b-c.jpg"/>
          <p:cNvPicPr>
            <a:picLocks noChangeAspect="1" noChangeArrowheads="1"/>
          </p:cNvPicPr>
          <p:nvPr/>
        </p:nvPicPr>
        <p:blipFill>
          <a:blip r:embed="rId5" cstate="print"/>
          <a:srcRect/>
          <a:stretch>
            <a:fillRect/>
          </a:stretch>
        </p:blipFill>
        <p:spPr bwMode="auto">
          <a:xfrm>
            <a:off x="1763688" y="4869160"/>
            <a:ext cx="3219450" cy="361950"/>
          </a:xfrm>
          <a:prstGeom prst="rect">
            <a:avLst/>
          </a:prstGeom>
          <a:noFill/>
        </p:spPr>
      </p:pic>
      <p:pic>
        <p:nvPicPr>
          <p:cNvPr id="4101" name="Picture 5" descr="C:\Users\chang hong\Desktop\2c-c.jpg"/>
          <p:cNvPicPr>
            <a:picLocks noChangeAspect="1" noChangeArrowheads="1"/>
          </p:cNvPicPr>
          <p:nvPr/>
        </p:nvPicPr>
        <p:blipFill>
          <a:blip r:embed="rId6" cstate="print"/>
          <a:srcRect/>
          <a:stretch>
            <a:fillRect/>
          </a:stretch>
        </p:blipFill>
        <p:spPr bwMode="auto">
          <a:xfrm>
            <a:off x="5220072" y="4869160"/>
            <a:ext cx="3219450" cy="361950"/>
          </a:xfrm>
          <a:prstGeom prst="rect">
            <a:avLst/>
          </a:prstGeom>
          <a:noFill/>
        </p:spPr>
      </p:pic>
      <p:pic>
        <p:nvPicPr>
          <p:cNvPr id="4102" name="Picture 6" descr="C:\Users\chang hong\Desktop\2a-control.jpg"/>
          <p:cNvPicPr>
            <a:picLocks noChangeAspect="1" noChangeArrowheads="1"/>
          </p:cNvPicPr>
          <p:nvPr/>
        </p:nvPicPr>
        <p:blipFill>
          <a:blip r:embed="rId7" cstate="print"/>
          <a:srcRect/>
          <a:stretch>
            <a:fillRect/>
          </a:stretch>
        </p:blipFill>
        <p:spPr bwMode="auto">
          <a:xfrm>
            <a:off x="899592" y="2564904"/>
            <a:ext cx="504825" cy="1257300"/>
          </a:xfrm>
          <a:prstGeom prst="rect">
            <a:avLst/>
          </a:prstGeom>
          <a:noFill/>
        </p:spPr>
      </p:pic>
      <p:sp>
        <p:nvSpPr>
          <p:cNvPr id="9" name="文字方塊 8"/>
          <p:cNvSpPr txBox="1"/>
          <p:nvPr/>
        </p:nvSpPr>
        <p:spPr>
          <a:xfrm>
            <a:off x="2771800" y="1412776"/>
            <a:ext cx="809837" cy="369332"/>
          </a:xfrm>
          <a:prstGeom prst="rect">
            <a:avLst/>
          </a:prstGeom>
          <a:noFill/>
        </p:spPr>
        <p:txBody>
          <a:bodyPr wrap="none" rtlCol="0">
            <a:spAutoFit/>
          </a:bodyPr>
          <a:lstStyle/>
          <a:p>
            <a:r>
              <a:rPr lang="el-GR" altLang="zh-TW" b="1" dirty="0" smtClean="0"/>
              <a:t>Θ</a:t>
            </a:r>
            <a:r>
              <a:rPr lang="en-US" altLang="zh-TW" b="1" dirty="0" smtClean="0"/>
              <a:t>’ (K)</a:t>
            </a:r>
            <a:endParaRPr lang="zh-TW" altLang="en-US" b="1" dirty="0"/>
          </a:p>
        </p:txBody>
      </p:sp>
      <p:sp>
        <p:nvSpPr>
          <p:cNvPr id="10" name="文字方塊 9"/>
          <p:cNvSpPr txBox="1"/>
          <p:nvPr/>
        </p:nvSpPr>
        <p:spPr>
          <a:xfrm>
            <a:off x="6444208" y="1412776"/>
            <a:ext cx="1213794" cy="369332"/>
          </a:xfrm>
          <a:prstGeom prst="rect">
            <a:avLst/>
          </a:prstGeom>
          <a:noFill/>
        </p:spPr>
        <p:txBody>
          <a:bodyPr wrap="none" rtlCol="0">
            <a:spAutoFit/>
          </a:bodyPr>
          <a:lstStyle/>
          <a:p>
            <a:r>
              <a:rPr lang="en-US" altLang="zh-TW" b="1" dirty="0" smtClean="0"/>
              <a:t>W (m s</a:t>
            </a:r>
            <a:r>
              <a:rPr lang="en-US" altLang="zh-TW" b="1" baseline="30000" dirty="0" smtClean="0"/>
              <a:t>-1</a:t>
            </a:r>
            <a:r>
              <a:rPr lang="en-US" altLang="zh-TW" b="1" dirty="0" smtClean="0"/>
              <a:t>)</a:t>
            </a:r>
            <a:endParaRPr lang="zh-TW" altLang="en-US"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098" name="Picture 2" descr="H:\大物所\meeting\颮線與地形間的較互作用影響環境的改變\figure\fig6.jpg"/>
          <p:cNvPicPr>
            <a:picLocks noChangeAspect="1" noChangeArrowheads="1"/>
          </p:cNvPicPr>
          <p:nvPr/>
        </p:nvPicPr>
        <p:blipFill>
          <a:blip r:embed="rId3" cstate="print"/>
          <a:srcRect/>
          <a:stretch>
            <a:fillRect/>
          </a:stretch>
        </p:blipFill>
        <p:spPr bwMode="auto">
          <a:xfrm>
            <a:off x="1691680" y="260648"/>
            <a:ext cx="6120680" cy="636550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CIN(</a:t>
            </a:r>
            <a:r>
              <a:rPr lang="zh-TW" altLang="en-US" dirty="0" smtClean="0"/>
              <a:t>對流抑制</a:t>
            </a:r>
            <a:r>
              <a:rPr lang="en-US" altLang="zh-TW" dirty="0" smtClean="0"/>
              <a:t>)</a:t>
            </a:r>
            <a:endParaRPr lang="zh-TW" altLang="en-US" dirty="0"/>
          </a:p>
        </p:txBody>
      </p:sp>
      <p:sp>
        <p:nvSpPr>
          <p:cNvPr id="3" name="內容版面配置區 2"/>
          <p:cNvSpPr>
            <a:spLocks noGrp="1"/>
          </p:cNvSpPr>
          <p:nvPr>
            <p:ph sz="quarter" idx="1"/>
          </p:nvPr>
        </p:nvSpPr>
        <p:spPr/>
        <p:txBody>
          <a:bodyPr>
            <a:normAutofit/>
          </a:bodyPr>
          <a:lstStyle/>
          <a:p>
            <a:r>
              <a:rPr lang="en-US" altLang="zh-TW" dirty="0" smtClean="0"/>
              <a:t>CIN</a:t>
            </a:r>
            <a:r>
              <a:rPr lang="zh-TW" altLang="en-US" dirty="0" smtClean="0"/>
              <a:t>：</a:t>
            </a:r>
            <a:r>
              <a:rPr lang="en-US" altLang="zh-TW" dirty="0" smtClean="0"/>
              <a:t>convective inhibition</a:t>
            </a:r>
          </a:p>
          <a:p>
            <a:endParaRPr lang="en-US" altLang="zh-TW" dirty="0" smtClean="0"/>
          </a:p>
          <a:p>
            <a:r>
              <a:rPr lang="zh-TW" altLang="en-US" dirty="0" smtClean="0"/>
              <a:t>當空氣塊於某氣層內所沿升之絕熱線溫度均小於其四周環境之溫度時，此空氣塊於該氣層內無論上升或下降均需仰賴外界環境能量的輸入才可運動。</a:t>
            </a:r>
            <a:endParaRPr lang="en-US" altLang="zh-TW" dirty="0" smtClean="0"/>
          </a:p>
          <a:p>
            <a:endParaRPr lang="en-US" altLang="zh-TW" dirty="0" smtClean="0"/>
          </a:p>
          <a:p>
            <a:r>
              <a:rPr lang="zh-TW" altLang="en-US" dirty="0" smtClean="0"/>
              <a:t>熱力剖面圖中，負能區的大小代表著外力需對上升空氣塊作功使其達到自由上升之作功量。</a:t>
            </a:r>
            <a:endParaRPr lang="en-US" altLang="zh-TW" dirty="0" smtClean="0"/>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前言</a:t>
            </a:r>
            <a:endParaRPr lang="zh-TW" altLang="en-US" dirty="0"/>
          </a:p>
        </p:txBody>
      </p:sp>
      <p:sp>
        <p:nvSpPr>
          <p:cNvPr id="3" name="內容版面配置區 2"/>
          <p:cNvSpPr>
            <a:spLocks noGrp="1"/>
          </p:cNvSpPr>
          <p:nvPr>
            <p:ph sz="quarter" idx="1"/>
          </p:nvPr>
        </p:nvSpPr>
        <p:spPr/>
        <p:txBody>
          <a:bodyPr>
            <a:normAutofit/>
          </a:bodyPr>
          <a:lstStyle/>
          <a:p>
            <a:r>
              <a:rPr lang="zh-TW" altLang="en-US" dirty="0" smtClean="0"/>
              <a:t>使用</a:t>
            </a:r>
            <a:r>
              <a:rPr lang="en-US" altLang="zh-TW" dirty="0" smtClean="0"/>
              <a:t>40</a:t>
            </a:r>
            <a:r>
              <a:rPr lang="zh-TW" altLang="en-US" dirty="0" smtClean="0"/>
              <a:t>個颮線</a:t>
            </a:r>
            <a:r>
              <a:rPr lang="zh-TW" altLang="zh-TW" dirty="0" smtClean="0"/>
              <a:t>遇</a:t>
            </a:r>
            <a:r>
              <a:rPr lang="zh-TW" altLang="en-US" dirty="0" smtClean="0"/>
              <a:t>到</a:t>
            </a:r>
            <a:r>
              <a:rPr lang="zh-TW" altLang="zh-TW" dirty="0" smtClean="0"/>
              <a:t>阿巴拉契山</a:t>
            </a:r>
            <a:r>
              <a:rPr lang="zh-TW" altLang="en-US" dirty="0" smtClean="0"/>
              <a:t>的觀測資料</a:t>
            </a:r>
            <a:r>
              <a:rPr lang="zh-TW" altLang="zh-TW" dirty="0" smtClean="0"/>
              <a:t>。</a:t>
            </a:r>
            <a:endParaRPr lang="en-US" altLang="zh-TW" dirty="0" smtClean="0"/>
          </a:p>
          <a:p>
            <a:endParaRPr lang="en-US" altLang="zh-TW" dirty="0" smtClean="0"/>
          </a:p>
          <a:p>
            <a:r>
              <a:rPr lang="zh-TW" altLang="zh-TW" dirty="0" smtClean="0"/>
              <a:t>颮線分</a:t>
            </a:r>
            <a:r>
              <a:rPr lang="zh-TW" altLang="en-US" dirty="0" smtClean="0"/>
              <a:t>為</a:t>
            </a:r>
            <a:r>
              <a:rPr lang="en-US" altLang="zh-TW" dirty="0" smtClean="0"/>
              <a:t>‘‘crossers’’</a:t>
            </a:r>
            <a:r>
              <a:rPr lang="zh-TW" altLang="en-US" dirty="0" smtClean="0"/>
              <a:t>和</a:t>
            </a:r>
            <a:r>
              <a:rPr lang="en-US" altLang="zh-TW" dirty="0" smtClean="0"/>
              <a:t>‘‘</a:t>
            </a:r>
            <a:r>
              <a:rPr lang="en-US" altLang="zh-TW" dirty="0" err="1" smtClean="0"/>
              <a:t>noncrossers</a:t>
            </a:r>
            <a:r>
              <a:rPr lang="en-US" altLang="zh-TW" dirty="0" smtClean="0"/>
              <a:t>’’</a:t>
            </a:r>
            <a:r>
              <a:rPr lang="zh-TW" altLang="en-US" dirty="0" smtClean="0"/>
              <a:t>兩種，分類的標準</a:t>
            </a:r>
            <a:r>
              <a:rPr lang="zh-TW" altLang="zh-TW" dirty="0" smtClean="0"/>
              <a:t>是基於其是否持續在背風面造成劇烈天氣</a:t>
            </a:r>
            <a:r>
              <a:rPr lang="en-US" altLang="zh-TW" dirty="0" smtClean="0"/>
              <a:t>(</a:t>
            </a:r>
            <a:r>
              <a:rPr lang="zh-TW" altLang="en-US" dirty="0" smtClean="0"/>
              <a:t>回波大於</a:t>
            </a:r>
            <a:r>
              <a:rPr lang="en-US" altLang="zh-TW" dirty="0" smtClean="0"/>
              <a:t>40 </a:t>
            </a:r>
            <a:r>
              <a:rPr lang="en-US" altLang="zh-TW" dirty="0" err="1" smtClean="0"/>
              <a:t>dB</a:t>
            </a:r>
            <a:r>
              <a:rPr lang="en-US" altLang="zh-TW" i="1" dirty="0" err="1" smtClean="0"/>
              <a:t>Z</a:t>
            </a:r>
            <a:r>
              <a:rPr lang="zh-TW" altLang="en-US" dirty="0" smtClean="0"/>
              <a:t>且垂直速度大於</a:t>
            </a:r>
            <a:r>
              <a:rPr lang="en-US" altLang="zh-TW" dirty="0" smtClean="0"/>
              <a:t>5 ms</a:t>
            </a:r>
            <a:r>
              <a:rPr lang="en-US" altLang="zh-TW" baseline="30000" dirty="0" smtClean="0"/>
              <a:t>-1</a:t>
            </a:r>
            <a:r>
              <a:rPr lang="en-US" altLang="zh-TW" dirty="0" smtClean="0"/>
              <a:t>)</a:t>
            </a:r>
            <a:r>
              <a:rPr lang="zh-TW" altLang="zh-TW" dirty="0" smtClean="0"/>
              <a:t>。</a:t>
            </a:r>
            <a:endParaRPr lang="en-US" altLang="zh-TW" dirty="0" smtClean="0"/>
          </a:p>
          <a:p>
            <a:endParaRPr lang="en-US" altLang="zh-TW" dirty="0" smtClean="0"/>
          </a:p>
          <a:p>
            <a:r>
              <a:rPr lang="zh-TW" altLang="en-US" dirty="0" smtClean="0"/>
              <a:t>從觀測中發現，颮線越山的環境特徵為，高度不穩定且對流抑制較低。</a:t>
            </a:r>
            <a:endParaRPr lang="en-US" altLang="zh-TW" dirty="0" smtClean="0"/>
          </a:p>
          <a:p>
            <a:endParaRPr lang="en-US" altLang="zh-TW" dirty="0" smtClean="0"/>
          </a:p>
          <a:p>
            <a:r>
              <a:rPr lang="zh-TW" altLang="en-US" dirty="0" smtClean="0"/>
              <a:t>某些颮線越山的觀測資料，</a:t>
            </a:r>
            <a:r>
              <a:rPr lang="zh-TW" altLang="zh-TW" dirty="0" smtClean="0"/>
              <a:t>其環境為</a:t>
            </a:r>
            <a:r>
              <a:rPr lang="zh-TW" altLang="en-US" dirty="0" smtClean="0"/>
              <a:t>較</a:t>
            </a:r>
            <a:r>
              <a:rPr lang="zh-TW" altLang="zh-TW" dirty="0" smtClean="0"/>
              <a:t>弱垂直風切以及較弱的平均風</a:t>
            </a:r>
            <a:r>
              <a:rPr lang="zh-TW" altLang="en-US" dirty="0" smtClean="0"/>
              <a:t>。</a:t>
            </a:r>
            <a:endParaRPr lang="en-US" altLang="zh-TW" dirty="0" smtClean="0"/>
          </a:p>
          <a:p>
            <a:endParaRPr lang="en-US" altLang="zh-TW" dirty="0" smtClean="0"/>
          </a:p>
          <a:p>
            <a:endParaRPr lang="en-US" altLang="zh-TW" dirty="0" smtClean="0"/>
          </a:p>
          <a:p>
            <a:endParaRPr lang="en-US" altLang="zh-TW" dirty="0" smtClean="0"/>
          </a:p>
          <a:p>
            <a:endParaRPr lang="en-US" altLang="zh-TW"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FM06</a:t>
            </a:r>
            <a:r>
              <a:rPr lang="zh-TW" altLang="en-US" dirty="0" smtClean="0"/>
              <a:t>概念模式</a:t>
            </a:r>
            <a:endParaRPr lang="zh-TW" altLang="en-US" dirty="0"/>
          </a:p>
        </p:txBody>
      </p:sp>
      <p:sp>
        <p:nvSpPr>
          <p:cNvPr id="3" name="內容版面配置區 2"/>
          <p:cNvSpPr>
            <a:spLocks noGrp="1"/>
          </p:cNvSpPr>
          <p:nvPr>
            <p:ph sz="quarter" idx="1"/>
          </p:nvPr>
        </p:nvSpPr>
        <p:spPr/>
        <p:txBody>
          <a:bodyPr/>
          <a:lstStyle/>
          <a:p>
            <a:r>
              <a:rPr lang="en-US" altLang="zh-TW" dirty="0" smtClean="0"/>
              <a:t>Frame and </a:t>
            </a:r>
            <a:r>
              <a:rPr lang="en-US" altLang="zh-TW" dirty="0" err="1" smtClean="0"/>
              <a:t>Markowski</a:t>
            </a:r>
            <a:r>
              <a:rPr lang="en-US" altLang="zh-TW" dirty="0" smtClean="0"/>
              <a:t> 2006</a:t>
            </a:r>
            <a:r>
              <a:rPr lang="zh-TW" altLang="en-US" dirty="0" smtClean="0"/>
              <a:t> </a:t>
            </a:r>
            <a:r>
              <a:rPr lang="en-US" altLang="zh-TW" dirty="0" smtClean="0"/>
              <a:t>(FM06)</a:t>
            </a:r>
          </a:p>
          <a:p>
            <a:endParaRPr lang="zh-TW" altLang="en-US" dirty="0"/>
          </a:p>
        </p:txBody>
      </p:sp>
      <p:pic>
        <p:nvPicPr>
          <p:cNvPr id="5" name="內容版面配置區 3" descr="fig28.jpg"/>
          <p:cNvPicPr>
            <a:picLocks noChangeAspect="1"/>
          </p:cNvPicPr>
          <p:nvPr/>
        </p:nvPicPr>
        <p:blipFill>
          <a:blip r:embed="rId3" cstate="print"/>
          <a:stretch>
            <a:fillRect/>
          </a:stretch>
        </p:blipFill>
        <p:spPr>
          <a:xfrm>
            <a:off x="1979712" y="1556792"/>
            <a:ext cx="5264690" cy="4525962"/>
          </a:xfrm>
          <a:prstGeom prst="rect">
            <a:avLst/>
          </a:prstGeom>
        </p:spPr>
      </p:pic>
      <p:sp>
        <p:nvSpPr>
          <p:cNvPr id="6" name="矩形 5"/>
          <p:cNvSpPr/>
          <p:nvPr/>
        </p:nvSpPr>
        <p:spPr>
          <a:xfrm>
            <a:off x="4499992" y="1700808"/>
            <a:ext cx="1008112" cy="115212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5004048" y="3429000"/>
            <a:ext cx="1008112" cy="115212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右箭號 7"/>
          <p:cNvSpPr/>
          <p:nvPr/>
        </p:nvSpPr>
        <p:spPr>
          <a:xfrm>
            <a:off x="3923928" y="1268760"/>
            <a:ext cx="648072"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5580112" y="5013176"/>
            <a:ext cx="1008112" cy="115212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4" presetClass="entr" presetSubtype="1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randombar(horizontal)">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0-#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xit" presetSubtype="10" fill="hold" grpId="1" nodeType="clickEffect">
                                  <p:stCondLst>
                                    <p:cond delay="0"/>
                                  </p:stCondLst>
                                  <p:childTnLst>
                                    <p:animEffect transition="out" filter="randombar(horizontal)">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4"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xit" presetSubtype="10" fill="hold" nodeType="clickEffect">
                                  <p:stCondLst>
                                    <p:cond delay="0"/>
                                  </p:stCondLst>
                                  <p:childTnLst>
                                    <p:animEffect transition="out" filter="randombar(horizontal)">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14" presetClass="entr" presetSubtype="1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6" grpId="1" animBg="1"/>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r>
              <a:rPr lang="zh-TW" altLang="en-US" dirty="0" smtClean="0"/>
              <a:t>根據</a:t>
            </a:r>
            <a:r>
              <a:rPr lang="en-US" altLang="zh-TW" dirty="0" smtClean="0"/>
              <a:t>FM06</a:t>
            </a:r>
            <a:r>
              <a:rPr lang="zh-TW" altLang="en-US" dirty="0" smtClean="0"/>
              <a:t>概念模式，做了兩種說明弱平均風和弱風切維持</a:t>
            </a:r>
            <a:r>
              <a:rPr lang="en-US" altLang="zh-TW" dirty="0" smtClean="0"/>
              <a:t>MCS</a:t>
            </a:r>
            <a:r>
              <a:rPr lang="zh-TW" altLang="en-US" dirty="0" smtClean="0"/>
              <a:t>的假設。</a:t>
            </a:r>
            <a:endParaRPr lang="en-US" altLang="zh-TW" dirty="0" smtClean="0"/>
          </a:p>
          <a:p>
            <a:endParaRPr lang="en-US" altLang="zh-TW" dirty="0" smtClean="0"/>
          </a:p>
          <a:p>
            <a:r>
              <a:rPr lang="zh-TW" altLang="en-US" dirty="0" smtClean="0"/>
              <a:t>第一：弱平均風會引發弱背風下沉抑制</a:t>
            </a:r>
            <a:endParaRPr lang="en-US" altLang="zh-TW" dirty="0" smtClean="0"/>
          </a:p>
          <a:p>
            <a:endParaRPr lang="en-US" altLang="zh-TW" dirty="0" smtClean="0"/>
          </a:p>
          <a:p>
            <a:r>
              <a:rPr lang="zh-TW" altLang="en-US" dirty="0" smtClean="0"/>
              <a:t>第二：弱風切提供冷池和風切之間的平衡，造成強烈上升氣流。</a:t>
            </a:r>
          </a:p>
          <a:p>
            <a:endParaRPr lang="zh-TW"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a:xfrm>
            <a:off x="539552" y="2780928"/>
            <a:ext cx="8229600" cy="914400"/>
          </a:xfrm>
        </p:spPr>
        <p:txBody>
          <a:bodyPr>
            <a:normAutofit/>
          </a:bodyPr>
          <a:lstStyle/>
          <a:p>
            <a:pPr algn="ctr"/>
            <a:r>
              <a:rPr lang="zh-TW" altLang="en-US" sz="4000" b="1" dirty="0" smtClean="0"/>
              <a:t>模式設定</a:t>
            </a:r>
            <a:endParaRPr lang="zh-TW" altLang="en-US" sz="40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原創">
  <a:themeElements>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原創">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原創">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3113</TotalTime>
  <Words>2220</Words>
  <Application>Microsoft Office PowerPoint</Application>
  <PresentationFormat>如螢幕大小 (4:3)</PresentationFormat>
  <Paragraphs>282</Paragraphs>
  <Slides>47</Slides>
  <Notes>37</Notes>
  <HiddenSlides>0</HiddenSlides>
  <MMClips>0</MMClips>
  <ScaleCrop>false</ScaleCrop>
  <HeadingPairs>
    <vt:vector size="4" baseType="variant">
      <vt:variant>
        <vt:lpstr>佈景主題</vt:lpstr>
      </vt:variant>
      <vt:variant>
        <vt:i4>1</vt:i4>
      </vt:variant>
      <vt:variant>
        <vt:lpstr>投影片標題</vt:lpstr>
      </vt:variant>
      <vt:variant>
        <vt:i4>47</vt:i4>
      </vt:variant>
    </vt:vector>
  </HeadingPairs>
  <TitlesOfParts>
    <vt:vector size="48" baseType="lpstr">
      <vt:lpstr>原創</vt:lpstr>
      <vt:lpstr>環境的改變對颮線與地形交互作用的影響</vt:lpstr>
      <vt:lpstr>大綱</vt:lpstr>
      <vt:lpstr>Hydraulic jump (水躍)</vt:lpstr>
      <vt:lpstr>CAPE (對流可用位能)</vt:lpstr>
      <vt:lpstr>CIN(對流抑制)</vt:lpstr>
      <vt:lpstr>前言</vt:lpstr>
      <vt:lpstr>FM06概念模式</vt:lpstr>
      <vt:lpstr>投影片 8</vt:lpstr>
      <vt:lpstr>模式設定</vt:lpstr>
      <vt:lpstr>模式設定</vt:lpstr>
      <vt:lpstr>投影片 11</vt:lpstr>
      <vt:lpstr>投影片 12</vt:lpstr>
      <vt:lpstr>實驗設計</vt:lpstr>
      <vt:lpstr>投影片 14</vt:lpstr>
      <vt:lpstr>控制實驗</vt:lpstr>
      <vt:lpstr>surface simulated reflectivity</vt:lpstr>
      <vt:lpstr>surface simulated reflectivity</vt:lpstr>
      <vt:lpstr>有無地形的比較</vt:lpstr>
      <vt:lpstr>投影片 19</vt:lpstr>
      <vt:lpstr>投影片 20</vt:lpstr>
      <vt:lpstr>敏感度實驗 (平均風)</vt:lpstr>
      <vt:lpstr>   </vt:lpstr>
      <vt:lpstr>投影片 23</vt:lpstr>
      <vt:lpstr>投影片 24</vt:lpstr>
      <vt:lpstr>敏感度實驗 (低層風切)</vt:lpstr>
      <vt:lpstr>投影片 26</vt:lpstr>
      <vt:lpstr>投影片 27</vt:lpstr>
      <vt:lpstr>投影片 28</vt:lpstr>
      <vt:lpstr>投影片 29</vt:lpstr>
      <vt:lpstr>投影片 30</vt:lpstr>
      <vt:lpstr>投影片 31</vt:lpstr>
      <vt:lpstr>投影片 32</vt:lpstr>
      <vt:lpstr>敏感度實驗 (熱力環境的變化)</vt:lpstr>
      <vt:lpstr>投影片 34</vt:lpstr>
      <vt:lpstr>投影片 35</vt:lpstr>
      <vt:lpstr>投影片 36</vt:lpstr>
      <vt:lpstr>投影片 37</vt:lpstr>
      <vt:lpstr>投影片 38</vt:lpstr>
      <vt:lpstr>結論</vt:lpstr>
      <vt:lpstr>投影片 40</vt:lpstr>
      <vt:lpstr>THE END</vt:lpstr>
      <vt:lpstr>CAPE (對流可用位能，正能區)</vt:lpstr>
      <vt:lpstr>CIN(對流抑制，負能區)</vt:lpstr>
      <vt:lpstr>投影片 44</vt:lpstr>
      <vt:lpstr>探討新MCS生成起源：</vt:lpstr>
      <vt:lpstr>投影片 46</vt:lpstr>
      <vt:lpstr>投影片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chang hong</dc:creator>
  <cp:lastModifiedBy>Vicky</cp:lastModifiedBy>
  <cp:revision>250</cp:revision>
  <dcterms:created xsi:type="dcterms:W3CDTF">2012-03-08T01:49:36Z</dcterms:created>
  <dcterms:modified xsi:type="dcterms:W3CDTF">2012-03-20T01:49:47Z</dcterms:modified>
</cp:coreProperties>
</file>