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0" r:id="rId3"/>
    <p:sldId id="273" r:id="rId4"/>
    <p:sldId id="261" r:id="rId5"/>
    <p:sldId id="257" r:id="rId6"/>
    <p:sldId id="258" r:id="rId7"/>
    <p:sldId id="264" r:id="rId8"/>
    <p:sldId id="266" r:id="rId9"/>
    <p:sldId id="267" r:id="rId10"/>
    <p:sldId id="265" r:id="rId11"/>
    <p:sldId id="262" r:id="rId12"/>
    <p:sldId id="263"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7" autoAdjust="0"/>
  </p:normalViewPr>
  <p:slideViewPr>
    <p:cSldViewPr>
      <p:cViewPr>
        <p:scale>
          <a:sx n="70" d="100"/>
          <a:sy n="70" d="100"/>
        </p:scale>
        <p:origin x="-930"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A93A9-FA4C-4A1D-90E8-5AFF5529240C}" type="datetimeFigureOut">
              <a:rPr lang="zh-TW" altLang="en-US" smtClean="0"/>
              <a:t>2012/3/11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CE37-69B3-4FEC-94FB-023A1761EC9D}"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下游：受地形影響使得環境流場改變，或是颱風結構改變（非對稱）或是颱風強度改變</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OCH-</a:t>
            </a:r>
            <a:r>
              <a:rPr lang="zh-TW" altLang="en-US" dirty="0" smtClean="0"/>
              <a:t>有著海表面的山</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CTRL</a:t>
            </a:r>
            <a:r>
              <a:rPr lang="zh-TW" altLang="en-US" dirty="0" smtClean="0"/>
              <a:t>與</a:t>
            </a:r>
            <a:r>
              <a:rPr lang="en-US" altLang="zh-TW" dirty="0" smtClean="0"/>
              <a:t>R09</a:t>
            </a:r>
            <a:r>
              <a:rPr lang="zh-TW" altLang="en-US" dirty="0" smtClean="0"/>
              <a:t>地形很類似，但是與</a:t>
            </a:r>
            <a:r>
              <a:rPr lang="en-US" altLang="zh-TW" dirty="0" smtClean="0"/>
              <a:t>H70</a:t>
            </a:r>
            <a:r>
              <a:rPr lang="zh-TW" altLang="en-US" dirty="0" smtClean="0"/>
              <a:t>差別較大</a:t>
            </a:r>
            <a:endParaRPr lang="en-US" altLang="zh-TW" dirty="0" smtClean="0"/>
          </a:p>
          <a:p>
            <a:r>
              <a:rPr lang="zh-TW" altLang="en-US" dirty="0" smtClean="0"/>
              <a:t>在這用</a:t>
            </a:r>
            <a:r>
              <a:rPr lang="en-US" altLang="zh-TW" dirty="0" smtClean="0"/>
              <a:t>Simple Ice</a:t>
            </a:r>
            <a:r>
              <a:rPr lang="zh-TW" altLang="en-US" dirty="0" smtClean="0"/>
              <a:t>即可解析出想要得結果</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10</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為了避免側邊界對模式的影響，所以將邊界設定得很遠</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11</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灰色線條為</a:t>
            </a:r>
            <a:r>
              <a:rPr lang="en-US" altLang="zh-TW" dirty="0" smtClean="0"/>
              <a:t>OC</a:t>
            </a:r>
            <a:r>
              <a:rPr lang="zh-TW" altLang="en-US" dirty="0" smtClean="0"/>
              <a:t>（純海洋）之結果，黑色則是有地形存在</a:t>
            </a:r>
            <a:endParaRPr lang="en-US" altLang="zh-TW" dirty="0" smtClean="0"/>
          </a:p>
          <a:p>
            <a:r>
              <a:rPr lang="zh-TW" altLang="en-US" dirty="0" smtClean="0"/>
              <a:t>距地形越遠，偏折情況越不明顯</a:t>
            </a:r>
            <a:r>
              <a:rPr lang="en-US" altLang="zh-TW" dirty="0" smtClean="0"/>
              <a:t>(H4n)</a:t>
            </a:r>
          </a:p>
          <a:p>
            <a:r>
              <a:rPr lang="zh-TW" altLang="en-US" dirty="0" smtClean="0"/>
              <a:t>越南邊往北偏折越明顯</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13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此處說高層沒有</a:t>
            </a:r>
            <a:r>
              <a:rPr lang="en-US" altLang="zh-TW" dirty="0" smtClean="0"/>
              <a:t>Converge</a:t>
            </a:r>
            <a:r>
              <a:rPr lang="zh-TW" altLang="en-US" dirty="0" smtClean="0"/>
              <a:t>的現象，故符合前人研究，個人認為這指的應該是</a:t>
            </a:r>
            <a:r>
              <a:rPr lang="en-US" altLang="zh-TW" dirty="0" smtClean="0"/>
              <a:t>500hPa</a:t>
            </a:r>
            <a:r>
              <a:rPr lang="zh-TW" altLang="en-US" dirty="0" smtClean="0"/>
              <a:t>之處</a:t>
            </a:r>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15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33BCE37-69B3-4FEC-94FB-023A1761EC9D}" type="slidenum">
              <a:rPr lang="zh-TW" altLang="en-US" smtClean="0"/>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5BBEAD13-0566-4C6C-97E7-55F17F24B09F}" type="datetimeFigureOut">
              <a:rPr lang="zh-TW" altLang="en-US" smtClean="0"/>
              <a:pPr/>
              <a:t>2012/3/11</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2012/3/11</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5BBEAD13-0566-4C6C-97E7-55F17F24B09F}" type="datetimeFigureOut">
              <a:rPr lang="zh-TW" altLang="en-US" smtClean="0"/>
              <a:pPr/>
              <a:t>2012/3/11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5BBEAD13-0566-4C6C-97E7-55F17F24B09F}" type="datetimeFigureOut">
              <a:rPr lang="zh-TW" altLang="en-US" smtClean="0"/>
              <a:pPr/>
              <a:t>2012/3/11</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BEAD13-0566-4C6C-97E7-55F17F24B09F}" type="datetimeFigureOut">
              <a:rPr lang="zh-TW" altLang="en-US" smtClean="0"/>
              <a:pPr/>
              <a:t>2012/3/11</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908720"/>
            <a:ext cx="8964488" cy="1829761"/>
          </a:xfrm>
        </p:spPr>
        <p:txBody>
          <a:bodyPr>
            <a:normAutofit/>
          </a:bodyPr>
          <a:lstStyle/>
          <a:p>
            <a:r>
              <a:rPr lang="zh-TW" altLang="en-US" dirty="0" smtClean="0"/>
              <a:t>島嶼地形對颱風路徑偏折之影響</a:t>
            </a:r>
            <a:endParaRPr lang="zh-TW" altLang="en-US" dirty="0"/>
          </a:p>
        </p:txBody>
      </p:sp>
      <p:sp>
        <p:nvSpPr>
          <p:cNvPr id="3" name="副標題 2"/>
          <p:cNvSpPr>
            <a:spLocks noGrp="1"/>
          </p:cNvSpPr>
          <p:nvPr>
            <p:ph type="subTitle" idx="1"/>
          </p:nvPr>
        </p:nvSpPr>
        <p:spPr/>
        <p:txBody>
          <a:bodyPr>
            <a:normAutofit fontScale="85000" lnSpcReduction="10000"/>
          </a:bodyPr>
          <a:lstStyle/>
          <a:p>
            <a:pPr algn="just"/>
            <a:r>
              <a:rPr lang="en-US" altLang="zh-TW" dirty="0" smtClean="0"/>
              <a:t>Huang, Y.-H., C.-C. </a:t>
            </a:r>
            <a:r>
              <a:rPr lang="en-US" altLang="zh-TW" dirty="0" smtClean="0"/>
              <a:t>Wu and </a:t>
            </a:r>
            <a:r>
              <a:rPr lang="en-US" altLang="zh-TW" dirty="0" smtClean="0"/>
              <a:t>Y. </a:t>
            </a:r>
            <a:r>
              <a:rPr lang="en-US" altLang="zh-TW" dirty="0" smtClean="0"/>
              <a:t>Wang 2011: The </a:t>
            </a:r>
            <a:endParaRPr lang="en-US" altLang="zh-TW" dirty="0" smtClean="0"/>
          </a:p>
          <a:p>
            <a:pPr algn="just"/>
            <a:r>
              <a:rPr lang="zh-TW" altLang="en-US" dirty="0" smtClean="0"/>
              <a:t>　　</a:t>
            </a:r>
            <a:r>
              <a:rPr lang="en-US" altLang="zh-TW" dirty="0" smtClean="0"/>
              <a:t>influence </a:t>
            </a:r>
            <a:r>
              <a:rPr lang="en-US" altLang="zh-TW" dirty="0" smtClean="0"/>
              <a:t>of island topography on typhoon track </a:t>
            </a:r>
            <a:endParaRPr lang="en-US" altLang="zh-TW" dirty="0" smtClean="0"/>
          </a:p>
          <a:p>
            <a:pPr algn="just"/>
            <a:r>
              <a:rPr lang="zh-TW" altLang="en-US" dirty="0" smtClean="0"/>
              <a:t>　　</a:t>
            </a:r>
            <a:r>
              <a:rPr lang="en-US" altLang="zh-TW" dirty="0" smtClean="0"/>
              <a:t>deflection</a:t>
            </a:r>
            <a:r>
              <a:rPr lang="en-US" altLang="zh-TW" dirty="0" smtClean="0"/>
              <a:t>. </a:t>
            </a:r>
            <a:r>
              <a:rPr lang="en-US" altLang="zh-TW" i="1" dirty="0" smtClean="0"/>
              <a:t>Mon. </a:t>
            </a:r>
            <a:r>
              <a:rPr lang="en-US" altLang="zh-TW" i="1" dirty="0" err="1" smtClean="0"/>
              <a:t>Wea</a:t>
            </a:r>
            <a:r>
              <a:rPr lang="en-US" altLang="zh-TW" i="1" dirty="0" smtClean="0"/>
              <a:t>. Rev., </a:t>
            </a:r>
            <a:r>
              <a:rPr lang="en-US" altLang="zh-TW" b="1" dirty="0" smtClean="0"/>
              <a:t>139</a:t>
            </a:r>
            <a:r>
              <a:rPr lang="en-US" altLang="zh-TW" dirty="0" smtClean="0"/>
              <a:t>, 1708–1727.</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R09-</a:t>
            </a:r>
            <a:r>
              <a:rPr lang="zh-TW" altLang="en-US" dirty="0" smtClean="0"/>
              <a:t>使用較為粗糙的解析度</a:t>
            </a:r>
            <a:r>
              <a:rPr lang="en-US" altLang="zh-TW" dirty="0" smtClean="0"/>
              <a:t>(9km)</a:t>
            </a:r>
            <a:r>
              <a:rPr lang="zh-TW" altLang="en-US" dirty="0" smtClean="0"/>
              <a:t>，</a:t>
            </a:r>
            <a:r>
              <a:rPr lang="zh-TW" altLang="en-US" dirty="0" smtClean="0"/>
              <a:t>無法很</a:t>
            </a:r>
            <a:r>
              <a:rPr lang="zh-TW" altLang="en-US" dirty="0" smtClean="0"/>
              <a:t>完整地捕捉到偏折的現象（沒有往南轉）</a:t>
            </a:r>
            <a:endParaRPr lang="en-US" altLang="zh-TW" dirty="0" smtClean="0"/>
          </a:p>
          <a:p>
            <a:pPr lvl="1"/>
            <a:r>
              <a:rPr lang="zh-TW" altLang="en-US" dirty="0" smtClean="0"/>
              <a:t>模式解析度對於研究這種打轉現象是很重要的</a:t>
            </a:r>
            <a:endParaRPr lang="en-US" altLang="zh-TW" dirty="0" smtClean="0"/>
          </a:p>
          <a:p>
            <a:pPr lvl="1"/>
            <a:endParaRPr lang="en-US" altLang="zh-TW" dirty="0" smtClean="0"/>
          </a:p>
          <a:p>
            <a:r>
              <a:rPr lang="en-US" altLang="zh-TW" dirty="0" smtClean="0"/>
              <a:t>CTRL</a:t>
            </a:r>
            <a:r>
              <a:rPr lang="zh-TW" altLang="en-US" dirty="0" smtClean="0"/>
              <a:t>與</a:t>
            </a:r>
            <a:r>
              <a:rPr lang="en-US" altLang="zh-TW" dirty="0" smtClean="0"/>
              <a:t>R09</a:t>
            </a:r>
            <a:r>
              <a:rPr lang="zh-TW" altLang="en-US" dirty="0" smtClean="0"/>
              <a:t>的地形，其實沒有相當大的</a:t>
            </a:r>
            <a:r>
              <a:rPr lang="zh-TW" altLang="en-US" dirty="0" smtClean="0"/>
              <a:t>差異</a:t>
            </a:r>
            <a:endParaRPr lang="en-US" altLang="zh-TW" dirty="0" smtClean="0"/>
          </a:p>
          <a:p>
            <a:pPr>
              <a:buNone/>
            </a:pPr>
            <a:r>
              <a:rPr lang="en-US" altLang="zh-TW" dirty="0" smtClean="0"/>
              <a:t>	</a:t>
            </a:r>
            <a:r>
              <a:rPr lang="zh-TW" altLang="en-US" dirty="0" smtClean="0"/>
              <a:t>故主要</a:t>
            </a:r>
            <a:r>
              <a:rPr lang="zh-TW" altLang="en-US" dirty="0" smtClean="0"/>
              <a:t>差異應該來自：</a:t>
            </a:r>
            <a:endParaRPr lang="en-US" altLang="zh-TW" dirty="0" smtClean="0"/>
          </a:p>
          <a:p>
            <a:pPr lvl="1"/>
            <a:r>
              <a:rPr lang="zh-TW" altLang="en-US" dirty="0" smtClean="0"/>
              <a:t>渦旋強度結構</a:t>
            </a:r>
            <a:endParaRPr lang="en-US" altLang="zh-TW" dirty="0" smtClean="0"/>
          </a:p>
          <a:p>
            <a:pPr lvl="1"/>
            <a:r>
              <a:rPr lang="zh-TW" altLang="en-US" dirty="0" smtClean="0"/>
              <a:t>地形</a:t>
            </a:r>
            <a:r>
              <a:rPr lang="en-US" altLang="zh-TW" dirty="0" smtClean="0"/>
              <a:t>/</a:t>
            </a:r>
            <a:r>
              <a:rPr lang="zh-TW" altLang="en-US" dirty="0" smtClean="0"/>
              <a:t>渦旋交互作用</a:t>
            </a:r>
            <a:endParaRPr lang="zh-TW" altLang="en-US" dirty="0" smtClean="0"/>
          </a:p>
          <a:p>
            <a:r>
              <a:rPr lang="zh-TW" altLang="en-US" dirty="0" smtClean="0"/>
              <a:t>不同的雲微物理過程對颱風</a:t>
            </a:r>
            <a:r>
              <a:rPr lang="zh-TW" altLang="en-US" dirty="0" smtClean="0"/>
              <a:t>路徑</a:t>
            </a:r>
            <a:endParaRPr lang="en-US" altLang="zh-TW" dirty="0" smtClean="0"/>
          </a:p>
          <a:p>
            <a:pPr>
              <a:buNone/>
            </a:pPr>
            <a:r>
              <a:rPr lang="en-US" altLang="zh-TW" dirty="0" smtClean="0"/>
              <a:t>	</a:t>
            </a:r>
            <a:r>
              <a:rPr lang="zh-TW" altLang="en-US" dirty="0" smtClean="0"/>
              <a:t>有</a:t>
            </a:r>
            <a:r>
              <a:rPr lang="zh-TW" altLang="en-US" dirty="0" smtClean="0"/>
              <a:t>著一定程度的影響</a:t>
            </a:r>
            <a:endParaRPr lang="zh-TW" altLang="en-US" dirty="0"/>
          </a:p>
        </p:txBody>
      </p:sp>
      <p:sp>
        <p:nvSpPr>
          <p:cNvPr id="3" name="標題 2"/>
          <p:cNvSpPr>
            <a:spLocks noGrp="1"/>
          </p:cNvSpPr>
          <p:nvPr>
            <p:ph type="title"/>
          </p:nvPr>
        </p:nvSpPr>
        <p:spPr/>
        <p:txBody>
          <a:bodyPr>
            <a:normAutofit/>
          </a:bodyPr>
          <a:lstStyle/>
          <a:p>
            <a:r>
              <a:rPr lang="zh-TW" altLang="en-US" dirty="0" smtClean="0"/>
              <a:t>模擬結果</a:t>
            </a:r>
            <a:r>
              <a:rPr lang="en-US" altLang="zh-TW" dirty="0" smtClean="0"/>
              <a:t>-</a:t>
            </a:r>
            <a:r>
              <a:rPr lang="zh-TW" altLang="en-US" dirty="0" smtClean="0"/>
              <a:t>雲微物理與模式解析度</a:t>
            </a:r>
            <a:endParaRPr lang="zh-TW" altLang="en-US" dirty="0"/>
          </a:p>
        </p:txBody>
      </p:sp>
      <p:pic>
        <p:nvPicPr>
          <p:cNvPr id="4" name="Picture 4"/>
          <p:cNvPicPr>
            <a:picLocks noChangeAspect="1" noChangeArrowheads="1"/>
          </p:cNvPicPr>
          <p:nvPr/>
        </p:nvPicPr>
        <p:blipFill>
          <a:blip r:embed="rId3" cstate="print"/>
          <a:srcRect l="54326"/>
          <a:stretch>
            <a:fillRect/>
          </a:stretch>
        </p:blipFill>
        <p:spPr bwMode="auto">
          <a:xfrm>
            <a:off x="6012160" y="3667125"/>
            <a:ext cx="2118576" cy="319087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228600" y="908720"/>
            <a:ext cx="8915400" cy="5162550"/>
          </a:xfrm>
          <a:prstGeom prst="rect">
            <a:avLst/>
          </a:prstGeom>
          <a:noFill/>
          <a:ln w="9525">
            <a:noFill/>
            <a:miter lim="800000"/>
            <a:headEnd/>
            <a:tailEnd/>
          </a:ln>
        </p:spPr>
      </p:pic>
      <p:grpSp>
        <p:nvGrpSpPr>
          <p:cNvPr id="34" name="群組 33"/>
          <p:cNvGrpSpPr/>
          <p:nvPr/>
        </p:nvGrpSpPr>
        <p:grpSpPr>
          <a:xfrm>
            <a:off x="539552" y="1556792"/>
            <a:ext cx="8220075" cy="3467100"/>
            <a:chOff x="179512" y="3212976"/>
            <a:chExt cx="8220075" cy="3467100"/>
          </a:xfrm>
        </p:grpSpPr>
        <p:pic>
          <p:nvPicPr>
            <p:cNvPr id="7171" name="Picture 3"/>
            <p:cNvPicPr>
              <a:picLocks noChangeAspect="1" noChangeArrowheads="1"/>
            </p:cNvPicPr>
            <p:nvPr/>
          </p:nvPicPr>
          <p:blipFill>
            <a:blip r:embed="rId5" cstate="print"/>
            <a:srcRect/>
            <a:stretch>
              <a:fillRect/>
            </a:stretch>
          </p:blipFill>
          <p:spPr bwMode="auto">
            <a:xfrm>
              <a:off x="179512" y="3212976"/>
              <a:ext cx="8220075" cy="3467100"/>
            </a:xfrm>
            <a:prstGeom prst="rect">
              <a:avLst/>
            </a:prstGeom>
            <a:noFill/>
            <a:ln w="9525">
              <a:noFill/>
              <a:miter lim="800000"/>
              <a:headEnd/>
              <a:tailEnd/>
            </a:ln>
          </p:spPr>
        </p:pic>
        <p:sp>
          <p:nvSpPr>
            <p:cNvPr id="23" name="手繪多邊形 22"/>
            <p:cNvSpPr/>
            <p:nvPr/>
          </p:nvSpPr>
          <p:spPr>
            <a:xfrm>
              <a:off x="885825" y="3878263"/>
              <a:ext cx="7162800" cy="1617662"/>
            </a:xfrm>
            <a:custGeom>
              <a:avLst/>
              <a:gdLst>
                <a:gd name="connsiteX0" fmla="*/ 0 w 7162800"/>
                <a:gd name="connsiteY0" fmla="*/ 65087 h 1617662"/>
                <a:gd name="connsiteX1" fmla="*/ 171450 w 7162800"/>
                <a:gd name="connsiteY1" fmla="*/ 255587 h 1617662"/>
                <a:gd name="connsiteX2" fmla="*/ 180975 w 7162800"/>
                <a:gd name="connsiteY2" fmla="*/ 246062 h 1617662"/>
                <a:gd name="connsiteX3" fmla="*/ 314325 w 7162800"/>
                <a:gd name="connsiteY3" fmla="*/ 141287 h 1617662"/>
                <a:gd name="connsiteX4" fmla="*/ 476250 w 7162800"/>
                <a:gd name="connsiteY4" fmla="*/ 103187 h 1617662"/>
                <a:gd name="connsiteX5" fmla="*/ 600075 w 7162800"/>
                <a:gd name="connsiteY5" fmla="*/ 141287 h 1617662"/>
                <a:gd name="connsiteX6" fmla="*/ 762000 w 7162800"/>
                <a:gd name="connsiteY6" fmla="*/ 55562 h 1617662"/>
                <a:gd name="connsiteX7" fmla="*/ 866775 w 7162800"/>
                <a:gd name="connsiteY7" fmla="*/ 93662 h 1617662"/>
                <a:gd name="connsiteX8" fmla="*/ 1028700 w 7162800"/>
                <a:gd name="connsiteY8" fmla="*/ 65087 h 1617662"/>
                <a:gd name="connsiteX9" fmla="*/ 1190625 w 7162800"/>
                <a:gd name="connsiteY9" fmla="*/ 198437 h 1617662"/>
                <a:gd name="connsiteX10" fmla="*/ 1209675 w 7162800"/>
                <a:gd name="connsiteY10" fmla="*/ 179387 h 1617662"/>
                <a:gd name="connsiteX11" fmla="*/ 1323975 w 7162800"/>
                <a:gd name="connsiteY11" fmla="*/ 150812 h 1617662"/>
                <a:gd name="connsiteX12" fmla="*/ 1485900 w 7162800"/>
                <a:gd name="connsiteY12" fmla="*/ 17462 h 1617662"/>
                <a:gd name="connsiteX13" fmla="*/ 1619250 w 7162800"/>
                <a:gd name="connsiteY13" fmla="*/ 46037 h 1617662"/>
                <a:gd name="connsiteX14" fmla="*/ 1809750 w 7162800"/>
                <a:gd name="connsiteY14" fmla="*/ 112712 h 1617662"/>
                <a:gd name="connsiteX15" fmla="*/ 1943100 w 7162800"/>
                <a:gd name="connsiteY15" fmla="*/ 150812 h 1617662"/>
                <a:gd name="connsiteX16" fmla="*/ 2066925 w 7162800"/>
                <a:gd name="connsiteY16" fmla="*/ 150812 h 1617662"/>
                <a:gd name="connsiteX17" fmla="*/ 2209800 w 7162800"/>
                <a:gd name="connsiteY17" fmla="*/ 122237 h 1617662"/>
                <a:gd name="connsiteX18" fmla="*/ 2343150 w 7162800"/>
                <a:gd name="connsiteY18" fmla="*/ 55562 h 1617662"/>
                <a:gd name="connsiteX19" fmla="*/ 2362200 w 7162800"/>
                <a:gd name="connsiteY19" fmla="*/ 74612 h 1617662"/>
                <a:gd name="connsiteX20" fmla="*/ 2657475 w 7162800"/>
                <a:gd name="connsiteY20" fmla="*/ 188912 h 1617662"/>
                <a:gd name="connsiteX21" fmla="*/ 2781300 w 7162800"/>
                <a:gd name="connsiteY21" fmla="*/ 265112 h 1617662"/>
                <a:gd name="connsiteX22" fmla="*/ 2933700 w 7162800"/>
                <a:gd name="connsiteY22" fmla="*/ 265112 h 1617662"/>
                <a:gd name="connsiteX23" fmla="*/ 3067050 w 7162800"/>
                <a:gd name="connsiteY23" fmla="*/ 398462 h 1617662"/>
                <a:gd name="connsiteX24" fmla="*/ 3248025 w 7162800"/>
                <a:gd name="connsiteY24" fmla="*/ 465137 h 1617662"/>
                <a:gd name="connsiteX25" fmla="*/ 3381375 w 7162800"/>
                <a:gd name="connsiteY25" fmla="*/ 655637 h 1617662"/>
                <a:gd name="connsiteX26" fmla="*/ 3838575 w 7162800"/>
                <a:gd name="connsiteY26" fmla="*/ 893762 h 1617662"/>
                <a:gd name="connsiteX27" fmla="*/ 3819525 w 7162800"/>
                <a:gd name="connsiteY27" fmla="*/ 903287 h 1617662"/>
                <a:gd name="connsiteX28" fmla="*/ 3962400 w 7162800"/>
                <a:gd name="connsiteY28" fmla="*/ 1055687 h 1617662"/>
                <a:gd name="connsiteX29" fmla="*/ 4114800 w 7162800"/>
                <a:gd name="connsiteY29" fmla="*/ 1141412 h 1617662"/>
                <a:gd name="connsiteX30" fmla="*/ 4229100 w 7162800"/>
                <a:gd name="connsiteY30" fmla="*/ 1141412 h 1617662"/>
                <a:gd name="connsiteX31" fmla="*/ 4362450 w 7162800"/>
                <a:gd name="connsiteY31" fmla="*/ 1217612 h 1617662"/>
                <a:gd name="connsiteX32" fmla="*/ 4533900 w 7162800"/>
                <a:gd name="connsiteY32" fmla="*/ 1160462 h 1617662"/>
                <a:gd name="connsiteX33" fmla="*/ 4686300 w 7162800"/>
                <a:gd name="connsiteY33" fmla="*/ 1350962 h 1617662"/>
                <a:gd name="connsiteX34" fmla="*/ 5067300 w 7162800"/>
                <a:gd name="connsiteY34" fmla="*/ 1322387 h 1617662"/>
                <a:gd name="connsiteX35" fmla="*/ 5267325 w 7162800"/>
                <a:gd name="connsiteY35" fmla="*/ 1246187 h 1617662"/>
                <a:gd name="connsiteX36" fmla="*/ 5257800 w 7162800"/>
                <a:gd name="connsiteY36" fmla="*/ 1255712 h 1617662"/>
                <a:gd name="connsiteX37" fmla="*/ 5400675 w 7162800"/>
                <a:gd name="connsiteY37" fmla="*/ 1417637 h 1617662"/>
                <a:gd name="connsiteX38" fmla="*/ 5686425 w 7162800"/>
                <a:gd name="connsiteY38" fmla="*/ 1531937 h 1617662"/>
                <a:gd name="connsiteX39" fmla="*/ 5905500 w 7162800"/>
                <a:gd name="connsiteY39" fmla="*/ 1465262 h 1617662"/>
                <a:gd name="connsiteX40" fmla="*/ 6000750 w 7162800"/>
                <a:gd name="connsiteY40" fmla="*/ 1484312 h 1617662"/>
                <a:gd name="connsiteX41" fmla="*/ 6134100 w 7162800"/>
                <a:gd name="connsiteY41" fmla="*/ 1550987 h 1617662"/>
                <a:gd name="connsiteX42" fmla="*/ 6286500 w 7162800"/>
                <a:gd name="connsiteY42" fmla="*/ 1417637 h 1617662"/>
                <a:gd name="connsiteX43" fmla="*/ 6429375 w 7162800"/>
                <a:gd name="connsiteY43" fmla="*/ 1389062 h 1617662"/>
                <a:gd name="connsiteX44" fmla="*/ 6562725 w 7162800"/>
                <a:gd name="connsiteY44" fmla="*/ 1446212 h 1617662"/>
                <a:gd name="connsiteX45" fmla="*/ 6696075 w 7162800"/>
                <a:gd name="connsiteY45" fmla="*/ 1350962 h 1617662"/>
                <a:gd name="connsiteX46" fmla="*/ 6858000 w 7162800"/>
                <a:gd name="connsiteY46" fmla="*/ 1398587 h 1617662"/>
                <a:gd name="connsiteX47" fmla="*/ 7162800 w 7162800"/>
                <a:gd name="connsiteY47" fmla="*/ 1617662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62800" h="1617662">
                  <a:moveTo>
                    <a:pt x="0" y="65087"/>
                  </a:moveTo>
                  <a:cubicBezTo>
                    <a:pt x="70644" y="145256"/>
                    <a:pt x="141288" y="225425"/>
                    <a:pt x="171450" y="255587"/>
                  </a:cubicBezTo>
                  <a:cubicBezTo>
                    <a:pt x="201612" y="285749"/>
                    <a:pt x="157163" y="265112"/>
                    <a:pt x="180975" y="246062"/>
                  </a:cubicBezTo>
                  <a:cubicBezTo>
                    <a:pt x="204787" y="227012"/>
                    <a:pt x="265113" y="165100"/>
                    <a:pt x="314325" y="141287"/>
                  </a:cubicBezTo>
                  <a:cubicBezTo>
                    <a:pt x="363538" y="117475"/>
                    <a:pt x="428625" y="103187"/>
                    <a:pt x="476250" y="103187"/>
                  </a:cubicBezTo>
                  <a:cubicBezTo>
                    <a:pt x="523875" y="103187"/>
                    <a:pt x="552450" y="149224"/>
                    <a:pt x="600075" y="141287"/>
                  </a:cubicBezTo>
                  <a:cubicBezTo>
                    <a:pt x="647700" y="133350"/>
                    <a:pt x="717550" y="63499"/>
                    <a:pt x="762000" y="55562"/>
                  </a:cubicBezTo>
                  <a:cubicBezTo>
                    <a:pt x="806450" y="47625"/>
                    <a:pt x="822325" y="92075"/>
                    <a:pt x="866775" y="93662"/>
                  </a:cubicBezTo>
                  <a:cubicBezTo>
                    <a:pt x="911225" y="95250"/>
                    <a:pt x="974725" y="47625"/>
                    <a:pt x="1028700" y="65087"/>
                  </a:cubicBezTo>
                  <a:cubicBezTo>
                    <a:pt x="1082675" y="82549"/>
                    <a:pt x="1160463" y="179387"/>
                    <a:pt x="1190625" y="198437"/>
                  </a:cubicBezTo>
                  <a:cubicBezTo>
                    <a:pt x="1220788" y="217487"/>
                    <a:pt x="1187450" y="187325"/>
                    <a:pt x="1209675" y="179387"/>
                  </a:cubicBezTo>
                  <a:cubicBezTo>
                    <a:pt x="1231900" y="171450"/>
                    <a:pt x="1277937" y="177800"/>
                    <a:pt x="1323975" y="150812"/>
                  </a:cubicBezTo>
                  <a:cubicBezTo>
                    <a:pt x="1370013" y="123824"/>
                    <a:pt x="1436688" y="34924"/>
                    <a:pt x="1485900" y="17462"/>
                  </a:cubicBezTo>
                  <a:cubicBezTo>
                    <a:pt x="1535112" y="0"/>
                    <a:pt x="1565275" y="30162"/>
                    <a:pt x="1619250" y="46037"/>
                  </a:cubicBezTo>
                  <a:cubicBezTo>
                    <a:pt x="1673225" y="61912"/>
                    <a:pt x="1755775" y="95250"/>
                    <a:pt x="1809750" y="112712"/>
                  </a:cubicBezTo>
                  <a:cubicBezTo>
                    <a:pt x="1863725" y="130174"/>
                    <a:pt x="1900238" y="144462"/>
                    <a:pt x="1943100" y="150812"/>
                  </a:cubicBezTo>
                  <a:cubicBezTo>
                    <a:pt x="1985962" y="157162"/>
                    <a:pt x="2022475" y="155575"/>
                    <a:pt x="2066925" y="150812"/>
                  </a:cubicBezTo>
                  <a:cubicBezTo>
                    <a:pt x="2111375" y="146050"/>
                    <a:pt x="2163763" y="138112"/>
                    <a:pt x="2209800" y="122237"/>
                  </a:cubicBezTo>
                  <a:cubicBezTo>
                    <a:pt x="2255838" y="106362"/>
                    <a:pt x="2317750" y="63499"/>
                    <a:pt x="2343150" y="55562"/>
                  </a:cubicBezTo>
                  <a:cubicBezTo>
                    <a:pt x="2368550" y="47625"/>
                    <a:pt x="2309813" y="52387"/>
                    <a:pt x="2362200" y="74612"/>
                  </a:cubicBezTo>
                  <a:cubicBezTo>
                    <a:pt x="2414587" y="96837"/>
                    <a:pt x="2587625" y="157162"/>
                    <a:pt x="2657475" y="188912"/>
                  </a:cubicBezTo>
                  <a:cubicBezTo>
                    <a:pt x="2727325" y="220662"/>
                    <a:pt x="2735263" y="252412"/>
                    <a:pt x="2781300" y="265112"/>
                  </a:cubicBezTo>
                  <a:cubicBezTo>
                    <a:pt x="2827337" y="277812"/>
                    <a:pt x="2886075" y="242887"/>
                    <a:pt x="2933700" y="265112"/>
                  </a:cubicBezTo>
                  <a:cubicBezTo>
                    <a:pt x="2981325" y="287337"/>
                    <a:pt x="3014662" y="365124"/>
                    <a:pt x="3067050" y="398462"/>
                  </a:cubicBezTo>
                  <a:cubicBezTo>
                    <a:pt x="3119438" y="431800"/>
                    <a:pt x="3195638" y="422275"/>
                    <a:pt x="3248025" y="465137"/>
                  </a:cubicBezTo>
                  <a:cubicBezTo>
                    <a:pt x="3300412" y="507999"/>
                    <a:pt x="3282950" y="584200"/>
                    <a:pt x="3381375" y="655637"/>
                  </a:cubicBezTo>
                  <a:cubicBezTo>
                    <a:pt x="3479800" y="727074"/>
                    <a:pt x="3765550" y="852487"/>
                    <a:pt x="3838575" y="893762"/>
                  </a:cubicBezTo>
                  <a:cubicBezTo>
                    <a:pt x="3911600" y="935037"/>
                    <a:pt x="3798887" y="876299"/>
                    <a:pt x="3819525" y="903287"/>
                  </a:cubicBezTo>
                  <a:cubicBezTo>
                    <a:pt x="3840163" y="930275"/>
                    <a:pt x="3913188" y="1016000"/>
                    <a:pt x="3962400" y="1055687"/>
                  </a:cubicBezTo>
                  <a:cubicBezTo>
                    <a:pt x="4011613" y="1095375"/>
                    <a:pt x="4070350" y="1127125"/>
                    <a:pt x="4114800" y="1141412"/>
                  </a:cubicBezTo>
                  <a:cubicBezTo>
                    <a:pt x="4159250" y="1155699"/>
                    <a:pt x="4187825" y="1128712"/>
                    <a:pt x="4229100" y="1141412"/>
                  </a:cubicBezTo>
                  <a:cubicBezTo>
                    <a:pt x="4270375" y="1154112"/>
                    <a:pt x="4311650" y="1214437"/>
                    <a:pt x="4362450" y="1217612"/>
                  </a:cubicBezTo>
                  <a:cubicBezTo>
                    <a:pt x="4413250" y="1220787"/>
                    <a:pt x="4479925" y="1138237"/>
                    <a:pt x="4533900" y="1160462"/>
                  </a:cubicBezTo>
                  <a:cubicBezTo>
                    <a:pt x="4587875" y="1182687"/>
                    <a:pt x="4597400" y="1323975"/>
                    <a:pt x="4686300" y="1350962"/>
                  </a:cubicBezTo>
                  <a:cubicBezTo>
                    <a:pt x="4775200" y="1377950"/>
                    <a:pt x="4970463" y="1339850"/>
                    <a:pt x="5067300" y="1322387"/>
                  </a:cubicBezTo>
                  <a:cubicBezTo>
                    <a:pt x="5164138" y="1304925"/>
                    <a:pt x="5235575" y="1257299"/>
                    <a:pt x="5267325" y="1246187"/>
                  </a:cubicBezTo>
                  <a:cubicBezTo>
                    <a:pt x="5299075" y="1235075"/>
                    <a:pt x="5235575" y="1227137"/>
                    <a:pt x="5257800" y="1255712"/>
                  </a:cubicBezTo>
                  <a:cubicBezTo>
                    <a:pt x="5280025" y="1284287"/>
                    <a:pt x="5329238" y="1371600"/>
                    <a:pt x="5400675" y="1417637"/>
                  </a:cubicBezTo>
                  <a:cubicBezTo>
                    <a:pt x="5472112" y="1463674"/>
                    <a:pt x="5602288" y="1524000"/>
                    <a:pt x="5686425" y="1531937"/>
                  </a:cubicBezTo>
                  <a:cubicBezTo>
                    <a:pt x="5770563" y="1539875"/>
                    <a:pt x="5853113" y="1473199"/>
                    <a:pt x="5905500" y="1465262"/>
                  </a:cubicBezTo>
                  <a:cubicBezTo>
                    <a:pt x="5957887" y="1457325"/>
                    <a:pt x="5962650" y="1470025"/>
                    <a:pt x="6000750" y="1484312"/>
                  </a:cubicBezTo>
                  <a:cubicBezTo>
                    <a:pt x="6038850" y="1498599"/>
                    <a:pt x="6086475" y="1562099"/>
                    <a:pt x="6134100" y="1550987"/>
                  </a:cubicBezTo>
                  <a:cubicBezTo>
                    <a:pt x="6181725" y="1539875"/>
                    <a:pt x="6237288" y="1444624"/>
                    <a:pt x="6286500" y="1417637"/>
                  </a:cubicBezTo>
                  <a:cubicBezTo>
                    <a:pt x="6335712" y="1390650"/>
                    <a:pt x="6383338" y="1384300"/>
                    <a:pt x="6429375" y="1389062"/>
                  </a:cubicBezTo>
                  <a:cubicBezTo>
                    <a:pt x="6475413" y="1393825"/>
                    <a:pt x="6518275" y="1452562"/>
                    <a:pt x="6562725" y="1446212"/>
                  </a:cubicBezTo>
                  <a:cubicBezTo>
                    <a:pt x="6607175" y="1439862"/>
                    <a:pt x="6646863" y="1358899"/>
                    <a:pt x="6696075" y="1350962"/>
                  </a:cubicBezTo>
                  <a:cubicBezTo>
                    <a:pt x="6745287" y="1343025"/>
                    <a:pt x="6780213" y="1354137"/>
                    <a:pt x="6858000" y="1398587"/>
                  </a:cubicBezTo>
                  <a:cubicBezTo>
                    <a:pt x="6935788" y="1443037"/>
                    <a:pt x="7049294" y="1530349"/>
                    <a:pt x="7162800" y="1617662"/>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5" name="直線接點 24"/>
            <p:cNvCxnSpPr/>
            <p:nvPr/>
          </p:nvCxnSpPr>
          <p:spPr>
            <a:xfrm>
              <a:off x="971600" y="5740571"/>
              <a:ext cx="43204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手繪多邊形 30"/>
            <p:cNvSpPr/>
            <p:nvPr/>
          </p:nvSpPr>
          <p:spPr>
            <a:xfrm>
              <a:off x="877824" y="3413760"/>
              <a:ext cx="7059168" cy="2479853"/>
            </a:xfrm>
            <a:custGeom>
              <a:avLst/>
              <a:gdLst>
                <a:gd name="connsiteX0" fmla="*/ 0 w 7059168"/>
                <a:gd name="connsiteY0" fmla="*/ 514502 h 2479853"/>
                <a:gd name="connsiteX1" fmla="*/ 563270 w 7059168"/>
                <a:gd name="connsiteY1" fmla="*/ 309677 h 2479853"/>
                <a:gd name="connsiteX2" fmla="*/ 629107 w 7059168"/>
                <a:gd name="connsiteY2" fmla="*/ 295046 h 2479853"/>
                <a:gd name="connsiteX3" fmla="*/ 760781 w 7059168"/>
                <a:gd name="connsiteY3" fmla="*/ 390144 h 2479853"/>
                <a:gd name="connsiteX4" fmla="*/ 885139 w 7059168"/>
                <a:gd name="connsiteY4" fmla="*/ 404774 h 2479853"/>
                <a:gd name="connsiteX5" fmla="*/ 1155802 w 7059168"/>
                <a:gd name="connsiteY5" fmla="*/ 258470 h 2479853"/>
                <a:gd name="connsiteX6" fmla="*/ 1199693 w 7059168"/>
                <a:gd name="connsiteY6" fmla="*/ 258470 h 2479853"/>
                <a:gd name="connsiteX7" fmla="*/ 1353312 w 7059168"/>
                <a:gd name="connsiteY7" fmla="*/ 543763 h 2479853"/>
                <a:gd name="connsiteX8" fmla="*/ 1404518 w 7059168"/>
                <a:gd name="connsiteY8" fmla="*/ 507187 h 2479853"/>
                <a:gd name="connsiteX9" fmla="*/ 1638605 w 7059168"/>
                <a:gd name="connsiteY9" fmla="*/ 207264 h 2479853"/>
                <a:gd name="connsiteX10" fmla="*/ 1645920 w 7059168"/>
                <a:gd name="connsiteY10" fmla="*/ 207264 h 2479853"/>
                <a:gd name="connsiteX11" fmla="*/ 1894637 w 7059168"/>
                <a:gd name="connsiteY11" fmla="*/ 360883 h 2479853"/>
                <a:gd name="connsiteX12" fmla="*/ 2040941 w 7059168"/>
                <a:gd name="connsiteY12" fmla="*/ 360883 h 2479853"/>
                <a:gd name="connsiteX13" fmla="*/ 2216506 w 7059168"/>
                <a:gd name="connsiteY13" fmla="*/ 214579 h 2479853"/>
                <a:gd name="connsiteX14" fmla="*/ 2231136 w 7059168"/>
                <a:gd name="connsiteY14" fmla="*/ 236525 h 2479853"/>
                <a:gd name="connsiteX15" fmla="*/ 2348179 w 7059168"/>
                <a:gd name="connsiteY15" fmla="*/ 390144 h 2479853"/>
                <a:gd name="connsiteX16" fmla="*/ 2487168 w 7059168"/>
                <a:gd name="connsiteY16" fmla="*/ 75590 h 2479853"/>
                <a:gd name="connsiteX17" fmla="*/ 2516429 w 7059168"/>
                <a:gd name="connsiteY17" fmla="*/ 31699 h 2479853"/>
                <a:gd name="connsiteX18" fmla="*/ 2662733 w 7059168"/>
                <a:gd name="connsiteY18" fmla="*/ 265786 h 2479853"/>
                <a:gd name="connsiteX19" fmla="*/ 2787091 w 7059168"/>
                <a:gd name="connsiteY19" fmla="*/ 221894 h 2479853"/>
                <a:gd name="connsiteX20" fmla="*/ 3189427 w 7059168"/>
                <a:gd name="connsiteY20" fmla="*/ 624230 h 2479853"/>
                <a:gd name="connsiteX21" fmla="*/ 3518611 w 7059168"/>
                <a:gd name="connsiteY21" fmla="*/ 1589837 h 2479853"/>
                <a:gd name="connsiteX22" fmla="*/ 3555187 w 7059168"/>
                <a:gd name="connsiteY22" fmla="*/ 1633728 h 2479853"/>
                <a:gd name="connsiteX23" fmla="*/ 3642970 w 7059168"/>
                <a:gd name="connsiteY23" fmla="*/ 1626413 h 2479853"/>
                <a:gd name="connsiteX24" fmla="*/ 3796589 w 7059168"/>
                <a:gd name="connsiteY24" fmla="*/ 1465478 h 2479853"/>
                <a:gd name="connsiteX25" fmla="*/ 3825850 w 7059168"/>
                <a:gd name="connsiteY25" fmla="*/ 1436218 h 2479853"/>
                <a:gd name="connsiteX26" fmla="*/ 3950208 w 7059168"/>
                <a:gd name="connsiteY26" fmla="*/ 1948282 h 2479853"/>
                <a:gd name="connsiteX27" fmla="*/ 4242816 w 7059168"/>
                <a:gd name="connsiteY27" fmla="*/ 1838554 h 2479853"/>
                <a:gd name="connsiteX28" fmla="*/ 4381805 w 7059168"/>
                <a:gd name="connsiteY28" fmla="*/ 2131162 h 2479853"/>
                <a:gd name="connsiteX29" fmla="*/ 4381805 w 7059168"/>
                <a:gd name="connsiteY29" fmla="*/ 2175053 h 2479853"/>
                <a:gd name="connsiteX30" fmla="*/ 4513478 w 7059168"/>
                <a:gd name="connsiteY30" fmla="*/ 1889760 h 2479853"/>
                <a:gd name="connsiteX31" fmla="*/ 4550054 w 7059168"/>
                <a:gd name="connsiteY31" fmla="*/ 1853184 h 2479853"/>
                <a:gd name="connsiteX32" fmla="*/ 4667098 w 7059168"/>
                <a:gd name="connsiteY32" fmla="*/ 2094586 h 2479853"/>
                <a:gd name="connsiteX33" fmla="*/ 4689043 w 7059168"/>
                <a:gd name="connsiteY33" fmla="*/ 2131162 h 2479853"/>
                <a:gd name="connsiteX34" fmla="*/ 4849978 w 7059168"/>
                <a:gd name="connsiteY34" fmla="*/ 1897075 h 2479853"/>
                <a:gd name="connsiteX35" fmla="*/ 4981651 w 7059168"/>
                <a:gd name="connsiteY35" fmla="*/ 1801978 h 2479853"/>
                <a:gd name="connsiteX36" fmla="*/ 4996282 w 7059168"/>
                <a:gd name="connsiteY36" fmla="*/ 1823923 h 2479853"/>
                <a:gd name="connsiteX37" fmla="*/ 5259629 w 7059168"/>
                <a:gd name="connsiteY37" fmla="*/ 2218944 h 2479853"/>
                <a:gd name="connsiteX38" fmla="*/ 5274259 w 7059168"/>
                <a:gd name="connsiteY38" fmla="*/ 2255520 h 2479853"/>
                <a:gd name="connsiteX39" fmla="*/ 5420563 w 7059168"/>
                <a:gd name="connsiteY39" fmla="*/ 1970227 h 2479853"/>
                <a:gd name="connsiteX40" fmla="*/ 5449824 w 7059168"/>
                <a:gd name="connsiteY40" fmla="*/ 1970227 h 2479853"/>
                <a:gd name="connsiteX41" fmla="*/ 5566867 w 7059168"/>
                <a:gd name="connsiteY41" fmla="*/ 1970227 h 2479853"/>
                <a:gd name="connsiteX42" fmla="*/ 5661965 w 7059168"/>
                <a:gd name="connsiteY42" fmla="*/ 2131162 h 2479853"/>
                <a:gd name="connsiteX43" fmla="*/ 5786323 w 7059168"/>
                <a:gd name="connsiteY43" fmla="*/ 2233574 h 2479853"/>
                <a:gd name="connsiteX44" fmla="*/ 5859475 w 7059168"/>
                <a:gd name="connsiteY44" fmla="*/ 2240890 h 2479853"/>
                <a:gd name="connsiteX45" fmla="*/ 5998464 w 7059168"/>
                <a:gd name="connsiteY45" fmla="*/ 2204314 h 2479853"/>
                <a:gd name="connsiteX46" fmla="*/ 6115507 w 7059168"/>
                <a:gd name="connsiteY46" fmla="*/ 2292096 h 2479853"/>
                <a:gd name="connsiteX47" fmla="*/ 6137453 w 7059168"/>
                <a:gd name="connsiteY47" fmla="*/ 2306726 h 2479853"/>
                <a:gd name="connsiteX48" fmla="*/ 6276442 w 7059168"/>
                <a:gd name="connsiteY48" fmla="*/ 2072640 h 2479853"/>
                <a:gd name="connsiteX49" fmla="*/ 6298387 w 7059168"/>
                <a:gd name="connsiteY49" fmla="*/ 2087270 h 2479853"/>
                <a:gd name="connsiteX50" fmla="*/ 6430061 w 7059168"/>
                <a:gd name="connsiteY50" fmla="*/ 2423770 h 2479853"/>
                <a:gd name="connsiteX51" fmla="*/ 6495898 w 7059168"/>
                <a:gd name="connsiteY51" fmla="*/ 2423770 h 2479853"/>
                <a:gd name="connsiteX52" fmla="*/ 6722669 w 7059168"/>
                <a:gd name="connsiteY52" fmla="*/ 2328672 h 2479853"/>
                <a:gd name="connsiteX53" fmla="*/ 6759245 w 7059168"/>
                <a:gd name="connsiteY53" fmla="*/ 2350618 h 2479853"/>
                <a:gd name="connsiteX54" fmla="*/ 6861658 w 7059168"/>
                <a:gd name="connsiteY54" fmla="*/ 2445715 h 2479853"/>
                <a:gd name="connsiteX55" fmla="*/ 7029907 w 7059168"/>
                <a:gd name="connsiteY55" fmla="*/ 2240890 h 2479853"/>
                <a:gd name="connsiteX56" fmla="*/ 7037222 w 7059168"/>
                <a:gd name="connsiteY56" fmla="*/ 2255520 h 247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059168" h="2479853">
                  <a:moveTo>
                    <a:pt x="0" y="514502"/>
                  </a:moveTo>
                  <a:lnTo>
                    <a:pt x="563270" y="309677"/>
                  </a:lnTo>
                  <a:cubicBezTo>
                    <a:pt x="668121" y="273101"/>
                    <a:pt x="596189" y="281635"/>
                    <a:pt x="629107" y="295046"/>
                  </a:cubicBezTo>
                  <a:cubicBezTo>
                    <a:pt x="662025" y="308457"/>
                    <a:pt x="718109" y="371856"/>
                    <a:pt x="760781" y="390144"/>
                  </a:cubicBezTo>
                  <a:cubicBezTo>
                    <a:pt x="803453" y="408432"/>
                    <a:pt x="819302" y="426720"/>
                    <a:pt x="885139" y="404774"/>
                  </a:cubicBezTo>
                  <a:cubicBezTo>
                    <a:pt x="950976" y="382828"/>
                    <a:pt x="1103376" y="282854"/>
                    <a:pt x="1155802" y="258470"/>
                  </a:cubicBezTo>
                  <a:cubicBezTo>
                    <a:pt x="1208228" y="234086"/>
                    <a:pt x="1166775" y="210921"/>
                    <a:pt x="1199693" y="258470"/>
                  </a:cubicBezTo>
                  <a:cubicBezTo>
                    <a:pt x="1232611" y="306019"/>
                    <a:pt x="1319175" y="502310"/>
                    <a:pt x="1353312" y="543763"/>
                  </a:cubicBezTo>
                  <a:cubicBezTo>
                    <a:pt x="1387450" y="585216"/>
                    <a:pt x="1356969" y="563270"/>
                    <a:pt x="1404518" y="507187"/>
                  </a:cubicBezTo>
                  <a:cubicBezTo>
                    <a:pt x="1452067" y="451104"/>
                    <a:pt x="1598371" y="257251"/>
                    <a:pt x="1638605" y="207264"/>
                  </a:cubicBezTo>
                  <a:cubicBezTo>
                    <a:pt x="1678839" y="157277"/>
                    <a:pt x="1603248" y="181661"/>
                    <a:pt x="1645920" y="207264"/>
                  </a:cubicBezTo>
                  <a:cubicBezTo>
                    <a:pt x="1688592" y="232867"/>
                    <a:pt x="1828800" y="335280"/>
                    <a:pt x="1894637" y="360883"/>
                  </a:cubicBezTo>
                  <a:cubicBezTo>
                    <a:pt x="1960474" y="386486"/>
                    <a:pt x="1987296" y="385267"/>
                    <a:pt x="2040941" y="360883"/>
                  </a:cubicBezTo>
                  <a:cubicBezTo>
                    <a:pt x="2094586" y="336499"/>
                    <a:pt x="2184807" y="235305"/>
                    <a:pt x="2216506" y="214579"/>
                  </a:cubicBezTo>
                  <a:cubicBezTo>
                    <a:pt x="2248205" y="193853"/>
                    <a:pt x="2209191" y="207264"/>
                    <a:pt x="2231136" y="236525"/>
                  </a:cubicBezTo>
                  <a:cubicBezTo>
                    <a:pt x="2253081" y="265786"/>
                    <a:pt x="2305507" y="416967"/>
                    <a:pt x="2348179" y="390144"/>
                  </a:cubicBezTo>
                  <a:cubicBezTo>
                    <a:pt x="2390851" y="363321"/>
                    <a:pt x="2459126" y="135331"/>
                    <a:pt x="2487168" y="75590"/>
                  </a:cubicBezTo>
                  <a:cubicBezTo>
                    <a:pt x="2515210" y="15849"/>
                    <a:pt x="2487168" y="0"/>
                    <a:pt x="2516429" y="31699"/>
                  </a:cubicBezTo>
                  <a:cubicBezTo>
                    <a:pt x="2545690" y="63398"/>
                    <a:pt x="2617623" y="234087"/>
                    <a:pt x="2662733" y="265786"/>
                  </a:cubicBezTo>
                  <a:cubicBezTo>
                    <a:pt x="2707843" y="297485"/>
                    <a:pt x="2699309" y="162153"/>
                    <a:pt x="2787091" y="221894"/>
                  </a:cubicBezTo>
                  <a:cubicBezTo>
                    <a:pt x="2874873" y="281635"/>
                    <a:pt x="3067507" y="396240"/>
                    <a:pt x="3189427" y="624230"/>
                  </a:cubicBezTo>
                  <a:cubicBezTo>
                    <a:pt x="3311347" y="852220"/>
                    <a:pt x="3457651" y="1421587"/>
                    <a:pt x="3518611" y="1589837"/>
                  </a:cubicBezTo>
                  <a:cubicBezTo>
                    <a:pt x="3579571" y="1758087"/>
                    <a:pt x="3534460" y="1627632"/>
                    <a:pt x="3555187" y="1633728"/>
                  </a:cubicBezTo>
                  <a:cubicBezTo>
                    <a:pt x="3575914" y="1639824"/>
                    <a:pt x="3602736" y="1654455"/>
                    <a:pt x="3642970" y="1626413"/>
                  </a:cubicBezTo>
                  <a:cubicBezTo>
                    <a:pt x="3683204" y="1598371"/>
                    <a:pt x="3766109" y="1497177"/>
                    <a:pt x="3796589" y="1465478"/>
                  </a:cubicBezTo>
                  <a:cubicBezTo>
                    <a:pt x="3827069" y="1433779"/>
                    <a:pt x="3800247" y="1355751"/>
                    <a:pt x="3825850" y="1436218"/>
                  </a:cubicBezTo>
                  <a:cubicBezTo>
                    <a:pt x="3851453" y="1516685"/>
                    <a:pt x="3880714" y="1881226"/>
                    <a:pt x="3950208" y="1948282"/>
                  </a:cubicBezTo>
                  <a:cubicBezTo>
                    <a:pt x="4019702" y="2015338"/>
                    <a:pt x="4170883" y="1808074"/>
                    <a:pt x="4242816" y="1838554"/>
                  </a:cubicBezTo>
                  <a:cubicBezTo>
                    <a:pt x="4314749" y="1869034"/>
                    <a:pt x="4358640" y="2075079"/>
                    <a:pt x="4381805" y="2131162"/>
                  </a:cubicBezTo>
                  <a:cubicBezTo>
                    <a:pt x="4404970" y="2187245"/>
                    <a:pt x="4359859" y="2215287"/>
                    <a:pt x="4381805" y="2175053"/>
                  </a:cubicBezTo>
                  <a:cubicBezTo>
                    <a:pt x="4403751" y="2134819"/>
                    <a:pt x="4485437" y="1943405"/>
                    <a:pt x="4513478" y="1889760"/>
                  </a:cubicBezTo>
                  <a:cubicBezTo>
                    <a:pt x="4541519" y="1836115"/>
                    <a:pt x="4524451" y="1819046"/>
                    <a:pt x="4550054" y="1853184"/>
                  </a:cubicBezTo>
                  <a:cubicBezTo>
                    <a:pt x="4575657" y="1887322"/>
                    <a:pt x="4643933" y="2048256"/>
                    <a:pt x="4667098" y="2094586"/>
                  </a:cubicBezTo>
                  <a:cubicBezTo>
                    <a:pt x="4690263" y="2140916"/>
                    <a:pt x="4658563" y="2164081"/>
                    <a:pt x="4689043" y="2131162"/>
                  </a:cubicBezTo>
                  <a:cubicBezTo>
                    <a:pt x="4719523" y="2098244"/>
                    <a:pt x="4801210" y="1951939"/>
                    <a:pt x="4849978" y="1897075"/>
                  </a:cubicBezTo>
                  <a:cubicBezTo>
                    <a:pt x="4898746" y="1842211"/>
                    <a:pt x="4957267" y="1814170"/>
                    <a:pt x="4981651" y="1801978"/>
                  </a:cubicBezTo>
                  <a:cubicBezTo>
                    <a:pt x="5006035" y="1789786"/>
                    <a:pt x="4996282" y="1823923"/>
                    <a:pt x="4996282" y="1823923"/>
                  </a:cubicBezTo>
                  <a:cubicBezTo>
                    <a:pt x="5042612" y="1893417"/>
                    <a:pt x="5213300" y="2147011"/>
                    <a:pt x="5259629" y="2218944"/>
                  </a:cubicBezTo>
                  <a:cubicBezTo>
                    <a:pt x="5305958" y="2290877"/>
                    <a:pt x="5247437" y="2296973"/>
                    <a:pt x="5274259" y="2255520"/>
                  </a:cubicBezTo>
                  <a:cubicBezTo>
                    <a:pt x="5301081" y="2214067"/>
                    <a:pt x="5391302" y="2017776"/>
                    <a:pt x="5420563" y="1970227"/>
                  </a:cubicBezTo>
                  <a:cubicBezTo>
                    <a:pt x="5449824" y="1922678"/>
                    <a:pt x="5449824" y="1970227"/>
                    <a:pt x="5449824" y="1970227"/>
                  </a:cubicBezTo>
                  <a:cubicBezTo>
                    <a:pt x="5474208" y="1970227"/>
                    <a:pt x="5531510" y="1943404"/>
                    <a:pt x="5566867" y="1970227"/>
                  </a:cubicBezTo>
                  <a:cubicBezTo>
                    <a:pt x="5602224" y="1997050"/>
                    <a:pt x="5625389" y="2087271"/>
                    <a:pt x="5661965" y="2131162"/>
                  </a:cubicBezTo>
                  <a:cubicBezTo>
                    <a:pt x="5698541" y="2175053"/>
                    <a:pt x="5753405" y="2215286"/>
                    <a:pt x="5786323" y="2233574"/>
                  </a:cubicBezTo>
                  <a:cubicBezTo>
                    <a:pt x="5819241" y="2251862"/>
                    <a:pt x="5824118" y="2245767"/>
                    <a:pt x="5859475" y="2240890"/>
                  </a:cubicBezTo>
                  <a:cubicBezTo>
                    <a:pt x="5894832" y="2236013"/>
                    <a:pt x="5955792" y="2195780"/>
                    <a:pt x="5998464" y="2204314"/>
                  </a:cubicBezTo>
                  <a:cubicBezTo>
                    <a:pt x="6041136" y="2212848"/>
                    <a:pt x="6092342" y="2275027"/>
                    <a:pt x="6115507" y="2292096"/>
                  </a:cubicBezTo>
                  <a:cubicBezTo>
                    <a:pt x="6138672" y="2309165"/>
                    <a:pt x="6110631" y="2343302"/>
                    <a:pt x="6137453" y="2306726"/>
                  </a:cubicBezTo>
                  <a:cubicBezTo>
                    <a:pt x="6164275" y="2270150"/>
                    <a:pt x="6249620" y="2109216"/>
                    <a:pt x="6276442" y="2072640"/>
                  </a:cubicBezTo>
                  <a:cubicBezTo>
                    <a:pt x="6303264" y="2036064"/>
                    <a:pt x="6272784" y="2028748"/>
                    <a:pt x="6298387" y="2087270"/>
                  </a:cubicBezTo>
                  <a:cubicBezTo>
                    <a:pt x="6323990" y="2145792"/>
                    <a:pt x="6397143" y="2367687"/>
                    <a:pt x="6430061" y="2423770"/>
                  </a:cubicBezTo>
                  <a:cubicBezTo>
                    <a:pt x="6462979" y="2479853"/>
                    <a:pt x="6447130" y="2439620"/>
                    <a:pt x="6495898" y="2423770"/>
                  </a:cubicBezTo>
                  <a:cubicBezTo>
                    <a:pt x="6544666" y="2407920"/>
                    <a:pt x="6678778" y="2340864"/>
                    <a:pt x="6722669" y="2328672"/>
                  </a:cubicBezTo>
                  <a:cubicBezTo>
                    <a:pt x="6766560" y="2316480"/>
                    <a:pt x="6736080" y="2331111"/>
                    <a:pt x="6759245" y="2350618"/>
                  </a:cubicBezTo>
                  <a:cubicBezTo>
                    <a:pt x="6782410" y="2370125"/>
                    <a:pt x="6816548" y="2464003"/>
                    <a:pt x="6861658" y="2445715"/>
                  </a:cubicBezTo>
                  <a:cubicBezTo>
                    <a:pt x="6906768" y="2427427"/>
                    <a:pt x="7000646" y="2272589"/>
                    <a:pt x="7029907" y="2240890"/>
                  </a:cubicBezTo>
                  <a:cubicBezTo>
                    <a:pt x="7059168" y="2209191"/>
                    <a:pt x="7006742" y="2231136"/>
                    <a:pt x="7037222" y="22555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33" name="直線接點 32"/>
            <p:cNvCxnSpPr/>
            <p:nvPr/>
          </p:nvCxnSpPr>
          <p:spPr>
            <a:xfrm>
              <a:off x="971600" y="5070554"/>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1" name="Picture 4"/>
          <p:cNvPicPr>
            <a:picLocks noChangeAspect="1" noChangeArrowheads="1"/>
          </p:cNvPicPr>
          <p:nvPr/>
        </p:nvPicPr>
        <p:blipFill>
          <a:blip r:embed="rId3" cstate="print"/>
          <a:srcRect r="45789"/>
          <a:stretch>
            <a:fillRect/>
          </a:stretch>
        </p:blipFill>
        <p:spPr bwMode="auto">
          <a:xfrm>
            <a:off x="5652120" y="3667125"/>
            <a:ext cx="2514562" cy="319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8229600" cy="4900000"/>
          </a:xfrm>
        </p:spPr>
        <p:txBody>
          <a:bodyPr>
            <a:normAutofit/>
          </a:bodyPr>
          <a:lstStyle/>
          <a:p>
            <a:r>
              <a:rPr lang="zh-TW" altLang="en-US" dirty="0" smtClean="0"/>
              <a:t>從以上實驗可以看出</a:t>
            </a:r>
            <a:r>
              <a:rPr lang="zh-TW" altLang="en-US" dirty="0" smtClean="0"/>
              <a:t>臺灣地形似乎有著</a:t>
            </a:r>
            <a:r>
              <a:rPr lang="zh-TW" altLang="en-US" dirty="0" smtClean="0"/>
              <a:t>吸引從臺灣</a:t>
            </a:r>
            <a:r>
              <a:rPr lang="zh-TW" altLang="en-US" dirty="0" smtClean="0"/>
              <a:t>北方洋面經過的</a:t>
            </a:r>
            <a:r>
              <a:rPr lang="zh-TW" altLang="en-US" dirty="0" smtClean="0"/>
              <a:t>颱風</a:t>
            </a:r>
            <a:r>
              <a:rPr lang="zh-TW" altLang="en-US" dirty="0" smtClean="0"/>
              <a:t>之</a:t>
            </a:r>
            <a:r>
              <a:rPr lang="zh-TW" altLang="en-US" dirty="0" smtClean="0"/>
              <a:t>作用</a:t>
            </a:r>
            <a:endParaRPr lang="en-US" altLang="zh-TW" dirty="0" smtClean="0"/>
          </a:p>
          <a:p>
            <a:r>
              <a:rPr lang="zh-TW" altLang="en-US" dirty="0" smtClean="0"/>
              <a:t>為了</a:t>
            </a:r>
            <a:r>
              <a:rPr lang="zh-TW" altLang="en-US" dirty="0" smtClean="0"/>
              <a:t>研究地形會對颱風路徑造成影響的距離，及當渦旋接近不同地形時路徑會有何變化故作此實驗</a:t>
            </a:r>
            <a:endParaRPr lang="en-US" altLang="zh-TW" dirty="0" smtClean="0"/>
          </a:p>
          <a:p>
            <a:r>
              <a:rPr lang="zh-TW" altLang="en-US" dirty="0" smtClean="0"/>
              <a:t>為去除</a:t>
            </a:r>
            <a:r>
              <a:rPr lang="en-US" altLang="zh-TW" dirty="0" smtClean="0"/>
              <a:t>β-Drift</a:t>
            </a:r>
            <a:r>
              <a:rPr lang="zh-TW" altLang="en-US" dirty="0" smtClean="0"/>
              <a:t>的影響，此實驗在</a:t>
            </a:r>
            <a:r>
              <a:rPr lang="en-US" altLang="zh-TW" dirty="0" smtClean="0"/>
              <a:t>f-plane</a:t>
            </a:r>
            <a:r>
              <a:rPr lang="zh-TW" altLang="en-US" dirty="0" smtClean="0"/>
              <a:t>上進行</a:t>
            </a:r>
            <a:endParaRPr lang="en-US" altLang="zh-TW" dirty="0" smtClean="0"/>
          </a:p>
          <a:p>
            <a:endParaRPr lang="en-US" altLang="zh-TW" dirty="0" smtClean="0"/>
          </a:p>
          <a:p>
            <a:endParaRPr lang="en-US" altLang="zh-TW" dirty="0" smtClean="0"/>
          </a:p>
          <a:p>
            <a:endParaRPr lang="en-US" altLang="zh-TW" dirty="0" smtClean="0"/>
          </a:p>
          <a:p>
            <a:r>
              <a:rPr lang="zh-TW" altLang="en-US" dirty="0" smtClean="0"/>
              <a:t>地形：</a:t>
            </a:r>
            <a:r>
              <a:rPr lang="en-US" altLang="zh-TW" dirty="0" smtClean="0"/>
              <a:t>Bell Shaped (</a:t>
            </a:r>
            <a:r>
              <a:rPr lang="zh-TW" altLang="en-US" dirty="0" smtClean="0"/>
              <a:t>改自</a:t>
            </a:r>
            <a:r>
              <a:rPr lang="en-US" altLang="zh-TW" dirty="0" smtClean="0"/>
              <a:t>Lin et al. 1999)</a:t>
            </a:r>
          </a:p>
          <a:p>
            <a:r>
              <a:rPr lang="en-US" altLang="zh-TW" dirty="0" smtClean="0"/>
              <a:t>7-10</a:t>
            </a:r>
            <a:r>
              <a:rPr lang="zh-TW" altLang="en-US" dirty="0" smtClean="0"/>
              <a:t>月的</a:t>
            </a:r>
            <a:r>
              <a:rPr lang="en-US" altLang="zh-TW" dirty="0" smtClean="0"/>
              <a:t>Mean West Indies </a:t>
            </a:r>
            <a:r>
              <a:rPr lang="en-US" altLang="zh-TW" dirty="0" smtClean="0"/>
              <a:t>sounding data</a:t>
            </a:r>
            <a:endParaRPr lang="zh-TW" altLang="en-US" dirty="0"/>
          </a:p>
        </p:txBody>
      </p:sp>
      <p:sp>
        <p:nvSpPr>
          <p:cNvPr id="3" name="標題 2"/>
          <p:cNvSpPr>
            <a:spLocks noGrp="1"/>
          </p:cNvSpPr>
          <p:nvPr>
            <p:ph type="title"/>
          </p:nvPr>
        </p:nvSpPr>
        <p:spPr/>
        <p:txBody>
          <a:bodyPr/>
          <a:lstStyle/>
          <a:p>
            <a:r>
              <a:rPr lang="zh-TW" altLang="en-US" dirty="0" smtClean="0"/>
              <a:t>理想化實驗</a:t>
            </a:r>
            <a:endParaRPr lang="zh-TW" altLang="en-US" dirty="0"/>
          </a:p>
        </p:txBody>
      </p:sp>
      <p:graphicFrame>
        <p:nvGraphicFramePr>
          <p:cNvPr id="4" name="表格 3"/>
          <p:cNvGraphicFramePr>
            <a:graphicFrameLocks noGrp="1"/>
          </p:cNvGraphicFramePr>
          <p:nvPr/>
        </p:nvGraphicFramePr>
        <p:xfrm>
          <a:off x="971600" y="3789040"/>
          <a:ext cx="6912768" cy="1188720"/>
        </p:xfrm>
        <a:graphic>
          <a:graphicData uri="http://schemas.openxmlformats.org/drawingml/2006/table">
            <a:tbl>
              <a:tblPr firstRow="1" bandRow="1">
                <a:tableStyleId>{F5AB1C69-6EDB-4FF4-983F-18BD219EF322}</a:tableStyleId>
              </a:tblPr>
              <a:tblGrid>
                <a:gridCol w="2592288"/>
                <a:gridCol w="1512168"/>
                <a:gridCol w="1440160"/>
                <a:gridCol w="1368152"/>
              </a:tblGrid>
              <a:tr h="370840">
                <a:tc>
                  <a:txBody>
                    <a:bodyPr/>
                    <a:lstStyle/>
                    <a:p>
                      <a:r>
                        <a:rPr lang="en-US" altLang="zh-TW" sz="2000" dirty="0" smtClean="0"/>
                        <a:t>Domain</a:t>
                      </a:r>
                      <a:endParaRPr lang="zh-TW" altLang="en-US" sz="2000" dirty="0"/>
                    </a:p>
                  </a:txBody>
                  <a:tcPr/>
                </a:tc>
                <a:tc>
                  <a:txBody>
                    <a:bodyPr/>
                    <a:lstStyle/>
                    <a:p>
                      <a:pPr algn="ctr"/>
                      <a:r>
                        <a:rPr lang="en-US" altLang="zh-TW" sz="2000" dirty="0" smtClean="0"/>
                        <a:t>1</a:t>
                      </a:r>
                      <a:endParaRPr lang="zh-TW" altLang="en-US" sz="2000" dirty="0"/>
                    </a:p>
                  </a:txBody>
                  <a:tcPr/>
                </a:tc>
                <a:tc>
                  <a:txBody>
                    <a:bodyPr/>
                    <a:lstStyle/>
                    <a:p>
                      <a:pPr algn="ctr"/>
                      <a:r>
                        <a:rPr lang="en-US" altLang="zh-TW" sz="2000" dirty="0" smtClean="0"/>
                        <a:t>2</a:t>
                      </a:r>
                      <a:endParaRPr lang="zh-TW" altLang="en-US" sz="2000" dirty="0"/>
                    </a:p>
                  </a:txBody>
                  <a:tcPr/>
                </a:tc>
                <a:tc>
                  <a:txBody>
                    <a:bodyPr/>
                    <a:lstStyle/>
                    <a:p>
                      <a:pPr algn="ctr"/>
                      <a:r>
                        <a:rPr lang="en-US" altLang="zh-TW" sz="2000" dirty="0" smtClean="0"/>
                        <a:t>3</a:t>
                      </a:r>
                      <a:endParaRPr lang="zh-TW" altLang="en-US" sz="2000" dirty="0"/>
                    </a:p>
                  </a:txBody>
                  <a:tcPr/>
                </a:tc>
              </a:tr>
              <a:tr h="370840">
                <a:tc>
                  <a:txBody>
                    <a:bodyPr/>
                    <a:lstStyle/>
                    <a:p>
                      <a:r>
                        <a:rPr lang="zh-TW" altLang="en-US" sz="2000" dirty="0" smtClean="0"/>
                        <a:t>水平網格間距（公里）</a:t>
                      </a:r>
                      <a:endParaRPr lang="zh-TW" altLang="en-US" sz="2000" dirty="0"/>
                    </a:p>
                  </a:txBody>
                  <a:tcPr/>
                </a:tc>
                <a:tc>
                  <a:txBody>
                    <a:bodyPr/>
                    <a:lstStyle/>
                    <a:p>
                      <a:pPr algn="ctr"/>
                      <a:r>
                        <a:rPr lang="en-US" altLang="zh-TW" sz="2000" dirty="0" smtClean="0"/>
                        <a:t>27</a:t>
                      </a:r>
                      <a:endParaRPr lang="zh-TW" altLang="en-US" sz="2000" dirty="0"/>
                    </a:p>
                  </a:txBody>
                  <a:tcPr/>
                </a:tc>
                <a:tc>
                  <a:txBody>
                    <a:bodyPr/>
                    <a:lstStyle/>
                    <a:p>
                      <a:pPr algn="ctr"/>
                      <a:r>
                        <a:rPr lang="en-US" altLang="zh-TW" sz="2000" dirty="0" smtClean="0"/>
                        <a:t>9</a:t>
                      </a:r>
                      <a:endParaRPr lang="zh-TW" altLang="en-US" sz="2000" dirty="0"/>
                    </a:p>
                  </a:txBody>
                  <a:tcPr/>
                </a:tc>
                <a:tc>
                  <a:txBody>
                    <a:bodyPr/>
                    <a:lstStyle/>
                    <a:p>
                      <a:pPr algn="ctr"/>
                      <a:r>
                        <a:rPr lang="en-US" altLang="zh-TW" sz="2000" dirty="0" smtClean="0"/>
                        <a:t>3</a:t>
                      </a:r>
                      <a:endParaRPr lang="zh-TW" altLang="en-US" sz="2000" dirty="0"/>
                    </a:p>
                  </a:txBody>
                  <a:tcPr/>
                </a:tc>
              </a:tr>
              <a:tr h="370840">
                <a:tc>
                  <a:txBody>
                    <a:bodyPr/>
                    <a:lstStyle/>
                    <a:p>
                      <a:r>
                        <a:rPr lang="zh-TW" altLang="en-US" sz="2000" dirty="0" smtClean="0"/>
                        <a:t>網格點數</a:t>
                      </a:r>
                      <a:endParaRPr lang="zh-TW" altLang="en-US" sz="2000" dirty="0"/>
                    </a:p>
                  </a:txBody>
                  <a:tcPr/>
                </a:tc>
                <a:tc>
                  <a:txBody>
                    <a:bodyPr/>
                    <a:lstStyle/>
                    <a:p>
                      <a:pPr algn="ctr"/>
                      <a:r>
                        <a:rPr lang="en-US" altLang="zh-TW" sz="2000" dirty="0" smtClean="0"/>
                        <a:t>337*487</a:t>
                      </a:r>
                      <a:endParaRPr lang="zh-TW" altLang="en-US" sz="2000" dirty="0"/>
                    </a:p>
                  </a:txBody>
                  <a:tcPr/>
                </a:tc>
                <a:tc>
                  <a:txBody>
                    <a:bodyPr/>
                    <a:lstStyle/>
                    <a:p>
                      <a:pPr algn="ctr"/>
                      <a:r>
                        <a:rPr lang="en-US" altLang="zh-TW" sz="2000" dirty="0" smtClean="0"/>
                        <a:t>223*259</a:t>
                      </a:r>
                      <a:endParaRPr lang="zh-TW" altLang="en-US" sz="2000" dirty="0"/>
                    </a:p>
                  </a:txBody>
                  <a:tcPr/>
                </a:tc>
                <a:tc>
                  <a:txBody>
                    <a:bodyPr/>
                    <a:lstStyle/>
                    <a:p>
                      <a:pPr algn="ctr"/>
                      <a:r>
                        <a:rPr lang="en-US" altLang="zh-TW" sz="2000" dirty="0" smtClean="0"/>
                        <a:t>211*166</a:t>
                      </a:r>
                      <a:endParaRPr lang="zh-TW" altLang="en-US" sz="2000" dirty="0"/>
                    </a:p>
                  </a:txBody>
                  <a:tcPr/>
                </a:tc>
              </a:tr>
            </a:tbl>
          </a:graphicData>
        </a:graphic>
      </p:graphicFrame>
      <p:pic>
        <p:nvPicPr>
          <p:cNvPr id="8195" name="Picture 3"/>
          <p:cNvPicPr>
            <a:picLocks noChangeAspect="1" noChangeArrowheads="1"/>
          </p:cNvPicPr>
          <p:nvPr/>
        </p:nvPicPr>
        <p:blipFill>
          <a:blip r:embed="rId3" cstate="print"/>
          <a:srcRect/>
          <a:stretch>
            <a:fillRect/>
          </a:stretch>
        </p:blipFill>
        <p:spPr bwMode="auto">
          <a:xfrm>
            <a:off x="395536" y="908720"/>
            <a:ext cx="8715375" cy="5591175"/>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1187624" y="1628800"/>
            <a:ext cx="7620000" cy="437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195"/>
                                        </p:tgtEl>
                                      </p:cBhvr>
                                    </p:animEffect>
                                    <p:set>
                                      <p:cBhvr>
                                        <p:cTn id="12" dur="1" fill="hold">
                                          <p:stCondLst>
                                            <p:cond delay="499"/>
                                          </p:stCondLst>
                                        </p:cTn>
                                        <p:tgtEl>
                                          <p:spTgt spid="819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x=1,2,3,4</a:t>
            </a:r>
            <a:endParaRPr lang="zh-TW" altLang="en-US" dirty="0"/>
          </a:p>
        </p:txBody>
      </p:sp>
      <p:sp>
        <p:nvSpPr>
          <p:cNvPr id="3" name="標題 2"/>
          <p:cNvSpPr>
            <a:spLocks noGrp="1"/>
          </p:cNvSpPr>
          <p:nvPr>
            <p:ph type="title"/>
          </p:nvPr>
        </p:nvSpPr>
        <p:spPr/>
        <p:txBody>
          <a:bodyPr/>
          <a:lstStyle/>
          <a:p>
            <a:r>
              <a:rPr lang="zh-TW" altLang="en-US" dirty="0" smtClean="0"/>
              <a:t>理想化實驗設計</a:t>
            </a:r>
            <a:endParaRPr lang="zh-TW" altLang="en-US" dirty="0"/>
          </a:p>
        </p:txBody>
      </p:sp>
      <p:pic>
        <p:nvPicPr>
          <p:cNvPr id="4099" name="Picture 3"/>
          <p:cNvPicPr>
            <a:picLocks noChangeAspect="1" noChangeArrowheads="1"/>
          </p:cNvPicPr>
          <p:nvPr/>
        </p:nvPicPr>
        <p:blipFill>
          <a:blip r:embed="rId2" cstate="print"/>
          <a:srcRect/>
          <a:stretch>
            <a:fillRect/>
          </a:stretch>
        </p:blipFill>
        <p:spPr bwMode="auto">
          <a:xfrm>
            <a:off x="1643063" y="2228850"/>
            <a:ext cx="5857875"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模擬結果</a:t>
            </a:r>
            <a:endParaRPr lang="zh-TW" altLang="en-US" dirty="0"/>
          </a:p>
        </p:txBody>
      </p:sp>
      <p:pic>
        <p:nvPicPr>
          <p:cNvPr id="9218" name="Picture 2"/>
          <p:cNvPicPr>
            <a:picLocks noChangeAspect="1" noChangeArrowheads="1"/>
          </p:cNvPicPr>
          <p:nvPr/>
        </p:nvPicPr>
        <p:blipFill>
          <a:blip r:embed="rId3" cstate="print"/>
          <a:srcRect/>
          <a:stretch>
            <a:fillRect/>
          </a:stretch>
        </p:blipFill>
        <p:spPr bwMode="auto">
          <a:xfrm>
            <a:off x="1475656" y="1628800"/>
            <a:ext cx="6219825" cy="4229100"/>
          </a:xfrm>
          <a:prstGeom prst="rect">
            <a:avLst/>
          </a:prstGeom>
          <a:noFill/>
          <a:ln w="9525">
            <a:noFill/>
            <a:miter lim="800000"/>
            <a:headEnd/>
            <a:tailEnd/>
          </a:ln>
        </p:spPr>
      </p:pic>
      <p:grpSp>
        <p:nvGrpSpPr>
          <p:cNvPr id="7" name="群組 6"/>
          <p:cNvGrpSpPr/>
          <p:nvPr/>
        </p:nvGrpSpPr>
        <p:grpSpPr>
          <a:xfrm>
            <a:off x="3563888" y="2074496"/>
            <a:ext cx="3497328" cy="562416"/>
            <a:chOff x="3563888" y="2074496"/>
            <a:chExt cx="3497328" cy="562416"/>
          </a:xfrm>
        </p:grpSpPr>
        <p:sp>
          <p:nvSpPr>
            <p:cNvPr id="5" name="矩形 4"/>
            <p:cNvSpPr/>
            <p:nvPr/>
          </p:nvSpPr>
          <p:spPr>
            <a:xfrm>
              <a:off x="6557160" y="2074496"/>
              <a:ext cx="504056" cy="216024"/>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563888" y="2132856"/>
              <a:ext cx="792088" cy="504056"/>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3923928" y="2420888"/>
            <a:ext cx="3168352" cy="1008112"/>
            <a:chOff x="3923928" y="2420888"/>
            <a:chExt cx="3168352" cy="1008112"/>
          </a:xfrm>
        </p:grpSpPr>
        <p:sp>
          <p:nvSpPr>
            <p:cNvPr id="8" name="矩形 7"/>
            <p:cNvSpPr/>
            <p:nvPr/>
          </p:nvSpPr>
          <p:spPr>
            <a:xfrm>
              <a:off x="3923928" y="2852936"/>
              <a:ext cx="576064" cy="576064"/>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588224" y="2420888"/>
              <a:ext cx="504056" cy="648072"/>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p:cNvSpPr/>
          <p:nvPr/>
        </p:nvSpPr>
        <p:spPr>
          <a:xfrm>
            <a:off x="6588224" y="5071536"/>
            <a:ext cx="432048" cy="288032"/>
          </a:xfrm>
          <a:prstGeom prst="rect">
            <a:avLst/>
          </a:prstGeom>
          <a:no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339752" y="5877272"/>
            <a:ext cx="5984331" cy="369332"/>
          </a:xfrm>
          <a:prstGeom prst="rect">
            <a:avLst/>
          </a:prstGeom>
          <a:noFill/>
        </p:spPr>
        <p:txBody>
          <a:bodyPr wrap="none" rtlCol="0">
            <a:spAutoFit/>
          </a:bodyPr>
          <a:lstStyle/>
          <a:p>
            <a:r>
              <a:rPr lang="en-US" altLang="zh-TW" dirty="0" smtClean="0">
                <a:solidFill>
                  <a:srgbClr val="0000FF"/>
                </a:solidFill>
              </a:rPr>
              <a:t>CWB</a:t>
            </a:r>
            <a:r>
              <a:rPr lang="zh-TW" altLang="en-US" dirty="0" smtClean="0">
                <a:solidFill>
                  <a:srgbClr val="0000FF"/>
                </a:solidFill>
              </a:rPr>
              <a:t>的觀測資料中，沒有這種離開台灣後往北偏向的紀錄</a:t>
            </a:r>
            <a:endParaRPr lang="zh-TW" altLang="en-US" dirty="0">
              <a:solidFill>
                <a:srgbClr val="0000FF"/>
              </a:solidFill>
            </a:endParaRPr>
          </a:p>
        </p:txBody>
      </p:sp>
      <p:sp>
        <p:nvSpPr>
          <p:cNvPr id="13" name="矩形 12"/>
          <p:cNvSpPr/>
          <p:nvPr/>
        </p:nvSpPr>
        <p:spPr>
          <a:xfrm>
            <a:off x="3275856" y="3645024"/>
            <a:ext cx="1080120" cy="1296144"/>
          </a:xfrm>
          <a:prstGeom prst="rect">
            <a:avLst/>
          </a:prstGeom>
          <a:no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err="1" smtClean="0"/>
              <a:t>Yeh</a:t>
            </a:r>
            <a:r>
              <a:rPr lang="en-US" altLang="zh-TW" dirty="0" smtClean="0"/>
              <a:t> and Elsberry (1993a)</a:t>
            </a:r>
            <a:r>
              <a:rPr lang="zh-TW" altLang="en-US" dirty="0" smtClean="0"/>
              <a:t>：</a:t>
            </a:r>
            <a:endParaRPr lang="en-US" altLang="zh-TW" dirty="0" smtClean="0"/>
          </a:p>
          <a:p>
            <a:pPr lvl="1"/>
            <a:r>
              <a:rPr lang="zh-TW" altLang="en-US" dirty="0" smtClean="0"/>
              <a:t>水平網</a:t>
            </a:r>
            <a:r>
              <a:rPr lang="zh-TW" altLang="en-US" dirty="0" smtClean="0"/>
              <a:t>格間距：</a:t>
            </a:r>
            <a:r>
              <a:rPr lang="en-US" altLang="zh-TW" dirty="0" smtClean="0"/>
              <a:t>45km</a:t>
            </a:r>
          </a:p>
          <a:p>
            <a:pPr lvl="1"/>
            <a:r>
              <a:rPr lang="zh-TW" altLang="en-US" dirty="0" smtClean="0"/>
              <a:t>較弱的渦旋與較低的地形</a:t>
            </a:r>
            <a:r>
              <a:rPr lang="en-US" altLang="zh-TW" dirty="0" smtClean="0"/>
              <a:t>-&gt;</a:t>
            </a:r>
            <a:r>
              <a:rPr lang="zh-TW" altLang="en-US" dirty="0" smtClean="0"/>
              <a:t>颱風路徑皆有北偏現象</a:t>
            </a:r>
            <a:endParaRPr lang="en-US" altLang="zh-TW" dirty="0" smtClean="0"/>
          </a:p>
          <a:p>
            <a:pPr lvl="1"/>
            <a:r>
              <a:rPr lang="zh-TW" altLang="en-US" dirty="0" smtClean="0"/>
              <a:t>較強的渦旋</a:t>
            </a:r>
            <a:r>
              <a:rPr lang="en-US" altLang="zh-TW" dirty="0" smtClean="0"/>
              <a:t>-&gt;</a:t>
            </a:r>
            <a:r>
              <a:rPr lang="zh-TW" altLang="en-US" dirty="0" smtClean="0"/>
              <a:t>路徑偏折現象不明顯</a:t>
            </a:r>
            <a:endParaRPr lang="en-US" altLang="zh-TW" dirty="0" smtClean="0"/>
          </a:p>
          <a:p>
            <a:pPr lvl="1"/>
            <a:endParaRPr lang="en-US" altLang="zh-TW" dirty="0" smtClean="0"/>
          </a:p>
          <a:p>
            <a:r>
              <a:rPr lang="zh-TW" altLang="en-US" dirty="0" smtClean="0"/>
              <a:t>本篇研究</a:t>
            </a:r>
            <a:endParaRPr lang="en-US" altLang="zh-TW" dirty="0" smtClean="0"/>
          </a:p>
          <a:p>
            <a:pPr lvl="1"/>
            <a:r>
              <a:rPr lang="zh-TW" altLang="en-US" dirty="0" smtClean="0"/>
              <a:t>即便是較強的渦</a:t>
            </a:r>
            <a:r>
              <a:rPr lang="zh-TW" altLang="en-US" dirty="0" smtClean="0"/>
              <a:t>旋仍舊有明顯的路徑偏折現象</a:t>
            </a:r>
            <a:endParaRPr lang="zh-TW" altLang="en-US" dirty="0"/>
          </a:p>
        </p:txBody>
      </p:sp>
      <p:sp>
        <p:nvSpPr>
          <p:cNvPr id="3" name="標題 2"/>
          <p:cNvSpPr>
            <a:spLocks noGrp="1"/>
          </p:cNvSpPr>
          <p:nvPr>
            <p:ph type="title"/>
          </p:nvPr>
        </p:nvSpPr>
        <p:spPr/>
        <p:txBody>
          <a:bodyPr/>
          <a:lstStyle/>
          <a:p>
            <a:r>
              <a:rPr lang="zh-TW" altLang="en-US" dirty="0" smtClean="0"/>
              <a:t>颱風</a:t>
            </a:r>
            <a:r>
              <a:rPr lang="en-US" altLang="zh-TW" dirty="0" smtClean="0"/>
              <a:t>-</a:t>
            </a:r>
            <a:r>
              <a:rPr lang="zh-TW" altLang="en-US" dirty="0" smtClean="0"/>
              <a:t>地形交互作用</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在</a:t>
            </a:r>
            <a:r>
              <a:rPr lang="en-US" altLang="zh-TW" dirty="0" smtClean="0"/>
              <a:t>CTRL</a:t>
            </a:r>
            <a:r>
              <a:rPr lang="zh-TW" altLang="en-US" dirty="0" smtClean="0"/>
              <a:t>實驗中低層風場與地形之間會產生通道效應，產生北風噴流，進而將氣旋往南推，反之於</a:t>
            </a:r>
            <a:r>
              <a:rPr lang="en-US" altLang="zh-TW" dirty="0" smtClean="0"/>
              <a:t>OC</a:t>
            </a:r>
            <a:r>
              <a:rPr lang="zh-TW" altLang="en-US" dirty="0" smtClean="0"/>
              <a:t>實驗中並無此現象</a:t>
            </a:r>
            <a:endParaRPr lang="en-US" altLang="zh-TW" dirty="0" smtClean="0"/>
          </a:p>
          <a:p>
            <a:endParaRPr lang="en-US" altLang="zh-TW" dirty="0" smtClean="0"/>
          </a:p>
          <a:p>
            <a:r>
              <a:rPr lang="zh-TW" altLang="en-US" dirty="0" smtClean="0"/>
              <a:t>在理想化</a:t>
            </a:r>
            <a:r>
              <a:rPr lang="zh-TW" altLang="en-US" dirty="0" smtClean="0"/>
              <a:t>實驗中也有類似現象</a:t>
            </a:r>
            <a:endParaRPr lang="en-US" altLang="zh-TW" dirty="0" smtClean="0"/>
          </a:p>
          <a:p>
            <a:endParaRPr lang="en-US" altLang="zh-TW" dirty="0" smtClean="0"/>
          </a:p>
          <a:p>
            <a:r>
              <a:rPr lang="zh-TW" altLang="en-US" dirty="0" smtClean="0"/>
              <a:t>顯示出在高聳地形與颱風間產生的通道效應即為登陸前造成颱風路徑往南偏折之主因</a:t>
            </a:r>
            <a:endParaRPr lang="zh-TW" altLang="en-US" dirty="0"/>
          </a:p>
        </p:txBody>
      </p:sp>
      <p:sp>
        <p:nvSpPr>
          <p:cNvPr id="3" name="標題 2"/>
          <p:cNvSpPr>
            <a:spLocks noGrp="1"/>
          </p:cNvSpPr>
          <p:nvPr>
            <p:ph type="title"/>
          </p:nvPr>
        </p:nvSpPr>
        <p:spPr/>
        <p:txBody>
          <a:bodyPr/>
          <a:lstStyle/>
          <a:p>
            <a:r>
              <a:rPr lang="zh-TW" altLang="en-US" dirty="0" smtClean="0"/>
              <a:t>颱風</a:t>
            </a:r>
            <a:r>
              <a:rPr lang="en-US" altLang="zh-TW" dirty="0" smtClean="0"/>
              <a:t>-</a:t>
            </a:r>
            <a:r>
              <a:rPr lang="zh-TW" altLang="en-US" dirty="0" smtClean="0"/>
              <a:t>地形交互作用</a:t>
            </a:r>
            <a:endParaRPr lang="zh-TW" altLang="en-US" dirty="0"/>
          </a:p>
        </p:txBody>
      </p:sp>
      <p:grpSp>
        <p:nvGrpSpPr>
          <p:cNvPr id="6" name="群組 5"/>
          <p:cNvGrpSpPr/>
          <p:nvPr/>
        </p:nvGrpSpPr>
        <p:grpSpPr>
          <a:xfrm>
            <a:off x="1835696" y="102896"/>
            <a:ext cx="6357201" cy="6755104"/>
            <a:chOff x="9396536" y="-459432"/>
            <a:chExt cx="6357201" cy="6755104"/>
          </a:xfrm>
        </p:grpSpPr>
        <p:pic>
          <p:nvPicPr>
            <p:cNvPr id="10242" name="Picture 2"/>
            <p:cNvPicPr>
              <a:picLocks noChangeAspect="1" noChangeArrowheads="1"/>
            </p:cNvPicPr>
            <p:nvPr/>
          </p:nvPicPr>
          <p:blipFill>
            <a:blip r:embed="rId3" cstate="print"/>
            <a:srcRect b="51492"/>
            <a:stretch>
              <a:fillRect/>
            </a:stretch>
          </p:blipFill>
          <p:spPr bwMode="auto">
            <a:xfrm>
              <a:off x="9396536" y="-459432"/>
              <a:ext cx="6051490" cy="323509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9413952" y="2767280"/>
              <a:ext cx="6339785" cy="3528392"/>
            </a:xfrm>
            <a:prstGeom prst="rect">
              <a:avLst/>
            </a:prstGeom>
            <a:noFill/>
            <a:ln w="9525">
              <a:noFill/>
              <a:miter lim="800000"/>
              <a:headEnd/>
              <a:tailEnd/>
            </a:ln>
          </p:spPr>
        </p:pic>
      </p:grpSp>
      <p:pic>
        <p:nvPicPr>
          <p:cNvPr id="10245" name="Picture 5"/>
          <p:cNvPicPr>
            <a:picLocks noChangeAspect="1" noChangeArrowheads="1"/>
          </p:cNvPicPr>
          <p:nvPr/>
        </p:nvPicPr>
        <p:blipFill>
          <a:blip r:embed="rId5" cstate="print"/>
          <a:srcRect/>
          <a:stretch>
            <a:fillRect/>
          </a:stretch>
        </p:blipFill>
        <p:spPr bwMode="auto">
          <a:xfrm>
            <a:off x="152400" y="1628800"/>
            <a:ext cx="8991600" cy="4057650"/>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171450" y="1628800"/>
            <a:ext cx="8972550" cy="448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fade">
                                      <p:cBhvr>
                                        <p:cTn id="16" dur="2000"/>
                                        <p:tgtEl>
                                          <p:spTgt spid="102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fade">
                                      <p:cBhvr>
                                        <p:cTn id="21"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非對稱流之影響：</a:t>
            </a:r>
            <a:endParaRPr lang="en-US" altLang="zh-TW" dirty="0" smtClean="0"/>
          </a:p>
          <a:p>
            <a:pPr lvl="1"/>
            <a:r>
              <a:rPr lang="en-US" altLang="zh-TW" dirty="0" smtClean="0"/>
              <a:t>CTRL</a:t>
            </a:r>
            <a:r>
              <a:rPr lang="zh-TW" altLang="en-US" dirty="0" smtClean="0"/>
              <a:t>實驗有出現北風分量，</a:t>
            </a:r>
            <a:r>
              <a:rPr lang="en-US" altLang="zh-TW" dirty="0" smtClean="0"/>
              <a:t>OC</a:t>
            </a:r>
            <a:r>
              <a:rPr lang="zh-TW" altLang="en-US" dirty="0" smtClean="0"/>
              <a:t>實驗沒有</a:t>
            </a:r>
            <a:endParaRPr lang="en-US" altLang="zh-TW" dirty="0" smtClean="0"/>
          </a:p>
          <a:p>
            <a:pPr lvl="1"/>
            <a:r>
              <a:rPr lang="en-US" altLang="zh-TW" dirty="0" smtClean="0"/>
              <a:t>CTRL</a:t>
            </a:r>
            <a:r>
              <a:rPr lang="zh-TW" altLang="en-US" dirty="0" smtClean="0"/>
              <a:t>實驗中的移速向量與非對稱流場之分量不完全吻合，這可能是造成他打轉之原因</a:t>
            </a:r>
            <a:endParaRPr lang="zh-TW" altLang="en-US" dirty="0"/>
          </a:p>
        </p:txBody>
      </p:sp>
      <p:sp>
        <p:nvSpPr>
          <p:cNvPr id="3" name="標題 2"/>
          <p:cNvSpPr>
            <a:spLocks noGrp="1"/>
          </p:cNvSpPr>
          <p:nvPr>
            <p:ph type="title"/>
          </p:nvPr>
        </p:nvSpPr>
        <p:spPr/>
        <p:txBody>
          <a:bodyPr/>
          <a:lstStyle/>
          <a:p>
            <a:r>
              <a:rPr lang="zh-TW" altLang="en-US" dirty="0" smtClean="0"/>
              <a:t>颱風</a:t>
            </a:r>
            <a:r>
              <a:rPr lang="en-US" altLang="zh-TW" dirty="0" smtClean="0"/>
              <a:t>-</a:t>
            </a:r>
            <a:r>
              <a:rPr lang="zh-TW" altLang="en-US" dirty="0" smtClean="0"/>
              <a:t>地形交互作用</a:t>
            </a:r>
            <a:endParaRPr lang="zh-TW" altLang="en-US" dirty="0"/>
          </a:p>
        </p:txBody>
      </p:sp>
      <p:grpSp>
        <p:nvGrpSpPr>
          <p:cNvPr id="8" name="群組 7"/>
          <p:cNvGrpSpPr/>
          <p:nvPr/>
        </p:nvGrpSpPr>
        <p:grpSpPr>
          <a:xfrm>
            <a:off x="479292" y="359469"/>
            <a:ext cx="8125156" cy="6093867"/>
            <a:chOff x="1018844" y="620688"/>
            <a:chExt cx="8125156" cy="6093867"/>
          </a:xfrm>
        </p:grpSpPr>
        <p:pic>
          <p:nvPicPr>
            <p:cNvPr id="11267" name="Picture 3"/>
            <p:cNvPicPr>
              <a:picLocks noChangeAspect="1" noChangeArrowheads="1"/>
            </p:cNvPicPr>
            <p:nvPr/>
          </p:nvPicPr>
          <p:blipFill>
            <a:blip r:embed="rId3" cstate="print"/>
            <a:srcRect/>
            <a:stretch>
              <a:fillRect/>
            </a:stretch>
          </p:blipFill>
          <p:spPr bwMode="auto">
            <a:xfrm>
              <a:off x="1018844" y="620688"/>
              <a:ext cx="8125156" cy="6093867"/>
            </a:xfrm>
            <a:prstGeom prst="rect">
              <a:avLst/>
            </a:prstGeom>
            <a:noFill/>
            <a:ln w="9525">
              <a:noFill/>
              <a:miter lim="800000"/>
              <a:headEnd/>
              <a:tailEnd/>
            </a:ln>
          </p:spPr>
        </p:pic>
        <p:sp>
          <p:nvSpPr>
            <p:cNvPr id="5" name="文字方塊 4"/>
            <p:cNvSpPr txBox="1"/>
            <p:nvPr/>
          </p:nvSpPr>
          <p:spPr>
            <a:xfrm>
              <a:off x="1882940" y="620688"/>
              <a:ext cx="3169457" cy="646331"/>
            </a:xfrm>
            <a:prstGeom prst="rect">
              <a:avLst/>
            </a:prstGeom>
            <a:noFill/>
          </p:spPr>
          <p:txBody>
            <a:bodyPr wrap="none" rtlCol="0">
              <a:spAutoFit/>
            </a:bodyPr>
            <a:lstStyle/>
            <a:p>
              <a:r>
                <a:rPr lang="zh-TW" altLang="en-US" dirty="0" smtClean="0"/>
                <a:t>深層</a:t>
              </a:r>
              <a:r>
                <a:rPr lang="zh-TW" altLang="en-US" dirty="0" smtClean="0"/>
                <a:t>（</a:t>
              </a:r>
              <a:r>
                <a:rPr lang="en-US" altLang="zh-TW" dirty="0" smtClean="0"/>
                <a:t>σ = 0.9775–0.175</a:t>
              </a:r>
              <a:r>
                <a:rPr lang="zh-TW" altLang="en-US" dirty="0" smtClean="0"/>
                <a:t>）</a:t>
              </a:r>
              <a:endParaRPr lang="en-US" altLang="zh-TW" dirty="0" smtClean="0"/>
            </a:p>
            <a:p>
              <a:r>
                <a:rPr lang="zh-TW" altLang="en-US" dirty="0" smtClean="0"/>
                <a:t>區域平均（</a:t>
              </a:r>
              <a:r>
                <a:rPr lang="en-US" altLang="zh-TW" dirty="0" smtClean="0"/>
                <a:t>R=100km </a:t>
              </a:r>
              <a:r>
                <a:rPr lang="zh-TW" altLang="en-US" dirty="0" smtClean="0"/>
                <a:t>）</a:t>
              </a:r>
              <a:endParaRPr lang="zh-TW" altLang="en-US" dirty="0"/>
            </a:p>
          </p:txBody>
        </p:sp>
      </p:grpSp>
      <p:grpSp>
        <p:nvGrpSpPr>
          <p:cNvPr id="11" name="群組 10"/>
          <p:cNvGrpSpPr/>
          <p:nvPr/>
        </p:nvGrpSpPr>
        <p:grpSpPr>
          <a:xfrm>
            <a:off x="467544" y="2852936"/>
            <a:ext cx="8136904" cy="3672408"/>
            <a:chOff x="467544" y="2852936"/>
            <a:chExt cx="8136904" cy="3672408"/>
          </a:xfrm>
        </p:grpSpPr>
        <p:sp>
          <p:nvSpPr>
            <p:cNvPr id="9" name="矩形 8"/>
            <p:cNvSpPr/>
            <p:nvPr/>
          </p:nvSpPr>
          <p:spPr>
            <a:xfrm>
              <a:off x="7092280" y="2852936"/>
              <a:ext cx="1512168" cy="1728192"/>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67544" y="4797152"/>
              <a:ext cx="8136904" cy="1728192"/>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3" name="Picture 4"/>
          <p:cNvPicPr>
            <a:picLocks noChangeAspect="1" noChangeArrowheads="1"/>
          </p:cNvPicPr>
          <p:nvPr/>
        </p:nvPicPr>
        <p:blipFill>
          <a:blip r:embed="rId4" cstate="print"/>
          <a:srcRect/>
          <a:stretch>
            <a:fillRect/>
          </a:stretch>
        </p:blipFill>
        <p:spPr bwMode="auto">
          <a:xfrm>
            <a:off x="433479" y="188640"/>
            <a:ext cx="8710521" cy="65074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t>由對</a:t>
            </a:r>
            <a:r>
              <a:rPr lang="en-US" altLang="zh-TW" dirty="0" err="1" smtClean="0"/>
              <a:t>Krosa</a:t>
            </a:r>
            <a:r>
              <a:rPr lang="en-US" altLang="zh-TW" dirty="0" smtClean="0"/>
              <a:t>(2007)</a:t>
            </a:r>
            <a:r>
              <a:rPr lang="zh-TW" altLang="en-US" dirty="0" smtClean="0"/>
              <a:t>數值模擬的結果來看，地形高度是造成模擬出來的颱風路徑出現打轉現象的主要因素，其所造成之影響遠比</a:t>
            </a:r>
            <a:r>
              <a:rPr lang="zh-TW" altLang="en-US" dirty="0" smtClean="0"/>
              <a:t>地表</a:t>
            </a:r>
            <a:r>
              <a:rPr lang="zh-TW" altLang="en-US" dirty="0" smtClean="0"/>
              <a:t>特性、地形細節或是雲物理參數化法的選用還要大</a:t>
            </a:r>
            <a:endParaRPr lang="en-US" altLang="zh-TW" dirty="0" smtClean="0"/>
          </a:p>
          <a:p>
            <a:endParaRPr lang="en-US" altLang="zh-TW" dirty="0" smtClean="0"/>
          </a:p>
          <a:p>
            <a:r>
              <a:rPr lang="zh-TW" altLang="en-US" dirty="0" smtClean="0"/>
              <a:t>由理想化實驗裡看出，當颱風接近台灣北側及其登陸初期，會有往南偏折再往北轉之現象，而當颱風接近台灣南側時，則是會在離開台灣時往北偏轉</a:t>
            </a:r>
            <a:endParaRPr lang="en-US" altLang="zh-TW" dirty="0" smtClean="0"/>
          </a:p>
        </p:txBody>
      </p:sp>
      <p:sp>
        <p:nvSpPr>
          <p:cNvPr id="3" name="標題 2"/>
          <p:cNvSpPr>
            <a:spLocks noGrp="1"/>
          </p:cNvSpPr>
          <p:nvPr>
            <p:ph type="title"/>
          </p:nvPr>
        </p:nvSpPr>
        <p:spPr/>
        <p:txBody>
          <a:bodyPr/>
          <a:lstStyle/>
          <a:p>
            <a:r>
              <a:rPr lang="zh-TW" altLang="en-US" dirty="0" smtClean="0"/>
              <a:t>結論</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t>模式解析度</a:t>
            </a:r>
            <a:r>
              <a:rPr lang="zh-TW" altLang="en-US" dirty="0" smtClean="0"/>
              <a:t>對這類由地形</a:t>
            </a:r>
            <a:r>
              <a:rPr lang="zh-TW" altLang="en-US" dirty="0" smtClean="0"/>
              <a:t>造成的路徑偏折有很大的影響</a:t>
            </a:r>
            <a:endParaRPr lang="en-US" altLang="zh-TW" dirty="0" smtClean="0"/>
          </a:p>
          <a:p>
            <a:pPr lvl="1"/>
            <a:r>
              <a:rPr lang="zh-TW" altLang="en-US" dirty="0" smtClean="0"/>
              <a:t>其所造成之強度差別可能會影響駛</a:t>
            </a:r>
            <a:r>
              <a:rPr lang="zh-TW" altLang="en-US" dirty="0" smtClean="0"/>
              <a:t>流場之深度</a:t>
            </a:r>
            <a:endParaRPr lang="en-US" altLang="zh-TW" dirty="0" smtClean="0"/>
          </a:p>
          <a:p>
            <a:pPr lvl="1"/>
            <a:r>
              <a:rPr lang="zh-TW" altLang="en-US" dirty="0" smtClean="0"/>
              <a:t>登陸前</a:t>
            </a:r>
            <a:r>
              <a:rPr lang="en-US" altLang="zh-TW" dirty="0" smtClean="0"/>
              <a:t>CTRL</a:t>
            </a:r>
            <a:r>
              <a:rPr lang="zh-TW" altLang="en-US" dirty="0" smtClean="0"/>
              <a:t>與</a:t>
            </a:r>
            <a:r>
              <a:rPr lang="en-US" altLang="zh-TW" dirty="0" smtClean="0"/>
              <a:t>R09</a:t>
            </a:r>
            <a:r>
              <a:rPr lang="zh-TW" altLang="en-US" dirty="0" smtClean="0"/>
              <a:t>的路徑很類似，</a:t>
            </a:r>
            <a:r>
              <a:rPr lang="zh-TW" altLang="en-US" dirty="0" smtClean="0"/>
              <a:t>顯示此時駛流場的深度非影響登陸前路徑變化之主因</a:t>
            </a:r>
            <a:endParaRPr lang="zh-TW" altLang="en-US" dirty="0" smtClean="0"/>
          </a:p>
          <a:p>
            <a:pPr lvl="1"/>
            <a:r>
              <a:rPr lang="zh-TW" altLang="en-US" dirty="0" smtClean="0"/>
              <a:t>更好的解析度可以更好的表現出地形對颱風強度的影響</a:t>
            </a:r>
            <a:endParaRPr lang="en-US" altLang="zh-TW" dirty="0" smtClean="0"/>
          </a:p>
          <a:p>
            <a:r>
              <a:rPr lang="zh-TW" altLang="en-US" dirty="0" smtClean="0"/>
              <a:t>當颱風接近地形時，非對稱的流場是造成颱風路徑往南或往北偏折之原因</a:t>
            </a:r>
            <a:endParaRPr lang="en-US" altLang="zh-TW" dirty="0" smtClean="0"/>
          </a:p>
          <a:p>
            <a:pPr lvl="1"/>
            <a:r>
              <a:rPr lang="zh-TW" altLang="en-US" dirty="0" smtClean="0"/>
              <a:t>往南：環流與地形間產生的通道效應所導致</a:t>
            </a:r>
            <a:endParaRPr lang="en-US" altLang="zh-TW" dirty="0" smtClean="0"/>
          </a:p>
          <a:p>
            <a:pPr lvl="1"/>
            <a:r>
              <a:rPr lang="zh-TW" altLang="en-US" dirty="0" smtClean="0"/>
              <a:t>往北：地形造成颱風西側減弱，進而使颱風往北移動</a:t>
            </a:r>
            <a:endParaRPr lang="en-US" altLang="zh-TW" dirty="0" smtClean="0"/>
          </a:p>
        </p:txBody>
      </p:sp>
      <p:sp>
        <p:nvSpPr>
          <p:cNvPr id="3" name="標題 2"/>
          <p:cNvSpPr>
            <a:spLocks noGrp="1"/>
          </p:cNvSpPr>
          <p:nvPr>
            <p:ph type="title"/>
          </p:nvPr>
        </p:nvSpPr>
        <p:spPr/>
        <p:txBody>
          <a:bodyPr/>
          <a:lstStyle/>
          <a:p>
            <a:r>
              <a:rPr lang="zh-TW" altLang="en-US" dirty="0" smtClean="0"/>
              <a:t>結論（續）</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err="1" smtClean="0"/>
              <a:t>DeMaria</a:t>
            </a:r>
            <a:r>
              <a:rPr lang="en-US" altLang="zh-TW" dirty="0" smtClean="0"/>
              <a:t> and Chan 1984</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Bell Shape</a:t>
            </a:r>
            <a:endParaRPr lang="zh-TW" altLang="en-US" dirty="0"/>
          </a:p>
        </p:txBody>
      </p:sp>
      <p:sp>
        <p:nvSpPr>
          <p:cNvPr id="3" name="標題 2"/>
          <p:cNvSpPr>
            <a:spLocks noGrp="1"/>
          </p:cNvSpPr>
          <p:nvPr>
            <p:ph type="title"/>
          </p:nvPr>
        </p:nvSpPr>
        <p:spPr/>
        <p:txBody>
          <a:bodyPr/>
          <a:lstStyle/>
          <a:p>
            <a:r>
              <a:rPr lang="zh-TW" altLang="en-US" dirty="0" smtClean="0"/>
              <a:t>理想實驗渦</a:t>
            </a:r>
            <a:r>
              <a:rPr lang="zh-TW" altLang="en-US" dirty="0" smtClean="0"/>
              <a:t>旋</a:t>
            </a:r>
            <a:r>
              <a:rPr lang="zh-TW" altLang="en-US" dirty="0" smtClean="0"/>
              <a:t>初始化</a:t>
            </a:r>
            <a:endParaRPr lang="zh-TW" altLang="en-US" dirty="0"/>
          </a:p>
        </p:txBody>
      </p:sp>
      <p:pic>
        <p:nvPicPr>
          <p:cNvPr id="12290" name="Picture 2"/>
          <p:cNvPicPr>
            <a:picLocks noChangeAspect="1" noChangeArrowheads="1"/>
          </p:cNvPicPr>
          <p:nvPr/>
        </p:nvPicPr>
        <p:blipFill>
          <a:blip r:embed="rId2" cstate="print"/>
          <a:srcRect/>
          <a:stretch>
            <a:fillRect/>
          </a:stretch>
        </p:blipFill>
        <p:spPr bwMode="auto">
          <a:xfrm>
            <a:off x="2411760" y="2132856"/>
            <a:ext cx="4654969" cy="129614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10622"/>
          <a:stretch>
            <a:fillRect/>
          </a:stretch>
        </p:blipFill>
        <p:spPr bwMode="auto">
          <a:xfrm>
            <a:off x="2500931" y="4293096"/>
            <a:ext cx="4385284" cy="10801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觀測顯示西行颱風有在中央山脈北側氣旋式打轉之趨勢</a:t>
            </a:r>
            <a:r>
              <a:rPr lang="en-US" altLang="zh-TW" dirty="0" smtClean="0"/>
              <a:t>(Brand and </a:t>
            </a:r>
            <a:r>
              <a:rPr lang="en-US" altLang="zh-TW" dirty="0" err="1" smtClean="0"/>
              <a:t>Blelloch</a:t>
            </a:r>
            <a:r>
              <a:rPr lang="en-US" altLang="zh-TW" dirty="0" smtClean="0"/>
              <a:t> 1974; Wang 1980l Chang 1982)</a:t>
            </a:r>
          </a:p>
          <a:p>
            <a:r>
              <a:rPr lang="en-US" altLang="zh-TW" dirty="0" smtClean="0"/>
              <a:t>2005</a:t>
            </a:r>
            <a:r>
              <a:rPr lang="zh-TW" altLang="en-US" dirty="0" smtClean="0"/>
              <a:t>海棠與</a:t>
            </a:r>
            <a:r>
              <a:rPr lang="en-US" altLang="zh-TW" dirty="0" smtClean="0"/>
              <a:t>2007</a:t>
            </a:r>
            <a:r>
              <a:rPr lang="zh-TW" altLang="en-US" dirty="0" smtClean="0"/>
              <a:t>的柯羅莎颱風這兩個強烈颱風都有在台灣東側往南又往北的打轉</a:t>
            </a:r>
            <a:endParaRPr lang="en-US" altLang="zh-TW" dirty="0" smtClean="0"/>
          </a:p>
          <a:p>
            <a:r>
              <a:rPr lang="en-US" altLang="zh-TW" dirty="0" err="1" smtClean="0"/>
              <a:t>Jian</a:t>
            </a:r>
            <a:r>
              <a:rPr lang="en-US" altLang="zh-TW" dirty="0" smtClean="0"/>
              <a:t> and Wu (2008)</a:t>
            </a:r>
            <a:r>
              <a:rPr lang="zh-TW" altLang="en-US" dirty="0" smtClean="0"/>
              <a:t>對海棠颱風的模擬指出，台灣的高聳地形有著產生北風噴流將颱風往南推的效果，隨後當颱風更靠近台灣時，颱風西側環流受地形破壞而減弱，產生不對稱流，使得颱風又往北移動</a:t>
            </a:r>
            <a:endParaRPr lang="zh-TW" altLang="en-US" dirty="0"/>
          </a:p>
        </p:txBody>
      </p:sp>
      <p:sp>
        <p:nvSpPr>
          <p:cNvPr id="3" name="標題 2"/>
          <p:cNvSpPr>
            <a:spLocks noGrp="1"/>
          </p:cNvSpPr>
          <p:nvPr>
            <p:ph type="title"/>
          </p:nvPr>
        </p:nvSpPr>
        <p:spPr/>
        <p:txBody>
          <a:bodyPr/>
          <a:lstStyle/>
          <a:p>
            <a:r>
              <a:rPr lang="zh-TW" altLang="en-US" dirty="0" smtClean="0"/>
              <a:t>個案介紹</a:t>
            </a:r>
            <a:endParaRPr lang="zh-TW" altLang="en-US" dirty="0"/>
          </a:p>
        </p:txBody>
      </p:sp>
      <p:pic>
        <p:nvPicPr>
          <p:cNvPr id="13314" name="Picture 2"/>
          <p:cNvPicPr>
            <a:picLocks noChangeAspect="1" noChangeArrowheads="1"/>
          </p:cNvPicPr>
          <p:nvPr/>
        </p:nvPicPr>
        <p:blipFill>
          <a:blip r:embed="rId2" cstate="print"/>
          <a:srcRect/>
          <a:stretch>
            <a:fillRect/>
          </a:stretch>
        </p:blipFill>
        <p:spPr bwMode="auto">
          <a:xfrm>
            <a:off x="2699792" y="1484784"/>
            <a:ext cx="3762375" cy="4362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314"/>
                                        </p:tgtEl>
                                      </p:cBhvr>
                                    </p:animEffect>
                                    <p:set>
                                      <p:cBhvr>
                                        <p:cTn id="12" dur="1" fill="hold">
                                          <p:stCondLst>
                                            <p:cond delay="4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學校停水</a:t>
            </a:r>
            <a:endParaRPr lang="en-US" altLang="zh-TW" dirty="0" smtClean="0"/>
          </a:p>
          <a:p>
            <a:endParaRPr lang="en-US" altLang="zh-TW" dirty="0" smtClean="0"/>
          </a:p>
          <a:p>
            <a:r>
              <a:rPr lang="zh-TW" altLang="en-US" dirty="0" smtClean="0"/>
              <a:t>宿舍</a:t>
            </a:r>
            <a:r>
              <a:rPr lang="zh-TW" altLang="en-US" dirty="0" smtClean="0"/>
              <a:t>漏水</a:t>
            </a:r>
            <a:endParaRPr lang="en-US" altLang="zh-TW" dirty="0" smtClean="0"/>
          </a:p>
          <a:p>
            <a:pPr lvl="1"/>
            <a:r>
              <a:rPr lang="zh-TW" altLang="en-US" dirty="0" smtClean="0"/>
              <a:t>我躲回家了所以室友罵個</a:t>
            </a:r>
            <a:r>
              <a:rPr lang="zh-TW" altLang="en-US" dirty="0" smtClean="0"/>
              <a:t>半死</a:t>
            </a:r>
            <a:r>
              <a:rPr lang="en-US" altLang="zh-TW" dirty="0" smtClean="0"/>
              <a:t>XD</a:t>
            </a:r>
          </a:p>
          <a:p>
            <a:endParaRPr lang="en-US" altLang="zh-TW" dirty="0" smtClean="0"/>
          </a:p>
          <a:p>
            <a:r>
              <a:rPr lang="zh-TW" altLang="en-US" dirty="0" smtClean="0"/>
              <a:t>這颱風讓遠道來參加</a:t>
            </a:r>
            <a:r>
              <a:rPr lang="en-US" altLang="zh-TW" dirty="0" smtClean="0"/>
              <a:t>ISAR</a:t>
            </a:r>
            <a:r>
              <a:rPr lang="zh-TW" altLang="en-US" dirty="0" smtClean="0"/>
              <a:t>研討會的外國人嚇一大跳</a:t>
            </a:r>
            <a:endParaRPr lang="zh-TW" altLang="en-US" dirty="0"/>
          </a:p>
        </p:txBody>
      </p:sp>
      <p:sp>
        <p:nvSpPr>
          <p:cNvPr id="3" name="標題 2"/>
          <p:cNvSpPr>
            <a:spLocks noGrp="1"/>
          </p:cNvSpPr>
          <p:nvPr>
            <p:ph type="title"/>
          </p:nvPr>
        </p:nvSpPr>
        <p:spPr/>
        <p:txBody>
          <a:bodyPr/>
          <a:lstStyle/>
          <a:p>
            <a:r>
              <a:rPr lang="zh-TW" altLang="en-US" dirty="0" smtClean="0"/>
              <a:t>柯蘿莎</a:t>
            </a:r>
            <a:endParaRPr lang="zh-TW" altLang="en-US" dirty="0"/>
          </a:p>
        </p:txBody>
      </p:sp>
      <p:pic>
        <p:nvPicPr>
          <p:cNvPr id="5" name="圖片 4" descr="PA075332.JPG"/>
          <p:cNvPicPr>
            <a:picLocks noChangeAspect="1"/>
          </p:cNvPicPr>
          <p:nvPr/>
        </p:nvPicPr>
        <p:blipFill>
          <a:blip r:embed="rId2" cstate="print"/>
          <a:stretch>
            <a:fillRect/>
          </a:stretch>
        </p:blipFill>
        <p:spPr>
          <a:xfrm>
            <a:off x="827584" y="908720"/>
            <a:ext cx="7332307" cy="5499230"/>
          </a:xfrm>
          <a:prstGeom prst="rect">
            <a:avLst/>
          </a:prstGeom>
        </p:spPr>
      </p:pic>
      <p:pic>
        <p:nvPicPr>
          <p:cNvPr id="6" name="圖片 5" descr="PA075343.JPG"/>
          <p:cNvPicPr>
            <a:picLocks noChangeAspect="1"/>
          </p:cNvPicPr>
          <p:nvPr/>
        </p:nvPicPr>
        <p:blipFill>
          <a:blip r:embed="rId3" cstate="print"/>
          <a:stretch>
            <a:fillRect/>
          </a:stretch>
        </p:blipFill>
        <p:spPr>
          <a:xfrm>
            <a:off x="827584" y="917341"/>
            <a:ext cx="7344815" cy="5508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3200" dirty="0" smtClean="0"/>
              <a:t>研究為何</a:t>
            </a:r>
            <a:r>
              <a:rPr lang="en-US" altLang="zh-TW" sz="3200" dirty="0" err="1" smtClean="0"/>
              <a:t>Krosa</a:t>
            </a:r>
            <a:r>
              <a:rPr lang="en-US" altLang="zh-TW" sz="3200" dirty="0" smtClean="0"/>
              <a:t>(2007)</a:t>
            </a:r>
            <a:r>
              <a:rPr lang="zh-TW" altLang="en-US" sz="3200" dirty="0" smtClean="0"/>
              <a:t>也有打轉的現象</a:t>
            </a:r>
            <a:endParaRPr lang="en-US" altLang="zh-TW" sz="3200" dirty="0" smtClean="0"/>
          </a:p>
          <a:p>
            <a:endParaRPr lang="en-US" altLang="zh-TW" sz="3200" dirty="0" smtClean="0"/>
          </a:p>
          <a:p>
            <a:r>
              <a:rPr lang="zh-TW" altLang="en-US" sz="3200" dirty="0" smtClean="0"/>
              <a:t>檢查當一均勻流場中的理想渦旋碰到地形時將會怎麼移動</a:t>
            </a:r>
            <a:endParaRPr lang="en-US" altLang="zh-TW" sz="3200" dirty="0" smtClean="0"/>
          </a:p>
          <a:p>
            <a:endParaRPr lang="en-US" altLang="zh-TW" sz="3200" dirty="0" smtClean="0"/>
          </a:p>
          <a:p>
            <a:r>
              <a:rPr lang="zh-TW" altLang="en-US" sz="3200" dirty="0" smtClean="0"/>
              <a:t>利用一</a:t>
            </a:r>
            <a:r>
              <a:rPr lang="zh-TW" altLang="en-US" sz="3200" dirty="0" smtClean="0"/>
              <a:t>包含完整物理</a:t>
            </a:r>
            <a:r>
              <a:rPr lang="zh-TW" altLang="en-US" sz="3200" dirty="0" smtClean="0"/>
              <a:t>過程的高解析度數值模式來研究是何種流場型態或參數化造成路徑的偏折</a:t>
            </a:r>
            <a:endParaRPr lang="zh-TW" altLang="en-US" sz="3200" dirty="0"/>
          </a:p>
        </p:txBody>
      </p:sp>
      <p:sp>
        <p:nvSpPr>
          <p:cNvPr id="3" name="標題 2"/>
          <p:cNvSpPr>
            <a:spLocks noGrp="1"/>
          </p:cNvSpPr>
          <p:nvPr>
            <p:ph type="title"/>
          </p:nvPr>
        </p:nvSpPr>
        <p:spPr/>
        <p:txBody>
          <a:bodyPr/>
          <a:lstStyle/>
          <a:p>
            <a:r>
              <a:rPr lang="zh-TW" altLang="en-US" dirty="0" smtClean="0"/>
              <a:t>研究目的</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1328"/>
            <a:ext cx="8229600" cy="4827992"/>
          </a:xfrm>
        </p:spPr>
        <p:txBody>
          <a:bodyPr>
            <a:normAutofit/>
          </a:bodyPr>
          <a:lstStyle/>
          <a:p>
            <a:r>
              <a:rPr lang="en-US" altLang="zh-TW" dirty="0" smtClean="0"/>
              <a:t>MM5 v3.7.3 </a:t>
            </a:r>
            <a:r>
              <a:rPr lang="zh-TW" altLang="en-US" dirty="0" smtClean="0"/>
              <a:t>垂直</a:t>
            </a:r>
            <a:r>
              <a:rPr lang="en-US" altLang="zh-TW" dirty="0" smtClean="0"/>
              <a:t>32</a:t>
            </a:r>
            <a:r>
              <a:rPr lang="zh-TW" altLang="en-US" dirty="0" smtClean="0"/>
              <a:t>層的三層巢狀網格</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初始資料：</a:t>
            </a:r>
            <a:r>
              <a:rPr lang="en-US" altLang="zh-TW" dirty="0" smtClean="0"/>
              <a:t>NCEP GFS 1</a:t>
            </a:r>
            <a:r>
              <a:rPr lang="en-US" altLang="zh-TW" baseline="30000" dirty="0" smtClean="0"/>
              <a:t>o</a:t>
            </a:r>
            <a:r>
              <a:rPr lang="en-US" altLang="zh-TW" dirty="0" smtClean="0"/>
              <a:t>x1</a:t>
            </a:r>
            <a:r>
              <a:rPr lang="en-US" altLang="zh-TW" baseline="30000" dirty="0" smtClean="0"/>
              <a:t>o</a:t>
            </a:r>
            <a:r>
              <a:rPr lang="zh-TW" altLang="en-US" dirty="0" smtClean="0"/>
              <a:t>再</a:t>
            </a:r>
            <a:r>
              <a:rPr lang="zh-TW" altLang="en-US" dirty="0" smtClean="0"/>
              <a:t>分析</a:t>
            </a:r>
            <a:endParaRPr lang="en-US" altLang="zh-TW" baseline="30000" dirty="0" smtClean="0"/>
          </a:p>
          <a:p>
            <a:r>
              <a:rPr lang="en-US" altLang="zh-TW" dirty="0" smtClean="0"/>
              <a:t>Bogus: Wu et al.(2002)</a:t>
            </a:r>
          </a:p>
        </p:txBody>
      </p:sp>
      <p:sp>
        <p:nvSpPr>
          <p:cNvPr id="2" name="標題 1"/>
          <p:cNvSpPr>
            <a:spLocks noGrp="1"/>
          </p:cNvSpPr>
          <p:nvPr>
            <p:ph type="title"/>
          </p:nvPr>
        </p:nvSpPr>
        <p:spPr/>
        <p:txBody>
          <a:bodyPr/>
          <a:lstStyle/>
          <a:p>
            <a:r>
              <a:rPr lang="zh-TW" altLang="en-US" dirty="0" smtClean="0"/>
              <a:t>模式設定</a:t>
            </a:r>
            <a:endParaRPr lang="zh-TW" altLang="en-US" dirty="0"/>
          </a:p>
        </p:txBody>
      </p:sp>
      <p:graphicFrame>
        <p:nvGraphicFramePr>
          <p:cNvPr id="4" name="表格 3"/>
          <p:cNvGraphicFramePr>
            <a:graphicFrameLocks noGrp="1"/>
          </p:cNvGraphicFramePr>
          <p:nvPr/>
        </p:nvGraphicFramePr>
        <p:xfrm>
          <a:off x="899592" y="1988840"/>
          <a:ext cx="7034022" cy="3169920"/>
        </p:xfrm>
        <a:graphic>
          <a:graphicData uri="http://schemas.openxmlformats.org/drawingml/2006/table">
            <a:tbl>
              <a:tblPr firstRow="1" bandRow="1">
                <a:tableStyleId>{F5AB1C69-6EDB-4FF4-983F-18BD219EF322}</a:tableStyleId>
              </a:tblPr>
              <a:tblGrid>
                <a:gridCol w="2592288"/>
                <a:gridCol w="1512168"/>
                <a:gridCol w="1561414"/>
                <a:gridCol w="1368152"/>
              </a:tblGrid>
              <a:tr h="370840">
                <a:tc>
                  <a:txBody>
                    <a:bodyPr/>
                    <a:lstStyle/>
                    <a:p>
                      <a:r>
                        <a:rPr lang="en-US" altLang="zh-TW" sz="2000" dirty="0" smtClean="0"/>
                        <a:t>Domain</a:t>
                      </a:r>
                      <a:endParaRPr lang="zh-TW" altLang="en-US" sz="2000" dirty="0"/>
                    </a:p>
                  </a:txBody>
                  <a:tcPr/>
                </a:tc>
                <a:tc>
                  <a:txBody>
                    <a:bodyPr/>
                    <a:lstStyle/>
                    <a:p>
                      <a:pPr algn="ctr"/>
                      <a:r>
                        <a:rPr lang="en-US" altLang="zh-TW" sz="2000" dirty="0" smtClean="0"/>
                        <a:t>1</a:t>
                      </a:r>
                      <a:endParaRPr lang="zh-TW" altLang="en-US" sz="2000" dirty="0"/>
                    </a:p>
                  </a:txBody>
                  <a:tcPr/>
                </a:tc>
                <a:tc>
                  <a:txBody>
                    <a:bodyPr/>
                    <a:lstStyle/>
                    <a:p>
                      <a:pPr algn="ctr"/>
                      <a:r>
                        <a:rPr lang="en-US" altLang="zh-TW" sz="2000" dirty="0" smtClean="0"/>
                        <a:t>2</a:t>
                      </a:r>
                      <a:endParaRPr lang="zh-TW" altLang="en-US" sz="2000" dirty="0"/>
                    </a:p>
                  </a:txBody>
                  <a:tcPr/>
                </a:tc>
                <a:tc>
                  <a:txBody>
                    <a:bodyPr/>
                    <a:lstStyle/>
                    <a:p>
                      <a:pPr algn="ctr"/>
                      <a:r>
                        <a:rPr lang="en-US" altLang="zh-TW" sz="2000" dirty="0" smtClean="0"/>
                        <a:t>3</a:t>
                      </a:r>
                      <a:endParaRPr lang="zh-TW" altLang="en-US" sz="2000" dirty="0"/>
                    </a:p>
                  </a:txBody>
                  <a:tcPr/>
                </a:tc>
              </a:tr>
              <a:tr h="370840">
                <a:tc>
                  <a:txBody>
                    <a:bodyPr/>
                    <a:lstStyle/>
                    <a:p>
                      <a:r>
                        <a:rPr lang="zh-TW" altLang="en-US" sz="2000" dirty="0" smtClean="0"/>
                        <a:t>水平網格間距（公里）</a:t>
                      </a:r>
                      <a:endParaRPr lang="zh-TW" altLang="en-US" sz="2000" dirty="0"/>
                    </a:p>
                  </a:txBody>
                  <a:tcPr/>
                </a:tc>
                <a:tc>
                  <a:txBody>
                    <a:bodyPr/>
                    <a:lstStyle/>
                    <a:p>
                      <a:pPr algn="ctr"/>
                      <a:r>
                        <a:rPr lang="en-US" altLang="zh-TW" sz="2000" dirty="0" smtClean="0"/>
                        <a:t>27</a:t>
                      </a:r>
                      <a:endParaRPr lang="zh-TW" altLang="en-US" sz="2000" dirty="0"/>
                    </a:p>
                  </a:txBody>
                  <a:tcPr/>
                </a:tc>
                <a:tc>
                  <a:txBody>
                    <a:bodyPr/>
                    <a:lstStyle/>
                    <a:p>
                      <a:pPr algn="ctr"/>
                      <a:r>
                        <a:rPr lang="en-US" altLang="zh-TW" sz="2000" dirty="0" smtClean="0"/>
                        <a:t>9</a:t>
                      </a:r>
                      <a:endParaRPr lang="zh-TW" altLang="en-US" sz="2000" dirty="0"/>
                    </a:p>
                  </a:txBody>
                  <a:tcPr/>
                </a:tc>
                <a:tc>
                  <a:txBody>
                    <a:bodyPr/>
                    <a:lstStyle/>
                    <a:p>
                      <a:pPr algn="ctr"/>
                      <a:r>
                        <a:rPr lang="en-US" altLang="zh-TW" sz="2000" dirty="0" smtClean="0"/>
                        <a:t>3</a:t>
                      </a:r>
                      <a:endParaRPr lang="zh-TW" altLang="en-US" sz="2000" dirty="0"/>
                    </a:p>
                  </a:txBody>
                  <a:tcPr/>
                </a:tc>
              </a:tr>
              <a:tr h="370840">
                <a:tc>
                  <a:txBody>
                    <a:bodyPr/>
                    <a:lstStyle/>
                    <a:p>
                      <a:r>
                        <a:rPr lang="zh-TW" altLang="en-US" sz="2000" dirty="0" smtClean="0"/>
                        <a:t>網格點數</a:t>
                      </a:r>
                      <a:endParaRPr lang="zh-TW" altLang="en-US" sz="2000" dirty="0"/>
                    </a:p>
                  </a:txBody>
                  <a:tcPr/>
                </a:tc>
                <a:tc>
                  <a:txBody>
                    <a:bodyPr/>
                    <a:lstStyle/>
                    <a:p>
                      <a:pPr algn="ctr"/>
                      <a:r>
                        <a:rPr lang="en-US" altLang="zh-TW" sz="2000" dirty="0" smtClean="0"/>
                        <a:t>112*121</a:t>
                      </a:r>
                      <a:endParaRPr lang="zh-TW" altLang="en-US" sz="2000" dirty="0"/>
                    </a:p>
                  </a:txBody>
                  <a:tcPr/>
                </a:tc>
                <a:tc>
                  <a:txBody>
                    <a:bodyPr/>
                    <a:lstStyle/>
                    <a:p>
                      <a:pPr algn="ctr"/>
                      <a:r>
                        <a:rPr lang="en-US" altLang="zh-TW" sz="2000" smtClean="0"/>
                        <a:t>208*208</a:t>
                      </a:r>
                      <a:endParaRPr lang="zh-TW" altLang="en-US" sz="2000" dirty="0"/>
                    </a:p>
                  </a:txBody>
                  <a:tcPr/>
                </a:tc>
                <a:tc>
                  <a:txBody>
                    <a:bodyPr/>
                    <a:lstStyle/>
                    <a:p>
                      <a:pPr algn="ctr"/>
                      <a:r>
                        <a:rPr lang="en-US" altLang="zh-TW" sz="2000" dirty="0" smtClean="0"/>
                        <a:t>190*172</a:t>
                      </a:r>
                      <a:endParaRPr lang="zh-TW" altLang="en-US" sz="2000" dirty="0"/>
                    </a:p>
                  </a:txBody>
                  <a:tcPr/>
                </a:tc>
              </a:tr>
              <a:tr h="370840">
                <a:tc>
                  <a:txBody>
                    <a:bodyPr/>
                    <a:lstStyle/>
                    <a:p>
                      <a:r>
                        <a:rPr lang="zh-TW" altLang="en-US" sz="2000" dirty="0" smtClean="0"/>
                        <a:t>雲微物理</a:t>
                      </a:r>
                      <a:endParaRPr lang="zh-TW" altLang="en-US" sz="2000" dirty="0"/>
                    </a:p>
                  </a:txBody>
                  <a:tcPr/>
                </a:tc>
                <a:tc gridSpan="3">
                  <a:txBody>
                    <a:bodyPr/>
                    <a:lstStyle/>
                    <a:p>
                      <a:pPr algn="ctr"/>
                      <a:r>
                        <a:rPr lang="en-US" altLang="zh-TW" sz="2000" dirty="0" smtClean="0"/>
                        <a:t>Simple Ice</a:t>
                      </a:r>
                      <a:endParaRPr lang="zh-TW" altLang="en-US" sz="2000" dirty="0"/>
                    </a:p>
                  </a:txBody>
                  <a:tcPr/>
                </a:tc>
                <a:tc hMerge="1">
                  <a:txBody>
                    <a:bodyPr/>
                    <a:lstStyle/>
                    <a:p>
                      <a:endParaRPr lang="zh-TW" altLang="en-US"/>
                    </a:p>
                  </a:txBody>
                  <a:tcPr/>
                </a:tc>
                <a:tc hMerge="1">
                  <a:txBody>
                    <a:bodyPr/>
                    <a:lstStyle/>
                    <a:p>
                      <a:endParaRPr lang="zh-TW" altLang="en-US" dirty="0"/>
                    </a:p>
                  </a:txBody>
                  <a:tcPr/>
                </a:tc>
              </a:tr>
              <a:tr h="370840">
                <a:tc>
                  <a:txBody>
                    <a:bodyPr/>
                    <a:lstStyle/>
                    <a:p>
                      <a:r>
                        <a:rPr lang="zh-TW" altLang="en-US" sz="2000" dirty="0" smtClean="0"/>
                        <a:t>邊界層</a:t>
                      </a:r>
                      <a:endParaRPr lang="zh-TW" altLang="en-US" sz="2000" dirty="0"/>
                    </a:p>
                  </a:txBody>
                  <a:tcPr/>
                </a:tc>
                <a:tc gridSpan="3">
                  <a:txBody>
                    <a:bodyPr/>
                    <a:lstStyle/>
                    <a:p>
                      <a:pPr algn="ctr"/>
                      <a:r>
                        <a:rPr lang="en-US" altLang="zh-TW" sz="2000" dirty="0" err="1" smtClean="0"/>
                        <a:t>Blackadar</a:t>
                      </a:r>
                      <a:endParaRPr lang="zh-TW" altLang="en-US" sz="2000" dirty="0"/>
                    </a:p>
                  </a:txBody>
                  <a:tcPr/>
                </a:tc>
                <a:tc hMerge="1">
                  <a:txBody>
                    <a:bodyPr/>
                    <a:lstStyle/>
                    <a:p>
                      <a:endParaRPr lang="zh-TW" altLang="en-US"/>
                    </a:p>
                  </a:txBody>
                  <a:tcPr/>
                </a:tc>
                <a:tc hMerge="1">
                  <a:txBody>
                    <a:bodyPr/>
                    <a:lstStyle/>
                    <a:p>
                      <a:endParaRPr lang="zh-TW" altLang="en-US"/>
                    </a:p>
                  </a:txBody>
                  <a:tcPr/>
                </a:tc>
              </a:tr>
              <a:tr h="370840">
                <a:tc>
                  <a:txBody>
                    <a:bodyPr/>
                    <a:lstStyle/>
                    <a:p>
                      <a:r>
                        <a:rPr lang="zh-TW" altLang="en-US" sz="2000" dirty="0" smtClean="0"/>
                        <a:t>輻射</a:t>
                      </a:r>
                      <a:endParaRPr lang="zh-TW" altLang="en-US" sz="2000" dirty="0"/>
                    </a:p>
                  </a:txBody>
                  <a:tcPr/>
                </a:tc>
                <a:tc gridSpan="3">
                  <a:txBody>
                    <a:bodyPr/>
                    <a:lstStyle/>
                    <a:p>
                      <a:pPr algn="ctr"/>
                      <a:r>
                        <a:rPr lang="en-US" altLang="zh-TW" sz="2000" dirty="0" smtClean="0"/>
                        <a:t>Simple</a:t>
                      </a:r>
                      <a:r>
                        <a:rPr lang="en-US" altLang="zh-TW" sz="2000" baseline="0" dirty="0" smtClean="0"/>
                        <a:t> </a:t>
                      </a:r>
                      <a:r>
                        <a:rPr lang="en-US" altLang="zh-TW" sz="2000" baseline="0" dirty="0" err="1" smtClean="0"/>
                        <a:t>longwave</a:t>
                      </a:r>
                      <a:r>
                        <a:rPr lang="en-US" altLang="zh-TW" sz="2000" baseline="0" dirty="0" smtClean="0"/>
                        <a:t> cooling</a:t>
                      </a:r>
                      <a:endParaRPr lang="zh-TW" altLang="en-US" sz="2000" dirty="0"/>
                    </a:p>
                  </a:txBody>
                  <a:tcPr/>
                </a:tc>
                <a:tc hMerge="1">
                  <a:txBody>
                    <a:bodyPr/>
                    <a:lstStyle/>
                    <a:p>
                      <a:endParaRPr lang="zh-TW" altLang="en-US"/>
                    </a:p>
                  </a:txBody>
                  <a:tcPr/>
                </a:tc>
                <a:tc hMerge="1">
                  <a:txBody>
                    <a:bodyPr/>
                    <a:lstStyle/>
                    <a:p>
                      <a:endParaRPr lang="zh-TW" altLang="en-US"/>
                    </a:p>
                  </a:txBody>
                  <a:tcPr/>
                </a:tc>
              </a:tr>
              <a:tr h="370840">
                <a:tc>
                  <a:txBody>
                    <a:bodyPr/>
                    <a:lstStyle/>
                    <a:p>
                      <a:r>
                        <a:rPr lang="zh-TW" altLang="en-US" sz="2000" dirty="0" smtClean="0"/>
                        <a:t>積雲參數化</a:t>
                      </a:r>
                      <a:endParaRPr lang="zh-TW" altLang="en-US" sz="2000" dirty="0"/>
                    </a:p>
                  </a:txBody>
                  <a:tcPr/>
                </a:tc>
                <a:tc>
                  <a:txBody>
                    <a:bodyPr/>
                    <a:lstStyle/>
                    <a:p>
                      <a:pPr algn="ctr"/>
                      <a:r>
                        <a:rPr lang="en-US" altLang="zh-TW" sz="2000" dirty="0" err="1" smtClean="0"/>
                        <a:t>Grell</a:t>
                      </a:r>
                      <a:endParaRPr lang="zh-TW" altLang="en-US" sz="2000" dirty="0"/>
                    </a:p>
                  </a:txBody>
                  <a:tcPr/>
                </a:tc>
                <a:tc gridSpan="2">
                  <a:txBody>
                    <a:bodyPr/>
                    <a:lstStyle/>
                    <a:p>
                      <a:pPr algn="ctr"/>
                      <a:r>
                        <a:rPr lang="en-US" altLang="zh-TW" sz="2000" dirty="0" smtClean="0"/>
                        <a:t>N/A</a:t>
                      </a:r>
                      <a:endParaRPr lang="zh-TW" altLang="en-US" sz="2000" dirty="0"/>
                    </a:p>
                  </a:txBody>
                  <a:tcPr/>
                </a:tc>
                <a:tc hMerge="1">
                  <a:txBody>
                    <a:bodyPr/>
                    <a:lstStyle/>
                    <a:p>
                      <a:pPr algn="ctr"/>
                      <a:endParaRPr lang="zh-TW" altLang="en-US" sz="2000" dirty="0"/>
                    </a:p>
                  </a:txBody>
                  <a:tcPr/>
                </a:tc>
              </a:tr>
              <a:tr h="370840">
                <a:tc>
                  <a:txBody>
                    <a:bodyPr/>
                    <a:lstStyle/>
                    <a:p>
                      <a:r>
                        <a:rPr lang="zh-TW" altLang="en-US" sz="2000" dirty="0" smtClean="0"/>
                        <a:t>啟動時間</a:t>
                      </a:r>
                      <a:endParaRPr lang="zh-TW" altLang="en-US" sz="2000" dirty="0"/>
                    </a:p>
                  </a:txBody>
                  <a:tcPr/>
                </a:tc>
                <a:tc gridSpan="2">
                  <a:txBody>
                    <a:bodyPr/>
                    <a:lstStyle/>
                    <a:p>
                      <a:pPr algn="ctr"/>
                      <a:r>
                        <a:rPr lang="en-US" altLang="zh-TW" sz="2000" dirty="0" smtClean="0"/>
                        <a:t>10/5 00Z</a:t>
                      </a:r>
                      <a:endParaRPr lang="zh-TW" altLang="en-US" sz="2000" dirty="0"/>
                    </a:p>
                  </a:txBody>
                  <a:tcPr/>
                </a:tc>
                <a:tc hMerge="1">
                  <a:txBody>
                    <a:bodyPr/>
                    <a:lstStyle/>
                    <a:p>
                      <a:endParaRPr lang="zh-TW" altLang="en-US" dirty="0"/>
                    </a:p>
                  </a:txBody>
                  <a:tcPr/>
                </a:tc>
                <a:tc>
                  <a:txBody>
                    <a:bodyPr/>
                    <a:lstStyle/>
                    <a:p>
                      <a:r>
                        <a:rPr lang="en-US" altLang="zh-TW" dirty="0" smtClean="0"/>
                        <a:t>10/5</a:t>
                      </a:r>
                      <a:r>
                        <a:rPr lang="en-US" altLang="zh-TW" baseline="0" dirty="0" smtClean="0"/>
                        <a:t> 22Z</a:t>
                      </a:r>
                      <a:endParaRPr lang="zh-TW" altLang="en-US" dirty="0"/>
                    </a:p>
                  </a:txBody>
                  <a:tcPr/>
                </a:tc>
              </a:tr>
            </a:tbl>
          </a:graphicData>
        </a:graphic>
      </p:graphicFrame>
      <p:pic>
        <p:nvPicPr>
          <p:cNvPr id="1028" name="Picture 4"/>
          <p:cNvPicPr>
            <a:picLocks noChangeAspect="1" noChangeArrowheads="1"/>
          </p:cNvPicPr>
          <p:nvPr/>
        </p:nvPicPr>
        <p:blipFill>
          <a:blip r:embed="rId2" cstate="print"/>
          <a:srcRect/>
          <a:stretch>
            <a:fillRect/>
          </a:stretch>
        </p:blipFill>
        <p:spPr bwMode="auto">
          <a:xfrm>
            <a:off x="971600" y="332656"/>
            <a:ext cx="7000875" cy="6229350"/>
          </a:xfrm>
          <a:prstGeom prst="rect">
            <a:avLst/>
          </a:prstGeom>
          <a:noFill/>
          <a:ln w="9525">
            <a:noFill/>
            <a:miter lim="800000"/>
            <a:headEnd/>
            <a:tailEnd/>
          </a:ln>
        </p:spPr>
      </p:pic>
      <p:grpSp>
        <p:nvGrpSpPr>
          <p:cNvPr id="12" name="群組 11"/>
          <p:cNvGrpSpPr/>
          <p:nvPr/>
        </p:nvGrpSpPr>
        <p:grpSpPr>
          <a:xfrm>
            <a:off x="-36512" y="980728"/>
            <a:ext cx="9180512" cy="5468808"/>
            <a:chOff x="-36512" y="6858000"/>
            <a:chExt cx="9180512" cy="5468808"/>
          </a:xfrm>
        </p:grpSpPr>
        <p:pic>
          <p:nvPicPr>
            <p:cNvPr id="1031" name="Picture 7"/>
            <p:cNvPicPr>
              <a:picLocks noChangeAspect="1" noChangeArrowheads="1"/>
            </p:cNvPicPr>
            <p:nvPr/>
          </p:nvPicPr>
          <p:blipFill>
            <a:blip r:embed="rId3" cstate="print"/>
            <a:srcRect b="-3699"/>
            <a:stretch>
              <a:fillRect/>
            </a:stretch>
          </p:blipFill>
          <p:spPr bwMode="auto">
            <a:xfrm>
              <a:off x="0" y="6858000"/>
              <a:ext cx="9144000" cy="5382054"/>
            </a:xfrm>
            <a:prstGeom prst="rect">
              <a:avLst/>
            </a:prstGeom>
            <a:solidFill>
              <a:schemeClr val="bg1"/>
            </a:solidFill>
            <a:ln w="9525">
              <a:noFill/>
              <a:miter lim="800000"/>
              <a:headEnd/>
              <a:tailEnd/>
            </a:ln>
          </p:spPr>
        </p:pic>
        <p:sp>
          <p:nvSpPr>
            <p:cNvPr id="11" name="文字方塊 10"/>
            <p:cNvSpPr txBox="1"/>
            <p:nvPr/>
          </p:nvSpPr>
          <p:spPr>
            <a:xfrm>
              <a:off x="-36512" y="11957476"/>
              <a:ext cx="6992620" cy="369332"/>
            </a:xfrm>
            <a:prstGeom prst="rect">
              <a:avLst/>
            </a:prstGeom>
            <a:noFill/>
          </p:spPr>
          <p:txBody>
            <a:bodyPr wrap="none" rtlCol="0">
              <a:spAutoFit/>
            </a:bodyPr>
            <a:lstStyle/>
            <a:p>
              <a:r>
                <a:rPr lang="zh-TW" altLang="en-US" dirty="0" smtClean="0"/>
                <a:t>最低氣壓</a:t>
              </a:r>
              <a:r>
                <a:rPr lang="en-US" altLang="zh-TW" dirty="0" smtClean="0"/>
                <a:t>927hPa</a:t>
              </a:r>
              <a:r>
                <a:rPr lang="zh-TW" altLang="en-US" dirty="0" smtClean="0"/>
                <a:t>，</a:t>
              </a:r>
              <a:r>
                <a:rPr lang="zh-TW" altLang="en-US" dirty="0" smtClean="0"/>
                <a:t>最大風速</a:t>
              </a:r>
              <a:r>
                <a:rPr lang="en-US" altLang="zh-TW" dirty="0" smtClean="0"/>
                <a:t>45m/s</a:t>
              </a:r>
              <a:r>
                <a:rPr lang="zh-TW" altLang="en-US" dirty="0" smtClean="0"/>
                <a:t>，半徑</a:t>
              </a:r>
              <a:r>
                <a:rPr lang="en-US" altLang="zh-TW" dirty="0" smtClean="0"/>
                <a:t>300km</a:t>
              </a:r>
              <a:r>
                <a:rPr lang="zh-TW" altLang="en-US" dirty="0" smtClean="0"/>
                <a:t>處風速為</a:t>
              </a:r>
              <a:r>
                <a:rPr lang="en-US" altLang="zh-TW" dirty="0" smtClean="0"/>
                <a:t>15m/s</a:t>
              </a:r>
              <a:endParaRPr lang="zh-TW"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敏感度實驗設計</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1547664" y="1556792"/>
            <a:ext cx="5972175" cy="34099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1052736"/>
            <a:ext cx="8915400" cy="516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CTL</a:t>
            </a:r>
            <a:r>
              <a:rPr lang="zh-TW" altLang="en-US" dirty="0" smtClean="0"/>
              <a:t>實驗之颱風</a:t>
            </a:r>
            <a:r>
              <a:rPr lang="zh-TW" altLang="en-US" dirty="0" smtClean="0"/>
              <a:t>雖然有模擬出大致</a:t>
            </a:r>
            <a:r>
              <a:rPr lang="zh-TW" altLang="en-US" dirty="0" smtClean="0"/>
              <a:t>的路徑，</a:t>
            </a:r>
            <a:r>
              <a:rPr lang="zh-TW" altLang="en-US" dirty="0" smtClean="0"/>
              <a:t>及</a:t>
            </a:r>
            <a:r>
              <a:rPr lang="zh-TW" altLang="en-US" dirty="0" smtClean="0"/>
              <a:t>類似打轉之現象，但移速較慢</a:t>
            </a:r>
            <a:endParaRPr lang="en-US" altLang="zh-TW" dirty="0" smtClean="0"/>
          </a:p>
          <a:p>
            <a:pPr lvl="1"/>
            <a:r>
              <a:rPr lang="zh-TW" altLang="en-US" dirty="0" smtClean="0"/>
              <a:t>駛流場的模擬可能沒有</a:t>
            </a:r>
            <a:r>
              <a:rPr lang="zh-TW" altLang="en-US" dirty="0" smtClean="0"/>
              <a:t>很好</a:t>
            </a:r>
            <a:endParaRPr lang="en-US" altLang="zh-TW" dirty="0" smtClean="0"/>
          </a:p>
          <a:p>
            <a:pPr lvl="1"/>
            <a:r>
              <a:rPr lang="zh-TW" altLang="en-US" dirty="0" smtClean="0"/>
              <a:t>颱風初始結構</a:t>
            </a:r>
            <a:r>
              <a:rPr lang="zh-TW" altLang="en-US" dirty="0" smtClean="0"/>
              <a:t>沒有很好</a:t>
            </a:r>
            <a:endParaRPr lang="en-US" altLang="zh-TW" dirty="0" smtClean="0"/>
          </a:p>
          <a:p>
            <a:r>
              <a:rPr lang="en-US" altLang="zh-TW" dirty="0" smtClean="0"/>
              <a:t>OC</a:t>
            </a:r>
            <a:r>
              <a:rPr lang="zh-TW" altLang="en-US" dirty="0" smtClean="0"/>
              <a:t>實驗中無偏折現象，也沒登陸</a:t>
            </a:r>
            <a:endParaRPr lang="en-US" altLang="zh-TW" dirty="0" smtClean="0"/>
          </a:p>
          <a:p>
            <a:pPr lvl="1"/>
            <a:r>
              <a:rPr lang="zh-TW" altLang="en-US" dirty="0" smtClean="0"/>
              <a:t>顯示地形對路徑偏折之影響</a:t>
            </a:r>
            <a:endParaRPr lang="en-US" altLang="zh-TW" dirty="0" smtClean="0"/>
          </a:p>
          <a:p>
            <a:r>
              <a:rPr lang="en-US" altLang="zh-TW" dirty="0" smtClean="0"/>
              <a:t>CTRL</a:t>
            </a:r>
            <a:r>
              <a:rPr lang="zh-TW" altLang="en-US" dirty="0" smtClean="0"/>
              <a:t>實驗中颱風於距離台灣約</a:t>
            </a:r>
            <a:r>
              <a:rPr lang="en-US" altLang="zh-TW" dirty="0" smtClean="0"/>
              <a:t>350</a:t>
            </a:r>
          </a:p>
          <a:p>
            <a:pPr>
              <a:buNone/>
            </a:pPr>
            <a:r>
              <a:rPr lang="en-US" altLang="zh-TW" dirty="0" smtClean="0"/>
              <a:t>	</a:t>
            </a:r>
            <a:r>
              <a:rPr lang="zh-TW" altLang="en-US" dirty="0" smtClean="0"/>
              <a:t>公里處就開始</a:t>
            </a:r>
            <a:r>
              <a:rPr lang="zh-TW" altLang="en-US" dirty="0" smtClean="0"/>
              <a:t>受地形</a:t>
            </a:r>
            <a:r>
              <a:rPr lang="zh-TW" altLang="en-US" dirty="0" smtClean="0"/>
              <a:t>影響，與</a:t>
            </a:r>
            <a:r>
              <a:rPr lang="en-US" altLang="zh-TW" dirty="0" err="1" smtClean="0"/>
              <a:t>Yeh</a:t>
            </a:r>
            <a:r>
              <a:rPr lang="en-US" altLang="zh-TW" dirty="0" smtClean="0"/>
              <a:t> </a:t>
            </a:r>
            <a:endParaRPr lang="en-US" altLang="zh-TW" dirty="0" smtClean="0"/>
          </a:p>
          <a:p>
            <a:pPr>
              <a:buNone/>
            </a:pPr>
            <a:r>
              <a:rPr lang="en-US" altLang="zh-TW" dirty="0" smtClean="0"/>
              <a:t>	and Elsberry(1993a)</a:t>
            </a:r>
            <a:r>
              <a:rPr lang="zh-TW" altLang="en-US" dirty="0" smtClean="0"/>
              <a:t>的研究相符</a:t>
            </a:r>
            <a:endParaRPr lang="en-US" altLang="zh-TW" dirty="0" smtClean="0"/>
          </a:p>
          <a:p>
            <a:r>
              <a:rPr lang="zh-TW" altLang="en-US" dirty="0" smtClean="0"/>
              <a:t>掃過台灣後路徑也會受地形影響而偏折</a:t>
            </a:r>
            <a:endParaRPr lang="en-US" altLang="zh-TW" dirty="0" smtClean="0"/>
          </a:p>
        </p:txBody>
      </p:sp>
      <p:sp>
        <p:nvSpPr>
          <p:cNvPr id="3" name="標題 2"/>
          <p:cNvSpPr>
            <a:spLocks noGrp="1"/>
          </p:cNvSpPr>
          <p:nvPr>
            <p:ph type="title"/>
          </p:nvPr>
        </p:nvSpPr>
        <p:spPr/>
        <p:txBody>
          <a:bodyPr/>
          <a:lstStyle/>
          <a:p>
            <a:r>
              <a:rPr lang="zh-TW" altLang="en-US" dirty="0" smtClean="0"/>
              <a:t>模擬結果</a:t>
            </a:r>
            <a:r>
              <a:rPr lang="en-US" altLang="zh-TW" dirty="0" smtClean="0"/>
              <a:t>-CTRL/OC</a:t>
            </a:r>
            <a:endParaRPr lang="zh-TW" altLang="en-US" dirty="0"/>
          </a:p>
        </p:txBody>
      </p:sp>
      <p:pic>
        <p:nvPicPr>
          <p:cNvPr id="5122" name="Picture 2"/>
          <p:cNvPicPr>
            <a:picLocks noChangeAspect="1" noChangeArrowheads="1"/>
          </p:cNvPicPr>
          <p:nvPr/>
        </p:nvPicPr>
        <p:blipFill>
          <a:blip r:embed="rId3" cstate="print">
            <a:grayscl/>
          </a:blip>
          <a:srcRect r="71972"/>
          <a:stretch>
            <a:fillRect/>
          </a:stretch>
        </p:blipFill>
        <p:spPr bwMode="auto">
          <a:xfrm>
            <a:off x="6156176" y="2060848"/>
            <a:ext cx="2509529" cy="3086100"/>
          </a:xfrm>
          <a:prstGeom prst="rect">
            <a:avLst/>
          </a:prstGeom>
          <a:noFill/>
          <a:ln w="9525">
            <a:noFill/>
            <a:miter lim="800000"/>
            <a:headEnd/>
            <a:tailEnd/>
          </a:ln>
        </p:spPr>
      </p:pic>
      <p:sp>
        <p:nvSpPr>
          <p:cNvPr id="7" name="手繪多邊形 6"/>
          <p:cNvSpPr/>
          <p:nvPr/>
        </p:nvSpPr>
        <p:spPr>
          <a:xfrm>
            <a:off x="6839431" y="2225756"/>
            <a:ext cx="1603169" cy="2790702"/>
          </a:xfrm>
          <a:custGeom>
            <a:avLst/>
            <a:gdLst>
              <a:gd name="connsiteX0" fmla="*/ 1603169 w 1603169"/>
              <a:gd name="connsiteY0" fmla="*/ 2790702 h 2790702"/>
              <a:gd name="connsiteX1" fmla="*/ 1520042 w 1603169"/>
              <a:gd name="connsiteY1" fmla="*/ 2683824 h 2790702"/>
              <a:gd name="connsiteX2" fmla="*/ 1484416 w 1603169"/>
              <a:gd name="connsiteY2" fmla="*/ 2529445 h 2790702"/>
              <a:gd name="connsiteX3" fmla="*/ 1472540 w 1603169"/>
              <a:gd name="connsiteY3" fmla="*/ 2434442 h 2790702"/>
              <a:gd name="connsiteX4" fmla="*/ 1472540 w 1603169"/>
              <a:gd name="connsiteY4" fmla="*/ 2185060 h 2790702"/>
              <a:gd name="connsiteX5" fmla="*/ 1377538 w 1603169"/>
              <a:gd name="connsiteY5" fmla="*/ 2042556 h 2790702"/>
              <a:gd name="connsiteX6" fmla="*/ 1306286 w 1603169"/>
              <a:gd name="connsiteY6" fmla="*/ 1995055 h 2790702"/>
              <a:gd name="connsiteX7" fmla="*/ 1163782 w 1603169"/>
              <a:gd name="connsiteY7" fmla="*/ 1721923 h 2790702"/>
              <a:gd name="connsiteX8" fmla="*/ 1056904 w 1603169"/>
              <a:gd name="connsiteY8" fmla="*/ 1543793 h 2790702"/>
              <a:gd name="connsiteX9" fmla="*/ 985652 w 1603169"/>
              <a:gd name="connsiteY9" fmla="*/ 1496291 h 2790702"/>
              <a:gd name="connsiteX10" fmla="*/ 961901 w 1603169"/>
              <a:gd name="connsiteY10" fmla="*/ 1389414 h 2790702"/>
              <a:gd name="connsiteX11" fmla="*/ 855023 w 1603169"/>
              <a:gd name="connsiteY11" fmla="*/ 1318162 h 2790702"/>
              <a:gd name="connsiteX12" fmla="*/ 712519 w 1603169"/>
              <a:gd name="connsiteY12" fmla="*/ 1270660 h 2790702"/>
              <a:gd name="connsiteX13" fmla="*/ 581891 w 1603169"/>
              <a:gd name="connsiteY13" fmla="*/ 1270660 h 2790702"/>
              <a:gd name="connsiteX14" fmla="*/ 510639 w 1603169"/>
              <a:gd name="connsiteY14" fmla="*/ 1365663 h 2790702"/>
              <a:gd name="connsiteX15" fmla="*/ 570016 w 1603169"/>
              <a:gd name="connsiteY15" fmla="*/ 1472541 h 2790702"/>
              <a:gd name="connsiteX16" fmla="*/ 581891 w 1603169"/>
              <a:gd name="connsiteY16" fmla="*/ 1472541 h 2790702"/>
              <a:gd name="connsiteX17" fmla="*/ 629392 w 1603169"/>
              <a:gd name="connsiteY17" fmla="*/ 1353788 h 2790702"/>
              <a:gd name="connsiteX18" fmla="*/ 629392 w 1603169"/>
              <a:gd name="connsiteY18" fmla="*/ 1246910 h 2790702"/>
              <a:gd name="connsiteX19" fmla="*/ 558140 w 1603169"/>
              <a:gd name="connsiteY19" fmla="*/ 1116281 h 2790702"/>
              <a:gd name="connsiteX20" fmla="*/ 498764 w 1603169"/>
              <a:gd name="connsiteY20" fmla="*/ 985653 h 2790702"/>
              <a:gd name="connsiteX21" fmla="*/ 439387 w 1603169"/>
              <a:gd name="connsiteY21" fmla="*/ 950027 h 2790702"/>
              <a:gd name="connsiteX22" fmla="*/ 308758 w 1603169"/>
              <a:gd name="connsiteY22" fmla="*/ 938151 h 2790702"/>
              <a:gd name="connsiteX23" fmla="*/ 249382 w 1603169"/>
              <a:gd name="connsiteY23" fmla="*/ 890650 h 2790702"/>
              <a:gd name="connsiteX24" fmla="*/ 190005 w 1603169"/>
              <a:gd name="connsiteY24" fmla="*/ 878775 h 2790702"/>
              <a:gd name="connsiteX25" fmla="*/ 178130 w 1603169"/>
              <a:gd name="connsiteY25" fmla="*/ 439388 h 2790702"/>
              <a:gd name="connsiteX26" fmla="*/ 130629 w 1603169"/>
              <a:gd name="connsiteY26" fmla="*/ 249382 h 2790702"/>
              <a:gd name="connsiteX27" fmla="*/ 83127 w 1603169"/>
              <a:gd name="connsiteY27" fmla="*/ 166255 h 2790702"/>
              <a:gd name="connsiteX28" fmla="*/ 23751 w 1603169"/>
              <a:gd name="connsiteY28" fmla="*/ 23751 h 2790702"/>
              <a:gd name="connsiteX29" fmla="*/ 0 w 1603169"/>
              <a:gd name="connsiteY29" fmla="*/ 23751 h 279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03169" h="2790702">
                <a:moveTo>
                  <a:pt x="1603169" y="2790702"/>
                </a:moveTo>
                <a:cubicBezTo>
                  <a:pt x="1571501" y="2759034"/>
                  <a:pt x="1539834" y="2727367"/>
                  <a:pt x="1520042" y="2683824"/>
                </a:cubicBezTo>
                <a:cubicBezTo>
                  <a:pt x="1500250" y="2640281"/>
                  <a:pt x="1492333" y="2571009"/>
                  <a:pt x="1484416" y="2529445"/>
                </a:cubicBezTo>
                <a:cubicBezTo>
                  <a:pt x="1476499" y="2487881"/>
                  <a:pt x="1474519" y="2491839"/>
                  <a:pt x="1472540" y="2434442"/>
                </a:cubicBezTo>
                <a:cubicBezTo>
                  <a:pt x="1470561" y="2377045"/>
                  <a:pt x="1488374" y="2250374"/>
                  <a:pt x="1472540" y="2185060"/>
                </a:cubicBezTo>
                <a:cubicBezTo>
                  <a:pt x="1456706" y="2119746"/>
                  <a:pt x="1405247" y="2074223"/>
                  <a:pt x="1377538" y="2042556"/>
                </a:cubicBezTo>
                <a:cubicBezTo>
                  <a:pt x="1349829" y="2010889"/>
                  <a:pt x="1341912" y="2048494"/>
                  <a:pt x="1306286" y="1995055"/>
                </a:cubicBezTo>
                <a:cubicBezTo>
                  <a:pt x="1270660" y="1941616"/>
                  <a:pt x="1205346" y="1797133"/>
                  <a:pt x="1163782" y="1721923"/>
                </a:cubicBezTo>
                <a:cubicBezTo>
                  <a:pt x="1122218" y="1646713"/>
                  <a:pt x="1086592" y="1581398"/>
                  <a:pt x="1056904" y="1543793"/>
                </a:cubicBezTo>
                <a:cubicBezTo>
                  <a:pt x="1027216" y="1506188"/>
                  <a:pt x="1001486" y="1522021"/>
                  <a:pt x="985652" y="1496291"/>
                </a:cubicBezTo>
                <a:cubicBezTo>
                  <a:pt x="969818" y="1470561"/>
                  <a:pt x="983673" y="1419102"/>
                  <a:pt x="961901" y="1389414"/>
                </a:cubicBezTo>
                <a:cubicBezTo>
                  <a:pt x="940130" y="1359726"/>
                  <a:pt x="896587" y="1337954"/>
                  <a:pt x="855023" y="1318162"/>
                </a:cubicBezTo>
                <a:cubicBezTo>
                  <a:pt x="813459" y="1298370"/>
                  <a:pt x="758041" y="1278577"/>
                  <a:pt x="712519" y="1270660"/>
                </a:cubicBezTo>
                <a:cubicBezTo>
                  <a:pt x="666997" y="1262743"/>
                  <a:pt x="615538" y="1254826"/>
                  <a:pt x="581891" y="1270660"/>
                </a:cubicBezTo>
                <a:cubicBezTo>
                  <a:pt x="548244" y="1286494"/>
                  <a:pt x="512618" y="1332016"/>
                  <a:pt x="510639" y="1365663"/>
                </a:cubicBezTo>
                <a:cubicBezTo>
                  <a:pt x="508660" y="1399310"/>
                  <a:pt x="558141" y="1454728"/>
                  <a:pt x="570016" y="1472541"/>
                </a:cubicBezTo>
                <a:cubicBezTo>
                  <a:pt x="581891" y="1490354"/>
                  <a:pt x="571995" y="1492333"/>
                  <a:pt x="581891" y="1472541"/>
                </a:cubicBezTo>
                <a:cubicBezTo>
                  <a:pt x="591787" y="1452749"/>
                  <a:pt x="621475" y="1391393"/>
                  <a:pt x="629392" y="1353788"/>
                </a:cubicBezTo>
                <a:cubicBezTo>
                  <a:pt x="637309" y="1316183"/>
                  <a:pt x="641267" y="1286495"/>
                  <a:pt x="629392" y="1246910"/>
                </a:cubicBezTo>
                <a:cubicBezTo>
                  <a:pt x="617517" y="1207326"/>
                  <a:pt x="579911" y="1159824"/>
                  <a:pt x="558140" y="1116281"/>
                </a:cubicBezTo>
                <a:cubicBezTo>
                  <a:pt x="536369" y="1072738"/>
                  <a:pt x="518556" y="1013362"/>
                  <a:pt x="498764" y="985653"/>
                </a:cubicBezTo>
                <a:cubicBezTo>
                  <a:pt x="478972" y="957944"/>
                  <a:pt x="471055" y="957944"/>
                  <a:pt x="439387" y="950027"/>
                </a:cubicBezTo>
                <a:cubicBezTo>
                  <a:pt x="407719" y="942110"/>
                  <a:pt x="340426" y="948047"/>
                  <a:pt x="308758" y="938151"/>
                </a:cubicBezTo>
                <a:cubicBezTo>
                  <a:pt x="277091" y="928255"/>
                  <a:pt x="269174" y="900546"/>
                  <a:pt x="249382" y="890650"/>
                </a:cubicBezTo>
                <a:cubicBezTo>
                  <a:pt x="229590" y="880754"/>
                  <a:pt x="201880" y="953985"/>
                  <a:pt x="190005" y="878775"/>
                </a:cubicBezTo>
                <a:cubicBezTo>
                  <a:pt x="178130" y="803565"/>
                  <a:pt x="188026" y="544287"/>
                  <a:pt x="178130" y="439388"/>
                </a:cubicBezTo>
                <a:cubicBezTo>
                  <a:pt x="168234" y="334489"/>
                  <a:pt x="146463" y="294904"/>
                  <a:pt x="130629" y="249382"/>
                </a:cubicBezTo>
                <a:cubicBezTo>
                  <a:pt x="114795" y="203860"/>
                  <a:pt x="100940" y="203860"/>
                  <a:pt x="83127" y="166255"/>
                </a:cubicBezTo>
                <a:cubicBezTo>
                  <a:pt x="65314" y="128650"/>
                  <a:pt x="37605" y="47502"/>
                  <a:pt x="23751" y="23751"/>
                </a:cubicBezTo>
                <a:cubicBezTo>
                  <a:pt x="9897" y="0"/>
                  <a:pt x="4948" y="11875"/>
                  <a:pt x="0" y="23751"/>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手繪多邊形 7"/>
          <p:cNvSpPr/>
          <p:nvPr/>
        </p:nvSpPr>
        <p:spPr>
          <a:xfrm>
            <a:off x="7350070" y="2867024"/>
            <a:ext cx="1092530" cy="2137559"/>
          </a:xfrm>
          <a:custGeom>
            <a:avLst/>
            <a:gdLst>
              <a:gd name="connsiteX0" fmla="*/ 1092530 w 1092530"/>
              <a:gd name="connsiteY0" fmla="*/ 2137559 h 2137559"/>
              <a:gd name="connsiteX1" fmla="*/ 1056904 w 1092530"/>
              <a:gd name="connsiteY1" fmla="*/ 1935678 h 2137559"/>
              <a:gd name="connsiteX2" fmla="*/ 997527 w 1092530"/>
              <a:gd name="connsiteY2" fmla="*/ 1793174 h 2137559"/>
              <a:gd name="connsiteX3" fmla="*/ 950026 w 1092530"/>
              <a:gd name="connsiteY3" fmla="*/ 1781299 h 2137559"/>
              <a:gd name="connsiteX4" fmla="*/ 878774 w 1092530"/>
              <a:gd name="connsiteY4" fmla="*/ 1710047 h 2137559"/>
              <a:gd name="connsiteX5" fmla="*/ 866899 w 1092530"/>
              <a:gd name="connsiteY5" fmla="*/ 1615044 h 2137559"/>
              <a:gd name="connsiteX6" fmla="*/ 783771 w 1092530"/>
              <a:gd name="connsiteY6" fmla="*/ 1496291 h 2137559"/>
              <a:gd name="connsiteX7" fmla="*/ 700644 w 1092530"/>
              <a:gd name="connsiteY7" fmla="*/ 1425039 h 2137559"/>
              <a:gd name="connsiteX8" fmla="*/ 700644 w 1092530"/>
              <a:gd name="connsiteY8" fmla="*/ 1353787 h 2137559"/>
              <a:gd name="connsiteX9" fmla="*/ 593766 w 1092530"/>
              <a:gd name="connsiteY9" fmla="*/ 1199408 h 2137559"/>
              <a:gd name="connsiteX10" fmla="*/ 427512 w 1092530"/>
              <a:gd name="connsiteY10" fmla="*/ 890649 h 2137559"/>
              <a:gd name="connsiteX11" fmla="*/ 344384 w 1092530"/>
              <a:gd name="connsiteY11" fmla="*/ 748146 h 2137559"/>
              <a:gd name="connsiteX12" fmla="*/ 225631 w 1092530"/>
              <a:gd name="connsiteY12" fmla="*/ 641268 h 2137559"/>
              <a:gd name="connsiteX13" fmla="*/ 59377 w 1092530"/>
              <a:gd name="connsiteY13" fmla="*/ 510639 h 2137559"/>
              <a:gd name="connsiteX14" fmla="*/ 11875 w 1092530"/>
              <a:gd name="connsiteY14" fmla="*/ 415636 h 2137559"/>
              <a:gd name="connsiteX15" fmla="*/ 11875 w 1092530"/>
              <a:gd name="connsiteY15" fmla="*/ 356260 h 2137559"/>
              <a:gd name="connsiteX16" fmla="*/ 83127 w 1092530"/>
              <a:gd name="connsiteY16" fmla="*/ 249382 h 2137559"/>
              <a:gd name="connsiteX17" fmla="*/ 178130 w 1092530"/>
              <a:gd name="connsiteY17" fmla="*/ 35626 h 2137559"/>
              <a:gd name="connsiteX18" fmla="*/ 190005 w 1092530"/>
              <a:gd name="connsiteY18" fmla="*/ 35626 h 213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2530" h="2137559">
                <a:moveTo>
                  <a:pt x="1092530" y="2137559"/>
                </a:moveTo>
                <a:cubicBezTo>
                  <a:pt x="1082634" y="2065317"/>
                  <a:pt x="1072738" y="1993075"/>
                  <a:pt x="1056904" y="1935678"/>
                </a:cubicBezTo>
                <a:cubicBezTo>
                  <a:pt x="1041070" y="1878281"/>
                  <a:pt x="1015340" y="1818904"/>
                  <a:pt x="997527" y="1793174"/>
                </a:cubicBezTo>
                <a:cubicBezTo>
                  <a:pt x="979714" y="1767444"/>
                  <a:pt x="969818" y="1795153"/>
                  <a:pt x="950026" y="1781299"/>
                </a:cubicBezTo>
                <a:cubicBezTo>
                  <a:pt x="930234" y="1767445"/>
                  <a:pt x="892628" y="1737756"/>
                  <a:pt x="878774" y="1710047"/>
                </a:cubicBezTo>
                <a:cubicBezTo>
                  <a:pt x="864920" y="1682338"/>
                  <a:pt x="882733" y="1650670"/>
                  <a:pt x="866899" y="1615044"/>
                </a:cubicBezTo>
                <a:cubicBezTo>
                  <a:pt x="851065" y="1579418"/>
                  <a:pt x="811480" y="1527958"/>
                  <a:pt x="783771" y="1496291"/>
                </a:cubicBezTo>
                <a:cubicBezTo>
                  <a:pt x="756062" y="1464624"/>
                  <a:pt x="714498" y="1448790"/>
                  <a:pt x="700644" y="1425039"/>
                </a:cubicBezTo>
                <a:cubicBezTo>
                  <a:pt x="686790" y="1401288"/>
                  <a:pt x="718457" y="1391392"/>
                  <a:pt x="700644" y="1353787"/>
                </a:cubicBezTo>
                <a:cubicBezTo>
                  <a:pt x="682831" y="1316182"/>
                  <a:pt x="639288" y="1276598"/>
                  <a:pt x="593766" y="1199408"/>
                </a:cubicBezTo>
                <a:cubicBezTo>
                  <a:pt x="548244" y="1122218"/>
                  <a:pt x="469076" y="965859"/>
                  <a:pt x="427512" y="890649"/>
                </a:cubicBezTo>
                <a:cubicBezTo>
                  <a:pt x="385948" y="815439"/>
                  <a:pt x="378031" y="789709"/>
                  <a:pt x="344384" y="748146"/>
                </a:cubicBezTo>
                <a:cubicBezTo>
                  <a:pt x="310737" y="706583"/>
                  <a:pt x="273132" y="680852"/>
                  <a:pt x="225631" y="641268"/>
                </a:cubicBezTo>
                <a:cubicBezTo>
                  <a:pt x="178130" y="601684"/>
                  <a:pt x="95003" y="548244"/>
                  <a:pt x="59377" y="510639"/>
                </a:cubicBezTo>
                <a:cubicBezTo>
                  <a:pt x="23751" y="473034"/>
                  <a:pt x="19792" y="441366"/>
                  <a:pt x="11875" y="415636"/>
                </a:cubicBezTo>
                <a:cubicBezTo>
                  <a:pt x="3958" y="389906"/>
                  <a:pt x="0" y="383969"/>
                  <a:pt x="11875" y="356260"/>
                </a:cubicBezTo>
                <a:cubicBezTo>
                  <a:pt x="23750" y="328551"/>
                  <a:pt x="55418" y="302821"/>
                  <a:pt x="83127" y="249382"/>
                </a:cubicBezTo>
                <a:cubicBezTo>
                  <a:pt x="110836" y="195943"/>
                  <a:pt x="160317" y="71252"/>
                  <a:pt x="178130" y="35626"/>
                </a:cubicBezTo>
                <a:cubicBezTo>
                  <a:pt x="195943" y="0"/>
                  <a:pt x="192974" y="17813"/>
                  <a:pt x="190005" y="35626"/>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手繪多邊形 8"/>
          <p:cNvSpPr/>
          <p:nvPr/>
        </p:nvSpPr>
        <p:spPr>
          <a:xfrm>
            <a:off x="7314444" y="2910567"/>
            <a:ext cx="1130135" cy="2105891"/>
          </a:xfrm>
          <a:custGeom>
            <a:avLst/>
            <a:gdLst>
              <a:gd name="connsiteX0" fmla="*/ 1104405 w 1130135"/>
              <a:gd name="connsiteY0" fmla="*/ 2105891 h 2105891"/>
              <a:gd name="connsiteX1" fmla="*/ 1128156 w 1130135"/>
              <a:gd name="connsiteY1" fmla="*/ 2034639 h 2105891"/>
              <a:gd name="connsiteX2" fmla="*/ 1092530 w 1130135"/>
              <a:gd name="connsiteY2" fmla="*/ 1927761 h 2105891"/>
              <a:gd name="connsiteX3" fmla="*/ 1021278 w 1130135"/>
              <a:gd name="connsiteY3" fmla="*/ 1761506 h 2105891"/>
              <a:gd name="connsiteX4" fmla="*/ 961901 w 1130135"/>
              <a:gd name="connsiteY4" fmla="*/ 1761506 h 2105891"/>
              <a:gd name="connsiteX5" fmla="*/ 914400 w 1130135"/>
              <a:gd name="connsiteY5" fmla="*/ 1630878 h 2105891"/>
              <a:gd name="connsiteX6" fmla="*/ 890649 w 1130135"/>
              <a:gd name="connsiteY6" fmla="*/ 1535875 h 2105891"/>
              <a:gd name="connsiteX7" fmla="*/ 795647 w 1130135"/>
              <a:gd name="connsiteY7" fmla="*/ 1464623 h 2105891"/>
              <a:gd name="connsiteX8" fmla="*/ 724395 w 1130135"/>
              <a:gd name="connsiteY8" fmla="*/ 1428997 h 2105891"/>
              <a:gd name="connsiteX9" fmla="*/ 700644 w 1130135"/>
              <a:gd name="connsiteY9" fmla="*/ 1333995 h 2105891"/>
              <a:gd name="connsiteX10" fmla="*/ 641267 w 1130135"/>
              <a:gd name="connsiteY10" fmla="*/ 1203366 h 2105891"/>
              <a:gd name="connsiteX11" fmla="*/ 593766 w 1130135"/>
              <a:gd name="connsiteY11" fmla="*/ 1025236 h 2105891"/>
              <a:gd name="connsiteX12" fmla="*/ 534390 w 1130135"/>
              <a:gd name="connsiteY12" fmla="*/ 847106 h 2105891"/>
              <a:gd name="connsiteX13" fmla="*/ 475013 w 1130135"/>
              <a:gd name="connsiteY13" fmla="*/ 704603 h 2105891"/>
              <a:gd name="connsiteX14" fmla="*/ 332509 w 1130135"/>
              <a:gd name="connsiteY14" fmla="*/ 609600 h 2105891"/>
              <a:gd name="connsiteX15" fmla="*/ 142504 w 1130135"/>
              <a:gd name="connsiteY15" fmla="*/ 573974 h 2105891"/>
              <a:gd name="connsiteX16" fmla="*/ 35626 w 1130135"/>
              <a:gd name="connsiteY16" fmla="*/ 585849 h 2105891"/>
              <a:gd name="connsiteX17" fmla="*/ 11875 w 1130135"/>
              <a:gd name="connsiteY17" fmla="*/ 692727 h 2105891"/>
              <a:gd name="connsiteX18" fmla="*/ 11875 w 1130135"/>
              <a:gd name="connsiteY18" fmla="*/ 728353 h 2105891"/>
              <a:gd name="connsiteX19" fmla="*/ 83127 w 1130135"/>
              <a:gd name="connsiteY19" fmla="*/ 573974 h 2105891"/>
              <a:gd name="connsiteX20" fmla="*/ 118753 w 1130135"/>
              <a:gd name="connsiteY20" fmla="*/ 419595 h 2105891"/>
              <a:gd name="connsiteX21" fmla="*/ 118753 w 1130135"/>
              <a:gd name="connsiteY21" fmla="*/ 253340 h 2105891"/>
              <a:gd name="connsiteX22" fmla="*/ 106878 w 1130135"/>
              <a:gd name="connsiteY22" fmla="*/ 134587 h 2105891"/>
              <a:gd name="connsiteX23" fmla="*/ 59377 w 1130135"/>
              <a:gd name="connsiteY23" fmla="*/ 15834 h 2105891"/>
              <a:gd name="connsiteX24" fmla="*/ 71252 w 1130135"/>
              <a:gd name="connsiteY24" fmla="*/ 39584 h 210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0135" h="2105891">
                <a:moveTo>
                  <a:pt x="1104405" y="2105891"/>
                </a:moveTo>
                <a:cubicBezTo>
                  <a:pt x="1117270" y="2085109"/>
                  <a:pt x="1130135" y="2064327"/>
                  <a:pt x="1128156" y="2034639"/>
                </a:cubicBezTo>
                <a:cubicBezTo>
                  <a:pt x="1126177" y="2004951"/>
                  <a:pt x="1110343" y="1973283"/>
                  <a:pt x="1092530" y="1927761"/>
                </a:cubicBezTo>
                <a:cubicBezTo>
                  <a:pt x="1074717" y="1882239"/>
                  <a:pt x="1043050" y="1789215"/>
                  <a:pt x="1021278" y="1761506"/>
                </a:cubicBezTo>
                <a:cubicBezTo>
                  <a:pt x="999507" y="1733797"/>
                  <a:pt x="979714" y="1783277"/>
                  <a:pt x="961901" y="1761506"/>
                </a:cubicBezTo>
                <a:cubicBezTo>
                  <a:pt x="944088" y="1739735"/>
                  <a:pt x="926275" y="1668483"/>
                  <a:pt x="914400" y="1630878"/>
                </a:cubicBezTo>
                <a:cubicBezTo>
                  <a:pt x="902525" y="1593273"/>
                  <a:pt x="910441" y="1563584"/>
                  <a:pt x="890649" y="1535875"/>
                </a:cubicBezTo>
                <a:cubicBezTo>
                  <a:pt x="870857" y="1508166"/>
                  <a:pt x="823356" y="1482436"/>
                  <a:pt x="795647" y="1464623"/>
                </a:cubicBezTo>
                <a:cubicBezTo>
                  <a:pt x="767938" y="1446810"/>
                  <a:pt x="740229" y="1450768"/>
                  <a:pt x="724395" y="1428997"/>
                </a:cubicBezTo>
                <a:cubicBezTo>
                  <a:pt x="708561" y="1407226"/>
                  <a:pt x="714499" y="1371600"/>
                  <a:pt x="700644" y="1333995"/>
                </a:cubicBezTo>
                <a:cubicBezTo>
                  <a:pt x="686789" y="1296390"/>
                  <a:pt x="659080" y="1254826"/>
                  <a:pt x="641267" y="1203366"/>
                </a:cubicBezTo>
                <a:cubicBezTo>
                  <a:pt x="623454" y="1151906"/>
                  <a:pt x="611579" y="1084613"/>
                  <a:pt x="593766" y="1025236"/>
                </a:cubicBezTo>
                <a:cubicBezTo>
                  <a:pt x="575953" y="965859"/>
                  <a:pt x="554182" y="900545"/>
                  <a:pt x="534390" y="847106"/>
                </a:cubicBezTo>
                <a:cubicBezTo>
                  <a:pt x="514598" y="793667"/>
                  <a:pt x="508660" y="744187"/>
                  <a:pt x="475013" y="704603"/>
                </a:cubicBezTo>
                <a:cubicBezTo>
                  <a:pt x="441366" y="665019"/>
                  <a:pt x="387927" y="631371"/>
                  <a:pt x="332509" y="609600"/>
                </a:cubicBezTo>
                <a:cubicBezTo>
                  <a:pt x="277091" y="587829"/>
                  <a:pt x="191984" y="577932"/>
                  <a:pt x="142504" y="573974"/>
                </a:cubicBezTo>
                <a:cubicBezTo>
                  <a:pt x="93024" y="570016"/>
                  <a:pt x="57397" y="566057"/>
                  <a:pt x="35626" y="585849"/>
                </a:cubicBezTo>
                <a:cubicBezTo>
                  <a:pt x="13855" y="605641"/>
                  <a:pt x="15833" y="668976"/>
                  <a:pt x="11875" y="692727"/>
                </a:cubicBezTo>
                <a:cubicBezTo>
                  <a:pt x="7917" y="716478"/>
                  <a:pt x="0" y="748145"/>
                  <a:pt x="11875" y="728353"/>
                </a:cubicBezTo>
                <a:cubicBezTo>
                  <a:pt x="23750" y="708561"/>
                  <a:pt x="65314" y="625434"/>
                  <a:pt x="83127" y="573974"/>
                </a:cubicBezTo>
                <a:cubicBezTo>
                  <a:pt x="100940" y="522514"/>
                  <a:pt x="112815" y="473034"/>
                  <a:pt x="118753" y="419595"/>
                </a:cubicBezTo>
                <a:cubicBezTo>
                  <a:pt x="124691" y="366156"/>
                  <a:pt x="120732" y="300841"/>
                  <a:pt x="118753" y="253340"/>
                </a:cubicBezTo>
                <a:cubicBezTo>
                  <a:pt x="116774" y="205839"/>
                  <a:pt x="116774" y="174171"/>
                  <a:pt x="106878" y="134587"/>
                </a:cubicBezTo>
                <a:cubicBezTo>
                  <a:pt x="96982" y="95003"/>
                  <a:pt x="65315" y="31668"/>
                  <a:pt x="59377" y="15834"/>
                </a:cubicBezTo>
                <a:cubicBezTo>
                  <a:pt x="53439" y="0"/>
                  <a:pt x="62345" y="19792"/>
                  <a:pt x="71252" y="39584"/>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7820131" y="2218512"/>
            <a:ext cx="675185" cy="369332"/>
          </a:xfrm>
          <a:prstGeom prst="rect">
            <a:avLst/>
          </a:prstGeom>
          <a:solidFill>
            <a:schemeClr val="bg1"/>
          </a:solidFill>
        </p:spPr>
        <p:txBody>
          <a:bodyPr wrap="none" rtlCol="0">
            <a:spAutoFit/>
          </a:bodyPr>
          <a:lstStyle/>
          <a:p>
            <a:r>
              <a:rPr lang="en-US" altLang="zh-TW" sz="1750" dirty="0" smtClean="0">
                <a:solidFill>
                  <a:srgbClr val="FF0000"/>
                </a:solidFill>
              </a:rPr>
              <a:t>CWB</a:t>
            </a:r>
            <a:endParaRPr lang="zh-TW" altLang="en-US" sz="1750" dirty="0">
              <a:solidFill>
                <a:srgbClr val="FF0000"/>
              </a:solidFill>
            </a:endParaRPr>
          </a:p>
        </p:txBody>
      </p:sp>
      <p:sp>
        <p:nvSpPr>
          <p:cNvPr id="12" name="文字方塊 11"/>
          <p:cNvSpPr txBox="1"/>
          <p:nvPr/>
        </p:nvSpPr>
        <p:spPr>
          <a:xfrm>
            <a:off x="7980614" y="2492896"/>
            <a:ext cx="514885" cy="361637"/>
          </a:xfrm>
          <a:prstGeom prst="rect">
            <a:avLst/>
          </a:prstGeom>
          <a:solidFill>
            <a:schemeClr val="bg1"/>
          </a:solidFill>
        </p:spPr>
        <p:txBody>
          <a:bodyPr wrap="none" rtlCol="0">
            <a:spAutoFit/>
          </a:bodyPr>
          <a:lstStyle/>
          <a:p>
            <a:r>
              <a:rPr lang="en-US" altLang="zh-TW" sz="1750" dirty="0" smtClean="0">
                <a:solidFill>
                  <a:srgbClr val="0000FF"/>
                </a:solidFill>
              </a:rPr>
              <a:t>OC</a:t>
            </a:r>
            <a:endParaRPr lang="zh-TW" altLang="en-US" sz="1750" dirty="0">
              <a:solidFill>
                <a:srgbClr val="0000FF"/>
              </a:solidFill>
            </a:endParaRPr>
          </a:p>
        </p:txBody>
      </p:sp>
      <p:sp>
        <p:nvSpPr>
          <p:cNvPr id="13" name="文字方塊 12"/>
          <p:cNvSpPr txBox="1"/>
          <p:nvPr/>
        </p:nvSpPr>
        <p:spPr>
          <a:xfrm>
            <a:off x="7786723" y="2784696"/>
            <a:ext cx="745717" cy="361637"/>
          </a:xfrm>
          <a:prstGeom prst="rect">
            <a:avLst/>
          </a:prstGeom>
          <a:solidFill>
            <a:schemeClr val="bg1"/>
          </a:solidFill>
        </p:spPr>
        <p:txBody>
          <a:bodyPr wrap="none" rtlCol="0">
            <a:spAutoFit/>
          </a:bodyPr>
          <a:lstStyle/>
          <a:p>
            <a:r>
              <a:rPr lang="en-US" altLang="zh-TW" sz="1750" dirty="0" smtClean="0">
                <a:solidFill>
                  <a:srgbClr val="00B050"/>
                </a:solidFill>
              </a:rPr>
              <a:t>CTRL</a:t>
            </a:r>
            <a:endParaRPr lang="zh-TW" altLang="en-US" sz="175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2"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3"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8" grpId="1" animBg="1"/>
      <p:bldP spid="9" grpId="1" animBg="1"/>
      <p:bldP spid="9" grpId="2" animBg="1"/>
      <p:bldP spid="9"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偏</a:t>
            </a:r>
            <a:r>
              <a:rPr lang="zh-TW" altLang="en-US" dirty="0" smtClean="0"/>
              <a:t>折及打轉程度隨地形高度降低而變不明顯（越接近</a:t>
            </a:r>
            <a:r>
              <a:rPr lang="en-US" altLang="zh-TW" dirty="0" smtClean="0"/>
              <a:t>OC</a:t>
            </a:r>
            <a:r>
              <a:rPr lang="zh-TW" altLang="en-US" dirty="0" smtClean="0"/>
              <a:t>實驗之結果）</a:t>
            </a:r>
            <a:endParaRPr lang="en-US" altLang="zh-TW" dirty="0" smtClean="0"/>
          </a:p>
          <a:p>
            <a:r>
              <a:rPr lang="zh-TW" altLang="en-US" dirty="0" smtClean="0"/>
              <a:t>比較</a:t>
            </a:r>
            <a:r>
              <a:rPr lang="en-US" altLang="zh-TW" dirty="0" smtClean="0"/>
              <a:t>FT</a:t>
            </a:r>
            <a:r>
              <a:rPr lang="zh-TW" altLang="en-US" dirty="0" smtClean="0"/>
              <a:t>與</a:t>
            </a:r>
            <a:r>
              <a:rPr lang="en-US" altLang="zh-TW" dirty="0" smtClean="0"/>
              <a:t>OC</a:t>
            </a:r>
            <a:r>
              <a:rPr lang="zh-TW" altLang="en-US" dirty="0" smtClean="0"/>
              <a:t>之結果可知地表特性非其路徑偏折之原因</a:t>
            </a:r>
            <a:endParaRPr lang="zh-TW" altLang="en-US" dirty="0"/>
          </a:p>
        </p:txBody>
      </p:sp>
      <p:sp>
        <p:nvSpPr>
          <p:cNvPr id="3" name="標題 2"/>
          <p:cNvSpPr>
            <a:spLocks noGrp="1"/>
          </p:cNvSpPr>
          <p:nvPr>
            <p:ph type="title"/>
          </p:nvPr>
        </p:nvSpPr>
        <p:spPr/>
        <p:txBody>
          <a:bodyPr/>
          <a:lstStyle/>
          <a:p>
            <a:r>
              <a:rPr lang="zh-TW" altLang="en-US" dirty="0" smtClean="0"/>
              <a:t>模擬結果</a:t>
            </a:r>
            <a:r>
              <a:rPr lang="en-US" altLang="zh-TW" dirty="0" smtClean="0"/>
              <a:t>-</a:t>
            </a:r>
            <a:r>
              <a:rPr lang="zh-TW" altLang="en-US" dirty="0" smtClean="0"/>
              <a:t>地形高度測試</a:t>
            </a:r>
            <a:endParaRPr lang="zh-TW" altLang="en-US" dirty="0"/>
          </a:p>
        </p:txBody>
      </p:sp>
      <p:grpSp>
        <p:nvGrpSpPr>
          <p:cNvPr id="6" name="群組 5"/>
          <p:cNvGrpSpPr/>
          <p:nvPr/>
        </p:nvGrpSpPr>
        <p:grpSpPr>
          <a:xfrm>
            <a:off x="5" y="3182071"/>
            <a:ext cx="9047878" cy="2623193"/>
            <a:chOff x="5" y="2678015"/>
            <a:chExt cx="9047878" cy="2623193"/>
          </a:xfrm>
        </p:grpSpPr>
        <p:pic>
          <p:nvPicPr>
            <p:cNvPr id="4" name="Picture 2"/>
            <p:cNvPicPr>
              <a:picLocks noChangeAspect="1" noChangeArrowheads="1"/>
            </p:cNvPicPr>
            <p:nvPr/>
          </p:nvPicPr>
          <p:blipFill>
            <a:blip r:embed="rId2" cstate="print"/>
            <a:srcRect l="27743"/>
            <a:stretch>
              <a:fillRect/>
            </a:stretch>
          </p:blipFill>
          <p:spPr bwMode="auto">
            <a:xfrm>
              <a:off x="5" y="2678023"/>
              <a:ext cx="5499101" cy="2623185"/>
            </a:xfrm>
            <a:prstGeom prst="rect">
              <a:avLst/>
            </a:prstGeom>
            <a:noFill/>
            <a:ln>
              <a:noFill/>
            </a:ln>
          </p:spPr>
        </p:pic>
        <p:pic>
          <p:nvPicPr>
            <p:cNvPr id="5" name="Picture 3"/>
            <p:cNvPicPr>
              <a:picLocks noChangeAspect="1" noChangeArrowheads="1"/>
            </p:cNvPicPr>
            <p:nvPr/>
          </p:nvPicPr>
          <p:blipFill>
            <a:blip r:embed="rId3" cstate="print"/>
            <a:srcRect l="4799" r="47994"/>
            <a:stretch>
              <a:fillRect/>
            </a:stretch>
          </p:blipFill>
          <p:spPr bwMode="auto">
            <a:xfrm>
              <a:off x="5436096" y="2678015"/>
              <a:ext cx="3611787" cy="260699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雖然在</a:t>
            </a:r>
            <a:r>
              <a:rPr lang="en-US" altLang="zh-TW" dirty="0" smtClean="0"/>
              <a:t>OCH</a:t>
            </a:r>
            <a:r>
              <a:rPr lang="zh-TW" altLang="en-US" dirty="0" smtClean="0"/>
              <a:t>中，海表面的特性可以提供可感熱通量，但地形的阻擋仍舊會造成路徑的偏折</a:t>
            </a:r>
            <a:endParaRPr lang="en-US" altLang="zh-TW" dirty="0" smtClean="0"/>
          </a:p>
          <a:p>
            <a:endParaRPr lang="en-US" altLang="zh-TW" dirty="0" smtClean="0"/>
          </a:p>
          <a:p>
            <a:r>
              <a:rPr lang="zh-TW" altLang="en-US" dirty="0" smtClean="0"/>
              <a:t>採用一理想化的地形</a:t>
            </a:r>
            <a:r>
              <a:rPr lang="zh-TW" altLang="en-US" dirty="0" smtClean="0"/>
              <a:t>也</a:t>
            </a:r>
            <a:r>
              <a:rPr lang="zh-TW" altLang="en-US" dirty="0" smtClean="0"/>
              <a:t>可</a:t>
            </a:r>
            <a:endParaRPr lang="en-US" altLang="zh-TW" dirty="0" smtClean="0"/>
          </a:p>
          <a:p>
            <a:pPr>
              <a:buNone/>
            </a:pPr>
            <a:r>
              <a:rPr lang="en-US" altLang="zh-TW" dirty="0" smtClean="0"/>
              <a:t>	</a:t>
            </a:r>
            <a:r>
              <a:rPr lang="zh-TW" altLang="en-US" dirty="0" smtClean="0"/>
              <a:t>產生類似的路徑偏折結果</a:t>
            </a:r>
            <a:endParaRPr lang="en-US" altLang="zh-TW" dirty="0" smtClean="0"/>
          </a:p>
          <a:p>
            <a:pPr>
              <a:buNone/>
            </a:pPr>
            <a:r>
              <a:rPr lang="en-US" altLang="zh-TW" dirty="0" smtClean="0"/>
              <a:t>	</a:t>
            </a:r>
            <a:r>
              <a:rPr lang="zh-TW" altLang="en-US" dirty="0" smtClean="0"/>
              <a:t>表示至少在此例中，用理</a:t>
            </a:r>
            <a:endParaRPr lang="en-US" altLang="zh-TW" dirty="0" smtClean="0"/>
          </a:p>
          <a:p>
            <a:pPr>
              <a:buNone/>
            </a:pPr>
            <a:r>
              <a:rPr lang="en-US" altLang="zh-TW" dirty="0" smtClean="0"/>
              <a:t>	</a:t>
            </a:r>
            <a:r>
              <a:rPr lang="zh-TW" altLang="en-US" dirty="0" smtClean="0"/>
              <a:t>想地形來研究接近北台灣</a:t>
            </a:r>
            <a:endParaRPr lang="en-US" altLang="zh-TW" dirty="0" smtClean="0"/>
          </a:p>
          <a:p>
            <a:pPr>
              <a:buNone/>
            </a:pPr>
            <a:r>
              <a:rPr lang="en-US" altLang="zh-TW" dirty="0" smtClean="0"/>
              <a:t>	</a:t>
            </a:r>
            <a:r>
              <a:rPr lang="zh-TW" altLang="en-US" dirty="0" smtClean="0"/>
              <a:t>的颱風路徑偏折現象是可</a:t>
            </a:r>
            <a:endParaRPr lang="en-US" altLang="zh-TW" dirty="0" smtClean="0"/>
          </a:p>
          <a:p>
            <a:pPr>
              <a:buNone/>
            </a:pPr>
            <a:r>
              <a:rPr lang="en-US" altLang="zh-TW" dirty="0" smtClean="0"/>
              <a:t>	</a:t>
            </a:r>
            <a:r>
              <a:rPr lang="zh-TW" altLang="en-US" dirty="0" smtClean="0"/>
              <a:t>行的</a:t>
            </a:r>
            <a:endParaRPr lang="en-US" altLang="zh-TW" dirty="0" smtClean="0"/>
          </a:p>
        </p:txBody>
      </p:sp>
      <p:sp>
        <p:nvSpPr>
          <p:cNvPr id="3" name="標題 2"/>
          <p:cNvSpPr>
            <a:spLocks noGrp="1"/>
          </p:cNvSpPr>
          <p:nvPr>
            <p:ph type="title"/>
          </p:nvPr>
        </p:nvSpPr>
        <p:spPr/>
        <p:txBody>
          <a:bodyPr/>
          <a:lstStyle/>
          <a:p>
            <a:r>
              <a:rPr lang="zh-TW" altLang="en-US" dirty="0" smtClean="0"/>
              <a:t>模擬結果</a:t>
            </a:r>
            <a:r>
              <a:rPr lang="en-US" altLang="zh-TW" dirty="0" smtClean="0"/>
              <a:t>-</a:t>
            </a:r>
            <a:r>
              <a:rPr lang="zh-TW" altLang="en-US" dirty="0" smtClean="0"/>
              <a:t>地表特性與地形</a:t>
            </a:r>
            <a:endParaRPr lang="zh-TW" altLang="en-US" dirty="0"/>
          </a:p>
        </p:txBody>
      </p:sp>
      <p:pic>
        <p:nvPicPr>
          <p:cNvPr id="4" name="Picture 3"/>
          <p:cNvPicPr>
            <a:picLocks noChangeAspect="1" noChangeArrowheads="1"/>
          </p:cNvPicPr>
          <p:nvPr/>
        </p:nvPicPr>
        <p:blipFill>
          <a:blip r:embed="rId3" cstate="print"/>
          <a:srcRect l="51994"/>
          <a:stretch>
            <a:fillRect/>
          </a:stretch>
        </p:blipFill>
        <p:spPr bwMode="auto">
          <a:xfrm>
            <a:off x="4787222" y="2564904"/>
            <a:ext cx="4321282" cy="306705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2875</TotalTime>
  <Words>1235</Words>
  <Application>Microsoft Office PowerPoint</Application>
  <PresentationFormat>如螢幕大小 (4:3)</PresentationFormat>
  <Paragraphs>173</Paragraphs>
  <Slides>19</Slides>
  <Notes>7</Notes>
  <HiddenSlides>1</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匯合</vt:lpstr>
      <vt:lpstr>島嶼地形對颱風路徑偏折之影響</vt:lpstr>
      <vt:lpstr>個案介紹</vt:lpstr>
      <vt:lpstr>柯蘿莎</vt:lpstr>
      <vt:lpstr>研究目的</vt:lpstr>
      <vt:lpstr>模式設定</vt:lpstr>
      <vt:lpstr>敏感度實驗設計</vt:lpstr>
      <vt:lpstr>模擬結果-CTRL/OC</vt:lpstr>
      <vt:lpstr>模擬結果-地形高度測試</vt:lpstr>
      <vt:lpstr>模擬結果-地表特性與地形</vt:lpstr>
      <vt:lpstr>模擬結果-雲微物理與模式解析度</vt:lpstr>
      <vt:lpstr>理想化實驗</vt:lpstr>
      <vt:lpstr>理想化實驗設計</vt:lpstr>
      <vt:lpstr>模擬結果</vt:lpstr>
      <vt:lpstr>颱風-地形交互作用</vt:lpstr>
      <vt:lpstr>颱風-地形交互作用</vt:lpstr>
      <vt:lpstr>颱風-地形交互作用</vt:lpstr>
      <vt:lpstr>結論</vt:lpstr>
      <vt:lpstr>結論（續）</vt:lpstr>
      <vt:lpstr>理想實驗渦旋初始化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島嶼地形對颱風路徑偏折之影響</dc:title>
  <dc:creator>Kobayashi</dc:creator>
  <cp:lastModifiedBy>Kobayashi</cp:lastModifiedBy>
  <cp:revision>187</cp:revision>
  <dcterms:created xsi:type="dcterms:W3CDTF">2012-03-11T04:00:53Z</dcterms:created>
  <dcterms:modified xsi:type="dcterms:W3CDTF">2012-03-13T04:02:34Z</dcterms:modified>
</cp:coreProperties>
</file>