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98" r:id="rId3"/>
    <p:sldId id="299" r:id="rId4"/>
    <p:sldId id="303" r:id="rId5"/>
    <p:sldId id="300" r:id="rId6"/>
    <p:sldId id="301" r:id="rId7"/>
    <p:sldId id="304" r:id="rId8"/>
    <p:sldId id="297" r:id="rId9"/>
    <p:sldId id="262" r:id="rId10"/>
    <p:sldId id="258" r:id="rId11"/>
    <p:sldId id="264" r:id="rId12"/>
    <p:sldId id="272" r:id="rId13"/>
    <p:sldId id="268" r:id="rId14"/>
    <p:sldId id="269" r:id="rId15"/>
    <p:sldId id="276" r:id="rId16"/>
    <p:sldId id="277" r:id="rId17"/>
    <p:sldId id="259" r:id="rId18"/>
    <p:sldId id="280" r:id="rId19"/>
    <p:sldId id="281" r:id="rId20"/>
    <p:sldId id="282" r:id="rId21"/>
    <p:sldId id="283" r:id="rId22"/>
    <p:sldId id="285" r:id="rId23"/>
    <p:sldId id="287" r:id="rId24"/>
    <p:sldId id="286" r:id="rId25"/>
    <p:sldId id="288" r:id="rId26"/>
    <p:sldId id="260" r:id="rId27"/>
    <p:sldId id="289" r:id="rId28"/>
    <p:sldId id="290" r:id="rId29"/>
    <p:sldId id="293" r:id="rId30"/>
    <p:sldId id="294" r:id="rId31"/>
    <p:sldId id="305" r:id="rId32"/>
    <p:sldId id="306" r:id="rId33"/>
    <p:sldId id="308" r:id="rId34"/>
    <p:sldId id="312" r:id="rId35"/>
    <p:sldId id="313" r:id="rId36"/>
    <p:sldId id="315" r:id="rId37"/>
    <p:sldId id="314" r:id="rId38"/>
    <p:sldId id="295" r:id="rId39"/>
    <p:sldId id="316"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3010" autoAdjust="0"/>
  </p:normalViewPr>
  <p:slideViewPr>
    <p:cSldViewPr>
      <p:cViewPr>
        <p:scale>
          <a:sx n="70" d="100"/>
          <a:sy n="70" d="100"/>
        </p:scale>
        <p:origin x="-1086" y="-420"/>
      </p:cViewPr>
      <p:guideLst>
        <p:guide orient="horz" pos="2160"/>
        <p:guide pos="2880"/>
      </p:guideLst>
    </p:cSldViewPr>
  </p:slideViewPr>
  <p:outlineViewPr>
    <p:cViewPr>
      <p:scale>
        <a:sx n="33" d="100"/>
        <a:sy n="33" d="100"/>
      </p:scale>
      <p:origin x="0" y="90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yufen\Fanapi%20&#23560;&#21312;\FANAPI_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5614911100414"/>
          <c:y val="6.8588058116999348E-2"/>
          <c:w val="0.82312189077756792"/>
          <c:h val="0.68231828407954676"/>
        </c:manualLayout>
      </c:layout>
      <c:lineChart>
        <c:grouping val="standard"/>
        <c:varyColors val="0"/>
        <c:ser>
          <c:idx val="0"/>
          <c:order val="0"/>
          <c:tx>
            <c:strRef>
              <c:f>工作表2!$B$1</c:f>
              <c:strCache>
                <c:ptCount val="1"/>
                <c:pt idx="0">
                  <c:v>氣象局警報單中心氣壓</c:v>
                </c:pt>
              </c:strCache>
            </c:strRef>
          </c:tx>
          <c:spPr>
            <a:ln w="57150"/>
          </c:spPr>
          <c:marker>
            <c:symbol val="none"/>
          </c:marker>
          <c:cat>
            <c:numRef>
              <c:f>工作表2!$D$2:$D$50</c:f>
              <c:numCache>
                <c:formatCode>General</c:formatCode>
                <c:ptCount val="49"/>
                <c:pt idx="0">
                  <c:v>12</c:v>
                </c:pt>
                <c:pt idx="6">
                  <c:v>18</c:v>
                </c:pt>
                <c:pt idx="12">
                  <c:v>24</c:v>
                </c:pt>
                <c:pt idx="18">
                  <c:v>30</c:v>
                </c:pt>
                <c:pt idx="24">
                  <c:v>36</c:v>
                </c:pt>
                <c:pt idx="30">
                  <c:v>42</c:v>
                </c:pt>
                <c:pt idx="36">
                  <c:v>48</c:v>
                </c:pt>
                <c:pt idx="42">
                  <c:v>54</c:v>
                </c:pt>
                <c:pt idx="48">
                  <c:v>60</c:v>
                </c:pt>
              </c:numCache>
            </c:numRef>
          </c:cat>
          <c:val>
            <c:numRef>
              <c:f>工作表2!$B$2:$B$50</c:f>
              <c:numCache>
                <c:formatCode>General</c:formatCode>
                <c:ptCount val="49"/>
                <c:pt idx="0">
                  <c:v>950</c:v>
                </c:pt>
                <c:pt idx="1">
                  <c:v>950</c:v>
                </c:pt>
                <c:pt idx="2">
                  <c:v>950</c:v>
                </c:pt>
                <c:pt idx="3">
                  <c:v>950</c:v>
                </c:pt>
                <c:pt idx="4">
                  <c:v>950</c:v>
                </c:pt>
                <c:pt idx="5">
                  <c:v>950</c:v>
                </c:pt>
                <c:pt idx="6">
                  <c:v>950</c:v>
                </c:pt>
                <c:pt idx="7">
                  <c:v>950</c:v>
                </c:pt>
                <c:pt idx="8">
                  <c:v>950</c:v>
                </c:pt>
                <c:pt idx="9">
                  <c:v>950</c:v>
                </c:pt>
                <c:pt idx="10">
                  <c:v>950</c:v>
                </c:pt>
                <c:pt idx="11">
                  <c:v>950</c:v>
                </c:pt>
                <c:pt idx="12">
                  <c:v>950</c:v>
                </c:pt>
                <c:pt idx="13">
                  <c:v>950</c:v>
                </c:pt>
                <c:pt idx="14">
                  <c:v>950</c:v>
                </c:pt>
                <c:pt idx="15">
                  <c:v>950</c:v>
                </c:pt>
                <c:pt idx="16">
                  <c:v>950</c:v>
                </c:pt>
                <c:pt idx="17">
                  <c:v>950</c:v>
                </c:pt>
                <c:pt idx="18">
                  <c:v>950</c:v>
                </c:pt>
                <c:pt idx="19">
                  <c:v>950</c:v>
                </c:pt>
                <c:pt idx="20">
                  <c:v>950</c:v>
                </c:pt>
                <c:pt idx="21">
                  <c:v>940</c:v>
                </c:pt>
                <c:pt idx="22">
                  <c:v>940</c:v>
                </c:pt>
                <c:pt idx="23">
                  <c:v>940</c:v>
                </c:pt>
                <c:pt idx="24">
                  <c:v>940</c:v>
                </c:pt>
                <c:pt idx="25">
                  <c:v>940</c:v>
                </c:pt>
                <c:pt idx="26">
                  <c:v>940</c:v>
                </c:pt>
                <c:pt idx="27">
                  <c:v>955</c:v>
                </c:pt>
                <c:pt idx="28">
                  <c:v>955</c:v>
                </c:pt>
                <c:pt idx="29">
                  <c:v>955</c:v>
                </c:pt>
                <c:pt idx="30">
                  <c:v>965</c:v>
                </c:pt>
                <c:pt idx="31">
                  <c:v>965</c:v>
                </c:pt>
                <c:pt idx="32">
                  <c:v>965</c:v>
                </c:pt>
                <c:pt idx="33">
                  <c:v>970</c:v>
                </c:pt>
                <c:pt idx="34">
                  <c:v>970</c:v>
                </c:pt>
                <c:pt idx="35">
                  <c:v>970</c:v>
                </c:pt>
                <c:pt idx="36">
                  <c:v>970</c:v>
                </c:pt>
                <c:pt idx="37">
                  <c:v>970</c:v>
                </c:pt>
                <c:pt idx="38">
                  <c:v>970</c:v>
                </c:pt>
                <c:pt idx="39">
                  <c:v>970</c:v>
                </c:pt>
                <c:pt idx="40">
                  <c:v>970</c:v>
                </c:pt>
                <c:pt idx="41">
                  <c:v>970</c:v>
                </c:pt>
                <c:pt idx="42">
                  <c:v>970</c:v>
                </c:pt>
                <c:pt idx="43">
                  <c:v>970</c:v>
                </c:pt>
                <c:pt idx="44">
                  <c:v>970</c:v>
                </c:pt>
                <c:pt idx="45">
                  <c:v>970</c:v>
                </c:pt>
                <c:pt idx="46">
                  <c:v>970</c:v>
                </c:pt>
                <c:pt idx="47">
                  <c:v>970</c:v>
                </c:pt>
                <c:pt idx="48">
                  <c:v>970</c:v>
                </c:pt>
              </c:numCache>
            </c:numRef>
          </c:val>
          <c:smooth val="0"/>
        </c:ser>
        <c:ser>
          <c:idx val="1"/>
          <c:order val="1"/>
          <c:tx>
            <c:strRef>
              <c:f>工作表2!$C$1</c:f>
              <c:strCache>
                <c:ptCount val="1"/>
                <c:pt idx="0">
                  <c:v>模式中心氣壓_D03</c:v>
                </c:pt>
              </c:strCache>
            </c:strRef>
          </c:tx>
          <c:spPr>
            <a:ln w="57150"/>
          </c:spPr>
          <c:marker>
            <c:symbol val="none"/>
          </c:marker>
          <c:cat>
            <c:numRef>
              <c:f>工作表2!$D$2:$D$50</c:f>
              <c:numCache>
                <c:formatCode>General</c:formatCode>
                <c:ptCount val="49"/>
                <c:pt idx="0">
                  <c:v>12</c:v>
                </c:pt>
                <c:pt idx="6">
                  <c:v>18</c:v>
                </c:pt>
                <c:pt idx="12">
                  <c:v>24</c:v>
                </c:pt>
                <c:pt idx="18">
                  <c:v>30</c:v>
                </c:pt>
                <c:pt idx="24">
                  <c:v>36</c:v>
                </c:pt>
                <c:pt idx="30">
                  <c:v>42</c:v>
                </c:pt>
                <c:pt idx="36">
                  <c:v>48</c:v>
                </c:pt>
                <c:pt idx="42">
                  <c:v>54</c:v>
                </c:pt>
                <c:pt idx="48">
                  <c:v>60</c:v>
                </c:pt>
              </c:numCache>
            </c:numRef>
          </c:cat>
          <c:val>
            <c:numRef>
              <c:f>工作表2!$C$2:$C$50</c:f>
              <c:numCache>
                <c:formatCode>General</c:formatCode>
                <c:ptCount val="49"/>
                <c:pt idx="0">
                  <c:v>976.3</c:v>
                </c:pt>
                <c:pt idx="1">
                  <c:v>975.2</c:v>
                </c:pt>
                <c:pt idx="2">
                  <c:v>974.1</c:v>
                </c:pt>
                <c:pt idx="3">
                  <c:v>972.4</c:v>
                </c:pt>
                <c:pt idx="4">
                  <c:v>970.3</c:v>
                </c:pt>
                <c:pt idx="5">
                  <c:v>967.5</c:v>
                </c:pt>
                <c:pt idx="6">
                  <c:v>964.2</c:v>
                </c:pt>
                <c:pt idx="7">
                  <c:v>961.1</c:v>
                </c:pt>
                <c:pt idx="8">
                  <c:v>959.8</c:v>
                </c:pt>
                <c:pt idx="9">
                  <c:v>959.4</c:v>
                </c:pt>
                <c:pt idx="10">
                  <c:v>958.28</c:v>
                </c:pt>
                <c:pt idx="11">
                  <c:v>957.1</c:v>
                </c:pt>
                <c:pt idx="12">
                  <c:v>955.58100000000002</c:v>
                </c:pt>
                <c:pt idx="13">
                  <c:v>953.62099999999998</c:v>
                </c:pt>
                <c:pt idx="14">
                  <c:v>952.90300000000002</c:v>
                </c:pt>
                <c:pt idx="15">
                  <c:v>951.33399999999995</c:v>
                </c:pt>
                <c:pt idx="16">
                  <c:v>949.16300000000001</c:v>
                </c:pt>
                <c:pt idx="17">
                  <c:v>947.53200000000004</c:v>
                </c:pt>
                <c:pt idx="18">
                  <c:v>945.56500000000005</c:v>
                </c:pt>
                <c:pt idx="19">
                  <c:v>943.38800000000003</c:v>
                </c:pt>
                <c:pt idx="20">
                  <c:v>943.17</c:v>
                </c:pt>
                <c:pt idx="21">
                  <c:v>944.28700000000003</c:v>
                </c:pt>
                <c:pt idx="22">
                  <c:v>945.04</c:v>
                </c:pt>
                <c:pt idx="23">
                  <c:v>945.7</c:v>
                </c:pt>
                <c:pt idx="24">
                  <c:v>946.11099999999999</c:v>
                </c:pt>
                <c:pt idx="25">
                  <c:v>947.68499999999995</c:v>
                </c:pt>
                <c:pt idx="26">
                  <c:v>946.61199999999997</c:v>
                </c:pt>
                <c:pt idx="27">
                  <c:v>949.17200000000003</c:v>
                </c:pt>
                <c:pt idx="28">
                  <c:v>951.38499999999999</c:v>
                </c:pt>
                <c:pt idx="29">
                  <c:v>951.36300000000006</c:v>
                </c:pt>
                <c:pt idx="30">
                  <c:v>953.97199999999998</c:v>
                </c:pt>
                <c:pt idx="31">
                  <c:v>946.98400000000004</c:v>
                </c:pt>
                <c:pt idx="32">
                  <c:v>945.66099999999994</c:v>
                </c:pt>
                <c:pt idx="33">
                  <c:v>950.28399999999999</c:v>
                </c:pt>
                <c:pt idx="34">
                  <c:v>942.32399999999996</c:v>
                </c:pt>
                <c:pt idx="35">
                  <c:v>948.29</c:v>
                </c:pt>
                <c:pt idx="36">
                  <c:v>946.82</c:v>
                </c:pt>
                <c:pt idx="37">
                  <c:v>955.13599999999997</c:v>
                </c:pt>
                <c:pt idx="38">
                  <c:v>961.94100000000003</c:v>
                </c:pt>
                <c:pt idx="39">
                  <c:v>960.553</c:v>
                </c:pt>
                <c:pt idx="40">
                  <c:v>965.56500000000005</c:v>
                </c:pt>
                <c:pt idx="41">
                  <c:v>967.69299999999998</c:v>
                </c:pt>
                <c:pt idx="42">
                  <c:v>968.005</c:v>
                </c:pt>
                <c:pt idx="43">
                  <c:v>969.01800000000003</c:v>
                </c:pt>
                <c:pt idx="44">
                  <c:v>971.38300000000004</c:v>
                </c:pt>
                <c:pt idx="45">
                  <c:v>972.93700000000001</c:v>
                </c:pt>
                <c:pt idx="46">
                  <c:v>973.13300000000004</c:v>
                </c:pt>
                <c:pt idx="47">
                  <c:v>974.25900000000001</c:v>
                </c:pt>
                <c:pt idx="48">
                  <c:v>975.32299999999998</c:v>
                </c:pt>
              </c:numCache>
            </c:numRef>
          </c:val>
          <c:smooth val="0"/>
        </c:ser>
        <c:dLbls>
          <c:showLegendKey val="0"/>
          <c:showVal val="0"/>
          <c:showCatName val="0"/>
          <c:showSerName val="0"/>
          <c:showPercent val="0"/>
          <c:showBubbleSize val="0"/>
        </c:dLbls>
        <c:marker val="1"/>
        <c:smooth val="0"/>
        <c:axId val="69328896"/>
        <c:axId val="69330816"/>
      </c:lineChart>
      <c:catAx>
        <c:axId val="69328896"/>
        <c:scaling>
          <c:orientation val="minMax"/>
        </c:scaling>
        <c:delete val="0"/>
        <c:axPos val="b"/>
        <c:title>
          <c:tx>
            <c:rich>
              <a:bodyPr/>
              <a:lstStyle/>
              <a:p>
                <a:pPr>
                  <a:defRPr/>
                </a:pPr>
                <a:r>
                  <a:rPr lang="en-US" altLang="zh-TW" sz="1200" b="1" dirty="0" err="1" smtClean="0">
                    <a:effectLst/>
                  </a:rPr>
                  <a:t>Modeltime</a:t>
                </a:r>
                <a:r>
                  <a:rPr lang="en-US" altLang="zh-TW" sz="1200" b="1" dirty="0" smtClean="0">
                    <a:effectLst/>
                  </a:rPr>
                  <a:t> (h)</a:t>
                </a:r>
                <a:endParaRPr lang="zh-TW" altLang="zh-TW" sz="1200" dirty="0">
                  <a:effectLst/>
                </a:endParaRPr>
              </a:p>
            </c:rich>
          </c:tx>
          <c:layout>
            <c:manualLayout>
              <c:xMode val="edge"/>
              <c:yMode val="edge"/>
              <c:x val="0.42671403280293962"/>
              <c:y val="0.8314562270858793"/>
            </c:manualLayout>
          </c:layout>
          <c:overlay val="0"/>
        </c:title>
        <c:numFmt formatCode="General" sourceLinked="1"/>
        <c:majorTickMark val="none"/>
        <c:minorTickMark val="none"/>
        <c:tickLblPos val="nextTo"/>
        <c:crossAx val="69330816"/>
        <c:crosses val="autoZero"/>
        <c:auto val="1"/>
        <c:lblAlgn val="ctr"/>
        <c:lblOffset val="100"/>
        <c:noMultiLvlLbl val="0"/>
      </c:catAx>
      <c:valAx>
        <c:axId val="69330816"/>
        <c:scaling>
          <c:orientation val="minMax"/>
        </c:scaling>
        <c:delete val="0"/>
        <c:axPos val="l"/>
        <c:majorGridlines/>
        <c:title>
          <c:tx>
            <c:rich>
              <a:bodyPr rot="-5400000" vert="horz"/>
              <a:lstStyle/>
              <a:p>
                <a:pPr>
                  <a:defRPr/>
                </a:pPr>
                <a:r>
                  <a:rPr lang="en-US" altLang="zh-TW" sz="1200" b="1" i="0" baseline="0" dirty="0" smtClean="0">
                    <a:effectLst/>
                  </a:rPr>
                  <a:t>SLP (</a:t>
                </a:r>
                <a:r>
                  <a:rPr lang="en-US" altLang="zh-TW" sz="1200" b="1" i="0" baseline="0" dirty="0" err="1" smtClean="0">
                    <a:effectLst/>
                  </a:rPr>
                  <a:t>hPa</a:t>
                </a:r>
                <a:r>
                  <a:rPr lang="en-US" altLang="zh-TW" sz="1200" b="1" i="0" baseline="0" dirty="0" smtClean="0">
                    <a:effectLst/>
                  </a:rPr>
                  <a:t>)</a:t>
                </a:r>
                <a:endParaRPr lang="zh-TW" altLang="zh-TW" sz="1200" dirty="0">
                  <a:effectLst/>
                </a:endParaRPr>
              </a:p>
            </c:rich>
          </c:tx>
          <c:layout>
            <c:manualLayout>
              <c:xMode val="edge"/>
              <c:yMode val="edge"/>
              <c:x val="2.4961089714311574E-2"/>
              <c:y val="0.3380297636682344"/>
            </c:manualLayout>
          </c:layout>
          <c:overlay val="0"/>
        </c:title>
        <c:numFmt formatCode="General" sourceLinked="1"/>
        <c:majorTickMark val="none"/>
        <c:minorTickMark val="none"/>
        <c:tickLblPos val="nextTo"/>
        <c:spPr>
          <a:ln w="9525">
            <a:noFill/>
          </a:ln>
        </c:spPr>
        <c:crossAx val="69328896"/>
        <c:crosses val="autoZero"/>
        <c:crossBetween val="between"/>
      </c:valAx>
    </c:plotArea>
    <c:legend>
      <c:legendPos val="b"/>
      <c:layout/>
      <c:overlay val="0"/>
      <c:txPr>
        <a:bodyPr/>
        <a:lstStyle/>
        <a:p>
          <a:pPr>
            <a:defRPr sz="1200">
              <a:latin typeface="微軟正黑體" pitchFamily="34" charset="-120"/>
              <a:ea typeface="微軟正黑體" pitchFamily="34" charset="-120"/>
            </a:defRPr>
          </a:pPr>
          <a:endParaRPr lang="zh-TW"/>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0.01852</cdr:x>
      <cdr:y>0.59722</cdr:y>
    </cdr:from>
    <cdr:to>
      <cdr:x>0.1361</cdr:x>
      <cdr:y>0.77359</cdr:y>
    </cdr:to>
    <cdr:sp macro="" textlink="">
      <cdr:nvSpPr>
        <cdr:cNvPr id="2" name="文字方塊 1"/>
        <cdr:cNvSpPr txBox="1"/>
      </cdr:nvSpPr>
      <cdr:spPr>
        <a:xfrm xmlns:a="http://schemas.openxmlformats.org/drawingml/2006/main">
          <a:off x="144016" y="30963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BB3DE-9742-4B3A-9494-FBA3C6919760}" type="datetimeFigureOut">
              <a:rPr lang="zh-TW" altLang="en-US" smtClean="0"/>
              <a:t>2012/1/3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A66E85-C615-4025-B137-5F4455772C9B}" type="slidenum">
              <a:rPr lang="zh-TW" altLang="en-US" smtClean="0"/>
              <a:t>‹#›</a:t>
            </a:fld>
            <a:endParaRPr lang="zh-TW" altLang="en-US"/>
          </a:p>
        </p:txBody>
      </p:sp>
    </p:spTree>
    <p:extLst>
      <p:ext uri="{BB962C8B-B14F-4D97-AF65-F5344CB8AC3E}">
        <p14:creationId xmlns:p14="http://schemas.microsoft.com/office/powerpoint/2010/main" val="87170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78DC3-70A6-4CBF-9679-BB52194588B9}" type="datetimeFigureOut">
              <a:rPr lang="zh-TW" altLang="en-US" smtClean="0"/>
              <a:t>2012/1/3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C447A-20AE-4C91-A864-D2E554C89CAA}" type="slidenum">
              <a:rPr lang="zh-TW" altLang="en-US" smtClean="0"/>
              <a:t>‹#›</a:t>
            </a:fld>
            <a:endParaRPr lang="zh-TW" altLang="en-US"/>
          </a:p>
        </p:txBody>
      </p:sp>
    </p:spTree>
    <p:extLst>
      <p:ext uri="{BB962C8B-B14F-4D97-AF65-F5344CB8AC3E}">
        <p14:creationId xmlns:p14="http://schemas.microsoft.com/office/powerpoint/2010/main" val="256662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demonstrations.wolfram.com/RankineVortexASimpleHurricaneMode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對納莉颱風登陸時的地形影響做模擬探討</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模式驗證</a:t>
            </a:r>
            <a:r>
              <a:rPr lang="en-US" altLang="zh-TW" dirty="0" smtClean="0"/>
              <a:t>(</a:t>
            </a:r>
            <a:r>
              <a:rPr lang="zh-TW" altLang="en-US" dirty="0" smtClean="0"/>
              <a:t>第一個目標是看在副熱帶的綜觀條件下所模擬出來的颱風在登陸前後的動力以及降雨是否與實際雷達和雨量觀測相符</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10</a:t>
            </a:fld>
            <a:endParaRPr lang="zh-TW" altLang="en-US"/>
          </a:p>
        </p:txBody>
      </p:sp>
    </p:spTree>
    <p:extLst>
      <p:ext uri="{BB962C8B-B14F-4D97-AF65-F5344CB8AC3E}">
        <p14:creationId xmlns:p14="http://schemas.microsoft.com/office/powerpoint/2010/main" val="132765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模式比</a:t>
            </a:r>
            <a:r>
              <a:rPr lang="en-US" altLang="zh-TW" dirty="0" smtClean="0"/>
              <a:t>CWB</a:t>
            </a:r>
            <a:r>
              <a:rPr lang="zh-TW" altLang="en-US" dirty="0" smtClean="0"/>
              <a:t>觀測資料早</a:t>
            </a:r>
            <a:r>
              <a:rPr lang="en-US" altLang="zh-TW" dirty="0" smtClean="0"/>
              <a:t>3</a:t>
            </a:r>
            <a:r>
              <a:rPr lang="zh-TW" altLang="en-US" dirty="0" smtClean="0"/>
              <a:t>個小時，並在</a:t>
            </a:r>
            <a:r>
              <a:rPr lang="en-US" altLang="zh-TW" dirty="0" smtClean="0"/>
              <a:t>CWB</a:t>
            </a:r>
            <a:r>
              <a:rPr lang="zh-TW" altLang="en-US" dirty="0" smtClean="0"/>
              <a:t>觀測資料的北方</a:t>
            </a:r>
            <a:r>
              <a:rPr lang="en-US" altLang="zh-TW" dirty="0" smtClean="0"/>
              <a:t>20</a:t>
            </a:r>
            <a:r>
              <a:rPr lang="zh-TW" altLang="en-US" dirty="0" smtClean="0"/>
              <a:t>公里處登陸</a:t>
            </a:r>
            <a:endParaRPr lang="en-US" altLang="zh-TW" dirty="0" smtClean="0"/>
          </a:p>
          <a:p>
            <a:pPr marL="228600" indent="-228600">
              <a:buFont typeface="+mj-lt"/>
              <a:buAutoNum type="arabicPeriod"/>
            </a:pPr>
            <a:r>
              <a:rPr lang="zh-TW" altLang="en-US" dirty="0" smtClean="0"/>
              <a:t>我們將此看做 </a:t>
            </a:r>
            <a:r>
              <a:rPr lang="en-US" altLang="zh-TW" dirty="0" smtClean="0"/>
              <a:t>landfall timing error</a:t>
            </a:r>
          </a:p>
          <a:p>
            <a:pPr marL="228600" indent="-228600">
              <a:buFont typeface="+mj-lt"/>
              <a:buAutoNum type="arabicPeriod"/>
            </a:pPr>
            <a:r>
              <a:rPr lang="zh-TW" altLang="en-US" dirty="0" smtClean="0"/>
              <a:t>在模擬時間</a:t>
            </a:r>
            <a:r>
              <a:rPr lang="en-US" altLang="zh-TW" dirty="0" smtClean="0"/>
              <a:t>84</a:t>
            </a:r>
            <a:r>
              <a:rPr lang="zh-TW" altLang="en-US" dirty="0" smtClean="0"/>
              <a:t>小時之後，很明顯的颱風路徑開始轉向並與觀測路徑的距離拉大</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11</a:t>
            </a:fld>
            <a:endParaRPr lang="zh-TW" altLang="en-US"/>
          </a:p>
        </p:txBody>
      </p:sp>
    </p:spTree>
    <p:extLst>
      <p:ext uri="{BB962C8B-B14F-4D97-AF65-F5344CB8AC3E}">
        <p14:creationId xmlns:p14="http://schemas.microsoft.com/office/powerpoint/2010/main" val="308798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紅色為</a:t>
            </a:r>
            <a:r>
              <a:rPr lang="en-US" altLang="zh-TW" dirty="0" smtClean="0"/>
              <a:t>2-km</a:t>
            </a:r>
            <a:r>
              <a:rPr lang="zh-TW" altLang="en-US" dirty="0" smtClean="0"/>
              <a:t>的每小時模擬結果，黑色是六小時一筆的氣象局觀測值</a:t>
            </a:r>
            <a:endParaRPr lang="en-US" altLang="zh-TW" dirty="0" smtClean="0"/>
          </a:p>
          <a:p>
            <a:pPr marL="228600" indent="-228600">
              <a:buFont typeface="+mj-lt"/>
              <a:buAutoNum type="arabicPeriod"/>
            </a:pPr>
            <a:r>
              <a:rPr lang="zh-TW" altLang="en-US" dirty="0" smtClean="0"/>
              <a:t>上圖為</a:t>
            </a:r>
            <a:r>
              <a:rPr lang="en-US" altLang="zh-TW" dirty="0" smtClean="0"/>
              <a:t>SLP</a:t>
            </a:r>
            <a:r>
              <a:rPr lang="zh-TW" altLang="en-US" dirty="0" smtClean="0"/>
              <a:t>下圖為最大地面風速</a:t>
            </a:r>
            <a:endParaRPr lang="en-US" altLang="zh-TW" dirty="0" smtClean="0"/>
          </a:p>
          <a:p>
            <a:pPr marL="228600" indent="-228600">
              <a:buFont typeface="+mj-lt"/>
              <a:buAutoNum type="arabicPeriod"/>
            </a:pPr>
            <a:r>
              <a:rPr lang="en-US" altLang="zh-TW" dirty="0" smtClean="0"/>
              <a:t>(</a:t>
            </a:r>
            <a:r>
              <a:rPr lang="zh-TW" altLang="en-US" dirty="0" smtClean="0"/>
              <a:t>模式</a:t>
            </a:r>
            <a:r>
              <a:rPr lang="en-US" altLang="zh-TW" dirty="0" smtClean="0"/>
              <a:t>SLP</a:t>
            </a:r>
            <a:r>
              <a:rPr lang="zh-TW" altLang="en-US" dirty="0" smtClean="0"/>
              <a:t>最低</a:t>
            </a:r>
            <a:r>
              <a:rPr lang="en-US" altLang="zh-TW" dirty="0" smtClean="0"/>
              <a:t>941hPa,</a:t>
            </a:r>
            <a:r>
              <a:rPr lang="zh-TW" altLang="en-US" dirty="0" smtClean="0"/>
              <a:t>最大風速為</a:t>
            </a:r>
            <a:r>
              <a:rPr lang="en-US" altLang="zh-TW" dirty="0" smtClean="0"/>
              <a:t>50m/s)</a:t>
            </a:r>
          </a:p>
          <a:p>
            <a:pPr marL="228600" indent="-228600">
              <a:buFont typeface="+mj-lt"/>
              <a:buAutoNum type="arabicPeriod"/>
            </a:pPr>
            <a:r>
              <a:rPr lang="zh-TW" altLang="en-US" dirty="0" smtClean="0"/>
              <a:t>有趣的是，不論是觀測或是模擬，在颱風過中央山脈後</a:t>
            </a:r>
            <a:r>
              <a:rPr lang="en-US" altLang="zh-TW" dirty="0" smtClean="0"/>
              <a:t>(36h</a:t>
            </a:r>
            <a:r>
              <a:rPr lang="zh-TW" altLang="en-US" dirty="0" smtClean="0"/>
              <a:t>後</a:t>
            </a:r>
            <a:r>
              <a:rPr lang="en-US" altLang="zh-TW" dirty="0" smtClean="0"/>
              <a:t>)</a:t>
            </a:r>
            <a:r>
              <a:rPr lang="zh-TW" altLang="en-US" dirty="0" smtClean="0"/>
              <a:t>，強度呈現</a:t>
            </a:r>
            <a:r>
              <a:rPr lang="en-US" altLang="zh-TW" dirty="0" smtClean="0"/>
              <a:t>constant</a:t>
            </a:r>
            <a:r>
              <a:rPr lang="zh-TW" altLang="en-US" dirty="0" smtClean="0"/>
              <a:t>的情況，不同於一般過山後會持續減弱的現象</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12</a:t>
            </a:fld>
            <a:endParaRPr lang="zh-TW" altLang="en-US"/>
          </a:p>
        </p:txBody>
      </p:sp>
    </p:spTree>
    <p:extLst>
      <p:ext uri="{BB962C8B-B14F-4D97-AF65-F5344CB8AC3E}">
        <p14:creationId xmlns:p14="http://schemas.microsoft.com/office/powerpoint/2010/main" val="61109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很明顯地，當地形和環流的解析度提高，會有更強的降水</a:t>
            </a:r>
            <a:endParaRPr lang="en-US" altLang="zh-TW" dirty="0" smtClean="0"/>
          </a:p>
          <a:p>
            <a:pPr marL="228600" indent="-228600">
              <a:buFont typeface="+mj-lt"/>
              <a:buAutoNum type="arabicPeriod"/>
            </a:pPr>
            <a:r>
              <a:rPr lang="zh-TW" altLang="en-US" dirty="0" smtClean="0"/>
              <a:t>這張圖顯示了除了在中央山脈附近的些微降水分布較不同外，模式能夠模擬出降雨分布以及一些區域降水最大值</a:t>
            </a:r>
            <a:r>
              <a:rPr lang="en-US" altLang="zh-TW" dirty="0" smtClean="0"/>
              <a:t>(</a:t>
            </a:r>
            <a:r>
              <a:rPr lang="zh-TW" altLang="en-US" dirty="0" smtClean="0"/>
              <a:t>造成此現象有一部份的原因是在中央山脈上的雨量測站分布密度較低，</a:t>
            </a:r>
            <a:r>
              <a:rPr lang="en-US" altLang="zh-TW" dirty="0" smtClean="0"/>
              <a:t>[</a:t>
            </a:r>
            <a:r>
              <a:rPr lang="zh-TW" altLang="en-US" dirty="0" smtClean="0"/>
              <a:t>由雷達回波指出該區有強的降水訊號證明</a:t>
            </a:r>
            <a:r>
              <a:rPr lang="en-US" altLang="zh-TW" dirty="0" smtClean="0"/>
              <a:t>])</a:t>
            </a:r>
          </a:p>
          <a:p>
            <a:pPr marL="228600" indent="-228600">
              <a:buFont typeface="+mj-lt"/>
              <a:buAutoNum type="arabicPeriod"/>
            </a:pPr>
            <a:r>
              <a:rPr lang="zh-TW" altLang="en-US" dirty="0" smtClean="0"/>
              <a:t>雖然</a:t>
            </a:r>
            <a:r>
              <a:rPr lang="en-US" altLang="zh-TW" dirty="0" smtClean="0"/>
              <a:t>2-km</a:t>
            </a:r>
            <a:r>
              <a:rPr lang="zh-TW" altLang="en-US" dirty="0" smtClean="0"/>
              <a:t>的降雨模擬結果較觀測來的高，但是當雷達回波也列入降雨觀測時，其</a:t>
            </a:r>
            <a:r>
              <a:rPr lang="en-US" altLang="zh-TW" dirty="0" smtClean="0"/>
              <a:t>pattern</a:t>
            </a:r>
            <a:r>
              <a:rPr lang="zh-TW" altLang="en-US" dirty="0" smtClean="0"/>
              <a:t>和模擬出來的結果是相似的，也就是模擬出接近真實的降水情況</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13</a:t>
            </a:fld>
            <a:endParaRPr lang="zh-TW" altLang="en-US"/>
          </a:p>
        </p:txBody>
      </p:sp>
    </p:spTree>
    <p:extLst>
      <p:ext uri="{BB962C8B-B14F-4D97-AF65-F5344CB8AC3E}">
        <p14:creationId xmlns:p14="http://schemas.microsoft.com/office/powerpoint/2010/main" val="48581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縱軸為某固定降雨量之分布點與全台資料點的百分比，橫軸為</a:t>
            </a:r>
            <a:r>
              <a:rPr lang="en-US" altLang="zh-TW" dirty="0" smtClean="0"/>
              <a:t>72</a:t>
            </a:r>
            <a:r>
              <a:rPr lang="zh-TW" altLang="en-US" dirty="0" smtClean="0"/>
              <a:t>小時累積降雨量</a:t>
            </a:r>
            <a:endParaRPr lang="en-US" altLang="zh-TW" dirty="0" smtClean="0"/>
          </a:p>
          <a:p>
            <a:pPr marL="228600" indent="-228600">
              <a:buFont typeface="+mj-lt"/>
              <a:buAutoNum type="arabicPeriod"/>
            </a:pPr>
            <a:r>
              <a:rPr lang="en-US" altLang="zh-TW" dirty="0" smtClean="0"/>
              <a:t>550mm</a:t>
            </a:r>
            <a:r>
              <a:rPr lang="zh-TW" altLang="en-US" dirty="0" smtClean="0"/>
              <a:t>以下為高估，</a:t>
            </a:r>
            <a:r>
              <a:rPr lang="en-US" altLang="zh-TW" dirty="0" smtClean="0"/>
              <a:t>550mm</a:t>
            </a:r>
            <a:r>
              <a:rPr lang="zh-TW" altLang="en-US" dirty="0" smtClean="0"/>
              <a:t>以上為低估 </a:t>
            </a:r>
            <a:r>
              <a:rPr lang="en-US" altLang="zh-TW" dirty="0" smtClean="0"/>
              <a:t>(</a:t>
            </a:r>
            <a:r>
              <a:rPr lang="zh-TW" altLang="en-US" dirty="0" smtClean="0"/>
              <a:t>此為中尺度模式的常態</a:t>
            </a:r>
            <a:r>
              <a:rPr lang="en-US" altLang="zh-TW" dirty="0" smtClean="0"/>
              <a:t>(common</a:t>
            </a:r>
            <a:r>
              <a:rPr lang="en-US" altLang="zh-TW" baseline="0" dirty="0" smtClean="0"/>
              <a:t> feature</a:t>
            </a:r>
            <a:r>
              <a:rPr lang="en-US" altLang="zh-TW" dirty="0" smtClean="0"/>
              <a:t>))</a:t>
            </a:r>
          </a:p>
          <a:p>
            <a:pPr marL="228600" indent="-228600">
              <a:buFont typeface="+mj-lt"/>
              <a:buAutoNum type="arabicPeriod"/>
            </a:pPr>
            <a:r>
              <a:rPr lang="en-US" altLang="zh-TW" dirty="0" smtClean="0"/>
              <a:t>6-km</a:t>
            </a:r>
            <a:r>
              <a:rPr lang="zh-TW" altLang="en-US" dirty="0" smtClean="0"/>
              <a:t>和</a:t>
            </a:r>
            <a:r>
              <a:rPr lang="en-US" altLang="zh-TW" dirty="0" smtClean="0"/>
              <a:t>2-km</a:t>
            </a:r>
            <a:r>
              <a:rPr lang="zh-TW" altLang="en-US" dirty="0" smtClean="0"/>
              <a:t>模擬的全台平均雨量分別為觀測的</a:t>
            </a:r>
            <a:r>
              <a:rPr lang="en-US" altLang="zh-TW" dirty="0" smtClean="0"/>
              <a:t>80%</a:t>
            </a:r>
            <a:r>
              <a:rPr lang="zh-TW" altLang="en-US" dirty="0" smtClean="0"/>
              <a:t>和</a:t>
            </a:r>
            <a:r>
              <a:rPr lang="en-US" altLang="zh-TW" dirty="0" smtClean="0"/>
              <a:t>88%</a:t>
            </a:r>
            <a:r>
              <a:rPr lang="zh-TW" altLang="en-US" dirty="0" smtClean="0"/>
              <a:t>，也藉此看出，若網格解析度提高，模式在計算雨量累積時能更準確</a:t>
            </a:r>
            <a:endParaRPr lang="en-US" altLang="zh-TW" dirty="0" smtClean="0"/>
          </a:p>
          <a:p>
            <a:pPr marL="228600" indent="-228600">
              <a:buFont typeface="+mj-lt"/>
              <a:buAutoNum type="arabicPeriod"/>
            </a:pPr>
            <a:r>
              <a:rPr lang="zh-TW" altLang="en-US" dirty="0" smtClean="0"/>
              <a:t>再加上吳等人在</a:t>
            </a:r>
            <a:r>
              <a:rPr lang="en-US" altLang="zh-TW" dirty="0" smtClean="0"/>
              <a:t>2002</a:t>
            </a:r>
            <a:r>
              <a:rPr lang="zh-TW" altLang="en-US" dirty="0" smtClean="0"/>
              <a:t>年所做的研究，我們可以說在兩個颱風的</a:t>
            </a:r>
            <a:r>
              <a:rPr lang="en-US" altLang="zh-TW" dirty="0" smtClean="0"/>
              <a:t>CASE</a:t>
            </a:r>
            <a:r>
              <a:rPr lang="zh-TW" altLang="en-US" dirty="0" smtClean="0"/>
              <a:t>裡面並沿著中央山脈預測降水時，解析度扮演著重要的角色</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14</a:t>
            </a:fld>
            <a:endParaRPr lang="zh-TW" altLang="en-US"/>
          </a:p>
        </p:txBody>
      </p:sp>
    </p:spTree>
    <p:extLst>
      <p:ext uri="{BB962C8B-B14F-4D97-AF65-F5344CB8AC3E}">
        <p14:creationId xmlns:p14="http://schemas.microsoft.com/office/powerpoint/2010/main" val="122877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Vertical maximum radar </a:t>
            </a:r>
            <a:r>
              <a:rPr lang="zh-TW" altLang="en-US" dirty="0" smtClean="0"/>
              <a:t>合成回波</a:t>
            </a:r>
            <a:r>
              <a:rPr lang="en-US" altLang="zh-TW" dirty="0" smtClean="0"/>
              <a:t>(CV) of </a:t>
            </a:r>
            <a:r>
              <a:rPr lang="en-US" altLang="zh-TW" dirty="0" err="1" smtClean="0"/>
              <a:t>Nari</a:t>
            </a:r>
            <a:endParaRPr lang="en-US" altLang="zh-TW" dirty="0" smtClean="0"/>
          </a:p>
          <a:p>
            <a:pPr marL="228600" indent="-228600">
              <a:buFont typeface="+mj-lt"/>
              <a:buAutoNum type="arabicPeriod"/>
            </a:pPr>
            <a:r>
              <a:rPr lang="zh-TW" altLang="en-US" dirty="0" smtClean="0"/>
              <a:t>在登陸前，納莉有明顯地近軸對稱的結構，並在台灣北部造成大量降雨</a:t>
            </a:r>
            <a:endParaRPr lang="en-US" altLang="zh-TW" dirty="0" smtClean="0"/>
          </a:p>
          <a:p>
            <a:pPr marL="228600" indent="-228600">
              <a:buFont typeface="+mj-lt"/>
              <a:buAutoNum type="arabicPeriod"/>
            </a:pPr>
            <a:r>
              <a:rPr lang="zh-TW" altLang="en-US" dirty="0" smtClean="0"/>
              <a:t>模式模擬出了對稱的掩強悍螺旋雨帶以及北台灣的大量降水</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15</a:t>
            </a:fld>
            <a:endParaRPr lang="zh-TW" altLang="en-US"/>
          </a:p>
        </p:txBody>
      </p:sp>
    </p:spTree>
    <p:extLst>
      <p:ext uri="{BB962C8B-B14F-4D97-AF65-F5344CB8AC3E}">
        <p14:creationId xmlns:p14="http://schemas.microsoft.com/office/powerpoint/2010/main" val="312093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納莉登陸後，颱風眼逐漸消失</a:t>
            </a:r>
            <a:r>
              <a:rPr lang="en-US" altLang="zh-TW" dirty="0" smtClean="0"/>
              <a:t>(the absence of the echo-free eye)</a:t>
            </a:r>
            <a:r>
              <a:rPr lang="zh-TW" altLang="en-US" dirty="0" smtClean="0"/>
              <a:t>，降雨結構更加不對稱</a:t>
            </a:r>
            <a:r>
              <a:rPr lang="en-US" altLang="zh-TW" dirty="0" smtClean="0"/>
              <a:t>(</a:t>
            </a:r>
            <a:r>
              <a:rPr lang="zh-TW" altLang="en-US" dirty="0" smtClean="0"/>
              <a:t>特別是中央山脈東側的眼牆</a:t>
            </a:r>
            <a:r>
              <a:rPr lang="en-US" altLang="zh-TW" dirty="0" smtClean="0"/>
              <a:t>)[</a:t>
            </a:r>
            <a:r>
              <a:rPr lang="zh-TW" altLang="en-US" dirty="0" smtClean="0"/>
              <a:t>可能是因為降雨在迎風面發生後，</a:t>
            </a:r>
            <a:r>
              <a:rPr lang="en-US" altLang="zh-TW" dirty="0" smtClean="0"/>
              <a:t>lee side</a:t>
            </a:r>
            <a:r>
              <a:rPr lang="zh-TW" altLang="en-US" dirty="0" smtClean="0"/>
              <a:t>的濕度較低</a:t>
            </a:r>
            <a:r>
              <a:rPr lang="en-US" altLang="zh-TW" dirty="0" smtClean="0"/>
              <a:t>]</a:t>
            </a:r>
          </a:p>
          <a:p>
            <a:pPr marL="228600" indent="-228600">
              <a:buFont typeface="+mj-lt"/>
              <a:buAutoNum type="arabicPeriod"/>
            </a:pPr>
            <a:r>
              <a:rPr lang="zh-TW" altLang="en-US" dirty="0" smtClean="0"/>
              <a:t>模式模擬出在</a:t>
            </a:r>
            <a:r>
              <a:rPr lang="en-US" altLang="zh-TW" dirty="0" smtClean="0"/>
              <a:t>”</a:t>
            </a:r>
            <a:r>
              <a:rPr lang="zh-TW" altLang="en-US" dirty="0" smtClean="0"/>
              <a:t>中央山脈</a:t>
            </a:r>
            <a:r>
              <a:rPr lang="en-US" altLang="zh-TW" dirty="0" smtClean="0"/>
              <a:t>”</a:t>
            </a:r>
            <a:r>
              <a:rPr lang="zh-TW" altLang="en-US" dirty="0" smtClean="0"/>
              <a:t>的強降水，比觀測所得的還要明顯</a:t>
            </a:r>
            <a:r>
              <a:rPr lang="en-US" altLang="zh-TW" dirty="0" smtClean="0"/>
              <a:t>(</a:t>
            </a:r>
            <a:r>
              <a:rPr lang="zh-TW" altLang="en-US" dirty="0" smtClean="0"/>
              <a:t>其原因有可能為雷達觀測需要移除地形干擾的雜訊以及雷達對於高地形區的限制</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16</a:t>
            </a:fld>
            <a:endParaRPr lang="zh-TW" altLang="en-US"/>
          </a:p>
        </p:txBody>
      </p:sp>
    </p:spTree>
    <p:extLst>
      <p:ext uri="{BB962C8B-B14F-4D97-AF65-F5344CB8AC3E}">
        <p14:creationId xmlns:p14="http://schemas.microsoft.com/office/powerpoint/2010/main" val="29437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本研究的第二個目標為檢驗颱風之</a:t>
            </a:r>
            <a:r>
              <a:rPr lang="en-US" altLang="zh-TW" dirty="0" smtClean="0"/>
              <a:t>3D</a:t>
            </a:r>
            <a:r>
              <a:rPr lang="zh-TW" altLang="en-US" dirty="0" smtClean="0"/>
              <a:t>的動力和降水結構，並且</a:t>
            </a:r>
            <a:r>
              <a:rPr lang="en-US" altLang="zh-TW" dirty="0" smtClean="0"/>
              <a:t>focus</a:t>
            </a:r>
            <a:r>
              <a:rPr lang="zh-TW" altLang="en-US" dirty="0" smtClean="0"/>
              <a:t>在颱風登陸後地形影響的結構改變</a:t>
            </a:r>
            <a:endParaRPr lang="en-US" altLang="zh-TW" dirty="0" smtClean="0"/>
          </a:p>
          <a:p>
            <a:endParaRPr lang="en-US" altLang="zh-TW" dirty="0" smtClean="0"/>
          </a:p>
          <a:p>
            <a:r>
              <a:rPr lang="zh-TW" altLang="en-US" dirty="0" smtClean="0"/>
              <a:t>接下來的圖都是一小時的平均場</a:t>
            </a:r>
            <a:r>
              <a:rPr lang="en-US" altLang="zh-TW" dirty="0" smtClean="0"/>
              <a:t>(at</a:t>
            </a:r>
            <a:r>
              <a:rPr lang="en-US" altLang="zh-TW" baseline="0" dirty="0" smtClean="0"/>
              <a:t> 2-min intervals for a 1-h period</a:t>
            </a:r>
            <a:r>
              <a:rPr lang="en-US" altLang="zh-TW" dirty="0" smtClean="0"/>
              <a:t>)</a:t>
            </a:r>
            <a:r>
              <a:rPr lang="zh-TW" altLang="en-US" dirty="0" smtClean="0"/>
              <a:t>，因此已經移除小尺度以及瞬間變化</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17</a:t>
            </a:fld>
            <a:endParaRPr lang="zh-TW" altLang="en-US"/>
          </a:p>
        </p:txBody>
      </p:sp>
    </p:spTree>
    <p:extLst>
      <p:ext uri="{BB962C8B-B14F-4D97-AF65-F5344CB8AC3E}">
        <p14:creationId xmlns:p14="http://schemas.microsoft.com/office/powerpoint/2010/main" val="250552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切線風在登陸前近似軸對稱，最大風速為</a:t>
            </a:r>
            <a:r>
              <a:rPr lang="en-US" altLang="zh-TW" dirty="0" smtClean="0"/>
              <a:t>55m/s</a:t>
            </a:r>
          </a:p>
          <a:p>
            <a:pPr marL="228600" indent="-228600">
              <a:buFont typeface="+mj-lt"/>
              <a:buAutoNum type="arabicPeriod"/>
            </a:pPr>
            <a:r>
              <a:rPr lang="zh-TW" altLang="en-US" dirty="0" smtClean="0"/>
              <a:t>登陸之後，由於輻合和輻散隨區域地形增強，因此顯出高度不對稱</a:t>
            </a:r>
            <a:endParaRPr lang="en-US" altLang="zh-TW" dirty="0" smtClean="0"/>
          </a:p>
          <a:p>
            <a:pPr marL="228600" indent="-228600">
              <a:buFont typeface="+mj-lt"/>
              <a:buAutoNum type="arabicPeriod"/>
            </a:pPr>
            <a:r>
              <a:rPr lang="en-US" altLang="zh-TW" dirty="0" smtClean="0"/>
              <a:t>Wavenumber – 1 signature with a maximum speed near 55 m/s &gt;&gt; many high wavenumber variations associated with flows over the</a:t>
            </a:r>
            <a:r>
              <a:rPr lang="en-US" altLang="zh-TW" baseline="0" dirty="0" smtClean="0"/>
              <a:t> hills and valleys in the CMR</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18</a:t>
            </a:fld>
            <a:endParaRPr lang="zh-TW" altLang="en-US"/>
          </a:p>
        </p:txBody>
      </p:sp>
    </p:spTree>
    <p:extLst>
      <p:ext uri="{BB962C8B-B14F-4D97-AF65-F5344CB8AC3E}">
        <p14:creationId xmlns:p14="http://schemas.microsoft.com/office/powerpoint/2010/main" val="23072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Solid – outflow, dashed line - inflow</a:t>
            </a:r>
          </a:p>
          <a:p>
            <a:pPr marL="228600" indent="-228600">
              <a:buFont typeface="+mj-lt"/>
              <a:buAutoNum type="arabicPeriod"/>
            </a:pPr>
            <a:r>
              <a:rPr lang="zh-TW" altLang="en-US" dirty="0" smtClean="0"/>
              <a:t>相反的，徑向風明顯地不對稱，並且在眼牆南邊的出流的徑向風指出可能有很強的區域切線風為超梯度風</a:t>
            </a:r>
            <a:r>
              <a:rPr lang="en-US" altLang="zh-TW" dirty="0" smtClean="0"/>
              <a:t>(</a:t>
            </a:r>
            <a:r>
              <a:rPr lang="en-US" altLang="zh-TW" dirty="0" err="1" smtClean="0"/>
              <a:t>supergradient</a:t>
            </a:r>
            <a:r>
              <a:rPr lang="en-US" altLang="zh-TW" dirty="0" smtClean="0"/>
              <a:t>)</a:t>
            </a:r>
          </a:p>
          <a:p>
            <a:pPr marL="228600" indent="-228600">
              <a:buFont typeface="+mj-lt"/>
              <a:buAutoNum type="arabicPeriod"/>
            </a:pPr>
            <a:r>
              <a:rPr lang="zh-TW" altLang="en-US" dirty="0" smtClean="0"/>
              <a:t>大部分的徑向風為向外，可能是地方地形產生的次環流，使得颱風</a:t>
            </a:r>
            <a:r>
              <a:rPr lang="en-US" altLang="zh-TW" dirty="0" smtClean="0"/>
              <a:t>vortex</a:t>
            </a:r>
            <a:r>
              <a:rPr lang="zh-TW" altLang="en-US" dirty="0" smtClean="0"/>
              <a:t>減弱</a:t>
            </a:r>
            <a:endParaRPr lang="en-US" altLang="zh-TW" dirty="0" smtClean="0"/>
          </a:p>
          <a:p>
            <a:pPr marL="228600" indent="-228600">
              <a:buFont typeface="+mj-lt"/>
              <a:buAutoNum type="arabicPeriod"/>
            </a:pPr>
            <a:r>
              <a:rPr lang="zh-TW" altLang="en-US" dirty="0" smtClean="0"/>
              <a:t>登陸後，在雪山山脈附近有強烈的出流</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19</a:t>
            </a:fld>
            <a:endParaRPr lang="zh-TW" altLang="en-US"/>
          </a:p>
        </p:txBody>
      </p:sp>
    </p:spTree>
    <p:extLst>
      <p:ext uri="{BB962C8B-B14F-4D97-AF65-F5344CB8AC3E}">
        <p14:creationId xmlns:p14="http://schemas.microsoft.com/office/powerpoint/2010/main" val="361969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a:t>
            </a:fld>
            <a:endParaRPr lang="zh-TW" altLang="en-US"/>
          </a:p>
        </p:txBody>
      </p:sp>
    </p:spTree>
    <p:extLst>
      <p:ext uri="{BB962C8B-B14F-4D97-AF65-F5344CB8AC3E}">
        <p14:creationId xmlns:p14="http://schemas.microsoft.com/office/powerpoint/2010/main" val="763980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Heavy dashed lines denote the vertical axis of RMW(</a:t>
            </a:r>
            <a:r>
              <a:rPr lang="zh-TW" altLang="en-US" dirty="0" smtClean="0"/>
              <a:t>最大風速半徑</a:t>
            </a:r>
            <a:r>
              <a:rPr lang="en-US" altLang="zh-TW" dirty="0" smtClean="0"/>
              <a:t>)</a:t>
            </a:r>
          </a:p>
          <a:p>
            <a:pPr marL="228600" indent="-228600">
              <a:buFont typeface="+mj-lt"/>
              <a:buAutoNum type="arabicPeriod"/>
            </a:pPr>
            <a:r>
              <a:rPr lang="zh-TW" altLang="en-US" dirty="0" smtClean="0"/>
              <a:t>登陸前，凝結熱有較為筆直的降雨結構</a:t>
            </a:r>
            <a:endParaRPr lang="en-US" altLang="zh-TW" dirty="0" smtClean="0"/>
          </a:p>
          <a:p>
            <a:pPr marL="228600" indent="-228600">
              <a:buFont typeface="+mj-lt"/>
              <a:buAutoNum type="arabicPeriod"/>
            </a:pPr>
            <a:r>
              <a:rPr lang="zh-TW" altLang="en-US" dirty="0" smtClean="0"/>
              <a:t>凝結熱的分布比起雷達回波較不對稱</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20</a:t>
            </a:fld>
            <a:endParaRPr lang="zh-TW" altLang="en-US"/>
          </a:p>
        </p:txBody>
      </p:sp>
    </p:spTree>
    <p:extLst>
      <p:ext uri="{BB962C8B-B14F-4D97-AF65-F5344CB8AC3E}">
        <p14:creationId xmlns:p14="http://schemas.microsoft.com/office/powerpoint/2010/main" val="318156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登陸之後，東北邊的眼牆仍然筆直，但是西南邊的眼牆在雪山山脈上呈現</a:t>
            </a:r>
            <a:r>
              <a:rPr lang="en-US" altLang="zh-TW" dirty="0" smtClean="0"/>
              <a:t>”</a:t>
            </a:r>
            <a:r>
              <a:rPr lang="zh-TW" altLang="en-US" dirty="0" smtClean="0"/>
              <a:t>倒塌</a:t>
            </a:r>
            <a:r>
              <a:rPr lang="en-US" altLang="zh-TW" dirty="0" smtClean="0"/>
              <a:t>”</a:t>
            </a:r>
            <a:r>
              <a:rPr lang="zh-TW" altLang="en-US" dirty="0" smtClean="0"/>
              <a:t>的狀態，有著更寬的雷達迴波和凝結熱</a:t>
            </a:r>
            <a:endParaRPr lang="en-US" altLang="zh-TW" dirty="0" smtClean="0"/>
          </a:p>
          <a:p>
            <a:pPr marL="228600" indent="-228600">
              <a:buFont typeface="+mj-lt"/>
              <a:buAutoNum type="arabicPeriod"/>
            </a:pPr>
            <a:r>
              <a:rPr lang="zh-TW" altLang="en-US" dirty="0" smtClean="0"/>
              <a:t>更重要的是在低地形上方，不論式雷達迴波和凝結熱都增強，而且，最大的潛熱發生在地形的上方且高度較低的位置</a:t>
            </a:r>
            <a:endParaRPr lang="en-US" altLang="zh-TW" dirty="0" smtClean="0"/>
          </a:p>
          <a:p>
            <a:pPr marL="228600" indent="-228600">
              <a:buFont typeface="+mj-lt"/>
              <a:buAutoNum type="arabicPeriod"/>
            </a:pPr>
            <a:r>
              <a:rPr lang="zh-TW" altLang="en-US" dirty="0" smtClean="0"/>
              <a:t>此結果與吳等人在</a:t>
            </a:r>
            <a:r>
              <a:rPr lang="en-US" altLang="zh-TW" dirty="0" smtClean="0"/>
              <a:t>2002</a:t>
            </a:r>
            <a:r>
              <a:rPr lang="zh-TW" altLang="en-US" dirty="0" smtClean="0"/>
              <a:t>年發表的對賀伯颱風與地形的數值模擬類似</a:t>
            </a:r>
            <a:endParaRPr lang="en-US" altLang="zh-TW" dirty="0" smtClean="0"/>
          </a:p>
          <a:p>
            <a:pPr marL="228600" indent="-228600">
              <a:buFont typeface="+mj-lt"/>
              <a:buAutoNum type="arabicPeriod"/>
            </a:pPr>
            <a:r>
              <a:rPr lang="zh-TW" altLang="en-US" dirty="0" smtClean="0"/>
              <a:t>也與</a:t>
            </a:r>
            <a:r>
              <a:rPr lang="en-US" altLang="zh-TW" dirty="0" smtClean="0"/>
              <a:t>Medina</a:t>
            </a:r>
            <a:r>
              <a:rPr lang="en-US" altLang="zh-TW" baseline="0" dirty="0" smtClean="0"/>
              <a:t> and </a:t>
            </a:r>
            <a:r>
              <a:rPr lang="en-US" altLang="zh-TW" baseline="0" dirty="0" err="1" smtClean="0"/>
              <a:t>Houze</a:t>
            </a:r>
            <a:r>
              <a:rPr lang="en-US" altLang="zh-TW" baseline="0" dirty="0" smtClean="0"/>
              <a:t> (2003)</a:t>
            </a:r>
            <a:r>
              <a:rPr lang="zh-TW" altLang="en-US" baseline="0" dirty="0" smtClean="0"/>
              <a:t> 用雷達分析地形影響降雨的情況類似</a:t>
            </a:r>
            <a:endParaRPr lang="en-US" altLang="zh-TW" baseline="0" dirty="0" smtClean="0"/>
          </a:p>
          <a:p>
            <a:pPr marL="228600" indent="-228600">
              <a:buFont typeface="+mj-lt"/>
              <a:buAutoNum type="arabicPeriod"/>
            </a:pPr>
            <a:r>
              <a:rPr lang="zh-TW" altLang="en-US" baseline="0" dirty="0" smtClean="0"/>
              <a:t>另外，在接下來的幾張圖中，都可以發現颱風眼在登陸之後有消失的情況</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21</a:t>
            </a:fld>
            <a:endParaRPr lang="zh-TW" altLang="en-US"/>
          </a:p>
        </p:txBody>
      </p:sp>
    </p:spTree>
    <p:extLst>
      <p:ext uri="{BB962C8B-B14F-4D97-AF65-F5344CB8AC3E}">
        <p14:creationId xmlns:p14="http://schemas.microsoft.com/office/powerpoint/2010/main" val="138826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登陸前的</a:t>
            </a:r>
            <a:r>
              <a:rPr lang="en-US" altLang="zh-TW" dirty="0" smtClean="0"/>
              <a:t>tangential wind</a:t>
            </a:r>
            <a:r>
              <a:rPr lang="zh-TW" altLang="en-US" dirty="0" smtClean="0"/>
              <a:t>和前人研究的海上熱帶氣旋類似</a:t>
            </a:r>
            <a:r>
              <a:rPr lang="en-US" altLang="zh-TW" dirty="0" smtClean="0"/>
              <a:t>(Jorgensen 1984;</a:t>
            </a:r>
            <a:r>
              <a:rPr lang="en-US" altLang="zh-TW" baseline="0" dirty="0" smtClean="0"/>
              <a:t> Marks and </a:t>
            </a:r>
            <a:r>
              <a:rPr lang="en-US" altLang="zh-TW" baseline="0" dirty="0" err="1" smtClean="0"/>
              <a:t>Houze</a:t>
            </a:r>
            <a:r>
              <a:rPr lang="en-US" altLang="zh-TW" baseline="0" dirty="0" smtClean="0"/>
              <a:t> 1987; Liu et al. 1997</a:t>
            </a:r>
            <a:r>
              <a:rPr lang="en-US" altLang="zh-TW" dirty="0" smtClean="0"/>
              <a:t>)</a:t>
            </a:r>
          </a:p>
          <a:p>
            <a:pPr marL="228600" indent="-228600">
              <a:buFont typeface="+mj-lt"/>
              <a:buAutoNum type="arabicPeriod"/>
            </a:pPr>
            <a:r>
              <a:rPr lang="zh-TW" altLang="en-US" dirty="0" smtClean="0"/>
              <a:t>但不同的是，納莉的最大風速半徑在低對流層的地方不太傾斜</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22</a:t>
            </a:fld>
            <a:endParaRPr lang="zh-TW" altLang="en-US"/>
          </a:p>
        </p:txBody>
      </p:sp>
    </p:spTree>
    <p:extLst>
      <p:ext uri="{BB962C8B-B14F-4D97-AF65-F5344CB8AC3E}">
        <p14:creationId xmlns:p14="http://schemas.microsoft.com/office/powerpoint/2010/main" val="946472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如同凝結熱，切線風在登陸之後一樣呈現不對稱</a:t>
            </a:r>
            <a:endParaRPr lang="en-US" altLang="zh-TW" dirty="0" smtClean="0"/>
          </a:p>
          <a:p>
            <a:pPr marL="228600" indent="-228600">
              <a:buFont typeface="+mj-lt"/>
              <a:buAutoNum type="arabicPeriod"/>
            </a:pPr>
            <a:r>
              <a:rPr lang="zh-TW" altLang="en-US" dirty="0" smtClean="0"/>
              <a:t>在中央山脈處</a:t>
            </a:r>
            <a:r>
              <a:rPr lang="en-US" altLang="zh-TW" dirty="0" smtClean="0"/>
              <a:t>3km</a:t>
            </a:r>
            <a:r>
              <a:rPr lang="zh-TW" altLang="en-US" dirty="0" smtClean="0"/>
              <a:t> </a:t>
            </a:r>
            <a:r>
              <a:rPr lang="en-US" altLang="zh-TW" dirty="0" smtClean="0"/>
              <a:t>AGL</a:t>
            </a:r>
            <a:r>
              <a:rPr lang="zh-TW" altLang="en-US" dirty="0" smtClean="0"/>
              <a:t> </a:t>
            </a:r>
            <a:r>
              <a:rPr lang="en-US" altLang="zh-TW" dirty="0" smtClean="0"/>
              <a:t>(above</a:t>
            </a:r>
            <a:r>
              <a:rPr lang="en-US" altLang="zh-TW" baseline="0" dirty="0" smtClean="0"/>
              <a:t> ground level</a:t>
            </a:r>
            <a:r>
              <a:rPr lang="en-US" altLang="zh-TW" dirty="0" smtClean="0"/>
              <a:t>)</a:t>
            </a:r>
            <a:r>
              <a:rPr lang="zh-TW" altLang="en-US" dirty="0" smtClean="0"/>
              <a:t>的地方呈現</a:t>
            </a:r>
            <a:r>
              <a:rPr lang="en-US" altLang="zh-TW" dirty="0" smtClean="0"/>
              <a:t>RMW(</a:t>
            </a:r>
            <a:r>
              <a:rPr lang="zh-TW" altLang="en-US" dirty="0" smtClean="0"/>
              <a:t>最大風速半徑</a:t>
            </a:r>
            <a:r>
              <a:rPr lang="en-US" altLang="zh-TW" dirty="0" smtClean="0"/>
              <a:t>)</a:t>
            </a:r>
            <a:r>
              <a:rPr lang="zh-TW" altLang="en-US" dirty="0" smtClean="0"/>
              <a:t>的傾斜，此現象指出了地形效應對熱帶氣旋切線風的影響</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23</a:t>
            </a:fld>
            <a:endParaRPr lang="zh-TW" altLang="en-US"/>
          </a:p>
        </p:txBody>
      </p:sp>
    </p:spTree>
    <p:extLst>
      <p:ext uri="{BB962C8B-B14F-4D97-AF65-F5344CB8AC3E}">
        <p14:creationId xmlns:p14="http://schemas.microsoft.com/office/powerpoint/2010/main" val="49464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在低處有強烈的入流</a:t>
            </a:r>
            <a:r>
              <a:rPr lang="en-US" altLang="zh-TW" dirty="0" smtClean="0"/>
              <a:t>(peak</a:t>
            </a:r>
            <a:r>
              <a:rPr lang="en-US" altLang="zh-TW" baseline="0" dirty="0" smtClean="0"/>
              <a:t> value of 10-16m/s</a:t>
            </a:r>
            <a:r>
              <a:rPr lang="en-US" altLang="zh-TW" dirty="0" smtClean="0"/>
              <a:t>)</a:t>
            </a:r>
            <a:r>
              <a:rPr lang="zh-TW" altLang="en-US" dirty="0" smtClean="0"/>
              <a:t>，並且在上方有出流，</a:t>
            </a:r>
            <a:r>
              <a:rPr lang="zh-TW" altLang="en-US" b="0" u="sng" dirty="0" smtClean="0">
                <a:solidFill>
                  <a:srgbClr val="FF0000"/>
                </a:solidFill>
              </a:rPr>
              <a:t>這是受到海面的磨擦和潛熱的影響</a:t>
            </a:r>
            <a:r>
              <a:rPr lang="en-US" altLang="zh-TW" b="0" u="sng" dirty="0" smtClean="0">
                <a:solidFill>
                  <a:srgbClr val="FF0000"/>
                </a:solidFill>
              </a:rPr>
              <a:t>(?) [</a:t>
            </a:r>
            <a:r>
              <a:rPr lang="zh-TW" altLang="en-US" b="0" u="sng" dirty="0" smtClean="0">
                <a:solidFill>
                  <a:srgbClr val="FF0000"/>
                </a:solidFill>
              </a:rPr>
              <a:t>潛熱釋放</a:t>
            </a:r>
            <a:r>
              <a:rPr lang="en-US" altLang="zh-TW" b="0" u="sng" dirty="0" smtClean="0">
                <a:solidFill>
                  <a:srgbClr val="FF0000"/>
                </a:solidFill>
              </a:rPr>
              <a:t>(?)&gt;&gt;</a:t>
            </a:r>
            <a:r>
              <a:rPr lang="zh-TW" altLang="en-US" b="0" u="sng" dirty="0" smtClean="0">
                <a:solidFill>
                  <a:srgbClr val="FF0000"/>
                </a:solidFill>
              </a:rPr>
              <a:t>降低</a:t>
            </a:r>
            <a:r>
              <a:rPr lang="en-US" altLang="zh-TW" b="0" u="sng" dirty="0" smtClean="0">
                <a:solidFill>
                  <a:srgbClr val="FF0000"/>
                </a:solidFill>
              </a:rPr>
              <a:t>P&gt;&gt;</a:t>
            </a:r>
            <a:r>
              <a:rPr lang="zh-TW" altLang="en-US" b="0" u="sng" dirty="0" smtClean="0">
                <a:solidFill>
                  <a:srgbClr val="FF0000"/>
                </a:solidFill>
              </a:rPr>
              <a:t>入流</a:t>
            </a:r>
            <a:r>
              <a:rPr lang="en-US" altLang="zh-TW" b="0" u="sng" dirty="0" smtClean="0">
                <a:solidFill>
                  <a:srgbClr val="FF0000"/>
                </a:solidFill>
              </a:rPr>
              <a:t>]</a:t>
            </a:r>
          </a:p>
          <a:p>
            <a:pPr marL="228600" indent="-228600">
              <a:buFont typeface="+mj-lt"/>
              <a:buAutoNum type="arabicPeriod"/>
            </a:pPr>
            <a:r>
              <a:rPr lang="zh-TW" altLang="en-US" b="0" u="none" dirty="0" smtClean="0">
                <a:solidFill>
                  <a:srgbClr val="FF0000"/>
                </a:solidFill>
              </a:rPr>
              <a:t>徑向風的入流和出流會決定熱帶氣旋的主環流的</a:t>
            </a:r>
            <a:r>
              <a:rPr lang="en-US" altLang="zh-TW" b="0" u="none" dirty="0" smtClean="0">
                <a:solidFill>
                  <a:srgbClr val="FF0000"/>
                </a:solidFill>
              </a:rPr>
              <a:t>local </a:t>
            </a:r>
            <a:r>
              <a:rPr lang="en-US" altLang="zh-TW" b="0" u="none" dirty="0" err="1" smtClean="0">
                <a:solidFill>
                  <a:srgbClr val="FF0000"/>
                </a:solidFill>
              </a:rPr>
              <a:t>spinup</a:t>
            </a:r>
            <a:r>
              <a:rPr lang="en-US" altLang="zh-TW" b="0" u="none" dirty="0" smtClean="0">
                <a:solidFill>
                  <a:srgbClr val="FF0000"/>
                </a:solidFill>
              </a:rPr>
              <a:t> or </a:t>
            </a:r>
            <a:r>
              <a:rPr lang="en-US" altLang="zh-TW" b="0" u="none" dirty="0" err="1" smtClean="0">
                <a:solidFill>
                  <a:srgbClr val="FF0000"/>
                </a:solidFill>
              </a:rPr>
              <a:t>spindown</a:t>
            </a:r>
            <a:endParaRPr lang="en-US" altLang="zh-TW" b="0" u="none" dirty="0" smtClean="0">
              <a:solidFill>
                <a:srgbClr val="FF0000"/>
              </a:solidFill>
            </a:endParaRPr>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24</a:t>
            </a:fld>
            <a:endParaRPr lang="zh-TW" altLang="en-US"/>
          </a:p>
        </p:txBody>
      </p:sp>
    </p:spTree>
    <p:extLst>
      <p:ext uri="{BB962C8B-B14F-4D97-AF65-F5344CB8AC3E}">
        <p14:creationId xmlns:p14="http://schemas.microsoft.com/office/powerpoint/2010/main" val="1044337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登陸之後，在低對流層</a:t>
            </a:r>
            <a:r>
              <a:rPr lang="en-US" altLang="zh-TW" dirty="0" smtClean="0"/>
              <a:t>(PBL)</a:t>
            </a:r>
            <a:r>
              <a:rPr lang="zh-TW" altLang="en-US" dirty="0" smtClean="0"/>
              <a:t>因著部分摩擦力增加和潛熱釋放加強，造成強烈的入流</a:t>
            </a:r>
            <a:r>
              <a:rPr lang="en-US" altLang="zh-TW" dirty="0" smtClean="0"/>
              <a:t>(stronger than 21 m/s)</a:t>
            </a:r>
          </a:p>
          <a:p>
            <a:pPr marL="228600" indent="-228600">
              <a:buFont typeface="+mj-lt"/>
              <a:buAutoNum type="arabicPeriod"/>
            </a:pPr>
            <a:r>
              <a:rPr lang="zh-TW" altLang="en-US" dirty="0" smtClean="0"/>
              <a:t>相對的，在雪山山脈上方有著強烈的出流，此因地形產生的強烈出流會造成颱風</a:t>
            </a:r>
            <a:r>
              <a:rPr lang="en-US" altLang="zh-TW" dirty="0" smtClean="0"/>
              <a:t>vortex</a:t>
            </a:r>
            <a:r>
              <a:rPr lang="zh-TW" altLang="en-US" dirty="0" smtClean="0"/>
              <a:t>的</a:t>
            </a:r>
            <a:r>
              <a:rPr lang="en-US" altLang="zh-TW" dirty="0" err="1" smtClean="0"/>
              <a:t>spindown</a:t>
            </a:r>
            <a:r>
              <a:rPr lang="zh-TW" altLang="en-US" dirty="0" smtClean="0"/>
              <a:t>，就像</a:t>
            </a:r>
            <a:r>
              <a:rPr lang="en-US" altLang="zh-TW" dirty="0" smtClean="0"/>
              <a:t>Ekman pumping</a:t>
            </a:r>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25</a:t>
            </a:fld>
            <a:endParaRPr lang="zh-TW" altLang="en-US"/>
          </a:p>
        </p:txBody>
      </p:sp>
    </p:spTree>
    <p:extLst>
      <p:ext uri="{BB962C8B-B14F-4D97-AF65-F5344CB8AC3E}">
        <p14:creationId xmlns:p14="http://schemas.microsoft.com/office/powerpoint/2010/main" val="1847498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地形敏感度測試 </a:t>
            </a:r>
            <a:r>
              <a:rPr lang="en-US" altLang="zh-TW" dirty="0" smtClean="0"/>
              <a:t>- </a:t>
            </a:r>
            <a:r>
              <a:rPr lang="zh-TW" altLang="en-US" dirty="0" smtClean="0"/>
              <a:t>第三個目標為測量颱風登陸後，地形對於納莉颱風的雨量之影響和對颱風沿著台灣中央山脈之路徑的影響</a:t>
            </a:r>
            <a:endParaRPr lang="en-US" altLang="zh-TW" dirty="0" smtClean="0"/>
          </a:p>
          <a:p>
            <a:r>
              <a:rPr lang="zh-TW" altLang="en-US" dirty="0" smtClean="0"/>
              <a:t>本測試中，有五種地形敏感度試驗分別為</a:t>
            </a:r>
            <a:r>
              <a:rPr lang="en-US" altLang="zh-TW" dirty="0" smtClean="0"/>
              <a:t>75%, 50%, 25%, 0%</a:t>
            </a:r>
            <a:r>
              <a:rPr lang="zh-TW" altLang="en-US" dirty="0" smtClean="0"/>
              <a:t>以及海洋地形</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26</a:t>
            </a:fld>
            <a:endParaRPr lang="zh-TW" altLang="en-US"/>
          </a:p>
        </p:txBody>
      </p:sp>
    </p:spTree>
    <p:extLst>
      <p:ext uri="{BB962C8B-B14F-4D97-AF65-F5344CB8AC3E}">
        <p14:creationId xmlns:p14="http://schemas.microsoft.com/office/powerpoint/2010/main" val="347624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其測試結果為地形越低，中心氣壓就越低，最大地表風速就越大</a:t>
            </a:r>
            <a:endParaRPr lang="en-US" altLang="zh-TW" dirty="0" smtClean="0"/>
          </a:p>
          <a:p>
            <a:pPr marL="228600" indent="-228600">
              <a:buFont typeface="+mj-lt"/>
              <a:buAutoNum type="arabicPeriod"/>
            </a:pPr>
            <a:r>
              <a:rPr lang="zh-TW" altLang="en-US" dirty="0" smtClean="0"/>
              <a:t>海洋的結果則是稍微強於無地形的結果</a:t>
            </a:r>
            <a:r>
              <a:rPr lang="en-US" altLang="zh-TW" dirty="0" smtClean="0"/>
              <a:t>(</a:t>
            </a:r>
            <a:r>
              <a:rPr lang="zh-TW" altLang="en-US" dirty="0" smtClean="0"/>
              <a:t>可能是因為海洋較靈敏和來自海洋的潛熱通量所影響</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27</a:t>
            </a:fld>
            <a:endParaRPr lang="zh-TW" altLang="en-US"/>
          </a:p>
        </p:txBody>
      </p:sp>
    </p:spTree>
    <p:extLst>
      <p:ext uri="{BB962C8B-B14F-4D97-AF65-F5344CB8AC3E}">
        <p14:creationId xmlns:p14="http://schemas.microsoft.com/office/powerpoint/2010/main" val="3627542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地形越高，越容易造成不規則</a:t>
            </a:r>
            <a:r>
              <a:rPr lang="en-US" altLang="zh-TW" dirty="0" smtClean="0"/>
              <a:t>(</a:t>
            </a:r>
            <a:r>
              <a:rPr lang="zh-TW" altLang="en-US" dirty="0" smtClean="0"/>
              <a:t>打轉</a:t>
            </a:r>
            <a:r>
              <a:rPr lang="en-US" altLang="zh-TW" dirty="0" smtClean="0"/>
              <a:t>)</a:t>
            </a:r>
            <a:r>
              <a:rPr lang="zh-TW" altLang="en-US" dirty="0" smtClean="0"/>
              <a:t>的暴風路徑</a:t>
            </a:r>
            <a:endParaRPr lang="en-US" altLang="zh-TW" dirty="0" smtClean="0"/>
          </a:p>
          <a:p>
            <a:pPr marL="228600" indent="-228600">
              <a:buFont typeface="+mj-lt"/>
              <a:buAutoNum type="arabicPeriod"/>
            </a:pPr>
            <a:r>
              <a:rPr lang="zh-TW" altLang="en-US" dirty="0" smtClean="0"/>
              <a:t>也就是，當地形減少時，颱風會有較</a:t>
            </a:r>
            <a:r>
              <a:rPr lang="en-US" altLang="zh-TW" dirty="0" smtClean="0"/>
              <a:t>CTL</a:t>
            </a:r>
            <a:r>
              <a:rPr lang="zh-TW" altLang="en-US" dirty="0" smtClean="0"/>
              <a:t>強且移動較快</a:t>
            </a:r>
            <a:endParaRPr lang="en-US" altLang="zh-TW" dirty="0" smtClean="0"/>
          </a:p>
          <a:p>
            <a:pPr marL="228600" indent="-228600">
              <a:buFont typeface="+mj-lt"/>
              <a:buAutoNum type="arabicPeriod"/>
            </a:pPr>
            <a:r>
              <a:rPr lang="zh-TW" altLang="en-US" dirty="0" smtClean="0"/>
              <a:t>在除去地形後和洋面的模擬，雖然在第一天是往西南移動，但是在第二天卻往西北後再往西南，這是因為環境駛引氣流的關係</a:t>
            </a:r>
            <a:endParaRPr lang="en-US" altLang="zh-TW" dirty="0" smtClean="0"/>
          </a:p>
          <a:p>
            <a:pPr marL="228600" indent="-228600">
              <a:buFont typeface="+mj-lt"/>
              <a:buAutoNum type="arabicPeriod"/>
            </a:pPr>
            <a:r>
              <a:rPr lang="zh-TW" altLang="en-US" dirty="0" smtClean="0"/>
              <a:t>根據這樣的敏感度測試，我們發現，在登陸前，台灣的地形會減緩納莉往西南的移動；而高聳的山脈會阻礙納莉從東北方過山</a:t>
            </a:r>
            <a:endParaRPr lang="en-US" altLang="zh-TW" dirty="0" smtClean="0"/>
          </a:p>
          <a:p>
            <a:pPr marL="228600" indent="-228600">
              <a:buFont typeface="+mj-lt"/>
              <a:buAutoNum type="arabicPeriod"/>
            </a:pPr>
            <a:r>
              <a:rPr lang="zh-TW" altLang="en-US" dirty="0" smtClean="0"/>
              <a:t>當</a:t>
            </a:r>
            <a:r>
              <a:rPr lang="en-US" altLang="zh-TW" dirty="0" smtClean="0"/>
              <a:t>basic-flow</a:t>
            </a:r>
            <a:r>
              <a:rPr lang="zh-TW" altLang="en-US" baseline="0" dirty="0" smtClean="0"/>
              <a:t> </a:t>
            </a:r>
            <a:r>
              <a:rPr lang="en-US" altLang="zh-TW" dirty="0" smtClean="0"/>
              <a:t>Froude</a:t>
            </a:r>
            <a:r>
              <a:rPr lang="en-US" altLang="zh-TW" baseline="0" dirty="0" smtClean="0"/>
              <a:t> number</a:t>
            </a:r>
            <a:r>
              <a:rPr lang="zh-TW" altLang="en-US" baseline="0" dirty="0" smtClean="0"/>
              <a:t>越大</a:t>
            </a:r>
            <a:r>
              <a:rPr lang="en-US" altLang="zh-TW" baseline="0" dirty="0" smtClean="0"/>
              <a:t>(&gt;0.5)</a:t>
            </a:r>
            <a:r>
              <a:rPr lang="zh-TW" altLang="en-US" baseline="0" dirty="0" smtClean="0"/>
              <a:t>越容易過山；越小就容易被阻斷，使其轉向，在納莉的</a:t>
            </a:r>
            <a:r>
              <a:rPr lang="en-US" altLang="zh-TW" baseline="0" dirty="0" smtClean="0"/>
              <a:t>CASE</a:t>
            </a:r>
            <a:r>
              <a:rPr lang="zh-TW" altLang="en-US" baseline="0" dirty="0" smtClean="0"/>
              <a:t>裡面，</a:t>
            </a:r>
            <a:r>
              <a:rPr lang="en-US" altLang="zh-TW" baseline="0" dirty="0" smtClean="0"/>
              <a:t>25~75%</a:t>
            </a:r>
            <a:r>
              <a:rPr lang="zh-TW" altLang="en-US" baseline="0" dirty="0" smtClean="0"/>
              <a:t>和</a:t>
            </a:r>
            <a:r>
              <a:rPr lang="en-US" altLang="zh-TW" baseline="0" dirty="0" smtClean="0"/>
              <a:t>CTL</a:t>
            </a:r>
            <a:r>
              <a:rPr lang="zh-TW" altLang="en-US" baseline="0" dirty="0" smtClean="0"/>
              <a:t>的敏感度測試的</a:t>
            </a:r>
            <a:r>
              <a:rPr lang="en-US" altLang="zh-TW" baseline="0" dirty="0" smtClean="0"/>
              <a:t>Froude number</a:t>
            </a:r>
            <a:r>
              <a:rPr lang="zh-TW" altLang="en-US" baseline="0" dirty="0" smtClean="0"/>
              <a:t>都很小</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28</a:t>
            </a:fld>
            <a:endParaRPr lang="zh-TW" altLang="en-US"/>
          </a:p>
        </p:txBody>
      </p:sp>
    </p:spTree>
    <p:extLst>
      <p:ext uri="{BB962C8B-B14F-4D97-AF65-F5344CB8AC3E}">
        <p14:creationId xmlns:p14="http://schemas.microsoft.com/office/powerpoint/2010/main" val="1290420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第一天的降水分布主要是因為大尺度的垂直風切，在眼牆的 </a:t>
            </a:r>
            <a:r>
              <a:rPr lang="en-US" altLang="zh-TW" dirty="0" err="1" smtClean="0"/>
              <a:t>downshear</a:t>
            </a:r>
            <a:r>
              <a:rPr lang="en-US" altLang="zh-TW" dirty="0" smtClean="0"/>
              <a:t> </a:t>
            </a:r>
            <a:r>
              <a:rPr lang="zh-TW" altLang="en-US" dirty="0" smtClean="0"/>
              <a:t>左側會產生較多的降水</a:t>
            </a:r>
            <a:r>
              <a:rPr lang="en-US" altLang="zh-TW" dirty="0" smtClean="0"/>
              <a:t>(Black et al. 2002, Zhang and </a:t>
            </a:r>
            <a:r>
              <a:rPr lang="en-US" altLang="zh-TW" dirty="0" err="1" smtClean="0"/>
              <a:t>kieu</a:t>
            </a:r>
            <a:r>
              <a:rPr lang="en-US" altLang="zh-TW" dirty="0" smtClean="0"/>
              <a:t> 2006)</a:t>
            </a:r>
          </a:p>
          <a:p>
            <a:pPr marL="228600" indent="-228600">
              <a:buFont typeface="+mj-lt"/>
              <a:buAutoNum type="arabicPeriod"/>
            </a:pPr>
            <a:r>
              <a:rPr lang="zh-TW" altLang="en-US" dirty="0" smtClean="0"/>
              <a:t>而第二天和第三天的降雨分布主要是受到台灣山脈的影響</a:t>
            </a:r>
            <a:endParaRPr lang="en-US" altLang="zh-TW" dirty="0" smtClean="0"/>
          </a:p>
          <a:p>
            <a:pPr marL="228600" indent="-228600">
              <a:buFont typeface="+mj-lt"/>
              <a:buAutoNum type="arabicPeriod"/>
            </a:pPr>
            <a:r>
              <a:rPr lang="zh-TW" altLang="en-US" dirty="0" smtClean="0"/>
              <a:t>可以注意的是，越高的山，在迎風面會有較多的降水，使得總累積雨量上升</a:t>
            </a:r>
            <a:r>
              <a:rPr lang="en-US" altLang="zh-TW" dirty="0" smtClean="0"/>
              <a:t>(</a:t>
            </a:r>
            <a:r>
              <a:rPr lang="zh-TW" altLang="en-US" dirty="0" smtClean="0"/>
              <a:t>越高的山，有越強的水平濕度通量輻合產生強烈的降水</a:t>
            </a:r>
            <a:r>
              <a:rPr lang="en-US" altLang="zh-TW" dirty="0" smtClean="0"/>
              <a:t>)</a:t>
            </a:r>
            <a:r>
              <a:rPr lang="zh-TW" altLang="en-US" dirty="0" smtClean="0"/>
              <a:t> </a:t>
            </a:r>
            <a:r>
              <a:rPr lang="en-US" altLang="zh-TW" dirty="0" smtClean="0"/>
              <a:t>[</a:t>
            </a:r>
            <a:r>
              <a:rPr lang="zh-TW" altLang="en-US" dirty="0" smtClean="0"/>
              <a:t>往下有表格</a:t>
            </a:r>
            <a:r>
              <a:rPr lang="en-US" altLang="zh-TW" dirty="0" smtClean="0"/>
              <a:t>]</a:t>
            </a:r>
          </a:p>
          <a:p>
            <a:pPr marL="228600" indent="-228600">
              <a:buFont typeface="+mj-lt"/>
              <a:buAutoNum type="arabicPeriod"/>
            </a:pPr>
            <a:r>
              <a:rPr lang="zh-TW" altLang="en-US" dirty="0" smtClean="0"/>
              <a:t>造成</a:t>
            </a:r>
            <a:r>
              <a:rPr lang="en-US" altLang="zh-TW" dirty="0" smtClean="0"/>
              <a:t>75%</a:t>
            </a:r>
            <a:r>
              <a:rPr lang="zh-TW" altLang="en-US" dirty="0" smtClean="0"/>
              <a:t>較多的降水，可能是因為</a:t>
            </a:r>
            <a:r>
              <a:rPr lang="en-US" altLang="zh-TW" dirty="0" smtClean="0"/>
              <a:t>9/16</a:t>
            </a:r>
            <a:r>
              <a:rPr lang="zh-TW" altLang="en-US" dirty="0" smtClean="0"/>
              <a:t>時，其熱帶氣旋在台灣駐足較久</a:t>
            </a:r>
            <a:endParaRPr lang="en-US" altLang="zh-TW" dirty="0" smtClean="0"/>
          </a:p>
          <a:p>
            <a:pPr marL="228600" indent="-228600">
              <a:buFont typeface="+mj-lt"/>
              <a:buAutoNum type="arabicPeriod"/>
            </a:pPr>
            <a:r>
              <a:rPr lang="zh-TW" altLang="en-US" dirty="0" smtClean="0"/>
              <a:t>然而這不能完全解釋各區域降水的最大值</a:t>
            </a:r>
            <a:endParaRPr lang="en-US" altLang="zh-TW" dirty="0" smtClean="0"/>
          </a:p>
          <a:p>
            <a:pPr marL="228600" indent="-228600">
              <a:buFont typeface="+mj-lt"/>
              <a:buAutoNum type="arabicPeriod"/>
            </a:pP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29</a:t>
            </a:fld>
            <a:endParaRPr lang="zh-TW" altLang="en-US"/>
          </a:p>
        </p:txBody>
      </p:sp>
    </p:spTree>
    <p:extLst>
      <p:ext uri="{BB962C8B-B14F-4D97-AF65-F5344CB8AC3E}">
        <p14:creationId xmlns:p14="http://schemas.microsoft.com/office/powerpoint/2010/main" val="234249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第一個目標是看在副熱帶的綜觀條件下所模擬出來的颱風在登陸前後的動力以及降雨是否與實際雷達和雨量觀測相符</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本研究的第二個目標為檢驗颱風之</a:t>
            </a:r>
            <a:r>
              <a:rPr lang="en-US" altLang="zh-TW" dirty="0" smtClean="0"/>
              <a:t>3D</a:t>
            </a:r>
            <a:r>
              <a:rPr lang="zh-TW" altLang="en-US" dirty="0" smtClean="0"/>
              <a:t>的動力和降水結構，並且</a:t>
            </a:r>
            <a:r>
              <a:rPr lang="en-US" altLang="zh-TW" dirty="0" smtClean="0"/>
              <a:t>focus</a:t>
            </a:r>
            <a:r>
              <a:rPr lang="zh-TW" altLang="en-US" dirty="0" smtClean="0"/>
              <a:t>在颱風登陸後地形影響的結構改變</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第三個目標為測量颱風登陸後，地形對於納莉颱風的雨量之影響和對颱風沿著台灣中央山脈之路徑的影響</a:t>
            </a:r>
          </a:p>
          <a:p>
            <a:pPr marL="228600" indent="-228600">
              <a:buFont typeface="+mj-lt"/>
              <a:buAutoNum type="arabicPeriod"/>
            </a:pPr>
            <a:endParaRPr lang="en-US" altLang="zh-TW" dirty="0" smtClean="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a:t>
            </a:fld>
            <a:endParaRPr lang="zh-TW" altLang="en-US"/>
          </a:p>
        </p:txBody>
      </p:sp>
    </p:spTree>
    <p:extLst>
      <p:ext uri="{BB962C8B-B14F-4D97-AF65-F5344CB8AC3E}">
        <p14:creationId xmlns:p14="http://schemas.microsoft.com/office/powerpoint/2010/main" val="167683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納莉的降水主要是受大尺度駛引流和區域地形影響</a:t>
            </a:r>
            <a:endParaRPr lang="en-US" altLang="zh-TW" dirty="0" smtClean="0"/>
          </a:p>
          <a:p>
            <a:pPr marL="228600" indent="-228600">
              <a:buFont typeface="+mj-lt"/>
              <a:buAutoNum type="arabicPeriod"/>
            </a:pPr>
            <a:r>
              <a:rPr lang="zh-TW" altLang="en-US" dirty="0" smtClean="0"/>
              <a:t>越高的山使熱帶氣旋減弱，但也在颱風登陸之後帶來更大的降水</a:t>
            </a:r>
            <a:endParaRPr lang="en-US" altLang="zh-TW" dirty="0" smtClean="0"/>
          </a:p>
          <a:p>
            <a:pPr marL="228600" indent="-228600">
              <a:buFont typeface="+mj-lt"/>
              <a:buAutoNum type="arabicPeriod"/>
            </a:pPr>
            <a:r>
              <a:rPr lang="zh-TW" altLang="en-US" dirty="0" smtClean="0"/>
              <a:t>地形與颱風路徑卻是</a:t>
            </a:r>
            <a:r>
              <a:rPr lang="en-US" altLang="zh-TW" dirty="0" smtClean="0"/>
              <a:t>nonlinear</a:t>
            </a:r>
            <a:r>
              <a:rPr lang="zh-TW" altLang="en-US" dirty="0" smtClean="0"/>
              <a:t>的，越高的地形，越容易使其打轉</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30</a:t>
            </a:fld>
            <a:endParaRPr lang="zh-TW" altLang="en-US"/>
          </a:p>
        </p:txBody>
      </p:sp>
    </p:spTree>
    <p:extLst>
      <p:ext uri="{BB962C8B-B14F-4D97-AF65-F5344CB8AC3E}">
        <p14:creationId xmlns:p14="http://schemas.microsoft.com/office/powerpoint/2010/main" val="414043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31</a:t>
            </a:fld>
            <a:endParaRPr lang="zh-TW" altLang="en-US"/>
          </a:p>
        </p:txBody>
      </p:sp>
    </p:spTree>
    <p:extLst>
      <p:ext uri="{BB962C8B-B14F-4D97-AF65-F5344CB8AC3E}">
        <p14:creationId xmlns:p14="http://schemas.microsoft.com/office/powerpoint/2010/main" val="2938003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http://demonstrations.wolfram.com/RankineVortexASimpleHurricaneModel/</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32</a:t>
            </a:fld>
            <a:endParaRPr lang="zh-TW" altLang="en-US"/>
          </a:p>
        </p:txBody>
      </p:sp>
    </p:spTree>
    <p:extLst>
      <p:ext uri="{BB962C8B-B14F-4D97-AF65-F5344CB8AC3E}">
        <p14:creationId xmlns:p14="http://schemas.microsoft.com/office/powerpoint/2010/main" val="1012010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33</a:t>
            </a:fld>
            <a:endParaRPr lang="zh-TW" altLang="en-US"/>
          </a:p>
        </p:txBody>
      </p:sp>
    </p:spTree>
    <p:extLst>
      <p:ext uri="{BB962C8B-B14F-4D97-AF65-F5344CB8AC3E}">
        <p14:creationId xmlns:p14="http://schemas.microsoft.com/office/powerpoint/2010/main" val="2273654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在北部，不論是</a:t>
            </a:r>
            <a:r>
              <a:rPr lang="en-US" altLang="zh-TW" dirty="0" smtClean="0"/>
              <a:t>6-km</a:t>
            </a:r>
            <a:r>
              <a:rPr lang="zh-TW" altLang="en-US" dirty="0" smtClean="0"/>
              <a:t>或是</a:t>
            </a:r>
            <a:r>
              <a:rPr lang="en-US" altLang="zh-TW" dirty="0" smtClean="0"/>
              <a:t>2-km</a:t>
            </a:r>
            <a:r>
              <a:rPr lang="zh-TW" altLang="en-US" dirty="0" smtClean="0"/>
              <a:t>的模擬降雨結果，皆小於觀測。</a:t>
            </a:r>
            <a:r>
              <a:rPr lang="en-US" altLang="zh-TW" dirty="0" smtClean="0"/>
              <a:t>(</a:t>
            </a:r>
            <a:r>
              <a:rPr lang="zh-TW" altLang="en-US" dirty="0" smtClean="0"/>
              <a:t>其原因可能是解析度不夠高，以及登陸時相差</a:t>
            </a:r>
            <a:r>
              <a:rPr lang="en-US" altLang="zh-TW" dirty="0" smtClean="0"/>
              <a:t>20km</a:t>
            </a:r>
            <a:r>
              <a:rPr lang="zh-TW" altLang="en-US" dirty="0" smtClean="0"/>
              <a:t>，颱風的</a:t>
            </a:r>
            <a:r>
              <a:rPr lang="en-US" altLang="zh-TW" dirty="0" smtClean="0"/>
              <a:t>inner-core</a:t>
            </a:r>
            <a:r>
              <a:rPr lang="zh-TW" altLang="en-US" dirty="0" smtClean="0"/>
              <a:t>動力因素的相位剛好不利於地形抬升</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34</a:t>
            </a:fld>
            <a:endParaRPr lang="zh-TW" altLang="en-US"/>
          </a:p>
        </p:txBody>
      </p:sp>
    </p:spTree>
    <p:extLst>
      <p:ext uri="{BB962C8B-B14F-4D97-AF65-F5344CB8AC3E}">
        <p14:creationId xmlns:p14="http://schemas.microsoft.com/office/powerpoint/2010/main" val="135319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35</a:t>
            </a:fld>
            <a:endParaRPr lang="zh-TW" altLang="en-US"/>
          </a:p>
        </p:txBody>
      </p:sp>
    </p:spTree>
    <p:extLst>
      <p:ext uri="{BB962C8B-B14F-4D97-AF65-F5344CB8AC3E}">
        <p14:creationId xmlns:p14="http://schemas.microsoft.com/office/powerpoint/2010/main" val="3251785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除了很小的</a:t>
            </a:r>
            <a:r>
              <a:rPr lang="en-US" altLang="zh-TW" dirty="0" smtClean="0"/>
              <a:t>Froude number</a:t>
            </a:r>
            <a:r>
              <a:rPr lang="zh-TW" altLang="en-US" dirty="0" smtClean="0"/>
              <a:t>，還由於背風的低壓取代了熱帶氣旋的</a:t>
            </a:r>
            <a:r>
              <a:rPr lang="en-US" altLang="zh-TW" dirty="0" smtClean="0"/>
              <a:t>vortex</a:t>
            </a:r>
            <a:r>
              <a:rPr lang="zh-TW" altLang="en-US" dirty="0" smtClean="0"/>
              <a:t>，因此造成</a:t>
            </a:r>
            <a:r>
              <a:rPr lang="en-US" altLang="zh-TW" dirty="0" smtClean="0"/>
              <a:t>CTL“</a:t>
            </a:r>
            <a:r>
              <a:rPr lang="zh-TW" altLang="en-US" dirty="0" smtClean="0"/>
              <a:t>直過</a:t>
            </a:r>
            <a:r>
              <a:rPr lang="en-US" altLang="zh-TW" dirty="0" smtClean="0"/>
              <a:t>”</a:t>
            </a:r>
            <a:r>
              <a:rPr lang="zh-TW" altLang="en-US" dirty="0" smtClean="0"/>
              <a:t>山脈的路徑</a:t>
            </a:r>
            <a:endParaRPr lang="en-US" altLang="zh-TW" dirty="0" smtClean="0"/>
          </a:p>
          <a:p>
            <a:pPr marL="228600" indent="-228600">
              <a:buFont typeface="+mj-lt"/>
              <a:buAutoNum type="arabicPeriod"/>
            </a:pPr>
            <a:r>
              <a:rPr lang="zh-TW" altLang="en-US" dirty="0" smtClean="0"/>
              <a:t>而在大尺度的分析中，駛引流也扮演了重要的腳色，主要是受到高層副熱帶高壓的影響</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36</a:t>
            </a:fld>
            <a:endParaRPr lang="zh-TW" altLang="en-US"/>
          </a:p>
        </p:txBody>
      </p:sp>
    </p:spTree>
    <p:extLst>
      <p:ext uri="{BB962C8B-B14F-4D97-AF65-F5344CB8AC3E}">
        <p14:creationId xmlns:p14="http://schemas.microsoft.com/office/powerpoint/2010/main" val="181157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37</a:t>
            </a:fld>
            <a:endParaRPr lang="zh-TW" altLang="en-US"/>
          </a:p>
        </p:txBody>
      </p:sp>
    </p:spTree>
    <p:extLst>
      <p:ext uri="{BB962C8B-B14F-4D97-AF65-F5344CB8AC3E}">
        <p14:creationId xmlns:p14="http://schemas.microsoft.com/office/powerpoint/2010/main" val="3698953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38</a:t>
            </a:fld>
            <a:endParaRPr lang="zh-TW" altLang="en-US"/>
          </a:p>
        </p:txBody>
      </p:sp>
    </p:spTree>
    <p:extLst>
      <p:ext uri="{BB962C8B-B14F-4D97-AF65-F5344CB8AC3E}">
        <p14:creationId xmlns:p14="http://schemas.microsoft.com/office/powerpoint/2010/main" val="317493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39</a:t>
            </a:fld>
            <a:endParaRPr lang="zh-TW" altLang="en-US"/>
          </a:p>
        </p:txBody>
      </p:sp>
    </p:spTree>
    <p:extLst>
      <p:ext uri="{BB962C8B-B14F-4D97-AF65-F5344CB8AC3E}">
        <p14:creationId xmlns:p14="http://schemas.microsoft.com/office/powerpoint/2010/main" val="330017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TC</a:t>
            </a:r>
            <a:r>
              <a:rPr lang="zh-TW" altLang="en-US" dirty="0" smtClean="0"/>
              <a:t>模式的登陸後之降雨分布及雨量預報取決於颱風環流和地形結構的解析度</a:t>
            </a:r>
            <a:endParaRPr lang="en-US" altLang="zh-TW" dirty="0" smtClean="0"/>
          </a:p>
          <a:p>
            <a:pPr marL="228600" indent="-228600">
              <a:buFont typeface="+mj-lt"/>
              <a:buAutoNum type="arabicPeriod"/>
            </a:pPr>
            <a:r>
              <a:rPr lang="zh-TW" altLang="en-US" dirty="0" smtClean="0"/>
              <a:t>吳等人指出在颱風賀伯登入時，模式和地形解析度對於中央山脈產生強降水有極大的影響力</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4</a:t>
            </a:fld>
            <a:endParaRPr lang="zh-TW" altLang="en-US"/>
          </a:p>
        </p:txBody>
      </p:sp>
    </p:spTree>
    <p:extLst>
      <p:ext uri="{BB962C8B-B14F-4D97-AF65-F5344CB8AC3E}">
        <p14:creationId xmlns:p14="http://schemas.microsoft.com/office/powerpoint/2010/main" val="259940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5</a:t>
            </a:fld>
            <a:endParaRPr lang="zh-TW" altLang="en-US"/>
          </a:p>
        </p:txBody>
      </p:sp>
    </p:spTree>
    <p:extLst>
      <p:ext uri="{BB962C8B-B14F-4D97-AF65-F5344CB8AC3E}">
        <p14:creationId xmlns:p14="http://schemas.microsoft.com/office/powerpoint/2010/main" val="329787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大陸高壓減弱，納莉向南移動</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6</a:t>
            </a:fld>
            <a:endParaRPr lang="zh-TW" altLang="en-US"/>
          </a:p>
        </p:txBody>
      </p:sp>
    </p:spTree>
    <p:extLst>
      <p:ext uri="{BB962C8B-B14F-4D97-AF65-F5344CB8AC3E}">
        <p14:creationId xmlns:p14="http://schemas.microsoft.com/office/powerpoint/2010/main" val="256789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Very long duration</a:t>
            </a:r>
            <a:r>
              <a:rPr lang="en-US" altLang="zh-TW" baseline="0" dirty="0" smtClean="0"/>
              <a:t>: </a:t>
            </a:r>
            <a:r>
              <a:rPr lang="zh-TW" altLang="en-US" baseline="0" dirty="0" smtClean="0"/>
              <a:t>受到台灣的中央山脈地形阻擋，納莉往西南移動得非常緩慢 </a:t>
            </a:r>
            <a:r>
              <a:rPr lang="en-US" altLang="zh-TW" baseline="0" dirty="0" smtClean="0"/>
              <a:t>&gt;&gt;</a:t>
            </a:r>
            <a:r>
              <a:rPr lang="zh-TW" altLang="en-US" baseline="0" dirty="0" smtClean="0"/>
              <a:t> 造成嚴重的降水</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7</a:t>
            </a:fld>
            <a:endParaRPr lang="zh-TW" altLang="en-US"/>
          </a:p>
        </p:txBody>
      </p:sp>
    </p:spTree>
    <p:extLst>
      <p:ext uri="{BB962C8B-B14F-4D97-AF65-F5344CB8AC3E}">
        <p14:creationId xmlns:p14="http://schemas.microsoft.com/office/powerpoint/2010/main" val="91220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8</a:t>
            </a:fld>
            <a:endParaRPr lang="zh-TW" altLang="en-US"/>
          </a:p>
        </p:txBody>
      </p:sp>
    </p:spTree>
    <p:extLst>
      <p:ext uri="{BB962C8B-B14F-4D97-AF65-F5344CB8AC3E}">
        <p14:creationId xmlns:p14="http://schemas.microsoft.com/office/powerpoint/2010/main" val="129064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54-, 18-, </a:t>
            </a:r>
            <a:r>
              <a:rPr lang="en-US" altLang="zh-TW" baseline="0" dirty="0" smtClean="0"/>
              <a:t> 6-km grids are integrated in a two-way interactive mode for 84hrs</a:t>
            </a:r>
          </a:p>
          <a:p>
            <a:pPr marL="228600" indent="-228600">
              <a:buFont typeface="+mj-lt"/>
              <a:buAutoNum type="arabicPeriod"/>
            </a:pPr>
            <a:r>
              <a:rPr lang="en-US" altLang="zh-TW" baseline="0" dirty="0" smtClean="0"/>
              <a:t>The 2-km grid is run separately for 84hrs with initial and boundary conditions provided from the output of 6-km grid</a:t>
            </a:r>
          </a:p>
          <a:p>
            <a:pPr marL="228600" indent="-228600">
              <a:buFont typeface="+mj-lt"/>
              <a:buAutoNum type="arabicPeriod"/>
            </a:pPr>
            <a:r>
              <a:rPr lang="zh-TW" altLang="en-US" baseline="0" dirty="0" smtClean="0"/>
              <a:t>由於納莉屬於中尺度長成的颱風，因此在大尺度的</a:t>
            </a:r>
            <a:r>
              <a:rPr lang="en-US" altLang="zh-TW" baseline="0" dirty="0" smtClean="0"/>
              <a:t>ECMWF/TOGA</a:t>
            </a:r>
            <a:r>
              <a:rPr lang="zh-TW" altLang="en-US" baseline="0" dirty="0" smtClean="0"/>
              <a:t>資料下所表現出來的颱風強度太弱，因此需要做</a:t>
            </a:r>
            <a:r>
              <a:rPr lang="en-US" altLang="zh-TW" baseline="0" dirty="0" smtClean="0"/>
              <a:t>BOGUS</a:t>
            </a:r>
          </a:p>
          <a:p>
            <a:pPr marL="228600" indent="-228600">
              <a:buFont typeface="+mj-lt"/>
              <a:buAutoNum type="arabicPeriod"/>
            </a:pPr>
            <a:r>
              <a:rPr lang="en-US" altLang="zh-TW" baseline="0" dirty="0" smtClean="0"/>
              <a:t>(</a:t>
            </a:r>
            <a:r>
              <a:rPr lang="zh-TW" altLang="en-US" baseline="0" dirty="0" smtClean="0"/>
              <a:t>先將大尺度分析的渦漩移除，在置入一個與納莉特徵相似</a:t>
            </a:r>
            <a:r>
              <a:rPr lang="en-US" altLang="zh-TW" baseline="0" dirty="0" smtClean="0"/>
              <a:t>(max wind: 39m/s, 50km of RMW)</a:t>
            </a:r>
            <a:r>
              <a:rPr lang="zh-TW" altLang="en-US" baseline="0" dirty="0" smtClean="0"/>
              <a:t>的軸對稱</a:t>
            </a:r>
            <a:r>
              <a:rPr lang="en-US" altLang="zh-TW" baseline="0" dirty="0" err="1" smtClean="0"/>
              <a:t>Rankine</a:t>
            </a:r>
            <a:r>
              <a:rPr lang="en-US" altLang="zh-TW" baseline="0" dirty="0" smtClean="0"/>
              <a:t> </a:t>
            </a:r>
            <a:r>
              <a:rPr lang="zh-TW" altLang="en-US" baseline="0" dirty="0" smtClean="0"/>
              <a:t>渦旋到水平風場裡面</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490C447A-20AE-4C91-A864-D2E554C89CAA}" type="slidenum">
              <a:rPr lang="zh-TW" altLang="en-US" smtClean="0"/>
              <a:t>9</a:t>
            </a:fld>
            <a:endParaRPr lang="zh-TW" altLang="en-US"/>
          </a:p>
        </p:txBody>
      </p:sp>
    </p:spTree>
    <p:extLst>
      <p:ext uri="{BB962C8B-B14F-4D97-AF65-F5344CB8AC3E}">
        <p14:creationId xmlns:p14="http://schemas.microsoft.com/office/powerpoint/2010/main" val="286803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BC3958C-BFA5-4D14-97A7-A1D16BB7C5C3}" type="slidenum">
              <a:rPr lang="zh-TW" altLang="en-US" smtClean="0"/>
              <a:t>‹#›</a:t>
            </a:fld>
            <a:endParaRPr lang="zh-TW"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BC3958C-BFA5-4D14-97A7-A1D16BB7C5C3}" type="slidenum">
              <a:rPr lang="zh-TW" altLang="en-US" smtClean="0"/>
              <a:t>‹#›</a:t>
            </a:fld>
            <a:endParaRPr lang="zh-TW"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BC3958C-BFA5-4D14-97A7-A1D16BB7C5C3}" type="slidenum">
              <a:rPr lang="zh-TW" altLang="en-US" smtClean="0"/>
              <a:t>‹#›</a:t>
            </a:fld>
            <a:endParaRPr lang="zh-TW"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smtClean="0"/>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BC3958C-BFA5-4D14-97A7-A1D16BB7C5C3}" type="slidenum">
              <a:rPr lang="zh-TW" altLang="en-US" smtClean="0"/>
              <a:t>‹#›</a:t>
            </a:fld>
            <a:endParaRPr lang="zh-TW"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274843E-F35D-4399-8928-591470627204}" type="datetimeFigureOut">
              <a:rPr lang="zh-TW" altLang="en-US" smtClean="0"/>
              <a:t>2012/1/3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BC3958C-BFA5-4D14-97A7-A1D16BB7C5C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274843E-F35D-4399-8928-591470627204}" type="datetimeFigureOut">
              <a:rPr lang="zh-TW" altLang="en-US" smtClean="0"/>
              <a:t>2012/1/3</a:t>
            </a:fld>
            <a:endParaRPr lang="zh-TW"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TW"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BC3958C-BFA5-4D14-97A7-A1D16BB7C5C3}" type="slidenum">
              <a:rPr lang="zh-TW" altLang="en-US" smtClean="0"/>
              <a:t>‹#›</a:t>
            </a:fld>
            <a:endParaRPr lang="zh-TW"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3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4.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3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3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0.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slide" Target="slide13.xm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slide" Target="slide2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5.png"/><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060848"/>
            <a:ext cx="8568952" cy="1872208"/>
          </a:xfrm>
        </p:spPr>
        <p:txBody>
          <a:bodyPr>
            <a:noAutofit/>
          </a:bodyPr>
          <a:lstStyle/>
          <a:p>
            <a:r>
              <a:rPr lang="en-US" altLang="zh-TW" sz="4000" dirty="0" smtClean="0"/>
              <a:t>A</a:t>
            </a:r>
            <a:r>
              <a:rPr lang="zh-TW" altLang="en-US" sz="4000" dirty="0" smtClean="0"/>
              <a:t> </a:t>
            </a:r>
            <a:r>
              <a:rPr lang="en-US" altLang="zh-TW" sz="4000" dirty="0" smtClean="0"/>
              <a:t>Modeling Study of Typhoon </a:t>
            </a:r>
            <a:r>
              <a:rPr lang="en-US" altLang="zh-TW" sz="4000" dirty="0" err="1" smtClean="0"/>
              <a:t>Nari</a:t>
            </a:r>
            <a:r>
              <a:rPr lang="en-US" altLang="zh-TW" sz="4000" dirty="0" smtClean="0"/>
              <a:t> (2001) at Landfall. Part I: Topographic Effects</a:t>
            </a:r>
            <a:endParaRPr lang="zh-TW" altLang="en-US" sz="4000" dirty="0"/>
          </a:p>
        </p:txBody>
      </p:sp>
      <p:sp>
        <p:nvSpPr>
          <p:cNvPr id="6" name="副標題 2"/>
          <p:cNvSpPr txBox="1">
            <a:spLocks/>
          </p:cNvSpPr>
          <p:nvPr/>
        </p:nvSpPr>
        <p:spPr>
          <a:xfrm>
            <a:off x="3995936" y="4210105"/>
            <a:ext cx="4816047" cy="576064"/>
          </a:xfrm>
          <a:prstGeom prst="rect">
            <a:avLst/>
          </a:prstGeom>
        </p:spPr>
        <p:txBody>
          <a:bodyPr vert="horz" lIns="91440" tIns="45720" rIns="91440" bIns="45720" rtlCol="0">
            <a:normAutofit fontScale="85000" lnSpcReduction="20000"/>
          </a:bodyPr>
          <a:lstStyle/>
          <a:p>
            <a:pPr lvl="0">
              <a:spcBef>
                <a:spcPct val="20000"/>
              </a:spcBef>
            </a:pPr>
            <a:r>
              <a:rPr lang="en-US" altLang="zh-TW" sz="1400" b="1" dirty="0"/>
              <a:t>Yang, M.-J.</a:t>
            </a:r>
            <a:r>
              <a:rPr lang="en-US" altLang="zh-TW" sz="1400" dirty="0"/>
              <a:t>, D.-L. Zhang, and H.-L. Huang , 2008: A modeling study of Typhoon </a:t>
            </a:r>
            <a:r>
              <a:rPr lang="en-US" altLang="zh-TW" sz="1400" dirty="0" err="1"/>
              <a:t>Nari</a:t>
            </a:r>
            <a:r>
              <a:rPr lang="en-US" altLang="zh-TW" sz="1400" dirty="0"/>
              <a:t> (2001) at landfall. Part I: The topographic effects. </a:t>
            </a:r>
            <a:r>
              <a:rPr lang="en-US" altLang="zh-TW" sz="1400" i="1" dirty="0"/>
              <a:t>J. Atmos. Sci.</a:t>
            </a:r>
            <a:r>
              <a:rPr lang="en-US" altLang="zh-TW" sz="1400" dirty="0"/>
              <a:t>, </a:t>
            </a:r>
            <a:r>
              <a:rPr lang="en-US" altLang="zh-TW" sz="1400" b="1" dirty="0"/>
              <a:t>65</a:t>
            </a:r>
            <a:r>
              <a:rPr lang="en-US" altLang="zh-TW" sz="1400" dirty="0" smtClean="0"/>
              <a:t>,</a:t>
            </a:r>
            <a:endParaRPr kumimoji="0" lang="zh-TW" alt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Verification</a:t>
            </a:r>
            <a:endParaRPr lang="zh-TW" altLang="en-US" dirty="0"/>
          </a:p>
        </p:txBody>
      </p:sp>
      <p:sp>
        <p:nvSpPr>
          <p:cNvPr id="3" name="內容版面配置區 2"/>
          <p:cNvSpPr>
            <a:spLocks noGrp="1"/>
          </p:cNvSpPr>
          <p:nvPr>
            <p:ph idx="1"/>
          </p:nvPr>
        </p:nvSpPr>
        <p:spPr/>
        <p:txBody>
          <a:bodyPr/>
          <a:lstStyle/>
          <a:p>
            <a:pPr marL="514350" indent="-514350">
              <a:buFont typeface="+mj-lt"/>
              <a:buAutoNum type="alphaLcPeriod"/>
            </a:pPr>
            <a:r>
              <a:rPr lang="en-US" altLang="zh-TW" dirty="0" smtClean="0"/>
              <a:t>Track and Intensity</a:t>
            </a:r>
          </a:p>
          <a:p>
            <a:pPr marL="514350" indent="-514350">
              <a:buFont typeface="+mj-lt"/>
              <a:buAutoNum type="alphaLcPeriod"/>
            </a:pPr>
            <a:r>
              <a:rPr lang="en-US" altLang="zh-TW" dirty="0" smtClean="0"/>
              <a:t>Accumulated rainfall</a:t>
            </a:r>
          </a:p>
          <a:p>
            <a:pPr marL="514350" indent="-514350">
              <a:buFont typeface="+mj-lt"/>
              <a:buAutoNum type="alphaLcPeriod"/>
            </a:pPr>
            <a:r>
              <a:rPr lang="en-US" altLang="zh-TW" dirty="0" smtClean="0"/>
              <a:t>Horizontal storm structure</a:t>
            </a:r>
          </a:p>
          <a:p>
            <a:pPr marL="514350" indent="-514350">
              <a:buFont typeface="+mj-lt"/>
              <a:buAutoNum type="alphaLcPeriod"/>
            </a:pPr>
            <a:endParaRPr lang="zh-TW" altLang="en-US" dirty="0"/>
          </a:p>
        </p:txBody>
      </p:sp>
    </p:spTree>
    <p:extLst>
      <p:ext uri="{BB962C8B-B14F-4D97-AF65-F5344CB8AC3E}">
        <p14:creationId xmlns:p14="http://schemas.microsoft.com/office/powerpoint/2010/main" val="2915725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28575"/>
            <a:ext cx="7134225"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076056" y="6300028"/>
            <a:ext cx="2491259" cy="369332"/>
          </a:xfrm>
          <a:prstGeom prst="rect">
            <a:avLst/>
          </a:prstGeom>
        </p:spPr>
        <p:txBody>
          <a:bodyPr wrap="none">
            <a:spAutoFit/>
          </a:bodyPr>
          <a:lstStyle/>
          <a:p>
            <a:pPr marL="514350" indent="-514350">
              <a:buFont typeface="+mj-lt"/>
              <a:buAutoNum type="alphaLcPeriod"/>
            </a:pPr>
            <a:r>
              <a:rPr lang="en-US" altLang="zh-TW" dirty="0"/>
              <a:t>Track and Intensity</a:t>
            </a:r>
          </a:p>
        </p:txBody>
      </p:sp>
    </p:spTree>
    <p:extLst>
      <p:ext uri="{BB962C8B-B14F-4D97-AF65-F5344CB8AC3E}">
        <p14:creationId xmlns:p14="http://schemas.microsoft.com/office/powerpoint/2010/main" val="161029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b="1" dirty="0"/>
          </a:p>
          <a:p>
            <a:endParaRPr lang="zh-TW" alt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2656"/>
            <a:ext cx="6552728" cy="597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868144" y="6300028"/>
            <a:ext cx="2491259" cy="369332"/>
          </a:xfrm>
          <a:prstGeom prst="rect">
            <a:avLst/>
          </a:prstGeom>
        </p:spPr>
        <p:txBody>
          <a:bodyPr wrap="none">
            <a:spAutoFit/>
          </a:bodyPr>
          <a:lstStyle/>
          <a:p>
            <a:pPr marL="514350" indent="-514350">
              <a:buFont typeface="+mj-lt"/>
              <a:buAutoNum type="alphaLcPeriod"/>
            </a:pPr>
            <a:r>
              <a:rPr lang="en-US" altLang="zh-TW" dirty="0"/>
              <a:t>Track and Intensity</a:t>
            </a:r>
          </a:p>
        </p:txBody>
      </p:sp>
      <p:sp>
        <p:nvSpPr>
          <p:cNvPr id="4" name="文字方塊 3"/>
          <p:cNvSpPr txBox="1"/>
          <p:nvPr/>
        </p:nvSpPr>
        <p:spPr>
          <a:xfrm flipV="1">
            <a:off x="971600" y="1124744"/>
            <a:ext cx="461665" cy="990015"/>
          </a:xfrm>
          <a:prstGeom prst="rect">
            <a:avLst/>
          </a:prstGeom>
          <a:noFill/>
        </p:spPr>
        <p:txBody>
          <a:bodyPr vert="eaVert" wrap="none" rtlCol="0">
            <a:spAutoFit/>
          </a:bodyPr>
          <a:lstStyle/>
          <a:p>
            <a:r>
              <a:rPr lang="en-US" altLang="zh-TW" dirty="0" smtClean="0"/>
              <a:t>SLP(</a:t>
            </a:r>
            <a:r>
              <a:rPr lang="en-US" altLang="zh-TW" dirty="0" err="1" smtClean="0"/>
              <a:t>hPa</a:t>
            </a:r>
            <a:r>
              <a:rPr lang="en-US" altLang="zh-TW" dirty="0" smtClean="0"/>
              <a:t>)</a:t>
            </a:r>
            <a:endParaRPr lang="zh-TW" altLang="en-US" dirty="0"/>
          </a:p>
        </p:txBody>
      </p:sp>
      <p:sp>
        <p:nvSpPr>
          <p:cNvPr id="7" name="文字方塊 6"/>
          <p:cNvSpPr txBox="1"/>
          <p:nvPr/>
        </p:nvSpPr>
        <p:spPr>
          <a:xfrm flipV="1">
            <a:off x="963708" y="4005064"/>
            <a:ext cx="461665" cy="1143903"/>
          </a:xfrm>
          <a:prstGeom prst="rect">
            <a:avLst/>
          </a:prstGeom>
          <a:noFill/>
        </p:spPr>
        <p:txBody>
          <a:bodyPr vert="eaVert" wrap="none" rtlCol="0">
            <a:spAutoFit/>
          </a:bodyPr>
          <a:lstStyle/>
          <a:p>
            <a:r>
              <a:rPr lang="en-US" altLang="zh-TW" dirty="0" err="1" smtClean="0"/>
              <a:t>Vmax</a:t>
            </a:r>
            <a:r>
              <a:rPr lang="en-US" altLang="zh-TW" dirty="0" smtClean="0"/>
              <a:t>(m/s)</a:t>
            </a:r>
            <a:endParaRPr lang="zh-TW" altLang="en-US" dirty="0"/>
          </a:p>
        </p:txBody>
      </p:sp>
      <p:sp>
        <p:nvSpPr>
          <p:cNvPr id="6" name="文字方塊 5"/>
          <p:cNvSpPr txBox="1"/>
          <p:nvPr/>
        </p:nvSpPr>
        <p:spPr>
          <a:xfrm>
            <a:off x="3557584" y="2955860"/>
            <a:ext cx="1524776" cy="369332"/>
          </a:xfrm>
          <a:prstGeom prst="rect">
            <a:avLst/>
          </a:prstGeom>
          <a:noFill/>
        </p:spPr>
        <p:txBody>
          <a:bodyPr wrap="none" rtlCol="0">
            <a:spAutoFit/>
          </a:bodyPr>
          <a:lstStyle/>
          <a:p>
            <a:r>
              <a:rPr lang="en-US" altLang="zh-TW" dirty="0" err="1" smtClean="0"/>
              <a:t>Modeltime</a:t>
            </a:r>
            <a:r>
              <a:rPr lang="en-US" altLang="zh-TW" dirty="0" smtClean="0"/>
              <a:t> (h)</a:t>
            </a:r>
            <a:endParaRPr lang="zh-TW" altLang="en-US" dirty="0"/>
          </a:p>
        </p:txBody>
      </p:sp>
      <p:sp>
        <p:nvSpPr>
          <p:cNvPr id="8" name="四角星形 7">
            <a:hlinkClick r:id="rId4" action="ppaction://hlinksldjump"/>
          </p:cNvPr>
          <p:cNvSpPr/>
          <p:nvPr/>
        </p:nvSpPr>
        <p:spPr>
          <a:xfrm>
            <a:off x="7453726" y="692696"/>
            <a:ext cx="286626"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275856" y="3615407"/>
            <a:ext cx="817853" cy="461665"/>
          </a:xfrm>
          <a:prstGeom prst="rect">
            <a:avLst/>
          </a:prstGeom>
          <a:noFill/>
        </p:spPr>
        <p:txBody>
          <a:bodyPr wrap="none" rtlCol="0">
            <a:spAutoFit/>
          </a:bodyPr>
          <a:lstStyle/>
          <a:p>
            <a:r>
              <a:rPr lang="en-US" altLang="zh-TW" sz="2400" b="1" dirty="0" smtClean="0">
                <a:solidFill>
                  <a:srgbClr val="FF0000"/>
                </a:solidFill>
              </a:rPr>
              <a:t>CTL</a:t>
            </a:r>
            <a:endParaRPr lang="zh-TW" altLang="en-US" sz="2400" b="1" dirty="0">
              <a:solidFill>
                <a:srgbClr val="FF0000"/>
              </a:solidFill>
            </a:endParaRPr>
          </a:p>
        </p:txBody>
      </p:sp>
      <p:sp>
        <p:nvSpPr>
          <p:cNvPr id="11" name="文字方塊 10"/>
          <p:cNvSpPr txBox="1"/>
          <p:nvPr/>
        </p:nvSpPr>
        <p:spPr>
          <a:xfrm>
            <a:off x="1835696" y="4551511"/>
            <a:ext cx="920445" cy="461665"/>
          </a:xfrm>
          <a:prstGeom prst="rect">
            <a:avLst/>
          </a:prstGeom>
          <a:noFill/>
        </p:spPr>
        <p:txBody>
          <a:bodyPr wrap="none" rtlCol="0">
            <a:spAutoFit/>
          </a:bodyPr>
          <a:lstStyle/>
          <a:p>
            <a:r>
              <a:rPr lang="en-US" altLang="zh-TW" sz="2400" b="1" dirty="0" smtClean="0"/>
              <a:t>CWB</a:t>
            </a:r>
            <a:endParaRPr lang="zh-TW" altLang="en-US" sz="2400" b="1" dirty="0"/>
          </a:p>
        </p:txBody>
      </p:sp>
    </p:spTree>
    <p:extLst>
      <p:ext uri="{BB962C8B-B14F-4D97-AF65-F5344CB8AC3E}">
        <p14:creationId xmlns:p14="http://schemas.microsoft.com/office/powerpoint/2010/main" val="134756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2628" y="1369349"/>
            <a:ext cx="855566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62681" y="908720"/>
            <a:ext cx="1893467" cy="461665"/>
          </a:xfrm>
          <a:prstGeom prst="rect">
            <a:avLst/>
          </a:prstGeom>
        </p:spPr>
        <p:txBody>
          <a:bodyPr wrap="none">
            <a:spAutoFit/>
          </a:bodyPr>
          <a:lstStyle/>
          <a:p>
            <a:r>
              <a:rPr lang="en-US" altLang="zh-TW" sz="2400" b="1" dirty="0" smtClean="0">
                <a:hlinkClick r:id="rId5" action="ppaction://hlinksldjump"/>
              </a:rPr>
              <a:t>09/16</a:t>
            </a:r>
            <a:r>
              <a:rPr lang="en-US" altLang="zh-TW" sz="2400" b="1" dirty="0" smtClean="0"/>
              <a:t> </a:t>
            </a:r>
            <a:r>
              <a:rPr lang="en-US" altLang="zh-TW" sz="2400" b="1" dirty="0" smtClean="0">
                <a:hlinkClick r:id="rId6" action="ppaction://hlinksldjump"/>
              </a:rPr>
              <a:t>–</a:t>
            </a:r>
            <a:r>
              <a:rPr lang="en-US" altLang="zh-TW" sz="2400" b="1" dirty="0" smtClean="0"/>
              <a:t> </a:t>
            </a:r>
            <a:r>
              <a:rPr lang="en-US" altLang="zh-TW" sz="2400" b="1" dirty="0" smtClean="0">
                <a:hlinkClick r:id="rId7" action="ppaction://hlinksldjump"/>
              </a:rPr>
              <a:t>09/18</a:t>
            </a:r>
            <a:endParaRPr lang="en-US" altLang="zh-TW" sz="2400" b="1" dirty="0"/>
          </a:p>
        </p:txBody>
      </p:sp>
      <p:sp>
        <p:nvSpPr>
          <p:cNvPr id="4" name="矩形 3"/>
          <p:cNvSpPr/>
          <p:nvPr/>
        </p:nvSpPr>
        <p:spPr>
          <a:xfrm>
            <a:off x="6156176" y="6237312"/>
            <a:ext cx="2659702" cy="369332"/>
          </a:xfrm>
          <a:prstGeom prst="rect">
            <a:avLst/>
          </a:prstGeom>
        </p:spPr>
        <p:txBody>
          <a:bodyPr wrap="none">
            <a:spAutoFit/>
          </a:bodyPr>
          <a:lstStyle/>
          <a:p>
            <a:pPr marL="514350" indent="-514350">
              <a:buFont typeface="+mj-lt"/>
              <a:buAutoNum type="alphaLcPeriod" startAt="2"/>
            </a:pPr>
            <a:r>
              <a:rPr lang="en-US" altLang="zh-TW" dirty="0"/>
              <a:t>Accumulated rainfall</a:t>
            </a:r>
          </a:p>
        </p:txBody>
      </p:sp>
    </p:spTree>
    <p:extLst>
      <p:ext uri="{BB962C8B-B14F-4D97-AF65-F5344CB8AC3E}">
        <p14:creationId xmlns:p14="http://schemas.microsoft.com/office/powerpoint/2010/main" val="274470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44824"/>
            <a:ext cx="8964488" cy="42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584" y="548680"/>
            <a:ext cx="652888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156176" y="6237312"/>
            <a:ext cx="2659702" cy="369332"/>
          </a:xfrm>
          <a:prstGeom prst="rect">
            <a:avLst/>
          </a:prstGeom>
        </p:spPr>
        <p:txBody>
          <a:bodyPr wrap="none">
            <a:spAutoFit/>
          </a:bodyPr>
          <a:lstStyle/>
          <a:p>
            <a:pPr marL="514350" indent="-514350">
              <a:buFont typeface="+mj-lt"/>
              <a:buAutoNum type="alphaLcPeriod" startAt="2"/>
            </a:pPr>
            <a:r>
              <a:rPr lang="en-US" altLang="zh-TW" dirty="0"/>
              <a:t>Accumulated rainfall</a:t>
            </a:r>
          </a:p>
        </p:txBody>
      </p:sp>
      <p:grpSp>
        <p:nvGrpSpPr>
          <p:cNvPr id="10" name="群組 9"/>
          <p:cNvGrpSpPr/>
          <p:nvPr/>
        </p:nvGrpSpPr>
        <p:grpSpPr>
          <a:xfrm>
            <a:off x="1001700" y="4653136"/>
            <a:ext cx="2263252" cy="461665"/>
            <a:chOff x="1001700" y="4653136"/>
            <a:chExt cx="2263252" cy="461665"/>
          </a:xfrm>
        </p:grpSpPr>
        <p:cxnSp>
          <p:nvCxnSpPr>
            <p:cNvPr id="7" name="直線單箭頭接點 6"/>
            <p:cNvCxnSpPr/>
            <p:nvPr/>
          </p:nvCxnSpPr>
          <p:spPr>
            <a:xfrm flipH="1">
              <a:off x="2688888" y="4926587"/>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001700" y="4653136"/>
              <a:ext cx="1770100" cy="461665"/>
            </a:xfrm>
            <a:prstGeom prst="rect">
              <a:avLst/>
            </a:prstGeom>
            <a:noFill/>
          </p:spPr>
          <p:txBody>
            <a:bodyPr wrap="none" rtlCol="0">
              <a:spAutoFit/>
            </a:bodyPr>
            <a:lstStyle/>
            <a:p>
              <a:r>
                <a:rPr lang="en-US" altLang="zh-TW" sz="2400" b="1" dirty="0" smtClean="0">
                  <a:solidFill>
                    <a:srgbClr val="C00000"/>
                  </a:solidFill>
                </a:rPr>
                <a:t>over predict</a:t>
              </a:r>
              <a:endParaRPr lang="zh-TW" altLang="en-US" sz="2400" b="1" dirty="0">
                <a:solidFill>
                  <a:srgbClr val="C00000"/>
                </a:solidFill>
              </a:endParaRPr>
            </a:p>
          </p:txBody>
        </p:sp>
      </p:grpSp>
      <p:grpSp>
        <p:nvGrpSpPr>
          <p:cNvPr id="12" name="群組 11"/>
          <p:cNvGrpSpPr/>
          <p:nvPr/>
        </p:nvGrpSpPr>
        <p:grpSpPr>
          <a:xfrm>
            <a:off x="3779912" y="3039343"/>
            <a:ext cx="2520280" cy="461665"/>
            <a:chOff x="3779912" y="3039343"/>
            <a:chExt cx="2520280" cy="461665"/>
          </a:xfrm>
        </p:grpSpPr>
        <p:cxnSp>
          <p:nvCxnSpPr>
            <p:cNvPr id="9" name="直線單箭頭接點 8"/>
            <p:cNvCxnSpPr/>
            <p:nvPr/>
          </p:nvCxnSpPr>
          <p:spPr>
            <a:xfrm>
              <a:off x="3779912" y="3284984"/>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323304" y="3039343"/>
              <a:ext cx="1976888" cy="461665"/>
            </a:xfrm>
            <a:prstGeom prst="rect">
              <a:avLst/>
            </a:prstGeom>
            <a:noFill/>
          </p:spPr>
          <p:txBody>
            <a:bodyPr wrap="none" rtlCol="0">
              <a:spAutoFit/>
            </a:bodyPr>
            <a:lstStyle/>
            <a:p>
              <a:r>
                <a:rPr lang="en-US" altLang="zh-TW" sz="2400" b="1" dirty="0" smtClean="0">
                  <a:solidFill>
                    <a:srgbClr val="C00000"/>
                  </a:solidFill>
                </a:rPr>
                <a:t>under predict</a:t>
              </a:r>
              <a:endParaRPr lang="zh-TW" altLang="en-US" sz="2400" b="1" dirty="0">
                <a:solidFill>
                  <a:srgbClr val="C00000"/>
                </a:solidFill>
              </a:endParaRPr>
            </a:p>
          </p:txBody>
        </p:sp>
      </p:grpSp>
    </p:spTree>
    <p:extLst>
      <p:ext uri="{BB962C8B-B14F-4D97-AF65-F5344CB8AC3E}">
        <p14:creationId xmlns:p14="http://schemas.microsoft.com/office/powerpoint/2010/main" val="19853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16632"/>
            <a:ext cx="6696744" cy="541290"/>
          </a:xfrm>
        </p:spPr>
        <p:txBody>
          <a:bodyPr>
            <a:normAutofit/>
          </a:bodyPr>
          <a:lstStyle/>
          <a:p>
            <a:r>
              <a:rPr lang="en-US" altLang="zh-TW" sz="2400" dirty="0" smtClean="0"/>
              <a:t>Vertical maximum radar reflectivity composite (CV)</a:t>
            </a:r>
            <a:endParaRPr lang="zh-TW" altLang="en-US" sz="2400" dirty="0"/>
          </a:p>
        </p:txBody>
      </p:sp>
      <p:sp>
        <p:nvSpPr>
          <p:cNvPr id="3" name="內容版面配置區 2"/>
          <p:cNvSpPr>
            <a:spLocks noGrp="1"/>
          </p:cNvSpPr>
          <p:nvPr>
            <p:ph idx="1"/>
          </p:nvPr>
        </p:nvSpPr>
        <p:spPr/>
        <p:txBody>
          <a:bodyPr/>
          <a:lstStyle/>
          <a:p>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5" y="1687593"/>
            <a:ext cx="4745350" cy="440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6" y="1558030"/>
            <a:ext cx="3959358" cy="453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220072" y="6325969"/>
            <a:ext cx="3140603" cy="369332"/>
          </a:xfrm>
          <a:prstGeom prst="rect">
            <a:avLst/>
          </a:prstGeom>
        </p:spPr>
        <p:txBody>
          <a:bodyPr wrap="none">
            <a:spAutoFit/>
          </a:bodyPr>
          <a:lstStyle/>
          <a:p>
            <a:pPr marL="514350" indent="-514350">
              <a:buFont typeface="+mj-lt"/>
              <a:buAutoNum type="alphaLcPeriod" startAt="3"/>
            </a:pPr>
            <a:r>
              <a:rPr lang="en-US" altLang="zh-TW" dirty="0"/>
              <a:t>Horizontal storm structure</a:t>
            </a:r>
          </a:p>
        </p:txBody>
      </p:sp>
      <p:sp>
        <p:nvSpPr>
          <p:cNvPr id="7" name="矩形 6"/>
          <p:cNvSpPr/>
          <p:nvPr/>
        </p:nvSpPr>
        <p:spPr>
          <a:xfrm>
            <a:off x="6346811" y="657922"/>
            <a:ext cx="1648849" cy="369332"/>
          </a:xfrm>
          <a:prstGeom prst="rect">
            <a:avLst/>
          </a:prstGeom>
        </p:spPr>
        <p:txBody>
          <a:bodyPr wrap="none">
            <a:spAutoFit/>
          </a:bodyPr>
          <a:lstStyle/>
          <a:p>
            <a:r>
              <a:rPr lang="en-US" altLang="zh-TW" b="1" dirty="0" smtClean="0"/>
              <a:t>Before landfall</a:t>
            </a:r>
            <a:endParaRPr lang="en-US" altLang="zh-TW" b="1" dirty="0"/>
          </a:p>
        </p:txBody>
      </p:sp>
    </p:spTree>
    <p:extLst>
      <p:ext uri="{BB962C8B-B14F-4D97-AF65-F5344CB8AC3E}">
        <p14:creationId xmlns:p14="http://schemas.microsoft.com/office/powerpoint/2010/main" val="55048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37909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61" y="1700808"/>
            <a:ext cx="48387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1"/>
          <p:cNvSpPr txBox="1">
            <a:spLocks/>
          </p:cNvSpPr>
          <p:nvPr/>
        </p:nvSpPr>
        <p:spPr>
          <a:xfrm>
            <a:off x="1115616" y="116632"/>
            <a:ext cx="6696744" cy="54129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dirty="0" smtClean="0"/>
              <a:t>Vertical maximum radar reflectivity composite (CV)</a:t>
            </a:r>
            <a:endParaRPr lang="zh-TW" altLang="en-US" sz="2400" dirty="0"/>
          </a:p>
        </p:txBody>
      </p:sp>
      <p:sp>
        <p:nvSpPr>
          <p:cNvPr id="7" name="矩形 6"/>
          <p:cNvSpPr/>
          <p:nvPr/>
        </p:nvSpPr>
        <p:spPr>
          <a:xfrm>
            <a:off x="5220072" y="6325969"/>
            <a:ext cx="3140603" cy="369332"/>
          </a:xfrm>
          <a:prstGeom prst="rect">
            <a:avLst/>
          </a:prstGeom>
        </p:spPr>
        <p:txBody>
          <a:bodyPr wrap="none">
            <a:spAutoFit/>
          </a:bodyPr>
          <a:lstStyle/>
          <a:p>
            <a:pPr marL="514350" indent="-514350">
              <a:buFont typeface="+mj-lt"/>
              <a:buAutoNum type="alphaLcPeriod" startAt="3"/>
            </a:pPr>
            <a:r>
              <a:rPr lang="en-US" altLang="zh-TW" dirty="0"/>
              <a:t>Horizontal storm structure</a:t>
            </a:r>
          </a:p>
        </p:txBody>
      </p:sp>
      <p:sp>
        <p:nvSpPr>
          <p:cNvPr id="8" name="矩形 7"/>
          <p:cNvSpPr/>
          <p:nvPr/>
        </p:nvSpPr>
        <p:spPr>
          <a:xfrm>
            <a:off x="6521368" y="657922"/>
            <a:ext cx="1520609" cy="369332"/>
          </a:xfrm>
          <a:prstGeom prst="rect">
            <a:avLst/>
          </a:prstGeom>
        </p:spPr>
        <p:txBody>
          <a:bodyPr wrap="none">
            <a:spAutoFit/>
          </a:bodyPr>
          <a:lstStyle/>
          <a:p>
            <a:r>
              <a:rPr lang="en-US" altLang="zh-TW" b="1" dirty="0" smtClean="0"/>
              <a:t>After landfall</a:t>
            </a:r>
            <a:endParaRPr lang="en-US" altLang="zh-TW" b="1" dirty="0"/>
          </a:p>
        </p:txBody>
      </p:sp>
    </p:spTree>
    <p:extLst>
      <p:ext uri="{BB962C8B-B14F-4D97-AF65-F5344CB8AC3E}">
        <p14:creationId xmlns:p14="http://schemas.microsoft.com/office/powerpoint/2010/main" val="79016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Structural Changes</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632514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848936"/>
            <a:ext cx="5182741" cy="563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18386" y="3808968"/>
            <a:ext cx="3105542" cy="646331"/>
          </a:xfrm>
          <a:prstGeom prst="rect">
            <a:avLst/>
          </a:prstGeom>
        </p:spPr>
        <p:txBody>
          <a:bodyPr wrap="square">
            <a:spAutoFit/>
          </a:bodyPr>
          <a:lstStyle/>
          <a:p>
            <a:r>
              <a:rPr lang="en-US" altLang="zh-TW" dirty="0" smtClean="0"/>
              <a:t>tangential wind</a:t>
            </a:r>
            <a:r>
              <a:rPr lang="zh-TW" altLang="en-US" dirty="0" smtClean="0"/>
              <a:t> </a:t>
            </a:r>
            <a:endParaRPr lang="en-US" altLang="zh-TW" dirty="0" smtClean="0"/>
          </a:p>
          <a:p>
            <a:r>
              <a:rPr lang="en-US" altLang="zh-TW" dirty="0"/>
              <a:t>(Contoured every </a:t>
            </a:r>
            <a:r>
              <a:rPr lang="en-US" altLang="zh-TW" dirty="0" smtClean="0"/>
              <a:t>5m/s)</a:t>
            </a:r>
            <a:endParaRPr lang="en-US" altLang="zh-TW" dirty="0"/>
          </a:p>
        </p:txBody>
      </p:sp>
      <p:sp>
        <p:nvSpPr>
          <p:cNvPr id="2" name="矩形 1"/>
          <p:cNvSpPr/>
          <p:nvPr/>
        </p:nvSpPr>
        <p:spPr>
          <a:xfrm>
            <a:off x="4211960" y="3284984"/>
            <a:ext cx="2016224" cy="23042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3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52086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86105"/>
            <a:ext cx="5465161" cy="597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39552" y="3808968"/>
            <a:ext cx="2797522" cy="646331"/>
          </a:xfrm>
          <a:prstGeom prst="rect">
            <a:avLst/>
          </a:prstGeom>
        </p:spPr>
        <p:txBody>
          <a:bodyPr wrap="square">
            <a:spAutoFit/>
          </a:bodyPr>
          <a:lstStyle/>
          <a:p>
            <a:r>
              <a:rPr lang="en-US" altLang="zh-TW" dirty="0" smtClean="0"/>
              <a:t>radial wind</a:t>
            </a:r>
          </a:p>
          <a:p>
            <a:r>
              <a:rPr lang="en-US" altLang="zh-TW" dirty="0" smtClean="0"/>
              <a:t>(</a:t>
            </a:r>
            <a:r>
              <a:rPr lang="en-US" altLang="zh-TW" dirty="0"/>
              <a:t>Contoured every 2 </a:t>
            </a:r>
            <a:r>
              <a:rPr lang="en-US" altLang="zh-TW" dirty="0" smtClean="0"/>
              <a:t>m/s)</a:t>
            </a:r>
            <a:endParaRPr lang="en-US" altLang="zh-TW" dirty="0"/>
          </a:p>
        </p:txBody>
      </p:sp>
    </p:spTree>
    <p:extLst>
      <p:ext uri="{BB962C8B-B14F-4D97-AF65-F5344CB8AC3E}">
        <p14:creationId xmlns:p14="http://schemas.microsoft.com/office/powerpoint/2010/main" val="32912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4536" y="4581128"/>
            <a:ext cx="6781800" cy="1600200"/>
          </a:xfrm>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2636885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7" y="291804"/>
            <a:ext cx="6638646" cy="616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071" y="-3278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071" y="335699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2590775" y="1916832"/>
            <a:ext cx="1728192" cy="1270196"/>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5" name="直線接點 14"/>
          <p:cNvCxnSpPr/>
          <p:nvPr/>
        </p:nvCxnSpPr>
        <p:spPr>
          <a:xfrm>
            <a:off x="2799488" y="1753227"/>
            <a:ext cx="1230964" cy="1635224"/>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 name="矩形 6"/>
          <p:cNvSpPr/>
          <p:nvPr/>
        </p:nvSpPr>
        <p:spPr>
          <a:xfrm>
            <a:off x="95647" y="6455291"/>
            <a:ext cx="4269117" cy="369332"/>
          </a:xfrm>
          <a:prstGeom prst="rect">
            <a:avLst/>
          </a:prstGeom>
        </p:spPr>
        <p:txBody>
          <a:bodyPr wrap="none">
            <a:spAutoFit/>
          </a:bodyPr>
          <a:lstStyle/>
          <a:p>
            <a:r>
              <a:rPr lang="en-US" altLang="zh-TW" dirty="0" smtClean="0"/>
              <a:t>Condensational heating rates (every 10 K/h)</a:t>
            </a:r>
            <a:endParaRPr lang="en-US" altLang="zh-TW"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886551"/>
            <a:ext cx="558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83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 y="476672"/>
            <a:ext cx="643683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1897360" y="2204864"/>
            <a:ext cx="1368152" cy="1446520"/>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6" name="直線接點 5"/>
          <p:cNvCxnSpPr/>
          <p:nvPr/>
        </p:nvCxnSpPr>
        <p:spPr>
          <a:xfrm>
            <a:off x="1825352" y="2276872"/>
            <a:ext cx="1512168" cy="1440160"/>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640" y="38506"/>
            <a:ext cx="37242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352" y="3450776"/>
            <a:ext cx="37528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84" y="1124744"/>
            <a:ext cx="558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95647" y="6455291"/>
            <a:ext cx="4269117" cy="369332"/>
          </a:xfrm>
          <a:prstGeom prst="rect">
            <a:avLst/>
          </a:prstGeom>
        </p:spPr>
        <p:txBody>
          <a:bodyPr wrap="none">
            <a:spAutoFit/>
          </a:bodyPr>
          <a:lstStyle/>
          <a:p>
            <a:r>
              <a:rPr lang="en-US" altLang="zh-TW" dirty="0" smtClean="0"/>
              <a:t>Condensational heating rates (every 10 K/h)</a:t>
            </a:r>
            <a:endParaRPr lang="en-US" altLang="zh-TW" dirty="0"/>
          </a:p>
        </p:txBody>
      </p:sp>
      <p:sp>
        <p:nvSpPr>
          <p:cNvPr id="9" name="矩形 8"/>
          <p:cNvSpPr/>
          <p:nvPr/>
        </p:nvSpPr>
        <p:spPr>
          <a:xfrm>
            <a:off x="4417640" y="1340768"/>
            <a:ext cx="2746648" cy="20162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660232" y="4970571"/>
            <a:ext cx="1296144" cy="184280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742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6" y="291804"/>
            <a:ext cx="6638646" cy="616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78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5699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2627784" y="1916832"/>
            <a:ext cx="1728192" cy="1270196"/>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5" name="直線接點 14"/>
          <p:cNvCxnSpPr/>
          <p:nvPr/>
        </p:nvCxnSpPr>
        <p:spPr>
          <a:xfrm>
            <a:off x="2836497" y="1753227"/>
            <a:ext cx="1230964" cy="1635224"/>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32782"/>
            <a:ext cx="378716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583" y="3373548"/>
            <a:ext cx="3816921" cy="343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95647" y="6455291"/>
            <a:ext cx="3137334" cy="369332"/>
          </a:xfrm>
          <a:prstGeom prst="rect">
            <a:avLst/>
          </a:prstGeom>
        </p:spPr>
        <p:txBody>
          <a:bodyPr wrap="none">
            <a:spAutoFit/>
          </a:bodyPr>
          <a:lstStyle/>
          <a:p>
            <a:r>
              <a:rPr lang="en-US" altLang="zh-TW" dirty="0" smtClean="0"/>
              <a:t>Tangential wind (every 2.5 m/s)</a:t>
            </a:r>
            <a:endParaRPr lang="en-US" altLang="zh-TW" dirty="0"/>
          </a:p>
        </p:txBody>
      </p:sp>
    </p:spTree>
    <p:extLst>
      <p:ext uri="{BB962C8B-B14F-4D97-AF65-F5344CB8AC3E}">
        <p14:creationId xmlns:p14="http://schemas.microsoft.com/office/powerpoint/2010/main" val="4186291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 y="476672"/>
            <a:ext cx="643683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1897360" y="2204864"/>
            <a:ext cx="1368152" cy="1446520"/>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6" name="直線接點 5"/>
          <p:cNvCxnSpPr/>
          <p:nvPr/>
        </p:nvCxnSpPr>
        <p:spPr>
          <a:xfrm>
            <a:off x="1825352" y="2276872"/>
            <a:ext cx="1512168" cy="1440160"/>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640" y="38506"/>
            <a:ext cx="37242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352" y="3450776"/>
            <a:ext cx="37528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03820"/>
            <a:ext cx="3779180" cy="341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799" y="3442980"/>
            <a:ext cx="3755601" cy="341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接點 2"/>
          <p:cNvCxnSpPr/>
          <p:nvPr/>
        </p:nvCxnSpPr>
        <p:spPr>
          <a:xfrm>
            <a:off x="4644008" y="2852936"/>
            <a:ext cx="338437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95647" y="6455291"/>
            <a:ext cx="3137334" cy="369332"/>
          </a:xfrm>
          <a:prstGeom prst="rect">
            <a:avLst/>
          </a:prstGeom>
        </p:spPr>
        <p:txBody>
          <a:bodyPr wrap="none">
            <a:spAutoFit/>
          </a:bodyPr>
          <a:lstStyle/>
          <a:p>
            <a:r>
              <a:rPr lang="en-US" altLang="zh-TW" dirty="0" smtClean="0"/>
              <a:t>Tangential wind (every 2.5 m/s)</a:t>
            </a:r>
            <a:endParaRPr lang="en-US" altLang="zh-TW" dirty="0"/>
          </a:p>
        </p:txBody>
      </p:sp>
    </p:spTree>
    <p:extLst>
      <p:ext uri="{BB962C8B-B14F-4D97-AF65-F5344CB8AC3E}">
        <p14:creationId xmlns:p14="http://schemas.microsoft.com/office/powerpoint/2010/main" val="3468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4" y="291804"/>
            <a:ext cx="6638646" cy="616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278" y="-3278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278" y="3356992"/>
            <a:ext cx="3781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2544982" y="1916832"/>
            <a:ext cx="1728192" cy="1270196"/>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5" name="直線接點 14"/>
          <p:cNvCxnSpPr/>
          <p:nvPr/>
        </p:nvCxnSpPr>
        <p:spPr>
          <a:xfrm>
            <a:off x="2753695" y="1753227"/>
            <a:ext cx="1230964" cy="1635224"/>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9278" y="-32782"/>
            <a:ext cx="378716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781" y="3373548"/>
            <a:ext cx="3816921" cy="343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9279" y="-27384"/>
            <a:ext cx="3787160" cy="34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9278" y="3393901"/>
            <a:ext cx="3827218"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5425752" y="2636912"/>
            <a:ext cx="3538736"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5353519" y="6021288"/>
            <a:ext cx="3538736"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95647" y="6455291"/>
            <a:ext cx="2691763" cy="369332"/>
          </a:xfrm>
          <a:prstGeom prst="rect">
            <a:avLst/>
          </a:prstGeom>
        </p:spPr>
        <p:txBody>
          <a:bodyPr wrap="none">
            <a:spAutoFit/>
          </a:bodyPr>
          <a:lstStyle/>
          <a:p>
            <a:r>
              <a:rPr lang="en-US" altLang="zh-TW" dirty="0" smtClean="0"/>
              <a:t>radial wind (every 2.5 m/s)</a:t>
            </a:r>
            <a:endParaRPr lang="en-US" altLang="zh-TW" dirty="0"/>
          </a:p>
        </p:txBody>
      </p:sp>
    </p:spTree>
    <p:extLst>
      <p:ext uri="{BB962C8B-B14F-4D97-AF65-F5344CB8AC3E}">
        <p14:creationId xmlns:p14="http://schemas.microsoft.com/office/powerpoint/2010/main" val="41862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 y="476672"/>
            <a:ext cx="643683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1897360" y="2204864"/>
            <a:ext cx="1368152" cy="1446520"/>
          </a:xfrm>
          <a:prstGeom prst="line">
            <a:avLst/>
          </a:prstGeom>
          <a:ln w="5715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6" name="直線接點 5"/>
          <p:cNvCxnSpPr/>
          <p:nvPr/>
        </p:nvCxnSpPr>
        <p:spPr>
          <a:xfrm>
            <a:off x="1825352" y="2276872"/>
            <a:ext cx="1512168" cy="1440160"/>
          </a:xfrm>
          <a:prstGeom prst="line">
            <a:avLst/>
          </a:prstGeom>
          <a:ln w="57150">
            <a:solidFill>
              <a:srgbClr val="00B0F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640" y="38506"/>
            <a:ext cx="37242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352" y="3450776"/>
            <a:ext cx="37528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352" y="38506"/>
            <a:ext cx="3779180" cy="341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799" y="3442980"/>
            <a:ext cx="3755601" cy="341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3352" y="25680"/>
            <a:ext cx="3752850" cy="34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0261" y="3429000"/>
            <a:ext cx="3772139" cy="343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95647" y="6455291"/>
            <a:ext cx="2691763" cy="369332"/>
          </a:xfrm>
          <a:prstGeom prst="rect">
            <a:avLst/>
          </a:prstGeom>
        </p:spPr>
        <p:txBody>
          <a:bodyPr wrap="none">
            <a:spAutoFit/>
          </a:bodyPr>
          <a:lstStyle/>
          <a:p>
            <a:r>
              <a:rPr lang="en-US" altLang="zh-TW" dirty="0" smtClean="0"/>
              <a:t>radial wind (every 2.5 m/s)</a:t>
            </a:r>
            <a:endParaRPr lang="en-US" altLang="zh-TW" dirty="0"/>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55" y="3439888"/>
            <a:ext cx="37528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076056" y="1700808"/>
            <a:ext cx="1224136" cy="14401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8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Terrain Sensitivity Experiments</a:t>
            </a:r>
            <a:endParaRPr lang="zh-TW" altLang="en-US" dirty="0"/>
          </a:p>
        </p:txBody>
      </p:sp>
      <p:sp>
        <p:nvSpPr>
          <p:cNvPr id="3" name="內容版面配置區 2"/>
          <p:cNvSpPr>
            <a:spLocks noGrp="1"/>
          </p:cNvSpPr>
          <p:nvPr>
            <p:ph idx="1"/>
          </p:nvPr>
        </p:nvSpPr>
        <p:spPr/>
        <p:txBody>
          <a:bodyPr/>
          <a:lstStyle/>
          <a:p>
            <a:pPr marL="514350" indent="-514350">
              <a:buFont typeface="+mj-lt"/>
              <a:buAutoNum type="alphaLcPeriod"/>
            </a:pPr>
            <a:r>
              <a:rPr lang="en-US" altLang="zh-TW" dirty="0" smtClean="0"/>
              <a:t>Track and Intensity</a:t>
            </a:r>
          </a:p>
          <a:p>
            <a:pPr marL="514350" indent="-514350">
              <a:buFont typeface="+mj-lt"/>
              <a:buAutoNum type="alphaLcPeriod"/>
            </a:pPr>
            <a:r>
              <a:rPr lang="en-US" altLang="zh-TW" dirty="0" smtClean="0"/>
              <a:t>Accumulated rainfall</a:t>
            </a:r>
          </a:p>
          <a:p>
            <a:pPr marL="514350" indent="-514350">
              <a:buFont typeface="+mj-lt"/>
              <a:buAutoNum type="alphaLcPeriod"/>
            </a:pPr>
            <a:endParaRPr lang="zh-TW" altLang="en-US" dirty="0"/>
          </a:p>
        </p:txBody>
      </p:sp>
    </p:spTree>
    <p:extLst>
      <p:ext uri="{BB962C8B-B14F-4D97-AF65-F5344CB8AC3E}">
        <p14:creationId xmlns:p14="http://schemas.microsoft.com/office/powerpoint/2010/main" val="2139064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8529" y="4572000"/>
            <a:ext cx="6781800" cy="1600200"/>
          </a:xfrm>
        </p:spPr>
        <p:txBody>
          <a:bodyPr/>
          <a:lstStyle/>
          <a:p>
            <a:endParaRPr lang="zh-TW" altLang="en-US" dirty="0"/>
          </a:p>
        </p:txBody>
      </p:sp>
      <p:sp>
        <p:nvSpPr>
          <p:cNvPr id="3" name="內容版面配置區 2"/>
          <p:cNvSpPr>
            <a:spLocks noGrp="1"/>
          </p:cNvSpPr>
          <p:nvPr>
            <p:ph idx="1"/>
          </p:nvPr>
        </p:nvSpPr>
        <p:spPr>
          <a:xfrm>
            <a:off x="1628529" y="685800"/>
            <a:ext cx="7543800" cy="3886200"/>
          </a:xfrm>
        </p:spPr>
        <p:txBody>
          <a:bodyPr/>
          <a:lstStyle/>
          <a:p>
            <a:endParaRPr lang="zh-TW" altLang="en-US"/>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263977" y="188640"/>
            <a:ext cx="62627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259632" y="3303645"/>
            <a:ext cx="6336704" cy="314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868144" y="6444684"/>
            <a:ext cx="2491259" cy="369332"/>
          </a:xfrm>
          <a:prstGeom prst="rect">
            <a:avLst/>
          </a:prstGeom>
        </p:spPr>
        <p:txBody>
          <a:bodyPr wrap="none">
            <a:spAutoFit/>
          </a:bodyPr>
          <a:lstStyle/>
          <a:p>
            <a:pPr marL="514350" indent="-514350">
              <a:buFont typeface="+mj-lt"/>
              <a:buAutoNum type="alphaLcPeriod"/>
            </a:pPr>
            <a:r>
              <a:rPr lang="en-US" altLang="zh-TW" dirty="0"/>
              <a:t>Track and Intensity</a:t>
            </a:r>
          </a:p>
        </p:txBody>
      </p:sp>
    </p:spTree>
    <p:extLst>
      <p:ext uri="{BB962C8B-B14F-4D97-AF65-F5344CB8AC3E}">
        <p14:creationId xmlns:p14="http://schemas.microsoft.com/office/powerpoint/2010/main" val="234917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763" y="142392"/>
            <a:ext cx="3206229" cy="32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16632"/>
            <a:ext cx="32403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763" y="3403240"/>
            <a:ext cx="3206229" cy="31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3403240"/>
            <a:ext cx="32403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內容版面配置區 3"/>
          <p:cNvGraphicFramePr>
            <a:graphicFrameLocks noGrp="1"/>
          </p:cNvGraphicFramePr>
          <p:nvPr>
            <p:ph idx="1"/>
            <p:extLst>
              <p:ext uri="{D42A27DB-BD31-4B8C-83A1-F6EECF244321}">
                <p14:modId xmlns:p14="http://schemas.microsoft.com/office/powerpoint/2010/main" val="4223596098"/>
              </p:ext>
            </p:extLst>
          </p:nvPr>
        </p:nvGraphicFramePr>
        <p:xfrm>
          <a:off x="575556" y="1196752"/>
          <a:ext cx="7848871" cy="4668280"/>
        </p:xfrm>
        <a:graphic>
          <a:graphicData uri="http://schemas.openxmlformats.org/drawingml/2006/table">
            <a:tbl>
              <a:tblPr firstRow="1" bandRow="1">
                <a:tableStyleId>{21E4AEA4-8DFA-4A89-87EB-49C32662AFE0}</a:tableStyleId>
              </a:tblPr>
              <a:tblGrid>
                <a:gridCol w="2272042"/>
                <a:gridCol w="1858943"/>
                <a:gridCol w="1858943"/>
                <a:gridCol w="1858943"/>
              </a:tblGrid>
              <a:tr h="579120">
                <a:tc>
                  <a:txBody>
                    <a:bodyPr/>
                    <a:lstStyle/>
                    <a:p>
                      <a:r>
                        <a:rPr lang="en-US" altLang="zh-TW" sz="3200" dirty="0" smtClean="0"/>
                        <a:t>Experiment</a:t>
                      </a:r>
                      <a:endParaRPr lang="zh-TW" altLang="en-US" sz="3200" dirty="0">
                        <a:latin typeface="Baskerville Old Face" pitchFamily="18" charset="0"/>
                      </a:endParaRPr>
                    </a:p>
                  </a:txBody>
                  <a:tcPr/>
                </a:tc>
                <a:tc>
                  <a:txBody>
                    <a:bodyPr/>
                    <a:lstStyle/>
                    <a:p>
                      <a:r>
                        <a:rPr lang="en-US" altLang="zh-TW" sz="3200" dirty="0" smtClean="0"/>
                        <a:t>H (m)</a:t>
                      </a:r>
                      <a:endParaRPr lang="zh-TW" altLang="en-US" sz="3200" dirty="0">
                        <a:latin typeface="Baskerville Old Face" pitchFamily="18" charset="0"/>
                      </a:endParaRPr>
                    </a:p>
                  </a:txBody>
                  <a:tcPr/>
                </a:tc>
                <a:tc>
                  <a:txBody>
                    <a:bodyPr/>
                    <a:lstStyle/>
                    <a:p>
                      <a:r>
                        <a:rPr lang="en-US" altLang="zh-TW" sz="3200" dirty="0" smtClean="0"/>
                        <a:t>U(ms</a:t>
                      </a:r>
                      <a:r>
                        <a:rPr lang="en-US" altLang="zh-TW" sz="3200" baseline="40000" dirty="0" smtClean="0"/>
                        <a:t>-1</a:t>
                      </a:r>
                      <a:r>
                        <a:rPr lang="en-US" altLang="zh-TW" sz="3200" dirty="0" smtClean="0"/>
                        <a:t>)</a:t>
                      </a:r>
                      <a:endParaRPr lang="zh-TW" altLang="en-US" sz="3200" dirty="0">
                        <a:latin typeface="Baskerville Old Face" pitchFamily="18" charset="0"/>
                      </a:endParaRPr>
                    </a:p>
                  </a:txBody>
                  <a:tcPr/>
                </a:tc>
                <a:tc>
                  <a:txBody>
                    <a:bodyPr/>
                    <a:lstStyle/>
                    <a:p>
                      <a:r>
                        <a:rPr lang="en-US" altLang="zh-TW" sz="3200" dirty="0" smtClean="0"/>
                        <a:t>U/NH</a:t>
                      </a:r>
                      <a:endParaRPr lang="zh-TW" altLang="en-US" sz="3200" dirty="0">
                        <a:latin typeface="Baskerville Old Face" pitchFamily="18" charset="0"/>
                      </a:endParaRPr>
                    </a:p>
                  </a:txBody>
                  <a:tcPr/>
                </a:tc>
              </a:tr>
              <a:tr h="633670">
                <a:tc>
                  <a:txBody>
                    <a:bodyPr/>
                    <a:lstStyle/>
                    <a:p>
                      <a:r>
                        <a:rPr lang="en-US" altLang="zh-TW" sz="3200" dirty="0" smtClean="0">
                          <a:hlinkClick r:id="rId7" action="ppaction://hlinksldjump"/>
                        </a:rPr>
                        <a:t>CTL</a:t>
                      </a:r>
                      <a:endParaRPr lang="zh-TW" altLang="en-US" sz="3200" dirty="0">
                        <a:latin typeface="Baskerville Old Face" pitchFamily="18" charset="0"/>
                      </a:endParaRPr>
                    </a:p>
                  </a:txBody>
                  <a:tcPr/>
                </a:tc>
                <a:tc>
                  <a:txBody>
                    <a:bodyPr/>
                    <a:lstStyle/>
                    <a:p>
                      <a:r>
                        <a:rPr lang="en-US" altLang="zh-TW" sz="3200" dirty="0" smtClean="0"/>
                        <a:t>3500</a:t>
                      </a:r>
                      <a:endParaRPr lang="zh-TW" altLang="en-US" sz="3200" dirty="0">
                        <a:latin typeface="Baskerville Old Face" pitchFamily="18" charset="0"/>
                      </a:endParaRPr>
                    </a:p>
                  </a:txBody>
                  <a:tcPr/>
                </a:tc>
                <a:tc>
                  <a:txBody>
                    <a:bodyPr/>
                    <a:lstStyle/>
                    <a:p>
                      <a:r>
                        <a:rPr lang="en-US" altLang="zh-TW" sz="3200" dirty="0" smtClean="0"/>
                        <a:t>2.10</a:t>
                      </a:r>
                      <a:endParaRPr lang="zh-TW" altLang="en-US" sz="3200" dirty="0">
                        <a:latin typeface="Baskerville Old Face" pitchFamily="18" charset="0"/>
                      </a:endParaRPr>
                    </a:p>
                  </a:txBody>
                  <a:tcPr/>
                </a:tc>
                <a:tc>
                  <a:txBody>
                    <a:bodyPr/>
                    <a:lstStyle/>
                    <a:p>
                      <a:r>
                        <a:rPr lang="en-US" altLang="zh-TW" sz="3200" dirty="0" smtClean="0"/>
                        <a:t>0.06</a:t>
                      </a:r>
                      <a:endParaRPr lang="zh-TW" altLang="en-US" sz="3200" dirty="0">
                        <a:latin typeface="Baskerville Old Face" pitchFamily="18" charset="0"/>
                      </a:endParaRPr>
                    </a:p>
                  </a:txBody>
                  <a:tcPr/>
                </a:tc>
              </a:tr>
              <a:tr h="633670">
                <a:tc>
                  <a:txBody>
                    <a:bodyPr/>
                    <a:lstStyle/>
                    <a:p>
                      <a:r>
                        <a:rPr lang="en-US" altLang="zh-TW" sz="3200" dirty="0" smtClean="0"/>
                        <a:t>75%TER</a:t>
                      </a:r>
                      <a:endParaRPr lang="zh-TW" altLang="en-US" sz="3200" dirty="0">
                        <a:latin typeface="Baskerville Old Face" pitchFamily="18" charset="0"/>
                      </a:endParaRPr>
                    </a:p>
                  </a:txBody>
                  <a:tcPr/>
                </a:tc>
                <a:tc>
                  <a:txBody>
                    <a:bodyPr/>
                    <a:lstStyle/>
                    <a:p>
                      <a:r>
                        <a:rPr lang="en-US" altLang="zh-TW" sz="3200" dirty="0" smtClean="0"/>
                        <a:t>2625</a:t>
                      </a:r>
                      <a:endParaRPr lang="zh-TW" altLang="en-US" sz="3200" dirty="0">
                        <a:latin typeface="Baskerville Old Face" pitchFamily="18" charset="0"/>
                      </a:endParaRPr>
                    </a:p>
                  </a:txBody>
                  <a:tcPr/>
                </a:tc>
                <a:tc>
                  <a:txBody>
                    <a:bodyPr/>
                    <a:lstStyle/>
                    <a:p>
                      <a:r>
                        <a:rPr lang="en-US" altLang="zh-TW" sz="3200" dirty="0" smtClean="0"/>
                        <a:t>1.76</a:t>
                      </a:r>
                      <a:endParaRPr lang="zh-TW" altLang="en-US" sz="3200" dirty="0">
                        <a:latin typeface="Baskerville Old Face" pitchFamily="18" charset="0"/>
                      </a:endParaRPr>
                    </a:p>
                  </a:txBody>
                  <a:tcPr/>
                </a:tc>
                <a:tc>
                  <a:txBody>
                    <a:bodyPr/>
                    <a:lstStyle/>
                    <a:p>
                      <a:r>
                        <a:rPr lang="en-US" altLang="zh-TW" sz="3200" dirty="0" smtClean="0"/>
                        <a:t>0.07</a:t>
                      </a:r>
                      <a:endParaRPr lang="zh-TW" altLang="en-US" sz="3200" dirty="0">
                        <a:latin typeface="Baskerville Old Face" pitchFamily="18" charset="0"/>
                      </a:endParaRPr>
                    </a:p>
                  </a:txBody>
                  <a:tcPr/>
                </a:tc>
              </a:tr>
              <a:tr h="633670">
                <a:tc>
                  <a:txBody>
                    <a:bodyPr/>
                    <a:lstStyle/>
                    <a:p>
                      <a:r>
                        <a:rPr lang="en-US" altLang="zh-TW" sz="3200" dirty="0" smtClean="0"/>
                        <a:t>50%TER</a:t>
                      </a:r>
                      <a:endParaRPr lang="zh-TW" altLang="en-US" sz="3200" dirty="0">
                        <a:latin typeface="Baskerville Old Face" pitchFamily="18" charset="0"/>
                      </a:endParaRPr>
                    </a:p>
                  </a:txBody>
                  <a:tcPr/>
                </a:tc>
                <a:tc>
                  <a:txBody>
                    <a:bodyPr/>
                    <a:lstStyle/>
                    <a:p>
                      <a:r>
                        <a:rPr lang="en-US" altLang="zh-TW" sz="3200" dirty="0" smtClean="0"/>
                        <a:t>1750</a:t>
                      </a:r>
                      <a:endParaRPr lang="zh-TW" altLang="en-US" sz="3200" dirty="0">
                        <a:latin typeface="Baskerville Old Face" pitchFamily="18" charset="0"/>
                      </a:endParaRPr>
                    </a:p>
                  </a:txBody>
                  <a:tcPr/>
                </a:tc>
                <a:tc>
                  <a:txBody>
                    <a:bodyPr/>
                    <a:lstStyle/>
                    <a:p>
                      <a:r>
                        <a:rPr lang="en-US" altLang="zh-TW" sz="3200" dirty="0" smtClean="0"/>
                        <a:t>1.74</a:t>
                      </a:r>
                      <a:endParaRPr lang="zh-TW" altLang="en-US" sz="3200" dirty="0">
                        <a:latin typeface="Baskerville Old Face" pitchFamily="18" charset="0"/>
                      </a:endParaRPr>
                    </a:p>
                  </a:txBody>
                  <a:tcPr/>
                </a:tc>
                <a:tc>
                  <a:txBody>
                    <a:bodyPr/>
                    <a:lstStyle/>
                    <a:p>
                      <a:r>
                        <a:rPr lang="en-US" altLang="zh-TW" sz="3200" dirty="0" smtClean="0"/>
                        <a:t>0.10</a:t>
                      </a:r>
                      <a:endParaRPr lang="zh-TW" altLang="en-US" sz="3200" dirty="0">
                        <a:latin typeface="Baskerville Old Face" pitchFamily="18" charset="0"/>
                      </a:endParaRPr>
                    </a:p>
                  </a:txBody>
                  <a:tcPr/>
                </a:tc>
              </a:tr>
              <a:tr h="633670">
                <a:tc>
                  <a:txBody>
                    <a:bodyPr/>
                    <a:lstStyle/>
                    <a:p>
                      <a:r>
                        <a:rPr lang="en-US" altLang="zh-TW" sz="3200" dirty="0" smtClean="0"/>
                        <a:t>25%TER</a:t>
                      </a:r>
                      <a:endParaRPr lang="zh-TW" altLang="en-US" sz="3200" dirty="0">
                        <a:latin typeface="Baskerville Old Face" pitchFamily="18" charset="0"/>
                      </a:endParaRPr>
                    </a:p>
                  </a:txBody>
                  <a:tcPr/>
                </a:tc>
                <a:tc>
                  <a:txBody>
                    <a:bodyPr/>
                    <a:lstStyle/>
                    <a:p>
                      <a:r>
                        <a:rPr lang="en-US" altLang="zh-TW" sz="3200" dirty="0" smtClean="0"/>
                        <a:t>875</a:t>
                      </a:r>
                      <a:endParaRPr lang="zh-TW" altLang="en-US" sz="3200" dirty="0">
                        <a:latin typeface="Baskerville Old Face" pitchFamily="18" charset="0"/>
                      </a:endParaRPr>
                    </a:p>
                  </a:txBody>
                  <a:tcPr/>
                </a:tc>
                <a:tc>
                  <a:txBody>
                    <a:bodyPr/>
                    <a:lstStyle/>
                    <a:p>
                      <a:r>
                        <a:rPr lang="en-US" altLang="zh-TW" sz="3200" dirty="0" smtClean="0"/>
                        <a:t>0.95</a:t>
                      </a:r>
                      <a:endParaRPr lang="zh-TW" altLang="en-US" sz="3200" dirty="0">
                        <a:latin typeface="Baskerville Old Face" pitchFamily="18" charset="0"/>
                      </a:endParaRPr>
                    </a:p>
                  </a:txBody>
                  <a:tcPr/>
                </a:tc>
                <a:tc>
                  <a:txBody>
                    <a:bodyPr/>
                    <a:lstStyle/>
                    <a:p>
                      <a:r>
                        <a:rPr lang="en-US" altLang="zh-TW" sz="3200" dirty="0" smtClean="0"/>
                        <a:t>0.11</a:t>
                      </a:r>
                      <a:endParaRPr lang="zh-TW" altLang="en-US" sz="3200" dirty="0">
                        <a:latin typeface="Baskerville Old Face" pitchFamily="18" charset="0"/>
                      </a:endParaRPr>
                    </a:p>
                  </a:txBody>
                  <a:tcPr/>
                </a:tc>
              </a:tr>
              <a:tr h="633670">
                <a:tc gridSpan="4">
                  <a:txBody>
                    <a:bodyPr/>
                    <a:lstStyle/>
                    <a:p>
                      <a:r>
                        <a:rPr lang="en-US" altLang="zh-TW" sz="3200" dirty="0" smtClean="0">
                          <a:latin typeface="Baskerville Old Face" pitchFamily="18" charset="0"/>
                        </a:rPr>
                        <a:t>H: the mountain height</a:t>
                      </a:r>
                    </a:p>
                    <a:p>
                      <a:r>
                        <a:rPr lang="en-US" altLang="zh-TW" sz="3200" dirty="0" smtClean="0">
                          <a:latin typeface="Baskerville Old Face" pitchFamily="18" charset="0"/>
                        </a:rPr>
                        <a:t>U</a:t>
                      </a:r>
                      <a:r>
                        <a:rPr lang="en-US" altLang="zh-TW" sz="3200" baseline="0" dirty="0" smtClean="0">
                          <a:latin typeface="Baskerville Old Face" pitchFamily="18" charset="0"/>
                        </a:rPr>
                        <a:t>: the deep layer across-CMR mean flow</a:t>
                      </a:r>
                    </a:p>
                    <a:p>
                      <a:r>
                        <a:rPr lang="en-US" altLang="zh-TW" sz="3200" baseline="0" dirty="0" smtClean="0">
                          <a:latin typeface="Baskerville Old Face" pitchFamily="18" charset="0"/>
                        </a:rPr>
                        <a:t>N: the Brunt-</a:t>
                      </a:r>
                      <a:r>
                        <a:rPr lang="en-US" altLang="zh-TW" sz="3200" baseline="0" dirty="0" err="1" smtClean="0">
                          <a:latin typeface="Baskerville Old Face" pitchFamily="18" charset="0"/>
                        </a:rPr>
                        <a:t>Väisälä</a:t>
                      </a:r>
                      <a:r>
                        <a:rPr lang="en-US" altLang="zh-TW" sz="3200" baseline="0" dirty="0" smtClean="0">
                          <a:latin typeface="Baskerville Old Face" pitchFamily="18" charset="0"/>
                        </a:rPr>
                        <a:t> frequency</a:t>
                      </a:r>
                      <a:endParaRPr lang="zh-TW" altLang="en-US" sz="3200" dirty="0">
                        <a:latin typeface="Baskerville Old Face" pitchFamily="18" charset="0"/>
                      </a:endParaRPr>
                    </a:p>
                  </a:txBody>
                  <a:tcPr/>
                </a:tc>
                <a:tc hMerge="1">
                  <a:txBody>
                    <a:bodyPr/>
                    <a:lstStyle/>
                    <a:p>
                      <a:endParaRPr lang="zh-TW" altLang="en-US" sz="3200" dirty="0">
                        <a:latin typeface="Baskerville Old Face" pitchFamily="18" charset="0"/>
                      </a:endParaRPr>
                    </a:p>
                  </a:txBody>
                  <a:tcPr/>
                </a:tc>
                <a:tc hMerge="1">
                  <a:txBody>
                    <a:bodyPr/>
                    <a:lstStyle/>
                    <a:p>
                      <a:endParaRPr lang="zh-TW" altLang="en-US" sz="3200" dirty="0">
                        <a:latin typeface="Baskerville Old Face" pitchFamily="18" charset="0"/>
                      </a:endParaRPr>
                    </a:p>
                  </a:txBody>
                  <a:tcPr/>
                </a:tc>
                <a:tc hMerge="1">
                  <a:txBody>
                    <a:bodyPr/>
                    <a:lstStyle/>
                    <a:p>
                      <a:endParaRPr lang="zh-TW" altLang="en-US" sz="3200" dirty="0">
                        <a:latin typeface="Baskerville Old Face" pitchFamily="18" charset="0"/>
                      </a:endParaRPr>
                    </a:p>
                  </a:txBody>
                  <a:tcPr/>
                </a:tc>
              </a:tr>
            </a:tbl>
          </a:graphicData>
        </a:graphic>
      </p:graphicFrame>
      <p:sp>
        <p:nvSpPr>
          <p:cNvPr id="9" name="矩形 8"/>
          <p:cNvSpPr/>
          <p:nvPr/>
        </p:nvSpPr>
        <p:spPr>
          <a:xfrm>
            <a:off x="5868144" y="6444684"/>
            <a:ext cx="2491259" cy="369332"/>
          </a:xfrm>
          <a:prstGeom prst="rect">
            <a:avLst/>
          </a:prstGeom>
        </p:spPr>
        <p:txBody>
          <a:bodyPr wrap="none">
            <a:spAutoFit/>
          </a:bodyPr>
          <a:lstStyle/>
          <a:p>
            <a:pPr marL="514350" indent="-514350">
              <a:buFont typeface="+mj-lt"/>
              <a:buAutoNum type="alphaLcPeriod"/>
            </a:pPr>
            <a:r>
              <a:rPr lang="en-US" altLang="zh-TW" dirty="0"/>
              <a:t>Track and Intensity</a:t>
            </a:r>
          </a:p>
        </p:txBody>
      </p:sp>
    </p:spTree>
    <p:extLst>
      <p:ext uri="{BB962C8B-B14F-4D97-AF65-F5344CB8AC3E}">
        <p14:creationId xmlns:p14="http://schemas.microsoft.com/office/powerpoint/2010/main" val="1984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948264" y="620688"/>
            <a:ext cx="2304256" cy="5142342"/>
          </a:xfrm>
        </p:spPr>
        <p:txBody>
          <a:bodyPr/>
          <a:lstStyle/>
          <a:p>
            <a:r>
              <a:rPr lang="en-US" altLang="zh-TW" dirty="0" smtClean="0"/>
              <a:t>First 24h accumulation</a:t>
            </a:r>
          </a:p>
          <a:p>
            <a:r>
              <a:rPr lang="en-US" altLang="zh-TW" dirty="0" smtClean="0"/>
              <a:t>From 6-km</a:t>
            </a:r>
            <a:endParaRPr lang="zh-TW" altLang="en-US" dirty="0"/>
          </a:p>
        </p:txBody>
      </p:sp>
      <p:pic>
        <p:nvPicPr>
          <p:cNvPr id="1126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036" y="38100"/>
            <a:ext cx="69723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13" y="3459890"/>
            <a:ext cx="6984777" cy="335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012160" y="6309320"/>
            <a:ext cx="2659702" cy="369332"/>
          </a:xfrm>
          <a:prstGeom prst="rect">
            <a:avLst/>
          </a:prstGeom>
        </p:spPr>
        <p:txBody>
          <a:bodyPr wrap="none">
            <a:spAutoFit/>
          </a:bodyPr>
          <a:lstStyle/>
          <a:p>
            <a:pPr marL="514350" indent="-514350">
              <a:buFont typeface="+mj-lt"/>
              <a:buAutoNum type="alphaLcPeriod" startAt="2"/>
            </a:pPr>
            <a:r>
              <a:rPr lang="en-US" altLang="zh-TW" dirty="0">
                <a:hlinkClick r:id="rId7" action="ppaction://hlinksldjump"/>
              </a:rPr>
              <a:t>Accumulated rainfall</a:t>
            </a:r>
            <a:endParaRPr lang="en-US" altLang="zh-TW" dirty="0"/>
          </a:p>
        </p:txBody>
      </p:sp>
      <p:graphicFrame>
        <p:nvGraphicFramePr>
          <p:cNvPr id="7" name="內容版面配置區 3"/>
          <p:cNvGraphicFramePr>
            <a:graphicFrameLocks/>
          </p:cNvGraphicFramePr>
          <p:nvPr>
            <p:extLst>
              <p:ext uri="{D42A27DB-BD31-4B8C-83A1-F6EECF244321}">
                <p14:modId xmlns:p14="http://schemas.microsoft.com/office/powerpoint/2010/main" val="3759893853"/>
              </p:ext>
            </p:extLst>
          </p:nvPr>
        </p:nvGraphicFramePr>
        <p:xfrm>
          <a:off x="395536" y="2132856"/>
          <a:ext cx="8496945" cy="2023284"/>
        </p:xfrm>
        <a:graphic>
          <a:graphicData uri="http://schemas.openxmlformats.org/drawingml/2006/table">
            <a:tbl>
              <a:tblPr firstRow="1" bandRow="1">
                <a:tableStyleId>{5C22544A-7EE6-4342-B048-85BDC9FD1C3A}</a:tableStyleId>
              </a:tblPr>
              <a:tblGrid>
                <a:gridCol w="2268561"/>
                <a:gridCol w="1029078"/>
                <a:gridCol w="1025932"/>
                <a:gridCol w="952651"/>
                <a:gridCol w="952651"/>
                <a:gridCol w="952651"/>
                <a:gridCol w="1315421"/>
              </a:tblGrid>
              <a:tr h="936104">
                <a:tc>
                  <a:txBody>
                    <a:bodyPr/>
                    <a:lstStyle/>
                    <a:p>
                      <a:r>
                        <a:rPr lang="en-US" altLang="zh-TW" sz="2400" dirty="0" smtClean="0"/>
                        <a:t>Variable</a:t>
                      </a:r>
                      <a:endParaRPr lang="zh-TW" altLang="en-US" sz="2400" dirty="0"/>
                    </a:p>
                  </a:txBody>
                  <a:tcPr/>
                </a:tc>
                <a:tc>
                  <a:txBody>
                    <a:bodyPr/>
                    <a:lstStyle/>
                    <a:p>
                      <a:r>
                        <a:rPr lang="en-US" altLang="zh-TW" sz="2400" dirty="0" smtClean="0"/>
                        <a:t>CTL</a:t>
                      </a:r>
                      <a:endParaRPr lang="zh-TW" altLang="en-US" sz="2400" dirty="0"/>
                    </a:p>
                  </a:txBody>
                  <a:tcPr/>
                </a:tc>
                <a:tc>
                  <a:txBody>
                    <a:bodyPr/>
                    <a:lstStyle/>
                    <a:p>
                      <a:r>
                        <a:rPr lang="en-US" altLang="zh-TW" sz="2400" dirty="0" smtClean="0"/>
                        <a:t>75% TER</a:t>
                      </a:r>
                      <a:endParaRPr lang="zh-TW" altLang="en-US" sz="2400" dirty="0"/>
                    </a:p>
                  </a:txBody>
                  <a:tcPr/>
                </a:tc>
                <a:tc>
                  <a:txBody>
                    <a:bodyPr/>
                    <a:lstStyle/>
                    <a:p>
                      <a:r>
                        <a:rPr lang="en-US" altLang="zh-TW" sz="2400" dirty="0" smtClean="0"/>
                        <a:t>50% TER</a:t>
                      </a:r>
                      <a:endParaRPr lang="zh-TW" altLang="en-US" sz="2400" dirty="0"/>
                    </a:p>
                  </a:txBody>
                  <a:tcPr/>
                </a:tc>
                <a:tc>
                  <a:txBody>
                    <a:bodyPr/>
                    <a:lstStyle/>
                    <a:p>
                      <a:r>
                        <a:rPr lang="en-US" altLang="zh-TW" sz="2400" dirty="0" smtClean="0"/>
                        <a:t>25% TER </a:t>
                      </a:r>
                      <a:endParaRPr lang="zh-TW" altLang="en-US" sz="2400" dirty="0"/>
                    </a:p>
                  </a:txBody>
                  <a:tcPr/>
                </a:tc>
                <a:tc>
                  <a:txBody>
                    <a:bodyPr/>
                    <a:lstStyle/>
                    <a:p>
                      <a:r>
                        <a:rPr lang="en-US" altLang="zh-TW" sz="2400" dirty="0" smtClean="0"/>
                        <a:t>0% TER</a:t>
                      </a:r>
                      <a:r>
                        <a:rPr lang="en-US" altLang="zh-TW" sz="2400" baseline="0" dirty="0" smtClean="0"/>
                        <a:t> </a:t>
                      </a:r>
                      <a:endParaRPr lang="zh-TW" altLang="en-US" sz="2400" dirty="0"/>
                    </a:p>
                  </a:txBody>
                  <a:tcPr/>
                </a:tc>
                <a:tc>
                  <a:txBody>
                    <a:bodyPr/>
                    <a:lstStyle/>
                    <a:p>
                      <a:r>
                        <a:rPr lang="en-US" altLang="zh-TW" sz="2400" dirty="0" smtClean="0"/>
                        <a:t>Ocean</a:t>
                      </a:r>
                      <a:endParaRPr lang="zh-TW" altLang="en-US" sz="2400" dirty="0"/>
                    </a:p>
                  </a:txBody>
                  <a:tcPr/>
                </a:tc>
              </a:tr>
              <a:tr h="1087180">
                <a:tc>
                  <a:txBody>
                    <a:bodyPr/>
                    <a:lstStyle/>
                    <a:p>
                      <a:r>
                        <a:rPr lang="en-US" altLang="zh-TW" sz="2400" dirty="0" smtClean="0"/>
                        <a:t>Percentage </a:t>
                      </a:r>
                      <a:r>
                        <a:rPr lang="en-US" altLang="zh-TW" sz="2400" dirty="0" err="1" smtClean="0"/>
                        <a:t>wrt</a:t>
                      </a:r>
                      <a:r>
                        <a:rPr lang="en-US" altLang="zh-TW" sz="2400" dirty="0" smtClean="0"/>
                        <a:t> CTL (%)</a:t>
                      </a:r>
                      <a:endParaRPr lang="zh-TW" altLang="en-US" sz="2400" dirty="0"/>
                    </a:p>
                  </a:txBody>
                  <a:tcPr/>
                </a:tc>
                <a:tc>
                  <a:txBody>
                    <a:bodyPr/>
                    <a:lstStyle/>
                    <a:p>
                      <a:r>
                        <a:rPr lang="en-US" altLang="zh-TW" sz="2400" dirty="0" smtClean="0"/>
                        <a:t>100.0</a:t>
                      </a:r>
                      <a:endParaRPr lang="zh-TW" altLang="en-US" sz="2400" dirty="0"/>
                    </a:p>
                  </a:txBody>
                  <a:tcPr/>
                </a:tc>
                <a:tc>
                  <a:txBody>
                    <a:bodyPr/>
                    <a:lstStyle/>
                    <a:p>
                      <a:r>
                        <a:rPr lang="en-US" altLang="zh-TW" sz="2400" dirty="0" smtClean="0"/>
                        <a:t>102.9</a:t>
                      </a:r>
                      <a:endParaRPr lang="zh-TW" altLang="en-US" sz="2400" dirty="0"/>
                    </a:p>
                  </a:txBody>
                  <a:tcPr/>
                </a:tc>
                <a:tc>
                  <a:txBody>
                    <a:bodyPr/>
                    <a:lstStyle/>
                    <a:p>
                      <a:r>
                        <a:rPr lang="en-US" altLang="zh-TW" sz="2400" dirty="0" smtClean="0"/>
                        <a:t>88.2</a:t>
                      </a:r>
                      <a:endParaRPr lang="zh-TW" altLang="en-US" sz="2400" dirty="0"/>
                    </a:p>
                  </a:txBody>
                  <a:tcPr/>
                </a:tc>
                <a:tc>
                  <a:txBody>
                    <a:bodyPr/>
                    <a:lstStyle/>
                    <a:p>
                      <a:r>
                        <a:rPr lang="en-US" altLang="zh-TW" sz="2400" dirty="0" smtClean="0"/>
                        <a:t>70.0</a:t>
                      </a:r>
                      <a:endParaRPr lang="zh-TW" altLang="en-US" sz="2400" dirty="0"/>
                    </a:p>
                  </a:txBody>
                  <a:tcPr/>
                </a:tc>
                <a:tc>
                  <a:txBody>
                    <a:bodyPr/>
                    <a:lstStyle/>
                    <a:p>
                      <a:r>
                        <a:rPr lang="en-US" altLang="zh-TW" sz="2400" dirty="0" smtClean="0"/>
                        <a:t>51.9</a:t>
                      </a:r>
                      <a:endParaRPr lang="zh-TW" altLang="en-US" sz="2400" dirty="0"/>
                    </a:p>
                  </a:txBody>
                  <a:tcPr/>
                </a:tc>
                <a:tc>
                  <a:txBody>
                    <a:bodyPr/>
                    <a:lstStyle/>
                    <a:p>
                      <a:r>
                        <a:rPr lang="en-US" altLang="zh-TW" sz="2400" dirty="0" smtClean="0"/>
                        <a:t>52.3</a:t>
                      </a:r>
                      <a:endParaRPr lang="zh-TW" altLang="en-US" sz="2400" dirty="0"/>
                    </a:p>
                  </a:txBody>
                  <a:tcPr/>
                </a:tc>
              </a:tr>
            </a:tbl>
          </a:graphicData>
        </a:graphic>
      </p:graphicFrame>
    </p:spTree>
    <p:extLst>
      <p:ext uri="{BB962C8B-B14F-4D97-AF65-F5344CB8AC3E}">
        <p14:creationId xmlns:p14="http://schemas.microsoft.com/office/powerpoint/2010/main" val="28608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76672"/>
            <a:ext cx="8229600" cy="4608512"/>
          </a:xfrm>
        </p:spPr>
        <p:txBody>
          <a:bodyPr>
            <a:normAutofit/>
          </a:bodyPr>
          <a:lstStyle/>
          <a:p>
            <a:endParaRPr lang="en-US" altLang="zh-TW" dirty="0" smtClean="0"/>
          </a:p>
          <a:p>
            <a:r>
              <a:rPr lang="en-US" altLang="zh-TW" dirty="0" smtClean="0"/>
              <a:t>In this study, we wish to extend the previous studies by conducting a cloud-resolving simulation of Typhoon </a:t>
            </a:r>
            <a:r>
              <a:rPr lang="en-US" altLang="zh-TW" dirty="0" err="1" smtClean="0"/>
              <a:t>Nari</a:t>
            </a:r>
            <a:r>
              <a:rPr lang="en-US" altLang="zh-TW" dirty="0" smtClean="0"/>
              <a:t>(2001), but focus more on its </a:t>
            </a:r>
            <a:r>
              <a:rPr lang="en-US" altLang="zh-TW" dirty="0" err="1" smtClean="0"/>
              <a:t>landfalling</a:t>
            </a:r>
            <a:r>
              <a:rPr lang="en-US" altLang="zh-TW" dirty="0" smtClean="0"/>
              <a:t> characteristics.</a:t>
            </a:r>
          </a:p>
        </p:txBody>
      </p:sp>
      <p:sp>
        <p:nvSpPr>
          <p:cNvPr id="5" name="標題 1"/>
          <p:cNvSpPr txBox="1">
            <a:spLocks/>
          </p:cNvSpPr>
          <p:nvPr/>
        </p:nvSpPr>
        <p:spPr>
          <a:xfrm>
            <a:off x="5076056" y="5157192"/>
            <a:ext cx="3765104"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dirty="0" smtClean="0"/>
              <a:t>Introduction</a:t>
            </a:r>
            <a:endParaRPr lang="zh-TW" altLang="en-US" sz="6600" dirty="0"/>
          </a:p>
        </p:txBody>
      </p:sp>
    </p:spTree>
    <p:extLst>
      <p:ext uri="{BB962C8B-B14F-4D97-AF65-F5344CB8AC3E}">
        <p14:creationId xmlns:p14="http://schemas.microsoft.com/office/powerpoint/2010/main" val="1075627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a:xfrm>
            <a:off x="762000" y="764704"/>
            <a:ext cx="7543800" cy="4968552"/>
          </a:xfrm>
        </p:spPr>
        <p:txBody>
          <a:bodyPr>
            <a:normAutofit fontScale="92500"/>
          </a:bodyPr>
          <a:lstStyle/>
          <a:p>
            <a:endParaRPr lang="en-US" altLang="zh-TW" dirty="0" smtClean="0"/>
          </a:p>
          <a:p>
            <a:r>
              <a:rPr lang="en-US" altLang="zh-TW" dirty="0" smtClean="0"/>
              <a:t>RMW are upright with a larger </a:t>
            </a:r>
            <a:r>
              <a:rPr lang="en-US" altLang="zh-TW" dirty="0" smtClean="0"/>
              <a:t>eye </a:t>
            </a:r>
            <a:r>
              <a:rPr lang="en-US" altLang="zh-TW" dirty="0" smtClean="0"/>
              <a:t>size and the maximum latent heating is located at the mid to upper troposphere prior to landfall, but the eye shrinks after landfall</a:t>
            </a:r>
          </a:p>
          <a:p>
            <a:endParaRPr lang="en-US" altLang="zh-TW" dirty="0" smtClean="0"/>
          </a:p>
          <a:p>
            <a:r>
              <a:rPr lang="en-US" altLang="zh-TW" dirty="0"/>
              <a:t>The impact of Taiwan’s terrain on </a:t>
            </a:r>
            <a:r>
              <a:rPr lang="en-US" altLang="zh-TW" dirty="0" err="1"/>
              <a:t>Nari’s</a:t>
            </a:r>
            <a:r>
              <a:rPr lang="en-US" altLang="zh-TW" dirty="0"/>
              <a:t> intensity is linear. In contrast, the terrain </a:t>
            </a:r>
            <a:r>
              <a:rPr lang="en-US" altLang="zh-TW"/>
              <a:t>heights </a:t>
            </a:r>
            <a:r>
              <a:rPr lang="en-US" altLang="zh-TW" smtClean="0"/>
              <a:t>produce </a:t>
            </a:r>
            <a:r>
              <a:rPr lang="en-US" altLang="zh-TW" dirty="0"/>
              <a:t>nonlinear tracks</a:t>
            </a:r>
            <a:r>
              <a:rPr lang="en-US" altLang="zh-TW" dirty="0" smtClean="0"/>
              <a:t>.</a:t>
            </a:r>
          </a:p>
          <a:p>
            <a:endParaRPr lang="en-US" altLang="zh-TW" dirty="0"/>
          </a:p>
          <a:p>
            <a:r>
              <a:rPr lang="en-US" altLang="zh-TW" dirty="0" smtClean="0"/>
              <a:t>Large-scale sheared flows and enhanced by the local topography determine </a:t>
            </a:r>
            <a:r>
              <a:rPr lang="en-US" altLang="zh-TW" dirty="0" err="1" smtClean="0"/>
              <a:t>Nari’s</a:t>
            </a:r>
            <a:r>
              <a:rPr lang="en-US" altLang="zh-TW" dirty="0" smtClean="0"/>
              <a:t> torrential rainfall during first 24 h after landfall. (more topographically driven afterward)</a:t>
            </a:r>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231811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End</a:t>
            </a:r>
            <a:endParaRPr lang="zh-TW" altLang="en-US" dirty="0"/>
          </a:p>
        </p:txBody>
      </p:sp>
      <p:sp>
        <p:nvSpPr>
          <p:cNvPr id="3" name="內容版面配置區 2"/>
          <p:cNvSpPr>
            <a:spLocks noGrp="1"/>
          </p:cNvSpPr>
          <p:nvPr>
            <p:ph idx="1"/>
          </p:nvPr>
        </p:nvSpPr>
        <p:spPr/>
        <p:txBody>
          <a:bodyPr>
            <a:normAutofit/>
          </a:bodyPr>
          <a:lstStyle/>
          <a:p>
            <a:pPr marL="0" indent="0" algn="ctr">
              <a:buNone/>
            </a:pPr>
            <a:r>
              <a:rPr lang="en-US" altLang="zh-TW" sz="3200" dirty="0" smtClean="0">
                <a:latin typeface="Gungsuh" pitchFamily="18" charset="-127"/>
                <a:ea typeface="Gungsuh" pitchFamily="18" charset="-127"/>
              </a:rPr>
              <a:t>Thank you for your listening.</a:t>
            </a:r>
            <a:endParaRPr lang="zh-TW" altLang="en-US" sz="3200" dirty="0">
              <a:latin typeface="Gungsuh" pitchFamily="18" charset="-127"/>
              <a:ea typeface="Gungsuh" pitchFamily="18" charset="-127"/>
            </a:endParaRPr>
          </a:p>
        </p:txBody>
      </p:sp>
    </p:spTree>
    <p:extLst>
      <p:ext uri="{BB962C8B-B14F-4D97-AF65-F5344CB8AC3E}">
        <p14:creationId xmlns:p14="http://schemas.microsoft.com/office/powerpoint/2010/main" val="1679142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Rankine</a:t>
            </a:r>
            <a:r>
              <a:rPr lang="en-US" altLang="zh-TW" dirty="0" smtClean="0"/>
              <a:t> vortex</a:t>
            </a:r>
            <a:endParaRPr lang="zh-TW" altLang="en-US" dirty="0"/>
          </a:p>
        </p:txBody>
      </p:sp>
      <p:sp>
        <p:nvSpPr>
          <p:cNvPr id="3" name="內容版面配置區 2"/>
          <p:cNvSpPr>
            <a:spLocks noGrp="1"/>
          </p:cNvSpPr>
          <p:nvPr>
            <p:ph idx="1"/>
          </p:nvPr>
        </p:nvSpPr>
        <p:spPr/>
        <p:txBody>
          <a:bodyPr/>
          <a:lstStyle/>
          <a:p>
            <a:r>
              <a:rPr lang="en-US" altLang="zh-TW" dirty="0" smtClean="0"/>
              <a:t>A simple hurricane model</a:t>
            </a:r>
          </a:p>
          <a:p>
            <a:r>
              <a:rPr lang="en-US" altLang="zh-TW" dirty="0"/>
              <a:t>The </a:t>
            </a:r>
            <a:r>
              <a:rPr lang="en-US" altLang="zh-TW" dirty="0" err="1"/>
              <a:t>Rankine</a:t>
            </a:r>
            <a:r>
              <a:rPr lang="en-US" altLang="zh-TW" dirty="0"/>
              <a:t> vortex model is a simple two-equation parametric description of a swirling flow, characterized by a forced vortex in the central core and a free vortex with increasing distance from the center. The two parameters are the radius of maximum winds and the peak wind speed. The </a:t>
            </a:r>
            <a:r>
              <a:rPr lang="en-US" altLang="zh-TW" dirty="0" err="1"/>
              <a:t>Rankine</a:t>
            </a:r>
            <a:r>
              <a:rPr lang="en-US" altLang="zh-TW" dirty="0"/>
              <a:t> vortex is used as the basis for a number of simple descriptions of hurricane wind fields.</a:t>
            </a:r>
            <a:endParaRPr lang="zh-TW" altLang="en-US" dirty="0"/>
          </a:p>
        </p:txBody>
      </p:sp>
    </p:spTree>
    <p:extLst>
      <p:ext uri="{BB962C8B-B14F-4D97-AF65-F5344CB8AC3E}">
        <p14:creationId xmlns:p14="http://schemas.microsoft.com/office/powerpoint/2010/main" val="233020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Fanapi</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4" name="圖表 3"/>
          <p:cNvGraphicFramePr>
            <a:graphicFrameLocks/>
          </p:cNvGraphicFramePr>
          <p:nvPr>
            <p:extLst>
              <p:ext uri="{D42A27DB-BD31-4B8C-83A1-F6EECF244321}">
                <p14:modId xmlns:p14="http://schemas.microsoft.com/office/powerpoint/2010/main" val="2986995906"/>
              </p:ext>
            </p:extLst>
          </p:nvPr>
        </p:nvGraphicFramePr>
        <p:xfrm>
          <a:off x="971600" y="764704"/>
          <a:ext cx="684076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向上箭號 4">
            <a:hlinkClick r:id="rId4" action="ppaction://hlinksldjump"/>
          </p:cNvPr>
          <p:cNvSpPr/>
          <p:nvPr/>
        </p:nvSpPr>
        <p:spPr>
          <a:xfrm>
            <a:off x="2987824" y="5661248"/>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873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1666036"/>
            <a:ext cx="8877883" cy="442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上箭號 4">
            <a:hlinkClick r:id="rId5" action="ppaction://hlinksldjump"/>
          </p:cNvPr>
          <p:cNvSpPr/>
          <p:nvPr/>
        </p:nvSpPr>
        <p:spPr>
          <a:xfrm>
            <a:off x="8532440" y="6165304"/>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2627784" y="1765693"/>
            <a:ext cx="3838201" cy="4255595"/>
            <a:chOff x="2627784" y="1765693"/>
            <a:chExt cx="3838201" cy="4255595"/>
          </a:xfrm>
        </p:grpSpPr>
        <p:pic>
          <p:nvPicPr>
            <p:cNvPr id="1026" name="Picture 2" descr="D:\yufen\meeting\NARI\Radar_MOSA_CV.200100000000\Radar_MOSA_CV.200109171900.gif"/>
            <p:cNvPicPr>
              <a:picLocks noChangeAspect="1" noChangeArrowheads="1"/>
            </p:cNvPicPr>
            <p:nvPr/>
          </p:nvPicPr>
          <p:blipFill rotWithShape="1">
            <a:blip r:embed="rId6">
              <a:extLst>
                <a:ext uri="{28A0092B-C50C-407E-A947-70E740481C1C}">
                  <a14:useLocalDpi xmlns:a14="http://schemas.microsoft.com/office/drawing/2010/main" val="0"/>
                </a:ext>
              </a:extLst>
            </a:blip>
            <a:srcRect l="29439" t="28387" r="29068" b="24261"/>
            <a:stretch/>
          </p:blipFill>
          <p:spPr bwMode="auto">
            <a:xfrm>
              <a:off x="2627784" y="1765693"/>
              <a:ext cx="3838201" cy="425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yufen\meeting\NARI\Radar_MOSA_CV.200100000000\Radar_MOSA_CV.200109171900.gif"/>
            <p:cNvPicPr>
              <a:picLocks noChangeAspect="1" noChangeArrowheads="1"/>
            </p:cNvPicPr>
            <p:nvPr/>
          </p:nvPicPr>
          <p:blipFill rotWithShape="1">
            <a:blip r:embed="rId6">
              <a:extLst>
                <a:ext uri="{28A0092B-C50C-407E-A947-70E740481C1C}">
                  <a14:useLocalDpi xmlns:a14="http://schemas.microsoft.com/office/drawing/2010/main" val="0"/>
                </a:ext>
              </a:extLst>
            </a:blip>
            <a:srcRect l="3527" r="48872" b="94877"/>
            <a:stretch/>
          </p:blipFill>
          <p:spPr bwMode="auto">
            <a:xfrm>
              <a:off x="3347864" y="5718463"/>
              <a:ext cx="2896047" cy="3028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69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8341964" cy="55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上箭號 4">
            <a:hlinkClick r:id="rId4" action="ppaction://hlinksldjump"/>
          </p:cNvPr>
          <p:cNvSpPr/>
          <p:nvPr/>
        </p:nvSpPr>
        <p:spPr>
          <a:xfrm>
            <a:off x="8172400" y="6237312"/>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16284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47664" y="4572000"/>
            <a:ext cx="6781800" cy="1600200"/>
          </a:xfrm>
        </p:spPr>
        <p:txBody>
          <a:bodyPr/>
          <a:lstStyle/>
          <a:p>
            <a:endParaRPr lang="zh-TW" altLang="en-US"/>
          </a:p>
        </p:txBody>
      </p:sp>
      <p:sp>
        <p:nvSpPr>
          <p:cNvPr id="3" name="內容版面配置區 2"/>
          <p:cNvSpPr>
            <a:spLocks noGrp="1"/>
          </p:cNvSpPr>
          <p:nvPr>
            <p:ph idx="1"/>
          </p:nvPr>
        </p:nvSpPr>
        <p:spPr>
          <a:xfrm>
            <a:off x="1547664" y="685800"/>
            <a:ext cx="7543800" cy="3886200"/>
          </a:xfrm>
        </p:spPr>
        <p:txBody>
          <a:bodyPr/>
          <a:lstStyle/>
          <a:p>
            <a:endParaRPr lang="zh-TW" altLang="en-US"/>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01146" y="3410210"/>
            <a:ext cx="7016554" cy="344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01146" y="-27384"/>
            <a:ext cx="7016554" cy="34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539552" y="1692730"/>
            <a:ext cx="862737" cy="523220"/>
          </a:xfrm>
          <a:prstGeom prst="rect">
            <a:avLst/>
          </a:prstGeom>
          <a:noFill/>
        </p:spPr>
        <p:txBody>
          <a:bodyPr wrap="none" rtlCol="0">
            <a:spAutoFit/>
          </a:bodyPr>
          <a:lstStyle/>
          <a:p>
            <a:r>
              <a:rPr lang="en-US" altLang="zh-TW" sz="2800" dirty="0" smtClean="0"/>
              <a:t>CTL</a:t>
            </a:r>
            <a:endParaRPr lang="zh-TW" altLang="en-US" dirty="0"/>
          </a:p>
        </p:txBody>
      </p:sp>
      <p:sp>
        <p:nvSpPr>
          <p:cNvPr id="10" name="文字方塊 9"/>
          <p:cNvSpPr txBox="1"/>
          <p:nvPr/>
        </p:nvSpPr>
        <p:spPr>
          <a:xfrm>
            <a:off x="158825" y="4365104"/>
            <a:ext cx="1604863" cy="523220"/>
          </a:xfrm>
          <a:prstGeom prst="rect">
            <a:avLst/>
          </a:prstGeom>
          <a:noFill/>
        </p:spPr>
        <p:txBody>
          <a:bodyPr wrap="none" rtlCol="0">
            <a:spAutoFit/>
          </a:bodyPr>
          <a:lstStyle/>
          <a:p>
            <a:r>
              <a:rPr lang="en-US" altLang="zh-TW" sz="2800" dirty="0" smtClean="0"/>
              <a:t>50% TER</a:t>
            </a:r>
            <a:endParaRPr lang="zh-TW" altLang="en-US" sz="2800" dirty="0"/>
          </a:p>
        </p:txBody>
      </p:sp>
      <p:sp>
        <p:nvSpPr>
          <p:cNvPr id="9" name="文字方塊 8"/>
          <p:cNvSpPr txBox="1"/>
          <p:nvPr/>
        </p:nvSpPr>
        <p:spPr>
          <a:xfrm>
            <a:off x="1979712" y="3203684"/>
            <a:ext cx="1896673" cy="369332"/>
          </a:xfrm>
          <a:prstGeom prst="rect">
            <a:avLst/>
          </a:prstGeom>
          <a:noFill/>
        </p:spPr>
        <p:txBody>
          <a:bodyPr wrap="none" rtlCol="0">
            <a:spAutoFit/>
          </a:bodyPr>
          <a:lstStyle/>
          <a:p>
            <a:r>
              <a:rPr lang="en-US" altLang="zh-TW" b="1" dirty="0" smtClean="0">
                <a:solidFill>
                  <a:srgbClr val="FF0000"/>
                </a:solidFill>
              </a:rPr>
              <a:t>1200UTC 16 Sep </a:t>
            </a:r>
            <a:endParaRPr lang="zh-TW" altLang="en-US" b="1" dirty="0">
              <a:solidFill>
                <a:srgbClr val="FF0000"/>
              </a:solidFill>
            </a:endParaRPr>
          </a:p>
        </p:txBody>
      </p:sp>
      <p:sp>
        <p:nvSpPr>
          <p:cNvPr id="12" name="文字方塊 11"/>
          <p:cNvSpPr txBox="1"/>
          <p:nvPr/>
        </p:nvSpPr>
        <p:spPr>
          <a:xfrm>
            <a:off x="4403519" y="3195691"/>
            <a:ext cx="1896673" cy="369332"/>
          </a:xfrm>
          <a:prstGeom prst="rect">
            <a:avLst/>
          </a:prstGeom>
          <a:noFill/>
        </p:spPr>
        <p:txBody>
          <a:bodyPr wrap="none" rtlCol="0">
            <a:spAutoFit/>
          </a:bodyPr>
          <a:lstStyle/>
          <a:p>
            <a:r>
              <a:rPr lang="en-US" altLang="zh-TW" b="1" dirty="0" smtClean="0">
                <a:solidFill>
                  <a:srgbClr val="FF0000"/>
                </a:solidFill>
              </a:rPr>
              <a:t>1800UTC 16 Sep </a:t>
            </a:r>
            <a:endParaRPr lang="zh-TW" altLang="en-US" b="1" dirty="0">
              <a:solidFill>
                <a:srgbClr val="FF0000"/>
              </a:solidFill>
            </a:endParaRPr>
          </a:p>
        </p:txBody>
      </p:sp>
      <p:sp>
        <p:nvSpPr>
          <p:cNvPr id="13" name="文字方塊 12"/>
          <p:cNvSpPr txBox="1"/>
          <p:nvPr/>
        </p:nvSpPr>
        <p:spPr>
          <a:xfrm>
            <a:off x="6707775" y="3203684"/>
            <a:ext cx="1896673" cy="369332"/>
          </a:xfrm>
          <a:prstGeom prst="rect">
            <a:avLst/>
          </a:prstGeom>
          <a:noFill/>
        </p:spPr>
        <p:txBody>
          <a:bodyPr wrap="none" rtlCol="0">
            <a:spAutoFit/>
          </a:bodyPr>
          <a:lstStyle/>
          <a:p>
            <a:r>
              <a:rPr lang="en-US" altLang="zh-TW" b="1" dirty="0" smtClean="0">
                <a:solidFill>
                  <a:srgbClr val="FF0000"/>
                </a:solidFill>
              </a:rPr>
              <a:t>0000UTC 17 Sep </a:t>
            </a:r>
            <a:endParaRPr lang="zh-TW" altLang="en-US" b="1" dirty="0">
              <a:solidFill>
                <a:srgbClr val="FF0000"/>
              </a:solidFill>
            </a:endParaRPr>
          </a:p>
        </p:txBody>
      </p:sp>
      <p:sp>
        <p:nvSpPr>
          <p:cNvPr id="11" name="向上箭號 10">
            <a:hlinkClick r:id="rId7" action="ppaction://hlinksldjump"/>
          </p:cNvPr>
          <p:cNvSpPr/>
          <p:nvPr/>
        </p:nvSpPr>
        <p:spPr>
          <a:xfrm>
            <a:off x="745232" y="5805264"/>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2987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436096" y="685800"/>
            <a:ext cx="2869704" cy="3886200"/>
          </a:xfrm>
        </p:spPr>
        <p:txBody>
          <a:bodyPr/>
          <a:lstStyle/>
          <a:p>
            <a:r>
              <a:rPr lang="en-US" altLang="zh-TW" dirty="0" smtClean="0"/>
              <a:t>Environmental flows at 1800UTC 16 Sep, 2001</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5827"/>
            <a:ext cx="4896544" cy="66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327995" y="2024066"/>
            <a:ext cx="3960440" cy="13329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上箭號 5">
            <a:hlinkClick r:id="rId4" action="ppaction://hlinksldjump"/>
          </p:cNvPr>
          <p:cNvSpPr/>
          <p:nvPr/>
        </p:nvSpPr>
        <p:spPr>
          <a:xfrm>
            <a:off x="8172400" y="5805264"/>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28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85738"/>
            <a:ext cx="887730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上箭號 4">
            <a:hlinkClick r:id="rId4" action="ppaction://hlinksldjump"/>
          </p:cNvPr>
          <p:cNvSpPr/>
          <p:nvPr/>
        </p:nvSpPr>
        <p:spPr>
          <a:xfrm>
            <a:off x="8547507" y="6311338"/>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4026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094405167"/>
              </p:ext>
            </p:extLst>
          </p:nvPr>
        </p:nvGraphicFramePr>
        <p:xfrm>
          <a:off x="251520" y="1700808"/>
          <a:ext cx="8568952" cy="3246796"/>
        </p:xfrm>
        <a:graphic>
          <a:graphicData uri="http://schemas.openxmlformats.org/drawingml/2006/table">
            <a:tbl>
              <a:tblPr firstRow="1" bandRow="1">
                <a:tableStyleId>{5C22544A-7EE6-4342-B048-85BDC9FD1C3A}</a:tableStyleId>
              </a:tblPr>
              <a:tblGrid>
                <a:gridCol w="1368152"/>
                <a:gridCol w="1080120"/>
                <a:gridCol w="1008112"/>
                <a:gridCol w="936104"/>
                <a:gridCol w="936104"/>
                <a:gridCol w="936104"/>
                <a:gridCol w="864096"/>
                <a:gridCol w="1440160"/>
              </a:tblGrid>
              <a:tr h="1008112">
                <a:tc>
                  <a:txBody>
                    <a:bodyPr/>
                    <a:lstStyle/>
                    <a:p>
                      <a:r>
                        <a:rPr lang="en-US" altLang="zh-TW" sz="2400" dirty="0" smtClean="0"/>
                        <a:t>Radius</a:t>
                      </a:r>
                      <a:endParaRPr lang="zh-TW" altLang="en-US" sz="2400" dirty="0"/>
                    </a:p>
                  </a:txBody>
                  <a:tcPr/>
                </a:tc>
                <a:tc>
                  <a:txBody>
                    <a:bodyPr/>
                    <a:lstStyle/>
                    <a:p>
                      <a:r>
                        <a:rPr lang="en-US" altLang="zh-TW" sz="2400" dirty="0" smtClean="0"/>
                        <a:t>No. of points</a:t>
                      </a:r>
                      <a:endParaRPr lang="zh-TW" altLang="en-US" sz="2400" dirty="0"/>
                    </a:p>
                  </a:txBody>
                  <a:tcPr/>
                </a:tc>
                <a:tc>
                  <a:txBody>
                    <a:bodyPr/>
                    <a:lstStyle/>
                    <a:p>
                      <a:r>
                        <a:rPr lang="en-US" altLang="zh-TW" sz="2400" dirty="0" smtClean="0"/>
                        <a:t>CTL</a:t>
                      </a:r>
                      <a:endParaRPr lang="zh-TW" altLang="en-US" sz="2400" dirty="0"/>
                    </a:p>
                  </a:txBody>
                  <a:tcPr/>
                </a:tc>
                <a:tc>
                  <a:txBody>
                    <a:bodyPr/>
                    <a:lstStyle/>
                    <a:p>
                      <a:r>
                        <a:rPr lang="en-US" altLang="zh-TW" sz="2400" dirty="0" smtClean="0"/>
                        <a:t>75% TER</a:t>
                      </a:r>
                      <a:endParaRPr lang="zh-TW" altLang="en-US" sz="2400" dirty="0"/>
                    </a:p>
                  </a:txBody>
                  <a:tcPr/>
                </a:tc>
                <a:tc>
                  <a:txBody>
                    <a:bodyPr/>
                    <a:lstStyle/>
                    <a:p>
                      <a:r>
                        <a:rPr lang="en-US" altLang="zh-TW" sz="2400" dirty="0" smtClean="0"/>
                        <a:t>50% TER</a:t>
                      </a:r>
                      <a:endParaRPr lang="zh-TW" altLang="en-US" sz="2400" dirty="0"/>
                    </a:p>
                  </a:txBody>
                  <a:tcPr/>
                </a:tc>
                <a:tc>
                  <a:txBody>
                    <a:bodyPr/>
                    <a:lstStyle/>
                    <a:p>
                      <a:r>
                        <a:rPr lang="en-US" altLang="zh-TW" sz="2400" dirty="0" smtClean="0"/>
                        <a:t>25% TER </a:t>
                      </a:r>
                      <a:endParaRPr lang="zh-TW" altLang="en-US" sz="2400" dirty="0"/>
                    </a:p>
                  </a:txBody>
                  <a:tcPr/>
                </a:tc>
                <a:tc>
                  <a:txBody>
                    <a:bodyPr/>
                    <a:lstStyle/>
                    <a:p>
                      <a:r>
                        <a:rPr lang="en-US" altLang="zh-TW" sz="2400" dirty="0" smtClean="0"/>
                        <a:t>0% TER</a:t>
                      </a:r>
                      <a:r>
                        <a:rPr lang="en-US" altLang="zh-TW" sz="2400" baseline="0" dirty="0" smtClean="0"/>
                        <a:t> </a:t>
                      </a:r>
                      <a:endParaRPr lang="zh-TW" altLang="en-US" sz="2400" dirty="0"/>
                    </a:p>
                  </a:txBody>
                  <a:tcPr/>
                </a:tc>
                <a:tc>
                  <a:txBody>
                    <a:bodyPr/>
                    <a:lstStyle/>
                    <a:p>
                      <a:r>
                        <a:rPr lang="en-US" altLang="zh-TW" sz="2400" dirty="0" smtClean="0"/>
                        <a:t>Ocean</a:t>
                      </a:r>
                      <a:endParaRPr lang="zh-TW" altLang="en-US" sz="2400" dirty="0"/>
                    </a:p>
                  </a:txBody>
                  <a:tcPr/>
                </a:tc>
              </a:tr>
              <a:tr h="746228">
                <a:tc>
                  <a:txBody>
                    <a:bodyPr/>
                    <a:lstStyle/>
                    <a:p>
                      <a:r>
                        <a:rPr lang="en-US" altLang="zh-TW" sz="2400" dirty="0" smtClean="0"/>
                        <a:t>100 km</a:t>
                      </a:r>
                      <a:endParaRPr lang="zh-TW" altLang="en-US" sz="2400" dirty="0"/>
                    </a:p>
                  </a:txBody>
                  <a:tcPr/>
                </a:tc>
                <a:tc>
                  <a:txBody>
                    <a:bodyPr/>
                    <a:lstStyle/>
                    <a:p>
                      <a:r>
                        <a:rPr lang="en-US" altLang="zh-TW" sz="2400" dirty="0" smtClean="0"/>
                        <a:t>877</a:t>
                      </a:r>
                      <a:endParaRPr lang="zh-TW" altLang="en-US" sz="2400" dirty="0"/>
                    </a:p>
                  </a:txBody>
                  <a:tcPr/>
                </a:tc>
                <a:tc>
                  <a:txBody>
                    <a:bodyPr/>
                    <a:lstStyle/>
                    <a:p>
                      <a:r>
                        <a:rPr lang="en-US" altLang="zh-TW" sz="2400" dirty="0" smtClean="0"/>
                        <a:t>100</a:t>
                      </a:r>
                      <a:endParaRPr lang="zh-TW" altLang="en-US" sz="2400" dirty="0"/>
                    </a:p>
                  </a:txBody>
                  <a:tcPr/>
                </a:tc>
                <a:tc>
                  <a:txBody>
                    <a:bodyPr/>
                    <a:lstStyle/>
                    <a:p>
                      <a:r>
                        <a:rPr lang="en-US" altLang="zh-TW" sz="2400" dirty="0" smtClean="0"/>
                        <a:t>97.3</a:t>
                      </a:r>
                      <a:endParaRPr lang="zh-TW" altLang="en-US" sz="2400" dirty="0"/>
                    </a:p>
                  </a:txBody>
                  <a:tcPr/>
                </a:tc>
                <a:tc>
                  <a:txBody>
                    <a:bodyPr/>
                    <a:lstStyle/>
                    <a:p>
                      <a:r>
                        <a:rPr lang="en-US" altLang="zh-TW" sz="2400" dirty="0" smtClean="0"/>
                        <a:t>84.2</a:t>
                      </a:r>
                      <a:endParaRPr lang="zh-TW" altLang="en-US" sz="2400" dirty="0"/>
                    </a:p>
                  </a:txBody>
                  <a:tcPr/>
                </a:tc>
                <a:tc>
                  <a:txBody>
                    <a:bodyPr/>
                    <a:lstStyle/>
                    <a:p>
                      <a:r>
                        <a:rPr lang="en-US" altLang="zh-TW" sz="2400" dirty="0" smtClean="0"/>
                        <a:t>64.7</a:t>
                      </a:r>
                      <a:endParaRPr lang="zh-TW" altLang="en-US" sz="2400" dirty="0"/>
                    </a:p>
                  </a:txBody>
                  <a:tcPr/>
                </a:tc>
                <a:tc>
                  <a:txBody>
                    <a:bodyPr/>
                    <a:lstStyle/>
                    <a:p>
                      <a:r>
                        <a:rPr lang="en-US" altLang="zh-TW" sz="2400" dirty="0" smtClean="0"/>
                        <a:t>62.2</a:t>
                      </a:r>
                      <a:endParaRPr lang="zh-TW" altLang="en-US" sz="2400" dirty="0"/>
                    </a:p>
                  </a:txBody>
                  <a:tcPr/>
                </a:tc>
                <a:tc>
                  <a:txBody>
                    <a:bodyPr/>
                    <a:lstStyle/>
                    <a:p>
                      <a:r>
                        <a:rPr lang="en-US" altLang="zh-TW" sz="2400" dirty="0" smtClean="0"/>
                        <a:t>61.5</a:t>
                      </a:r>
                      <a:endParaRPr lang="zh-TW" altLang="en-US" sz="2400" dirty="0"/>
                    </a:p>
                  </a:txBody>
                  <a:tcPr/>
                </a:tc>
              </a:tr>
              <a:tr h="746228">
                <a:tc>
                  <a:txBody>
                    <a:bodyPr/>
                    <a:lstStyle/>
                    <a:p>
                      <a:r>
                        <a:rPr lang="en-US" altLang="zh-TW" sz="2400" dirty="0" smtClean="0"/>
                        <a:t>150 km</a:t>
                      </a:r>
                      <a:endParaRPr lang="zh-TW" altLang="en-US" sz="2400" dirty="0"/>
                    </a:p>
                  </a:txBody>
                  <a:tcPr/>
                </a:tc>
                <a:tc>
                  <a:txBody>
                    <a:bodyPr/>
                    <a:lstStyle/>
                    <a:p>
                      <a:r>
                        <a:rPr lang="en-US" altLang="zh-TW" sz="2400" dirty="0" smtClean="0"/>
                        <a:t>1961</a:t>
                      </a:r>
                      <a:endParaRPr lang="zh-TW" altLang="en-US" sz="2400" dirty="0"/>
                    </a:p>
                  </a:txBody>
                  <a:tcPr/>
                </a:tc>
                <a:tc>
                  <a:txBody>
                    <a:bodyPr/>
                    <a:lstStyle/>
                    <a:p>
                      <a:r>
                        <a:rPr lang="en-US" altLang="zh-TW" sz="2400" dirty="0" smtClean="0"/>
                        <a:t>100</a:t>
                      </a:r>
                      <a:endParaRPr lang="zh-TW" altLang="en-US" sz="2400" dirty="0"/>
                    </a:p>
                  </a:txBody>
                  <a:tcPr/>
                </a:tc>
                <a:tc>
                  <a:txBody>
                    <a:bodyPr/>
                    <a:lstStyle/>
                    <a:p>
                      <a:r>
                        <a:rPr lang="en-US" altLang="zh-TW" sz="2400" dirty="0" smtClean="0"/>
                        <a:t>94.1</a:t>
                      </a:r>
                      <a:endParaRPr lang="zh-TW" altLang="en-US" sz="2400" dirty="0"/>
                    </a:p>
                  </a:txBody>
                  <a:tcPr/>
                </a:tc>
                <a:tc>
                  <a:txBody>
                    <a:bodyPr/>
                    <a:lstStyle/>
                    <a:p>
                      <a:r>
                        <a:rPr lang="en-US" altLang="zh-TW" sz="2400" dirty="0" smtClean="0"/>
                        <a:t>85.1</a:t>
                      </a:r>
                      <a:endParaRPr lang="zh-TW" altLang="en-US" sz="2400" dirty="0"/>
                    </a:p>
                  </a:txBody>
                  <a:tcPr/>
                </a:tc>
                <a:tc>
                  <a:txBody>
                    <a:bodyPr/>
                    <a:lstStyle/>
                    <a:p>
                      <a:r>
                        <a:rPr lang="en-US" altLang="zh-TW" sz="2400" dirty="0" smtClean="0"/>
                        <a:t>68.5</a:t>
                      </a:r>
                      <a:endParaRPr lang="zh-TW" altLang="en-US" sz="2400" dirty="0"/>
                    </a:p>
                  </a:txBody>
                  <a:tcPr/>
                </a:tc>
                <a:tc>
                  <a:txBody>
                    <a:bodyPr/>
                    <a:lstStyle/>
                    <a:p>
                      <a:r>
                        <a:rPr lang="en-US" altLang="zh-TW" sz="2400" dirty="0" smtClean="0"/>
                        <a:t>64.9</a:t>
                      </a:r>
                      <a:endParaRPr lang="zh-TW" altLang="en-US" sz="2400" dirty="0"/>
                    </a:p>
                  </a:txBody>
                  <a:tcPr/>
                </a:tc>
                <a:tc>
                  <a:txBody>
                    <a:bodyPr/>
                    <a:lstStyle/>
                    <a:p>
                      <a:r>
                        <a:rPr lang="en-US" altLang="zh-TW" sz="2400" dirty="0" smtClean="0"/>
                        <a:t>64.1</a:t>
                      </a:r>
                      <a:endParaRPr lang="zh-TW" altLang="en-US" sz="2400" dirty="0"/>
                    </a:p>
                  </a:txBody>
                  <a:tcPr/>
                </a:tc>
              </a:tr>
              <a:tr h="746228">
                <a:tc>
                  <a:txBody>
                    <a:bodyPr/>
                    <a:lstStyle/>
                    <a:p>
                      <a:r>
                        <a:rPr lang="en-US" altLang="zh-TW" sz="2400" dirty="0" smtClean="0"/>
                        <a:t>200 km </a:t>
                      </a:r>
                      <a:endParaRPr lang="zh-TW" altLang="en-US" sz="2400" dirty="0"/>
                    </a:p>
                  </a:txBody>
                  <a:tcPr/>
                </a:tc>
                <a:tc>
                  <a:txBody>
                    <a:bodyPr/>
                    <a:lstStyle/>
                    <a:p>
                      <a:r>
                        <a:rPr lang="en-US" altLang="zh-TW" sz="2400" dirty="0" smtClean="0"/>
                        <a:t>3503</a:t>
                      </a:r>
                      <a:endParaRPr lang="zh-TW" altLang="en-US" sz="2400" dirty="0"/>
                    </a:p>
                  </a:txBody>
                  <a:tcPr/>
                </a:tc>
                <a:tc>
                  <a:txBody>
                    <a:bodyPr/>
                    <a:lstStyle/>
                    <a:p>
                      <a:r>
                        <a:rPr lang="en-US" altLang="zh-TW" sz="2400" dirty="0" smtClean="0"/>
                        <a:t>100</a:t>
                      </a:r>
                      <a:endParaRPr lang="zh-TW" altLang="en-US" sz="2400" dirty="0"/>
                    </a:p>
                  </a:txBody>
                  <a:tcPr/>
                </a:tc>
                <a:tc>
                  <a:txBody>
                    <a:bodyPr/>
                    <a:lstStyle/>
                    <a:p>
                      <a:r>
                        <a:rPr lang="en-US" altLang="zh-TW" sz="2400" dirty="0" smtClean="0"/>
                        <a:t>95.4</a:t>
                      </a:r>
                      <a:endParaRPr lang="zh-TW" altLang="en-US" sz="2400" dirty="0"/>
                    </a:p>
                  </a:txBody>
                  <a:tcPr/>
                </a:tc>
                <a:tc>
                  <a:txBody>
                    <a:bodyPr/>
                    <a:lstStyle/>
                    <a:p>
                      <a:r>
                        <a:rPr lang="en-US" altLang="zh-TW" sz="2400" dirty="0" smtClean="0"/>
                        <a:t>84.0</a:t>
                      </a:r>
                      <a:endParaRPr lang="zh-TW" altLang="en-US" sz="2400" dirty="0"/>
                    </a:p>
                  </a:txBody>
                  <a:tcPr/>
                </a:tc>
                <a:tc>
                  <a:txBody>
                    <a:bodyPr/>
                    <a:lstStyle/>
                    <a:p>
                      <a:r>
                        <a:rPr lang="en-US" altLang="zh-TW" sz="2400" dirty="0" smtClean="0"/>
                        <a:t>71.8</a:t>
                      </a:r>
                      <a:endParaRPr lang="zh-TW" altLang="en-US" sz="2400" dirty="0"/>
                    </a:p>
                  </a:txBody>
                  <a:tcPr/>
                </a:tc>
                <a:tc>
                  <a:txBody>
                    <a:bodyPr/>
                    <a:lstStyle/>
                    <a:p>
                      <a:r>
                        <a:rPr lang="en-US" altLang="zh-TW" sz="2400" dirty="0" smtClean="0"/>
                        <a:t>66.3</a:t>
                      </a:r>
                      <a:endParaRPr lang="zh-TW" altLang="en-US" sz="2400" dirty="0"/>
                    </a:p>
                  </a:txBody>
                  <a:tcPr/>
                </a:tc>
                <a:tc>
                  <a:txBody>
                    <a:bodyPr/>
                    <a:lstStyle/>
                    <a:p>
                      <a:r>
                        <a:rPr lang="en-US" altLang="zh-TW" sz="2400" dirty="0" smtClean="0"/>
                        <a:t>68.3</a:t>
                      </a:r>
                      <a:endParaRPr lang="zh-TW" altLang="en-US" sz="2400" dirty="0"/>
                    </a:p>
                  </a:txBody>
                  <a:tcPr/>
                </a:tc>
              </a:tr>
            </a:tbl>
          </a:graphicData>
        </a:graphic>
      </p:graphicFrame>
      <p:sp>
        <p:nvSpPr>
          <p:cNvPr id="5" name="向上箭號 4">
            <a:hlinkClick r:id="rId3" action="ppaction://hlinksldjump"/>
          </p:cNvPr>
          <p:cNvSpPr/>
          <p:nvPr/>
        </p:nvSpPr>
        <p:spPr>
          <a:xfrm>
            <a:off x="8172400" y="5805264"/>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9665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2000" y="685800"/>
            <a:ext cx="7554416" cy="4255368"/>
          </a:xfrm>
        </p:spPr>
        <p:txBody>
          <a:bodyPr>
            <a:normAutofit/>
          </a:bodyPr>
          <a:lstStyle/>
          <a:p>
            <a:r>
              <a:rPr lang="en-US" altLang="zh-TW" dirty="0" smtClean="0"/>
              <a:t>The capability of a TC model to reproduce the rainfall distribution and amount of a </a:t>
            </a:r>
            <a:r>
              <a:rPr lang="en-US" altLang="zh-TW" dirty="0" err="1" smtClean="0"/>
              <a:t>landfalling</a:t>
            </a:r>
            <a:r>
              <a:rPr lang="en-US" altLang="zh-TW" dirty="0" smtClean="0"/>
              <a:t> TC may depend on the model’s resolution of the storm circulations and </a:t>
            </a:r>
            <a:r>
              <a:rPr lang="en-US" altLang="zh-TW" b="1" dirty="0" smtClean="0"/>
              <a:t>terrain structures </a:t>
            </a:r>
            <a:r>
              <a:rPr lang="en-US" altLang="zh-TW" dirty="0" smtClean="0"/>
              <a:t>(Wu et al. 2002; Lin et al. 2002).</a:t>
            </a:r>
          </a:p>
          <a:p>
            <a:endParaRPr lang="en-US" altLang="zh-TW" dirty="0"/>
          </a:p>
          <a:p>
            <a:r>
              <a:rPr lang="en-US" altLang="zh-TW" dirty="0" smtClean="0"/>
              <a:t>Wu et al. (2002) indicated that the </a:t>
            </a:r>
            <a:r>
              <a:rPr lang="en-US" altLang="zh-TW" u="sng" dirty="0" smtClean="0"/>
              <a:t>model and the </a:t>
            </a:r>
            <a:r>
              <a:rPr lang="en-US" altLang="zh-TW" b="1" u="sng" dirty="0" smtClean="0"/>
              <a:t>terrain</a:t>
            </a:r>
            <a:r>
              <a:rPr lang="en-US" altLang="zh-TW" u="sng" dirty="0" smtClean="0"/>
              <a:t> resolutions played equal roles in producing heavy rainfall </a:t>
            </a:r>
            <a:r>
              <a:rPr lang="en-US" altLang="zh-TW" dirty="0" smtClean="0"/>
              <a:t>over Taiwan’s Central Mountain Range (CMR) for Typhoon Herb (1996).</a:t>
            </a:r>
            <a:endParaRPr lang="zh-TW" altLang="en-US" dirty="0"/>
          </a:p>
        </p:txBody>
      </p:sp>
      <p:sp>
        <p:nvSpPr>
          <p:cNvPr id="4" name="標題 1"/>
          <p:cNvSpPr>
            <a:spLocks noGrp="1"/>
          </p:cNvSpPr>
          <p:nvPr>
            <p:ph type="title"/>
          </p:nvPr>
        </p:nvSpPr>
        <p:spPr>
          <a:xfrm>
            <a:off x="5076056" y="5157192"/>
            <a:ext cx="3765104" cy="1143000"/>
          </a:xfrm>
        </p:spPr>
        <p:txBody>
          <a:bodyPr>
            <a:noAutofit/>
          </a:bodyPr>
          <a:lstStyle/>
          <a:p>
            <a:r>
              <a:rPr lang="en-US" altLang="zh-TW" sz="4800" dirty="0" smtClean="0"/>
              <a:t>Introduction</a:t>
            </a:r>
            <a:endParaRPr lang="zh-TW" altLang="en-US" sz="6600" dirty="0"/>
          </a:p>
        </p:txBody>
      </p:sp>
    </p:spTree>
    <p:extLst>
      <p:ext uri="{BB962C8B-B14F-4D97-AF65-F5344CB8AC3E}">
        <p14:creationId xmlns:p14="http://schemas.microsoft.com/office/powerpoint/2010/main" val="191903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7200" dirty="0" err="1" smtClean="0"/>
              <a:t>Nari</a:t>
            </a:r>
            <a:endParaRPr lang="zh-TW" altLang="en-US" sz="7200" dirty="0"/>
          </a:p>
        </p:txBody>
      </p:sp>
      <p:pic>
        <p:nvPicPr>
          <p:cNvPr id="1026" name="Picture 2" descr="http://7.blog.xuite.net/7/f/a/a/20751151/blog_1194479/txt/3820091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708920"/>
            <a:ext cx="428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2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2000" y="685800"/>
            <a:ext cx="6114256" cy="4759424"/>
          </a:xfrm>
        </p:spPr>
        <p:txBody>
          <a:bodyPr/>
          <a:lstStyle/>
          <a:p>
            <a:r>
              <a:rPr lang="en-US" altLang="zh-TW" dirty="0" smtClean="0"/>
              <a:t>First appeared on 2001/09/06</a:t>
            </a:r>
          </a:p>
          <a:p>
            <a:r>
              <a:rPr lang="en-US" altLang="zh-TW" dirty="0" smtClean="0"/>
              <a:t>9/7~9/13 </a:t>
            </a:r>
            <a:r>
              <a:rPr lang="en-US" altLang="zh-TW" dirty="0" err="1" smtClean="0"/>
              <a:t>Nari</a:t>
            </a:r>
            <a:r>
              <a:rPr lang="en-US" altLang="zh-TW" dirty="0" smtClean="0"/>
              <a:t> circle around</a:t>
            </a:r>
          </a:p>
          <a:p>
            <a:r>
              <a:rPr lang="en-US" altLang="zh-TW" b="1" dirty="0" smtClean="0"/>
              <a:t>Landfall over Taiwan at 1300UTC 16 September</a:t>
            </a:r>
          </a:p>
          <a:p>
            <a:r>
              <a:rPr lang="en-US" altLang="zh-TW" dirty="0" smtClean="0"/>
              <a:t>Maximum wind speed is 55 m/s</a:t>
            </a:r>
          </a:p>
          <a:p>
            <a:r>
              <a:rPr lang="en-US" altLang="zh-TW" b="1" dirty="0" smtClean="0"/>
              <a:t>9/17~9/19 </a:t>
            </a:r>
            <a:r>
              <a:rPr lang="en-US" altLang="zh-TW" b="1" dirty="0" err="1" smtClean="0"/>
              <a:t>Nari</a:t>
            </a:r>
            <a:r>
              <a:rPr lang="en-US" altLang="zh-TW" b="1" dirty="0" smtClean="0"/>
              <a:t> moved across the CMR to western </a:t>
            </a:r>
            <a:r>
              <a:rPr lang="en-US" altLang="zh-TW" b="1" dirty="0" err="1" smtClean="0"/>
              <a:t>Tiawan</a:t>
            </a:r>
            <a:r>
              <a:rPr lang="en-US" altLang="zh-TW" b="1" dirty="0" smtClean="0"/>
              <a:t> with a slow speed of 3-5 km/</a:t>
            </a:r>
            <a:r>
              <a:rPr lang="en-US" altLang="zh-TW" b="1" dirty="0" err="1" smtClean="0"/>
              <a:t>hr</a:t>
            </a:r>
            <a:endParaRPr lang="en-US" altLang="zh-TW" b="1" dirty="0" smtClean="0"/>
          </a:p>
        </p:txBody>
      </p:sp>
      <p:sp>
        <p:nvSpPr>
          <p:cNvPr id="6" name="標題 1"/>
          <p:cNvSpPr txBox="1">
            <a:spLocks/>
          </p:cNvSpPr>
          <p:nvPr/>
        </p:nvSpPr>
        <p:spPr>
          <a:xfrm>
            <a:off x="7236296" y="5170884"/>
            <a:ext cx="1224136"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400" dirty="0" err="1" smtClean="0"/>
              <a:t>Nari</a:t>
            </a:r>
            <a:endParaRPr lang="zh-TW" altLang="en-US" sz="4400" dirty="0"/>
          </a:p>
        </p:txBody>
      </p:sp>
      <p:pic>
        <p:nvPicPr>
          <p:cNvPr id="2050" name="Picture 2" descr="2001納莉(NARI)颱風路徑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06" y="848443"/>
            <a:ext cx="6535489" cy="517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Erratic movements</a:t>
            </a:r>
          </a:p>
          <a:p>
            <a:r>
              <a:rPr lang="en-US" altLang="zh-TW" dirty="0" smtClean="0"/>
              <a:t>Very long duration (53h)</a:t>
            </a:r>
          </a:p>
          <a:p>
            <a:r>
              <a:rPr lang="en-US" altLang="zh-TW" dirty="0" smtClean="0"/>
              <a:t>Torrential rainfall over Taiwan</a:t>
            </a:r>
            <a:endParaRPr lang="zh-TW" altLang="en-US" dirty="0"/>
          </a:p>
        </p:txBody>
      </p:sp>
      <p:sp>
        <p:nvSpPr>
          <p:cNvPr id="6" name="標題 1"/>
          <p:cNvSpPr txBox="1">
            <a:spLocks/>
          </p:cNvSpPr>
          <p:nvPr/>
        </p:nvSpPr>
        <p:spPr>
          <a:xfrm>
            <a:off x="7236296" y="5170884"/>
            <a:ext cx="1224136"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400" dirty="0" err="1" smtClean="0"/>
              <a:t>Nari</a:t>
            </a:r>
            <a:endParaRPr lang="zh-TW" altLang="en-US" sz="4400" dirty="0"/>
          </a:p>
        </p:txBody>
      </p:sp>
      <p:pic>
        <p:nvPicPr>
          <p:cNvPr id="1030" name="Picture 6" descr="D:\yufen\meeting\NARI\2001_9_1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yufen\meeting\NARI\2001_9_1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22430" y="170080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out)">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circle(out)">
                                      <p:cBhvr>
                                        <p:cTn id="12"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標題 1"/>
          <p:cNvSpPr txBox="1">
            <a:spLocks/>
          </p:cNvSpPr>
          <p:nvPr/>
        </p:nvSpPr>
        <p:spPr>
          <a:xfrm>
            <a:off x="814536" y="4581128"/>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smtClean="0"/>
              <a:t>Model Setting</a:t>
            </a:r>
            <a:endParaRPr lang="zh-TW" altLang="en-US" dirty="0"/>
          </a:p>
        </p:txBody>
      </p:sp>
      <p:graphicFrame>
        <p:nvGraphicFramePr>
          <p:cNvPr id="7" name="內容版面配置區 4"/>
          <p:cNvGraphicFramePr>
            <a:graphicFrameLocks/>
          </p:cNvGraphicFramePr>
          <p:nvPr>
            <p:extLst>
              <p:ext uri="{D42A27DB-BD31-4B8C-83A1-F6EECF244321}">
                <p14:modId xmlns:p14="http://schemas.microsoft.com/office/powerpoint/2010/main" val="93086656"/>
              </p:ext>
            </p:extLst>
          </p:nvPr>
        </p:nvGraphicFramePr>
        <p:xfrm>
          <a:off x="467544" y="764704"/>
          <a:ext cx="8208912" cy="4258774"/>
        </p:xfrm>
        <a:graphic>
          <a:graphicData uri="http://schemas.openxmlformats.org/drawingml/2006/table">
            <a:tbl>
              <a:tblPr firstRow="1" bandRow="1">
                <a:tableStyleId>{21E4AEA4-8DFA-4A89-87EB-49C32662AFE0}</a:tableStyleId>
              </a:tblPr>
              <a:tblGrid>
                <a:gridCol w="2376264"/>
                <a:gridCol w="1584177"/>
                <a:gridCol w="1657994"/>
                <a:gridCol w="1294333"/>
                <a:gridCol w="144922"/>
                <a:gridCol w="1151222"/>
              </a:tblGrid>
              <a:tr h="472846">
                <a:tc>
                  <a:txBody>
                    <a:bodyPr/>
                    <a:lstStyle/>
                    <a:p>
                      <a:pPr algn="ctr"/>
                      <a:r>
                        <a:rPr lang="en-US" altLang="zh-TW" sz="2400" dirty="0" smtClean="0"/>
                        <a:t>Domain</a:t>
                      </a:r>
                      <a:endParaRPr lang="zh-TW" altLang="en-US" sz="2400" dirty="0"/>
                    </a:p>
                  </a:txBody>
                  <a:tcPr/>
                </a:tc>
                <a:tc>
                  <a:txBody>
                    <a:bodyPr/>
                    <a:lstStyle/>
                    <a:p>
                      <a:pPr algn="ctr"/>
                      <a:r>
                        <a:rPr lang="en-US" altLang="zh-TW" sz="2400" dirty="0" smtClean="0"/>
                        <a:t>D1</a:t>
                      </a:r>
                      <a:endParaRPr lang="zh-TW" altLang="en-US" sz="2400" dirty="0"/>
                    </a:p>
                  </a:txBody>
                  <a:tcPr/>
                </a:tc>
                <a:tc>
                  <a:txBody>
                    <a:bodyPr/>
                    <a:lstStyle/>
                    <a:p>
                      <a:pPr algn="ctr"/>
                      <a:r>
                        <a:rPr lang="en-US" altLang="zh-TW" sz="2400" dirty="0" smtClean="0"/>
                        <a:t>D2</a:t>
                      </a:r>
                      <a:endParaRPr lang="zh-TW" altLang="en-US" sz="2400" dirty="0"/>
                    </a:p>
                  </a:txBody>
                  <a:tcPr/>
                </a:tc>
                <a:tc gridSpan="2">
                  <a:txBody>
                    <a:bodyPr/>
                    <a:lstStyle/>
                    <a:p>
                      <a:pPr algn="ctr"/>
                      <a:r>
                        <a:rPr lang="en-US" altLang="zh-TW" sz="2400" dirty="0" smtClean="0"/>
                        <a:t>D3</a:t>
                      </a:r>
                      <a:endParaRPr lang="zh-TW" altLang="en-US" sz="2400" dirty="0"/>
                    </a:p>
                  </a:txBody>
                  <a:tcPr/>
                </a:tc>
                <a:tc hMerge="1">
                  <a:txBody>
                    <a:bodyPr/>
                    <a:lstStyle/>
                    <a:p>
                      <a:endParaRPr lang="zh-TW" altLang="en-US"/>
                    </a:p>
                  </a:txBody>
                  <a:tcPr/>
                </a:tc>
                <a:tc>
                  <a:txBody>
                    <a:bodyPr/>
                    <a:lstStyle/>
                    <a:p>
                      <a:pPr algn="ctr"/>
                      <a:r>
                        <a:rPr lang="en-US" altLang="zh-TW" sz="2400" dirty="0" smtClean="0"/>
                        <a:t>D4</a:t>
                      </a:r>
                      <a:endParaRPr lang="zh-TW" altLang="en-US" sz="2400" dirty="0"/>
                    </a:p>
                  </a:txBody>
                  <a:tcPr/>
                </a:tc>
              </a:tr>
              <a:tr h="535265">
                <a:tc>
                  <a:txBody>
                    <a:bodyPr/>
                    <a:lstStyle/>
                    <a:p>
                      <a:r>
                        <a:rPr lang="en-US" altLang="zh-TW" sz="2400" dirty="0" smtClean="0"/>
                        <a:t>Duration</a:t>
                      </a:r>
                      <a:endParaRPr lang="zh-TW" altLang="en-US" sz="2400" dirty="0"/>
                    </a:p>
                  </a:txBody>
                  <a:tcPr/>
                </a:tc>
                <a:tc gridSpan="5">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t>1200UTC 9/15/2001 ~ 0000UTC 9/19/2001 </a:t>
                      </a:r>
                      <a:endParaRPr kumimoji="0" lang="en-US" altLang="zh-TW" sz="2400" dirty="0" smtClean="0">
                        <a:latin typeface="+mn-lt"/>
                      </a:endParaRPr>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c hMerge="1">
                  <a:txBody>
                    <a:bodyPr/>
                    <a:lstStyle/>
                    <a:p>
                      <a:pPr algn="ctr"/>
                      <a:endParaRPr lang="zh-TW" altLang="en-US" sz="2400" dirty="0"/>
                    </a:p>
                  </a:txBody>
                  <a:tcPr/>
                </a:tc>
              </a:tr>
              <a:tr h="535265">
                <a:tc>
                  <a:txBody>
                    <a:bodyPr/>
                    <a:lstStyle/>
                    <a:p>
                      <a:r>
                        <a:rPr lang="en-US" altLang="zh-TW" sz="2400" dirty="0" smtClean="0"/>
                        <a:t>Dimensions (</a:t>
                      </a:r>
                      <a:r>
                        <a:rPr lang="en-US" altLang="zh-TW" sz="2400" dirty="0" err="1" smtClean="0"/>
                        <a:t>x,y</a:t>
                      </a:r>
                      <a:r>
                        <a:rPr lang="en-US" altLang="zh-TW" sz="2400" dirty="0" smtClean="0"/>
                        <a:t>)</a:t>
                      </a:r>
                      <a:endParaRPr lang="zh-TW" altLang="en-US" sz="2400" dirty="0"/>
                    </a:p>
                  </a:txBody>
                  <a:tcPr/>
                </a:tc>
                <a:tc>
                  <a:txBody>
                    <a:bodyPr/>
                    <a:lstStyle/>
                    <a:p>
                      <a:pPr algn="ctr"/>
                      <a:r>
                        <a:rPr lang="en-US" altLang="zh-TW" sz="2400" dirty="0" smtClean="0"/>
                        <a:t>81*71</a:t>
                      </a:r>
                      <a:endParaRPr lang="zh-TW" altLang="en-US" sz="2400" dirty="0"/>
                    </a:p>
                  </a:txBody>
                  <a:tcPr/>
                </a:tc>
                <a:tc>
                  <a:txBody>
                    <a:bodyPr/>
                    <a:lstStyle/>
                    <a:p>
                      <a:pPr algn="ctr"/>
                      <a:r>
                        <a:rPr lang="en-US" altLang="zh-TW" sz="2400" dirty="0" smtClean="0"/>
                        <a:t>100*100</a:t>
                      </a:r>
                      <a:endParaRPr lang="zh-TW" altLang="en-US" sz="2400" dirty="0"/>
                    </a:p>
                  </a:txBody>
                  <a:tcPr/>
                </a:tc>
                <a:tc>
                  <a:txBody>
                    <a:bodyPr/>
                    <a:lstStyle/>
                    <a:p>
                      <a:pPr algn="ctr"/>
                      <a:r>
                        <a:rPr lang="en-US" altLang="zh-TW" sz="2400" dirty="0" smtClean="0"/>
                        <a:t>166*166</a:t>
                      </a:r>
                      <a:endParaRPr lang="zh-TW" altLang="en-US" sz="2400" dirty="0"/>
                    </a:p>
                  </a:txBody>
                  <a:tcPr/>
                </a:tc>
                <a:tc gridSpan="2">
                  <a:txBody>
                    <a:bodyPr/>
                    <a:lstStyle/>
                    <a:p>
                      <a:pPr algn="ctr"/>
                      <a:r>
                        <a:rPr lang="en-US" altLang="zh-TW" sz="2400" dirty="0" smtClean="0"/>
                        <a:t>271*301</a:t>
                      </a:r>
                      <a:endParaRPr lang="zh-TW" altLang="en-US" sz="2400" dirty="0"/>
                    </a:p>
                  </a:txBody>
                  <a:tcPr/>
                </a:tc>
                <a:tc hMerge="1">
                  <a:txBody>
                    <a:bodyPr/>
                    <a:lstStyle/>
                    <a:p>
                      <a:pPr algn="ctr"/>
                      <a:endParaRPr lang="zh-TW" altLang="en-US" sz="2400" dirty="0"/>
                    </a:p>
                  </a:txBody>
                  <a:tcPr/>
                </a:tc>
              </a:tr>
              <a:tr h="472846">
                <a:tc>
                  <a:txBody>
                    <a:bodyPr/>
                    <a:lstStyle/>
                    <a:p>
                      <a:r>
                        <a:rPr lang="en-US" altLang="zh-TW" sz="2400" dirty="0" smtClean="0"/>
                        <a:t>Grid size (km)</a:t>
                      </a:r>
                      <a:endParaRPr lang="zh-TW" altLang="en-US" sz="2400" dirty="0"/>
                    </a:p>
                  </a:txBody>
                  <a:tcPr/>
                </a:tc>
                <a:tc>
                  <a:txBody>
                    <a:bodyPr/>
                    <a:lstStyle/>
                    <a:p>
                      <a:pPr algn="ctr"/>
                      <a:r>
                        <a:rPr lang="en-US" altLang="zh-TW" sz="2400" dirty="0" smtClean="0"/>
                        <a:t>54</a:t>
                      </a:r>
                      <a:endParaRPr lang="zh-TW" altLang="en-US" sz="2400" dirty="0"/>
                    </a:p>
                  </a:txBody>
                  <a:tcPr/>
                </a:tc>
                <a:tc>
                  <a:txBody>
                    <a:bodyPr/>
                    <a:lstStyle/>
                    <a:p>
                      <a:pPr algn="ctr"/>
                      <a:r>
                        <a:rPr lang="en-US" altLang="zh-TW" sz="2400" dirty="0" smtClean="0"/>
                        <a:t>18</a:t>
                      </a:r>
                      <a:endParaRPr lang="zh-TW" altLang="en-US" sz="2400" dirty="0"/>
                    </a:p>
                  </a:txBody>
                  <a:tcPr/>
                </a:tc>
                <a:tc>
                  <a:txBody>
                    <a:bodyPr/>
                    <a:lstStyle/>
                    <a:p>
                      <a:pPr algn="ctr"/>
                      <a:r>
                        <a:rPr lang="en-US" altLang="zh-TW" sz="2400" dirty="0" smtClean="0"/>
                        <a:t>6</a:t>
                      </a:r>
                      <a:endParaRPr lang="zh-TW" altLang="en-US" sz="2400" dirty="0"/>
                    </a:p>
                  </a:txBody>
                  <a:tcPr/>
                </a:tc>
                <a:tc gridSpan="2">
                  <a:txBody>
                    <a:bodyPr/>
                    <a:lstStyle/>
                    <a:p>
                      <a:pPr algn="ctr"/>
                      <a:r>
                        <a:rPr lang="en-US" altLang="zh-TW" sz="2400" dirty="0" smtClean="0"/>
                        <a:t>2</a:t>
                      </a:r>
                      <a:endParaRPr lang="zh-TW" altLang="en-US" sz="2400" dirty="0"/>
                    </a:p>
                  </a:txBody>
                  <a:tcPr/>
                </a:tc>
                <a:tc hMerge="1">
                  <a:txBody>
                    <a:bodyPr/>
                    <a:lstStyle/>
                    <a:p>
                      <a:pPr algn="ctr"/>
                      <a:endParaRPr lang="zh-TW" altLang="en-US" sz="2400" dirty="0"/>
                    </a:p>
                  </a:txBody>
                  <a:tcPr/>
                </a:tc>
              </a:tr>
              <a:tr h="839660">
                <a:tc>
                  <a:txBody>
                    <a:bodyPr/>
                    <a:lstStyle/>
                    <a:p>
                      <a:r>
                        <a:rPr lang="en-US" altLang="zh-TW" sz="2400" dirty="0" smtClean="0"/>
                        <a:t>Area coverage (km</a:t>
                      </a:r>
                      <a:r>
                        <a:rPr lang="en-US" altLang="zh-TW" sz="2400" baseline="0" dirty="0" smtClean="0"/>
                        <a:t>*km)</a:t>
                      </a:r>
                      <a:endParaRPr lang="zh-TW" altLang="en-US" sz="2400" dirty="0"/>
                    </a:p>
                  </a:txBody>
                  <a:tcPr/>
                </a:tc>
                <a:tc>
                  <a:txBody>
                    <a:bodyPr/>
                    <a:lstStyle/>
                    <a:p>
                      <a:pPr algn="ctr"/>
                      <a:r>
                        <a:rPr lang="en-US" altLang="zh-TW" sz="2400" dirty="0" smtClean="0"/>
                        <a:t>4320*3780</a:t>
                      </a:r>
                      <a:endParaRPr lang="zh-TW" altLang="en-US" sz="2400" dirty="0"/>
                    </a:p>
                  </a:txBody>
                  <a:tcPr/>
                </a:tc>
                <a:tc>
                  <a:txBody>
                    <a:bodyPr/>
                    <a:lstStyle/>
                    <a:p>
                      <a:pPr algn="ctr"/>
                      <a:r>
                        <a:rPr lang="en-US" altLang="zh-TW" sz="2400" dirty="0" smtClean="0"/>
                        <a:t>1780*1782</a:t>
                      </a:r>
                      <a:endParaRPr lang="zh-TW" altLang="en-US" sz="2400" dirty="0"/>
                    </a:p>
                  </a:txBody>
                  <a:tcPr/>
                </a:tc>
                <a:tc>
                  <a:txBody>
                    <a:bodyPr/>
                    <a:lstStyle/>
                    <a:p>
                      <a:pPr algn="ctr"/>
                      <a:r>
                        <a:rPr lang="en-US" altLang="zh-TW" sz="2400" dirty="0" smtClean="0"/>
                        <a:t>990*990</a:t>
                      </a:r>
                      <a:endParaRPr lang="zh-TW" altLang="en-US" sz="2400" dirty="0"/>
                    </a:p>
                  </a:txBody>
                  <a:tcPr/>
                </a:tc>
                <a:tc gridSpan="2">
                  <a:txBody>
                    <a:bodyPr/>
                    <a:lstStyle/>
                    <a:p>
                      <a:pPr algn="ctr"/>
                      <a:r>
                        <a:rPr lang="en-US" altLang="zh-TW" sz="2400" dirty="0" smtClean="0"/>
                        <a:t>540*600</a:t>
                      </a:r>
                      <a:endParaRPr lang="zh-TW" altLang="en-US" sz="2400" dirty="0"/>
                    </a:p>
                  </a:txBody>
                  <a:tcPr/>
                </a:tc>
                <a:tc hMerge="1">
                  <a:txBody>
                    <a:bodyPr/>
                    <a:lstStyle/>
                    <a:p>
                      <a:pPr algn="ctr"/>
                      <a:endParaRPr lang="zh-TW" altLang="en-US" sz="2400" dirty="0"/>
                    </a:p>
                  </a:txBody>
                  <a:tcPr/>
                </a:tc>
              </a:tr>
              <a:tr h="472846">
                <a:tc>
                  <a:txBody>
                    <a:bodyPr/>
                    <a:lstStyle/>
                    <a:p>
                      <a:r>
                        <a:rPr lang="en-US" altLang="zh-TW" sz="2400" dirty="0" smtClean="0"/>
                        <a:t>Levels</a:t>
                      </a:r>
                      <a:endParaRPr lang="zh-TW" altLang="en-US" sz="2400" dirty="0"/>
                    </a:p>
                  </a:txBody>
                  <a:tcPr/>
                </a:tc>
                <a:tc gridSpan="5">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t>32 sigma (</a:t>
                      </a:r>
                      <a:r>
                        <a:rPr kumimoji="0" lang="en-US" altLang="zh-TW" sz="2400" dirty="0" smtClean="0">
                          <a:sym typeface="Symbol" pitchFamily="18" charset="2"/>
                        </a:rPr>
                        <a:t></a:t>
                      </a:r>
                      <a:r>
                        <a:rPr kumimoji="0" lang="en-US" altLang="zh-TW" sz="2400" dirty="0" smtClean="0"/>
                        <a:t>) levels</a:t>
                      </a:r>
                      <a:endParaRPr kumimoji="0" lang="en-US" altLang="zh-TW" sz="2400" dirty="0" smtClean="0">
                        <a:latin typeface="+mn-lt"/>
                      </a:endParaRPr>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c hMerge="1">
                  <a:txBody>
                    <a:bodyPr/>
                    <a:lstStyle/>
                    <a:p>
                      <a:pPr algn="ctr"/>
                      <a:endParaRPr lang="zh-TW" altLang="en-US" sz="2400" dirty="0"/>
                    </a:p>
                  </a:txBody>
                  <a:tcPr/>
                </a:tc>
              </a:tr>
              <a:tr h="472846">
                <a:tc>
                  <a:txBody>
                    <a:bodyPr/>
                    <a:lstStyle/>
                    <a:p>
                      <a:r>
                        <a:rPr lang="en-US" altLang="zh-TW" sz="2400" dirty="0" smtClean="0"/>
                        <a:t>Time step</a:t>
                      </a:r>
                      <a:r>
                        <a:rPr lang="en-US" altLang="zh-TW" sz="2400" baseline="0" dirty="0" smtClean="0"/>
                        <a:t> (s)</a:t>
                      </a:r>
                      <a:endParaRPr lang="zh-TW" altLang="en-US" sz="2400" dirty="0"/>
                    </a:p>
                  </a:txBody>
                  <a:tcPr/>
                </a:tc>
                <a:tc>
                  <a:txBody>
                    <a:bodyPr/>
                    <a:lstStyle/>
                    <a:p>
                      <a:pPr algn="ctr"/>
                      <a:r>
                        <a:rPr lang="en-US" altLang="zh-TW" sz="2400" dirty="0" smtClean="0"/>
                        <a:t>90</a:t>
                      </a:r>
                      <a:endParaRPr lang="zh-TW" altLang="en-US" sz="2400" dirty="0"/>
                    </a:p>
                  </a:txBody>
                  <a:tcPr/>
                </a:tc>
                <a:tc>
                  <a:txBody>
                    <a:bodyPr/>
                    <a:lstStyle/>
                    <a:p>
                      <a:pPr algn="ctr"/>
                      <a:r>
                        <a:rPr lang="en-US" altLang="zh-TW" sz="2400" dirty="0" smtClean="0"/>
                        <a:t>30</a:t>
                      </a:r>
                      <a:endParaRPr lang="zh-TW" altLang="en-US" sz="2400" dirty="0"/>
                    </a:p>
                  </a:txBody>
                  <a:tcPr/>
                </a:tc>
                <a:tc gridSpan="2">
                  <a:txBody>
                    <a:bodyPr/>
                    <a:lstStyle/>
                    <a:p>
                      <a:pPr algn="ctr"/>
                      <a:r>
                        <a:rPr lang="en-US" altLang="zh-TW" sz="2400" dirty="0" smtClean="0"/>
                        <a:t>10</a:t>
                      </a:r>
                      <a:endParaRPr lang="zh-TW" altLang="en-US" sz="2400" dirty="0"/>
                    </a:p>
                  </a:txBody>
                  <a:tcPr/>
                </a:tc>
                <a:tc hMerge="1">
                  <a:txBody>
                    <a:bodyPr/>
                    <a:lstStyle/>
                    <a:p>
                      <a:endParaRPr lang="zh-TW" altLang="en-US"/>
                    </a:p>
                  </a:txBody>
                  <a:tcPr/>
                </a:tc>
                <a:tc>
                  <a:txBody>
                    <a:bodyPr/>
                    <a:lstStyle/>
                    <a:p>
                      <a:pPr algn="ctr"/>
                      <a:r>
                        <a:rPr lang="en-US" altLang="zh-TW" sz="2400" dirty="0" smtClean="0"/>
                        <a:t>3.3</a:t>
                      </a:r>
                      <a:endParaRPr lang="zh-TW" altLang="en-US" sz="2400" dirty="0"/>
                    </a:p>
                  </a:txBody>
                  <a:tcPr/>
                </a:tc>
              </a:tr>
              <a:tr h="446897">
                <a:tc>
                  <a:txBody>
                    <a:bodyPr/>
                    <a:lstStyle/>
                    <a:p>
                      <a:r>
                        <a:rPr lang="en-US" altLang="zh-TW" sz="2400" dirty="0" smtClean="0"/>
                        <a:t>Integration hours</a:t>
                      </a:r>
                      <a:endParaRPr lang="zh-TW" altLang="en-US" sz="2400" dirty="0"/>
                    </a:p>
                  </a:txBody>
                  <a:tcPr/>
                </a:tc>
                <a:tc gridSpan="5">
                  <a:txBody>
                    <a:bodyPr/>
                    <a:lstStyle/>
                    <a:p>
                      <a:pPr algn="ctr"/>
                      <a:r>
                        <a:rPr lang="en-US" altLang="zh-TW" sz="2400" dirty="0" smtClean="0"/>
                        <a:t>0-84</a:t>
                      </a:r>
                      <a:endParaRPr lang="zh-TW" altLang="en-US" sz="2400" dirty="0"/>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c hMerge="1">
                  <a:txBody>
                    <a:bodyPr/>
                    <a:lstStyle/>
                    <a:p>
                      <a:pPr algn="ctr"/>
                      <a:endParaRPr lang="zh-TW" altLang="en-US" sz="2400" dirty="0"/>
                    </a:p>
                  </a:txBody>
                  <a:tcPr/>
                </a:tc>
              </a:tr>
            </a:tbl>
          </a:graphicData>
        </a:graphic>
      </p:graphicFrame>
    </p:spTree>
    <p:extLst>
      <p:ext uri="{BB962C8B-B14F-4D97-AF65-F5344CB8AC3E}">
        <p14:creationId xmlns:p14="http://schemas.microsoft.com/office/powerpoint/2010/main" val="8468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4" y="620688"/>
            <a:ext cx="5655171" cy="48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Rot="1" noChangeArrowheads="1"/>
          </p:cNvSpPr>
          <p:nvPr/>
        </p:nvSpPr>
        <p:spPr bwMode="auto">
          <a:xfrm>
            <a:off x="4032448" y="620688"/>
            <a:ext cx="5076056" cy="482319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lstStyle/>
          <a:p>
            <a:pPr marL="908050" lvl="1" indent="-436563">
              <a:lnSpc>
                <a:spcPct val="90000"/>
              </a:lnSpc>
              <a:spcBef>
                <a:spcPct val="20000"/>
              </a:spcBef>
              <a:buFont typeface="Wingdings" pitchFamily="2" charset="2"/>
              <a:buChar char="n"/>
            </a:pPr>
            <a:endParaRPr kumimoji="0" lang="en-US" altLang="zh-TW" sz="2400" dirty="0" smtClean="0">
              <a:latin typeface="Calibri" pitchFamily="34" charset="0"/>
            </a:endParaRP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Atmospheric Radiation Scheme: </a:t>
            </a:r>
            <a:r>
              <a:rPr kumimoji="0" lang="en-US" altLang="zh-TW" sz="2400" dirty="0" err="1" smtClean="0">
                <a:latin typeface="Calibri" pitchFamily="34" charset="0"/>
              </a:rPr>
              <a:t>Dudhia</a:t>
            </a:r>
            <a:r>
              <a:rPr kumimoji="0" lang="en-US" altLang="zh-TW" sz="2400" dirty="0" smtClean="0">
                <a:latin typeface="Calibri" pitchFamily="34" charset="0"/>
              </a:rPr>
              <a:t> (1989)</a:t>
            </a:r>
            <a:endParaRPr kumimoji="0" lang="en-US" altLang="zh-TW" sz="2400" dirty="0">
              <a:latin typeface="Calibri" pitchFamily="34" charset="0"/>
            </a:endParaRP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Cumulus: </a:t>
            </a:r>
            <a:r>
              <a:rPr kumimoji="0" lang="en-US" altLang="zh-TW" sz="2400" dirty="0" err="1" smtClean="0">
                <a:latin typeface="Calibri" pitchFamily="34" charset="0"/>
              </a:rPr>
              <a:t>Grell</a:t>
            </a:r>
            <a:r>
              <a:rPr kumimoji="0" lang="en-US" altLang="zh-TW" sz="2400" dirty="0" smtClean="0">
                <a:latin typeface="Calibri" pitchFamily="34" charset="0"/>
              </a:rPr>
              <a:t> (1993) used </a:t>
            </a:r>
            <a:r>
              <a:rPr lang="en-US" altLang="zh-TW" sz="2400" dirty="0" smtClean="0">
                <a:latin typeface="Calibri" pitchFamily="34" charset="0"/>
              </a:rPr>
              <a:t>on </a:t>
            </a:r>
            <a:br>
              <a:rPr lang="en-US" altLang="zh-TW" sz="2400" dirty="0" smtClean="0">
                <a:latin typeface="Calibri" pitchFamily="34" charset="0"/>
              </a:rPr>
            </a:br>
            <a:r>
              <a:rPr lang="en-US" altLang="zh-TW" sz="2400" dirty="0" smtClean="0">
                <a:latin typeface="Calibri" pitchFamily="34" charset="0"/>
              </a:rPr>
              <a:t>              54/18 km</a:t>
            </a:r>
            <a:endParaRPr kumimoji="0" lang="en-US" altLang="zh-TW" sz="2400" dirty="0" smtClean="0">
              <a:latin typeface="Calibri" pitchFamily="34" charset="0"/>
            </a:endParaRPr>
          </a:p>
          <a:p>
            <a:pPr marL="908050" lvl="1" indent="-436563">
              <a:lnSpc>
                <a:spcPct val="90000"/>
              </a:lnSpc>
              <a:spcBef>
                <a:spcPct val="20000"/>
              </a:spcBef>
              <a:buFont typeface="Wingdings" pitchFamily="2" charset="2"/>
              <a:buChar char="n"/>
            </a:pPr>
            <a:r>
              <a:rPr lang="en-US" altLang="zh-TW" sz="2400" dirty="0" smtClean="0">
                <a:latin typeface="Calibri" pitchFamily="34" charset="0"/>
              </a:rPr>
              <a:t>Microphysics: </a:t>
            </a:r>
            <a:r>
              <a:rPr lang="en-US" altLang="zh-TW" sz="2400" dirty="0" err="1" smtClean="0">
                <a:latin typeface="Calibri" pitchFamily="34" charset="0"/>
              </a:rPr>
              <a:t>Reisner</a:t>
            </a:r>
            <a:r>
              <a:rPr lang="en-US" altLang="zh-TW" sz="2400" dirty="0" smtClean="0">
                <a:latin typeface="Calibri" pitchFamily="34" charset="0"/>
              </a:rPr>
              <a:t> et al. (1998)</a:t>
            </a:r>
            <a:endParaRPr kumimoji="0" lang="en-US" altLang="zh-TW" sz="2400" dirty="0">
              <a:latin typeface="Calibri" pitchFamily="34" charset="0"/>
            </a:endParaRP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PBL: MRF Hong and Pan </a:t>
            </a:r>
            <a:r>
              <a:rPr lang="en-US" altLang="zh-TW" sz="2400" dirty="0" smtClean="0">
                <a:latin typeface="Calibri" pitchFamily="34" charset="0"/>
              </a:rPr>
              <a:t>(</a:t>
            </a:r>
            <a:r>
              <a:rPr kumimoji="0" lang="en-US" altLang="zh-TW" sz="2400" dirty="0" smtClean="0">
                <a:latin typeface="Calibri" pitchFamily="34" charset="0"/>
              </a:rPr>
              <a:t>1996)</a:t>
            </a: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IC/BC</a:t>
            </a:r>
            <a:r>
              <a:rPr kumimoji="0" lang="en-US" altLang="zh-TW" sz="2400" dirty="0">
                <a:latin typeface="Calibri" pitchFamily="34" charset="0"/>
              </a:rPr>
              <a:t>: </a:t>
            </a:r>
            <a:r>
              <a:rPr kumimoji="0" lang="en-US" altLang="zh-TW" sz="2400" dirty="0" smtClean="0">
                <a:latin typeface="Calibri" pitchFamily="34" charset="0"/>
              </a:rPr>
              <a:t>ECMWF/TOGA </a:t>
            </a:r>
            <a:r>
              <a:rPr kumimoji="0" lang="en-US" altLang="zh-TW" sz="2400" dirty="0">
                <a:latin typeface="Calibri" pitchFamily="34" charset="0"/>
              </a:rPr>
              <a:t>1.125</a:t>
            </a:r>
            <a:r>
              <a:rPr kumimoji="0" lang="en-US" altLang="zh-TW" sz="2400" dirty="0">
                <a:latin typeface="Century" pitchFamily="18" charset="0"/>
              </a:rPr>
              <a:t>º</a:t>
            </a:r>
            <a:r>
              <a:rPr kumimoji="0" lang="en-US" altLang="zh-TW" sz="2400" dirty="0">
                <a:latin typeface="Calibri" pitchFamily="34" charset="0"/>
              </a:rPr>
              <a:t> </a:t>
            </a:r>
            <a:r>
              <a:rPr kumimoji="0" lang="en-US" altLang="zh-TW" sz="2400" dirty="0" err="1" smtClean="0">
                <a:latin typeface="Calibri" pitchFamily="34" charset="0"/>
              </a:rPr>
              <a:t>lat</a:t>
            </a:r>
            <a:r>
              <a:rPr kumimoji="0" lang="en-US" altLang="zh-TW" sz="2400" dirty="0" smtClean="0">
                <a:latin typeface="Calibri" pitchFamily="34" charset="0"/>
              </a:rPr>
              <a:t>/</a:t>
            </a:r>
            <a:r>
              <a:rPr kumimoji="0" lang="en-US" altLang="zh-TW" sz="2400" dirty="0" err="1" smtClean="0">
                <a:latin typeface="Calibri" pitchFamily="34" charset="0"/>
              </a:rPr>
              <a:t>lon</a:t>
            </a:r>
            <a:endParaRPr kumimoji="0" lang="en-US" altLang="zh-TW" sz="2400" dirty="0" smtClean="0">
              <a:latin typeface="Calibri" pitchFamily="34" charset="0"/>
            </a:endParaRPr>
          </a:p>
          <a:p>
            <a:pPr marL="908050" lvl="1" indent="-436563">
              <a:lnSpc>
                <a:spcPct val="90000"/>
              </a:lnSpc>
              <a:spcBef>
                <a:spcPct val="20000"/>
              </a:spcBef>
              <a:buFont typeface="Wingdings" pitchFamily="2" charset="2"/>
              <a:buChar char="n"/>
            </a:pPr>
            <a:r>
              <a:rPr lang="en-US" altLang="zh-TW" sz="2400" dirty="0" smtClean="0">
                <a:latin typeface="Calibri" pitchFamily="34" charset="0"/>
              </a:rPr>
              <a:t>The TC initialization procedure of Davis and Low-Nam (2001)</a:t>
            </a:r>
            <a:endParaRPr kumimoji="0" lang="en-US" altLang="zh-TW" sz="2400" dirty="0" smtClean="0">
              <a:latin typeface="Calibri" pitchFamily="34" charset="0"/>
            </a:endParaRPr>
          </a:p>
        </p:txBody>
      </p:sp>
      <p:sp>
        <p:nvSpPr>
          <p:cNvPr id="7" name="標題 1"/>
          <p:cNvSpPr txBox="1">
            <a:spLocks/>
          </p:cNvSpPr>
          <p:nvPr/>
        </p:nvSpPr>
        <p:spPr>
          <a:xfrm>
            <a:off x="5076056" y="5157192"/>
            <a:ext cx="3765104"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400" dirty="0" smtClean="0"/>
              <a:t>Model Setting</a:t>
            </a:r>
            <a:endParaRPr lang="zh-TW" altLang="en-US" sz="4400" dirty="0"/>
          </a:p>
        </p:txBody>
      </p:sp>
    </p:spTree>
    <p:extLst>
      <p:ext uri="{BB962C8B-B14F-4D97-AF65-F5344CB8AC3E}">
        <p14:creationId xmlns:p14="http://schemas.microsoft.com/office/powerpoint/2010/main" val="27319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35148</TotalTime>
  <Words>2714</Words>
  <Application>Microsoft Office PowerPoint</Application>
  <PresentationFormat>如螢幕大小 (4:3)</PresentationFormat>
  <Paragraphs>311</Paragraphs>
  <Slides>39</Slides>
  <Notes>39</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NewsPrint</vt:lpstr>
      <vt:lpstr>A Modeling Study of Typhoon Nari (2001) at Landfall. Part I: Topographic Effects</vt:lpstr>
      <vt:lpstr>Introduction</vt:lpstr>
      <vt:lpstr>PowerPoint 簡報</vt:lpstr>
      <vt:lpstr>Introduction</vt:lpstr>
      <vt:lpstr>Nari</vt:lpstr>
      <vt:lpstr>PowerPoint 簡報</vt:lpstr>
      <vt:lpstr>PowerPoint 簡報</vt:lpstr>
      <vt:lpstr>PowerPoint 簡報</vt:lpstr>
      <vt:lpstr>PowerPoint 簡報</vt:lpstr>
      <vt:lpstr>Model Verification</vt:lpstr>
      <vt:lpstr>PowerPoint 簡報</vt:lpstr>
      <vt:lpstr>PowerPoint 簡報</vt:lpstr>
      <vt:lpstr>PowerPoint 簡報</vt:lpstr>
      <vt:lpstr>PowerPoint 簡報</vt:lpstr>
      <vt:lpstr>Vertical maximum radar reflectivity composite (CV)</vt:lpstr>
      <vt:lpstr>PowerPoint 簡報</vt:lpstr>
      <vt:lpstr>Structural Changes</vt:lpstr>
      <vt:lpstr>PowerPoint 簡報</vt:lpstr>
      <vt:lpstr>PowerPoint 簡報</vt:lpstr>
      <vt:lpstr>PowerPoint 簡報</vt:lpstr>
      <vt:lpstr>PowerPoint 簡報</vt:lpstr>
      <vt:lpstr>PowerPoint 簡報</vt:lpstr>
      <vt:lpstr>PowerPoint 簡報</vt:lpstr>
      <vt:lpstr>PowerPoint 簡報</vt:lpstr>
      <vt:lpstr>PowerPoint 簡報</vt:lpstr>
      <vt:lpstr>Terrain Sensitivity Experiments</vt:lpstr>
      <vt:lpstr>PowerPoint 簡報</vt:lpstr>
      <vt:lpstr>PowerPoint 簡報</vt:lpstr>
      <vt:lpstr>PowerPoint 簡報</vt:lpstr>
      <vt:lpstr>Conclusion</vt:lpstr>
      <vt:lpstr>The End</vt:lpstr>
      <vt:lpstr>Rankine vortex</vt:lpstr>
      <vt:lpstr>Fanapi</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Modeling Study of Typhoon Nari (2001) at Landfall. Part I: Topographic Effects</dc:title>
  <dc:creator>User</dc:creator>
  <cp:lastModifiedBy>User</cp:lastModifiedBy>
  <cp:revision>286</cp:revision>
  <dcterms:created xsi:type="dcterms:W3CDTF">2011-10-12T00:59:53Z</dcterms:created>
  <dcterms:modified xsi:type="dcterms:W3CDTF">2012-01-03T05:15:05Z</dcterms:modified>
</cp:coreProperties>
</file>