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84" r:id="rId2"/>
    <p:sldId id="286" r:id="rId3"/>
    <p:sldId id="256" r:id="rId4"/>
    <p:sldId id="257" r:id="rId5"/>
    <p:sldId id="262" r:id="rId6"/>
    <p:sldId id="263" r:id="rId7"/>
    <p:sldId id="271" r:id="rId8"/>
    <p:sldId id="272" r:id="rId9"/>
    <p:sldId id="270" r:id="rId10"/>
    <p:sldId id="258" r:id="rId11"/>
    <p:sldId id="259" r:id="rId12"/>
    <p:sldId id="260" r:id="rId13"/>
    <p:sldId id="261" r:id="rId14"/>
    <p:sldId id="265" r:id="rId15"/>
    <p:sldId id="264" r:id="rId16"/>
    <p:sldId id="266" r:id="rId17"/>
    <p:sldId id="267" r:id="rId18"/>
    <p:sldId id="268" r:id="rId19"/>
    <p:sldId id="26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90" autoAdjust="0"/>
  </p:normalViewPr>
  <p:slideViewPr>
    <p:cSldViewPr>
      <p:cViewPr varScale="1">
        <p:scale>
          <a:sx n="85" d="100"/>
          <a:sy n="85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56362-63A3-4304-8E25-E06013E7D01C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C4F0-6560-45D9-96F5-B79308E582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是與黑潮的海氣相互作用和疊加的大尺度環境條件造成了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的尺度大小和強度改變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中中層渦度由中層槽進入</a:t>
            </a:r>
            <a:r>
              <a:rPr lang="en-US" altLang="zh-CN" dirty="0" smtClean="0"/>
              <a:t>MCV</a:t>
            </a:r>
            <a:r>
              <a:rPr lang="zh-CN" altLang="en-US" dirty="0" smtClean="0"/>
              <a:t>中使得絕對渦度輻合造成。</a:t>
            </a:r>
            <a:r>
              <a:rPr lang="en-US" altLang="zh-CN" dirty="0" smtClean="0"/>
              <a:t>b</a:t>
            </a:r>
            <a:r>
              <a:rPr lang="zh-CN" altLang="en-US" dirty="0" smtClean="0"/>
              <a:t>中顯示颱風對稱結構，最高渦度達</a:t>
            </a:r>
            <a:r>
              <a:rPr lang="en-US" altLang="zh-CN" dirty="0" smtClean="0"/>
              <a:t>4e-4</a:t>
            </a:r>
            <a:r>
              <a:rPr lang="zh-CN" altLang="en-US" dirty="0" smtClean="0"/>
              <a:t>，由於兩個雨帶的相互纏繞造成</a:t>
            </a:r>
            <a:endParaRPr lang="en-US" altLang="zh-CN" dirty="0" smtClean="0"/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中最大渦度向上到邊界層頂，最大風區向下</a:t>
            </a:r>
            <a:r>
              <a:rPr lang="en-US" altLang="zh-CN" dirty="0" smtClean="0"/>
              <a:t>(AAM</a:t>
            </a:r>
            <a:r>
              <a:rPr lang="zh-CN" altLang="en-US" dirty="0" smtClean="0"/>
              <a:t>在</a:t>
            </a:r>
            <a:r>
              <a:rPr lang="en-US" altLang="zh-CN" dirty="0" smtClean="0"/>
              <a:t>PBL</a:t>
            </a:r>
            <a:r>
              <a:rPr lang="zh-CN" altLang="en-US" dirty="0" smtClean="0"/>
              <a:t>的輻合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，中層風增強因為</a:t>
            </a:r>
            <a:r>
              <a:rPr lang="en-US" altLang="zh-CN" dirty="0" smtClean="0"/>
              <a:t>TC</a:t>
            </a:r>
            <a:r>
              <a:rPr lang="zh-CN" altLang="en-US" dirty="0" smtClean="0"/>
              <a:t>的緊縮和輻合流（副高，</a:t>
            </a:r>
            <a:r>
              <a:rPr lang="en-US" altLang="zh-CN" dirty="0" smtClean="0"/>
              <a:t>Danas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D</a:t>
            </a:r>
            <a:r>
              <a:rPr lang="zh-CN" altLang="en-US" dirty="0" smtClean="0"/>
              <a:t>，至中上層的渦度增強，因為眼墻上較弱的切向風的垂直切變使渦度輻散較弱。最大渦度和最大風速區都在</a:t>
            </a:r>
            <a:r>
              <a:rPr lang="en-US" altLang="zh-CN" dirty="0" smtClean="0"/>
              <a:t>PBL</a:t>
            </a:r>
            <a:r>
              <a:rPr lang="zh-CN" altLang="en-US" dirty="0" smtClean="0"/>
              <a:t>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注意：每幅圖的左下部東京灣處，準靜止的低壓，誘導了一個低層濕熱的急流到</a:t>
            </a:r>
            <a:r>
              <a:rPr lang="en-US" altLang="zh-TW" dirty="0" err="1" smtClean="0"/>
              <a:t>Nari</a:t>
            </a:r>
            <a:r>
              <a:rPr lang="zh-TW" altLang="en-US" dirty="0" smtClean="0"/>
              <a:t>產生處。到後來，被阻斷的副高已被</a:t>
            </a:r>
            <a:r>
              <a:rPr lang="en-US" altLang="zh-TW" dirty="0" smtClean="0"/>
              <a:t>Danas</a:t>
            </a:r>
            <a:r>
              <a:rPr lang="zh-TW" altLang="en-US" dirty="0" smtClean="0"/>
              <a:t>完全驅散了。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/>
              <a:t>左邊的衛星雲圖可以看到。同時可以看到干而冷的下沉氣流，可能是由於副高引起的。右邊絕對渦度不斷增強，是由於</a:t>
            </a:r>
            <a:r>
              <a:rPr lang="en-US" altLang="zh-CN" sz="1200" dirty="0" smtClean="0"/>
              <a:t>MCS</a:t>
            </a:r>
            <a:r>
              <a:rPr lang="zh-CN" altLang="en-US" sz="1200" dirty="0" smtClean="0"/>
              <a:t>中的潛熱釋放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很好的再現了前</a:t>
            </a:r>
            <a:r>
              <a:rPr lang="en-US" altLang="zh-CN" dirty="0" smtClean="0"/>
              <a:t>36</a:t>
            </a:r>
            <a:r>
              <a:rPr lang="zh-CN" altLang="en-US" dirty="0" smtClean="0"/>
              <a:t>小時颱風很緩慢的增長。可能是沒有考慮與黑潮的海氣相互作用造成的，部份也可能是在初始場中在大的洋面上缺乏中尺度的細節（比如濕度場）。另一方面，觀測的颱風路徑也包含一定的不確定性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颱風路徑模擬的很不錯，該拐地方都拐了，只是總體稍偏往南。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可以看到，</a:t>
            </a:r>
            <a:r>
              <a:rPr lang="en-US" altLang="zh-CN" dirty="0" smtClean="0"/>
              <a:t>7/06</a:t>
            </a:r>
            <a:r>
              <a:rPr lang="zh-CN" altLang="en-US" dirty="0" smtClean="0"/>
              <a:t>風場經過劇烈調整，從上下西南風到下層東風，上層東南風，很好的對應了</a:t>
            </a:r>
            <a:r>
              <a:rPr lang="en-US" altLang="zh-CN" dirty="0" smtClean="0"/>
              <a:t>7/12</a:t>
            </a:r>
            <a:r>
              <a:rPr lang="zh-CN" altLang="en-US" dirty="0" smtClean="0"/>
              <a:t>颱風路徑的劇烈的向西和向西北的改變。</a:t>
            </a:r>
            <a:r>
              <a:rPr lang="en-US" altLang="zh-CN" dirty="0" smtClean="0"/>
              <a:t>9/00</a:t>
            </a:r>
            <a:r>
              <a:rPr lang="zh-CN" altLang="en-US" dirty="0" smtClean="0"/>
              <a:t>，風場從東北風到北風，此時</a:t>
            </a:r>
            <a:r>
              <a:rPr lang="en-US" altLang="zh-CN" dirty="0" smtClean="0"/>
              <a:t>Danas</a:t>
            </a:r>
            <a:r>
              <a:rPr lang="zh-CN" altLang="en-US" dirty="0" smtClean="0"/>
              <a:t>更加靠近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，所以造成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又一次強烈的向南的轉變。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總的來說，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的低層環境風是比較小的，這可以解釋在模擬階段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的準靜止的特徵。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這是因為不足的水平解析度和在預報場從</a:t>
            </a:r>
            <a:r>
              <a:rPr lang="en-US" altLang="zh-CN" dirty="0" smtClean="0"/>
              <a:t>D2</a:t>
            </a:r>
            <a:r>
              <a:rPr lang="zh-CN" altLang="en-US" dirty="0" smtClean="0"/>
              <a:t>內插到</a:t>
            </a:r>
            <a:r>
              <a:rPr lang="en-US" altLang="zh-CN" dirty="0" smtClean="0"/>
              <a:t>D4</a:t>
            </a:r>
            <a:r>
              <a:rPr lang="zh-CN" altLang="en-US" dirty="0" smtClean="0"/>
              <a:t>后缺乏足夠的起旋</a:t>
            </a:r>
            <a:r>
              <a:rPr lang="en-US" altLang="zh-CN" dirty="0" smtClean="0"/>
              <a:t>(spin-up)</a:t>
            </a:r>
            <a:r>
              <a:rPr lang="zh-CN" altLang="en-US" dirty="0" smtClean="0"/>
              <a:t>時間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所以可以說，模式的認證還是非常好的，至少沒有遺漏大的物理過程。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冷鋒同時減小了渦旋尺度。模擬前</a:t>
            </a:r>
            <a:r>
              <a:rPr lang="en-US" altLang="zh-CN" dirty="0" smtClean="0"/>
              <a:t>24h</a:t>
            </a:r>
            <a:r>
              <a:rPr lang="zh-CN" altLang="en-US" dirty="0" smtClean="0"/>
              <a:t>氣壓並未加深多少是因為：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冷鋒的壓制，</a:t>
            </a:r>
            <a:r>
              <a:rPr lang="en-US" altLang="zh-CN" dirty="0" smtClean="0"/>
              <a:t>2.VHT</a:t>
            </a:r>
            <a:r>
              <a:rPr lang="zh-CN" altLang="en-US" dirty="0" smtClean="0"/>
              <a:t>的大範圍的分散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半徑小由大尺度環境決定，若無冷鋒，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會由兩個對稱雨帶產生，并更大半徑，更多時間起旋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4F0-6560-45D9-96F5-B79308E5822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2.png"/><Relationship Id="rId9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sz="4400" dirty="0" smtClean="0"/>
              <a:t>從</a:t>
            </a:r>
            <a:r>
              <a:rPr lang="zh-CN" altLang="en-US" sz="4400" dirty="0" smtClean="0"/>
              <a:t>一個中尺度對流系</a:t>
            </a:r>
            <a:r>
              <a:rPr lang="zh-CN" altLang="en-US" sz="4400" dirty="0" smtClean="0"/>
              <a:t>統</a:t>
            </a:r>
            <a:r>
              <a:rPr lang="zh-CN" altLang="en-US" sz="4400" dirty="0" smtClean="0"/>
              <a:t>中引起的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smtClean="0"/>
              <a:t>                     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颱風的產生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143932" cy="1752600"/>
          </a:xfrm>
        </p:spPr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Da</a:t>
            </a:r>
            <a:r>
              <a:rPr lang="en-US" altLang="zh-CN" dirty="0" smtClean="0">
                <a:solidFill>
                  <a:schemeClr val="tx1"/>
                </a:solidFill>
              </a:rPr>
              <a:t>-Lin Zhang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err="1" smtClean="0">
                <a:solidFill>
                  <a:schemeClr val="tx1"/>
                </a:solidFill>
              </a:rPr>
              <a:t>Liqing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Tian</a:t>
            </a:r>
            <a:r>
              <a:rPr lang="en-US" altLang="zh-CN" dirty="0" smtClean="0">
                <a:solidFill>
                  <a:schemeClr val="tx1"/>
                </a:solidFill>
              </a:rPr>
              <a:t> and Ming-Jen Yang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Overview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571472" y="1071546"/>
          <a:ext cx="8229600" cy="564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2096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Before  5/9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1200 UTC</a:t>
                      </a:r>
                      <a:r>
                        <a:rPr lang="en-US" altLang="zh-CN" baseline="0" dirty="0" smtClean="0"/>
                        <a:t>  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altLang="zh-CN" dirty="0" smtClean="0"/>
                        <a:t>2100 UTC 5 – 1200 UTC 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1500 UTC 6--1800 UTC 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1800 UTC 7--0000 UTC 8</a:t>
                      </a:r>
                      <a:endParaRPr lang="zh-CN" altLang="en-US" dirty="0"/>
                    </a:p>
                  </a:txBody>
                  <a:tcPr/>
                </a:tc>
              </a:tr>
              <a:tr h="1331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連續對流</a:t>
                      </a:r>
                      <a:r>
                        <a:rPr lang="en-US" altLang="zh-CN" dirty="0" smtClean="0"/>
                        <a:t>overturning(</a:t>
                      </a:r>
                      <a:r>
                        <a:rPr lang="zh-CN" altLang="en-US" dirty="0" smtClean="0"/>
                        <a:t>強風切和濕下沉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開始增強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zh-CN" altLang="en-US" dirty="0" smtClean="0"/>
                        <a:t>弱風切和濕度增強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被冷鋒壓制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迅速增強</a:t>
                      </a:r>
                      <a:r>
                        <a:rPr lang="en-US" altLang="zh-CN" dirty="0" smtClean="0"/>
                        <a:t>(MCV--&gt;storm)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由於冷水流和沖繩島的摩擦效應使增長減弱</a:t>
                      </a:r>
                      <a:endParaRPr lang="zh-CN" altLang="en-US" dirty="0"/>
                    </a:p>
                  </a:txBody>
                  <a:tcPr/>
                </a:tc>
              </a:tr>
              <a:tr h="62096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0000 UTC 8--0000 UTC 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zh-CN" dirty="0" smtClean="0"/>
                        <a:t>0600 UTC 9 </a:t>
                      </a:r>
                      <a:r>
                        <a:rPr lang="en-US" altLang="zh-CN" dirty="0" smtClean="0"/>
                        <a:t>--</a:t>
                      </a:r>
                      <a:r>
                        <a:rPr lang="pl-PL" altLang="zh-CN" dirty="0" smtClean="0"/>
                        <a:t>1200 UTC 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zh-CN" dirty="0" smtClean="0"/>
                        <a:t>1200 UTC 10 </a:t>
                      </a:r>
                      <a:r>
                        <a:rPr lang="en-US" altLang="zh-CN" dirty="0" smtClean="0"/>
                        <a:t>--</a:t>
                      </a:r>
                      <a:r>
                        <a:rPr lang="pl-PL" altLang="zh-CN" dirty="0" smtClean="0"/>
                        <a:t> 1200UTC 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zh-CN" dirty="0" smtClean="0"/>
                        <a:t>1200 UTC 11 </a:t>
                      </a:r>
                      <a:r>
                        <a:rPr lang="en-US" altLang="zh-CN" dirty="0" smtClean="0"/>
                        <a:t>--</a:t>
                      </a:r>
                      <a:r>
                        <a:rPr lang="pl-PL" altLang="zh-CN" dirty="0" smtClean="0"/>
                        <a:t> 0600 UTC 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14/9</a:t>
                      </a:r>
                      <a:endParaRPr lang="zh-CN" altLang="en-US" dirty="0"/>
                    </a:p>
                  </a:txBody>
                  <a:tcPr/>
                </a:tc>
              </a:tr>
              <a:tr h="108209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增強到颱風強度，出現眼。因為穿過黑潮，得到能量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由於較冷水而減弱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穿過黑潮而增強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減弱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增強，離開原海域，向台灣島移動</a:t>
                      </a:r>
                      <a:endParaRPr lang="zh-CN" altLang="en-US" dirty="0"/>
                    </a:p>
                  </a:txBody>
                  <a:tcPr/>
                </a:tc>
              </a:tr>
              <a:tr h="80098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16/9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19/9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20/9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21/9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00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碰觸地形使台灣強降水</a:t>
                      </a:r>
                      <a:r>
                        <a:rPr lang="en-US" altLang="zh-CN" dirty="0" smtClean="0"/>
                        <a:t>[Yang et al. 2008].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進入台灣海峽后又增強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登陸廣東，減弱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消散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err="1" smtClean="0"/>
              <a:t>Nari</a:t>
            </a:r>
            <a:r>
              <a:rPr lang="zh-CN" altLang="en-US" sz="2000" dirty="0" smtClean="0"/>
              <a:t>從一個</a:t>
            </a:r>
            <a:r>
              <a:rPr lang="en-US" altLang="zh-CN" sz="2000" dirty="0" smtClean="0"/>
              <a:t>MCS/MCV</a:t>
            </a:r>
            <a:r>
              <a:rPr lang="zh-CN" altLang="en-US" sz="2000" dirty="0" smtClean="0"/>
              <a:t>中發展而來，經歷了好幾次的強度變化以及複雜的路徑，</a:t>
            </a:r>
            <a:r>
              <a:rPr lang="en-US" altLang="zh-CN" sz="2000" dirty="0" smtClean="0"/>
              <a:t>21</a:t>
            </a:r>
            <a:r>
              <a:rPr lang="zh-CN" altLang="en-US" sz="2000" dirty="0" smtClean="0"/>
              <a:t>天長的演變時間。它的尺度比典型的颱風要小很多。</a:t>
            </a:r>
            <a:endParaRPr lang="en-US" altLang="zh-CN" sz="2000" dirty="0" smtClean="0"/>
          </a:p>
          <a:p>
            <a:r>
              <a:rPr lang="zh-CN" altLang="en-US" sz="2000" dirty="0" smtClean="0"/>
              <a:t>它的初始的環境場有：擾動熱</a:t>
            </a:r>
            <a:r>
              <a:rPr lang="en-US" altLang="zh-CN" sz="2000" dirty="0" smtClean="0"/>
              <a:t>SST</a:t>
            </a:r>
            <a:r>
              <a:rPr lang="zh-CN" altLang="en-US" sz="2000" dirty="0" smtClean="0"/>
              <a:t>，經過幾天對流翻轉形成的中尺度濕氣團，疊加在分裂的副高上的中層槽，來自東京灣的準靜止流，</a:t>
            </a:r>
            <a:r>
              <a:rPr lang="en-US" altLang="zh-CN" sz="2000" dirty="0" smtClean="0"/>
              <a:t>Danas</a:t>
            </a:r>
            <a:r>
              <a:rPr lang="zh-CN" altLang="en-US" sz="2000" dirty="0" smtClean="0"/>
              <a:t>的經過以及中緯度西風帶中一個行進的擾動。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pPr>
              <a:buNone/>
            </a:pPr>
            <a:r>
              <a:rPr lang="zh-CN" altLang="en-US" sz="2000" dirty="0" smtClean="0"/>
              <a:t>      目的：爲了在近正壓的環境下從一個長期存在并不斷改變強度的</a:t>
            </a:r>
            <a:r>
              <a:rPr lang="en-US" altLang="zh-CN" sz="2000" dirty="0" smtClean="0"/>
              <a:t>MCS</a:t>
            </a:r>
            <a:r>
              <a:rPr lang="zh-CN" altLang="en-US" sz="2000" dirty="0" smtClean="0"/>
              <a:t>中證明會出現</a:t>
            </a:r>
            <a:r>
              <a:rPr lang="en-US" altLang="zh-CN" sz="2000" dirty="0" smtClean="0"/>
              <a:t>TCG</a:t>
            </a:r>
            <a:r>
              <a:rPr lang="zh-CN" altLang="en-US" sz="2000" dirty="0" smtClean="0"/>
              <a:t>，檢查在颱風初期和發展階段的多尺度的相互作用，以及探索</a:t>
            </a:r>
            <a:r>
              <a:rPr lang="en-US" altLang="zh-CN" sz="2000" dirty="0" smtClean="0"/>
              <a:t>TCG</a:t>
            </a:r>
            <a:r>
              <a:rPr lang="zh-CN" altLang="en-US" sz="2000" dirty="0" smtClean="0"/>
              <a:t>事件的觸發機制和颱風發展過程中的渦旋合併過程，進行</a:t>
            </a:r>
            <a:r>
              <a:rPr lang="en-US" altLang="zh-CN" sz="2000" dirty="0" err="1" smtClean="0"/>
              <a:t>Nari</a:t>
            </a:r>
            <a:r>
              <a:rPr lang="zh-CN" altLang="en-US" sz="2000" dirty="0" smtClean="0"/>
              <a:t>颱風的數值模擬。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Model description</a:t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 descr="捕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071547"/>
            <a:ext cx="7354108" cy="4500594"/>
          </a:xfrm>
        </p:spPr>
      </p:pic>
      <p:sp>
        <p:nvSpPr>
          <p:cNvPr id="5" name="TextBox 4"/>
          <p:cNvSpPr txBox="1"/>
          <p:nvPr/>
        </p:nvSpPr>
        <p:spPr>
          <a:xfrm>
            <a:off x="1142976" y="564357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114800" y="2286000"/>
          <a:ext cx="914400" cy="198438"/>
        </p:xfrm>
        <a:graphic>
          <a:graphicData uri="http://schemas.openxmlformats.org/presentationml/2006/ole">
            <p:oleObj spid="_x0000_s1026" name="Equation" r:id="rId4" imgW="914400" imgH="19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Model description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MM5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 1200 UTC 5-- 1200 UTC 9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ECMWF 1.25°</a:t>
            </a:r>
            <a:r>
              <a:rPr lang="zh-CN" altLang="en-US" sz="2000" dirty="0" smtClean="0"/>
              <a:t>的大尺度分析場做初始場，</a:t>
            </a:r>
            <a:r>
              <a:rPr lang="en-US" altLang="zh-CN" sz="2000" dirty="0" smtClean="0"/>
              <a:t>12h </a:t>
            </a:r>
            <a:r>
              <a:rPr lang="zh-CN" altLang="en-US" sz="2000" dirty="0" smtClean="0"/>
              <a:t>更新的</a:t>
            </a:r>
            <a:r>
              <a:rPr lang="en-US" altLang="zh-CN" sz="2000" dirty="0" smtClean="0"/>
              <a:t>SST</a:t>
            </a:r>
            <a:r>
              <a:rPr lang="zh-CN" altLang="en-US" sz="2000" dirty="0" smtClean="0"/>
              <a:t>場（</a:t>
            </a:r>
            <a:r>
              <a:rPr lang="en-US" altLang="zh-CN" sz="2000" dirty="0" smtClean="0"/>
              <a:t>TRMM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 smtClean="0"/>
              <a:t>注意，模式中</a:t>
            </a:r>
            <a:r>
              <a:rPr lang="en-US" altLang="zh-CN" sz="2000" dirty="0" smtClean="0">
                <a:hlinkClick r:id="rId2" action="ppaction://hlinksldjump"/>
              </a:rPr>
              <a:t>D1</a:t>
            </a:r>
            <a:r>
              <a:rPr lang="zh-CN" altLang="en-US" sz="2000" dirty="0" smtClean="0"/>
              <a:t>包括了東邊很大的海域，這是爲了充分的模擬颱風</a:t>
            </a:r>
            <a:r>
              <a:rPr lang="en-US" altLang="zh-CN" sz="2000" dirty="0" smtClean="0"/>
              <a:t>Danas</a:t>
            </a:r>
            <a:r>
              <a:rPr lang="zh-CN" altLang="en-US" sz="2000" dirty="0" smtClean="0"/>
              <a:t>的作用。</a:t>
            </a:r>
            <a:endParaRPr lang="en-US" altLang="zh-CN" sz="2000" dirty="0" smtClean="0"/>
          </a:p>
          <a:p>
            <a:r>
              <a:rPr lang="zh-CN" altLang="en-US" sz="2000" dirty="0" smtClean="0"/>
              <a:t>另外，只有</a:t>
            </a:r>
            <a:r>
              <a:rPr lang="en-US" altLang="zh-CN" sz="2000" dirty="0" smtClean="0"/>
              <a:t>D1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D2</a:t>
            </a:r>
            <a:r>
              <a:rPr lang="zh-CN" altLang="en-US" sz="2000" dirty="0" smtClean="0"/>
              <a:t>使用了積雲參數化，並且積分時間比</a:t>
            </a:r>
            <a:r>
              <a:rPr lang="en-US" altLang="zh-CN" sz="2000" dirty="0" smtClean="0"/>
              <a:t>D3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D4</a:t>
            </a:r>
            <a:r>
              <a:rPr lang="zh-CN" altLang="en-US" sz="2000" dirty="0" smtClean="0"/>
              <a:t>早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小時。這樣為滿足</a:t>
            </a:r>
            <a:r>
              <a:rPr lang="en-US" altLang="zh-CN" sz="2000" dirty="0" smtClean="0"/>
              <a:t>D3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D4</a:t>
            </a:r>
            <a:r>
              <a:rPr lang="zh-CN" altLang="en-US" sz="2000" dirty="0" smtClean="0"/>
              <a:t>內的網格的濕度條件是必要的。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Model verification</a:t>
            </a:r>
            <a:endParaRPr lang="zh-CN" altLang="en-US" dirty="0"/>
          </a:p>
        </p:txBody>
      </p:sp>
      <p:pic>
        <p:nvPicPr>
          <p:cNvPr id="4" name="内容占位符 3" descr="捕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357298"/>
            <a:ext cx="6607421" cy="3204523"/>
          </a:xfrm>
        </p:spPr>
      </p:pic>
      <p:sp>
        <p:nvSpPr>
          <p:cNvPr id="5" name="TextBox 4"/>
          <p:cNvSpPr txBox="1"/>
          <p:nvPr/>
        </p:nvSpPr>
        <p:spPr>
          <a:xfrm>
            <a:off x="571472" y="485776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颱風強度在最大風速和最低氣壓上模擬和觀測配合的都不錯。只是略有一些低估</a:t>
            </a:r>
            <a:r>
              <a:rPr lang="en-US" altLang="zh-CN" dirty="0" smtClean="0"/>
              <a:t>(7/12-48 </a:t>
            </a:r>
            <a:r>
              <a:rPr lang="zh-CN" altLang="en-US" dirty="0" smtClean="0"/>
              <a:t>到</a:t>
            </a:r>
            <a:r>
              <a:rPr lang="en-US" altLang="zh-CN" dirty="0" smtClean="0"/>
              <a:t> 8/06-66)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Model verification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4867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86446" y="1643050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初始場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900hPa</a:t>
            </a:r>
            <a:r>
              <a:rPr lang="zh-CN" altLang="en-US" dirty="0" smtClean="0"/>
              <a:t>氣壓場</a:t>
            </a:r>
            <a:r>
              <a:rPr lang="en-US" altLang="zh-CN" dirty="0" smtClean="0"/>
              <a:t>(</a:t>
            </a:r>
            <a:r>
              <a:rPr lang="zh-CN" altLang="en-US" dirty="0" smtClean="0"/>
              <a:t>實線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擾動溫度場</a:t>
            </a:r>
            <a:r>
              <a:rPr lang="en-US" altLang="zh-CN" dirty="0" smtClean="0"/>
              <a:t>(</a:t>
            </a:r>
            <a:r>
              <a:rPr lang="zh-CN" altLang="en-US" dirty="0" smtClean="0"/>
              <a:t>虛線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，風場，西北邊有個弱的斜壓區，下面有黑潮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Model verification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286544" cy="281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4643446"/>
            <a:ext cx="8480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斜壓擾動經過時間為</a:t>
            </a:r>
            <a:r>
              <a:rPr lang="en-US" altLang="zh-CN" dirty="0" smtClean="0"/>
              <a:t>5/12-00 </a:t>
            </a:r>
            <a:r>
              <a:rPr lang="zh-CN" altLang="en-US" dirty="0" smtClean="0"/>
              <a:t>到</a:t>
            </a:r>
            <a:r>
              <a:rPr lang="en-US" altLang="zh-CN" dirty="0" smtClean="0"/>
              <a:t> 6/12-24</a:t>
            </a:r>
            <a:r>
              <a:rPr lang="zh-CN" altLang="en-US" dirty="0" smtClean="0"/>
              <a:t>，完全經過後，垂直風切立刻變得非常</a:t>
            </a:r>
            <a:endParaRPr lang="en-US" altLang="zh-CN" dirty="0" smtClean="0"/>
          </a:p>
          <a:p>
            <a:r>
              <a:rPr lang="zh-CN" altLang="en-US" dirty="0" smtClean="0"/>
              <a:t>小，這很好的幫助了風暴初始的發展。所以通過模式，可以很好的看出，斜</a:t>
            </a:r>
            <a:endParaRPr lang="en-US" altLang="zh-CN" dirty="0" smtClean="0"/>
          </a:p>
          <a:p>
            <a:r>
              <a:rPr lang="zh-CN" altLang="en-US" dirty="0" smtClean="0"/>
              <a:t>壓擾動的經過，至少為渦旋環流的重組和</a:t>
            </a:r>
            <a:r>
              <a:rPr lang="en-US" altLang="zh-CN" dirty="0" smtClean="0"/>
              <a:t>TCG</a:t>
            </a:r>
            <a:r>
              <a:rPr lang="zh-CN" altLang="en-US" dirty="0" smtClean="0"/>
              <a:t>的再生，充當了觸發</a:t>
            </a:r>
            <a:r>
              <a:rPr lang="en-US" altLang="zh-CN" dirty="0" smtClean="0"/>
              <a:t>(trigger)</a:t>
            </a:r>
            <a:r>
              <a:rPr lang="zh-CN" altLang="en-US" dirty="0" smtClean="0"/>
              <a:t>的作用。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Model verification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6858048" cy="32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7/06</a:t>
            </a:r>
            <a:r>
              <a:rPr lang="zh-CN" altLang="en-US" dirty="0" smtClean="0"/>
              <a:t>和</a:t>
            </a:r>
            <a:r>
              <a:rPr lang="en-US" altLang="zh-CN" dirty="0" smtClean="0"/>
              <a:t>9/00</a:t>
            </a:r>
            <a:r>
              <a:rPr lang="zh-CN" altLang="en-US" dirty="0" smtClean="0">
                <a:hlinkClick r:id="rId4" action="ppaction://hlinksldjump"/>
              </a:rPr>
              <a:t>兩次路徑改變</a:t>
            </a:r>
            <a:r>
              <a:rPr lang="zh-CN" altLang="en-US" dirty="0" smtClean="0"/>
              <a:t>都是</a:t>
            </a:r>
            <a:r>
              <a:rPr lang="en-US" altLang="zh-CN" dirty="0" smtClean="0"/>
              <a:t>Danas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Nari</a:t>
            </a:r>
            <a:r>
              <a:rPr lang="zh-CN" altLang="en-US" dirty="0" smtClean="0"/>
              <a:t>之間的</a:t>
            </a:r>
            <a:r>
              <a:rPr lang="en-US" altLang="zh-CN" dirty="0" err="1" smtClean="0"/>
              <a:t>Fujiwhara</a:t>
            </a:r>
            <a:r>
              <a:rPr lang="en-US" altLang="zh-CN" dirty="0" smtClean="0"/>
              <a:t> [1921] </a:t>
            </a:r>
            <a:r>
              <a:rPr lang="zh-CN" altLang="en-US" dirty="0" smtClean="0"/>
              <a:t>效應造成的。</a:t>
            </a:r>
            <a:endParaRPr lang="en-US" altLang="zh-CN" dirty="0" smtClean="0"/>
          </a:p>
          <a:p>
            <a:r>
              <a:rPr lang="zh-CN" altLang="en-US" dirty="0" smtClean="0"/>
              <a:t>即兩個氣旋的相互作用，大的氣旋會占主導作用，有效地影響小氣旋的移動路徑。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Model verification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500462" cy="31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3643338" cy="329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4857760"/>
            <a:ext cx="872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氣</a:t>
            </a:r>
            <a:r>
              <a:rPr lang="zh-CN" altLang="en-US" dirty="0" smtClean="0"/>
              <a:t>旋狀分佈的</a:t>
            </a:r>
            <a:r>
              <a:rPr lang="en-US" altLang="zh-CN" dirty="0" smtClean="0"/>
              <a:t>’cloud street’</a:t>
            </a:r>
            <a:r>
              <a:rPr lang="zh-CN" altLang="en-US" dirty="0" smtClean="0"/>
              <a:t>，比觀測的寬一些。模式也再現了北部斜壓帶</a:t>
            </a:r>
            <a:endParaRPr lang="en-US" altLang="zh-CN" dirty="0" smtClean="0"/>
          </a:p>
          <a:p>
            <a:r>
              <a:rPr lang="zh-CN" altLang="en-US" dirty="0" smtClean="0"/>
              <a:t>中深對流的發展和西南部伴隨氣旋式暖氣流的環狀雲帶。渦旋中心幾乎沒云，是因為</a:t>
            </a:r>
            <a:endParaRPr lang="en-US" altLang="zh-CN" dirty="0" smtClean="0"/>
          </a:p>
          <a:p>
            <a:r>
              <a:rPr lang="zh-CN" altLang="en-US" dirty="0" smtClean="0"/>
              <a:t>缺乏外圍能量供應以及弱的輻合流。</a:t>
            </a:r>
            <a:endParaRPr lang="en-US" altLang="zh-CN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00760" y="100010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6/03-15</a:t>
            </a:r>
            <a:r>
              <a:rPr lang="zh-CN" altLang="en-US" dirty="0" smtClean="0"/>
              <a:t>的模擬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1000109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0331 UTC 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Genesis from an MCS/MCV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a.</a:t>
            </a:r>
            <a:r>
              <a:rPr lang="zh-CN" altLang="en-US" sz="2000" dirty="0" smtClean="0"/>
              <a:t>從一個</a:t>
            </a:r>
            <a:r>
              <a:rPr lang="en-US" altLang="zh-CN" sz="2000" dirty="0" smtClean="0"/>
              <a:t>MCS</a:t>
            </a:r>
            <a:r>
              <a:rPr lang="zh-CN" altLang="en-US" sz="2000" dirty="0" smtClean="0"/>
              <a:t>到緊湊的颱風</a:t>
            </a:r>
            <a:endParaRPr lang="zh-CN" altLang="en-US" sz="2000" dirty="0"/>
          </a:p>
        </p:txBody>
      </p:sp>
      <p:pic>
        <p:nvPicPr>
          <p:cNvPr id="5" name="图片 4" descr="捕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4410691" cy="3115110"/>
          </a:xfrm>
          <a:prstGeom prst="rect">
            <a:avLst/>
          </a:prstGeom>
        </p:spPr>
      </p:pic>
      <p:pic>
        <p:nvPicPr>
          <p:cNvPr id="6" name="图片 5" descr="捕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256" y="856412"/>
            <a:ext cx="4791744" cy="6001588"/>
          </a:xfrm>
          <a:prstGeom prst="rect">
            <a:avLst/>
          </a:prstGeom>
        </p:spPr>
      </p:pic>
      <p:pic>
        <p:nvPicPr>
          <p:cNvPr id="7" name="图片 6" descr="捕获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857892"/>
            <a:ext cx="4191585" cy="266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a.5/18-06;b.6/00-12;c.6/06-18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71538" y="5429264"/>
            <a:ext cx="20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箭頭：</a:t>
            </a:r>
            <a:r>
              <a:rPr lang="en-US" altLang="zh-CN" dirty="0" smtClean="0"/>
              <a:t>900hPa</a:t>
            </a:r>
            <a:r>
              <a:rPr lang="zh-CN" altLang="en-US" dirty="0" smtClean="0"/>
              <a:t>流矢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 txBox="1">
            <a:spLocks noGrp="1"/>
          </p:cNvSpPr>
          <p:nvPr>
            <p:ph type="title"/>
          </p:nvPr>
        </p:nvSpPr>
        <p:spPr>
          <a:xfrm>
            <a:off x="685800" y="1500174"/>
            <a:ext cx="83153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使用工具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ECMWF</a:t>
            </a:r>
            <a:r>
              <a:rPr lang="zh-CN" altLang="en-US" sz="2800" dirty="0" smtClean="0"/>
              <a:t>大尺度分析，衛星資料，</a:t>
            </a:r>
            <a:r>
              <a:rPr lang="en-US" altLang="zh-CN" sz="2800" dirty="0" smtClean="0"/>
              <a:t>MM5</a:t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3200" dirty="0" smtClean="0"/>
              <a:t>摘要：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1.introduction</a:t>
            </a:r>
            <a:br>
              <a:rPr lang="en-US" altLang="zh-CN" sz="2800" dirty="0" smtClean="0"/>
            </a:br>
            <a:r>
              <a:rPr lang="en-US" altLang="zh-CN" sz="2800" dirty="0" smtClean="0"/>
              <a:t>2.overview</a:t>
            </a:r>
            <a:br>
              <a:rPr lang="en-US" altLang="zh-CN" sz="2800" dirty="0" smtClean="0"/>
            </a:br>
            <a:r>
              <a:rPr lang="en-US" altLang="zh-CN" sz="2800" dirty="0" smtClean="0"/>
              <a:t>3.model description</a:t>
            </a:r>
            <a:br>
              <a:rPr lang="en-US" altLang="zh-CN" sz="2800" dirty="0" smtClean="0"/>
            </a:br>
            <a:r>
              <a:rPr lang="en-US" altLang="zh-CN" sz="2800" dirty="0" smtClean="0"/>
              <a:t>4.model verification</a:t>
            </a:r>
            <a:br>
              <a:rPr lang="en-US" altLang="zh-CN" sz="2800" dirty="0" smtClean="0"/>
            </a:br>
            <a:r>
              <a:rPr lang="en-US" altLang="zh-CN" sz="2800" dirty="0" smtClean="0"/>
              <a:t>5. Genesis from an MCS/MCV</a:t>
            </a:r>
            <a:br>
              <a:rPr lang="en-US" altLang="zh-CN" sz="2800" dirty="0" smtClean="0"/>
            </a:br>
            <a:r>
              <a:rPr lang="en-US" altLang="zh-CN" sz="2800" dirty="0" smtClean="0"/>
              <a:t>6.conclusion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Genesis from an MCS/MCV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1828799"/>
          </a:xfrm>
        </p:spPr>
        <p:txBody>
          <a:bodyPr/>
          <a:lstStyle/>
          <a:p>
            <a:r>
              <a:rPr lang="en-US" altLang="zh-CN" sz="1800" dirty="0" err="1" smtClean="0"/>
              <a:t>Axisymmetrization</a:t>
            </a:r>
            <a:r>
              <a:rPr lang="en-US" altLang="zh-CN" sz="1800" dirty="0" smtClean="0"/>
              <a:t>:</a:t>
            </a:r>
            <a:r>
              <a:rPr lang="zh-CN" altLang="en-US" sz="1800" dirty="0" smtClean="0"/>
              <a:t>軸對稱化，指當一個平滑分佈的渦旋受到不對稱擾動時，它會通過波動和混合作用使之成為一個較對稱的形狀的一種</a:t>
            </a:r>
            <a:r>
              <a:rPr lang="zh-CN" altLang="en-US" sz="1800" dirty="0" smtClean="0">
                <a:solidFill>
                  <a:srgbClr val="FF0000"/>
                </a:solidFill>
              </a:rPr>
              <a:t>傾向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>
              <a:buNone/>
            </a:pPr>
            <a:r>
              <a:rPr lang="zh-CN" altLang="en-US" sz="1800" dirty="0" smtClean="0"/>
              <a:t>軸對稱化能使副天氣尺度的渦旋擾動，分佈為一個</a:t>
            </a:r>
            <a:r>
              <a:rPr lang="zh-CN" altLang="en-US" sz="1800" dirty="0" smtClean="0"/>
              <a:t>距風暴中心</a:t>
            </a:r>
            <a:r>
              <a:rPr lang="zh-CN" altLang="en-US" sz="1800" dirty="0" smtClean="0"/>
              <a:t>特定距離的帶狀高渦度區，并使低壓系統出現</a:t>
            </a:r>
            <a:r>
              <a:rPr lang="en-US" altLang="zh-CN" sz="1800" dirty="0" smtClean="0"/>
              <a:t>RMW</a:t>
            </a:r>
            <a:r>
              <a:rPr lang="zh-CN" altLang="en-US" sz="1800" dirty="0" smtClean="0"/>
              <a:t>和一個類似熱帶氣旋的結構。</a:t>
            </a: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                   (Hendricks et al(2004) and Montgomery et al (2006).)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58138" cy="939784"/>
          </a:xfrm>
        </p:spPr>
        <p:txBody>
          <a:bodyPr/>
          <a:lstStyle/>
          <a:p>
            <a:r>
              <a:rPr lang="en-US" altLang="zh-CN" dirty="0" smtClean="0"/>
              <a:t>Genesis from an MCS/MCV</a:t>
            </a:r>
            <a:endParaRPr lang="zh-CN" altLang="en-US" dirty="0"/>
          </a:p>
        </p:txBody>
      </p:sp>
      <p:pic>
        <p:nvPicPr>
          <p:cNvPr id="15" name="内容占位符 14" descr="捕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7988" y="1714488"/>
            <a:ext cx="4691730" cy="3484206"/>
          </a:xfrm>
        </p:spPr>
      </p:pic>
      <p:sp>
        <p:nvSpPr>
          <p:cNvPr id="8" name="TextBox 7"/>
          <p:cNvSpPr txBox="1"/>
          <p:nvPr/>
        </p:nvSpPr>
        <p:spPr>
          <a:xfrm>
            <a:off x="1357290" y="11429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6/12-24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53578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7/00-36</a:t>
            </a:r>
            <a:endParaRPr lang="zh-CN" altLang="en-US" dirty="0"/>
          </a:p>
        </p:txBody>
      </p:sp>
      <p:pic>
        <p:nvPicPr>
          <p:cNvPr id="16" name="图片 15" descr="捕获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612"/>
            <a:ext cx="461199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58138" cy="868346"/>
          </a:xfrm>
        </p:spPr>
        <p:txBody>
          <a:bodyPr/>
          <a:lstStyle/>
          <a:p>
            <a:r>
              <a:rPr lang="en-US" altLang="zh-CN" dirty="0" smtClean="0"/>
              <a:t>Genesis from an MCS/MCV</a:t>
            </a:r>
            <a:endParaRPr lang="zh-CN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3971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捕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00240"/>
            <a:ext cx="4841151" cy="378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242886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592933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7/12-48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0007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8/00-60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114298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Sub-scale vortices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114298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由於正壓不穩定造成眼墻 的破碎</a:t>
            </a:r>
            <a:r>
              <a:rPr lang="en-US" altLang="zh-CN" dirty="0" smtClean="0"/>
              <a:t>(</a:t>
            </a:r>
            <a:r>
              <a:rPr lang="en-US" altLang="zh-CN" i="1" dirty="0" err="1" smtClean="0"/>
              <a:t>Kossin</a:t>
            </a:r>
            <a:r>
              <a:rPr lang="en-US" altLang="zh-CN" i="1" dirty="0" smtClean="0"/>
              <a:t> et al. [2002] 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Genesis from an MCS/MCV</a:t>
            </a:r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054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40660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1285860"/>
            <a:ext cx="26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f</a:t>
            </a:r>
            <a:endParaRPr lang="zh-CN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464344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8/12-72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57884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9/00-84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5728"/>
            <a:ext cx="6329378" cy="58259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altLang="zh-CN" sz="2800" dirty="0" smtClean="0">
                <a:solidFill>
                  <a:prstClr val="black"/>
                </a:solidFill>
                <a:cs typeface="+mn-cs"/>
              </a:rPr>
              <a:t>Sub-scale vortices</a:t>
            </a:r>
            <a:r>
              <a:rPr lang="zh-CN" altLang="en-US" sz="2800" dirty="0" smtClean="0">
                <a:solidFill>
                  <a:prstClr val="black"/>
                </a:solidFill>
                <a:cs typeface="+mn-cs"/>
              </a:rPr>
              <a:t/>
            </a:r>
            <a:br>
              <a:rPr lang="zh-CN" altLang="en-US" sz="2800" dirty="0" smtClean="0">
                <a:solidFill>
                  <a:prstClr val="black"/>
                </a:solidFill>
                <a:cs typeface="+mn-cs"/>
              </a:rPr>
            </a:br>
            <a:endParaRPr lang="zh-CN" alt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659051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12552" y="5072074"/>
            <a:ext cx="5831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傳輸高    值從眼到眼墻</a:t>
            </a:r>
            <a:endParaRPr lang="en-US" altLang="zh-CN" dirty="0" smtClean="0"/>
          </a:p>
          <a:p>
            <a:r>
              <a:rPr lang="zh-CN" altLang="en-US" dirty="0" smtClean="0"/>
              <a:t>為眼區增濕</a:t>
            </a:r>
            <a:endParaRPr lang="en-US" altLang="zh-CN" dirty="0" smtClean="0"/>
          </a:p>
          <a:p>
            <a:r>
              <a:rPr lang="zh-CN" altLang="en-US" dirty="0" smtClean="0"/>
              <a:t>無雨，下沉氣流</a:t>
            </a:r>
            <a:endParaRPr lang="en-US" altLang="zh-CN" dirty="0" smtClean="0"/>
          </a:p>
          <a:p>
            <a:r>
              <a:rPr lang="zh-CN" altLang="en-US" dirty="0" smtClean="0"/>
              <a:t>被云覆蓋，蒸發冷卻下沉</a:t>
            </a:r>
            <a:endParaRPr lang="en-US" altLang="zh-CN" dirty="0" smtClean="0"/>
          </a:p>
          <a:p>
            <a:r>
              <a:rPr lang="zh-CN" altLang="en-US" dirty="0" smtClean="0"/>
              <a:t>改變眼墻形狀（由於相對強對流位置的方位移動）</a:t>
            </a:r>
            <a:endParaRPr lang="en-US" altLang="zh-CN" dirty="0" smtClean="0"/>
          </a:p>
          <a:p>
            <a:r>
              <a:rPr lang="zh-CN" altLang="en-US" dirty="0" smtClean="0"/>
              <a:t>并入眼墻后，能增強颱風強</a:t>
            </a:r>
            <a:r>
              <a:rPr lang="zh-CN" altLang="en-US" dirty="0" smtClean="0"/>
              <a:t>度</a:t>
            </a:r>
            <a:r>
              <a:rPr lang="en-US" altLang="zh-CN" dirty="0" smtClean="0"/>
              <a:t>(</a:t>
            </a:r>
            <a:r>
              <a:rPr lang="zh-CN" altLang="en-US" dirty="0" smtClean="0"/>
              <a:t>從哪來，到哪去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143000" y="5143500"/>
          <a:ext cx="165100" cy="228600"/>
        </p:xfrm>
        <a:graphic>
          <a:graphicData uri="http://schemas.openxmlformats.org/presentationml/2006/ole">
            <p:oleObj spid="_x0000_s28674" name="Equation" r:id="rId4" imgW="164880" imgH="228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15206" y="857232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500hPa</a:t>
            </a:r>
          </a:p>
          <a:p>
            <a:r>
              <a:rPr lang="en-US" altLang="zh-CN" dirty="0" smtClean="0"/>
              <a:t>4*10-3/s</a:t>
            </a:r>
          </a:p>
          <a:p>
            <a:r>
              <a:rPr lang="en-US" altLang="zh-CN" dirty="0" smtClean="0"/>
              <a:t>D:16-18km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972452" cy="571504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sz="3100" dirty="0" smtClean="0"/>
              <a:t>外圍雨帶被壓制</a:t>
            </a:r>
            <a:endParaRPr lang="zh-CN" altLang="en-US" sz="31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071966" cy="337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054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142873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7/12-48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50017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9/00-84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28599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207167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2143108" y="578645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颱風雨帶縮小了近一半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043890" cy="1011222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>
                <a:sym typeface="Wingdings" pitchFamily="2" charset="2"/>
              </a:rPr>
              <a:t>Danas</a:t>
            </a:r>
            <a:r>
              <a:rPr lang="zh-CN" altLang="en-US" sz="2400" dirty="0" smtClean="0">
                <a:sym typeface="Wingdings" pitchFamily="2" charset="2"/>
              </a:rPr>
              <a:t>的東北風，冷水</a:t>
            </a:r>
            <a:r>
              <a:rPr lang="en-US" altLang="zh-CN" sz="2400" dirty="0" smtClean="0">
                <a:sym typeface="Wingdings" pitchFamily="2" charset="2"/>
              </a:rPr>
              <a:t></a:t>
            </a:r>
            <a:r>
              <a:rPr lang="en-US" altLang="zh-CN" sz="2400" dirty="0" smtClean="0"/>
              <a:t>Cape</a:t>
            </a:r>
            <a:r>
              <a:rPr lang="zh-CN" altLang="en-US" sz="2400" dirty="0" smtClean="0"/>
              <a:t>      ，大陸乾冷氣團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西北風，</a:t>
            </a:r>
            <a:endParaRPr lang="zh-CN" altLang="en-US" sz="2400" dirty="0"/>
          </a:p>
        </p:txBody>
      </p:sp>
      <p:pic>
        <p:nvPicPr>
          <p:cNvPr id="4" name="内容占位符 3" descr="捕获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000108"/>
            <a:ext cx="6429388" cy="4946366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857892"/>
            <a:ext cx="2533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857892"/>
            <a:ext cx="259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86512" y="13572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6/12-24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357187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9/12-96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CAPE+</a:t>
            </a:r>
            <a:r>
              <a:rPr lang="zh-CN" altLang="en-US" dirty="0" smtClean="0"/>
              <a:t>表面風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+ 700hPa</a:t>
            </a:r>
            <a:r>
              <a:rPr lang="zh-CN" altLang="en-US" dirty="0" smtClean="0"/>
              <a:t>風</a:t>
            </a:r>
            <a:endParaRPr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786182" y="6215082"/>
          <a:ext cx="285752" cy="519290"/>
        </p:xfrm>
        <a:graphic>
          <a:graphicData uri="http://schemas.openxmlformats.org/presentationml/2006/ole">
            <p:oleObj spid="_x0000_s29700" name="Equation" r:id="rId7" imgW="164880" imgH="228600" progId="Equation.DSMT4">
              <p:embed/>
            </p:oleObj>
          </a:graphicData>
        </a:graphic>
      </p:graphicFrame>
      <p:sp>
        <p:nvSpPr>
          <p:cNvPr id="15" name="下箭头 14"/>
          <p:cNvSpPr/>
          <p:nvPr/>
        </p:nvSpPr>
        <p:spPr>
          <a:xfrm>
            <a:off x="4000496" y="35716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8215338" y="35716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929586" y="285728"/>
          <a:ext cx="357190" cy="450051"/>
        </p:xfrm>
        <a:graphic>
          <a:graphicData uri="http://schemas.openxmlformats.org/presentationml/2006/ole">
            <p:oleObj spid="_x0000_s29701" name="Equation" r:id="rId8" imgW="16488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00958" y="1214422"/>
            <a:ext cx="1643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中對流層</a:t>
            </a:r>
            <a:r>
              <a:rPr lang="en-US" altLang="zh-CN" sz="1400" dirty="0" smtClean="0">
                <a:hlinkClick r:id="rId9" action="ppaction://hlinksldjump"/>
              </a:rPr>
              <a:t>RH</a:t>
            </a:r>
            <a:r>
              <a:rPr lang="zh-CN" altLang="en-US" sz="1400" dirty="0" smtClean="0">
                <a:hlinkClick r:id="rId9" action="ppaction://hlinksldjump"/>
              </a:rPr>
              <a:t>很小</a:t>
            </a:r>
            <a:r>
              <a:rPr lang="zh-CN" altLang="en-US" sz="1400" dirty="0" smtClean="0"/>
              <a:t>，也會壓制颱風發展</a:t>
            </a:r>
            <a:endParaRPr lang="en-US" altLang="zh-CN" sz="1400" dirty="0" smtClean="0"/>
          </a:p>
          <a:p>
            <a:r>
              <a:rPr lang="en-US" altLang="zh-CN" sz="1400" dirty="0" smtClean="0"/>
              <a:t>(Hill and </a:t>
            </a:r>
            <a:r>
              <a:rPr lang="en-US" altLang="zh-CN" sz="1400" dirty="0" err="1" smtClean="0"/>
              <a:t>Lackmann</a:t>
            </a:r>
            <a:r>
              <a:rPr lang="en-US" altLang="zh-CN" sz="1400" dirty="0" smtClean="0"/>
              <a:t> 2009)</a:t>
            </a:r>
          </a:p>
          <a:p>
            <a:endParaRPr lang="en-US" altLang="zh-CN" sz="1400" dirty="0" smtClean="0"/>
          </a:p>
          <a:p>
            <a:r>
              <a:rPr lang="zh-CN" altLang="en-US" sz="1400" dirty="0" smtClean="0"/>
              <a:t>中層的低     空氣的通風作用造成濕下沉，壓制外圍對流活動</a:t>
            </a:r>
            <a:r>
              <a:rPr lang="en-US" altLang="zh-CN" sz="1400" dirty="0" smtClean="0"/>
              <a:t>(</a:t>
            </a:r>
            <a:r>
              <a:rPr lang="en-US" altLang="zh-CN" sz="1400" i="1" dirty="0" err="1" smtClean="0"/>
              <a:t>Kieu</a:t>
            </a:r>
            <a:r>
              <a:rPr lang="en-US" altLang="zh-CN" sz="1400" i="1" dirty="0" smtClean="0"/>
              <a:t> and Zhang 2008</a:t>
            </a:r>
            <a:r>
              <a:rPr lang="en-US" altLang="zh-CN" sz="1400" dirty="0" smtClean="0"/>
              <a:t>)</a:t>
            </a:r>
            <a:endParaRPr lang="zh-CN" altLang="en-US" sz="1400" dirty="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8286776" y="2285992"/>
          <a:ext cx="165100" cy="300037"/>
        </p:xfrm>
        <a:graphic>
          <a:graphicData uri="http://schemas.openxmlformats.org/presentationml/2006/ole">
            <p:oleObj spid="_x0000_s29702" name="Equation" r:id="rId10" imgW="164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err="1" smtClean="0"/>
              <a:t>b.Nari</a:t>
            </a:r>
            <a:r>
              <a:rPr lang="zh-CN" altLang="en-US" sz="2400" dirty="0" smtClean="0"/>
              <a:t>的旋轉流的起旋</a:t>
            </a:r>
            <a:r>
              <a:rPr lang="en-US" altLang="zh-CN" sz="2400" dirty="0" smtClean="0"/>
              <a:t>(spin-up)</a:t>
            </a:r>
            <a:endParaRPr lang="zh-CN" altLang="en-US" sz="2400" dirty="0"/>
          </a:p>
        </p:txBody>
      </p:sp>
      <p:pic>
        <p:nvPicPr>
          <p:cNvPr id="4" name="内容占位符 3" descr="捕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857232"/>
            <a:ext cx="6286544" cy="5363049"/>
          </a:xfrm>
        </p:spPr>
      </p:pic>
      <p:sp>
        <p:nvSpPr>
          <p:cNvPr id="5" name="矩形 4"/>
          <p:cNvSpPr/>
          <p:nvPr/>
        </p:nvSpPr>
        <p:spPr>
          <a:xfrm>
            <a:off x="7000892" y="857232"/>
            <a:ext cx="135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t-BR" altLang="zh-CN" dirty="0" smtClean="0"/>
              <a:t>(a)6/12</a:t>
            </a:r>
            <a:r>
              <a:rPr lang="en-US" altLang="zh-CN" dirty="0" smtClean="0"/>
              <a:t>-24</a:t>
            </a:r>
            <a:endParaRPr lang="pt-BR" altLang="zh-CN" dirty="0" smtClean="0"/>
          </a:p>
          <a:p>
            <a:pPr marL="342900" indent="-342900"/>
            <a:r>
              <a:rPr lang="pt-BR" altLang="zh-CN" dirty="0" smtClean="0"/>
              <a:t>(b)7/12-48; </a:t>
            </a:r>
          </a:p>
          <a:p>
            <a:pPr marL="342900" indent="-342900"/>
            <a:r>
              <a:rPr lang="pt-BR" altLang="zh-CN" dirty="0" smtClean="0"/>
              <a:t>(c)</a:t>
            </a:r>
            <a:r>
              <a:rPr lang="en-US" altLang="zh-CN" dirty="0" smtClean="0"/>
              <a:t>8/12-72;</a:t>
            </a:r>
          </a:p>
          <a:p>
            <a:pPr marL="342900" indent="-342900"/>
            <a:r>
              <a:rPr lang="en-US" altLang="zh-CN" dirty="0" smtClean="0"/>
              <a:t>(d)9/12-96.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72265" y="2500306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實線陰影：相對渦度</a:t>
            </a:r>
            <a:endParaRPr lang="en-US" altLang="zh-CN" dirty="0" smtClean="0"/>
          </a:p>
          <a:p>
            <a:r>
              <a:rPr lang="zh-CN" altLang="en-US" dirty="0" smtClean="0"/>
              <a:t>點線：切向風</a:t>
            </a:r>
            <a:endParaRPr lang="en-US" altLang="zh-CN" dirty="0" smtClean="0"/>
          </a:p>
          <a:p>
            <a:r>
              <a:rPr lang="zh-CN" altLang="en-US" dirty="0" smtClean="0"/>
              <a:t>箭頭：相對於系統的徑向流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100" dirty="0" smtClean="0"/>
              <a:t>Upright structure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      AAM is conserved following air parcels in the </a:t>
            </a:r>
            <a:r>
              <a:rPr lang="en-US" altLang="zh-CN" sz="2000" dirty="0" err="1" smtClean="0"/>
              <a:t>eyewall</a:t>
            </a:r>
            <a:r>
              <a:rPr lang="en-US" altLang="zh-CN" sz="2000" dirty="0" smtClean="0"/>
              <a:t> above the PBL [Zhang et al. 2001].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42005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643050"/>
            <a:ext cx="4248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3143248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271461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b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6643702" y="1285860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9/12-96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57488" y="128586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8/12-72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535782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中層輻合流，由對流加熱進一步增強</a:t>
            </a:r>
            <a:r>
              <a:rPr lang="en-US" altLang="zh-CN" dirty="0" smtClean="0"/>
              <a:t>(750hPa</a:t>
            </a:r>
            <a:r>
              <a:rPr lang="en-US" altLang="zh-CN" dirty="0" smtClean="0">
                <a:sym typeface="Wingdings" pitchFamily="2" charset="2"/>
              </a:rPr>
              <a:t>200hPa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615262" cy="93978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Bottom--up</a:t>
            </a:r>
            <a:endParaRPr lang="zh-CN" altLang="en-US" sz="28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7029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621508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實線：相對渦度</a:t>
            </a:r>
            <a:endParaRPr lang="en-US" altLang="zh-CN" dirty="0" smtClean="0"/>
          </a:p>
          <a:p>
            <a:r>
              <a:rPr lang="zh-CN" altLang="en-US" dirty="0" smtClean="0"/>
              <a:t>陰影：拉伸率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000100" y="4929198"/>
            <a:ext cx="5072098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43702" y="1785926"/>
            <a:ext cx="1714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旋轉通過強輻合造成的絕對渦度的拉伸在邊界層頂增強。</a:t>
            </a:r>
            <a:endParaRPr lang="en-US" altLang="zh-CN" dirty="0" smtClean="0"/>
          </a:p>
          <a:p>
            <a:r>
              <a:rPr lang="zh-CN" altLang="en-US" dirty="0" smtClean="0"/>
              <a:t>并通過深對流和中尺度上升運動向上傳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中層拉伸可以部份造成中層旋轉增強，使</a:t>
            </a:r>
            <a:r>
              <a:rPr lang="en-US" altLang="zh-CN" dirty="0" smtClean="0"/>
              <a:t>AAM</a:t>
            </a:r>
            <a:r>
              <a:rPr lang="zh-CN" altLang="en-US" dirty="0" smtClean="0"/>
              <a:t>面</a:t>
            </a:r>
            <a:r>
              <a:rPr lang="en-US" altLang="zh-CN" dirty="0" smtClean="0"/>
              <a:t>upright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pPr algn="l"/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572428" cy="46434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zh-CN" dirty="0" smtClean="0">
                <a:solidFill>
                  <a:schemeClr val="tx1"/>
                </a:solidFill>
              </a:rPr>
              <a:t>Tropical </a:t>
            </a:r>
            <a:r>
              <a:rPr lang="en-US" altLang="zh-CN" dirty="0" err="1" smtClean="0">
                <a:solidFill>
                  <a:schemeClr val="tx1"/>
                </a:solidFill>
              </a:rPr>
              <a:t>cyclogenesis</a:t>
            </a:r>
            <a:r>
              <a:rPr lang="en-US" altLang="zh-CN" dirty="0" smtClean="0">
                <a:solidFill>
                  <a:schemeClr val="tx1"/>
                </a:solidFill>
              </a:rPr>
              <a:t> (TCG):</a:t>
            </a:r>
            <a:r>
              <a:rPr lang="zh-CN" altLang="en-US" dirty="0" smtClean="0">
                <a:solidFill>
                  <a:schemeClr val="tx1"/>
                </a:solidFill>
              </a:rPr>
              <a:t>先前存在的大氣</a:t>
            </a:r>
            <a:r>
              <a:rPr lang="zh-CN" altLang="en-US" dirty="0" smtClean="0">
                <a:solidFill>
                  <a:srgbClr val="FF0000"/>
                </a:solidFill>
              </a:rPr>
              <a:t>擾動</a:t>
            </a:r>
            <a:r>
              <a:rPr lang="zh-CN" altLang="en-US" dirty="0" smtClean="0">
                <a:solidFill>
                  <a:schemeClr val="tx1"/>
                </a:solidFill>
              </a:rPr>
              <a:t>，在暖的洋面上通過風誘導的表面熱交換（</a:t>
            </a:r>
            <a:r>
              <a:rPr lang="en-US" altLang="zh-CN" dirty="0" smtClean="0">
                <a:solidFill>
                  <a:schemeClr val="tx1"/>
                </a:solidFill>
              </a:rPr>
              <a:t>WISHE</a:t>
            </a:r>
            <a:r>
              <a:rPr lang="zh-CN" altLang="en-US" dirty="0" smtClean="0">
                <a:solidFill>
                  <a:schemeClr val="tx1"/>
                </a:solidFill>
              </a:rPr>
              <a:t>）、渦旋熱塔（</a:t>
            </a:r>
            <a:r>
              <a:rPr lang="en-US" altLang="zh-CN" dirty="0" smtClean="0">
                <a:solidFill>
                  <a:schemeClr val="tx1"/>
                </a:solidFill>
              </a:rPr>
              <a:t>VHTs</a:t>
            </a:r>
            <a:r>
              <a:rPr lang="zh-CN" altLang="en-US" dirty="0" smtClean="0">
                <a:solidFill>
                  <a:schemeClr val="tx1"/>
                </a:solidFill>
              </a:rPr>
              <a:t>）和在行星邊界層（</a:t>
            </a:r>
            <a:r>
              <a:rPr lang="en-US" altLang="zh-CN" dirty="0" smtClean="0">
                <a:solidFill>
                  <a:schemeClr val="tx1"/>
                </a:solidFill>
              </a:rPr>
              <a:t>PBL</a:t>
            </a:r>
            <a:r>
              <a:rPr lang="zh-CN" altLang="en-US" dirty="0" smtClean="0">
                <a:solidFill>
                  <a:schemeClr val="tx1"/>
                </a:solidFill>
              </a:rPr>
              <a:t>）內大尺度的濕度輻合等的多種尺度的相互作用，成長為一個自我維持的、暖核的濕渦旋。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這些</a:t>
            </a:r>
            <a:r>
              <a:rPr lang="zh-CN" altLang="en-US" dirty="0" smtClean="0">
                <a:solidFill>
                  <a:srgbClr val="FF0000"/>
                </a:solidFill>
              </a:rPr>
              <a:t>擾動</a:t>
            </a:r>
            <a:r>
              <a:rPr lang="zh-CN" altLang="en-US" dirty="0" smtClean="0">
                <a:solidFill>
                  <a:schemeClr val="tx1"/>
                </a:solidFill>
              </a:rPr>
              <a:t>可以包括：東風波，中尺度對流系統（</a:t>
            </a:r>
            <a:r>
              <a:rPr lang="en-US" altLang="zh-CN" dirty="0" smtClean="0">
                <a:solidFill>
                  <a:schemeClr val="tx1"/>
                </a:solidFill>
              </a:rPr>
              <a:t>MCSs</a:t>
            </a:r>
            <a:r>
              <a:rPr lang="zh-CN" altLang="en-US" dirty="0" smtClean="0">
                <a:solidFill>
                  <a:schemeClr val="tx1"/>
                </a:solidFill>
              </a:rPr>
              <a:t>），中尺度對流渦旋（</a:t>
            </a:r>
            <a:r>
              <a:rPr lang="en-US" altLang="zh-CN" dirty="0" smtClean="0">
                <a:solidFill>
                  <a:schemeClr val="tx1"/>
                </a:solidFill>
              </a:rPr>
              <a:t>MCVs</a:t>
            </a:r>
            <a:r>
              <a:rPr lang="zh-CN" altLang="en-US" dirty="0" smtClean="0">
                <a:solidFill>
                  <a:schemeClr val="tx1"/>
                </a:solidFill>
              </a:rPr>
              <a:t>），季風槽的旋轉，</a:t>
            </a:r>
            <a:r>
              <a:rPr lang="en-US" altLang="zh-CN" dirty="0" smtClean="0">
                <a:solidFill>
                  <a:schemeClr val="tx1"/>
                </a:solidFill>
              </a:rPr>
              <a:t>MCVs</a:t>
            </a:r>
            <a:r>
              <a:rPr lang="zh-CN" altLang="en-US" dirty="0" smtClean="0">
                <a:solidFill>
                  <a:schemeClr val="tx1"/>
                </a:solidFill>
              </a:rPr>
              <a:t>的合併，熱帶內輻合帶（</a:t>
            </a:r>
            <a:r>
              <a:rPr lang="en-US" altLang="zh-CN" dirty="0" smtClean="0">
                <a:solidFill>
                  <a:schemeClr val="tx1"/>
                </a:solidFill>
              </a:rPr>
              <a:t>ITCZ</a:t>
            </a:r>
            <a:r>
              <a:rPr lang="zh-CN" altLang="en-US" dirty="0" smtClean="0">
                <a:solidFill>
                  <a:schemeClr val="tx1"/>
                </a:solidFill>
              </a:rPr>
              <a:t>）的崩潰，</a:t>
            </a:r>
            <a:r>
              <a:rPr lang="en-US" altLang="zh-CN" dirty="0" smtClean="0">
                <a:solidFill>
                  <a:schemeClr val="tx1"/>
                </a:solidFill>
              </a:rPr>
              <a:t>MJO</a:t>
            </a:r>
            <a:r>
              <a:rPr lang="zh-CN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</a:rPr>
              <a:t> Madden-Julian Oscillation </a:t>
            </a:r>
            <a:r>
              <a:rPr lang="zh-CN" altLang="en-US" dirty="0" smtClean="0">
                <a:solidFill>
                  <a:schemeClr val="tx1"/>
                </a:solidFill>
              </a:rPr>
              <a:t>）時西風的爆發（</a:t>
            </a:r>
            <a:r>
              <a:rPr lang="en-US" altLang="zh-CN" dirty="0" smtClean="0">
                <a:solidFill>
                  <a:schemeClr val="tx1"/>
                </a:solidFill>
              </a:rPr>
              <a:t>WWBs</a:t>
            </a:r>
            <a:r>
              <a:rPr lang="zh-CN" altLang="en-US" dirty="0" smtClean="0">
                <a:solidFill>
                  <a:schemeClr val="tx1"/>
                </a:solidFill>
              </a:rPr>
              <a:t>），或者僅僅是由於大尺度的氣流。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總之，</a:t>
            </a:r>
            <a:r>
              <a:rPr lang="en-US" altLang="zh-CN" dirty="0" smtClean="0">
                <a:solidFill>
                  <a:schemeClr val="tx1"/>
                </a:solidFill>
              </a:rPr>
              <a:t>TCG</a:t>
            </a:r>
            <a:r>
              <a:rPr lang="zh-CN" altLang="en-US" dirty="0" smtClean="0">
                <a:solidFill>
                  <a:schemeClr val="tx1"/>
                </a:solidFill>
              </a:rPr>
              <a:t>看起來是一個特別複雜的現象，沒有特定的物理機制，受先前擾動，大尺度流，</a:t>
            </a:r>
            <a:r>
              <a:rPr lang="en-US" altLang="zh-CN" dirty="0" smtClean="0">
                <a:solidFill>
                  <a:schemeClr val="tx1"/>
                </a:solidFill>
              </a:rPr>
              <a:t>SST</a:t>
            </a:r>
            <a:r>
              <a:rPr lang="zh-CN" altLang="en-US" dirty="0" smtClean="0">
                <a:solidFill>
                  <a:schemeClr val="tx1"/>
                </a:solidFill>
              </a:rPr>
              <a:t>，以及它們的相互作用所決定。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與</a:t>
            </a:r>
            <a:r>
              <a:rPr lang="en-US" altLang="zh-CN" sz="2000" dirty="0" smtClean="0"/>
              <a:t>Danas</a:t>
            </a:r>
            <a:r>
              <a:rPr lang="zh-CN" altLang="en-US" sz="2000" dirty="0" smtClean="0"/>
              <a:t>的相互作用造成了</a:t>
            </a:r>
            <a:r>
              <a:rPr lang="en-US" altLang="zh-CN" sz="2000" dirty="0" err="1" smtClean="0"/>
              <a:t>Nari</a:t>
            </a:r>
            <a:r>
              <a:rPr lang="zh-CN" altLang="en-US" sz="2000" dirty="0" smtClean="0"/>
              <a:t>轉圈的路徑</a:t>
            </a:r>
            <a:endParaRPr lang="en-US" altLang="zh-CN" sz="2000" dirty="0" smtClean="0"/>
          </a:p>
          <a:p>
            <a:r>
              <a:rPr lang="zh-CN" altLang="en-US" sz="2000" dirty="0" smtClean="0"/>
              <a:t>一個弱的冷鋒的經過減小了環境風切，對</a:t>
            </a:r>
            <a:r>
              <a:rPr lang="en-US" altLang="zh-CN" sz="2000" dirty="0" err="1" smtClean="0"/>
              <a:t>Nari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TCG</a:t>
            </a:r>
            <a:r>
              <a:rPr lang="zh-CN" altLang="en-US" sz="2000" dirty="0" smtClean="0"/>
              <a:t>起到了觸發的作用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它也影響了颱風的尺度</a:t>
            </a:r>
            <a:endParaRPr lang="en-US" altLang="zh-CN" sz="2000" dirty="0" smtClean="0"/>
          </a:p>
          <a:p>
            <a:r>
              <a:rPr lang="en-US" altLang="zh-CN" sz="2000" dirty="0" err="1" smtClean="0"/>
              <a:t>Nari</a:t>
            </a:r>
            <a:r>
              <a:rPr lang="zh-CN" altLang="en-US" sz="2000" dirty="0" smtClean="0"/>
              <a:t>的強度的改變一部份歸功於黑潮的影響，一部份是由於</a:t>
            </a:r>
            <a:r>
              <a:rPr lang="en-US" altLang="zh-CN" sz="2000" dirty="0" smtClean="0"/>
              <a:t>Danas</a:t>
            </a:r>
            <a:r>
              <a:rPr lang="zh-CN" altLang="en-US" sz="2000" dirty="0" smtClean="0"/>
              <a:t>阻止其接觸大尺度環境中的</a:t>
            </a:r>
            <a:r>
              <a:rPr lang="en-US" altLang="zh-CN" sz="2000" dirty="0" smtClean="0"/>
              <a:t>CAPE</a:t>
            </a:r>
          </a:p>
          <a:p>
            <a:r>
              <a:rPr lang="zh-CN" altLang="en-US" sz="2000" dirty="0" smtClean="0"/>
              <a:t>兩條不對稱的雨帶相互纏繞形成了一個較小的眼墻，然而由於干而穩定的大尺度環境，外部區域的雨帶發展很小，所以造成該颱風尺度很小</a:t>
            </a:r>
            <a:endParaRPr lang="en-US" altLang="zh-CN" sz="2000" dirty="0" smtClean="0"/>
          </a:p>
          <a:p>
            <a:r>
              <a:rPr lang="zh-CN" altLang="en-US" sz="2000" dirty="0" smtClean="0"/>
              <a:t>當</a:t>
            </a:r>
            <a:r>
              <a:rPr lang="en-US" altLang="zh-CN" sz="2000" dirty="0" err="1" smtClean="0"/>
              <a:t>Nari</a:t>
            </a:r>
            <a:r>
              <a:rPr lang="zh-CN" altLang="en-US" sz="2000" dirty="0" smtClean="0"/>
              <a:t>接觸黑潮時，模式低估了其強度因為未考慮與黑潮的海氣相互作用</a:t>
            </a:r>
            <a:endParaRPr lang="en-US" altLang="zh-CN" sz="2000" dirty="0" smtClean="0"/>
          </a:p>
          <a:p>
            <a:r>
              <a:rPr lang="zh-CN" altLang="en-US" sz="2000" dirty="0" smtClean="0"/>
              <a:t>模式驗證了氣旋渦度的從下往上的增長形式，最大渦度處於</a:t>
            </a:r>
            <a:r>
              <a:rPr lang="en-US" altLang="zh-CN" sz="2000" dirty="0" smtClean="0"/>
              <a:t>PBL</a:t>
            </a:r>
            <a:r>
              <a:rPr lang="zh-CN" altLang="en-US" sz="2000" dirty="0" smtClean="0"/>
              <a:t>頂</a:t>
            </a:r>
            <a:endParaRPr lang="en-US" altLang="zh-CN" sz="2000" dirty="0" smtClean="0"/>
          </a:p>
          <a:p>
            <a:r>
              <a:rPr lang="zh-CN" altLang="en-US" sz="2000" dirty="0" smtClean="0"/>
              <a:t>與副高和</a:t>
            </a:r>
            <a:r>
              <a:rPr lang="en-US" altLang="zh-CN" sz="2000" dirty="0" smtClean="0"/>
              <a:t>Danas</a:t>
            </a:r>
            <a:r>
              <a:rPr lang="zh-CN" altLang="en-US" sz="2000" dirty="0" smtClean="0"/>
              <a:t>有關的中高層輻合流產生了近於垂直的眼墻結構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zh-CN" sz="6000" dirty="0" smtClean="0">
                <a:solidFill>
                  <a:srgbClr val="00B050"/>
                </a:solidFill>
              </a:rPr>
              <a:t>Thanks!</a:t>
            </a:r>
          </a:p>
          <a:p>
            <a:pPr algn="ctr">
              <a:buNone/>
            </a:pPr>
            <a:endParaRPr lang="en-US" altLang="zh-CN" sz="60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altLang="zh-CN" sz="6000" dirty="0" smtClean="0">
                <a:solidFill>
                  <a:srgbClr val="00B050"/>
                </a:solidFill>
              </a:rPr>
              <a:t>                               </a:t>
            </a:r>
            <a:r>
              <a:rPr lang="zh-CN" altLang="en-US" sz="2000" dirty="0" smtClean="0"/>
              <a:t>戴奕</a:t>
            </a:r>
            <a:endParaRPr lang="en-US" altLang="zh-CN" sz="2000" dirty="0" smtClean="0"/>
          </a:p>
          <a:p>
            <a:pPr algn="ctr">
              <a:buNone/>
            </a:pPr>
            <a:r>
              <a:rPr lang="en-US" altLang="zh-CN" sz="2000" smtClean="0"/>
              <a:t>                                                                                                      </a:t>
            </a:r>
            <a:r>
              <a:rPr lang="en-US" altLang="zh-CN" sz="2000" dirty="0" smtClean="0"/>
              <a:t>2011/12/27</a:t>
            </a:r>
          </a:p>
          <a:p>
            <a:pPr algn="ctr">
              <a:buNone/>
            </a:pPr>
            <a:endParaRPr lang="zh-CN" alt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242002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000" dirty="0" smtClean="0">
                <a:solidFill>
                  <a:schemeClr val="tx1"/>
                </a:solidFill>
              </a:rPr>
              <a:t>     很多高解析度的觀測（</a:t>
            </a:r>
            <a:r>
              <a:rPr lang="en-US" altLang="zh-CN" sz="2000" dirty="0" smtClean="0">
                <a:solidFill>
                  <a:schemeClr val="tx1"/>
                </a:solidFill>
              </a:rPr>
              <a:t> the field campaigns of the Tropical Cloud Systems and Processes in 2005 [Halverson et al. 2007]</a:t>
            </a:r>
            <a:r>
              <a:rPr lang="zh-CN" altLang="en-US" sz="2000" dirty="0" smtClean="0">
                <a:solidFill>
                  <a:schemeClr val="tx1"/>
                </a:solidFill>
              </a:rPr>
              <a:t>等）和云解析度的數值模擬（</a:t>
            </a:r>
            <a:r>
              <a:rPr lang="en-US" altLang="zh-CN" sz="2000" dirty="0" smtClean="0">
                <a:solidFill>
                  <a:schemeClr val="tx1"/>
                </a:solidFill>
              </a:rPr>
              <a:t> Hendricks et al. [2004 ]</a:t>
            </a:r>
            <a:r>
              <a:rPr lang="zh-CN" altLang="en-US" sz="2000" dirty="0" smtClean="0">
                <a:solidFill>
                  <a:schemeClr val="tx1"/>
                </a:solidFill>
              </a:rPr>
              <a:t>等），但由於</a:t>
            </a:r>
            <a:r>
              <a:rPr lang="en-US" altLang="zh-CN" sz="2000" dirty="0" smtClean="0">
                <a:solidFill>
                  <a:schemeClr val="tx1"/>
                </a:solidFill>
              </a:rPr>
              <a:t>TCG</a:t>
            </a:r>
            <a:r>
              <a:rPr lang="zh-CN" altLang="en-US" sz="2000" dirty="0" smtClean="0">
                <a:solidFill>
                  <a:schemeClr val="tx1"/>
                </a:solidFill>
              </a:rPr>
              <a:t>的複雜性，我們的認識還遠遠不夠。尤其是從</a:t>
            </a:r>
            <a:r>
              <a:rPr lang="en-US" altLang="zh-CN" sz="2000" dirty="0" smtClean="0">
                <a:solidFill>
                  <a:schemeClr val="tx1"/>
                </a:solidFill>
              </a:rPr>
              <a:t>MCSs/MCVs</a:t>
            </a:r>
            <a:r>
              <a:rPr lang="zh-CN" altLang="en-US" sz="2000" dirty="0" smtClean="0">
                <a:solidFill>
                  <a:schemeClr val="tx1"/>
                </a:solidFill>
              </a:rPr>
              <a:t>轉變到</a:t>
            </a:r>
            <a:r>
              <a:rPr lang="en-US" altLang="zh-CN" sz="2000" dirty="0" smtClean="0">
                <a:solidFill>
                  <a:schemeClr val="tx1"/>
                </a:solidFill>
              </a:rPr>
              <a:t>TC</a:t>
            </a:r>
            <a:r>
              <a:rPr lang="zh-CN" altLang="en-US" sz="2000" dirty="0" smtClean="0">
                <a:solidFill>
                  <a:schemeClr val="tx1"/>
                </a:solidFill>
              </a:rPr>
              <a:t>，其過程往往很複雜，很多個案還值得我們研究。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chemeClr val="tx1"/>
                </a:solidFill>
              </a:rPr>
              <a:t>      選擇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Nari</a:t>
            </a:r>
            <a:r>
              <a:rPr lang="en-US" altLang="zh-CN" sz="2000" dirty="0" smtClean="0">
                <a:solidFill>
                  <a:schemeClr val="tx1"/>
                </a:solidFill>
              </a:rPr>
              <a:t>(2001)</a:t>
            </a:r>
            <a:r>
              <a:rPr lang="zh-CN" altLang="en-US" sz="2000" dirty="0" smtClean="0">
                <a:solidFill>
                  <a:schemeClr val="tx1"/>
                </a:solidFill>
              </a:rPr>
              <a:t>作為研究對象是因為：</a:t>
            </a:r>
            <a:r>
              <a:rPr lang="en-US" altLang="zh-CN" sz="2000" dirty="0" smtClean="0">
                <a:solidFill>
                  <a:schemeClr val="tx1"/>
                </a:solidFill>
              </a:rPr>
              <a:t>a.</a:t>
            </a:r>
            <a:r>
              <a:rPr lang="zh-CN" altLang="en-US" sz="2000" dirty="0" smtClean="0">
                <a:solidFill>
                  <a:schemeClr val="tx1"/>
                </a:solidFill>
              </a:rPr>
              <a:t>它是由在副高外圍南部或西南部的運動的熱帶</a:t>
            </a:r>
            <a:r>
              <a:rPr lang="en-US" altLang="zh-CN" sz="2000" dirty="0" smtClean="0">
                <a:solidFill>
                  <a:schemeClr val="tx1"/>
                </a:solidFill>
              </a:rPr>
              <a:t>MCS</a:t>
            </a:r>
            <a:r>
              <a:rPr lang="zh-CN" altLang="en-US" sz="2000" dirty="0" smtClean="0">
                <a:solidFill>
                  <a:schemeClr val="tx1"/>
                </a:solidFill>
              </a:rPr>
              <a:t>演變過來的。</a:t>
            </a:r>
            <a:r>
              <a:rPr lang="en-US" altLang="zh-CN" sz="2000" dirty="0" smtClean="0">
                <a:solidFill>
                  <a:schemeClr val="tx1"/>
                </a:solidFill>
              </a:rPr>
              <a:t>b.</a:t>
            </a:r>
            <a:r>
              <a:rPr lang="zh-CN" altLang="en-US" sz="2000" dirty="0" smtClean="0">
                <a:solidFill>
                  <a:schemeClr val="tx1"/>
                </a:solidFill>
              </a:rPr>
              <a:t>它維持了超過</a:t>
            </a:r>
            <a:r>
              <a:rPr lang="en-US" altLang="zh-CN" sz="2000" dirty="0" smtClean="0">
                <a:solidFill>
                  <a:schemeClr val="tx1"/>
                </a:solidFill>
              </a:rPr>
              <a:t>20</a:t>
            </a:r>
            <a:r>
              <a:rPr lang="zh-CN" altLang="en-US" sz="2000" dirty="0" smtClean="0">
                <a:solidFill>
                  <a:schemeClr val="tx1"/>
                </a:solidFill>
              </a:rPr>
              <a:t>天。</a:t>
            </a:r>
            <a:r>
              <a:rPr lang="en-US" altLang="zh-CN" sz="2000" dirty="0" smtClean="0">
                <a:solidFill>
                  <a:schemeClr val="tx1"/>
                </a:solidFill>
              </a:rPr>
              <a:t>c.</a:t>
            </a:r>
            <a:r>
              <a:rPr lang="zh-CN" altLang="en-US" sz="2000" dirty="0" smtClean="0">
                <a:solidFill>
                  <a:schemeClr val="tx1"/>
                </a:solidFill>
              </a:rPr>
              <a:t>它經歷了兩次打圈的不規則的路徑，以及在近相同的洋面上在</a:t>
            </a:r>
            <a:r>
              <a:rPr lang="en-US" altLang="zh-CN" sz="2000" dirty="0" smtClean="0">
                <a:solidFill>
                  <a:schemeClr val="tx1"/>
                </a:solidFill>
              </a:rPr>
              <a:t>10</a:t>
            </a:r>
            <a:r>
              <a:rPr lang="zh-CN" altLang="en-US" sz="2000" dirty="0" smtClean="0">
                <a:solidFill>
                  <a:schemeClr val="tx1"/>
                </a:solidFill>
              </a:rPr>
              <a:t>天內結構和強度都發生了變化。特別的是，沒有一個作業模式很好的預報了它的路徑，結構，強度以及在台灣和廣東產生的強烈的地形降水。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sz="2000" dirty="0" smtClean="0">
                <a:solidFill>
                  <a:schemeClr val="tx1"/>
                </a:solidFill>
              </a:rPr>
              <a:t>       對此，</a:t>
            </a:r>
            <a:r>
              <a:rPr lang="en-US" altLang="zh-CN" sz="2000" dirty="0" smtClean="0">
                <a:solidFill>
                  <a:schemeClr val="tx1"/>
                </a:solidFill>
              </a:rPr>
              <a:t> Yang et al. [2008]</a:t>
            </a:r>
            <a:r>
              <a:rPr lang="zh-CN" altLang="en-US" sz="2000" dirty="0" smtClean="0">
                <a:solidFill>
                  <a:schemeClr val="tx1"/>
                </a:solidFill>
              </a:rPr>
              <a:t>討論了地形在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Nari</a:t>
            </a:r>
            <a:r>
              <a:rPr lang="zh-CN" altLang="en-US" sz="2000" dirty="0" smtClean="0">
                <a:solidFill>
                  <a:schemeClr val="tx1"/>
                </a:solidFill>
              </a:rPr>
              <a:t>登陸台灣后產生降水中的作用，</a:t>
            </a:r>
            <a:r>
              <a:rPr lang="en-US" altLang="zh-CN" sz="2000" dirty="0" smtClean="0">
                <a:solidFill>
                  <a:schemeClr val="tx1"/>
                </a:solidFill>
              </a:rPr>
              <a:t> Yang et al. [2011]</a:t>
            </a:r>
            <a:r>
              <a:rPr lang="zh-CN" altLang="en-US" sz="2000" dirty="0" smtClean="0">
                <a:solidFill>
                  <a:schemeClr val="tx1"/>
                </a:solidFill>
              </a:rPr>
              <a:t>還討論了台灣的高地貌對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Nari</a:t>
            </a:r>
            <a:r>
              <a:rPr lang="zh-CN" altLang="en-US" sz="2000" dirty="0" smtClean="0">
                <a:solidFill>
                  <a:schemeClr val="tx1"/>
                </a:solidFill>
              </a:rPr>
              <a:t>不對稱的動能和降水特徵所起的作用。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Overview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-357214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Overview</a:t>
            </a:r>
            <a:endParaRPr lang="zh-CN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14942" y="1000108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Wu et al. (2008).</a:t>
            </a:r>
            <a:endParaRPr lang="zh-CN" altLang="en-US" dirty="0"/>
          </a:p>
        </p:txBody>
      </p:sp>
      <p:pic>
        <p:nvPicPr>
          <p:cNvPr id="5" name="图片 4" descr="捕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30" y="4952734"/>
            <a:ext cx="4439270" cy="190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Overview</a:t>
            </a:r>
            <a:endParaRPr lang="zh-CN" altLang="en-US" dirty="0"/>
          </a:p>
        </p:txBody>
      </p:sp>
      <p:pic>
        <p:nvPicPr>
          <p:cNvPr id="4" name="内容占位符 3" descr="捕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6857"/>
            <a:ext cx="5008291" cy="6581143"/>
          </a:xfrm>
        </p:spPr>
      </p:pic>
      <p:sp>
        <p:nvSpPr>
          <p:cNvPr id="5" name="TextBox 4"/>
          <p:cNvSpPr txBox="1"/>
          <p:nvPr/>
        </p:nvSpPr>
        <p:spPr>
          <a:xfrm>
            <a:off x="5286380" y="1428736"/>
            <a:ext cx="34759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pt-BR" altLang="zh-CN" dirty="0" smtClean="0"/>
              <a:t>0000 UTC 1; (b) 0000 UTC2;</a:t>
            </a:r>
          </a:p>
          <a:p>
            <a:pPr marL="342900" indent="-342900"/>
            <a:r>
              <a:rPr lang="pt-BR" altLang="zh-CN" dirty="0" smtClean="0"/>
              <a:t> (c) 0000 UTC 3; (d) 0000 UTC 5;</a:t>
            </a:r>
          </a:p>
          <a:p>
            <a:r>
              <a:rPr lang="pt-BR" altLang="zh-CN" dirty="0" smtClean="0"/>
              <a:t> (e) 0000 UTC 7; and (f) 0000 UTC 9</a:t>
            </a:r>
          </a:p>
          <a:p>
            <a:endParaRPr lang="pt-BR" altLang="zh-CN" dirty="0" smtClean="0"/>
          </a:p>
          <a:p>
            <a:r>
              <a:rPr lang="zh-CN" altLang="en-US" dirty="0" smtClean="0"/>
              <a:t>實線：</a:t>
            </a:r>
            <a:r>
              <a:rPr lang="pt-BR" altLang="zh-CN" dirty="0" smtClean="0"/>
              <a:t>700hPa</a:t>
            </a:r>
            <a:r>
              <a:rPr lang="zh-CN" altLang="en-US" dirty="0" smtClean="0"/>
              <a:t>高度場，</a:t>
            </a:r>
            <a:endParaRPr lang="en-US" altLang="zh-CN" dirty="0" smtClean="0"/>
          </a:p>
          <a:p>
            <a:r>
              <a:rPr lang="zh-CN" altLang="en-US" dirty="0" smtClean="0"/>
              <a:t>虛線：溫度場</a:t>
            </a:r>
            <a:endParaRPr lang="en-US" altLang="zh-CN" dirty="0" smtClean="0"/>
          </a:p>
          <a:p>
            <a:r>
              <a:rPr lang="zh-CN" altLang="en-US" dirty="0" smtClean="0"/>
              <a:t>箭頭：風矢量</a:t>
            </a:r>
            <a:endParaRPr lang="en-US" altLang="zh-CN" dirty="0" smtClean="0"/>
          </a:p>
          <a:p>
            <a:r>
              <a:rPr lang="zh-CN" altLang="en-US" dirty="0" smtClean="0"/>
              <a:t>（來自</a:t>
            </a:r>
            <a:r>
              <a:rPr lang="en-US" altLang="zh-CN" dirty="0" smtClean="0"/>
              <a:t>ECMWF</a:t>
            </a:r>
            <a:r>
              <a:rPr lang="zh-CN" altLang="en-US" dirty="0" smtClean="0"/>
              <a:t>）</a:t>
            </a:r>
            <a:endParaRPr lang="pt-BR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Overview</a:t>
            </a:r>
            <a:endParaRPr lang="zh-CN" altLang="en-US" dirty="0"/>
          </a:p>
        </p:txBody>
      </p:sp>
      <p:pic>
        <p:nvPicPr>
          <p:cNvPr id="4" name="内容占位符 3" descr="捕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2908" y="142852"/>
            <a:ext cx="6306435" cy="6357958"/>
          </a:xfrm>
        </p:spPr>
      </p:pic>
      <p:sp>
        <p:nvSpPr>
          <p:cNvPr id="5" name="TextBox 4"/>
          <p:cNvSpPr txBox="1"/>
          <p:nvPr/>
        </p:nvSpPr>
        <p:spPr>
          <a:xfrm>
            <a:off x="6357950" y="1500174"/>
            <a:ext cx="251863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左邊綠色箭頭是低層</a:t>
            </a:r>
            <a:r>
              <a:rPr lang="en-US" altLang="zh-CN" sz="1400" dirty="0" smtClean="0"/>
              <a:t>950 – 800</a:t>
            </a:r>
          </a:p>
          <a:p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hPa</a:t>
            </a:r>
            <a:r>
              <a:rPr lang="zh-CN" altLang="en-US" sz="1400" dirty="0" smtClean="0"/>
              <a:t>平均風場，棕色是中層</a:t>
            </a:r>
            <a:endParaRPr lang="en-US" altLang="zh-CN" sz="1400" dirty="0" smtClean="0"/>
          </a:p>
          <a:p>
            <a:r>
              <a:rPr lang="en-US" altLang="zh-CN" sz="1400" dirty="0" smtClean="0"/>
              <a:t>800 – 600 </a:t>
            </a:r>
            <a:r>
              <a:rPr lang="en-US" altLang="zh-CN" sz="1400" dirty="0" err="1" smtClean="0"/>
              <a:t>hPa</a:t>
            </a:r>
            <a:r>
              <a:rPr lang="zh-CN" altLang="en-US" sz="1400" dirty="0" smtClean="0"/>
              <a:t>平均風場。</a:t>
            </a:r>
            <a:endParaRPr lang="en-US" altLang="zh-CN" sz="1400" dirty="0" smtClean="0"/>
          </a:p>
          <a:p>
            <a:r>
              <a:rPr lang="zh-CN" altLang="en-US" sz="1400" dirty="0" smtClean="0"/>
              <a:t>右邊是</a:t>
            </a:r>
            <a:r>
              <a:rPr lang="en-US" altLang="zh-CN" sz="1400" dirty="0" smtClean="0"/>
              <a:t>700hPa</a:t>
            </a:r>
            <a:r>
              <a:rPr lang="zh-CN" altLang="en-US" sz="1400" dirty="0" smtClean="0"/>
              <a:t>絕對渦度場，</a:t>
            </a:r>
            <a:endParaRPr lang="en-US" altLang="zh-CN" sz="1400" dirty="0" smtClean="0"/>
          </a:p>
          <a:p>
            <a:r>
              <a:rPr lang="zh-CN" altLang="en-US" sz="1400" dirty="0" smtClean="0"/>
              <a:t>風矢量場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altLang="zh-CN" sz="1400" dirty="0" smtClean="0"/>
          </a:p>
        </p:txBody>
      </p:sp>
      <p:sp>
        <p:nvSpPr>
          <p:cNvPr id="6" name="矩形 5"/>
          <p:cNvSpPr/>
          <p:nvPr/>
        </p:nvSpPr>
        <p:spPr>
          <a:xfrm>
            <a:off x="6500826" y="3105835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雲量在晚上多，白天少，這是由於云</a:t>
            </a:r>
            <a:r>
              <a:rPr lang="en-US" altLang="zh-CN" dirty="0" smtClean="0"/>
              <a:t>-</a:t>
            </a:r>
            <a:r>
              <a:rPr lang="zh-CN" altLang="en-US" dirty="0" smtClean="0"/>
              <a:t>輻射相互作用</a:t>
            </a:r>
            <a:r>
              <a:rPr lang="en-US" altLang="zh-CN" dirty="0" smtClean="0"/>
              <a:t>(Gray and Jacobson 1977)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Overview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28737"/>
            <a:ext cx="49466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4000504"/>
            <a:ext cx="4929222" cy="21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00760" y="1571612"/>
            <a:ext cx="299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5/12</a:t>
            </a:r>
            <a:r>
              <a:rPr lang="zh-CN" altLang="en-US" dirty="0" smtClean="0"/>
              <a:t>以前環境風切都很強，</a:t>
            </a:r>
            <a:endParaRPr lang="en-US" altLang="zh-CN" dirty="0" smtClean="0"/>
          </a:p>
          <a:p>
            <a:r>
              <a:rPr lang="zh-CN" altLang="en-US" dirty="0" smtClean="0"/>
              <a:t>所以抑制了</a:t>
            </a:r>
            <a:r>
              <a:rPr lang="en-US" altLang="zh-CN" dirty="0" smtClean="0"/>
              <a:t>TCG</a:t>
            </a:r>
          </a:p>
          <a:p>
            <a:r>
              <a:rPr lang="zh-CN" altLang="en-US" dirty="0" smtClean="0"/>
              <a:t>濕度場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1601</TotalTime>
  <Words>2893</Words>
  <PresentationFormat>全屏显示(4:3)</PresentationFormat>
  <Paragraphs>202</Paragraphs>
  <Slides>31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龙腾四海</vt:lpstr>
      <vt:lpstr>Equation</vt:lpstr>
      <vt:lpstr>  從一個中尺度對流系統中引起的                       Nari颱風的產生</vt:lpstr>
      <vt:lpstr>使用工具：ECMWF大尺度分析，衛星資料，MM5  摘要： 1.introduction 2.overview 3.model description 4.model verification 5. Genesis from an MCS/MCV 6.conclusion</vt:lpstr>
      <vt:lpstr>Introduction</vt:lpstr>
      <vt:lpstr>Introduction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Model description </vt:lpstr>
      <vt:lpstr>Model description</vt:lpstr>
      <vt:lpstr>Model verification</vt:lpstr>
      <vt:lpstr>Model verification</vt:lpstr>
      <vt:lpstr>Model verification</vt:lpstr>
      <vt:lpstr>Model verification</vt:lpstr>
      <vt:lpstr>Model verification</vt:lpstr>
      <vt:lpstr>Genesis from an MCS/MCV</vt:lpstr>
      <vt:lpstr>Genesis from an MCS/MCV</vt:lpstr>
      <vt:lpstr>Genesis from an MCS/MCV</vt:lpstr>
      <vt:lpstr>Genesis from an MCS/MCV</vt:lpstr>
      <vt:lpstr>Genesis from an MCS/MCV</vt:lpstr>
      <vt:lpstr>Sub-scale vortices </vt:lpstr>
      <vt:lpstr> 外圍雨帶被壓制</vt:lpstr>
      <vt:lpstr>Danas的東北風，冷水Cape      ，大陸乾冷氣團+西北風，</vt:lpstr>
      <vt:lpstr>b.Nari的旋轉流的起旋(spin-up)</vt:lpstr>
      <vt:lpstr>Upright structure </vt:lpstr>
      <vt:lpstr>Bottom--up</vt:lpstr>
      <vt:lpstr>Conclusion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dy_008</dc:creator>
  <cp:lastModifiedBy>dy_008</cp:lastModifiedBy>
  <cp:revision>23</cp:revision>
  <dcterms:created xsi:type="dcterms:W3CDTF">2011-12-18T02:46:31Z</dcterms:created>
  <dcterms:modified xsi:type="dcterms:W3CDTF">2011-12-27T01:45:05Z</dcterms:modified>
</cp:coreProperties>
</file>