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4"/>
  </p:notesMasterIdLst>
  <p:sldIdLst>
    <p:sldId id="256" r:id="rId2"/>
    <p:sldId id="257" r:id="rId3"/>
    <p:sldId id="258" r:id="rId4"/>
    <p:sldId id="260" r:id="rId5"/>
    <p:sldId id="259" r:id="rId6"/>
    <p:sldId id="261" r:id="rId7"/>
    <p:sldId id="262" r:id="rId8"/>
    <p:sldId id="263" r:id="rId9"/>
    <p:sldId id="265"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3" r:id="rId26"/>
    <p:sldId id="284" r:id="rId27"/>
    <p:sldId id="285" r:id="rId28"/>
    <p:sldId id="286" r:id="rId29"/>
    <p:sldId id="287" r:id="rId30"/>
    <p:sldId id="288" r:id="rId31"/>
    <p:sldId id="289" r:id="rId32"/>
    <p:sldId id="290" r:id="rId33"/>
    <p:sldId id="292" r:id="rId34"/>
    <p:sldId id="291" r:id="rId35"/>
    <p:sldId id="293" r:id="rId36"/>
    <p:sldId id="294" r:id="rId37"/>
    <p:sldId id="297" r:id="rId38"/>
    <p:sldId id="295" r:id="rId39"/>
    <p:sldId id="296" r:id="rId40"/>
    <p:sldId id="298" r:id="rId41"/>
    <p:sldId id="281" r:id="rId42"/>
    <p:sldId id="299"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C7483"/>
    <a:srgbClr val="CBE1E7"/>
    <a:srgbClr val="FFC000"/>
    <a:srgbClr val="6F87ED"/>
    <a:srgbClr val="8C9FF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73474" autoAdjust="0"/>
  </p:normalViewPr>
  <p:slideViewPr>
    <p:cSldViewPr>
      <p:cViewPr>
        <p:scale>
          <a:sx n="64" d="100"/>
          <a:sy n="64" d="100"/>
        </p:scale>
        <p:origin x="-239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697F2-7F38-4E28-9AFE-DD7398102FE6}" type="datetimeFigureOut">
              <a:rPr lang="zh-TW" altLang="en-US" smtClean="0"/>
              <a:pPr/>
              <a:t>2011/12/20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A74EA-F89B-4880-81AE-BBB225485F6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在</a:t>
            </a:r>
            <a:r>
              <a:rPr lang="en-US" altLang="zh-TW" sz="1200" kern="1200" dirty="0" smtClean="0">
                <a:solidFill>
                  <a:schemeClr val="tx1"/>
                </a:solidFill>
                <a:latin typeface="+mn-lt"/>
                <a:ea typeface="+mn-ea"/>
                <a:cs typeface="+mn-cs"/>
              </a:rPr>
              <a:t>9300s</a:t>
            </a:r>
            <a:r>
              <a:rPr lang="zh-TW" altLang="zh-TW" sz="1200" kern="1200" dirty="0" smtClean="0">
                <a:solidFill>
                  <a:schemeClr val="tx1"/>
                </a:solidFill>
                <a:latin typeface="+mn-lt"/>
                <a:ea typeface="+mn-ea"/>
                <a:cs typeface="+mn-cs"/>
              </a:rPr>
              <a:t>時，山脈模擬的橫截面平均</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8a)</a:t>
            </a:r>
            <a:r>
              <a:rPr lang="zh-TW" altLang="zh-TW" sz="1200" kern="1200" dirty="0" smtClean="0">
                <a:solidFill>
                  <a:schemeClr val="tx1"/>
                </a:solidFill>
                <a:latin typeface="+mn-lt"/>
                <a:ea typeface="+mn-ea"/>
                <a:cs typeface="+mn-cs"/>
              </a:rPr>
              <a:t>看起來與控制實驗相似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6a)</a:t>
            </a:r>
            <a:r>
              <a:rPr lang="zh-TW" altLang="zh-TW" sz="1200" kern="1200" dirty="0" smtClean="0">
                <a:solidFill>
                  <a:schemeClr val="tx1"/>
                </a:solidFill>
                <a:latin typeface="+mn-lt"/>
                <a:ea typeface="+mn-ea"/>
                <a:cs typeface="+mn-cs"/>
              </a:rPr>
              <a:t>。在</a:t>
            </a:r>
            <a:r>
              <a:rPr lang="en-US" altLang="zh-TW" sz="1200" kern="1200" dirty="0" smtClean="0">
                <a:solidFill>
                  <a:schemeClr val="tx1"/>
                </a:solidFill>
                <a:latin typeface="+mn-lt"/>
                <a:ea typeface="+mn-ea"/>
                <a:cs typeface="+mn-cs"/>
              </a:rPr>
              <a:t>9600s</a:t>
            </a:r>
            <a:r>
              <a:rPr lang="zh-TW" altLang="zh-TW" sz="1200" kern="1200" dirty="0" smtClean="0">
                <a:solidFill>
                  <a:schemeClr val="tx1"/>
                </a:solidFill>
                <a:latin typeface="+mn-lt"/>
                <a:ea typeface="+mn-ea"/>
                <a:cs typeface="+mn-cs"/>
              </a:rPr>
              <a:t>山脊實驗，</a:t>
            </a:r>
            <a:r>
              <a:rPr lang="en-US" altLang="zh-TW" sz="1200" kern="1200" dirty="0" smtClean="0">
                <a:solidFill>
                  <a:schemeClr val="tx1"/>
                </a:solidFill>
                <a:latin typeface="+mn-lt"/>
                <a:ea typeface="+mn-ea"/>
                <a:cs typeface="+mn-cs"/>
              </a:rPr>
              <a:t>GFU</a:t>
            </a:r>
            <a:r>
              <a:rPr lang="zh-TW" altLang="zh-TW" sz="1200" kern="1200" dirty="0" smtClean="0">
                <a:solidFill>
                  <a:schemeClr val="tx1"/>
                </a:solidFill>
                <a:latin typeface="+mn-lt"/>
                <a:ea typeface="+mn-ea"/>
                <a:cs typeface="+mn-cs"/>
              </a:rPr>
              <a:t>減弱，在</a:t>
            </a:r>
            <a:r>
              <a:rPr lang="en-US" altLang="zh-TW" sz="1200" kern="1200" dirty="0" smtClean="0">
                <a:solidFill>
                  <a:schemeClr val="tx1"/>
                </a:solidFill>
                <a:latin typeface="+mn-lt"/>
                <a:ea typeface="+mn-ea"/>
                <a:cs typeface="+mn-cs"/>
              </a:rPr>
              <a:t>9900s</a:t>
            </a:r>
            <a:r>
              <a:rPr lang="zh-TW" altLang="zh-TW" sz="1200" kern="1200" dirty="0" smtClean="0">
                <a:solidFill>
                  <a:schemeClr val="tx1"/>
                </a:solidFill>
                <a:latin typeface="+mn-lt"/>
                <a:ea typeface="+mn-ea"/>
                <a:cs typeface="+mn-cs"/>
              </a:rPr>
              <a:t>平均上升氣流大於</a:t>
            </a:r>
            <a:r>
              <a:rPr lang="en-US" altLang="zh-TW" sz="1200" kern="1200" dirty="0" smtClean="0">
                <a:solidFill>
                  <a:schemeClr val="tx1"/>
                </a:solidFill>
                <a:latin typeface="+mn-lt"/>
                <a:ea typeface="+mn-ea"/>
                <a:cs typeface="+mn-cs"/>
              </a:rPr>
              <a:t>6</a:t>
            </a:r>
            <a:r>
              <a:rPr lang="zh-TW" altLang="zh-TW" sz="1200" kern="1200" dirty="0" smtClean="0">
                <a:solidFill>
                  <a:schemeClr val="tx1"/>
                </a:solidFill>
                <a:latin typeface="+mn-lt"/>
                <a:ea typeface="+mn-ea"/>
                <a:cs typeface="+mn-cs"/>
              </a:rPr>
              <a:t>每秒公尺變成完全空的</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8b</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8c)</a:t>
            </a:r>
            <a:r>
              <a:rPr lang="zh-TW" altLang="zh-TW" sz="1200" kern="1200" dirty="0" smtClean="0">
                <a:solidFill>
                  <a:schemeClr val="tx1"/>
                </a:solidFill>
                <a:latin typeface="+mn-lt"/>
                <a:ea typeface="+mn-ea"/>
                <a:cs typeface="+mn-cs"/>
              </a:rPr>
              <a:t>。在接近陣鋒鋒面強抬升消失，直接與新對流胞生成有關。</a:t>
            </a:r>
            <a:r>
              <a:rPr lang="en-US" altLang="zh-TW" sz="1200" kern="1200" dirty="0" smtClean="0">
                <a:solidFill>
                  <a:schemeClr val="tx1"/>
                </a:solidFill>
                <a:latin typeface="+mn-lt"/>
                <a:ea typeface="+mn-ea"/>
                <a:cs typeface="+mn-cs"/>
              </a:rPr>
              <a:t>GFU</a:t>
            </a:r>
            <a:r>
              <a:rPr lang="zh-TW" altLang="zh-TW" sz="1200" kern="1200" dirty="0" smtClean="0">
                <a:solidFill>
                  <a:schemeClr val="tx1"/>
                </a:solidFill>
                <a:latin typeface="+mn-lt"/>
                <a:ea typeface="+mn-ea"/>
                <a:cs typeface="+mn-cs"/>
              </a:rPr>
              <a:t>繼續他本來的強度在</a:t>
            </a:r>
            <a:r>
              <a:rPr lang="en-US" altLang="zh-TW" sz="1200" kern="1200" dirty="0" smtClean="0">
                <a:solidFill>
                  <a:schemeClr val="tx1"/>
                </a:solidFill>
                <a:latin typeface="+mn-lt"/>
                <a:ea typeface="+mn-ea"/>
                <a:cs typeface="+mn-cs"/>
              </a:rPr>
              <a:t>10200s(</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8d)</a:t>
            </a:r>
            <a:r>
              <a:rPr lang="zh-TW" altLang="zh-TW" sz="1200" kern="1200" dirty="0" smtClean="0">
                <a:solidFill>
                  <a:schemeClr val="tx1"/>
                </a:solidFill>
                <a:latin typeface="+mn-lt"/>
                <a:ea typeface="+mn-ea"/>
                <a:cs typeface="+mn-cs"/>
              </a:rPr>
              <a:t>且在其後加深加強，且維持直立的結構在</a:t>
            </a:r>
            <a:r>
              <a:rPr lang="en-US" altLang="zh-TW" sz="1200" kern="1200" dirty="0" smtClean="0">
                <a:solidFill>
                  <a:schemeClr val="tx1"/>
                </a:solidFill>
                <a:latin typeface="+mn-lt"/>
                <a:ea typeface="+mn-ea"/>
                <a:cs typeface="+mn-cs"/>
              </a:rPr>
              <a:t>10800s(</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8e</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8f)</a:t>
            </a:r>
            <a:r>
              <a:rPr lang="zh-TW" altLang="zh-TW" sz="1200" kern="1200" dirty="0" smtClean="0">
                <a:solidFill>
                  <a:schemeClr val="tx1"/>
                </a:solidFill>
                <a:latin typeface="+mn-lt"/>
                <a:ea typeface="+mn-ea"/>
                <a:cs typeface="+mn-cs"/>
              </a:rPr>
              <a:t>。在</a:t>
            </a:r>
            <a:r>
              <a:rPr lang="en-US" altLang="zh-TW" sz="1200" kern="1200" dirty="0" smtClean="0">
                <a:solidFill>
                  <a:schemeClr val="tx1"/>
                </a:solidFill>
                <a:latin typeface="+mn-lt"/>
                <a:ea typeface="+mn-ea"/>
                <a:cs typeface="+mn-cs"/>
              </a:rPr>
              <a:t>10800s</a:t>
            </a:r>
            <a:r>
              <a:rPr lang="zh-TW" altLang="zh-TW" sz="1200" kern="1200" dirty="0" smtClean="0">
                <a:solidFill>
                  <a:schemeClr val="tx1"/>
                </a:solidFill>
                <a:latin typeface="+mn-lt"/>
                <a:ea typeface="+mn-ea"/>
                <a:cs typeface="+mn-cs"/>
              </a:rPr>
              <a:t>時最大平均上升氣流強度超過</a:t>
            </a:r>
            <a:r>
              <a:rPr lang="en-US" altLang="zh-TW" sz="1200" kern="1200" dirty="0" smtClean="0">
                <a:solidFill>
                  <a:schemeClr val="tx1"/>
                </a:solidFill>
                <a:latin typeface="+mn-lt"/>
                <a:ea typeface="+mn-ea"/>
                <a:cs typeface="+mn-cs"/>
              </a:rPr>
              <a:t>9</a:t>
            </a:r>
            <a:r>
              <a:rPr lang="zh-TW" altLang="zh-TW" sz="1200" kern="1200" dirty="0" smtClean="0">
                <a:solidFill>
                  <a:schemeClr val="tx1"/>
                </a:solidFill>
                <a:latin typeface="+mn-lt"/>
                <a:ea typeface="+mn-ea"/>
                <a:cs typeface="+mn-cs"/>
              </a:rPr>
              <a:t>每秒公尺，其在</a:t>
            </a:r>
            <a:r>
              <a:rPr lang="en-US" altLang="zh-TW" sz="1200" kern="1200" dirty="0" smtClean="0">
                <a:solidFill>
                  <a:schemeClr val="tx1"/>
                </a:solidFill>
                <a:latin typeface="+mn-lt"/>
                <a:ea typeface="+mn-ea"/>
                <a:cs typeface="+mn-cs"/>
              </a:rPr>
              <a:t>9300-10800s</a:t>
            </a:r>
            <a:r>
              <a:rPr lang="zh-TW" altLang="zh-TW" sz="1200" kern="1200" dirty="0" smtClean="0">
                <a:solidFill>
                  <a:schemeClr val="tx1"/>
                </a:solidFill>
                <a:latin typeface="+mn-lt"/>
                <a:ea typeface="+mn-ea"/>
                <a:cs typeface="+mn-cs"/>
              </a:rPr>
              <a:t>之間最大在兩個控制和山脊實驗中。在</a:t>
            </a:r>
            <a:r>
              <a:rPr lang="en-US" altLang="zh-TW" sz="1200" kern="1200" dirty="0" smtClean="0">
                <a:solidFill>
                  <a:schemeClr val="tx1"/>
                </a:solidFill>
                <a:latin typeface="+mn-lt"/>
                <a:ea typeface="+mn-ea"/>
                <a:cs typeface="+mn-cs"/>
              </a:rPr>
              <a:t>10800s</a:t>
            </a:r>
            <a:r>
              <a:rPr lang="zh-TW" altLang="zh-TW" sz="1200" kern="1200" dirty="0" smtClean="0">
                <a:solidFill>
                  <a:schemeClr val="tx1"/>
                </a:solidFill>
                <a:latin typeface="+mn-lt"/>
                <a:ea typeface="+mn-ea"/>
                <a:cs typeface="+mn-cs"/>
              </a:rPr>
              <a:t>，每個對流胞都有減</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弱，且在陣鋒鋒面的對流線後方有一個平均帶下降。</a:t>
            </a:r>
          </a:p>
          <a:p>
            <a:r>
              <a:rPr lang="en-US" altLang="zh-TW" sz="1200" kern="1200" dirty="0" smtClean="0">
                <a:solidFill>
                  <a:schemeClr val="tx1"/>
                </a:solidFill>
                <a:latin typeface="+mn-lt"/>
                <a:ea typeface="+mn-ea"/>
                <a:cs typeface="+mn-cs"/>
              </a:rPr>
              <a:t>    </a:t>
            </a:r>
            <a:r>
              <a:rPr lang="zh-TW" altLang="zh-TW" sz="1200" kern="1200" dirty="0" smtClean="0">
                <a:solidFill>
                  <a:schemeClr val="tx1"/>
                </a:solidFill>
                <a:latin typeface="+mn-lt"/>
                <a:ea typeface="+mn-ea"/>
                <a:cs typeface="+mn-cs"/>
              </a:rPr>
              <a:t>當陣鋒鋒面在山脈的上升和下降，其速度接近定值。其前進速度隨著下降減緩，其位置在山脊實驗</a:t>
            </a:r>
            <a:r>
              <a:rPr lang="en-US" altLang="zh-TW" sz="1200" kern="1200" dirty="0" smtClean="0">
                <a:solidFill>
                  <a:schemeClr val="tx1"/>
                </a:solidFill>
                <a:latin typeface="+mn-lt"/>
                <a:ea typeface="+mn-ea"/>
                <a:cs typeface="+mn-cs"/>
              </a:rPr>
              <a:t>2K</a:t>
            </a:r>
            <a:r>
              <a:rPr lang="zh-TW" altLang="zh-TW" sz="1200" kern="1200" dirty="0" smtClean="0">
                <a:solidFill>
                  <a:schemeClr val="tx1"/>
                </a:solidFill>
                <a:latin typeface="+mn-lt"/>
                <a:ea typeface="+mn-ea"/>
                <a:cs typeface="+mn-cs"/>
              </a:rPr>
              <a:t>等溫線，在控制實驗西方山脊</a:t>
            </a:r>
            <a:r>
              <a:rPr lang="en-US" altLang="zh-TW" sz="1200" kern="1200" dirty="0" smtClean="0">
                <a:solidFill>
                  <a:schemeClr val="tx1"/>
                </a:solidFill>
                <a:latin typeface="+mn-lt"/>
                <a:ea typeface="+mn-ea"/>
                <a:cs typeface="+mn-cs"/>
              </a:rPr>
              <a:t>2-3km (cf. Figs. 6d–f and</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8d–f)</a:t>
            </a:r>
            <a:r>
              <a:rPr lang="zh-TW" altLang="zh-TW" sz="1200" kern="1200" dirty="0" smtClean="0">
                <a:solidFill>
                  <a:schemeClr val="tx1"/>
                </a:solidFill>
                <a:latin typeface="+mn-lt"/>
                <a:ea typeface="+mn-ea"/>
                <a:cs typeface="+mn-cs"/>
              </a:rPr>
              <a:t>。在同一時間，在山脊實驗中的冷池鼻端逐漸加深且陡峭，以及在鼻端後方深度變低。這個結構顯示出</a:t>
            </a:r>
            <a:r>
              <a:rPr lang="en-US" altLang="zh-TW" sz="1200" kern="1200" dirty="0" smtClean="0">
                <a:solidFill>
                  <a:schemeClr val="tx1"/>
                </a:solidFill>
                <a:latin typeface="+mn-lt"/>
                <a:ea typeface="+mn-ea"/>
                <a:cs typeface="+mn-cs"/>
              </a:rPr>
              <a:t>hydraulic jump</a:t>
            </a:r>
            <a:r>
              <a:rPr lang="zh-TW" altLang="zh-TW" sz="1200" kern="1200" dirty="0" smtClean="0">
                <a:solidFill>
                  <a:schemeClr val="tx1"/>
                </a:solidFill>
                <a:latin typeface="+mn-lt"/>
                <a:ea typeface="+mn-ea"/>
                <a:cs typeface="+mn-cs"/>
              </a:rPr>
              <a:t>，其生成原因在下面討論。</a:t>
            </a:r>
          </a:p>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18</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相對系統的劉線分析</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a:t>
            </a:r>
            <a:r>
              <a:rPr lang="zh-TW" altLang="zh-TW" sz="1200" kern="1200" dirty="0" smtClean="0">
                <a:solidFill>
                  <a:schemeClr val="tx1"/>
                </a:solidFill>
                <a:latin typeface="+mn-lt"/>
                <a:ea typeface="+mn-ea"/>
                <a:cs typeface="+mn-cs"/>
              </a:rPr>
              <a:t>指出，陣風鋒面的後方表面大多是由地形抬升。在</a:t>
            </a:r>
            <a:r>
              <a:rPr lang="en-US" altLang="zh-TW" sz="1200" kern="1200" dirty="0" smtClean="0">
                <a:solidFill>
                  <a:schemeClr val="tx1"/>
                </a:solidFill>
                <a:latin typeface="+mn-lt"/>
                <a:ea typeface="+mn-ea"/>
                <a:cs typeface="+mn-cs"/>
              </a:rPr>
              <a:t>9600s</a:t>
            </a:r>
            <a:r>
              <a:rPr lang="zh-TW" altLang="zh-TW" sz="1200" kern="1200" dirty="0" smtClean="0">
                <a:solidFill>
                  <a:schemeClr val="tx1"/>
                </a:solidFill>
                <a:latin typeface="+mn-lt"/>
                <a:ea typeface="+mn-ea"/>
                <a:cs typeface="+mn-cs"/>
              </a:rPr>
              <a:t>，例如，有一上升在山脊模式中從</a:t>
            </a:r>
            <a:r>
              <a:rPr lang="en-US" altLang="zh-TW" sz="1200" kern="1200" dirty="0" smtClean="0">
                <a:solidFill>
                  <a:schemeClr val="tx1"/>
                </a:solidFill>
                <a:latin typeface="+mn-lt"/>
                <a:ea typeface="+mn-ea"/>
                <a:cs typeface="+mn-cs"/>
              </a:rPr>
              <a:t>x = 190 </a:t>
            </a:r>
            <a:r>
              <a:rPr lang="zh-TW" altLang="zh-TW" sz="1200" kern="1200" dirty="0" smtClean="0">
                <a:solidFill>
                  <a:schemeClr val="tx1"/>
                </a:solidFill>
                <a:latin typeface="+mn-lt"/>
                <a:ea typeface="+mn-ea"/>
                <a:cs typeface="+mn-cs"/>
              </a:rPr>
              <a:t>到</a:t>
            </a:r>
            <a:r>
              <a:rPr lang="en-US" altLang="zh-TW" sz="1200" kern="1200" dirty="0" smtClean="0">
                <a:solidFill>
                  <a:schemeClr val="tx1"/>
                </a:solidFill>
                <a:latin typeface="+mn-lt"/>
                <a:ea typeface="+mn-ea"/>
                <a:cs typeface="+mn-cs"/>
              </a:rPr>
              <a:t>200km</a:t>
            </a:r>
            <a:r>
              <a:rPr lang="zh-TW" altLang="zh-TW" sz="1200" kern="1200" dirty="0" smtClean="0">
                <a:solidFill>
                  <a:schemeClr val="tx1"/>
                </a:solidFill>
                <a:latin typeface="+mn-lt"/>
                <a:ea typeface="+mn-ea"/>
                <a:cs typeface="+mn-cs"/>
              </a:rPr>
              <a:t>比在無地形實驗中明顯</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9a</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9b)</a:t>
            </a:r>
            <a:r>
              <a:rPr lang="zh-TW" altLang="zh-TW" sz="1200" kern="1200" dirty="0" smtClean="0">
                <a:solidFill>
                  <a:schemeClr val="tx1"/>
                </a:solidFill>
                <a:latin typeface="+mn-lt"/>
                <a:ea typeface="+mn-ea"/>
                <a:cs typeface="+mn-cs"/>
              </a:rPr>
              <a:t>。冷池受力抬升</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從圖</a:t>
            </a:r>
            <a:r>
              <a:rPr lang="en-US" altLang="zh-TW" sz="1200" kern="1200" dirty="0" smtClean="0">
                <a:solidFill>
                  <a:schemeClr val="tx1"/>
                </a:solidFill>
                <a:latin typeface="+mn-lt"/>
                <a:ea typeface="+mn-ea"/>
                <a:cs typeface="+mn-cs"/>
              </a:rPr>
              <a:t>9b</a:t>
            </a:r>
            <a:r>
              <a:rPr lang="zh-TW" altLang="zh-TW" sz="1200" kern="1200" dirty="0" smtClean="0">
                <a:solidFill>
                  <a:schemeClr val="tx1"/>
                </a:solidFill>
                <a:latin typeface="+mn-lt"/>
                <a:ea typeface="+mn-ea"/>
                <a:cs typeface="+mn-cs"/>
              </a:rPr>
              <a:t>知道冷池上方有上升運動</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，額外在冷池上方增加空氣的正向浮力。因此，地形影響台生在冷池中為額外增加的力。</a:t>
            </a:r>
          </a:p>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20</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21</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22</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23</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在一個</a:t>
            </a:r>
            <a:r>
              <a:rPr lang="en-US" altLang="zh-TW" sz="1200" kern="1200" dirty="0" err="1" smtClean="0">
                <a:solidFill>
                  <a:schemeClr val="tx1"/>
                </a:solidFill>
                <a:latin typeface="+mn-lt"/>
                <a:ea typeface="+mn-ea"/>
                <a:cs typeface="+mn-cs"/>
              </a:rPr>
              <a:t>Xrm</a:t>
            </a:r>
            <a:r>
              <a:rPr lang="en-US" altLang="zh-TW" sz="1200" kern="1200" dirty="0" smtClean="0">
                <a:solidFill>
                  <a:schemeClr val="tx1"/>
                </a:solidFill>
                <a:latin typeface="+mn-lt"/>
                <a:ea typeface="+mn-ea"/>
                <a:cs typeface="+mn-cs"/>
              </a:rPr>
              <a:t> = 40 km</a:t>
            </a:r>
            <a:r>
              <a:rPr lang="zh-TW" altLang="zh-TW" sz="1200" kern="1200" dirty="0" smtClean="0">
                <a:solidFill>
                  <a:schemeClr val="tx1"/>
                </a:solidFill>
                <a:latin typeface="+mn-lt"/>
                <a:ea typeface="+mn-ea"/>
                <a:cs typeface="+mn-cs"/>
              </a:rPr>
              <a:t>的山脊，期望使颮線因為山脈影響而減弱的狀態影響時間較長，因為其對流系統移動</a:t>
            </a:r>
            <a:r>
              <a:rPr lang="en-US" altLang="zh-TW" sz="1200" kern="1200" dirty="0" smtClean="0">
                <a:solidFill>
                  <a:schemeClr val="tx1"/>
                </a:solidFill>
                <a:latin typeface="+mn-lt"/>
                <a:ea typeface="+mn-ea"/>
                <a:cs typeface="+mn-cs"/>
              </a:rPr>
              <a:t>80km</a:t>
            </a:r>
            <a:r>
              <a:rPr lang="zh-TW" altLang="zh-TW" sz="1200" kern="1200" dirty="0" smtClean="0">
                <a:solidFill>
                  <a:schemeClr val="tx1"/>
                </a:solidFill>
                <a:latin typeface="+mn-lt"/>
                <a:ea typeface="+mn-ea"/>
                <a:cs typeface="+mn-cs"/>
              </a:rPr>
              <a:t>的時間較其移動</a:t>
            </a:r>
            <a:r>
              <a:rPr lang="en-US" altLang="zh-TW" sz="1200" kern="1200" dirty="0" smtClean="0">
                <a:solidFill>
                  <a:schemeClr val="tx1"/>
                </a:solidFill>
                <a:latin typeface="+mn-lt"/>
                <a:ea typeface="+mn-ea"/>
                <a:cs typeface="+mn-cs"/>
              </a:rPr>
              <a:t>20km</a:t>
            </a:r>
            <a:r>
              <a:rPr lang="zh-TW" altLang="zh-TW" sz="1200" kern="1200" dirty="0" smtClean="0">
                <a:solidFill>
                  <a:schemeClr val="tx1"/>
                </a:solidFill>
                <a:latin typeface="+mn-lt"/>
                <a:ea typeface="+mn-ea"/>
                <a:cs typeface="+mn-cs"/>
              </a:rPr>
              <a:t>的時間長。圖</a:t>
            </a:r>
            <a:r>
              <a:rPr lang="en-US" altLang="zh-TW" sz="1200" kern="1200" dirty="0" smtClean="0">
                <a:solidFill>
                  <a:schemeClr val="tx1"/>
                </a:solidFill>
                <a:latin typeface="+mn-lt"/>
                <a:ea typeface="+mn-ea"/>
                <a:cs typeface="+mn-cs"/>
              </a:rPr>
              <a:t>16</a:t>
            </a:r>
            <a:r>
              <a:rPr lang="zh-TW" altLang="zh-TW" sz="1200" kern="1200" dirty="0" smtClean="0">
                <a:solidFill>
                  <a:schemeClr val="tx1"/>
                </a:solidFill>
                <a:latin typeface="+mn-lt"/>
                <a:ea typeface="+mn-ea"/>
                <a:cs typeface="+mn-cs"/>
              </a:rPr>
              <a:t>顯示此區域的總累積雨量圖。地形降水範圍增加，延伸至上坡的西方</a:t>
            </a:r>
            <a:r>
              <a:rPr lang="en-US" altLang="zh-TW" sz="1200" kern="1200" dirty="0" smtClean="0">
                <a:solidFill>
                  <a:schemeClr val="tx1"/>
                </a:solidFill>
                <a:latin typeface="+mn-lt"/>
                <a:ea typeface="+mn-ea"/>
                <a:cs typeface="+mn-cs"/>
              </a:rPr>
              <a:t>X = 130km</a:t>
            </a:r>
            <a:r>
              <a:rPr lang="zh-TW" altLang="zh-TW" sz="1200" kern="1200" dirty="0" smtClean="0">
                <a:solidFill>
                  <a:schemeClr val="tx1"/>
                </a:solidFill>
                <a:latin typeface="+mn-lt"/>
                <a:ea typeface="+mn-ea"/>
                <a:cs typeface="+mn-cs"/>
              </a:rPr>
              <a:t>附近。這與上面呈現的結果一至，在陣風鋒面後方較多的地形抬升增加在山脈後風斜坡空氣抬升造成標線後方產生對流</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8)</a:t>
            </a:r>
            <a:r>
              <a:rPr lang="zh-TW" altLang="zh-TW" sz="1200" kern="1200" dirty="0" smtClean="0">
                <a:solidFill>
                  <a:schemeClr val="tx1"/>
                </a:solidFill>
                <a:latin typeface="+mn-lt"/>
                <a:ea typeface="+mn-ea"/>
                <a:cs typeface="+mn-cs"/>
              </a:rPr>
              <a:t>。因此，地形增加降水的尺度較斜坡本身尺度高。</a:t>
            </a:r>
          </a:p>
          <a:p>
            <a:r>
              <a:rPr lang="en-US" altLang="zh-TW" sz="1200" kern="1200" dirty="0" smtClean="0">
                <a:solidFill>
                  <a:schemeClr val="tx1"/>
                </a:solidFill>
                <a:latin typeface="+mn-lt"/>
                <a:ea typeface="+mn-ea"/>
                <a:cs typeface="+mn-cs"/>
              </a:rPr>
              <a:t>    </a:t>
            </a:r>
            <a:r>
              <a:rPr lang="zh-TW" altLang="zh-TW" sz="1200" kern="1200" dirty="0" smtClean="0">
                <a:solidFill>
                  <a:schemeClr val="tx1"/>
                </a:solidFill>
                <a:latin typeface="+mn-lt"/>
                <a:ea typeface="+mn-ea"/>
                <a:cs typeface="+mn-cs"/>
              </a:rPr>
              <a:t>在下游大約</a:t>
            </a:r>
            <a:r>
              <a:rPr lang="en-US" altLang="zh-TW" sz="1200" kern="1200" dirty="0" smtClean="0">
                <a:solidFill>
                  <a:schemeClr val="tx1"/>
                </a:solidFill>
                <a:latin typeface="+mn-lt"/>
                <a:ea typeface="+mn-ea"/>
                <a:cs typeface="+mn-cs"/>
              </a:rPr>
              <a:t>X = 215</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240km</a:t>
            </a:r>
            <a:r>
              <a:rPr lang="zh-TW" altLang="zh-TW" sz="1200" kern="1200" dirty="0" smtClean="0">
                <a:solidFill>
                  <a:schemeClr val="tx1"/>
                </a:solidFill>
                <a:latin typeface="+mn-lt"/>
                <a:ea typeface="+mn-ea"/>
                <a:cs typeface="+mn-cs"/>
              </a:rPr>
              <a:t>之間，仍呈現降水最小值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16)</a:t>
            </a:r>
            <a:r>
              <a:rPr lang="zh-TW" altLang="zh-TW" sz="1200" kern="1200" dirty="0" smtClean="0">
                <a:solidFill>
                  <a:schemeClr val="tx1"/>
                </a:solidFill>
                <a:latin typeface="+mn-lt"/>
                <a:ea typeface="+mn-ea"/>
                <a:cs typeface="+mn-cs"/>
              </a:rPr>
              <a:t>。此區的尺度較之前呈現的狹窄。</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dirty="0" err="1" smtClean="0">
                <a:solidFill>
                  <a:schemeClr val="tx1"/>
                </a:solidFill>
                <a:latin typeface="+mn-lt"/>
                <a:ea typeface="+mn-ea"/>
                <a:cs typeface="+mn-cs"/>
              </a:rPr>
              <a:t>Froud</a:t>
            </a:r>
            <a:r>
              <a:rPr lang="zh-TW" altLang="zh-TW" sz="1200" kern="1200" dirty="0" smtClean="0">
                <a:solidFill>
                  <a:schemeClr val="tx1"/>
                </a:solidFill>
                <a:latin typeface="+mn-lt"/>
                <a:ea typeface="+mn-ea"/>
                <a:cs typeface="+mn-cs"/>
              </a:rPr>
              <a:t>數在這個事件中較在</a:t>
            </a:r>
            <a:r>
              <a:rPr lang="en-US" altLang="zh-TW" sz="1200" kern="1200" dirty="0" err="1" smtClean="0">
                <a:solidFill>
                  <a:schemeClr val="tx1"/>
                </a:solidFill>
                <a:latin typeface="+mn-lt"/>
                <a:ea typeface="+mn-ea"/>
                <a:cs typeface="+mn-cs"/>
              </a:rPr>
              <a:t>Xrm</a:t>
            </a:r>
            <a:r>
              <a:rPr lang="en-US" altLang="zh-TW" sz="1200" kern="1200" dirty="0" smtClean="0">
                <a:solidFill>
                  <a:schemeClr val="tx1"/>
                </a:solidFill>
                <a:latin typeface="+mn-lt"/>
                <a:ea typeface="+mn-ea"/>
                <a:cs typeface="+mn-cs"/>
              </a:rPr>
              <a:t> = 10km</a:t>
            </a:r>
            <a:r>
              <a:rPr lang="zh-TW" altLang="zh-TW" sz="1200" kern="1200" dirty="0" smtClean="0">
                <a:solidFill>
                  <a:schemeClr val="tx1"/>
                </a:solidFill>
                <a:latin typeface="+mn-lt"/>
                <a:ea typeface="+mn-ea"/>
                <a:cs typeface="+mn-cs"/>
              </a:rPr>
              <a:t>還要少很多</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18a)</a:t>
            </a:r>
            <a:r>
              <a:rPr lang="zh-TW" altLang="zh-TW" sz="1200" kern="1200" dirty="0" smtClean="0">
                <a:solidFill>
                  <a:schemeClr val="tx1"/>
                </a:solidFill>
                <a:latin typeface="+mn-lt"/>
                <a:ea typeface="+mn-ea"/>
                <a:cs typeface="+mn-cs"/>
              </a:rPr>
              <a:t>因為在迎風面降雨增加造成更冷的空氣流出，更好的靜力平衡，以及較低的</a:t>
            </a:r>
            <a:r>
              <a:rPr lang="en-US" altLang="zh-TW" sz="1200" kern="1200" dirty="0" smtClean="0">
                <a:solidFill>
                  <a:schemeClr val="tx1"/>
                </a:solidFill>
                <a:latin typeface="+mn-lt"/>
                <a:ea typeface="+mn-ea"/>
                <a:cs typeface="+mn-cs"/>
              </a:rPr>
              <a:t>Froude</a:t>
            </a:r>
            <a:r>
              <a:rPr lang="zh-TW" altLang="zh-TW" sz="1200" kern="1200" dirty="0" smtClean="0">
                <a:solidFill>
                  <a:schemeClr val="tx1"/>
                </a:solidFill>
                <a:latin typeface="+mn-lt"/>
                <a:ea typeface="+mn-ea"/>
                <a:cs typeface="+mn-cs"/>
              </a:rPr>
              <a:t>數。結果，較原型中更明顯的限制，在描繪水平風場分析</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18b)</a:t>
            </a:r>
            <a:r>
              <a:rPr lang="zh-TW" altLang="zh-TW" sz="1200" kern="1200" dirty="0" smtClean="0">
                <a:solidFill>
                  <a:schemeClr val="tx1"/>
                </a:solidFill>
                <a:latin typeface="+mn-lt"/>
                <a:ea typeface="+mn-ea"/>
                <a:cs typeface="+mn-cs"/>
              </a:rPr>
              <a:t>，其顯示較大的區域</a:t>
            </a:r>
            <a:r>
              <a:rPr lang="en-US" altLang="zh-TW" sz="1200" kern="1200" dirty="0" smtClean="0">
                <a:solidFill>
                  <a:schemeClr val="tx1"/>
                </a:solidFill>
                <a:latin typeface="+mn-lt"/>
                <a:ea typeface="+mn-ea"/>
                <a:cs typeface="+mn-cs"/>
              </a:rPr>
              <a:t>u&lt;-5</a:t>
            </a:r>
            <a:r>
              <a:rPr lang="zh-TW" altLang="zh-TW" sz="1200" kern="1200" dirty="0" smtClean="0">
                <a:solidFill>
                  <a:schemeClr val="tx1"/>
                </a:solidFill>
                <a:latin typeface="+mn-lt"/>
                <a:ea typeface="+mn-ea"/>
                <a:cs typeface="+mn-cs"/>
              </a:rPr>
              <a:t>每秒公尺在近地面</a:t>
            </a:r>
            <a:r>
              <a:rPr lang="en-US" altLang="zh-TW" sz="1200" kern="1200" dirty="0" smtClean="0">
                <a:solidFill>
                  <a:schemeClr val="tx1"/>
                </a:solidFill>
                <a:latin typeface="+mn-lt"/>
                <a:ea typeface="+mn-ea"/>
                <a:cs typeface="+mn-cs"/>
              </a:rPr>
              <a:t>X = 155</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170 km</a:t>
            </a:r>
            <a:r>
              <a:rPr lang="zh-TW" altLang="zh-TW" sz="1200" kern="1200" dirty="0" smtClean="0">
                <a:solidFill>
                  <a:schemeClr val="tx1"/>
                </a:solidFill>
                <a:latin typeface="+mn-lt"/>
                <a:ea typeface="+mn-ea"/>
                <a:cs typeface="+mn-cs"/>
              </a:rPr>
              <a:t>之間。</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29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垂直熱力剖面含有近</a:t>
            </a:r>
            <a:r>
              <a:rPr lang="en-US" altLang="zh-TW" dirty="0" smtClean="0"/>
              <a:t>2200</a:t>
            </a:r>
            <a:r>
              <a:rPr lang="zh-TW" altLang="en-US" dirty="0" smtClean="0"/>
              <a:t>的對流可用位能</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6</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可以很清楚的在</a:t>
            </a:r>
            <a:r>
              <a:rPr lang="en-US" altLang="zh-TW" sz="1200" kern="1200" dirty="0" smtClean="0">
                <a:solidFill>
                  <a:schemeClr val="tx1"/>
                </a:solidFill>
                <a:latin typeface="+mn-lt"/>
                <a:ea typeface="+mn-ea"/>
                <a:cs typeface="+mn-cs"/>
              </a:rPr>
              <a:t>Froude</a:t>
            </a:r>
            <a:r>
              <a:rPr lang="zh-TW" altLang="zh-TW" sz="1200" kern="1200" dirty="0" smtClean="0">
                <a:solidFill>
                  <a:schemeClr val="tx1"/>
                </a:solidFill>
                <a:latin typeface="+mn-lt"/>
                <a:ea typeface="+mn-ea"/>
                <a:cs typeface="+mn-cs"/>
              </a:rPr>
              <a:t>數分布圖</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22)</a:t>
            </a:r>
            <a:r>
              <a:rPr lang="zh-TW" altLang="zh-TW" sz="1200" kern="1200" dirty="0" smtClean="0">
                <a:solidFill>
                  <a:schemeClr val="tx1"/>
                </a:solidFill>
                <a:latin typeface="+mn-lt"/>
                <a:ea typeface="+mn-ea"/>
                <a:cs typeface="+mn-cs"/>
              </a:rPr>
              <a:t>看到冷池逐漸轉弱當山脈高度減低，由於在給予的所有高度中地形</a:t>
            </a:r>
            <a:r>
              <a:rPr lang="en-US" altLang="zh-TW" sz="1200" kern="1200" dirty="0" smtClean="0">
                <a:solidFill>
                  <a:schemeClr val="tx1"/>
                </a:solidFill>
                <a:latin typeface="+mn-lt"/>
                <a:ea typeface="+mn-ea"/>
                <a:cs typeface="+mn-cs"/>
              </a:rPr>
              <a:t>Froude</a:t>
            </a:r>
            <a:r>
              <a:rPr lang="zh-TW" altLang="zh-TW" sz="1200" kern="1200" dirty="0" smtClean="0">
                <a:solidFill>
                  <a:schemeClr val="tx1"/>
                </a:solidFill>
                <a:latin typeface="+mn-lt"/>
                <a:ea typeface="+mn-ea"/>
                <a:cs typeface="+mn-cs"/>
              </a:rPr>
              <a:t>數增加。在</a:t>
            </a:r>
            <a:r>
              <a:rPr lang="en-US" altLang="zh-TW" sz="1200" kern="1200" dirty="0" smtClean="0">
                <a:solidFill>
                  <a:schemeClr val="tx1"/>
                </a:solidFill>
                <a:latin typeface="+mn-lt"/>
                <a:ea typeface="+mn-ea"/>
                <a:cs typeface="+mn-cs"/>
              </a:rPr>
              <a:t>300m</a:t>
            </a:r>
            <a:r>
              <a:rPr lang="zh-TW" altLang="zh-TW" sz="1200" kern="1200" dirty="0" smtClean="0">
                <a:solidFill>
                  <a:schemeClr val="tx1"/>
                </a:solidFill>
                <a:latin typeface="+mn-lt"/>
                <a:ea typeface="+mn-ea"/>
                <a:cs typeface="+mn-cs"/>
              </a:rPr>
              <a:t>高的模擬中，例如，</a:t>
            </a:r>
            <a:r>
              <a:rPr lang="en-US" altLang="zh-TW" sz="1200" kern="1200" dirty="0" smtClean="0">
                <a:solidFill>
                  <a:schemeClr val="tx1"/>
                </a:solidFill>
                <a:latin typeface="+mn-lt"/>
                <a:ea typeface="+mn-ea"/>
                <a:cs typeface="+mn-cs"/>
              </a:rPr>
              <a:t>Froude</a:t>
            </a:r>
            <a:r>
              <a:rPr lang="zh-TW" altLang="zh-TW" sz="1200" kern="1200" dirty="0" smtClean="0">
                <a:solidFill>
                  <a:schemeClr val="tx1"/>
                </a:solidFill>
                <a:latin typeface="+mn-lt"/>
                <a:ea typeface="+mn-ea"/>
                <a:cs typeface="+mn-cs"/>
              </a:rPr>
              <a:t>數沒有對於堵塞，成層或非飽和空氣有明顯的減少，直到</a:t>
            </a:r>
            <a:r>
              <a:rPr lang="en-US" altLang="zh-TW" sz="1200" kern="1200" dirty="0" smtClean="0">
                <a:solidFill>
                  <a:schemeClr val="tx1"/>
                </a:solidFill>
                <a:latin typeface="+mn-lt"/>
                <a:ea typeface="+mn-ea"/>
                <a:cs typeface="+mn-cs"/>
              </a:rPr>
              <a:t>40km</a:t>
            </a:r>
            <a:r>
              <a:rPr lang="zh-TW" altLang="zh-TW" sz="1200" kern="1200" dirty="0" smtClean="0">
                <a:solidFill>
                  <a:schemeClr val="tx1"/>
                </a:solidFill>
                <a:latin typeface="+mn-lt"/>
                <a:ea typeface="+mn-ea"/>
                <a:cs typeface="+mn-cs"/>
              </a:rPr>
              <a:t>的陣風鋒面後方，其意義是說有足夠的冷空氣允許越過山脊而維持颮線</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22a)</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總降雨兩分布圖</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25)</a:t>
            </a:r>
            <a:r>
              <a:rPr lang="zh-TW" altLang="zh-TW" sz="1200" kern="1200" dirty="0" smtClean="0">
                <a:solidFill>
                  <a:schemeClr val="tx1"/>
                </a:solidFill>
                <a:latin typeface="+mn-lt"/>
                <a:ea typeface="+mn-ea"/>
                <a:cs typeface="+mn-cs"/>
              </a:rPr>
              <a:t>證明了這點，也呈現類似</a:t>
            </a:r>
            <a:r>
              <a:rPr lang="en-US" altLang="zh-TW" sz="1200" kern="1200" dirty="0" smtClean="0">
                <a:solidFill>
                  <a:schemeClr val="tx1"/>
                </a:solidFill>
                <a:latin typeface="+mn-lt"/>
                <a:ea typeface="+mn-ea"/>
                <a:cs typeface="+mn-cs"/>
              </a:rPr>
              <a:t>900m</a:t>
            </a:r>
            <a:r>
              <a:rPr lang="zh-TW" altLang="zh-TW" sz="1200" kern="1200" dirty="0" smtClean="0">
                <a:solidFill>
                  <a:schemeClr val="tx1"/>
                </a:solidFill>
                <a:latin typeface="+mn-lt"/>
                <a:ea typeface="+mn-ea"/>
                <a:cs typeface="+mn-cs"/>
              </a:rPr>
              <a:t>高的分佈</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7)</a:t>
            </a:r>
            <a:r>
              <a:rPr lang="zh-TW" altLang="zh-TW" sz="1200" kern="1200" dirty="0" smtClean="0">
                <a:solidFill>
                  <a:schemeClr val="tx1"/>
                </a:solidFill>
                <a:latin typeface="+mn-lt"/>
                <a:ea typeface="+mn-ea"/>
                <a:cs typeface="+mn-cs"/>
              </a:rPr>
              <a:t>，但是量較少。這個颮線持續橫越過山脊，雖然在背風面的狀較弱。</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38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比較在控制模式中的風場</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14a)</a:t>
            </a:r>
            <a:r>
              <a:rPr lang="zh-TW" altLang="zh-TW" sz="1200" kern="1200" dirty="0" smtClean="0">
                <a:solidFill>
                  <a:schemeClr val="tx1"/>
                </a:solidFill>
                <a:latin typeface="+mn-lt"/>
                <a:ea typeface="+mn-ea"/>
                <a:cs typeface="+mn-cs"/>
              </a:rPr>
              <a:t>，以及在山脊模式</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14b)</a:t>
            </a:r>
            <a:r>
              <a:rPr lang="zh-TW" altLang="zh-TW" sz="1200" kern="1200" dirty="0" smtClean="0">
                <a:solidFill>
                  <a:schemeClr val="tx1"/>
                </a:solidFill>
                <a:latin typeface="+mn-lt"/>
                <a:ea typeface="+mn-ea"/>
                <a:cs typeface="+mn-cs"/>
              </a:rPr>
              <a:t>，有一分布較廣大於</a:t>
            </a:r>
            <a:r>
              <a:rPr lang="en-US" altLang="zh-TW" sz="1200" kern="1200" dirty="0" smtClean="0">
                <a:solidFill>
                  <a:schemeClr val="tx1"/>
                </a:solidFill>
                <a:latin typeface="+mn-lt"/>
                <a:ea typeface="+mn-ea"/>
                <a:cs typeface="+mn-cs"/>
              </a:rPr>
              <a:t>25</a:t>
            </a:r>
            <a:r>
              <a:rPr lang="zh-TW" altLang="zh-TW" sz="1200" kern="1200" dirty="0" smtClean="0">
                <a:solidFill>
                  <a:schemeClr val="tx1"/>
                </a:solidFill>
                <a:latin typeface="+mn-lt"/>
                <a:ea typeface="+mn-ea"/>
                <a:cs typeface="+mn-cs"/>
              </a:rPr>
              <a:t>每秒公尺的風在山脊模式。這是部分地，因為較大的區域覆蓋在明顯的對流隨著颮線移動經過山岳。進一步證明對流汗風的討論可以看到藉由比較水平風最大值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14a)</a:t>
            </a:r>
            <a:r>
              <a:rPr lang="zh-TW" altLang="zh-TW" sz="1200" kern="1200" dirty="0" smtClean="0">
                <a:solidFill>
                  <a:schemeClr val="tx1"/>
                </a:solidFill>
                <a:latin typeface="+mn-lt"/>
                <a:ea typeface="+mn-ea"/>
                <a:cs typeface="+mn-cs"/>
              </a:rPr>
              <a:t>和最大降水量</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5)</a:t>
            </a:r>
            <a:r>
              <a:rPr lang="zh-TW" altLang="zh-TW" sz="1200" kern="1200" dirty="0" smtClean="0">
                <a:solidFill>
                  <a:schemeClr val="tx1"/>
                </a:solidFill>
                <a:latin typeface="+mn-lt"/>
                <a:ea typeface="+mn-ea"/>
                <a:cs typeface="+mn-cs"/>
              </a:rPr>
              <a:t>在控制實驗中。在下降時在冷池有負值的浮力並且增加風速。</a:t>
            </a:r>
          </a:p>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41</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42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對於相對較小的</a:t>
            </a:r>
            <a:r>
              <a:rPr lang="en-US" altLang="zh-TW" sz="1200" kern="1200" dirty="0" smtClean="0">
                <a:solidFill>
                  <a:schemeClr val="tx1"/>
                </a:solidFill>
                <a:latin typeface="+mn-lt"/>
                <a:ea typeface="+mn-ea"/>
                <a:cs typeface="+mn-cs"/>
              </a:rPr>
              <a:t>Fr</a:t>
            </a:r>
            <a:r>
              <a:rPr lang="zh-TW" altLang="zh-TW" sz="1200" kern="1200" dirty="0" smtClean="0">
                <a:solidFill>
                  <a:schemeClr val="tx1"/>
                </a:solidFill>
                <a:latin typeface="+mn-lt"/>
                <a:ea typeface="+mn-ea"/>
                <a:cs typeface="+mn-cs"/>
              </a:rPr>
              <a:t>，在山脈阻礙下，由於流體沒有足夠的動能超過位能在低層的上升氣流被限制。</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14</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15</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mn-lt"/>
                <a:ea typeface="+mn-ea"/>
                <a:cs typeface="+mn-cs"/>
              </a:rPr>
              <a:t>Ho = 900 m</a:t>
            </a:r>
            <a:r>
              <a:rPr lang="zh-TW" altLang="zh-TW"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Xrm</a:t>
            </a:r>
            <a:r>
              <a:rPr lang="en-US" altLang="zh-TW" sz="1200" kern="1200" dirty="0" smtClean="0">
                <a:solidFill>
                  <a:schemeClr val="tx1"/>
                </a:solidFill>
                <a:latin typeface="+mn-lt"/>
                <a:ea typeface="+mn-ea"/>
                <a:cs typeface="+mn-cs"/>
              </a:rPr>
              <a:t> = 10 km</a:t>
            </a:r>
            <a:r>
              <a:rPr lang="zh-TW" altLang="zh-TW" sz="1200" kern="1200" dirty="0" smtClean="0">
                <a:solidFill>
                  <a:schemeClr val="tx1"/>
                </a:solidFill>
                <a:latin typeface="+mn-lt"/>
                <a:ea typeface="+mn-ea"/>
                <a:cs typeface="+mn-cs"/>
              </a:rPr>
              <a:t>的山脊的總累積降雨量的模擬</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7)</a:t>
            </a:r>
            <a:r>
              <a:rPr lang="zh-TW" altLang="zh-TW" sz="1200" kern="1200" dirty="0" smtClean="0">
                <a:solidFill>
                  <a:schemeClr val="tx1"/>
                </a:solidFill>
                <a:latin typeface="+mn-lt"/>
                <a:ea typeface="+mn-ea"/>
                <a:cs typeface="+mn-cs"/>
              </a:rPr>
              <a:t>明顯的與無地形的控制實驗不同</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5)</a:t>
            </a:r>
            <a:r>
              <a:rPr lang="zh-TW" altLang="zh-TW" sz="1200" kern="1200" dirty="0" smtClean="0">
                <a:solidFill>
                  <a:schemeClr val="tx1"/>
                </a:solidFill>
                <a:latin typeface="+mn-lt"/>
                <a:ea typeface="+mn-ea"/>
                <a:cs typeface="+mn-cs"/>
              </a:rPr>
              <a:t>。明顯的不同在於越過山脊跟下沉氣流。整個南北延伸的山脊降水增加。近</a:t>
            </a:r>
            <a:r>
              <a:rPr lang="en-US" altLang="zh-TW" sz="1200" kern="1200" dirty="0" smtClean="0">
                <a:solidFill>
                  <a:schemeClr val="tx1"/>
                </a:solidFill>
                <a:latin typeface="+mn-lt"/>
                <a:ea typeface="+mn-ea"/>
                <a:cs typeface="+mn-cs"/>
              </a:rPr>
              <a:t>X = 220km</a:t>
            </a:r>
            <a:r>
              <a:rPr lang="zh-TW" altLang="zh-TW" sz="1200" kern="1200" dirty="0" smtClean="0">
                <a:solidFill>
                  <a:schemeClr val="tx1"/>
                </a:solidFill>
                <a:latin typeface="+mn-lt"/>
                <a:ea typeface="+mn-ea"/>
                <a:cs typeface="+mn-cs"/>
              </a:rPr>
              <a:t>，其沿著明顯的帶狀減少山脊下游降雨。最後，近</a:t>
            </a:r>
            <a:r>
              <a:rPr lang="en-US" altLang="zh-TW" sz="1200" kern="1200" dirty="0" smtClean="0">
                <a:solidFill>
                  <a:schemeClr val="tx1"/>
                </a:solidFill>
                <a:latin typeface="+mn-lt"/>
                <a:ea typeface="+mn-ea"/>
                <a:cs typeface="+mn-cs"/>
              </a:rPr>
              <a:t>X = 240km</a:t>
            </a:r>
            <a:r>
              <a:rPr lang="zh-TW" altLang="zh-TW" sz="1200" kern="1200" dirty="0" smtClean="0">
                <a:solidFill>
                  <a:schemeClr val="tx1"/>
                </a:solidFill>
                <a:latin typeface="+mn-lt"/>
                <a:ea typeface="+mn-ea"/>
                <a:cs typeface="+mn-cs"/>
              </a:rPr>
              <a:t>總降水量再一次增加。在這最小值和最大值中，在沿著颮線直線的變化較當颮線到達山脊時來的低。</a:t>
            </a:r>
          </a:p>
          <a:p>
            <a:r>
              <a:rPr lang="zh-TW" altLang="zh-TW" sz="1200" kern="1200" dirty="0" smtClean="0">
                <a:solidFill>
                  <a:schemeClr val="tx1"/>
                </a:solidFill>
                <a:latin typeface="+mn-lt"/>
                <a:ea typeface="+mn-ea"/>
                <a:cs typeface="+mn-cs"/>
              </a:rPr>
              <a:t>水躍的結果，冷池的鼻端在一次便鈄俏且加深，增加在陣風鋒面的抬升。沿著整個陣風鋒面快速的產生新的對流胞造成抬升的結果，以及在總降水量下游斜坡的增加在圖</a:t>
            </a:r>
            <a:r>
              <a:rPr lang="en-US" altLang="zh-TW" sz="1200" kern="1200" dirty="0" smtClean="0">
                <a:solidFill>
                  <a:schemeClr val="tx1"/>
                </a:solidFill>
                <a:latin typeface="+mn-lt"/>
                <a:ea typeface="+mn-ea"/>
                <a:cs typeface="+mn-cs"/>
              </a:rPr>
              <a:t>7</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8D6A74EA-F89B-4880-81AE-BBB225485F68}" type="slidenum">
              <a:rPr lang="zh-TW" altLang="en-US" smtClean="0"/>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圓角化對角線角落矩形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標題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0" name="日期版面配置區 9"/>
          <p:cNvSpPr>
            <a:spLocks noGrp="1"/>
          </p:cNvSpPr>
          <p:nvPr>
            <p:ph type="dt" sz="half" idx="10"/>
          </p:nvPr>
        </p:nvSpPr>
        <p:spPr>
          <a:xfrm>
            <a:off x="5562600" y="6509004"/>
            <a:ext cx="3002280" cy="274320"/>
          </a:xfrm>
        </p:spPr>
        <p:txBody>
          <a:bodyPr vert="horz" rtlCol="0"/>
          <a:lstStyle>
            <a:extLst/>
          </a:lstStyle>
          <a:p>
            <a:fld id="{5BBEAD13-0566-4C6C-97E7-55F17F24B09F}" type="datetimeFigureOut">
              <a:rPr lang="zh-TW" altLang="en-US" smtClean="0"/>
              <a:pPr/>
              <a:t>2011/12/20</a:t>
            </a:fld>
            <a:endParaRPr lang="zh-TW" altLang="en-US"/>
          </a:p>
        </p:txBody>
      </p:sp>
      <p:sp>
        <p:nvSpPr>
          <p:cNvPr id="11" name="投影片編號版面配置區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2" name="頁尾版面配置區 11"/>
          <p:cNvSpPr>
            <a:spLocks noGrp="1"/>
          </p:cNvSpPr>
          <p:nvPr>
            <p:ph type="ftr" sz="quarter" idx="12"/>
          </p:nvPr>
        </p:nvSpPr>
        <p:spPr>
          <a:xfrm>
            <a:off x="1600200" y="6509004"/>
            <a:ext cx="3907464" cy="274320"/>
          </a:xfrm>
        </p:spPr>
        <p:txBody>
          <a:bodyPr vert="horz" rtlCol="0"/>
          <a:lstStyle>
            <a:extLst/>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lgn="l">
              <a:defRPr/>
            </a:lvl1pPr>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7" name="矩形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a:xfrm>
            <a:off x="5562600" y="6513670"/>
            <a:ext cx="3002280" cy="274320"/>
          </a:xfrm>
        </p:spPr>
        <p:txBody>
          <a:bodyPr vert="horz" rtlCol="0"/>
          <a:lstStyle>
            <a:extLst/>
          </a:lstStyle>
          <a:p>
            <a:fld id="{5BBEAD13-0566-4C6C-97E7-55F17F24B09F}" type="datetimeFigureOut">
              <a:rPr lang="zh-TW" altLang="en-US" smtClean="0"/>
              <a:pPr/>
              <a:t>2011/12/20</a:t>
            </a:fld>
            <a:endParaRPr lang="zh-TW" altLang="en-US"/>
          </a:p>
        </p:txBody>
      </p:sp>
      <p:sp>
        <p:nvSpPr>
          <p:cNvPr id="9" name="投影片編號版面配置區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2"/>
          </p:nvPr>
        </p:nvSpPr>
        <p:spPr>
          <a:xfrm>
            <a:off x="1600200" y="6513670"/>
            <a:ext cx="3907464" cy="274320"/>
          </a:xfrm>
        </p:spPr>
        <p:txBody>
          <a:bodyPr vert="horz" rtlCol="0"/>
          <a:lstStyle>
            <a:extLst/>
          </a:lstStyle>
          <a:p>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8641080" y="6514568"/>
            <a:ext cx="464288" cy="274320"/>
          </a:xfrm>
        </p:spPr>
        <p:txBody>
          <a:bodyPr/>
          <a:lstStyle>
            <a:extLst/>
          </a:lstStyle>
          <a:p>
            <a:fld id="{73DA0BB7-265A-403C-9275-D587AB510EDC}" type="slidenum">
              <a:rPr lang="zh-TW" altLang="en-US" smtClean="0"/>
              <a:pPr/>
              <a:t>‹#›</a:t>
            </a:fld>
            <a:endParaRPr lang="zh-TW" altLang="en-US"/>
          </a:p>
        </p:txBody>
      </p:sp>
      <p:sp>
        <p:nvSpPr>
          <p:cNvPr id="10" name="矩形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矩形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標題 1"/>
          <p:cNvSpPr>
            <a:spLocks noGrp="1"/>
          </p:cNvSpPr>
          <p:nvPr>
            <p:ph type="title"/>
          </p:nvPr>
        </p:nvSpPr>
        <p:spPr>
          <a:xfrm>
            <a:off x="457200" y="251948"/>
            <a:ext cx="8229600"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a:xfrm>
            <a:off x="8641080" y="6514568"/>
            <a:ext cx="464288" cy="274320"/>
          </a:xfrm>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53218"/>
            <a:ext cx="8229600"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8" name="矩形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963136" y="304800"/>
            <a:ext cx="3931920" cy="762000"/>
          </a:xfrm>
        </p:spPr>
        <p:txBody>
          <a:bodyPr anchor="b"/>
          <a:lstStyle>
            <a:lvl1pPr marL="0" algn="r">
              <a:buNone/>
              <a:defRPr sz="2000"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9" name="日期版面配置區 8"/>
          <p:cNvSpPr>
            <a:spLocks noGrp="1"/>
          </p:cNvSpPr>
          <p:nvPr>
            <p:ph type="dt" sz="half" idx="10"/>
          </p:nvPr>
        </p:nvSpPr>
        <p:spPr>
          <a:xfrm>
            <a:off x="5562600" y="6513670"/>
            <a:ext cx="3002280" cy="274320"/>
          </a:xfrm>
        </p:spPr>
        <p:txBody>
          <a:bodyPr vert="horz" rtlCol="0"/>
          <a:lstStyle>
            <a:extLst/>
          </a:lstStyle>
          <a:p>
            <a:fld id="{5BBEAD13-0566-4C6C-97E7-55F17F24B09F}" type="datetimeFigureOut">
              <a:rPr lang="zh-TW" altLang="en-US" smtClean="0"/>
              <a:pPr/>
              <a:t>2011/12/20</a:t>
            </a:fld>
            <a:endParaRPr lang="zh-TW" altLang="en-US"/>
          </a:p>
        </p:txBody>
      </p:sp>
      <p:sp>
        <p:nvSpPr>
          <p:cNvPr id="10" name="投影片編號版面配置區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1" name="頁尾版面配置區 10"/>
          <p:cNvSpPr>
            <a:spLocks noGrp="1"/>
          </p:cNvSpPr>
          <p:nvPr>
            <p:ph type="ftr" sz="quarter" idx="12"/>
          </p:nvPr>
        </p:nvSpPr>
        <p:spPr>
          <a:xfrm>
            <a:off x="1600200" y="6513670"/>
            <a:ext cx="3907464" cy="274320"/>
          </a:xfrm>
        </p:spPr>
        <p:txBody>
          <a:bodyPr vert="horz" rtlCol="0"/>
          <a:lstStyle>
            <a:extLst/>
          </a:lstStyle>
          <a:p>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040443" y="4724400"/>
            <a:ext cx="5486400" cy="664536"/>
          </a:xfrm>
        </p:spPr>
        <p:txBody>
          <a:bodyPr anchor="b"/>
          <a:lstStyle>
            <a:lvl1pPr marL="0" algn="r">
              <a:buNone/>
              <a:defRPr sz="2000" b="1"/>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13" name="圖片版面配置區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zh-TW" altLang="en-US" smtClean="0">
                <a:solidFill>
                  <a:schemeClr val="lt1"/>
                </a:solidFill>
                <a:latin typeface="+mn-lt"/>
                <a:ea typeface="+mn-ea"/>
                <a:cs typeface="+mn-cs"/>
              </a:rPr>
              <a:t>按一下圖示以新增圖片</a:t>
            </a:r>
            <a:endParaRPr kumimoji="0" lang="en-US" dirty="0">
              <a:solidFill>
                <a:schemeClr val="lt1"/>
              </a:solidFill>
              <a:latin typeface="+mn-lt"/>
              <a:ea typeface="+mn-ea"/>
              <a:cs typeface="+mn-cs"/>
            </a:endParaRPr>
          </a:p>
        </p:txBody>
      </p:sp>
      <p:sp>
        <p:nvSpPr>
          <p:cNvPr id="8" name="日期版面配置區 7"/>
          <p:cNvSpPr>
            <a:spLocks noGrp="1"/>
          </p:cNvSpPr>
          <p:nvPr>
            <p:ph type="dt" sz="half" idx="10"/>
          </p:nvPr>
        </p:nvSpPr>
        <p:spPr>
          <a:xfrm>
            <a:off x="5562600" y="6509004"/>
            <a:ext cx="3002280" cy="274320"/>
          </a:xfrm>
        </p:spPr>
        <p:txBody>
          <a:bodyPr vert="horz" rtlCol="0"/>
          <a:lstStyle>
            <a:extLst/>
          </a:lstStyle>
          <a:p>
            <a:fld id="{5BBEAD13-0566-4C6C-97E7-55F17F24B09F}" type="datetimeFigureOut">
              <a:rPr lang="zh-TW" altLang="en-US" smtClean="0"/>
              <a:pPr/>
              <a:t>2011/12/20</a:t>
            </a:fld>
            <a:endParaRPr lang="zh-TW" altLang="en-US"/>
          </a:p>
        </p:txBody>
      </p:sp>
      <p:sp>
        <p:nvSpPr>
          <p:cNvPr id="9" name="投影片編號版面配置區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2"/>
          </p:nvPr>
        </p:nvSpPr>
        <p:spPr>
          <a:xfrm>
            <a:off x="1600200" y="6509004"/>
            <a:ext cx="3907464" cy="274320"/>
          </a:xfrm>
        </p:spPr>
        <p:txBody>
          <a:bodyPr vert="horz" rtlCol="0"/>
          <a:lstStyle>
            <a:extLst/>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角化對角線角落矩形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頁尾版面配置區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zh-TW" altLang="en-US"/>
          </a:p>
        </p:txBody>
      </p:sp>
      <p:sp>
        <p:nvSpPr>
          <p:cNvPr id="14" name="日期版面配置區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BEAD13-0566-4C6C-97E7-55F17F24B09F}" type="datetimeFigureOut">
              <a:rPr lang="zh-TW" altLang="en-US" smtClean="0"/>
              <a:pPr/>
              <a:t>2011/12/20</a:t>
            </a:fld>
            <a:endParaRPr lang="zh-TW" altLang="en-US"/>
          </a:p>
        </p:txBody>
      </p:sp>
      <p:sp>
        <p:nvSpPr>
          <p:cNvPr id="23" name="投影片編號版面配置區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3DA0BB7-265A-403C-9275-D587AB510EDC}" type="slidenum">
              <a:rPr lang="zh-TW" altLang="en-US" smtClean="0"/>
              <a:pPr/>
              <a:t>‹#›</a:t>
            </a:fld>
            <a:endParaRPr lang="zh-TW" altLang="en-US"/>
          </a:p>
        </p:txBody>
      </p:sp>
      <p:sp>
        <p:nvSpPr>
          <p:cNvPr id="22" name="標題版面配置區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颮線與山脈間的交互作用</a:t>
            </a:r>
            <a:endParaRPr lang="zh-TW" altLang="en-US" dirty="0"/>
          </a:p>
        </p:txBody>
      </p:sp>
      <p:sp>
        <p:nvSpPr>
          <p:cNvPr id="3" name="副標題 2"/>
          <p:cNvSpPr>
            <a:spLocks noGrp="1"/>
          </p:cNvSpPr>
          <p:nvPr>
            <p:ph type="subTitle" idx="1"/>
          </p:nvPr>
        </p:nvSpPr>
        <p:spPr>
          <a:xfrm>
            <a:off x="827584" y="5301208"/>
            <a:ext cx="8604448" cy="1251520"/>
          </a:xfrm>
        </p:spPr>
        <p:txBody>
          <a:bodyPr>
            <a:normAutofit/>
          </a:bodyPr>
          <a:lstStyle/>
          <a:p>
            <a:pPr algn="l"/>
            <a:r>
              <a:rPr lang="en-US" altLang="zh-TW" sz="2400" dirty="0" smtClean="0"/>
              <a:t>Frame, J. W. and P. M. </a:t>
            </a:r>
            <a:r>
              <a:rPr lang="en-US" altLang="zh-TW" sz="2400" dirty="0" err="1" smtClean="0"/>
              <a:t>Markowski</a:t>
            </a:r>
            <a:r>
              <a:rPr lang="en-US" altLang="zh-TW" sz="2400" dirty="0" smtClean="0"/>
              <a:t>, 2006: The interaction of   </a:t>
            </a:r>
          </a:p>
          <a:p>
            <a:pPr algn="l"/>
            <a:r>
              <a:rPr lang="en-US" altLang="zh-TW" sz="2400" dirty="0" smtClean="0"/>
              <a:t>       simulated squall lines with idealized mountain ridges. </a:t>
            </a:r>
          </a:p>
          <a:p>
            <a:pPr algn="l"/>
            <a:r>
              <a:rPr lang="en-US" altLang="zh-TW" sz="2400" i="1" dirty="0" smtClean="0"/>
              <a:t>       Mon. </a:t>
            </a:r>
            <a:r>
              <a:rPr lang="en-US" altLang="zh-TW" sz="2400" i="1" dirty="0" err="1" smtClean="0"/>
              <a:t>Wea</a:t>
            </a:r>
            <a:r>
              <a:rPr lang="en-US" altLang="zh-TW" sz="2400" i="1" dirty="0" smtClean="0"/>
              <a:t>. Rev</a:t>
            </a:r>
            <a:r>
              <a:rPr lang="en-US" altLang="zh-TW" sz="2400" dirty="0" smtClean="0"/>
              <a:t>., </a:t>
            </a:r>
            <a:r>
              <a:rPr lang="en-US" altLang="zh-TW" sz="2400" b="1" dirty="0" smtClean="0"/>
              <a:t>134</a:t>
            </a:r>
            <a:r>
              <a:rPr lang="en-US" altLang="zh-TW" sz="2400" dirty="0" smtClean="0"/>
              <a:t>, 1919-1941</a:t>
            </a:r>
            <a:r>
              <a:rPr lang="en-US" altLang="zh-TW" sz="2400" b="1" dirty="0" smtClean="0"/>
              <a:t>. </a:t>
            </a:r>
            <a:endParaRPr lang="zh-TW" altLang="en-US" sz="2400" dirty="0" smtClean="0"/>
          </a:p>
          <a:p>
            <a:pPr algn="l"/>
            <a:endParaRPr lang="zh-TW"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fig03.jpg"/>
          <p:cNvPicPr>
            <a:picLocks noGrp="1" noChangeAspect="1"/>
          </p:cNvPicPr>
          <p:nvPr>
            <p:ph idx="1"/>
          </p:nvPr>
        </p:nvPicPr>
        <p:blipFill>
          <a:blip r:embed="rId3" cstate="print"/>
          <a:stretch>
            <a:fillRect/>
          </a:stretch>
        </p:blipFill>
        <p:spPr>
          <a:xfrm>
            <a:off x="2555776" y="620688"/>
            <a:ext cx="3600400" cy="6070995"/>
          </a:xfrm>
        </p:spPr>
      </p:pic>
      <p:sp>
        <p:nvSpPr>
          <p:cNvPr id="5" name="文字方塊 4"/>
          <p:cNvSpPr txBox="1"/>
          <p:nvPr/>
        </p:nvSpPr>
        <p:spPr>
          <a:xfrm>
            <a:off x="5458376" y="1412776"/>
            <a:ext cx="3429657" cy="369332"/>
          </a:xfrm>
          <a:prstGeom prst="rect">
            <a:avLst/>
          </a:prstGeom>
          <a:solidFill>
            <a:srgbClr val="3C7483">
              <a:alpha val="74902"/>
            </a:srgbClr>
          </a:solidFill>
          <a:ln>
            <a:solidFill>
              <a:srgbClr val="3C7483"/>
            </a:solidFill>
          </a:ln>
        </p:spPr>
        <p:txBody>
          <a:bodyPr wrap="none" rtlCol="0">
            <a:spAutoFit/>
          </a:bodyPr>
          <a:lstStyle/>
          <a:p>
            <a:r>
              <a:rPr lang="en-US" altLang="zh-TW" b="1" dirty="0" smtClean="0">
                <a:solidFill>
                  <a:schemeClr val="accent2">
                    <a:lumMod val="20000"/>
                    <a:lumOff val="80000"/>
                  </a:schemeClr>
                </a:solidFill>
              </a:rPr>
              <a:t>(a)</a:t>
            </a:r>
            <a:r>
              <a:rPr lang="zh-TW" altLang="en-US" b="1" dirty="0" smtClean="0">
                <a:solidFill>
                  <a:schemeClr val="accent2">
                    <a:lumMod val="20000"/>
                    <a:lumOff val="80000"/>
                  </a:schemeClr>
                </a:solidFill>
              </a:rPr>
              <a:t> </a:t>
            </a:r>
            <a:r>
              <a:rPr lang="en-US" altLang="zh-TW" b="1" dirty="0" smtClean="0">
                <a:solidFill>
                  <a:schemeClr val="accent2">
                    <a:lumMod val="20000"/>
                    <a:lumOff val="80000"/>
                  </a:schemeClr>
                </a:solidFill>
              </a:rPr>
              <a:t>H0</a:t>
            </a:r>
            <a:r>
              <a:rPr lang="zh-TW" altLang="en-US" b="1" dirty="0" smtClean="0">
                <a:solidFill>
                  <a:schemeClr val="accent2">
                    <a:lumMod val="20000"/>
                    <a:lumOff val="80000"/>
                  </a:schemeClr>
                </a:solidFill>
              </a:rPr>
              <a:t> </a:t>
            </a:r>
            <a:r>
              <a:rPr lang="en-US" altLang="zh-TW" b="1" dirty="0" smtClean="0">
                <a:solidFill>
                  <a:schemeClr val="accent2">
                    <a:lumMod val="20000"/>
                    <a:lumOff val="80000"/>
                  </a:schemeClr>
                </a:solidFill>
              </a:rPr>
              <a:t>= 900 m ; </a:t>
            </a:r>
            <a:r>
              <a:rPr lang="en-US" altLang="zh-TW" b="1" dirty="0" err="1" smtClean="0">
                <a:solidFill>
                  <a:schemeClr val="accent2">
                    <a:lumMod val="20000"/>
                    <a:lumOff val="80000"/>
                  </a:schemeClr>
                </a:solidFill>
              </a:rPr>
              <a:t>Xrm</a:t>
            </a:r>
            <a:r>
              <a:rPr lang="en-US" altLang="zh-TW" b="1" dirty="0" smtClean="0">
                <a:solidFill>
                  <a:schemeClr val="accent2">
                    <a:lumMod val="20000"/>
                    <a:lumOff val="80000"/>
                  </a:schemeClr>
                </a:solidFill>
              </a:rPr>
              <a:t> = 10 km</a:t>
            </a:r>
            <a:endParaRPr lang="zh-TW" altLang="en-US" b="1" dirty="0">
              <a:solidFill>
                <a:schemeClr val="accent2">
                  <a:lumMod val="20000"/>
                  <a:lumOff val="80000"/>
                </a:schemeClr>
              </a:solidFill>
            </a:endParaRPr>
          </a:p>
        </p:txBody>
      </p:sp>
      <p:sp>
        <p:nvSpPr>
          <p:cNvPr id="6" name="文字方塊 5"/>
          <p:cNvSpPr txBox="1"/>
          <p:nvPr/>
        </p:nvSpPr>
        <p:spPr>
          <a:xfrm>
            <a:off x="5436096" y="4437112"/>
            <a:ext cx="3439275" cy="369332"/>
          </a:xfrm>
          <a:prstGeom prst="rect">
            <a:avLst/>
          </a:prstGeom>
          <a:solidFill>
            <a:srgbClr val="3C7483">
              <a:alpha val="74902"/>
            </a:srgbClr>
          </a:solidFill>
          <a:ln>
            <a:solidFill>
              <a:srgbClr val="3C7483"/>
            </a:solidFill>
          </a:ln>
        </p:spPr>
        <p:txBody>
          <a:bodyPr wrap="none" rtlCol="0">
            <a:spAutoFit/>
          </a:bodyPr>
          <a:lstStyle/>
          <a:p>
            <a:r>
              <a:rPr lang="en-US" altLang="zh-TW" b="1" dirty="0" smtClean="0">
                <a:solidFill>
                  <a:schemeClr val="accent2">
                    <a:lumMod val="20000"/>
                    <a:lumOff val="80000"/>
                  </a:schemeClr>
                </a:solidFill>
              </a:rPr>
              <a:t>(b)</a:t>
            </a:r>
            <a:r>
              <a:rPr lang="zh-TW" altLang="en-US" b="1" dirty="0" smtClean="0">
                <a:solidFill>
                  <a:schemeClr val="accent2">
                    <a:lumMod val="20000"/>
                    <a:lumOff val="80000"/>
                  </a:schemeClr>
                </a:solidFill>
              </a:rPr>
              <a:t> </a:t>
            </a:r>
            <a:r>
              <a:rPr lang="en-US" altLang="zh-TW" b="1" dirty="0" smtClean="0">
                <a:solidFill>
                  <a:schemeClr val="accent2">
                    <a:lumMod val="20000"/>
                    <a:lumOff val="80000"/>
                  </a:schemeClr>
                </a:solidFill>
              </a:rPr>
              <a:t>H0</a:t>
            </a:r>
            <a:r>
              <a:rPr lang="zh-TW" altLang="en-US" b="1" dirty="0" smtClean="0">
                <a:solidFill>
                  <a:schemeClr val="accent2">
                    <a:lumMod val="20000"/>
                    <a:lumOff val="80000"/>
                  </a:schemeClr>
                </a:solidFill>
              </a:rPr>
              <a:t> </a:t>
            </a:r>
            <a:r>
              <a:rPr lang="en-US" altLang="zh-TW" b="1" dirty="0" smtClean="0">
                <a:solidFill>
                  <a:schemeClr val="accent2">
                    <a:lumMod val="20000"/>
                    <a:lumOff val="80000"/>
                  </a:schemeClr>
                </a:solidFill>
              </a:rPr>
              <a:t>= 900 m ; </a:t>
            </a:r>
            <a:r>
              <a:rPr lang="en-US" altLang="zh-TW" b="1" dirty="0" err="1" smtClean="0">
                <a:solidFill>
                  <a:schemeClr val="accent2">
                    <a:lumMod val="20000"/>
                    <a:lumOff val="80000"/>
                  </a:schemeClr>
                </a:solidFill>
              </a:rPr>
              <a:t>Xrm</a:t>
            </a:r>
            <a:r>
              <a:rPr lang="en-US" altLang="zh-TW" b="1" dirty="0" smtClean="0">
                <a:solidFill>
                  <a:schemeClr val="accent2">
                    <a:lumMod val="20000"/>
                    <a:lumOff val="80000"/>
                  </a:schemeClr>
                </a:solidFill>
              </a:rPr>
              <a:t> = 40 km</a:t>
            </a:r>
            <a:endParaRPr lang="zh-TW" altLang="en-US" b="1"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53536"/>
            <a:ext cx="8712968" cy="1143000"/>
          </a:xfrm>
        </p:spPr>
        <p:txBody>
          <a:bodyPr>
            <a:normAutofit/>
          </a:bodyPr>
          <a:lstStyle/>
          <a:p>
            <a:r>
              <a:rPr lang="zh-TW" altLang="en-US" sz="3200" dirty="0" smtClean="0"/>
              <a:t>使用</a:t>
            </a:r>
            <a:r>
              <a:rPr lang="en-US" altLang="zh-TW" sz="3200" dirty="0" smtClean="0"/>
              <a:t>Froude number</a:t>
            </a:r>
            <a:r>
              <a:rPr lang="zh-TW" altLang="en-US" sz="3200" dirty="0" smtClean="0"/>
              <a:t>研究靠近地形的流體運動</a:t>
            </a:r>
            <a:endParaRPr lang="zh-TW" altLang="en-US" sz="3200" dirty="0"/>
          </a:p>
        </p:txBody>
      </p:sp>
      <p:sp>
        <p:nvSpPr>
          <p:cNvPr id="3" name="內容版面配置區 2"/>
          <p:cNvSpPr>
            <a:spLocks noGrp="1"/>
          </p:cNvSpPr>
          <p:nvPr>
            <p:ph idx="1"/>
          </p:nvPr>
        </p:nvSpPr>
        <p:spPr/>
        <p:txBody>
          <a:bodyPr/>
          <a:lstStyle/>
          <a:p>
            <a:r>
              <a:rPr lang="en-US" altLang="zh-TW" dirty="0" smtClean="0"/>
              <a:t>Froude number :</a:t>
            </a:r>
          </a:p>
          <a:p>
            <a:endParaRPr lang="en-US" altLang="zh-TW" dirty="0" smtClean="0"/>
          </a:p>
          <a:p>
            <a:endParaRPr lang="en-US" altLang="zh-TW" dirty="0" smtClean="0"/>
          </a:p>
          <a:p>
            <a:endParaRPr lang="en-US" altLang="zh-TW" dirty="0" smtClean="0"/>
          </a:p>
          <a:p>
            <a:r>
              <a:rPr lang="en-US" altLang="zh-TW" dirty="0" smtClean="0"/>
              <a:t>N</a:t>
            </a:r>
            <a:r>
              <a:rPr lang="zh-TW" altLang="en-US" dirty="0" smtClean="0"/>
              <a:t>：</a:t>
            </a:r>
            <a:r>
              <a:rPr lang="en-US" altLang="zh-TW" dirty="0" smtClean="0"/>
              <a:t> Brunt–</a:t>
            </a:r>
            <a:r>
              <a:rPr lang="en-US" altLang="zh-TW" dirty="0" err="1" smtClean="0"/>
              <a:t>Väisälä</a:t>
            </a:r>
            <a:r>
              <a:rPr lang="en-US" altLang="zh-TW" dirty="0" smtClean="0"/>
              <a:t> frequency</a:t>
            </a:r>
            <a:r>
              <a:rPr lang="zh-TW" altLang="en-US" dirty="0" smtClean="0"/>
              <a:t>                                            </a:t>
            </a:r>
            <a:endParaRPr lang="en-US" altLang="zh-TW" dirty="0" smtClean="0"/>
          </a:p>
          <a:p>
            <a:endParaRPr lang="en-US" altLang="zh-TW" dirty="0" smtClean="0"/>
          </a:p>
          <a:p>
            <a:endParaRPr lang="zh-TW" altLang="en-US" dirty="0"/>
          </a:p>
        </p:txBody>
      </p:sp>
      <p:pic>
        <p:nvPicPr>
          <p:cNvPr id="9" name="圖片 8" descr="eq3.jpg"/>
          <p:cNvPicPr/>
          <p:nvPr/>
        </p:nvPicPr>
        <p:blipFill>
          <a:blip r:embed="rId3" cstate="print"/>
          <a:stretch>
            <a:fillRect/>
          </a:stretch>
        </p:blipFill>
        <p:spPr>
          <a:xfrm>
            <a:off x="899592" y="4653136"/>
            <a:ext cx="3744416" cy="936104"/>
          </a:xfrm>
          <a:prstGeom prst="rect">
            <a:avLst/>
          </a:prstGeom>
        </p:spPr>
      </p:pic>
      <p:pic>
        <p:nvPicPr>
          <p:cNvPr id="10" name="圖片 9" descr="eq2.jpg"/>
          <p:cNvPicPr/>
          <p:nvPr/>
        </p:nvPicPr>
        <p:blipFill>
          <a:blip r:embed="rId4" cstate="print"/>
          <a:stretch>
            <a:fillRect/>
          </a:stretch>
        </p:blipFill>
        <p:spPr>
          <a:xfrm>
            <a:off x="971600" y="2276872"/>
            <a:ext cx="3312368" cy="792088"/>
          </a:xfrm>
          <a:prstGeom prst="rect">
            <a:avLst/>
          </a:prstGeom>
        </p:spPr>
      </p:pic>
      <p:graphicFrame>
        <p:nvGraphicFramePr>
          <p:cNvPr id="11" name="表格 10"/>
          <p:cNvGraphicFramePr>
            <a:graphicFrameLocks noGrp="1"/>
          </p:cNvGraphicFramePr>
          <p:nvPr/>
        </p:nvGraphicFramePr>
        <p:xfrm>
          <a:off x="5076056" y="1916832"/>
          <a:ext cx="3240360" cy="1512168"/>
        </p:xfrm>
        <a:graphic>
          <a:graphicData uri="http://schemas.openxmlformats.org/drawingml/2006/table">
            <a:tbl>
              <a:tblPr firstCol="1" bandRow="1">
                <a:tableStyleId>{5C22544A-7EE6-4342-B048-85BDC9FD1C3A}</a:tableStyleId>
              </a:tblPr>
              <a:tblGrid>
                <a:gridCol w="1111059"/>
                <a:gridCol w="2129301"/>
              </a:tblGrid>
              <a:tr h="618614">
                <a:tc>
                  <a:txBody>
                    <a:bodyPr/>
                    <a:lstStyle/>
                    <a:p>
                      <a:pPr algn="ctr"/>
                      <a:r>
                        <a:rPr lang="en-US" altLang="zh-TW" sz="2400" dirty="0" smtClean="0"/>
                        <a:t>u</a:t>
                      </a:r>
                      <a:endParaRPr lang="zh-TW" altLang="en-US" sz="2400" dirty="0"/>
                    </a:p>
                  </a:txBody>
                  <a:tcPr/>
                </a:tc>
                <a:tc>
                  <a:txBody>
                    <a:bodyPr/>
                    <a:lstStyle/>
                    <a:p>
                      <a:pPr algn="ctr"/>
                      <a:r>
                        <a:rPr lang="zh-TW" altLang="en-US" sz="2400" dirty="0" smtClean="0"/>
                        <a:t>風速</a:t>
                      </a:r>
                      <a:endParaRPr lang="zh-TW" altLang="en-US" sz="2400" dirty="0"/>
                    </a:p>
                  </a:txBody>
                  <a:tcPr/>
                </a:tc>
              </a:tr>
              <a:tr h="893554">
                <a:tc>
                  <a:txBody>
                    <a:bodyPr/>
                    <a:lstStyle/>
                    <a:p>
                      <a:pPr algn="ctr"/>
                      <a:r>
                        <a:rPr lang="en-US" altLang="zh-TW" sz="2400" dirty="0" smtClean="0"/>
                        <a:t>H</a:t>
                      </a:r>
                      <a:endParaRPr lang="zh-TW" altLang="en-US" sz="2400" dirty="0"/>
                    </a:p>
                  </a:txBody>
                  <a:tcPr/>
                </a:tc>
                <a:tc>
                  <a:txBody>
                    <a:bodyPr/>
                    <a:lstStyle/>
                    <a:p>
                      <a:pPr algn="ctr"/>
                      <a:r>
                        <a:rPr lang="zh-TW" altLang="en-US" sz="2400" dirty="0" smtClean="0"/>
                        <a:t>地形最高高度</a:t>
                      </a:r>
                      <a:endParaRPr lang="zh-TW" altLang="en-US" sz="2400" dirty="0"/>
                    </a:p>
                  </a:txBody>
                  <a:tcPr/>
                </a:tc>
              </a:tr>
            </a:tbl>
          </a:graphicData>
        </a:graphic>
      </p:graphicFrame>
      <p:sp>
        <p:nvSpPr>
          <p:cNvPr id="12" name="文字方塊 11"/>
          <p:cNvSpPr txBox="1"/>
          <p:nvPr/>
        </p:nvSpPr>
        <p:spPr>
          <a:xfrm>
            <a:off x="5724128" y="2708920"/>
            <a:ext cx="309700" cy="369332"/>
          </a:xfrm>
          <a:prstGeom prst="rect">
            <a:avLst/>
          </a:prstGeom>
          <a:noFill/>
        </p:spPr>
        <p:txBody>
          <a:bodyPr wrap="none" rtlCol="0">
            <a:spAutoFit/>
          </a:bodyPr>
          <a:lstStyle/>
          <a:p>
            <a:r>
              <a:rPr lang="en-US" altLang="zh-TW" dirty="0" smtClean="0"/>
              <a:t>0</a:t>
            </a:r>
            <a:endParaRPr lang="zh-TW" altLang="en-US" dirty="0"/>
          </a:p>
        </p:txBody>
      </p:sp>
      <p:graphicFrame>
        <p:nvGraphicFramePr>
          <p:cNvPr id="14" name="表格 13"/>
          <p:cNvGraphicFramePr>
            <a:graphicFrameLocks noGrp="1"/>
          </p:cNvGraphicFramePr>
          <p:nvPr/>
        </p:nvGraphicFramePr>
        <p:xfrm>
          <a:off x="5076056" y="4581128"/>
          <a:ext cx="3168352" cy="1512168"/>
        </p:xfrm>
        <a:graphic>
          <a:graphicData uri="http://schemas.openxmlformats.org/drawingml/2006/table">
            <a:tbl>
              <a:tblPr firstCol="1" bandRow="1">
                <a:tableStyleId>{5C22544A-7EE6-4342-B048-85BDC9FD1C3A}</a:tableStyleId>
              </a:tblPr>
              <a:tblGrid>
                <a:gridCol w="1086369"/>
                <a:gridCol w="2081983"/>
              </a:tblGrid>
              <a:tr h="618614">
                <a:tc>
                  <a:txBody>
                    <a:bodyPr/>
                    <a:lstStyle/>
                    <a:p>
                      <a:pPr algn="ctr"/>
                      <a:r>
                        <a:rPr lang="el-GR" altLang="zh-TW" sz="2400" dirty="0" smtClean="0"/>
                        <a:t>θ</a:t>
                      </a:r>
                      <a:endParaRPr lang="zh-TW" altLang="en-US" sz="2400" dirty="0"/>
                    </a:p>
                  </a:txBody>
                  <a:tcPr/>
                </a:tc>
                <a:tc>
                  <a:txBody>
                    <a:bodyPr/>
                    <a:lstStyle/>
                    <a:p>
                      <a:pPr algn="ctr"/>
                      <a:r>
                        <a:rPr lang="zh-TW" altLang="en-US" sz="2400" dirty="0" smtClean="0"/>
                        <a:t>虛位溫</a:t>
                      </a:r>
                      <a:endParaRPr lang="zh-TW" altLang="en-US" sz="2400" dirty="0"/>
                    </a:p>
                  </a:txBody>
                  <a:tcPr/>
                </a:tc>
              </a:tr>
              <a:tr h="893554">
                <a:tc>
                  <a:txBody>
                    <a:bodyPr/>
                    <a:lstStyle/>
                    <a:p>
                      <a:pPr algn="ctr"/>
                      <a:r>
                        <a:rPr lang="en-US" altLang="zh-TW" sz="2400" dirty="0" smtClean="0"/>
                        <a:t>g</a:t>
                      </a:r>
                      <a:endParaRPr lang="zh-TW" altLang="en-US" sz="2400" dirty="0"/>
                    </a:p>
                  </a:txBody>
                  <a:tcPr/>
                </a:tc>
                <a:tc>
                  <a:txBody>
                    <a:bodyPr/>
                    <a:lstStyle/>
                    <a:p>
                      <a:pPr algn="ctr"/>
                      <a:r>
                        <a:rPr lang="zh-TW" altLang="en-US" sz="2400" dirty="0" smtClean="0"/>
                        <a:t>重力加速度</a:t>
                      </a:r>
                      <a:endParaRPr lang="zh-TW" altLang="en-US" sz="2400" dirty="0"/>
                    </a:p>
                  </a:txBody>
                  <a:tcPr/>
                </a:tc>
              </a:tr>
            </a:tbl>
          </a:graphicData>
        </a:graphic>
      </p:graphicFrame>
      <p:sp>
        <p:nvSpPr>
          <p:cNvPr id="15" name="文字方塊 14"/>
          <p:cNvSpPr txBox="1"/>
          <p:nvPr/>
        </p:nvSpPr>
        <p:spPr>
          <a:xfrm>
            <a:off x="5652120" y="4725144"/>
            <a:ext cx="309700" cy="369332"/>
          </a:xfrm>
          <a:prstGeom prst="rect">
            <a:avLst/>
          </a:prstGeom>
          <a:noFill/>
        </p:spPr>
        <p:txBody>
          <a:bodyPr wrap="none" rtlCol="0">
            <a:spAutoFit/>
          </a:bodyPr>
          <a:lstStyle/>
          <a:p>
            <a:r>
              <a:rPr lang="en-US" altLang="zh-TW" dirty="0" smtClean="0"/>
              <a:t>v</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79512" y="1"/>
            <a:ext cx="8964488" cy="6858000"/>
          </a:xfrm>
        </p:spPr>
        <p:txBody>
          <a:bodyPr/>
          <a:lstStyle/>
          <a:p>
            <a:endParaRPr lang="en-US" altLang="zh-TW" dirty="0" smtClean="0"/>
          </a:p>
          <a:p>
            <a:r>
              <a:rPr lang="en-US" altLang="zh-TW" dirty="0" smtClean="0"/>
              <a:t>moist Froude number</a:t>
            </a:r>
            <a:r>
              <a:rPr lang="zh-TW" altLang="en-US" dirty="0" smtClean="0"/>
              <a:t>：</a:t>
            </a:r>
            <a:endParaRPr lang="en-US" altLang="zh-TW" dirty="0" smtClean="0"/>
          </a:p>
          <a:p>
            <a:endParaRPr lang="en-US" altLang="zh-TW" dirty="0" smtClean="0"/>
          </a:p>
          <a:p>
            <a:endParaRPr lang="en-US" altLang="zh-TW" dirty="0" smtClean="0"/>
          </a:p>
          <a:p>
            <a:r>
              <a:rPr lang="en-US" altLang="zh-TW" dirty="0" smtClean="0"/>
              <a:t>N   </a:t>
            </a:r>
            <a:r>
              <a:rPr lang="zh-TW" altLang="en-US" dirty="0" smtClean="0"/>
              <a:t>：</a:t>
            </a:r>
            <a:r>
              <a:rPr lang="en-US" altLang="zh-TW" dirty="0" smtClean="0"/>
              <a:t> moist Brunt–</a:t>
            </a:r>
            <a:r>
              <a:rPr lang="en-US" altLang="zh-TW" dirty="0" err="1" smtClean="0"/>
              <a:t>Väisälä</a:t>
            </a:r>
            <a:r>
              <a:rPr lang="en-US" altLang="zh-TW" dirty="0" smtClean="0"/>
              <a:t> frequency</a:t>
            </a:r>
          </a:p>
          <a:p>
            <a:endParaRPr lang="en-US" altLang="zh-TW" dirty="0" smtClean="0"/>
          </a:p>
          <a:p>
            <a:endParaRPr lang="en-US" altLang="zh-TW" dirty="0" smtClean="0"/>
          </a:p>
          <a:p>
            <a:endParaRPr lang="en-US" altLang="zh-TW" dirty="0" smtClean="0"/>
          </a:p>
          <a:p>
            <a:r>
              <a:rPr lang="en-US" altLang="zh-TW" dirty="0" err="1" smtClean="0"/>
              <a:t>pseudoadiabatic</a:t>
            </a:r>
            <a:r>
              <a:rPr lang="en-US" altLang="zh-TW" dirty="0" smtClean="0"/>
              <a:t> lapse rate </a:t>
            </a:r>
            <a:r>
              <a:rPr lang="el-GR" altLang="zh-TW" dirty="0" smtClean="0"/>
              <a:t>Γ</a:t>
            </a:r>
            <a:r>
              <a:rPr lang="en-US" altLang="zh-TW" sz="1800" dirty="0" smtClean="0"/>
              <a:t>m</a:t>
            </a:r>
            <a:r>
              <a:rPr lang="zh-TW" altLang="en-US" dirty="0" smtClean="0"/>
              <a:t> ：</a:t>
            </a:r>
            <a:endParaRPr lang="en-US" altLang="zh-TW" sz="1800" dirty="0" smtClean="0"/>
          </a:p>
        </p:txBody>
      </p:sp>
      <p:pic>
        <p:nvPicPr>
          <p:cNvPr id="4" name="圖片 3" descr="eq4.jpg"/>
          <p:cNvPicPr/>
          <p:nvPr/>
        </p:nvPicPr>
        <p:blipFill>
          <a:blip r:embed="rId2" cstate="print"/>
          <a:stretch>
            <a:fillRect/>
          </a:stretch>
        </p:blipFill>
        <p:spPr>
          <a:xfrm>
            <a:off x="467544" y="1124744"/>
            <a:ext cx="4248472" cy="648072"/>
          </a:xfrm>
          <a:prstGeom prst="rect">
            <a:avLst/>
          </a:prstGeom>
        </p:spPr>
      </p:pic>
      <p:sp>
        <p:nvSpPr>
          <p:cNvPr id="5" name="文字方塊 4"/>
          <p:cNvSpPr txBox="1"/>
          <p:nvPr/>
        </p:nvSpPr>
        <p:spPr>
          <a:xfrm>
            <a:off x="1115616" y="3284984"/>
            <a:ext cx="385042" cy="369332"/>
          </a:xfrm>
          <a:prstGeom prst="rect">
            <a:avLst/>
          </a:prstGeom>
          <a:noFill/>
        </p:spPr>
        <p:txBody>
          <a:bodyPr wrap="none" rtlCol="0">
            <a:spAutoFit/>
          </a:bodyPr>
          <a:lstStyle/>
          <a:p>
            <a:r>
              <a:rPr lang="en-US" altLang="zh-TW" dirty="0" smtClean="0"/>
              <a:t>m</a:t>
            </a:r>
            <a:endParaRPr lang="zh-TW" altLang="en-US" dirty="0"/>
          </a:p>
        </p:txBody>
      </p:sp>
      <p:pic>
        <p:nvPicPr>
          <p:cNvPr id="6" name="圖片 5" descr="eq5.jpg"/>
          <p:cNvPicPr/>
          <p:nvPr/>
        </p:nvPicPr>
        <p:blipFill>
          <a:blip r:embed="rId3" cstate="print"/>
          <a:stretch>
            <a:fillRect/>
          </a:stretch>
        </p:blipFill>
        <p:spPr>
          <a:xfrm>
            <a:off x="395536" y="2636912"/>
            <a:ext cx="5184576" cy="1224136"/>
          </a:xfrm>
          <a:prstGeom prst="rect">
            <a:avLst/>
          </a:prstGeom>
        </p:spPr>
      </p:pic>
      <p:pic>
        <p:nvPicPr>
          <p:cNvPr id="8" name="圖片 7" descr="eq6.jpg"/>
          <p:cNvPicPr/>
          <p:nvPr/>
        </p:nvPicPr>
        <p:blipFill>
          <a:blip r:embed="rId4" cstate="print"/>
          <a:stretch>
            <a:fillRect/>
          </a:stretch>
        </p:blipFill>
        <p:spPr>
          <a:xfrm>
            <a:off x="395536" y="4725144"/>
            <a:ext cx="5472608" cy="1584176"/>
          </a:xfrm>
          <a:prstGeom prst="rect">
            <a:avLst/>
          </a:prstGeom>
        </p:spPr>
      </p:pic>
      <p:graphicFrame>
        <p:nvGraphicFramePr>
          <p:cNvPr id="11" name="表格 10"/>
          <p:cNvGraphicFramePr>
            <a:graphicFrameLocks noGrp="1"/>
          </p:cNvGraphicFramePr>
          <p:nvPr/>
        </p:nvGraphicFramePr>
        <p:xfrm>
          <a:off x="5436096" y="980728"/>
          <a:ext cx="3384376" cy="5378896"/>
        </p:xfrm>
        <a:graphic>
          <a:graphicData uri="http://schemas.openxmlformats.org/drawingml/2006/table">
            <a:tbl>
              <a:tblPr firstCol="1" bandRow="1">
                <a:tableStyleId>{5C22544A-7EE6-4342-B048-85BDC9FD1C3A}</a:tableStyleId>
              </a:tblPr>
              <a:tblGrid>
                <a:gridCol w="1692188"/>
                <a:gridCol w="1692188"/>
              </a:tblGrid>
              <a:tr h="504056">
                <a:tc>
                  <a:txBody>
                    <a:bodyPr/>
                    <a:lstStyle/>
                    <a:p>
                      <a:pPr algn="ctr"/>
                      <a:r>
                        <a:rPr lang="en-US" altLang="zh-TW" b="1" dirty="0" smtClean="0"/>
                        <a:t>L</a:t>
                      </a:r>
                      <a:endParaRPr lang="zh-TW" altLang="en-US" b="1" dirty="0"/>
                    </a:p>
                  </a:txBody>
                  <a:tcPr/>
                </a:tc>
                <a:tc>
                  <a:txBody>
                    <a:bodyPr/>
                    <a:lstStyle/>
                    <a:p>
                      <a:pPr algn="ctr"/>
                      <a:r>
                        <a:rPr lang="zh-TW" altLang="en-US" b="1" dirty="0" smtClean="0"/>
                        <a:t>水蒸氣潛熱</a:t>
                      </a:r>
                      <a:endParaRPr lang="zh-TW" altLang="en-US" b="1" dirty="0"/>
                    </a:p>
                  </a:txBody>
                  <a:tcPr/>
                </a:tc>
              </a:tr>
              <a:tr h="648072">
                <a:tc>
                  <a:txBody>
                    <a:bodyPr/>
                    <a:lstStyle/>
                    <a:p>
                      <a:pPr algn="ctr"/>
                      <a:r>
                        <a:rPr lang="en-US" altLang="zh-TW" b="1" dirty="0" err="1" smtClean="0"/>
                        <a:t>q</a:t>
                      </a:r>
                      <a:r>
                        <a:rPr lang="en-US" altLang="zh-TW" sz="1200" b="1" dirty="0" err="1" smtClean="0"/>
                        <a:t>s</a:t>
                      </a:r>
                      <a:endParaRPr lang="zh-TW" altLang="en-US" sz="1200" b="1" dirty="0"/>
                    </a:p>
                  </a:txBody>
                  <a:tcPr/>
                </a:tc>
                <a:tc>
                  <a:txBody>
                    <a:bodyPr/>
                    <a:lstStyle/>
                    <a:p>
                      <a:pPr algn="ctr"/>
                      <a:r>
                        <a:rPr lang="zh-TW" altLang="en-US" b="1" dirty="0" smtClean="0"/>
                        <a:t>水蒸氣飽和混合比</a:t>
                      </a:r>
                      <a:endParaRPr lang="zh-TW" altLang="en-US" b="1" dirty="0"/>
                    </a:p>
                  </a:txBody>
                  <a:tcPr/>
                </a:tc>
              </a:tr>
              <a:tr h="648072">
                <a:tc>
                  <a:txBody>
                    <a:bodyPr/>
                    <a:lstStyle/>
                    <a:p>
                      <a:pPr algn="ctr"/>
                      <a:r>
                        <a:rPr lang="en-US" altLang="zh-TW" b="1" dirty="0" smtClean="0"/>
                        <a:t>R</a:t>
                      </a:r>
                      <a:endParaRPr lang="zh-TW" altLang="en-US" b="1" dirty="0"/>
                    </a:p>
                  </a:txBody>
                  <a:tcPr/>
                </a:tc>
                <a:tc>
                  <a:txBody>
                    <a:bodyPr/>
                    <a:lstStyle/>
                    <a:p>
                      <a:pPr algn="ctr"/>
                      <a:r>
                        <a:rPr lang="zh-TW" altLang="en-US" b="1" dirty="0" smtClean="0"/>
                        <a:t>乾空氣氣體常數</a:t>
                      </a:r>
                      <a:endParaRPr lang="zh-TW" altLang="en-US" b="1" dirty="0"/>
                    </a:p>
                  </a:txBody>
                  <a:tcPr/>
                </a:tc>
              </a:tr>
              <a:tr h="504056">
                <a:tc>
                  <a:txBody>
                    <a:bodyPr/>
                    <a:lstStyle/>
                    <a:p>
                      <a:pPr algn="ctr"/>
                      <a:r>
                        <a:rPr lang="en-US" altLang="zh-TW" b="1" dirty="0" err="1" smtClean="0"/>
                        <a:t>q</a:t>
                      </a:r>
                      <a:r>
                        <a:rPr lang="en-US" altLang="zh-TW" sz="1200" b="1" dirty="0" err="1" smtClean="0"/>
                        <a:t>w</a:t>
                      </a:r>
                      <a:endParaRPr lang="zh-TW" altLang="en-US" sz="1200" b="1" dirty="0"/>
                    </a:p>
                  </a:txBody>
                  <a:tcPr/>
                </a:tc>
                <a:tc>
                  <a:txBody>
                    <a:bodyPr/>
                    <a:lstStyle/>
                    <a:p>
                      <a:pPr algn="ctr"/>
                      <a:r>
                        <a:rPr lang="zh-TW" altLang="en-US" b="1" dirty="0" smtClean="0"/>
                        <a:t>水的總混合比</a:t>
                      </a:r>
                      <a:endParaRPr lang="zh-TW" altLang="en-US" b="1" dirty="0"/>
                    </a:p>
                  </a:txBody>
                  <a:tcPr/>
                </a:tc>
              </a:tr>
              <a:tr h="360040">
                <a:tc>
                  <a:txBody>
                    <a:bodyPr/>
                    <a:lstStyle/>
                    <a:p>
                      <a:pPr algn="ctr"/>
                      <a:r>
                        <a:rPr lang="en-US" altLang="zh-TW" b="1" dirty="0" smtClean="0"/>
                        <a:t>T</a:t>
                      </a:r>
                      <a:r>
                        <a:rPr lang="en-US" altLang="zh-TW" sz="1200" b="1" dirty="0" smtClean="0"/>
                        <a:t>d</a:t>
                      </a:r>
                      <a:endParaRPr lang="zh-TW" altLang="en-US" sz="1200" b="1" dirty="0"/>
                    </a:p>
                  </a:txBody>
                  <a:tcPr/>
                </a:tc>
                <a:tc>
                  <a:txBody>
                    <a:bodyPr/>
                    <a:lstStyle/>
                    <a:p>
                      <a:pPr algn="ctr"/>
                      <a:r>
                        <a:rPr lang="zh-TW" altLang="en-US" b="1" dirty="0" smtClean="0"/>
                        <a:t>乾絕熱降溫率</a:t>
                      </a:r>
                      <a:endParaRPr lang="zh-TW" altLang="en-US" b="1" dirty="0"/>
                    </a:p>
                  </a:txBody>
                  <a:tcPr/>
                </a:tc>
              </a:tr>
              <a:tr h="426328">
                <a:tc>
                  <a:txBody>
                    <a:bodyPr/>
                    <a:lstStyle/>
                    <a:p>
                      <a:pPr algn="ctr"/>
                      <a:r>
                        <a:rPr lang="en-US" altLang="zh-TW" b="1" dirty="0" err="1" smtClean="0"/>
                        <a:t>C</a:t>
                      </a:r>
                      <a:r>
                        <a:rPr lang="en-US" altLang="zh-TW" sz="1200" b="1" dirty="0" err="1" smtClean="0"/>
                        <a:t>pv</a:t>
                      </a:r>
                      <a:endParaRPr lang="zh-TW" altLang="en-US" sz="1200" b="1" dirty="0"/>
                    </a:p>
                  </a:txBody>
                  <a:tcPr/>
                </a:tc>
                <a:tc>
                  <a:txBody>
                    <a:bodyPr/>
                    <a:lstStyle/>
                    <a:p>
                      <a:pPr algn="ctr"/>
                      <a:r>
                        <a:rPr lang="zh-TW" altLang="en-US" b="1" dirty="0" smtClean="0"/>
                        <a:t>水氣熱容量</a:t>
                      </a:r>
                      <a:endParaRPr lang="zh-TW" altLang="en-US" b="1" dirty="0"/>
                    </a:p>
                  </a:txBody>
                  <a:tcPr/>
                </a:tc>
              </a:tr>
              <a:tr h="432048">
                <a:tc>
                  <a:txBody>
                    <a:bodyPr/>
                    <a:lstStyle/>
                    <a:p>
                      <a:pPr algn="ctr"/>
                      <a:r>
                        <a:rPr lang="en-US" altLang="zh-TW" b="1" dirty="0" err="1" smtClean="0"/>
                        <a:t>C</a:t>
                      </a:r>
                      <a:r>
                        <a:rPr lang="en-US" altLang="zh-TW" sz="1200" b="1" dirty="0" err="1" smtClean="0"/>
                        <a:t>w</a:t>
                      </a:r>
                      <a:endParaRPr lang="zh-TW" altLang="en-US" sz="1200" b="1" dirty="0"/>
                    </a:p>
                  </a:txBody>
                  <a:tcPr/>
                </a:tc>
                <a:tc>
                  <a:txBody>
                    <a:bodyPr/>
                    <a:lstStyle/>
                    <a:p>
                      <a:pPr algn="ctr"/>
                      <a:r>
                        <a:rPr lang="zh-TW" altLang="en-US" b="1" dirty="0" smtClean="0"/>
                        <a:t>水滴熱容量</a:t>
                      </a:r>
                      <a:endParaRPr lang="zh-TW" altLang="en-US" b="1" dirty="0"/>
                    </a:p>
                  </a:txBody>
                  <a:tcPr/>
                </a:tc>
              </a:tr>
              <a:tr h="432048">
                <a:tc>
                  <a:txBody>
                    <a:bodyPr/>
                    <a:lstStyle/>
                    <a:p>
                      <a:pPr algn="ctr"/>
                      <a:r>
                        <a:rPr lang="en-US" altLang="zh-TW" b="1" dirty="0" err="1" smtClean="0"/>
                        <a:t>q</a:t>
                      </a:r>
                      <a:r>
                        <a:rPr lang="en-US" altLang="zh-TW" sz="1200" b="1" dirty="0" err="1" smtClean="0"/>
                        <a:t>l</a:t>
                      </a:r>
                      <a:endParaRPr lang="zh-TW" altLang="en-US" sz="1200" b="1" dirty="0"/>
                    </a:p>
                  </a:txBody>
                  <a:tcPr/>
                </a:tc>
                <a:tc>
                  <a:txBody>
                    <a:bodyPr/>
                    <a:lstStyle/>
                    <a:p>
                      <a:pPr algn="ctr"/>
                      <a:r>
                        <a:rPr lang="zh-TW" altLang="en-US" b="1" dirty="0" smtClean="0"/>
                        <a:t>水滴混合比</a:t>
                      </a:r>
                      <a:endParaRPr lang="zh-TW" altLang="en-US" b="1" dirty="0"/>
                    </a:p>
                  </a:txBody>
                  <a:tcPr/>
                </a:tc>
              </a:tr>
              <a:tr h="504056">
                <a:tc>
                  <a:txBody>
                    <a:bodyPr/>
                    <a:lstStyle/>
                    <a:p>
                      <a:pPr algn="ctr"/>
                      <a:r>
                        <a:rPr lang="en-US" altLang="zh-TW" b="1" dirty="0" smtClean="0"/>
                        <a:t>C</a:t>
                      </a:r>
                      <a:r>
                        <a:rPr lang="en-US" altLang="zh-TW" sz="1200" b="1" dirty="0" smtClean="0"/>
                        <a:t>p</a:t>
                      </a:r>
                      <a:endParaRPr lang="zh-TW" altLang="en-US" sz="1200" b="1" dirty="0"/>
                    </a:p>
                  </a:txBody>
                  <a:tcPr/>
                </a:tc>
                <a:tc>
                  <a:txBody>
                    <a:bodyPr/>
                    <a:lstStyle/>
                    <a:p>
                      <a:pPr algn="ctr"/>
                      <a:r>
                        <a:rPr lang="zh-TW" altLang="en-US" b="1" dirty="0" smtClean="0"/>
                        <a:t>乾空氣熱容量</a:t>
                      </a:r>
                      <a:endParaRPr lang="en-US" altLang="zh-TW" b="1" dirty="0" smtClean="0"/>
                    </a:p>
                  </a:txBody>
                  <a:tcPr/>
                </a:tc>
              </a:tr>
              <a:tr h="720080">
                <a:tc>
                  <a:txBody>
                    <a:bodyPr/>
                    <a:lstStyle/>
                    <a:p>
                      <a:pPr algn="ctr"/>
                      <a:r>
                        <a:rPr lang="el-GR" altLang="zh-TW" b="1" dirty="0" smtClean="0"/>
                        <a:t>ε</a:t>
                      </a:r>
                      <a:r>
                        <a:rPr lang="zh-TW" altLang="en-US" b="1" dirty="0" smtClean="0"/>
                        <a:t> </a:t>
                      </a:r>
                      <a:r>
                        <a:rPr lang="en-US" altLang="zh-TW" b="1" dirty="0" smtClean="0"/>
                        <a:t>=</a:t>
                      </a:r>
                      <a:r>
                        <a:rPr lang="zh-TW" altLang="en-US" b="1" baseline="0" dirty="0" smtClean="0"/>
                        <a:t> </a:t>
                      </a:r>
                      <a:r>
                        <a:rPr lang="en-US" altLang="zh-TW" b="1" baseline="0" dirty="0" smtClean="0"/>
                        <a:t>R/</a:t>
                      </a:r>
                      <a:r>
                        <a:rPr lang="en-US" altLang="zh-TW" b="1" baseline="0" dirty="0" err="1" smtClean="0"/>
                        <a:t>R</a:t>
                      </a:r>
                      <a:r>
                        <a:rPr lang="en-US" altLang="zh-TW" sz="1200" b="1" baseline="0" dirty="0" err="1" smtClean="0"/>
                        <a:t>v</a:t>
                      </a:r>
                      <a:endParaRPr lang="zh-TW" altLang="en-US" sz="1200" b="1" dirty="0"/>
                    </a:p>
                  </a:txBody>
                  <a:tcPr/>
                </a:tc>
                <a:tc>
                  <a:txBody>
                    <a:bodyPr/>
                    <a:lstStyle/>
                    <a:p>
                      <a:pPr algn="ctr"/>
                      <a:r>
                        <a:rPr lang="zh-TW" altLang="en-US" b="1" dirty="0" smtClean="0"/>
                        <a:t>乾空氣和水氣氣體常數的比值</a:t>
                      </a:r>
                      <a:endParaRPr lang="en-US" altLang="zh-TW" b="1" dirty="0" smtClean="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fig04.jpg"/>
          <p:cNvPicPr>
            <a:picLocks noChangeAspect="1"/>
          </p:cNvPicPr>
          <p:nvPr/>
        </p:nvPicPr>
        <p:blipFill>
          <a:blip r:embed="rId3" cstate="print"/>
          <a:stretch>
            <a:fillRect/>
          </a:stretch>
        </p:blipFill>
        <p:spPr>
          <a:xfrm>
            <a:off x="2411760" y="476672"/>
            <a:ext cx="6003565" cy="5910003"/>
          </a:xfrm>
          <a:prstGeom prst="rect">
            <a:avLst/>
          </a:prstGeom>
        </p:spPr>
      </p:pic>
      <p:pic>
        <p:nvPicPr>
          <p:cNvPr id="4" name="圖片 3" descr="Froude.jpg"/>
          <p:cNvPicPr>
            <a:picLocks noChangeAspect="1"/>
          </p:cNvPicPr>
          <p:nvPr/>
        </p:nvPicPr>
        <p:blipFill>
          <a:blip r:embed="rId4" cstate="print"/>
          <a:stretch>
            <a:fillRect/>
          </a:stretch>
        </p:blipFill>
        <p:spPr>
          <a:xfrm>
            <a:off x="395536" y="1556792"/>
            <a:ext cx="1289175" cy="720080"/>
          </a:xfrm>
          <a:prstGeom prst="rect">
            <a:avLst/>
          </a:prstGeom>
        </p:spPr>
      </p:pic>
      <p:sp>
        <p:nvSpPr>
          <p:cNvPr id="5" name="文字方塊 4"/>
          <p:cNvSpPr txBox="1"/>
          <p:nvPr/>
        </p:nvSpPr>
        <p:spPr>
          <a:xfrm>
            <a:off x="2771800" y="692696"/>
            <a:ext cx="2880319" cy="369332"/>
          </a:xfrm>
          <a:prstGeom prst="rect">
            <a:avLst/>
          </a:prstGeom>
          <a:solidFill>
            <a:srgbClr val="CBE1E7">
              <a:alpha val="76078"/>
            </a:srgbClr>
          </a:solidFill>
        </p:spPr>
        <p:txBody>
          <a:bodyPr wrap="square" rtlCol="0">
            <a:spAutoFit/>
          </a:bodyPr>
          <a:lstStyle/>
          <a:p>
            <a:r>
              <a:rPr lang="en-US" altLang="zh-TW" dirty="0" smtClean="0">
                <a:solidFill>
                  <a:schemeClr val="accent1">
                    <a:lumMod val="50000"/>
                  </a:schemeClr>
                </a:solidFill>
              </a:rPr>
              <a:t>H</a:t>
            </a:r>
            <a:r>
              <a:rPr lang="en-US" altLang="zh-TW" sz="1200" dirty="0" smtClean="0">
                <a:solidFill>
                  <a:schemeClr val="accent1">
                    <a:lumMod val="50000"/>
                  </a:schemeClr>
                </a:solidFill>
              </a:rPr>
              <a:t>0</a:t>
            </a:r>
            <a:r>
              <a:rPr lang="en-US" altLang="zh-TW" dirty="0" smtClean="0">
                <a:solidFill>
                  <a:schemeClr val="accent1">
                    <a:lumMod val="50000"/>
                  </a:schemeClr>
                </a:solidFill>
              </a:rPr>
              <a:t> = 300 </a:t>
            </a:r>
            <a:r>
              <a:rPr lang="en-US" altLang="zh-TW" dirty="0" err="1" smtClean="0">
                <a:solidFill>
                  <a:schemeClr val="accent1">
                    <a:lumMod val="50000"/>
                  </a:schemeClr>
                </a:solidFill>
              </a:rPr>
              <a:t>m;Xrm</a:t>
            </a:r>
            <a:r>
              <a:rPr lang="en-US" altLang="zh-TW" dirty="0" smtClean="0">
                <a:solidFill>
                  <a:schemeClr val="accent1">
                    <a:lumMod val="50000"/>
                  </a:schemeClr>
                </a:solidFill>
              </a:rPr>
              <a:t> = 10 km</a:t>
            </a:r>
            <a:endParaRPr lang="zh-TW" altLang="en-US" dirty="0">
              <a:solidFill>
                <a:schemeClr val="accent1">
                  <a:lumMod val="50000"/>
                </a:schemeClr>
              </a:solidFill>
            </a:endParaRPr>
          </a:p>
        </p:txBody>
      </p:sp>
      <p:sp>
        <p:nvSpPr>
          <p:cNvPr id="6" name="文字方塊 5"/>
          <p:cNvSpPr txBox="1"/>
          <p:nvPr/>
        </p:nvSpPr>
        <p:spPr>
          <a:xfrm>
            <a:off x="5868144" y="692696"/>
            <a:ext cx="2880319" cy="369332"/>
          </a:xfrm>
          <a:prstGeom prst="rect">
            <a:avLst/>
          </a:prstGeom>
          <a:solidFill>
            <a:srgbClr val="CBE1E7">
              <a:alpha val="76078"/>
            </a:srgbClr>
          </a:solidFill>
        </p:spPr>
        <p:txBody>
          <a:bodyPr wrap="square" rtlCol="0">
            <a:spAutoFit/>
          </a:bodyPr>
          <a:lstStyle/>
          <a:p>
            <a:r>
              <a:rPr lang="en-US" altLang="zh-TW" dirty="0" smtClean="0">
                <a:solidFill>
                  <a:schemeClr val="accent1">
                    <a:lumMod val="50000"/>
                  </a:schemeClr>
                </a:solidFill>
              </a:rPr>
              <a:t>H</a:t>
            </a:r>
            <a:r>
              <a:rPr lang="en-US" altLang="zh-TW" sz="1200" dirty="0" smtClean="0">
                <a:solidFill>
                  <a:schemeClr val="accent1">
                    <a:lumMod val="50000"/>
                  </a:schemeClr>
                </a:solidFill>
              </a:rPr>
              <a:t>0</a:t>
            </a:r>
            <a:r>
              <a:rPr lang="en-US" altLang="zh-TW" dirty="0" smtClean="0">
                <a:solidFill>
                  <a:schemeClr val="accent1">
                    <a:lumMod val="50000"/>
                  </a:schemeClr>
                </a:solidFill>
              </a:rPr>
              <a:t> = 900 </a:t>
            </a:r>
            <a:r>
              <a:rPr lang="en-US" altLang="zh-TW" dirty="0" err="1" smtClean="0">
                <a:solidFill>
                  <a:schemeClr val="accent1">
                    <a:lumMod val="50000"/>
                  </a:schemeClr>
                </a:solidFill>
              </a:rPr>
              <a:t>m;Xrm</a:t>
            </a:r>
            <a:r>
              <a:rPr lang="en-US" altLang="zh-TW" dirty="0" smtClean="0">
                <a:solidFill>
                  <a:schemeClr val="accent1">
                    <a:lumMod val="50000"/>
                  </a:schemeClr>
                </a:solidFill>
              </a:rPr>
              <a:t> = 10 km</a:t>
            </a:r>
            <a:endParaRPr lang="zh-TW" altLang="en-US" dirty="0">
              <a:solidFill>
                <a:schemeClr val="accent1">
                  <a:lumMod val="50000"/>
                </a:schemeClr>
              </a:solidFill>
            </a:endParaRPr>
          </a:p>
        </p:txBody>
      </p:sp>
      <p:sp>
        <p:nvSpPr>
          <p:cNvPr id="7" name="文字方塊 6"/>
          <p:cNvSpPr txBox="1"/>
          <p:nvPr/>
        </p:nvSpPr>
        <p:spPr>
          <a:xfrm>
            <a:off x="2771800" y="3717032"/>
            <a:ext cx="2880319" cy="369332"/>
          </a:xfrm>
          <a:prstGeom prst="rect">
            <a:avLst/>
          </a:prstGeom>
          <a:solidFill>
            <a:srgbClr val="CBE1E7">
              <a:alpha val="76078"/>
            </a:srgbClr>
          </a:solidFill>
        </p:spPr>
        <p:txBody>
          <a:bodyPr wrap="square" rtlCol="0">
            <a:spAutoFit/>
          </a:bodyPr>
          <a:lstStyle/>
          <a:p>
            <a:r>
              <a:rPr lang="en-US" altLang="zh-TW" dirty="0" smtClean="0">
                <a:solidFill>
                  <a:schemeClr val="accent1">
                    <a:lumMod val="50000"/>
                  </a:schemeClr>
                </a:solidFill>
              </a:rPr>
              <a:t>H</a:t>
            </a:r>
            <a:r>
              <a:rPr lang="en-US" altLang="zh-TW" sz="1200" dirty="0" smtClean="0">
                <a:solidFill>
                  <a:schemeClr val="accent1">
                    <a:lumMod val="50000"/>
                  </a:schemeClr>
                </a:solidFill>
              </a:rPr>
              <a:t>0</a:t>
            </a:r>
            <a:r>
              <a:rPr lang="en-US" altLang="zh-TW" dirty="0" smtClean="0">
                <a:solidFill>
                  <a:schemeClr val="accent1">
                    <a:lumMod val="50000"/>
                  </a:schemeClr>
                </a:solidFill>
              </a:rPr>
              <a:t> = 600 </a:t>
            </a:r>
            <a:r>
              <a:rPr lang="en-US" altLang="zh-TW" dirty="0" err="1" smtClean="0">
                <a:solidFill>
                  <a:schemeClr val="accent1">
                    <a:lumMod val="50000"/>
                  </a:schemeClr>
                </a:solidFill>
              </a:rPr>
              <a:t>m;Xrm</a:t>
            </a:r>
            <a:r>
              <a:rPr lang="en-US" altLang="zh-TW" dirty="0" smtClean="0">
                <a:solidFill>
                  <a:schemeClr val="accent1">
                    <a:lumMod val="50000"/>
                  </a:schemeClr>
                </a:solidFill>
              </a:rPr>
              <a:t> = 10 km</a:t>
            </a:r>
            <a:endParaRPr lang="zh-TW" altLang="en-US" dirty="0">
              <a:solidFill>
                <a:schemeClr val="accent1">
                  <a:lumMod val="50000"/>
                </a:schemeClr>
              </a:solidFill>
            </a:endParaRPr>
          </a:p>
        </p:txBody>
      </p:sp>
      <p:sp>
        <p:nvSpPr>
          <p:cNvPr id="8" name="文字方塊 7"/>
          <p:cNvSpPr txBox="1"/>
          <p:nvPr/>
        </p:nvSpPr>
        <p:spPr>
          <a:xfrm>
            <a:off x="5868144" y="3717032"/>
            <a:ext cx="2880319" cy="369332"/>
          </a:xfrm>
          <a:prstGeom prst="rect">
            <a:avLst/>
          </a:prstGeom>
          <a:solidFill>
            <a:srgbClr val="CBE1E7">
              <a:alpha val="76078"/>
            </a:srgbClr>
          </a:solidFill>
        </p:spPr>
        <p:txBody>
          <a:bodyPr wrap="square" rtlCol="0">
            <a:spAutoFit/>
          </a:bodyPr>
          <a:lstStyle/>
          <a:p>
            <a:r>
              <a:rPr lang="en-US" altLang="zh-TW" dirty="0" smtClean="0">
                <a:solidFill>
                  <a:schemeClr val="accent1">
                    <a:lumMod val="50000"/>
                  </a:schemeClr>
                </a:solidFill>
              </a:rPr>
              <a:t>H</a:t>
            </a:r>
            <a:r>
              <a:rPr lang="en-US" altLang="zh-TW" sz="1200" dirty="0" smtClean="0">
                <a:solidFill>
                  <a:schemeClr val="accent1">
                    <a:lumMod val="50000"/>
                  </a:schemeClr>
                </a:solidFill>
              </a:rPr>
              <a:t>0</a:t>
            </a:r>
            <a:r>
              <a:rPr lang="en-US" altLang="zh-TW" dirty="0" smtClean="0">
                <a:solidFill>
                  <a:schemeClr val="accent1">
                    <a:lumMod val="50000"/>
                  </a:schemeClr>
                </a:solidFill>
              </a:rPr>
              <a:t> =900 </a:t>
            </a:r>
            <a:r>
              <a:rPr lang="en-US" altLang="zh-TW" dirty="0" err="1" smtClean="0">
                <a:solidFill>
                  <a:schemeClr val="accent1">
                    <a:lumMod val="50000"/>
                  </a:schemeClr>
                </a:solidFill>
              </a:rPr>
              <a:t>m;Xrm</a:t>
            </a:r>
            <a:r>
              <a:rPr lang="en-US" altLang="zh-TW" dirty="0" smtClean="0">
                <a:solidFill>
                  <a:schemeClr val="accent1">
                    <a:lumMod val="50000"/>
                  </a:schemeClr>
                </a:solidFill>
              </a:rPr>
              <a:t> = 40 km</a:t>
            </a:r>
            <a:endParaRPr lang="zh-TW" alt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fig05.jpg"/>
          <p:cNvPicPr>
            <a:picLocks noChangeAspect="1"/>
          </p:cNvPicPr>
          <p:nvPr/>
        </p:nvPicPr>
        <p:blipFill>
          <a:blip r:embed="rId3" cstate="print"/>
          <a:stretch>
            <a:fillRect/>
          </a:stretch>
        </p:blipFill>
        <p:spPr>
          <a:xfrm>
            <a:off x="2051720" y="980728"/>
            <a:ext cx="5656403" cy="5125477"/>
          </a:xfrm>
          <a:prstGeom prst="rect">
            <a:avLst/>
          </a:prstGeom>
        </p:spPr>
      </p:pic>
      <p:sp>
        <p:nvSpPr>
          <p:cNvPr id="4" name="文字方塊 3"/>
          <p:cNvSpPr txBox="1"/>
          <p:nvPr/>
        </p:nvSpPr>
        <p:spPr>
          <a:xfrm>
            <a:off x="7020272" y="5013176"/>
            <a:ext cx="864096" cy="400110"/>
          </a:xfrm>
          <a:prstGeom prst="rect">
            <a:avLst/>
          </a:prstGeom>
          <a:noFill/>
        </p:spPr>
        <p:txBody>
          <a:bodyPr wrap="square" rtlCol="0">
            <a:spAutoFit/>
          </a:bodyPr>
          <a:lstStyle/>
          <a:p>
            <a:r>
              <a:rPr lang="en-US" altLang="zh-TW" sz="2000" b="1" dirty="0" smtClean="0">
                <a:solidFill>
                  <a:schemeClr val="bg1"/>
                </a:solidFill>
              </a:rPr>
              <a:t>(mm)</a:t>
            </a:r>
            <a:endParaRPr lang="zh-TW" altLang="en-US" sz="2000" b="1" dirty="0">
              <a:solidFill>
                <a:schemeClr val="bg1"/>
              </a:solidFill>
            </a:endParaRPr>
          </a:p>
        </p:txBody>
      </p:sp>
      <p:sp>
        <p:nvSpPr>
          <p:cNvPr id="5" name="標題 3"/>
          <p:cNvSpPr txBox="1">
            <a:spLocks/>
          </p:cNvSpPr>
          <p:nvPr/>
        </p:nvSpPr>
        <p:spPr>
          <a:xfrm>
            <a:off x="457200" y="253536"/>
            <a:ext cx="8229600" cy="1143000"/>
          </a:xfrm>
          <a:prstGeom prst="rect">
            <a:avLst/>
          </a:prstGeom>
        </p:spPr>
        <p:txBody>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zh-TW" sz="4800" b="0" i="0" u="none" strike="noStrike" kern="1200" cap="none" spc="0" normalizeH="0" baseline="0" noProof="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總累積降雨量</a:t>
            </a:r>
            <a:endParaRPr kumimoji="0" lang="zh-TW" altLang="en-US"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文字方塊 5"/>
          <p:cNvSpPr txBox="1"/>
          <p:nvPr/>
        </p:nvSpPr>
        <p:spPr>
          <a:xfrm>
            <a:off x="6516216" y="548680"/>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4211960" y="6093296"/>
            <a:ext cx="1224136" cy="400110"/>
          </a:xfrm>
          <a:prstGeom prst="rect">
            <a:avLst/>
          </a:prstGeom>
          <a:noFill/>
        </p:spPr>
        <p:txBody>
          <a:bodyPr wrap="square" rtlCol="0">
            <a:spAutoFit/>
          </a:bodyPr>
          <a:lstStyle/>
          <a:p>
            <a:r>
              <a:rPr lang="zh-TW" altLang="en-US" sz="2000" b="1" dirty="0" smtClean="0">
                <a:effectLst>
                  <a:outerShdw blurRad="38100" dist="38100" dir="2700000" algn="tl">
                    <a:srgbClr val="000000">
                      <a:alpha val="43137"/>
                    </a:srgbClr>
                  </a:outerShdw>
                </a:effectLst>
              </a:rPr>
              <a:t>平地地形</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lang="zh-TW" altLang="en-US" b="1" dirty="0" smtClean="0">
                <a:effectLst>
                  <a:outerShdw blurRad="38100" dist="38100" dir="2700000" algn="tl">
                    <a:srgbClr val="000000">
                      <a:alpha val="43137"/>
                    </a:srgbClr>
                  </a:outerShdw>
                </a:effectLst>
              </a:rPr>
              <a:t>垂直</a:t>
            </a:r>
            <a:r>
              <a:rPr lang="zh-TW" altLang="en-US" b="1" dirty="0" smtClean="0">
                <a:effectLst>
                  <a:outerShdw blurRad="38100" dist="38100" dir="2700000" algn="tl">
                    <a:srgbClr val="000000">
                      <a:alpha val="43137"/>
                    </a:srgbClr>
                  </a:outerShdw>
                </a:effectLst>
              </a:rPr>
              <a:t>橫截面</a:t>
            </a:r>
            <a:endParaRPr lang="zh-TW" altLang="en-US" b="1" dirty="0">
              <a:effectLst>
                <a:outerShdw blurRad="38100" dist="38100" dir="2700000" algn="tl">
                  <a:srgbClr val="000000">
                    <a:alpha val="43137"/>
                  </a:srgbClr>
                </a:outerShdw>
              </a:effectLst>
            </a:endParaRPr>
          </a:p>
        </p:txBody>
      </p:sp>
      <p:pic>
        <p:nvPicPr>
          <p:cNvPr id="5" name="內容版面配置區 4" descr="fig06-1.jpg"/>
          <p:cNvPicPr>
            <a:picLocks noGrp="1" noChangeAspect="1"/>
          </p:cNvPicPr>
          <p:nvPr>
            <p:ph idx="1"/>
          </p:nvPr>
        </p:nvPicPr>
        <p:blipFill>
          <a:blip r:embed="rId3" cstate="print"/>
          <a:stretch>
            <a:fillRect/>
          </a:stretch>
        </p:blipFill>
        <p:spPr>
          <a:xfrm>
            <a:off x="0" y="2564904"/>
            <a:ext cx="8229600" cy="2636176"/>
          </a:xfrm>
        </p:spPr>
      </p:pic>
      <p:pic>
        <p:nvPicPr>
          <p:cNvPr id="6" name="圖片 5" descr="fig06-3.jpg"/>
          <p:cNvPicPr>
            <a:picLocks noChangeAspect="1"/>
          </p:cNvPicPr>
          <p:nvPr/>
        </p:nvPicPr>
        <p:blipFill>
          <a:blip r:embed="rId4" cstate="print"/>
          <a:stretch>
            <a:fillRect/>
          </a:stretch>
        </p:blipFill>
        <p:spPr>
          <a:xfrm>
            <a:off x="8244408" y="2564904"/>
            <a:ext cx="596552" cy="2592288"/>
          </a:xfrm>
          <a:prstGeom prst="rect">
            <a:avLst/>
          </a:prstGeom>
        </p:spPr>
      </p:pic>
      <p:sp>
        <p:nvSpPr>
          <p:cNvPr id="7" name="文字方塊 6"/>
          <p:cNvSpPr txBox="1"/>
          <p:nvPr/>
        </p:nvSpPr>
        <p:spPr>
          <a:xfrm>
            <a:off x="8100392" y="5157192"/>
            <a:ext cx="939681" cy="400110"/>
          </a:xfrm>
          <a:prstGeom prst="rect">
            <a:avLst/>
          </a:prstGeom>
          <a:noFill/>
        </p:spPr>
        <p:txBody>
          <a:bodyPr wrap="none" rtlCol="0">
            <a:spAutoFit/>
          </a:bodyPr>
          <a:lstStyle/>
          <a:p>
            <a:r>
              <a:rPr lang="en-US" altLang="zh-TW" sz="2000" b="1" dirty="0" smtClean="0"/>
              <a:t>(m /s)</a:t>
            </a:r>
            <a:endParaRPr lang="zh-TW" altLang="en-US" sz="2000" b="1" dirty="0"/>
          </a:p>
        </p:txBody>
      </p:sp>
      <p:sp>
        <p:nvSpPr>
          <p:cNvPr id="8" name="文字方塊 7"/>
          <p:cNvSpPr txBox="1"/>
          <p:nvPr/>
        </p:nvSpPr>
        <p:spPr>
          <a:xfrm>
            <a:off x="755576" y="2060848"/>
            <a:ext cx="1252266" cy="523220"/>
          </a:xfrm>
          <a:prstGeom prst="rect">
            <a:avLst/>
          </a:prstGeom>
          <a:noFill/>
        </p:spPr>
        <p:txBody>
          <a:bodyPr wrap="none" rtlCol="0">
            <a:spAutoFit/>
          </a:bodyPr>
          <a:lstStyle/>
          <a:p>
            <a:r>
              <a:rPr lang="en-US" altLang="zh-TW" sz="2800" b="1" dirty="0" smtClean="0"/>
              <a:t>9300 s</a:t>
            </a:r>
            <a:endParaRPr lang="zh-TW" altLang="en-US" sz="2800" b="1" dirty="0"/>
          </a:p>
        </p:txBody>
      </p:sp>
      <p:sp>
        <p:nvSpPr>
          <p:cNvPr id="9" name="文字方塊 8"/>
          <p:cNvSpPr txBox="1"/>
          <p:nvPr/>
        </p:nvSpPr>
        <p:spPr>
          <a:xfrm>
            <a:off x="3563888" y="2060848"/>
            <a:ext cx="1252266" cy="523220"/>
          </a:xfrm>
          <a:prstGeom prst="rect">
            <a:avLst/>
          </a:prstGeom>
          <a:noFill/>
        </p:spPr>
        <p:txBody>
          <a:bodyPr wrap="none" rtlCol="0">
            <a:spAutoFit/>
          </a:bodyPr>
          <a:lstStyle/>
          <a:p>
            <a:r>
              <a:rPr lang="en-US" altLang="zh-TW" sz="2800" b="1" dirty="0" smtClean="0"/>
              <a:t>9600 s</a:t>
            </a:r>
            <a:endParaRPr lang="zh-TW" altLang="en-US" sz="2800" b="1" dirty="0"/>
          </a:p>
        </p:txBody>
      </p:sp>
      <p:sp>
        <p:nvSpPr>
          <p:cNvPr id="10" name="文字方塊 9"/>
          <p:cNvSpPr txBox="1"/>
          <p:nvPr/>
        </p:nvSpPr>
        <p:spPr>
          <a:xfrm>
            <a:off x="6372200" y="2060848"/>
            <a:ext cx="1252266" cy="523220"/>
          </a:xfrm>
          <a:prstGeom prst="rect">
            <a:avLst/>
          </a:prstGeom>
          <a:noFill/>
        </p:spPr>
        <p:txBody>
          <a:bodyPr wrap="none" rtlCol="0">
            <a:spAutoFit/>
          </a:bodyPr>
          <a:lstStyle/>
          <a:p>
            <a:r>
              <a:rPr lang="en-US" altLang="zh-TW" sz="2800" b="1" dirty="0" smtClean="0"/>
              <a:t>9900 s</a:t>
            </a:r>
            <a:endParaRPr lang="zh-TW" altLang="en-US" sz="2800" b="1" dirty="0"/>
          </a:p>
        </p:txBody>
      </p:sp>
      <p:sp>
        <p:nvSpPr>
          <p:cNvPr id="11" name="矩形 10"/>
          <p:cNvSpPr/>
          <p:nvPr/>
        </p:nvSpPr>
        <p:spPr>
          <a:xfrm>
            <a:off x="4139952" y="4005064"/>
            <a:ext cx="288032" cy="9361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2" name="文字方塊 11"/>
          <p:cNvSpPr txBox="1"/>
          <p:nvPr/>
        </p:nvSpPr>
        <p:spPr>
          <a:xfrm>
            <a:off x="3779912" y="5373216"/>
            <a:ext cx="1107996" cy="369332"/>
          </a:xfrm>
          <a:prstGeom prst="rect">
            <a:avLst/>
          </a:prstGeom>
          <a:noFill/>
        </p:spPr>
        <p:txBody>
          <a:bodyPr wrap="none" rtlCol="0">
            <a:spAutoFit/>
          </a:bodyPr>
          <a:lstStyle/>
          <a:p>
            <a:r>
              <a:rPr lang="zh-TW" altLang="en-US" b="1" dirty="0" smtClean="0"/>
              <a:t>平地地形</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06-2.jpg"/>
          <p:cNvPicPr>
            <a:picLocks noGrp="1" noChangeAspect="1"/>
          </p:cNvPicPr>
          <p:nvPr>
            <p:ph idx="1"/>
          </p:nvPr>
        </p:nvPicPr>
        <p:blipFill>
          <a:blip r:embed="rId2" cstate="print"/>
          <a:stretch>
            <a:fillRect/>
          </a:stretch>
        </p:blipFill>
        <p:spPr>
          <a:xfrm>
            <a:off x="0" y="2564904"/>
            <a:ext cx="8229600" cy="2689688"/>
          </a:xfrm>
        </p:spPr>
      </p:pic>
      <p:pic>
        <p:nvPicPr>
          <p:cNvPr id="5" name="圖片 4" descr="fig06-3.jpg"/>
          <p:cNvPicPr>
            <a:picLocks noChangeAspect="1"/>
          </p:cNvPicPr>
          <p:nvPr/>
        </p:nvPicPr>
        <p:blipFill>
          <a:blip r:embed="rId3" cstate="print"/>
          <a:stretch>
            <a:fillRect/>
          </a:stretch>
        </p:blipFill>
        <p:spPr>
          <a:xfrm>
            <a:off x="8244408" y="2564904"/>
            <a:ext cx="596552" cy="2592288"/>
          </a:xfrm>
          <a:prstGeom prst="rect">
            <a:avLst/>
          </a:prstGeom>
        </p:spPr>
      </p:pic>
      <p:sp>
        <p:nvSpPr>
          <p:cNvPr id="6" name="文字方塊 5"/>
          <p:cNvSpPr txBox="1"/>
          <p:nvPr/>
        </p:nvSpPr>
        <p:spPr>
          <a:xfrm>
            <a:off x="8100392" y="5157192"/>
            <a:ext cx="939681" cy="400110"/>
          </a:xfrm>
          <a:prstGeom prst="rect">
            <a:avLst/>
          </a:prstGeom>
          <a:noFill/>
        </p:spPr>
        <p:txBody>
          <a:bodyPr wrap="none" rtlCol="0">
            <a:spAutoFit/>
          </a:bodyPr>
          <a:lstStyle/>
          <a:p>
            <a:r>
              <a:rPr lang="en-US" altLang="zh-TW" sz="2000" b="1" dirty="0" smtClean="0"/>
              <a:t>(m /s)</a:t>
            </a:r>
            <a:endParaRPr lang="zh-TW" altLang="en-US" sz="2000" b="1" dirty="0"/>
          </a:p>
        </p:txBody>
      </p:sp>
      <p:sp>
        <p:nvSpPr>
          <p:cNvPr id="7" name="文字方塊 6"/>
          <p:cNvSpPr txBox="1"/>
          <p:nvPr/>
        </p:nvSpPr>
        <p:spPr>
          <a:xfrm>
            <a:off x="755576" y="2060848"/>
            <a:ext cx="1451038" cy="523220"/>
          </a:xfrm>
          <a:prstGeom prst="rect">
            <a:avLst/>
          </a:prstGeom>
          <a:noFill/>
        </p:spPr>
        <p:txBody>
          <a:bodyPr wrap="none" rtlCol="0">
            <a:spAutoFit/>
          </a:bodyPr>
          <a:lstStyle/>
          <a:p>
            <a:r>
              <a:rPr lang="en-US" altLang="zh-TW" sz="2800" b="1" dirty="0" smtClean="0"/>
              <a:t>10200 s</a:t>
            </a:r>
            <a:endParaRPr lang="zh-TW" altLang="en-US" sz="2800" b="1" dirty="0"/>
          </a:p>
        </p:txBody>
      </p:sp>
      <p:sp>
        <p:nvSpPr>
          <p:cNvPr id="8" name="文字方塊 7"/>
          <p:cNvSpPr txBox="1"/>
          <p:nvPr/>
        </p:nvSpPr>
        <p:spPr>
          <a:xfrm>
            <a:off x="3707904" y="2060848"/>
            <a:ext cx="1451038" cy="523220"/>
          </a:xfrm>
          <a:prstGeom prst="rect">
            <a:avLst/>
          </a:prstGeom>
          <a:noFill/>
        </p:spPr>
        <p:txBody>
          <a:bodyPr wrap="none" rtlCol="0">
            <a:spAutoFit/>
          </a:bodyPr>
          <a:lstStyle/>
          <a:p>
            <a:r>
              <a:rPr lang="en-US" altLang="zh-TW" sz="2800" b="1" dirty="0" smtClean="0"/>
              <a:t>10500 s</a:t>
            </a:r>
            <a:endParaRPr lang="zh-TW" altLang="en-US" sz="2800" b="1" dirty="0"/>
          </a:p>
        </p:txBody>
      </p:sp>
      <p:sp>
        <p:nvSpPr>
          <p:cNvPr id="9" name="文字方塊 8"/>
          <p:cNvSpPr txBox="1"/>
          <p:nvPr/>
        </p:nvSpPr>
        <p:spPr>
          <a:xfrm>
            <a:off x="6444208" y="2060848"/>
            <a:ext cx="1451038" cy="523220"/>
          </a:xfrm>
          <a:prstGeom prst="rect">
            <a:avLst/>
          </a:prstGeom>
          <a:noFill/>
        </p:spPr>
        <p:txBody>
          <a:bodyPr wrap="none" rtlCol="0">
            <a:spAutoFit/>
          </a:bodyPr>
          <a:lstStyle/>
          <a:p>
            <a:r>
              <a:rPr lang="en-US" altLang="zh-TW" sz="2800" b="1" dirty="0" smtClean="0"/>
              <a:t>10800 s</a:t>
            </a:r>
            <a:endParaRPr lang="zh-TW" altLang="en-US" sz="2800" b="1" dirty="0"/>
          </a:p>
        </p:txBody>
      </p:sp>
      <p:sp>
        <p:nvSpPr>
          <p:cNvPr id="11" name="標題 2"/>
          <p:cNvSpPr txBox="1">
            <a:spLocks/>
          </p:cNvSpPr>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600" b="1" i="0" u="none" strike="noStrike" kern="1200" cap="none" spc="0" normalizeH="0" baseline="0" noProof="0" dirty="0" smtClean="0">
                <a:ln>
                  <a:noFill/>
                </a:ln>
                <a:solidFill>
                  <a:schemeClr val="tx2">
                    <a:tint val="100000"/>
                    <a:shade val="90000"/>
                    <a:satMod val="250000"/>
                    <a:alpha val="100000"/>
                  </a:schemeClr>
                </a:solidFill>
                <a:effectLst>
                  <a:outerShdw blurRad="38100" dist="38100" dir="2700000" algn="tl">
                    <a:srgbClr val="000000">
                      <a:alpha val="43137"/>
                    </a:srgbClr>
                  </a:outerShdw>
                </a:effectLst>
                <a:uLnTx/>
                <a:uFillTx/>
                <a:latin typeface="+mj-lt"/>
                <a:ea typeface="+mj-ea"/>
                <a:cs typeface="+mj-cs"/>
              </a:rPr>
              <a:t>垂直</a:t>
            </a:r>
            <a:r>
              <a:rPr kumimoji="0" lang="zh-TW" altLang="en-US" sz="4600" b="1" i="0" u="none" strike="noStrike" kern="1200" cap="none" spc="0" normalizeH="0" baseline="0" noProof="0" dirty="0" smtClean="0">
                <a:ln>
                  <a:noFill/>
                </a:ln>
                <a:solidFill>
                  <a:schemeClr val="tx2">
                    <a:tint val="100000"/>
                    <a:shade val="90000"/>
                    <a:satMod val="250000"/>
                    <a:alpha val="100000"/>
                  </a:schemeClr>
                </a:solidFill>
                <a:effectLst>
                  <a:outerShdw blurRad="38100" dist="38100" dir="2700000" algn="tl">
                    <a:srgbClr val="000000">
                      <a:alpha val="43137"/>
                    </a:srgbClr>
                  </a:outerShdw>
                </a:effectLst>
                <a:uLnTx/>
                <a:uFillTx/>
                <a:latin typeface="+mj-lt"/>
                <a:ea typeface="+mj-ea"/>
                <a:cs typeface="+mj-cs"/>
              </a:rPr>
              <a:t>橫截面</a:t>
            </a:r>
            <a:endParaRPr kumimoji="0" lang="zh-TW" altLang="en-US" sz="4600" b="1" i="0" u="none" strike="noStrike" kern="1200" cap="none" spc="0" normalizeH="0" baseline="0" noProof="0" dirty="0">
              <a:ln>
                <a:noFill/>
              </a:ln>
              <a:solidFill>
                <a:schemeClr val="tx2">
                  <a:tint val="100000"/>
                  <a:shade val="90000"/>
                  <a:satMod val="250000"/>
                  <a:alpha val="100000"/>
                </a:schemeClr>
              </a:solidFill>
              <a:effectLst>
                <a:outerShdw blurRad="38100" dist="38100" dir="2700000" algn="tl">
                  <a:srgbClr val="000000">
                    <a:alpha val="43137"/>
                  </a:srgbClr>
                </a:outerShdw>
              </a:effectLst>
              <a:uLnTx/>
              <a:uFillTx/>
              <a:latin typeface="+mj-lt"/>
              <a:ea typeface="+mj-ea"/>
              <a:cs typeface="+mj-cs"/>
            </a:endParaRPr>
          </a:p>
        </p:txBody>
      </p:sp>
      <p:sp>
        <p:nvSpPr>
          <p:cNvPr id="10" name="文字方塊 9"/>
          <p:cNvSpPr txBox="1"/>
          <p:nvPr/>
        </p:nvSpPr>
        <p:spPr>
          <a:xfrm>
            <a:off x="3851920" y="5373216"/>
            <a:ext cx="1107996" cy="369332"/>
          </a:xfrm>
          <a:prstGeom prst="rect">
            <a:avLst/>
          </a:prstGeom>
          <a:noFill/>
        </p:spPr>
        <p:txBody>
          <a:bodyPr wrap="none" rtlCol="0">
            <a:spAutoFit/>
          </a:bodyPr>
          <a:lstStyle/>
          <a:p>
            <a:r>
              <a:rPr lang="zh-TW" altLang="en-US" b="1" dirty="0" smtClean="0"/>
              <a:t>平地地形</a:t>
            </a:r>
            <a:endParaRPr lang="zh-TW" alt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07.jpg"/>
          <p:cNvPicPr>
            <a:picLocks noGrp="1" noChangeAspect="1"/>
          </p:cNvPicPr>
          <p:nvPr>
            <p:ph idx="1"/>
          </p:nvPr>
        </p:nvPicPr>
        <p:blipFill>
          <a:blip r:embed="rId3" cstate="print"/>
          <a:stretch>
            <a:fillRect/>
          </a:stretch>
        </p:blipFill>
        <p:spPr>
          <a:xfrm>
            <a:off x="2267744" y="1700808"/>
            <a:ext cx="4945528" cy="4525962"/>
          </a:xfrm>
        </p:spPr>
      </p:pic>
      <p:sp>
        <p:nvSpPr>
          <p:cNvPr id="5" name="文字方塊 4"/>
          <p:cNvSpPr txBox="1"/>
          <p:nvPr/>
        </p:nvSpPr>
        <p:spPr>
          <a:xfrm>
            <a:off x="6660232" y="4869160"/>
            <a:ext cx="864096" cy="400110"/>
          </a:xfrm>
          <a:prstGeom prst="rect">
            <a:avLst/>
          </a:prstGeom>
          <a:noFill/>
        </p:spPr>
        <p:txBody>
          <a:bodyPr wrap="square" rtlCol="0">
            <a:spAutoFit/>
          </a:bodyPr>
          <a:lstStyle/>
          <a:p>
            <a:r>
              <a:rPr lang="en-US" altLang="zh-TW" sz="2000" b="1" dirty="0" smtClean="0">
                <a:solidFill>
                  <a:schemeClr val="bg1"/>
                </a:solidFill>
              </a:rPr>
              <a:t>(mm)</a:t>
            </a:r>
            <a:endParaRPr lang="zh-TW" altLang="en-US" sz="2000" b="1" dirty="0">
              <a:solidFill>
                <a:schemeClr val="bg1"/>
              </a:solidFill>
            </a:endParaRPr>
          </a:p>
        </p:txBody>
      </p:sp>
      <p:sp>
        <p:nvSpPr>
          <p:cNvPr id="8" name="標題 3"/>
          <p:cNvSpPr>
            <a:spLocks noGrp="1"/>
          </p:cNvSpPr>
          <p:nvPr>
            <p:ph type="title"/>
          </p:nvPr>
        </p:nvSpPr>
        <p:spPr>
          <a:xfrm>
            <a:off x="457200" y="253536"/>
            <a:ext cx="8229600" cy="1143000"/>
          </a:xfrm>
        </p:spPr>
        <p:txBody>
          <a:bodyPr/>
          <a:lstStyle/>
          <a:p>
            <a:pPr algn="ctr"/>
            <a:r>
              <a:rPr lang="zh-TW" altLang="zh-TW" sz="4800" dirty="0" smtClean="0">
                <a:solidFill>
                  <a:schemeClr val="tx1"/>
                </a:solidFill>
              </a:rPr>
              <a:t>總累積降雨量</a:t>
            </a:r>
            <a:endParaRPr lang="zh-TW" altLang="en-US" dirty="0"/>
          </a:p>
        </p:txBody>
      </p:sp>
      <p:sp>
        <p:nvSpPr>
          <p:cNvPr id="9" name="文字方塊 8"/>
          <p:cNvSpPr txBox="1"/>
          <p:nvPr/>
        </p:nvSpPr>
        <p:spPr>
          <a:xfrm>
            <a:off x="3203848" y="6165304"/>
            <a:ext cx="325589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 km</a:t>
            </a:r>
            <a:endParaRPr lang="zh-TW" altLang="en-US" sz="2000" b="1" dirty="0">
              <a:effectLst>
                <a:outerShdw blurRad="38100" dist="38100" dir="2700000" algn="tl">
                  <a:srgbClr val="000000">
                    <a:alpha val="43137"/>
                  </a:srgbClr>
                </a:outerShdw>
              </a:effectLst>
            </a:endParaRPr>
          </a:p>
        </p:txBody>
      </p:sp>
      <p:sp>
        <p:nvSpPr>
          <p:cNvPr id="10" name="文字方塊 9"/>
          <p:cNvSpPr txBox="1"/>
          <p:nvPr/>
        </p:nvSpPr>
        <p:spPr>
          <a:xfrm>
            <a:off x="6516216" y="83671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fig08-1.jpg"/>
          <p:cNvPicPr>
            <a:picLocks noGrp="1" noChangeAspect="1"/>
          </p:cNvPicPr>
          <p:nvPr>
            <p:ph idx="1"/>
          </p:nvPr>
        </p:nvPicPr>
        <p:blipFill>
          <a:blip r:embed="rId3" cstate="print"/>
          <a:stretch>
            <a:fillRect/>
          </a:stretch>
        </p:blipFill>
        <p:spPr>
          <a:xfrm>
            <a:off x="0" y="2564904"/>
            <a:ext cx="8229600" cy="2664502"/>
          </a:xfrm>
        </p:spPr>
      </p:pic>
      <p:pic>
        <p:nvPicPr>
          <p:cNvPr id="7" name="圖片 6" descr="fig08-3.jpg"/>
          <p:cNvPicPr>
            <a:picLocks noChangeAspect="1"/>
          </p:cNvPicPr>
          <p:nvPr/>
        </p:nvPicPr>
        <p:blipFill>
          <a:blip r:embed="rId4" cstate="print"/>
          <a:stretch>
            <a:fillRect/>
          </a:stretch>
        </p:blipFill>
        <p:spPr>
          <a:xfrm>
            <a:off x="8244408" y="2564904"/>
            <a:ext cx="657629" cy="2434208"/>
          </a:xfrm>
          <a:prstGeom prst="rect">
            <a:avLst/>
          </a:prstGeom>
        </p:spPr>
      </p:pic>
      <p:sp>
        <p:nvSpPr>
          <p:cNvPr id="9" name="文字方塊 8"/>
          <p:cNvSpPr txBox="1"/>
          <p:nvPr/>
        </p:nvSpPr>
        <p:spPr>
          <a:xfrm>
            <a:off x="8100392" y="5157192"/>
            <a:ext cx="939681" cy="400110"/>
          </a:xfrm>
          <a:prstGeom prst="rect">
            <a:avLst/>
          </a:prstGeom>
          <a:noFill/>
        </p:spPr>
        <p:txBody>
          <a:bodyPr wrap="none" rtlCol="0">
            <a:spAutoFit/>
          </a:bodyPr>
          <a:lstStyle/>
          <a:p>
            <a:r>
              <a:rPr lang="en-US" altLang="zh-TW" sz="2000" b="1" dirty="0" smtClean="0"/>
              <a:t>(m /s)</a:t>
            </a:r>
            <a:endParaRPr lang="zh-TW" altLang="en-US" sz="2000" b="1" dirty="0"/>
          </a:p>
        </p:txBody>
      </p:sp>
      <p:sp>
        <p:nvSpPr>
          <p:cNvPr id="10" name="文字方塊 9"/>
          <p:cNvSpPr txBox="1"/>
          <p:nvPr/>
        </p:nvSpPr>
        <p:spPr>
          <a:xfrm>
            <a:off x="755576" y="2060848"/>
            <a:ext cx="1252266" cy="523220"/>
          </a:xfrm>
          <a:prstGeom prst="rect">
            <a:avLst/>
          </a:prstGeom>
          <a:noFill/>
        </p:spPr>
        <p:txBody>
          <a:bodyPr wrap="none" rtlCol="0">
            <a:spAutoFit/>
          </a:bodyPr>
          <a:lstStyle/>
          <a:p>
            <a:r>
              <a:rPr lang="en-US" altLang="zh-TW" sz="2800" b="1" dirty="0" smtClean="0"/>
              <a:t>9300 s</a:t>
            </a:r>
            <a:endParaRPr lang="zh-TW" altLang="en-US" sz="2800" b="1" dirty="0"/>
          </a:p>
        </p:txBody>
      </p:sp>
      <p:sp>
        <p:nvSpPr>
          <p:cNvPr id="11" name="文字方塊 10"/>
          <p:cNvSpPr txBox="1"/>
          <p:nvPr/>
        </p:nvSpPr>
        <p:spPr>
          <a:xfrm>
            <a:off x="3563888" y="2060848"/>
            <a:ext cx="1252266" cy="523220"/>
          </a:xfrm>
          <a:prstGeom prst="rect">
            <a:avLst/>
          </a:prstGeom>
          <a:noFill/>
        </p:spPr>
        <p:txBody>
          <a:bodyPr wrap="none" rtlCol="0">
            <a:spAutoFit/>
          </a:bodyPr>
          <a:lstStyle/>
          <a:p>
            <a:r>
              <a:rPr lang="en-US" altLang="zh-TW" sz="2800" b="1" dirty="0" smtClean="0"/>
              <a:t>9600 s</a:t>
            </a:r>
            <a:endParaRPr lang="zh-TW" altLang="en-US" sz="2800" b="1" dirty="0"/>
          </a:p>
        </p:txBody>
      </p:sp>
      <p:sp>
        <p:nvSpPr>
          <p:cNvPr id="12" name="文字方塊 11"/>
          <p:cNvSpPr txBox="1"/>
          <p:nvPr/>
        </p:nvSpPr>
        <p:spPr>
          <a:xfrm>
            <a:off x="6372200" y="2060848"/>
            <a:ext cx="1252266" cy="523220"/>
          </a:xfrm>
          <a:prstGeom prst="rect">
            <a:avLst/>
          </a:prstGeom>
          <a:noFill/>
        </p:spPr>
        <p:txBody>
          <a:bodyPr wrap="none" rtlCol="0">
            <a:spAutoFit/>
          </a:bodyPr>
          <a:lstStyle/>
          <a:p>
            <a:r>
              <a:rPr lang="en-US" altLang="zh-TW" sz="2800" b="1" dirty="0" smtClean="0"/>
              <a:t>9900 s</a:t>
            </a:r>
            <a:endParaRPr lang="zh-TW" altLang="en-US" sz="2800" b="1" dirty="0"/>
          </a:p>
        </p:txBody>
      </p:sp>
      <p:sp>
        <p:nvSpPr>
          <p:cNvPr id="13" name="標題 2"/>
          <p:cNvSpPr>
            <a:spLocks noGrp="1"/>
          </p:cNvSpPr>
          <p:nvPr>
            <p:ph type="title"/>
          </p:nvPr>
        </p:nvSpPr>
        <p:spPr>
          <a:xfrm>
            <a:off x="457200" y="253536"/>
            <a:ext cx="8229600" cy="1143000"/>
          </a:xfrm>
        </p:spPr>
        <p:txBody>
          <a:bodyPr/>
          <a:lstStyle/>
          <a:p>
            <a:pPr algn="ctr"/>
            <a:r>
              <a:rPr lang="zh-TW" altLang="en-US" b="1" dirty="0" smtClean="0">
                <a:effectLst>
                  <a:outerShdw blurRad="38100" dist="38100" dir="2700000" algn="tl">
                    <a:srgbClr val="000000">
                      <a:alpha val="43137"/>
                    </a:srgbClr>
                  </a:outerShdw>
                </a:effectLst>
              </a:rPr>
              <a:t>垂直</a:t>
            </a:r>
            <a:r>
              <a:rPr lang="zh-TW" altLang="en-US" b="1" dirty="0" smtClean="0">
                <a:effectLst>
                  <a:outerShdw blurRad="38100" dist="38100" dir="2700000" algn="tl">
                    <a:srgbClr val="000000">
                      <a:alpha val="43137"/>
                    </a:srgbClr>
                  </a:outerShdw>
                </a:effectLst>
              </a:rPr>
              <a:t>橫截面</a:t>
            </a:r>
            <a:endParaRPr lang="zh-TW" altLang="en-US" b="1" dirty="0">
              <a:effectLst>
                <a:outerShdw blurRad="38100" dist="38100" dir="2700000" algn="tl">
                  <a:srgbClr val="000000">
                    <a:alpha val="43137"/>
                  </a:srgbClr>
                </a:outerShdw>
              </a:effectLst>
            </a:endParaRPr>
          </a:p>
        </p:txBody>
      </p:sp>
      <p:sp>
        <p:nvSpPr>
          <p:cNvPr id="14" name="文字方塊 13"/>
          <p:cNvSpPr txBox="1"/>
          <p:nvPr/>
        </p:nvSpPr>
        <p:spPr>
          <a:xfrm>
            <a:off x="2987824" y="5445224"/>
            <a:ext cx="3001399" cy="369332"/>
          </a:xfrm>
          <a:prstGeom prst="rect">
            <a:avLst/>
          </a:prstGeom>
          <a:noFill/>
        </p:spPr>
        <p:txBody>
          <a:bodyPr wrap="none" rtlCol="0">
            <a:spAutoFit/>
          </a:bodyPr>
          <a:lstStyle/>
          <a:p>
            <a:r>
              <a:rPr lang="en-US" altLang="zh-TW" b="1" dirty="0" smtClean="0"/>
              <a:t>H</a:t>
            </a:r>
            <a:r>
              <a:rPr lang="zh-TW" altLang="en-US" b="1" dirty="0" smtClean="0"/>
              <a:t> </a:t>
            </a:r>
            <a:r>
              <a:rPr lang="en-US" altLang="zh-TW" b="1" dirty="0" smtClean="0"/>
              <a:t>=</a:t>
            </a:r>
            <a:r>
              <a:rPr lang="zh-TW" altLang="en-US" b="1" dirty="0" smtClean="0"/>
              <a:t> </a:t>
            </a:r>
            <a:r>
              <a:rPr lang="en-US" altLang="zh-TW" b="1" dirty="0" smtClean="0"/>
              <a:t>900</a:t>
            </a:r>
            <a:r>
              <a:rPr lang="zh-TW" altLang="en-US" b="1" dirty="0" smtClean="0"/>
              <a:t> </a:t>
            </a:r>
            <a:r>
              <a:rPr lang="en-US" altLang="zh-TW" b="1" dirty="0" smtClean="0"/>
              <a:t>m</a:t>
            </a:r>
            <a:r>
              <a:rPr lang="zh-TW" altLang="en-US" b="1" dirty="0" smtClean="0"/>
              <a:t>；</a:t>
            </a:r>
            <a:r>
              <a:rPr lang="en-US" altLang="zh-TW" b="1" dirty="0" err="1" smtClean="0"/>
              <a:t>Xrm</a:t>
            </a:r>
            <a:r>
              <a:rPr lang="en-US" altLang="zh-TW" b="1" dirty="0" smtClean="0"/>
              <a:t> = 10 km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fig08-2.jpg"/>
          <p:cNvPicPr>
            <a:picLocks noGrp="1" noChangeAspect="1"/>
          </p:cNvPicPr>
          <p:nvPr>
            <p:ph idx="1"/>
          </p:nvPr>
        </p:nvPicPr>
        <p:blipFill>
          <a:blip r:embed="rId2" cstate="print"/>
          <a:stretch>
            <a:fillRect/>
          </a:stretch>
        </p:blipFill>
        <p:spPr>
          <a:xfrm>
            <a:off x="0" y="2564904"/>
            <a:ext cx="8229600" cy="2685153"/>
          </a:xfrm>
        </p:spPr>
      </p:pic>
      <p:pic>
        <p:nvPicPr>
          <p:cNvPr id="5" name="圖片 4" descr="fig06-3.jpg"/>
          <p:cNvPicPr>
            <a:picLocks noChangeAspect="1"/>
          </p:cNvPicPr>
          <p:nvPr/>
        </p:nvPicPr>
        <p:blipFill>
          <a:blip r:embed="rId3" cstate="print"/>
          <a:stretch>
            <a:fillRect/>
          </a:stretch>
        </p:blipFill>
        <p:spPr>
          <a:xfrm>
            <a:off x="8244408" y="2564904"/>
            <a:ext cx="596552" cy="2592288"/>
          </a:xfrm>
          <a:prstGeom prst="rect">
            <a:avLst/>
          </a:prstGeom>
        </p:spPr>
      </p:pic>
      <p:sp>
        <p:nvSpPr>
          <p:cNvPr id="6" name="文字方塊 5"/>
          <p:cNvSpPr txBox="1"/>
          <p:nvPr/>
        </p:nvSpPr>
        <p:spPr>
          <a:xfrm>
            <a:off x="8100392" y="5157192"/>
            <a:ext cx="939681" cy="400110"/>
          </a:xfrm>
          <a:prstGeom prst="rect">
            <a:avLst/>
          </a:prstGeom>
          <a:noFill/>
        </p:spPr>
        <p:txBody>
          <a:bodyPr wrap="none" rtlCol="0">
            <a:spAutoFit/>
          </a:bodyPr>
          <a:lstStyle/>
          <a:p>
            <a:r>
              <a:rPr lang="en-US" altLang="zh-TW" sz="2000" b="1" dirty="0" smtClean="0"/>
              <a:t>(m /s)</a:t>
            </a:r>
            <a:endParaRPr lang="zh-TW" altLang="en-US" sz="2000" b="1" dirty="0"/>
          </a:p>
        </p:txBody>
      </p:sp>
      <p:sp>
        <p:nvSpPr>
          <p:cNvPr id="7" name="文字方塊 6"/>
          <p:cNvSpPr txBox="1"/>
          <p:nvPr/>
        </p:nvSpPr>
        <p:spPr>
          <a:xfrm>
            <a:off x="755576" y="2060848"/>
            <a:ext cx="1451038" cy="523220"/>
          </a:xfrm>
          <a:prstGeom prst="rect">
            <a:avLst/>
          </a:prstGeom>
          <a:noFill/>
        </p:spPr>
        <p:txBody>
          <a:bodyPr wrap="none" rtlCol="0">
            <a:spAutoFit/>
          </a:bodyPr>
          <a:lstStyle/>
          <a:p>
            <a:r>
              <a:rPr lang="en-US" altLang="zh-TW" sz="2800" b="1" dirty="0" smtClean="0"/>
              <a:t>10200 s</a:t>
            </a:r>
            <a:endParaRPr lang="zh-TW" altLang="en-US" sz="2800" b="1" dirty="0"/>
          </a:p>
        </p:txBody>
      </p:sp>
      <p:sp>
        <p:nvSpPr>
          <p:cNvPr id="8" name="文字方塊 7"/>
          <p:cNvSpPr txBox="1"/>
          <p:nvPr/>
        </p:nvSpPr>
        <p:spPr>
          <a:xfrm>
            <a:off x="3707904" y="2060848"/>
            <a:ext cx="1451038" cy="523220"/>
          </a:xfrm>
          <a:prstGeom prst="rect">
            <a:avLst/>
          </a:prstGeom>
          <a:noFill/>
        </p:spPr>
        <p:txBody>
          <a:bodyPr wrap="none" rtlCol="0">
            <a:spAutoFit/>
          </a:bodyPr>
          <a:lstStyle/>
          <a:p>
            <a:r>
              <a:rPr lang="en-US" altLang="zh-TW" sz="2800" b="1" dirty="0" smtClean="0"/>
              <a:t>10500 s</a:t>
            </a:r>
            <a:endParaRPr lang="zh-TW" altLang="en-US" sz="2800" b="1" dirty="0"/>
          </a:p>
        </p:txBody>
      </p:sp>
      <p:sp>
        <p:nvSpPr>
          <p:cNvPr id="9" name="文字方塊 8"/>
          <p:cNvSpPr txBox="1"/>
          <p:nvPr/>
        </p:nvSpPr>
        <p:spPr>
          <a:xfrm>
            <a:off x="6444208" y="2060848"/>
            <a:ext cx="1451038" cy="523220"/>
          </a:xfrm>
          <a:prstGeom prst="rect">
            <a:avLst/>
          </a:prstGeom>
          <a:noFill/>
        </p:spPr>
        <p:txBody>
          <a:bodyPr wrap="none" rtlCol="0">
            <a:spAutoFit/>
          </a:bodyPr>
          <a:lstStyle/>
          <a:p>
            <a:r>
              <a:rPr lang="en-US" altLang="zh-TW" sz="2800" b="1" dirty="0" smtClean="0"/>
              <a:t>10800 s</a:t>
            </a:r>
            <a:endParaRPr lang="zh-TW" altLang="en-US" sz="2800" b="1" dirty="0"/>
          </a:p>
        </p:txBody>
      </p:sp>
      <p:sp>
        <p:nvSpPr>
          <p:cNvPr id="10" name="文字方塊 9"/>
          <p:cNvSpPr txBox="1"/>
          <p:nvPr/>
        </p:nvSpPr>
        <p:spPr>
          <a:xfrm>
            <a:off x="3059832" y="5373216"/>
            <a:ext cx="3001399" cy="369332"/>
          </a:xfrm>
          <a:prstGeom prst="rect">
            <a:avLst/>
          </a:prstGeom>
          <a:noFill/>
        </p:spPr>
        <p:txBody>
          <a:bodyPr wrap="none" rtlCol="0">
            <a:spAutoFit/>
          </a:bodyPr>
          <a:lstStyle/>
          <a:p>
            <a:r>
              <a:rPr lang="en-US" altLang="zh-TW" b="1" dirty="0" smtClean="0"/>
              <a:t>H</a:t>
            </a:r>
            <a:r>
              <a:rPr lang="zh-TW" altLang="en-US" b="1" dirty="0" smtClean="0"/>
              <a:t> </a:t>
            </a:r>
            <a:r>
              <a:rPr lang="en-US" altLang="zh-TW" b="1" dirty="0" smtClean="0"/>
              <a:t>=</a:t>
            </a:r>
            <a:r>
              <a:rPr lang="zh-TW" altLang="en-US" b="1" dirty="0" smtClean="0"/>
              <a:t> </a:t>
            </a:r>
            <a:r>
              <a:rPr lang="en-US" altLang="zh-TW" b="1" dirty="0" smtClean="0"/>
              <a:t>900</a:t>
            </a:r>
            <a:r>
              <a:rPr lang="zh-TW" altLang="en-US" b="1" dirty="0" smtClean="0"/>
              <a:t> </a:t>
            </a:r>
            <a:r>
              <a:rPr lang="en-US" altLang="zh-TW" b="1" dirty="0" smtClean="0"/>
              <a:t>m</a:t>
            </a:r>
            <a:r>
              <a:rPr lang="zh-TW" altLang="en-US" b="1" dirty="0" smtClean="0"/>
              <a:t>；</a:t>
            </a:r>
            <a:r>
              <a:rPr lang="en-US" altLang="zh-TW" b="1" dirty="0" err="1" smtClean="0"/>
              <a:t>Xrm</a:t>
            </a:r>
            <a:r>
              <a:rPr lang="en-US" altLang="zh-TW" b="1" dirty="0" smtClean="0"/>
              <a:t> = 10 km</a:t>
            </a:r>
          </a:p>
        </p:txBody>
      </p:sp>
      <p:sp>
        <p:nvSpPr>
          <p:cNvPr id="11" name="圓角矩形 10"/>
          <p:cNvSpPr/>
          <p:nvPr/>
        </p:nvSpPr>
        <p:spPr>
          <a:xfrm>
            <a:off x="1835696" y="4653136"/>
            <a:ext cx="288032" cy="36004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4716016" y="4509120"/>
            <a:ext cx="288032" cy="50405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7596336" y="4365104"/>
            <a:ext cx="360040" cy="64807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大綱</a:t>
            </a:r>
            <a:endParaRPr lang="zh-TW" altLang="en-US" dirty="0"/>
          </a:p>
        </p:txBody>
      </p:sp>
      <p:sp>
        <p:nvSpPr>
          <p:cNvPr id="5" name="內容版面配置區 4"/>
          <p:cNvSpPr>
            <a:spLocks noGrp="1"/>
          </p:cNvSpPr>
          <p:nvPr>
            <p:ph idx="1"/>
          </p:nvPr>
        </p:nvSpPr>
        <p:spPr/>
        <p:txBody>
          <a:bodyPr>
            <a:normAutofit/>
          </a:bodyPr>
          <a:lstStyle/>
          <a:p>
            <a:r>
              <a:rPr lang="zh-TW" altLang="en-US" sz="3600" dirty="0" smtClean="0"/>
              <a:t>前言</a:t>
            </a:r>
            <a:endParaRPr lang="en-US" altLang="zh-TW" sz="3600" dirty="0" smtClean="0"/>
          </a:p>
          <a:p>
            <a:r>
              <a:rPr lang="zh-TW" altLang="en-US" sz="3600" dirty="0" smtClean="0"/>
              <a:t>前人研究</a:t>
            </a:r>
            <a:endParaRPr lang="en-US" altLang="zh-TW" sz="3600" dirty="0" smtClean="0"/>
          </a:p>
          <a:p>
            <a:r>
              <a:rPr lang="zh-TW" altLang="en-US" sz="3600" dirty="0" smtClean="0"/>
              <a:t>研究方法</a:t>
            </a:r>
            <a:endParaRPr lang="en-US" altLang="zh-TW" sz="3600" dirty="0" smtClean="0"/>
          </a:p>
          <a:p>
            <a:r>
              <a:rPr lang="zh-TW" altLang="en-US" sz="3600" dirty="0" smtClean="0"/>
              <a:t>實驗結果</a:t>
            </a:r>
            <a:endParaRPr lang="en-US" altLang="zh-TW" sz="3600" dirty="0" smtClean="0"/>
          </a:p>
          <a:p>
            <a:r>
              <a:rPr lang="zh-TW" altLang="en-US" sz="3600" dirty="0" smtClean="0"/>
              <a:t>結論</a:t>
            </a:r>
            <a:endParaRPr lang="zh-TW"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流線分析 </a:t>
            </a:r>
            <a:r>
              <a:rPr lang="en-US" altLang="zh-TW" b="1" dirty="0" smtClean="0"/>
              <a:t>(9600 s)</a:t>
            </a:r>
            <a:endParaRPr lang="zh-TW" altLang="en-US" b="1" dirty="0"/>
          </a:p>
        </p:txBody>
      </p:sp>
      <p:pic>
        <p:nvPicPr>
          <p:cNvPr id="5" name="內容版面配置區 4" descr="fig09.jpg"/>
          <p:cNvPicPr>
            <a:picLocks noGrp="1" noChangeAspect="1"/>
          </p:cNvPicPr>
          <p:nvPr>
            <p:ph idx="1"/>
          </p:nvPr>
        </p:nvPicPr>
        <p:blipFill>
          <a:blip r:embed="rId3" cstate="print"/>
          <a:stretch>
            <a:fillRect/>
          </a:stretch>
        </p:blipFill>
        <p:spPr>
          <a:xfrm>
            <a:off x="3131840" y="1412776"/>
            <a:ext cx="2952328" cy="5254504"/>
          </a:xfrm>
        </p:spPr>
      </p:pic>
      <p:sp>
        <p:nvSpPr>
          <p:cNvPr id="7" name="文字方塊 6"/>
          <p:cNvSpPr txBox="1"/>
          <p:nvPr/>
        </p:nvSpPr>
        <p:spPr>
          <a:xfrm>
            <a:off x="6156176" y="1556792"/>
            <a:ext cx="1107996" cy="369332"/>
          </a:xfrm>
          <a:prstGeom prst="rect">
            <a:avLst/>
          </a:prstGeom>
          <a:noFill/>
        </p:spPr>
        <p:txBody>
          <a:bodyPr wrap="none" rtlCol="0">
            <a:spAutoFit/>
          </a:bodyPr>
          <a:lstStyle/>
          <a:p>
            <a:r>
              <a:rPr lang="zh-TW" altLang="en-US" b="1" dirty="0" smtClean="0"/>
              <a:t>平地地形</a:t>
            </a:r>
            <a:endParaRPr lang="zh-TW" altLang="en-US" b="1" dirty="0"/>
          </a:p>
        </p:txBody>
      </p:sp>
      <p:sp>
        <p:nvSpPr>
          <p:cNvPr id="8" name="文字方塊 7"/>
          <p:cNvSpPr txBox="1"/>
          <p:nvPr/>
        </p:nvSpPr>
        <p:spPr>
          <a:xfrm>
            <a:off x="6142601" y="4149080"/>
            <a:ext cx="3001399" cy="369332"/>
          </a:xfrm>
          <a:prstGeom prst="rect">
            <a:avLst/>
          </a:prstGeom>
          <a:noFill/>
        </p:spPr>
        <p:txBody>
          <a:bodyPr wrap="none" rtlCol="0">
            <a:spAutoFit/>
          </a:bodyPr>
          <a:lstStyle/>
          <a:p>
            <a:r>
              <a:rPr lang="en-US" altLang="zh-TW" b="1" dirty="0" smtClean="0"/>
              <a:t>H</a:t>
            </a:r>
            <a:r>
              <a:rPr lang="zh-TW" altLang="en-US" b="1" dirty="0" smtClean="0"/>
              <a:t> </a:t>
            </a:r>
            <a:r>
              <a:rPr lang="en-US" altLang="zh-TW" b="1" dirty="0" smtClean="0"/>
              <a:t>=</a:t>
            </a:r>
            <a:r>
              <a:rPr lang="zh-TW" altLang="en-US" b="1" dirty="0" smtClean="0"/>
              <a:t> </a:t>
            </a:r>
            <a:r>
              <a:rPr lang="en-US" altLang="zh-TW" b="1" dirty="0" smtClean="0"/>
              <a:t>900</a:t>
            </a:r>
            <a:r>
              <a:rPr lang="zh-TW" altLang="en-US" b="1" dirty="0" smtClean="0"/>
              <a:t> </a:t>
            </a:r>
            <a:r>
              <a:rPr lang="en-US" altLang="zh-TW" b="1" dirty="0" smtClean="0"/>
              <a:t>m</a:t>
            </a:r>
            <a:r>
              <a:rPr lang="zh-TW" altLang="en-US" b="1" dirty="0" smtClean="0"/>
              <a:t>；</a:t>
            </a:r>
            <a:r>
              <a:rPr lang="en-US" altLang="zh-TW" b="1" dirty="0" err="1" smtClean="0"/>
              <a:t>Xrm</a:t>
            </a:r>
            <a:r>
              <a:rPr lang="en-US" altLang="zh-TW" b="1" dirty="0" smtClean="0"/>
              <a:t> = 10 km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10.jpg"/>
          <p:cNvPicPr>
            <a:picLocks noGrp="1" noChangeAspect="1"/>
          </p:cNvPicPr>
          <p:nvPr>
            <p:ph idx="1"/>
          </p:nvPr>
        </p:nvPicPr>
        <p:blipFill>
          <a:blip r:embed="rId3" cstate="print"/>
          <a:stretch>
            <a:fillRect/>
          </a:stretch>
        </p:blipFill>
        <p:spPr>
          <a:xfrm>
            <a:off x="3203848" y="1412776"/>
            <a:ext cx="3047125" cy="5445224"/>
          </a:xfrm>
        </p:spPr>
      </p:pic>
      <p:sp>
        <p:nvSpPr>
          <p:cNvPr id="5" name="標題 1"/>
          <p:cNvSpPr>
            <a:spLocks noGrp="1"/>
          </p:cNvSpPr>
          <p:nvPr>
            <p:ph type="title"/>
          </p:nvPr>
        </p:nvSpPr>
        <p:spPr>
          <a:xfrm>
            <a:off x="457200" y="253536"/>
            <a:ext cx="8229600" cy="1143000"/>
          </a:xfrm>
        </p:spPr>
        <p:txBody>
          <a:bodyPr/>
          <a:lstStyle/>
          <a:p>
            <a:pPr algn="ctr"/>
            <a:r>
              <a:rPr lang="zh-TW" altLang="en-US" b="1" dirty="0" smtClean="0"/>
              <a:t>流線分析 </a:t>
            </a:r>
            <a:r>
              <a:rPr lang="en-US" altLang="zh-TW" b="1" dirty="0" smtClean="0"/>
              <a:t>(10200 s)</a:t>
            </a:r>
            <a:endParaRPr lang="zh-TW" alt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b="1" dirty="0" smtClean="0"/>
              <a:t>以冷池厚度計算</a:t>
            </a:r>
            <a:r>
              <a:rPr lang="en-US" altLang="zh-TW" b="1" dirty="0" smtClean="0"/>
              <a:t>Froude number</a:t>
            </a:r>
            <a:endParaRPr lang="zh-TW" altLang="en-US" b="1" dirty="0"/>
          </a:p>
        </p:txBody>
      </p:sp>
      <p:pic>
        <p:nvPicPr>
          <p:cNvPr id="4" name="內容版面配置區 3" descr="fig11.jpg"/>
          <p:cNvPicPr>
            <a:picLocks noGrp="1" noChangeAspect="1"/>
          </p:cNvPicPr>
          <p:nvPr>
            <p:ph idx="1"/>
          </p:nvPr>
        </p:nvPicPr>
        <p:blipFill>
          <a:blip r:embed="rId3" cstate="print"/>
          <a:stretch>
            <a:fillRect/>
          </a:stretch>
        </p:blipFill>
        <p:spPr>
          <a:xfrm>
            <a:off x="3131840" y="1412775"/>
            <a:ext cx="2736304" cy="5341719"/>
          </a:xfrm>
        </p:spPr>
      </p:pic>
      <p:sp>
        <p:nvSpPr>
          <p:cNvPr id="6" name="文字方塊 5"/>
          <p:cNvSpPr txBox="1"/>
          <p:nvPr/>
        </p:nvSpPr>
        <p:spPr>
          <a:xfrm>
            <a:off x="6012160" y="155679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9600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6012160" y="4149080"/>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9900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0" y="6093296"/>
            <a:ext cx="3203848"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垂直橫截面 </a:t>
            </a:r>
            <a:endParaRPr lang="zh-TW" altLang="en-US" b="1" dirty="0"/>
          </a:p>
        </p:txBody>
      </p:sp>
      <p:pic>
        <p:nvPicPr>
          <p:cNvPr id="4" name="內容版面配置區 3" descr="fig12.jpg"/>
          <p:cNvPicPr>
            <a:picLocks noGrp="1" noChangeAspect="1"/>
          </p:cNvPicPr>
          <p:nvPr>
            <p:ph idx="1"/>
          </p:nvPr>
        </p:nvPicPr>
        <p:blipFill>
          <a:blip r:embed="rId3" cstate="print"/>
          <a:stretch>
            <a:fillRect/>
          </a:stretch>
        </p:blipFill>
        <p:spPr>
          <a:xfrm>
            <a:off x="1835696" y="1340768"/>
            <a:ext cx="5415890" cy="4968552"/>
          </a:xfrm>
        </p:spPr>
      </p:pic>
      <p:sp>
        <p:nvSpPr>
          <p:cNvPr id="7" name="文字方塊 6"/>
          <p:cNvSpPr txBox="1"/>
          <p:nvPr/>
        </p:nvSpPr>
        <p:spPr>
          <a:xfrm>
            <a:off x="2987824" y="6237312"/>
            <a:ext cx="325589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 km</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7380312" y="1556792"/>
            <a:ext cx="944489" cy="400110"/>
          </a:xfrm>
          <a:prstGeom prst="rect">
            <a:avLst/>
          </a:prstGeom>
          <a:noFill/>
        </p:spPr>
        <p:txBody>
          <a:bodyPr wrap="none" rtlCol="0">
            <a:spAutoFit/>
          </a:bodyPr>
          <a:lstStyle/>
          <a:p>
            <a:r>
              <a:rPr lang="en-US" altLang="zh-TW" sz="2000" b="1" dirty="0" smtClean="0"/>
              <a:t>9600 s</a:t>
            </a:r>
            <a:endParaRPr lang="zh-TW" altLang="en-US" sz="2000" b="1" dirty="0"/>
          </a:p>
        </p:txBody>
      </p:sp>
      <p:sp>
        <p:nvSpPr>
          <p:cNvPr id="9" name="文字方塊 8"/>
          <p:cNvSpPr txBox="1"/>
          <p:nvPr/>
        </p:nvSpPr>
        <p:spPr>
          <a:xfrm>
            <a:off x="7380312" y="4005064"/>
            <a:ext cx="1085554" cy="400110"/>
          </a:xfrm>
          <a:prstGeom prst="rect">
            <a:avLst/>
          </a:prstGeom>
          <a:noFill/>
        </p:spPr>
        <p:txBody>
          <a:bodyPr wrap="none" rtlCol="0">
            <a:spAutoFit/>
          </a:bodyPr>
          <a:lstStyle/>
          <a:p>
            <a:r>
              <a:rPr lang="en-US" altLang="zh-TW" sz="2000" b="1" dirty="0" smtClean="0"/>
              <a:t>10500 s</a:t>
            </a:r>
            <a:endParaRPr lang="zh-TW" altLang="en-US" sz="2000" b="1" dirty="0"/>
          </a:p>
        </p:txBody>
      </p:sp>
      <p:pic>
        <p:nvPicPr>
          <p:cNvPr id="10" name="內容版面配置區 3" descr="fig13.jpg"/>
          <p:cNvPicPr>
            <a:picLocks noChangeAspect="1"/>
          </p:cNvPicPr>
          <p:nvPr/>
        </p:nvPicPr>
        <p:blipFill>
          <a:blip r:embed="rId4" cstate="print"/>
          <a:stretch>
            <a:fillRect/>
          </a:stretch>
        </p:blipFill>
        <p:spPr>
          <a:xfrm>
            <a:off x="-6204" y="2636912"/>
            <a:ext cx="9150204" cy="2232248"/>
          </a:xfrm>
          <a:prstGeom prst="rect">
            <a:avLst/>
          </a:prstGeom>
        </p:spPr>
      </p:pic>
      <p:sp>
        <p:nvSpPr>
          <p:cNvPr id="13" name="矩形 12"/>
          <p:cNvSpPr/>
          <p:nvPr/>
        </p:nvSpPr>
        <p:spPr>
          <a:xfrm>
            <a:off x="5724128" y="5301208"/>
            <a:ext cx="432048" cy="792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txBox="1">
            <a:spLocks/>
          </p:cNvSpPr>
          <p:nvPr/>
        </p:nvSpPr>
        <p:spPr>
          <a:xfrm>
            <a:off x="251520" y="1556792"/>
            <a:ext cx="8534400" cy="1656184"/>
          </a:xfrm>
          <a:prstGeom prst="rect">
            <a:avLst/>
          </a:prstGeom>
        </p:spPr>
        <p:txBody>
          <a:bodyPr rIns="100584"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5400" b="1" i="0" u="none" strike="noStrike" kern="1200" cap="none" spc="0" normalizeH="0" baseline="0" noProof="0" dirty="0" smtClean="0">
                <a:ln>
                  <a:noFill/>
                </a:ln>
                <a:solidFill>
                  <a:schemeClr val="accent3">
                    <a:lumMod val="40000"/>
                    <a:lumOff val="60000"/>
                  </a:schemeClr>
                </a:solidFill>
                <a:effectLst>
                  <a:outerShdw blurRad="38100" dist="25500" dir="5400000" algn="tl" rotWithShape="0">
                    <a:srgbClr val="000000">
                      <a:satMod val="180000"/>
                      <a:alpha val="75000"/>
                    </a:srgbClr>
                  </a:outerShdw>
                </a:effectLst>
                <a:uLnTx/>
                <a:uFillTx/>
                <a:latin typeface="+mj-lt"/>
                <a:ea typeface="+mj-ea"/>
                <a:cs typeface="+mj-cs"/>
              </a:rPr>
              <a:t>不同山脈寬度及高度實驗</a:t>
            </a:r>
            <a:endParaRPr kumimoji="0" lang="zh-TW" altLang="en-US" sz="5400" b="1" i="0" u="none" strike="noStrike" kern="1200" cap="none" spc="0" normalizeH="0" baseline="0" noProof="0" dirty="0">
              <a:ln>
                <a:noFill/>
              </a:ln>
              <a:solidFill>
                <a:schemeClr val="accent3">
                  <a:lumMod val="40000"/>
                  <a:lumOff val="6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zh-TW" sz="4800" dirty="0" smtClean="0">
                <a:solidFill>
                  <a:schemeClr val="tx1"/>
                </a:solidFill>
              </a:rPr>
              <a:t>總累積降雨量</a:t>
            </a:r>
            <a:endParaRPr lang="zh-TW" altLang="en-US" dirty="0"/>
          </a:p>
        </p:txBody>
      </p:sp>
      <p:pic>
        <p:nvPicPr>
          <p:cNvPr id="6" name="內容版面配置區 5" descr="fig16.jpg"/>
          <p:cNvPicPr>
            <a:picLocks noGrp="1" noChangeAspect="1"/>
          </p:cNvPicPr>
          <p:nvPr>
            <p:ph idx="1"/>
          </p:nvPr>
        </p:nvPicPr>
        <p:blipFill>
          <a:blip r:embed="rId3" cstate="print"/>
          <a:stretch>
            <a:fillRect/>
          </a:stretch>
        </p:blipFill>
        <p:spPr>
          <a:xfrm>
            <a:off x="2195736" y="1412776"/>
            <a:ext cx="5070440" cy="4896544"/>
          </a:xfrm>
        </p:spPr>
      </p:pic>
      <p:sp>
        <p:nvSpPr>
          <p:cNvPr id="7" name="文字方塊 6"/>
          <p:cNvSpPr txBox="1"/>
          <p:nvPr/>
        </p:nvSpPr>
        <p:spPr>
          <a:xfrm>
            <a:off x="3203848" y="6237312"/>
            <a:ext cx="319177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40km</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6516216" y="83671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9" name="文字方塊 8"/>
          <p:cNvSpPr txBox="1"/>
          <p:nvPr/>
        </p:nvSpPr>
        <p:spPr>
          <a:xfrm>
            <a:off x="6660232" y="4869160"/>
            <a:ext cx="864096" cy="400110"/>
          </a:xfrm>
          <a:prstGeom prst="rect">
            <a:avLst/>
          </a:prstGeom>
          <a:noFill/>
        </p:spPr>
        <p:txBody>
          <a:bodyPr wrap="square" rtlCol="0">
            <a:spAutoFit/>
          </a:bodyPr>
          <a:lstStyle/>
          <a:p>
            <a:r>
              <a:rPr lang="en-US" altLang="zh-TW" sz="2000" b="1" dirty="0" smtClean="0">
                <a:solidFill>
                  <a:schemeClr val="bg1"/>
                </a:solidFill>
              </a:rPr>
              <a:t>(mm)</a:t>
            </a:r>
            <a:endParaRPr lang="zh-TW" altLang="en-US" sz="20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260648"/>
            <a:ext cx="4330824" cy="1143000"/>
          </a:xfrm>
        </p:spPr>
        <p:txBody>
          <a:bodyPr>
            <a:normAutofit/>
          </a:bodyPr>
          <a:lstStyle/>
          <a:p>
            <a:pPr algn="ctr"/>
            <a:r>
              <a:rPr lang="zh-TW" altLang="en-US" sz="3200" dirty="0" smtClean="0"/>
              <a:t>垂直</a:t>
            </a:r>
            <a:r>
              <a:rPr lang="zh-TW" altLang="en-US" sz="3200" dirty="0" smtClean="0"/>
              <a:t>橫截面</a:t>
            </a:r>
            <a:endParaRPr lang="zh-TW" altLang="en-US" sz="3200" dirty="0"/>
          </a:p>
        </p:txBody>
      </p:sp>
      <p:pic>
        <p:nvPicPr>
          <p:cNvPr id="5" name="內容版面配置區 4" descr="fig17.jpg"/>
          <p:cNvPicPr>
            <a:picLocks noGrp="1" noChangeAspect="1"/>
          </p:cNvPicPr>
          <p:nvPr>
            <p:ph idx="1"/>
          </p:nvPr>
        </p:nvPicPr>
        <p:blipFill>
          <a:blip r:embed="rId3" cstate="print"/>
          <a:stretch>
            <a:fillRect/>
          </a:stretch>
        </p:blipFill>
        <p:spPr>
          <a:xfrm>
            <a:off x="1907704" y="1412776"/>
            <a:ext cx="5271268" cy="4901594"/>
          </a:xfrm>
        </p:spPr>
      </p:pic>
      <p:sp>
        <p:nvSpPr>
          <p:cNvPr id="6" name="文字方塊 5"/>
          <p:cNvSpPr txBox="1"/>
          <p:nvPr/>
        </p:nvSpPr>
        <p:spPr>
          <a:xfrm>
            <a:off x="251520" y="6237312"/>
            <a:ext cx="319177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40km</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7308304" y="155679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(10200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7308304" y="4005064"/>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(10800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9" name="文字方塊 8"/>
          <p:cNvSpPr txBox="1"/>
          <p:nvPr/>
        </p:nvSpPr>
        <p:spPr>
          <a:xfrm>
            <a:off x="4283968" y="4365104"/>
            <a:ext cx="679994" cy="307777"/>
          </a:xfrm>
          <a:prstGeom prst="rect">
            <a:avLst/>
          </a:prstGeom>
          <a:noFill/>
        </p:spPr>
        <p:txBody>
          <a:bodyPr wrap="none" rtlCol="0">
            <a:spAutoFit/>
          </a:bodyPr>
          <a:lstStyle/>
          <a:p>
            <a:r>
              <a:rPr lang="en-US" altLang="zh-TW" sz="1400" dirty="0" smtClean="0">
                <a:solidFill>
                  <a:schemeClr val="bg1"/>
                </a:solidFill>
              </a:rPr>
              <a:t>(m /s)</a:t>
            </a:r>
            <a:endParaRPr lang="zh-TW" altLang="en-US" sz="1400" dirty="0">
              <a:solidFill>
                <a:schemeClr val="bg1"/>
              </a:solidFill>
            </a:endParaRPr>
          </a:p>
        </p:txBody>
      </p:sp>
      <p:sp>
        <p:nvSpPr>
          <p:cNvPr id="10" name="文字方塊 9"/>
          <p:cNvSpPr txBox="1"/>
          <p:nvPr/>
        </p:nvSpPr>
        <p:spPr>
          <a:xfrm>
            <a:off x="5508104" y="6237312"/>
            <a:ext cx="1225015" cy="369332"/>
          </a:xfrm>
          <a:prstGeom prst="rect">
            <a:avLst/>
          </a:prstGeom>
          <a:noFill/>
        </p:spPr>
        <p:txBody>
          <a:bodyPr wrap="none" rtlCol="0">
            <a:spAutoFit/>
          </a:bodyPr>
          <a:lstStyle/>
          <a:p>
            <a:r>
              <a:rPr lang="en-US" altLang="zh-TW" dirty="0" smtClean="0"/>
              <a:t>y = 35 km</a:t>
            </a:r>
            <a:endParaRPr lang="zh-TW" altLang="en-US" dirty="0"/>
          </a:p>
        </p:txBody>
      </p:sp>
      <p:sp>
        <p:nvSpPr>
          <p:cNvPr id="11" name="矩形 10"/>
          <p:cNvSpPr/>
          <p:nvPr/>
        </p:nvSpPr>
        <p:spPr>
          <a:xfrm>
            <a:off x="3419872" y="5229200"/>
            <a:ext cx="432048" cy="86409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156176" y="5229200"/>
            <a:ext cx="432048" cy="86409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垂直橫截面</a:t>
            </a:r>
            <a:endParaRPr lang="zh-TW" altLang="en-US" b="1" dirty="0"/>
          </a:p>
        </p:txBody>
      </p:sp>
      <p:pic>
        <p:nvPicPr>
          <p:cNvPr id="4" name="內容版面配置區 3" descr="fig18.jpg"/>
          <p:cNvPicPr>
            <a:picLocks noGrp="1" noChangeAspect="1"/>
          </p:cNvPicPr>
          <p:nvPr>
            <p:ph idx="1"/>
          </p:nvPr>
        </p:nvPicPr>
        <p:blipFill>
          <a:blip r:embed="rId3" cstate="print"/>
          <a:stretch>
            <a:fillRect/>
          </a:stretch>
        </p:blipFill>
        <p:spPr>
          <a:xfrm>
            <a:off x="2987824" y="1412776"/>
            <a:ext cx="2880320" cy="5024962"/>
          </a:xfrm>
        </p:spPr>
      </p:pic>
      <p:sp>
        <p:nvSpPr>
          <p:cNvPr id="5" name="文字方塊 4"/>
          <p:cNvSpPr txBox="1"/>
          <p:nvPr/>
        </p:nvSpPr>
        <p:spPr>
          <a:xfrm>
            <a:off x="2987824" y="6457890"/>
            <a:ext cx="319177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40km</a:t>
            </a:r>
            <a:endParaRPr lang="zh-TW" altLang="en-US" sz="2000" b="1" dirty="0">
              <a:effectLst>
                <a:outerShdw blurRad="38100" dist="38100" dir="2700000" algn="tl">
                  <a:srgbClr val="000000">
                    <a:alpha val="43137"/>
                  </a:srgbClr>
                </a:outerShdw>
              </a:effectLst>
            </a:endParaRPr>
          </a:p>
        </p:txBody>
      </p:sp>
      <p:sp>
        <p:nvSpPr>
          <p:cNvPr id="6" name="文字方塊 5"/>
          <p:cNvSpPr txBox="1"/>
          <p:nvPr/>
        </p:nvSpPr>
        <p:spPr>
          <a:xfrm>
            <a:off x="6084168" y="908720"/>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(10500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矩形 6"/>
          <p:cNvSpPr/>
          <p:nvPr/>
        </p:nvSpPr>
        <p:spPr>
          <a:xfrm>
            <a:off x="3419872" y="6021288"/>
            <a:ext cx="576064"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descr="12-1.jpg"/>
          <p:cNvPicPr>
            <a:picLocks noChangeAspect="1"/>
          </p:cNvPicPr>
          <p:nvPr/>
        </p:nvPicPr>
        <p:blipFill>
          <a:blip r:embed="rId4" cstate="print"/>
          <a:stretch>
            <a:fillRect/>
          </a:stretch>
        </p:blipFill>
        <p:spPr>
          <a:xfrm>
            <a:off x="251520" y="1340768"/>
            <a:ext cx="2640771" cy="2664296"/>
          </a:xfrm>
          <a:prstGeom prst="rect">
            <a:avLst/>
          </a:prstGeom>
        </p:spPr>
      </p:pic>
      <p:sp>
        <p:nvSpPr>
          <p:cNvPr id="9" name="文字方塊 8"/>
          <p:cNvSpPr txBox="1"/>
          <p:nvPr/>
        </p:nvSpPr>
        <p:spPr>
          <a:xfrm>
            <a:off x="0" y="4077072"/>
            <a:ext cx="2950359" cy="369332"/>
          </a:xfrm>
          <a:prstGeom prst="rect">
            <a:avLst/>
          </a:prstGeom>
          <a:noFill/>
        </p:spPr>
        <p:txBody>
          <a:bodyPr wrap="none" rtlCol="0">
            <a:spAutoFit/>
          </a:bodyPr>
          <a:lstStyle/>
          <a:p>
            <a:r>
              <a:rPr lang="en-US" altLang="zh-TW" b="1" dirty="0" smtClean="0">
                <a:effectLst>
                  <a:outerShdw blurRad="38100" dist="38100" dir="2700000" algn="tl">
                    <a:srgbClr val="000000">
                      <a:alpha val="43137"/>
                    </a:srgbClr>
                  </a:outerShdw>
                </a:effectLst>
              </a:rPr>
              <a:t>H</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900</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m ; </a:t>
            </a:r>
            <a:r>
              <a:rPr lang="en-US" altLang="zh-TW" b="1" dirty="0" err="1" smtClean="0">
                <a:effectLst>
                  <a:outerShdw blurRad="38100" dist="38100" dir="2700000" algn="tl">
                    <a:srgbClr val="000000">
                      <a:alpha val="43137"/>
                    </a:srgbClr>
                  </a:outerShdw>
                </a:effectLst>
              </a:rPr>
              <a:t>Xrm</a:t>
            </a:r>
            <a:r>
              <a:rPr lang="en-US" altLang="zh-TW" b="1" dirty="0" smtClean="0">
                <a:effectLst>
                  <a:outerShdw blurRad="38100" dist="38100" dir="2700000" algn="tl">
                    <a:srgbClr val="000000">
                      <a:alpha val="43137"/>
                    </a:srgbClr>
                  </a:outerShdw>
                </a:effectLst>
              </a:rPr>
              <a:t> = 10 km</a:t>
            </a:r>
            <a:endParaRPr lang="zh-TW"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19.jpg"/>
          <p:cNvPicPr>
            <a:picLocks noGrp="1" noChangeAspect="1"/>
          </p:cNvPicPr>
          <p:nvPr>
            <p:ph idx="1"/>
          </p:nvPr>
        </p:nvPicPr>
        <p:blipFill>
          <a:blip r:embed="rId3" cstate="print"/>
          <a:stretch>
            <a:fillRect/>
          </a:stretch>
        </p:blipFill>
        <p:spPr>
          <a:xfrm>
            <a:off x="2051720" y="1484784"/>
            <a:ext cx="5162550" cy="4752528"/>
          </a:xfrm>
        </p:spPr>
      </p:pic>
      <p:sp>
        <p:nvSpPr>
          <p:cNvPr id="5" name="標題 3"/>
          <p:cNvSpPr txBox="1">
            <a:spLocks/>
          </p:cNvSpPr>
          <p:nvPr/>
        </p:nvSpPr>
        <p:spPr>
          <a:xfrm>
            <a:off x="539552" y="33265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zh-TW" sz="48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總累積降雨量</a:t>
            </a:r>
            <a:endParaRPr kumimoji="0" lang="zh-TW" altLang="en-US"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文字方塊 5"/>
          <p:cNvSpPr txBox="1"/>
          <p:nvPr/>
        </p:nvSpPr>
        <p:spPr>
          <a:xfrm>
            <a:off x="6516216" y="908720"/>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6660232" y="4869160"/>
            <a:ext cx="864096" cy="400110"/>
          </a:xfrm>
          <a:prstGeom prst="rect">
            <a:avLst/>
          </a:prstGeom>
          <a:noFill/>
        </p:spPr>
        <p:txBody>
          <a:bodyPr wrap="square" rtlCol="0">
            <a:spAutoFit/>
          </a:bodyPr>
          <a:lstStyle/>
          <a:p>
            <a:r>
              <a:rPr lang="en-US" altLang="zh-TW" sz="2000" b="1" dirty="0" smtClean="0">
                <a:solidFill>
                  <a:schemeClr val="bg1"/>
                </a:solidFill>
              </a:rPr>
              <a:t>(mm)</a:t>
            </a:r>
            <a:endParaRPr lang="zh-TW" altLang="en-US" sz="2000" b="1" dirty="0">
              <a:solidFill>
                <a:schemeClr val="bg1"/>
              </a:solidFill>
            </a:endParaRPr>
          </a:p>
        </p:txBody>
      </p:sp>
      <p:sp>
        <p:nvSpPr>
          <p:cNvPr id="8" name="文字方塊 7"/>
          <p:cNvSpPr txBox="1"/>
          <p:nvPr/>
        </p:nvSpPr>
        <p:spPr>
          <a:xfrm>
            <a:off x="3203848" y="6165304"/>
            <a:ext cx="3396956"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1800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 km</a:t>
            </a:r>
            <a:endParaRPr lang="zh-TW" altLang="en-US" sz="2000" b="1" dirty="0">
              <a:effectLst>
                <a:outerShdw blurRad="38100" dist="38100" dir="2700000" algn="tl">
                  <a:srgbClr val="000000">
                    <a:alpha val="43137"/>
                  </a:srgbClr>
                </a:outerShdw>
              </a:effectLst>
            </a:endParaRPr>
          </a:p>
        </p:txBody>
      </p:sp>
      <p:pic>
        <p:nvPicPr>
          <p:cNvPr id="9" name="內容版面配置區 3" descr="fig07.jpg"/>
          <p:cNvPicPr>
            <a:picLocks noChangeAspect="1"/>
          </p:cNvPicPr>
          <p:nvPr/>
        </p:nvPicPr>
        <p:blipFill>
          <a:blip r:embed="rId4" cstate="print"/>
          <a:stretch>
            <a:fillRect/>
          </a:stretch>
        </p:blipFill>
        <p:spPr>
          <a:xfrm>
            <a:off x="3887416" y="1556792"/>
            <a:ext cx="4945528" cy="4525962"/>
          </a:xfrm>
          <a:prstGeom prst="rect">
            <a:avLst/>
          </a:prstGeom>
        </p:spPr>
      </p:pic>
      <p:sp>
        <p:nvSpPr>
          <p:cNvPr id="10" name="文字方塊 9"/>
          <p:cNvSpPr txBox="1"/>
          <p:nvPr/>
        </p:nvSpPr>
        <p:spPr>
          <a:xfrm>
            <a:off x="8279904" y="4725144"/>
            <a:ext cx="864096" cy="400110"/>
          </a:xfrm>
          <a:prstGeom prst="rect">
            <a:avLst/>
          </a:prstGeom>
          <a:noFill/>
        </p:spPr>
        <p:txBody>
          <a:bodyPr wrap="square" rtlCol="0">
            <a:spAutoFit/>
          </a:bodyPr>
          <a:lstStyle/>
          <a:p>
            <a:r>
              <a:rPr lang="en-US" altLang="zh-TW" sz="2000" b="1" dirty="0" smtClean="0">
                <a:solidFill>
                  <a:schemeClr val="bg1"/>
                </a:solidFill>
              </a:rPr>
              <a:t>(mm)</a:t>
            </a:r>
            <a:endParaRPr lang="zh-TW" altLang="en-US" sz="2000" b="1" dirty="0">
              <a:solidFill>
                <a:schemeClr val="bg1"/>
              </a:solidFill>
            </a:endParaRPr>
          </a:p>
        </p:txBody>
      </p:sp>
      <p:sp>
        <p:nvSpPr>
          <p:cNvPr id="11" name="文字方塊 10"/>
          <p:cNvSpPr txBox="1"/>
          <p:nvPr/>
        </p:nvSpPr>
        <p:spPr>
          <a:xfrm>
            <a:off x="4823520" y="6021288"/>
            <a:ext cx="325589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 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500" fill="hold"/>
                                        <p:tgtEl>
                                          <p:spTgt spid="4"/>
                                        </p:tgtEl>
                                        <p:attrNameLst>
                                          <p:attrName>ppt_x</p:attrName>
                                          <p:attrName>ppt_y</p:attrName>
                                        </p:attrNameLst>
                                      </p:cBhvr>
                                    </p:animMotion>
                                  </p:childTnLst>
                                </p:cTn>
                              </p:par>
                              <p:par>
                                <p:cTn id="7" presetID="35" presetClass="path" presetSubtype="0" accel="50000" decel="50000" fill="hold" grpId="0" nodeType="withEffect">
                                  <p:stCondLst>
                                    <p:cond delay="0"/>
                                  </p:stCondLst>
                                  <p:childTnLst>
                                    <p:animMotion origin="layout" path="M 0 0  L -0.25 0  E" pathEditMode="relative" ptsTypes="">
                                      <p:cBhvr>
                                        <p:cTn id="8" dur="500" fill="hold"/>
                                        <p:tgtEl>
                                          <p:spTgt spid="7"/>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0 0  L -0.25 0  E" pathEditMode="relative" ptsTypes="">
                                      <p:cBhvr>
                                        <p:cTn id="10" dur="5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垂直橫截面</a:t>
            </a:r>
            <a:endParaRPr lang="zh-TW" altLang="en-US" b="1" dirty="0"/>
          </a:p>
        </p:txBody>
      </p:sp>
      <p:pic>
        <p:nvPicPr>
          <p:cNvPr id="4" name="內容版面配置區 3" descr="fig20.jpg"/>
          <p:cNvPicPr>
            <a:picLocks noGrp="1" noChangeAspect="1"/>
          </p:cNvPicPr>
          <p:nvPr>
            <p:ph idx="1"/>
          </p:nvPr>
        </p:nvPicPr>
        <p:blipFill>
          <a:blip r:embed="rId3" cstate="print"/>
          <a:stretch>
            <a:fillRect/>
          </a:stretch>
        </p:blipFill>
        <p:spPr>
          <a:xfrm>
            <a:off x="3131840" y="1412776"/>
            <a:ext cx="2880320" cy="5121147"/>
          </a:xfrm>
        </p:spPr>
      </p:pic>
      <p:sp>
        <p:nvSpPr>
          <p:cNvPr id="5" name="文字方塊 4"/>
          <p:cNvSpPr txBox="1"/>
          <p:nvPr/>
        </p:nvSpPr>
        <p:spPr>
          <a:xfrm>
            <a:off x="2915816" y="6457890"/>
            <a:ext cx="3396956"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1800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 km</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6156176" y="83671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10500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5652120" y="3212976"/>
            <a:ext cx="752129" cy="338554"/>
          </a:xfrm>
          <a:prstGeom prst="rect">
            <a:avLst/>
          </a:prstGeom>
          <a:noFill/>
        </p:spPr>
        <p:txBody>
          <a:bodyPr wrap="none" rtlCol="0">
            <a:spAutoFit/>
          </a:bodyPr>
          <a:lstStyle/>
          <a:p>
            <a:r>
              <a:rPr lang="en-US" altLang="zh-TW" sz="1600" dirty="0" smtClean="0">
                <a:solidFill>
                  <a:schemeClr val="bg1"/>
                </a:solidFill>
              </a:rPr>
              <a:t>(m /s)</a:t>
            </a:r>
            <a:endParaRPr lang="zh-TW" altLang="en-US" sz="1600" dirty="0">
              <a:solidFill>
                <a:schemeClr val="bg1"/>
              </a:solidFill>
            </a:endParaRPr>
          </a:p>
        </p:txBody>
      </p:sp>
      <p:sp>
        <p:nvSpPr>
          <p:cNvPr id="9" name="矩形 8"/>
          <p:cNvSpPr/>
          <p:nvPr/>
        </p:nvSpPr>
        <p:spPr>
          <a:xfrm>
            <a:off x="5004048" y="2708920"/>
            <a:ext cx="360040" cy="10801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前言</a:t>
            </a:r>
            <a:endParaRPr lang="zh-TW" altLang="en-US" dirty="0"/>
          </a:p>
        </p:txBody>
      </p:sp>
      <p:sp>
        <p:nvSpPr>
          <p:cNvPr id="3" name="內容版面配置區 2"/>
          <p:cNvSpPr>
            <a:spLocks noGrp="1"/>
          </p:cNvSpPr>
          <p:nvPr>
            <p:ph idx="1"/>
          </p:nvPr>
        </p:nvSpPr>
        <p:spPr/>
        <p:txBody>
          <a:bodyPr/>
          <a:lstStyle/>
          <a:p>
            <a:r>
              <a:rPr lang="zh-TW" altLang="en-US" dirty="0" smtClean="0"/>
              <a:t>本篇</a:t>
            </a:r>
            <a:r>
              <a:rPr lang="zh-TW" altLang="zh-TW" dirty="0" smtClean="0"/>
              <a:t>焦點在</a:t>
            </a:r>
            <a:r>
              <a:rPr lang="zh-TW" altLang="en-US" dirty="0" smtClean="0"/>
              <a:t>討論</a:t>
            </a:r>
            <a:r>
              <a:rPr lang="zh-TW" altLang="zh-TW" dirty="0" smtClean="0"/>
              <a:t>已存在的颮線與理想地形間的交互作用。</a:t>
            </a:r>
            <a:endParaRPr lang="en-US" altLang="zh-TW" dirty="0" smtClean="0"/>
          </a:p>
          <a:p>
            <a:endParaRPr lang="en-US" altLang="zh-TW" dirty="0" smtClean="0"/>
          </a:p>
          <a:p>
            <a:r>
              <a:rPr lang="zh-TW" altLang="zh-TW" dirty="0" smtClean="0"/>
              <a:t>地形</a:t>
            </a:r>
            <a:r>
              <a:rPr lang="zh-TW" altLang="en-US" dirty="0" smtClean="0"/>
              <a:t>降低</a:t>
            </a:r>
            <a:r>
              <a:rPr lang="zh-TW" altLang="zh-TW" dirty="0" smtClean="0"/>
              <a:t>陣風</a:t>
            </a:r>
            <a:r>
              <a:rPr lang="zh-TW" altLang="en-US" dirty="0" smtClean="0"/>
              <a:t>鋒面</a:t>
            </a:r>
            <a:r>
              <a:rPr lang="zh-TW" altLang="zh-TW" dirty="0" smtClean="0"/>
              <a:t>的移速，使</a:t>
            </a:r>
            <a:r>
              <a:rPr lang="zh-TW" altLang="en-US" dirty="0" smtClean="0"/>
              <a:t>颮線</a:t>
            </a:r>
            <a:r>
              <a:rPr lang="zh-TW" altLang="zh-TW" dirty="0" smtClean="0"/>
              <a:t>與地形平行。然而系統的高層</a:t>
            </a:r>
            <a:r>
              <a:rPr lang="zh-TW" altLang="en-US" dirty="0" smtClean="0"/>
              <a:t>部分則</a:t>
            </a:r>
            <a:r>
              <a:rPr lang="zh-TW" altLang="zh-TW" dirty="0" smtClean="0"/>
              <a:t>不會因為地形而減慢</a:t>
            </a:r>
            <a:r>
              <a:rPr lang="zh-TW" altLang="en-US" dirty="0" smtClean="0"/>
              <a:t>使得加速度隨</a:t>
            </a:r>
            <a:r>
              <a:rPr lang="zh-TW" altLang="zh-TW" dirty="0" smtClean="0"/>
              <a:t>高度</a:t>
            </a:r>
            <a:r>
              <a:rPr lang="zh-TW" altLang="en-US" dirty="0" smtClean="0"/>
              <a:t>改變。</a:t>
            </a:r>
            <a:endParaRPr lang="en-US" altLang="zh-TW" dirty="0" smtClean="0"/>
          </a:p>
          <a:p>
            <a:endParaRPr lang="en-US" altLang="zh-TW" dirty="0" smtClean="0"/>
          </a:p>
          <a:p>
            <a:r>
              <a:rPr lang="en-US" altLang="zh-TW" dirty="0" smtClean="0"/>
              <a:t>rear-to-front (RTF) flow</a:t>
            </a:r>
            <a:r>
              <a:rPr lang="zh-TW" altLang="zh-TW" dirty="0" smtClean="0"/>
              <a:t>受到地形抬升並漸漸</a:t>
            </a:r>
            <a:r>
              <a:rPr lang="zh-TW" altLang="en-US" dirty="0" smtClean="0"/>
              <a:t>形成</a:t>
            </a:r>
            <a:r>
              <a:rPr lang="zh-TW" altLang="zh-TW" dirty="0" smtClean="0"/>
              <a:t>上升氣流。</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descr="fig21.jpg"/>
          <p:cNvPicPr>
            <a:picLocks noGrp="1" noChangeAspect="1"/>
          </p:cNvPicPr>
          <p:nvPr>
            <p:ph idx="1"/>
          </p:nvPr>
        </p:nvPicPr>
        <p:blipFill>
          <a:blip r:embed="rId3" cstate="print"/>
          <a:stretch>
            <a:fillRect/>
          </a:stretch>
        </p:blipFill>
        <p:spPr>
          <a:xfrm>
            <a:off x="2051720" y="1412775"/>
            <a:ext cx="5184576" cy="4768125"/>
          </a:xfrm>
        </p:spPr>
      </p:pic>
      <p:sp>
        <p:nvSpPr>
          <p:cNvPr id="6" name="標題 3"/>
          <p:cNvSpPr txBox="1">
            <a:spLocks/>
          </p:cNvSpPr>
          <p:nvPr/>
        </p:nvSpPr>
        <p:spPr>
          <a:xfrm>
            <a:off x="609600" y="4059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zh-TW" sz="48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總累積降雨量</a:t>
            </a:r>
            <a:endParaRPr kumimoji="0" lang="zh-TW" altLang="en-US"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7" name="文字方塊 6"/>
          <p:cNvSpPr txBox="1"/>
          <p:nvPr/>
        </p:nvSpPr>
        <p:spPr>
          <a:xfrm>
            <a:off x="6588224" y="980728"/>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2987824" y="6237312"/>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=300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descr="fig22.jpg"/>
          <p:cNvPicPr>
            <a:picLocks noGrp="1" noChangeAspect="1"/>
          </p:cNvPicPr>
          <p:nvPr>
            <p:ph idx="1"/>
          </p:nvPr>
        </p:nvPicPr>
        <p:blipFill>
          <a:blip r:embed="rId3" cstate="print"/>
          <a:stretch>
            <a:fillRect/>
          </a:stretch>
        </p:blipFill>
        <p:spPr>
          <a:xfrm>
            <a:off x="3059832" y="1412777"/>
            <a:ext cx="2855372" cy="4968552"/>
          </a:xfrm>
        </p:spPr>
      </p:pic>
      <p:sp>
        <p:nvSpPr>
          <p:cNvPr id="6" name="標題 1"/>
          <p:cNvSpPr>
            <a:spLocks noGrp="1"/>
          </p:cNvSpPr>
          <p:nvPr>
            <p:ph type="title"/>
          </p:nvPr>
        </p:nvSpPr>
        <p:spPr>
          <a:xfrm>
            <a:off x="457200" y="253536"/>
            <a:ext cx="8229600" cy="1143000"/>
          </a:xfrm>
        </p:spPr>
        <p:txBody>
          <a:bodyPr/>
          <a:lstStyle/>
          <a:p>
            <a:pPr algn="ctr"/>
            <a:r>
              <a:rPr lang="zh-TW" altLang="en-US" b="1" dirty="0" smtClean="0"/>
              <a:t>垂直橫截面</a:t>
            </a:r>
            <a:endParaRPr lang="zh-TW" altLang="en-US" b="1" dirty="0"/>
          </a:p>
        </p:txBody>
      </p:sp>
      <p:sp>
        <p:nvSpPr>
          <p:cNvPr id="7" name="文字方塊 6"/>
          <p:cNvSpPr txBox="1"/>
          <p:nvPr/>
        </p:nvSpPr>
        <p:spPr>
          <a:xfrm>
            <a:off x="6156176" y="83671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10200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8" name="文字方塊 7"/>
          <p:cNvSpPr txBox="1"/>
          <p:nvPr/>
        </p:nvSpPr>
        <p:spPr>
          <a:xfrm>
            <a:off x="6016349" y="1556792"/>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=300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
        <p:nvSpPr>
          <p:cNvPr id="9" name="文字方塊 8"/>
          <p:cNvSpPr txBox="1"/>
          <p:nvPr/>
        </p:nvSpPr>
        <p:spPr>
          <a:xfrm>
            <a:off x="6016349" y="4005064"/>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=600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垂直橫截面</a:t>
            </a:r>
            <a:endParaRPr lang="zh-TW" altLang="en-US" b="1" dirty="0"/>
          </a:p>
        </p:txBody>
      </p:sp>
      <p:pic>
        <p:nvPicPr>
          <p:cNvPr id="4" name="內容版面配置區 3" descr="fig23.jpg"/>
          <p:cNvPicPr>
            <a:picLocks noGrp="1" noChangeAspect="1"/>
          </p:cNvPicPr>
          <p:nvPr>
            <p:ph idx="1"/>
          </p:nvPr>
        </p:nvPicPr>
        <p:blipFill>
          <a:blip r:embed="rId3" cstate="print"/>
          <a:stretch>
            <a:fillRect/>
          </a:stretch>
        </p:blipFill>
        <p:spPr>
          <a:xfrm>
            <a:off x="3203848" y="1412776"/>
            <a:ext cx="2880320" cy="5061357"/>
          </a:xfrm>
        </p:spPr>
      </p:pic>
      <p:sp>
        <p:nvSpPr>
          <p:cNvPr id="6" name="文字方塊 5"/>
          <p:cNvSpPr txBox="1"/>
          <p:nvPr/>
        </p:nvSpPr>
        <p:spPr>
          <a:xfrm>
            <a:off x="6156176" y="83671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10500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3131840" y="6457890"/>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=300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
        <p:nvSpPr>
          <p:cNvPr id="8" name="矩形 7"/>
          <p:cNvSpPr/>
          <p:nvPr/>
        </p:nvSpPr>
        <p:spPr>
          <a:xfrm>
            <a:off x="4355976" y="5949280"/>
            <a:ext cx="288032"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25.jpg"/>
          <p:cNvPicPr>
            <a:picLocks noGrp="1" noChangeAspect="1"/>
          </p:cNvPicPr>
          <p:nvPr>
            <p:ph idx="1"/>
          </p:nvPr>
        </p:nvPicPr>
        <p:blipFill>
          <a:blip r:embed="rId3" cstate="print"/>
          <a:stretch>
            <a:fillRect/>
          </a:stretch>
        </p:blipFill>
        <p:spPr>
          <a:xfrm>
            <a:off x="2051720" y="1412776"/>
            <a:ext cx="5324211" cy="4896544"/>
          </a:xfrm>
        </p:spPr>
      </p:pic>
      <p:sp>
        <p:nvSpPr>
          <p:cNvPr id="5" name="標題 3"/>
          <p:cNvSpPr txBox="1">
            <a:spLocks/>
          </p:cNvSpPr>
          <p:nvPr/>
        </p:nvSpPr>
        <p:spPr>
          <a:xfrm>
            <a:off x="609600" y="4059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zh-TW" sz="48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總累積降雨量</a:t>
            </a:r>
            <a:endParaRPr kumimoji="0" lang="zh-TW" altLang="en-US"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文字方塊 5"/>
          <p:cNvSpPr txBox="1"/>
          <p:nvPr/>
        </p:nvSpPr>
        <p:spPr>
          <a:xfrm>
            <a:off x="6588224" y="980728"/>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3203848" y="6237312"/>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=600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24.jpg"/>
          <p:cNvPicPr>
            <a:picLocks noGrp="1" noChangeAspect="1"/>
          </p:cNvPicPr>
          <p:nvPr>
            <p:ph idx="1"/>
          </p:nvPr>
        </p:nvPicPr>
        <p:blipFill>
          <a:blip r:embed="rId3" cstate="print"/>
          <a:stretch>
            <a:fillRect/>
          </a:stretch>
        </p:blipFill>
        <p:spPr>
          <a:xfrm>
            <a:off x="3347864" y="1412776"/>
            <a:ext cx="2880320" cy="5097751"/>
          </a:xfrm>
        </p:spPr>
      </p:pic>
      <p:sp>
        <p:nvSpPr>
          <p:cNvPr id="5" name="文字方塊 4"/>
          <p:cNvSpPr txBox="1"/>
          <p:nvPr/>
        </p:nvSpPr>
        <p:spPr>
          <a:xfrm>
            <a:off x="3203848" y="6457890"/>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=600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
        <p:nvSpPr>
          <p:cNvPr id="6" name="標題 1"/>
          <p:cNvSpPr txBox="1">
            <a:spLocks/>
          </p:cNvSpPr>
          <p:nvPr/>
        </p:nvSpPr>
        <p:spPr>
          <a:xfrm>
            <a:off x="609600" y="4059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600" b="1"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垂直橫截面</a:t>
            </a:r>
            <a:endParaRPr kumimoji="0" lang="zh-TW" altLang="en-US" sz="4600" b="1"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7" name="文字方塊 6"/>
          <p:cNvSpPr txBox="1"/>
          <p:nvPr/>
        </p:nvSpPr>
        <p:spPr>
          <a:xfrm>
            <a:off x="6300192" y="908720"/>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10500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cstate="print"/>
          <a:srcRect/>
          <a:stretch>
            <a:fillRect/>
          </a:stretch>
        </p:blipFill>
        <p:spPr bwMode="auto">
          <a:xfrm>
            <a:off x="611560" y="1412776"/>
            <a:ext cx="2647157" cy="2400931"/>
          </a:xfrm>
          <a:prstGeom prst="rect">
            <a:avLst/>
          </a:prstGeom>
          <a:noFill/>
          <a:ln w="9525">
            <a:noFill/>
            <a:miter lim="800000"/>
            <a:headEnd/>
            <a:tailEnd/>
          </a:ln>
        </p:spPr>
      </p:pic>
      <p:sp>
        <p:nvSpPr>
          <p:cNvPr id="8" name="文字方塊 7"/>
          <p:cNvSpPr txBox="1"/>
          <p:nvPr/>
        </p:nvSpPr>
        <p:spPr>
          <a:xfrm>
            <a:off x="467544" y="3861048"/>
            <a:ext cx="2834943" cy="369332"/>
          </a:xfrm>
          <a:prstGeom prst="rect">
            <a:avLst/>
          </a:prstGeom>
          <a:noFill/>
        </p:spPr>
        <p:txBody>
          <a:bodyPr wrap="none" rtlCol="0">
            <a:spAutoFit/>
          </a:bodyPr>
          <a:lstStyle/>
          <a:p>
            <a:r>
              <a:rPr lang="en-US" altLang="zh-TW" b="1" dirty="0" smtClean="0">
                <a:effectLst>
                  <a:outerShdw blurRad="38100" dist="38100" dir="2700000" algn="tl">
                    <a:srgbClr val="000000">
                      <a:alpha val="43137"/>
                    </a:srgbClr>
                  </a:outerShdw>
                </a:effectLst>
              </a:rPr>
              <a:t>H</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=300</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m ; </a:t>
            </a:r>
            <a:r>
              <a:rPr lang="en-US" altLang="zh-TW" b="1" dirty="0" err="1" smtClean="0">
                <a:effectLst>
                  <a:outerShdw blurRad="38100" dist="38100" dir="2700000" algn="tl">
                    <a:srgbClr val="000000">
                      <a:alpha val="43137"/>
                    </a:srgbClr>
                  </a:outerShdw>
                </a:effectLst>
              </a:rPr>
              <a:t>Xrm</a:t>
            </a:r>
            <a:r>
              <a:rPr lang="en-US" altLang="zh-TW" b="1" dirty="0" smtClean="0">
                <a:effectLst>
                  <a:outerShdw blurRad="38100" dist="38100" dir="2700000" algn="tl">
                    <a:srgbClr val="000000">
                      <a:alpha val="43137"/>
                    </a:srgbClr>
                  </a:outerShdw>
                </a:effectLst>
              </a:rPr>
              <a:t> = 10km</a:t>
            </a:r>
            <a:endParaRPr lang="zh-TW" altLang="en-US"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5" cstate="print"/>
          <a:srcRect/>
          <a:stretch>
            <a:fillRect/>
          </a:stretch>
        </p:blipFill>
        <p:spPr bwMode="auto">
          <a:xfrm>
            <a:off x="6372200" y="1412776"/>
            <a:ext cx="2505411" cy="2592288"/>
          </a:xfrm>
          <a:prstGeom prst="rect">
            <a:avLst/>
          </a:prstGeom>
          <a:noFill/>
          <a:ln w="9525">
            <a:noFill/>
            <a:miter lim="800000"/>
            <a:headEnd/>
            <a:tailEnd/>
          </a:ln>
        </p:spPr>
      </p:pic>
      <p:sp>
        <p:nvSpPr>
          <p:cNvPr id="9" name="文字方塊 8"/>
          <p:cNvSpPr txBox="1"/>
          <p:nvPr/>
        </p:nvSpPr>
        <p:spPr>
          <a:xfrm>
            <a:off x="6309057" y="4077072"/>
            <a:ext cx="2834943" cy="369332"/>
          </a:xfrm>
          <a:prstGeom prst="rect">
            <a:avLst/>
          </a:prstGeom>
          <a:noFill/>
        </p:spPr>
        <p:txBody>
          <a:bodyPr wrap="none" rtlCol="0">
            <a:spAutoFit/>
          </a:bodyPr>
          <a:lstStyle/>
          <a:p>
            <a:r>
              <a:rPr lang="en-US" altLang="zh-TW" b="1" dirty="0" smtClean="0">
                <a:effectLst>
                  <a:outerShdw blurRad="38100" dist="38100" dir="2700000" algn="tl">
                    <a:srgbClr val="000000">
                      <a:alpha val="43137"/>
                    </a:srgbClr>
                  </a:outerShdw>
                </a:effectLst>
              </a:rPr>
              <a:t>H</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=900</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m ; </a:t>
            </a:r>
            <a:r>
              <a:rPr lang="en-US" altLang="zh-TW" b="1" dirty="0" err="1" smtClean="0">
                <a:effectLst>
                  <a:outerShdw blurRad="38100" dist="38100" dir="2700000" algn="tl">
                    <a:srgbClr val="000000">
                      <a:alpha val="43137"/>
                    </a:srgbClr>
                  </a:outerShdw>
                </a:effectLst>
              </a:rPr>
              <a:t>Xrm</a:t>
            </a:r>
            <a:r>
              <a:rPr lang="en-US" altLang="zh-TW" b="1" dirty="0" smtClean="0">
                <a:effectLst>
                  <a:outerShdw blurRad="38100" dist="38100" dir="2700000" algn="tl">
                    <a:srgbClr val="000000">
                      <a:alpha val="43137"/>
                    </a:srgbClr>
                  </a:outerShdw>
                </a:effectLst>
              </a:rPr>
              <a:t> = 10km</a:t>
            </a:r>
            <a:endParaRPr lang="zh-TW"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randombar(horizontal)">
                                      <p:cBhvr>
                                        <p:cTn id="10" dur="500"/>
                                        <p:tgtEl>
                                          <p:spTgt spid="2051"/>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fig26.jpg"/>
          <p:cNvPicPr>
            <a:picLocks noGrp="1" noChangeAspect="1"/>
          </p:cNvPicPr>
          <p:nvPr>
            <p:ph idx="1"/>
          </p:nvPr>
        </p:nvPicPr>
        <p:blipFill>
          <a:blip r:embed="rId3" cstate="print"/>
          <a:stretch>
            <a:fillRect/>
          </a:stretch>
        </p:blipFill>
        <p:spPr>
          <a:xfrm>
            <a:off x="2267744" y="1412776"/>
            <a:ext cx="5042166" cy="4896544"/>
          </a:xfrm>
        </p:spPr>
      </p:pic>
      <p:sp>
        <p:nvSpPr>
          <p:cNvPr id="5" name="標題 3"/>
          <p:cNvSpPr txBox="1">
            <a:spLocks/>
          </p:cNvSpPr>
          <p:nvPr/>
        </p:nvSpPr>
        <p:spPr>
          <a:xfrm>
            <a:off x="609600" y="4059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zh-TW" sz="48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總累積降雨量</a:t>
            </a:r>
            <a:r>
              <a:rPr kumimoji="0" lang="en-US" altLang="zh-TW" sz="36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a:t>
            </a:r>
            <a:r>
              <a:rPr kumimoji="0" lang="zh-TW" altLang="en-US" sz="36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兩個山脈的模式</a:t>
            </a:r>
            <a:r>
              <a:rPr kumimoji="0" lang="en-US" altLang="zh-TW" sz="3600" b="0" i="0" u="none" strike="noStrike" kern="1200" cap="none" spc="0" normalizeH="0" baseline="0" noProof="0" dirty="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a:t>
            </a:r>
            <a:endParaRPr kumimoji="0" lang="zh-TW" altLang="en-US" sz="3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文字方塊 5"/>
          <p:cNvSpPr txBox="1"/>
          <p:nvPr/>
        </p:nvSpPr>
        <p:spPr>
          <a:xfrm>
            <a:off x="7380312" y="1772816"/>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18000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7" name="文字方塊 6"/>
          <p:cNvSpPr txBox="1"/>
          <p:nvPr/>
        </p:nvSpPr>
        <p:spPr>
          <a:xfrm>
            <a:off x="3203848" y="6237312"/>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fig27.jpg"/>
          <p:cNvPicPr>
            <a:picLocks noGrp="1" noChangeAspect="1"/>
          </p:cNvPicPr>
          <p:nvPr>
            <p:ph idx="1"/>
          </p:nvPr>
        </p:nvPicPr>
        <p:blipFill>
          <a:blip r:embed="rId3" cstate="print"/>
          <a:stretch>
            <a:fillRect/>
          </a:stretch>
        </p:blipFill>
        <p:spPr>
          <a:xfrm>
            <a:off x="0" y="2564904"/>
            <a:ext cx="8229600" cy="2735890"/>
          </a:xfrm>
        </p:spPr>
      </p:pic>
      <p:pic>
        <p:nvPicPr>
          <p:cNvPr id="7" name="圖片 6" descr="fig27-.jpg"/>
          <p:cNvPicPr>
            <a:picLocks noChangeAspect="1"/>
          </p:cNvPicPr>
          <p:nvPr/>
        </p:nvPicPr>
        <p:blipFill>
          <a:blip r:embed="rId4" cstate="print"/>
          <a:stretch>
            <a:fillRect/>
          </a:stretch>
        </p:blipFill>
        <p:spPr>
          <a:xfrm>
            <a:off x="8244408" y="2636912"/>
            <a:ext cx="547688" cy="2576515"/>
          </a:xfrm>
          <a:prstGeom prst="rect">
            <a:avLst/>
          </a:prstGeom>
        </p:spPr>
      </p:pic>
      <p:sp>
        <p:nvSpPr>
          <p:cNvPr id="8" name="文字方塊 7"/>
          <p:cNvSpPr txBox="1"/>
          <p:nvPr/>
        </p:nvSpPr>
        <p:spPr>
          <a:xfrm>
            <a:off x="8100392" y="5157192"/>
            <a:ext cx="939681" cy="400110"/>
          </a:xfrm>
          <a:prstGeom prst="rect">
            <a:avLst/>
          </a:prstGeom>
          <a:noFill/>
        </p:spPr>
        <p:txBody>
          <a:bodyPr wrap="none" rtlCol="0">
            <a:spAutoFit/>
          </a:bodyPr>
          <a:lstStyle/>
          <a:p>
            <a:r>
              <a:rPr lang="en-US" altLang="zh-TW" sz="2000" b="1" dirty="0" smtClean="0"/>
              <a:t>(m /s)</a:t>
            </a:r>
            <a:endParaRPr lang="zh-TW" altLang="en-US" sz="2000" b="1" dirty="0"/>
          </a:p>
        </p:txBody>
      </p:sp>
      <p:sp>
        <p:nvSpPr>
          <p:cNvPr id="10" name="文字方塊 9"/>
          <p:cNvSpPr txBox="1"/>
          <p:nvPr/>
        </p:nvSpPr>
        <p:spPr>
          <a:xfrm>
            <a:off x="755576" y="2060848"/>
            <a:ext cx="1451038" cy="523220"/>
          </a:xfrm>
          <a:prstGeom prst="rect">
            <a:avLst/>
          </a:prstGeom>
          <a:noFill/>
        </p:spPr>
        <p:txBody>
          <a:bodyPr wrap="none" rtlCol="0">
            <a:spAutoFit/>
          </a:bodyPr>
          <a:lstStyle/>
          <a:p>
            <a:r>
              <a:rPr lang="en-US" altLang="zh-TW" sz="2800" b="1" dirty="0" smtClean="0"/>
              <a:t>10800</a:t>
            </a:r>
            <a:r>
              <a:rPr lang="zh-TW" altLang="en-US" sz="2800" b="1" dirty="0" smtClean="0"/>
              <a:t> </a:t>
            </a:r>
            <a:r>
              <a:rPr lang="en-US" altLang="zh-TW" sz="2800" b="1" dirty="0" smtClean="0"/>
              <a:t>s</a:t>
            </a:r>
            <a:endParaRPr lang="zh-TW" altLang="en-US" sz="2800" b="1" dirty="0"/>
          </a:p>
        </p:txBody>
      </p:sp>
      <p:sp>
        <p:nvSpPr>
          <p:cNvPr id="11" name="文字方塊 10"/>
          <p:cNvSpPr txBox="1"/>
          <p:nvPr/>
        </p:nvSpPr>
        <p:spPr>
          <a:xfrm>
            <a:off x="3563888" y="2060848"/>
            <a:ext cx="1451038" cy="523220"/>
          </a:xfrm>
          <a:prstGeom prst="rect">
            <a:avLst/>
          </a:prstGeom>
          <a:noFill/>
        </p:spPr>
        <p:txBody>
          <a:bodyPr wrap="none" rtlCol="0">
            <a:spAutoFit/>
          </a:bodyPr>
          <a:lstStyle/>
          <a:p>
            <a:r>
              <a:rPr lang="en-US" altLang="zh-TW" sz="2800" b="1" dirty="0" smtClean="0"/>
              <a:t>11400 s</a:t>
            </a:r>
            <a:endParaRPr lang="zh-TW" altLang="en-US" sz="2800" b="1" dirty="0"/>
          </a:p>
        </p:txBody>
      </p:sp>
      <p:sp>
        <p:nvSpPr>
          <p:cNvPr id="12" name="文字方塊 11"/>
          <p:cNvSpPr txBox="1"/>
          <p:nvPr/>
        </p:nvSpPr>
        <p:spPr>
          <a:xfrm>
            <a:off x="6372200" y="2060848"/>
            <a:ext cx="1451038" cy="523220"/>
          </a:xfrm>
          <a:prstGeom prst="rect">
            <a:avLst/>
          </a:prstGeom>
          <a:noFill/>
        </p:spPr>
        <p:txBody>
          <a:bodyPr wrap="none" rtlCol="0">
            <a:spAutoFit/>
          </a:bodyPr>
          <a:lstStyle/>
          <a:p>
            <a:r>
              <a:rPr lang="en-US" altLang="zh-TW" sz="2800" b="1" dirty="0" smtClean="0"/>
              <a:t>12000 s</a:t>
            </a:r>
            <a:endParaRPr lang="zh-TW" altLang="en-US" sz="2800" b="1" dirty="0"/>
          </a:p>
        </p:txBody>
      </p:sp>
      <p:sp>
        <p:nvSpPr>
          <p:cNvPr id="9" name="標題 2"/>
          <p:cNvSpPr>
            <a:spLocks noGrp="1"/>
          </p:cNvSpPr>
          <p:nvPr>
            <p:ph type="title"/>
          </p:nvPr>
        </p:nvSpPr>
        <p:spPr>
          <a:xfrm>
            <a:off x="457200" y="253536"/>
            <a:ext cx="8229600" cy="1143000"/>
          </a:xfrm>
        </p:spPr>
        <p:txBody>
          <a:bodyPr/>
          <a:lstStyle/>
          <a:p>
            <a:pPr algn="ctr"/>
            <a:r>
              <a:rPr lang="zh-TW" altLang="en-US" b="1" dirty="0" smtClean="0">
                <a:effectLst>
                  <a:outerShdw blurRad="38100" dist="38100" dir="2700000" algn="tl">
                    <a:srgbClr val="000000">
                      <a:alpha val="43137"/>
                    </a:srgbClr>
                  </a:outerShdw>
                </a:effectLst>
              </a:rPr>
              <a:t>縱向平均後的垂直橫截面</a:t>
            </a:r>
            <a:endParaRPr lang="zh-TW" altLang="en-US" b="1" dirty="0">
              <a:effectLst>
                <a:outerShdw blurRad="38100" dist="38100" dir="2700000" algn="tl">
                  <a:srgbClr val="000000">
                    <a:alpha val="43137"/>
                  </a:srgbClr>
                </a:outerShdw>
              </a:effectLst>
            </a:endParaRPr>
          </a:p>
        </p:txBody>
      </p:sp>
      <p:sp>
        <p:nvSpPr>
          <p:cNvPr id="13" name="矩形 12"/>
          <p:cNvSpPr/>
          <p:nvPr/>
        </p:nvSpPr>
        <p:spPr>
          <a:xfrm>
            <a:off x="1331640" y="3356992"/>
            <a:ext cx="360040" cy="172819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427984" y="3356992"/>
            <a:ext cx="360040" cy="172819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7812360" y="4077072"/>
            <a:ext cx="288032" cy="10081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2843808" y="5517232"/>
            <a:ext cx="312765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H</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=900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m ; </a:t>
            </a:r>
            <a:r>
              <a:rPr lang="en-US" altLang="zh-TW" sz="2000" b="1" dirty="0" err="1" smtClean="0">
                <a:effectLst>
                  <a:outerShdw blurRad="38100" dist="38100" dir="2700000" algn="tl">
                    <a:srgbClr val="000000">
                      <a:alpha val="43137"/>
                    </a:srgbClr>
                  </a:outerShdw>
                </a:effectLst>
              </a:rPr>
              <a:t>Xrm</a:t>
            </a:r>
            <a:r>
              <a:rPr lang="en-US" altLang="zh-TW" sz="2000" b="1" dirty="0" smtClean="0">
                <a:effectLst>
                  <a:outerShdw blurRad="38100" dist="38100" dir="2700000" algn="tl">
                    <a:srgbClr val="000000">
                      <a:alpha val="43137"/>
                    </a:srgbClr>
                  </a:outerShdw>
                </a:effectLst>
              </a:rPr>
              <a:t> = 10km</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amond(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8"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p:txBody>
          <a:bodyPr/>
          <a:lstStyle/>
          <a:p>
            <a:endParaRPr lang="zh-TW" altLang="en-US" dirty="0"/>
          </a:p>
        </p:txBody>
      </p:sp>
      <p:sp>
        <p:nvSpPr>
          <p:cNvPr id="7" name="標題 5"/>
          <p:cNvSpPr txBox="1">
            <a:spLocks noGrp="1"/>
          </p:cNvSpPr>
          <p:nvPr>
            <p:ph type="title"/>
          </p:nvPr>
        </p:nvSpPr>
        <p:spPr>
          <a:prstGeom prst="rect">
            <a:avLst/>
          </a:prstGeom>
        </p:spPr>
        <p:txBody>
          <a:bodyPr rIns="100584"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5400" b="1" i="0" u="none" strike="noStrike" kern="1200" cap="none" spc="0" normalizeH="0" baseline="0" noProof="0" dirty="0" smtClean="0">
                <a:ln>
                  <a:noFill/>
                </a:ln>
                <a:solidFill>
                  <a:schemeClr val="accent3">
                    <a:lumMod val="40000"/>
                    <a:lumOff val="60000"/>
                  </a:schemeClr>
                </a:solidFill>
                <a:effectLst>
                  <a:outerShdw blurRad="38100" dist="25500" dir="5400000" algn="tl" rotWithShape="0">
                    <a:srgbClr val="000000">
                      <a:satMod val="180000"/>
                      <a:alpha val="75000"/>
                    </a:srgbClr>
                  </a:outerShdw>
                </a:effectLst>
                <a:uLnTx/>
                <a:uFillTx/>
                <a:latin typeface="+mj-lt"/>
                <a:ea typeface="+mj-ea"/>
                <a:cs typeface="+mj-cs"/>
              </a:rPr>
              <a:t>結論</a:t>
            </a:r>
            <a:endParaRPr kumimoji="0" lang="zh-TW" altLang="en-US" sz="5400" b="1" i="0" u="none" strike="noStrike" kern="1200" cap="none" spc="0" normalizeH="0" baseline="0" noProof="0" dirty="0">
              <a:ln>
                <a:noFill/>
              </a:ln>
              <a:solidFill>
                <a:schemeClr val="accent3">
                  <a:lumMod val="40000"/>
                  <a:lumOff val="6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4" name="內容版面配置區 3" descr="fig28.jpg"/>
          <p:cNvPicPr>
            <a:picLocks noChangeAspect="1"/>
          </p:cNvPicPr>
          <p:nvPr/>
        </p:nvPicPr>
        <p:blipFill>
          <a:blip r:embed="rId3" cstate="print"/>
          <a:stretch>
            <a:fillRect/>
          </a:stretch>
        </p:blipFill>
        <p:spPr>
          <a:xfrm>
            <a:off x="1979712" y="1556792"/>
            <a:ext cx="5264690" cy="4525962"/>
          </a:xfrm>
          <a:prstGeom prst="rect">
            <a:avLst/>
          </a:prstGeom>
        </p:spPr>
      </p:pic>
      <p:sp>
        <p:nvSpPr>
          <p:cNvPr id="5" name="矩形 4"/>
          <p:cNvSpPr/>
          <p:nvPr/>
        </p:nvSpPr>
        <p:spPr>
          <a:xfrm>
            <a:off x="4499992" y="1700808"/>
            <a:ext cx="1008112" cy="11521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004048" y="3429000"/>
            <a:ext cx="1008112" cy="11521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923928" y="1268760"/>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580112" y="5013176"/>
            <a:ext cx="1008112" cy="11521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 8"/>
          <p:cNvSpPr>
            <a:spLocks noGrp="1"/>
          </p:cNvSpPr>
          <p:nvPr>
            <p:ph type="title"/>
          </p:nvPr>
        </p:nvSpPr>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p:stCondLst>
                                    <p:cond delay="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zh-TW" altLang="zh-TW" dirty="0" smtClean="0"/>
              <a:t>寬</a:t>
            </a:r>
            <a:r>
              <a:rPr lang="zh-TW" altLang="en-US" dirty="0" smtClean="0"/>
              <a:t>度較寬</a:t>
            </a:r>
            <a:r>
              <a:rPr lang="zh-TW" altLang="zh-TW" dirty="0" smtClean="0"/>
              <a:t>的山脈比陡峭的山脈</a:t>
            </a:r>
            <a:r>
              <a:rPr lang="zh-TW" altLang="en-US" dirty="0" smtClean="0"/>
              <a:t>造成的</a:t>
            </a:r>
            <a:r>
              <a:rPr lang="zh-TW" altLang="zh-TW" dirty="0" smtClean="0"/>
              <a:t>波動</a:t>
            </a:r>
            <a:r>
              <a:rPr lang="zh-TW" altLang="en-US" dirty="0" smtClean="0"/>
              <a:t>強度</a:t>
            </a:r>
            <a:r>
              <a:rPr lang="zh-TW" altLang="en-US" dirty="0" smtClean="0"/>
              <a:t>較弱。</a:t>
            </a:r>
            <a:endParaRPr lang="en-US" altLang="zh-TW" dirty="0" smtClean="0"/>
          </a:p>
          <a:p>
            <a:endParaRPr lang="en-US" altLang="zh-TW" dirty="0" smtClean="0"/>
          </a:p>
          <a:p>
            <a:r>
              <a:rPr lang="zh-TW" altLang="zh-TW" dirty="0" smtClean="0"/>
              <a:t>颮線在較高的</a:t>
            </a:r>
            <a:r>
              <a:rPr lang="zh-TW" altLang="en-US" dirty="0" smtClean="0"/>
              <a:t>山脈，</a:t>
            </a:r>
            <a:r>
              <a:rPr lang="zh-TW" altLang="zh-TW" dirty="0" smtClean="0"/>
              <a:t>冷空氣被堵塞</a:t>
            </a:r>
            <a:r>
              <a:rPr lang="zh-TW" altLang="en-US" dirty="0" smtClean="0"/>
              <a:t>的量較多，使得</a:t>
            </a:r>
            <a:r>
              <a:rPr lang="zh-TW" altLang="zh-TW" dirty="0" smtClean="0"/>
              <a:t>背風面冷空氣</a:t>
            </a:r>
            <a:r>
              <a:rPr lang="zh-TW" altLang="en-US" dirty="0" smtClean="0"/>
              <a:t>減少，受陣風鋒面抬升的強度降低</a:t>
            </a:r>
            <a:r>
              <a:rPr lang="zh-TW" altLang="zh-TW" dirty="0" smtClean="0"/>
              <a:t>。</a:t>
            </a:r>
            <a:endParaRPr lang="zh-TW" altLang="en-US" dirty="0" smtClean="0"/>
          </a:p>
          <a:p>
            <a:endParaRPr lang="en-US" altLang="zh-TW" dirty="0" smtClean="0"/>
          </a:p>
          <a:p>
            <a:r>
              <a:rPr lang="zh-TW" altLang="en-US" dirty="0" smtClean="0"/>
              <a:t>複合的山脈對颮</a:t>
            </a:r>
            <a:r>
              <a:rPr lang="zh-TW" altLang="zh-TW" dirty="0" smtClean="0"/>
              <a:t>線</a:t>
            </a:r>
            <a:r>
              <a:rPr lang="zh-TW" altLang="en-US" dirty="0" smtClean="0"/>
              <a:t>影響</a:t>
            </a:r>
            <a:r>
              <a:rPr lang="zh-TW" altLang="zh-TW" dirty="0" smtClean="0"/>
              <a:t>與單一山脈</a:t>
            </a:r>
            <a:r>
              <a:rPr lang="zh-TW" altLang="en-US" dirty="0" smtClean="0"/>
              <a:t>的影響幾乎相同</a:t>
            </a:r>
            <a:r>
              <a:rPr lang="zh-TW" altLang="zh-TW" dirty="0" smtClean="0"/>
              <a:t>。</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前人研究</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在</a:t>
            </a:r>
            <a:r>
              <a:rPr lang="en-US" altLang="zh-TW" dirty="0" smtClean="0"/>
              <a:t>Newton (1950); </a:t>
            </a:r>
            <a:r>
              <a:rPr lang="en-US" altLang="zh-TW" dirty="0" err="1" smtClean="0"/>
              <a:t>Smull</a:t>
            </a:r>
            <a:r>
              <a:rPr lang="en-US" altLang="zh-TW" dirty="0" smtClean="0"/>
              <a:t> and </a:t>
            </a:r>
            <a:r>
              <a:rPr lang="en-US" altLang="zh-TW" dirty="0" err="1" smtClean="0"/>
              <a:t>Houze</a:t>
            </a:r>
            <a:r>
              <a:rPr lang="en-US" altLang="zh-TW" dirty="0" smtClean="0"/>
              <a:t> (1985); Braun and </a:t>
            </a:r>
            <a:r>
              <a:rPr lang="en-US" altLang="zh-TW" dirty="0" err="1" smtClean="0"/>
              <a:t>Houze</a:t>
            </a:r>
            <a:r>
              <a:rPr lang="en-US" altLang="zh-TW" dirty="0" smtClean="0"/>
              <a:t> (1994)</a:t>
            </a:r>
            <a:r>
              <a:rPr lang="zh-TW" altLang="en-US" dirty="0" smtClean="0"/>
              <a:t>的觀測以及</a:t>
            </a:r>
            <a:r>
              <a:rPr lang="en-US" altLang="zh-TW" dirty="0" smtClean="0"/>
              <a:t>Moncrieff and Miller (1976); </a:t>
            </a:r>
            <a:r>
              <a:rPr lang="en-US" altLang="zh-TW" dirty="0" err="1" smtClean="0"/>
              <a:t>Rotunno</a:t>
            </a:r>
            <a:r>
              <a:rPr lang="en-US" altLang="zh-TW" dirty="0" smtClean="0"/>
              <a:t> et al. (1988); Yang and </a:t>
            </a:r>
            <a:r>
              <a:rPr lang="en-US" altLang="zh-TW" dirty="0" err="1" smtClean="0"/>
              <a:t>Houze</a:t>
            </a:r>
            <a:r>
              <a:rPr lang="en-US" altLang="zh-TW" dirty="0" smtClean="0"/>
              <a:t> (1995); </a:t>
            </a:r>
            <a:r>
              <a:rPr lang="en-US" altLang="zh-TW" dirty="0" err="1" smtClean="0"/>
              <a:t>Coniglio</a:t>
            </a:r>
            <a:r>
              <a:rPr lang="en-US" altLang="zh-TW" dirty="0" smtClean="0"/>
              <a:t> and </a:t>
            </a:r>
            <a:r>
              <a:rPr lang="en-US" altLang="zh-TW" dirty="0" err="1" smtClean="0"/>
              <a:t>Stensrud</a:t>
            </a:r>
            <a:r>
              <a:rPr lang="en-US" altLang="zh-TW" dirty="0" smtClean="0"/>
              <a:t> (2001)</a:t>
            </a:r>
            <a:r>
              <a:rPr lang="zh-TW" altLang="en-US" dirty="0" smtClean="0"/>
              <a:t>的數值模擬，已對颮線的對流現象做深入的探討。</a:t>
            </a:r>
            <a:endParaRPr lang="en-US" altLang="zh-TW" dirty="0" smtClean="0"/>
          </a:p>
          <a:p>
            <a:r>
              <a:rPr lang="en-US" altLang="zh-TW" dirty="0" err="1" smtClean="0"/>
              <a:t>Fovell</a:t>
            </a:r>
            <a:r>
              <a:rPr lang="en-US" altLang="zh-TW" dirty="0" smtClean="0"/>
              <a:t> and Tan (1998), Lin et al. (1998), and Lin and Joyce (2001)</a:t>
            </a:r>
            <a:r>
              <a:rPr lang="zh-TW" altLang="en-US" dirty="0" smtClean="0"/>
              <a:t>探討</a:t>
            </a:r>
            <a:r>
              <a:rPr lang="zh-TW" altLang="zh-TW" dirty="0" smtClean="0"/>
              <a:t>颮線對流的生命週期</a:t>
            </a:r>
            <a:r>
              <a:rPr lang="zh-TW" altLang="en-US" dirty="0" smtClean="0"/>
              <a:t>，提出</a:t>
            </a:r>
            <a:r>
              <a:rPr lang="zh-TW" altLang="zh-TW" dirty="0" smtClean="0"/>
              <a:t>陣風鋒面的低層上升氣流產生新的對流胞而使得</a:t>
            </a:r>
            <a:r>
              <a:rPr lang="zh-TW" altLang="en-US" dirty="0" smtClean="0"/>
              <a:t>颮線</a:t>
            </a:r>
            <a:r>
              <a:rPr lang="zh-TW" altLang="zh-TW" dirty="0" smtClean="0"/>
              <a:t>生命期較長的概論</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en-US" altLang="zh-TW" dirty="0" smtClean="0">
                <a:solidFill>
                  <a:srgbClr val="CBE1E7"/>
                </a:solidFill>
              </a:rPr>
              <a:t>END</a:t>
            </a:r>
            <a:endParaRPr lang="zh-TW" altLang="en-US" dirty="0">
              <a:solidFill>
                <a:srgbClr val="CBE1E7"/>
              </a:solidFill>
            </a:endParaRPr>
          </a:p>
        </p:txBody>
      </p:sp>
      <p:sp>
        <p:nvSpPr>
          <p:cNvPr id="3" name="內容版面配置區 2"/>
          <p:cNvSpPr>
            <a:spLocks noGrp="1"/>
          </p:cNvSpPr>
          <p:nvPr>
            <p:ph type="body"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t>Plan view of </a:t>
            </a:r>
            <a:r>
              <a:rPr lang="en-US" altLang="zh-TW" b="1" i="1" dirty="0" smtClean="0"/>
              <a:t>z = 75 m</a:t>
            </a:r>
            <a:endParaRPr lang="zh-TW" altLang="en-US" b="1" dirty="0"/>
          </a:p>
        </p:txBody>
      </p:sp>
      <p:pic>
        <p:nvPicPr>
          <p:cNvPr id="4" name="內容版面配置區 3" descr="fig14.jpg"/>
          <p:cNvPicPr>
            <a:picLocks noGrp="1" noChangeAspect="1"/>
          </p:cNvPicPr>
          <p:nvPr>
            <p:ph idx="1"/>
          </p:nvPr>
        </p:nvPicPr>
        <p:blipFill>
          <a:blip r:embed="rId3" cstate="print"/>
          <a:stretch>
            <a:fillRect/>
          </a:stretch>
        </p:blipFill>
        <p:spPr>
          <a:xfrm>
            <a:off x="3131840" y="1412776"/>
            <a:ext cx="2808312" cy="5208558"/>
          </a:xfrm>
        </p:spPr>
      </p:pic>
      <p:sp>
        <p:nvSpPr>
          <p:cNvPr id="5" name="文字方塊 4"/>
          <p:cNvSpPr txBox="1"/>
          <p:nvPr/>
        </p:nvSpPr>
        <p:spPr>
          <a:xfrm>
            <a:off x="1691680" y="1556792"/>
            <a:ext cx="1224136"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rPr>
              <a:t>(10500</a:t>
            </a:r>
            <a:r>
              <a:rPr lang="zh-TW" altLang="en-US" sz="2000" b="1" dirty="0" smtClean="0">
                <a:effectLst>
                  <a:outerShdw blurRad="38100" dist="38100" dir="2700000" algn="tl">
                    <a:srgbClr val="000000">
                      <a:alpha val="43137"/>
                    </a:srgbClr>
                  </a:outerShdw>
                </a:effectLst>
              </a:rPr>
              <a:t> </a:t>
            </a:r>
            <a:r>
              <a:rPr lang="en-US" altLang="zh-TW" sz="2000" b="1" dirty="0" smtClean="0">
                <a:effectLst>
                  <a:outerShdw blurRad="38100" dist="38100" dir="2700000" algn="tl">
                    <a:srgbClr val="000000">
                      <a:alpha val="43137"/>
                    </a:srgbClr>
                  </a:outerShdw>
                </a:effectLst>
              </a:rPr>
              <a:t>s)</a:t>
            </a:r>
            <a:endParaRPr lang="zh-TW" altLang="en-US" sz="2000" b="1" dirty="0">
              <a:effectLst>
                <a:outerShdw blurRad="38100" dist="38100" dir="2700000" algn="tl">
                  <a:srgbClr val="000000">
                    <a:alpha val="43137"/>
                  </a:srgbClr>
                </a:outerShdw>
              </a:effectLst>
            </a:endParaRPr>
          </a:p>
        </p:txBody>
      </p:sp>
      <p:sp>
        <p:nvSpPr>
          <p:cNvPr id="6" name="文字方塊 5"/>
          <p:cNvSpPr txBox="1"/>
          <p:nvPr/>
        </p:nvSpPr>
        <p:spPr>
          <a:xfrm>
            <a:off x="5881719" y="1628800"/>
            <a:ext cx="1107996" cy="369332"/>
          </a:xfrm>
          <a:prstGeom prst="rect">
            <a:avLst/>
          </a:prstGeom>
          <a:noFill/>
        </p:spPr>
        <p:txBody>
          <a:bodyPr wrap="none" rtlCol="0">
            <a:spAutoFit/>
          </a:bodyPr>
          <a:lstStyle/>
          <a:p>
            <a:r>
              <a:rPr lang="zh-TW" altLang="en-US" b="1" dirty="0" smtClean="0"/>
              <a:t>平地地形</a:t>
            </a:r>
            <a:endParaRPr lang="zh-TW" altLang="en-US" b="1" dirty="0"/>
          </a:p>
        </p:txBody>
      </p:sp>
      <p:sp>
        <p:nvSpPr>
          <p:cNvPr id="7" name="文字方塊 6"/>
          <p:cNvSpPr txBox="1"/>
          <p:nvPr/>
        </p:nvSpPr>
        <p:spPr>
          <a:xfrm>
            <a:off x="5868144" y="4221088"/>
            <a:ext cx="3001399" cy="369332"/>
          </a:xfrm>
          <a:prstGeom prst="rect">
            <a:avLst/>
          </a:prstGeom>
          <a:noFill/>
        </p:spPr>
        <p:txBody>
          <a:bodyPr wrap="none" rtlCol="0">
            <a:spAutoFit/>
          </a:bodyPr>
          <a:lstStyle/>
          <a:p>
            <a:r>
              <a:rPr lang="en-US" altLang="zh-TW" b="1" dirty="0" smtClean="0"/>
              <a:t>H</a:t>
            </a:r>
            <a:r>
              <a:rPr lang="zh-TW" altLang="en-US" b="1" dirty="0" smtClean="0"/>
              <a:t> </a:t>
            </a:r>
            <a:r>
              <a:rPr lang="en-US" altLang="zh-TW" b="1" dirty="0" smtClean="0"/>
              <a:t>=</a:t>
            </a:r>
            <a:r>
              <a:rPr lang="zh-TW" altLang="en-US" b="1" dirty="0" smtClean="0"/>
              <a:t> </a:t>
            </a:r>
            <a:r>
              <a:rPr lang="en-US" altLang="zh-TW" b="1" dirty="0" smtClean="0"/>
              <a:t>900</a:t>
            </a:r>
            <a:r>
              <a:rPr lang="zh-TW" altLang="en-US" b="1" dirty="0" smtClean="0"/>
              <a:t> </a:t>
            </a:r>
            <a:r>
              <a:rPr lang="en-US" altLang="zh-TW" b="1" dirty="0" smtClean="0"/>
              <a:t>m</a:t>
            </a:r>
            <a:r>
              <a:rPr lang="zh-TW" altLang="en-US" b="1" dirty="0" smtClean="0"/>
              <a:t>；</a:t>
            </a:r>
            <a:r>
              <a:rPr lang="en-US" altLang="zh-TW" b="1" dirty="0" err="1" smtClean="0"/>
              <a:t>Xrm</a:t>
            </a:r>
            <a:r>
              <a:rPr lang="en-US" altLang="zh-TW" b="1" dirty="0" smtClean="0"/>
              <a:t> = 10 km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table01.jpg"/>
          <p:cNvPicPr>
            <a:picLocks noGrp="1" noChangeAspect="1"/>
          </p:cNvPicPr>
          <p:nvPr>
            <p:ph idx="1"/>
          </p:nvPr>
        </p:nvPicPr>
        <p:blipFill>
          <a:blip r:embed="rId3" cstate="print"/>
          <a:stretch>
            <a:fillRect/>
          </a:stretch>
        </p:blipFill>
        <p:spPr>
          <a:xfrm>
            <a:off x="899592" y="1844823"/>
            <a:ext cx="7416824" cy="372230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研究方法</a:t>
            </a:r>
            <a:endParaRPr lang="zh-TW" altLang="en-US" dirty="0"/>
          </a:p>
        </p:txBody>
      </p:sp>
      <p:sp>
        <p:nvSpPr>
          <p:cNvPr id="3" name="內容版面配置區 2"/>
          <p:cNvSpPr>
            <a:spLocks noGrp="1"/>
          </p:cNvSpPr>
          <p:nvPr>
            <p:ph idx="1"/>
          </p:nvPr>
        </p:nvSpPr>
        <p:spPr>
          <a:xfrm>
            <a:off x="467544" y="1340768"/>
            <a:ext cx="8229600" cy="4526280"/>
          </a:xfrm>
        </p:spPr>
        <p:txBody>
          <a:bodyPr/>
          <a:lstStyle/>
          <a:p>
            <a:r>
              <a:rPr lang="zh-TW" altLang="en-US" dirty="0" smtClean="0"/>
              <a:t>使用</a:t>
            </a:r>
            <a:r>
              <a:rPr lang="en-US" altLang="zh-TW" dirty="0" smtClean="0"/>
              <a:t>Advanced Regional Prediction System (ARPS) model</a:t>
            </a:r>
            <a:r>
              <a:rPr lang="zh-TW" altLang="en-US" dirty="0" smtClean="0"/>
              <a:t>。</a:t>
            </a:r>
            <a:endParaRPr lang="en-US" altLang="zh-TW" dirty="0" smtClean="0"/>
          </a:p>
          <a:p>
            <a:r>
              <a:rPr lang="zh-TW" altLang="zh-TW" b="1" dirty="0" smtClean="0"/>
              <a:t>模式網格</a:t>
            </a:r>
            <a:r>
              <a:rPr lang="zh-TW" altLang="en-US" b="1" dirty="0" smtClean="0"/>
              <a:t>：</a:t>
            </a:r>
            <a:r>
              <a:rPr lang="en-US" altLang="zh-TW" dirty="0" smtClean="0"/>
              <a:t>X  = 400 km</a:t>
            </a:r>
            <a:r>
              <a:rPr lang="zh-TW" altLang="en-US" dirty="0" smtClean="0"/>
              <a:t>；</a:t>
            </a:r>
            <a:r>
              <a:rPr lang="en-US" altLang="zh-TW" dirty="0" smtClean="0"/>
              <a:t>Y  = 60 km</a:t>
            </a:r>
            <a:r>
              <a:rPr lang="zh-TW" altLang="en-US" dirty="0" smtClean="0"/>
              <a:t>；</a:t>
            </a:r>
            <a:r>
              <a:rPr lang="en-US" altLang="zh-TW" dirty="0" smtClean="0"/>
              <a:t>Z  = 17 km</a:t>
            </a:r>
            <a:endParaRPr lang="zh-TW" altLang="zh-TW" dirty="0" smtClean="0"/>
          </a:p>
          <a:p>
            <a:r>
              <a:rPr lang="zh-TW" altLang="en-US" dirty="0" smtClean="0"/>
              <a:t>水平網格大小：</a:t>
            </a:r>
            <a:r>
              <a:rPr lang="en-US" altLang="zh-TW" dirty="0" smtClean="0"/>
              <a:t>1.25</a:t>
            </a:r>
            <a:r>
              <a:rPr lang="zh-TW" altLang="en-US" dirty="0" smtClean="0"/>
              <a:t> </a:t>
            </a:r>
            <a:r>
              <a:rPr lang="en-US" altLang="zh-TW" dirty="0" smtClean="0"/>
              <a:t>km</a:t>
            </a:r>
          </a:p>
          <a:p>
            <a:r>
              <a:rPr lang="zh-TW" altLang="en-US" dirty="0" smtClean="0"/>
              <a:t>垂直網格：沿著地形變化，</a:t>
            </a:r>
            <a:r>
              <a:rPr lang="zh-TW" altLang="zh-TW" dirty="0" smtClean="0"/>
              <a:t>在模式頂部</a:t>
            </a:r>
            <a:r>
              <a:rPr lang="zh-TW" altLang="en-US" dirty="0" smtClean="0"/>
              <a:t>覆蓋一層</a:t>
            </a:r>
            <a:r>
              <a:rPr lang="en-US" altLang="zh-TW" dirty="0" smtClean="0"/>
              <a:t>5 km</a:t>
            </a:r>
            <a:r>
              <a:rPr lang="zh-TW" altLang="en-US" dirty="0" smtClean="0"/>
              <a:t>厚的吸收層，</a:t>
            </a:r>
            <a:r>
              <a:rPr lang="zh-TW" altLang="zh-TW" dirty="0" smtClean="0"/>
              <a:t>吸收重力波的傳遞。</a:t>
            </a:r>
            <a:endParaRPr lang="en-US" altLang="zh-TW" dirty="0" smtClean="0"/>
          </a:p>
          <a:p>
            <a:r>
              <a:rPr lang="zh-TW" altLang="en-US" dirty="0" smtClean="0"/>
              <a:t>東西邊界打開輻射邊界條件。</a:t>
            </a:r>
            <a:endParaRPr lang="en-US" altLang="zh-TW" dirty="0" smtClean="0"/>
          </a:p>
          <a:p>
            <a:r>
              <a:rPr lang="zh-TW" altLang="en-US" dirty="0" smtClean="0"/>
              <a:t>南北邊界使用週期性邊界條件。</a:t>
            </a:r>
            <a:endParaRPr lang="zh-TW" altLang="zh-TW" dirty="0" smtClean="0"/>
          </a:p>
          <a:p>
            <a:endParaRPr lang="en-US" altLang="zh-TW"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2915816" y="3645024"/>
          <a:ext cx="5005110" cy="3024336"/>
        </p:xfrm>
        <a:graphic>
          <a:graphicData uri="http://schemas.openxmlformats.org/drawingml/2006/table">
            <a:tbl>
              <a:tblPr firstCol="1" bandRow="1">
                <a:tableStyleId>{6E25E649-3F16-4E02-A733-19D2CDBF48F0}</a:tableStyleId>
              </a:tblPr>
              <a:tblGrid>
                <a:gridCol w="1728192"/>
                <a:gridCol w="3276918"/>
              </a:tblGrid>
              <a:tr h="542828">
                <a:tc>
                  <a:txBody>
                    <a:bodyPr/>
                    <a:lstStyle/>
                    <a:p>
                      <a:pPr algn="ctr"/>
                      <a:r>
                        <a:rPr lang="zh-TW" altLang="en-US" dirty="0" smtClean="0"/>
                        <a:t>空氣塊溫度</a:t>
                      </a:r>
                      <a:endParaRPr lang="en-US" altLang="zh-TW" b="1" dirty="0" smtClean="0"/>
                    </a:p>
                  </a:txBody>
                  <a:tcPr>
                    <a:lnL>
                      <a:noFill/>
                    </a:lnL>
                    <a:lnR>
                      <a:noFill/>
                    </a:lnR>
                    <a:lnT w="25400" cmpd="sng">
                      <a:noFill/>
                    </a:lnT>
                    <a:lnB>
                      <a:noFill/>
                    </a:lnB>
                    <a:lnTlToBr w="12700" cmpd="sng">
                      <a:noFill/>
                      <a:prstDash val="solid"/>
                    </a:lnTlToBr>
                    <a:lnBlToTr w="12700" cmpd="sng">
                      <a:noFill/>
                      <a:prstDash val="solid"/>
                    </a:lnBlToTr>
                    <a:solidFill>
                      <a:srgbClr val="3C7483"/>
                    </a:solidFill>
                  </a:tcPr>
                </a:tc>
                <a:tc>
                  <a:txBody>
                    <a:bodyPr/>
                    <a:lstStyle/>
                    <a:p>
                      <a:pPr algn="ctr"/>
                      <a:r>
                        <a:rPr lang="zh-TW" altLang="en-US" dirty="0" smtClean="0"/>
                        <a:t>相較於環境高</a:t>
                      </a:r>
                      <a:r>
                        <a:rPr lang="en-US" altLang="zh-TW" dirty="0" smtClean="0"/>
                        <a:t>4 K</a:t>
                      </a:r>
                      <a:endParaRPr lang="zh-TW" altLang="en-US" b="1" dirty="0"/>
                    </a:p>
                  </a:txBody>
                  <a:tcPr>
                    <a:lnL>
                      <a:noFill/>
                    </a:lnL>
                    <a:lnR>
                      <a:noFill/>
                    </a:lnR>
                    <a:lnT w="25400" cmpd="sng">
                      <a:noFill/>
                    </a:lnT>
                    <a:lnB>
                      <a:noFill/>
                    </a:lnB>
                    <a:lnTlToBr w="12700" cmpd="sng">
                      <a:noFill/>
                      <a:prstDash val="solid"/>
                    </a:lnTlToBr>
                    <a:lnBlToTr w="12700" cmpd="sng">
                      <a:noFill/>
                      <a:prstDash val="solid"/>
                    </a:lnBlToTr>
                  </a:tcPr>
                </a:tc>
              </a:tr>
              <a:tr h="393276">
                <a:tc>
                  <a:txBody>
                    <a:bodyPr/>
                    <a:lstStyle/>
                    <a:p>
                      <a:pPr algn="ctr"/>
                      <a:r>
                        <a:rPr lang="zh-TW" altLang="en-US" dirty="0" smtClean="0"/>
                        <a:t> 隨機亂流</a:t>
                      </a:r>
                      <a:endParaRPr lang="zh-TW" altLang="en-US" b="1" dirty="0"/>
                    </a:p>
                  </a:txBody>
                  <a:tcPr>
                    <a:lnL>
                      <a:noFill/>
                    </a:lnL>
                    <a:lnR>
                      <a:noFill/>
                    </a:lnR>
                    <a:lnT>
                      <a:noFill/>
                    </a:lnT>
                    <a:lnB>
                      <a:noFill/>
                    </a:lnB>
                    <a:lnTlToBr w="12700" cmpd="sng">
                      <a:noFill/>
                      <a:prstDash val="solid"/>
                    </a:lnTlToBr>
                    <a:lnBlToTr w="12700" cmpd="sng">
                      <a:noFill/>
                      <a:prstDash val="solid"/>
                    </a:lnBlToTr>
                    <a:solidFill>
                      <a:srgbClr val="3C74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0.1 K</a:t>
                      </a:r>
                    </a:p>
                    <a:p>
                      <a:pPr algn="ctr"/>
                      <a:endParaRPr lang="zh-TW" altLang="en-US" b="1" dirty="0"/>
                    </a:p>
                  </a:txBody>
                  <a:tcPr>
                    <a:lnL>
                      <a:noFill/>
                    </a:lnL>
                    <a:lnR>
                      <a:noFill/>
                    </a:lnR>
                    <a:lnT>
                      <a:noFill/>
                    </a:lnT>
                    <a:lnB>
                      <a:noFill/>
                    </a:lnB>
                    <a:lnTlToBr w="12700" cmpd="sng">
                      <a:noFill/>
                      <a:prstDash val="solid"/>
                    </a:lnTlToBr>
                    <a:lnBlToTr w="12700" cmpd="sng">
                      <a:noFill/>
                      <a:prstDash val="solid"/>
                    </a:lnBlToTr>
                  </a:tcPr>
                </a:tc>
              </a:tr>
              <a:tr h="689317">
                <a:tc>
                  <a:txBody>
                    <a:bodyPr/>
                    <a:lstStyle/>
                    <a:p>
                      <a:pPr algn="ctr"/>
                      <a:r>
                        <a:rPr lang="zh-TW" altLang="en-US" dirty="0" smtClean="0"/>
                        <a:t>上升氣流東西向範圍 </a:t>
                      </a:r>
                      <a:endParaRPr lang="zh-TW" altLang="en-US" b="1" dirty="0"/>
                    </a:p>
                  </a:txBody>
                  <a:tcPr>
                    <a:lnL>
                      <a:noFill/>
                    </a:lnL>
                    <a:lnR>
                      <a:noFill/>
                    </a:lnR>
                    <a:lnT>
                      <a:noFill/>
                    </a:lnT>
                    <a:lnB>
                      <a:noFill/>
                    </a:lnB>
                    <a:lnTlToBr w="12700" cmpd="sng">
                      <a:noFill/>
                      <a:prstDash val="solid"/>
                    </a:lnTlToBr>
                    <a:lnBlToTr w="12700" cmpd="sng">
                      <a:noFill/>
                      <a:prstDash val="solid"/>
                    </a:lnBlToTr>
                    <a:solidFill>
                      <a:srgbClr val="3C74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10km</a:t>
                      </a:r>
                    </a:p>
                    <a:p>
                      <a:pPr algn="ctr"/>
                      <a:endParaRPr lang="zh-TW" altLang="en-US" b="1" dirty="0"/>
                    </a:p>
                  </a:txBody>
                  <a:tcPr>
                    <a:lnL>
                      <a:noFill/>
                    </a:lnL>
                    <a:lnR>
                      <a:noFill/>
                    </a:lnR>
                    <a:lnT>
                      <a:noFill/>
                    </a:lnT>
                    <a:lnB>
                      <a:noFill/>
                    </a:lnB>
                    <a:lnTlToBr w="12700" cmpd="sng">
                      <a:noFill/>
                      <a:prstDash val="solid"/>
                    </a:lnTlToBr>
                    <a:lnBlToTr w="12700" cmpd="sng">
                      <a:noFill/>
                      <a:prstDash val="solid"/>
                    </a:lnBlToTr>
                  </a:tcPr>
                </a:tc>
              </a:tr>
              <a:tr h="382794">
                <a:tc>
                  <a:txBody>
                    <a:bodyPr/>
                    <a:lstStyle/>
                    <a:p>
                      <a:pPr algn="ctr"/>
                      <a:r>
                        <a:rPr lang="zh-TW" altLang="en-US" dirty="0" smtClean="0"/>
                        <a:t>垂直範圍 </a:t>
                      </a:r>
                      <a:endParaRPr lang="zh-TW" altLang="en-US" b="1" dirty="0"/>
                    </a:p>
                  </a:txBody>
                  <a:tcPr>
                    <a:lnL>
                      <a:noFill/>
                    </a:lnL>
                    <a:lnR>
                      <a:noFill/>
                    </a:lnR>
                    <a:lnT>
                      <a:noFill/>
                    </a:lnT>
                    <a:lnB>
                      <a:noFill/>
                    </a:lnB>
                    <a:lnTlToBr w="12700" cmpd="sng">
                      <a:noFill/>
                      <a:prstDash val="solid"/>
                    </a:lnTlToBr>
                    <a:lnBlToTr w="12700" cmpd="sng">
                      <a:noFill/>
                      <a:prstDash val="solid"/>
                    </a:lnBlToTr>
                    <a:solidFill>
                      <a:srgbClr val="3C74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1400</a:t>
                      </a:r>
                      <a:r>
                        <a:rPr lang="zh-TW" altLang="en-US" dirty="0" smtClean="0"/>
                        <a:t> </a:t>
                      </a:r>
                      <a:r>
                        <a:rPr lang="en-US" altLang="zh-TW" dirty="0" smtClean="0"/>
                        <a:t>m</a:t>
                      </a:r>
                      <a:endParaRPr lang="zh-TW" altLang="en-US" dirty="0" smtClean="0"/>
                    </a:p>
                    <a:p>
                      <a:pPr algn="ctr"/>
                      <a:endParaRPr lang="zh-TW" altLang="en-US" b="1" dirty="0"/>
                    </a:p>
                  </a:txBody>
                  <a:tcPr>
                    <a:lnL>
                      <a:noFill/>
                    </a:lnL>
                    <a:lnR>
                      <a:noFill/>
                    </a:lnR>
                    <a:lnT>
                      <a:noFill/>
                    </a:lnT>
                    <a:lnB>
                      <a:noFill/>
                    </a:lnB>
                    <a:lnTlToBr w="12700" cmpd="sng">
                      <a:noFill/>
                      <a:prstDash val="solid"/>
                    </a:lnTlToBr>
                    <a:lnBlToTr w="12700" cmpd="sng">
                      <a:noFill/>
                      <a:prstDash val="solid"/>
                    </a:lnBlToTr>
                  </a:tcPr>
                </a:tc>
              </a:tr>
              <a:tr h="512031">
                <a:tc>
                  <a:txBody>
                    <a:bodyPr/>
                    <a:lstStyle/>
                    <a:p>
                      <a:pPr algn="ctr"/>
                      <a:r>
                        <a:rPr lang="zh-TW" altLang="en-US" dirty="0" smtClean="0"/>
                        <a:t>南北方向</a:t>
                      </a:r>
                      <a:endParaRPr lang="zh-TW" altLang="en-US" b="1" dirty="0"/>
                    </a:p>
                  </a:txBody>
                  <a:tcPr>
                    <a:lnL>
                      <a:noFill/>
                    </a:lnL>
                    <a:lnR>
                      <a:noFill/>
                    </a:lnR>
                    <a:lnT>
                      <a:noFill/>
                    </a:lnT>
                    <a:lnB w="25400" cmpd="sng">
                      <a:noFill/>
                    </a:lnB>
                    <a:lnTlToBr w="12700" cmpd="sng">
                      <a:noFill/>
                      <a:prstDash val="solid"/>
                    </a:lnTlToBr>
                    <a:lnBlToTr w="12700" cmpd="sng">
                      <a:noFill/>
                      <a:prstDash val="solid"/>
                    </a:lnBlToTr>
                    <a:solidFill>
                      <a:srgbClr val="3C7483"/>
                    </a:solidFill>
                  </a:tcPr>
                </a:tc>
                <a:tc>
                  <a:txBody>
                    <a:bodyPr/>
                    <a:lstStyle/>
                    <a:p>
                      <a:pPr algn="ctr"/>
                      <a:r>
                        <a:rPr lang="zh-TW" altLang="en-US" dirty="0" smtClean="0"/>
                        <a:t>無限延伸</a:t>
                      </a:r>
                      <a:endParaRPr lang="zh-TW" altLang="en-US" b="1" dirty="0"/>
                    </a:p>
                  </a:txBody>
                  <a:tcPr>
                    <a:lnL>
                      <a:noFill/>
                    </a:lnL>
                    <a:lnR>
                      <a:noFill/>
                    </a:lnR>
                    <a:lnT>
                      <a:noFill/>
                    </a:lnT>
                    <a:lnB w="25400" cmpd="sng">
                      <a:noFill/>
                    </a:lnB>
                    <a:lnTlToBr w="12700" cmpd="sng">
                      <a:noFill/>
                      <a:prstDash val="solid"/>
                    </a:lnTlToBr>
                    <a:lnBlToTr w="12700" cmpd="sng">
                      <a:noFill/>
                      <a:prstDash val="solid"/>
                    </a:lnBlToTr>
                  </a:tcPr>
                </a:tc>
              </a:tr>
            </a:tbl>
          </a:graphicData>
        </a:graphic>
      </p:graphicFrame>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環境在水平方向上，地面溫度為</a:t>
            </a:r>
            <a:r>
              <a:rPr lang="en-US" altLang="zh-TW" dirty="0" smtClean="0"/>
              <a:t>300 k</a:t>
            </a:r>
            <a:r>
              <a:rPr lang="zh-TW" altLang="en-US" dirty="0" smtClean="0"/>
              <a:t>，表面混合比為</a:t>
            </a:r>
            <a:r>
              <a:rPr lang="en-US" altLang="zh-TW" dirty="0" smtClean="0"/>
              <a:t>14</a:t>
            </a:r>
            <a:r>
              <a:rPr lang="zh-TW" altLang="en-US" dirty="0" smtClean="0"/>
              <a:t> </a:t>
            </a:r>
            <a:r>
              <a:rPr lang="en-US" altLang="zh-TW" dirty="0" smtClean="0"/>
              <a:t>g kg   </a:t>
            </a:r>
            <a:r>
              <a:rPr lang="zh-TW" altLang="en-US" dirty="0" smtClean="0"/>
              <a:t>。</a:t>
            </a:r>
            <a:endParaRPr lang="en-US" altLang="zh-TW" dirty="0" smtClean="0"/>
          </a:p>
          <a:p>
            <a:r>
              <a:rPr lang="zh-TW" altLang="zh-TW" dirty="0" smtClean="0"/>
              <a:t>垂直風場剖面由表面為</a:t>
            </a:r>
            <a:r>
              <a:rPr lang="en-US" altLang="zh-TW" dirty="0" smtClean="0"/>
              <a:t>0</a:t>
            </a:r>
            <a:r>
              <a:rPr lang="zh-TW" altLang="en-US" dirty="0" smtClean="0"/>
              <a:t> </a:t>
            </a:r>
            <a:r>
              <a:rPr lang="en-US" altLang="zh-TW" dirty="0" smtClean="0"/>
              <a:t>m/s</a:t>
            </a:r>
            <a:r>
              <a:rPr lang="zh-TW" altLang="zh-TW" dirty="0" smtClean="0"/>
              <a:t>至高度</a:t>
            </a:r>
            <a:r>
              <a:rPr lang="en-US" altLang="zh-TW" dirty="0" smtClean="0"/>
              <a:t>2500</a:t>
            </a:r>
            <a:r>
              <a:rPr lang="zh-TW" altLang="en-US" dirty="0" smtClean="0"/>
              <a:t> </a:t>
            </a:r>
            <a:r>
              <a:rPr lang="en-US" altLang="zh-TW" dirty="0" smtClean="0"/>
              <a:t>m </a:t>
            </a:r>
            <a:r>
              <a:rPr lang="zh-TW" altLang="en-US" dirty="0" smtClean="0"/>
              <a:t>為</a:t>
            </a:r>
            <a:r>
              <a:rPr lang="en-US" altLang="zh-TW" dirty="0" smtClean="0"/>
              <a:t>17.5</a:t>
            </a:r>
            <a:r>
              <a:rPr lang="zh-TW" altLang="en-US" dirty="0" smtClean="0"/>
              <a:t> </a:t>
            </a:r>
            <a:r>
              <a:rPr lang="en-US" altLang="zh-TW" dirty="0" smtClean="0"/>
              <a:t>m/s</a:t>
            </a:r>
            <a:r>
              <a:rPr lang="zh-TW" altLang="en-US" dirty="0" smtClean="0"/>
              <a:t>的</a:t>
            </a:r>
            <a:r>
              <a:rPr lang="zh-TW" altLang="zh-TW" dirty="0" smtClean="0"/>
              <a:t>西風風切</a:t>
            </a:r>
            <a:r>
              <a:rPr lang="zh-TW" altLang="en-US" dirty="0" smtClean="0"/>
              <a:t>，</a:t>
            </a:r>
            <a:r>
              <a:rPr lang="en-US" altLang="zh-TW" dirty="0" smtClean="0"/>
              <a:t>2500m</a:t>
            </a:r>
            <a:r>
              <a:rPr lang="zh-TW" altLang="zh-TW" dirty="0" smtClean="0"/>
              <a:t>以上風速為常數。</a:t>
            </a:r>
            <a:endParaRPr lang="en-US" altLang="zh-TW" dirty="0" smtClean="0"/>
          </a:p>
          <a:p>
            <a:r>
              <a:rPr lang="zh-TW" altLang="en-US" dirty="0" smtClean="0"/>
              <a:t>對流生成：</a:t>
            </a:r>
            <a:endParaRPr lang="zh-TW" altLang="en-US" dirty="0"/>
          </a:p>
        </p:txBody>
      </p:sp>
      <p:pic>
        <p:nvPicPr>
          <p:cNvPr id="5" name="圖片 4" descr="fig01.jpg"/>
          <p:cNvPicPr>
            <a:picLocks noChangeAspect="1"/>
          </p:cNvPicPr>
          <p:nvPr/>
        </p:nvPicPr>
        <p:blipFill>
          <a:blip r:embed="rId3" cstate="print"/>
          <a:stretch>
            <a:fillRect/>
          </a:stretch>
        </p:blipFill>
        <p:spPr>
          <a:xfrm>
            <a:off x="1259632" y="0"/>
            <a:ext cx="6950793" cy="6718791"/>
          </a:xfrm>
          <a:prstGeom prst="rect">
            <a:avLst/>
          </a:prstGeom>
        </p:spPr>
      </p:pic>
      <p:sp>
        <p:nvSpPr>
          <p:cNvPr id="6" name="文字方塊 5"/>
          <p:cNvSpPr txBox="1"/>
          <p:nvPr/>
        </p:nvSpPr>
        <p:spPr>
          <a:xfrm>
            <a:off x="4788024" y="2137663"/>
            <a:ext cx="3528392" cy="369332"/>
          </a:xfrm>
          <a:prstGeom prst="rect">
            <a:avLst/>
          </a:prstGeom>
          <a:solidFill>
            <a:srgbClr val="3C7483">
              <a:alpha val="83137"/>
            </a:srgbClr>
          </a:solidFill>
        </p:spPr>
        <p:txBody>
          <a:bodyPr wrap="square" rtlCol="0">
            <a:spAutoFit/>
          </a:bodyPr>
          <a:lstStyle/>
          <a:p>
            <a:pPr algn="ctr"/>
            <a:r>
              <a:rPr lang="zh-TW" altLang="zh-TW" b="1" dirty="0" smtClean="0"/>
              <a:t>近</a:t>
            </a:r>
            <a:r>
              <a:rPr lang="en-US" altLang="zh-TW" b="1" dirty="0" smtClean="0"/>
              <a:t>2200JKg</a:t>
            </a:r>
            <a:r>
              <a:rPr lang="zh-TW" altLang="en-US" b="1" dirty="0" smtClean="0"/>
              <a:t>   </a:t>
            </a:r>
            <a:r>
              <a:rPr lang="zh-TW" altLang="zh-TW" b="1" dirty="0" smtClean="0"/>
              <a:t>的對流可用位能</a:t>
            </a:r>
            <a:endParaRPr lang="zh-TW" altLang="en-US" b="1" dirty="0"/>
          </a:p>
        </p:txBody>
      </p:sp>
      <p:sp>
        <p:nvSpPr>
          <p:cNvPr id="7" name="文字方塊 6"/>
          <p:cNvSpPr txBox="1"/>
          <p:nvPr/>
        </p:nvSpPr>
        <p:spPr>
          <a:xfrm>
            <a:off x="6156176" y="1993647"/>
            <a:ext cx="370614" cy="369332"/>
          </a:xfrm>
          <a:prstGeom prst="rect">
            <a:avLst/>
          </a:prstGeom>
          <a:noFill/>
        </p:spPr>
        <p:txBody>
          <a:bodyPr wrap="none" rtlCol="0">
            <a:spAutoFit/>
          </a:bodyPr>
          <a:lstStyle/>
          <a:p>
            <a:r>
              <a:rPr lang="en-US" altLang="zh-TW" dirty="0" smtClean="0"/>
              <a:t>-1</a:t>
            </a:r>
            <a:endParaRPr lang="zh-TW" altLang="en-US" dirty="0"/>
          </a:p>
        </p:txBody>
      </p:sp>
      <p:sp>
        <p:nvSpPr>
          <p:cNvPr id="10" name="文字方塊 9"/>
          <p:cNvSpPr txBox="1"/>
          <p:nvPr/>
        </p:nvSpPr>
        <p:spPr>
          <a:xfrm>
            <a:off x="4139952" y="1988840"/>
            <a:ext cx="391454" cy="369332"/>
          </a:xfrm>
          <a:prstGeom prst="rect">
            <a:avLst/>
          </a:prstGeom>
          <a:noFill/>
        </p:spPr>
        <p:txBody>
          <a:bodyPr wrap="none" rtlCol="0">
            <a:spAutoFit/>
          </a:bodyPr>
          <a:lstStyle/>
          <a:p>
            <a:r>
              <a:rPr lang="en-US" altLang="zh-TW" dirty="0" smtClean="0"/>
              <a:t>-1</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01752" y="1527048"/>
            <a:ext cx="8503920" cy="5330952"/>
          </a:xfrm>
        </p:spPr>
        <p:txBody>
          <a:bodyPr>
            <a:normAutofit/>
          </a:bodyPr>
          <a:lstStyle/>
          <a:p>
            <a:r>
              <a:rPr lang="zh-TW" altLang="en-US" dirty="0" smtClean="0"/>
              <a:t>山脈</a:t>
            </a:r>
            <a:r>
              <a:rPr lang="zh-TW" altLang="zh-TW" dirty="0" smtClean="0"/>
              <a:t>平行於颮線，</a:t>
            </a:r>
            <a:r>
              <a:rPr lang="en-US" altLang="zh-TW" dirty="0" smtClean="0"/>
              <a:t>Y</a:t>
            </a:r>
            <a:r>
              <a:rPr lang="zh-TW" altLang="en-US" dirty="0" smtClean="0"/>
              <a:t> </a:t>
            </a:r>
            <a:r>
              <a:rPr lang="zh-TW" altLang="zh-TW" dirty="0" smtClean="0"/>
              <a:t>方向為無限大，區域中心定在</a:t>
            </a:r>
            <a:r>
              <a:rPr lang="zh-TW" altLang="en-US" dirty="0" smtClean="0"/>
              <a:t> </a:t>
            </a:r>
            <a:r>
              <a:rPr lang="en-US" altLang="zh-TW" dirty="0" smtClean="0"/>
              <a:t>x = 200 km </a:t>
            </a:r>
            <a:r>
              <a:rPr lang="zh-TW" altLang="zh-TW" dirty="0" smtClean="0"/>
              <a:t>。</a:t>
            </a:r>
            <a:endParaRPr lang="en-US" altLang="zh-TW" dirty="0" smtClean="0"/>
          </a:p>
          <a:p>
            <a:r>
              <a:rPr lang="zh-TW" altLang="en-US" dirty="0" smtClean="0"/>
              <a:t>地形高度 </a:t>
            </a:r>
            <a:r>
              <a:rPr lang="en-US" altLang="zh-TW" dirty="0" smtClean="0"/>
              <a:t>h</a:t>
            </a:r>
            <a:r>
              <a:rPr lang="zh-TW" altLang="en-US" dirty="0" smtClean="0"/>
              <a:t> 定義：</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H</a:t>
            </a:r>
            <a:r>
              <a:rPr lang="zh-TW" altLang="en-US" dirty="0" smtClean="0"/>
              <a:t> ：山脈高度</a:t>
            </a:r>
            <a:endParaRPr lang="en-US" altLang="zh-TW" dirty="0" smtClean="0"/>
          </a:p>
          <a:p>
            <a:r>
              <a:rPr lang="en-US" altLang="zh-TW" dirty="0" err="1" smtClean="0"/>
              <a:t>Xcm</a:t>
            </a:r>
            <a:r>
              <a:rPr lang="zh-TW" altLang="en-US" dirty="0" smtClean="0"/>
              <a:t>：山脈中心位置</a:t>
            </a:r>
            <a:endParaRPr lang="en-US" altLang="zh-TW" dirty="0" smtClean="0"/>
          </a:p>
          <a:p>
            <a:r>
              <a:rPr lang="en-US" altLang="zh-TW" dirty="0" err="1" smtClean="0"/>
              <a:t>Xrm</a:t>
            </a:r>
            <a:r>
              <a:rPr lang="zh-TW" altLang="en-US" dirty="0" smtClean="0"/>
              <a:t>：山脈半徑</a:t>
            </a:r>
            <a:endParaRPr lang="en-US" altLang="zh-TW" dirty="0" smtClean="0"/>
          </a:p>
          <a:p>
            <a:endParaRPr lang="zh-TW" altLang="en-US" dirty="0"/>
          </a:p>
        </p:txBody>
      </p:sp>
      <p:pic>
        <p:nvPicPr>
          <p:cNvPr id="4" name="圖片 3" descr="EQ1.jpg"/>
          <p:cNvPicPr>
            <a:picLocks noChangeAspect="1"/>
          </p:cNvPicPr>
          <p:nvPr/>
        </p:nvPicPr>
        <p:blipFill>
          <a:blip r:embed="rId2" cstate="print"/>
          <a:stretch>
            <a:fillRect/>
          </a:stretch>
        </p:blipFill>
        <p:spPr>
          <a:xfrm>
            <a:off x="827584" y="3140968"/>
            <a:ext cx="6264696" cy="1744152"/>
          </a:xfrm>
          <a:prstGeom prst="rect">
            <a:avLst/>
          </a:prstGeom>
        </p:spPr>
      </p:pic>
      <p:sp>
        <p:nvSpPr>
          <p:cNvPr id="5" name="文字方塊 4"/>
          <p:cNvSpPr txBox="1"/>
          <p:nvPr/>
        </p:nvSpPr>
        <p:spPr>
          <a:xfrm>
            <a:off x="899592" y="5157192"/>
            <a:ext cx="309700" cy="369332"/>
          </a:xfrm>
          <a:prstGeom prst="rect">
            <a:avLst/>
          </a:prstGeom>
          <a:noFill/>
        </p:spPr>
        <p:txBody>
          <a:bodyPr wrap="none" rtlCol="0">
            <a:spAutoFit/>
          </a:bodyPr>
          <a:lstStyle/>
          <a:p>
            <a:r>
              <a:rPr lang="en-US" altLang="zh-TW" dirty="0" smtClean="0"/>
              <a:t>0</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圖2.jpg"/>
          <p:cNvPicPr>
            <a:picLocks noGrp="1" noChangeAspect="1"/>
          </p:cNvPicPr>
          <p:nvPr>
            <p:ph idx="1"/>
          </p:nvPr>
        </p:nvPicPr>
        <p:blipFill>
          <a:blip r:embed="rId2" cstate="print"/>
          <a:stretch>
            <a:fillRect/>
          </a:stretch>
        </p:blipFill>
        <p:spPr>
          <a:xfrm>
            <a:off x="1115616" y="1196752"/>
            <a:ext cx="6877982" cy="4968552"/>
          </a:xfrm>
        </p:spPr>
      </p:pic>
      <p:sp>
        <p:nvSpPr>
          <p:cNvPr id="5" name="文字方塊 4"/>
          <p:cNvSpPr txBox="1"/>
          <p:nvPr/>
        </p:nvSpPr>
        <p:spPr>
          <a:xfrm>
            <a:off x="3635896" y="1988840"/>
            <a:ext cx="4392488" cy="369332"/>
          </a:xfrm>
          <a:prstGeom prst="rect">
            <a:avLst/>
          </a:prstGeom>
          <a:solidFill>
            <a:srgbClr val="3C7483">
              <a:alpha val="81176"/>
            </a:srgbClr>
          </a:solidFill>
          <a:ln>
            <a:solidFill>
              <a:schemeClr val="accent1"/>
            </a:solidFill>
          </a:ln>
        </p:spPr>
        <p:txBody>
          <a:bodyPr wrap="square" rtlCol="0">
            <a:spAutoFit/>
          </a:bodyPr>
          <a:lstStyle/>
          <a:p>
            <a:pPr algn="ctr"/>
            <a:r>
              <a:rPr lang="en-US" altLang="zh-TW" b="1" dirty="0" smtClean="0"/>
              <a:t>H</a:t>
            </a:r>
            <a:r>
              <a:rPr lang="en-US" altLang="zh-TW" sz="1200" b="1" dirty="0" smtClean="0"/>
              <a:t>0</a:t>
            </a:r>
            <a:r>
              <a:rPr lang="zh-TW" altLang="en-US" sz="1200" b="1" dirty="0" smtClean="0"/>
              <a:t> </a:t>
            </a:r>
            <a:r>
              <a:rPr lang="en-US" altLang="zh-TW" b="1" dirty="0" smtClean="0"/>
              <a:t>=</a:t>
            </a:r>
            <a:r>
              <a:rPr lang="zh-TW" altLang="en-US" b="1" dirty="0" smtClean="0"/>
              <a:t> </a:t>
            </a:r>
            <a:r>
              <a:rPr lang="en-US" altLang="zh-TW" b="1" dirty="0" smtClean="0"/>
              <a:t>900 m </a:t>
            </a:r>
            <a:r>
              <a:rPr lang="zh-TW" altLang="en-US" b="1" dirty="0" smtClean="0"/>
              <a:t>；</a:t>
            </a:r>
            <a:r>
              <a:rPr lang="en-US" altLang="zh-TW" b="1" dirty="0" err="1" smtClean="0"/>
              <a:t>Xrm</a:t>
            </a:r>
            <a:r>
              <a:rPr lang="en-US" altLang="zh-TW" b="1" dirty="0" smtClean="0"/>
              <a:t> = 10 km</a:t>
            </a:r>
            <a:endParaRPr lang="zh-TW" alt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en-US" sz="5400" b="1" dirty="0" smtClean="0">
                <a:solidFill>
                  <a:schemeClr val="accent3">
                    <a:lumMod val="40000"/>
                    <a:lumOff val="60000"/>
                  </a:schemeClr>
                </a:solidFill>
              </a:rPr>
              <a:t>實驗結果</a:t>
            </a:r>
            <a:endParaRPr lang="zh-TW" altLang="en-US" sz="5400" b="1" dirty="0">
              <a:solidFill>
                <a:schemeClr val="accent3">
                  <a:lumMod val="40000"/>
                  <a:lumOff val="60000"/>
                </a:schemeClr>
              </a:solidFill>
            </a:endParaRPr>
          </a:p>
        </p:txBody>
      </p:sp>
      <p:sp>
        <p:nvSpPr>
          <p:cNvPr id="7" name="文字版面配置區 6"/>
          <p:cNvSpPr>
            <a:spLocks noGrp="1"/>
          </p:cNvSpPr>
          <p:nvPr>
            <p:ph type="body" idx="1"/>
          </p:nvPr>
        </p:nvSpPr>
        <p:spPr/>
        <p:txBody>
          <a:bodyPr/>
          <a:lstStyle/>
          <a:p>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沉穩">
  <a:themeElements>
    <a:clrScheme name="沉穩">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1163</TotalTime>
  <Words>2156</Words>
  <Application>Microsoft Office PowerPoint</Application>
  <PresentationFormat>如螢幕大小 (4:3)</PresentationFormat>
  <Paragraphs>256</Paragraphs>
  <Slides>42</Slides>
  <Notes>29</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沉穩</vt:lpstr>
      <vt:lpstr>颮線與山脈間的交互作用</vt:lpstr>
      <vt:lpstr>大綱</vt:lpstr>
      <vt:lpstr>前言</vt:lpstr>
      <vt:lpstr>前人研究</vt:lpstr>
      <vt:lpstr>研究方法</vt:lpstr>
      <vt:lpstr>投影片 6</vt:lpstr>
      <vt:lpstr>投影片 7</vt:lpstr>
      <vt:lpstr>投影片 8</vt:lpstr>
      <vt:lpstr>實驗結果</vt:lpstr>
      <vt:lpstr>投影片 10</vt:lpstr>
      <vt:lpstr>使用Froude number研究靠近地形的流體運動</vt:lpstr>
      <vt:lpstr>投影片 12</vt:lpstr>
      <vt:lpstr>投影片 13</vt:lpstr>
      <vt:lpstr>投影片 14</vt:lpstr>
      <vt:lpstr>垂直橫截面</vt:lpstr>
      <vt:lpstr>投影片 16</vt:lpstr>
      <vt:lpstr>總累積降雨量</vt:lpstr>
      <vt:lpstr>垂直橫截面</vt:lpstr>
      <vt:lpstr>投影片 19</vt:lpstr>
      <vt:lpstr>流線分析 (9600 s)</vt:lpstr>
      <vt:lpstr>流線分析 (10200 s)</vt:lpstr>
      <vt:lpstr>以冷池厚度計算Froude number</vt:lpstr>
      <vt:lpstr>垂直橫截面 </vt:lpstr>
      <vt:lpstr>投影片 24</vt:lpstr>
      <vt:lpstr>總累積降雨量</vt:lpstr>
      <vt:lpstr>垂直橫截面</vt:lpstr>
      <vt:lpstr>垂直橫截面</vt:lpstr>
      <vt:lpstr>投影片 28</vt:lpstr>
      <vt:lpstr>垂直橫截面</vt:lpstr>
      <vt:lpstr>投影片 30</vt:lpstr>
      <vt:lpstr>垂直橫截面</vt:lpstr>
      <vt:lpstr>垂直橫截面</vt:lpstr>
      <vt:lpstr>投影片 33</vt:lpstr>
      <vt:lpstr>投影片 34</vt:lpstr>
      <vt:lpstr>投影片 35</vt:lpstr>
      <vt:lpstr>縱向平均後的垂直橫截面</vt:lpstr>
      <vt:lpstr>結論</vt:lpstr>
      <vt:lpstr>投影片 38</vt:lpstr>
      <vt:lpstr>投影片 39</vt:lpstr>
      <vt:lpstr>END</vt:lpstr>
      <vt:lpstr>Plan view of z = 75 m</vt:lpstr>
      <vt:lpstr>投影片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颮線與山脈間的交互作用</dc:title>
  <dc:creator>chang hong</dc:creator>
  <cp:lastModifiedBy>chang hong</cp:lastModifiedBy>
  <cp:revision>122</cp:revision>
  <dcterms:created xsi:type="dcterms:W3CDTF">2011-12-17T04:17:18Z</dcterms:created>
  <dcterms:modified xsi:type="dcterms:W3CDTF">2011-12-20T01:43:22Z</dcterms:modified>
</cp:coreProperties>
</file>