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70" r:id="rId4"/>
    <p:sldId id="280" r:id="rId5"/>
    <p:sldId id="258" r:id="rId6"/>
    <p:sldId id="266" r:id="rId7"/>
    <p:sldId id="267" r:id="rId8"/>
    <p:sldId id="259" r:id="rId9"/>
    <p:sldId id="268" r:id="rId10"/>
    <p:sldId id="260" r:id="rId11"/>
    <p:sldId id="269" r:id="rId12"/>
    <p:sldId id="272" r:id="rId13"/>
    <p:sldId id="273" r:id="rId14"/>
    <p:sldId id="275" r:id="rId15"/>
    <p:sldId id="264" r:id="rId16"/>
    <p:sldId id="276" r:id="rId17"/>
    <p:sldId id="288" r:id="rId18"/>
    <p:sldId id="278" r:id="rId19"/>
    <p:sldId id="279" r:id="rId20"/>
    <p:sldId id="281" r:id="rId21"/>
    <p:sldId id="283" r:id="rId22"/>
    <p:sldId id="265" r:id="rId23"/>
    <p:sldId id="287"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5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19B73-A5FC-CA45-98AE-F52F36254D70}" type="datetimeFigureOut">
              <a:rPr kumimoji="1" lang="zh-TW" altLang="en-US" smtClean="0"/>
              <a:pPr/>
              <a:t>2011/12/20</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23C3B-51B6-4641-AE7D-57507BCE0284}" type="slidenum">
              <a:rPr kumimoji="1" lang="zh-TW" altLang="en-US" smtClean="0"/>
              <a:pPr/>
              <a:t>‹#›</a:t>
            </a:fld>
            <a:endParaRPr kumimoji="1" lang="zh-TW" altLang="en-US"/>
          </a:p>
        </p:txBody>
      </p:sp>
    </p:spTree>
    <p:extLst>
      <p:ext uri="{BB962C8B-B14F-4D97-AF65-F5344CB8AC3E}">
        <p14:creationId xmlns:p14="http://schemas.microsoft.com/office/powerpoint/2010/main" xmlns="" val="1371787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29A23C3B-51B6-4641-AE7D-57507BCE0284}" type="slidenum">
              <a:rPr kumimoji="1" lang="zh-TW" altLang="en-US" smtClean="0"/>
              <a:pPr/>
              <a:t>6</a:t>
            </a:fld>
            <a:endParaRPr kumimoji="1" lang="zh-TW" altLang="en-US"/>
          </a:p>
        </p:txBody>
      </p:sp>
    </p:spTree>
    <p:extLst>
      <p:ext uri="{BB962C8B-B14F-4D97-AF65-F5344CB8AC3E}">
        <p14:creationId xmlns:p14="http://schemas.microsoft.com/office/powerpoint/2010/main" xmlns="" val="221809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9A23C3B-51B6-4641-AE7D-57507BCE0284}" type="slidenum">
              <a:rPr kumimoji="1" lang="zh-TW" altLang="en-US" smtClean="0"/>
              <a:pPr/>
              <a:t>21</a:t>
            </a:fld>
            <a:endParaRPr kumimoji="1"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2011/12/20</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BEAD13-0566-4C6C-97E7-55F17F24B09F}" type="datetimeFigureOut">
              <a:rPr lang="zh-TW" altLang="en-US" smtClean="0"/>
              <a:pPr/>
              <a:t>2011/12/20</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DA0BB7-265A-403C-9275-D587AB510EDC}"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476672"/>
            <a:ext cx="7406640" cy="1472184"/>
          </a:xfrm>
        </p:spPr>
        <p:txBody>
          <a:bodyPr>
            <a:normAutofit fontScale="90000"/>
          </a:bodyPr>
          <a:lstStyle/>
          <a:p>
            <a:pPr algn="ctr"/>
            <a:r>
              <a:rPr lang="zh-TW" altLang="en-US" dirty="0" smtClean="0"/>
              <a:t>颶風</a:t>
            </a:r>
            <a:r>
              <a:rPr lang="en-US" altLang="zh-TW" dirty="0" smtClean="0">
                <a:latin typeface="+mn-ea"/>
                <a:ea typeface="+mn-ea"/>
              </a:rPr>
              <a:t>Guillermo(1997)</a:t>
            </a:r>
            <a:r>
              <a:rPr lang="zh-TW" altLang="en-US" dirty="0" smtClean="0">
                <a:latin typeface="+mn-ea"/>
                <a:ea typeface="+mn-ea"/>
              </a:rPr>
              <a:t>之</a:t>
            </a:r>
            <a:r>
              <a:rPr lang="zh-TW" altLang="en-US" dirty="0" smtClean="0"/>
              <a:t>潛熱反演與其對於強度及結構之影響 </a:t>
            </a:r>
            <a:r>
              <a:rPr lang="en-US" altLang="zh-TW" dirty="0" smtClean="0"/>
              <a:t/>
            </a:r>
            <a:br>
              <a:rPr lang="en-US" altLang="zh-TW" dirty="0" smtClean="0"/>
            </a:br>
            <a:r>
              <a:rPr lang="zh-TW" altLang="en-US" sz="3600" dirty="0" smtClean="0"/>
              <a:t>第一部分</a:t>
            </a:r>
            <a:r>
              <a:rPr lang="en-US" altLang="zh-TW" sz="3600" dirty="0" smtClean="0"/>
              <a:t>-</a:t>
            </a:r>
            <a:r>
              <a:rPr lang="zh-TW" altLang="en-US" sz="3600" dirty="0" smtClean="0"/>
              <a:t>觀測與反演方案</a:t>
            </a:r>
            <a:endParaRPr lang="zh-TW" altLang="en-US" sz="3600" dirty="0"/>
          </a:p>
        </p:txBody>
      </p:sp>
      <p:sp>
        <p:nvSpPr>
          <p:cNvPr id="3" name="副標題 2"/>
          <p:cNvSpPr>
            <a:spLocks noGrp="1"/>
          </p:cNvSpPr>
          <p:nvPr>
            <p:ph type="subTitle" idx="1"/>
          </p:nvPr>
        </p:nvSpPr>
        <p:spPr>
          <a:xfrm>
            <a:off x="1403648" y="2924944"/>
            <a:ext cx="7406640" cy="3624808"/>
          </a:xfrm>
        </p:spPr>
        <p:txBody>
          <a:bodyPr>
            <a:normAutofit fontScale="92500" lnSpcReduction="10000"/>
          </a:bodyPr>
          <a:lstStyle/>
          <a:p>
            <a:endParaRPr lang="en-US" altLang="zh-TW" sz="2000" dirty="0" smtClean="0"/>
          </a:p>
          <a:p>
            <a:endParaRPr lang="en-US" altLang="zh-TW" sz="2000" dirty="0" smtClean="0"/>
          </a:p>
          <a:p>
            <a:pPr algn="r"/>
            <a:r>
              <a:rPr lang="zh-TW" altLang="zh-TW" sz="2000" dirty="0" smtClean="0"/>
              <a:t>講員</a:t>
            </a:r>
            <a:r>
              <a:rPr lang="en-US" altLang="zh-TW" sz="2000" dirty="0" smtClean="0"/>
              <a:t>:</a:t>
            </a:r>
            <a:r>
              <a:rPr lang="zh-TW" altLang="zh-TW" sz="2000" dirty="0" smtClean="0"/>
              <a:t>陳寰</a:t>
            </a:r>
          </a:p>
          <a:p>
            <a:pPr algn="r"/>
            <a:r>
              <a:rPr lang="zh-TW" altLang="zh-TW" sz="2000" dirty="0" smtClean="0"/>
              <a:t>指導教授</a:t>
            </a:r>
            <a:r>
              <a:rPr lang="en-US" altLang="zh-TW" sz="2000" dirty="0" smtClean="0"/>
              <a:t>:</a:t>
            </a:r>
            <a:r>
              <a:rPr lang="zh-TW" altLang="zh-TW" sz="2000" dirty="0" smtClean="0"/>
              <a:t>楊明仁 老師</a:t>
            </a:r>
            <a:endParaRPr lang="en-US" altLang="zh-TW" sz="2000" dirty="0" smtClean="0"/>
          </a:p>
          <a:p>
            <a:endParaRPr lang="en-US" altLang="zh-TW" sz="2000" dirty="0" smtClean="0"/>
          </a:p>
          <a:p>
            <a:r>
              <a:rPr lang="en-US" altLang="zh-TW" sz="2000" dirty="0" err="1" smtClean="0">
                <a:latin typeface="+mn-ea"/>
              </a:rPr>
              <a:t>Guimond</a:t>
            </a:r>
            <a:r>
              <a:rPr lang="en-US" altLang="zh-TW" sz="2000" dirty="0" smtClean="0">
                <a:latin typeface="+mn-ea"/>
              </a:rPr>
              <a:t>, Stephen R., Mark A. Bourassa, Paul D. </a:t>
            </a:r>
            <a:r>
              <a:rPr lang="en-US" altLang="zh-TW" sz="2000" dirty="0" err="1" smtClean="0">
                <a:latin typeface="+mn-ea"/>
              </a:rPr>
              <a:t>Reasor</a:t>
            </a:r>
            <a:r>
              <a:rPr lang="en-US" altLang="zh-TW" sz="2000" dirty="0" smtClean="0">
                <a:latin typeface="+mn-ea"/>
              </a:rPr>
              <a:t>, 2011: A </a:t>
            </a:r>
            <a:r>
              <a:rPr lang="zh-TW" altLang="en-US" sz="2000" dirty="0" smtClean="0">
                <a:latin typeface="+mn-ea"/>
              </a:rPr>
              <a:t>  </a:t>
            </a:r>
            <a:endParaRPr lang="en-US" altLang="zh-TW" sz="2000" dirty="0" smtClean="0">
              <a:latin typeface="+mn-ea"/>
            </a:endParaRPr>
          </a:p>
          <a:p>
            <a:r>
              <a:rPr lang="zh-TW" altLang="en-US" sz="2000" dirty="0" smtClean="0">
                <a:latin typeface="+mn-ea"/>
              </a:rPr>
              <a:t>           </a:t>
            </a:r>
            <a:r>
              <a:rPr lang="en-US" altLang="zh-TW" sz="2000" dirty="0" smtClean="0">
                <a:latin typeface="+mn-ea"/>
              </a:rPr>
              <a:t>Latent Heat Retrieval and Its Effects on the Intensity and </a:t>
            </a:r>
            <a:r>
              <a:rPr lang="zh-TW" altLang="en-US" sz="2000" dirty="0" smtClean="0">
                <a:latin typeface="+mn-ea"/>
              </a:rPr>
              <a:t>  </a:t>
            </a:r>
            <a:endParaRPr lang="en-US" altLang="zh-TW" sz="2000" dirty="0" smtClean="0">
              <a:latin typeface="+mn-ea"/>
            </a:endParaRPr>
          </a:p>
          <a:p>
            <a:r>
              <a:rPr lang="zh-TW" altLang="en-US" sz="2000" dirty="0" smtClean="0">
                <a:latin typeface="+mn-ea"/>
              </a:rPr>
              <a:t>           </a:t>
            </a:r>
            <a:r>
              <a:rPr lang="en-US" altLang="zh-TW" sz="2000" dirty="0" smtClean="0">
                <a:latin typeface="+mn-ea"/>
              </a:rPr>
              <a:t>Structure Change of Hurricane Guillermo (1997). Part I: </a:t>
            </a:r>
            <a:r>
              <a:rPr lang="zh-TW" altLang="en-US" sz="2000" dirty="0" smtClean="0">
                <a:latin typeface="+mn-ea"/>
              </a:rPr>
              <a:t>  </a:t>
            </a:r>
            <a:endParaRPr lang="en-US" altLang="zh-TW" sz="2000" dirty="0" smtClean="0">
              <a:latin typeface="+mn-ea"/>
            </a:endParaRPr>
          </a:p>
          <a:p>
            <a:r>
              <a:rPr lang="zh-TW" altLang="en-US" sz="2000" dirty="0" smtClean="0">
                <a:latin typeface="+mn-ea"/>
              </a:rPr>
              <a:t>           </a:t>
            </a:r>
            <a:r>
              <a:rPr lang="en-US" altLang="zh-TW" sz="2000" dirty="0" smtClean="0">
                <a:latin typeface="+mn-ea"/>
              </a:rPr>
              <a:t>The Algorithm</a:t>
            </a:r>
            <a:r>
              <a:rPr lang="zh-TW" altLang="en-US" sz="2000" dirty="0" smtClean="0">
                <a:latin typeface="+mn-ea"/>
              </a:rPr>
              <a:t> </a:t>
            </a:r>
            <a:r>
              <a:rPr lang="en-US" altLang="zh-TW" sz="2000" dirty="0" smtClean="0">
                <a:latin typeface="+mn-ea"/>
              </a:rPr>
              <a:t>and Observations. </a:t>
            </a:r>
            <a:r>
              <a:rPr lang="en-US" altLang="zh-TW" sz="2000" i="1" dirty="0" smtClean="0">
                <a:latin typeface="+mn-ea"/>
              </a:rPr>
              <a:t>J. Atmos. Sci.</a:t>
            </a:r>
            <a:r>
              <a:rPr lang="en-US" altLang="zh-TW" sz="2000" dirty="0" smtClean="0">
                <a:latin typeface="+mn-ea"/>
              </a:rPr>
              <a:t>, </a:t>
            </a:r>
            <a:r>
              <a:rPr lang="en-US" altLang="zh-TW" sz="2000" b="1" dirty="0" smtClean="0">
                <a:latin typeface="+mn-ea"/>
              </a:rPr>
              <a:t>68</a:t>
            </a:r>
            <a:r>
              <a:rPr lang="en-US" altLang="zh-TW" sz="2000" dirty="0" smtClean="0">
                <a:latin typeface="+mn-ea"/>
              </a:rPr>
              <a:t>,     </a:t>
            </a:r>
            <a:r>
              <a:rPr lang="zh-TW" altLang="en-US" sz="2000" dirty="0" smtClean="0">
                <a:latin typeface="+mn-ea"/>
              </a:rPr>
              <a:t>    </a:t>
            </a:r>
            <a:endParaRPr lang="en-US" altLang="zh-TW" sz="2000" dirty="0" smtClean="0">
              <a:latin typeface="+mn-ea"/>
            </a:endParaRPr>
          </a:p>
          <a:p>
            <a:r>
              <a:rPr lang="zh-TW" altLang="en-US" sz="2000" dirty="0" smtClean="0">
                <a:latin typeface="+mn-ea"/>
              </a:rPr>
              <a:t>           </a:t>
            </a:r>
            <a:r>
              <a:rPr lang="en-US" altLang="zh-TW" sz="2000" dirty="0" smtClean="0">
                <a:latin typeface="+mn-ea"/>
              </a:rPr>
              <a:t>1549–1567.</a:t>
            </a:r>
            <a:endParaRPr lang="zh-TW" altLang="zh-TW" sz="2000" dirty="0" smtClean="0">
              <a:latin typeface="+mn-ea"/>
            </a:endParaRPr>
          </a:p>
          <a:p>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476672"/>
            <a:ext cx="7498080" cy="1143000"/>
          </a:xfrm>
        </p:spPr>
        <p:txBody>
          <a:bodyPr>
            <a:normAutofit fontScale="90000"/>
          </a:bodyPr>
          <a:lstStyle/>
          <a:p>
            <a:r>
              <a:rPr lang="zh-TW" altLang="en-US" dirty="0" smtClean="0"/>
              <a:t>潛熱反演之演算法</a:t>
            </a:r>
            <a:r>
              <a:rPr lang="en-US" altLang="zh-TW" dirty="0" smtClean="0"/>
              <a:t/>
            </a:r>
            <a:br>
              <a:rPr lang="en-US" altLang="zh-TW" dirty="0" smtClean="0"/>
            </a:br>
            <a:r>
              <a:rPr lang="en-US" altLang="zh-TW" sz="3600" dirty="0" smtClean="0"/>
              <a:t>a.</a:t>
            </a:r>
            <a:r>
              <a:rPr lang="zh-TW" altLang="en-US" sz="3600" dirty="0" smtClean="0"/>
              <a:t>原理</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a:xfrm>
            <a:off x="1403648" y="1447800"/>
            <a:ext cx="7498080" cy="4800600"/>
          </a:xfrm>
        </p:spPr>
        <p:txBody>
          <a:bodyPr>
            <a:normAutofit/>
          </a:bodyPr>
          <a:lstStyle/>
          <a:p>
            <a:r>
              <a:rPr lang="zh-TW" altLang="zh-TW" sz="2200" dirty="0" smtClean="0"/>
              <a:t>本研究使用簡化形式的動量以及熱力方程，和來自雷達</a:t>
            </a:r>
            <a:r>
              <a:rPr lang="zh-TW" altLang="zh-TW" sz="2200" dirty="0" smtClean="0">
                <a:latin typeface="+mn-ea"/>
              </a:rPr>
              <a:t>觀測的估計，用以推斷氣壓及溫度場。</a:t>
            </a:r>
            <a:r>
              <a:rPr lang="zh-TW" altLang="en-US" sz="2200" dirty="0" smtClean="0">
                <a:latin typeface="+mn-ea"/>
              </a:rPr>
              <a:t>在此</a:t>
            </a:r>
            <a:r>
              <a:rPr lang="zh-TW" altLang="zh-TW" sz="2200" dirty="0" smtClean="0">
                <a:latin typeface="+mn-ea"/>
              </a:rPr>
              <a:t>將</a:t>
            </a:r>
            <a:r>
              <a:rPr lang="zh-TW" altLang="en-US" sz="2200" dirty="0" smtClean="0">
                <a:latin typeface="+mn-ea"/>
              </a:rPr>
              <a:t>著重</a:t>
            </a:r>
            <a:r>
              <a:rPr lang="zh-TW" altLang="zh-TW" sz="2200" dirty="0" smtClean="0">
                <a:latin typeface="+mn-ea"/>
              </a:rPr>
              <a:t>於</a:t>
            </a:r>
            <a:r>
              <a:rPr lang="zh-TW" altLang="en-US" sz="2200" dirty="0" smtClean="0">
                <a:latin typeface="+mn-ea"/>
              </a:rPr>
              <a:t>討論</a:t>
            </a:r>
            <a:r>
              <a:rPr lang="zh-TW" altLang="zh-TW" sz="2200" dirty="0" smtClean="0">
                <a:latin typeface="+mn-ea"/>
              </a:rPr>
              <a:t>飽和的計算以及熱力方程的使用。</a:t>
            </a:r>
            <a:endParaRPr lang="en-US" altLang="zh-TW" sz="2200" dirty="0" smtClean="0">
              <a:latin typeface="+mn-ea"/>
            </a:endParaRPr>
          </a:p>
          <a:p>
            <a:r>
              <a:rPr lang="zh-TW" altLang="zh-TW" sz="2200" dirty="0" smtClean="0">
                <a:latin typeface="+mn-ea"/>
              </a:rPr>
              <a:t>使用</a:t>
            </a:r>
            <a:r>
              <a:rPr lang="en-US" altLang="zh-TW" sz="2200" dirty="0" smtClean="0">
                <a:latin typeface="+mn-ea"/>
              </a:rPr>
              <a:t>Hurricane Bonnie (1998)</a:t>
            </a:r>
            <a:r>
              <a:rPr lang="zh-TW" altLang="zh-TW" sz="2200" dirty="0" smtClean="0">
                <a:latin typeface="+mn-ea"/>
              </a:rPr>
              <a:t>在</a:t>
            </a:r>
            <a:r>
              <a:rPr lang="en-US" altLang="zh-TW" sz="2200" dirty="0" smtClean="0">
                <a:latin typeface="+mn-ea"/>
              </a:rPr>
              <a:t>2km</a:t>
            </a:r>
            <a:r>
              <a:rPr lang="zh-TW" altLang="zh-TW" sz="2200" dirty="0" smtClean="0">
                <a:latin typeface="+mn-ea"/>
              </a:rPr>
              <a:t>空間水平網格間距的</a:t>
            </a:r>
            <a:r>
              <a:rPr lang="zh-TW" altLang="en-US" sz="2200" dirty="0" smtClean="0">
                <a:latin typeface="+mn-ea"/>
              </a:rPr>
              <a:t>完整</a:t>
            </a:r>
            <a:r>
              <a:rPr lang="zh-TW" altLang="zh-TW" sz="2200" dirty="0" smtClean="0">
                <a:latin typeface="+mn-ea"/>
              </a:rPr>
              <a:t>物理</a:t>
            </a:r>
            <a:r>
              <a:rPr lang="zh-TW" altLang="en-US" sz="2200" dirty="0" smtClean="0">
                <a:latin typeface="+mn-ea"/>
              </a:rPr>
              <a:t>過程、非靜力平衡之</a:t>
            </a:r>
            <a:r>
              <a:rPr lang="zh-TW" altLang="zh-TW" sz="2200" dirty="0" smtClean="0">
                <a:latin typeface="+mn-ea"/>
              </a:rPr>
              <a:t>雲解析模式</a:t>
            </a:r>
            <a:r>
              <a:rPr lang="en-US" altLang="zh-TW" sz="2200" dirty="0" smtClean="0">
                <a:latin typeface="+mn-ea"/>
              </a:rPr>
              <a:t>(Braun et al. 2006; Braun 2006)</a:t>
            </a:r>
            <a:r>
              <a:rPr lang="zh-TW" altLang="zh-TW" sz="2200" dirty="0" smtClean="0">
                <a:latin typeface="+mn-ea"/>
              </a:rPr>
              <a:t>。</a:t>
            </a:r>
            <a:endParaRPr lang="en-US" altLang="zh-TW" sz="2200" dirty="0" smtClean="0">
              <a:latin typeface="+mn-ea"/>
            </a:endParaRPr>
          </a:p>
          <a:p>
            <a:r>
              <a:rPr lang="zh-TW" altLang="en-US" sz="2200" dirty="0" smtClean="0">
                <a:latin typeface="+mn-ea"/>
              </a:rPr>
              <a:t>分析時間</a:t>
            </a:r>
            <a:r>
              <a:rPr lang="en-US" altLang="zh-TW" sz="2200" dirty="0" smtClean="0">
                <a:latin typeface="+mn-ea"/>
              </a:rPr>
              <a:t>:1</a:t>
            </a:r>
            <a:r>
              <a:rPr lang="zh-TW" altLang="en-US" sz="2200" dirty="0" smtClean="0">
                <a:latin typeface="+mn-ea"/>
              </a:rPr>
              <a:t>小時</a:t>
            </a:r>
            <a:endParaRPr lang="en-US" altLang="zh-TW" sz="2200" dirty="0" smtClean="0">
              <a:latin typeface="+mn-ea"/>
            </a:endParaRPr>
          </a:p>
          <a:p>
            <a:r>
              <a:rPr lang="en-US" altLang="zh-TW" sz="2200" dirty="0" smtClean="0">
                <a:latin typeface="+mn-ea"/>
              </a:rPr>
              <a:t>Domain</a:t>
            </a:r>
            <a:r>
              <a:rPr lang="zh-TW" altLang="en-US" sz="2200" dirty="0" smtClean="0">
                <a:latin typeface="+mn-ea"/>
              </a:rPr>
              <a:t>大小</a:t>
            </a:r>
            <a:r>
              <a:rPr lang="en-US" altLang="zh-TW" sz="2200" dirty="0" smtClean="0">
                <a:latin typeface="+mn-ea"/>
              </a:rPr>
              <a:t>:</a:t>
            </a:r>
            <a:r>
              <a:rPr lang="zh-TW" altLang="zh-TW" sz="2200" dirty="0" smtClean="0">
                <a:latin typeface="+mn-ea"/>
              </a:rPr>
              <a:t>水平</a:t>
            </a:r>
            <a:r>
              <a:rPr lang="en-US" altLang="zh-TW" sz="2200" dirty="0" smtClean="0">
                <a:latin typeface="+mn-ea"/>
              </a:rPr>
              <a:t>:450kmx450km</a:t>
            </a:r>
            <a:r>
              <a:rPr lang="zh-TW" altLang="zh-TW" sz="2200" dirty="0" smtClean="0">
                <a:latin typeface="+mn-ea"/>
              </a:rPr>
              <a:t>，垂直</a:t>
            </a:r>
            <a:r>
              <a:rPr lang="en-US" altLang="zh-TW" sz="2200" dirty="0" smtClean="0">
                <a:latin typeface="+mn-ea"/>
              </a:rPr>
              <a:t>:17.2km</a:t>
            </a:r>
            <a:r>
              <a:rPr lang="zh-TW" altLang="zh-TW" sz="2200" dirty="0" smtClean="0">
                <a:latin typeface="+mn-ea"/>
              </a:rPr>
              <a:t>，模式第一層在海平面上</a:t>
            </a:r>
            <a:r>
              <a:rPr lang="en-US" altLang="zh-TW" sz="2200" dirty="0" smtClean="0">
                <a:latin typeface="+mn-ea"/>
              </a:rPr>
              <a:t>40m</a:t>
            </a:r>
          </a:p>
          <a:p>
            <a:r>
              <a:rPr lang="zh-TW" altLang="zh-TW" sz="2200" dirty="0" smtClean="0">
                <a:latin typeface="+mn-ea"/>
              </a:rPr>
              <a:t>模式變量以及降水收支每三分鐘輸出一筆</a:t>
            </a:r>
            <a:endParaRPr lang="zh-TW" altLang="en-US" sz="2200" dirty="0">
              <a:latin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608" y="620688"/>
            <a:ext cx="7498080" cy="5627712"/>
          </a:xfrm>
        </p:spPr>
        <p:txBody>
          <a:bodyPr>
            <a:normAutofit/>
          </a:bodyPr>
          <a:lstStyle/>
          <a:p>
            <a:r>
              <a:rPr lang="en-US" altLang="zh-TW" sz="2400" dirty="0" smtClean="0">
                <a:latin typeface="+mn-ea"/>
              </a:rPr>
              <a:t>P-3</a:t>
            </a:r>
            <a:r>
              <a:rPr lang="zh-TW" altLang="en-US" sz="2400" dirty="0" smtClean="0">
                <a:latin typeface="+mn-ea"/>
              </a:rPr>
              <a:t>在</a:t>
            </a:r>
            <a:r>
              <a:rPr lang="zh-TW" altLang="zh-TW" sz="2400" dirty="0" smtClean="0">
                <a:latin typeface="+mn-ea"/>
              </a:rPr>
              <a:t>飛行高度層</a:t>
            </a:r>
            <a:r>
              <a:rPr lang="en-US" altLang="zh-TW" sz="2400" dirty="0" smtClean="0">
                <a:latin typeface="+mn-ea"/>
              </a:rPr>
              <a:t>(</a:t>
            </a:r>
            <a:r>
              <a:rPr lang="zh-TW" altLang="zh-TW" sz="2400" dirty="0" smtClean="0">
                <a:latin typeface="+mn-ea"/>
              </a:rPr>
              <a:t>海拔</a:t>
            </a:r>
            <a:r>
              <a:rPr lang="en-US" altLang="zh-TW" sz="2400" dirty="0" smtClean="0">
                <a:latin typeface="+mn-ea"/>
              </a:rPr>
              <a:t>1.5-5.5km)</a:t>
            </a:r>
            <a:r>
              <a:rPr lang="zh-TW" altLang="zh-TW" sz="2400" dirty="0" smtClean="0">
                <a:latin typeface="+mn-ea"/>
              </a:rPr>
              <a:t>量測</a:t>
            </a:r>
            <a:r>
              <a:rPr lang="en-US" altLang="zh-TW" sz="2400" dirty="0" smtClean="0">
                <a:latin typeface="+mn-ea"/>
              </a:rPr>
              <a:t>14</a:t>
            </a:r>
            <a:r>
              <a:rPr lang="zh-TW" altLang="zh-TW" sz="2400" dirty="0" smtClean="0">
                <a:latin typeface="+mn-ea"/>
              </a:rPr>
              <a:t>個</a:t>
            </a:r>
            <a:r>
              <a:rPr lang="zh-TW" altLang="en-US" sz="2400" dirty="0" smtClean="0">
                <a:latin typeface="+mn-ea"/>
              </a:rPr>
              <a:t>強</a:t>
            </a:r>
            <a:r>
              <a:rPr lang="zh-TW" altLang="zh-TW" sz="2400" dirty="0" smtClean="0">
                <a:latin typeface="+mn-ea"/>
              </a:rPr>
              <a:t>烈</a:t>
            </a:r>
            <a:r>
              <a:rPr lang="zh-TW" altLang="en-US" sz="2400" dirty="0" smtClean="0">
                <a:latin typeface="+mn-ea"/>
              </a:rPr>
              <a:t>熱帶氣旋</a:t>
            </a:r>
            <a:r>
              <a:rPr lang="zh-TW" altLang="zh-TW" sz="2400" dirty="0" smtClean="0">
                <a:latin typeface="+mn-ea"/>
              </a:rPr>
              <a:t>的眼牆及外圍螺旋雨帶</a:t>
            </a:r>
            <a:r>
              <a:rPr lang="zh-TW" altLang="en-US" sz="2400" dirty="0" smtClean="0">
                <a:latin typeface="+mn-ea"/>
              </a:rPr>
              <a:t>之</a:t>
            </a:r>
            <a:r>
              <a:rPr lang="en-US" altLang="zh-TW" sz="2400" dirty="0" smtClean="0">
                <a:latin typeface="+mn-ea"/>
              </a:rPr>
              <a:t>620</a:t>
            </a:r>
            <a:r>
              <a:rPr lang="zh-TW" altLang="zh-TW" sz="2400" dirty="0" smtClean="0">
                <a:latin typeface="+mn-ea"/>
              </a:rPr>
              <a:t>個上升氣</a:t>
            </a:r>
            <a:r>
              <a:rPr lang="zh-TW" altLang="en-US" sz="2400" dirty="0" smtClean="0">
                <a:latin typeface="+mn-ea"/>
              </a:rPr>
              <a:t>流資料點，與</a:t>
            </a:r>
            <a:r>
              <a:rPr lang="zh-TW" altLang="zh-TW" sz="2400" dirty="0" smtClean="0">
                <a:latin typeface="+mn-ea"/>
              </a:rPr>
              <a:t>相對濕度的</a:t>
            </a:r>
            <a:r>
              <a:rPr lang="zh-TW" altLang="en-US" sz="2400" dirty="0" smtClean="0">
                <a:latin typeface="+mn-ea"/>
              </a:rPr>
              <a:t>關係分佈圖。</a:t>
            </a:r>
            <a:r>
              <a:rPr lang="en-US" altLang="zh-TW" sz="2400" dirty="0" smtClean="0">
                <a:latin typeface="+mn-ea"/>
              </a:rPr>
              <a:t>(</a:t>
            </a:r>
            <a:r>
              <a:rPr lang="en-US" altLang="zh-TW" sz="2400" dirty="0" err="1" smtClean="0">
                <a:latin typeface="+mn-ea"/>
              </a:rPr>
              <a:t>Eastin</a:t>
            </a:r>
            <a:r>
              <a:rPr lang="en-US" altLang="zh-TW" sz="2400" dirty="0" smtClean="0">
                <a:latin typeface="+mn-ea"/>
              </a:rPr>
              <a:t> et al. 2005)</a:t>
            </a:r>
            <a:r>
              <a:rPr lang="zh-TW" altLang="zh-TW" sz="2400" dirty="0" smtClean="0">
                <a:latin typeface="+mn-ea"/>
              </a:rPr>
              <a:t>。</a:t>
            </a:r>
            <a:endParaRPr lang="zh-TW" altLang="en-US" sz="2400" dirty="0" smtClean="0">
              <a:latin typeface="+mn-ea"/>
            </a:endParaRPr>
          </a:p>
          <a:p>
            <a:endParaRPr lang="zh-TW" altLang="en-US" sz="2200" dirty="0"/>
          </a:p>
        </p:txBody>
      </p:sp>
      <p:pic>
        <p:nvPicPr>
          <p:cNvPr id="2051" name="Picture 3"/>
          <p:cNvPicPr>
            <a:picLocks noChangeAspect="1" noChangeArrowheads="1"/>
          </p:cNvPicPr>
          <p:nvPr/>
        </p:nvPicPr>
        <p:blipFill>
          <a:blip r:embed="rId2" cstate="print"/>
          <a:srcRect/>
          <a:stretch>
            <a:fillRect/>
          </a:stretch>
        </p:blipFill>
        <p:spPr bwMode="auto">
          <a:xfrm>
            <a:off x="2345255" y="2507754"/>
            <a:ext cx="6798745" cy="4350246"/>
          </a:xfrm>
          <a:prstGeom prst="rect">
            <a:avLst/>
          </a:prstGeom>
          <a:noFill/>
          <a:ln w="9525">
            <a:noFill/>
            <a:miter lim="800000"/>
            <a:headEnd/>
            <a:tailEnd/>
          </a:ln>
        </p:spPr>
      </p:pic>
      <p:sp>
        <p:nvSpPr>
          <p:cNvPr id="6" name="文字方塊 5"/>
          <p:cNvSpPr txBox="1"/>
          <p:nvPr/>
        </p:nvSpPr>
        <p:spPr>
          <a:xfrm>
            <a:off x="323528" y="1988840"/>
            <a:ext cx="233975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dirty="0" smtClean="0"/>
              <a:t>來自潛熱釋放造成的局部浮力，必然產生強烈的</a:t>
            </a:r>
            <a:r>
              <a:rPr lang="zh-TW" altLang="en-US" dirty="0" smtClean="0">
                <a:latin typeface="+mn-ea"/>
              </a:rPr>
              <a:t>垂直風速以及加速度</a:t>
            </a:r>
            <a:r>
              <a:rPr lang="en-US" altLang="zh-TW" dirty="0" smtClean="0">
                <a:latin typeface="+mn-ea"/>
              </a:rPr>
              <a:t>(Braun 2002; </a:t>
            </a:r>
            <a:r>
              <a:rPr lang="en-US" altLang="zh-TW" dirty="0" err="1" smtClean="0">
                <a:latin typeface="+mn-ea"/>
              </a:rPr>
              <a:t>Eastin</a:t>
            </a:r>
            <a:r>
              <a:rPr lang="en-US" altLang="zh-TW" dirty="0" smtClean="0">
                <a:latin typeface="+mn-ea"/>
              </a:rPr>
              <a:t> et al. 2005)</a:t>
            </a:r>
            <a:r>
              <a:rPr lang="zh-TW" altLang="en-US" dirty="0" smtClean="0">
                <a:latin typeface="+mn-ea"/>
              </a:rPr>
              <a:t>。</a:t>
            </a:r>
            <a:endParaRPr lang="zh-TW" altLang="en-US" dirty="0">
              <a:latin typeface="+mn-ea"/>
            </a:endParaRPr>
          </a:p>
        </p:txBody>
      </p:sp>
      <p:sp>
        <p:nvSpPr>
          <p:cNvPr id="7" name="文字方塊 6"/>
          <p:cNvSpPr txBox="1"/>
          <p:nvPr/>
        </p:nvSpPr>
        <p:spPr>
          <a:xfrm>
            <a:off x="179512" y="4941168"/>
            <a:ext cx="248376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dirty="0" smtClean="0">
                <a:latin typeface="+mn-ea"/>
              </a:rPr>
              <a:t>垂直速度小於或等於</a:t>
            </a:r>
            <a:r>
              <a:rPr lang="en-US" altLang="zh-TW" dirty="0" smtClean="0">
                <a:latin typeface="+mn-ea"/>
              </a:rPr>
              <a:t>5.0m/s</a:t>
            </a:r>
            <a:r>
              <a:rPr lang="zh-TW" altLang="en-US" dirty="0" smtClean="0">
                <a:latin typeface="+mn-ea"/>
              </a:rPr>
              <a:t>的上升氣流</a:t>
            </a:r>
            <a:r>
              <a:rPr lang="zh-TW" altLang="zh-TW" dirty="0" smtClean="0">
                <a:latin typeface="+mn-ea"/>
              </a:rPr>
              <a:t>，觀測到了相當大的相對濕度變化，</a:t>
            </a:r>
            <a:r>
              <a:rPr lang="zh-TW" altLang="en-US" dirty="0" smtClean="0">
                <a:latin typeface="+mn-ea"/>
              </a:rPr>
              <a:t>而</a:t>
            </a:r>
            <a:r>
              <a:rPr lang="en-US" altLang="zh-TW" dirty="0" smtClean="0">
                <a:latin typeface="+mn-ea"/>
              </a:rPr>
              <a:t>5.0m/s</a:t>
            </a:r>
            <a:r>
              <a:rPr lang="zh-TW" altLang="zh-TW" dirty="0" smtClean="0">
                <a:latin typeface="+mn-ea"/>
              </a:rPr>
              <a:t>以上的上升氣流幾乎達飽和。</a:t>
            </a:r>
            <a:endParaRPr lang="zh-TW" altLang="en-US" dirty="0">
              <a:latin typeface="+mn-ea"/>
            </a:endParaRPr>
          </a:p>
        </p:txBody>
      </p:sp>
      <p:cxnSp>
        <p:nvCxnSpPr>
          <p:cNvPr id="9" name="直線接點 8"/>
          <p:cNvCxnSpPr/>
          <p:nvPr/>
        </p:nvCxnSpPr>
        <p:spPr>
          <a:xfrm flipV="1">
            <a:off x="5652120" y="2708920"/>
            <a:ext cx="0" cy="3528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sz="2200" dirty="0" smtClean="0">
                <a:latin typeface="+mn-ea"/>
              </a:rPr>
              <a:t>上升氣流速度</a:t>
            </a:r>
            <a:r>
              <a:rPr lang="en-US" altLang="zh-TW" sz="2200" dirty="0" smtClean="0">
                <a:latin typeface="+mn-ea"/>
              </a:rPr>
              <a:t>5m/s</a:t>
            </a:r>
            <a:r>
              <a:rPr lang="zh-TW" altLang="zh-TW" sz="2200" dirty="0" smtClean="0">
                <a:latin typeface="+mn-ea"/>
              </a:rPr>
              <a:t>以上，垂直加速度由局部浮力所支配，而</a:t>
            </a:r>
            <a:r>
              <a:rPr lang="zh-TW" altLang="en-US" sz="2200" dirty="0" smtClean="0">
                <a:latin typeface="+mn-ea"/>
              </a:rPr>
              <a:t>速度在</a:t>
            </a:r>
            <a:r>
              <a:rPr lang="en-US" altLang="zh-TW" sz="2200" dirty="0" smtClean="0">
                <a:latin typeface="+mn-ea"/>
              </a:rPr>
              <a:t>5m/s</a:t>
            </a:r>
            <a:r>
              <a:rPr lang="zh-TW" altLang="zh-TW" sz="2200" dirty="0" smtClean="0">
                <a:latin typeface="+mn-ea"/>
              </a:rPr>
              <a:t>以下</a:t>
            </a:r>
            <a:r>
              <a:rPr lang="zh-TW" altLang="en-US" sz="2200" dirty="0" smtClean="0">
                <a:latin typeface="+mn-ea"/>
              </a:rPr>
              <a:t>者，</a:t>
            </a:r>
            <a:r>
              <a:rPr lang="zh-TW" altLang="zh-TW" sz="2200" dirty="0" smtClean="0">
                <a:latin typeface="+mn-ea"/>
              </a:rPr>
              <a:t>可能</a:t>
            </a:r>
            <a:r>
              <a:rPr lang="zh-TW" altLang="en-US" sz="2200" dirty="0" smtClean="0">
                <a:latin typeface="+mn-ea"/>
              </a:rPr>
              <a:t>由</a:t>
            </a:r>
            <a:r>
              <a:rPr lang="zh-TW" altLang="zh-TW" sz="2200" dirty="0" smtClean="0">
                <a:latin typeface="+mn-ea"/>
              </a:rPr>
              <a:t>擾動壓力梯度力</a:t>
            </a:r>
            <a:r>
              <a:rPr lang="en-US" altLang="zh-TW" sz="2200" dirty="0" smtClean="0">
                <a:latin typeface="+mn-ea"/>
              </a:rPr>
              <a:t>(</a:t>
            </a:r>
            <a:r>
              <a:rPr lang="zh-TW" altLang="zh-TW" sz="2200" dirty="0" smtClean="0">
                <a:latin typeface="+mn-ea"/>
              </a:rPr>
              <a:t>不是透過加熱產生</a:t>
            </a:r>
            <a:r>
              <a:rPr lang="en-US" altLang="zh-TW" sz="2200" dirty="0" smtClean="0">
                <a:latin typeface="+mn-ea"/>
              </a:rPr>
              <a:t>)</a:t>
            </a:r>
            <a:r>
              <a:rPr lang="zh-TW" altLang="zh-TW" sz="2200" dirty="0" smtClean="0">
                <a:latin typeface="+mn-ea"/>
              </a:rPr>
              <a:t>以及紊流</a:t>
            </a:r>
            <a:r>
              <a:rPr lang="zh-TW" altLang="en-US" sz="2200" dirty="0" smtClean="0">
                <a:latin typeface="+mn-ea"/>
              </a:rPr>
              <a:t>等</a:t>
            </a:r>
            <a:r>
              <a:rPr lang="zh-TW" altLang="zh-TW" sz="2200" dirty="0" smtClean="0">
                <a:latin typeface="+mn-ea"/>
              </a:rPr>
              <a:t>各種</a:t>
            </a:r>
            <a:r>
              <a:rPr lang="zh-TW" altLang="zh-TW" sz="2200" dirty="0">
                <a:latin typeface="+mn-ea"/>
              </a:rPr>
              <a:t>物理</a:t>
            </a:r>
            <a:r>
              <a:rPr lang="zh-TW" altLang="zh-TW" sz="2200" dirty="0" smtClean="0">
                <a:latin typeface="+mn-ea"/>
              </a:rPr>
              <a:t>過程</a:t>
            </a:r>
            <a:r>
              <a:rPr lang="zh-TW" altLang="en-US" sz="2200" dirty="0" smtClean="0">
                <a:latin typeface="+mn-ea"/>
              </a:rPr>
              <a:t>所作用</a:t>
            </a:r>
            <a:r>
              <a:rPr lang="en-US" altLang="zh-TW" sz="2200" dirty="0" smtClean="0">
                <a:latin typeface="+mn-ea"/>
              </a:rPr>
              <a:t>(Braun 2002; </a:t>
            </a:r>
            <a:r>
              <a:rPr lang="en-US" altLang="zh-TW" sz="2200" dirty="0" err="1" smtClean="0">
                <a:latin typeface="+mn-ea"/>
              </a:rPr>
              <a:t>Eastin</a:t>
            </a:r>
            <a:r>
              <a:rPr lang="en-US" altLang="zh-TW" sz="2200" dirty="0" smtClean="0">
                <a:latin typeface="+mn-ea"/>
              </a:rPr>
              <a:t> et al. 2005)</a:t>
            </a:r>
            <a:r>
              <a:rPr lang="zh-TW" altLang="zh-TW" sz="2200" dirty="0" smtClean="0">
                <a:latin typeface="+mn-ea"/>
              </a:rPr>
              <a:t>。</a:t>
            </a:r>
            <a:endParaRPr lang="en-US" altLang="zh-TW" sz="2200" dirty="0" smtClean="0">
              <a:latin typeface="+mn-ea"/>
            </a:endParaRPr>
          </a:p>
          <a:p>
            <a:r>
              <a:rPr lang="zh-TW" altLang="en-US" sz="2200" dirty="0" smtClean="0">
                <a:latin typeface="+mn-ea"/>
              </a:rPr>
              <a:t>另外，</a:t>
            </a:r>
            <a:r>
              <a:rPr lang="zh-TW" altLang="zh-TW" sz="2200" dirty="0" smtClean="0">
                <a:latin typeface="+mn-ea"/>
              </a:rPr>
              <a:t>從</a:t>
            </a:r>
            <a:r>
              <a:rPr lang="en-US" altLang="zh-TW" sz="2200" dirty="0" smtClean="0">
                <a:latin typeface="+mn-ea"/>
              </a:rPr>
              <a:t>Bonnie</a:t>
            </a:r>
            <a:r>
              <a:rPr lang="zh-TW" altLang="zh-TW" sz="2200" dirty="0" smtClean="0">
                <a:latin typeface="+mn-ea"/>
              </a:rPr>
              <a:t>模擬的統計數據計算，發現了大約</a:t>
            </a:r>
            <a:r>
              <a:rPr lang="en-US" altLang="zh-TW" sz="2200" dirty="0" smtClean="0">
                <a:latin typeface="+mn-ea"/>
              </a:rPr>
              <a:t>99%</a:t>
            </a:r>
            <a:r>
              <a:rPr lang="zh-TW" altLang="en-US" sz="2200" dirty="0" smtClean="0">
                <a:latin typeface="+mn-ea"/>
              </a:rPr>
              <a:t>速度</a:t>
            </a:r>
            <a:r>
              <a:rPr lang="zh-TW" altLang="zh-TW" sz="2200" dirty="0" smtClean="0">
                <a:latin typeface="+mn-ea"/>
              </a:rPr>
              <a:t>小於或等於</a:t>
            </a:r>
            <a:r>
              <a:rPr lang="en-US" altLang="zh-TW" sz="2200" dirty="0" smtClean="0">
                <a:latin typeface="+mn-ea"/>
              </a:rPr>
              <a:t>5m/s</a:t>
            </a:r>
            <a:r>
              <a:rPr lang="zh-TW" altLang="zh-TW" sz="2200" dirty="0" smtClean="0">
                <a:latin typeface="+mn-ea"/>
              </a:rPr>
              <a:t>的上升氣流，攜帶著</a:t>
            </a:r>
            <a:r>
              <a:rPr lang="zh-TW" altLang="en-US" sz="2200" dirty="0" smtClean="0">
                <a:latin typeface="+mn-ea"/>
              </a:rPr>
              <a:t>大部分</a:t>
            </a:r>
            <a:r>
              <a:rPr lang="zh-TW" altLang="zh-TW" sz="2200" dirty="0" smtClean="0">
                <a:latin typeface="+mn-ea"/>
              </a:rPr>
              <a:t>的向上質量通量</a:t>
            </a:r>
            <a:r>
              <a:rPr lang="zh-TW" altLang="en-US" sz="2200" dirty="0" smtClean="0">
                <a:latin typeface="+mn-ea"/>
              </a:rPr>
              <a:t>。</a:t>
            </a:r>
            <a:r>
              <a:rPr lang="zh-TW" altLang="zh-TW" sz="2200" dirty="0" smtClean="0">
                <a:latin typeface="+mn-ea"/>
              </a:rPr>
              <a:t>因此，不能對多數上升氣流以及總值量通量</a:t>
            </a:r>
            <a:r>
              <a:rPr lang="zh-TW" altLang="zh-TW" sz="2200" dirty="0">
                <a:latin typeface="+mn-ea"/>
              </a:rPr>
              <a:t>進行</a:t>
            </a:r>
            <a:r>
              <a:rPr lang="zh-TW" altLang="zh-TW" sz="2200" dirty="0" smtClean="0">
                <a:latin typeface="+mn-ea"/>
              </a:rPr>
              <a:t>飽和</a:t>
            </a:r>
            <a:r>
              <a:rPr lang="zh-TW" altLang="en-US" sz="2200" dirty="0" smtClean="0">
                <a:latin typeface="+mn-ea"/>
              </a:rPr>
              <a:t>的</a:t>
            </a:r>
            <a:r>
              <a:rPr lang="zh-TW" altLang="zh-TW" sz="2200" dirty="0" smtClean="0">
                <a:latin typeface="+mn-ea"/>
              </a:rPr>
              <a:t>假設，需要透過下面描述的演算法來決定飽和程度。</a:t>
            </a:r>
          </a:p>
          <a:p>
            <a:endParaRPr lang="zh-TW" alt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p:cNvPicPr>
          <p:nvPr>
            <p:ph idx="1"/>
          </p:nvPr>
        </p:nvPicPr>
        <p:blipFill>
          <a:blip r:embed="rId2" cstate="print"/>
          <a:srcRect/>
          <a:stretch>
            <a:fillRect/>
          </a:stretch>
        </p:blipFill>
        <p:spPr bwMode="auto">
          <a:xfrm>
            <a:off x="1331640" y="260648"/>
            <a:ext cx="4809524" cy="1038370"/>
          </a:xfrm>
          <a:prstGeom prst="rect">
            <a:avLst/>
          </a:prstGeom>
          <a:noFill/>
          <a:ln w="9525">
            <a:noFill/>
            <a:miter lim="800000"/>
            <a:headEnd/>
            <a:tailEnd/>
          </a:ln>
        </p:spPr>
      </p:pic>
      <p:pic>
        <p:nvPicPr>
          <p:cNvPr id="5" name="圖片 4"/>
          <p:cNvPicPr/>
          <p:nvPr/>
        </p:nvPicPr>
        <p:blipFill>
          <a:blip r:embed="rId3" cstate="print"/>
          <a:srcRect/>
          <a:stretch>
            <a:fillRect/>
          </a:stretch>
        </p:blipFill>
        <p:spPr bwMode="auto">
          <a:xfrm>
            <a:off x="1259632" y="1772816"/>
            <a:ext cx="4824536" cy="1008112"/>
          </a:xfrm>
          <a:prstGeom prst="rect">
            <a:avLst/>
          </a:prstGeom>
          <a:noFill/>
          <a:ln w="9525">
            <a:noFill/>
            <a:miter lim="800000"/>
            <a:headEnd/>
            <a:tailEnd/>
          </a:ln>
        </p:spPr>
      </p:pic>
      <p:sp>
        <p:nvSpPr>
          <p:cNvPr id="6" name="矩形 5"/>
          <p:cNvSpPr/>
          <p:nvPr/>
        </p:nvSpPr>
        <p:spPr>
          <a:xfrm>
            <a:off x="2339752" y="980728"/>
            <a:ext cx="2448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364088" y="1988840"/>
            <a:ext cx="504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a:off x="4788024" y="1268760"/>
            <a:ext cx="576064"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cstate="print"/>
          <a:srcRect/>
          <a:stretch>
            <a:fillRect/>
          </a:stretch>
        </p:blipFill>
        <p:spPr bwMode="auto">
          <a:xfrm>
            <a:off x="3635896" y="2503523"/>
            <a:ext cx="5508104" cy="4155083"/>
          </a:xfrm>
          <a:prstGeom prst="rect">
            <a:avLst/>
          </a:prstGeom>
          <a:noFill/>
          <a:ln w="9525">
            <a:noFill/>
            <a:miter lim="800000"/>
            <a:headEnd/>
            <a:tailEnd/>
          </a:ln>
        </p:spPr>
      </p:pic>
      <p:sp>
        <p:nvSpPr>
          <p:cNvPr id="13" name="文字方塊 12"/>
          <p:cNvSpPr txBox="1"/>
          <p:nvPr/>
        </p:nvSpPr>
        <p:spPr>
          <a:xfrm>
            <a:off x="29952" y="3789040"/>
            <a:ext cx="3635896" cy="2862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zh-TW" dirty="0">
                <a:latin typeface="+mn-ea"/>
              </a:rPr>
              <a:t>source of cloud </a:t>
            </a:r>
            <a:r>
              <a:rPr kumimoji="1" lang="en-US" altLang="zh-TW" dirty="0" smtClean="0">
                <a:latin typeface="+mn-ea"/>
              </a:rPr>
              <a:t>water(</a:t>
            </a:r>
            <a:r>
              <a:rPr kumimoji="1" lang="zh-TW" altLang="en-US" dirty="0" smtClean="0">
                <a:latin typeface="+mn-ea"/>
              </a:rPr>
              <a:t>雲水來源</a:t>
            </a:r>
            <a:r>
              <a:rPr kumimoji="1" lang="en-US" altLang="zh-TW" dirty="0" smtClean="0">
                <a:latin typeface="+mn-ea"/>
              </a:rPr>
              <a:t>)</a:t>
            </a:r>
            <a:r>
              <a:rPr kumimoji="1" lang="zh-TW" altLang="en-US" dirty="0" smtClean="0">
                <a:latin typeface="+mn-ea"/>
              </a:rPr>
              <a:t>與</a:t>
            </a:r>
            <a:r>
              <a:rPr kumimoji="1" lang="en-US" altLang="zh-TW" dirty="0">
                <a:latin typeface="+mn-ea"/>
              </a:rPr>
              <a:t>net </a:t>
            </a:r>
            <a:r>
              <a:rPr kumimoji="1" lang="en-US" altLang="zh-TW" dirty="0" smtClean="0">
                <a:latin typeface="+mn-ea"/>
              </a:rPr>
              <a:t>production </a:t>
            </a:r>
            <a:r>
              <a:rPr kumimoji="1" lang="en-US" altLang="zh-TW" dirty="0">
                <a:latin typeface="+mn-ea"/>
              </a:rPr>
              <a:t>of </a:t>
            </a:r>
            <a:r>
              <a:rPr kumimoji="1" lang="en-US" altLang="zh-TW" dirty="0" smtClean="0">
                <a:latin typeface="+mn-ea"/>
              </a:rPr>
              <a:t>precipitation(</a:t>
            </a:r>
            <a:r>
              <a:rPr kumimoji="1" lang="zh-TW" altLang="en-US" dirty="0" smtClean="0">
                <a:latin typeface="+mn-ea"/>
              </a:rPr>
              <a:t>淨降水來源</a:t>
            </a:r>
            <a:r>
              <a:rPr kumimoji="1" lang="en-US" altLang="zh-TW" dirty="0" smtClean="0">
                <a:latin typeface="+mn-ea"/>
              </a:rPr>
              <a:t>)</a:t>
            </a:r>
            <a:r>
              <a:rPr kumimoji="1" lang="zh-TW" altLang="en-US" dirty="0" smtClean="0">
                <a:latin typeface="+mn-ea"/>
              </a:rPr>
              <a:t>關係圖。</a:t>
            </a:r>
            <a:endParaRPr lang="en-US" altLang="zh-TW" dirty="0" smtClean="0">
              <a:latin typeface="+mn-ea"/>
            </a:endParaRPr>
          </a:p>
          <a:p>
            <a:r>
              <a:rPr lang="zh-TW" altLang="zh-TW" dirty="0" smtClean="0">
                <a:latin typeface="+mn-ea"/>
              </a:rPr>
              <a:t>紅色代表高於</a:t>
            </a:r>
            <a:r>
              <a:rPr lang="en-US" altLang="zh-TW" dirty="0" smtClean="0">
                <a:latin typeface="+mn-ea"/>
              </a:rPr>
              <a:t>0</a:t>
            </a:r>
            <a:r>
              <a:rPr lang="zh-TW" altLang="zh-TW" dirty="0" smtClean="0">
                <a:latin typeface="+mn-ea"/>
              </a:rPr>
              <a:t>度</a:t>
            </a:r>
            <a:r>
              <a:rPr lang="en-US" altLang="zh-TW" dirty="0" smtClean="0">
                <a:latin typeface="+mn-ea"/>
              </a:rPr>
              <a:t>C(</a:t>
            </a:r>
            <a:r>
              <a:rPr lang="zh-TW" altLang="en-US" dirty="0" smtClean="0">
                <a:latin typeface="+mn-ea"/>
              </a:rPr>
              <a:t>暖雨過程</a:t>
            </a:r>
            <a:r>
              <a:rPr lang="en-US" altLang="zh-TW" dirty="0" smtClean="0">
                <a:latin typeface="+mn-ea"/>
              </a:rPr>
              <a:t>)</a:t>
            </a:r>
            <a:r>
              <a:rPr lang="zh-TW" altLang="zh-TW" dirty="0" smtClean="0">
                <a:latin typeface="+mn-ea"/>
              </a:rPr>
              <a:t>，藍色代表小於等於</a:t>
            </a:r>
            <a:r>
              <a:rPr lang="en-US" altLang="zh-TW" dirty="0" smtClean="0">
                <a:latin typeface="+mn-ea"/>
              </a:rPr>
              <a:t>0</a:t>
            </a:r>
            <a:r>
              <a:rPr lang="zh-TW" altLang="zh-TW" dirty="0" smtClean="0">
                <a:latin typeface="+mn-ea"/>
              </a:rPr>
              <a:t>度</a:t>
            </a:r>
            <a:r>
              <a:rPr lang="en-US" altLang="zh-TW" dirty="0" smtClean="0">
                <a:latin typeface="+mn-ea"/>
              </a:rPr>
              <a:t>C(</a:t>
            </a:r>
            <a:r>
              <a:rPr lang="zh-TW" altLang="en-US" dirty="0" smtClean="0">
                <a:latin typeface="+mn-ea"/>
              </a:rPr>
              <a:t>冷雨過程</a:t>
            </a:r>
            <a:r>
              <a:rPr lang="en-US" altLang="zh-TW" dirty="0" smtClean="0">
                <a:latin typeface="+mn-ea"/>
              </a:rPr>
              <a:t>)</a:t>
            </a:r>
            <a:r>
              <a:rPr lang="zh-TW" altLang="zh-TW" dirty="0" smtClean="0">
                <a:latin typeface="+mn-ea"/>
              </a:rPr>
              <a:t>。降水成長的主導模式為</a:t>
            </a:r>
            <a:r>
              <a:rPr lang="zh-TW" altLang="en-US" dirty="0" smtClean="0">
                <a:latin typeface="+mn-ea"/>
              </a:rPr>
              <a:t>暖雨</a:t>
            </a:r>
            <a:r>
              <a:rPr lang="zh-TW" altLang="zh-TW" dirty="0" smtClean="0">
                <a:latin typeface="+mn-ea"/>
              </a:rPr>
              <a:t>過程以及相關的碰撞凝結過程</a:t>
            </a:r>
            <a:r>
              <a:rPr lang="zh-TW" altLang="en-US" dirty="0" smtClean="0">
                <a:latin typeface="+mn-ea"/>
              </a:rPr>
              <a:t>。另外也</a:t>
            </a:r>
            <a:r>
              <a:rPr lang="zh-TW" altLang="zh-TW" dirty="0" smtClean="0">
                <a:latin typeface="+mn-ea"/>
              </a:rPr>
              <a:t>顯示了在方位角平均，眼牆內的雲水來源</a:t>
            </a:r>
            <a:r>
              <a:rPr lang="en-US" altLang="zh-TW" dirty="0" smtClean="0">
                <a:latin typeface="+mn-ea"/>
              </a:rPr>
              <a:t>(source of cloud water)</a:t>
            </a:r>
            <a:r>
              <a:rPr lang="zh-TW" altLang="en-US" dirty="0" smtClean="0">
                <a:latin typeface="+mn-ea"/>
              </a:rPr>
              <a:t>，</a:t>
            </a:r>
            <a:r>
              <a:rPr lang="zh-TW" altLang="zh-TW" dirty="0" smtClean="0">
                <a:latin typeface="+mn-ea"/>
              </a:rPr>
              <a:t>會由降水凝結物快速的移除</a:t>
            </a:r>
            <a:r>
              <a:rPr lang="zh-TW" altLang="en-US" dirty="0" smtClean="0">
                <a:latin typeface="+mn-ea"/>
              </a:rPr>
              <a:t>。</a:t>
            </a:r>
            <a:endParaRPr lang="zh-TW"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箭頭接點 7"/>
          <p:cNvCxnSpPr>
            <a:stCxn id="6" idx="1"/>
            <a:endCxn id="4" idx="3"/>
          </p:cNvCxnSpPr>
          <p:nvPr/>
        </p:nvCxnSpPr>
        <p:spPr>
          <a:xfrm flipH="1">
            <a:off x="4467997" y="1808820"/>
            <a:ext cx="752075" cy="51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箭頭接點 9"/>
          <p:cNvCxnSpPr>
            <a:stCxn id="4" idx="2"/>
            <a:endCxn id="5" idx="0"/>
          </p:cNvCxnSpPr>
          <p:nvPr/>
        </p:nvCxnSpPr>
        <p:spPr>
          <a:xfrm flipH="1">
            <a:off x="2771800" y="2071214"/>
            <a:ext cx="20007" cy="15018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 name="圖片 5" descr="螢幕快照 2011-12-12 下午7.12.0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0072" y="1556792"/>
            <a:ext cx="1408392" cy="504056"/>
          </a:xfrm>
          <a:prstGeom prst="rect">
            <a:avLst/>
          </a:prstGeom>
        </p:spPr>
      </p:pic>
      <p:sp>
        <p:nvSpPr>
          <p:cNvPr id="13" name="矩形 12"/>
          <p:cNvSpPr/>
          <p:nvPr/>
        </p:nvSpPr>
        <p:spPr>
          <a:xfrm>
            <a:off x="4427984" y="2420888"/>
            <a:ext cx="3384376"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zh-TW" dirty="0"/>
              <a:t>一旦飽和狀態被決定，</a:t>
            </a:r>
            <a:r>
              <a:rPr lang="zh-TW" altLang="zh-TW" dirty="0" smtClean="0"/>
              <a:t>潛熱</a:t>
            </a:r>
            <a:r>
              <a:rPr lang="zh-TW" altLang="en-US" dirty="0" smtClean="0"/>
              <a:t>率</a:t>
            </a:r>
            <a:r>
              <a:rPr lang="en-US" altLang="zh-TW" dirty="0" smtClean="0"/>
              <a:t>(latent heating rate)</a:t>
            </a:r>
            <a:r>
              <a:rPr lang="zh-TW" altLang="zh-TW" dirty="0" smtClean="0"/>
              <a:t>的大小可以根據熱力學第一定律做</a:t>
            </a:r>
            <a:r>
              <a:rPr lang="zh-TW" altLang="zh-TW" dirty="0"/>
              <a:t>計算 </a:t>
            </a:r>
            <a:r>
              <a:rPr lang="zh-TW" altLang="en-US" dirty="0" smtClean="0"/>
              <a:t>。</a:t>
            </a:r>
            <a:endParaRPr kumimoji="1" lang="zh-TW" altLang="en-US" dirty="0">
              <a:solidFill>
                <a:srgbClr val="FF0000"/>
              </a:solidFill>
            </a:endParaRPr>
          </a:p>
        </p:txBody>
      </p:sp>
      <p:sp>
        <p:nvSpPr>
          <p:cNvPr id="2" name="標題 1"/>
          <p:cNvSpPr>
            <a:spLocks noGrp="1"/>
          </p:cNvSpPr>
          <p:nvPr>
            <p:ph type="title"/>
          </p:nvPr>
        </p:nvSpPr>
        <p:spPr/>
        <p:txBody>
          <a:bodyPr/>
          <a:lstStyle/>
          <a:p>
            <a:endParaRPr lang="zh-TW" altLang="en-US"/>
          </a:p>
        </p:txBody>
      </p:sp>
      <p:pic>
        <p:nvPicPr>
          <p:cNvPr id="4" name="內容版面配置區 3"/>
          <p:cNvPicPr>
            <a:picLocks noGrp="1"/>
          </p:cNvPicPr>
          <p:nvPr>
            <p:ph idx="1"/>
          </p:nvPr>
        </p:nvPicPr>
        <p:blipFill>
          <a:blip r:embed="rId3" cstate="print"/>
          <a:srcRect/>
          <a:stretch>
            <a:fillRect/>
          </a:stretch>
        </p:blipFill>
        <p:spPr bwMode="auto">
          <a:xfrm>
            <a:off x="1115616" y="1556792"/>
            <a:ext cx="3352381" cy="514422"/>
          </a:xfrm>
          <a:prstGeom prst="rect">
            <a:avLst/>
          </a:prstGeom>
          <a:noFill/>
          <a:ln w="9525">
            <a:noFill/>
            <a:miter lim="800000"/>
            <a:headEnd/>
            <a:tailEnd/>
          </a:ln>
        </p:spPr>
      </p:pic>
      <p:pic>
        <p:nvPicPr>
          <p:cNvPr id="5" name="圖片 4"/>
          <p:cNvPicPr/>
          <p:nvPr/>
        </p:nvPicPr>
        <p:blipFill>
          <a:blip r:embed="rId4" cstate="print"/>
          <a:srcRect/>
          <a:stretch>
            <a:fillRect/>
          </a:stretch>
        </p:blipFill>
        <p:spPr bwMode="auto">
          <a:xfrm>
            <a:off x="1115616" y="3573016"/>
            <a:ext cx="3312368" cy="72008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1043608" y="89917"/>
            <a:ext cx="6840760" cy="6534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600" dirty="0" smtClean="0"/>
              <a:t>b.</a:t>
            </a:r>
            <a:r>
              <a:rPr lang="zh-TW" altLang="en-US" sz="3600" dirty="0" smtClean="0"/>
              <a:t>檢驗飽和計算的假設</a:t>
            </a:r>
            <a:r>
              <a:rPr lang="en-US" altLang="zh-TW" sz="4400" dirty="0" smtClean="0"/>
              <a:t/>
            </a:r>
            <a:br>
              <a:rPr lang="en-US" altLang="zh-TW" sz="4400" dirty="0" smtClean="0"/>
            </a:br>
            <a:endParaRPr lang="zh-TW"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75856" y="2420888"/>
            <a:ext cx="5604311" cy="4082033"/>
          </a:xfrm>
          <a:prstGeom prst="rect">
            <a:avLst/>
          </a:prstGeom>
          <a:noFill/>
          <a:ln w="9525">
            <a:noFill/>
            <a:miter lim="800000"/>
            <a:headEnd/>
            <a:tailEnd/>
          </a:ln>
        </p:spPr>
      </p:pic>
      <p:pic>
        <p:nvPicPr>
          <p:cNvPr id="6" name="圖片 5"/>
          <p:cNvPicPr/>
          <p:nvPr/>
        </p:nvPicPr>
        <p:blipFill>
          <a:blip r:embed="rId3" cstate="print"/>
          <a:srcRect/>
          <a:stretch>
            <a:fillRect/>
          </a:stretch>
        </p:blipFill>
        <p:spPr bwMode="auto">
          <a:xfrm>
            <a:off x="1475656" y="1124744"/>
            <a:ext cx="3622647" cy="498458"/>
          </a:xfrm>
          <a:prstGeom prst="rect">
            <a:avLst/>
          </a:prstGeom>
          <a:noFill/>
          <a:ln w="9525">
            <a:noFill/>
            <a:miter lim="800000"/>
            <a:headEnd/>
            <a:tailEnd/>
          </a:ln>
        </p:spPr>
      </p:pic>
      <p:sp>
        <p:nvSpPr>
          <p:cNvPr id="3" name="文字方塊 2"/>
          <p:cNvSpPr txBox="1"/>
          <p:nvPr/>
        </p:nvSpPr>
        <p:spPr>
          <a:xfrm>
            <a:off x="107504" y="6021288"/>
            <a:ext cx="364715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zh-TW" altLang="zh-TW" dirty="0" smtClean="0"/>
              <a:t>總</a:t>
            </a:r>
            <a:r>
              <a:rPr lang="zh-TW" altLang="zh-TW" dirty="0" smtClean="0">
                <a:latin typeface="+mn-ea"/>
              </a:rPr>
              <a:t>降水水平平流通量和降水儲存</a:t>
            </a:r>
            <a:r>
              <a:rPr lang="zh-TW" altLang="en-US" dirty="0" smtClean="0">
                <a:latin typeface="+mn-ea"/>
              </a:rPr>
              <a:t>項</a:t>
            </a:r>
            <a:endParaRPr lang="en-US" altLang="zh-TW" dirty="0" smtClean="0">
              <a:latin typeface="+mn-ea"/>
            </a:endParaRPr>
          </a:p>
          <a:p>
            <a:r>
              <a:rPr lang="zh-TW" altLang="zh-TW" dirty="0" smtClean="0">
                <a:latin typeface="+mn-ea"/>
              </a:rPr>
              <a:t>呈線性關係 </a:t>
            </a:r>
            <a:r>
              <a:rPr lang="zh-TW" altLang="en-US" dirty="0" smtClean="0">
                <a:latin typeface="+mn-ea"/>
              </a:rPr>
              <a:t>。</a:t>
            </a:r>
            <a:r>
              <a:rPr lang="en-US" altLang="zh-TW" dirty="0" smtClean="0">
                <a:latin typeface="+mn-ea"/>
              </a:rPr>
              <a:t>(R^2=0.78)</a:t>
            </a:r>
            <a:endParaRPr kumimoji="1" lang="zh-TW" altLang="en-US" dirty="0">
              <a:latin typeface="+mn-ea"/>
            </a:endParaRPr>
          </a:p>
        </p:txBody>
      </p:sp>
      <p:sp>
        <p:nvSpPr>
          <p:cNvPr id="7" name="文字方塊 6"/>
          <p:cNvSpPr txBox="1"/>
          <p:nvPr/>
        </p:nvSpPr>
        <p:spPr>
          <a:xfrm>
            <a:off x="1547664" y="1700808"/>
            <a:ext cx="1569660" cy="369332"/>
          </a:xfrm>
          <a:prstGeom prst="rect">
            <a:avLst/>
          </a:prstGeom>
          <a:noFill/>
        </p:spPr>
        <p:txBody>
          <a:bodyPr wrap="none" rtlCol="0">
            <a:spAutoFit/>
          </a:bodyPr>
          <a:lstStyle/>
          <a:p>
            <a:r>
              <a:rPr lang="zh-TW" altLang="en-US" dirty="0" smtClean="0"/>
              <a:t>儲存項參數化</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07504" y="0"/>
            <a:ext cx="5286643" cy="3960441"/>
          </a:xfrm>
          <a:prstGeom prst="rect">
            <a:avLst/>
          </a:prstGeom>
          <a:noFill/>
          <a:ln w="9525">
            <a:noFill/>
            <a:miter lim="800000"/>
            <a:headEnd/>
            <a:tailEnd/>
          </a:ln>
        </p:spPr>
      </p:pic>
      <p:sp>
        <p:nvSpPr>
          <p:cNvPr id="16" name="文字方塊 15"/>
          <p:cNvSpPr txBox="1"/>
          <p:nvPr/>
        </p:nvSpPr>
        <p:spPr>
          <a:xfrm>
            <a:off x="5220072" y="980728"/>
            <a:ext cx="1338828" cy="369332"/>
          </a:xfrm>
          <a:prstGeom prst="rect">
            <a:avLst/>
          </a:prstGeom>
          <a:noFill/>
        </p:spPr>
        <p:txBody>
          <a:bodyPr wrap="none" rtlCol="0">
            <a:spAutoFit/>
          </a:bodyPr>
          <a:lstStyle/>
          <a:p>
            <a:r>
              <a:rPr lang="zh-TW" altLang="en-US" dirty="0" smtClean="0"/>
              <a:t>穩定態假設</a:t>
            </a:r>
            <a:endParaRPr lang="zh-TW" altLang="en-US" dirty="0"/>
          </a:p>
        </p:txBody>
      </p:sp>
      <p:sp>
        <p:nvSpPr>
          <p:cNvPr id="3" name="文字方塊 2"/>
          <p:cNvSpPr txBox="1"/>
          <p:nvPr/>
        </p:nvSpPr>
        <p:spPr>
          <a:xfrm>
            <a:off x="0" y="4293096"/>
            <a:ext cx="570861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zh-TW" altLang="en-US" dirty="0" smtClean="0"/>
              <a:t>使用</a:t>
            </a:r>
            <a:r>
              <a:rPr lang="en-US" altLang="zh-TW" dirty="0" smtClean="0"/>
              <a:t>Bonnie</a:t>
            </a:r>
            <a:r>
              <a:rPr lang="zh-TW" altLang="en-US" dirty="0" smtClean="0"/>
              <a:t>的</a:t>
            </a:r>
            <a:r>
              <a:rPr lang="zh-TW" altLang="zh-TW" dirty="0" smtClean="0"/>
              <a:t>模擬，</a:t>
            </a:r>
            <a:r>
              <a:rPr lang="en-US" altLang="zh-TW" dirty="0" err="1" smtClean="0"/>
              <a:t>Q</a:t>
            </a:r>
            <a:r>
              <a:rPr lang="en-US" altLang="zh-TW" sz="1400" dirty="0" err="1" smtClean="0"/>
              <a:t>net</a:t>
            </a:r>
            <a:r>
              <a:rPr lang="zh-TW" altLang="en-US" dirty="0" smtClean="0"/>
              <a:t>隨時間</a:t>
            </a:r>
            <a:r>
              <a:rPr lang="zh-TW" altLang="zh-TW" dirty="0" smtClean="0"/>
              <a:t>的方</a:t>
            </a:r>
            <a:r>
              <a:rPr lang="zh-TW" altLang="zh-TW" dirty="0"/>
              <a:t>均根誤差</a:t>
            </a:r>
            <a:r>
              <a:rPr lang="en-US" altLang="zh-TW" dirty="0"/>
              <a:t>(RMSE)</a:t>
            </a:r>
            <a:r>
              <a:rPr lang="zh-TW" altLang="zh-TW" dirty="0"/>
              <a:t> </a:t>
            </a:r>
            <a:r>
              <a:rPr lang="zh-TW" altLang="en-US" dirty="0" smtClean="0"/>
              <a:t>。</a:t>
            </a:r>
            <a:endParaRPr kumimoji="1" lang="zh-TW" altLang="en-US" dirty="0"/>
          </a:p>
        </p:txBody>
      </p:sp>
      <p:pic>
        <p:nvPicPr>
          <p:cNvPr id="5123" name="Picture 3"/>
          <p:cNvPicPr>
            <a:picLocks noChangeAspect="1" noChangeArrowheads="1"/>
          </p:cNvPicPr>
          <p:nvPr/>
        </p:nvPicPr>
        <p:blipFill>
          <a:blip r:embed="rId3" cstate="print"/>
          <a:srcRect/>
          <a:stretch>
            <a:fillRect/>
          </a:stretch>
        </p:blipFill>
        <p:spPr bwMode="auto">
          <a:xfrm>
            <a:off x="0" y="0"/>
            <a:ext cx="5292080" cy="3963987"/>
          </a:xfrm>
          <a:prstGeom prst="rect">
            <a:avLst/>
          </a:prstGeom>
          <a:noFill/>
          <a:ln w="9525">
            <a:noFill/>
            <a:miter lim="800000"/>
            <a:headEnd/>
            <a:tailEnd/>
          </a:ln>
        </p:spPr>
      </p:pic>
      <p:sp>
        <p:nvSpPr>
          <p:cNvPr id="4" name="文字方塊 3"/>
          <p:cNvSpPr txBox="1"/>
          <p:nvPr/>
        </p:nvSpPr>
        <p:spPr>
          <a:xfrm>
            <a:off x="4533293" y="4797152"/>
            <a:ext cx="4679486"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zh-TW" altLang="en-US" dirty="0" smtClean="0"/>
              <a:t>利用</a:t>
            </a:r>
            <a:r>
              <a:rPr lang="en-US" altLang="zh-TW" dirty="0" smtClean="0"/>
              <a:t>(6)</a:t>
            </a:r>
            <a:r>
              <a:rPr lang="zh-TW" altLang="zh-TW" dirty="0" smtClean="0"/>
              <a:t>式</a:t>
            </a:r>
            <a:r>
              <a:rPr lang="zh-TW" altLang="en-US" dirty="0" smtClean="0"/>
              <a:t>計算</a:t>
            </a:r>
            <a:r>
              <a:rPr lang="en-US" altLang="zh-TW" dirty="0" err="1" smtClean="0"/>
              <a:t>Qnet</a:t>
            </a:r>
            <a:r>
              <a:rPr lang="zh-TW" altLang="en-US" dirty="0" smtClean="0"/>
              <a:t>之</a:t>
            </a:r>
            <a:r>
              <a:rPr lang="en-US" altLang="zh-TW" dirty="0" smtClean="0"/>
              <a:t>error</a:t>
            </a:r>
            <a:r>
              <a:rPr lang="zh-TW" altLang="zh-TW" dirty="0" smtClean="0"/>
              <a:t>對於時間</a:t>
            </a:r>
            <a:r>
              <a:rPr lang="zh-TW" altLang="en-US" dirty="0" smtClean="0"/>
              <a:t>的變化。</a:t>
            </a:r>
            <a:endParaRPr lang="en-US" altLang="zh-TW" dirty="0" smtClean="0"/>
          </a:p>
          <a:p>
            <a:r>
              <a:rPr lang="zh-TW" altLang="zh-TW" dirty="0" smtClean="0"/>
              <a:t>在時間平均</a:t>
            </a:r>
            <a:r>
              <a:rPr lang="zh-TW" altLang="en-US" dirty="0" smtClean="0"/>
              <a:t>上</a:t>
            </a:r>
            <a:r>
              <a:rPr lang="zh-TW" altLang="zh-TW" dirty="0" smtClean="0"/>
              <a:t>，儲存項參數化</a:t>
            </a:r>
            <a:r>
              <a:rPr lang="zh-TW" altLang="zh-TW" dirty="0"/>
              <a:t>減少</a:t>
            </a:r>
            <a:r>
              <a:rPr lang="zh-TW" altLang="zh-TW" dirty="0" smtClean="0"/>
              <a:t>了</a:t>
            </a:r>
            <a:r>
              <a:rPr lang="en-US" altLang="zh-TW" dirty="0" err="1" smtClean="0"/>
              <a:t>Q</a:t>
            </a:r>
            <a:r>
              <a:rPr lang="en-US" altLang="zh-TW" sz="1400" dirty="0" err="1" smtClean="0"/>
              <a:t>net</a:t>
            </a:r>
            <a:r>
              <a:rPr lang="zh-TW" altLang="zh-TW" dirty="0" smtClean="0"/>
              <a:t>的</a:t>
            </a:r>
            <a:endParaRPr lang="en-US" altLang="zh-TW" dirty="0" smtClean="0"/>
          </a:p>
          <a:p>
            <a:r>
              <a:rPr lang="zh-TW" altLang="zh-TW" dirty="0" smtClean="0"/>
              <a:t>誤差近</a:t>
            </a:r>
            <a:r>
              <a:rPr lang="en-US" altLang="zh-TW" dirty="0"/>
              <a:t>16%</a:t>
            </a:r>
            <a:r>
              <a:rPr lang="zh-TW" altLang="zh-TW" dirty="0" smtClean="0"/>
              <a:t>，且在</a:t>
            </a:r>
            <a:r>
              <a:rPr lang="zh-TW" altLang="en-US" dirty="0" smtClean="0"/>
              <a:t>某些</a:t>
            </a:r>
            <a:r>
              <a:rPr lang="zh-TW" altLang="zh-TW" dirty="0" smtClean="0"/>
              <a:t>時間的數值模擬輸出</a:t>
            </a:r>
            <a:endParaRPr lang="en-US" altLang="zh-TW" dirty="0" smtClean="0"/>
          </a:p>
          <a:p>
            <a:r>
              <a:rPr lang="zh-TW" altLang="zh-TW" dirty="0" smtClean="0"/>
              <a:t>方面增</a:t>
            </a:r>
            <a:r>
              <a:rPr lang="zh-TW" altLang="zh-TW" dirty="0"/>
              <a:t>進了</a:t>
            </a:r>
            <a:r>
              <a:rPr lang="en-US" altLang="zh-TW" dirty="0"/>
              <a:t>30%</a:t>
            </a:r>
            <a:r>
              <a:rPr lang="zh-TW" altLang="zh-TW" dirty="0"/>
              <a:t>。 </a:t>
            </a:r>
            <a:endParaRPr kumimoji="1" lang="zh-TW" altLang="en-US" dirty="0"/>
          </a:p>
        </p:txBody>
      </p:sp>
      <p:pic>
        <p:nvPicPr>
          <p:cNvPr id="8" name="圖片 7"/>
          <p:cNvPicPr/>
          <p:nvPr/>
        </p:nvPicPr>
        <p:blipFill>
          <a:blip r:embed="rId4" cstate="print"/>
          <a:srcRect/>
          <a:stretch>
            <a:fillRect/>
          </a:stretch>
        </p:blipFill>
        <p:spPr bwMode="auto">
          <a:xfrm>
            <a:off x="251520" y="4509120"/>
            <a:ext cx="3630295" cy="1056005"/>
          </a:xfrm>
          <a:prstGeom prst="rect">
            <a:avLst/>
          </a:prstGeom>
          <a:noFill/>
          <a:ln w="9525">
            <a:noFill/>
            <a:miter lim="800000"/>
            <a:headEnd/>
            <a:tailEnd/>
          </a:ln>
        </p:spPr>
      </p:pic>
      <p:sp>
        <p:nvSpPr>
          <p:cNvPr id="6" name="文字方塊 5"/>
          <p:cNvSpPr txBox="1"/>
          <p:nvPr/>
        </p:nvSpPr>
        <p:spPr>
          <a:xfrm>
            <a:off x="32792" y="5157192"/>
            <a:ext cx="413995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zh-TW" dirty="0" smtClean="0"/>
              <a:t>都卜勒雷達觀測</a:t>
            </a:r>
            <a:r>
              <a:rPr lang="en-US" altLang="zh-TW" dirty="0" smtClean="0"/>
              <a:t>Guillermo</a:t>
            </a:r>
            <a:r>
              <a:rPr lang="zh-TW" altLang="zh-TW" dirty="0" smtClean="0"/>
              <a:t>最大風半徑</a:t>
            </a:r>
            <a:r>
              <a:rPr lang="en-US" altLang="zh-TW" dirty="0" smtClean="0"/>
              <a:t>(RMW)</a:t>
            </a:r>
            <a:r>
              <a:rPr lang="zh-TW" altLang="en-US" dirty="0" smtClean="0"/>
              <a:t>的</a:t>
            </a:r>
            <a:r>
              <a:rPr lang="zh-TW" altLang="zh-TW" dirty="0" smtClean="0"/>
              <a:t>方位角平均</a:t>
            </a:r>
            <a:r>
              <a:rPr lang="zh-TW" altLang="en-US" dirty="0" smtClean="0"/>
              <a:t>加熱率</a:t>
            </a:r>
            <a:r>
              <a:rPr lang="zh-TW" altLang="zh-TW" dirty="0" smtClean="0"/>
              <a:t>，</a:t>
            </a:r>
            <a:r>
              <a:rPr lang="zh-TW" altLang="zh-TW" dirty="0"/>
              <a:t>儲存項參數</a:t>
            </a:r>
            <a:r>
              <a:rPr lang="zh-TW" altLang="zh-TW" dirty="0" smtClean="0"/>
              <a:t>化</a:t>
            </a:r>
            <a:r>
              <a:rPr lang="zh-TW" altLang="en-US" dirty="0" smtClean="0"/>
              <a:t>相對於穩定態之影響</a:t>
            </a:r>
            <a:r>
              <a:rPr lang="zh-TW" altLang="zh-TW" dirty="0" smtClean="0"/>
              <a:t>。</a:t>
            </a:r>
            <a:r>
              <a:rPr lang="en-US" altLang="zh-TW" dirty="0" smtClean="0"/>
              <a:t/>
            </a:r>
            <a:br>
              <a:rPr lang="en-US" altLang="zh-TW" dirty="0" smtClean="0"/>
            </a:br>
            <a:r>
              <a:rPr lang="zh-TW" altLang="zh-TW" dirty="0" smtClean="0"/>
              <a:t>在中層大約有</a:t>
            </a:r>
            <a:r>
              <a:rPr lang="en-US" altLang="zh-TW" dirty="0" smtClean="0"/>
              <a:t>20%</a:t>
            </a:r>
            <a:r>
              <a:rPr lang="zh-TW" altLang="zh-TW" dirty="0" smtClean="0"/>
              <a:t>的差異，而在高、低層超過</a:t>
            </a:r>
            <a:r>
              <a:rPr lang="en-US" altLang="zh-TW" dirty="0" smtClean="0"/>
              <a:t>100%</a:t>
            </a:r>
            <a:r>
              <a:rPr lang="zh-TW" altLang="zh-TW" dirty="0" smtClean="0"/>
              <a:t>的差異。 </a:t>
            </a:r>
            <a:endParaRPr kumimoji="1" lang="zh-TW" altLang="en-US" dirty="0" smtClean="0"/>
          </a:p>
        </p:txBody>
      </p:sp>
      <p:grpSp>
        <p:nvGrpSpPr>
          <p:cNvPr id="15" name="群組 14"/>
          <p:cNvGrpSpPr/>
          <p:nvPr/>
        </p:nvGrpSpPr>
        <p:grpSpPr>
          <a:xfrm>
            <a:off x="0" y="0"/>
            <a:ext cx="6128825" cy="4786114"/>
            <a:chOff x="2339752" y="764704"/>
            <a:chExt cx="6128825" cy="4786114"/>
          </a:xfrm>
        </p:grpSpPr>
        <p:pic>
          <p:nvPicPr>
            <p:cNvPr id="5124" name="Picture 4"/>
            <p:cNvPicPr>
              <a:picLocks noChangeAspect="1" noChangeArrowheads="1"/>
            </p:cNvPicPr>
            <p:nvPr/>
          </p:nvPicPr>
          <p:blipFill>
            <a:blip r:embed="rId5" cstate="print"/>
            <a:srcRect/>
            <a:stretch>
              <a:fillRect/>
            </a:stretch>
          </p:blipFill>
          <p:spPr bwMode="auto">
            <a:xfrm>
              <a:off x="2339752" y="764704"/>
              <a:ext cx="6128825" cy="4786114"/>
            </a:xfrm>
            <a:prstGeom prst="rect">
              <a:avLst/>
            </a:prstGeom>
            <a:noFill/>
            <a:ln w="9525">
              <a:noFill/>
              <a:miter lim="800000"/>
              <a:headEnd/>
              <a:tailEnd/>
            </a:ln>
          </p:spPr>
        </p:pic>
        <p:cxnSp>
          <p:nvCxnSpPr>
            <p:cNvPr id="12" name="直線接點 11"/>
            <p:cNvCxnSpPr/>
            <p:nvPr/>
          </p:nvCxnSpPr>
          <p:spPr>
            <a:xfrm>
              <a:off x="2843808" y="2924944"/>
              <a:ext cx="54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843808" y="4437112"/>
              <a:ext cx="5400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文字方塊 16"/>
          <p:cNvSpPr txBox="1"/>
          <p:nvPr/>
        </p:nvSpPr>
        <p:spPr>
          <a:xfrm>
            <a:off x="5220072" y="2420888"/>
            <a:ext cx="1569660" cy="369332"/>
          </a:xfrm>
          <a:prstGeom prst="rect">
            <a:avLst/>
          </a:prstGeom>
          <a:noFill/>
        </p:spPr>
        <p:txBody>
          <a:bodyPr wrap="none" rtlCol="0">
            <a:spAutoFit/>
          </a:bodyPr>
          <a:lstStyle/>
          <a:p>
            <a:r>
              <a:rPr lang="zh-TW" altLang="en-US" dirty="0" smtClean="0"/>
              <a:t>儲存項參數化</a:t>
            </a:r>
            <a:endParaRPr lang="zh-TW" altLang="en-US" dirty="0"/>
          </a:p>
        </p:txBody>
      </p:sp>
      <p:sp>
        <p:nvSpPr>
          <p:cNvPr id="19" name="文字方塊 18"/>
          <p:cNvSpPr txBox="1"/>
          <p:nvPr/>
        </p:nvSpPr>
        <p:spPr>
          <a:xfrm>
            <a:off x="5220072" y="3212976"/>
            <a:ext cx="3877985" cy="369332"/>
          </a:xfrm>
          <a:prstGeom prst="rect">
            <a:avLst/>
          </a:prstGeom>
          <a:noFill/>
        </p:spPr>
        <p:txBody>
          <a:bodyPr wrap="none" rtlCol="0">
            <a:spAutoFit/>
          </a:bodyPr>
          <a:lstStyle/>
          <a:p>
            <a:r>
              <a:rPr lang="zh-TW" altLang="en-US" dirty="0" smtClean="0"/>
              <a:t>由簡化總降水質量連續方程直接輸出</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blinds(horizontal)">
                                      <p:cBhvr>
                                        <p:cTn id="13" dur="500"/>
                                        <p:tgtEl>
                                          <p:spTgt spid="5123"/>
                                        </p:tgtEl>
                                      </p:cBhvr>
                                    </p:animEffect>
                                  </p:childTnLst>
                                </p:cTn>
                              </p:par>
                              <p:par>
                                <p:cTn id="14" presetID="3" presetClass="exit" presetSubtype="10" fill="hold" grpId="0" nodeType="withEffect">
                                  <p:stCondLst>
                                    <p:cond delay="0"/>
                                  </p:stCondLst>
                                  <p:childTnLst>
                                    <p:animEffect transition="out" filter="blinds(horizontal)">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xit" presetSubtype="10" fill="hold" grpId="0" nodeType="withEffect">
                                  <p:stCondLst>
                                    <p:cond delay="0"/>
                                  </p:stCondLst>
                                  <p:childTnLst>
                                    <p:animEffect transition="out" filter="blinds(horizontal)">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3" presetClass="exit" presetSubtype="10" fill="hold" grpId="0" nodeType="withEffect">
                                  <p:stCondLst>
                                    <p:cond delay="0"/>
                                  </p:stCondLst>
                                  <p:childTnLst>
                                    <p:animEffect transition="out" filter="blinds(horizontal)">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animBg="1"/>
      <p:bldP spid="4" grpId="1" animBg="1"/>
      <p:bldP spid="6" grpId="0" animBg="1"/>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觀測及誤差</a:t>
            </a:r>
            <a:r>
              <a:rPr lang="en-US" altLang="zh-TW" dirty="0" smtClean="0"/>
              <a:t/>
            </a:r>
            <a:br>
              <a:rPr lang="en-US" altLang="zh-TW" dirty="0" smtClean="0"/>
            </a:br>
            <a:r>
              <a:rPr lang="en-US" altLang="zh-TW" sz="4000" dirty="0" smtClean="0"/>
              <a:t>a.</a:t>
            </a:r>
            <a:r>
              <a:rPr lang="zh-TW" altLang="en-US" sz="4000" dirty="0" smtClean="0"/>
              <a:t>都卜勒雷達</a:t>
            </a:r>
            <a:r>
              <a:rPr lang="en-US" altLang="zh-TW" sz="4000" dirty="0" smtClean="0"/>
              <a:t>-</a:t>
            </a:r>
            <a:r>
              <a:rPr lang="zh-TW" altLang="en-US" sz="4000" dirty="0" smtClean="0"/>
              <a:t>潛熱反演</a:t>
            </a:r>
            <a:endParaRPr lang="zh-TW" altLang="en-US" dirty="0"/>
          </a:p>
        </p:txBody>
      </p:sp>
      <p:sp>
        <p:nvSpPr>
          <p:cNvPr id="3" name="內容版面配置區 2"/>
          <p:cNvSpPr>
            <a:spLocks noGrp="1"/>
          </p:cNvSpPr>
          <p:nvPr>
            <p:ph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p>
        </p:txBody>
      </p:sp>
      <p:grpSp>
        <p:nvGrpSpPr>
          <p:cNvPr id="50" name="群組 49"/>
          <p:cNvGrpSpPr/>
          <p:nvPr/>
        </p:nvGrpSpPr>
        <p:grpSpPr>
          <a:xfrm>
            <a:off x="467544" y="548680"/>
            <a:ext cx="7893496" cy="5019706"/>
            <a:chOff x="827584" y="404664"/>
            <a:chExt cx="7893496" cy="5019706"/>
          </a:xfrm>
        </p:grpSpPr>
        <p:grpSp>
          <p:nvGrpSpPr>
            <p:cNvPr id="12" name="群組 11"/>
            <p:cNvGrpSpPr/>
            <p:nvPr/>
          </p:nvGrpSpPr>
          <p:grpSpPr>
            <a:xfrm>
              <a:off x="827584" y="404664"/>
              <a:ext cx="7893496" cy="5019706"/>
              <a:chOff x="827584" y="404664"/>
              <a:chExt cx="7893496" cy="5019706"/>
            </a:xfrm>
          </p:grpSpPr>
          <p:pic>
            <p:nvPicPr>
              <p:cNvPr id="1026" name="Picture 2"/>
              <p:cNvPicPr>
                <a:picLocks noChangeAspect="1" noChangeArrowheads="1"/>
              </p:cNvPicPr>
              <p:nvPr/>
            </p:nvPicPr>
            <p:blipFill>
              <a:blip r:embed="rId2" cstate="print"/>
              <a:srcRect/>
              <a:stretch>
                <a:fillRect/>
              </a:stretch>
            </p:blipFill>
            <p:spPr bwMode="auto">
              <a:xfrm>
                <a:off x="5292080" y="1412776"/>
                <a:ext cx="3429000" cy="3409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27584" y="404664"/>
                <a:ext cx="4464496" cy="5019706"/>
              </a:xfrm>
              <a:prstGeom prst="rect">
                <a:avLst/>
              </a:prstGeom>
              <a:noFill/>
              <a:ln w="9525">
                <a:noFill/>
                <a:miter lim="800000"/>
                <a:headEnd/>
                <a:tailEnd/>
              </a:ln>
            </p:spPr>
          </p:pic>
        </p:grpSp>
        <p:sp>
          <p:nvSpPr>
            <p:cNvPr id="49" name="矩形 48"/>
            <p:cNvSpPr/>
            <p:nvPr/>
          </p:nvSpPr>
          <p:spPr>
            <a:xfrm>
              <a:off x="3851920" y="3645024"/>
              <a:ext cx="364202" cy="369332"/>
            </a:xfrm>
            <a:prstGeom prst="rect">
              <a:avLst/>
            </a:prstGeom>
          </p:spPr>
          <p:txBody>
            <a:bodyPr wrap="none">
              <a:spAutoFit/>
            </a:bodyPr>
            <a:lstStyle/>
            <a:p>
              <a:r>
                <a:rPr lang="en-US" altLang="zh-TW" b="1" dirty="0" smtClean="0">
                  <a:solidFill>
                    <a:schemeClr val="bg1"/>
                  </a:solidFill>
                </a:rPr>
                <a:t>A</a:t>
              </a:r>
              <a:endParaRPr lang="zh-TW" altLang="en-US" b="1" dirty="0">
                <a:solidFill>
                  <a:schemeClr val="bg1"/>
                </a:solidFill>
              </a:endParaRPr>
            </a:p>
          </p:txBody>
        </p:sp>
      </p:grpSp>
      <p:sp>
        <p:nvSpPr>
          <p:cNvPr id="4" name="文字方塊 3"/>
          <p:cNvSpPr txBox="1"/>
          <p:nvPr/>
        </p:nvSpPr>
        <p:spPr>
          <a:xfrm>
            <a:off x="971600" y="5657671"/>
            <a:ext cx="734481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zh-TW" dirty="0">
                <a:latin typeface="+mn-ea"/>
              </a:rPr>
              <a:t>顯示飛機通過的每一個</a:t>
            </a:r>
            <a:r>
              <a:rPr lang="zh-TW" altLang="zh-TW" dirty="0" smtClean="0">
                <a:latin typeface="+mn-ea"/>
              </a:rPr>
              <a:t>高度層平均反演出</a:t>
            </a:r>
            <a:r>
              <a:rPr lang="en-US" altLang="zh-TW" dirty="0" smtClean="0">
                <a:latin typeface="+mn-ea"/>
              </a:rPr>
              <a:t>Hurricane Guillermo </a:t>
            </a:r>
            <a:r>
              <a:rPr lang="en-US" altLang="zh-TW" dirty="0">
                <a:latin typeface="+mn-ea"/>
              </a:rPr>
              <a:t>(1997)</a:t>
            </a:r>
            <a:r>
              <a:rPr lang="zh-TW" altLang="zh-TW" dirty="0" smtClean="0">
                <a:latin typeface="+mn-ea"/>
              </a:rPr>
              <a:t>的潛</a:t>
            </a:r>
            <a:r>
              <a:rPr lang="zh-TW" altLang="zh-TW" dirty="0">
                <a:latin typeface="+mn-ea"/>
              </a:rPr>
              <a:t>熱場之</a:t>
            </a:r>
            <a:r>
              <a:rPr lang="zh-TW" altLang="zh-TW" dirty="0" smtClean="0">
                <a:latin typeface="+mn-ea"/>
              </a:rPr>
              <a:t>水平</a:t>
            </a:r>
            <a:r>
              <a:rPr lang="zh-TW" altLang="en-US" dirty="0" smtClean="0">
                <a:latin typeface="+mn-ea"/>
              </a:rPr>
              <a:t>切面</a:t>
            </a:r>
            <a:r>
              <a:rPr lang="zh-TW" altLang="zh-TW" dirty="0" smtClean="0">
                <a:latin typeface="+mn-ea"/>
              </a:rPr>
              <a:t>。</a:t>
            </a:r>
            <a:r>
              <a:rPr lang="zh-TW" altLang="en-US" dirty="0" smtClean="0">
                <a:latin typeface="+mn-ea"/>
              </a:rPr>
              <a:t>另外</a:t>
            </a:r>
            <a:r>
              <a:rPr lang="zh-TW" altLang="zh-TW" dirty="0" smtClean="0">
                <a:latin typeface="+mn-ea"/>
              </a:rPr>
              <a:t>也顯示</a:t>
            </a:r>
            <a:r>
              <a:rPr lang="zh-TW" altLang="zh-TW" dirty="0">
                <a:latin typeface="+mn-ea"/>
              </a:rPr>
              <a:t>了在</a:t>
            </a:r>
            <a:r>
              <a:rPr lang="en-US" altLang="zh-TW" dirty="0">
                <a:latin typeface="+mn-ea"/>
              </a:rPr>
              <a:t>RMW(30km)</a:t>
            </a:r>
            <a:r>
              <a:rPr lang="zh-TW" altLang="zh-TW" dirty="0" smtClean="0">
                <a:latin typeface="+mn-ea"/>
              </a:rPr>
              <a:t>每次沿等高線上方</a:t>
            </a:r>
            <a:r>
              <a:rPr lang="zh-TW" altLang="zh-TW" dirty="0">
                <a:latin typeface="+mn-ea"/>
              </a:rPr>
              <a:t>通過的方位角平均潛熱的</a:t>
            </a:r>
            <a:r>
              <a:rPr lang="zh-TW" altLang="zh-TW" dirty="0" smtClean="0">
                <a:latin typeface="+mn-ea"/>
              </a:rPr>
              <a:t>垂直剖面</a:t>
            </a:r>
            <a:r>
              <a:rPr lang="zh-TW" altLang="zh-TW" dirty="0">
                <a:latin typeface="+mn-ea"/>
              </a:rPr>
              <a:t>。最大加熱變化的高度大約在</a:t>
            </a:r>
            <a:r>
              <a:rPr lang="en-US" altLang="zh-TW" dirty="0">
                <a:latin typeface="+mn-ea"/>
              </a:rPr>
              <a:t>4</a:t>
            </a:r>
            <a:r>
              <a:rPr lang="zh-TW" altLang="zh-TW" dirty="0">
                <a:latin typeface="+mn-ea"/>
              </a:rPr>
              <a:t>和</a:t>
            </a:r>
            <a:r>
              <a:rPr lang="en-US" altLang="zh-TW" dirty="0" smtClean="0">
                <a:latin typeface="+mn-ea"/>
              </a:rPr>
              <a:t>9km</a:t>
            </a:r>
            <a:r>
              <a:rPr lang="zh-TW" altLang="en-US" dirty="0" smtClean="0">
                <a:latin typeface="+mn-ea"/>
              </a:rPr>
              <a:t>。</a:t>
            </a:r>
            <a:r>
              <a:rPr lang="zh-TW" altLang="zh-TW" dirty="0" smtClean="0">
                <a:latin typeface="+mn-ea"/>
              </a:rPr>
              <a:t>  </a:t>
            </a:r>
            <a:endParaRPr kumimoji="1" lang="zh-TW" altLang="en-US" dirty="0">
              <a:latin typeface="+mn-ea"/>
            </a:endParaRPr>
          </a:p>
        </p:txBody>
      </p:sp>
      <p:sp>
        <p:nvSpPr>
          <p:cNvPr id="9" name="內容版面配置區 8"/>
          <p:cNvSpPr>
            <a:spLocks noGrp="1"/>
          </p:cNvSpPr>
          <p:nvPr>
            <p:ph idx="1"/>
          </p:nvPr>
        </p:nvSpPr>
        <p:spPr/>
        <p:txBody>
          <a:bodyPr/>
          <a:lstStyle/>
          <a:p>
            <a:endParaRPr lang="zh-TW" altLang="en-US" dirty="0"/>
          </a:p>
        </p:txBody>
      </p:sp>
      <p:grpSp>
        <p:nvGrpSpPr>
          <p:cNvPr id="15" name="群組 14"/>
          <p:cNvGrpSpPr/>
          <p:nvPr/>
        </p:nvGrpSpPr>
        <p:grpSpPr>
          <a:xfrm>
            <a:off x="755576" y="476672"/>
            <a:ext cx="7576889" cy="5124260"/>
            <a:chOff x="1115616" y="332656"/>
            <a:chExt cx="7576889" cy="5124260"/>
          </a:xfrm>
        </p:grpSpPr>
        <p:pic>
          <p:nvPicPr>
            <p:cNvPr id="1028" name="Picture 4"/>
            <p:cNvPicPr>
              <a:picLocks noChangeAspect="1" noChangeArrowheads="1"/>
            </p:cNvPicPr>
            <p:nvPr/>
          </p:nvPicPr>
          <p:blipFill>
            <a:blip r:embed="rId4" cstate="print"/>
            <a:srcRect/>
            <a:stretch>
              <a:fillRect/>
            </a:stretch>
          </p:blipFill>
          <p:spPr bwMode="auto">
            <a:xfrm>
              <a:off x="5292080" y="1412776"/>
              <a:ext cx="3400425" cy="34194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115616" y="332656"/>
              <a:ext cx="4176464" cy="5124260"/>
            </a:xfrm>
            <a:prstGeom prst="rect">
              <a:avLst/>
            </a:prstGeom>
            <a:noFill/>
            <a:ln w="9525">
              <a:noFill/>
              <a:miter lim="800000"/>
              <a:headEnd/>
              <a:tailEnd/>
            </a:ln>
          </p:spPr>
        </p:pic>
      </p:grpSp>
      <p:grpSp>
        <p:nvGrpSpPr>
          <p:cNvPr id="48" name="群組 47"/>
          <p:cNvGrpSpPr/>
          <p:nvPr/>
        </p:nvGrpSpPr>
        <p:grpSpPr>
          <a:xfrm>
            <a:off x="539552" y="476672"/>
            <a:ext cx="7802438" cy="5145263"/>
            <a:chOff x="1547664" y="-27384"/>
            <a:chExt cx="7802438" cy="5145263"/>
          </a:xfrm>
        </p:grpSpPr>
        <p:grpSp>
          <p:nvGrpSpPr>
            <p:cNvPr id="18" name="群組 17"/>
            <p:cNvGrpSpPr/>
            <p:nvPr/>
          </p:nvGrpSpPr>
          <p:grpSpPr>
            <a:xfrm>
              <a:off x="1547664" y="-27384"/>
              <a:ext cx="7802438" cy="5145263"/>
              <a:chOff x="1547664" y="-27384"/>
              <a:chExt cx="7802438" cy="5145263"/>
            </a:xfrm>
          </p:grpSpPr>
          <p:pic>
            <p:nvPicPr>
              <p:cNvPr id="1030" name="Picture 6"/>
              <p:cNvPicPr>
                <a:picLocks noChangeAspect="1" noChangeArrowheads="1"/>
              </p:cNvPicPr>
              <p:nvPr/>
            </p:nvPicPr>
            <p:blipFill>
              <a:blip r:embed="rId6" cstate="print"/>
              <a:srcRect/>
              <a:stretch>
                <a:fillRect/>
              </a:stretch>
            </p:blipFill>
            <p:spPr bwMode="auto">
              <a:xfrm>
                <a:off x="1547664" y="-27384"/>
                <a:ext cx="4392488" cy="5145263"/>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5940152" y="1052736"/>
                <a:ext cx="3409950" cy="3409950"/>
              </a:xfrm>
              <a:prstGeom prst="rect">
                <a:avLst/>
              </a:prstGeom>
              <a:noFill/>
              <a:ln w="9525">
                <a:noFill/>
                <a:miter lim="800000"/>
                <a:headEnd/>
                <a:tailEnd/>
              </a:ln>
            </p:spPr>
          </p:pic>
        </p:grpSp>
        <p:sp>
          <p:nvSpPr>
            <p:cNvPr id="47" name="矩形 46"/>
            <p:cNvSpPr/>
            <p:nvPr/>
          </p:nvSpPr>
          <p:spPr>
            <a:xfrm>
              <a:off x="4211960" y="3717032"/>
              <a:ext cx="346570" cy="369332"/>
            </a:xfrm>
            <a:prstGeom prst="rect">
              <a:avLst/>
            </a:prstGeom>
          </p:spPr>
          <p:txBody>
            <a:bodyPr wrap="none">
              <a:spAutoFit/>
            </a:bodyPr>
            <a:lstStyle/>
            <a:p>
              <a:r>
                <a:rPr lang="en-US" altLang="zh-TW" b="1" dirty="0" smtClean="0">
                  <a:solidFill>
                    <a:schemeClr val="bg1"/>
                  </a:solidFill>
                </a:rPr>
                <a:t>B</a:t>
              </a:r>
              <a:endParaRPr lang="zh-TW" altLang="en-US" b="1" dirty="0">
                <a:solidFill>
                  <a:schemeClr val="bg1"/>
                </a:solidFill>
              </a:endParaRPr>
            </a:p>
          </p:txBody>
        </p:sp>
      </p:grpSp>
      <p:grpSp>
        <p:nvGrpSpPr>
          <p:cNvPr id="52" name="群組 51"/>
          <p:cNvGrpSpPr/>
          <p:nvPr/>
        </p:nvGrpSpPr>
        <p:grpSpPr>
          <a:xfrm>
            <a:off x="755576" y="476672"/>
            <a:ext cx="7658422" cy="5164236"/>
            <a:chOff x="1043608" y="260648"/>
            <a:chExt cx="7658422" cy="5164236"/>
          </a:xfrm>
        </p:grpSpPr>
        <p:grpSp>
          <p:nvGrpSpPr>
            <p:cNvPr id="21" name="群組 20"/>
            <p:cNvGrpSpPr/>
            <p:nvPr/>
          </p:nvGrpSpPr>
          <p:grpSpPr>
            <a:xfrm>
              <a:off x="1043608" y="260648"/>
              <a:ext cx="7658422" cy="5164236"/>
              <a:chOff x="1043608" y="260648"/>
              <a:chExt cx="7658422" cy="5164236"/>
            </a:xfrm>
          </p:grpSpPr>
          <p:pic>
            <p:nvPicPr>
              <p:cNvPr id="1032" name="Picture 8"/>
              <p:cNvPicPr>
                <a:picLocks noChangeAspect="1" noChangeArrowheads="1"/>
              </p:cNvPicPr>
              <p:nvPr/>
            </p:nvPicPr>
            <p:blipFill>
              <a:blip r:embed="rId8" cstate="print"/>
              <a:srcRect/>
              <a:stretch>
                <a:fillRect/>
              </a:stretch>
            </p:blipFill>
            <p:spPr bwMode="auto">
              <a:xfrm>
                <a:off x="5292080" y="1412776"/>
                <a:ext cx="3409950" cy="3409950"/>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1043608" y="260648"/>
                <a:ext cx="4265768" cy="5164236"/>
              </a:xfrm>
              <a:prstGeom prst="rect">
                <a:avLst/>
              </a:prstGeom>
              <a:noFill/>
              <a:ln w="9525">
                <a:noFill/>
                <a:miter lim="800000"/>
                <a:headEnd/>
                <a:tailEnd/>
              </a:ln>
            </p:spPr>
          </p:pic>
        </p:grpSp>
        <p:sp>
          <p:nvSpPr>
            <p:cNvPr id="51" name="矩形 50"/>
            <p:cNvSpPr/>
            <p:nvPr/>
          </p:nvSpPr>
          <p:spPr>
            <a:xfrm>
              <a:off x="3923928" y="2996952"/>
              <a:ext cx="364202" cy="369332"/>
            </a:xfrm>
            <a:prstGeom prst="rect">
              <a:avLst/>
            </a:prstGeom>
          </p:spPr>
          <p:txBody>
            <a:bodyPr wrap="none">
              <a:spAutoFit/>
            </a:bodyPr>
            <a:lstStyle/>
            <a:p>
              <a:r>
                <a:rPr lang="en-US" altLang="zh-TW" b="1" dirty="0" smtClean="0">
                  <a:solidFill>
                    <a:schemeClr val="bg1"/>
                  </a:solidFill>
                </a:rPr>
                <a:t>C</a:t>
              </a:r>
              <a:endParaRPr lang="zh-TW" altLang="en-US" b="1" dirty="0">
                <a:solidFill>
                  <a:schemeClr val="bg1"/>
                </a:solidFill>
              </a:endParaRPr>
            </a:p>
          </p:txBody>
        </p:sp>
      </p:grpSp>
      <p:grpSp>
        <p:nvGrpSpPr>
          <p:cNvPr id="46" name="群組 45"/>
          <p:cNvGrpSpPr/>
          <p:nvPr/>
        </p:nvGrpSpPr>
        <p:grpSpPr>
          <a:xfrm>
            <a:off x="539552" y="404664"/>
            <a:ext cx="7883971" cy="5256584"/>
            <a:chOff x="683568" y="332656"/>
            <a:chExt cx="7883971" cy="5256584"/>
          </a:xfrm>
        </p:grpSpPr>
        <p:pic>
          <p:nvPicPr>
            <p:cNvPr id="1034" name="Picture 10"/>
            <p:cNvPicPr>
              <a:picLocks noChangeAspect="1" noChangeArrowheads="1"/>
            </p:cNvPicPr>
            <p:nvPr/>
          </p:nvPicPr>
          <p:blipFill>
            <a:blip r:embed="rId10" cstate="print"/>
            <a:srcRect/>
            <a:stretch>
              <a:fillRect/>
            </a:stretch>
          </p:blipFill>
          <p:spPr bwMode="auto">
            <a:xfrm>
              <a:off x="683568" y="332656"/>
              <a:ext cx="4480763" cy="5256584"/>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srcRect/>
            <a:stretch>
              <a:fillRect/>
            </a:stretch>
          </p:blipFill>
          <p:spPr bwMode="auto">
            <a:xfrm>
              <a:off x="5148064" y="1556791"/>
              <a:ext cx="3419475" cy="3419475"/>
            </a:xfrm>
            <a:prstGeom prst="rect">
              <a:avLst/>
            </a:prstGeom>
            <a:noFill/>
            <a:ln w="9525">
              <a:noFill/>
              <a:miter lim="800000"/>
              <a:headEnd/>
              <a:tailEnd/>
            </a:ln>
          </p:spPr>
        </p:pic>
        <p:sp>
          <p:nvSpPr>
            <p:cNvPr id="45" name="矩形 44"/>
            <p:cNvSpPr/>
            <p:nvPr/>
          </p:nvSpPr>
          <p:spPr>
            <a:xfrm>
              <a:off x="3635896" y="3717032"/>
              <a:ext cx="369012" cy="369332"/>
            </a:xfrm>
            <a:prstGeom prst="rect">
              <a:avLst/>
            </a:prstGeom>
          </p:spPr>
          <p:txBody>
            <a:bodyPr wrap="none">
              <a:spAutoFit/>
            </a:bodyPr>
            <a:lstStyle/>
            <a:p>
              <a:r>
                <a:rPr lang="en-US" altLang="zh-TW" b="1" dirty="0" smtClean="0">
                  <a:solidFill>
                    <a:schemeClr val="bg1"/>
                  </a:solidFill>
                </a:rPr>
                <a:t>D</a:t>
              </a:r>
              <a:endParaRPr lang="zh-TW" altLang="en-US" b="1" dirty="0">
                <a:solidFill>
                  <a:schemeClr val="bg1"/>
                </a:solidFill>
              </a:endParaRPr>
            </a:p>
          </p:txBody>
        </p:sp>
      </p:grpSp>
      <p:grpSp>
        <p:nvGrpSpPr>
          <p:cNvPr id="44" name="群組 43"/>
          <p:cNvGrpSpPr/>
          <p:nvPr/>
        </p:nvGrpSpPr>
        <p:grpSpPr>
          <a:xfrm>
            <a:off x="539552" y="404664"/>
            <a:ext cx="7855396" cy="5208579"/>
            <a:chOff x="827584" y="188640"/>
            <a:chExt cx="7855396" cy="5208579"/>
          </a:xfrm>
        </p:grpSpPr>
        <p:grpSp>
          <p:nvGrpSpPr>
            <p:cNvPr id="29" name="群組 28"/>
            <p:cNvGrpSpPr/>
            <p:nvPr/>
          </p:nvGrpSpPr>
          <p:grpSpPr>
            <a:xfrm>
              <a:off x="827584" y="188640"/>
              <a:ext cx="7855396" cy="5208579"/>
              <a:chOff x="827584" y="188640"/>
              <a:chExt cx="7855396" cy="5208579"/>
            </a:xfrm>
          </p:grpSpPr>
          <p:pic>
            <p:nvPicPr>
              <p:cNvPr id="1036" name="Picture 12"/>
              <p:cNvPicPr>
                <a:picLocks noChangeAspect="1" noChangeArrowheads="1"/>
              </p:cNvPicPr>
              <p:nvPr/>
            </p:nvPicPr>
            <p:blipFill>
              <a:blip r:embed="rId12" cstate="print"/>
              <a:srcRect/>
              <a:stretch>
                <a:fillRect/>
              </a:stretch>
            </p:blipFill>
            <p:spPr bwMode="auto">
              <a:xfrm>
                <a:off x="5292080" y="1412776"/>
                <a:ext cx="3390900" cy="3400425"/>
              </a:xfrm>
              <a:prstGeom prst="rect">
                <a:avLst/>
              </a:prstGeom>
              <a:noFill/>
              <a:ln w="9525">
                <a:noFill/>
                <a:miter lim="800000"/>
                <a:headEnd/>
                <a:tailEnd/>
              </a:ln>
            </p:spPr>
          </p:pic>
          <p:pic>
            <p:nvPicPr>
              <p:cNvPr id="1038" name="Picture 14"/>
              <p:cNvPicPr>
                <a:picLocks noChangeAspect="1" noChangeArrowheads="1"/>
              </p:cNvPicPr>
              <p:nvPr/>
            </p:nvPicPr>
            <p:blipFill>
              <a:blip r:embed="rId13" cstate="print"/>
              <a:srcRect/>
              <a:stretch>
                <a:fillRect/>
              </a:stretch>
            </p:blipFill>
            <p:spPr bwMode="auto">
              <a:xfrm>
                <a:off x="827584" y="188640"/>
                <a:ext cx="4464496" cy="5208579"/>
              </a:xfrm>
              <a:prstGeom prst="rect">
                <a:avLst/>
              </a:prstGeom>
              <a:noFill/>
              <a:ln w="9525">
                <a:noFill/>
                <a:miter lim="800000"/>
                <a:headEnd/>
                <a:tailEnd/>
              </a:ln>
            </p:spPr>
          </p:pic>
        </p:grpSp>
        <p:sp>
          <p:nvSpPr>
            <p:cNvPr id="43" name="矩形 42"/>
            <p:cNvSpPr/>
            <p:nvPr/>
          </p:nvSpPr>
          <p:spPr>
            <a:xfrm>
              <a:off x="3995936" y="3140968"/>
              <a:ext cx="330540" cy="369332"/>
            </a:xfrm>
            <a:prstGeom prst="rect">
              <a:avLst/>
            </a:prstGeom>
          </p:spPr>
          <p:txBody>
            <a:bodyPr wrap="none">
              <a:spAutoFit/>
            </a:bodyPr>
            <a:lstStyle/>
            <a:p>
              <a:r>
                <a:rPr lang="en-US" altLang="zh-TW" b="1" dirty="0" smtClean="0">
                  <a:solidFill>
                    <a:schemeClr val="bg1"/>
                  </a:solidFill>
                </a:rPr>
                <a:t>E</a:t>
              </a:r>
              <a:endParaRPr lang="zh-TW" altLang="en-US" b="1" dirty="0">
                <a:solidFill>
                  <a:schemeClr val="bg1"/>
                </a:solidFill>
              </a:endParaRPr>
            </a:p>
          </p:txBody>
        </p:sp>
      </p:grpSp>
      <p:grpSp>
        <p:nvGrpSpPr>
          <p:cNvPr id="42" name="群組 41"/>
          <p:cNvGrpSpPr/>
          <p:nvPr/>
        </p:nvGrpSpPr>
        <p:grpSpPr>
          <a:xfrm>
            <a:off x="539552" y="476672"/>
            <a:ext cx="7874446" cy="5184576"/>
            <a:chOff x="827584" y="260648"/>
            <a:chExt cx="7874446" cy="5184576"/>
          </a:xfrm>
        </p:grpSpPr>
        <p:grpSp>
          <p:nvGrpSpPr>
            <p:cNvPr id="30" name="群組 29"/>
            <p:cNvGrpSpPr/>
            <p:nvPr/>
          </p:nvGrpSpPr>
          <p:grpSpPr>
            <a:xfrm>
              <a:off x="827584" y="260648"/>
              <a:ext cx="7874446" cy="5184576"/>
              <a:chOff x="827584" y="260648"/>
              <a:chExt cx="7874446" cy="5184576"/>
            </a:xfrm>
          </p:grpSpPr>
          <p:pic>
            <p:nvPicPr>
              <p:cNvPr id="6" name="Picture 4"/>
              <p:cNvPicPr>
                <a:picLocks noChangeAspect="1" noChangeArrowheads="1"/>
              </p:cNvPicPr>
              <p:nvPr/>
            </p:nvPicPr>
            <p:blipFill>
              <a:blip r:embed="rId14" cstate="print"/>
              <a:srcRect/>
              <a:stretch>
                <a:fillRect/>
              </a:stretch>
            </p:blipFill>
            <p:spPr bwMode="auto">
              <a:xfrm>
                <a:off x="827584" y="260648"/>
                <a:ext cx="4437179" cy="5184576"/>
              </a:xfrm>
              <a:prstGeom prst="rect">
                <a:avLst/>
              </a:prstGeom>
              <a:noFill/>
              <a:ln w="9525">
                <a:noFill/>
                <a:miter lim="800000"/>
                <a:headEnd/>
                <a:tailEnd/>
              </a:ln>
            </p:spPr>
          </p:pic>
          <p:pic>
            <p:nvPicPr>
              <p:cNvPr id="7" name="Picture 5"/>
              <p:cNvPicPr>
                <a:picLocks noChangeAspect="1" noChangeArrowheads="1"/>
              </p:cNvPicPr>
              <p:nvPr/>
            </p:nvPicPr>
            <p:blipFill>
              <a:blip r:embed="rId15" cstate="print"/>
              <a:srcRect/>
              <a:stretch>
                <a:fillRect/>
              </a:stretch>
            </p:blipFill>
            <p:spPr bwMode="auto">
              <a:xfrm>
                <a:off x="5292080" y="1412776"/>
                <a:ext cx="3409950" cy="3400425"/>
              </a:xfrm>
              <a:prstGeom prst="rect">
                <a:avLst/>
              </a:prstGeom>
              <a:noFill/>
              <a:ln w="9525">
                <a:noFill/>
                <a:miter lim="800000"/>
                <a:headEnd/>
                <a:tailEnd/>
              </a:ln>
            </p:spPr>
          </p:pic>
        </p:grpSp>
        <p:sp>
          <p:nvSpPr>
            <p:cNvPr id="41" name="矩形 40"/>
            <p:cNvSpPr/>
            <p:nvPr/>
          </p:nvSpPr>
          <p:spPr>
            <a:xfrm>
              <a:off x="3779912" y="3789040"/>
              <a:ext cx="324128" cy="369332"/>
            </a:xfrm>
            <a:prstGeom prst="rect">
              <a:avLst/>
            </a:prstGeom>
          </p:spPr>
          <p:txBody>
            <a:bodyPr wrap="none">
              <a:spAutoFit/>
            </a:bodyPr>
            <a:lstStyle/>
            <a:p>
              <a:r>
                <a:rPr lang="en-US" altLang="zh-TW" b="1" dirty="0" smtClean="0">
                  <a:solidFill>
                    <a:schemeClr val="bg1"/>
                  </a:solidFill>
                </a:rPr>
                <a:t>F</a:t>
              </a:r>
              <a:endParaRPr lang="zh-TW" altLang="en-US" b="1" dirty="0">
                <a:solidFill>
                  <a:schemeClr val="bg1"/>
                </a:solidFill>
              </a:endParaRPr>
            </a:p>
          </p:txBody>
        </p:sp>
      </p:grpSp>
      <p:grpSp>
        <p:nvGrpSpPr>
          <p:cNvPr id="40" name="群組 39"/>
          <p:cNvGrpSpPr/>
          <p:nvPr/>
        </p:nvGrpSpPr>
        <p:grpSpPr>
          <a:xfrm>
            <a:off x="467544" y="404664"/>
            <a:ext cx="7917879" cy="5256961"/>
            <a:chOff x="755576" y="188640"/>
            <a:chExt cx="7917879" cy="5256961"/>
          </a:xfrm>
        </p:grpSpPr>
        <p:grpSp>
          <p:nvGrpSpPr>
            <p:cNvPr id="32" name="群組 31"/>
            <p:cNvGrpSpPr/>
            <p:nvPr/>
          </p:nvGrpSpPr>
          <p:grpSpPr>
            <a:xfrm>
              <a:off x="755576" y="188640"/>
              <a:ext cx="7917879" cy="5256961"/>
              <a:chOff x="755576" y="188640"/>
              <a:chExt cx="7917879" cy="5256961"/>
            </a:xfrm>
          </p:grpSpPr>
          <p:pic>
            <p:nvPicPr>
              <p:cNvPr id="8" name="Picture 6"/>
              <p:cNvPicPr>
                <a:picLocks noChangeAspect="1" noChangeArrowheads="1"/>
              </p:cNvPicPr>
              <p:nvPr/>
            </p:nvPicPr>
            <p:blipFill>
              <a:blip r:embed="rId16" cstate="print"/>
              <a:srcRect/>
              <a:stretch>
                <a:fillRect/>
              </a:stretch>
            </p:blipFill>
            <p:spPr bwMode="auto">
              <a:xfrm>
                <a:off x="5292080" y="1412776"/>
                <a:ext cx="3381375" cy="3390900"/>
              </a:xfrm>
              <a:prstGeom prst="rect">
                <a:avLst/>
              </a:prstGeom>
              <a:noFill/>
              <a:ln w="9525">
                <a:noFill/>
                <a:miter lim="800000"/>
                <a:headEnd/>
                <a:tailEnd/>
              </a:ln>
            </p:spPr>
          </p:pic>
          <p:pic>
            <p:nvPicPr>
              <p:cNvPr id="10" name="Picture 7"/>
              <p:cNvPicPr>
                <a:picLocks noChangeAspect="1" noChangeArrowheads="1"/>
              </p:cNvPicPr>
              <p:nvPr/>
            </p:nvPicPr>
            <p:blipFill>
              <a:blip r:embed="rId17" cstate="print"/>
              <a:srcRect/>
              <a:stretch>
                <a:fillRect/>
              </a:stretch>
            </p:blipFill>
            <p:spPr bwMode="auto">
              <a:xfrm>
                <a:off x="755576" y="188640"/>
                <a:ext cx="4536504" cy="5256961"/>
              </a:xfrm>
              <a:prstGeom prst="rect">
                <a:avLst/>
              </a:prstGeom>
              <a:noFill/>
              <a:ln w="9525">
                <a:noFill/>
                <a:miter lim="800000"/>
                <a:headEnd/>
                <a:tailEnd/>
              </a:ln>
            </p:spPr>
          </p:pic>
        </p:grpSp>
        <p:sp>
          <p:nvSpPr>
            <p:cNvPr id="39" name="矩形 38"/>
            <p:cNvSpPr/>
            <p:nvPr/>
          </p:nvSpPr>
          <p:spPr>
            <a:xfrm>
              <a:off x="3635896" y="3212976"/>
              <a:ext cx="372218" cy="369332"/>
            </a:xfrm>
            <a:prstGeom prst="rect">
              <a:avLst/>
            </a:prstGeom>
          </p:spPr>
          <p:txBody>
            <a:bodyPr wrap="none">
              <a:spAutoFit/>
            </a:bodyPr>
            <a:lstStyle/>
            <a:p>
              <a:r>
                <a:rPr lang="en-US" altLang="zh-TW" b="1" dirty="0" smtClean="0">
                  <a:solidFill>
                    <a:schemeClr val="bg1"/>
                  </a:solidFill>
                </a:rPr>
                <a:t>G</a:t>
              </a:r>
              <a:endParaRPr lang="zh-TW" altLang="en-US" b="1" dirty="0">
                <a:solidFill>
                  <a:schemeClr val="bg1"/>
                </a:solidFill>
              </a:endParaRPr>
            </a:p>
          </p:txBody>
        </p:sp>
      </p:grpSp>
      <p:grpSp>
        <p:nvGrpSpPr>
          <p:cNvPr id="37" name="群組 36"/>
          <p:cNvGrpSpPr/>
          <p:nvPr/>
        </p:nvGrpSpPr>
        <p:grpSpPr>
          <a:xfrm>
            <a:off x="395536" y="332656"/>
            <a:ext cx="7946454" cy="5328591"/>
            <a:chOff x="755576" y="116632"/>
            <a:chExt cx="7946454" cy="5328591"/>
          </a:xfrm>
        </p:grpSpPr>
        <p:grpSp>
          <p:nvGrpSpPr>
            <p:cNvPr id="35" name="群組 34"/>
            <p:cNvGrpSpPr/>
            <p:nvPr/>
          </p:nvGrpSpPr>
          <p:grpSpPr>
            <a:xfrm>
              <a:off x="755576" y="116632"/>
              <a:ext cx="7946454" cy="5328591"/>
              <a:chOff x="755576" y="116632"/>
              <a:chExt cx="7946454" cy="5328591"/>
            </a:xfrm>
          </p:grpSpPr>
          <p:pic>
            <p:nvPicPr>
              <p:cNvPr id="11" name="Picture 8"/>
              <p:cNvPicPr>
                <a:picLocks noChangeAspect="1" noChangeArrowheads="1"/>
              </p:cNvPicPr>
              <p:nvPr/>
            </p:nvPicPr>
            <p:blipFill>
              <a:blip r:embed="rId18" cstate="print"/>
              <a:srcRect/>
              <a:stretch>
                <a:fillRect/>
              </a:stretch>
            </p:blipFill>
            <p:spPr bwMode="auto">
              <a:xfrm>
                <a:off x="755576" y="116632"/>
                <a:ext cx="4541232" cy="5328591"/>
              </a:xfrm>
              <a:prstGeom prst="rect">
                <a:avLst/>
              </a:prstGeom>
              <a:noFill/>
              <a:ln w="9525">
                <a:noFill/>
                <a:miter lim="800000"/>
                <a:headEnd/>
                <a:tailEnd/>
              </a:ln>
            </p:spPr>
          </p:pic>
          <p:pic>
            <p:nvPicPr>
              <p:cNvPr id="13" name="Picture 9"/>
              <p:cNvPicPr>
                <a:picLocks noChangeAspect="1" noChangeArrowheads="1"/>
              </p:cNvPicPr>
              <p:nvPr/>
            </p:nvPicPr>
            <p:blipFill>
              <a:blip r:embed="rId19" cstate="print"/>
              <a:srcRect/>
              <a:stretch>
                <a:fillRect/>
              </a:stretch>
            </p:blipFill>
            <p:spPr bwMode="auto">
              <a:xfrm>
                <a:off x="5292080" y="1412776"/>
                <a:ext cx="3409950" cy="3390900"/>
              </a:xfrm>
              <a:prstGeom prst="rect">
                <a:avLst/>
              </a:prstGeom>
              <a:noFill/>
              <a:ln w="9525">
                <a:noFill/>
                <a:miter lim="800000"/>
                <a:headEnd/>
                <a:tailEnd/>
              </a:ln>
            </p:spPr>
          </p:pic>
        </p:grpSp>
        <p:sp>
          <p:nvSpPr>
            <p:cNvPr id="36" name="矩形 35"/>
            <p:cNvSpPr/>
            <p:nvPr/>
          </p:nvSpPr>
          <p:spPr>
            <a:xfrm>
              <a:off x="3779912" y="3068960"/>
              <a:ext cx="377026" cy="369332"/>
            </a:xfrm>
            <a:prstGeom prst="rect">
              <a:avLst/>
            </a:prstGeom>
          </p:spPr>
          <p:txBody>
            <a:bodyPr wrap="none">
              <a:spAutoFit/>
            </a:bodyPr>
            <a:lstStyle/>
            <a:p>
              <a:r>
                <a:rPr lang="en-US" altLang="zh-TW" b="1" dirty="0" smtClean="0">
                  <a:solidFill>
                    <a:schemeClr val="bg1"/>
                  </a:solidFill>
                </a:rPr>
                <a:t>H</a:t>
              </a:r>
              <a:endParaRPr lang="zh-TW" altLang="en-US" b="1" dirty="0">
                <a:solidFill>
                  <a:schemeClr val="bg1"/>
                </a:solidFill>
              </a:endParaRPr>
            </a:p>
          </p:txBody>
        </p:sp>
      </p:grpSp>
      <p:grpSp>
        <p:nvGrpSpPr>
          <p:cNvPr id="38" name="群組 37"/>
          <p:cNvGrpSpPr/>
          <p:nvPr/>
        </p:nvGrpSpPr>
        <p:grpSpPr>
          <a:xfrm>
            <a:off x="467544" y="404664"/>
            <a:ext cx="7917879" cy="5256585"/>
            <a:chOff x="755576" y="188640"/>
            <a:chExt cx="7917879" cy="5256585"/>
          </a:xfrm>
        </p:grpSpPr>
        <p:pic>
          <p:nvPicPr>
            <p:cNvPr id="14" name="Picture 10"/>
            <p:cNvPicPr>
              <a:picLocks noChangeAspect="1" noChangeArrowheads="1"/>
            </p:cNvPicPr>
            <p:nvPr/>
          </p:nvPicPr>
          <p:blipFill>
            <a:blip r:embed="rId20" cstate="print"/>
            <a:srcRect/>
            <a:stretch>
              <a:fillRect/>
            </a:stretch>
          </p:blipFill>
          <p:spPr bwMode="auto">
            <a:xfrm>
              <a:off x="5292080" y="1412776"/>
              <a:ext cx="3381375" cy="3400425"/>
            </a:xfrm>
            <a:prstGeom prst="rect">
              <a:avLst/>
            </a:prstGeom>
            <a:noFill/>
            <a:ln w="9525">
              <a:noFill/>
              <a:miter lim="800000"/>
              <a:headEnd/>
              <a:tailEnd/>
            </a:ln>
          </p:spPr>
        </p:pic>
        <p:pic>
          <p:nvPicPr>
            <p:cNvPr id="16" name="Picture 11"/>
            <p:cNvPicPr>
              <a:picLocks noChangeAspect="1" noChangeArrowheads="1"/>
            </p:cNvPicPr>
            <p:nvPr/>
          </p:nvPicPr>
          <p:blipFill>
            <a:blip r:embed="rId21" cstate="print"/>
            <a:srcRect/>
            <a:stretch>
              <a:fillRect/>
            </a:stretch>
          </p:blipFill>
          <p:spPr bwMode="auto">
            <a:xfrm>
              <a:off x="755576" y="188640"/>
              <a:ext cx="4501100" cy="525658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p:cNvPicPr>
          <p:nvPr>
            <p:ph idx="1"/>
          </p:nvPr>
        </p:nvPicPr>
        <p:blipFill>
          <a:blip r:embed="rId2" cstate="print"/>
          <a:srcRect/>
          <a:stretch>
            <a:fillRect/>
          </a:stretch>
        </p:blipFill>
        <p:spPr bwMode="auto">
          <a:xfrm>
            <a:off x="1115616" y="1628800"/>
            <a:ext cx="2952328" cy="648072"/>
          </a:xfrm>
          <a:prstGeom prst="rect">
            <a:avLst/>
          </a:prstGeom>
          <a:noFill/>
          <a:ln w="9525">
            <a:noFill/>
            <a:miter lim="800000"/>
            <a:headEnd/>
            <a:tailEnd/>
          </a:ln>
        </p:spPr>
      </p:pic>
      <p:pic>
        <p:nvPicPr>
          <p:cNvPr id="5" name="圖片 4"/>
          <p:cNvPicPr/>
          <p:nvPr/>
        </p:nvPicPr>
        <p:blipFill>
          <a:blip r:embed="rId3" cstate="print"/>
          <a:srcRect/>
          <a:stretch>
            <a:fillRect/>
          </a:stretch>
        </p:blipFill>
        <p:spPr bwMode="auto">
          <a:xfrm>
            <a:off x="4644008" y="1556792"/>
            <a:ext cx="3543300" cy="1130300"/>
          </a:xfrm>
          <a:prstGeom prst="rect">
            <a:avLst/>
          </a:prstGeom>
          <a:noFill/>
          <a:ln w="9525">
            <a:noFill/>
            <a:miter lim="800000"/>
            <a:headEnd/>
            <a:tailEnd/>
          </a:ln>
        </p:spPr>
      </p:pic>
      <p:sp>
        <p:nvSpPr>
          <p:cNvPr id="3" name="文字方塊 2"/>
          <p:cNvSpPr txBox="1"/>
          <p:nvPr/>
        </p:nvSpPr>
        <p:spPr>
          <a:xfrm>
            <a:off x="1043608" y="1124744"/>
            <a:ext cx="595547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zh-TW" altLang="zh-TW" dirty="0"/>
              <a:t>潛熱大小的隨機誤差可透過一個誤差傳遞分析進行估計</a:t>
            </a:r>
            <a:r>
              <a:rPr lang="zh-TW" altLang="zh-TW" dirty="0" smtClean="0"/>
              <a:t>。 </a:t>
            </a:r>
            <a:endParaRPr kumimoji="1" lang="zh-TW" altLang="en-US" dirty="0"/>
          </a:p>
        </p:txBody>
      </p:sp>
      <p:sp>
        <p:nvSpPr>
          <p:cNvPr id="2" name="標題 1"/>
          <p:cNvSpPr>
            <a:spLocks noGrp="1"/>
          </p:cNvSpPr>
          <p:nvPr>
            <p:ph type="title"/>
          </p:nvPr>
        </p:nvSpPr>
        <p:spPr/>
        <p:txBody>
          <a:bodyPr>
            <a:normAutofit/>
          </a:bodyPr>
          <a:lstStyle/>
          <a:p>
            <a:r>
              <a:rPr lang="en-US" altLang="zh-TW" sz="3900" dirty="0" smtClean="0"/>
              <a:t>b.</a:t>
            </a:r>
            <a:r>
              <a:rPr lang="zh-TW" altLang="en-US" sz="3900" dirty="0" smtClean="0"/>
              <a:t>不確定性估計</a:t>
            </a:r>
            <a:endParaRPr lang="zh-TW" altLang="en-US" sz="3900" dirty="0"/>
          </a:p>
        </p:txBody>
      </p:sp>
      <p:pic>
        <p:nvPicPr>
          <p:cNvPr id="6" name="圖片 5"/>
          <p:cNvPicPr/>
          <p:nvPr/>
        </p:nvPicPr>
        <p:blipFill>
          <a:blip r:embed="rId4" cstate="print"/>
          <a:srcRect/>
          <a:stretch>
            <a:fillRect/>
          </a:stretch>
        </p:blipFill>
        <p:spPr bwMode="auto">
          <a:xfrm>
            <a:off x="827584" y="3212976"/>
            <a:ext cx="2952328" cy="576064"/>
          </a:xfrm>
          <a:prstGeom prst="rect">
            <a:avLst/>
          </a:prstGeom>
          <a:noFill/>
          <a:ln w="9525">
            <a:noFill/>
            <a:miter lim="800000"/>
            <a:headEnd/>
            <a:tailEnd/>
          </a:ln>
        </p:spPr>
      </p:pic>
      <p:sp>
        <p:nvSpPr>
          <p:cNvPr id="9" name="文字方塊 8"/>
          <p:cNvSpPr txBox="1"/>
          <p:nvPr/>
        </p:nvSpPr>
        <p:spPr>
          <a:xfrm>
            <a:off x="3154710" y="3861048"/>
            <a:ext cx="5989290" cy="175432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TW" dirty="0"/>
              <a:t>(8)</a:t>
            </a:r>
            <a:r>
              <a:rPr lang="zh-TW" altLang="zh-TW" dirty="0"/>
              <a:t>式</a:t>
            </a:r>
            <a:r>
              <a:rPr lang="zh-TW" altLang="zh-TW" dirty="0" smtClean="0"/>
              <a:t>中的每一個變數由投落送</a:t>
            </a:r>
            <a:r>
              <a:rPr lang="zh-TW" altLang="zh-TW" dirty="0"/>
              <a:t>資料的標準偏差和垂直</a:t>
            </a:r>
            <a:r>
              <a:rPr lang="zh-TW" altLang="zh-TW" dirty="0" smtClean="0"/>
              <a:t>速度</a:t>
            </a:r>
            <a:endParaRPr lang="en-US" altLang="zh-TW" dirty="0" smtClean="0"/>
          </a:p>
          <a:p>
            <a:r>
              <a:rPr lang="zh-TW" altLang="zh-TW" dirty="0" smtClean="0"/>
              <a:t>的</a:t>
            </a:r>
            <a:r>
              <a:rPr lang="en-US" altLang="zh-TW" dirty="0"/>
              <a:t>RMSE</a:t>
            </a:r>
            <a:r>
              <a:rPr lang="zh-TW" altLang="zh-TW" dirty="0" smtClean="0"/>
              <a:t>所決定</a:t>
            </a:r>
            <a:r>
              <a:rPr lang="zh-TW" altLang="en-US" dirty="0" smtClean="0"/>
              <a:t>。</a:t>
            </a:r>
            <a:r>
              <a:rPr lang="en-US" altLang="zh-TW" dirty="0" smtClean="0"/>
              <a:t/>
            </a:r>
            <a:br>
              <a:rPr lang="en-US" altLang="zh-TW" dirty="0" smtClean="0"/>
            </a:br>
            <a:r>
              <a:rPr lang="zh-TW" altLang="zh-TW" dirty="0" smtClean="0"/>
              <a:t>來自</a:t>
            </a:r>
            <a:r>
              <a:rPr lang="en-US" altLang="zh-TW" dirty="0" err="1" smtClean="0"/>
              <a:t>Reasor</a:t>
            </a:r>
            <a:r>
              <a:rPr lang="en-US" altLang="zh-TW" dirty="0" smtClean="0"/>
              <a:t> </a:t>
            </a:r>
            <a:r>
              <a:rPr lang="en-US" altLang="zh-TW" dirty="0"/>
              <a:t>et al. (2009)</a:t>
            </a:r>
            <a:r>
              <a:rPr lang="zh-TW" altLang="zh-TW" dirty="0"/>
              <a:t>的研究</a:t>
            </a:r>
            <a:r>
              <a:rPr lang="en-US" altLang="zh-TW" dirty="0"/>
              <a:t>:</a:t>
            </a:r>
            <a:r>
              <a:rPr lang="en-US" altLang="zh-TW" dirty="0" err="1"/>
              <a:t>δ</a:t>
            </a:r>
            <a:r>
              <a:rPr lang="en-US" altLang="zh-TW" sz="1400" dirty="0" err="1"/>
              <a:t>T</a:t>
            </a:r>
            <a:r>
              <a:rPr lang="en-US" altLang="zh-TW" dirty="0"/>
              <a:t>=2.5K</a:t>
            </a:r>
            <a:r>
              <a:rPr lang="zh-TW" altLang="zh-TW" dirty="0" smtClean="0"/>
              <a:t>、</a:t>
            </a:r>
            <a:r>
              <a:rPr lang="en-US" altLang="zh-TW" dirty="0" err="1" smtClean="0"/>
              <a:t>δ</a:t>
            </a:r>
            <a:r>
              <a:rPr lang="en-US" altLang="zh-TW" sz="1400" dirty="0" err="1" smtClean="0"/>
              <a:t>θ</a:t>
            </a:r>
            <a:r>
              <a:rPr lang="en-US" altLang="zh-TW" dirty="0"/>
              <a:t>=3.1K</a:t>
            </a:r>
            <a:r>
              <a:rPr lang="zh-TW" altLang="zh-TW" dirty="0" smtClean="0"/>
              <a:t>、</a:t>
            </a:r>
            <a:r>
              <a:rPr lang="en-US" altLang="zh-TW" dirty="0" smtClean="0"/>
              <a:t/>
            </a:r>
            <a:br>
              <a:rPr lang="en-US" altLang="zh-TW" dirty="0" smtClean="0"/>
            </a:br>
            <a:r>
              <a:rPr lang="en-US" altLang="zh-TW" dirty="0" err="1" smtClean="0"/>
              <a:t>δ</a:t>
            </a:r>
            <a:r>
              <a:rPr lang="en-US" altLang="zh-TW" sz="1400" dirty="0" err="1"/>
              <a:t>∂q</a:t>
            </a:r>
            <a:r>
              <a:rPr lang="en-US" altLang="zh-TW" sz="1200" dirty="0" err="1"/>
              <a:t>s</a:t>
            </a:r>
            <a:r>
              <a:rPr lang="en-US" altLang="zh-TW" sz="1400" dirty="0"/>
              <a:t>/∂</a:t>
            </a:r>
            <a:r>
              <a:rPr lang="en-US" altLang="zh-TW" sz="1400" dirty="0" smtClean="0"/>
              <a:t>z</a:t>
            </a:r>
            <a:r>
              <a:rPr lang="en-US" altLang="zh-TW" dirty="0" smtClean="0"/>
              <a:t>=3.4x10</a:t>
            </a:r>
            <a:r>
              <a:rPr lang="en-US" altLang="zh-TW" dirty="0"/>
              <a:t>^-7/m</a:t>
            </a:r>
            <a:r>
              <a:rPr lang="zh-TW" altLang="zh-TW" dirty="0"/>
              <a:t>以及</a:t>
            </a:r>
            <a:r>
              <a:rPr lang="en-US" altLang="zh-TW" dirty="0" err="1"/>
              <a:t>δw</a:t>
            </a:r>
            <a:r>
              <a:rPr lang="en-US" altLang="zh-TW" dirty="0"/>
              <a:t>=1.56m/s</a:t>
            </a:r>
            <a:r>
              <a:rPr lang="zh-TW" altLang="zh-TW" dirty="0"/>
              <a:t>。 </a:t>
            </a:r>
            <a:r>
              <a:rPr lang="en-US" altLang="zh-TW" dirty="0" smtClean="0"/>
              <a:t/>
            </a:r>
            <a:br>
              <a:rPr lang="en-US" altLang="zh-TW" dirty="0" smtClean="0"/>
            </a:br>
            <a:r>
              <a:rPr lang="zh-TW" altLang="en-US" dirty="0" smtClean="0"/>
              <a:t>而熱帶氣旋眼牆的特徵值我們選用</a:t>
            </a:r>
            <a:r>
              <a:rPr lang="en-US" altLang="zh-TW" dirty="0" smtClean="0"/>
              <a:t>:T=300K</a:t>
            </a:r>
            <a:r>
              <a:rPr lang="zh-TW" altLang="zh-TW" dirty="0" smtClean="0"/>
              <a:t>、</a:t>
            </a:r>
            <a:r>
              <a:rPr lang="en-US" altLang="zh-TW" dirty="0" err="1" smtClean="0"/>
              <a:t>θ</a:t>
            </a:r>
            <a:r>
              <a:rPr lang="en-US" altLang="zh-TW" dirty="0" smtClean="0"/>
              <a:t>=302K</a:t>
            </a:r>
            <a:r>
              <a:rPr lang="zh-TW" altLang="zh-TW" dirty="0" smtClean="0"/>
              <a:t>、</a:t>
            </a:r>
            <a:endParaRPr lang="en-US" altLang="zh-TW" dirty="0" smtClean="0"/>
          </a:p>
          <a:p>
            <a:r>
              <a:rPr lang="en-US" altLang="zh-TW" dirty="0" smtClean="0"/>
              <a:t>∂</a:t>
            </a:r>
            <a:r>
              <a:rPr lang="en-US" altLang="zh-TW" dirty="0" err="1"/>
              <a:t>q</a:t>
            </a:r>
            <a:r>
              <a:rPr lang="en-US" altLang="zh-TW" sz="1600" dirty="0" err="1"/>
              <a:t>s</a:t>
            </a:r>
            <a:r>
              <a:rPr lang="en-US" altLang="zh-TW" dirty="0"/>
              <a:t>/∂</a:t>
            </a:r>
            <a:r>
              <a:rPr lang="en-US" altLang="zh-TW" dirty="0" smtClean="0"/>
              <a:t>z=-4x10^-6/m</a:t>
            </a:r>
            <a:r>
              <a:rPr lang="zh-TW" altLang="zh-TW" dirty="0" smtClean="0"/>
              <a:t>、</a:t>
            </a:r>
            <a:r>
              <a:rPr lang="en-US" altLang="zh-TW" dirty="0" smtClean="0"/>
              <a:t>w=5m/s</a:t>
            </a:r>
            <a:endParaRPr kumimoji="1" lang="zh-TW" altLang="en-US" dirty="0"/>
          </a:p>
        </p:txBody>
      </p:sp>
      <p:cxnSp>
        <p:nvCxnSpPr>
          <p:cNvPr id="10" name="直線箭頭接點 9"/>
          <p:cNvCxnSpPr/>
          <p:nvPr/>
        </p:nvCxnSpPr>
        <p:spPr>
          <a:xfrm flipH="1">
            <a:off x="3779912" y="2636912"/>
            <a:ext cx="1008112" cy="504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文字方塊 11"/>
          <p:cNvSpPr txBox="1"/>
          <p:nvPr/>
        </p:nvSpPr>
        <p:spPr>
          <a:xfrm>
            <a:off x="467544" y="2780928"/>
            <a:ext cx="306285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zh-TW" dirty="0" smtClean="0"/>
              <a:t>(9)</a:t>
            </a:r>
            <a:r>
              <a:rPr kumimoji="1" lang="zh-TW" altLang="en-US" dirty="0" smtClean="0"/>
              <a:t>為潛熱大小的不確定性</a:t>
            </a:r>
            <a:r>
              <a:rPr kumimoji="1" lang="en-US" altLang="zh-TW" dirty="0" smtClean="0"/>
              <a:t>(%)</a:t>
            </a:r>
            <a:endParaRPr kumimoji="1" lang="zh-TW" altLang="en-US" dirty="0"/>
          </a:p>
        </p:txBody>
      </p:sp>
      <p:sp>
        <p:nvSpPr>
          <p:cNvPr id="13" name="文字方塊 12"/>
          <p:cNvSpPr txBox="1"/>
          <p:nvPr/>
        </p:nvSpPr>
        <p:spPr>
          <a:xfrm>
            <a:off x="0" y="5679747"/>
            <a:ext cx="4324997"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zh-TW" altLang="en-US" dirty="0" smtClean="0"/>
              <a:t>將</a:t>
            </a:r>
            <a:r>
              <a:rPr lang="en-US" altLang="zh-TW" dirty="0" err="1" smtClean="0"/>
              <a:t>δw</a:t>
            </a:r>
            <a:r>
              <a:rPr lang="zh-TW" altLang="en-US" dirty="0" smtClean="0"/>
              <a:t>及</a:t>
            </a:r>
            <a:r>
              <a:rPr lang="en-US" altLang="zh-TW" dirty="0" smtClean="0"/>
              <a:t>w</a:t>
            </a:r>
            <a:r>
              <a:rPr lang="zh-TW" altLang="en-US" dirty="0" smtClean="0"/>
              <a:t>之特徵值代入</a:t>
            </a:r>
            <a:r>
              <a:rPr lang="en-US" altLang="zh-TW" dirty="0" smtClean="0"/>
              <a:t>(9)</a:t>
            </a:r>
            <a:r>
              <a:rPr lang="zh-TW" altLang="en-US" dirty="0" smtClean="0"/>
              <a:t>式</a:t>
            </a:r>
            <a:r>
              <a:rPr lang="en-US" altLang="zh-TW" dirty="0" smtClean="0"/>
              <a:t>:</a:t>
            </a:r>
          </a:p>
          <a:p>
            <a:r>
              <a:rPr lang="zh-TW" altLang="zh-TW" dirty="0" smtClean="0"/>
              <a:t>對於上升氣流</a:t>
            </a:r>
            <a:r>
              <a:rPr lang="zh-TW" altLang="zh-TW" dirty="0"/>
              <a:t>速度大於</a:t>
            </a:r>
            <a:r>
              <a:rPr lang="en-US" altLang="zh-TW" dirty="0"/>
              <a:t>5m/s</a:t>
            </a:r>
            <a:r>
              <a:rPr lang="zh-TW" altLang="zh-TW" dirty="0"/>
              <a:t>之潛熱</a:t>
            </a:r>
            <a:r>
              <a:rPr lang="zh-TW" altLang="zh-TW" dirty="0" smtClean="0"/>
              <a:t>大小的</a:t>
            </a:r>
            <a:endParaRPr lang="en-US" altLang="zh-TW" dirty="0" smtClean="0"/>
          </a:p>
          <a:p>
            <a:r>
              <a:rPr lang="zh-TW" altLang="en-US" dirty="0" smtClean="0"/>
              <a:t>不確定性</a:t>
            </a:r>
            <a:r>
              <a:rPr lang="zh-TW" altLang="zh-TW" dirty="0" smtClean="0"/>
              <a:t>約為</a:t>
            </a:r>
            <a:r>
              <a:rPr lang="en-US" altLang="zh-TW" dirty="0" smtClean="0"/>
              <a:t>32%</a:t>
            </a:r>
            <a:r>
              <a:rPr lang="zh-TW" altLang="zh-TW" dirty="0"/>
              <a:t>，對上升氣流速度</a:t>
            </a:r>
            <a:r>
              <a:rPr lang="en-US" altLang="zh-TW" dirty="0"/>
              <a:t>1m/</a:t>
            </a:r>
            <a:r>
              <a:rPr lang="en-US" altLang="zh-TW" dirty="0" smtClean="0"/>
              <a:t>s</a:t>
            </a:r>
          </a:p>
          <a:p>
            <a:r>
              <a:rPr lang="zh-TW" altLang="zh-TW" dirty="0" smtClean="0"/>
              <a:t>之</a:t>
            </a:r>
            <a:r>
              <a:rPr lang="zh-TW" altLang="en-US" dirty="0" smtClean="0"/>
              <a:t>不確定性則</a:t>
            </a:r>
            <a:r>
              <a:rPr lang="zh-TW" altLang="zh-TW" dirty="0" smtClean="0"/>
              <a:t>約</a:t>
            </a:r>
            <a:r>
              <a:rPr lang="zh-TW" altLang="zh-TW" dirty="0"/>
              <a:t>為</a:t>
            </a:r>
            <a:r>
              <a:rPr lang="en-US" altLang="zh-TW" dirty="0"/>
              <a:t>156%</a:t>
            </a:r>
            <a:r>
              <a:rPr lang="zh-TW" altLang="zh-TW" dirty="0"/>
              <a:t>。 </a:t>
            </a:r>
            <a:endParaRPr kumimoji="1" lang="zh-TW" altLang="en-US" dirty="0"/>
          </a:p>
        </p:txBody>
      </p:sp>
      <p:pic>
        <p:nvPicPr>
          <p:cNvPr id="15" name="圖片 14"/>
          <p:cNvPicPr/>
          <p:nvPr/>
        </p:nvPicPr>
        <p:blipFill>
          <a:blip r:embed="rId5" cstate="print"/>
          <a:srcRect/>
          <a:stretch>
            <a:fillRect/>
          </a:stretch>
        </p:blipFill>
        <p:spPr bwMode="auto">
          <a:xfrm>
            <a:off x="5292080" y="3212976"/>
            <a:ext cx="2952328" cy="648072"/>
          </a:xfrm>
          <a:prstGeom prst="rect">
            <a:avLst/>
          </a:prstGeom>
          <a:noFill/>
          <a:ln w="9525">
            <a:noFill/>
            <a:miter lim="800000"/>
            <a:headEnd/>
            <a:tailEnd/>
          </a:ln>
        </p:spPr>
      </p:pic>
      <p:cxnSp>
        <p:nvCxnSpPr>
          <p:cNvPr id="16" name="直線箭頭接點 15"/>
          <p:cNvCxnSpPr>
            <a:stCxn id="15" idx="0"/>
          </p:cNvCxnSpPr>
          <p:nvPr/>
        </p:nvCxnSpPr>
        <p:spPr>
          <a:xfrm flipH="1" flipV="1">
            <a:off x="6732240" y="2780928"/>
            <a:ext cx="36004" cy="432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a:xfrm>
            <a:off x="1435608" y="1447800"/>
            <a:ext cx="7498080" cy="5221560"/>
          </a:xfrm>
        </p:spPr>
        <p:txBody>
          <a:bodyPr>
            <a:normAutofit fontScale="92500" lnSpcReduction="10000"/>
          </a:bodyPr>
          <a:lstStyle/>
          <a:p>
            <a:r>
              <a:rPr lang="zh-TW" altLang="en-US" sz="3500" dirty="0" smtClean="0"/>
              <a:t>關鍵字</a:t>
            </a:r>
            <a:endParaRPr lang="en-US" altLang="zh-TW" sz="3500" dirty="0" smtClean="0"/>
          </a:p>
          <a:p>
            <a:r>
              <a:rPr lang="zh-TW" altLang="en-US" sz="3500" dirty="0" smtClean="0"/>
              <a:t>簡介及前人研究</a:t>
            </a:r>
            <a:endParaRPr lang="en-US" altLang="zh-TW" sz="3500" dirty="0" smtClean="0"/>
          </a:p>
          <a:p>
            <a:r>
              <a:rPr lang="zh-TW" altLang="en-US" sz="3500" dirty="0" smtClean="0"/>
              <a:t>都卜勒雷達觀測平台及觀測資料</a:t>
            </a:r>
            <a:endParaRPr lang="en-US" altLang="zh-TW" sz="3500" dirty="0" smtClean="0"/>
          </a:p>
          <a:p>
            <a:r>
              <a:rPr lang="zh-TW" altLang="en-US" sz="3500" dirty="0" smtClean="0"/>
              <a:t>潛熱反演之演算法</a:t>
            </a:r>
            <a:endParaRPr lang="en-US" altLang="zh-TW" sz="3500" dirty="0" smtClean="0"/>
          </a:p>
          <a:p>
            <a:pPr>
              <a:buNone/>
            </a:pPr>
            <a:r>
              <a:rPr lang="en-US" altLang="zh-TW" sz="2400" dirty="0" smtClean="0"/>
              <a:t>a.</a:t>
            </a:r>
            <a:r>
              <a:rPr lang="zh-TW" altLang="en-US" sz="2400" dirty="0" smtClean="0"/>
              <a:t>原理</a:t>
            </a:r>
            <a:endParaRPr lang="en-US" altLang="zh-TW" sz="2400" dirty="0" smtClean="0"/>
          </a:p>
          <a:p>
            <a:pPr>
              <a:buNone/>
            </a:pPr>
            <a:r>
              <a:rPr lang="en-US" altLang="zh-TW" sz="2400" dirty="0" smtClean="0"/>
              <a:t>b.</a:t>
            </a:r>
            <a:r>
              <a:rPr lang="zh-TW" altLang="en-US" sz="2400" dirty="0" smtClean="0"/>
              <a:t>檢驗飽和計算的假設</a:t>
            </a:r>
            <a:endParaRPr lang="en-US" altLang="zh-TW" sz="2400" dirty="0" smtClean="0"/>
          </a:p>
          <a:p>
            <a:r>
              <a:rPr lang="zh-TW" altLang="en-US" sz="3500" dirty="0" smtClean="0"/>
              <a:t>觀測及誤差</a:t>
            </a:r>
            <a:endParaRPr lang="en-US" altLang="zh-TW" sz="3500" dirty="0" smtClean="0"/>
          </a:p>
          <a:p>
            <a:pPr>
              <a:buNone/>
            </a:pPr>
            <a:r>
              <a:rPr lang="en-US" altLang="zh-TW" sz="2400" dirty="0" smtClean="0"/>
              <a:t>a.</a:t>
            </a:r>
            <a:r>
              <a:rPr lang="zh-TW" altLang="en-US" sz="2400" dirty="0" smtClean="0"/>
              <a:t>都卜勒雷達</a:t>
            </a:r>
            <a:r>
              <a:rPr lang="en-US" altLang="zh-TW" sz="2400" dirty="0" smtClean="0"/>
              <a:t>-</a:t>
            </a:r>
            <a:r>
              <a:rPr lang="zh-TW" altLang="en-US" sz="2400" dirty="0" smtClean="0"/>
              <a:t>潛熱反演</a:t>
            </a:r>
            <a:endParaRPr lang="en-US" altLang="zh-TW" sz="2400" dirty="0" smtClean="0"/>
          </a:p>
          <a:p>
            <a:pPr>
              <a:buNone/>
            </a:pPr>
            <a:r>
              <a:rPr lang="en-US" altLang="zh-TW" sz="2400" dirty="0" smtClean="0"/>
              <a:t>b.</a:t>
            </a:r>
            <a:r>
              <a:rPr lang="zh-TW" altLang="en-US" sz="2400" dirty="0" smtClean="0"/>
              <a:t>不確定性估計</a:t>
            </a:r>
            <a:endParaRPr lang="en-US" altLang="zh-TW" sz="2400" dirty="0" smtClean="0"/>
          </a:p>
          <a:p>
            <a:r>
              <a:rPr lang="zh-TW" altLang="en-US" sz="3500" dirty="0" smtClean="0"/>
              <a:t>結論</a:t>
            </a:r>
            <a:endParaRPr lang="en-US" altLang="zh-TW" sz="3500" dirty="0" smtClean="0"/>
          </a:p>
          <a:p>
            <a:r>
              <a:rPr lang="zh-TW" altLang="en-US" sz="3500" dirty="0" smtClean="0"/>
              <a:t>參考文獻</a:t>
            </a:r>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3900" dirty="0" smtClean="0"/>
              <a:t>結論</a:t>
            </a:r>
            <a:endParaRPr kumimoji="1" lang="zh-TW" altLang="en-US" sz="3900" dirty="0"/>
          </a:p>
        </p:txBody>
      </p:sp>
      <p:sp>
        <p:nvSpPr>
          <p:cNvPr id="3" name="內容版面配置區 2"/>
          <p:cNvSpPr>
            <a:spLocks noGrp="1"/>
          </p:cNvSpPr>
          <p:nvPr>
            <p:ph idx="1"/>
          </p:nvPr>
        </p:nvSpPr>
        <p:spPr/>
        <p:txBody>
          <a:bodyPr>
            <a:normAutofit lnSpcReduction="10000"/>
          </a:bodyPr>
          <a:lstStyle/>
          <a:p>
            <a:r>
              <a:rPr lang="zh-TW" altLang="zh-TW" sz="2400" dirty="0" smtClean="0">
                <a:latin typeface="+mn-ea"/>
              </a:rPr>
              <a:t>本篇透過</a:t>
            </a:r>
            <a:r>
              <a:rPr lang="zh-TW" altLang="en-US" sz="2400" dirty="0" smtClean="0">
                <a:latin typeface="+mn-ea"/>
              </a:rPr>
              <a:t>了</a:t>
            </a:r>
            <a:r>
              <a:rPr lang="zh-TW" altLang="zh-TW" sz="2400" dirty="0" smtClean="0">
                <a:latin typeface="+mn-ea"/>
              </a:rPr>
              <a:t>以下</a:t>
            </a:r>
            <a:r>
              <a:rPr lang="zh-TW" altLang="zh-TW" sz="2400" dirty="0">
                <a:latin typeface="+mn-ea"/>
              </a:rPr>
              <a:t>幾個基本反演之演算方</a:t>
            </a:r>
            <a:r>
              <a:rPr lang="zh-TW" altLang="zh-TW" sz="2400" dirty="0" smtClean="0">
                <a:latin typeface="+mn-ea"/>
              </a:rPr>
              <a:t>案進行潛熱</a:t>
            </a:r>
            <a:r>
              <a:rPr lang="zh-TW" altLang="zh-TW" sz="2400" dirty="0">
                <a:latin typeface="+mn-ea"/>
              </a:rPr>
              <a:t>反演</a:t>
            </a:r>
            <a:r>
              <a:rPr lang="en-US" altLang="zh-TW" sz="2400" dirty="0">
                <a:latin typeface="+mn-ea"/>
              </a:rPr>
              <a:t>:(1)</a:t>
            </a:r>
            <a:r>
              <a:rPr lang="zh-TW" altLang="zh-TW" sz="2400" dirty="0">
                <a:latin typeface="+mn-ea"/>
              </a:rPr>
              <a:t>演算方案需與數值模式滿足動力一致性、</a:t>
            </a:r>
            <a:r>
              <a:rPr lang="en-US" altLang="zh-TW" sz="2400" dirty="0">
                <a:latin typeface="+mn-ea"/>
              </a:rPr>
              <a:t>(2)</a:t>
            </a:r>
            <a:r>
              <a:rPr lang="zh-TW" altLang="zh-TW" sz="2400" dirty="0">
                <a:latin typeface="+mn-ea"/>
              </a:rPr>
              <a:t>透過飛機資料討論演算方案的敏感性、</a:t>
            </a:r>
            <a:r>
              <a:rPr lang="en-US" altLang="zh-TW" sz="2400" dirty="0">
                <a:latin typeface="+mn-ea"/>
              </a:rPr>
              <a:t>(3)</a:t>
            </a:r>
            <a:r>
              <a:rPr lang="zh-TW" altLang="zh-TW" sz="2400" dirty="0">
                <a:latin typeface="+mn-ea"/>
              </a:rPr>
              <a:t>發展降水收支儲存項參數法。 </a:t>
            </a:r>
            <a:endParaRPr lang="en-US" altLang="zh-TW" sz="2400" dirty="0" smtClean="0">
              <a:latin typeface="+mn-ea"/>
            </a:endParaRPr>
          </a:p>
          <a:p>
            <a:r>
              <a:rPr lang="zh-TW" altLang="zh-TW" sz="2400" dirty="0">
                <a:latin typeface="+mn-ea"/>
              </a:rPr>
              <a:t>飽和狀態的決定為演算法中一個</a:t>
            </a:r>
            <a:r>
              <a:rPr lang="zh-TW" altLang="zh-TW" sz="2400" dirty="0" smtClean="0">
                <a:latin typeface="+mn-ea"/>
              </a:rPr>
              <a:t>重要的部分</a:t>
            </a:r>
            <a:r>
              <a:rPr lang="zh-TW" altLang="en-US" sz="2400" dirty="0" smtClean="0">
                <a:latin typeface="+mn-ea"/>
              </a:rPr>
              <a:t>，對於</a:t>
            </a:r>
            <a:r>
              <a:rPr lang="zh-TW" altLang="zh-TW" sz="2400" dirty="0" smtClean="0">
                <a:latin typeface="+mn-ea"/>
              </a:rPr>
              <a:t>強</a:t>
            </a:r>
            <a:r>
              <a:rPr lang="zh-TW" altLang="en-US" sz="2400" dirty="0" smtClean="0">
                <a:latin typeface="+mn-ea"/>
              </a:rPr>
              <a:t>烈上升氣流</a:t>
            </a:r>
            <a:r>
              <a:rPr lang="zh-TW" altLang="zh-TW" sz="2400" dirty="0" smtClean="0">
                <a:latin typeface="+mn-ea"/>
              </a:rPr>
              <a:t>幾乎</a:t>
            </a:r>
            <a:r>
              <a:rPr lang="zh-TW" altLang="en-US" sz="2400" dirty="0" smtClean="0">
                <a:latin typeface="+mn-ea"/>
              </a:rPr>
              <a:t>皆</a:t>
            </a:r>
            <a:r>
              <a:rPr lang="zh-TW" altLang="zh-TW" sz="2400" dirty="0" smtClean="0">
                <a:latin typeface="+mn-ea"/>
              </a:rPr>
              <a:t>達</a:t>
            </a:r>
            <a:r>
              <a:rPr lang="zh-TW" altLang="zh-TW" sz="2400" dirty="0">
                <a:latin typeface="+mn-ea"/>
              </a:rPr>
              <a:t>到飽和</a:t>
            </a:r>
            <a:r>
              <a:rPr lang="zh-TW" altLang="zh-TW" sz="2400" dirty="0" smtClean="0">
                <a:latin typeface="+mn-ea"/>
              </a:rPr>
              <a:t>，</a:t>
            </a:r>
            <a:r>
              <a:rPr lang="zh-TW" altLang="en-US" sz="2400" dirty="0" smtClean="0">
                <a:latin typeface="+mn-ea"/>
              </a:rPr>
              <a:t>然而，</a:t>
            </a:r>
            <a:r>
              <a:rPr lang="zh-TW" altLang="en-US" sz="2400" dirty="0" smtClean="0">
                <a:solidFill>
                  <a:srgbClr val="000000"/>
                </a:solidFill>
                <a:latin typeface="+mn-ea"/>
              </a:rPr>
              <a:t>上升氣流速度小於或等於</a:t>
            </a:r>
            <a:r>
              <a:rPr lang="en-US" altLang="zh-TW" sz="2400" dirty="0">
                <a:solidFill>
                  <a:srgbClr val="000000"/>
                </a:solidFill>
                <a:latin typeface="+mn-ea"/>
              </a:rPr>
              <a:t>5m/</a:t>
            </a:r>
            <a:r>
              <a:rPr lang="en-US" altLang="zh-TW" sz="2400" dirty="0" smtClean="0">
                <a:solidFill>
                  <a:srgbClr val="000000"/>
                </a:solidFill>
                <a:latin typeface="+mn-ea"/>
              </a:rPr>
              <a:t>s</a:t>
            </a:r>
            <a:r>
              <a:rPr lang="zh-TW" altLang="en-US" sz="2400" dirty="0" smtClean="0">
                <a:solidFill>
                  <a:srgbClr val="000000"/>
                </a:solidFill>
                <a:latin typeface="+mn-ea"/>
              </a:rPr>
              <a:t>者，卻攜帶著多數</a:t>
            </a:r>
            <a:r>
              <a:rPr lang="zh-TW" altLang="en-US" sz="2400" dirty="0">
                <a:solidFill>
                  <a:srgbClr val="000000"/>
                </a:solidFill>
                <a:latin typeface="+mn-ea"/>
              </a:rPr>
              <a:t>的向上質量通量</a:t>
            </a:r>
            <a:r>
              <a:rPr lang="zh-TW" altLang="zh-TW" sz="2400" dirty="0" smtClean="0">
                <a:latin typeface="+mn-ea"/>
              </a:rPr>
              <a:t>，</a:t>
            </a:r>
            <a:r>
              <a:rPr lang="zh-TW" altLang="en-US" sz="2400" dirty="0" smtClean="0">
                <a:latin typeface="+mn-ea"/>
              </a:rPr>
              <a:t>因此必須對微</a:t>
            </a:r>
            <a:r>
              <a:rPr lang="zh-TW" altLang="zh-TW" sz="2400" dirty="0" smtClean="0">
                <a:latin typeface="+mn-ea"/>
              </a:rPr>
              <a:t>弱</a:t>
            </a:r>
            <a:r>
              <a:rPr lang="zh-TW" altLang="zh-TW" sz="2400" dirty="0">
                <a:latin typeface="+mn-ea"/>
              </a:rPr>
              <a:t>至</a:t>
            </a:r>
            <a:r>
              <a:rPr lang="zh-TW" altLang="zh-TW" sz="2400" dirty="0" smtClean="0">
                <a:latin typeface="+mn-ea"/>
              </a:rPr>
              <a:t>中等的垂直速度或是飽和狀態</a:t>
            </a:r>
            <a:r>
              <a:rPr lang="zh-TW" altLang="en-US" sz="2400" dirty="0" smtClean="0">
                <a:latin typeface="+mn-ea"/>
              </a:rPr>
              <a:t>進行計算</a:t>
            </a:r>
            <a:r>
              <a:rPr lang="zh-TW" altLang="zh-TW" sz="2400" dirty="0" smtClean="0">
                <a:latin typeface="+mn-ea"/>
              </a:rPr>
              <a:t>。</a:t>
            </a:r>
            <a:endParaRPr lang="en-US" altLang="zh-TW" sz="2400" dirty="0" smtClean="0">
              <a:solidFill>
                <a:srgbClr val="000000"/>
              </a:solidFill>
              <a:latin typeface="+mn-ea"/>
            </a:endParaRPr>
          </a:p>
          <a:p>
            <a:r>
              <a:rPr lang="zh-TW" altLang="zh-TW" sz="2400" dirty="0" smtClean="0">
                <a:solidFill>
                  <a:srgbClr val="000000"/>
                </a:solidFill>
                <a:latin typeface="+mn-ea"/>
              </a:rPr>
              <a:t>潛熱率敏感度測試顯示來自淨</a:t>
            </a:r>
            <a:r>
              <a:rPr lang="zh-TW" altLang="en-US" sz="2400" dirty="0" smtClean="0">
                <a:solidFill>
                  <a:srgbClr val="000000"/>
                </a:solidFill>
                <a:latin typeface="+mn-ea"/>
              </a:rPr>
              <a:t>降水來源</a:t>
            </a:r>
            <a:r>
              <a:rPr lang="en-US" altLang="zh-TW" sz="2400" dirty="0" smtClean="0">
                <a:solidFill>
                  <a:srgbClr val="000000"/>
                </a:solidFill>
                <a:latin typeface="+mn-ea"/>
              </a:rPr>
              <a:t>(</a:t>
            </a:r>
            <a:r>
              <a:rPr lang="en-US" altLang="zh-TW" sz="2400" dirty="0" err="1" smtClean="0">
                <a:solidFill>
                  <a:srgbClr val="000000"/>
                </a:solidFill>
                <a:latin typeface="+mn-ea"/>
              </a:rPr>
              <a:t>Q</a:t>
            </a:r>
            <a:r>
              <a:rPr lang="en-US" altLang="zh-TW" sz="1800" dirty="0" err="1" smtClean="0">
                <a:solidFill>
                  <a:srgbClr val="000000"/>
                </a:solidFill>
                <a:latin typeface="+mn-ea"/>
              </a:rPr>
              <a:t>net</a:t>
            </a:r>
            <a:r>
              <a:rPr lang="en-US" altLang="zh-TW" sz="2400" dirty="0" smtClean="0">
                <a:solidFill>
                  <a:srgbClr val="000000"/>
                </a:solidFill>
                <a:latin typeface="+mn-ea"/>
              </a:rPr>
              <a:t>)</a:t>
            </a:r>
            <a:r>
              <a:rPr lang="zh-TW" altLang="en-US" sz="2400" dirty="0" smtClean="0">
                <a:solidFill>
                  <a:srgbClr val="000000"/>
                </a:solidFill>
                <a:latin typeface="+mn-ea"/>
              </a:rPr>
              <a:t>決定</a:t>
            </a:r>
            <a:r>
              <a:rPr lang="zh-TW" altLang="zh-TW" sz="2400" dirty="0" smtClean="0">
                <a:solidFill>
                  <a:srgbClr val="000000"/>
                </a:solidFill>
                <a:latin typeface="+mn-ea"/>
              </a:rPr>
              <a:t>飽和</a:t>
            </a:r>
            <a:r>
              <a:rPr lang="zh-TW" altLang="en-US" sz="2400" dirty="0" smtClean="0">
                <a:solidFill>
                  <a:srgbClr val="000000"/>
                </a:solidFill>
                <a:latin typeface="+mn-ea"/>
              </a:rPr>
              <a:t>狀態</a:t>
            </a:r>
            <a:r>
              <a:rPr lang="zh-TW" altLang="zh-TW" sz="2400" dirty="0" smtClean="0">
                <a:solidFill>
                  <a:srgbClr val="000000"/>
                </a:solidFill>
                <a:latin typeface="+mn-ea"/>
              </a:rPr>
              <a:t>相關</a:t>
            </a:r>
            <a:r>
              <a:rPr lang="zh-TW" altLang="zh-TW" sz="2400" dirty="0" smtClean="0">
                <a:latin typeface="+mn-ea"/>
              </a:rPr>
              <a:t>的隨機誤差很小</a:t>
            </a:r>
            <a:r>
              <a:rPr lang="en-US" altLang="zh-TW" sz="2400" dirty="0" smtClean="0">
                <a:latin typeface="+mn-ea"/>
              </a:rPr>
              <a:t>(</a:t>
            </a:r>
            <a:r>
              <a:rPr lang="zh-TW" altLang="zh-TW" sz="2400" dirty="0" smtClean="0">
                <a:latin typeface="+mn-ea"/>
              </a:rPr>
              <a:t>平均小於或等於</a:t>
            </a:r>
            <a:r>
              <a:rPr lang="en-US" altLang="zh-TW" sz="2400" dirty="0" smtClean="0">
                <a:latin typeface="+mn-ea"/>
              </a:rPr>
              <a:t>10%)</a:t>
            </a:r>
            <a:r>
              <a:rPr lang="zh-TW" altLang="zh-TW" sz="2400" dirty="0" smtClean="0">
                <a:latin typeface="+mn-ea"/>
              </a:rPr>
              <a:t>。來自假設降水連續方程為穩定態的</a:t>
            </a:r>
            <a:r>
              <a:rPr lang="zh-TW" altLang="en-US" sz="2400" dirty="0" smtClean="0">
                <a:latin typeface="+mn-ea"/>
              </a:rPr>
              <a:t>潛熱</a:t>
            </a:r>
            <a:r>
              <a:rPr lang="zh-TW" altLang="zh-TW" sz="2400" dirty="0" smtClean="0">
                <a:latin typeface="+mn-ea"/>
              </a:rPr>
              <a:t>率誤差較大</a:t>
            </a:r>
            <a:r>
              <a:rPr lang="en-US" altLang="zh-TW" sz="2400" dirty="0" smtClean="0">
                <a:latin typeface="+mn-ea"/>
              </a:rPr>
              <a:t>(</a:t>
            </a:r>
            <a:r>
              <a:rPr lang="zh-TW" altLang="zh-TW" sz="2400" dirty="0" smtClean="0">
                <a:latin typeface="+mn-ea"/>
              </a:rPr>
              <a:t>平均約</a:t>
            </a:r>
            <a:r>
              <a:rPr lang="en-US" altLang="zh-TW" sz="2400" dirty="0" smtClean="0">
                <a:latin typeface="+mn-ea"/>
              </a:rPr>
              <a:t>20%)</a:t>
            </a:r>
            <a:r>
              <a:rPr lang="zh-TW" altLang="zh-TW" sz="2400" dirty="0" smtClean="0">
                <a:latin typeface="+mn-ea"/>
              </a:rPr>
              <a:t>。</a:t>
            </a:r>
            <a:endParaRPr lang="en-US" altLang="zh-TW" sz="2400" dirty="0" smtClean="0">
              <a:latin typeface="+mn-ea"/>
            </a:endParaRPr>
          </a:p>
          <a:p>
            <a:endParaRPr kumimoji="1" lang="zh-TW" altLang="en-US" sz="2400" dirty="0">
              <a:latin typeface="+mn-ea"/>
            </a:endParaRPr>
          </a:p>
        </p:txBody>
      </p:sp>
    </p:spTree>
    <p:extLst>
      <p:ext uri="{BB962C8B-B14F-4D97-AF65-F5344CB8AC3E}">
        <p14:creationId xmlns:p14="http://schemas.microsoft.com/office/powerpoint/2010/main" xmlns="" val="2233762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normAutofit/>
          </a:bodyPr>
          <a:lstStyle/>
          <a:p>
            <a:r>
              <a:rPr lang="zh-TW" altLang="zh-TW" sz="2400" dirty="0" smtClean="0">
                <a:latin typeface="+mn-ea"/>
              </a:rPr>
              <a:t>垂直速度潛熱大小誤差來源有少量的貢獻來自於</a:t>
            </a:r>
            <a:r>
              <a:rPr lang="zh-TW" altLang="en-US" sz="2400" dirty="0" smtClean="0">
                <a:latin typeface="+mn-ea"/>
              </a:rPr>
              <a:t>觀測所提供的</a:t>
            </a:r>
            <a:r>
              <a:rPr lang="zh-TW" altLang="zh-TW" sz="2400" dirty="0" smtClean="0">
                <a:latin typeface="+mn-ea"/>
              </a:rPr>
              <a:t>熱力</a:t>
            </a:r>
            <a:r>
              <a:rPr lang="zh-TW" altLang="en-US" sz="2400" dirty="0" smtClean="0">
                <a:latin typeface="+mn-ea"/>
              </a:rPr>
              <a:t>資訊</a:t>
            </a:r>
            <a:r>
              <a:rPr lang="zh-TW" altLang="zh-TW" sz="2400" dirty="0" smtClean="0">
                <a:latin typeface="+mn-ea"/>
              </a:rPr>
              <a:t>。</a:t>
            </a:r>
            <a:r>
              <a:rPr lang="zh-TW" altLang="en-US" sz="2400" dirty="0" smtClean="0">
                <a:latin typeface="+mn-ea"/>
              </a:rPr>
              <a:t>使用</a:t>
            </a:r>
            <a:r>
              <a:rPr lang="zh-TW" altLang="zh-TW" sz="2400" dirty="0" smtClean="0">
                <a:latin typeface="+mn-ea"/>
              </a:rPr>
              <a:t>對於</a:t>
            </a:r>
            <a:r>
              <a:rPr lang="zh-TW" altLang="zh-TW" sz="2400" dirty="0">
                <a:latin typeface="+mn-ea"/>
              </a:rPr>
              <a:t>來自</a:t>
            </a:r>
            <a:r>
              <a:rPr lang="en-US" altLang="zh-TW" sz="2400" dirty="0">
                <a:latin typeface="+mn-ea"/>
              </a:rPr>
              <a:t>Guillermo P-3</a:t>
            </a:r>
            <a:r>
              <a:rPr lang="zh-TW" altLang="zh-TW" sz="2400" dirty="0">
                <a:latin typeface="+mn-ea"/>
              </a:rPr>
              <a:t>分析</a:t>
            </a:r>
            <a:r>
              <a:rPr lang="en-US" altLang="zh-TW" sz="2400" dirty="0">
                <a:latin typeface="+mn-ea"/>
              </a:rPr>
              <a:t>(</a:t>
            </a:r>
            <a:r>
              <a:rPr lang="en-US" altLang="zh-TW" sz="2400" dirty="0" err="1">
                <a:latin typeface="+mn-ea"/>
              </a:rPr>
              <a:t>Reasor</a:t>
            </a:r>
            <a:r>
              <a:rPr lang="en-US" altLang="zh-TW" sz="2400" dirty="0">
                <a:latin typeface="+mn-ea"/>
              </a:rPr>
              <a:t> et al. 2009)</a:t>
            </a:r>
            <a:r>
              <a:rPr lang="zh-TW" altLang="zh-TW" sz="2400" dirty="0">
                <a:latin typeface="+mn-ea"/>
              </a:rPr>
              <a:t>垂直速度的特徵誤差，</a:t>
            </a:r>
            <a:r>
              <a:rPr lang="en-US" altLang="zh-TW" sz="2400" dirty="0">
                <a:latin typeface="+mn-ea"/>
              </a:rPr>
              <a:t>5m/s</a:t>
            </a:r>
            <a:r>
              <a:rPr lang="zh-TW" altLang="zh-TW" sz="2400" dirty="0" smtClean="0">
                <a:latin typeface="+mn-ea"/>
              </a:rPr>
              <a:t>上升氣流</a:t>
            </a:r>
            <a:r>
              <a:rPr lang="zh-TW" altLang="en-US" sz="2400" dirty="0" smtClean="0">
                <a:latin typeface="+mn-ea"/>
              </a:rPr>
              <a:t>潛熱</a:t>
            </a:r>
            <a:r>
              <a:rPr lang="zh-TW" altLang="zh-TW" sz="2400" dirty="0" smtClean="0">
                <a:latin typeface="+mn-ea"/>
              </a:rPr>
              <a:t>率不確定性</a:t>
            </a:r>
            <a:r>
              <a:rPr lang="zh-TW" altLang="zh-TW" sz="2400" dirty="0">
                <a:latin typeface="+mn-ea"/>
              </a:rPr>
              <a:t>約</a:t>
            </a:r>
            <a:r>
              <a:rPr lang="en-US" altLang="zh-TW" sz="2400" dirty="0">
                <a:latin typeface="+mn-ea"/>
              </a:rPr>
              <a:t>32%</a:t>
            </a:r>
            <a:r>
              <a:rPr lang="zh-TW" altLang="zh-TW" sz="2400" dirty="0" smtClean="0">
                <a:latin typeface="+mn-ea"/>
              </a:rPr>
              <a:t>，</a:t>
            </a:r>
            <a:r>
              <a:rPr lang="en-US" altLang="zh-TW" sz="2400" dirty="0" smtClean="0">
                <a:latin typeface="+mn-ea"/>
              </a:rPr>
              <a:t>1m</a:t>
            </a:r>
            <a:r>
              <a:rPr lang="en-US" altLang="zh-TW" sz="2400" dirty="0">
                <a:latin typeface="+mn-ea"/>
              </a:rPr>
              <a:t>/s</a:t>
            </a:r>
            <a:r>
              <a:rPr lang="zh-TW" altLang="zh-TW" sz="2400" dirty="0" smtClean="0">
                <a:latin typeface="+mn-ea"/>
              </a:rPr>
              <a:t>上升氣流</a:t>
            </a:r>
            <a:r>
              <a:rPr lang="zh-TW" altLang="en-US" sz="2400" dirty="0" smtClean="0">
                <a:latin typeface="+mn-ea"/>
              </a:rPr>
              <a:t>不確定性</a:t>
            </a:r>
            <a:r>
              <a:rPr lang="zh-TW" altLang="zh-TW" sz="2400" dirty="0" smtClean="0">
                <a:latin typeface="+mn-ea"/>
              </a:rPr>
              <a:t>約</a:t>
            </a:r>
            <a:r>
              <a:rPr lang="en-US" altLang="zh-TW" sz="2400" dirty="0">
                <a:latin typeface="+mn-ea"/>
              </a:rPr>
              <a:t>156%</a:t>
            </a:r>
            <a:r>
              <a:rPr lang="zh-TW" altLang="zh-TW" sz="2400" dirty="0" smtClean="0">
                <a:latin typeface="+mn-ea"/>
              </a:rPr>
              <a:t>。</a:t>
            </a:r>
            <a:endParaRPr lang="en-US" altLang="zh-TW" sz="2400" dirty="0" smtClean="0">
              <a:latin typeface="+mn-ea"/>
            </a:endParaRPr>
          </a:p>
          <a:p>
            <a:r>
              <a:rPr lang="zh-TW" altLang="en-US" sz="2400" dirty="0" smtClean="0">
                <a:latin typeface="+mn-ea"/>
              </a:rPr>
              <a:t>此</a:t>
            </a:r>
            <a:r>
              <a:rPr lang="zh-TW" altLang="zh-TW" sz="2400" dirty="0" smtClean="0">
                <a:latin typeface="+mn-ea"/>
              </a:rPr>
              <a:t>演算</a:t>
            </a:r>
            <a:r>
              <a:rPr lang="zh-TW" altLang="en-US" sz="2400" dirty="0" smtClean="0">
                <a:latin typeface="+mn-ea"/>
              </a:rPr>
              <a:t>法</a:t>
            </a:r>
            <a:r>
              <a:rPr lang="zh-TW" altLang="zh-TW" sz="2400" dirty="0" smtClean="0">
                <a:latin typeface="+mn-ea"/>
              </a:rPr>
              <a:t>為反演</a:t>
            </a:r>
            <a:r>
              <a:rPr lang="zh-TW" altLang="en-US" sz="2400" dirty="0" smtClean="0">
                <a:latin typeface="+mn-ea"/>
              </a:rPr>
              <a:t>熱帶氣旋</a:t>
            </a:r>
            <a:r>
              <a:rPr lang="zh-TW" altLang="zh-TW" sz="2400" dirty="0" smtClean="0">
                <a:latin typeface="+mn-ea"/>
              </a:rPr>
              <a:t>潛熱場的</a:t>
            </a:r>
            <a:r>
              <a:rPr lang="zh-TW" altLang="en-US" sz="2400" dirty="0" smtClean="0">
                <a:latin typeface="+mn-ea"/>
              </a:rPr>
              <a:t>良</a:t>
            </a:r>
            <a:r>
              <a:rPr lang="zh-TW" altLang="zh-TW" sz="2400" dirty="0" smtClean="0">
                <a:latin typeface="+mn-ea"/>
              </a:rPr>
              <a:t>好方</a:t>
            </a:r>
            <a:r>
              <a:rPr lang="zh-TW" altLang="en-US" sz="2400" dirty="0" smtClean="0">
                <a:latin typeface="+mn-ea"/>
              </a:rPr>
              <a:t>案</a:t>
            </a:r>
            <a:r>
              <a:rPr lang="zh-TW" altLang="zh-TW" sz="2400" dirty="0" smtClean="0">
                <a:latin typeface="+mn-ea"/>
              </a:rPr>
              <a:t>，即使垂直速度誤差導致</a:t>
            </a:r>
            <a:r>
              <a:rPr lang="zh-TW" altLang="en-US" sz="2400" dirty="0" smtClean="0">
                <a:latin typeface="+mn-ea"/>
              </a:rPr>
              <a:t>了</a:t>
            </a:r>
            <a:r>
              <a:rPr lang="zh-TW" altLang="zh-TW" sz="2400" dirty="0" smtClean="0">
                <a:latin typeface="+mn-ea"/>
              </a:rPr>
              <a:t>潛熱場中</a:t>
            </a:r>
            <a:r>
              <a:rPr lang="zh-TW" altLang="en-US" sz="2400" dirty="0" smtClean="0">
                <a:latin typeface="+mn-ea"/>
              </a:rPr>
              <a:t>微弱</a:t>
            </a:r>
            <a:r>
              <a:rPr lang="zh-TW" altLang="zh-TW" sz="2400" dirty="0" smtClean="0">
                <a:latin typeface="+mn-ea"/>
              </a:rPr>
              <a:t>的上</a:t>
            </a:r>
            <a:r>
              <a:rPr lang="zh-TW" altLang="zh-TW" sz="2400" dirty="0">
                <a:latin typeface="+mn-ea"/>
              </a:rPr>
              <a:t>升</a:t>
            </a:r>
            <a:r>
              <a:rPr lang="en-US" altLang="zh-TW" sz="2400" dirty="0">
                <a:latin typeface="+mn-ea"/>
              </a:rPr>
              <a:t>/</a:t>
            </a:r>
            <a:r>
              <a:rPr lang="zh-TW" altLang="zh-TW" sz="2400" dirty="0">
                <a:latin typeface="+mn-ea"/>
              </a:rPr>
              <a:t>下沉氣流</a:t>
            </a:r>
            <a:r>
              <a:rPr lang="en-US" altLang="zh-TW" sz="2400" dirty="0">
                <a:latin typeface="+mn-ea"/>
              </a:rPr>
              <a:t>(|w|</a:t>
            </a:r>
            <a:r>
              <a:rPr lang="zh-TW" altLang="zh-TW" sz="2400" dirty="0">
                <a:latin typeface="+mn-ea"/>
              </a:rPr>
              <a:t>小於等於</a:t>
            </a:r>
            <a:r>
              <a:rPr lang="en-US" altLang="zh-TW" sz="2400" dirty="0">
                <a:latin typeface="+mn-ea"/>
              </a:rPr>
              <a:t>1m/s)</a:t>
            </a:r>
            <a:r>
              <a:rPr lang="zh-TW" altLang="zh-TW" sz="2400" dirty="0">
                <a:latin typeface="+mn-ea"/>
              </a:rPr>
              <a:t>很大的不確定性</a:t>
            </a:r>
            <a:r>
              <a:rPr lang="zh-TW" altLang="zh-TW" sz="2400" dirty="0" smtClean="0">
                <a:latin typeface="+mn-ea"/>
              </a:rPr>
              <a:t>，</a:t>
            </a:r>
            <a:r>
              <a:rPr lang="zh-TW" altLang="en-US" sz="2400" dirty="0" smtClean="0">
                <a:latin typeface="+mn-ea"/>
              </a:rPr>
              <a:t>但其</a:t>
            </a:r>
            <a:r>
              <a:rPr lang="zh-TW" altLang="zh-TW" sz="2400" dirty="0" smtClean="0">
                <a:solidFill>
                  <a:srgbClr val="000000"/>
                </a:solidFill>
                <a:latin typeface="+mn-ea"/>
              </a:rPr>
              <a:t>積分</a:t>
            </a:r>
            <a:r>
              <a:rPr lang="zh-TW" altLang="en-US" sz="2400" dirty="0" smtClean="0">
                <a:latin typeface="+mn-ea"/>
              </a:rPr>
              <a:t>造成的敏感度</a:t>
            </a:r>
            <a:r>
              <a:rPr lang="zh-TW" altLang="zh-TW" sz="2400" dirty="0" smtClean="0">
                <a:latin typeface="+mn-ea"/>
              </a:rPr>
              <a:t>並不</a:t>
            </a:r>
            <a:r>
              <a:rPr lang="zh-TW" altLang="en-US" sz="2400" dirty="0" smtClean="0">
                <a:latin typeface="+mn-ea"/>
              </a:rPr>
              <a:t>顯著</a:t>
            </a:r>
            <a:r>
              <a:rPr lang="zh-TW" altLang="zh-TW" sz="2400" dirty="0" smtClean="0">
                <a:latin typeface="+mn-ea"/>
              </a:rPr>
              <a:t>。 </a:t>
            </a:r>
            <a:endParaRPr lang="zh-TW" altLang="zh-TW" sz="2400" dirty="0">
              <a:latin typeface="+mn-ea"/>
            </a:endParaRPr>
          </a:p>
          <a:p>
            <a:endParaRPr kumimoji="1" lang="zh-TW" altLang="en-US" dirty="0"/>
          </a:p>
        </p:txBody>
      </p:sp>
    </p:spTree>
    <p:extLst>
      <p:ext uri="{BB962C8B-B14F-4D97-AF65-F5344CB8AC3E}">
        <p14:creationId xmlns:p14="http://schemas.microsoft.com/office/powerpoint/2010/main" xmlns="" val="358112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850106"/>
          </a:xfrm>
        </p:spPr>
        <p:txBody>
          <a:bodyPr>
            <a:normAutofit/>
          </a:bodyPr>
          <a:lstStyle/>
          <a:p>
            <a:r>
              <a:rPr lang="zh-TW" altLang="en-US" sz="3900" dirty="0" smtClean="0"/>
              <a:t>參考文獻</a:t>
            </a:r>
            <a:endParaRPr lang="zh-TW" altLang="en-US" sz="3900" dirty="0"/>
          </a:p>
        </p:txBody>
      </p:sp>
      <p:sp>
        <p:nvSpPr>
          <p:cNvPr id="3" name="內容版面配置區 2"/>
          <p:cNvSpPr>
            <a:spLocks noGrp="1"/>
          </p:cNvSpPr>
          <p:nvPr>
            <p:ph idx="1"/>
          </p:nvPr>
        </p:nvSpPr>
        <p:spPr/>
        <p:txBody>
          <a:bodyPr>
            <a:normAutofit fontScale="85000" lnSpcReduction="10000"/>
          </a:bodyPr>
          <a:lstStyle/>
          <a:p>
            <a:r>
              <a:rPr lang="en-US" altLang="zh-TW" sz="1800" dirty="0" err="1">
                <a:latin typeface="+mn-ea"/>
              </a:rPr>
              <a:t>Reasor</a:t>
            </a:r>
            <a:r>
              <a:rPr lang="en-US" altLang="zh-TW" sz="1800" dirty="0">
                <a:latin typeface="+mn-ea"/>
              </a:rPr>
              <a:t>, P. D., M. T. Montgomery, F. D. Marks Jr., and J. F.</a:t>
            </a:r>
          </a:p>
          <a:p>
            <a:pPr marL="82296" indent="0">
              <a:buNone/>
            </a:pPr>
            <a:r>
              <a:rPr lang="en-US" altLang="zh-TW" sz="1800" dirty="0" smtClean="0">
                <a:latin typeface="+mn-ea"/>
              </a:rPr>
              <a:t>          </a:t>
            </a:r>
            <a:r>
              <a:rPr lang="zh-TW" altLang="en-US" sz="1800" dirty="0" smtClean="0">
                <a:latin typeface="+mn-ea"/>
              </a:rPr>
              <a:t>    </a:t>
            </a:r>
            <a:r>
              <a:rPr lang="en-US" altLang="zh-TW" sz="1800" dirty="0" smtClean="0">
                <a:latin typeface="+mn-ea"/>
              </a:rPr>
              <a:t> </a:t>
            </a:r>
            <a:r>
              <a:rPr lang="en-US" altLang="zh-TW" sz="1800" dirty="0" err="1" smtClean="0">
                <a:latin typeface="+mn-ea"/>
              </a:rPr>
              <a:t>Gamache</a:t>
            </a:r>
            <a:r>
              <a:rPr lang="en-US" altLang="zh-TW" sz="1800" dirty="0">
                <a:latin typeface="+mn-ea"/>
              </a:rPr>
              <a:t>, 2000: Low-wavenumber structure and evolution of </a:t>
            </a:r>
            <a:r>
              <a:rPr lang="en-US" altLang="zh-TW" sz="1800" dirty="0" smtClean="0">
                <a:latin typeface="+mn-ea"/>
              </a:rPr>
              <a:t>the</a:t>
            </a: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 hurricane </a:t>
            </a:r>
            <a:r>
              <a:rPr lang="en-US" altLang="zh-TW" sz="1800" dirty="0">
                <a:latin typeface="+mn-ea"/>
              </a:rPr>
              <a:t>inner core observed by airborne dual-Doppler radar. </a:t>
            </a:r>
            <a:r>
              <a:rPr lang="en-US" altLang="zh-TW" sz="1800" i="1" dirty="0">
                <a:latin typeface="+mn-ea"/>
              </a:rPr>
              <a:t>Mon. </a:t>
            </a:r>
            <a:r>
              <a:rPr lang="en-US" altLang="zh-TW" sz="1800" i="1" dirty="0" smtClean="0">
                <a:latin typeface="+mn-ea"/>
              </a:rPr>
              <a:t> </a:t>
            </a:r>
          </a:p>
          <a:p>
            <a:pPr marL="82296" indent="0">
              <a:buNone/>
            </a:pPr>
            <a:r>
              <a:rPr lang="en-US" altLang="zh-TW" sz="1800" i="1" dirty="0">
                <a:latin typeface="+mn-ea"/>
              </a:rPr>
              <a:t> </a:t>
            </a:r>
            <a:r>
              <a:rPr lang="en-US" altLang="zh-TW" sz="1800" i="1" dirty="0" smtClean="0">
                <a:latin typeface="+mn-ea"/>
              </a:rPr>
              <a:t>          </a:t>
            </a:r>
            <a:r>
              <a:rPr lang="zh-TW" altLang="en-US" sz="1800" i="1" dirty="0" smtClean="0">
                <a:latin typeface="+mn-ea"/>
              </a:rPr>
              <a:t>   </a:t>
            </a:r>
            <a:r>
              <a:rPr lang="en-US" altLang="zh-TW" sz="1800" i="1" dirty="0" smtClean="0">
                <a:latin typeface="+mn-ea"/>
              </a:rPr>
              <a:t> </a:t>
            </a:r>
            <a:r>
              <a:rPr lang="en-US" altLang="zh-TW" sz="1800" i="1" dirty="0" err="1" smtClean="0">
                <a:latin typeface="+mn-ea"/>
              </a:rPr>
              <a:t>Wea</a:t>
            </a:r>
            <a:r>
              <a:rPr lang="en-US" altLang="zh-TW" sz="1800" i="1" dirty="0" smtClean="0">
                <a:latin typeface="+mn-ea"/>
              </a:rPr>
              <a:t>. Rev</a:t>
            </a:r>
            <a:r>
              <a:rPr lang="en-US" altLang="zh-TW" sz="1800" i="1" dirty="0">
                <a:latin typeface="+mn-ea"/>
              </a:rPr>
              <a:t>., </a:t>
            </a:r>
            <a:r>
              <a:rPr lang="en-US" altLang="zh-TW" sz="1800" b="1" dirty="0">
                <a:latin typeface="+mn-ea"/>
              </a:rPr>
              <a:t>128</a:t>
            </a:r>
            <a:r>
              <a:rPr lang="en-US" altLang="zh-TW" sz="1800" dirty="0">
                <a:latin typeface="+mn-ea"/>
              </a:rPr>
              <a:t>, 1653–1680</a:t>
            </a:r>
            <a:r>
              <a:rPr lang="en-US" altLang="zh-TW" sz="1800" dirty="0" smtClean="0">
                <a:latin typeface="+mn-ea"/>
              </a:rPr>
              <a:t>.</a:t>
            </a:r>
          </a:p>
          <a:p>
            <a:r>
              <a:rPr lang="en-US" altLang="zh-TW" sz="1800" dirty="0">
                <a:latin typeface="+mn-ea"/>
              </a:rPr>
              <a:t>Roux, F., 1985: Retrieval of thermodynamic fields from multiple- Doppler </a:t>
            </a:r>
            <a:r>
              <a:rPr lang="en-US" altLang="zh-TW" sz="1800" dirty="0" smtClean="0">
                <a:latin typeface="+mn-ea"/>
              </a:rPr>
              <a:t>   </a:t>
            </a: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radar data </a:t>
            </a:r>
            <a:r>
              <a:rPr lang="en-US" altLang="zh-TW" sz="1800" dirty="0">
                <a:latin typeface="+mn-ea"/>
              </a:rPr>
              <a:t>using the equations of motion and the thermodynamic </a:t>
            </a:r>
            <a:endParaRPr lang="en-US" altLang="zh-TW" sz="1800" dirty="0" smtClean="0">
              <a:latin typeface="+mn-ea"/>
            </a:endParaRP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   equation</a:t>
            </a:r>
            <a:r>
              <a:rPr lang="en-US" altLang="zh-TW" sz="1800" dirty="0">
                <a:latin typeface="+mn-ea"/>
              </a:rPr>
              <a:t>. </a:t>
            </a:r>
            <a:r>
              <a:rPr lang="en-US" altLang="zh-TW" sz="1800" i="1" dirty="0">
                <a:latin typeface="+mn-ea"/>
              </a:rPr>
              <a:t>Mon. </a:t>
            </a:r>
            <a:r>
              <a:rPr lang="en-US" altLang="zh-TW" sz="1800" i="1" dirty="0" err="1">
                <a:latin typeface="+mn-ea"/>
              </a:rPr>
              <a:t>Wea</a:t>
            </a:r>
            <a:r>
              <a:rPr lang="en-US" altLang="zh-TW" sz="1800" i="1" dirty="0">
                <a:latin typeface="+mn-ea"/>
              </a:rPr>
              <a:t>. Rev., </a:t>
            </a:r>
            <a:r>
              <a:rPr lang="en-US" altLang="zh-TW" sz="1800" b="1" dirty="0">
                <a:latin typeface="+mn-ea"/>
              </a:rPr>
              <a:t>113</a:t>
            </a:r>
            <a:r>
              <a:rPr lang="en-US" altLang="zh-TW" sz="1800" dirty="0">
                <a:latin typeface="+mn-ea"/>
              </a:rPr>
              <a:t>, 2142–2157</a:t>
            </a:r>
            <a:r>
              <a:rPr lang="en-US" altLang="zh-TW" sz="1800" dirty="0" smtClean="0">
                <a:latin typeface="+mn-ea"/>
              </a:rPr>
              <a:t>.</a:t>
            </a:r>
          </a:p>
          <a:p>
            <a:r>
              <a:rPr lang="en-US" altLang="zh-TW" sz="1800" dirty="0">
                <a:latin typeface="+mn-ea"/>
              </a:rPr>
              <a:t>Braun, S. A., 2002: A cloud-resolving simulation of Hurricane Bob (1991)</a:t>
            </a:r>
            <a:r>
              <a:rPr lang="en-US" altLang="zh-TW" sz="1800" dirty="0" smtClean="0">
                <a:latin typeface="+mn-ea"/>
              </a:rPr>
              <a:t>:</a:t>
            </a: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  </a:t>
            </a:r>
            <a:r>
              <a:rPr lang="en-US" altLang="zh-TW" sz="1800" dirty="0">
                <a:latin typeface="+mn-ea"/>
              </a:rPr>
              <a:t>Storm structure and </a:t>
            </a:r>
            <a:r>
              <a:rPr lang="en-US" altLang="zh-TW" sz="1800" dirty="0" err="1">
                <a:latin typeface="+mn-ea"/>
              </a:rPr>
              <a:t>eyewall</a:t>
            </a:r>
            <a:r>
              <a:rPr lang="en-US" altLang="zh-TW" sz="1800" dirty="0">
                <a:latin typeface="+mn-ea"/>
              </a:rPr>
              <a:t> buoyancy. </a:t>
            </a:r>
            <a:r>
              <a:rPr lang="en-US" altLang="zh-TW" sz="1800" i="1" dirty="0">
                <a:latin typeface="+mn-ea"/>
              </a:rPr>
              <a:t>Mon. </a:t>
            </a:r>
            <a:r>
              <a:rPr lang="en-US" altLang="zh-TW" sz="1800" i="1" dirty="0" err="1">
                <a:latin typeface="+mn-ea"/>
              </a:rPr>
              <a:t>Wea</a:t>
            </a:r>
            <a:r>
              <a:rPr lang="en-US" altLang="zh-TW" sz="1800" i="1" dirty="0">
                <a:latin typeface="+mn-ea"/>
              </a:rPr>
              <a:t>. Rev., </a:t>
            </a:r>
            <a:r>
              <a:rPr lang="en-US" altLang="zh-TW" sz="1800" b="1" dirty="0">
                <a:latin typeface="+mn-ea"/>
              </a:rPr>
              <a:t>130</a:t>
            </a:r>
            <a:r>
              <a:rPr lang="en-US" altLang="zh-TW" sz="1800" dirty="0">
                <a:latin typeface="+mn-ea"/>
              </a:rPr>
              <a:t>, 1573</a:t>
            </a:r>
            <a:r>
              <a:rPr lang="en-US" altLang="zh-TW" sz="1800" dirty="0" smtClean="0">
                <a:latin typeface="+mn-ea"/>
              </a:rPr>
              <a:t>–  </a:t>
            </a: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1592.</a:t>
            </a:r>
          </a:p>
          <a:p>
            <a:r>
              <a:rPr lang="en-US" altLang="zh-TW" sz="1800" dirty="0" err="1">
                <a:latin typeface="+mn-ea"/>
              </a:rPr>
              <a:t>Eastin</a:t>
            </a:r>
            <a:r>
              <a:rPr lang="en-US" altLang="zh-TW" sz="1800" dirty="0">
                <a:latin typeface="+mn-ea"/>
              </a:rPr>
              <a:t>, M. D., W. M. Gray, and P. G. Black, 2005: Buoyancy of </a:t>
            </a:r>
            <a:r>
              <a:rPr lang="en-US" altLang="zh-TW" sz="1800" dirty="0" smtClean="0">
                <a:latin typeface="+mn-ea"/>
              </a:rPr>
              <a:t>convective</a:t>
            </a: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  </a:t>
            </a:r>
            <a:r>
              <a:rPr lang="en-US" altLang="zh-TW" sz="1800" dirty="0">
                <a:latin typeface="+mn-ea"/>
              </a:rPr>
              <a:t>vertical motions in the inner core of intense </a:t>
            </a:r>
            <a:r>
              <a:rPr lang="en-US" altLang="zh-TW" sz="1800" dirty="0" err="1">
                <a:latin typeface="+mn-ea"/>
              </a:rPr>
              <a:t>hurri</a:t>
            </a:r>
            <a:r>
              <a:rPr lang="en-US" altLang="zh-TW" sz="1800" dirty="0">
                <a:latin typeface="+mn-ea"/>
              </a:rPr>
              <a:t>- canes. Part I</a:t>
            </a:r>
            <a:r>
              <a:rPr lang="en-US" altLang="zh-TW" sz="1800" dirty="0" smtClean="0">
                <a:latin typeface="+mn-ea"/>
              </a:rPr>
              <a:t>:</a:t>
            </a:r>
          </a:p>
          <a:p>
            <a:pPr marL="82296" indent="0">
              <a:buNone/>
            </a:pPr>
            <a:r>
              <a:rPr lang="en-US" altLang="zh-TW" sz="1800" dirty="0">
                <a:latin typeface="+mn-ea"/>
              </a:rPr>
              <a:t> </a:t>
            </a:r>
            <a:r>
              <a:rPr lang="en-US" altLang="zh-TW" sz="1800" dirty="0" smtClean="0">
                <a:latin typeface="+mn-ea"/>
              </a:rPr>
              <a:t>          </a:t>
            </a:r>
            <a:r>
              <a:rPr lang="zh-TW" altLang="en-US" sz="1800" dirty="0" smtClean="0">
                <a:latin typeface="+mn-ea"/>
              </a:rPr>
              <a:t>   </a:t>
            </a:r>
            <a:r>
              <a:rPr lang="en-US" altLang="zh-TW" sz="1800" dirty="0" smtClean="0">
                <a:latin typeface="+mn-ea"/>
              </a:rPr>
              <a:t> </a:t>
            </a:r>
            <a:r>
              <a:rPr lang="en-US" altLang="zh-TW" sz="1800" dirty="0">
                <a:latin typeface="+mn-ea"/>
              </a:rPr>
              <a:t>General statistics. </a:t>
            </a:r>
            <a:r>
              <a:rPr lang="en-US" altLang="zh-TW" sz="1800" i="1" dirty="0">
                <a:latin typeface="+mn-ea"/>
              </a:rPr>
              <a:t>Mon. </a:t>
            </a:r>
            <a:r>
              <a:rPr lang="en-US" altLang="zh-TW" sz="1800" i="1" dirty="0" err="1">
                <a:latin typeface="+mn-ea"/>
              </a:rPr>
              <a:t>Wea</a:t>
            </a:r>
            <a:r>
              <a:rPr lang="en-US" altLang="zh-TW" sz="1800" i="1" dirty="0">
                <a:latin typeface="+mn-ea"/>
              </a:rPr>
              <a:t>. Rev.,</a:t>
            </a:r>
            <a:r>
              <a:rPr lang="en-US" altLang="zh-TW" sz="1800" dirty="0">
                <a:latin typeface="+mn-ea"/>
              </a:rPr>
              <a:t> </a:t>
            </a:r>
            <a:r>
              <a:rPr lang="en-US" altLang="zh-TW" sz="1800" b="1" dirty="0">
                <a:latin typeface="+mn-ea"/>
              </a:rPr>
              <a:t>133</a:t>
            </a:r>
            <a:r>
              <a:rPr lang="en-US" altLang="zh-TW" sz="1800" dirty="0">
                <a:latin typeface="+mn-ea"/>
              </a:rPr>
              <a:t>, 188–208.</a:t>
            </a:r>
            <a:endParaRPr lang="zh-TW" altLang="en-US" sz="1800" dirty="0">
              <a:latin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gn="ctr"/>
            <a:endParaRPr lang="en-US" altLang="zh-TW" dirty="0" smtClean="0"/>
          </a:p>
          <a:p>
            <a:pPr algn="ctr"/>
            <a:endParaRPr lang="en-US" altLang="zh-TW" dirty="0" smtClean="0"/>
          </a:p>
          <a:p>
            <a:pPr algn="ctr"/>
            <a:endParaRPr lang="en-US" altLang="zh-TW" dirty="0" smtClean="0"/>
          </a:p>
          <a:p>
            <a:pPr algn="ctr">
              <a:buNone/>
            </a:pPr>
            <a:r>
              <a:rPr lang="en-US" altLang="zh-TW" b="1" i="1" dirty="0" smtClean="0">
                <a:solidFill>
                  <a:schemeClr val="accent1">
                    <a:lumMod val="50000"/>
                  </a:schemeClr>
                </a:solidFill>
              </a:rPr>
              <a:t>Thank you for your attention!</a:t>
            </a:r>
            <a:endParaRPr lang="zh-TW" altLang="en-US" b="1" i="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900" dirty="0" smtClean="0"/>
              <a:t>關鍵字</a:t>
            </a:r>
            <a:endParaRPr lang="zh-TW" altLang="en-US" sz="3900" dirty="0"/>
          </a:p>
        </p:txBody>
      </p:sp>
      <p:sp>
        <p:nvSpPr>
          <p:cNvPr id="3" name="內容版面配置區 2"/>
          <p:cNvSpPr>
            <a:spLocks noGrp="1"/>
          </p:cNvSpPr>
          <p:nvPr>
            <p:ph idx="1"/>
          </p:nvPr>
        </p:nvSpPr>
        <p:spPr/>
        <p:txBody>
          <a:bodyPr/>
          <a:lstStyle/>
          <a:p>
            <a:r>
              <a:rPr lang="zh-TW" altLang="zh-TW" sz="2400" dirty="0" smtClean="0"/>
              <a:t>總降水質量連續方程</a:t>
            </a:r>
            <a:r>
              <a:rPr lang="en-US" altLang="zh-TW" sz="2400" dirty="0" smtClean="0">
                <a:latin typeface="+mn-ea"/>
              </a:rPr>
              <a:t>(equation for the continuity of total precipitation mass)</a:t>
            </a:r>
            <a:endParaRPr lang="zh-TW" altLang="zh-TW" sz="2400" dirty="0" smtClean="0">
              <a:latin typeface="+mn-ea"/>
            </a:endParaRPr>
          </a:p>
          <a:p>
            <a:endParaRPr lang="zh-TW" altLang="en-US" dirty="0"/>
          </a:p>
        </p:txBody>
      </p:sp>
      <p:pic>
        <p:nvPicPr>
          <p:cNvPr id="4" name="圖片 3"/>
          <p:cNvPicPr/>
          <p:nvPr/>
        </p:nvPicPr>
        <p:blipFill>
          <a:blip r:embed="rId2" cstate="print"/>
          <a:srcRect/>
          <a:stretch>
            <a:fillRect/>
          </a:stretch>
        </p:blipFill>
        <p:spPr bwMode="auto">
          <a:xfrm>
            <a:off x="1907704" y="3717032"/>
            <a:ext cx="6336704" cy="1728192"/>
          </a:xfrm>
          <a:prstGeom prst="rect">
            <a:avLst/>
          </a:prstGeom>
          <a:noFill/>
          <a:ln w="9525">
            <a:noFill/>
            <a:miter lim="800000"/>
            <a:headEnd/>
            <a:tailEnd/>
          </a:ln>
        </p:spPr>
      </p:pic>
      <p:sp>
        <p:nvSpPr>
          <p:cNvPr id="36" name="矩形 35"/>
          <p:cNvSpPr/>
          <p:nvPr/>
        </p:nvSpPr>
        <p:spPr>
          <a:xfrm>
            <a:off x="3203848" y="4941168"/>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2411760" y="5517232"/>
            <a:ext cx="1368152" cy="369332"/>
          </a:xfrm>
          <a:prstGeom prst="rect">
            <a:avLst/>
          </a:prstGeom>
          <a:noFill/>
        </p:spPr>
        <p:txBody>
          <a:bodyPr wrap="square" rtlCol="0">
            <a:spAutoFit/>
          </a:bodyPr>
          <a:lstStyle/>
          <a:p>
            <a:r>
              <a:rPr lang="zh-TW" altLang="en-US" dirty="0" smtClean="0">
                <a:latin typeface="+mn-ea"/>
              </a:rPr>
              <a:t>源</a:t>
            </a:r>
            <a:r>
              <a:rPr lang="en-US" altLang="zh-TW" dirty="0" smtClean="0">
                <a:latin typeface="+mn-ea"/>
              </a:rPr>
              <a:t>(source)</a:t>
            </a:r>
            <a:endParaRPr lang="zh-TW" altLang="en-US" dirty="0">
              <a:latin typeface="+mn-ea"/>
            </a:endParaRPr>
          </a:p>
        </p:txBody>
      </p:sp>
      <p:sp>
        <p:nvSpPr>
          <p:cNvPr id="46" name="矩形 45"/>
          <p:cNvSpPr/>
          <p:nvPr/>
        </p:nvSpPr>
        <p:spPr>
          <a:xfrm>
            <a:off x="4283968" y="4941168"/>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p:cNvSpPr txBox="1"/>
          <p:nvPr/>
        </p:nvSpPr>
        <p:spPr>
          <a:xfrm>
            <a:off x="3923928" y="5517232"/>
            <a:ext cx="1080120" cy="369332"/>
          </a:xfrm>
          <a:prstGeom prst="rect">
            <a:avLst/>
          </a:prstGeom>
          <a:noFill/>
        </p:spPr>
        <p:txBody>
          <a:bodyPr wrap="square" rtlCol="0">
            <a:spAutoFit/>
          </a:bodyPr>
          <a:lstStyle/>
          <a:p>
            <a:r>
              <a:rPr lang="zh-TW" altLang="en-US" dirty="0" smtClean="0">
                <a:latin typeface="+mn-ea"/>
              </a:rPr>
              <a:t>匯</a:t>
            </a:r>
            <a:r>
              <a:rPr lang="en-US" altLang="zh-TW" dirty="0" smtClean="0">
                <a:latin typeface="+mn-ea"/>
              </a:rPr>
              <a:t>(sink)</a:t>
            </a:r>
            <a:endParaRPr lang="zh-TW" altLang="en-US" dirty="0">
              <a:latin typeface="+mn-ea"/>
            </a:endParaRPr>
          </a:p>
        </p:txBody>
      </p:sp>
      <p:sp>
        <p:nvSpPr>
          <p:cNvPr id="56" name="矩形 55"/>
          <p:cNvSpPr/>
          <p:nvPr/>
        </p:nvSpPr>
        <p:spPr>
          <a:xfrm>
            <a:off x="5220072" y="494116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p:cNvSpPr txBox="1"/>
          <p:nvPr/>
        </p:nvSpPr>
        <p:spPr>
          <a:xfrm>
            <a:off x="5076056" y="5517232"/>
            <a:ext cx="936104" cy="369332"/>
          </a:xfrm>
          <a:prstGeom prst="rect">
            <a:avLst/>
          </a:prstGeom>
          <a:noFill/>
        </p:spPr>
        <p:txBody>
          <a:bodyPr wrap="square" rtlCol="0">
            <a:spAutoFit/>
          </a:bodyPr>
          <a:lstStyle/>
          <a:p>
            <a:r>
              <a:rPr lang="zh-TW" altLang="en-US" dirty="0" smtClean="0"/>
              <a:t>擴散項</a:t>
            </a:r>
            <a:endParaRPr lang="zh-TW" altLang="en-US" dirty="0"/>
          </a:p>
        </p:txBody>
      </p:sp>
      <p:sp>
        <p:nvSpPr>
          <p:cNvPr id="58" name="矩形 57"/>
          <p:cNvSpPr/>
          <p:nvPr/>
        </p:nvSpPr>
        <p:spPr>
          <a:xfrm>
            <a:off x="6012160" y="4941168"/>
            <a:ext cx="43204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p:cNvSpPr txBox="1"/>
          <p:nvPr/>
        </p:nvSpPr>
        <p:spPr>
          <a:xfrm>
            <a:off x="6012160" y="5517232"/>
            <a:ext cx="1008112" cy="369332"/>
          </a:xfrm>
          <a:prstGeom prst="rect">
            <a:avLst/>
          </a:prstGeom>
          <a:noFill/>
        </p:spPr>
        <p:txBody>
          <a:bodyPr wrap="square" rtlCol="0">
            <a:spAutoFit/>
          </a:bodyPr>
          <a:lstStyle/>
          <a:p>
            <a:r>
              <a:rPr lang="zh-TW" altLang="en-US" dirty="0" smtClean="0"/>
              <a:t>剩餘項</a:t>
            </a:r>
            <a:endParaRPr lang="zh-TW" altLang="en-US" dirty="0"/>
          </a:p>
        </p:txBody>
      </p:sp>
      <p:sp>
        <p:nvSpPr>
          <p:cNvPr id="60" name="矩形 59"/>
          <p:cNvSpPr/>
          <p:nvPr/>
        </p:nvSpPr>
        <p:spPr>
          <a:xfrm>
            <a:off x="4427984" y="3861048"/>
            <a:ext cx="3096344"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5220072" y="3429000"/>
            <a:ext cx="1584176" cy="369332"/>
          </a:xfrm>
          <a:prstGeom prst="rect">
            <a:avLst/>
          </a:prstGeom>
          <a:noFill/>
        </p:spPr>
        <p:txBody>
          <a:bodyPr wrap="square" rtlCol="0">
            <a:spAutoFit/>
          </a:bodyPr>
          <a:lstStyle/>
          <a:p>
            <a:r>
              <a:rPr lang="zh-TW" altLang="en-US" dirty="0" smtClean="0"/>
              <a:t>垂直通量輻合</a:t>
            </a:r>
            <a:endParaRPr lang="zh-TW" altLang="en-US" dirty="0"/>
          </a:p>
        </p:txBody>
      </p:sp>
      <p:sp>
        <p:nvSpPr>
          <p:cNvPr id="63" name="矩形 62"/>
          <p:cNvSpPr/>
          <p:nvPr/>
        </p:nvSpPr>
        <p:spPr>
          <a:xfrm>
            <a:off x="2843808" y="3861048"/>
            <a:ext cx="1584176"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文字方塊 63"/>
          <p:cNvSpPr txBox="1"/>
          <p:nvPr/>
        </p:nvSpPr>
        <p:spPr>
          <a:xfrm>
            <a:off x="2843808" y="3429000"/>
            <a:ext cx="1800200" cy="369332"/>
          </a:xfrm>
          <a:prstGeom prst="rect">
            <a:avLst/>
          </a:prstGeom>
          <a:noFill/>
        </p:spPr>
        <p:txBody>
          <a:bodyPr wrap="square" rtlCol="0">
            <a:spAutoFit/>
          </a:bodyPr>
          <a:lstStyle/>
          <a:p>
            <a:r>
              <a:rPr lang="zh-TW" altLang="en-US" dirty="0" smtClean="0"/>
              <a:t>水平通量輻合</a:t>
            </a:r>
            <a:endParaRPr lang="zh-TW" altLang="en-US" dirty="0"/>
          </a:p>
        </p:txBody>
      </p:sp>
      <p:sp>
        <p:nvSpPr>
          <p:cNvPr id="65" name="矩形 64"/>
          <p:cNvSpPr/>
          <p:nvPr/>
        </p:nvSpPr>
        <p:spPr>
          <a:xfrm>
            <a:off x="1835696" y="3789040"/>
            <a:ext cx="792088"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p:cNvSpPr txBox="1"/>
          <p:nvPr/>
        </p:nvSpPr>
        <p:spPr>
          <a:xfrm>
            <a:off x="1763688" y="3356992"/>
            <a:ext cx="936104" cy="369332"/>
          </a:xfrm>
          <a:prstGeom prst="rect">
            <a:avLst/>
          </a:prstGeom>
          <a:noFill/>
        </p:spPr>
        <p:txBody>
          <a:bodyPr wrap="square" rtlCol="0">
            <a:spAutoFit/>
          </a:bodyPr>
          <a:lstStyle/>
          <a:p>
            <a:r>
              <a:rPr lang="zh-TW" altLang="en-US" dirty="0" smtClean="0"/>
              <a:t>儲存項</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sz="2400" dirty="0" smtClean="0"/>
              <a:t>誤差傳遞</a:t>
            </a:r>
            <a:r>
              <a:rPr lang="en-US" altLang="zh-TW" sz="2400" dirty="0" smtClean="0">
                <a:latin typeface="+mn-ea"/>
              </a:rPr>
              <a:t>(error propagation)</a:t>
            </a:r>
            <a:endParaRPr lang="zh-TW" altLang="zh-TW" sz="2400" dirty="0" smtClean="0">
              <a:latin typeface="+mn-ea"/>
            </a:endParaRPr>
          </a:p>
          <a:p>
            <a:r>
              <a:rPr lang="zh-TW" altLang="en-US" sz="2400" dirty="0" smtClean="0">
                <a:latin typeface="+mn-ea"/>
              </a:rPr>
              <a:t>科學計算中，經常會遇到要求得一個物理量</a:t>
            </a:r>
            <a:r>
              <a:rPr lang="zh-TW" altLang="en-US" sz="2400" dirty="0" smtClean="0"/>
              <a:t>時，必須先量測數個物理量，再藉由其關係式求得，而若先前量測的物理量在個別上有所誤差，將造成後來欲求得的物理量產生誤差，此過程即稱為誤差傳遞。</a:t>
            </a:r>
            <a:endParaRPr lang="en-US" altLang="zh-TW" sz="2400" dirty="0" smtClean="0"/>
          </a:p>
          <a:p>
            <a:r>
              <a:rPr lang="zh-TW" altLang="en-US" sz="2400" dirty="0" smtClean="0"/>
              <a:t>誤差傳遞通式可表示為</a:t>
            </a:r>
            <a:r>
              <a:rPr lang="en-US" altLang="zh-TW" sz="2400" dirty="0" smtClean="0"/>
              <a:t>:</a:t>
            </a:r>
            <a:endParaRPr lang="zh-TW" altLang="en-US" sz="2400" dirty="0"/>
          </a:p>
        </p:txBody>
      </p:sp>
      <p:pic>
        <p:nvPicPr>
          <p:cNvPr id="1026" name="Picture 2"/>
          <p:cNvPicPr>
            <a:picLocks noChangeAspect="1" noChangeArrowheads="1"/>
          </p:cNvPicPr>
          <p:nvPr/>
        </p:nvPicPr>
        <p:blipFill>
          <a:blip r:embed="rId2" cstate="print"/>
          <a:srcRect/>
          <a:stretch>
            <a:fillRect/>
          </a:stretch>
        </p:blipFill>
        <p:spPr bwMode="auto">
          <a:xfrm>
            <a:off x="3275856" y="4005064"/>
            <a:ext cx="183832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簡介</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zh-TW" sz="2400" dirty="0" smtClean="0"/>
              <a:t>此</a:t>
            </a:r>
            <a:r>
              <a:rPr lang="zh-TW" altLang="en-US" sz="2400" dirty="0" smtClean="0"/>
              <a:t>研究</a:t>
            </a:r>
            <a:r>
              <a:rPr lang="zh-TW" altLang="zh-TW" sz="2400" dirty="0" smtClean="0"/>
              <a:t>第一部分的</a:t>
            </a:r>
            <a:r>
              <a:rPr lang="zh-TW" altLang="en-US" sz="2400" dirty="0" smtClean="0"/>
              <a:t>主要目的</a:t>
            </a:r>
            <a:r>
              <a:rPr lang="zh-TW" altLang="zh-TW" sz="2400" dirty="0" smtClean="0"/>
              <a:t>為</a:t>
            </a:r>
            <a:r>
              <a:rPr lang="zh-TW" altLang="en-US" sz="2400" dirty="0" smtClean="0"/>
              <a:t>使用</a:t>
            </a:r>
            <a:r>
              <a:rPr lang="zh-TW" altLang="zh-TW" sz="2400" dirty="0" smtClean="0"/>
              <a:t>一個</a:t>
            </a:r>
            <a:r>
              <a:rPr lang="zh-TW" altLang="en-US" sz="2400" dirty="0" smtClean="0"/>
              <a:t>掃描範圍廣且</a:t>
            </a:r>
            <a:r>
              <a:rPr lang="zh-TW" altLang="zh-TW" sz="2400" dirty="0" smtClean="0"/>
              <a:t>高解析度之機</a:t>
            </a:r>
            <a:r>
              <a:rPr lang="zh-TW" altLang="en-US" sz="2400" dirty="0" smtClean="0"/>
              <a:t>載</a:t>
            </a:r>
            <a:r>
              <a:rPr lang="zh-TW" altLang="zh-TW" sz="2400" dirty="0" smtClean="0"/>
              <a:t>都卜勒</a:t>
            </a:r>
            <a:r>
              <a:rPr lang="zh-TW" altLang="en-US" sz="2400" dirty="0" smtClean="0"/>
              <a:t>雷達，</a:t>
            </a:r>
            <a:r>
              <a:rPr lang="zh-TW" altLang="zh-TW" sz="2400" dirty="0" smtClean="0"/>
              <a:t>對於快速增強的</a:t>
            </a:r>
            <a:r>
              <a:rPr lang="zh-TW" altLang="en-US" sz="2400" dirty="0" smtClean="0"/>
              <a:t>熱帶氣旋進行</a:t>
            </a:r>
            <a:r>
              <a:rPr lang="zh-TW" altLang="zh-TW" sz="2400" dirty="0" smtClean="0"/>
              <a:t>凝結潛熱</a:t>
            </a:r>
            <a:r>
              <a:rPr lang="zh-TW" altLang="en-US" sz="2400" dirty="0" smtClean="0"/>
              <a:t>反演</a:t>
            </a:r>
            <a:r>
              <a:rPr lang="zh-TW" altLang="zh-TW" sz="2400" dirty="0" smtClean="0"/>
              <a:t>。</a:t>
            </a:r>
            <a:r>
              <a:rPr lang="zh-TW" altLang="en-US" sz="2400" dirty="0" smtClean="0"/>
              <a:t>並</a:t>
            </a:r>
            <a:r>
              <a:rPr lang="zh-TW" altLang="zh-TW" sz="2400" dirty="0" smtClean="0"/>
              <a:t>新增現有的反演理論</a:t>
            </a:r>
            <a:r>
              <a:rPr lang="zh-TW" altLang="en-US" sz="2400" dirty="0" smtClean="0"/>
              <a:t>，其中</a:t>
            </a:r>
            <a:r>
              <a:rPr lang="zh-TW" altLang="zh-TW" sz="2400" dirty="0" smtClean="0"/>
              <a:t>包含了詳細的誤差特徵</a:t>
            </a:r>
            <a:r>
              <a:rPr lang="zh-TW" altLang="en-US" sz="2400" dirty="0" smtClean="0"/>
              <a:t>，也</a:t>
            </a:r>
            <a:r>
              <a:rPr lang="zh-TW" altLang="zh-TW" sz="2400" dirty="0" smtClean="0"/>
              <a:t>提供</a:t>
            </a:r>
            <a:r>
              <a:rPr lang="zh-TW" altLang="en-US" sz="2400" dirty="0" smtClean="0"/>
              <a:t>了瞭解颶風增強問題</a:t>
            </a:r>
            <a:r>
              <a:rPr lang="zh-TW" altLang="zh-TW" sz="2400" dirty="0" smtClean="0"/>
              <a:t>的</a:t>
            </a:r>
            <a:r>
              <a:rPr lang="zh-TW" altLang="en-US" sz="2400" dirty="0" smtClean="0"/>
              <a:t>資訊。</a:t>
            </a:r>
            <a:r>
              <a:rPr lang="zh-TW" altLang="zh-TW" sz="2400" dirty="0" smtClean="0"/>
              <a:t>在此研究中</a:t>
            </a:r>
            <a:r>
              <a:rPr lang="zh-TW" altLang="en-US" sz="2400" dirty="0" smtClean="0"/>
              <a:t>，</a:t>
            </a:r>
            <a:r>
              <a:rPr lang="zh-TW" altLang="zh-TW" sz="2400" dirty="0" smtClean="0"/>
              <a:t>潛熱場</a:t>
            </a:r>
            <a:r>
              <a:rPr lang="zh-TW" altLang="en-US" sz="2400" dirty="0" smtClean="0"/>
              <a:t>對於以</a:t>
            </a:r>
            <a:r>
              <a:rPr lang="zh-TW" altLang="zh-TW" sz="2400" dirty="0" smtClean="0"/>
              <a:t>空間</a:t>
            </a:r>
            <a:r>
              <a:rPr lang="zh-TW" altLang="en-US" sz="2400" dirty="0" smtClean="0"/>
              <a:t>為</a:t>
            </a:r>
            <a:r>
              <a:rPr lang="zh-TW" altLang="zh-TW" sz="2400" dirty="0" smtClean="0"/>
              <a:t>基礎的演算法提供了許多有用的證明</a:t>
            </a:r>
            <a:r>
              <a:rPr lang="zh-TW" altLang="en-US" sz="2400" dirty="0" smtClean="0"/>
              <a:t>，</a:t>
            </a:r>
            <a:r>
              <a:rPr lang="zh-TW" altLang="zh-TW" sz="2400" dirty="0" smtClean="0"/>
              <a:t>以及提供未來衛星遙測</a:t>
            </a:r>
            <a:r>
              <a:rPr lang="zh-TW" altLang="en-US" sz="2400" dirty="0" smtClean="0"/>
              <a:t>研究上</a:t>
            </a:r>
            <a:r>
              <a:rPr lang="zh-TW" altLang="zh-TW" sz="2400" dirty="0" smtClean="0"/>
              <a:t>的動機。</a:t>
            </a:r>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22114"/>
          </a:xfrm>
        </p:spPr>
        <p:txBody>
          <a:bodyPr>
            <a:normAutofit/>
          </a:bodyPr>
          <a:lstStyle/>
          <a:p>
            <a:r>
              <a:rPr lang="zh-TW" altLang="en-US" sz="3900" dirty="0" smtClean="0"/>
              <a:t>前人研究</a:t>
            </a:r>
            <a:endParaRPr lang="zh-TW" altLang="en-US" sz="3900" dirty="0"/>
          </a:p>
        </p:txBody>
      </p:sp>
      <p:sp>
        <p:nvSpPr>
          <p:cNvPr id="3" name="內容版面配置區 2"/>
          <p:cNvSpPr>
            <a:spLocks noGrp="1"/>
          </p:cNvSpPr>
          <p:nvPr>
            <p:ph idx="1"/>
          </p:nvPr>
        </p:nvSpPr>
        <p:spPr/>
        <p:txBody>
          <a:bodyPr>
            <a:normAutofit/>
          </a:bodyPr>
          <a:lstStyle/>
          <a:p>
            <a:r>
              <a:rPr lang="zh-TW" altLang="zh-TW" sz="2400" dirty="0" smtClean="0"/>
              <a:t>驅動熱帶氣旋的生成與強度的改變和來自海洋與大氣交界面上熱力不平衡</a:t>
            </a:r>
            <a:r>
              <a:rPr lang="zh-TW" altLang="en-US" sz="2400" dirty="0" smtClean="0"/>
              <a:t>有關，主要是由於</a:t>
            </a:r>
            <a:r>
              <a:rPr lang="zh-TW" altLang="zh-TW" sz="2400" dirty="0" smtClean="0"/>
              <a:t>雲中的潛熱</a:t>
            </a:r>
            <a:r>
              <a:rPr lang="zh-TW" altLang="en-US" sz="2400" dirty="0" smtClean="0">
                <a:latin typeface="+mn-ea"/>
              </a:rPr>
              <a:t>釋放</a:t>
            </a:r>
            <a:r>
              <a:rPr lang="zh-TW" altLang="zh-TW" sz="2400" dirty="0" smtClean="0">
                <a:latin typeface="+mn-ea"/>
              </a:rPr>
              <a:t>所致</a:t>
            </a:r>
            <a:r>
              <a:rPr lang="en-US" altLang="zh-TW" sz="2400" dirty="0" smtClean="0">
                <a:latin typeface="+mn-ea"/>
              </a:rPr>
              <a:t>(</a:t>
            </a:r>
            <a:r>
              <a:rPr lang="en-US" altLang="zh-TW" sz="2400" dirty="0" err="1" smtClean="0">
                <a:latin typeface="+mn-ea"/>
              </a:rPr>
              <a:t>Charney</a:t>
            </a:r>
            <a:r>
              <a:rPr lang="en-US" altLang="zh-TW" sz="2400" dirty="0" smtClean="0">
                <a:latin typeface="+mn-ea"/>
              </a:rPr>
              <a:t> and </a:t>
            </a:r>
            <a:r>
              <a:rPr lang="en-US" altLang="zh-TW" sz="2400" dirty="0" err="1" smtClean="0">
                <a:latin typeface="+mn-ea"/>
              </a:rPr>
              <a:t>Eliassen</a:t>
            </a:r>
            <a:r>
              <a:rPr lang="en-US" altLang="zh-TW" sz="2400" dirty="0" smtClean="0">
                <a:latin typeface="+mn-ea"/>
              </a:rPr>
              <a:t> 1964; </a:t>
            </a:r>
            <a:r>
              <a:rPr lang="en-US" altLang="zh-TW" sz="2400" dirty="0" err="1" smtClean="0">
                <a:latin typeface="+mn-ea"/>
              </a:rPr>
              <a:t>Kuo</a:t>
            </a:r>
            <a:r>
              <a:rPr lang="en-US" altLang="zh-TW" sz="2400" dirty="0" smtClean="0">
                <a:latin typeface="+mn-ea"/>
              </a:rPr>
              <a:t> 1965; Emanuel 1986)</a:t>
            </a:r>
            <a:r>
              <a:rPr lang="zh-TW" altLang="zh-TW" sz="2400" dirty="0" smtClean="0">
                <a:latin typeface="+mn-ea"/>
              </a:rPr>
              <a:t>。</a:t>
            </a:r>
            <a:endParaRPr lang="en-US" altLang="zh-TW" sz="2400" dirty="0" smtClean="0">
              <a:latin typeface="+mn-ea"/>
            </a:endParaRPr>
          </a:p>
          <a:p>
            <a:r>
              <a:rPr lang="en-US" altLang="zh-TW" sz="2400" dirty="0" smtClean="0">
                <a:latin typeface="+mn-ea"/>
              </a:rPr>
              <a:t>Adler and Rodgers (1977)</a:t>
            </a:r>
            <a:r>
              <a:rPr lang="zh-TW" altLang="zh-TW" sz="2400" dirty="0" smtClean="0">
                <a:latin typeface="+mn-ea"/>
              </a:rPr>
              <a:t>與其他人</a:t>
            </a:r>
            <a:r>
              <a:rPr lang="en-US" altLang="zh-TW" sz="2400" dirty="0" smtClean="0">
                <a:latin typeface="+mn-ea"/>
              </a:rPr>
              <a:t>(e.g., </a:t>
            </a:r>
            <a:r>
              <a:rPr lang="en-US" altLang="zh-TW" sz="2400" dirty="0" err="1" smtClean="0">
                <a:latin typeface="+mn-ea"/>
              </a:rPr>
              <a:t>Sitkowski</a:t>
            </a:r>
            <a:r>
              <a:rPr lang="en-US" altLang="zh-TW" sz="2400" dirty="0" smtClean="0">
                <a:latin typeface="+mn-ea"/>
              </a:rPr>
              <a:t> and Barnes 2009)</a:t>
            </a:r>
            <a:r>
              <a:rPr lang="zh-TW" altLang="zh-TW" sz="2400" dirty="0" smtClean="0">
                <a:latin typeface="+mn-ea"/>
              </a:rPr>
              <a:t>使用</a:t>
            </a:r>
            <a:r>
              <a:rPr lang="zh-TW" altLang="en-US" sz="2400" dirty="0" smtClean="0">
                <a:latin typeface="+mn-ea"/>
              </a:rPr>
              <a:t>了</a:t>
            </a:r>
            <a:r>
              <a:rPr lang="zh-TW" altLang="zh-TW" sz="2400" dirty="0" smtClean="0">
                <a:latin typeface="+mn-ea"/>
              </a:rPr>
              <a:t>降雨率估計計算</a:t>
            </a:r>
            <a:r>
              <a:rPr lang="zh-TW" altLang="en-US" sz="2400" dirty="0" smtClean="0">
                <a:latin typeface="+mn-ea"/>
              </a:rPr>
              <a:t>出</a:t>
            </a:r>
            <a:r>
              <a:rPr lang="zh-TW" altLang="zh-TW" sz="2400" dirty="0" smtClean="0">
                <a:latin typeface="+mn-ea"/>
              </a:rPr>
              <a:t>潛熱。</a:t>
            </a:r>
            <a:endParaRPr lang="en-US" altLang="zh-TW" sz="2400" dirty="0" smtClean="0">
              <a:latin typeface="+mn-ea"/>
            </a:endParaRPr>
          </a:p>
          <a:p>
            <a:r>
              <a:rPr lang="en-US" altLang="zh-TW" sz="2400" dirty="0" smtClean="0">
                <a:latin typeface="+mn-ea"/>
              </a:rPr>
              <a:t>Rodgers et al. (2000)</a:t>
            </a:r>
            <a:r>
              <a:rPr lang="zh-TW" altLang="zh-TW" sz="2400" dirty="0" smtClean="0">
                <a:latin typeface="+mn-ea"/>
              </a:rPr>
              <a:t>為第一個使用</a:t>
            </a:r>
            <a:r>
              <a:rPr lang="zh-TW" altLang="zh-TW" sz="2400" dirty="0">
                <a:latin typeface="+mn-ea"/>
              </a:rPr>
              <a:t>熱帶降雨估計任務</a:t>
            </a:r>
            <a:r>
              <a:rPr lang="en-US" altLang="zh-TW" sz="2400" dirty="0">
                <a:latin typeface="+mn-ea"/>
              </a:rPr>
              <a:t>(TRMM</a:t>
            </a:r>
            <a:r>
              <a:rPr lang="en-US" altLang="zh-TW" sz="2400" dirty="0" smtClean="0">
                <a:latin typeface="+mn-ea"/>
              </a:rPr>
              <a:t>)</a:t>
            </a:r>
            <a:r>
              <a:rPr lang="zh-TW" altLang="en-US" sz="2400" dirty="0" smtClean="0">
                <a:latin typeface="+mn-ea"/>
              </a:rPr>
              <a:t>之</a:t>
            </a:r>
            <a:r>
              <a:rPr lang="zh-TW" altLang="zh-TW" sz="2400" dirty="0" smtClean="0">
                <a:latin typeface="+mn-ea"/>
              </a:rPr>
              <a:t>微波</a:t>
            </a:r>
            <a:r>
              <a:rPr lang="zh-TW" altLang="zh-TW" sz="2400" dirty="0">
                <a:latin typeface="+mn-ea"/>
              </a:rPr>
              <a:t>影像</a:t>
            </a:r>
            <a:r>
              <a:rPr lang="en-US" altLang="zh-TW" sz="2400" dirty="0">
                <a:latin typeface="+mn-ea"/>
              </a:rPr>
              <a:t>(TMI)</a:t>
            </a:r>
            <a:r>
              <a:rPr lang="zh-TW" altLang="zh-TW" sz="2400" dirty="0" smtClean="0">
                <a:latin typeface="+mn-ea"/>
              </a:rPr>
              <a:t>計算</a:t>
            </a:r>
            <a:r>
              <a:rPr lang="zh-TW" altLang="en-US" sz="2400" dirty="0" smtClean="0">
                <a:latin typeface="+mn-ea"/>
              </a:rPr>
              <a:t>熱帶氣旋</a:t>
            </a:r>
            <a:r>
              <a:rPr lang="zh-TW" altLang="zh-TW" sz="2400" dirty="0" smtClean="0">
                <a:latin typeface="+mn-ea"/>
              </a:rPr>
              <a:t>潛熱垂直剖面，且發現颶風內核區的加熱率劇烈的增加，</a:t>
            </a:r>
            <a:r>
              <a:rPr lang="zh-TW" altLang="zh-TW" sz="2400" dirty="0" smtClean="0"/>
              <a:t>中至上對流層有強</a:t>
            </a:r>
            <a:r>
              <a:rPr lang="zh-TW" altLang="en-US" sz="2400" dirty="0" smtClean="0"/>
              <a:t>烈的</a:t>
            </a:r>
            <a:r>
              <a:rPr lang="zh-TW" altLang="zh-TW" sz="2400" dirty="0" smtClean="0"/>
              <a:t>上升氣流。</a:t>
            </a:r>
            <a:endParaRPr lang="en-US" altLang="zh-TW" sz="2400" dirty="0" smtClean="0"/>
          </a:p>
          <a:p>
            <a:endParaRPr lang="zh-TW"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zh-TW" sz="2400" dirty="0" smtClean="0"/>
              <a:t>主動式儀器</a:t>
            </a:r>
            <a:r>
              <a:rPr lang="en-US" altLang="zh-TW" sz="2400" dirty="0" smtClean="0"/>
              <a:t>(</a:t>
            </a:r>
            <a:r>
              <a:rPr lang="zh-TW" altLang="zh-TW" sz="2400" dirty="0" smtClean="0"/>
              <a:t>如雷達</a:t>
            </a:r>
            <a:r>
              <a:rPr lang="en-US" altLang="zh-TW" sz="2400" dirty="0" smtClean="0"/>
              <a:t>)</a:t>
            </a:r>
            <a:r>
              <a:rPr lang="zh-TW" altLang="zh-TW" sz="2400" dirty="0" smtClean="0"/>
              <a:t>，對於許多不同粒徑大小的液滴以及</a:t>
            </a:r>
            <a:r>
              <a:rPr lang="zh-TW" altLang="zh-TW" sz="2400" dirty="0" smtClean="0">
                <a:latin typeface="+mn-ea"/>
              </a:rPr>
              <a:t>水含量，</a:t>
            </a:r>
            <a:r>
              <a:rPr lang="zh-TW" altLang="en-US" sz="2400" dirty="0" smtClean="0">
                <a:latin typeface="+mn-ea"/>
              </a:rPr>
              <a:t>必然產生</a:t>
            </a:r>
            <a:r>
              <a:rPr lang="zh-TW" altLang="zh-TW" sz="2400" dirty="0" smtClean="0">
                <a:latin typeface="+mn-ea"/>
              </a:rPr>
              <a:t>誤差，像是降雨率，與量測的反射</a:t>
            </a:r>
            <a:r>
              <a:rPr lang="zh-TW" altLang="en-US" sz="2400" dirty="0" smtClean="0">
                <a:latin typeface="+mn-ea"/>
              </a:rPr>
              <a:t>因子</a:t>
            </a:r>
            <a:r>
              <a:rPr lang="en-US" altLang="zh-TW" sz="2400" dirty="0" smtClean="0">
                <a:latin typeface="+mn-ea"/>
              </a:rPr>
              <a:t>(</a:t>
            </a:r>
            <a:r>
              <a:rPr lang="en-US" altLang="zh-TW" sz="2400" dirty="0">
                <a:latin typeface="+mn-ea"/>
              </a:rPr>
              <a:t>reflectivity</a:t>
            </a:r>
            <a:r>
              <a:rPr lang="en-US" altLang="zh-TW" sz="2400" dirty="0" smtClean="0">
                <a:latin typeface="+mn-ea"/>
              </a:rPr>
              <a:t>)</a:t>
            </a:r>
            <a:r>
              <a:rPr lang="zh-TW" altLang="zh-TW" sz="2400" dirty="0" smtClean="0">
                <a:latin typeface="+mn-ea"/>
              </a:rPr>
              <a:t>大小相關</a:t>
            </a:r>
            <a:r>
              <a:rPr lang="en-US" altLang="zh-TW" sz="2400" dirty="0" smtClean="0">
                <a:latin typeface="+mn-ea"/>
              </a:rPr>
              <a:t>(</a:t>
            </a:r>
            <a:r>
              <a:rPr lang="en-US" altLang="zh-TW" sz="2400" dirty="0" err="1" smtClean="0">
                <a:latin typeface="+mn-ea"/>
              </a:rPr>
              <a:t>Doviak</a:t>
            </a:r>
            <a:r>
              <a:rPr lang="en-US" altLang="zh-TW" sz="2400" dirty="0" smtClean="0">
                <a:latin typeface="+mn-ea"/>
              </a:rPr>
              <a:t> and </a:t>
            </a:r>
            <a:r>
              <a:rPr lang="en-US" altLang="zh-TW" sz="2400" dirty="0" err="1" smtClean="0">
                <a:latin typeface="+mn-ea"/>
              </a:rPr>
              <a:t>Zrnic</a:t>
            </a:r>
            <a:r>
              <a:rPr lang="en-US" altLang="zh-TW" sz="2400" dirty="0" smtClean="0">
                <a:latin typeface="+mn-ea"/>
              </a:rPr>
              <a:t> 1984)</a:t>
            </a:r>
            <a:r>
              <a:rPr lang="zh-TW" altLang="zh-TW" sz="2400" dirty="0" smtClean="0">
                <a:latin typeface="+mn-ea"/>
              </a:rPr>
              <a:t>。</a:t>
            </a:r>
            <a:endParaRPr lang="en-US" altLang="zh-TW" sz="2400" dirty="0" smtClean="0">
              <a:latin typeface="+mn-ea"/>
            </a:endParaRPr>
          </a:p>
          <a:p>
            <a:r>
              <a:rPr lang="en-US" altLang="zh-TW" sz="2400" dirty="0" err="1" smtClean="0">
                <a:latin typeface="+mn-ea"/>
              </a:rPr>
              <a:t>Gamache</a:t>
            </a:r>
            <a:r>
              <a:rPr lang="en-US" altLang="zh-TW" sz="2400" dirty="0" smtClean="0">
                <a:latin typeface="+mn-ea"/>
              </a:rPr>
              <a:t> et al. (1993)</a:t>
            </a:r>
            <a:r>
              <a:rPr lang="zh-TW" altLang="zh-TW" sz="2400" dirty="0" smtClean="0">
                <a:latin typeface="+mn-ea"/>
              </a:rPr>
              <a:t>使用</a:t>
            </a:r>
            <a:r>
              <a:rPr lang="en-US" altLang="zh-TW" sz="2400" dirty="0" smtClean="0">
                <a:latin typeface="+mn-ea"/>
              </a:rPr>
              <a:t>NOAA</a:t>
            </a:r>
            <a:r>
              <a:rPr lang="zh-TW" altLang="zh-TW" sz="2400" dirty="0" smtClean="0">
                <a:latin typeface="+mn-ea"/>
              </a:rPr>
              <a:t>的</a:t>
            </a:r>
            <a:r>
              <a:rPr lang="en-US" altLang="zh-TW" sz="2400" dirty="0" smtClean="0">
                <a:latin typeface="+mn-ea"/>
              </a:rPr>
              <a:t>WP-3D(P-3)</a:t>
            </a:r>
            <a:r>
              <a:rPr lang="zh-TW" altLang="zh-TW" sz="2400" dirty="0" smtClean="0">
                <a:latin typeface="+mn-ea"/>
              </a:rPr>
              <a:t>機尾雷達計算</a:t>
            </a:r>
            <a:r>
              <a:rPr lang="en-US" altLang="zh-TW" sz="2400" dirty="0" smtClean="0">
                <a:latin typeface="+mn-ea"/>
              </a:rPr>
              <a:t>Hurricane Norbert (1984)</a:t>
            </a:r>
            <a:r>
              <a:rPr lang="zh-TW" altLang="en-US" sz="2400" dirty="0" smtClean="0">
                <a:latin typeface="+mn-ea"/>
              </a:rPr>
              <a:t>的</a:t>
            </a:r>
            <a:r>
              <a:rPr lang="zh-TW" altLang="zh-TW" sz="2400" dirty="0" smtClean="0">
                <a:latin typeface="+mn-ea"/>
              </a:rPr>
              <a:t>水收支。由穩定態</a:t>
            </a:r>
            <a:r>
              <a:rPr lang="en-US" altLang="zh-TW" sz="2400" dirty="0" smtClean="0">
                <a:latin typeface="+mn-ea"/>
              </a:rPr>
              <a:t>(steady-state)</a:t>
            </a:r>
            <a:r>
              <a:rPr lang="zh-TW" altLang="zh-TW" sz="2400" dirty="0" smtClean="0">
                <a:latin typeface="+mn-ea"/>
              </a:rPr>
              <a:t>的</a:t>
            </a:r>
            <a:r>
              <a:rPr lang="zh-TW" altLang="en-US" sz="2400" dirty="0" smtClean="0">
                <a:latin typeface="+mn-ea"/>
              </a:rPr>
              <a:t>降</a:t>
            </a:r>
            <a:r>
              <a:rPr lang="zh-TW" altLang="zh-TW" sz="2400" dirty="0" smtClean="0">
                <a:latin typeface="+mn-ea"/>
              </a:rPr>
              <a:t>水連續方程反演出凝結水的</a:t>
            </a:r>
            <a:r>
              <a:rPr lang="zh-TW" altLang="en-US" sz="2400" dirty="0" smtClean="0">
                <a:latin typeface="+mn-ea"/>
              </a:rPr>
              <a:t>三維</a:t>
            </a:r>
            <a:r>
              <a:rPr lang="zh-TW" altLang="zh-TW" sz="2400" dirty="0" smtClean="0">
                <a:latin typeface="+mn-ea"/>
              </a:rPr>
              <a:t>分佈。從非</a:t>
            </a:r>
            <a:r>
              <a:rPr lang="zh-TW" altLang="en-US" sz="2400" dirty="0" smtClean="0">
                <a:latin typeface="+mn-ea"/>
              </a:rPr>
              <a:t>軸</a:t>
            </a:r>
            <a:r>
              <a:rPr lang="zh-TW" altLang="zh-TW" sz="2400" dirty="0" smtClean="0">
                <a:latin typeface="+mn-ea"/>
              </a:rPr>
              <a:t>對稱平均</a:t>
            </a:r>
            <a:r>
              <a:rPr lang="zh-TW" altLang="en-US" sz="2400" dirty="0" smtClean="0">
                <a:latin typeface="+mn-ea"/>
              </a:rPr>
              <a:t>結構的三維</a:t>
            </a:r>
            <a:r>
              <a:rPr lang="zh-TW" altLang="zh-TW" sz="2400" dirty="0" smtClean="0">
                <a:latin typeface="+mn-ea"/>
              </a:rPr>
              <a:t>反演</a:t>
            </a:r>
            <a:r>
              <a:rPr lang="zh-TW" altLang="en-US" sz="2400" dirty="0" smtClean="0">
                <a:latin typeface="+mn-ea"/>
              </a:rPr>
              <a:t>中得知</a:t>
            </a:r>
            <a:r>
              <a:rPr lang="zh-TW" altLang="zh-TW" sz="2400" dirty="0" smtClean="0"/>
              <a:t>，風暴內部除了風眼皆為飽和</a:t>
            </a:r>
            <a:r>
              <a:rPr lang="zh-TW" altLang="en-US" sz="2400" dirty="0" smtClean="0"/>
              <a:t>狀態</a:t>
            </a:r>
            <a:r>
              <a:rPr lang="zh-TW" altLang="zh-TW" sz="2400" dirty="0" smtClean="0"/>
              <a:t>。</a:t>
            </a:r>
            <a:endParaRPr lang="en-US" altLang="zh-TW" sz="2400" dirty="0" smtClean="0"/>
          </a:p>
          <a:p>
            <a:pPr marL="82296" indent="0">
              <a:buNone/>
            </a:pPr>
            <a:endParaRPr lang="zh-TW" altLang="en-US" sz="2400" dirty="0"/>
          </a:p>
        </p:txBody>
      </p:sp>
      <p:pic>
        <p:nvPicPr>
          <p:cNvPr id="4" name="圖片 3"/>
          <p:cNvPicPr/>
          <p:nvPr/>
        </p:nvPicPr>
        <p:blipFill>
          <a:blip r:embed="rId2" cstate="print"/>
          <a:srcRect/>
          <a:stretch>
            <a:fillRect/>
          </a:stretch>
        </p:blipFill>
        <p:spPr bwMode="auto">
          <a:xfrm>
            <a:off x="2339752" y="5301208"/>
            <a:ext cx="5832648" cy="1296144"/>
          </a:xfrm>
          <a:prstGeom prst="rect">
            <a:avLst/>
          </a:prstGeom>
          <a:noFill/>
          <a:ln w="9525">
            <a:noFill/>
            <a:miter lim="800000"/>
            <a:headEnd/>
            <a:tailEnd/>
          </a:ln>
        </p:spPr>
      </p:pic>
      <p:sp>
        <p:nvSpPr>
          <p:cNvPr id="6" name="矩形 5"/>
          <p:cNvSpPr/>
          <p:nvPr/>
        </p:nvSpPr>
        <p:spPr>
          <a:xfrm>
            <a:off x="2339752" y="5301208"/>
            <a:ext cx="64807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0</a:t>
            </a:r>
            <a:endParaRPr lang="zh-TW"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都卜勒雷達觀測平台及觀測資料</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normAutofit/>
          </a:bodyPr>
          <a:lstStyle/>
          <a:p>
            <a:r>
              <a:rPr lang="zh-TW" altLang="zh-TW" sz="2200" dirty="0" smtClean="0">
                <a:latin typeface="+mn-ea"/>
              </a:rPr>
              <a:t>此研究主要使用的遙感儀器為飛機都卜勒雷達，使用</a:t>
            </a:r>
            <a:r>
              <a:rPr lang="en-US" altLang="zh-TW" sz="2200" dirty="0" smtClean="0">
                <a:latin typeface="+mn-ea"/>
              </a:rPr>
              <a:t>NOAA P-3</a:t>
            </a:r>
            <a:r>
              <a:rPr lang="zh-TW" altLang="zh-TW" sz="2200" dirty="0" smtClean="0">
                <a:latin typeface="+mn-ea"/>
              </a:rPr>
              <a:t>機尾</a:t>
            </a:r>
            <a:r>
              <a:rPr lang="en-US" altLang="zh-TW" sz="2200" dirty="0" smtClean="0">
                <a:latin typeface="+mn-ea"/>
              </a:rPr>
              <a:t>(TA)</a:t>
            </a:r>
            <a:r>
              <a:rPr lang="zh-TW" altLang="en-US" sz="2200" dirty="0" smtClean="0">
                <a:latin typeface="+mn-ea"/>
              </a:rPr>
              <a:t>雷達</a:t>
            </a:r>
            <a:r>
              <a:rPr lang="zh-TW" altLang="zh-TW" sz="2200" dirty="0" smtClean="0">
                <a:latin typeface="+mn-ea"/>
              </a:rPr>
              <a:t>。</a:t>
            </a:r>
            <a:r>
              <a:rPr lang="en-US" altLang="zh-TW" sz="2200" dirty="0" smtClean="0">
                <a:latin typeface="+mn-ea"/>
              </a:rPr>
              <a:t>P-3 </a:t>
            </a:r>
            <a:r>
              <a:rPr lang="zh-TW" altLang="en-US" sz="2200" dirty="0" smtClean="0">
                <a:latin typeface="+mn-ea"/>
              </a:rPr>
              <a:t>機尾</a:t>
            </a:r>
            <a:r>
              <a:rPr lang="zh-TW" altLang="zh-TW" sz="2200" dirty="0" smtClean="0">
                <a:latin typeface="+mn-ea"/>
              </a:rPr>
              <a:t>雷達</a:t>
            </a:r>
            <a:r>
              <a:rPr lang="zh-TW" altLang="en-US" sz="2200" dirty="0" smtClean="0">
                <a:latin typeface="+mn-ea"/>
              </a:rPr>
              <a:t>掃描頻率</a:t>
            </a:r>
            <a:r>
              <a:rPr lang="zh-TW" altLang="zh-TW" sz="2200" dirty="0" smtClean="0">
                <a:latin typeface="+mn-ea"/>
              </a:rPr>
              <a:t>大約為</a:t>
            </a:r>
            <a:r>
              <a:rPr lang="en-US" altLang="zh-TW" sz="2200" dirty="0" smtClean="0">
                <a:latin typeface="+mn-ea"/>
              </a:rPr>
              <a:t>10GHz</a:t>
            </a:r>
            <a:r>
              <a:rPr lang="zh-TW" altLang="en-US" sz="2200" dirty="0" smtClean="0">
                <a:latin typeface="+mn-ea"/>
              </a:rPr>
              <a:t>，採用</a:t>
            </a:r>
            <a:r>
              <a:rPr lang="zh-TW" altLang="zh-TW" sz="2200" dirty="0" smtClean="0">
                <a:latin typeface="+mn-ea"/>
              </a:rPr>
              <a:t>機頭</a:t>
            </a:r>
            <a:r>
              <a:rPr lang="en-US" altLang="zh-TW" sz="2200" dirty="0" smtClean="0">
                <a:latin typeface="+mn-ea"/>
              </a:rPr>
              <a:t>/</a:t>
            </a:r>
            <a:r>
              <a:rPr lang="zh-TW" altLang="zh-TW" sz="2200" dirty="0" smtClean="0">
                <a:latin typeface="+mn-ea"/>
              </a:rPr>
              <a:t>尾掃描技術</a:t>
            </a:r>
            <a:r>
              <a:rPr lang="en-US" altLang="zh-TW" sz="2200" dirty="0" smtClean="0">
                <a:latin typeface="+mn-ea"/>
              </a:rPr>
              <a:t>(FAST)</a:t>
            </a:r>
            <a:r>
              <a:rPr lang="zh-TW" altLang="zh-TW" sz="2200" dirty="0" smtClean="0">
                <a:latin typeface="+mn-ea"/>
              </a:rPr>
              <a:t>。飛行</a:t>
            </a:r>
            <a:r>
              <a:rPr lang="zh-TW" altLang="en-US" sz="2200" dirty="0" smtClean="0">
                <a:latin typeface="+mn-ea"/>
              </a:rPr>
              <a:t>高度為</a:t>
            </a:r>
            <a:r>
              <a:rPr lang="en-US" altLang="zh-TW" sz="2200" dirty="0" smtClean="0">
                <a:latin typeface="+mn-ea"/>
              </a:rPr>
              <a:t>3</a:t>
            </a:r>
            <a:r>
              <a:rPr lang="zh-TW" altLang="zh-TW" sz="2200" dirty="0" smtClean="0">
                <a:latin typeface="+mn-ea"/>
              </a:rPr>
              <a:t>到</a:t>
            </a:r>
            <a:r>
              <a:rPr lang="en-US" altLang="zh-TW" sz="2200" dirty="0" smtClean="0">
                <a:latin typeface="+mn-ea"/>
              </a:rPr>
              <a:t>4</a:t>
            </a:r>
            <a:r>
              <a:rPr lang="zh-TW" altLang="zh-TW" sz="2200" dirty="0" smtClean="0">
                <a:latin typeface="+mn-ea"/>
              </a:rPr>
              <a:t>公里，且不穿越對流核心。</a:t>
            </a:r>
            <a:endParaRPr lang="en-US" altLang="zh-TW" sz="2200" dirty="0" smtClean="0">
              <a:latin typeface="+mn-ea"/>
            </a:endParaRPr>
          </a:p>
          <a:p>
            <a:r>
              <a:rPr lang="en-US" altLang="zh-TW" sz="2200" dirty="0" smtClean="0">
                <a:latin typeface="+mn-ea"/>
              </a:rPr>
              <a:t>P-3</a:t>
            </a:r>
            <a:r>
              <a:rPr lang="zh-TW" altLang="zh-TW" sz="2200" dirty="0" smtClean="0">
                <a:latin typeface="+mn-ea"/>
              </a:rPr>
              <a:t>雷達</a:t>
            </a:r>
            <a:r>
              <a:rPr lang="zh-TW" altLang="en-US" sz="2200" dirty="0" smtClean="0">
                <a:latin typeface="+mn-ea"/>
              </a:rPr>
              <a:t>收集資料</a:t>
            </a:r>
            <a:r>
              <a:rPr lang="zh-TW" altLang="zh-TW" sz="2200" dirty="0" smtClean="0">
                <a:latin typeface="+mn-ea"/>
              </a:rPr>
              <a:t>主要的優點</a:t>
            </a:r>
            <a:r>
              <a:rPr lang="zh-TW" altLang="en-US" sz="2200" dirty="0" smtClean="0">
                <a:latin typeface="+mn-ea"/>
              </a:rPr>
              <a:t>是</a:t>
            </a:r>
            <a:r>
              <a:rPr lang="zh-TW" altLang="zh-TW" sz="2200" dirty="0" smtClean="0">
                <a:latin typeface="+mn-ea"/>
              </a:rPr>
              <a:t>能夠透過使用反演技術提供風的三個分量</a:t>
            </a:r>
            <a:r>
              <a:rPr lang="zh-TW" altLang="en-US" sz="2200" dirty="0" smtClean="0">
                <a:latin typeface="+mn-ea"/>
              </a:rPr>
              <a:t>之</a:t>
            </a:r>
            <a:r>
              <a:rPr lang="zh-TW" altLang="zh-TW" sz="2200" dirty="0" smtClean="0">
                <a:latin typeface="+mn-ea"/>
              </a:rPr>
              <a:t>必要資訊</a:t>
            </a:r>
            <a:r>
              <a:rPr lang="zh-TW" altLang="en-US" sz="2200" dirty="0" smtClean="0">
                <a:latin typeface="+mn-ea"/>
              </a:rPr>
              <a:t>。</a:t>
            </a:r>
            <a:r>
              <a:rPr lang="zh-TW" altLang="zh-TW" sz="2200" dirty="0" smtClean="0">
                <a:latin typeface="+mn-ea"/>
              </a:rPr>
              <a:t>來自海表面</a:t>
            </a:r>
            <a:r>
              <a:rPr lang="zh-TW" altLang="en-US" sz="2200" dirty="0" smtClean="0">
                <a:latin typeface="+mn-ea"/>
              </a:rPr>
              <a:t>的</a:t>
            </a:r>
            <a:r>
              <a:rPr lang="zh-TW" altLang="zh-TW" sz="2200" dirty="0" smtClean="0">
                <a:latin typeface="+mn-ea"/>
              </a:rPr>
              <a:t>背向散射</a:t>
            </a:r>
            <a:r>
              <a:rPr lang="zh-TW" altLang="en-US" sz="2200" dirty="0" smtClean="0">
                <a:latin typeface="+mn-ea"/>
              </a:rPr>
              <a:t>會造成</a:t>
            </a:r>
            <a:r>
              <a:rPr lang="zh-TW" altLang="zh-TW" sz="2200" dirty="0" smtClean="0">
                <a:latin typeface="+mn-ea"/>
              </a:rPr>
              <a:t>邊界層的汙染，為</a:t>
            </a:r>
            <a:r>
              <a:rPr lang="en-US" altLang="zh-TW" sz="2200" dirty="0" smtClean="0">
                <a:latin typeface="+mn-ea"/>
              </a:rPr>
              <a:t>P-3TA</a:t>
            </a:r>
            <a:br>
              <a:rPr lang="en-US" altLang="zh-TW" sz="2200" dirty="0" smtClean="0">
                <a:latin typeface="+mn-ea"/>
              </a:rPr>
            </a:br>
            <a:r>
              <a:rPr lang="zh-TW" altLang="zh-TW" sz="2200" dirty="0" smtClean="0">
                <a:latin typeface="+mn-ea"/>
              </a:rPr>
              <a:t>雷達主要的缺陷</a:t>
            </a:r>
            <a:r>
              <a:rPr lang="zh-TW" altLang="en-US" sz="2200" dirty="0" smtClean="0">
                <a:latin typeface="+mn-ea"/>
              </a:rPr>
              <a:t>，</a:t>
            </a:r>
            <a:r>
              <a:rPr lang="zh-TW" altLang="zh-TW" sz="2200" dirty="0" smtClean="0">
                <a:latin typeface="+mn-ea"/>
              </a:rPr>
              <a:t>除此之外，</a:t>
            </a:r>
            <a:r>
              <a:rPr lang="en-US" altLang="zh-TW" sz="2200" dirty="0" smtClean="0">
                <a:latin typeface="+mn-ea"/>
              </a:rPr>
              <a:t/>
            </a:r>
            <a:br>
              <a:rPr lang="en-US" altLang="zh-TW" sz="2200" dirty="0" smtClean="0">
                <a:latin typeface="+mn-ea"/>
              </a:rPr>
            </a:br>
            <a:r>
              <a:rPr lang="en-US" altLang="zh-TW" sz="2200" dirty="0" smtClean="0">
                <a:latin typeface="+mn-ea"/>
              </a:rPr>
              <a:t>10GHz</a:t>
            </a:r>
            <a:r>
              <a:rPr lang="zh-TW" altLang="zh-TW" sz="2200" dirty="0" smtClean="0">
                <a:latin typeface="+mn-ea"/>
              </a:rPr>
              <a:t>波束通過強對流核心的</a:t>
            </a:r>
            <a:r>
              <a:rPr lang="en-US" altLang="zh-TW" sz="2200" dirty="0" smtClean="0">
                <a:latin typeface="+mn-ea"/>
              </a:rPr>
              <a:t/>
            </a:r>
            <a:br>
              <a:rPr lang="en-US" altLang="zh-TW" sz="2200" dirty="0" smtClean="0">
                <a:latin typeface="+mn-ea"/>
              </a:rPr>
            </a:br>
            <a:r>
              <a:rPr lang="zh-TW" altLang="zh-TW" sz="2200" dirty="0" smtClean="0">
                <a:latin typeface="+mn-ea"/>
              </a:rPr>
              <a:t>衰減很顯著。</a:t>
            </a:r>
          </a:p>
          <a:p>
            <a:endParaRPr lang="en-US" altLang="zh-TW" sz="2200" dirty="0" smtClean="0"/>
          </a:p>
          <a:p>
            <a:endParaRPr lang="zh-TW" altLang="en-US" sz="2200" dirty="0"/>
          </a:p>
        </p:txBody>
      </p:sp>
      <p:pic>
        <p:nvPicPr>
          <p:cNvPr id="1027" name="Picture 3"/>
          <p:cNvPicPr>
            <a:picLocks noChangeAspect="1" noChangeArrowheads="1"/>
          </p:cNvPicPr>
          <p:nvPr/>
        </p:nvPicPr>
        <p:blipFill>
          <a:blip r:embed="rId2" cstate="print"/>
          <a:srcRect/>
          <a:stretch>
            <a:fillRect/>
          </a:stretch>
        </p:blipFill>
        <p:spPr bwMode="auto">
          <a:xfrm>
            <a:off x="5543600" y="3546684"/>
            <a:ext cx="3600400" cy="3311316"/>
          </a:xfrm>
          <a:prstGeom prst="rect">
            <a:avLst/>
          </a:prstGeom>
          <a:noFill/>
          <a:ln w="9525">
            <a:noFill/>
            <a:miter lim="800000"/>
            <a:headEnd/>
            <a:tailEnd/>
          </a:ln>
        </p:spPr>
      </p:pic>
      <p:sp>
        <p:nvSpPr>
          <p:cNvPr id="6" name="文字方塊 5"/>
          <p:cNvSpPr txBox="1"/>
          <p:nvPr/>
        </p:nvSpPr>
        <p:spPr>
          <a:xfrm>
            <a:off x="1259632" y="5517232"/>
            <a:ext cx="40324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dirty="0" smtClean="0">
                <a:latin typeface="+mn-ea"/>
              </a:rPr>
              <a:t>FAST(Fore/Aft Scanning Technique)</a:t>
            </a:r>
          </a:p>
          <a:p>
            <a:r>
              <a:rPr lang="zh-TW" altLang="en-US" dirty="0" smtClean="0">
                <a:latin typeface="+mn-ea"/>
              </a:rPr>
              <a:t>技術示意圖</a:t>
            </a:r>
            <a:r>
              <a:rPr lang="en-US" altLang="zh-TW" dirty="0" smtClean="0">
                <a:latin typeface="+mn-ea"/>
              </a:rPr>
              <a:t>(Jorgensen et al. 1996)</a:t>
            </a:r>
            <a:endParaRPr lang="zh-TW" altLang="en-US" dirty="0">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60648"/>
            <a:ext cx="7498080" cy="1143000"/>
          </a:xfrm>
        </p:spPr>
        <p:txBody>
          <a:bodyPr/>
          <a:lstStyle/>
          <a:p>
            <a:endParaRPr lang="zh-TW"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95936" y="0"/>
            <a:ext cx="5148064" cy="6903807"/>
          </a:xfrm>
          <a:prstGeom prst="rect">
            <a:avLst/>
          </a:prstGeom>
          <a:noFill/>
          <a:ln w="9525">
            <a:noFill/>
            <a:miter lim="800000"/>
            <a:headEnd/>
            <a:tailEnd/>
          </a:ln>
        </p:spPr>
      </p:pic>
      <p:sp>
        <p:nvSpPr>
          <p:cNvPr id="7" name="文字方塊 6"/>
          <p:cNvSpPr txBox="1"/>
          <p:nvPr/>
        </p:nvSpPr>
        <p:spPr>
          <a:xfrm>
            <a:off x="0" y="1844824"/>
            <a:ext cx="3923928"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en-US" dirty="0" smtClean="0">
                <a:latin typeface="+mn-ea"/>
              </a:rPr>
              <a:t>本圖顯示</a:t>
            </a:r>
            <a:r>
              <a:rPr lang="en-US" altLang="zh-TW" dirty="0" smtClean="0">
                <a:latin typeface="+mn-ea"/>
              </a:rPr>
              <a:t>NOAA P-3</a:t>
            </a:r>
            <a:r>
              <a:rPr lang="zh-TW" altLang="zh-TW" dirty="0" smtClean="0">
                <a:latin typeface="+mn-ea"/>
              </a:rPr>
              <a:t>低機身雷</a:t>
            </a:r>
            <a:r>
              <a:rPr lang="zh-TW" altLang="en-US" dirty="0" smtClean="0">
                <a:latin typeface="+mn-ea"/>
              </a:rPr>
              <a:t>達</a:t>
            </a:r>
            <a:r>
              <a:rPr lang="zh-TW" altLang="zh-TW" dirty="0" smtClean="0">
                <a:latin typeface="+mn-ea"/>
              </a:rPr>
              <a:t>在</a:t>
            </a:r>
            <a:r>
              <a:rPr lang="en-US" altLang="zh-TW" dirty="0" smtClean="0">
                <a:latin typeface="+mn-ea"/>
              </a:rPr>
              <a:t>3km</a:t>
            </a:r>
            <a:r>
              <a:rPr lang="zh-TW" altLang="zh-TW" dirty="0" smtClean="0">
                <a:latin typeface="+mn-ea"/>
              </a:rPr>
              <a:t>高度於</a:t>
            </a:r>
            <a:r>
              <a:rPr lang="en-US" altLang="zh-TW" dirty="0" smtClean="0">
                <a:latin typeface="+mn-ea"/>
              </a:rPr>
              <a:t>1997</a:t>
            </a:r>
            <a:r>
              <a:rPr lang="zh-TW" altLang="zh-TW" dirty="0" smtClean="0">
                <a:latin typeface="+mn-ea"/>
              </a:rPr>
              <a:t>年</a:t>
            </a:r>
            <a:r>
              <a:rPr lang="en-US" altLang="zh-TW" dirty="0" smtClean="0">
                <a:latin typeface="+mn-ea"/>
              </a:rPr>
              <a:t>8</a:t>
            </a:r>
            <a:r>
              <a:rPr lang="zh-TW" altLang="zh-TW" dirty="0" smtClean="0">
                <a:latin typeface="+mn-ea"/>
              </a:rPr>
              <a:t>月</a:t>
            </a:r>
            <a:r>
              <a:rPr lang="en-US" altLang="zh-TW" dirty="0" smtClean="0">
                <a:latin typeface="+mn-ea"/>
              </a:rPr>
              <a:t>2</a:t>
            </a:r>
            <a:r>
              <a:rPr lang="zh-TW" altLang="zh-TW" dirty="0" smtClean="0">
                <a:latin typeface="+mn-ea"/>
              </a:rPr>
              <a:t>日穿越眼牆</a:t>
            </a:r>
            <a:r>
              <a:rPr lang="en-US" altLang="zh-TW" dirty="0" smtClean="0">
                <a:latin typeface="+mn-ea"/>
              </a:rPr>
              <a:t>10</a:t>
            </a:r>
            <a:r>
              <a:rPr lang="zh-TW" altLang="zh-TW" dirty="0" smtClean="0">
                <a:latin typeface="+mn-ea"/>
              </a:rPr>
              <a:t>次的反射掃描。可由圖看出</a:t>
            </a:r>
            <a:r>
              <a:rPr lang="zh-TW" altLang="en-US" dirty="0" smtClean="0">
                <a:latin typeface="+mn-ea"/>
              </a:rPr>
              <a:t>，伴</a:t>
            </a:r>
            <a:r>
              <a:rPr lang="zh-TW" altLang="zh-TW" dirty="0" smtClean="0">
                <a:latin typeface="+mn-ea"/>
              </a:rPr>
              <a:t>隨著數個對流爆發</a:t>
            </a:r>
            <a:r>
              <a:rPr lang="en-US" altLang="zh-TW" dirty="0" smtClean="0">
                <a:latin typeface="+mn-ea"/>
              </a:rPr>
              <a:t>(A~H)</a:t>
            </a:r>
            <a:r>
              <a:rPr lang="zh-TW" altLang="zh-TW" dirty="0" smtClean="0">
                <a:latin typeface="+mn-ea"/>
              </a:rPr>
              <a:t>，</a:t>
            </a:r>
            <a:r>
              <a:rPr lang="zh-TW" altLang="en-US" dirty="0" smtClean="0">
                <a:latin typeface="+mn-ea"/>
              </a:rPr>
              <a:t>以及眼牆</a:t>
            </a:r>
            <a:r>
              <a:rPr lang="zh-TW" altLang="zh-TW" dirty="0" smtClean="0">
                <a:latin typeface="+mn-ea"/>
              </a:rPr>
              <a:t>從</a:t>
            </a:r>
            <a:r>
              <a:rPr lang="zh-TW" altLang="en-US" dirty="0" smtClean="0">
                <a:latin typeface="+mn-ea"/>
              </a:rPr>
              <a:t>非</a:t>
            </a:r>
            <a:r>
              <a:rPr lang="zh-TW" altLang="zh-TW" dirty="0" smtClean="0">
                <a:latin typeface="+mn-ea"/>
              </a:rPr>
              <a:t>對稱到略為軸對稱</a:t>
            </a:r>
            <a:r>
              <a:rPr lang="zh-TW" altLang="en-US" dirty="0" smtClean="0">
                <a:latin typeface="+mn-ea"/>
              </a:rPr>
              <a:t>的</a:t>
            </a:r>
            <a:r>
              <a:rPr lang="zh-TW" altLang="zh-TW" dirty="0" smtClean="0">
                <a:latin typeface="+mn-ea"/>
              </a:rPr>
              <a:t>結構</a:t>
            </a:r>
            <a:r>
              <a:rPr lang="zh-TW" altLang="en-US" dirty="0">
                <a:latin typeface="+mn-ea"/>
              </a:rPr>
              <a:t>。</a:t>
            </a:r>
            <a:endParaRPr lang="zh-TW" altLang="en-US" dirty="0" smtClean="0">
              <a:latin typeface="+mn-ea"/>
            </a:endParaRPr>
          </a:p>
        </p:txBody>
      </p:sp>
      <p:sp>
        <p:nvSpPr>
          <p:cNvPr id="6" name="文字方塊 5"/>
          <p:cNvSpPr txBox="1"/>
          <p:nvPr/>
        </p:nvSpPr>
        <p:spPr>
          <a:xfrm>
            <a:off x="0" y="3789040"/>
            <a:ext cx="399593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TW" altLang="zh-TW" dirty="0" smtClean="0">
                <a:latin typeface="+mn-ea"/>
              </a:rPr>
              <a:t>雷達</a:t>
            </a:r>
            <a:r>
              <a:rPr lang="zh-TW" altLang="en-US" dirty="0" smtClean="0">
                <a:latin typeface="+mn-ea"/>
              </a:rPr>
              <a:t>掃描</a:t>
            </a:r>
            <a:r>
              <a:rPr lang="zh-TW" altLang="zh-TW" dirty="0" smtClean="0">
                <a:latin typeface="+mn-ea"/>
              </a:rPr>
              <a:t>區域</a:t>
            </a:r>
            <a:r>
              <a:rPr lang="zh-TW" altLang="en-US" dirty="0" smtClean="0">
                <a:latin typeface="+mn-ea"/>
              </a:rPr>
              <a:t>呈</a:t>
            </a:r>
            <a:r>
              <a:rPr lang="zh-TW" altLang="zh-TW" dirty="0" smtClean="0">
                <a:latin typeface="+mn-ea"/>
              </a:rPr>
              <a:t>一個盒狀，在</a:t>
            </a:r>
            <a:r>
              <a:rPr lang="en-US" altLang="zh-TW" dirty="0" smtClean="0">
                <a:latin typeface="+mn-ea"/>
              </a:rPr>
              <a:t>2km</a:t>
            </a:r>
            <a:r>
              <a:rPr lang="zh-TW" altLang="zh-TW" dirty="0" smtClean="0">
                <a:latin typeface="+mn-ea"/>
              </a:rPr>
              <a:t>空間網格上，</a:t>
            </a:r>
            <a:r>
              <a:rPr lang="zh-TW" altLang="en-US" dirty="0" smtClean="0">
                <a:latin typeface="+mn-ea"/>
              </a:rPr>
              <a:t>水平向</a:t>
            </a:r>
            <a:r>
              <a:rPr lang="zh-TW" altLang="zh-TW" dirty="0" smtClean="0">
                <a:latin typeface="+mn-ea"/>
              </a:rPr>
              <a:t>延伸</a:t>
            </a:r>
            <a:r>
              <a:rPr lang="en-US" altLang="zh-TW" dirty="0" smtClean="0">
                <a:latin typeface="+mn-ea"/>
              </a:rPr>
              <a:t>120km</a:t>
            </a:r>
            <a:r>
              <a:rPr lang="zh-TW" altLang="zh-TW" dirty="0" smtClean="0">
                <a:latin typeface="+mn-ea"/>
              </a:rPr>
              <a:t>，而在</a:t>
            </a:r>
            <a:r>
              <a:rPr lang="en-US" altLang="zh-TW" dirty="0" smtClean="0">
                <a:latin typeface="+mn-ea"/>
              </a:rPr>
              <a:t>1km</a:t>
            </a:r>
            <a:r>
              <a:rPr lang="zh-TW" altLang="zh-TW" dirty="0" smtClean="0">
                <a:latin typeface="+mn-ea"/>
              </a:rPr>
              <a:t>空間網格上垂直延伸</a:t>
            </a:r>
            <a:r>
              <a:rPr lang="en-US" altLang="zh-TW" dirty="0" smtClean="0">
                <a:latin typeface="+mn-ea"/>
              </a:rPr>
              <a:t>20km</a:t>
            </a:r>
            <a:r>
              <a:rPr lang="zh-TW" altLang="zh-TW" dirty="0" smtClean="0">
                <a:latin typeface="+mn-ea"/>
              </a:rPr>
              <a:t>。因為海表面的汙染，第一層有用的資料位在</a:t>
            </a:r>
            <a:r>
              <a:rPr lang="en-US" altLang="zh-TW" dirty="0" smtClean="0">
                <a:latin typeface="+mn-ea"/>
              </a:rPr>
              <a:t>1km</a:t>
            </a:r>
            <a:r>
              <a:rPr lang="zh-TW" altLang="zh-TW" dirty="0" smtClean="0">
                <a:latin typeface="+mn-ea"/>
              </a:rPr>
              <a:t>高。</a:t>
            </a:r>
            <a:endParaRPr lang="zh-TW" altLang="en-US" dirty="0">
              <a:latin typeface="+mn-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1878</TotalTime>
  <Words>1998</Words>
  <Application>Microsoft Office PowerPoint</Application>
  <PresentationFormat>如螢幕大小 (4:3)</PresentationFormat>
  <Paragraphs>124</Paragraphs>
  <Slides>23</Slides>
  <Notes>2</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夏至</vt:lpstr>
      <vt:lpstr>颶風Guillermo(1997)之潛熱反演與其對於強度及結構之影響  第一部分-觀測與反演方案</vt:lpstr>
      <vt:lpstr>大綱</vt:lpstr>
      <vt:lpstr>關鍵字</vt:lpstr>
      <vt:lpstr>投影片 4</vt:lpstr>
      <vt:lpstr>簡介 </vt:lpstr>
      <vt:lpstr>前人研究</vt:lpstr>
      <vt:lpstr>投影片 7</vt:lpstr>
      <vt:lpstr>都卜勒雷達觀測平台及觀測資料 </vt:lpstr>
      <vt:lpstr>投影片 9</vt:lpstr>
      <vt:lpstr>潛熱反演之演算法 a.原理 </vt:lpstr>
      <vt:lpstr>投影片 11</vt:lpstr>
      <vt:lpstr>投影片 12</vt:lpstr>
      <vt:lpstr>投影片 13</vt:lpstr>
      <vt:lpstr>投影片 14</vt:lpstr>
      <vt:lpstr>b.檢驗飽和計算的假設 </vt:lpstr>
      <vt:lpstr>投影片 16</vt:lpstr>
      <vt:lpstr>觀測及誤差 a.都卜勒雷達-潛熱反演</vt:lpstr>
      <vt:lpstr>投影片 18</vt:lpstr>
      <vt:lpstr>b.不確定性估計</vt:lpstr>
      <vt:lpstr>結論</vt:lpstr>
      <vt:lpstr>投影片 21</vt:lpstr>
      <vt:lpstr>參考文獻</vt:lpstr>
      <vt:lpstr>投影片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颶風Guillermo(1997)之潛熱反演與潛熱對於強度及結構之影響  第一部分-演算法與觀測</dc:title>
  <dc:creator>LAB</dc:creator>
  <cp:lastModifiedBy>LAB</cp:lastModifiedBy>
  <cp:revision>253</cp:revision>
  <dcterms:created xsi:type="dcterms:W3CDTF">2011-12-07T14:15:27Z</dcterms:created>
  <dcterms:modified xsi:type="dcterms:W3CDTF">2011-12-20T06:50:38Z</dcterms:modified>
</cp:coreProperties>
</file>