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2" d="100"/>
          <a:sy n="82" d="100"/>
        </p:scale>
        <p:origin x="-112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18191049-70DB-48BD-88BF-E03C416443A5}" type="datetimeFigureOut">
              <a:rPr lang="zh-TW" altLang="en-US" smtClean="0"/>
              <a:t>2011/12/6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9FE81A9-EF66-432F-A072-C274818A7446}" type="slidenum">
              <a:rPr lang="zh-TW" altLang="en-US" smtClean="0"/>
              <a:t>‹#›</a:t>
            </a:fld>
            <a:endParaRPr lang="zh-TW" altLang="en-US"/>
          </a:p>
        </p:txBody>
      </p:sp>
    </p:spTree>
    <p:extLst>
      <p:ext uri="{BB962C8B-B14F-4D97-AF65-F5344CB8AC3E}">
        <p14:creationId xmlns:p14="http://schemas.microsoft.com/office/powerpoint/2010/main" val="262330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8191049-70DB-48BD-88BF-E03C416443A5}" type="datetimeFigureOut">
              <a:rPr lang="zh-TW" altLang="en-US" smtClean="0"/>
              <a:t>2011/12/6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9FE81A9-EF66-432F-A072-C274818A7446}" type="slidenum">
              <a:rPr lang="zh-TW" altLang="en-US" smtClean="0"/>
              <a:t>‹#›</a:t>
            </a:fld>
            <a:endParaRPr lang="zh-TW" altLang="en-US"/>
          </a:p>
        </p:txBody>
      </p:sp>
    </p:spTree>
    <p:extLst>
      <p:ext uri="{BB962C8B-B14F-4D97-AF65-F5344CB8AC3E}">
        <p14:creationId xmlns:p14="http://schemas.microsoft.com/office/powerpoint/2010/main" val="819833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8191049-70DB-48BD-88BF-E03C416443A5}" type="datetimeFigureOut">
              <a:rPr lang="zh-TW" altLang="en-US" smtClean="0"/>
              <a:t>2011/12/6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9FE81A9-EF66-432F-A072-C274818A7446}" type="slidenum">
              <a:rPr lang="zh-TW" altLang="en-US" smtClean="0"/>
              <a:t>‹#›</a:t>
            </a:fld>
            <a:endParaRPr lang="zh-TW" altLang="en-US"/>
          </a:p>
        </p:txBody>
      </p:sp>
    </p:spTree>
    <p:extLst>
      <p:ext uri="{BB962C8B-B14F-4D97-AF65-F5344CB8AC3E}">
        <p14:creationId xmlns:p14="http://schemas.microsoft.com/office/powerpoint/2010/main" val="3697792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8191049-70DB-48BD-88BF-E03C416443A5}" type="datetimeFigureOut">
              <a:rPr lang="zh-TW" altLang="en-US" smtClean="0"/>
              <a:t>2011/12/6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9FE81A9-EF66-432F-A072-C274818A7446}" type="slidenum">
              <a:rPr lang="zh-TW" altLang="en-US" smtClean="0"/>
              <a:t>‹#›</a:t>
            </a:fld>
            <a:endParaRPr lang="zh-TW" altLang="en-US"/>
          </a:p>
        </p:txBody>
      </p:sp>
    </p:spTree>
    <p:extLst>
      <p:ext uri="{BB962C8B-B14F-4D97-AF65-F5344CB8AC3E}">
        <p14:creationId xmlns:p14="http://schemas.microsoft.com/office/powerpoint/2010/main" val="974107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18191049-70DB-48BD-88BF-E03C416443A5}" type="datetimeFigureOut">
              <a:rPr lang="zh-TW" altLang="en-US" smtClean="0"/>
              <a:t>2011/12/6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9FE81A9-EF66-432F-A072-C274818A7446}" type="slidenum">
              <a:rPr lang="zh-TW" altLang="en-US" smtClean="0"/>
              <a:t>‹#›</a:t>
            </a:fld>
            <a:endParaRPr lang="zh-TW" altLang="en-US"/>
          </a:p>
        </p:txBody>
      </p:sp>
    </p:spTree>
    <p:extLst>
      <p:ext uri="{BB962C8B-B14F-4D97-AF65-F5344CB8AC3E}">
        <p14:creationId xmlns:p14="http://schemas.microsoft.com/office/powerpoint/2010/main" val="2602800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18191049-70DB-48BD-88BF-E03C416443A5}" type="datetimeFigureOut">
              <a:rPr lang="zh-TW" altLang="en-US" smtClean="0"/>
              <a:t>2011/12/6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9FE81A9-EF66-432F-A072-C274818A7446}" type="slidenum">
              <a:rPr lang="zh-TW" altLang="en-US" smtClean="0"/>
              <a:t>‹#›</a:t>
            </a:fld>
            <a:endParaRPr lang="zh-TW" altLang="en-US"/>
          </a:p>
        </p:txBody>
      </p:sp>
    </p:spTree>
    <p:extLst>
      <p:ext uri="{BB962C8B-B14F-4D97-AF65-F5344CB8AC3E}">
        <p14:creationId xmlns:p14="http://schemas.microsoft.com/office/powerpoint/2010/main" val="3437308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18191049-70DB-48BD-88BF-E03C416443A5}" type="datetimeFigureOut">
              <a:rPr lang="zh-TW" altLang="en-US" smtClean="0"/>
              <a:t>2011/12/6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99FE81A9-EF66-432F-A072-C274818A7446}" type="slidenum">
              <a:rPr lang="zh-TW" altLang="en-US" smtClean="0"/>
              <a:t>‹#›</a:t>
            </a:fld>
            <a:endParaRPr lang="zh-TW" altLang="en-US"/>
          </a:p>
        </p:txBody>
      </p:sp>
    </p:spTree>
    <p:extLst>
      <p:ext uri="{BB962C8B-B14F-4D97-AF65-F5344CB8AC3E}">
        <p14:creationId xmlns:p14="http://schemas.microsoft.com/office/powerpoint/2010/main" val="1878998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18191049-70DB-48BD-88BF-E03C416443A5}" type="datetimeFigureOut">
              <a:rPr lang="zh-TW" altLang="en-US" smtClean="0"/>
              <a:t>2011/12/6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99FE81A9-EF66-432F-A072-C274818A7446}" type="slidenum">
              <a:rPr lang="zh-TW" altLang="en-US" smtClean="0"/>
              <a:t>‹#›</a:t>
            </a:fld>
            <a:endParaRPr lang="zh-TW" altLang="en-US"/>
          </a:p>
        </p:txBody>
      </p:sp>
    </p:spTree>
    <p:extLst>
      <p:ext uri="{BB962C8B-B14F-4D97-AF65-F5344CB8AC3E}">
        <p14:creationId xmlns:p14="http://schemas.microsoft.com/office/powerpoint/2010/main" val="2461401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8191049-70DB-48BD-88BF-E03C416443A5}" type="datetimeFigureOut">
              <a:rPr lang="zh-TW" altLang="en-US" smtClean="0"/>
              <a:t>2011/12/6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9FE81A9-EF66-432F-A072-C274818A7446}" type="slidenum">
              <a:rPr lang="zh-TW" altLang="en-US" smtClean="0"/>
              <a:t>‹#›</a:t>
            </a:fld>
            <a:endParaRPr lang="zh-TW" altLang="en-US"/>
          </a:p>
        </p:txBody>
      </p:sp>
    </p:spTree>
    <p:extLst>
      <p:ext uri="{BB962C8B-B14F-4D97-AF65-F5344CB8AC3E}">
        <p14:creationId xmlns:p14="http://schemas.microsoft.com/office/powerpoint/2010/main" val="2223906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8191049-70DB-48BD-88BF-E03C416443A5}" type="datetimeFigureOut">
              <a:rPr lang="zh-TW" altLang="en-US" smtClean="0"/>
              <a:t>2011/12/6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9FE81A9-EF66-432F-A072-C274818A7446}" type="slidenum">
              <a:rPr lang="zh-TW" altLang="en-US" smtClean="0"/>
              <a:t>‹#›</a:t>
            </a:fld>
            <a:endParaRPr lang="zh-TW" altLang="en-US"/>
          </a:p>
        </p:txBody>
      </p:sp>
    </p:spTree>
    <p:extLst>
      <p:ext uri="{BB962C8B-B14F-4D97-AF65-F5344CB8AC3E}">
        <p14:creationId xmlns:p14="http://schemas.microsoft.com/office/powerpoint/2010/main" val="3080951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8191049-70DB-48BD-88BF-E03C416443A5}" type="datetimeFigureOut">
              <a:rPr lang="zh-TW" altLang="en-US" smtClean="0"/>
              <a:t>2011/12/6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9FE81A9-EF66-432F-A072-C274818A7446}" type="slidenum">
              <a:rPr lang="zh-TW" altLang="en-US" smtClean="0"/>
              <a:t>‹#›</a:t>
            </a:fld>
            <a:endParaRPr lang="zh-TW" altLang="en-US"/>
          </a:p>
        </p:txBody>
      </p:sp>
    </p:spTree>
    <p:extLst>
      <p:ext uri="{BB962C8B-B14F-4D97-AF65-F5344CB8AC3E}">
        <p14:creationId xmlns:p14="http://schemas.microsoft.com/office/powerpoint/2010/main" val="867552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191049-70DB-48BD-88BF-E03C416443A5}" type="datetimeFigureOut">
              <a:rPr lang="zh-TW" altLang="en-US" smtClean="0"/>
              <a:t>2011/12/6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FE81A9-EF66-432F-A072-C274818A7446}" type="slidenum">
              <a:rPr lang="zh-TW" altLang="en-US" smtClean="0"/>
              <a:t>‹#›</a:t>
            </a:fld>
            <a:endParaRPr lang="zh-TW" altLang="en-US"/>
          </a:p>
        </p:txBody>
      </p:sp>
    </p:spTree>
    <p:extLst>
      <p:ext uri="{BB962C8B-B14F-4D97-AF65-F5344CB8AC3E}">
        <p14:creationId xmlns:p14="http://schemas.microsoft.com/office/powerpoint/2010/main" val="261492327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23528" y="1556793"/>
            <a:ext cx="8424936" cy="2043658"/>
          </a:xfrm>
        </p:spPr>
        <p:txBody>
          <a:bodyPr>
            <a:normAutofit/>
          </a:bodyPr>
          <a:lstStyle/>
          <a:p>
            <a:r>
              <a:rPr lang="zh-TW" altLang="en-US" sz="3800" b="1" dirty="0" smtClean="0">
                <a:solidFill>
                  <a:schemeClr val="accent3">
                    <a:lumMod val="50000"/>
                  </a:schemeClr>
                </a:solidFill>
                <a:effectLst>
                  <a:outerShdw blurRad="38100" dist="38100" dir="2700000" algn="tl">
                    <a:srgbClr val="000000">
                      <a:alpha val="43137"/>
                    </a:srgbClr>
                  </a:outerShdw>
                </a:effectLst>
                <a:latin typeface="+mn-lt"/>
                <a:ea typeface="微軟正黑體" pitchFamily="34" charset="-120"/>
              </a:rPr>
              <a:t>使用</a:t>
            </a:r>
            <a:r>
              <a:rPr lang="en-US" altLang="zh-TW" sz="3800" b="1" dirty="0" smtClean="0">
                <a:solidFill>
                  <a:schemeClr val="accent3">
                    <a:lumMod val="50000"/>
                  </a:schemeClr>
                </a:solidFill>
                <a:effectLst>
                  <a:outerShdw blurRad="38100" dist="38100" dir="2700000" algn="tl">
                    <a:srgbClr val="000000">
                      <a:alpha val="43137"/>
                    </a:srgbClr>
                  </a:outerShdw>
                </a:effectLst>
                <a:latin typeface="+mn-lt"/>
                <a:ea typeface="微軟正黑體" pitchFamily="34" charset="-120"/>
              </a:rPr>
              <a:t>Two-moment scheme</a:t>
            </a:r>
            <a:r>
              <a:rPr lang="zh-TW" altLang="en-US" sz="3800" b="1" dirty="0" smtClean="0">
                <a:solidFill>
                  <a:schemeClr val="accent3">
                    <a:lumMod val="50000"/>
                  </a:schemeClr>
                </a:solidFill>
                <a:effectLst>
                  <a:outerShdw blurRad="38100" dist="38100" dir="2700000" algn="tl">
                    <a:srgbClr val="000000">
                      <a:alpha val="43137"/>
                    </a:srgbClr>
                  </a:outerShdw>
                </a:effectLst>
                <a:latin typeface="+mn-lt"/>
                <a:ea typeface="微軟正黑體" pitchFamily="34" charset="-120"/>
              </a:rPr>
              <a:t>及</a:t>
            </a:r>
            <a:r>
              <a:rPr lang="en-US" altLang="zh-TW" sz="3800" b="1" dirty="0" err="1" smtClean="0">
                <a:solidFill>
                  <a:schemeClr val="accent3">
                    <a:lumMod val="50000"/>
                  </a:schemeClr>
                </a:solidFill>
                <a:effectLst>
                  <a:outerShdw blurRad="38100" dist="38100" dir="2700000" algn="tl">
                    <a:srgbClr val="000000">
                      <a:alpha val="43137"/>
                    </a:srgbClr>
                  </a:outerShdw>
                </a:effectLst>
                <a:latin typeface="+mn-lt"/>
                <a:ea typeface="微軟正黑體" pitchFamily="34" charset="-120"/>
              </a:rPr>
              <a:t>SoWMEX</a:t>
            </a:r>
            <a:r>
              <a:rPr lang="en-US" altLang="zh-TW" sz="3800" b="1" dirty="0" smtClean="0">
                <a:solidFill>
                  <a:schemeClr val="accent3">
                    <a:lumMod val="50000"/>
                  </a:schemeClr>
                </a:solidFill>
                <a:effectLst>
                  <a:outerShdw blurRad="38100" dist="38100" dir="2700000" algn="tl">
                    <a:srgbClr val="000000">
                      <a:alpha val="43137"/>
                    </a:srgbClr>
                  </a:outerShdw>
                </a:effectLst>
                <a:latin typeface="+mn-lt"/>
                <a:ea typeface="微軟正黑體" pitchFamily="34" charset="-120"/>
              </a:rPr>
              <a:t>/</a:t>
            </a:r>
            <a:r>
              <a:rPr lang="en-US" altLang="zh-TW" sz="3800" b="1" dirty="0" err="1" smtClean="0">
                <a:solidFill>
                  <a:schemeClr val="accent3">
                    <a:lumMod val="50000"/>
                  </a:schemeClr>
                </a:solidFill>
                <a:effectLst>
                  <a:outerShdw blurRad="38100" dist="38100" dir="2700000" algn="tl">
                    <a:srgbClr val="000000">
                      <a:alpha val="43137"/>
                    </a:srgbClr>
                  </a:outerShdw>
                </a:effectLst>
                <a:latin typeface="+mn-lt"/>
                <a:ea typeface="微軟正黑體" pitchFamily="34" charset="-120"/>
              </a:rPr>
              <a:t>TiMREX</a:t>
            </a:r>
            <a:r>
              <a:rPr lang="zh-TW" altLang="en-US" sz="3800" b="1" dirty="0" smtClean="0">
                <a:solidFill>
                  <a:schemeClr val="accent3">
                    <a:lumMod val="50000"/>
                  </a:schemeClr>
                </a:solidFill>
                <a:effectLst>
                  <a:outerShdw blurRad="38100" dist="38100" dir="2700000" algn="tl">
                    <a:srgbClr val="000000">
                      <a:alpha val="43137"/>
                    </a:srgbClr>
                  </a:outerShdw>
                </a:effectLst>
                <a:latin typeface="+mn-lt"/>
                <a:ea typeface="微軟正黑體" pitchFamily="34" charset="-120"/>
              </a:rPr>
              <a:t>對雲微物理方法進行改進</a:t>
            </a:r>
            <a:endParaRPr lang="zh-TW" altLang="en-US" sz="3800" b="1" dirty="0">
              <a:solidFill>
                <a:schemeClr val="accent3">
                  <a:lumMod val="50000"/>
                </a:schemeClr>
              </a:solidFill>
              <a:effectLst>
                <a:outerShdw blurRad="38100" dist="38100" dir="2700000" algn="tl">
                  <a:srgbClr val="000000">
                    <a:alpha val="43137"/>
                  </a:srgbClr>
                </a:outerShdw>
              </a:effectLst>
              <a:latin typeface="+mn-lt"/>
              <a:ea typeface="微軟正黑體" pitchFamily="34" charset="-120"/>
            </a:endParaRPr>
          </a:p>
        </p:txBody>
      </p:sp>
      <p:sp>
        <p:nvSpPr>
          <p:cNvPr id="3" name="副標題 2"/>
          <p:cNvSpPr>
            <a:spLocks noGrp="1"/>
          </p:cNvSpPr>
          <p:nvPr>
            <p:ph type="subTitle" idx="1"/>
          </p:nvPr>
        </p:nvSpPr>
        <p:spPr>
          <a:xfrm>
            <a:off x="539552" y="4941168"/>
            <a:ext cx="8456984" cy="1656184"/>
          </a:xfrm>
        </p:spPr>
        <p:txBody>
          <a:bodyPr>
            <a:noAutofit/>
          </a:bodyPr>
          <a:lstStyle/>
          <a:p>
            <a:pPr algn="l"/>
            <a:r>
              <a:rPr lang="en-US" altLang="zh-TW" sz="2000" dirty="0" err="1"/>
              <a:t>Gao</a:t>
            </a:r>
            <a:r>
              <a:rPr lang="en-US" altLang="zh-TW" sz="2000" dirty="0"/>
              <a:t>, W., C.‐H. Sui, T.‐C. Chen Wang, and W.‐Y. Chang (2011), An evaluation and improvement of </a:t>
            </a:r>
            <a:r>
              <a:rPr lang="en-US" altLang="zh-TW" sz="2000" dirty="0" smtClean="0"/>
              <a:t>microphysical</a:t>
            </a:r>
            <a:r>
              <a:rPr lang="zh-TW" altLang="en-US" sz="2000" dirty="0" smtClean="0"/>
              <a:t> </a:t>
            </a:r>
            <a:r>
              <a:rPr lang="en-US" altLang="zh-TW" sz="2000" dirty="0" smtClean="0"/>
              <a:t>parameterization </a:t>
            </a:r>
            <a:r>
              <a:rPr lang="en-US" altLang="zh-TW" sz="2000" dirty="0"/>
              <a:t>from a two‐moment cloud microphysics scheme and the Southwest Monsoon Experiment (</a:t>
            </a:r>
            <a:r>
              <a:rPr lang="en-US" altLang="zh-TW" sz="2000" dirty="0" err="1"/>
              <a:t>SoWMEX</a:t>
            </a:r>
            <a:r>
              <a:rPr lang="en-US" altLang="zh-TW" sz="2000" dirty="0"/>
              <a:t>)/</a:t>
            </a:r>
            <a:r>
              <a:rPr lang="en-US" altLang="zh-TW" sz="2000" dirty="0" smtClean="0"/>
              <a:t>Terrain</a:t>
            </a:r>
            <a:r>
              <a:rPr lang="zh-TW" altLang="en-US" sz="2000" dirty="0" smtClean="0"/>
              <a:t> </a:t>
            </a:r>
            <a:r>
              <a:rPr lang="en-US" altLang="zh-TW" sz="2000" dirty="0" smtClean="0"/>
              <a:t>influenced</a:t>
            </a:r>
            <a:r>
              <a:rPr lang="zh-TW" altLang="en-US" sz="2000" dirty="0" smtClean="0"/>
              <a:t> </a:t>
            </a:r>
            <a:r>
              <a:rPr lang="en-US" altLang="zh-TW" sz="2000" dirty="0" smtClean="0"/>
              <a:t>Monsoon </a:t>
            </a:r>
            <a:r>
              <a:rPr lang="en-US" altLang="zh-TW" sz="2000" dirty="0"/>
              <a:t>Rainfall Experiment (</a:t>
            </a:r>
            <a:r>
              <a:rPr lang="en-US" altLang="zh-TW" sz="2000" dirty="0" err="1"/>
              <a:t>TiMREX</a:t>
            </a:r>
            <a:r>
              <a:rPr lang="en-US" altLang="zh-TW" sz="2000" dirty="0"/>
              <a:t>) observations, J. </a:t>
            </a:r>
            <a:r>
              <a:rPr lang="en-US" altLang="zh-TW" sz="2000" dirty="0" err="1"/>
              <a:t>Geophys</a:t>
            </a:r>
            <a:r>
              <a:rPr lang="en-US" altLang="zh-TW" sz="2000" dirty="0"/>
              <a:t>. Res., </a:t>
            </a:r>
            <a:r>
              <a:rPr lang="en-US" altLang="zh-TW" sz="2000" b="1" dirty="0" smtClean="0"/>
              <a:t>116.</a:t>
            </a:r>
            <a:endParaRPr lang="zh-TW" altLang="en-U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6309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3600" b="1" dirty="0" smtClean="0">
                <a:latin typeface="微軟正黑體" pitchFamily="34" charset="-120"/>
                <a:ea typeface="微軟正黑體" pitchFamily="34" charset="-120"/>
              </a:rPr>
              <a:t>五項水相粒子詳述</a:t>
            </a:r>
            <a:endParaRPr lang="zh-TW" altLang="en-US" sz="3600" b="1" dirty="0">
              <a:latin typeface="微軟正黑體" pitchFamily="34" charset="-120"/>
              <a:ea typeface="微軟正黑體" pitchFamily="34" charset="-120"/>
            </a:endParaRPr>
          </a:p>
        </p:txBody>
      </p:sp>
      <p:sp>
        <p:nvSpPr>
          <p:cNvPr id="3" name="內容版面配置區 2"/>
          <p:cNvSpPr>
            <a:spLocks noGrp="1"/>
          </p:cNvSpPr>
          <p:nvPr>
            <p:ph idx="1"/>
          </p:nvPr>
        </p:nvSpPr>
        <p:spPr/>
        <p:txBody>
          <a:bodyPr/>
          <a:lstStyle/>
          <a:p>
            <a:r>
              <a:rPr lang="zh-TW" altLang="en-US" sz="2800" b="1" dirty="0" smtClean="0">
                <a:ea typeface="微軟正黑體" pitchFamily="34" charset="-120"/>
              </a:rPr>
              <a:t>冰晶同質結合</a:t>
            </a:r>
            <a:r>
              <a:rPr lang="en-US" altLang="zh-TW" sz="2800" b="1" dirty="0" smtClean="0">
                <a:ea typeface="微軟正黑體" pitchFamily="34" charset="-120"/>
              </a:rPr>
              <a:t>&lt;-40</a:t>
            </a:r>
            <a:r>
              <a:rPr lang="zh-TW" altLang="en-US" sz="2800" b="1" dirty="0" smtClean="0">
                <a:ea typeface="微軟正黑體" pitchFamily="34" charset="-120"/>
              </a:rPr>
              <a:t>度，異質結合</a:t>
            </a:r>
            <a:r>
              <a:rPr lang="en-US" altLang="zh-TW" sz="2800" b="1" dirty="0" smtClean="0">
                <a:ea typeface="微軟正黑體" pitchFamily="34" charset="-120"/>
              </a:rPr>
              <a:t>&gt;-40</a:t>
            </a:r>
            <a:r>
              <a:rPr lang="zh-TW" altLang="en-US" sz="2800" b="1" dirty="0" smtClean="0">
                <a:ea typeface="微軟正黑體" pitchFamily="34" charset="-120"/>
              </a:rPr>
              <a:t>度，冰晶的粒子濃度由溫度及過飽和度決定。成長主要由水氣凝結及</a:t>
            </a:r>
            <a:r>
              <a:rPr lang="en-US" altLang="zh-TW" sz="2800" b="1" dirty="0" smtClean="0">
                <a:ea typeface="微軟正黑體" pitchFamily="34" charset="-120"/>
              </a:rPr>
              <a:t>Bergeron</a:t>
            </a:r>
            <a:r>
              <a:rPr lang="zh-TW" altLang="en-US" sz="2800" b="1" dirty="0" smtClean="0">
                <a:ea typeface="微軟正黑體" pitchFamily="34" charset="-120"/>
              </a:rPr>
              <a:t>效應。</a:t>
            </a:r>
            <a:endParaRPr lang="en-US" altLang="zh-TW" sz="2800" b="1" dirty="0" smtClean="0">
              <a:ea typeface="微軟正黑體" pitchFamily="34" charset="-120"/>
            </a:endParaRPr>
          </a:p>
          <a:p>
            <a:r>
              <a:rPr lang="zh-TW" altLang="en-US" sz="2800" b="1" dirty="0">
                <a:ea typeface="微軟正黑體" pitchFamily="34" charset="-120"/>
              </a:rPr>
              <a:t>雪的</a:t>
            </a:r>
            <a:r>
              <a:rPr lang="zh-TW" altLang="en-US" sz="2800" b="1" dirty="0" smtClean="0">
                <a:ea typeface="微軟正黑體" pitchFamily="34" charset="-120"/>
              </a:rPr>
              <a:t>形成主要為冰晶自動轉換。</a:t>
            </a:r>
            <a:endParaRPr lang="en-US" altLang="zh-TW" sz="2800" b="1" dirty="0" smtClean="0">
              <a:ea typeface="微軟正黑體" pitchFamily="34" charset="-120"/>
            </a:endParaRPr>
          </a:p>
          <a:p>
            <a:r>
              <a:rPr lang="zh-TW" altLang="en-US" sz="2800" b="1" dirty="0">
                <a:ea typeface="微軟正黑體" pitchFamily="34" charset="-120"/>
              </a:rPr>
              <a:t>軟</a:t>
            </a:r>
            <a:r>
              <a:rPr lang="zh-TW" altLang="en-US" sz="2800" b="1" dirty="0" smtClean="0">
                <a:ea typeface="微軟正黑體" pitchFamily="34" charset="-120"/>
              </a:rPr>
              <a:t>雹由融雪及凍雨所形成。</a:t>
            </a:r>
            <a:endParaRPr lang="en-US" altLang="zh-TW" sz="2800" b="1" dirty="0" smtClean="0">
              <a:ea typeface="微軟正黑體" pitchFamily="34" charset="-120"/>
            </a:endParaRPr>
          </a:p>
          <a:p>
            <a:r>
              <a:rPr lang="zh-TW" altLang="en-US" sz="2800" b="1" dirty="0" smtClean="0">
                <a:latin typeface="微軟正黑體" pitchFamily="34" charset="-120"/>
                <a:ea typeface="微軟正黑體" pitchFamily="34" charset="-120"/>
              </a:rPr>
              <a:t>由於凝結及蒸發的時間尺度過小，過飽和場及相位轉換計算比起其他微物理過程較為昂貴，因此採用半隱式的積分方法，就不受時間約束的穩定影響。</a:t>
            </a:r>
            <a:endParaRPr lang="en-US" altLang="zh-TW" sz="2800" b="1" dirty="0" smtClean="0">
              <a:latin typeface="微軟正黑體" pitchFamily="34" charset="-120"/>
              <a:ea typeface="微軟正黑體" pitchFamily="34" charset="-120"/>
            </a:endParaRPr>
          </a:p>
          <a:p>
            <a:endParaRPr lang="zh-TW" altLang="en-US" dirty="0"/>
          </a:p>
        </p:txBody>
      </p:sp>
    </p:spTree>
    <p:extLst>
      <p:ext uri="{BB962C8B-B14F-4D97-AF65-F5344CB8AC3E}">
        <p14:creationId xmlns:p14="http://schemas.microsoft.com/office/powerpoint/2010/main" val="1282771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3600" b="1" dirty="0">
                <a:solidFill>
                  <a:schemeClr val="accent3">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資料與模式設置</a:t>
            </a:r>
            <a:endParaRPr lang="zh-TW" altLang="en-US" sz="3600" dirty="0">
              <a:solidFill>
                <a:schemeClr val="accent3">
                  <a:lumMod val="50000"/>
                </a:schemeClr>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Autofit/>
              </a:bodyPr>
              <a:lstStyle/>
              <a:p>
                <a:r>
                  <a:rPr lang="en-US" altLang="zh-TW" sz="2800" b="1" dirty="0" smtClean="0">
                    <a:solidFill>
                      <a:schemeClr val="accent1"/>
                    </a:solidFill>
                    <a:effectLst>
                      <a:outerShdw blurRad="38100" dist="38100" dir="2700000" algn="tl">
                        <a:srgbClr val="000000">
                          <a:alpha val="43137"/>
                        </a:srgbClr>
                      </a:outerShdw>
                    </a:effectLst>
                    <a:ea typeface="微軟正黑體" pitchFamily="34" charset="-120"/>
                  </a:rPr>
                  <a:t>3.</a:t>
                </a:r>
                <a:r>
                  <a:rPr lang="zh-TW" altLang="en-US" sz="2800" b="1" dirty="0" smtClean="0">
                    <a:solidFill>
                      <a:schemeClr val="accent1"/>
                    </a:solidFill>
                    <a:effectLst>
                      <a:outerShdw blurRad="38100" dist="38100" dir="2700000" algn="tl">
                        <a:srgbClr val="000000">
                          <a:alpha val="43137"/>
                        </a:srgbClr>
                      </a:outerShdw>
                    </a:effectLst>
                    <a:ea typeface="微軟正黑體" pitchFamily="34" charset="-120"/>
                  </a:rPr>
                  <a:t> 模式設置</a:t>
                </a:r>
                <a:endParaRPr lang="en-US" altLang="zh-TW" sz="2800" b="1" dirty="0">
                  <a:solidFill>
                    <a:schemeClr val="accent1"/>
                  </a:solidFill>
                  <a:effectLst>
                    <a:outerShdw blurRad="38100" dist="38100" dir="2700000" algn="tl">
                      <a:srgbClr val="000000">
                        <a:alpha val="43137"/>
                      </a:srgbClr>
                    </a:outerShdw>
                  </a:effectLst>
                  <a:ea typeface="微軟正黑體" pitchFamily="34" charset="-120"/>
                </a:endParaRPr>
              </a:p>
              <a:p>
                <a:endParaRPr lang="en-US" altLang="zh-TW" sz="2800" b="1" dirty="0" smtClean="0">
                  <a:ea typeface="微軟正黑體" pitchFamily="34" charset="-120"/>
                </a:endParaRPr>
              </a:p>
              <a:p>
                <a:endParaRPr lang="en-US" altLang="zh-TW" sz="2800" b="1" dirty="0">
                  <a:ea typeface="微軟正黑體" pitchFamily="34" charset="-120"/>
                </a:endParaRPr>
              </a:p>
              <a:p>
                <a:endParaRPr lang="en-US" altLang="zh-TW" sz="2800" b="1" dirty="0" smtClean="0">
                  <a:ea typeface="微軟正黑體" pitchFamily="34" charset="-120"/>
                </a:endParaRPr>
              </a:p>
              <a:p>
                <a:endParaRPr lang="en-US" altLang="zh-TW" sz="2800" b="1" dirty="0" smtClean="0">
                  <a:ea typeface="微軟正黑體" pitchFamily="34" charset="-120"/>
                </a:endParaRPr>
              </a:p>
              <a:p>
                <a:r>
                  <a:rPr lang="zh-TW" altLang="en-US" sz="2800" b="1" dirty="0" smtClean="0">
                    <a:ea typeface="微軟正黑體" pitchFamily="34" charset="-120"/>
                  </a:rPr>
                  <a:t>長波</a:t>
                </a:r>
                <a:r>
                  <a:rPr lang="en-US" altLang="zh-TW" sz="2800" b="1" dirty="0" smtClean="0">
                    <a:ea typeface="微軟正黑體" pitchFamily="34" charset="-120"/>
                  </a:rPr>
                  <a:t>&amp;</a:t>
                </a:r>
                <a:r>
                  <a:rPr lang="zh-TW" altLang="en-US" sz="2800" b="1" dirty="0" smtClean="0">
                    <a:ea typeface="微軟正黑體" pitchFamily="34" charset="-120"/>
                  </a:rPr>
                  <a:t>短波輻射參數化：</a:t>
                </a:r>
                <a:r>
                  <a:rPr lang="en-US" altLang="zh-TW" sz="2800" b="1" dirty="0" err="1" smtClean="0">
                    <a:ea typeface="微軟正黑體" pitchFamily="34" charset="-120"/>
                  </a:rPr>
                  <a:t>rrtm</a:t>
                </a:r>
                <a:r>
                  <a:rPr lang="zh-TW" altLang="en-US" sz="2800" b="1" dirty="0" smtClean="0">
                    <a:ea typeface="微軟正黑體" pitchFamily="34" charset="-120"/>
                  </a:rPr>
                  <a:t>  </a:t>
                </a:r>
                <a:r>
                  <a:rPr lang="en-US" altLang="zh-TW" sz="2800" b="1" dirty="0" smtClean="0">
                    <a:ea typeface="微軟正黑體" pitchFamily="34" charset="-120"/>
                  </a:rPr>
                  <a:t>&amp;</a:t>
                </a:r>
                <a:r>
                  <a:rPr lang="zh-TW" altLang="en-US" sz="2800" b="1" dirty="0" smtClean="0">
                    <a:ea typeface="微軟正黑體" pitchFamily="34" charset="-120"/>
                  </a:rPr>
                  <a:t>  </a:t>
                </a:r>
                <a:r>
                  <a:rPr lang="en-US" altLang="zh-TW" sz="2800" b="1" dirty="0" err="1">
                    <a:ea typeface="微軟正黑體" pitchFamily="34" charset="-120"/>
                  </a:rPr>
                  <a:t>Dudhia</a:t>
                </a:r>
                <a:endParaRPr lang="en-US" altLang="zh-TW" sz="2800" b="1" dirty="0">
                  <a:ea typeface="微軟正黑體" pitchFamily="34" charset="-120"/>
                </a:endParaRPr>
              </a:p>
              <a:p>
                <a:r>
                  <a:rPr lang="zh-TW" altLang="en-US" sz="2800" b="1" dirty="0" smtClean="0">
                    <a:ea typeface="微軟正黑體" pitchFamily="34" charset="-120"/>
                  </a:rPr>
                  <a:t>邊界層參數化：</a:t>
                </a:r>
                <a:r>
                  <a:rPr lang="en-US" altLang="zh-TW" sz="2800" b="1" dirty="0">
                    <a:ea typeface="微軟正黑體" pitchFamily="34" charset="-120"/>
                  </a:rPr>
                  <a:t>YSU </a:t>
                </a:r>
                <a:r>
                  <a:rPr lang="en-US" altLang="zh-TW" sz="2800" b="1" dirty="0" smtClean="0">
                    <a:solidFill>
                      <a:schemeClr val="accent2">
                        <a:lumMod val="50000"/>
                      </a:schemeClr>
                    </a:solidFill>
                    <a:ea typeface="微軟正黑體" pitchFamily="34" charset="-120"/>
                  </a:rPr>
                  <a:t>(Mellor </a:t>
                </a:r>
                <a:r>
                  <a:rPr lang="en-US" altLang="zh-TW" sz="2800" b="1" dirty="0">
                    <a:solidFill>
                      <a:schemeClr val="accent2">
                        <a:lumMod val="50000"/>
                      </a:schemeClr>
                    </a:solidFill>
                    <a:ea typeface="微軟正黑體" pitchFamily="34" charset="-120"/>
                  </a:rPr>
                  <a:t>and Yamada, </a:t>
                </a:r>
                <a:r>
                  <a:rPr lang="en-US" altLang="zh-TW" sz="2800" b="1" dirty="0" smtClean="0">
                    <a:solidFill>
                      <a:schemeClr val="accent2">
                        <a:lumMod val="50000"/>
                      </a:schemeClr>
                    </a:solidFill>
                    <a:ea typeface="微軟正黑體" pitchFamily="34" charset="-120"/>
                  </a:rPr>
                  <a:t>1982)</a:t>
                </a:r>
              </a:p>
              <a:p>
                <a:r>
                  <a:rPr lang="zh-TW" altLang="en-US" sz="2800" b="1" dirty="0" smtClean="0">
                    <a:ea typeface="微軟正黑體" pitchFamily="34" charset="-120"/>
                  </a:rPr>
                  <a:t>初始資料：</a:t>
                </a:r>
                <a:r>
                  <a:rPr lang="en-US" altLang="zh-TW" sz="2800" b="1" dirty="0" smtClean="0">
                    <a:ea typeface="微軟正黑體" pitchFamily="34" charset="-120"/>
                  </a:rPr>
                  <a:t>NCEP</a:t>
                </a:r>
                <a:r>
                  <a:rPr lang="zh-TW" altLang="en-US" sz="2800" b="1" dirty="0" smtClean="0">
                    <a:ea typeface="微軟正黑體" pitchFamily="34" charset="-120"/>
                  </a:rPr>
                  <a:t>六小時分析資料</a:t>
                </a:r>
                <a:r>
                  <a:rPr lang="en-US" altLang="zh-TW" sz="2800" b="1" dirty="0" smtClean="0">
                    <a:ea typeface="微軟正黑體" pitchFamily="34" charset="-120"/>
                  </a:rPr>
                  <a:t>(1˚</a:t>
                </a:r>
                <a:r>
                  <a:rPr lang="en-US" altLang="zh-TW" sz="2800" b="1" dirty="0">
                    <a:ea typeface="微軟正黑體" pitchFamily="34" charset="-120"/>
                  </a:rPr>
                  <a:t> </a:t>
                </a:r>
                <a14:m>
                  <m:oMath xmlns:m="http://schemas.openxmlformats.org/officeDocument/2006/math">
                    <m:r>
                      <a:rPr lang="en-US" altLang="zh-TW" sz="2800" b="1" i="1">
                        <a:latin typeface="Cambria Math"/>
                        <a:ea typeface="Cambria Math"/>
                      </a:rPr>
                      <m:t>×</m:t>
                    </m:r>
                  </m:oMath>
                </a14:m>
                <a:r>
                  <a:rPr lang="en-US" altLang="zh-TW" sz="2800" b="1" dirty="0">
                    <a:ea typeface="微軟正黑體" pitchFamily="34" charset="-120"/>
                  </a:rPr>
                  <a:t> 1</a:t>
                </a:r>
                <a:r>
                  <a:rPr lang="en-US" altLang="zh-TW" sz="2800" b="1" dirty="0" smtClean="0">
                    <a:ea typeface="微軟正黑體" pitchFamily="34" charset="-120"/>
                  </a:rPr>
                  <a:t>˚)</a:t>
                </a:r>
              </a:p>
              <a:p>
                <a:r>
                  <a:rPr lang="zh-TW" altLang="en-US" sz="2800" b="1" dirty="0">
                    <a:ea typeface="微軟正黑體" pitchFamily="34" charset="-120"/>
                  </a:rPr>
                  <a:t>積分</a:t>
                </a:r>
                <a:r>
                  <a:rPr lang="zh-TW" altLang="en-US" sz="2800" b="1" dirty="0" smtClean="0">
                    <a:ea typeface="微軟正黑體" pitchFamily="34" charset="-120"/>
                  </a:rPr>
                  <a:t>時間：</a:t>
                </a:r>
                <a:r>
                  <a:rPr lang="en-US" altLang="zh-TW" sz="2800" b="1" dirty="0" smtClean="0">
                    <a:ea typeface="微軟正黑體" pitchFamily="34" charset="-120"/>
                  </a:rPr>
                  <a:t>6/13</a:t>
                </a:r>
                <a:r>
                  <a:rPr lang="zh-TW" altLang="en-US" sz="2800" b="1" dirty="0" smtClean="0">
                    <a:ea typeface="微軟正黑體" pitchFamily="34" charset="-120"/>
                  </a:rPr>
                  <a:t> </a:t>
                </a:r>
                <a:r>
                  <a:rPr lang="en-US" altLang="zh-TW" sz="2800" b="1" dirty="0" smtClean="0">
                    <a:ea typeface="微軟正黑體" pitchFamily="34" charset="-120"/>
                  </a:rPr>
                  <a:t>1200UTC</a:t>
                </a:r>
                <a:r>
                  <a:rPr lang="zh-TW" altLang="en-US" sz="2800" b="1" dirty="0" smtClean="0">
                    <a:ea typeface="微軟正黑體" pitchFamily="34" charset="-120"/>
                  </a:rPr>
                  <a:t> 至 </a:t>
                </a:r>
                <a:r>
                  <a:rPr lang="en-US" altLang="zh-TW" sz="2800" b="1" dirty="0" smtClean="0">
                    <a:ea typeface="微軟正黑體" pitchFamily="34" charset="-120"/>
                  </a:rPr>
                  <a:t>6/14</a:t>
                </a:r>
                <a:r>
                  <a:rPr lang="zh-TW" altLang="en-US" sz="2800" b="1" dirty="0" smtClean="0">
                    <a:ea typeface="微軟正黑體" pitchFamily="34" charset="-120"/>
                  </a:rPr>
                  <a:t> </a:t>
                </a:r>
                <a:r>
                  <a:rPr lang="en-US" altLang="zh-TW" sz="2800" b="1" dirty="0" smtClean="0">
                    <a:ea typeface="微軟正黑體" pitchFamily="34" charset="-120"/>
                  </a:rPr>
                  <a:t>1200UTC</a:t>
                </a:r>
                <a:endParaRPr lang="zh-TW" altLang="en-US" sz="2800" b="1" dirty="0">
                  <a:ea typeface="微軟正黑體" pitchFamily="34" charset="-12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1333" t="-1617" b="-579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extLst>
                  <p:ext uri="{D42A27DB-BD31-4B8C-83A1-F6EECF244321}">
                    <p14:modId xmlns:p14="http://schemas.microsoft.com/office/powerpoint/2010/main" val="1350666283"/>
                  </p:ext>
                </p:extLst>
              </p:nvPr>
            </p:nvGraphicFramePr>
            <p:xfrm>
              <a:off x="539552" y="2204864"/>
              <a:ext cx="8280920" cy="1849120"/>
            </p:xfrm>
            <a:graphic>
              <a:graphicData uri="http://schemas.openxmlformats.org/drawingml/2006/table">
                <a:tbl>
                  <a:tblPr firstRow="1" bandRow="1">
                    <a:tableStyleId>{5C22544A-7EE6-4342-B048-85BDC9FD1C3A}</a:tableStyleId>
                  </a:tblPr>
                  <a:tblGrid>
                    <a:gridCol w="2070230"/>
                    <a:gridCol w="2070230"/>
                    <a:gridCol w="2070230"/>
                    <a:gridCol w="2070230"/>
                  </a:tblGrid>
                  <a:tr h="370840">
                    <a:tc>
                      <a:txBody>
                        <a:bodyPr/>
                        <a:lstStyle/>
                        <a:p>
                          <a:r>
                            <a:rPr lang="en-US" altLang="zh-TW" b="1" dirty="0" smtClean="0">
                              <a:latin typeface="+mn-lt"/>
                              <a:ea typeface="微軟正黑體" pitchFamily="34" charset="-120"/>
                            </a:rPr>
                            <a:t>WRF</a:t>
                          </a:r>
                          <a:r>
                            <a:rPr lang="zh-TW" altLang="en-US" b="1" dirty="0" smtClean="0">
                              <a:latin typeface="+mn-lt"/>
                              <a:ea typeface="微軟正黑體" pitchFamily="34" charset="-120"/>
                            </a:rPr>
                            <a:t>  </a:t>
                          </a:r>
                          <a:r>
                            <a:rPr lang="en-US" altLang="zh-TW" b="1" dirty="0" smtClean="0">
                              <a:latin typeface="+mn-lt"/>
                              <a:ea typeface="微軟正黑體" pitchFamily="34" charset="-120"/>
                            </a:rPr>
                            <a:t>V3.1</a:t>
                          </a:r>
                          <a:endParaRPr lang="zh-TW" altLang="en-US" b="1" dirty="0">
                            <a:latin typeface="+mn-lt"/>
                            <a:ea typeface="微軟正黑體" pitchFamily="34" charset="-120"/>
                          </a:endParaRPr>
                        </a:p>
                      </a:txBody>
                      <a:tcPr/>
                    </a:tc>
                    <a:tc>
                      <a:txBody>
                        <a:bodyPr/>
                        <a:lstStyle/>
                        <a:p>
                          <a:r>
                            <a:rPr lang="en-US" altLang="zh-TW" b="1" dirty="0" smtClean="0">
                              <a:latin typeface="+mn-lt"/>
                              <a:ea typeface="微軟正黑體" pitchFamily="34" charset="-120"/>
                            </a:rPr>
                            <a:t>Domain1 </a:t>
                          </a:r>
                          <a:endParaRPr lang="zh-TW" altLang="en-US" b="1" dirty="0">
                            <a:latin typeface="+mn-lt"/>
                            <a:ea typeface="微軟正黑體" pitchFamily="34" charset="-120"/>
                          </a:endParaRPr>
                        </a:p>
                      </a:txBody>
                      <a:tcPr/>
                    </a:tc>
                    <a:tc>
                      <a:txBody>
                        <a:bodyPr/>
                        <a:lstStyle/>
                        <a:p>
                          <a:r>
                            <a:rPr lang="en-US" altLang="zh-TW" b="1" dirty="0" smtClean="0">
                              <a:latin typeface="+mn-lt"/>
                              <a:ea typeface="微軟正黑體" pitchFamily="34" charset="-120"/>
                            </a:rPr>
                            <a:t>Domain2</a:t>
                          </a:r>
                          <a:endParaRPr lang="zh-TW" altLang="en-US" b="1" dirty="0">
                            <a:latin typeface="+mn-lt"/>
                            <a:ea typeface="微軟正黑體" pitchFamily="34" charset="-120"/>
                          </a:endParaRPr>
                        </a:p>
                      </a:txBody>
                      <a:tcPr/>
                    </a:tc>
                    <a:tc>
                      <a:txBody>
                        <a:bodyPr/>
                        <a:lstStyle/>
                        <a:p>
                          <a:r>
                            <a:rPr lang="en-US" altLang="zh-TW" b="1" dirty="0" smtClean="0">
                              <a:latin typeface="+mn-lt"/>
                              <a:ea typeface="微軟正黑體" pitchFamily="34" charset="-120"/>
                            </a:rPr>
                            <a:t>Domain3</a:t>
                          </a:r>
                          <a:endParaRPr lang="zh-TW" altLang="en-US" b="1" dirty="0">
                            <a:latin typeface="+mn-lt"/>
                            <a:ea typeface="微軟正黑體" pitchFamily="34" charset="-120"/>
                          </a:endParaRPr>
                        </a:p>
                      </a:txBody>
                      <a:tcPr/>
                    </a:tc>
                  </a:tr>
                  <a:tr h="349240">
                    <a:tc>
                      <a:txBody>
                        <a:bodyPr/>
                        <a:lstStyle/>
                        <a:p>
                          <a:r>
                            <a:rPr lang="zh-TW" altLang="en-US" b="1" dirty="0" smtClean="0">
                              <a:solidFill>
                                <a:schemeClr val="accent4">
                                  <a:lumMod val="75000"/>
                                </a:schemeClr>
                              </a:solidFill>
                              <a:latin typeface="+mn-lt"/>
                              <a:ea typeface="微軟正黑體" pitchFamily="34" charset="-120"/>
                            </a:rPr>
                            <a:t>網格數</a:t>
                          </a:r>
                          <a:endParaRPr lang="zh-TW" altLang="en-US" b="1" dirty="0">
                            <a:solidFill>
                              <a:schemeClr val="accent4">
                                <a:lumMod val="75000"/>
                              </a:schemeClr>
                            </a:solidFill>
                            <a:latin typeface="+mn-lt"/>
                            <a:ea typeface="微軟正黑體" pitchFamily="34" charset="-120"/>
                          </a:endParaRPr>
                        </a:p>
                      </a:txBody>
                      <a:tcPr/>
                    </a:tc>
                    <a:tc>
                      <a:txBody>
                        <a:bodyPr/>
                        <a:lstStyle/>
                        <a:p>
                          <a:r>
                            <a:rPr lang="en-US" altLang="zh-TW" b="1" dirty="0" smtClean="0">
                              <a:solidFill>
                                <a:schemeClr val="accent4">
                                  <a:lumMod val="75000"/>
                                </a:schemeClr>
                              </a:solidFill>
                              <a:latin typeface="+mn-lt"/>
                              <a:ea typeface="微軟正黑體" pitchFamily="34" charset="-120"/>
                            </a:rPr>
                            <a:t>301</a:t>
                          </a:r>
                          <a14:m>
                            <m:oMath xmlns:m="http://schemas.openxmlformats.org/officeDocument/2006/math">
                              <m:r>
                                <a:rPr lang="en-US" altLang="zh-TW" b="1" i="1" smtClean="0">
                                  <a:solidFill>
                                    <a:schemeClr val="accent4">
                                      <a:lumMod val="75000"/>
                                    </a:schemeClr>
                                  </a:solidFill>
                                  <a:latin typeface="Cambria Math"/>
                                  <a:ea typeface="Cambria Math"/>
                                </a:rPr>
                                <m:t>×</m:t>
                              </m:r>
                            </m:oMath>
                          </a14:m>
                          <a:r>
                            <a:rPr lang="en-US" altLang="zh-TW" b="1" dirty="0" smtClean="0">
                              <a:solidFill>
                                <a:schemeClr val="accent4">
                                  <a:lumMod val="75000"/>
                                </a:schemeClr>
                              </a:solidFill>
                              <a:latin typeface="+mn-lt"/>
                              <a:ea typeface="微軟正黑體" pitchFamily="34" charset="-120"/>
                            </a:rPr>
                            <a:t>271</a:t>
                          </a:r>
                          <a14:m>
                            <m:oMath xmlns:m="http://schemas.openxmlformats.org/officeDocument/2006/math">
                              <m:r>
                                <a:rPr lang="en-US" altLang="zh-TW" b="1" i="1" smtClean="0">
                                  <a:solidFill>
                                    <a:schemeClr val="accent4">
                                      <a:lumMod val="75000"/>
                                    </a:schemeClr>
                                  </a:solidFill>
                                  <a:latin typeface="Cambria Math"/>
                                  <a:ea typeface="Cambria Math"/>
                                </a:rPr>
                                <m:t>×</m:t>
                              </m:r>
                            </m:oMath>
                          </a14:m>
                          <a:r>
                            <a:rPr lang="en-US" altLang="zh-TW" b="1" dirty="0" smtClean="0">
                              <a:solidFill>
                                <a:schemeClr val="accent4">
                                  <a:lumMod val="75000"/>
                                </a:schemeClr>
                              </a:solidFill>
                              <a:latin typeface="+mn-lt"/>
                              <a:ea typeface="微軟正黑體" pitchFamily="34" charset="-120"/>
                            </a:rPr>
                            <a:t>35</a:t>
                          </a:r>
                          <a:endParaRPr lang="zh-TW" altLang="en-US" b="1" dirty="0">
                            <a:solidFill>
                              <a:schemeClr val="accent4">
                                <a:lumMod val="75000"/>
                              </a:schemeClr>
                            </a:solidFill>
                            <a:latin typeface="+mn-lt"/>
                            <a:ea typeface="微軟正黑體" pitchFamily="34" charset="-120"/>
                          </a:endParaRPr>
                        </a:p>
                      </a:txBody>
                      <a:tcPr/>
                    </a:tc>
                    <a:tc>
                      <a:txBody>
                        <a:bodyPr/>
                        <a:lstStyle/>
                        <a:p>
                          <a:r>
                            <a:rPr lang="en-US" altLang="zh-TW" b="1" dirty="0" smtClean="0">
                              <a:solidFill>
                                <a:schemeClr val="accent4">
                                  <a:lumMod val="75000"/>
                                </a:schemeClr>
                              </a:solidFill>
                              <a:latin typeface="+mn-lt"/>
                              <a:ea typeface="微軟正黑體" pitchFamily="34" charset="-120"/>
                            </a:rPr>
                            <a:t>361</a:t>
                          </a:r>
                          <a14:m>
                            <m:oMath xmlns:m="http://schemas.openxmlformats.org/officeDocument/2006/math">
                              <m:r>
                                <a:rPr lang="en-US" altLang="zh-TW" b="1" i="1" smtClean="0">
                                  <a:solidFill>
                                    <a:schemeClr val="accent4">
                                      <a:lumMod val="75000"/>
                                    </a:schemeClr>
                                  </a:solidFill>
                                  <a:latin typeface="Cambria Math"/>
                                  <a:ea typeface="Cambria Math"/>
                                </a:rPr>
                                <m:t>×</m:t>
                              </m:r>
                            </m:oMath>
                          </a14:m>
                          <a:r>
                            <a:rPr lang="en-US" altLang="zh-TW" b="1" dirty="0" smtClean="0">
                              <a:solidFill>
                                <a:schemeClr val="accent4">
                                  <a:lumMod val="75000"/>
                                </a:schemeClr>
                              </a:solidFill>
                              <a:latin typeface="+mn-lt"/>
                              <a:ea typeface="微軟正黑體" pitchFamily="34" charset="-120"/>
                            </a:rPr>
                            <a:t>331</a:t>
                          </a:r>
                          <a14:m>
                            <m:oMath xmlns:m="http://schemas.openxmlformats.org/officeDocument/2006/math">
                              <m:r>
                                <a:rPr lang="en-US" altLang="zh-TW" b="1" i="1" smtClean="0">
                                  <a:solidFill>
                                    <a:schemeClr val="accent4">
                                      <a:lumMod val="75000"/>
                                    </a:schemeClr>
                                  </a:solidFill>
                                  <a:latin typeface="Cambria Math"/>
                                  <a:ea typeface="Cambria Math"/>
                                </a:rPr>
                                <m:t>×</m:t>
                              </m:r>
                            </m:oMath>
                          </a14:m>
                          <a:r>
                            <a:rPr lang="en-US" altLang="zh-TW" b="1" dirty="0" smtClean="0">
                              <a:solidFill>
                                <a:schemeClr val="accent4">
                                  <a:lumMod val="75000"/>
                                </a:schemeClr>
                              </a:solidFill>
                              <a:latin typeface="+mn-lt"/>
                              <a:ea typeface="微軟正黑體" pitchFamily="34" charset="-120"/>
                            </a:rPr>
                            <a:t>35</a:t>
                          </a:r>
                          <a:endParaRPr lang="zh-TW" altLang="en-US" b="1" dirty="0">
                            <a:solidFill>
                              <a:schemeClr val="accent4">
                                <a:lumMod val="75000"/>
                              </a:schemeClr>
                            </a:solidFill>
                            <a:latin typeface="+mn-lt"/>
                            <a:ea typeface="微軟正黑體" pitchFamily="34" charset="-120"/>
                          </a:endParaRPr>
                        </a:p>
                      </a:txBody>
                      <a:tcPr/>
                    </a:tc>
                    <a:tc>
                      <a:txBody>
                        <a:bodyPr/>
                        <a:lstStyle/>
                        <a:p>
                          <a:r>
                            <a:rPr lang="en-US" altLang="zh-TW" b="1" dirty="0" smtClean="0">
                              <a:solidFill>
                                <a:schemeClr val="accent4">
                                  <a:lumMod val="75000"/>
                                </a:schemeClr>
                              </a:solidFill>
                              <a:latin typeface="+mn-lt"/>
                              <a:ea typeface="微軟正黑體" pitchFamily="34" charset="-120"/>
                            </a:rPr>
                            <a:t>421</a:t>
                          </a:r>
                          <a14:m>
                            <m:oMath xmlns:m="http://schemas.openxmlformats.org/officeDocument/2006/math">
                              <m:r>
                                <a:rPr lang="en-US" altLang="zh-TW" b="1" i="1" smtClean="0">
                                  <a:solidFill>
                                    <a:schemeClr val="accent4">
                                      <a:lumMod val="75000"/>
                                    </a:schemeClr>
                                  </a:solidFill>
                                  <a:latin typeface="Cambria Math"/>
                                  <a:ea typeface="Cambria Math"/>
                                </a:rPr>
                                <m:t>×</m:t>
                              </m:r>
                            </m:oMath>
                          </a14:m>
                          <a:r>
                            <a:rPr lang="en-US" altLang="zh-TW" b="1" dirty="0" smtClean="0">
                              <a:solidFill>
                                <a:schemeClr val="accent4">
                                  <a:lumMod val="75000"/>
                                </a:schemeClr>
                              </a:solidFill>
                              <a:latin typeface="+mn-lt"/>
                              <a:ea typeface="微軟正黑體" pitchFamily="34" charset="-120"/>
                            </a:rPr>
                            <a:t>361</a:t>
                          </a:r>
                          <a14:m>
                            <m:oMath xmlns:m="http://schemas.openxmlformats.org/officeDocument/2006/math">
                              <m:r>
                                <a:rPr lang="en-US" altLang="zh-TW" b="1" i="1" smtClean="0">
                                  <a:solidFill>
                                    <a:schemeClr val="accent4">
                                      <a:lumMod val="75000"/>
                                    </a:schemeClr>
                                  </a:solidFill>
                                  <a:latin typeface="Cambria Math"/>
                                  <a:ea typeface="Cambria Math"/>
                                </a:rPr>
                                <m:t>×</m:t>
                              </m:r>
                            </m:oMath>
                          </a14:m>
                          <a:r>
                            <a:rPr lang="en-US" altLang="zh-TW" b="1" dirty="0" smtClean="0">
                              <a:solidFill>
                                <a:schemeClr val="accent4">
                                  <a:lumMod val="75000"/>
                                </a:schemeClr>
                              </a:solidFill>
                              <a:latin typeface="+mn-lt"/>
                              <a:ea typeface="微軟正黑體" pitchFamily="34" charset="-120"/>
                            </a:rPr>
                            <a:t>35</a:t>
                          </a:r>
                          <a:endParaRPr lang="zh-TW" altLang="en-US" b="1" dirty="0">
                            <a:solidFill>
                              <a:schemeClr val="accent4">
                                <a:lumMod val="75000"/>
                              </a:schemeClr>
                            </a:solidFill>
                            <a:latin typeface="+mn-lt"/>
                            <a:ea typeface="微軟正黑體" pitchFamily="34" charset="-120"/>
                          </a:endParaRPr>
                        </a:p>
                      </a:txBody>
                      <a:tcPr/>
                    </a:tc>
                  </a:tr>
                  <a:tr h="370840">
                    <a:tc>
                      <a:txBody>
                        <a:bodyPr/>
                        <a:lstStyle/>
                        <a:p>
                          <a:r>
                            <a:rPr lang="zh-TW" altLang="en-US" b="1" dirty="0" smtClean="0">
                              <a:solidFill>
                                <a:schemeClr val="accent4">
                                  <a:lumMod val="75000"/>
                                </a:schemeClr>
                              </a:solidFill>
                              <a:latin typeface="+mn-lt"/>
                              <a:ea typeface="微軟正黑體" pitchFamily="34" charset="-120"/>
                            </a:rPr>
                            <a:t>網格大小</a:t>
                          </a:r>
                          <a:endParaRPr lang="zh-TW" altLang="en-US" b="1" dirty="0">
                            <a:solidFill>
                              <a:schemeClr val="accent4">
                                <a:lumMod val="75000"/>
                              </a:schemeClr>
                            </a:solidFill>
                            <a:latin typeface="+mn-lt"/>
                            <a:ea typeface="微軟正黑體" pitchFamily="34" charset="-120"/>
                          </a:endParaRPr>
                        </a:p>
                      </a:txBody>
                      <a:tcPr/>
                    </a:tc>
                    <a:tc>
                      <a:txBody>
                        <a:bodyPr/>
                        <a:lstStyle/>
                        <a:p>
                          <a:r>
                            <a:rPr lang="en-US" altLang="zh-TW" b="1" dirty="0" smtClean="0">
                              <a:solidFill>
                                <a:schemeClr val="accent4">
                                  <a:lumMod val="75000"/>
                                </a:schemeClr>
                              </a:solidFill>
                              <a:latin typeface="+mn-lt"/>
                              <a:ea typeface="微軟正黑體" pitchFamily="34" charset="-120"/>
                            </a:rPr>
                            <a:t>18</a:t>
                          </a:r>
                          <a:r>
                            <a:rPr lang="zh-TW" altLang="en-US" b="1" baseline="0" dirty="0" smtClean="0">
                              <a:solidFill>
                                <a:schemeClr val="accent4">
                                  <a:lumMod val="75000"/>
                                </a:schemeClr>
                              </a:solidFill>
                              <a:latin typeface="+mn-lt"/>
                              <a:ea typeface="微軟正黑體" pitchFamily="34" charset="-120"/>
                            </a:rPr>
                            <a:t> </a:t>
                          </a:r>
                          <a:r>
                            <a:rPr lang="en-US" altLang="zh-TW" b="1" baseline="0" dirty="0" smtClean="0">
                              <a:solidFill>
                                <a:schemeClr val="accent4">
                                  <a:lumMod val="75000"/>
                                </a:schemeClr>
                              </a:solidFill>
                              <a:latin typeface="+mn-lt"/>
                              <a:ea typeface="微軟正黑體" pitchFamily="34" charset="-120"/>
                            </a:rPr>
                            <a:t>km</a:t>
                          </a:r>
                          <a:endParaRPr lang="zh-TW" altLang="en-US" b="1" dirty="0">
                            <a:solidFill>
                              <a:schemeClr val="accent4">
                                <a:lumMod val="75000"/>
                              </a:schemeClr>
                            </a:solidFill>
                            <a:latin typeface="+mn-lt"/>
                            <a:ea typeface="微軟正黑體" pitchFamily="34" charset="-120"/>
                          </a:endParaRPr>
                        </a:p>
                      </a:txBody>
                      <a:tcPr/>
                    </a:tc>
                    <a:tc>
                      <a:txBody>
                        <a:bodyPr/>
                        <a:lstStyle/>
                        <a:p>
                          <a:r>
                            <a:rPr lang="en-US" altLang="zh-TW" b="1" dirty="0" smtClean="0">
                              <a:solidFill>
                                <a:schemeClr val="accent4">
                                  <a:lumMod val="75000"/>
                                </a:schemeClr>
                              </a:solidFill>
                              <a:latin typeface="+mn-lt"/>
                              <a:ea typeface="微軟正黑體" pitchFamily="34" charset="-120"/>
                            </a:rPr>
                            <a:t>6 km</a:t>
                          </a:r>
                          <a:endParaRPr lang="zh-TW" altLang="en-US" b="1" dirty="0">
                            <a:solidFill>
                              <a:schemeClr val="accent4">
                                <a:lumMod val="75000"/>
                              </a:schemeClr>
                            </a:solidFill>
                            <a:latin typeface="+mn-lt"/>
                            <a:ea typeface="微軟正黑體" pitchFamily="34" charset="-120"/>
                          </a:endParaRPr>
                        </a:p>
                      </a:txBody>
                      <a:tcPr/>
                    </a:tc>
                    <a:tc>
                      <a:txBody>
                        <a:bodyPr/>
                        <a:lstStyle/>
                        <a:p>
                          <a:r>
                            <a:rPr lang="en-US" altLang="zh-TW" b="1" dirty="0" smtClean="0">
                              <a:solidFill>
                                <a:schemeClr val="accent4">
                                  <a:lumMod val="75000"/>
                                </a:schemeClr>
                              </a:solidFill>
                              <a:latin typeface="+mn-lt"/>
                              <a:ea typeface="微軟正黑體" pitchFamily="34" charset="-120"/>
                            </a:rPr>
                            <a:t>2 km</a:t>
                          </a:r>
                          <a:endParaRPr lang="zh-TW" altLang="en-US" b="1" dirty="0">
                            <a:solidFill>
                              <a:schemeClr val="accent4">
                                <a:lumMod val="75000"/>
                              </a:schemeClr>
                            </a:solidFill>
                            <a:latin typeface="+mn-lt"/>
                            <a:ea typeface="微軟正黑體" pitchFamily="34" charset="-120"/>
                          </a:endParaRPr>
                        </a:p>
                      </a:txBody>
                      <a:tcPr/>
                    </a:tc>
                  </a:tr>
                  <a:tr h="370840">
                    <a:tc>
                      <a:txBody>
                        <a:bodyPr/>
                        <a:lstStyle/>
                        <a:p>
                          <a:r>
                            <a:rPr lang="zh-TW" altLang="en-US" b="1" dirty="0" smtClean="0">
                              <a:solidFill>
                                <a:schemeClr val="accent4">
                                  <a:lumMod val="75000"/>
                                </a:schemeClr>
                              </a:solidFill>
                              <a:latin typeface="+mn-lt"/>
                              <a:ea typeface="微軟正黑體" pitchFamily="34" charset="-120"/>
                            </a:rPr>
                            <a:t>積分步長</a:t>
                          </a:r>
                          <a:endParaRPr lang="zh-TW" altLang="en-US" b="1" dirty="0">
                            <a:solidFill>
                              <a:schemeClr val="accent4">
                                <a:lumMod val="75000"/>
                              </a:schemeClr>
                            </a:solidFill>
                            <a:latin typeface="+mn-lt"/>
                            <a:ea typeface="微軟正黑體" pitchFamily="34" charset="-120"/>
                          </a:endParaRPr>
                        </a:p>
                      </a:txBody>
                      <a:tcPr/>
                    </a:tc>
                    <a:tc>
                      <a:txBody>
                        <a:bodyPr/>
                        <a:lstStyle/>
                        <a:p>
                          <a:r>
                            <a:rPr lang="en-US" altLang="zh-TW" b="1" dirty="0" smtClean="0">
                              <a:solidFill>
                                <a:schemeClr val="accent4">
                                  <a:lumMod val="75000"/>
                                </a:schemeClr>
                              </a:solidFill>
                              <a:latin typeface="+mn-lt"/>
                              <a:ea typeface="微軟正黑體" pitchFamily="34" charset="-120"/>
                            </a:rPr>
                            <a:t>54 s</a:t>
                          </a:r>
                          <a:endParaRPr lang="zh-TW" altLang="en-US" b="1" dirty="0">
                            <a:solidFill>
                              <a:schemeClr val="accent4">
                                <a:lumMod val="75000"/>
                              </a:schemeClr>
                            </a:solidFill>
                            <a:latin typeface="+mn-lt"/>
                            <a:ea typeface="微軟正黑體" pitchFamily="34" charset="-120"/>
                          </a:endParaRPr>
                        </a:p>
                      </a:txBody>
                      <a:tcPr/>
                    </a:tc>
                    <a:tc>
                      <a:txBody>
                        <a:bodyPr/>
                        <a:lstStyle/>
                        <a:p>
                          <a:r>
                            <a:rPr lang="en-US" altLang="zh-TW" b="1" dirty="0" smtClean="0">
                              <a:solidFill>
                                <a:schemeClr val="accent4">
                                  <a:lumMod val="75000"/>
                                </a:schemeClr>
                              </a:solidFill>
                              <a:latin typeface="+mn-lt"/>
                              <a:ea typeface="微軟正黑體" pitchFamily="34" charset="-120"/>
                            </a:rPr>
                            <a:t>18</a:t>
                          </a:r>
                          <a:r>
                            <a:rPr lang="en-US" altLang="zh-TW" b="1" baseline="0" dirty="0" smtClean="0">
                              <a:solidFill>
                                <a:schemeClr val="accent4">
                                  <a:lumMod val="75000"/>
                                </a:schemeClr>
                              </a:solidFill>
                              <a:latin typeface="+mn-lt"/>
                              <a:ea typeface="微軟正黑體" pitchFamily="34" charset="-120"/>
                            </a:rPr>
                            <a:t> s</a:t>
                          </a:r>
                          <a:endParaRPr lang="zh-TW" altLang="en-US" b="1" dirty="0">
                            <a:solidFill>
                              <a:schemeClr val="accent4">
                                <a:lumMod val="75000"/>
                              </a:schemeClr>
                            </a:solidFill>
                            <a:latin typeface="+mn-lt"/>
                            <a:ea typeface="微軟正黑體" pitchFamily="34" charset="-120"/>
                          </a:endParaRPr>
                        </a:p>
                      </a:txBody>
                      <a:tcPr/>
                    </a:tc>
                    <a:tc>
                      <a:txBody>
                        <a:bodyPr/>
                        <a:lstStyle/>
                        <a:p>
                          <a:r>
                            <a:rPr lang="en-US" altLang="zh-TW" b="1" dirty="0" smtClean="0">
                              <a:solidFill>
                                <a:schemeClr val="accent4">
                                  <a:lumMod val="75000"/>
                                </a:schemeClr>
                              </a:solidFill>
                              <a:latin typeface="+mn-lt"/>
                              <a:ea typeface="微軟正黑體" pitchFamily="34" charset="-120"/>
                            </a:rPr>
                            <a:t>6 s</a:t>
                          </a:r>
                          <a:endParaRPr lang="zh-TW" altLang="en-US" b="1" dirty="0">
                            <a:solidFill>
                              <a:schemeClr val="accent4">
                                <a:lumMod val="75000"/>
                              </a:schemeClr>
                            </a:solidFill>
                            <a:latin typeface="+mn-lt"/>
                            <a:ea typeface="微軟正黑體" pitchFamily="34" charset="-120"/>
                          </a:endParaRPr>
                        </a:p>
                      </a:txBody>
                      <a:tcPr/>
                    </a:tc>
                  </a:tr>
                  <a:tr h="370840">
                    <a:tc>
                      <a:txBody>
                        <a:bodyPr/>
                        <a:lstStyle/>
                        <a:p>
                          <a:r>
                            <a:rPr lang="zh-TW" altLang="en-US" b="1" dirty="0" smtClean="0">
                              <a:solidFill>
                                <a:schemeClr val="accent4">
                                  <a:lumMod val="75000"/>
                                </a:schemeClr>
                              </a:solidFill>
                              <a:latin typeface="+mn-lt"/>
                              <a:ea typeface="微軟正黑體" pitchFamily="34" charset="-120"/>
                            </a:rPr>
                            <a:t>積雲參數化</a:t>
                          </a:r>
                          <a:endParaRPr lang="zh-TW" altLang="en-US" b="1" dirty="0">
                            <a:solidFill>
                              <a:schemeClr val="accent4">
                                <a:lumMod val="75000"/>
                              </a:schemeClr>
                            </a:solidFill>
                            <a:latin typeface="+mn-lt"/>
                            <a:ea typeface="微軟正黑體" pitchFamily="34" charset="-120"/>
                          </a:endParaRPr>
                        </a:p>
                      </a:txBody>
                      <a:tcPr/>
                    </a:tc>
                    <a:tc>
                      <a:txBody>
                        <a:bodyPr/>
                        <a:lstStyle/>
                        <a:p>
                          <a:r>
                            <a:rPr lang="en-US" altLang="zh-TW" sz="1800" b="1" i="0" u="none" strike="noStrike" kern="1200" baseline="0" dirty="0" err="1" smtClean="0">
                              <a:solidFill>
                                <a:schemeClr val="accent4">
                                  <a:lumMod val="75000"/>
                                </a:schemeClr>
                              </a:solidFill>
                              <a:latin typeface="+mn-lt"/>
                              <a:ea typeface="微軟正黑體" pitchFamily="34" charset="-120"/>
                              <a:cs typeface="+mn-cs"/>
                            </a:rPr>
                            <a:t>Kain</a:t>
                          </a:r>
                          <a:r>
                            <a:rPr lang="zh-TW" altLang="en-US" sz="1800" b="1" i="0" u="none" strike="noStrike" kern="1200" baseline="0" dirty="0" smtClean="0">
                              <a:solidFill>
                                <a:schemeClr val="accent4">
                                  <a:lumMod val="75000"/>
                                </a:schemeClr>
                              </a:solidFill>
                              <a:latin typeface="+mn-lt"/>
                              <a:ea typeface="微軟正黑體" pitchFamily="34" charset="-120"/>
                              <a:cs typeface="+mn-cs"/>
                            </a:rPr>
                            <a:t> </a:t>
                          </a:r>
                          <a:r>
                            <a:rPr lang="en-US" altLang="zh-TW" sz="1800" b="1" i="0" u="none" strike="noStrike" kern="1200" baseline="0" dirty="0" smtClean="0">
                              <a:solidFill>
                                <a:schemeClr val="accent4">
                                  <a:lumMod val="75000"/>
                                </a:schemeClr>
                              </a:solidFill>
                              <a:latin typeface="+mn-lt"/>
                              <a:ea typeface="微軟正黑體" pitchFamily="34" charset="-120"/>
                              <a:cs typeface="+mn-cs"/>
                            </a:rPr>
                            <a:t>–Fritsch</a:t>
                          </a:r>
                          <a:r>
                            <a:rPr lang="zh-TW" altLang="en-US" sz="1800" b="1" i="0" u="none" strike="noStrike" kern="1200" baseline="0" dirty="0" smtClean="0">
                              <a:solidFill>
                                <a:schemeClr val="accent4">
                                  <a:lumMod val="75000"/>
                                </a:schemeClr>
                              </a:solidFill>
                              <a:latin typeface="+mn-lt"/>
                              <a:ea typeface="微軟正黑體" pitchFamily="34" charset="-120"/>
                              <a:cs typeface="+mn-cs"/>
                            </a:rPr>
                            <a:t> </a:t>
                          </a:r>
                          <a:r>
                            <a:rPr lang="en-US" altLang="zh-TW" sz="1800" b="1" i="0" u="none" strike="noStrike" kern="1200" baseline="0" dirty="0" smtClean="0">
                              <a:solidFill>
                                <a:schemeClr val="accent4">
                                  <a:lumMod val="75000"/>
                                </a:schemeClr>
                              </a:solidFill>
                              <a:latin typeface="+mn-lt"/>
                              <a:ea typeface="微軟正黑體" pitchFamily="34" charset="-120"/>
                              <a:cs typeface="+mn-cs"/>
                            </a:rPr>
                            <a:t>(2004)</a:t>
                          </a:r>
                          <a:endParaRPr lang="zh-TW" altLang="en-US" b="1" dirty="0">
                            <a:solidFill>
                              <a:schemeClr val="accent4">
                                <a:lumMod val="75000"/>
                              </a:schemeClr>
                            </a:solidFill>
                            <a:latin typeface="+mn-lt"/>
                            <a:ea typeface="微軟正黑體" pitchFamily="34" charset="-120"/>
                          </a:endParaRPr>
                        </a:p>
                      </a:txBody>
                      <a:tcPr/>
                    </a:tc>
                    <a:tc>
                      <a:txBody>
                        <a:bodyPr/>
                        <a:lstStyle/>
                        <a:p>
                          <a:r>
                            <a:rPr lang="en-US" altLang="zh-TW" sz="1800" b="1" i="0" u="none" strike="noStrike" kern="1200" baseline="0" dirty="0" smtClean="0">
                              <a:solidFill>
                                <a:schemeClr val="accent4">
                                  <a:lumMod val="75000"/>
                                </a:schemeClr>
                              </a:solidFill>
                              <a:latin typeface="+mn-lt"/>
                              <a:ea typeface="微軟正黑體" pitchFamily="34" charset="-120"/>
                              <a:cs typeface="+mn-cs"/>
                            </a:rPr>
                            <a:t>turn off</a:t>
                          </a:r>
                          <a:endParaRPr lang="zh-TW" altLang="en-US" b="1" dirty="0">
                            <a:solidFill>
                              <a:schemeClr val="accent4">
                                <a:lumMod val="75000"/>
                              </a:schemeClr>
                            </a:solidFill>
                            <a:latin typeface="+mn-lt"/>
                            <a:ea typeface="微軟正黑體" pitchFamily="34" charset="-120"/>
                          </a:endParaRPr>
                        </a:p>
                      </a:txBody>
                      <a:tcPr/>
                    </a:tc>
                    <a:tc>
                      <a:txBody>
                        <a:bodyPr/>
                        <a:lstStyle/>
                        <a:p>
                          <a:r>
                            <a:rPr lang="en-US" altLang="zh-TW" sz="1800" b="1" i="0" u="none" strike="noStrike" kern="1200" baseline="0" dirty="0" smtClean="0">
                              <a:solidFill>
                                <a:schemeClr val="accent4">
                                  <a:lumMod val="75000"/>
                                </a:schemeClr>
                              </a:solidFill>
                              <a:latin typeface="+mn-lt"/>
                              <a:ea typeface="微軟正黑體" pitchFamily="34" charset="-120"/>
                              <a:cs typeface="+mn-cs"/>
                            </a:rPr>
                            <a:t>turn off</a:t>
                          </a:r>
                          <a:endParaRPr lang="zh-TW" altLang="en-US" b="1" dirty="0">
                            <a:solidFill>
                              <a:schemeClr val="accent4">
                                <a:lumMod val="75000"/>
                              </a:schemeClr>
                            </a:solidFill>
                            <a:latin typeface="+mn-lt"/>
                            <a:ea typeface="微軟正黑體" pitchFamily="34" charset="-120"/>
                          </a:endParaRPr>
                        </a:p>
                      </a:txBody>
                      <a:tcPr/>
                    </a:tc>
                  </a:tr>
                </a:tbl>
              </a:graphicData>
            </a:graphic>
          </p:graphicFrame>
        </mc:Choice>
        <mc:Fallback xmlns="">
          <p:graphicFrame>
            <p:nvGraphicFramePr>
              <p:cNvPr id="4" name="表格 3"/>
              <p:cNvGraphicFramePr>
                <a:graphicFrameLocks noGrp="1"/>
              </p:cNvGraphicFramePr>
              <p:nvPr>
                <p:extLst>
                  <p:ext uri="{D42A27DB-BD31-4B8C-83A1-F6EECF244321}">
                    <p14:modId xmlns:p14="http://schemas.microsoft.com/office/powerpoint/2010/main" val="1350666283"/>
                  </p:ext>
                </p:extLst>
              </p:nvPr>
            </p:nvGraphicFramePr>
            <p:xfrm>
              <a:off x="539552" y="2204864"/>
              <a:ext cx="8280920" cy="1849120"/>
            </p:xfrm>
            <a:graphic>
              <a:graphicData uri="http://schemas.openxmlformats.org/drawingml/2006/table">
                <a:tbl>
                  <a:tblPr firstRow="1" bandRow="1">
                    <a:tableStyleId>{5C22544A-7EE6-4342-B048-85BDC9FD1C3A}</a:tableStyleId>
                  </a:tblPr>
                  <a:tblGrid>
                    <a:gridCol w="2070230"/>
                    <a:gridCol w="2070230"/>
                    <a:gridCol w="2070230"/>
                    <a:gridCol w="2070230"/>
                  </a:tblGrid>
                  <a:tr h="370840">
                    <a:tc>
                      <a:txBody>
                        <a:bodyPr/>
                        <a:lstStyle/>
                        <a:p>
                          <a:r>
                            <a:rPr lang="en-US" altLang="zh-TW" b="1" dirty="0" smtClean="0">
                              <a:latin typeface="+mn-lt"/>
                              <a:ea typeface="微軟正黑體" pitchFamily="34" charset="-120"/>
                            </a:rPr>
                            <a:t>WRF</a:t>
                          </a:r>
                          <a:r>
                            <a:rPr lang="zh-TW" altLang="en-US" b="1" dirty="0" smtClean="0">
                              <a:latin typeface="+mn-lt"/>
                              <a:ea typeface="微軟正黑體" pitchFamily="34" charset="-120"/>
                            </a:rPr>
                            <a:t>  </a:t>
                          </a:r>
                          <a:r>
                            <a:rPr lang="en-US" altLang="zh-TW" b="1" dirty="0" smtClean="0">
                              <a:latin typeface="+mn-lt"/>
                              <a:ea typeface="微軟正黑體" pitchFamily="34" charset="-120"/>
                            </a:rPr>
                            <a:t>V3.1</a:t>
                          </a:r>
                          <a:endParaRPr lang="zh-TW" altLang="en-US" b="1" dirty="0">
                            <a:latin typeface="+mn-lt"/>
                            <a:ea typeface="微軟正黑體" pitchFamily="34" charset="-120"/>
                          </a:endParaRPr>
                        </a:p>
                      </a:txBody>
                      <a:tcPr/>
                    </a:tc>
                    <a:tc>
                      <a:txBody>
                        <a:bodyPr/>
                        <a:lstStyle/>
                        <a:p>
                          <a:r>
                            <a:rPr lang="en-US" altLang="zh-TW" b="1" dirty="0" smtClean="0">
                              <a:latin typeface="+mn-lt"/>
                              <a:ea typeface="微軟正黑體" pitchFamily="34" charset="-120"/>
                            </a:rPr>
                            <a:t>Domain1 </a:t>
                          </a:r>
                          <a:endParaRPr lang="zh-TW" altLang="en-US" b="1" dirty="0">
                            <a:latin typeface="+mn-lt"/>
                            <a:ea typeface="微軟正黑體" pitchFamily="34" charset="-120"/>
                          </a:endParaRPr>
                        </a:p>
                      </a:txBody>
                      <a:tcPr/>
                    </a:tc>
                    <a:tc>
                      <a:txBody>
                        <a:bodyPr/>
                        <a:lstStyle/>
                        <a:p>
                          <a:r>
                            <a:rPr lang="en-US" altLang="zh-TW" b="1" dirty="0" smtClean="0">
                              <a:latin typeface="+mn-lt"/>
                              <a:ea typeface="微軟正黑體" pitchFamily="34" charset="-120"/>
                            </a:rPr>
                            <a:t>Domain2</a:t>
                          </a:r>
                          <a:endParaRPr lang="zh-TW" altLang="en-US" b="1" dirty="0">
                            <a:latin typeface="+mn-lt"/>
                            <a:ea typeface="微軟正黑體" pitchFamily="34" charset="-120"/>
                          </a:endParaRPr>
                        </a:p>
                      </a:txBody>
                      <a:tcPr/>
                    </a:tc>
                    <a:tc>
                      <a:txBody>
                        <a:bodyPr/>
                        <a:lstStyle/>
                        <a:p>
                          <a:r>
                            <a:rPr lang="en-US" altLang="zh-TW" b="1" dirty="0" smtClean="0">
                              <a:latin typeface="+mn-lt"/>
                              <a:ea typeface="微軟正黑體" pitchFamily="34" charset="-120"/>
                            </a:rPr>
                            <a:t>Domain3</a:t>
                          </a:r>
                          <a:endParaRPr lang="zh-TW" altLang="en-US" b="1" dirty="0">
                            <a:latin typeface="+mn-lt"/>
                            <a:ea typeface="微軟正黑體" pitchFamily="34" charset="-120"/>
                          </a:endParaRPr>
                        </a:p>
                      </a:txBody>
                      <a:tcPr/>
                    </a:tc>
                  </a:tr>
                  <a:tr h="365760">
                    <a:tc>
                      <a:txBody>
                        <a:bodyPr/>
                        <a:lstStyle/>
                        <a:p>
                          <a:r>
                            <a:rPr lang="zh-TW" altLang="en-US" b="1" dirty="0" smtClean="0">
                              <a:solidFill>
                                <a:schemeClr val="accent4">
                                  <a:lumMod val="75000"/>
                                </a:schemeClr>
                              </a:solidFill>
                              <a:latin typeface="+mn-lt"/>
                              <a:ea typeface="微軟正黑體" pitchFamily="34" charset="-120"/>
                            </a:rPr>
                            <a:t>網格數</a:t>
                          </a:r>
                          <a:endParaRPr lang="zh-TW" altLang="en-US" b="1" dirty="0">
                            <a:solidFill>
                              <a:schemeClr val="accent4">
                                <a:lumMod val="75000"/>
                              </a:schemeClr>
                            </a:solidFill>
                            <a:latin typeface="+mn-lt"/>
                            <a:ea typeface="微軟正黑體" pitchFamily="34" charset="-120"/>
                          </a:endParaRPr>
                        </a:p>
                      </a:txBody>
                      <a:tcPr/>
                    </a:tc>
                    <a:tc>
                      <a:txBody>
                        <a:bodyPr/>
                        <a:lstStyle/>
                        <a:p>
                          <a:endParaRPr lang="zh-TW"/>
                        </a:p>
                      </a:txBody>
                      <a:tcPr>
                        <a:blipFill rotWithShape="1">
                          <a:blip r:embed="rId3"/>
                          <a:stretch>
                            <a:fillRect l="-100590" t="-110000" r="-200295" b="-328333"/>
                          </a:stretch>
                        </a:blipFill>
                      </a:tcPr>
                    </a:tc>
                    <a:tc>
                      <a:txBody>
                        <a:bodyPr/>
                        <a:lstStyle/>
                        <a:p>
                          <a:endParaRPr lang="zh-TW"/>
                        </a:p>
                      </a:txBody>
                      <a:tcPr>
                        <a:blipFill rotWithShape="1">
                          <a:blip r:embed="rId3"/>
                          <a:stretch>
                            <a:fillRect l="-200000" t="-110000" r="-99706" b="-328333"/>
                          </a:stretch>
                        </a:blipFill>
                      </a:tcPr>
                    </a:tc>
                    <a:tc>
                      <a:txBody>
                        <a:bodyPr/>
                        <a:lstStyle/>
                        <a:p>
                          <a:endParaRPr lang="zh-TW"/>
                        </a:p>
                      </a:txBody>
                      <a:tcPr>
                        <a:blipFill rotWithShape="1">
                          <a:blip r:embed="rId3"/>
                          <a:stretch>
                            <a:fillRect l="-300885" t="-110000" b="-328333"/>
                          </a:stretch>
                        </a:blipFill>
                      </a:tcPr>
                    </a:tc>
                  </a:tr>
                  <a:tr h="370840">
                    <a:tc>
                      <a:txBody>
                        <a:bodyPr/>
                        <a:lstStyle/>
                        <a:p>
                          <a:r>
                            <a:rPr lang="zh-TW" altLang="en-US" b="1" dirty="0" smtClean="0">
                              <a:solidFill>
                                <a:schemeClr val="accent4">
                                  <a:lumMod val="75000"/>
                                </a:schemeClr>
                              </a:solidFill>
                              <a:latin typeface="+mn-lt"/>
                              <a:ea typeface="微軟正黑體" pitchFamily="34" charset="-120"/>
                            </a:rPr>
                            <a:t>網格大小</a:t>
                          </a:r>
                          <a:endParaRPr lang="zh-TW" altLang="en-US" b="1" dirty="0">
                            <a:solidFill>
                              <a:schemeClr val="accent4">
                                <a:lumMod val="75000"/>
                              </a:schemeClr>
                            </a:solidFill>
                            <a:latin typeface="+mn-lt"/>
                            <a:ea typeface="微軟正黑體" pitchFamily="34" charset="-120"/>
                          </a:endParaRPr>
                        </a:p>
                      </a:txBody>
                      <a:tcPr/>
                    </a:tc>
                    <a:tc>
                      <a:txBody>
                        <a:bodyPr/>
                        <a:lstStyle/>
                        <a:p>
                          <a:r>
                            <a:rPr lang="en-US" altLang="zh-TW" b="1" dirty="0" smtClean="0">
                              <a:solidFill>
                                <a:schemeClr val="accent4">
                                  <a:lumMod val="75000"/>
                                </a:schemeClr>
                              </a:solidFill>
                              <a:latin typeface="+mn-lt"/>
                              <a:ea typeface="微軟正黑體" pitchFamily="34" charset="-120"/>
                            </a:rPr>
                            <a:t>18</a:t>
                          </a:r>
                          <a:r>
                            <a:rPr lang="zh-TW" altLang="en-US" b="1" baseline="0" dirty="0" smtClean="0">
                              <a:solidFill>
                                <a:schemeClr val="accent4">
                                  <a:lumMod val="75000"/>
                                </a:schemeClr>
                              </a:solidFill>
                              <a:latin typeface="+mn-lt"/>
                              <a:ea typeface="微軟正黑體" pitchFamily="34" charset="-120"/>
                            </a:rPr>
                            <a:t> </a:t>
                          </a:r>
                          <a:r>
                            <a:rPr lang="en-US" altLang="zh-TW" b="1" baseline="0" dirty="0" smtClean="0">
                              <a:solidFill>
                                <a:schemeClr val="accent4">
                                  <a:lumMod val="75000"/>
                                </a:schemeClr>
                              </a:solidFill>
                              <a:latin typeface="+mn-lt"/>
                              <a:ea typeface="微軟正黑體" pitchFamily="34" charset="-120"/>
                            </a:rPr>
                            <a:t>km</a:t>
                          </a:r>
                          <a:endParaRPr lang="zh-TW" altLang="en-US" b="1" dirty="0">
                            <a:solidFill>
                              <a:schemeClr val="accent4">
                                <a:lumMod val="75000"/>
                              </a:schemeClr>
                            </a:solidFill>
                            <a:latin typeface="+mn-lt"/>
                            <a:ea typeface="微軟正黑體" pitchFamily="34" charset="-120"/>
                          </a:endParaRPr>
                        </a:p>
                      </a:txBody>
                      <a:tcPr/>
                    </a:tc>
                    <a:tc>
                      <a:txBody>
                        <a:bodyPr/>
                        <a:lstStyle/>
                        <a:p>
                          <a:r>
                            <a:rPr lang="en-US" altLang="zh-TW" b="1" dirty="0" smtClean="0">
                              <a:solidFill>
                                <a:schemeClr val="accent4">
                                  <a:lumMod val="75000"/>
                                </a:schemeClr>
                              </a:solidFill>
                              <a:latin typeface="+mn-lt"/>
                              <a:ea typeface="微軟正黑體" pitchFamily="34" charset="-120"/>
                            </a:rPr>
                            <a:t>6 km</a:t>
                          </a:r>
                          <a:endParaRPr lang="zh-TW" altLang="en-US" b="1" dirty="0">
                            <a:solidFill>
                              <a:schemeClr val="accent4">
                                <a:lumMod val="75000"/>
                              </a:schemeClr>
                            </a:solidFill>
                            <a:latin typeface="+mn-lt"/>
                            <a:ea typeface="微軟正黑體" pitchFamily="34" charset="-120"/>
                          </a:endParaRPr>
                        </a:p>
                      </a:txBody>
                      <a:tcPr/>
                    </a:tc>
                    <a:tc>
                      <a:txBody>
                        <a:bodyPr/>
                        <a:lstStyle/>
                        <a:p>
                          <a:r>
                            <a:rPr lang="en-US" altLang="zh-TW" b="1" dirty="0" smtClean="0">
                              <a:solidFill>
                                <a:schemeClr val="accent4">
                                  <a:lumMod val="75000"/>
                                </a:schemeClr>
                              </a:solidFill>
                              <a:latin typeface="+mn-lt"/>
                              <a:ea typeface="微軟正黑體" pitchFamily="34" charset="-120"/>
                            </a:rPr>
                            <a:t>2 km</a:t>
                          </a:r>
                          <a:endParaRPr lang="zh-TW" altLang="en-US" b="1" dirty="0">
                            <a:solidFill>
                              <a:schemeClr val="accent4">
                                <a:lumMod val="75000"/>
                              </a:schemeClr>
                            </a:solidFill>
                            <a:latin typeface="+mn-lt"/>
                            <a:ea typeface="微軟正黑體" pitchFamily="34" charset="-120"/>
                          </a:endParaRPr>
                        </a:p>
                      </a:txBody>
                      <a:tcPr/>
                    </a:tc>
                  </a:tr>
                  <a:tr h="370840">
                    <a:tc>
                      <a:txBody>
                        <a:bodyPr/>
                        <a:lstStyle/>
                        <a:p>
                          <a:r>
                            <a:rPr lang="zh-TW" altLang="en-US" b="1" dirty="0" smtClean="0">
                              <a:solidFill>
                                <a:schemeClr val="accent4">
                                  <a:lumMod val="75000"/>
                                </a:schemeClr>
                              </a:solidFill>
                              <a:latin typeface="+mn-lt"/>
                              <a:ea typeface="微軟正黑體" pitchFamily="34" charset="-120"/>
                            </a:rPr>
                            <a:t>積分步長</a:t>
                          </a:r>
                          <a:endParaRPr lang="zh-TW" altLang="en-US" b="1" dirty="0">
                            <a:solidFill>
                              <a:schemeClr val="accent4">
                                <a:lumMod val="75000"/>
                              </a:schemeClr>
                            </a:solidFill>
                            <a:latin typeface="+mn-lt"/>
                            <a:ea typeface="微軟正黑體" pitchFamily="34" charset="-120"/>
                          </a:endParaRPr>
                        </a:p>
                      </a:txBody>
                      <a:tcPr/>
                    </a:tc>
                    <a:tc>
                      <a:txBody>
                        <a:bodyPr/>
                        <a:lstStyle/>
                        <a:p>
                          <a:r>
                            <a:rPr lang="en-US" altLang="zh-TW" b="1" dirty="0" smtClean="0">
                              <a:solidFill>
                                <a:schemeClr val="accent4">
                                  <a:lumMod val="75000"/>
                                </a:schemeClr>
                              </a:solidFill>
                              <a:latin typeface="+mn-lt"/>
                              <a:ea typeface="微軟正黑體" pitchFamily="34" charset="-120"/>
                            </a:rPr>
                            <a:t>54 s</a:t>
                          </a:r>
                          <a:endParaRPr lang="zh-TW" altLang="en-US" b="1" dirty="0">
                            <a:solidFill>
                              <a:schemeClr val="accent4">
                                <a:lumMod val="75000"/>
                              </a:schemeClr>
                            </a:solidFill>
                            <a:latin typeface="+mn-lt"/>
                            <a:ea typeface="微軟正黑體" pitchFamily="34" charset="-120"/>
                          </a:endParaRPr>
                        </a:p>
                      </a:txBody>
                      <a:tcPr/>
                    </a:tc>
                    <a:tc>
                      <a:txBody>
                        <a:bodyPr/>
                        <a:lstStyle/>
                        <a:p>
                          <a:r>
                            <a:rPr lang="en-US" altLang="zh-TW" b="1" dirty="0" smtClean="0">
                              <a:solidFill>
                                <a:schemeClr val="accent4">
                                  <a:lumMod val="75000"/>
                                </a:schemeClr>
                              </a:solidFill>
                              <a:latin typeface="+mn-lt"/>
                              <a:ea typeface="微軟正黑體" pitchFamily="34" charset="-120"/>
                            </a:rPr>
                            <a:t>18</a:t>
                          </a:r>
                          <a:r>
                            <a:rPr lang="en-US" altLang="zh-TW" b="1" baseline="0" dirty="0" smtClean="0">
                              <a:solidFill>
                                <a:schemeClr val="accent4">
                                  <a:lumMod val="75000"/>
                                </a:schemeClr>
                              </a:solidFill>
                              <a:latin typeface="+mn-lt"/>
                              <a:ea typeface="微軟正黑體" pitchFamily="34" charset="-120"/>
                            </a:rPr>
                            <a:t> s</a:t>
                          </a:r>
                          <a:endParaRPr lang="zh-TW" altLang="en-US" b="1" dirty="0">
                            <a:solidFill>
                              <a:schemeClr val="accent4">
                                <a:lumMod val="75000"/>
                              </a:schemeClr>
                            </a:solidFill>
                            <a:latin typeface="+mn-lt"/>
                            <a:ea typeface="微軟正黑體" pitchFamily="34" charset="-120"/>
                          </a:endParaRPr>
                        </a:p>
                      </a:txBody>
                      <a:tcPr/>
                    </a:tc>
                    <a:tc>
                      <a:txBody>
                        <a:bodyPr/>
                        <a:lstStyle/>
                        <a:p>
                          <a:r>
                            <a:rPr lang="en-US" altLang="zh-TW" b="1" dirty="0" smtClean="0">
                              <a:solidFill>
                                <a:schemeClr val="accent4">
                                  <a:lumMod val="75000"/>
                                </a:schemeClr>
                              </a:solidFill>
                              <a:latin typeface="+mn-lt"/>
                              <a:ea typeface="微軟正黑體" pitchFamily="34" charset="-120"/>
                            </a:rPr>
                            <a:t>6 s</a:t>
                          </a:r>
                          <a:endParaRPr lang="zh-TW" altLang="en-US" b="1" dirty="0">
                            <a:solidFill>
                              <a:schemeClr val="accent4">
                                <a:lumMod val="75000"/>
                              </a:schemeClr>
                            </a:solidFill>
                            <a:latin typeface="+mn-lt"/>
                            <a:ea typeface="微軟正黑體" pitchFamily="34" charset="-120"/>
                          </a:endParaRPr>
                        </a:p>
                      </a:txBody>
                      <a:tcPr/>
                    </a:tc>
                  </a:tr>
                  <a:tr h="370840">
                    <a:tc>
                      <a:txBody>
                        <a:bodyPr/>
                        <a:lstStyle/>
                        <a:p>
                          <a:r>
                            <a:rPr lang="zh-TW" altLang="en-US" b="1" dirty="0" smtClean="0">
                              <a:solidFill>
                                <a:schemeClr val="accent4">
                                  <a:lumMod val="75000"/>
                                </a:schemeClr>
                              </a:solidFill>
                              <a:latin typeface="+mn-lt"/>
                              <a:ea typeface="微軟正黑體" pitchFamily="34" charset="-120"/>
                            </a:rPr>
                            <a:t>積雲參數化</a:t>
                          </a:r>
                          <a:endParaRPr lang="zh-TW" altLang="en-US" b="1" dirty="0">
                            <a:solidFill>
                              <a:schemeClr val="accent4">
                                <a:lumMod val="75000"/>
                              </a:schemeClr>
                            </a:solidFill>
                            <a:latin typeface="+mn-lt"/>
                            <a:ea typeface="微軟正黑體" pitchFamily="34" charset="-120"/>
                          </a:endParaRPr>
                        </a:p>
                      </a:txBody>
                      <a:tcPr/>
                    </a:tc>
                    <a:tc>
                      <a:txBody>
                        <a:bodyPr/>
                        <a:lstStyle/>
                        <a:p>
                          <a:r>
                            <a:rPr lang="en-US" altLang="zh-TW" sz="1800" b="1" i="0" u="none" strike="noStrike" kern="1200" baseline="0" dirty="0" err="1" smtClean="0">
                              <a:solidFill>
                                <a:schemeClr val="accent4">
                                  <a:lumMod val="75000"/>
                                </a:schemeClr>
                              </a:solidFill>
                              <a:latin typeface="+mn-lt"/>
                              <a:ea typeface="微軟正黑體" pitchFamily="34" charset="-120"/>
                              <a:cs typeface="+mn-cs"/>
                            </a:rPr>
                            <a:t>Kain</a:t>
                          </a:r>
                          <a:r>
                            <a:rPr lang="zh-TW" altLang="en-US" sz="1800" b="1" i="0" u="none" strike="noStrike" kern="1200" baseline="0" dirty="0" smtClean="0">
                              <a:solidFill>
                                <a:schemeClr val="accent4">
                                  <a:lumMod val="75000"/>
                                </a:schemeClr>
                              </a:solidFill>
                              <a:latin typeface="+mn-lt"/>
                              <a:ea typeface="微軟正黑體" pitchFamily="34" charset="-120"/>
                              <a:cs typeface="+mn-cs"/>
                            </a:rPr>
                            <a:t> </a:t>
                          </a:r>
                          <a:r>
                            <a:rPr lang="en-US" altLang="zh-TW" sz="1800" b="1" i="0" u="none" strike="noStrike" kern="1200" baseline="0" dirty="0" smtClean="0">
                              <a:solidFill>
                                <a:schemeClr val="accent4">
                                  <a:lumMod val="75000"/>
                                </a:schemeClr>
                              </a:solidFill>
                              <a:latin typeface="+mn-lt"/>
                              <a:ea typeface="微軟正黑體" pitchFamily="34" charset="-120"/>
                              <a:cs typeface="+mn-cs"/>
                            </a:rPr>
                            <a:t>–Fritsch</a:t>
                          </a:r>
                          <a:r>
                            <a:rPr lang="zh-TW" altLang="en-US" sz="1800" b="1" i="0" u="none" strike="noStrike" kern="1200" baseline="0" dirty="0" smtClean="0">
                              <a:solidFill>
                                <a:schemeClr val="accent4">
                                  <a:lumMod val="75000"/>
                                </a:schemeClr>
                              </a:solidFill>
                              <a:latin typeface="+mn-lt"/>
                              <a:ea typeface="微軟正黑體" pitchFamily="34" charset="-120"/>
                              <a:cs typeface="+mn-cs"/>
                            </a:rPr>
                            <a:t> </a:t>
                          </a:r>
                          <a:r>
                            <a:rPr lang="en-US" altLang="zh-TW" sz="1800" b="1" i="0" u="none" strike="noStrike" kern="1200" baseline="0" dirty="0" smtClean="0">
                              <a:solidFill>
                                <a:schemeClr val="accent4">
                                  <a:lumMod val="75000"/>
                                </a:schemeClr>
                              </a:solidFill>
                              <a:latin typeface="+mn-lt"/>
                              <a:ea typeface="微軟正黑體" pitchFamily="34" charset="-120"/>
                              <a:cs typeface="+mn-cs"/>
                            </a:rPr>
                            <a:t>(2004)</a:t>
                          </a:r>
                          <a:endParaRPr lang="zh-TW" altLang="en-US" b="1" dirty="0">
                            <a:solidFill>
                              <a:schemeClr val="accent4">
                                <a:lumMod val="75000"/>
                              </a:schemeClr>
                            </a:solidFill>
                            <a:latin typeface="+mn-lt"/>
                            <a:ea typeface="微軟正黑體" pitchFamily="34" charset="-120"/>
                          </a:endParaRPr>
                        </a:p>
                      </a:txBody>
                      <a:tcPr/>
                    </a:tc>
                    <a:tc>
                      <a:txBody>
                        <a:bodyPr/>
                        <a:lstStyle/>
                        <a:p>
                          <a:r>
                            <a:rPr lang="en-US" altLang="zh-TW" sz="1800" b="1" i="0" u="none" strike="noStrike" kern="1200" baseline="0" dirty="0" smtClean="0">
                              <a:solidFill>
                                <a:schemeClr val="accent4">
                                  <a:lumMod val="75000"/>
                                </a:schemeClr>
                              </a:solidFill>
                              <a:latin typeface="+mn-lt"/>
                              <a:ea typeface="微軟正黑體" pitchFamily="34" charset="-120"/>
                              <a:cs typeface="+mn-cs"/>
                            </a:rPr>
                            <a:t>turn off</a:t>
                          </a:r>
                          <a:endParaRPr lang="zh-TW" altLang="en-US" b="1" dirty="0">
                            <a:solidFill>
                              <a:schemeClr val="accent4">
                                <a:lumMod val="75000"/>
                              </a:schemeClr>
                            </a:solidFill>
                            <a:latin typeface="+mn-lt"/>
                            <a:ea typeface="微軟正黑體" pitchFamily="34" charset="-120"/>
                          </a:endParaRPr>
                        </a:p>
                      </a:txBody>
                      <a:tcPr/>
                    </a:tc>
                    <a:tc>
                      <a:txBody>
                        <a:bodyPr/>
                        <a:lstStyle/>
                        <a:p>
                          <a:r>
                            <a:rPr lang="en-US" altLang="zh-TW" sz="1800" b="1" i="0" u="none" strike="noStrike" kern="1200" baseline="0" dirty="0" smtClean="0">
                              <a:solidFill>
                                <a:schemeClr val="accent4">
                                  <a:lumMod val="75000"/>
                                </a:schemeClr>
                              </a:solidFill>
                              <a:latin typeface="+mn-lt"/>
                              <a:ea typeface="微軟正黑體" pitchFamily="34" charset="-120"/>
                              <a:cs typeface="+mn-cs"/>
                            </a:rPr>
                            <a:t>turn off</a:t>
                          </a:r>
                          <a:endParaRPr lang="zh-TW" altLang="en-US" b="1" dirty="0">
                            <a:solidFill>
                              <a:schemeClr val="accent4">
                                <a:lumMod val="75000"/>
                              </a:schemeClr>
                            </a:solidFill>
                            <a:latin typeface="+mn-lt"/>
                            <a:ea typeface="微軟正黑體" pitchFamily="34" charset="-120"/>
                          </a:endParaRPr>
                        </a:p>
                      </a:txBody>
                      <a:tcPr/>
                    </a:tc>
                  </a:tr>
                </a:tbl>
              </a:graphicData>
            </a:graphic>
          </p:graphicFrame>
        </mc:Fallback>
      </mc:AlternateContent>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7824" y="1359242"/>
            <a:ext cx="5400000" cy="4752893"/>
          </a:xfrm>
          <a:prstGeom prst="rect">
            <a:avLst/>
          </a:prstGeom>
        </p:spPr>
      </p:pic>
    </p:spTree>
    <p:extLst>
      <p:ext uri="{BB962C8B-B14F-4D97-AF65-F5344CB8AC3E}">
        <p14:creationId xmlns:p14="http://schemas.microsoft.com/office/powerpoint/2010/main" val="421767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3600" b="1" dirty="0">
                <a:solidFill>
                  <a:schemeClr val="accent3">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資料與模式設置</a:t>
            </a:r>
            <a:endParaRPr lang="zh-TW" altLang="en-US" sz="3600" dirty="0">
              <a:solidFill>
                <a:schemeClr val="accent3">
                  <a:lumMod val="50000"/>
                </a:schemeClr>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p:txBody>
          <a:bodyPr>
            <a:normAutofit/>
          </a:bodyPr>
          <a:lstStyle/>
          <a:p>
            <a:r>
              <a:rPr lang="zh-TW" altLang="en-US" sz="2800" b="1" dirty="0" smtClean="0">
                <a:ea typeface="微軟正黑體" pitchFamily="34" charset="-120"/>
              </a:rPr>
              <a:t>分析時間在</a:t>
            </a:r>
            <a:r>
              <a:rPr lang="en-US" altLang="zh-TW" sz="2800" b="1" dirty="0" smtClean="0">
                <a:ea typeface="微軟正黑體" pitchFamily="34" charset="-120"/>
              </a:rPr>
              <a:t>6/14</a:t>
            </a:r>
            <a:r>
              <a:rPr lang="zh-TW" altLang="en-US" sz="2800" b="1" dirty="0" smtClean="0">
                <a:ea typeface="微軟正黑體" pitchFamily="34" charset="-120"/>
              </a:rPr>
              <a:t> </a:t>
            </a:r>
            <a:r>
              <a:rPr lang="en-US" altLang="zh-TW" sz="2800" b="1" dirty="0" smtClean="0">
                <a:ea typeface="微軟正黑體" pitchFamily="34" charset="-120"/>
              </a:rPr>
              <a:t>1000</a:t>
            </a:r>
            <a:r>
              <a:rPr lang="zh-TW" altLang="en-US" sz="2800" b="1" dirty="0" smtClean="0">
                <a:ea typeface="微軟正黑體" pitchFamily="34" charset="-120"/>
              </a:rPr>
              <a:t> </a:t>
            </a:r>
            <a:r>
              <a:rPr lang="en-US" altLang="zh-TW" sz="2800" b="1" dirty="0" smtClean="0">
                <a:ea typeface="微軟正黑體" pitchFamily="34" charset="-120"/>
              </a:rPr>
              <a:t>UTC</a:t>
            </a:r>
            <a:r>
              <a:rPr lang="zh-TW" altLang="en-US" sz="2800" b="1" dirty="0" smtClean="0">
                <a:ea typeface="微軟正黑體" pitchFamily="34" charset="-120"/>
              </a:rPr>
              <a:t>，為了要更詳細的模擬雲的特性，所以將</a:t>
            </a:r>
            <a:r>
              <a:rPr lang="en-US" altLang="zh-TW" sz="2800" b="1" dirty="0" smtClean="0">
                <a:ea typeface="微軟正黑體" pitchFamily="34" charset="-120"/>
              </a:rPr>
              <a:t>6/14</a:t>
            </a:r>
            <a:r>
              <a:rPr lang="zh-TW" altLang="en-US" sz="2800" b="1" dirty="0" smtClean="0">
                <a:ea typeface="微軟正黑體" pitchFamily="34" charset="-120"/>
              </a:rPr>
              <a:t> </a:t>
            </a:r>
            <a:r>
              <a:rPr lang="en-US" altLang="zh-TW" sz="2800" b="1" dirty="0" smtClean="0">
                <a:ea typeface="微軟正黑體" pitchFamily="34" charset="-120"/>
              </a:rPr>
              <a:t>0800</a:t>
            </a:r>
            <a:r>
              <a:rPr lang="zh-TW" altLang="en-US" sz="2800" b="1" dirty="0" smtClean="0">
                <a:ea typeface="微軟正黑體" pitchFamily="34" charset="-120"/>
              </a:rPr>
              <a:t> </a:t>
            </a:r>
            <a:r>
              <a:rPr lang="en-US" altLang="zh-TW" sz="2800" b="1" dirty="0" smtClean="0">
                <a:ea typeface="微軟正黑體" pitchFamily="34" charset="-120"/>
              </a:rPr>
              <a:t>UTC</a:t>
            </a:r>
            <a:r>
              <a:rPr lang="zh-TW" altLang="en-US" sz="2800" b="1" dirty="0" smtClean="0">
                <a:ea typeface="微軟正黑體" pitchFamily="34" charset="-120"/>
              </a:rPr>
              <a:t>設置為初始條件，也就是使用運行</a:t>
            </a:r>
            <a:r>
              <a:rPr lang="en-US" altLang="zh-TW" sz="2800" b="1" dirty="0" smtClean="0">
                <a:ea typeface="微軟正黑體" pitchFamily="34" charset="-120"/>
              </a:rPr>
              <a:t>20</a:t>
            </a:r>
            <a:r>
              <a:rPr lang="zh-TW" altLang="en-US" sz="2800" b="1" dirty="0" smtClean="0">
                <a:ea typeface="微軟正黑體" pitchFamily="34" charset="-120"/>
              </a:rPr>
              <a:t>小時的模擬結果，重新當作初始條件，進行以下五個不同微物理方法的實驗。</a:t>
            </a:r>
            <a:endParaRPr lang="en-US" altLang="zh-TW" sz="2800" b="1" dirty="0" smtClean="0">
              <a:ea typeface="微軟正黑體" pitchFamily="34" charset="-120"/>
            </a:endParaRPr>
          </a:p>
          <a:p>
            <a:endParaRPr lang="en-US" altLang="zh-TW" sz="2800" b="1" dirty="0" smtClean="0">
              <a:ea typeface="微軟正黑體" pitchFamily="34" charset="-120"/>
            </a:endParaRPr>
          </a:p>
          <a:p>
            <a:r>
              <a:rPr lang="zh-TW" altLang="en-US" sz="2800" b="1" dirty="0" smtClean="0">
                <a:ea typeface="微軟正黑體" pitchFamily="34" charset="-120"/>
              </a:rPr>
              <a:t>五個實驗的微物理方法為：</a:t>
            </a:r>
            <a:r>
              <a:rPr lang="en-US" altLang="zh-TW" sz="2800" b="1" dirty="0" smtClean="0">
                <a:ea typeface="微軟正黑體" pitchFamily="34" charset="-120"/>
              </a:rPr>
              <a:t>Morrison </a:t>
            </a:r>
            <a:r>
              <a:rPr lang="en-US" altLang="zh-TW" sz="2800" b="1" dirty="0" smtClean="0">
                <a:solidFill>
                  <a:srgbClr val="C00000"/>
                </a:solidFill>
              </a:rPr>
              <a:t>(Morrison</a:t>
            </a:r>
            <a:r>
              <a:rPr lang="zh-TW" altLang="en-US" sz="2800" b="1" dirty="0">
                <a:solidFill>
                  <a:srgbClr val="C00000"/>
                </a:solidFill>
              </a:rPr>
              <a:t> </a:t>
            </a:r>
            <a:r>
              <a:rPr lang="en-US" altLang="zh-TW" sz="2800" b="1" dirty="0" smtClean="0">
                <a:solidFill>
                  <a:srgbClr val="C00000"/>
                </a:solidFill>
              </a:rPr>
              <a:t>et </a:t>
            </a:r>
            <a:r>
              <a:rPr lang="en-US" altLang="zh-TW" sz="2800" b="1" dirty="0">
                <a:solidFill>
                  <a:srgbClr val="C00000"/>
                </a:solidFill>
              </a:rPr>
              <a:t>al., 2005, </a:t>
            </a:r>
            <a:r>
              <a:rPr lang="en-US" altLang="zh-TW" sz="2800" b="1" dirty="0" smtClean="0">
                <a:solidFill>
                  <a:srgbClr val="C00000"/>
                </a:solidFill>
              </a:rPr>
              <a:t>2009)</a:t>
            </a:r>
            <a:r>
              <a:rPr lang="zh-TW" altLang="en-US" sz="2800" b="1" dirty="0" smtClean="0"/>
              <a:t>，</a:t>
            </a:r>
            <a:r>
              <a:rPr lang="en-US" altLang="zh-TW" sz="2800" b="1" dirty="0" smtClean="0"/>
              <a:t>WDM6</a:t>
            </a:r>
            <a:r>
              <a:rPr lang="zh-TW" altLang="en-US" sz="2800" b="1" dirty="0" smtClean="0"/>
              <a:t> </a:t>
            </a:r>
            <a:r>
              <a:rPr lang="en-US" altLang="zh-TW" sz="2800" b="1" dirty="0" smtClean="0">
                <a:solidFill>
                  <a:srgbClr val="C00000"/>
                </a:solidFill>
              </a:rPr>
              <a:t>(Lim </a:t>
            </a:r>
            <a:r>
              <a:rPr lang="en-US" altLang="zh-TW" sz="2800" b="1" dirty="0">
                <a:solidFill>
                  <a:srgbClr val="C00000"/>
                </a:solidFill>
              </a:rPr>
              <a:t>and Hong, </a:t>
            </a:r>
            <a:r>
              <a:rPr lang="en-US" altLang="zh-TW" sz="2800" b="1" dirty="0" smtClean="0">
                <a:solidFill>
                  <a:srgbClr val="C00000"/>
                </a:solidFill>
              </a:rPr>
              <a:t>2010) </a:t>
            </a:r>
            <a:r>
              <a:rPr lang="en-US" altLang="zh-TW" sz="2800" b="1" dirty="0"/>
              <a:t>and </a:t>
            </a:r>
            <a:r>
              <a:rPr lang="en-US" altLang="zh-TW" sz="2800" b="1" dirty="0" smtClean="0"/>
              <a:t>CAMS</a:t>
            </a:r>
            <a:r>
              <a:rPr lang="zh-TW" altLang="en-US" sz="2800" b="1" dirty="0" smtClean="0"/>
              <a:t> </a:t>
            </a:r>
            <a:r>
              <a:rPr lang="en-US" altLang="zh-TW" sz="2800" b="1" dirty="0" smtClean="0"/>
              <a:t>BMS </a:t>
            </a:r>
            <a:r>
              <a:rPr lang="en-US" altLang="zh-TW" sz="2800" b="1" dirty="0" smtClean="0">
                <a:solidFill>
                  <a:srgbClr val="C00000"/>
                </a:solidFill>
              </a:rPr>
              <a:t>(Hu </a:t>
            </a:r>
            <a:r>
              <a:rPr lang="en-US" altLang="zh-TW" sz="2800" b="1" dirty="0">
                <a:solidFill>
                  <a:srgbClr val="C00000"/>
                </a:solidFill>
              </a:rPr>
              <a:t>and He, 1988; </a:t>
            </a:r>
            <a:r>
              <a:rPr lang="en-US" altLang="zh-TW" sz="2800" b="1" dirty="0" err="1">
                <a:solidFill>
                  <a:srgbClr val="C00000"/>
                </a:solidFill>
              </a:rPr>
              <a:t>Gao</a:t>
            </a:r>
            <a:r>
              <a:rPr lang="en-US" altLang="zh-TW" sz="2800" b="1" dirty="0">
                <a:solidFill>
                  <a:srgbClr val="C00000"/>
                </a:solidFill>
              </a:rPr>
              <a:t> e</a:t>
            </a:r>
            <a:r>
              <a:rPr lang="en-US" altLang="zh-TW" sz="2800" b="1" dirty="0">
                <a:solidFill>
                  <a:srgbClr val="C00000"/>
                </a:solidFill>
                <a:ea typeface="微軟正黑體" pitchFamily="34" charset="-120"/>
              </a:rPr>
              <a:t>t al., </a:t>
            </a:r>
            <a:r>
              <a:rPr lang="en-US" altLang="zh-TW" sz="2800" b="1" dirty="0" smtClean="0">
                <a:solidFill>
                  <a:srgbClr val="C00000"/>
                </a:solidFill>
                <a:ea typeface="微軟正黑體" pitchFamily="34" charset="-120"/>
              </a:rPr>
              <a:t>2011)</a:t>
            </a:r>
            <a:r>
              <a:rPr lang="zh-TW" altLang="en-US" sz="2800" b="1" dirty="0" smtClean="0">
                <a:ea typeface="微軟正黑體" pitchFamily="34" charset="-120"/>
              </a:rPr>
              <a:t>以及另外兩個由</a:t>
            </a:r>
            <a:r>
              <a:rPr lang="en-US" altLang="zh-TW" sz="2800" b="1" dirty="0" smtClean="0">
                <a:ea typeface="微軟正黑體" pitchFamily="34" charset="-120"/>
              </a:rPr>
              <a:t>CAMS</a:t>
            </a:r>
            <a:r>
              <a:rPr lang="zh-TW" altLang="en-US" sz="2800" b="1" dirty="0">
                <a:ea typeface="微軟正黑體" pitchFamily="34" charset="-120"/>
              </a:rPr>
              <a:t> </a:t>
            </a:r>
            <a:r>
              <a:rPr lang="en-US" altLang="zh-TW" sz="2800" b="1" dirty="0" smtClean="0">
                <a:ea typeface="微軟正黑體" pitchFamily="34" charset="-120"/>
              </a:rPr>
              <a:t>BMS</a:t>
            </a:r>
            <a:r>
              <a:rPr lang="zh-TW" altLang="en-US" sz="2800" b="1" dirty="0" smtClean="0">
                <a:ea typeface="微軟正黑體" pitchFamily="34" charset="-120"/>
              </a:rPr>
              <a:t>修改的方法。</a:t>
            </a:r>
            <a:endParaRPr lang="en-US" altLang="zh-TW" sz="2800" b="1" dirty="0">
              <a:ea typeface="微軟正黑體" pitchFamily="34" charset="-120"/>
            </a:endParaRPr>
          </a:p>
        </p:txBody>
      </p:sp>
    </p:spTree>
    <p:extLst>
      <p:ext uri="{BB962C8B-B14F-4D97-AF65-F5344CB8AC3E}">
        <p14:creationId xmlns:p14="http://schemas.microsoft.com/office/powerpoint/2010/main" val="662830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3600" b="1" dirty="0">
                <a:solidFill>
                  <a:schemeClr val="accent3">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資料與模式設置</a:t>
            </a:r>
            <a:endParaRPr lang="zh-TW" altLang="en-US" sz="3600" dirty="0">
              <a:solidFill>
                <a:schemeClr val="accent3">
                  <a:lumMod val="50000"/>
                </a:schemeClr>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r>
                  <a:rPr lang="zh-TW" altLang="en-US" sz="2800" b="1" dirty="0" smtClean="0">
                    <a:ea typeface="微軟正黑體" pitchFamily="34" charset="-120"/>
                  </a:rPr>
                  <a:t>兩個由</a:t>
                </a:r>
                <a:r>
                  <a:rPr lang="en-US" altLang="zh-TW" sz="2800" b="1" dirty="0" smtClean="0">
                    <a:ea typeface="微軟正黑體" pitchFamily="34" charset="-120"/>
                  </a:rPr>
                  <a:t>CAMS</a:t>
                </a:r>
                <a:r>
                  <a:rPr lang="zh-TW" altLang="en-US" sz="2800" b="1" dirty="0" smtClean="0">
                    <a:ea typeface="微軟正黑體" pitchFamily="34" charset="-120"/>
                  </a:rPr>
                  <a:t> </a:t>
                </a:r>
                <a:r>
                  <a:rPr lang="en-US" altLang="zh-TW" sz="2800" b="1" dirty="0" smtClean="0">
                    <a:ea typeface="微軟正黑體" pitchFamily="34" charset="-120"/>
                  </a:rPr>
                  <a:t>BMS</a:t>
                </a:r>
                <a:r>
                  <a:rPr lang="zh-TW" altLang="en-US" sz="2800" b="1" dirty="0" smtClean="0">
                    <a:ea typeface="微軟正黑體" pitchFamily="34" charset="-120"/>
                  </a:rPr>
                  <a:t>修改的部分如下：</a:t>
                </a:r>
                <a:endParaRPr lang="en-US" altLang="zh-TW" sz="2800" b="1" dirty="0" smtClean="0">
                  <a:ea typeface="微軟正黑體" pitchFamily="34" charset="-120"/>
                </a:endParaRPr>
              </a:p>
              <a:p>
                <a:endParaRPr lang="en-US" altLang="zh-TW" sz="2800" b="1" dirty="0">
                  <a:ea typeface="微軟正黑體" pitchFamily="34" charset="-120"/>
                </a:endParaRPr>
              </a:p>
              <a:p>
                <a:r>
                  <a:rPr lang="en-US" altLang="zh-TW" sz="2800" b="1" dirty="0" smtClean="0">
                    <a:ea typeface="微軟正黑體" pitchFamily="34" charset="-120"/>
                  </a:rPr>
                  <a:t>A. </a:t>
                </a:r>
                <a:r>
                  <a:rPr lang="zh-TW" altLang="en-US" sz="2800" b="1" dirty="0" smtClean="0">
                    <a:ea typeface="微軟正黑體" pitchFamily="34" charset="-120"/>
                  </a:rPr>
                  <a:t>修改</a:t>
                </a:r>
                <a:r>
                  <a:rPr lang="en-US" altLang="zh-TW" sz="2800" b="1" dirty="0" smtClean="0">
                    <a:ea typeface="微軟正黑體" pitchFamily="34" charset="-120"/>
                  </a:rPr>
                  <a:t>gamma</a:t>
                </a:r>
                <a:r>
                  <a:rPr lang="zh-TW" altLang="en-US" sz="2800" b="1" dirty="0" smtClean="0">
                    <a:ea typeface="微軟正黑體" pitchFamily="34" charset="-120"/>
                  </a:rPr>
                  <a:t>分布的截距參數</a:t>
                </a:r>
                <a14:m>
                  <m:oMath xmlns:m="http://schemas.openxmlformats.org/officeDocument/2006/math">
                    <m:sSub>
                      <m:sSubPr>
                        <m:ctrlPr>
                          <a:rPr lang="en-US" altLang="zh-TW" sz="2800" b="1" i="1" smtClean="0">
                            <a:solidFill>
                              <a:schemeClr val="accent6">
                                <a:lumMod val="50000"/>
                              </a:schemeClr>
                            </a:solidFill>
                            <a:latin typeface="Cambria Math"/>
                          </a:rPr>
                        </m:ctrlPr>
                      </m:sSubPr>
                      <m:e>
                        <m:r>
                          <a:rPr lang="en-US" altLang="zh-TW" sz="2800" b="1" i="1" smtClean="0">
                            <a:solidFill>
                              <a:schemeClr val="accent6">
                                <a:lumMod val="50000"/>
                              </a:schemeClr>
                            </a:solidFill>
                            <a:latin typeface="Cambria Math"/>
                          </a:rPr>
                          <m:t>𝑵</m:t>
                        </m:r>
                      </m:e>
                      <m:sub>
                        <m:r>
                          <a:rPr lang="en-US" altLang="zh-TW" sz="2800" b="1" i="1" smtClean="0">
                            <a:solidFill>
                              <a:schemeClr val="accent6">
                                <a:lumMod val="50000"/>
                              </a:schemeClr>
                            </a:solidFill>
                            <a:latin typeface="Cambria Math"/>
                          </a:rPr>
                          <m:t>𝟎</m:t>
                        </m:r>
                      </m:sub>
                    </m:sSub>
                    <m:r>
                      <a:rPr lang="zh-TW" altLang="en-US" sz="2800" b="1" i="1" smtClean="0">
                        <a:solidFill>
                          <a:schemeClr val="accent6">
                            <a:lumMod val="50000"/>
                          </a:schemeClr>
                        </a:solidFill>
                        <a:latin typeface="Cambria Math"/>
                      </a:rPr>
                      <m:t>：</m:t>
                    </m:r>
                    <m:r>
                      <a:rPr lang="en-US" altLang="zh-TW" sz="2800" b="1" i="1" smtClean="0">
                        <a:solidFill>
                          <a:schemeClr val="accent6">
                            <a:lumMod val="50000"/>
                          </a:schemeClr>
                        </a:solidFill>
                        <a:latin typeface="Cambria Math"/>
                      </a:rPr>
                      <m:t>𝟐</m:t>
                    </m:r>
                    <m:r>
                      <a:rPr lang="en-US" altLang="zh-TW" sz="2800" b="1" i="1" smtClean="0">
                        <a:solidFill>
                          <a:schemeClr val="accent6">
                            <a:lumMod val="50000"/>
                          </a:schemeClr>
                        </a:solidFill>
                        <a:latin typeface="Cambria Math"/>
                        <a:ea typeface="Cambria Math"/>
                      </a:rPr>
                      <m:t>×</m:t>
                    </m:r>
                    <m:sSup>
                      <m:sSupPr>
                        <m:ctrlPr>
                          <a:rPr lang="en-US" altLang="zh-TW" sz="2800" b="1" i="1" smtClean="0">
                            <a:solidFill>
                              <a:schemeClr val="accent6">
                                <a:lumMod val="50000"/>
                              </a:schemeClr>
                            </a:solidFill>
                            <a:latin typeface="Cambria Math"/>
                            <a:ea typeface="Cambria Math"/>
                          </a:rPr>
                        </m:ctrlPr>
                      </m:sSupPr>
                      <m:e>
                        <m:r>
                          <a:rPr lang="en-US" altLang="zh-TW" sz="2800" b="1" i="1" smtClean="0">
                            <a:solidFill>
                              <a:schemeClr val="accent6">
                                <a:lumMod val="50000"/>
                              </a:schemeClr>
                            </a:solidFill>
                            <a:latin typeface="Cambria Math"/>
                            <a:ea typeface="Cambria Math"/>
                          </a:rPr>
                          <m:t>𝟏𝟎</m:t>
                        </m:r>
                      </m:e>
                      <m:sup>
                        <m:r>
                          <a:rPr lang="en-US" altLang="zh-TW" sz="2800" b="1" i="1" smtClean="0">
                            <a:solidFill>
                              <a:schemeClr val="accent6">
                                <a:lumMod val="50000"/>
                              </a:schemeClr>
                            </a:solidFill>
                            <a:latin typeface="Cambria Math"/>
                            <a:ea typeface="Cambria Math"/>
                          </a:rPr>
                          <m:t>𝟔</m:t>
                        </m:r>
                      </m:sup>
                    </m:sSup>
                    <m:r>
                      <a:rPr lang="zh-TW" altLang="en-US" sz="2800" b="1" i="1" smtClean="0">
                        <a:solidFill>
                          <a:schemeClr val="accent6">
                            <a:lumMod val="50000"/>
                          </a:schemeClr>
                        </a:solidFill>
                        <a:latin typeface="Cambria Math"/>
                        <a:ea typeface="Cambria Math"/>
                      </a:rPr>
                      <m:t> </m:t>
                    </m:r>
                    <m:r>
                      <a:rPr lang="en-US" altLang="zh-TW" sz="2800" b="1" i="1" smtClean="0">
                        <a:solidFill>
                          <a:schemeClr val="accent6">
                            <a:lumMod val="50000"/>
                          </a:schemeClr>
                        </a:solidFill>
                        <a:latin typeface="Cambria Math"/>
                        <a:ea typeface="Cambria Math"/>
                      </a:rPr>
                      <m:t>𝒕𝒐</m:t>
                    </m:r>
                    <m:r>
                      <a:rPr lang="en-US" altLang="zh-TW" sz="2800" b="1" i="1" smtClean="0">
                        <a:solidFill>
                          <a:schemeClr val="accent6">
                            <a:lumMod val="50000"/>
                          </a:schemeClr>
                        </a:solidFill>
                        <a:latin typeface="Cambria Math"/>
                        <a:ea typeface="Cambria Math"/>
                      </a:rPr>
                      <m:t> </m:t>
                    </m:r>
                    <m:r>
                      <a:rPr lang="en-US" altLang="zh-TW" sz="2800" b="1" i="1" smtClean="0">
                        <a:solidFill>
                          <a:schemeClr val="accent6">
                            <a:lumMod val="50000"/>
                          </a:schemeClr>
                        </a:solidFill>
                        <a:latin typeface="Cambria Math"/>
                        <a:ea typeface="Cambria Math"/>
                      </a:rPr>
                      <m:t>𝟏</m:t>
                    </m:r>
                    <m:r>
                      <a:rPr lang="en-US" altLang="zh-TW" sz="2800" b="1" i="1" smtClean="0">
                        <a:solidFill>
                          <a:schemeClr val="accent6">
                            <a:lumMod val="50000"/>
                          </a:schemeClr>
                        </a:solidFill>
                        <a:latin typeface="Cambria Math"/>
                        <a:ea typeface="Cambria Math"/>
                      </a:rPr>
                      <m:t>×</m:t>
                    </m:r>
                    <m:sSup>
                      <m:sSupPr>
                        <m:ctrlPr>
                          <a:rPr lang="en-US" altLang="zh-TW" sz="2800" b="1" i="1" smtClean="0">
                            <a:solidFill>
                              <a:schemeClr val="accent6">
                                <a:lumMod val="50000"/>
                              </a:schemeClr>
                            </a:solidFill>
                            <a:latin typeface="Cambria Math"/>
                            <a:ea typeface="Cambria Math"/>
                          </a:rPr>
                        </m:ctrlPr>
                      </m:sSupPr>
                      <m:e>
                        <m:r>
                          <a:rPr lang="en-US" altLang="zh-TW" sz="2800" b="1" i="1" smtClean="0">
                            <a:solidFill>
                              <a:schemeClr val="accent6">
                                <a:lumMod val="50000"/>
                              </a:schemeClr>
                            </a:solidFill>
                            <a:latin typeface="Cambria Math"/>
                            <a:ea typeface="Cambria Math"/>
                          </a:rPr>
                          <m:t>𝟏𝟎</m:t>
                        </m:r>
                      </m:e>
                      <m:sup>
                        <m:r>
                          <a:rPr lang="en-US" altLang="zh-TW" sz="2800" b="1" i="1" smtClean="0">
                            <a:solidFill>
                              <a:schemeClr val="accent6">
                                <a:lumMod val="50000"/>
                              </a:schemeClr>
                            </a:solidFill>
                            <a:latin typeface="Cambria Math"/>
                            <a:ea typeface="Cambria Math"/>
                          </a:rPr>
                          <m:t>𝟗</m:t>
                        </m:r>
                      </m:sup>
                    </m:sSup>
                    <m:r>
                      <a:rPr lang="en-US" altLang="zh-TW" sz="2800" b="1" i="1" smtClean="0">
                        <a:solidFill>
                          <a:schemeClr val="accent6">
                            <a:lumMod val="50000"/>
                          </a:schemeClr>
                        </a:solidFill>
                        <a:latin typeface="Cambria Math"/>
                        <a:ea typeface="Cambria Math"/>
                      </a:rPr>
                      <m:t> (</m:t>
                    </m:r>
                    <m:sSup>
                      <m:sSupPr>
                        <m:ctrlPr>
                          <a:rPr lang="en-US" altLang="zh-TW" sz="2800" b="1" i="1" smtClean="0">
                            <a:solidFill>
                              <a:schemeClr val="accent6">
                                <a:lumMod val="50000"/>
                              </a:schemeClr>
                            </a:solidFill>
                            <a:latin typeface="Cambria Math"/>
                            <a:ea typeface="Cambria Math"/>
                          </a:rPr>
                        </m:ctrlPr>
                      </m:sSupPr>
                      <m:e>
                        <m:r>
                          <a:rPr lang="en-US" altLang="zh-TW" sz="2800" b="1" i="1" smtClean="0">
                            <a:solidFill>
                              <a:schemeClr val="accent6">
                                <a:lumMod val="50000"/>
                              </a:schemeClr>
                            </a:solidFill>
                            <a:latin typeface="Cambria Math"/>
                            <a:ea typeface="Cambria Math"/>
                          </a:rPr>
                          <m:t>𝒎</m:t>
                        </m:r>
                      </m:e>
                      <m:sup>
                        <m:r>
                          <a:rPr lang="en-US" altLang="zh-TW" sz="2800" b="1" i="1" smtClean="0">
                            <a:solidFill>
                              <a:schemeClr val="accent6">
                                <a:lumMod val="50000"/>
                              </a:schemeClr>
                            </a:solidFill>
                            <a:latin typeface="Cambria Math"/>
                            <a:ea typeface="Cambria Math"/>
                          </a:rPr>
                          <m:t>−</m:t>
                        </m:r>
                        <m:r>
                          <a:rPr lang="en-US" altLang="zh-TW" sz="2800" b="1" i="1" smtClean="0">
                            <a:solidFill>
                              <a:schemeClr val="accent6">
                                <a:lumMod val="50000"/>
                              </a:schemeClr>
                            </a:solidFill>
                            <a:latin typeface="Cambria Math"/>
                            <a:ea typeface="Cambria Math"/>
                          </a:rPr>
                          <m:t>𝟒</m:t>
                        </m:r>
                      </m:sup>
                    </m:sSup>
                    <m:r>
                      <a:rPr lang="en-US" altLang="zh-TW" sz="2800" b="1" i="1" smtClean="0">
                        <a:solidFill>
                          <a:schemeClr val="accent6">
                            <a:lumMod val="50000"/>
                          </a:schemeClr>
                        </a:solidFill>
                        <a:latin typeface="Cambria Math"/>
                        <a:ea typeface="Cambria Math"/>
                      </a:rPr>
                      <m:t>)</m:t>
                    </m:r>
                  </m:oMath>
                </a14:m>
                <a:endParaRPr lang="en-US" altLang="zh-TW" sz="2800" b="1" dirty="0" smtClean="0">
                  <a:solidFill>
                    <a:schemeClr val="accent6">
                      <a:lumMod val="50000"/>
                    </a:schemeClr>
                  </a:solidFill>
                  <a:ea typeface="微軟正黑體" pitchFamily="34" charset="-120"/>
                </a:endParaRPr>
              </a:p>
              <a:p>
                <a:endParaRPr lang="en-US" altLang="zh-TW" sz="2800" b="1" dirty="0" smtClean="0">
                  <a:ea typeface="微軟正黑體" pitchFamily="34" charset="-120"/>
                </a:endParaRPr>
              </a:p>
              <a:p>
                <a:r>
                  <a:rPr lang="en-US" altLang="zh-TW" sz="2800" b="1" dirty="0" smtClean="0">
                    <a:ea typeface="微軟正黑體" pitchFamily="34" charset="-120"/>
                  </a:rPr>
                  <a:t>B. </a:t>
                </a:r>
                <a:r>
                  <a:rPr lang="zh-TW" altLang="en-US" sz="2800" b="1" dirty="0" smtClean="0">
                    <a:ea typeface="微軟正黑體" pitchFamily="34" charset="-120"/>
                  </a:rPr>
                  <a:t>改變微物理過程，增加雨滴自行破碎率修改至原來的</a:t>
                </a:r>
                <a:r>
                  <a:rPr lang="en-US" altLang="zh-TW" sz="2800" b="1" dirty="0" smtClean="0">
                    <a:ea typeface="微軟正黑體" pitchFamily="34" charset="-120"/>
                  </a:rPr>
                  <a:t>3</a:t>
                </a:r>
                <a:r>
                  <a:rPr lang="zh-TW" altLang="en-US" sz="2800" b="1" dirty="0" smtClean="0">
                    <a:ea typeface="微軟正黑體" pitchFamily="34" charset="-120"/>
                  </a:rPr>
                  <a:t>倍。</a:t>
                </a:r>
                <a:endParaRPr lang="zh-TW" altLang="en-US" sz="2800" b="1" dirty="0">
                  <a:ea typeface="微軟正黑體" pitchFamily="34" charset="-12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1259" t="-148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174993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3600" b="1" dirty="0" smtClean="0">
                <a:solidFill>
                  <a:schemeClr val="accent3">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模擬結果</a:t>
            </a:r>
            <a:endParaRPr lang="zh-TW" altLang="en-US" sz="3600" b="1" dirty="0">
              <a:solidFill>
                <a:schemeClr val="accent3">
                  <a:lumMod val="50000"/>
                </a:schemeClr>
              </a:solidFill>
              <a:effectLst>
                <a:outerShdw blurRad="38100" dist="38100" dir="2700000" algn="tl">
                  <a:srgbClr val="000000">
                    <a:alpha val="43137"/>
                  </a:srgbClr>
                </a:outerShdw>
              </a:effectLst>
              <a:latin typeface="微軟正黑體" pitchFamily="34" charset="-120"/>
              <a:ea typeface="微軟正黑體" pitchFamily="34" charset="-120"/>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r>
                  <a:rPr lang="en-US" altLang="zh-TW" sz="2800" b="1" dirty="0" smtClean="0">
                    <a:solidFill>
                      <a:schemeClr val="accent1"/>
                    </a:solidFill>
                    <a:effectLst>
                      <a:outerShdw blurRad="38100" dist="38100" dir="2700000" algn="tl">
                        <a:srgbClr val="000000">
                          <a:alpha val="43137"/>
                        </a:srgbClr>
                      </a:outerShdw>
                    </a:effectLst>
                    <a:ea typeface="微軟正黑體" pitchFamily="34" charset="-120"/>
                  </a:rPr>
                  <a:t>1. </a:t>
                </a:r>
                <a:r>
                  <a:rPr lang="zh-TW" altLang="en-US" sz="2800" b="1" dirty="0" smtClean="0">
                    <a:solidFill>
                      <a:schemeClr val="accent1"/>
                    </a:solidFill>
                    <a:effectLst>
                      <a:outerShdw blurRad="38100" dist="38100" dir="2700000" algn="tl">
                        <a:srgbClr val="000000">
                          <a:alpha val="43137"/>
                        </a:srgbClr>
                      </a:outerShdw>
                    </a:effectLst>
                    <a:ea typeface="微軟正黑體" pitchFamily="34" charset="-120"/>
                  </a:rPr>
                  <a:t>雷達回波</a:t>
                </a:r>
                <a:r>
                  <a:rPr lang="en-US" altLang="zh-TW" sz="2800" b="1" dirty="0" smtClean="0">
                    <a:solidFill>
                      <a:schemeClr val="accent1"/>
                    </a:solidFill>
                    <a:effectLst>
                      <a:outerShdw blurRad="38100" dist="38100" dir="2700000" algn="tl">
                        <a:srgbClr val="000000">
                          <a:alpha val="43137"/>
                        </a:srgbClr>
                      </a:outerShdw>
                    </a:effectLst>
                    <a:ea typeface="微軟正黑體" pitchFamily="34" charset="-120"/>
                  </a:rPr>
                  <a:t>(</a:t>
                </a:r>
                <a14:m>
                  <m:oMath xmlns:m="http://schemas.openxmlformats.org/officeDocument/2006/math">
                    <m:sSub>
                      <m:sSubPr>
                        <m:ctrlPr>
                          <a:rPr lang="en-US" altLang="zh-TW" sz="2800" b="1" i="1">
                            <a:solidFill>
                              <a:schemeClr val="accent1"/>
                            </a:solidFill>
                            <a:effectLst>
                              <a:outerShdw blurRad="38100" dist="38100" dir="2700000" algn="tl">
                                <a:srgbClr val="000000">
                                  <a:alpha val="43137"/>
                                </a:srgbClr>
                              </a:outerShdw>
                            </a:effectLst>
                            <a:latin typeface="Cambria Math"/>
                          </a:rPr>
                        </m:ctrlPr>
                      </m:sSubPr>
                      <m:e>
                        <m:r>
                          <a:rPr lang="en-US" altLang="zh-TW" sz="2800" b="1" i="1">
                            <a:solidFill>
                              <a:schemeClr val="accent1"/>
                            </a:solidFill>
                            <a:effectLst>
                              <a:outerShdw blurRad="38100" dist="38100" dir="2700000" algn="tl">
                                <a:srgbClr val="000000">
                                  <a:alpha val="43137"/>
                                </a:srgbClr>
                              </a:outerShdw>
                            </a:effectLst>
                            <a:latin typeface="Cambria Math"/>
                          </a:rPr>
                          <m:t>𝒁</m:t>
                        </m:r>
                      </m:e>
                      <m:sub>
                        <m:r>
                          <a:rPr lang="en-US" altLang="zh-TW" sz="2800" b="1" i="1">
                            <a:solidFill>
                              <a:schemeClr val="accent1"/>
                            </a:solidFill>
                            <a:effectLst>
                              <a:outerShdw blurRad="38100" dist="38100" dir="2700000" algn="tl">
                                <a:srgbClr val="000000">
                                  <a:alpha val="43137"/>
                                </a:srgbClr>
                              </a:outerShdw>
                            </a:effectLst>
                            <a:latin typeface="Cambria Math"/>
                          </a:rPr>
                          <m:t>𝑯</m:t>
                        </m:r>
                      </m:sub>
                    </m:sSub>
                  </m:oMath>
                </a14:m>
                <a:r>
                  <a:rPr lang="zh-TW" altLang="en-US" sz="2800" b="1" dirty="0" smtClean="0">
                    <a:solidFill>
                      <a:schemeClr val="accent1"/>
                    </a:solidFill>
                    <a:effectLst>
                      <a:outerShdw blurRad="38100" dist="38100" dir="2700000" algn="tl">
                        <a:srgbClr val="000000">
                          <a:alpha val="43137"/>
                        </a:srgbClr>
                      </a:outerShdw>
                    </a:effectLst>
                    <a:ea typeface="微軟正黑體" pitchFamily="34" charset="-120"/>
                  </a:rPr>
                  <a:t>及</a:t>
                </a:r>
                <a:r>
                  <a:rPr lang="en-US" altLang="zh-TW" sz="2800" b="1" dirty="0">
                    <a:solidFill>
                      <a:schemeClr val="accent1"/>
                    </a:solidFill>
                    <a:effectLst>
                      <a:outerShdw blurRad="38100" dist="38100" dir="2700000" algn="tl">
                        <a:srgbClr val="000000">
                          <a:alpha val="43137"/>
                        </a:srgbClr>
                      </a:outerShdw>
                    </a:effectLst>
                    <a:ea typeface="微軟正黑體" pitchFamily="34" charset="-120"/>
                  </a:rPr>
                  <a:t> </a:t>
                </a:r>
                <a14:m>
                  <m:oMath xmlns:m="http://schemas.openxmlformats.org/officeDocument/2006/math">
                    <m:sSub>
                      <m:sSubPr>
                        <m:ctrlPr>
                          <a:rPr lang="en-US" altLang="zh-TW" sz="2800" b="1" i="1">
                            <a:solidFill>
                              <a:schemeClr val="accent1"/>
                            </a:solidFill>
                            <a:effectLst>
                              <a:outerShdw blurRad="38100" dist="38100" dir="2700000" algn="tl">
                                <a:srgbClr val="000000">
                                  <a:alpha val="43137"/>
                                </a:srgbClr>
                              </a:outerShdw>
                            </a:effectLst>
                            <a:latin typeface="Cambria Math"/>
                          </a:rPr>
                        </m:ctrlPr>
                      </m:sSubPr>
                      <m:e>
                        <m:r>
                          <a:rPr lang="en-US" altLang="zh-TW" sz="2800" b="1" i="1">
                            <a:solidFill>
                              <a:schemeClr val="accent1"/>
                            </a:solidFill>
                            <a:effectLst>
                              <a:outerShdw blurRad="38100" dist="38100" dir="2700000" algn="tl">
                                <a:srgbClr val="000000">
                                  <a:alpha val="43137"/>
                                </a:srgbClr>
                              </a:outerShdw>
                            </a:effectLst>
                            <a:latin typeface="Cambria Math"/>
                          </a:rPr>
                          <m:t>𝒁</m:t>
                        </m:r>
                      </m:e>
                      <m:sub>
                        <m:r>
                          <a:rPr lang="en-US" altLang="zh-TW" sz="2800" b="1" i="1">
                            <a:solidFill>
                              <a:schemeClr val="accent1"/>
                            </a:solidFill>
                            <a:effectLst>
                              <a:outerShdw blurRad="38100" dist="38100" dir="2700000" algn="tl">
                                <a:srgbClr val="000000">
                                  <a:alpha val="43137"/>
                                </a:srgbClr>
                              </a:outerShdw>
                            </a:effectLst>
                            <a:latin typeface="Cambria Math"/>
                          </a:rPr>
                          <m:t>𝑫𝑹</m:t>
                        </m:r>
                      </m:sub>
                    </m:sSub>
                  </m:oMath>
                </a14:m>
                <a:r>
                  <a:rPr lang="en-US" altLang="zh-TW" sz="2800" b="1" dirty="0" smtClean="0">
                    <a:solidFill>
                      <a:schemeClr val="accent1"/>
                    </a:solidFill>
                    <a:effectLst>
                      <a:outerShdw blurRad="38100" dist="38100" dir="2700000" algn="tl">
                        <a:srgbClr val="000000">
                          <a:alpha val="43137"/>
                        </a:srgbClr>
                      </a:outerShdw>
                    </a:effectLst>
                    <a:ea typeface="微軟正黑體" pitchFamily="34" charset="-120"/>
                  </a:rPr>
                  <a:t>)</a:t>
                </a:r>
                <a:endParaRPr lang="en-US" altLang="zh-TW" sz="2800" b="1" dirty="0">
                  <a:solidFill>
                    <a:schemeClr val="accent1"/>
                  </a:solidFill>
                  <a:effectLst>
                    <a:outerShdw blurRad="38100" dist="38100" dir="2700000" algn="tl">
                      <a:srgbClr val="000000">
                        <a:alpha val="43137"/>
                      </a:srgbClr>
                    </a:outerShdw>
                  </a:effectLst>
                  <a:ea typeface="微軟正黑體" pitchFamily="34" charset="-120"/>
                </a:endParaRPr>
              </a:p>
              <a:p>
                <a:r>
                  <a:rPr lang="en-US" altLang="zh-TW" sz="2800" b="1" dirty="0" smtClean="0">
                    <a:solidFill>
                      <a:schemeClr val="accent1"/>
                    </a:solidFill>
                    <a:effectLst>
                      <a:outerShdw blurRad="38100" dist="38100" dir="2700000" algn="tl">
                        <a:srgbClr val="000000">
                          <a:alpha val="43137"/>
                        </a:srgbClr>
                      </a:outerShdw>
                    </a:effectLst>
                    <a:ea typeface="微軟正黑體" pitchFamily="34" charset="-120"/>
                  </a:rPr>
                  <a:t>2.</a:t>
                </a:r>
                <a:r>
                  <a:rPr lang="zh-TW" altLang="en-US" sz="2800" b="1" dirty="0" smtClean="0">
                    <a:solidFill>
                      <a:schemeClr val="accent1"/>
                    </a:solidFill>
                    <a:effectLst>
                      <a:outerShdw blurRad="38100" dist="38100" dir="2700000" algn="tl">
                        <a:srgbClr val="000000">
                          <a:alpha val="43137"/>
                        </a:srgbClr>
                      </a:outerShdw>
                    </a:effectLst>
                    <a:ea typeface="微軟正黑體" pitchFamily="34" charset="-120"/>
                  </a:rPr>
                  <a:t> 質量加權平均直徑</a:t>
                </a:r>
                <a:endParaRPr lang="en-US" altLang="zh-TW" sz="2800" b="1" dirty="0" smtClean="0">
                  <a:solidFill>
                    <a:schemeClr val="accent1"/>
                  </a:solidFill>
                  <a:effectLst>
                    <a:outerShdw blurRad="38100" dist="38100" dir="2700000" algn="tl">
                      <a:srgbClr val="000000">
                        <a:alpha val="43137"/>
                      </a:srgbClr>
                    </a:outerShdw>
                  </a:effectLst>
                  <a:ea typeface="微軟正黑體" pitchFamily="34" charset="-120"/>
                </a:endParaRPr>
              </a:p>
              <a:p>
                <a:r>
                  <a:rPr lang="en-US" altLang="zh-TW" sz="2800" b="1" dirty="0" smtClean="0">
                    <a:solidFill>
                      <a:schemeClr val="accent1"/>
                    </a:solidFill>
                    <a:effectLst>
                      <a:outerShdw blurRad="38100" dist="38100" dir="2700000" algn="tl">
                        <a:srgbClr val="000000">
                          <a:alpha val="43137"/>
                        </a:srgbClr>
                      </a:outerShdw>
                    </a:effectLst>
                    <a:ea typeface="微軟正黑體" pitchFamily="34" charset="-120"/>
                  </a:rPr>
                  <a:t>3.</a:t>
                </a:r>
                <a:r>
                  <a:rPr lang="zh-TW" altLang="en-US" sz="2800" b="1" dirty="0" smtClean="0">
                    <a:solidFill>
                      <a:schemeClr val="accent1"/>
                    </a:solidFill>
                    <a:effectLst>
                      <a:outerShdw blurRad="38100" dist="38100" dir="2700000" algn="tl">
                        <a:srgbClr val="000000">
                          <a:alpha val="43137"/>
                        </a:srgbClr>
                      </a:outerShdw>
                    </a:effectLst>
                    <a:ea typeface="微軟正黑體" pitchFamily="34" charset="-120"/>
                  </a:rPr>
                  <a:t> 垂直速度</a:t>
                </a:r>
                <a:endParaRPr lang="en-US" altLang="zh-TW" sz="2800" b="1" dirty="0" smtClean="0">
                  <a:solidFill>
                    <a:schemeClr val="accent1"/>
                  </a:solidFill>
                  <a:effectLst>
                    <a:outerShdw blurRad="38100" dist="38100" dir="2700000" algn="tl">
                      <a:srgbClr val="000000">
                        <a:alpha val="43137"/>
                      </a:srgbClr>
                    </a:outerShdw>
                  </a:effectLst>
                  <a:ea typeface="微軟正黑體" pitchFamily="34" charset="-120"/>
                </a:endParaRPr>
              </a:p>
              <a:p>
                <a:r>
                  <a:rPr lang="en-US" altLang="zh-TW" sz="2800" b="1" dirty="0" smtClean="0">
                    <a:solidFill>
                      <a:schemeClr val="accent1"/>
                    </a:solidFill>
                    <a:effectLst>
                      <a:outerShdw blurRad="38100" dist="38100" dir="2700000" algn="tl">
                        <a:srgbClr val="000000">
                          <a:alpha val="43137"/>
                        </a:srgbClr>
                      </a:outerShdw>
                    </a:effectLst>
                    <a:ea typeface="微軟正黑體" pitchFamily="34" charset="-120"/>
                  </a:rPr>
                  <a:t>4.</a:t>
                </a:r>
                <a:r>
                  <a:rPr lang="zh-TW" altLang="en-US" sz="2800" b="1" dirty="0" smtClean="0">
                    <a:solidFill>
                      <a:schemeClr val="accent1"/>
                    </a:solidFill>
                    <a:effectLst>
                      <a:outerShdw blurRad="38100" dist="38100" dir="2700000" algn="tl">
                        <a:srgbClr val="000000">
                          <a:alpha val="43137"/>
                        </a:srgbClr>
                      </a:outerShdw>
                    </a:effectLst>
                    <a:ea typeface="微軟正黑體" pitchFamily="34" charset="-120"/>
                  </a:rPr>
                  <a:t> 微波亮溫</a:t>
                </a:r>
                <a:endParaRPr lang="en-US" altLang="zh-TW" sz="2800" b="1" dirty="0" smtClean="0">
                  <a:solidFill>
                    <a:schemeClr val="accent1"/>
                  </a:solidFill>
                  <a:effectLst>
                    <a:outerShdw blurRad="38100" dist="38100" dir="2700000" algn="tl">
                      <a:srgbClr val="000000">
                        <a:alpha val="43137"/>
                      </a:srgbClr>
                    </a:outerShdw>
                  </a:effectLst>
                  <a:ea typeface="微軟正黑體" pitchFamily="34" charset="-120"/>
                </a:endParaRPr>
              </a:p>
              <a:p>
                <a:r>
                  <a:rPr lang="en-US" altLang="zh-TW" sz="2800" b="1" dirty="0" smtClean="0">
                    <a:solidFill>
                      <a:schemeClr val="accent1"/>
                    </a:solidFill>
                    <a:effectLst>
                      <a:outerShdw blurRad="38100" dist="38100" dir="2700000" algn="tl">
                        <a:srgbClr val="000000">
                          <a:alpha val="43137"/>
                        </a:srgbClr>
                      </a:outerShdw>
                    </a:effectLst>
                    <a:ea typeface="微軟正黑體" pitchFamily="34" charset="-120"/>
                  </a:rPr>
                  <a:t>5.</a:t>
                </a:r>
                <a:r>
                  <a:rPr lang="zh-TW" altLang="en-US" sz="2800" b="1" dirty="0" smtClean="0">
                    <a:solidFill>
                      <a:schemeClr val="accent1"/>
                    </a:solidFill>
                    <a:effectLst>
                      <a:outerShdw blurRad="38100" dist="38100" dir="2700000" algn="tl">
                        <a:srgbClr val="000000">
                          <a:alpha val="43137"/>
                        </a:srgbClr>
                      </a:outerShdw>
                    </a:effectLst>
                    <a:ea typeface="微軟正黑體" pitchFamily="34" charset="-120"/>
                  </a:rPr>
                  <a:t> 降雨率</a:t>
                </a:r>
                <a:endParaRPr lang="zh-TW" altLang="en-US" sz="2800" b="1" dirty="0">
                  <a:solidFill>
                    <a:schemeClr val="accent1"/>
                  </a:solidFill>
                  <a:effectLst>
                    <a:outerShdw blurRad="38100" dist="38100" dir="2700000" algn="tl">
                      <a:srgbClr val="000000">
                        <a:alpha val="43137"/>
                      </a:srgbClr>
                    </a:outerShdw>
                  </a:effectLst>
                  <a:ea typeface="微軟正黑體" pitchFamily="34" charset="-12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1333" t="-161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625511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標題 1"/>
              <p:cNvSpPr>
                <a:spLocks noGrp="1"/>
              </p:cNvSpPr>
              <p:nvPr>
                <p:ph type="title"/>
              </p:nvPr>
            </p:nvSpPr>
            <p:spPr/>
            <p:txBody>
              <a:bodyPr/>
              <a:lstStyle/>
              <a:p>
                <a:pPr algn="l"/>
                <a:r>
                  <a:rPr lang="zh-TW" altLang="en-US" sz="3600" b="1" dirty="0" smtClean="0">
                    <a:solidFill>
                      <a:schemeClr val="accent1"/>
                    </a:solidFill>
                    <a:effectLst>
                      <a:outerShdw blurRad="38100" dist="38100" dir="2700000" algn="tl">
                        <a:srgbClr val="000000">
                          <a:alpha val="43137"/>
                        </a:srgbClr>
                      </a:outerShdw>
                    </a:effectLst>
                    <a:ea typeface="微軟正黑體" pitchFamily="34" charset="-120"/>
                  </a:rPr>
                  <a:t>雷達回波</a:t>
                </a:r>
                <a:r>
                  <a:rPr lang="en-US" altLang="zh-TW" sz="3600" b="1" dirty="0">
                    <a:solidFill>
                      <a:schemeClr val="accent1"/>
                    </a:solidFill>
                    <a:effectLst>
                      <a:outerShdw blurRad="38100" dist="38100" dir="2700000" algn="tl">
                        <a:srgbClr val="000000">
                          <a:alpha val="43137"/>
                        </a:srgbClr>
                      </a:outerShdw>
                    </a:effectLst>
                    <a:ea typeface="微軟正黑體" pitchFamily="34" charset="-120"/>
                  </a:rPr>
                  <a:t>(</a:t>
                </a:r>
                <a14:m>
                  <m:oMath xmlns:m="http://schemas.openxmlformats.org/officeDocument/2006/math">
                    <m:sSub>
                      <m:sSubPr>
                        <m:ctrlPr>
                          <a:rPr lang="en-US" altLang="zh-TW" sz="3600" b="1" i="1">
                            <a:solidFill>
                              <a:schemeClr val="accent1"/>
                            </a:solidFill>
                            <a:effectLst>
                              <a:outerShdw blurRad="38100" dist="38100" dir="2700000" algn="tl">
                                <a:srgbClr val="000000">
                                  <a:alpha val="43137"/>
                                </a:srgbClr>
                              </a:outerShdw>
                            </a:effectLst>
                            <a:latin typeface="Cambria Math"/>
                          </a:rPr>
                        </m:ctrlPr>
                      </m:sSubPr>
                      <m:e>
                        <m:r>
                          <a:rPr lang="en-US" altLang="zh-TW" sz="3600" b="1" i="1">
                            <a:solidFill>
                              <a:schemeClr val="accent1"/>
                            </a:solidFill>
                            <a:effectLst>
                              <a:outerShdw blurRad="38100" dist="38100" dir="2700000" algn="tl">
                                <a:srgbClr val="000000">
                                  <a:alpha val="43137"/>
                                </a:srgbClr>
                              </a:outerShdw>
                            </a:effectLst>
                            <a:latin typeface="Cambria Math"/>
                          </a:rPr>
                          <m:t>𝒁</m:t>
                        </m:r>
                      </m:e>
                      <m:sub>
                        <m:r>
                          <a:rPr lang="en-US" altLang="zh-TW" sz="3600" b="1" i="1">
                            <a:solidFill>
                              <a:schemeClr val="accent1"/>
                            </a:solidFill>
                            <a:effectLst>
                              <a:outerShdw blurRad="38100" dist="38100" dir="2700000" algn="tl">
                                <a:srgbClr val="000000">
                                  <a:alpha val="43137"/>
                                </a:srgbClr>
                              </a:outerShdw>
                            </a:effectLst>
                            <a:latin typeface="Cambria Math"/>
                          </a:rPr>
                          <m:t>𝑯</m:t>
                        </m:r>
                      </m:sub>
                    </m:sSub>
                  </m:oMath>
                </a14:m>
                <a:r>
                  <a:rPr lang="zh-TW" altLang="en-US" sz="3600" b="1" dirty="0">
                    <a:solidFill>
                      <a:schemeClr val="accent1"/>
                    </a:solidFill>
                    <a:effectLst>
                      <a:outerShdw blurRad="38100" dist="38100" dir="2700000" algn="tl">
                        <a:srgbClr val="000000">
                          <a:alpha val="43137"/>
                        </a:srgbClr>
                      </a:outerShdw>
                    </a:effectLst>
                    <a:ea typeface="微軟正黑體" pitchFamily="34" charset="-120"/>
                  </a:rPr>
                  <a:t>及</a:t>
                </a:r>
                <a:r>
                  <a:rPr lang="en-US" altLang="zh-TW" sz="3600" b="1" dirty="0">
                    <a:solidFill>
                      <a:schemeClr val="accent1"/>
                    </a:solidFill>
                    <a:effectLst>
                      <a:outerShdw blurRad="38100" dist="38100" dir="2700000" algn="tl">
                        <a:srgbClr val="000000">
                          <a:alpha val="43137"/>
                        </a:srgbClr>
                      </a:outerShdw>
                    </a:effectLst>
                    <a:ea typeface="微軟正黑體" pitchFamily="34" charset="-120"/>
                  </a:rPr>
                  <a:t> </a:t>
                </a:r>
                <a14:m>
                  <m:oMath xmlns:m="http://schemas.openxmlformats.org/officeDocument/2006/math">
                    <m:sSub>
                      <m:sSubPr>
                        <m:ctrlPr>
                          <a:rPr lang="en-US" altLang="zh-TW" sz="3600" b="1" i="1">
                            <a:solidFill>
                              <a:schemeClr val="accent1"/>
                            </a:solidFill>
                            <a:effectLst>
                              <a:outerShdw blurRad="38100" dist="38100" dir="2700000" algn="tl">
                                <a:srgbClr val="000000">
                                  <a:alpha val="43137"/>
                                </a:srgbClr>
                              </a:outerShdw>
                            </a:effectLst>
                            <a:latin typeface="Cambria Math"/>
                          </a:rPr>
                        </m:ctrlPr>
                      </m:sSubPr>
                      <m:e>
                        <m:r>
                          <a:rPr lang="en-US" altLang="zh-TW" sz="3600" b="1" i="1">
                            <a:solidFill>
                              <a:schemeClr val="accent1"/>
                            </a:solidFill>
                            <a:effectLst>
                              <a:outerShdw blurRad="38100" dist="38100" dir="2700000" algn="tl">
                                <a:srgbClr val="000000">
                                  <a:alpha val="43137"/>
                                </a:srgbClr>
                              </a:outerShdw>
                            </a:effectLst>
                            <a:latin typeface="Cambria Math"/>
                          </a:rPr>
                          <m:t>𝒁</m:t>
                        </m:r>
                      </m:e>
                      <m:sub>
                        <m:r>
                          <a:rPr lang="en-US" altLang="zh-TW" sz="3600" b="1" i="1">
                            <a:solidFill>
                              <a:schemeClr val="accent1"/>
                            </a:solidFill>
                            <a:effectLst>
                              <a:outerShdw blurRad="38100" dist="38100" dir="2700000" algn="tl">
                                <a:srgbClr val="000000">
                                  <a:alpha val="43137"/>
                                </a:srgbClr>
                              </a:outerShdw>
                            </a:effectLst>
                            <a:latin typeface="Cambria Math"/>
                          </a:rPr>
                          <m:t>𝑫𝑹</m:t>
                        </m:r>
                      </m:sub>
                    </m:sSub>
                  </m:oMath>
                </a14:m>
                <a:r>
                  <a:rPr lang="en-US" altLang="zh-TW" sz="3600" b="1" dirty="0">
                    <a:solidFill>
                      <a:schemeClr val="accent1"/>
                    </a:solidFill>
                    <a:effectLst>
                      <a:outerShdw blurRad="38100" dist="38100" dir="2700000" algn="tl">
                        <a:srgbClr val="000000">
                          <a:alpha val="43137"/>
                        </a:srgbClr>
                      </a:outerShdw>
                    </a:effectLst>
                    <a:ea typeface="微軟正黑體" pitchFamily="34" charset="-120"/>
                  </a:rPr>
                  <a:t>)</a:t>
                </a:r>
                <a:r>
                  <a:rPr lang="zh-TW" altLang="en-US" sz="3600" b="1" dirty="0" smtClean="0">
                    <a:solidFill>
                      <a:schemeClr val="accent1"/>
                    </a:solidFill>
                    <a:effectLst>
                      <a:outerShdw blurRad="38100" dist="38100" dir="2700000" algn="tl">
                        <a:srgbClr val="000000">
                          <a:alpha val="43137"/>
                        </a:srgbClr>
                      </a:outerShdw>
                    </a:effectLst>
                    <a:ea typeface="微軟正黑體" pitchFamily="34" charset="-120"/>
                  </a:rPr>
                  <a:t>比較</a:t>
                </a:r>
                <a:endParaRPr lang="zh-TW" altLang="en-US" sz="3600" dirty="0">
                  <a:solidFill>
                    <a:schemeClr val="accent1"/>
                  </a:solidFill>
                  <a:effectLst>
                    <a:outerShdw blurRad="38100" dist="38100" dir="2700000" algn="tl">
                      <a:srgbClr val="000000">
                        <a:alpha val="43137"/>
                      </a:srgbClr>
                    </a:outerShdw>
                  </a:effectLst>
                </a:endParaRPr>
              </a:p>
            </p:txBody>
          </p:sp>
        </mc:Choice>
        <mc:Fallback xmlns="">
          <p:sp>
            <p:nvSpPr>
              <p:cNvPr id="2" name="標題 1"/>
              <p:cNvSpPr>
                <a:spLocks noGrp="1" noRot="1" noChangeAspect="1" noMove="1" noResize="1" noEditPoints="1" noAdjustHandles="1" noChangeArrowheads="1" noChangeShapeType="1" noTextEdit="1"/>
              </p:cNvSpPr>
              <p:nvPr>
                <p:ph type="title"/>
              </p:nvPr>
            </p:nvSpPr>
            <p:spPr>
              <a:blipFill rotWithShape="1">
                <a:blip r:embed="rId2"/>
                <a:stretch>
                  <a:fillRect l="-2370" b="-2128"/>
                </a:stretch>
              </a:blipFill>
            </p:spPr>
            <p:txBody>
              <a:bodyPr/>
              <a:lstStyle/>
              <a:p>
                <a:r>
                  <a:rPr lang="zh-TW" altLang="en-US">
                    <a:noFill/>
                  </a:rPr>
                  <a:t> </a:t>
                </a:r>
              </a:p>
            </p:txBody>
          </p:sp>
        </mc:Fallback>
      </mc:AlternateContent>
      <p:sp>
        <p:nvSpPr>
          <p:cNvPr id="3" name="內容版面配置區 2"/>
          <p:cNvSpPr>
            <a:spLocks noGrp="1"/>
          </p:cNvSpPr>
          <p:nvPr>
            <p:ph idx="1"/>
          </p:nvPr>
        </p:nvSpPr>
        <p:spPr/>
        <p:txBody>
          <a:bodyPr>
            <a:normAutofit/>
          </a:bodyPr>
          <a:lstStyle/>
          <a:p>
            <a:r>
              <a:rPr lang="zh-TW" altLang="en-US" sz="2800" b="1" dirty="0" smtClean="0">
                <a:latin typeface="微軟正黑體" pitchFamily="34" charset="-120"/>
                <a:ea typeface="微軟正黑體" pitchFamily="34" charset="-120"/>
              </a:rPr>
              <a:t>雷達觀測資料：</a:t>
            </a:r>
            <a:r>
              <a:rPr lang="en-US" altLang="zh-TW" sz="2800" b="1" dirty="0" smtClean="0">
                <a:latin typeface="微軟正黑體" pitchFamily="34" charset="-120"/>
                <a:ea typeface="微軟正黑體" pitchFamily="34" charset="-120"/>
              </a:rPr>
              <a:t>NCAR</a:t>
            </a:r>
            <a:r>
              <a:rPr lang="zh-TW" altLang="en-US" sz="2800" b="1" dirty="0" smtClean="0">
                <a:latin typeface="微軟正黑體" pitchFamily="34" charset="-120"/>
                <a:ea typeface="微軟正黑體" pitchFamily="34" charset="-120"/>
              </a:rPr>
              <a:t> </a:t>
            </a:r>
            <a:r>
              <a:rPr lang="en-US" altLang="zh-TW" sz="2800" b="1" dirty="0" smtClean="0">
                <a:latin typeface="微軟正黑體" pitchFamily="34" charset="-120"/>
                <a:ea typeface="微軟正黑體" pitchFamily="34" charset="-120"/>
              </a:rPr>
              <a:t>S</a:t>
            </a:r>
            <a:r>
              <a:rPr lang="zh-TW" altLang="en-US" sz="2800" b="1" dirty="0" smtClean="0">
                <a:latin typeface="微軟正黑體" pitchFamily="34" charset="-120"/>
                <a:ea typeface="微軟正黑體" pitchFamily="34" charset="-120"/>
              </a:rPr>
              <a:t> </a:t>
            </a:r>
            <a:r>
              <a:rPr lang="en-US" altLang="zh-TW" sz="2800" b="1" dirty="0" smtClean="0">
                <a:latin typeface="微軟正黑體" pitchFamily="34" charset="-120"/>
                <a:ea typeface="微軟正黑體" pitchFamily="34" charset="-120"/>
              </a:rPr>
              <a:t>band</a:t>
            </a:r>
            <a:r>
              <a:rPr lang="zh-TW" altLang="en-US" sz="2800" b="1" dirty="0" smtClean="0">
                <a:latin typeface="微軟正黑體" pitchFamily="34" charset="-120"/>
                <a:ea typeface="微軟正黑體" pitchFamily="34" charset="-120"/>
              </a:rPr>
              <a:t> 雙偏極化督卜勒雷達，水平及垂直的解析度為</a:t>
            </a:r>
            <a:r>
              <a:rPr lang="en-US" altLang="zh-TW" sz="2800" b="1" dirty="0" smtClean="0">
                <a:latin typeface="微軟正黑體" pitchFamily="34" charset="-120"/>
                <a:ea typeface="微軟正黑體" pitchFamily="34" charset="-120"/>
              </a:rPr>
              <a:t>1km</a:t>
            </a:r>
            <a:r>
              <a:rPr lang="zh-TW" altLang="en-US" sz="2800" b="1" dirty="0" smtClean="0">
                <a:latin typeface="微軟正黑體" pitchFamily="34" charset="-120"/>
                <a:ea typeface="微軟正黑體" pitchFamily="34" charset="-120"/>
              </a:rPr>
              <a:t>，時間為每</a:t>
            </a:r>
            <a:r>
              <a:rPr lang="en-US" altLang="zh-TW" sz="2800" b="1" dirty="0" smtClean="0">
                <a:latin typeface="微軟正黑體" pitchFamily="34" charset="-120"/>
                <a:ea typeface="微軟正黑體" pitchFamily="34" charset="-120"/>
              </a:rPr>
              <a:t>7.5</a:t>
            </a:r>
            <a:r>
              <a:rPr lang="zh-TW" altLang="en-US" sz="2800" b="1" dirty="0" smtClean="0">
                <a:latin typeface="微軟正黑體" pitchFamily="34" charset="-120"/>
                <a:ea typeface="微軟正黑體" pitchFamily="34" charset="-120"/>
              </a:rPr>
              <a:t>分鐘一筆。</a:t>
            </a:r>
            <a:endParaRPr lang="zh-TW" altLang="en-US" sz="2800" b="1" dirty="0">
              <a:latin typeface="微軟正黑體" pitchFamily="34" charset="-120"/>
              <a:ea typeface="微軟正黑體" pitchFamily="34" charset="-120"/>
            </a:endParaRPr>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268760"/>
            <a:ext cx="8280000" cy="5024170"/>
          </a:xfrm>
          <a:prstGeom prst="rect">
            <a:avLst/>
          </a:prstGeom>
        </p:spPr>
      </p:pic>
      <p:sp>
        <p:nvSpPr>
          <p:cNvPr id="7" name="矩形圖說文字 6"/>
          <p:cNvSpPr/>
          <p:nvPr/>
        </p:nvSpPr>
        <p:spPr>
          <a:xfrm>
            <a:off x="3923928" y="1844824"/>
            <a:ext cx="3384376" cy="1368152"/>
          </a:xfrm>
          <a:prstGeom prst="wedgeRectCallout">
            <a:avLst>
              <a:gd name="adj1" fmla="val -60822"/>
              <a:gd name="adj2" fmla="val 665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latin typeface="微軟正黑體" pitchFamily="34" charset="-120"/>
                <a:ea typeface="微軟正黑體" pitchFamily="34" charset="-120"/>
              </a:rPr>
              <a:t>梅雨鋒雨帶位於台灣本島的中南部及台灣海峽一帶，主要的回波大小為</a:t>
            </a:r>
            <a:r>
              <a:rPr lang="en-US" altLang="zh-TW" sz="2000" b="1" dirty="0" smtClean="0">
                <a:latin typeface="微軟正黑體" pitchFamily="34" charset="-120"/>
                <a:ea typeface="微軟正黑體" pitchFamily="34" charset="-120"/>
              </a:rPr>
              <a:t>40dBZ</a:t>
            </a:r>
            <a:r>
              <a:rPr lang="zh-TW" altLang="en-US" sz="2000" b="1" dirty="0">
                <a:latin typeface="微軟正黑體" pitchFamily="34" charset="-120"/>
                <a:ea typeface="微軟正黑體" pitchFamily="34" charset="-120"/>
              </a:rPr>
              <a:t>。</a:t>
            </a:r>
          </a:p>
        </p:txBody>
      </p:sp>
      <p:sp>
        <p:nvSpPr>
          <p:cNvPr id="8" name="矩形圖說文字 7"/>
          <p:cNvSpPr/>
          <p:nvPr/>
        </p:nvSpPr>
        <p:spPr>
          <a:xfrm>
            <a:off x="3563888" y="4365104"/>
            <a:ext cx="3168352" cy="936104"/>
          </a:xfrm>
          <a:prstGeom prst="wedgeRectCallout">
            <a:avLst>
              <a:gd name="adj1" fmla="val -67934"/>
              <a:gd name="adj2" fmla="val -858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latin typeface="微軟正黑體" pitchFamily="34" charset="-120"/>
                <a:ea typeface="微軟正黑體" pitchFamily="34" charset="-120"/>
              </a:rPr>
              <a:t>部分</a:t>
            </a:r>
            <a:r>
              <a:rPr lang="zh-TW" altLang="en-US" sz="2000" b="1" dirty="0">
                <a:latin typeface="微軟正黑體" pitchFamily="34" charset="-120"/>
                <a:ea typeface="微軟正黑體" pitchFamily="34" charset="-120"/>
              </a:rPr>
              <a:t>狹長的劇烈對流</a:t>
            </a:r>
            <a:r>
              <a:rPr lang="zh-TW" altLang="en-US" sz="2000" b="1" dirty="0" smtClean="0">
                <a:latin typeface="微軟正黑體" pitchFamily="34" charset="-120"/>
                <a:ea typeface="微軟正黑體" pitchFamily="34" charset="-120"/>
              </a:rPr>
              <a:t>胞帶，回</a:t>
            </a:r>
            <a:r>
              <a:rPr lang="zh-TW" altLang="en-US" sz="2000" b="1" dirty="0">
                <a:latin typeface="微軟正黑體" pitchFamily="34" charset="-120"/>
                <a:ea typeface="微軟正黑體" pitchFamily="34" charset="-120"/>
              </a:rPr>
              <a:t>波則超過</a:t>
            </a:r>
            <a:r>
              <a:rPr lang="en-US" altLang="zh-TW" sz="2000" b="1" dirty="0" smtClean="0">
                <a:latin typeface="微軟正黑體" pitchFamily="34" charset="-120"/>
                <a:ea typeface="微軟正黑體" pitchFamily="34" charset="-120"/>
              </a:rPr>
              <a:t>50dBZ</a:t>
            </a:r>
            <a:r>
              <a:rPr lang="zh-TW" altLang="en-US" sz="2000" b="1" dirty="0" smtClean="0">
                <a:latin typeface="微軟正黑體" pitchFamily="34" charset="-120"/>
                <a:ea typeface="微軟正黑體" pitchFamily="34" charset="-120"/>
              </a:rPr>
              <a:t>。</a:t>
            </a:r>
            <a:endParaRPr lang="zh-TW" altLang="en-US" sz="2000" b="1" dirty="0">
              <a:latin typeface="微軟正黑體" pitchFamily="34" charset="-120"/>
              <a:ea typeface="微軟正黑體" pitchFamily="34" charset="-120"/>
            </a:endParaRPr>
          </a:p>
        </p:txBody>
      </p:sp>
      <mc:AlternateContent xmlns:mc="http://schemas.openxmlformats.org/markup-compatibility/2006" xmlns:a14="http://schemas.microsoft.com/office/drawing/2010/main">
        <mc:Choice Requires="a14">
          <p:sp>
            <p:nvSpPr>
              <p:cNvPr id="9" name="矩形圖說文字 8"/>
              <p:cNvSpPr/>
              <p:nvPr/>
            </p:nvSpPr>
            <p:spPr>
              <a:xfrm>
                <a:off x="1331640" y="1988840"/>
                <a:ext cx="3672408" cy="1224136"/>
              </a:xfrm>
              <a:prstGeom prst="wedgeRectCallout">
                <a:avLst>
                  <a:gd name="adj1" fmla="val 60268"/>
                  <a:gd name="adj2" fmla="val 710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altLang="zh-TW" sz="2000" b="1" i="1" smtClean="0">
                            <a:solidFill>
                              <a:schemeClr val="bg1"/>
                            </a:solidFill>
                            <a:effectLst/>
                            <a:latin typeface="Cambria Math"/>
                          </a:rPr>
                        </m:ctrlPr>
                      </m:sSubPr>
                      <m:e>
                        <m:r>
                          <a:rPr lang="en-US" altLang="zh-TW" sz="2000" b="1" i="1">
                            <a:solidFill>
                              <a:schemeClr val="bg1"/>
                            </a:solidFill>
                            <a:effectLst/>
                            <a:latin typeface="Cambria Math"/>
                          </a:rPr>
                          <m:t>𝒁</m:t>
                        </m:r>
                      </m:e>
                      <m:sub>
                        <m:r>
                          <a:rPr lang="en-US" altLang="zh-TW" sz="2000" b="1" i="1">
                            <a:solidFill>
                              <a:schemeClr val="bg1"/>
                            </a:solidFill>
                            <a:effectLst/>
                            <a:latin typeface="Cambria Math"/>
                          </a:rPr>
                          <m:t>𝑫𝑹</m:t>
                        </m:r>
                      </m:sub>
                    </m:sSub>
                  </m:oMath>
                </a14:m>
                <a:r>
                  <a:rPr lang="zh-TW" altLang="en-US" sz="2000" b="1" dirty="0" smtClean="0">
                    <a:solidFill>
                      <a:schemeClr val="bg1"/>
                    </a:solidFill>
                    <a:latin typeface="微軟正黑體" pitchFamily="34" charset="-120"/>
                    <a:ea typeface="微軟正黑體" pitchFamily="34" charset="-120"/>
                  </a:rPr>
                  <a:t>分佈的區域與回波分佈的區域相似，通常較大的回波處也有相對較強的</a:t>
                </a:r>
                <a14:m>
                  <m:oMath xmlns:m="http://schemas.openxmlformats.org/officeDocument/2006/math">
                    <m:sSub>
                      <m:sSubPr>
                        <m:ctrlPr>
                          <a:rPr lang="en-US" altLang="zh-TW" sz="2000" b="1" i="1">
                            <a:solidFill>
                              <a:schemeClr val="bg1"/>
                            </a:solidFill>
                            <a:effectLst>
                              <a:outerShdw blurRad="38100" dist="38100" dir="2700000" algn="tl">
                                <a:srgbClr val="000000">
                                  <a:alpha val="43137"/>
                                </a:srgbClr>
                              </a:outerShdw>
                            </a:effectLst>
                            <a:latin typeface="Cambria Math"/>
                          </a:rPr>
                        </m:ctrlPr>
                      </m:sSubPr>
                      <m:e>
                        <m:r>
                          <a:rPr lang="en-US" altLang="zh-TW" sz="2000" b="1" i="1">
                            <a:solidFill>
                              <a:schemeClr val="bg1"/>
                            </a:solidFill>
                            <a:effectLst>
                              <a:outerShdw blurRad="38100" dist="38100" dir="2700000" algn="tl">
                                <a:srgbClr val="000000">
                                  <a:alpha val="43137"/>
                                </a:srgbClr>
                              </a:outerShdw>
                            </a:effectLst>
                            <a:latin typeface="Cambria Math"/>
                          </a:rPr>
                          <m:t>𝒁</m:t>
                        </m:r>
                      </m:e>
                      <m:sub>
                        <m:r>
                          <a:rPr lang="en-US" altLang="zh-TW" sz="2000" b="1" i="1">
                            <a:solidFill>
                              <a:schemeClr val="bg1"/>
                            </a:solidFill>
                            <a:effectLst>
                              <a:outerShdw blurRad="38100" dist="38100" dir="2700000" algn="tl">
                                <a:srgbClr val="000000">
                                  <a:alpha val="43137"/>
                                </a:srgbClr>
                              </a:outerShdw>
                            </a:effectLst>
                            <a:latin typeface="Cambria Math"/>
                          </a:rPr>
                          <m:t>𝑫𝑹</m:t>
                        </m:r>
                      </m:sub>
                    </m:sSub>
                  </m:oMath>
                </a14:m>
                <a:r>
                  <a:rPr lang="zh-TW" altLang="en-US" sz="2000" b="1" dirty="0" smtClean="0">
                    <a:solidFill>
                      <a:schemeClr val="bg1"/>
                    </a:solidFill>
                    <a:latin typeface="微軟正黑體" pitchFamily="34" charset="-120"/>
                    <a:ea typeface="微軟正黑體" pitchFamily="34" charset="-120"/>
                  </a:rPr>
                  <a:t>。</a:t>
                </a:r>
                <a:endParaRPr lang="zh-TW" altLang="en-US" sz="2000" b="1" dirty="0">
                  <a:solidFill>
                    <a:schemeClr val="bg1"/>
                  </a:solidFill>
                  <a:latin typeface="微軟正黑體" pitchFamily="34" charset="-120"/>
                  <a:ea typeface="微軟正黑體" pitchFamily="34" charset="-120"/>
                </a:endParaRPr>
              </a:p>
            </p:txBody>
          </p:sp>
        </mc:Choice>
        <mc:Fallback xmlns="">
          <p:sp>
            <p:nvSpPr>
              <p:cNvPr id="9" name="矩形圖說文字 8"/>
              <p:cNvSpPr>
                <a:spLocks noRot="1" noChangeAspect="1" noMove="1" noResize="1" noEditPoints="1" noAdjustHandles="1" noChangeArrowheads="1" noChangeShapeType="1" noTextEdit="1"/>
              </p:cNvSpPr>
              <p:nvPr/>
            </p:nvSpPr>
            <p:spPr>
              <a:xfrm>
                <a:off x="1331640" y="1988840"/>
                <a:ext cx="3672408" cy="1224136"/>
              </a:xfrm>
              <a:prstGeom prst="wedgeRectCallout">
                <a:avLst>
                  <a:gd name="adj1" fmla="val 60268"/>
                  <a:gd name="adj2" fmla="val 71010"/>
                </a:avLst>
              </a:prstGeom>
              <a:blipFill rotWithShape="1">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矩形圖說文字 9"/>
              <p:cNvSpPr/>
              <p:nvPr/>
            </p:nvSpPr>
            <p:spPr>
              <a:xfrm>
                <a:off x="2267744" y="3501008"/>
                <a:ext cx="2880320" cy="792088"/>
              </a:xfrm>
              <a:prstGeom prst="wedgeRectCallout">
                <a:avLst>
                  <a:gd name="adj1" fmla="val 68539"/>
                  <a:gd name="adj2" fmla="val 186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latin typeface="微軟正黑體" pitchFamily="34" charset="-120"/>
                    <a:ea typeface="微軟正黑體" pitchFamily="34" charset="-120"/>
                  </a:rPr>
                  <a:t>回波大於</a:t>
                </a:r>
                <a:r>
                  <a:rPr lang="en-US" altLang="zh-TW" sz="2000" b="1" dirty="0" smtClean="0">
                    <a:latin typeface="微軟正黑體" pitchFamily="34" charset="-120"/>
                    <a:ea typeface="微軟正黑體" pitchFamily="34" charset="-120"/>
                  </a:rPr>
                  <a:t>40dBZ</a:t>
                </a:r>
                <a:r>
                  <a:rPr lang="zh-TW" altLang="en-US" sz="2000" b="1" dirty="0" smtClean="0">
                    <a:latin typeface="微軟正黑體" pitchFamily="34" charset="-120"/>
                    <a:ea typeface="微軟正黑體" pitchFamily="34" charset="-120"/>
                  </a:rPr>
                  <a:t>處，</a:t>
                </a:r>
                <a:r>
                  <a:rPr lang="en-US" altLang="zh-TW" sz="2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 </a:t>
                </a:r>
                <a14:m>
                  <m:oMath xmlns:m="http://schemas.openxmlformats.org/officeDocument/2006/math">
                    <m:sSub>
                      <m:sSubPr>
                        <m:ctrlPr>
                          <a:rPr lang="en-US" altLang="zh-TW" sz="2000" b="1" i="1" smtClean="0">
                            <a:solidFill>
                              <a:schemeClr val="bg1"/>
                            </a:solidFill>
                            <a:effectLst/>
                            <a:latin typeface="Cambria Math"/>
                          </a:rPr>
                        </m:ctrlPr>
                      </m:sSubPr>
                      <m:e>
                        <m:r>
                          <a:rPr lang="en-US" altLang="zh-TW" sz="2000" b="1" i="1">
                            <a:solidFill>
                              <a:schemeClr val="bg1"/>
                            </a:solidFill>
                            <a:effectLst/>
                            <a:latin typeface="Cambria Math"/>
                          </a:rPr>
                          <m:t>𝒁</m:t>
                        </m:r>
                      </m:e>
                      <m:sub>
                        <m:r>
                          <a:rPr lang="en-US" altLang="zh-TW" sz="2000" b="1" i="1">
                            <a:solidFill>
                              <a:schemeClr val="bg1"/>
                            </a:solidFill>
                            <a:effectLst/>
                            <a:latin typeface="Cambria Math"/>
                          </a:rPr>
                          <m:t>𝑫𝑹</m:t>
                        </m:r>
                      </m:sub>
                    </m:sSub>
                  </m:oMath>
                </a14:m>
                <a:r>
                  <a:rPr lang="zh-TW" altLang="en-US" sz="2000" b="1" dirty="0" smtClean="0">
                    <a:latin typeface="微軟正黑體" pitchFamily="34" charset="-120"/>
                    <a:ea typeface="微軟正黑體" pitchFamily="34" charset="-120"/>
                  </a:rPr>
                  <a:t>則大於</a:t>
                </a:r>
                <a:r>
                  <a:rPr lang="en-US" altLang="zh-TW" sz="2000" b="1" dirty="0" smtClean="0">
                    <a:latin typeface="微軟正黑體" pitchFamily="34" charset="-120"/>
                    <a:ea typeface="微軟正黑體" pitchFamily="34" charset="-120"/>
                  </a:rPr>
                  <a:t>1dB</a:t>
                </a:r>
                <a:r>
                  <a:rPr lang="zh-TW" altLang="en-US" sz="2000" b="1" dirty="0" smtClean="0">
                    <a:latin typeface="微軟正黑體" pitchFamily="34" charset="-120"/>
                    <a:ea typeface="微軟正黑體" pitchFamily="34" charset="-120"/>
                  </a:rPr>
                  <a:t>。</a:t>
                </a:r>
                <a:endParaRPr lang="zh-TW" altLang="en-US" sz="2000" b="1" dirty="0">
                  <a:latin typeface="微軟正黑體" pitchFamily="34" charset="-120"/>
                  <a:ea typeface="微軟正黑體" pitchFamily="34" charset="-120"/>
                </a:endParaRPr>
              </a:p>
            </p:txBody>
          </p:sp>
        </mc:Choice>
        <mc:Fallback xmlns="">
          <p:sp>
            <p:nvSpPr>
              <p:cNvPr id="10" name="矩形圖說文字 9"/>
              <p:cNvSpPr>
                <a:spLocks noRot="1" noChangeAspect="1" noMove="1" noResize="1" noEditPoints="1" noAdjustHandles="1" noChangeArrowheads="1" noChangeShapeType="1" noTextEdit="1"/>
              </p:cNvSpPr>
              <p:nvPr/>
            </p:nvSpPr>
            <p:spPr>
              <a:xfrm>
                <a:off x="2267744" y="3501008"/>
                <a:ext cx="2880320" cy="792088"/>
              </a:xfrm>
              <a:prstGeom prst="wedgeRectCallout">
                <a:avLst>
                  <a:gd name="adj1" fmla="val 68539"/>
                  <a:gd name="adj2" fmla="val 18661"/>
                </a:avLst>
              </a:prstGeom>
              <a:blipFill rotWithShape="1">
                <a:blip r:embed="rId5"/>
                <a:stretch>
                  <a:fillRect b="-671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95476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標題 1"/>
              <p:cNvSpPr>
                <a:spLocks noGrp="1"/>
              </p:cNvSpPr>
              <p:nvPr>
                <p:ph type="title"/>
              </p:nvPr>
            </p:nvSpPr>
            <p:spPr/>
            <p:txBody>
              <a:bodyPr>
                <a:normAutofit/>
              </a:bodyPr>
              <a:lstStyle/>
              <a:p>
                <a:pPr algn="l"/>
                <a:r>
                  <a:rPr lang="zh-TW" altLang="en-US" sz="3600" b="1" dirty="0">
                    <a:solidFill>
                      <a:schemeClr val="accent1"/>
                    </a:solidFill>
                    <a:effectLst>
                      <a:outerShdw blurRad="38100" dist="38100" dir="2700000" algn="tl">
                        <a:srgbClr val="000000">
                          <a:alpha val="43137"/>
                        </a:srgbClr>
                      </a:outerShdw>
                    </a:effectLst>
                    <a:latin typeface="微軟正黑體" pitchFamily="34" charset="-120"/>
                    <a:ea typeface="微軟正黑體" pitchFamily="34" charset="-120"/>
                  </a:rPr>
                  <a:t>雷達回波</a:t>
                </a:r>
                <a:r>
                  <a:rPr lang="en-US" altLang="zh-TW" sz="3600" b="1" dirty="0">
                    <a:solidFill>
                      <a:schemeClr val="accent1"/>
                    </a:solidFill>
                    <a:effectLst>
                      <a:outerShdw blurRad="38100" dist="38100" dir="2700000" algn="tl">
                        <a:srgbClr val="000000">
                          <a:alpha val="43137"/>
                        </a:srgbClr>
                      </a:outerShdw>
                    </a:effectLst>
                    <a:latin typeface="微軟正黑體" pitchFamily="34" charset="-120"/>
                    <a:ea typeface="微軟正黑體" pitchFamily="34" charset="-120"/>
                  </a:rPr>
                  <a:t>(</a:t>
                </a:r>
                <a14:m>
                  <m:oMath xmlns:m="http://schemas.openxmlformats.org/officeDocument/2006/math">
                    <m:sSub>
                      <m:sSubPr>
                        <m:ctrlPr>
                          <a:rPr lang="en-US" altLang="zh-TW" sz="3600" b="1" i="1">
                            <a:solidFill>
                              <a:schemeClr val="accent1"/>
                            </a:solidFill>
                            <a:effectLst>
                              <a:outerShdw blurRad="38100" dist="38100" dir="2700000" algn="tl">
                                <a:srgbClr val="000000">
                                  <a:alpha val="43137"/>
                                </a:srgbClr>
                              </a:outerShdw>
                            </a:effectLst>
                            <a:latin typeface="Cambria Math"/>
                          </a:rPr>
                        </m:ctrlPr>
                      </m:sSubPr>
                      <m:e>
                        <m:r>
                          <a:rPr lang="en-US" altLang="zh-TW" sz="3600" b="1" i="1">
                            <a:solidFill>
                              <a:schemeClr val="accent1"/>
                            </a:solidFill>
                            <a:effectLst>
                              <a:outerShdw blurRad="38100" dist="38100" dir="2700000" algn="tl">
                                <a:srgbClr val="000000">
                                  <a:alpha val="43137"/>
                                </a:srgbClr>
                              </a:outerShdw>
                            </a:effectLst>
                            <a:latin typeface="Cambria Math"/>
                          </a:rPr>
                          <m:t>𝒁</m:t>
                        </m:r>
                      </m:e>
                      <m:sub>
                        <m:r>
                          <a:rPr lang="en-US" altLang="zh-TW" sz="3600" b="1" i="1">
                            <a:solidFill>
                              <a:schemeClr val="accent1"/>
                            </a:solidFill>
                            <a:effectLst>
                              <a:outerShdw blurRad="38100" dist="38100" dir="2700000" algn="tl">
                                <a:srgbClr val="000000">
                                  <a:alpha val="43137"/>
                                </a:srgbClr>
                              </a:outerShdw>
                            </a:effectLst>
                            <a:latin typeface="Cambria Math"/>
                          </a:rPr>
                          <m:t>𝑯</m:t>
                        </m:r>
                      </m:sub>
                    </m:sSub>
                  </m:oMath>
                </a14:m>
                <a:r>
                  <a:rPr lang="zh-TW" altLang="en-US" sz="3600" b="1" dirty="0">
                    <a:solidFill>
                      <a:schemeClr val="accent1"/>
                    </a:solidFill>
                    <a:effectLst>
                      <a:outerShdw blurRad="38100" dist="38100" dir="2700000" algn="tl">
                        <a:srgbClr val="000000">
                          <a:alpha val="43137"/>
                        </a:srgbClr>
                      </a:outerShdw>
                    </a:effectLst>
                    <a:latin typeface="微軟正黑體" pitchFamily="34" charset="-120"/>
                    <a:ea typeface="微軟正黑體" pitchFamily="34" charset="-120"/>
                  </a:rPr>
                  <a:t>及</a:t>
                </a:r>
                <a:r>
                  <a:rPr lang="en-US" altLang="zh-TW" sz="3600" b="1" dirty="0">
                    <a:solidFill>
                      <a:schemeClr val="accent1"/>
                    </a:solidFill>
                    <a:effectLst>
                      <a:outerShdw blurRad="38100" dist="38100" dir="2700000" algn="tl">
                        <a:srgbClr val="000000">
                          <a:alpha val="43137"/>
                        </a:srgbClr>
                      </a:outerShdw>
                    </a:effectLst>
                    <a:latin typeface="微軟正黑體" pitchFamily="34" charset="-120"/>
                    <a:ea typeface="微軟正黑體" pitchFamily="34" charset="-120"/>
                  </a:rPr>
                  <a:t> </a:t>
                </a:r>
                <a14:m>
                  <m:oMath xmlns:m="http://schemas.openxmlformats.org/officeDocument/2006/math">
                    <m:sSub>
                      <m:sSubPr>
                        <m:ctrlPr>
                          <a:rPr lang="en-US" altLang="zh-TW" sz="3600" b="1" i="1">
                            <a:solidFill>
                              <a:schemeClr val="accent1"/>
                            </a:solidFill>
                            <a:effectLst>
                              <a:outerShdw blurRad="38100" dist="38100" dir="2700000" algn="tl">
                                <a:srgbClr val="000000">
                                  <a:alpha val="43137"/>
                                </a:srgbClr>
                              </a:outerShdw>
                            </a:effectLst>
                            <a:latin typeface="Cambria Math"/>
                          </a:rPr>
                        </m:ctrlPr>
                      </m:sSubPr>
                      <m:e>
                        <m:r>
                          <a:rPr lang="en-US" altLang="zh-TW" sz="3600" b="1" i="1">
                            <a:solidFill>
                              <a:schemeClr val="accent1"/>
                            </a:solidFill>
                            <a:effectLst>
                              <a:outerShdw blurRad="38100" dist="38100" dir="2700000" algn="tl">
                                <a:srgbClr val="000000">
                                  <a:alpha val="43137"/>
                                </a:srgbClr>
                              </a:outerShdw>
                            </a:effectLst>
                            <a:latin typeface="Cambria Math"/>
                          </a:rPr>
                          <m:t>𝒁</m:t>
                        </m:r>
                      </m:e>
                      <m:sub>
                        <m:r>
                          <a:rPr lang="en-US" altLang="zh-TW" sz="3600" b="1" i="1">
                            <a:solidFill>
                              <a:schemeClr val="accent1"/>
                            </a:solidFill>
                            <a:effectLst>
                              <a:outerShdw blurRad="38100" dist="38100" dir="2700000" algn="tl">
                                <a:srgbClr val="000000">
                                  <a:alpha val="43137"/>
                                </a:srgbClr>
                              </a:outerShdw>
                            </a:effectLst>
                            <a:latin typeface="Cambria Math"/>
                          </a:rPr>
                          <m:t>𝑫𝑹</m:t>
                        </m:r>
                      </m:sub>
                    </m:sSub>
                  </m:oMath>
                </a14:m>
                <a:r>
                  <a:rPr lang="en-US" altLang="zh-TW" sz="3600" b="1" dirty="0">
                    <a:solidFill>
                      <a:schemeClr val="accent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3600" b="1" dirty="0">
                    <a:solidFill>
                      <a:schemeClr val="accent1"/>
                    </a:solidFill>
                    <a:effectLst>
                      <a:outerShdw blurRad="38100" dist="38100" dir="2700000" algn="tl">
                        <a:srgbClr val="000000">
                          <a:alpha val="43137"/>
                        </a:srgbClr>
                      </a:outerShdw>
                    </a:effectLst>
                    <a:latin typeface="微軟正黑體" pitchFamily="34" charset="-120"/>
                    <a:ea typeface="微軟正黑體" pitchFamily="34" charset="-120"/>
                  </a:rPr>
                  <a:t>比較</a:t>
                </a:r>
                <a:endParaRPr lang="zh-TW" altLang="en-US" sz="3600" dirty="0">
                  <a:latin typeface="微軟正黑體" pitchFamily="34" charset="-120"/>
                  <a:ea typeface="微軟正黑體" pitchFamily="34" charset="-120"/>
                </a:endParaRPr>
              </a:p>
            </p:txBody>
          </p:sp>
        </mc:Choice>
        <mc:Fallback xmlns="">
          <p:sp>
            <p:nvSpPr>
              <p:cNvPr id="2" name="標題 1"/>
              <p:cNvSpPr>
                <a:spLocks noGrp="1" noRot="1" noChangeAspect="1" noMove="1" noResize="1" noEditPoints="1" noAdjustHandles="1" noChangeArrowheads="1" noChangeShapeType="1" noTextEdit="1"/>
              </p:cNvSpPr>
              <p:nvPr>
                <p:ph type="title"/>
              </p:nvPr>
            </p:nvSpPr>
            <p:spPr>
              <a:blipFill rotWithShape="1">
                <a:blip r:embed="rId2"/>
                <a:stretch>
                  <a:fillRect l="-2370" b="-159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fontScale="92500" lnSpcReduction="10000"/>
              </a:bodyPr>
              <a:lstStyle/>
              <a:p>
                <a:r>
                  <a:rPr lang="zh-TW" altLang="en-US" sz="2800" b="1" dirty="0" smtClean="0">
                    <a:latin typeface="微軟正黑體" pitchFamily="34" charset="-120"/>
                    <a:ea typeface="微軟正黑體" pitchFamily="34" charset="-120"/>
                  </a:rPr>
                  <a:t>模式中的</a:t>
                </a:r>
                <a14:m>
                  <m:oMath xmlns:m="http://schemas.openxmlformats.org/officeDocument/2006/math">
                    <m:sSub>
                      <m:sSubPr>
                        <m:ctrlPr>
                          <a:rPr lang="en-US" altLang="zh-TW" sz="2800" b="1" i="1" smtClean="0">
                            <a:solidFill>
                              <a:schemeClr val="tx1"/>
                            </a:solidFill>
                            <a:effectLst/>
                            <a:latin typeface="Cambria Math"/>
                          </a:rPr>
                        </m:ctrlPr>
                      </m:sSubPr>
                      <m:e>
                        <m:r>
                          <a:rPr lang="en-US" altLang="zh-TW" sz="2800" b="1" i="1">
                            <a:solidFill>
                              <a:schemeClr val="tx1"/>
                            </a:solidFill>
                            <a:effectLst/>
                            <a:latin typeface="Cambria Math"/>
                          </a:rPr>
                          <m:t>𝒁</m:t>
                        </m:r>
                      </m:e>
                      <m:sub>
                        <m:r>
                          <a:rPr lang="en-US" altLang="zh-TW" sz="2800" b="1" i="1">
                            <a:solidFill>
                              <a:schemeClr val="tx1"/>
                            </a:solidFill>
                            <a:effectLst/>
                            <a:latin typeface="Cambria Math"/>
                          </a:rPr>
                          <m:t>𝑫𝑹</m:t>
                        </m:r>
                      </m:sub>
                    </m:sSub>
                  </m:oMath>
                </a14:m>
                <a:r>
                  <a:rPr lang="zh-TW" altLang="en-US" sz="2800" b="1" dirty="0" smtClean="0">
                    <a:latin typeface="微軟正黑體" pitchFamily="34" charset="-120"/>
                    <a:ea typeface="微軟正黑體" pitchFamily="34" charset="-120"/>
                  </a:rPr>
                  <a:t>的輸出：</a:t>
                </a:r>
                <a14:m>
                  <m:oMath xmlns:m="http://schemas.openxmlformats.org/officeDocument/2006/math">
                    <m:sSub>
                      <m:sSubPr>
                        <m:ctrlPr>
                          <a:rPr lang="en-US" altLang="zh-TW" sz="2800" b="1" i="1" smtClean="0">
                            <a:solidFill>
                              <a:schemeClr val="accent6">
                                <a:lumMod val="50000"/>
                              </a:schemeClr>
                            </a:solidFill>
                            <a:latin typeface="Cambria Math"/>
                            <a:ea typeface="微軟正黑體" pitchFamily="34" charset="-120"/>
                          </a:rPr>
                        </m:ctrlPr>
                      </m:sSubPr>
                      <m:e>
                        <m:r>
                          <a:rPr lang="en-US" altLang="zh-TW" sz="2800" b="1" i="1" smtClean="0">
                            <a:solidFill>
                              <a:schemeClr val="accent6">
                                <a:lumMod val="50000"/>
                              </a:schemeClr>
                            </a:solidFill>
                            <a:latin typeface="Cambria Math"/>
                            <a:ea typeface="微軟正黑體" pitchFamily="34" charset="-120"/>
                          </a:rPr>
                          <m:t>𝒁</m:t>
                        </m:r>
                      </m:e>
                      <m:sub>
                        <m:r>
                          <a:rPr lang="en-US" altLang="zh-TW" sz="2800" b="1" i="1" smtClean="0">
                            <a:solidFill>
                              <a:schemeClr val="accent6">
                                <a:lumMod val="50000"/>
                              </a:schemeClr>
                            </a:solidFill>
                            <a:latin typeface="Cambria Math"/>
                            <a:ea typeface="微軟正黑體" pitchFamily="34" charset="-120"/>
                          </a:rPr>
                          <m:t>𝑫𝑹</m:t>
                        </m:r>
                      </m:sub>
                    </m:sSub>
                    <m:r>
                      <a:rPr lang="en-US" altLang="zh-TW" sz="2800" b="1" i="1" smtClean="0">
                        <a:solidFill>
                          <a:schemeClr val="accent6">
                            <a:lumMod val="50000"/>
                          </a:schemeClr>
                        </a:solidFill>
                        <a:latin typeface="Cambria Math"/>
                        <a:ea typeface="Cambria Math"/>
                      </a:rPr>
                      <m:t>=</m:t>
                    </m:r>
                    <m:sSup>
                      <m:sSupPr>
                        <m:ctrlPr>
                          <a:rPr lang="en-US" altLang="zh-TW" sz="2800" b="1" i="1" smtClean="0">
                            <a:solidFill>
                              <a:schemeClr val="accent6">
                                <a:lumMod val="50000"/>
                              </a:schemeClr>
                            </a:solidFill>
                            <a:latin typeface="Cambria Math"/>
                            <a:ea typeface="Cambria Math"/>
                          </a:rPr>
                        </m:ctrlPr>
                      </m:sSupPr>
                      <m:e>
                        <m:d>
                          <m:dPr>
                            <m:ctrlPr>
                              <a:rPr lang="en-US" altLang="zh-TW" sz="2800" b="1" i="1" smtClean="0">
                                <a:solidFill>
                                  <a:schemeClr val="accent6">
                                    <a:lumMod val="50000"/>
                                  </a:schemeClr>
                                </a:solidFill>
                                <a:latin typeface="Cambria Math"/>
                                <a:ea typeface="Cambria Math"/>
                              </a:rPr>
                            </m:ctrlPr>
                          </m:dPr>
                          <m:e>
                            <m:f>
                              <m:fPr>
                                <m:type m:val="lin"/>
                                <m:ctrlPr>
                                  <a:rPr lang="en-US" altLang="zh-TW" sz="2800" b="1" i="1" smtClean="0">
                                    <a:solidFill>
                                      <a:schemeClr val="accent6">
                                        <a:lumMod val="50000"/>
                                      </a:schemeClr>
                                    </a:solidFill>
                                    <a:latin typeface="Cambria Math"/>
                                    <a:ea typeface="Cambria Math"/>
                                  </a:rPr>
                                </m:ctrlPr>
                              </m:fPr>
                              <m:num>
                                <m:sSub>
                                  <m:sSubPr>
                                    <m:ctrlPr>
                                      <a:rPr lang="en-US" altLang="zh-TW" sz="2800" b="1" i="1" smtClean="0">
                                        <a:solidFill>
                                          <a:schemeClr val="accent6">
                                            <a:lumMod val="50000"/>
                                          </a:schemeClr>
                                        </a:solidFill>
                                        <a:latin typeface="Cambria Math"/>
                                        <a:ea typeface="Cambria Math"/>
                                      </a:rPr>
                                    </m:ctrlPr>
                                  </m:sSubPr>
                                  <m:e>
                                    <m:r>
                                      <a:rPr lang="en-US" altLang="zh-TW" sz="2800" b="1" i="1" smtClean="0">
                                        <a:solidFill>
                                          <a:schemeClr val="accent6">
                                            <a:lumMod val="50000"/>
                                          </a:schemeClr>
                                        </a:solidFill>
                                        <a:latin typeface="Cambria Math"/>
                                        <a:ea typeface="Cambria Math"/>
                                      </a:rPr>
                                      <m:t>𝑫</m:t>
                                    </m:r>
                                  </m:e>
                                  <m:sub>
                                    <m:r>
                                      <a:rPr lang="en-US" altLang="zh-TW" sz="2800" b="1" i="1" smtClean="0">
                                        <a:solidFill>
                                          <a:schemeClr val="accent6">
                                            <a:lumMod val="50000"/>
                                          </a:schemeClr>
                                        </a:solidFill>
                                        <a:latin typeface="Cambria Math"/>
                                        <a:ea typeface="Cambria Math"/>
                                      </a:rPr>
                                      <m:t>𝒎</m:t>
                                    </m:r>
                                  </m:sub>
                                </m:sSub>
                              </m:num>
                              <m:den>
                                <m:r>
                                  <a:rPr lang="en-US" altLang="zh-TW" sz="2800" b="1" i="1" smtClean="0">
                                    <a:solidFill>
                                      <a:schemeClr val="accent6">
                                        <a:lumMod val="50000"/>
                                      </a:schemeClr>
                                    </a:solidFill>
                                    <a:latin typeface="Cambria Math"/>
                                    <a:ea typeface="Cambria Math"/>
                                  </a:rPr>
                                  <m:t>𝟏</m:t>
                                </m:r>
                                <m:r>
                                  <a:rPr lang="en-US" altLang="zh-TW" sz="2800" b="1" i="1" smtClean="0">
                                    <a:solidFill>
                                      <a:schemeClr val="accent6">
                                        <a:lumMod val="50000"/>
                                      </a:schemeClr>
                                    </a:solidFill>
                                    <a:latin typeface="Cambria Math"/>
                                    <a:ea typeface="Cambria Math"/>
                                  </a:rPr>
                                  <m:t>.</m:t>
                                </m:r>
                                <m:r>
                                  <a:rPr lang="en-US" altLang="zh-TW" sz="2800" b="1" i="1" smtClean="0">
                                    <a:solidFill>
                                      <a:schemeClr val="accent6">
                                        <a:lumMod val="50000"/>
                                      </a:schemeClr>
                                    </a:solidFill>
                                    <a:latin typeface="Cambria Math"/>
                                    <a:ea typeface="Cambria Math"/>
                                  </a:rPr>
                                  <m:t>𝟔𝟏𝟗</m:t>
                                </m:r>
                              </m:den>
                            </m:f>
                          </m:e>
                        </m:d>
                      </m:e>
                      <m:sup>
                        <m:r>
                          <a:rPr lang="en-US" altLang="zh-TW" sz="2800" b="1" i="1" smtClean="0">
                            <a:solidFill>
                              <a:schemeClr val="accent6">
                                <a:lumMod val="50000"/>
                              </a:schemeClr>
                            </a:solidFill>
                            <a:latin typeface="Cambria Math"/>
                            <a:ea typeface="Cambria Math"/>
                          </a:rPr>
                          <m:t>𝟐</m:t>
                        </m:r>
                        <m:r>
                          <a:rPr lang="en-US" altLang="zh-TW" sz="2800" b="1" i="1" smtClean="0">
                            <a:solidFill>
                              <a:schemeClr val="accent6">
                                <a:lumMod val="50000"/>
                              </a:schemeClr>
                            </a:solidFill>
                            <a:latin typeface="Cambria Math"/>
                            <a:ea typeface="Cambria Math"/>
                          </a:rPr>
                          <m:t>.</m:t>
                        </m:r>
                        <m:r>
                          <a:rPr lang="en-US" altLang="zh-TW" sz="2800" b="1" i="1" smtClean="0">
                            <a:solidFill>
                              <a:schemeClr val="accent6">
                                <a:lumMod val="50000"/>
                              </a:schemeClr>
                            </a:solidFill>
                            <a:latin typeface="Cambria Math"/>
                            <a:ea typeface="Cambria Math"/>
                          </a:rPr>
                          <m:t>𝟎𝟔𝟐</m:t>
                        </m:r>
                      </m:sup>
                    </m:sSup>
                  </m:oMath>
                </a14:m>
                <a:endParaRPr lang="en-US" altLang="zh-TW" sz="2800" b="1" dirty="0" smtClean="0">
                  <a:latin typeface="微軟正黑體" pitchFamily="34" charset="-120"/>
                  <a:ea typeface="微軟正黑體" pitchFamily="34" charset="-120"/>
                </a:endParaRPr>
              </a:p>
              <a:p>
                <a14:m>
                  <m:oMath xmlns:m="http://schemas.openxmlformats.org/officeDocument/2006/math">
                    <m:sSub>
                      <m:sSubPr>
                        <m:ctrlPr>
                          <a:rPr lang="en-US" altLang="zh-TW" sz="2800" b="1" i="1" smtClean="0">
                            <a:solidFill>
                              <a:schemeClr val="tx1"/>
                            </a:solidFill>
                            <a:latin typeface="Cambria Math"/>
                            <a:ea typeface="Cambria Math"/>
                          </a:rPr>
                        </m:ctrlPr>
                      </m:sSubPr>
                      <m:e>
                        <m:r>
                          <a:rPr lang="en-US" altLang="zh-TW" sz="2800" b="1" i="1">
                            <a:solidFill>
                              <a:schemeClr val="tx1"/>
                            </a:solidFill>
                            <a:latin typeface="Cambria Math"/>
                            <a:ea typeface="Cambria Math"/>
                          </a:rPr>
                          <m:t>𝑫</m:t>
                        </m:r>
                      </m:e>
                      <m:sub>
                        <m:r>
                          <a:rPr lang="en-US" altLang="zh-TW" sz="2800" b="1" i="1">
                            <a:solidFill>
                              <a:schemeClr val="tx1"/>
                            </a:solidFill>
                            <a:latin typeface="Cambria Math"/>
                            <a:ea typeface="Cambria Math"/>
                          </a:rPr>
                          <m:t>𝒎</m:t>
                        </m:r>
                      </m:sub>
                    </m:sSub>
                  </m:oMath>
                </a14:m>
                <a:r>
                  <a:rPr lang="zh-TW" altLang="en-US" sz="2800" b="1" dirty="0" smtClean="0">
                    <a:latin typeface="微軟正黑體" pitchFamily="34" charset="-120"/>
                    <a:ea typeface="微軟正黑體" pitchFamily="34" charset="-120"/>
                  </a:rPr>
                  <a:t>為質量權重平均直徑，模式中的輸出：</a:t>
                </a:r>
                <a14:m>
                  <m:oMath xmlns:m="http://schemas.openxmlformats.org/officeDocument/2006/math">
                    <m:sSub>
                      <m:sSubPr>
                        <m:ctrlPr>
                          <a:rPr lang="en-US" altLang="zh-TW" sz="2800" b="1" i="1" smtClean="0">
                            <a:solidFill>
                              <a:schemeClr val="accent6">
                                <a:lumMod val="50000"/>
                              </a:schemeClr>
                            </a:solidFill>
                            <a:latin typeface="Cambria Math"/>
                            <a:ea typeface="微軟正黑體" pitchFamily="34" charset="-120"/>
                          </a:rPr>
                        </m:ctrlPr>
                      </m:sSubPr>
                      <m:e>
                        <m:r>
                          <a:rPr lang="en-US" altLang="zh-TW" sz="2800" b="1" i="1" smtClean="0">
                            <a:solidFill>
                              <a:schemeClr val="accent6">
                                <a:lumMod val="50000"/>
                              </a:schemeClr>
                            </a:solidFill>
                            <a:latin typeface="Cambria Math"/>
                            <a:ea typeface="微軟正黑體" pitchFamily="34" charset="-120"/>
                          </a:rPr>
                          <m:t>𝑫</m:t>
                        </m:r>
                      </m:e>
                      <m:sub>
                        <m:r>
                          <a:rPr lang="en-US" altLang="zh-TW" sz="2800" b="1" i="1" smtClean="0">
                            <a:solidFill>
                              <a:schemeClr val="accent6">
                                <a:lumMod val="50000"/>
                              </a:schemeClr>
                            </a:solidFill>
                            <a:latin typeface="Cambria Math"/>
                            <a:ea typeface="微軟正黑體" pitchFamily="34" charset="-120"/>
                          </a:rPr>
                          <m:t>𝒎</m:t>
                        </m:r>
                      </m:sub>
                    </m:sSub>
                    <m:r>
                      <a:rPr lang="en-US" altLang="zh-TW" sz="2800" b="1" i="1" smtClean="0">
                        <a:solidFill>
                          <a:schemeClr val="accent6">
                            <a:lumMod val="50000"/>
                          </a:schemeClr>
                        </a:solidFill>
                        <a:latin typeface="Cambria Math"/>
                        <a:ea typeface="Cambria Math"/>
                      </a:rPr>
                      <m:t>=</m:t>
                    </m:r>
                    <m:f>
                      <m:fPr>
                        <m:type m:val="lin"/>
                        <m:ctrlPr>
                          <a:rPr lang="en-US" altLang="zh-TW" sz="2800" b="1" i="1" smtClean="0">
                            <a:solidFill>
                              <a:schemeClr val="accent6">
                                <a:lumMod val="50000"/>
                              </a:schemeClr>
                            </a:solidFill>
                            <a:latin typeface="Cambria Math"/>
                            <a:ea typeface="Cambria Math"/>
                          </a:rPr>
                        </m:ctrlPr>
                      </m:fPr>
                      <m:num>
                        <m:d>
                          <m:dPr>
                            <m:ctrlPr>
                              <a:rPr lang="en-US" altLang="zh-TW" sz="2800" b="1" i="1" smtClean="0">
                                <a:solidFill>
                                  <a:schemeClr val="accent6">
                                    <a:lumMod val="50000"/>
                                  </a:schemeClr>
                                </a:solidFill>
                                <a:latin typeface="Cambria Math"/>
                                <a:ea typeface="Cambria Math"/>
                              </a:rPr>
                            </m:ctrlPr>
                          </m:dPr>
                          <m:e>
                            <m:r>
                              <a:rPr lang="en-US" altLang="zh-TW" sz="2800" b="1" i="1" smtClean="0">
                                <a:solidFill>
                                  <a:schemeClr val="accent6">
                                    <a:lumMod val="50000"/>
                                  </a:schemeClr>
                                </a:solidFill>
                                <a:latin typeface="Cambria Math"/>
                                <a:ea typeface="Cambria Math"/>
                              </a:rPr>
                              <m:t>𝟒</m:t>
                            </m:r>
                            <m:r>
                              <a:rPr lang="en-US" altLang="zh-TW" sz="2800" b="1" i="1" smtClean="0">
                                <a:solidFill>
                                  <a:schemeClr val="accent6">
                                    <a:lumMod val="50000"/>
                                  </a:schemeClr>
                                </a:solidFill>
                                <a:latin typeface="Cambria Math"/>
                                <a:ea typeface="Cambria Math"/>
                              </a:rPr>
                              <m:t>+</m:t>
                            </m:r>
                            <m:r>
                              <a:rPr lang="zh-TW" altLang="en-US" sz="2800" b="1" i="1" smtClean="0">
                                <a:solidFill>
                                  <a:schemeClr val="accent6">
                                    <a:lumMod val="50000"/>
                                  </a:schemeClr>
                                </a:solidFill>
                                <a:latin typeface="Cambria Math"/>
                                <a:ea typeface="Cambria Math"/>
                              </a:rPr>
                              <m:t>𝜶</m:t>
                            </m:r>
                          </m:e>
                        </m:d>
                      </m:num>
                      <m:den>
                        <m:r>
                          <m:rPr>
                            <m:sty m:val="p"/>
                          </m:rPr>
                          <a:rPr lang="el-GR" altLang="zh-TW" sz="2800" b="1" i="1" smtClean="0">
                            <a:solidFill>
                              <a:schemeClr val="accent6">
                                <a:lumMod val="50000"/>
                              </a:schemeClr>
                            </a:solidFill>
                            <a:latin typeface="Cambria Math"/>
                            <a:ea typeface="Cambria Math"/>
                          </a:rPr>
                          <m:t>λ</m:t>
                        </m:r>
                      </m:den>
                    </m:f>
                  </m:oMath>
                </a14:m>
                <a:r>
                  <a:rPr lang="zh-TW" altLang="en-US" sz="2800" b="1" dirty="0" smtClean="0">
                    <a:latin typeface="微軟正黑體" pitchFamily="34" charset="-120"/>
                    <a:ea typeface="微軟正黑體" pitchFamily="34" charset="-120"/>
                  </a:rPr>
                  <a:t> </a:t>
                </a:r>
                <a:r>
                  <a:rPr lang="en-US" altLang="zh-TW" sz="2800" b="1" dirty="0" smtClean="0">
                    <a:solidFill>
                      <a:schemeClr val="accent3">
                        <a:lumMod val="75000"/>
                      </a:schemeClr>
                    </a:solidFill>
                    <a:ea typeface="微軟正黑體" pitchFamily="34" charset="-120"/>
                  </a:rPr>
                  <a:t>(</a:t>
                </a:r>
                <a14:m>
                  <m:oMath xmlns:m="http://schemas.openxmlformats.org/officeDocument/2006/math">
                    <m:r>
                      <a:rPr lang="zh-TW" altLang="en-US" sz="2800" b="1" i="1">
                        <a:solidFill>
                          <a:schemeClr val="accent3">
                            <a:lumMod val="75000"/>
                          </a:schemeClr>
                        </a:solidFill>
                        <a:latin typeface="Cambria Math"/>
                        <a:ea typeface="Cambria Math"/>
                      </a:rPr>
                      <m:t>𝜶</m:t>
                    </m:r>
                  </m:oMath>
                </a14:m>
                <a:r>
                  <a:rPr lang="zh-TW" altLang="en-US" sz="2800" b="1" dirty="0" smtClean="0">
                    <a:solidFill>
                      <a:schemeClr val="accent3">
                        <a:lumMod val="75000"/>
                      </a:schemeClr>
                    </a:solidFill>
                    <a:ea typeface="微軟正黑體" pitchFamily="34" charset="-120"/>
                  </a:rPr>
                  <a:t>為</a:t>
                </a:r>
                <a:r>
                  <a:rPr lang="en-US" altLang="zh-TW" sz="2800" b="1" dirty="0" smtClean="0">
                    <a:solidFill>
                      <a:schemeClr val="accent3">
                        <a:lumMod val="75000"/>
                      </a:schemeClr>
                    </a:solidFill>
                    <a:ea typeface="微軟正黑體" pitchFamily="34" charset="-120"/>
                  </a:rPr>
                  <a:t>shape</a:t>
                </a:r>
                <a:r>
                  <a:rPr lang="zh-TW" altLang="en-US" sz="2800" b="1" dirty="0" smtClean="0">
                    <a:solidFill>
                      <a:schemeClr val="accent3">
                        <a:lumMod val="75000"/>
                      </a:schemeClr>
                    </a:solidFill>
                    <a:ea typeface="微軟正黑體" pitchFamily="34" charset="-120"/>
                  </a:rPr>
                  <a:t>參數，</a:t>
                </a:r>
                <a:r>
                  <a:rPr lang="el-GR" altLang="zh-TW" sz="2800" b="1" dirty="0">
                    <a:solidFill>
                      <a:schemeClr val="accent3">
                        <a:lumMod val="75000"/>
                      </a:schemeClr>
                    </a:solidFill>
                    <a:ea typeface="微軟正黑體" pitchFamily="34" charset="-120"/>
                  </a:rPr>
                  <a:t> </a:t>
                </a:r>
                <a14:m>
                  <m:oMath xmlns:m="http://schemas.openxmlformats.org/officeDocument/2006/math">
                    <m:r>
                      <m:rPr>
                        <m:sty m:val="p"/>
                      </m:rPr>
                      <a:rPr lang="el-GR" altLang="zh-TW" sz="2800" b="1" i="1">
                        <a:solidFill>
                          <a:schemeClr val="accent3">
                            <a:lumMod val="75000"/>
                          </a:schemeClr>
                        </a:solidFill>
                        <a:latin typeface="Cambria Math"/>
                        <a:ea typeface="Cambria Math"/>
                      </a:rPr>
                      <m:t>λ</m:t>
                    </m:r>
                  </m:oMath>
                </a14:m>
                <a:r>
                  <a:rPr lang="zh-TW" altLang="en-US" sz="2800" b="1" dirty="0" smtClean="0">
                    <a:solidFill>
                      <a:schemeClr val="accent3">
                        <a:lumMod val="75000"/>
                      </a:schemeClr>
                    </a:solidFill>
                    <a:ea typeface="微軟正黑體" pitchFamily="34" charset="-120"/>
                  </a:rPr>
                  <a:t>為斜率參數</a:t>
                </a:r>
                <a:r>
                  <a:rPr lang="en-US" altLang="zh-TW" sz="2800" b="1" dirty="0" smtClean="0">
                    <a:solidFill>
                      <a:schemeClr val="accent3">
                        <a:lumMod val="75000"/>
                      </a:schemeClr>
                    </a:solidFill>
                    <a:ea typeface="微軟正黑體" pitchFamily="34" charset="-120"/>
                  </a:rPr>
                  <a:t>)</a:t>
                </a:r>
              </a:p>
              <a:p>
                <a:endParaRPr lang="en-US" altLang="zh-TW" sz="2800" b="1" dirty="0">
                  <a:solidFill>
                    <a:schemeClr val="accent3">
                      <a:lumMod val="75000"/>
                    </a:schemeClr>
                  </a:solidFill>
                  <a:ea typeface="微軟正黑體" pitchFamily="34" charset="-120"/>
                </a:endParaRPr>
              </a:p>
              <a:p>
                <a:r>
                  <a:rPr lang="en-US" altLang="zh-TW" sz="2800" b="1" dirty="0">
                    <a:solidFill>
                      <a:srgbClr val="C00000"/>
                    </a:solidFill>
                    <a:ea typeface="微軟正黑體" pitchFamily="34" charset="-120"/>
                  </a:rPr>
                  <a:t>Atlas and </a:t>
                </a:r>
                <a:r>
                  <a:rPr lang="en-US" altLang="zh-TW" sz="2800" b="1" dirty="0" err="1" smtClean="0">
                    <a:solidFill>
                      <a:srgbClr val="C00000"/>
                    </a:solidFill>
                    <a:ea typeface="微軟正黑體" pitchFamily="34" charset="-120"/>
                  </a:rPr>
                  <a:t>Ulbrich</a:t>
                </a:r>
                <a:r>
                  <a:rPr lang="en-US" altLang="zh-TW" sz="2800" b="1" dirty="0" smtClean="0">
                    <a:solidFill>
                      <a:srgbClr val="C00000"/>
                    </a:solidFill>
                    <a:ea typeface="微軟正黑體" pitchFamily="34" charset="-120"/>
                  </a:rPr>
                  <a:t>(2006)</a:t>
                </a:r>
                <a:r>
                  <a:rPr lang="zh-TW" altLang="en-US" sz="2800" b="1" dirty="0" smtClean="0">
                    <a:ea typeface="微軟正黑體" pitchFamily="34" charset="-120"/>
                  </a:rPr>
                  <a:t>研究顯示</a:t>
                </a:r>
                <a14:m>
                  <m:oMath xmlns:m="http://schemas.openxmlformats.org/officeDocument/2006/math">
                    <m:r>
                      <a:rPr lang="zh-TW" altLang="en-US" sz="2800" b="1" i="1" smtClean="0">
                        <a:latin typeface="Cambria Math"/>
                        <a:ea typeface="Cambria Math"/>
                      </a:rPr>
                      <m:t>，</m:t>
                    </m:r>
                    <m:sSub>
                      <m:sSubPr>
                        <m:ctrlPr>
                          <a:rPr lang="en-US" altLang="zh-TW" sz="2800" b="1" i="1">
                            <a:latin typeface="Cambria Math"/>
                            <a:ea typeface="Cambria Math"/>
                          </a:rPr>
                        </m:ctrlPr>
                      </m:sSubPr>
                      <m:e>
                        <m:r>
                          <a:rPr lang="en-US" altLang="zh-TW" sz="2800" b="1" i="1">
                            <a:latin typeface="Cambria Math"/>
                            <a:ea typeface="Cambria Math"/>
                          </a:rPr>
                          <m:t>𝑫</m:t>
                        </m:r>
                      </m:e>
                      <m:sub>
                        <m:r>
                          <a:rPr lang="en-US" altLang="zh-TW" sz="2800" b="1" i="1">
                            <a:latin typeface="Cambria Math"/>
                            <a:ea typeface="Cambria Math"/>
                          </a:rPr>
                          <m:t>𝒎</m:t>
                        </m:r>
                      </m:sub>
                    </m:sSub>
                  </m:oMath>
                </a14:m>
                <a:r>
                  <a:rPr lang="zh-TW" altLang="en-US" sz="2800" b="1" dirty="0" smtClean="0">
                    <a:ea typeface="微軟正黑體" pitchFamily="34" charset="-120"/>
                  </a:rPr>
                  <a:t>會隨</a:t>
                </a:r>
                <a:r>
                  <a:rPr lang="zh-TW" altLang="en-US" sz="2800" b="1" dirty="0">
                    <a:ea typeface="微軟正黑體" pitchFamily="34" charset="-120"/>
                  </a:rPr>
                  <a:t>對流降水至層狀</a:t>
                </a:r>
                <a:r>
                  <a:rPr lang="zh-TW" altLang="en-US" sz="2800" b="1" dirty="0" smtClean="0">
                    <a:ea typeface="微軟正黑體" pitchFamily="34" charset="-120"/>
                  </a:rPr>
                  <a:t>降水而減少，</a:t>
                </a:r>
                <a:r>
                  <a:rPr lang="zh-TW" altLang="en-US" sz="2800" b="1" dirty="0">
                    <a:latin typeface="微軟正黑體" pitchFamily="34" charset="-120"/>
                    <a:ea typeface="微軟正黑體" pitchFamily="34" charset="-120"/>
                  </a:rPr>
                  <a:t>而</a:t>
                </a:r>
                <a:r>
                  <a:rPr lang="en-US" altLang="zh-TW" sz="2800" b="1" dirty="0" err="1" smtClean="0">
                    <a:solidFill>
                      <a:srgbClr val="C00000"/>
                    </a:solidFill>
                    <a:latin typeface="微軟正黑體" pitchFamily="34" charset="-120"/>
                    <a:ea typeface="微軟正黑體" pitchFamily="34" charset="-120"/>
                  </a:rPr>
                  <a:t>Bringi</a:t>
                </a:r>
                <a:r>
                  <a:rPr lang="en-US" altLang="zh-TW" sz="2800" b="1" dirty="0" smtClean="0">
                    <a:solidFill>
                      <a:srgbClr val="C00000"/>
                    </a:solidFill>
                    <a:latin typeface="微軟正黑體" pitchFamily="34" charset="-120"/>
                    <a:ea typeface="微軟正黑體" pitchFamily="34" charset="-120"/>
                  </a:rPr>
                  <a:t> </a:t>
                </a:r>
                <a:r>
                  <a:rPr lang="en-US" altLang="zh-TW" sz="2800" b="1" dirty="0">
                    <a:solidFill>
                      <a:srgbClr val="C00000"/>
                    </a:solidFill>
                    <a:latin typeface="微軟正黑體" pitchFamily="34" charset="-120"/>
                    <a:ea typeface="微軟正黑體" pitchFamily="34" charset="-120"/>
                  </a:rPr>
                  <a:t>et </a:t>
                </a:r>
                <a:r>
                  <a:rPr lang="en-US" altLang="zh-TW" sz="2800" b="1" dirty="0" smtClean="0">
                    <a:solidFill>
                      <a:srgbClr val="C00000"/>
                    </a:solidFill>
                    <a:latin typeface="微軟正黑體" pitchFamily="34" charset="-120"/>
                    <a:ea typeface="微軟正黑體" pitchFamily="34" charset="-120"/>
                  </a:rPr>
                  <a:t>al.(1998)</a:t>
                </a:r>
                <a:r>
                  <a:rPr lang="zh-TW" altLang="en-US" sz="2800" b="1" dirty="0" smtClean="0">
                    <a:latin typeface="微軟正黑體" pitchFamily="34" charset="-120"/>
                    <a:ea typeface="微軟正黑體" pitchFamily="34" charset="-120"/>
                  </a:rPr>
                  <a:t>使用此設定模擬雷雨風暴的實驗，將模擬結果與雷達觀測做比較，結果模擬</a:t>
                </a:r>
                <a14:m>
                  <m:oMath xmlns:m="http://schemas.openxmlformats.org/officeDocument/2006/math">
                    <m:sSub>
                      <m:sSubPr>
                        <m:ctrlPr>
                          <a:rPr lang="en-US" altLang="zh-TW" sz="2800" b="1" i="1">
                            <a:latin typeface="Cambria Math"/>
                            <a:ea typeface="Cambria Math"/>
                          </a:rPr>
                        </m:ctrlPr>
                      </m:sSubPr>
                      <m:e>
                        <m:r>
                          <a:rPr lang="en-US" altLang="zh-TW" sz="2800" b="1" i="1">
                            <a:latin typeface="Cambria Math"/>
                            <a:ea typeface="Cambria Math"/>
                          </a:rPr>
                          <m:t>𝑫</m:t>
                        </m:r>
                      </m:e>
                      <m:sub>
                        <m:r>
                          <a:rPr lang="en-US" altLang="zh-TW" sz="2800" b="1" i="1">
                            <a:latin typeface="Cambria Math"/>
                            <a:ea typeface="Cambria Math"/>
                          </a:rPr>
                          <m:t>𝒎</m:t>
                        </m:r>
                      </m:sub>
                    </m:sSub>
                  </m:oMath>
                </a14:m>
                <a:r>
                  <a:rPr lang="zh-TW" altLang="en-US" sz="2800" b="1" dirty="0" smtClean="0">
                    <a:latin typeface="微軟正黑體" pitchFamily="34" charset="-120"/>
                    <a:ea typeface="微軟正黑體" pitchFamily="34" charset="-120"/>
                  </a:rPr>
                  <a:t>與雷達觀測</a:t>
                </a:r>
                <a14:m>
                  <m:oMath xmlns:m="http://schemas.openxmlformats.org/officeDocument/2006/math">
                    <m:sSub>
                      <m:sSubPr>
                        <m:ctrlPr>
                          <a:rPr lang="en-US" altLang="zh-TW" sz="2800" b="1" i="1">
                            <a:latin typeface="Cambria Math"/>
                            <a:ea typeface="Cambria Math"/>
                          </a:rPr>
                        </m:ctrlPr>
                      </m:sSubPr>
                      <m:e>
                        <m:r>
                          <a:rPr lang="en-US" altLang="zh-TW" sz="2800" b="1" i="1">
                            <a:latin typeface="Cambria Math"/>
                            <a:ea typeface="Cambria Math"/>
                          </a:rPr>
                          <m:t>𝑫</m:t>
                        </m:r>
                      </m:e>
                      <m:sub>
                        <m:r>
                          <a:rPr lang="en-US" altLang="zh-TW" sz="2800" b="1" i="1">
                            <a:latin typeface="Cambria Math"/>
                            <a:ea typeface="Cambria Math"/>
                          </a:rPr>
                          <m:t>𝒎</m:t>
                        </m:r>
                      </m:sub>
                    </m:sSub>
                  </m:oMath>
                </a14:m>
                <a:r>
                  <a:rPr lang="zh-TW" altLang="en-US" sz="2800" b="1" dirty="0" smtClean="0">
                    <a:latin typeface="微軟正黑體" pitchFamily="34" charset="-120"/>
                    <a:ea typeface="微軟正黑體" pitchFamily="34" charset="-120"/>
                  </a:rPr>
                  <a:t>只有</a:t>
                </a:r>
                <a:r>
                  <a:rPr lang="en-US" altLang="zh-TW" sz="2800" b="1" dirty="0" smtClean="0">
                    <a:latin typeface="微軟正黑體" pitchFamily="34" charset="-120"/>
                    <a:ea typeface="微軟正黑體" pitchFamily="34" charset="-120"/>
                  </a:rPr>
                  <a:t>0.1mm</a:t>
                </a:r>
                <a:r>
                  <a:rPr lang="zh-TW" altLang="en-US" sz="2800" b="1" dirty="0" smtClean="0">
                    <a:latin typeface="微軟正黑體" pitchFamily="34" charset="-120"/>
                    <a:ea typeface="微軟正黑體" pitchFamily="34" charset="-120"/>
                  </a:rPr>
                  <a:t>的偏差。</a:t>
                </a:r>
                <a:endParaRPr lang="en-US" altLang="zh-TW" sz="2800" b="1" dirty="0" smtClean="0">
                  <a:latin typeface="微軟正黑體" pitchFamily="34" charset="-120"/>
                  <a:ea typeface="微軟正黑體" pitchFamily="34" charset="-120"/>
                </a:endParaRPr>
              </a:p>
              <a:p>
                <a:endParaRPr lang="en-US" altLang="zh-TW" sz="2800" b="1" dirty="0" smtClean="0">
                  <a:latin typeface="微軟正黑體" pitchFamily="34" charset="-120"/>
                  <a:ea typeface="微軟正黑體" pitchFamily="34" charset="-120"/>
                </a:endParaRPr>
              </a:p>
              <a:p>
                <a:r>
                  <a:rPr lang="zh-TW" altLang="en-US" sz="2800" b="1" dirty="0" smtClean="0">
                    <a:latin typeface="微軟正黑體" pitchFamily="34" charset="-120"/>
                    <a:ea typeface="微軟正黑體" pitchFamily="34" charset="-120"/>
                  </a:rPr>
                  <a:t>而根據模式誤差及觀測的計算，</a:t>
                </a:r>
                <a:r>
                  <a:rPr lang="en-US" altLang="zh-TW" sz="2800" b="1" dirty="0"/>
                  <a:t> </a:t>
                </a:r>
                <a14:m>
                  <m:oMath xmlns:m="http://schemas.openxmlformats.org/officeDocument/2006/math">
                    <m:sSub>
                      <m:sSubPr>
                        <m:ctrlPr>
                          <a:rPr lang="en-US" altLang="zh-TW" sz="2800" b="1" i="1">
                            <a:latin typeface="Cambria Math"/>
                          </a:rPr>
                        </m:ctrlPr>
                      </m:sSubPr>
                      <m:e>
                        <m:r>
                          <a:rPr lang="en-US" altLang="zh-TW" sz="2800" b="1" i="1">
                            <a:latin typeface="Cambria Math"/>
                          </a:rPr>
                          <m:t>𝒁</m:t>
                        </m:r>
                      </m:e>
                      <m:sub>
                        <m:r>
                          <a:rPr lang="en-US" altLang="zh-TW" sz="2800" b="1" i="1">
                            <a:latin typeface="Cambria Math"/>
                          </a:rPr>
                          <m:t>𝑫𝑹</m:t>
                        </m:r>
                      </m:sub>
                    </m:sSub>
                  </m:oMath>
                </a14:m>
                <a:r>
                  <a:rPr lang="zh-TW" altLang="en-US" sz="2800" b="1" dirty="0" smtClean="0">
                    <a:latin typeface="微軟正黑體" pitchFamily="34" charset="-120"/>
                    <a:ea typeface="微軟正黑體" pitchFamily="34" charset="-120"/>
                  </a:rPr>
                  <a:t>只有在分布</a:t>
                </a:r>
                <a:r>
                  <a:rPr lang="en-US" altLang="zh-TW" sz="2800" b="1" dirty="0" smtClean="0">
                    <a:latin typeface="微軟正黑體" pitchFamily="34" charset="-120"/>
                    <a:ea typeface="微軟正黑體" pitchFamily="34" charset="-120"/>
                  </a:rPr>
                  <a:t>0.2</a:t>
                </a:r>
                <a:r>
                  <a:rPr lang="zh-TW" altLang="en-US" sz="2800" b="1" dirty="0" smtClean="0">
                    <a:latin typeface="微軟正黑體" pitchFamily="34" charset="-120"/>
                    <a:ea typeface="微軟正黑體" pitchFamily="34" charset="-120"/>
                  </a:rPr>
                  <a:t>至</a:t>
                </a:r>
                <a:r>
                  <a:rPr lang="en-US" altLang="zh-TW" sz="2800" b="1" dirty="0" smtClean="0">
                    <a:latin typeface="微軟正黑體" pitchFamily="34" charset="-120"/>
                    <a:ea typeface="微軟正黑體" pitchFamily="34" charset="-120"/>
                  </a:rPr>
                  <a:t>3</a:t>
                </a:r>
                <a:r>
                  <a:rPr lang="zh-TW" altLang="en-US" sz="2800" b="1" dirty="0" smtClean="0">
                    <a:latin typeface="微軟正黑體" pitchFamily="34" charset="-120"/>
                    <a:ea typeface="微軟正黑體" pitchFamily="34" charset="-120"/>
                  </a:rPr>
                  <a:t> </a:t>
                </a:r>
                <a:r>
                  <a:rPr lang="en-US" altLang="zh-TW" sz="2800" b="1" dirty="0" smtClean="0">
                    <a:latin typeface="微軟正黑體" pitchFamily="34" charset="-120"/>
                    <a:ea typeface="微軟正黑體" pitchFamily="34" charset="-120"/>
                  </a:rPr>
                  <a:t>dB</a:t>
                </a:r>
                <a:r>
                  <a:rPr lang="zh-TW" altLang="en-US" sz="2800" b="1" dirty="0">
                    <a:latin typeface="微軟正黑體" pitchFamily="34" charset="-120"/>
                    <a:ea typeface="微軟正黑體" pitchFamily="34" charset="-120"/>
                  </a:rPr>
                  <a:t>適合</a:t>
                </a:r>
                <a:r>
                  <a:rPr lang="zh-TW" altLang="en-US" sz="2800" b="1" dirty="0" smtClean="0">
                    <a:latin typeface="微軟正黑體" pitchFamily="34" charset="-120"/>
                    <a:ea typeface="微軟正黑體" pitchFamily="34" charset="-120"/>
                  </a:rPr>
                  <a:t>使用此公式，因此可用於本研究。</a:t>
                </a:r>
                <a:endParaRPr lang="en-US" altLang="zh-TW" sz="2800" b="1" dirty="0" smtClean="0">
                  <a:latin typeface="微軟正黑體" pitchFamily="34" charset="-120"/>
                  <a:ea typeface="微軟正黑體" pitchFamily="34" charset="-12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3"/>
                <a:stretch>
                  <a:fillRect l="-1111" t="-1887" r="-4000" b="-94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776082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2636912"/>
            <a:ext cx="3696216" cy="4105848"/>
          </a:xfrm>
          <a:prstGeom prst="rect">
            <a:avLst/>
          </a:prstGeom>
        </p:spPr>
      </p:pic>
      <mc:AlternateContent xmlns:mc="http://schemas.openxmlformats.org/markup-compatibility/2006" xmlns:a14="http://schemas.microsoft.com/office/drawing/2010/main">
        <mc:Choice Requires="a14">
          <p:sp>
            <p:nvSpPr>
              <p:cNvPr id="2" name="標題 1"/>
              <p:cNvSpPr>
                <a:spLocks noGrp="1"/>
              </p:cNvSpPr>
              <p:nvPr>
                <p:ph type="title"/>
              </p:nvPr>
            </p:nvSpPr>
            <p:spPr/>
            <p:txBody>
              <a:bodyPr>
                <a:normAutofit/>
              </a:bodyPr>
              <a:lstStyle/>
              <a:p>
                <a:pPr algn="l"/>
                <a:r>
                  <a:rPr lang="zh-TW" altLang="en-US" sz="3600" b="1" dirty="0">
                    <a:solidFill>
                      <a:schemeClr val="accent1"/>
                    </a:solidFill>
                    <a:effectLst>
                      <a:outerShdw blurRad="38100" dist="38100" dir="2700000" algn="tl">
                        <a:srgbClr val="000000">
                          <a:alpha val="43137"/>
                        </a:srgbClr>
                      </a:outerShdw>
                    </a:effectLst>
                    <a:latin typeface="微軟正黑體" pitchFamily="34" charset="-120"/>
                    <a:ea typeface="微軟正黑體" pitchFamily="34" charset="-120"/>
                  </a:rPr>
                  <a:t>雷達回波</a:t>
                </a:r>
                <a:r>
                  <a:rPr lang="en-US" altLang="zh-TW" sz="3600" b="1" dirty="0">
                    <a:solidFill>
                      <a:schemeClr val="accent1"/>
                    </a:solidFill>
                    <a:effectLst>
                      <a:outerShdw blurRad="38100" dist="38100" dir="2700000" algn="tl">
                        <a:srgbClr val="000000">
                          <a:alpha val="43137"/>
                        </a:srgbClr>
                      </a:outerShdw>
                    </a:effectLst>
                    <a:latin typeface="微軟正黑體" pitchFamily="34" charset="-120"/>
                    <a:ea typeface="微軟正黑體" pitchFamily="34" charset="-120"/>
                  </a:rPr>
                  <a:t>(</a:t>
                </a:r>
                <a14:m>
                  <m:oMath xmlns:m="http://schemas.openxmlformats.org/officeDocument/2006/math">
                    <m:sSub>
                      <m:sSubPr>
                        <m:ctrlPr>
                          <a:rPr lang="en-US" altLang="zh-TW" sz="3600" b="1" i="1">
                            <a:solidFill>
                              <a:schemeClr val="accent1"/>
                            </a:solidFill>
                            <a:effectLst>
                              <a:outerShdw blurRad="38100" dist="38100" dir="2700000" algn="tl">
                                <a:srgbClr val="000000">
                                  <a:alpha val="43137"/>
                                </a:srgbClr>
                              </a:outerShdw>
                            </a:effectLst>
                            <a:latin typeface="Cambria Math"/>
                          </a:rPr>
                        </m:ctrlPr>
                      </m:sSubPr>
                      <m:e>
                        <m:r>
                          <a:rPr lang="en-US" altLang="zh-TW" sz="3600" b="1" i="1">
                            <a:solidFill>
                              <a:schemeClr val="accent1"/>
                            </a:solidFill>
                            <a:effectLst>
                              <a:outerShdw blurRad="38100" dist="38100" dir="2700000" algn="tl">
                                <a:srgbClr val="000000">
                                  <a:alpha val="43137"/>
                                </a:srgbClr>
                              </a:outerShdw>
                            </a:effectLst>
                            <a:latin typeface="Cambria Math"/>
                          </a:rPr>
                          <m:t>𝒁</m:t>
                        </m:r>
                      </m:e>
                      <m:sub>
                        <m:r>
                          <a:rPr lang="en-US" altLang="zh-TW" sz="3600" b="1" i="1">
                            <a:solidFill>
                              <a:schemeClr val="accent1"/>
                            </a:solidFill>
                            <a:effectLst>
                              <a:outerShdw blurRad="38100" dist="38100" dir="2700000" algn="tl">
                                <a:srgbClr val="000000">
                                  <a:alpha val="43137"/>
                                </a:srgbClr>
                              </a:outerShdw>
                            </a:effectLst>
                            <a:latin typeface="Cambria Math"/>
                          </a:rPr>
                          <m:t>𝑯</m:t>
                        </m:r>
                      </m:sub>
                    </m:sSub>
                  </m:oMath>
                </a14:m>
                <a:r>
                  <a:rPr lang="zh-TW" altLang="en-US" sz="3600" b="1" dirty="0">
                    <a:solidFill>
                      <a:schemeClr val="accent1"/>
                    </a:solidFill>
                    <a:effectLst>
                      <a:outerShdw blurRad="38100" dist="38100" dir="2700000" algn="tl">
                        <a:srgbClr val="000000">
                          <a:alpha val="43137"/>
                        </a:srgbClr>
                      </a:outerShdw>
                    </a:effectLst>
                    <a:latin typeface="微軟正黑體" pitchFamily="34" charset="-120"/>
                    <a:ea typeface="微軟正黑體" pitchFamily="34" charset="-120"/>
                  </a:rPr>
                  <a:t>及</a:t>
                </a:r>
                <a:r>
                  <a:rPr lang="en-US" altLang="zh-TW" sz="3600" b="1" dirty="0">
                    <a:solidFill>
                      <a:schemeClr val="accent1"/>
                    </a:solidFill>
                    <a:effectLst>
                      <a:outerShdw blurRad="38100" dist="38100" dir="2700000" algn="tl">
                        <a:srgbClr val="000000">
                          <a:alpha val="43137"/>
                        </a:srgbClr>
                      </a:outerShdw>
                    </a:effectLst>
                    <a:latin typeface="微軟正黑體" pitchFamily="34" charset="-120"/>
                    <a:ea typeface="微軟正黑體" pitchFamily="34" charset="-120"/>
                  </a:rPr>
                  <a:t> </a:t>
                </a:r>
                <a14:m>
                  <m:oMath xmlns:m="http://schemas.openxmlformats.org/officeDocument/2006/math">
                    <m:sSub>
                      <m:sSubPr>
                        <m:ctrlPr>
                          <a:rPr lang="en-US" altLang="zh-TW" sz="3600" b="1" i="1">
                            <a:solidFill>
                              <a:schemeClr val="accent1"/>
                            </a:solidFill>
                            <a:effectLst>
                              <a:outerShdw blurRad="38100" dist="38100" dir="2700000" algn="tl">
                                <a:srgbClr val="000000">
                                  <a:alpha val="43137"/>
                                </a:srgbClr>
                              </a:outerShdw>
                            </a:effectLst>
                            <a:latin typeface="Cambria Math"/>
                          </a:rPr>
                        </m:ctrlPr>
                      </m:sSubPr>
                      <m:e>
                        <m:r>
                          <a:rPr lang="en-US" altLang="zh-TW" sz="3600" b="1" i="1">
                            <a:solidFill>
                              <a:schemeClr val="accent1"/>
                            </a:solidFill>
                            <a:effectLst>
                              <a:outerShdw blurRad="38100" dist="38100" dir="2700000" algn="tl">
                                <a:srgbClr val="000000">
                                  <a:alpha val="43137"/>
                                </a:srgbClr>
                              </a:outerShdw>
                            </a:effectLst>
                            <a:latin typeface="Cambria Math"/>
                          </a:rPr>
                          <m:t>𝒁</m:t>
                        </m:r>
                      </m:e>
                      <m:sub>
                        <m:r>
                          <a:rPr lang="en-US" altLang="zh-TW" sz="3600" b="1" i="1">
                            <a:solidFill>
                              <a:schemeClr val="accent1"/>
                            </a:solidFill>
                            <a:effectLst>
                              <a:outerShdw blurRad="38100" dist="38100" dir="2700000" algn="tl">
                                <a:srgbClr val="000000">
                                  <a:alpha val="43137"/>
                                </a:srgbClr>
                              </a:outerShdw>
                            </a:effectLst>
                            <a:latin typeface="Cambria Math"/>
                          </a:rPr>
                          <m:t>𝑫𝑹</m:t>
                        </m:r>
                      </m:sub>
                    </m:sSub>
                  </m:oMath>
                </a14:m>
                <a:r>
                  <a:rPr lang="en-US" altLang="zh-TW" sz="3600" b="1" dirty="0">
                    <a:solidFill>
                      <a:schemeClr val="accent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3600" b="1" dirty="0">
                    <a:solidFill>
                      <a:schemeClr val="accent1"/>
                    </a:solidFill>
                    <a:effectLst>
                      <a:outerShdw blurRad="38100" dist="38100" dir="2700000" algn="tl">
                        <a:srgbClr val="000000">
                          <a:alpha val="43137"/>
                        </a:srgbClr>
                      </a:outerShdw>
                    </a:effectLst>
                    <a:latin typeface="微軟正黑體" pitchFamily="34" charset="-120"/>
                    <a:ea typeface="微軟正黑體" pitchFamily="34" charset="-120"/>
                  </a:rPr>
                  <a:t>比較</a:t>
                </a:r>
                <a:endParaRPr lang="zh-TW" altLang="en-US" sz="3600" dirty="0"/>
              </a:p>
            </p:txBody>
          </p:sp>
        </mc:Choice>
        <mc:Fallback xmlns="">
          <p:sp>
            <p:nvSpPr>
              <p:cNvPr id="2" name="標題 1"/>
              <p:cNvSpPr>
                <a:spLocks noGrp="1" noRot="1" noChangeAspect="1" noMove="1" noResize="1" noEditPoints="1" noAdjustHandles="1" noChangeArrowheads="1" noChangeShapeType="1" noTextEdit="1"/>
              </p:cNvSpPr>
              <p:nvPr>
                <p:ph type="title"/>
              </p:nvPr>
            </p:nvSpPr>
            <p:spPr>
              <a:blipFill rotWithShape="1">
                <a:blip r:embed="rId3"/>
                <a:stretch>
                  <a:fillRect l="-2370" b="-532"/>
                </a:stretch>
              </a:blipFill>
            </p:spPr>
            <p:txBody>
              <a:bodyPr/>
              <a:lstStyle/>
              <a:p>
                <a:r>
                  <a:rPr lang="zh-TW" altLang="en-US">
                    <a:noFill/>
                  </a:rPr>
                  <a:t> </a:t>
                </a:r>
              </a:p>
            </p:txBody>
          </p:sp>
        </mc:Fallback>
      </mc:AlternateContent>
      <p:sp>
        <p:nvSpPr>
          <p:cNvPr id="3" name="內容版面配置區 2"/>
          <p:cNvSpPr>
            <a:spLocks noGrp="1"/>
          </p:cNvSpPr>
          <p:nvPr>
            <p:ph idx="1"/>
          </p:nvPr>
        </p:nvSpPr>
        <p:spPr/>
        <p:txBody>
          <a:bodyPr>
            <a:normAutofit/>
          </a:bodyPr>
          <a:lstStyle/>
          <a:p>
            <a:r>
              <a:rPr lang="zh-TW" altLang="en-US" sz="2800" b="1" dirty="0" smtClean="0">
                <a:ea typeface="微軟正黑體" pitchFamily="34" charset="-120"/>
              </a:rPr>
              <a:t>比較觀測及模擬結果，本研究使用</a:t>
            </a:r>
            <a:r>
              <a:rPr lang="en-US" altLang="zh-TW" sz="2800" b="1" dirty="0" smtClean="0">
                <a:ea typeface="微軟正黑體" pitchFamily="34" charset="-120"/>
              </a:rPr>
              <a:t>CFAD</a:t>
            </a:r>
            <a:r>
              <a:rPr lang="zh-TW" altLang="en-US" sz="2800" b="1" dirty="0" smtClean="0">
                <a:ea typeface="微軟正黑體" pitchFamily="34" charset="-120"/>
              </a:rPr>
              <a:t>表示： </a:t>
            </a:r>
            <a:r>
              <a:rPr lang="en-US" altLang="zh-TW" sz="2800" b="1" dirty="0" smtClean="0">
                <a:solidFill>
                  <a:srgbClr val="C00000"/>
                </a:solidFill>
                <a:ea typeface="微軟正黑體" pitchFamily="34" charset="-120"/>
              </a:rPr>
              <a:t>(</a:t>
            </a:r>
            <a:r>
              <a:rPr lang="en-US" altLang="zh-TW" sz="2800" b="1" dirty="0">
                <a:solidFill>
                  <a:srgbClr val="C00000"/>
                </a:solidFill>
                <a:ea typeface="微軟正黑體" pitchFamily="34" charset="-120"/>
              </a:rPr>
              <a:t>contoured </a:t>
            </a:r>
            <a:r>
              <a:rPr lang="en-US" altLang="zh-TW" sz="2800" b="1" dirty="0" err="1" smtClean="0">
                <a:solidFill>
                  <a:srgbClr val="C00000"/>
                </a:solidFill>
                <a:ea typeface="微軟正黑體" pitchFamily="34" charset="-120"/>
              </a:rPr>
              <a:t>frequencywith</a:t>
            </a:r>
            <a:r>
              <a:rPr lang="en-US" altLang="zh-TW" sz="2800" b="1" dirty="0" smtClean="0">
                <a:solidFill>
                  <a:srgbClr val="C00000"/>
                </a:solidFill>
                <a:ea typeface="微軟正黑體" pitchFamily="34" charset="-120"/>
              </a:rPr>
              <a:t> </a:t>
            </a:r>
            <a:r>
              <a:rPr lang="en-US" altLang="zh-TW" sz="2800" b="1" dirty="0">
                <a:solidFill>
                  <a:srgbClr val="C00000"/>
                </a:solidFill>
                <a:ea typeface="微軟正黑體" pitchFamily="34" charset="-120"/>
              </a:rPr>
              <a:t>altitude </a:t>
            </a:r>
            <a:r>
              <a:rPr lang="en-US" altLang="zh-TW" sz="2800" b="1" dirty="0" smtClean="0">
                <a:solidFill>
                  <a:srgbClr val="C00000"/>
                </a:solidFill>
                <a:ea typeface="微軟正黑體" pitchFamily="34" charset="-120"/>
              </a:rPr>
              <a:t>diagram,</a:t>
            </a:r>
            <a:r>
              <a:rPr lang="en-US" altLang="zh-TW" sz="2800" b="1" dirty="0">
                <a:solidFill>
                  <a:srgbClr val="C00000"/>
                </a:solidFill>
                <a:ea typeface="微軟正黑體" pitchFamily="34" charset="-120"/>
              </a:rPr>
              <a:t> </a:t>
            </a:r>
            <a:r>
              <a:rPr lang="en-US" altLang="zh-TW" sz="2800" b="1" dirty="0" err="1">
                <a:solidFill>
                  <a:srgbClr val="C00000"/>
                </a:solidFill>
                <a:ea typeface="微軟正黑體" pitchFamily="34" charset="-120"/>
              </a:rPr>
              <a:t>Yuter</a:t>
            </a:r>
            <a:r>
              <a:rPr lang="en-US" altLang="zh-TW" sz="2800" b="1" dirty="0">
                <a:solidFill>
                  <a:srgbClr val="C00000"/>
                </a:solidFill>
                <a:ea typeface="微軟正黑體" pitchFamily="34" charset="-120"/>
              </a:rPr>
              <a:t> and </a:t>
            </a:r>
            <a:r>
              <a:rPr lang="en-US" altLang="zh-TW" sz="2800" b="1" dirty="0" smtClean="0">
                <a:solidFill>
                  <a:srgbClr val="C00000"/>
                </a:solidFill>
                <a:ea typeface="微軟正黑體" pitchFamily="34" charset="-120"/>
              </a:rPr>
              <a:t>Houze,1995)</a:t>
            </a:r>
          </a:p>
          <a:p>
            <a:endParaRPr lang="en-US" altLang="zh-TW" sz="2800" b="1" dirty="0" smtClean="0">
              <a:ea typeface="微軟正黑體" pitchFamily="34" charset="-120"/>
            </a:endParaRPr>
          </a:p>
          <a:p>
            <a:r>
              <a:rPr lang="zh-TW" altLang="en-US" sz="2800" b="1" dirty="0" smtClean="0">
                <a:ea typeface="微軟正黑體" pitchFamily="34" charset="-120"/>
              </a:rPr>
              <a:t>使用的空間平均如圖：</a:t>
            </a:r>
            <a:endParaRPr lang="en-US" altLang="zh-TW" sz="2800" b="1" dirty="0">
              <a:ea typeface="微軟正黑體" pitchFamily="34" charset="-120"/>
            </a:endParaRPr>
          </a:p>
        </p:txBody>
      </p:sp>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91" y="-27384"/>
            <a:ext cx="8435016" cy="6858000"/>
          </a:xfrm>
          <a:prstGeom prst="rect">
            <a:avLst/>
          </a:prstGeom>
        </p:spPr>
      </p:pic>
      <mc:AlternateContent xmlns:mc="http://schemas.openxmlformats.org/markup-compatibility/2006" xmlns:a14="http://schemas.microsoft.com/office/drawing/2010/main">
        <mc:Choice Requires="a14">
          <p:sp>
            <p:nvSpPr>
              <p:cNvPr id="6" name="矩形圖說文字 5"/>
              <p:cNvSpPr/>
              <p:nvPr/>
            </p:nvSpPr>
            <p:spPr>
              <a:xfrm>
                <a:off x="3811965" y="891576"/>
                <a:ext cx="3888432" cy="1512168"/>
              </a:xfrm>
              <a:prstGeom prst="wedgeRectCallout">
                <a:avLst>
                  <a:gd name="adj1" fmla="val -59782"/>
                  <a:gd name="adj2" fmla="val 72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smtClean="0">
                    <a:latin typeface="微軟正黑體" pitchFamily="34" charset="-120"/>
                    <a:ea typeface="微軟正黑體" pitchFamily="34" charset="-120"/>
                  </a:rPr>
                  <a:t>S-Pol</a:t>
                </a:r>
                <a:r>
                  <a:rPr lang="zh-TW" altLang="en-US" sz="2000" b="1" dirty="0" smtClean="0">
                    <a:latin typeface="微軟正黑體" pitchFamily="34" charset="-120"/>
                    <a:ea typeface="微軟正黑體" pitchFamily="34" charset="-120"/>
                  </a:rPr>
                  <a:t>雷達觀測的</a:t>
                </a:r>
                <a14:m>
                  <m:oMath xmlns:m="http://schemas.openxmlformats.org/officeDocument/2006/math">
                    <m:sSub>
                      <m:sSubPr>
                        <m:ctrlPr>
                          <a:rPr lang="en-US" altLang="zh-TW" sz="2000" b="1" i="1">
                            <a:solidFill>
                              <a:schemeClr val="bg1"/>
                            </a:solidFill>
                            <a:latin typeface="Cambria Math"/>
                          </a:rPr>
                        </m:ctrlPr>
                      </m:sSubPr>
                      <m:e>
                        <m:r>
                          <a:rPr lang="en-US" altLang="zh-TW" sz="2000" b="1" i="1">
                            <a:solidFill>
                              <a:schemeClr val="bg1"/>
                            </a:solidFill>
                            <a:latin typeface="Cambria Math"/>
                          </a:rPr>
                          <m:t>𝒁</m:t>
                        </m:r>
                      </m:e>
                      <m:sub>
                        <m:r>
                          <a:rPr lang="en-US" altLang="zh-TW" sz="2000" b="1" i="1">
                            <a:solidFill>
                              <a:schemeClr val="bg1"/>
                            </a:solidFill>
                            <a:latin typeface="Cambria Math"/>
                          </a:rPr>
                          <m:t>𝑫𝑹</m:t>
                        </m:r>
                      </m:sub>
                    </m:sSub>
                  </m:oMath>
                </a14:m>
                <a:r>
                  <a:rPr lang="zh-TW" altLang="en-US" sz="2000" b="1" dirty="0" smtClean="0">
                    <a:latin typeface="微軟正黑體" pitchFamily="34" charset="-120"/>
                    <a:ea typeface="微軟正黑體" pitchFamily="34" charset="-120"/>
                  </a:rPr>
                  <a:t>大小，主要出現於</a:t>
                </a:r>
                <a:r>
                  <a:rPr lang="en-US" altLang="zh-TW" sz="2000" b="1" dirty="0" smtClean="0">
                    <a:latin typeface="微軟正黑體" pitchFamily="34" charset="-120"/>
                    <a:ea typeface="微軟正黑體" pitchFamily="34" charset="-120"/>
                  </a:rPr>
                  <a:t>0.5dB</a:t>
                </a:r>
                <a:r>
                  <a:rPr lang="zh-TW" altLang="en-US" sz="2000" b="1" dirty="0" smtClean="0">
                    <a:latin typeface="微軟正黑體" pitchFamily="34" charset="-120"/>
                    <a:ea typeface="微軟正黑體" pitchFamily="34" charset="-120"/>
                  </a:rPr>
                  <a:t>附近，並且沒有隨高度產生明顯的變化，顯示是一個典型的層狀降水系統。</a:t>
                </a:r>
                <a:endParaRPr lang="zh-TW" altLang="en-US" sz="2000" b="1" dirty="0">
                  <a:latin typeface="微軟正黑體" pitchFamily="34" charset="-120"/>
                  <a:ea typeface="微軟正黑體" pitchFamily="34" charset="-120"/>
                </a:endParaRPr>
              </a:p>
            </p:txBody>
          </p:sp>
        </mc:Choice>
        <mc:Fallback xmlns="">
          <p:sp>
            <p:nvSpPr>
              <p:cNvPr id="6" name="矩形圖說文字 5"/>
              <p:cNvSpPr>
                <a:spLocks noRot="1" noChangeAspect="1" noMove="1" noResize="1" noEditPoints="1" noAdjustHandles="1" noChangeArrowheads="1" noChangeShapeType="1" noTextEdit="1"/>
              </p:cNvSpPr>
              <p:nvPr/>
            </p:nvSpPr>
            <p:spPr>
              <a:xfrm>
                <a:off x="3811965" y="891576"/>
                <a:ext cx="3888432" cy="1512168"/>
              </a:xfrm>
              <a:prstGeom prst="wedgeRectCallout">
                <a:avLst>
                  <a:gd name="adj1" fmla="val -59782"/>
                  <a:gd name="adj2" fmla="val 72652"/>
                </a:avLst>
              </a:prstGeom>
              <a:blipFill rotWithShape="1">
                <a:blip r:embed="rId5"/>
                <a:stretch>
                  <a:fillRect r="-42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矩形圖說文字 6"/>
              <p:cNvSpPr/>
              <p:nvPr/>
            </p:nvSpPr>
            <p:spPr>
              <a:xfrm>
                <a:off x="1781828" y="4113772"/>
                <a:ext cx="2736304" cy="1152128"/>
              </a:xfrm>
              <a:prstGeom prst="wedgeRectCallout">
                <a:avLst>
                  <a:gd name="adj1" fmla="val 56966"/>
                  <a:gd name="adj2" fmla="val 645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smtClean="0">
                    <a:latin typeface="微軟正黑體" pitchFamily="34" charset="-120"/>
                    <a:ea typeface="微軟正黑體" pitchFamily="34" charset="-120"/>
                  </a:rPr>
                  <a:t>WDM6</a:t>
                </a:r>
                <a:r>
                  <a:rPr lang="zh-TW" altLang="en-US" sz="2000" b="1" dirty="0" smtClean="0">
                    <a:latin typeface="微軟正黑體" pitchFamily="34" charset="-120"/>
                    <a:ea typeface="微軟正黑體" pitchFamily="34" charset="-120"/>
                  </a:rPr>
                  <a:t>的雨滴粒徑較觀測來的小，而且低層處出現過大的</a:t>
                </a:r>
                <a14:m>
                  <m:oMath xmlns:m="http://schemas.openxmlformats.org/officeDocument/2006/math">
                    <m:sSub>
                      <m:sSubPr>
                        <m:ctrlPr>
                          <a:rPr lang="en-US" altLang="zh-TW" sz="2000" b="1" i="1">
                            <a:solidFill>
                              <a:schemeClr val="bg1"/>
                            </a:solidFill>
                            <a:latin typeface="Cambria Math"/>
                          </a:rPr>
                        </m:ctrlPr>
                      </m:sSubPr>
                      <m:e>
                        <m:r>
                          <a:rPr lang="en-US" altLang="zh-TW" sz="2000" b="1" i="1">
                            <a:solidFill>
                              <a:schemeClr val="bg1"/>
                            </a:solidFill>
                            <a:latin typeface="Cambria Math"/>
                          </a:rPr>
                          <m:t>𝒁</m:t>
                        </m:r>
                      </m:e>
                      <m:sub>
                        <m:r>
                          <a:rPr lang="en-US" altLang="zh-TW" sz="2000" b="1" i="1">
                            <a:solidFill>
                              <a:schemeClr val="bg1"/>
                            </a:solidFill>
                            <a:latin typeface="Cambria Math"/>
                          </a:rPr>
                          <m:t>𝑫𝑹</m:t>
                        </m:r>
                      </m:sub>
                    </m:sSub>
                  </m:oMath>
                </a14:m>
                <a:r>
                  <a:rPr lang="zh-TW" altLang="en-US" sz="2000" b="1" dirty="0" smtClean="0">
                    <a:latin typeface="微軟正黑體" pitchFamily="34" charset="-120"/>
                    <a:ea typeface="微軟正黑體" pitchFamily="34" charset="-120"/>
                  </a:rPr>
                  <a:t>。</a:t>
                </a:r>
                <a:endParaRPr lang="zh-TW" altLang="en-US" sz="2000" b="1" dirty="0">
                  <a:latin typeface="微軟正黑體" pitchFamily="34" charset="-120"/>
                  <a:ea typeface="微軟正黑體" pitchFamily="34" charset="-120"/>
                </a:endParaRPr>
              </a:p>
            </p:txBody>
          </p:sp>
        </mc:Choice>
        <mc:Fallback xmlns="">
          <p:sp>
            <p:nvSpPr>
              <p:cNvPr id="7" name="矩形圖說文字 6"/>
              <p:cNvSpPr>
                <a:spLocks noRot="1" noChangeAspect="1" noMove="1" noResize="1" noEditPoints="1" noAdjustHandles="1" noChangeArrowheads="1" noChangeShapeType="1" noTextEdit="1"/>
              </p:cNvSpPr>
              <p:nvPr/>
            </p:nvSpPr>
            <p:spPr>
              <a:xfrm>
                <a:off x="1781828" y="4113772"/>
                <a:ext cx="2736304" cy="1152128"/>
              </a:xfrm>
              <a:prstGeom prst="wedgeRectCallout">
                <a:avLst>
                  <a:gd name="adj1" fmla="val 56966"/>
                  <a:gd name="adj2" fmla="val 64509"/>
                </a:avLst>
              </a:prstGeom>
              <a:blipFill rotWithShape="1">
                <a:blip r:embed="rId6"/>
                <a:stretch>
                  <a:fillRect l="-1649"/>
                </a:stretch>
              </a:blipFill>
            </p:spPr>
            <p:txBody>
              <a:bodyPr/>
              <a:lstStyle/>
              <a:p>
                <a:r>
                  <a:rPr lang="zh-TW" altLang="en-US">
                    <a:noFill/>
                  </a:rPr>
                  <a:t> </a:t>
                </a:r>
              </a:p>
            </p:txBody>
          </p:sp>
        </mc:Fallback>
      </mc:AlternateContent>
      <p:sp>
        <p:nvSpPr>
          <p:cNvPr id="8" name="矩形圖說文字 7"/>
          <p:cNvSpPr/>
          <p:nvPr/>
        </p:nvSpPr>
        <p:spPr>
          <a:xfrm>
            <a:off x="2195736" y="2420888"/>
            <a:ext cx="3170581" cy="1242138"/>
          </a:xfrm>
          <a:prstGeom prst="wedgeRectCallout">
            <a:avLst>
              <a:gd name="adj1" fmla="val -38726"/>
              <a:gd name="adj2" fmla="val 761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smtClean="0">
                <a:ea typeface="微軟正黑體" pitchFamily="34" charset="-120"/>
              </a:rPr>
              <a:t>Morrison</a:t>
            </a:r>
            <a:r>
              <a:rPr lang="zh-TW" altLang="en-US" sz="2000" b="1" dirty="0" smtClean="0">
                <a:ea typeface="微軟正黑體" pitchFamily="34" charset="-120"/>
              </a:rPr>
              <a:t>則是產生過大的雨滴，而且</a:t>
            </a:r>
            <a:r>
              <a:rPr lang="en-US" altLang="zh-TW" sz="2000" b="1" dirty="0" smtClean="0">
                <a:ea typeface="微軟正黑體" pitchFamily="34" charset="-120"/>
              </a:rPr>
              <a:t>1~4km</a:t>
            </a:r>
            <a:r>
              <a:rPr lang="zh-TW" altLang="en-US" sz="2000" b="1" dirty="0" smtClean="0">
                <a:ea typeface="微軟正黑體" pitchFamily="34" charset="-120"/>
              </a:rPr>
              <a:t>與</a:t>
            </a:r>
            <a:r>
              <a:rPr lang="en-US" altLang="zh-TW" sz="2000" b="1" dirty="0" smtClean="0">
                <a:ea typeface="微軟正黑體" pitchFamily="34" charset="-120"/>
              </a:rPr>
              <a:t>4~6km</a:t>
            </a:r>
            <a:r>
              <a:rPr lang="zh-TW" altLang="en-US" sz="2000" b="1" dirty="0" smtClean="0">
                <a:ea typeface="微軟正黑體" pitchFamily="34" charset="-120"/>
              </a:rPr>
              <a:t>的粒徑分部有明顯差異。</a:t>
            </a:r>
            <a:endParaRPr lang="zh-TW" altLang="en-US" sz="2000" b="1" dirty="0">
              <a:ea typeface="微軟正黑體" pitchFamily="34" charset="-120"/>
            </a:endParaRPr>
          </a:p>
        </p:txBody>
      </p:sp>
      <mc:AlternateContent xmlns:mc="http://schemas.openxmlformats.org/markup-compatibility/2006" xmlns:a14="http://schemas.microsoft.com/office/drawing/2010/main">
        <mc:Choice Requires="a14">
          <p:sp>
            <p:nvSpPr>
              <p:cNvPr id="9" name="矩形圖說文字 8"/>
              <p:cNvSpPr/>
              <p:nvPr/>
            </p:nvSpPr>
            <p:spPr>
              <a:xfrm>
                <a:off x="5004048" y="3429000"/>
                <a:ext cx="2808312" cy="1479780"/>
              </a:xfrm>
              <a:prstGeom prst="wedgeRectCallout">
                <a:avLst>
                  <a:gd name="adj1" fmla="val 2344"/>
                  <a:gd name="adj2" fmla="val -645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smtClean="0">
                    <a:ea typeface="微軟正黑體" pitchFamily="34" charset="-120"/>
                  </a:rPr>
                  <a:t>CAMS</a:t>
                </a:r>
                <a:r>
                  <a:rPr lang="zh-TW" altLang="en-US" sz="2000" b="1" dirty="0" smtClean="0">
                    <a:ea typeface="微軟正黑體" pitchFamily="34" charset="-120"/>
                  </a:rPr>
                  <a:t> </a:t>
                </a:r>
                <a:r>
                  <a:rPr lang="en-US" altLang="zh-TW" sz="2000" b="1" dirty="0" smtClean="0">
                    <a:ea typeface="微軟正黑體" pitchFamily="34" charset="-120"/>
                  </a:rPr>
                  <a:t>BMS</a:t>
                </a:r>
                <a:r>
                  <a:rPr lang="zh-TW" altLang="en-US" sz="2000" b="1" dirty="0" smtClean="0">
                    <a:ea typeface="微軟正黑體" pitchFamily="34" charset="-120"/>
                  </a:rPr>
                  <a:t>的粒徑分布也是明顯過大，</a:t>
                </a:r>
                <a:r>
                  <a:rPr lang="en-US" altLang="zh-TW" sz="2000" b="1" dirty="0">
                    <a:solidFill>
                      <a:schemeClr val="bg1"/>
                    </a:solidFill>
                    <a:ea typeface="微軟正黑體" pitchFamily="34" charset="-120"/>
                  </a:rPr>
                  <a:t> </a:t>
                </a:r>
                <a14:m>
                  <m:oMath xmlns:m="http://schemas.openxmlformats.org/officeDocument/2006/math">
                    <m:sSub>
                      <m:sSubPr>
                        <m:ctrlPr>
                          <a:rPr lang="en-US" altLang="zh-TW" sz="2000" b="1" i="1">
                            <a:solidFill>
                              <a:schemeClr val="bg1"/>
                            </a:solidFill>
                            <a:latin typeface="Cambria Math"/>
                          </a:rPr>
                        </m:ctrlPr>
                      </m:sSubPr>
                      <m:e>
                        <m:r>
                          <a:rPr lang="en-US" altLang="zh-TW" sz="2000" b="1" i="1">
                            <a:solidFill>
                              <a:schemeClr val="bg1"/>
                            </a:solidFill>
                            <a:latin typeface="Cambria Math"/>
                          </a:rPr>
                          <m:t>𝒁</m:t>
                        </m:r>
                      </m:e>
                      <m:sub>
                        <m:r>
                          <a:rPr lang="en-US" altLang="zh-TW" sz="2000" b="1" i="1">
                            <a:solidFill>
                              <a:schemeClr val="bg1"/>
                            </a:solidFill>
                            <a:latin typeface="Cambria Math"/>
                          </a:rPr>
                          <m:t>𝑫𝑹</m:t>
                        </m:r>
                      </m:sub>
                    </m:sSub>
                  </m:oMath>
                </a14:m>
                <a:r>
                  <a:rPr lang="zh-TW" altLang="en-US" sz="2000" b="1" dirty="0" smtClean="0">
                    <a:ea typeface="微軟正黑體" pitchFamily="34" charset="-120"/>
                  </a:rPr>
                  <a:t>更是到達</a:t>
                </a:r>
                <a:r>
                  <a:rPr lang="en-US" altLang="zh-TW" sz="2000" b="1" dirty="0" smtClean="0">
                    <a:ea typeface="微軟正黑體" pitchFamily="34" charset="-120"/>
                  </a:rPr>
                  <a:t>2.5dB</a:t>
                </a:r>
                <a:r>
                  <a:rPr lang="zh-TW" altLang="en-US" sz="2000" b="1" dirty="0" smtClean="0">
                    <a:ea typeface="微軟正黑體" pitchFamily="34" charset="-120"/>
                  </a:rPr>
                  <a:t>，明顯與觀測結果不同。</a:t>
                </a:r>
                <a:endParaRPr lang="zh-TW" altLang="en-US" sz="2000" b="1" dirty="0">
                  <a:ea typeface="微軟正黑體" pitchFamily="34" charset="-120"/>
                </a:endParaRPr>
              </a:p>
            </p:txBody>
          </p:sp>
        </mc:Choice>
        <mc:Fallback xmlns="">
          <p:sp>
            <p:nvSpPr>
              <p:cNvPr id="9" name="矩形圖說文字 8"/>
              <p:cNvSpPr>
                <a:spLocks noRot="1" noChangeAspect="1" noMove="1" noResize="1" noEditPoints="1" noAdjustHandles="1" noChangeArrowheads="1" noChangeShapeType="1" noTextEdit="1"/>
              </p:cNvSpPr>
              <p:nvPr/>
            </p:nvSpPr>
            <p:spPr>
              <a:xfrm>
                <a:off x="5004048" y="3429000"/>
                <a:ext cx="2808312" cy="1479780"/>
              </a:xfrm>
              <a:prstGeom prst="wedgeRectCallout">
                <a:avLst>
                  <a:gd name="adj1" fmla="val 2344"/>
                  <a:gd name="adj2" fmla="val -64562"/>
                </a:avLst>
              </a:prstGeom>
              <a:blipFill rotWithShape="1">
                <a:blip r:embed="rId7"/>
                <a:stretch>
                  <a:fillRect l="-215" b="-35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5043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標題 1"/>
              <p:cNvSpPr>
                <a:spLocks noGrp="1"/>
              </p:cNvSpPr>
              <p:nvPr>
                <p:ph type="title"/>
              </p:nvPr>
            </p:nvSpPr>
            <p:spPr/>
            <p:txBody>
              <a:bodyPr>
                <a:normAutofit/>
              </a:bodyPr>
              <a:lstStyle/>
              <a:p>
                <a:pPr algn="l"/>
                <a:r>
                  <a:rPr lang="zh-TW" altLang="en-US" sz="3600" b="1" dirty="0">
                    <a:solidFill>
                      <a:schemeClr val="accent1"/>
                    </a:solidFill>
                    <a:effectLst>
                      <a:outerShdw blurRad="38100" dist="38100" dir="2700000" algn="tl">
                        <a:srgbClr val="000000">
                          <a:alpha val="43137"/>
                        </a:srgbClr>
                      </a:outerShdw>
                    </a:effectLst>
                    <a:latin typeface="微軟正黑體" pitchFamily="34" charset="-120"/>
                    <a:ea typeface="微軟正黑體" pitchFamily="34" charset="-120"/>
                  </a:rPr>
                  <a:t>雷達回波</a:t>
                </a:r>
                <a:r>
                  <a:rPr lang="en-US" altLang="zh-TW" sz="3600" b="1" dirty="0">
                    <a:solidFill>
                      <a:schemeClr val="accent1"/>
                    </a:solidFill>
                    <a:effectLst>
                      <a:outerShdw blurRad="38100" dist="38100" dir="2700000" algn="tl">
                        <a:srgbClr val="000000">
                          <a:alpha val="43137"/>
                        </a:srgbClr>
                      </a:outerShdw>
                    </a:effectLst>
                    <a:latin typeface="微軟正黑體" pitchFamily="34" charset="-120"/>
                    <a:ea typeface="微軟正黑體" pitchFamily="34" charset="-120"/>
                  </a:rPr>
                  <a:t>(</a:t>
                </a:r>
                <a14:m>
                  <m:oMath xmlns:m="http://schemas.openxmlformats.org/officeDocument/2006/math">
                    <m:sSub>
                      <m:sSubPr>
                        <m:ctrlPr>
                          <a:rPr lang="en-US" altLang="zh-TW" sz="3600" b="1" i="1">
                            <a:solidFill>
                              <a:schemeClr val="accent1"/>
                            </a:solidFill>
                            <a:effectLst>
                              <a:outerShdw blurRad="38100" dist="38100" dir="2700000" algn="tl">
                                <a:srgbClr val="000000">
                                  <a:alpha val="43137"/>
                                </a:srgbClr>
                              </a:outerShdw>
                            </a:effectLst>
                            <a:latin typeface="Cambria Math"/>
                          </a:rPr>
                        </m:ctrlPr>
                      </m:sSubPr>
                      <m:e>
                        <m:r>
                          <a:rPr lang="en-US" altLang="zh-TW" sz="3600" b="1" i="1">
                            <a:solidFill>
                              <a:schemeClr val="accent1"/>
                            </a:solidFill>
                            <a:effectLst>
                              <a:outerShdw blurRad="38100" dist="38100" dir="2700000" algn="tl">
                                <a:srgbClr val="000000">
                                  <a:alpha val="43137"/>
                                </a:srgbClr>
                              </a:outerShdw>
                            </a:effectLst>
                            <a:latin typeface="Cambria Math"/>
                          </a:rPr>
                          <m:t>𝒁</m:t>
                        </m:r>
                      </m:e>
                      <m:sub>
                        <m:r>
                          <a:rPr lang="en-US" altLang="zh-TW" sz="3600" b="1" i="1">
                            <a:solidFill>
                              <a:schemeClr val="accent1"/>
                            </a:solidFill>
                            <a:effectLst>
                              <a:outerShdw blurRad="38100" dist="38100" dir="2700000" algn="tl">
                                <a:srgbClr val="000000">
                                  <a:alpha val="43137"/>
                                </a:srgbClr>
                              </a:outerShdw>
                            </a:effectLst>
                            <a:latin typeface="Cambria Math"/>
                          </a:rPr>
                          <m:t>𝑯</m:t>
                        </m:r>
                      </m:sub>
                    </m:sSub>
                  </m:oMath>
                </a14:m>
                <a:r>
                  <a:rPr lang="zh-TW" altLang="en-US" sz="3600" b="1" dirty="0">
                    <a:solidFill>
                      <a:schemeClr val="accent1"/>
                    </a:solidFill>
                    <a:effectLst>
                      <a:outerShdw blurRad="38100" dist="38100" dir="2700000" algn="tl">
                        <a:srgbClr val="000000">
                          <a:alpha val="43137"/>
                        </a:srgbClr>
                      </a:outerShdw>
                    </a:effectLst>
                    <a:latin typeface="微軟正黑體" pitchFamily="34" charset="-120"/>
                    <a:ea typeface="微軟正黑體" pitchFamily="34" charset="-120"/>
                  </a:rPr>
                  <a:t>及</a:t>
                </a:r>
                <a:r>
                  <a:rPr lang="en-US" altLang="zh-TW" sz="3600" b="1" dirty="0">
                    <a:solidFill>
                      <a:schemeClr val="accent1"/>
                    </a:solidFill>
                    <a:effectLst>
                      <a:outerShdw blurRad="38100" dist="38100" dir="2700000" algn="tl">
                        <a:srgbClr val="000000">
                          <a:alpha val="43137"/>
                        </a:srgbClr>
                      </a:outerShdw>
                    </a:effectLst>
                    <a:latin typeface="微軟正黑體" pitchFamily="34" charset="-120"/>
                    <a:ea typeface="微軟正黑體" pitchFamily="34" charset="-120"/>
                  </a:rPr>
                  <a:t> </a:t>
                </a:r>
                <a14:m>
                  <m:oMath xmlns:m="http://schemas.openxmlformats.org/officeDocument/2006/math">
                    <m:sSub>
                      <m:sSubPr>
                        <m:ctrlPr>
                          <a:rPr lang="en-US" altLang="zh-TW" sz="3600" b="1" i="1">
                            <a:solidFill>
                              <a:schemeClr val="accent1"/>
                            </a:solidFill>
                            <a:effectLst>
                              <a:outerShdw blurRad="38100" dist="38100" dir="2700000" algn="tl">
                                <a:srgbClr val="000000">
                                  <a:alpha val="43137"/>
                                </a:srgbClr>
                              </a:outerShdw>
                            </a:effectLst>
                            <a:latin typeface="Cambria Math"/>
                          </a:rPr>
                        </m:ctrlPr>
                      </m:sSubPr>
                      <m:e>
                        <m:r>
                          <a:rPr lang="en-US" altLang="zh-TW" sz="3600" b="1" i="1">
                            <a:solidFill>
                              <a:schemeClr val="accent1"/>
                            </a:solidFill>
                            <a:effectLst>
                              <a:outerShdw blurRad="38100" dist="38100" dir="2700000" algn="tl">
                                <a:srgbClr val="000000">
                                  <a:alpha val="43137"/>
                                </a:srgbClr>
                              </a:outerShdw>
                            </a:effectLst>
                            <a:latin typeface="Cambria Math"/>
                          </a:rPr>
                          <m:t>𝒁</m:t>
                        </m:r>
                      </m:e>
                      <m:sub>
                        <m:r>
                          <a:rPr lang="en-US" altLang="zh-TW" sz="3600" b="1" i="1">
                            <a:solidFill>
                              <a:schemeClr val="accent1"/>
                            </a:solidFill>
                            <a:effectLst>
                              <a:outerShdw blurRad="38100" dist="38100" dir="2700000" algn="tl">
                                <a:srgbClr val="000000">
                                  <a:alpha val="43137"/>
                                </a:srgbClr>
                              </a:outerShdw>
                            </a:effectLst>
                            <a:latin typeface="Cambria Math"/>
                          </a:rPr>
                          <m:t>𝑫𝑹</m:t>
                        </m:r>
                      </m:sub>
                    </m:sSub>
                  </m:oMath>
                </a14:m>
                <a:r>
                  <a:rPr lang="en-US" altLang="zh-TW" sz="3600" b="1" dirty="0">
                    <a:solidFill>
                      <a:schemeClr val="accent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3600" b="1" dirty="0">
                    <a:solidFill>
                      <a:schemeClr val="accent1"/>
                    </a:solidFill>
                    <a:effectLst>
                      <a:outerShdw blurRad="38100" dist="38100" dir="2700000" algn="tl">
                        <a:srgbClr val="000000">
                          <a:alpha val="43137"/>
                        </a:srgbClr>
                      </a:outerShdw>
                    </a:effectLst>
                    <a:latin typeface="微軟正黑體" pitchFamily="34" charset="-120"/>
                    <a:ea typeface="微軟正黑體" pitchFamily="34" charset="-120"/>
                  </a:rPr>
                  <a:t>比較</a:t>
                </a:r>
                <a:endParaRPr lang="zh-TW" altLang="en-US" sz="3600" dirty="0"/>
              </a:p>
            </p:txBody>
          </p:sp>
        </mc:Choice>
        <mc:Fallback xmlns="">
          <p:sp>
            <p:nvSpPr>
              <p:cNvPr id="2" name="標題 1"/>
              <p:cNvSpPr>
                <a:spLocks noGrp="1" noRot="1" noChangeAspect="1" noMove="1" noResize="1" noEditPoints="1" noAdjustHandles="1" noChangeArrowheads="1" noChangeShapeType="1" noTextEdit="1"/>
              </p:cNvSpPr>
              <p:nvPr>
                <p:ph type="title"/>
              </p:nvPr>
            </p:nvSpPr>
            <p:spPr>
              <a:blipFill rotWithShape="1">
                <a:blip r:embed="rId2"/>
                <a:stretch>
                  <a:fillRect l="-2370" b="-53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r>
                  <a:rPr lang="zh-TW" altLang="en-US" sz="2800" b="1" dirty="0" smtClean="0">
                    <a:ea typeface="微軟正黑體" pitchFamily="34" charset="-120"/>
                  </a:rPr>
                  <a:t>根據以上的結果，發現此三種方法對於雨滴粒徑分布的模擬都不甚理想，因此使用由</a:t>
                </a:r>
                <a:r>
                  <a:rPr lang="en-US" altLang="zh-TW" sz="2800" b="1" dirty="0" smtClean="0">
                    <a:ea typeface="微軟正黑體" pitchFamily="34" charset="-120"/>
                  </a:rPr>
                  <a:t>CAMS</a:t>
                </a:r>
                <a:r>
                  <a:rPr lang="zh-TW" altLang="en-US" sz="2800" b="1" dirty="0" smtClean="0">
                    <a:ea typeface="微軟正黑體" pitchFamily="34" charset="-120"/>
                  </a:rPr>
                  <a:t> </a:t>
                </a:r>
                <a:r>
                  <a:rPr lang="en-US" altLang="zh-TW" sz="2800" b="1" dirty="0" smtClean="0">
                    <a:ea typeface="微軟正黑體" pitchFamily="34" charset="-120"/>
                  </a:rPr>
                  <a:t>BMS</a:t>
                </a:r>
                <a:r>
                  <a:rPr lang="zh-TW" altLang="en-US" sz="2800" b="1" dirty="0" smtClean="0">
                    <a:ea typeface="微軟正黑體" pitchFamily="34" charset="-120"/>
                  </a:rPr>
                  <a:t>修改後的微物理方法。</a:t>
                </a:r>
                <a:endParaRPr lang="en-US" altLang="zh-TW" sz="2800" b="1" dirty="0" smtClean="0">
                  <a:ea typeface="微軟正黑體" pitchFamily="34" charset="-120"/>
                </a:endParaRPr>
              </a:p>
              <a:p>
                <a:endParaRPr lang="en-US" altLang="zh-TW" sz="2800" b="1" dirty="0">
                  <a:ea typeface="微軟正黑體" pitchFamily="34" charset="-120"/>
                </a:endParaRPr>
              </a:p>
              <a:p>
                <a:r>
                  <a:rPr lang="zh-TW" altLang="en-US" sz="2800" b="1" dirty="0" smtClean="0">
                    <a:ea typeface="微軟正黑體" pitchFamily="34" charset="-120"/>
                  </a:rPr>
                  <a:t>第一個修改</a:t>
                </a:r>
                <a:r>
                  <a:rPr lang="en-US" altLang="zh-TW" sz="2800" b="1" dirty="0" smtClean="0">
                    <a:ea typeface="微軟正黑體" pitchFamily="34" charset="-120"/>
                  </a:rPr>
                  <a:t>DSD</a:t>
                </a:r>
                <a:r>
                  <a:rPr lang="zh-TW" altLang="en-US" sz="2800" b="1" dirty="0" smtClean="0">
                    <a:ea typeface="微軟正黑體" pitchFamily="34" charset="-120"/>
                  </a:rPr>
                  <a:t>的截距參數</a:t>
                </a:r>
                <a:r>
                  <a:rPr lang="en-US" altLang="zh-TW" sz="2800" b="1" dirty="0" smtClean="0">
                    <a:solidFill>
                      <a:schemeClr val="tx1"/>
                    </a:solidFill>
                    <a:ea typeface="微軟正黑體" pitchFamily="34" charset="-120"/>
                  </a:rPr>
                  <a:t>(</a:t>
                </a:r>
                <a14:m>
                  <m:oMath xmlns:m="http://schemas.openxmlformats.org/officeDocument/2006/math">
                    <m:r>
                      <a:rPr lang="en-US" altLang="zh-TW" sz="2800" b="1" i="1">
                        <a:solidFill>
                          <a:schemeClr val="tx1"/>
                        </a:solidFill>
                        <a:latin typeface="Cambria Math"/>
                      </a:rPr>
                      <m:t>𝟐</m:t>
                    </m:r>
                    <m:r>
                      <a:rPr lang="en-US" altLang="zh-TW" sz="2800" b="1" i="1">
                        <a:solidFill>
                          <a:schemeClr val="tx1"/>
                        </a:solidFill>
                        <a:latin typeface="Cambria Math"/>
                        <a:ea typeface="Cambria Math"/>
                      </a:rPr>
                      <m:t>×</m:t>
                    </m:r>
                    <m:sSup>
                      <m:sSupPr>
                        <m:ctrlPr>
                          <a:rPr lang="en-US" altLang="zh-TW" sz="2800" b="1" i="1">
                            <a:solidFill>
                              <a:schemeClr val="tx1"/>
                            </a:solidFill>
                            <a:latin typeface="Cambria Math"/>
                            <a:ea typeface="Cambria Math"/>
                          </a:rPr>
                        </m:ctrlPr>
                      </m:sSupPr>
                      <m:e>
                        <m:r>
                          <a:rPr lang="en-US" altLang="zh-TW" sz="2800" b="1" i="1">
                            <a:solidFill>
                              <a:schemeClr val="tx1"/>
                            </a:solidFill>
                            <a:latin typeface="Cambria Math"/>
                            <a:ea typeface="Cambria Math"/>
                          </a:rPr>
                          <m:t>𝟏𝟎</m:t>
                        </m:r>
                      </m:e>
                      <m:sup>
                        <m:r>
                          <a:rPr lang="en-US" altLang="zh-TW" sz="2800" b="1" i="1">
                            <a:solidFill>
                              <a:schemeClr val="tx1"/>
                            </a:solidFill>
                            <a:latin typeface="Cambria Math"/>
                            <a:ea typeface="Cambria Math"/>
                          </a:rPr>
                          <m:t>𝟔</m:t>
                        </m:r>
                      </m:sup>
                    </m:sSup>
                    <m:r>
                      <a:rPr lang="zh-TW" altLang="en-US" sz="2800" b="1" i="1">
                        <a:solidFill>
                          <a:schemeClr val="tx1"/>
                        </a:solidFill>
                        <a:latin typeface="Cambria Math"/>
                        <a:ea typeface="Cambria Math"/>
                      </a:rPr>
                      <m:t> </m:t>
                    </m:r>
                    <m:r>
                      <a:rPr lang="en-US" altLang="zh-TW" sz="2800" b="1" i="1">
                        <a:solidFill>
                          <a:schemeClr val="tx1"/>
                        </a:solidFill>
                        <a:latin typeface="Cambria Math"/>
                        <a:ea typeface="Cambria Math"/>
                      </a:rPr>
                      <m:t>𝒕𝒐</m:t>
                    </m:r>
                    <m:r>
                      <a:rPr lang="en-US" altLang="zh-TW" sz="2800" b="1" i="1">
                        <a:solidFill>
                          <a:schemeClr val="tx1"/>
                        </a:solidFill>
                        <a:latin typeface="Cambria Math"/>
                        <a:ea typeface="Cambria Math"/>
                      </a:rPr>
                      <m:t> </m:t>
                    </m:r>
                    <m:r>
                      <a:rPr lang="en-US" altLang="zh-TW" sz="2800" b="1" i="1">
                        <a:solidFill>
                          <a:schemeClr val="tx1"/>
                        </a:solidFill>
                        <a:latin typeface="Cambria Math"/>
                        <a:ea typeface="Cambria Math"/>
                      </a:rPr>
                      <m:t>𝟏</m:t>
                    </m:r>
                    <m:r>
                      <a:rPr lang="en-US" altLang="zh-TW" sz="2800" b="1" i="1">
                        <a:solidFill>
                          <a:schemeClr val="tx1"/>
                        </a:solidFill>
                        <a:latin typeface="Cambria Math"/>
                        <a:ea typeface="Cambria Math"/>
                      </a:rPr>
                      <m:t>×</m:t>
                    </m:r>
                    <m:sSup>
                      <m:sSupPr>
                        <m:ctrlPr>
                          <a:rPr lang="en-US" altLang="zh-TW" sz="2800" b="1" i="1">
                            <a:solidFill>
                              <a:schemeClr val="tx1"/>
                            </a:solidFill>
                            <a:latin typeface="Cambria Math"/>
                            <a:ea typeface="Cambria Math"/>
                          </a:rPr>
                        </m:ctrlPr>
                      </m:sSupPr>
                      <m:e>
                        <m:r>
                          <a:rPr lang="en-US" altLang="zh-TW" sz="2800" b="1" i="1">
                            <a:solidFill>
                              <a:schemeClr val="tx1"/>
                            </a:solidFill>
                            <a:latin typeface="Cambria Math"/>
                            <a:ea typeface="Cambria Math"/>
                          </a:rPr>
                          <m:t>𝟏𝟎</m:t>
                        </m:r>
                      </m:e>
                      <m:sup>
                        <m:r>
                          <a:rPr lang="en-US" altLang="zh-TW" sz="2800" b="1" i="1">
                            <a:solidFill>
                              <a:schemeClr val="tx1"/>
                            </a:solidFill>
                            <a:latin typeface="Cambria Math"/>
                            <a:ea typeface="Cambria Math"/>
                          </a:rPr>
                          <m:t>𝟗</m:t>
                        </m:r>
                      </m:sup>
                    </m:sSup>
                  </m:oMath>
                </a14:m>
                <a:r>
                  <a:rPr lang="en-US" altLang="zh-TW" sz="2800" b="1" dirty="0" smtClean="0">
                    <a:solidFill>
                      <a:schemeClr val="tx1"/>
                    </a:solidFill>
                    <a:ea typeface="微軟正黑體" pitchFamily="34" charset="-120"/>
                  </a:rPr>
                  <a:t>)</a:t>
                </a:r>
                <a:r>
                  <a:rPr lang="zh-TW" altLang="en-US" sz="2800" b="1" dirty="0" smtClean="0">
                    <a:solidFill>
                      <a:schemeClr val="tx1"/>
                    </a:solidFill>
                    <a:ea typeface="微軟正黑體" pitchFamily="34" charset="-120"/>
                  </a:rPr>
                  <a:t>，避免模式產生過大的雨滴，此修改的範圍是根據</a:t>
                </a:r>
                <a:r>
                  <a:rPr lang="zh-TW" altLang="en-US" sz="2800" b="1" dirty="0">
                    <a:ea typeface="微軟正黑體" pitchFamily="34" charset="-120"/>
                  </a:rPr>
                  <a:t>西南氣流</a:t>
                </a:r>
                <a:r>
                  <a:rPr lang="zh-TW" altLang="en-US" sz="2800" b="1" dirty="0" smtClean="0">
                    <a:ea typeface="微軟正黑體" pitchFamily="34" charset="-120"/>
                  </a:rPr>
                  <a:t>實驗的觀測研究</a:t>
                </a:r>
                <a:r>
                  <a:rPr lang="zh-TW" altLang="en-US" sz="2800" b="1" dirty="0">
                    <a:latin typeface="微軟正黑體" pitchFamily="34" charset="-120"/>
                    <a:ea typeface="微軟正黑體" pitchFamily="34" charset="-120"/>
                  </a:rPr>
                  <a:t>。</a:t>
                </a:r>
                <a:r>
                  <a:rPr lang="en-US" altLang="zh-TW" sz="2800" b="1" dirty="0" smtClean="0">
                    <a:solidFill>
                      <a:srgbClr val="C00000"/>
                    </a:solidFill>
                  </a:rPr>
                  <a:t>(Chen</a:t>
                </a:r>
                <a:r>
                  <a:rPr lang="en-US" altLang="zh-TW" sz="2800" b="1" dirty="0">
                    <a:solidFill>
                      <a:srgbClr val="C00000"/>
                    </a:solidFill>
                  </a:rPr>
                  <a:t>, </a:t>
                </a:r>
                <a:r>
                  <a:rPr lang="en-US" altLang="zh-TW" sz="2800" b="1" dirty="0" smtClean="0">
                    <a:solidFill>
                      <a:srgbClr val="C00000"/>
                    </a:solidFill>
                  </a:rPr>
                  <a:t>2009)</a:t>
                </a:r>
                <a:endParaRPr lang="en-US" altLang="zh-TW" sz="2800" b="1" dirty="0">
                  <a:solidFill>
                    <a:srgbClr val="C00000"/>
                  </a:solidFill>
                  <a:ea typeface="微軟正黑體" pitchFamily="34" charset="-120"/>
                </a:endParaRPr>
              </a:p>
              <a:p>
                <a:endParaRPr lang="en-US" altLang="zh-TW" sz="2800" b="1" dirty="0" smtClean="0">
                  <a:ea typeface="微軟正黑體" pitchFamily="34" charset="-120"/>
                </a:endParaRPr>
              </a:p>
              <a:p>
                <a:endParaRPr lang="zh-TW" altLang="en-US" sz="2800" b="1" dirty="0">
                  <a:ea typeface="微軟正黑體" pitchFamily="34" charset="-12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3"/>
                <a:stretch>
                  <a:fillRect l="-1259" t="-1213" r="-1259"/>
                </a:stretch>
              </a:blipFill>
            </p:spPr>
            <p:txBody>
              <a:bodyPr/>
              <a:lstStyle/>
              <a:p>
                <a:r>
                  <a:rPr lang="zh-TW" altLang="en-US">
                    <a:noFill/>
                  </a:rPr>
                  <a:t> </a:t>
                </a:r>
              </a:p>
            </p:txBody>
          </p:sp>
        </mc:Fallback>
      </mc:AlternateContent>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80" y="1473932"/>
            <a:ext cx="9000000" cy="4340237"/>
          </a:xfrm>
          <a:prstGeom prst="rect">
            <a:avLst/>
          </a:prstGeom>
        </p:spPr>
      </p:pic>
      <mc:AlternateContent xmlns:mc="http://schemas.openxmlformats.org/markup-compatibility/2006" xmlns:a14="http://schemas.microsoft.com/office/drawing/2010/main">
        <mc:Choice Requires="a14">
          <p:sp>
            <p:nvSpPr>
              <p:cNvPr id="5" name="矩形圖說文字 4"/>
              <p:cNvSpPr/>
              <p:nvPr/>
            </p:nvSpPr>
            <p:spPr>
              <a:xfrm>
                <a:off x="1187624" y="5229200"/>
                <a:ext cx="4032448" cy="1512167"/>
              </a:xfrm>
              <a:prstGeom prst="wedgeRectCallout">
                <a:avLst>
                  <a:gd name="adj1" fmla="val 42430"/>
                  <a:gd name="adj2" fmla="val -641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latin typeface="微軟正黑體" pitchFamily="34" charset="-120"/>
                    <a:ea typeface="微軟正黑體" pitchFamily="34" charset="-120"/>
                  </a:rPr>
                  <a:t>修改過後的模擬結果，確實可以看出雨滴大小更接近於觀測結果，不過依然產生過大的</a:t>
                </a:r>
                <a14:m>
                  <m:oMath xmlns:m="http://schemas.openxmlformats.org/officeDocument/2006/math">
                    <m:sSub>
                      <m:sSubPr>
                        <m:ctrlPr>
                          <a:rPr lang="en-US" altLang="zh-TW" sz="2000" b="1" i="1">
                            <a:solidFill>
                              <a:schemeClr val="bg1"/>
                            </a:solidFill>
                            <a:latin typeface="Cambria Math"/>
                          </a:rPr>
                        </m:ctrlPr>
                      </m:sSubPr>
                      <m:e>
                        <m:r>
                          <a:rPr lang="en-US" altLang="zh-TW" sz="2000" b="1" i="1">
                            <a:solidFill>
                              <a:schemeClr val="bg1"/>
                            </a:solidFill>
                            <a:latin typeface="Cambria Math"/>
                          </a:rPr>
                          <m:t>𝒁</m:t>
                        </m:r>
                      </m:e>
                      <m:sub>
                        <m:r>
                          <a:rPr lang="en-US" altLang="zh-TW" sz="2000" b="1" i="1">
                            <a:solidFill>
                              <a:schemeClr val="bg1"/>
                            </a:solidFill>
                            <a:latin typeface="Cambria Math"/>
                          </a:rPr>
                          <m:t>𝑫𝑹</m:t>
                        </m:r>
                      </m:sub>
                    </m:sSub>
                  </m:oMath>
                </a14:m>
                <a:r>
                  <a:rPr lang="zh-TW" altLang="en-US" sz="2000" b="1" dirty="0" smtClean="0">
                    <a:latin typeface="微軟正黑體" pitchFamily="34" charset="-120"/>
                    <a:ea typeface="微軟正黑體" pitchFamily="34" charset="-120"/>
                  </a:rPr>
                  <a:t>，因此進行第二個修改。</a:t>
                </a:r>
                <a:endParaRPr lang="zh-TW" altLang="en-US" sz="2000" b="1" dirty="0">
                  <a:latin typeface="微軟正黑體" pitchFamily="34" charset="-120"/>
                  <a:ea typeface="微軟正黑體" pitchFamily="34" charset="-120"/>
                </a:endParaRPr>
              </a:p>
            </p:txBody>
          </p:sp>
        </mc:Choice>
        <mc:Fallback xmlns="">
          <p:sp>
            <p:nvSpPr>
              <p:cNvPr id="5" name="矩形圖說文字 4"/>
              <p:cNvSpPr>
                <a:spLocks noRot="1" noChangeAspect="1" noMove="1" noResize="1" noEditPoints="1" noAdjustHandles="1" noChangeArrowheads="1" noChangeShapeType="1" noTextEdit="1"/>
              </p:cNvSpPr>
              <p:nvPr/>
            </p:nvSpPr>
            <p:spPr>
              <a:xfrm>
                <a:off x="1187624" y="5229200"/>
                <a:ext cx="4032448" cy="1512167"/>
              </a:xfrm>
              <a:prstGeom prst="wedgeRectCallout">
                <a:avLst>
                  <a:gd name="adj1" fmla="val 42430"/>
                  <a:gd name="adj2" fmla="val -64103"/>
                </a:avLst>
              </a:prstGeom>
              <a:blipFill rotWithShape="1">
                <a:blip r:embed="rId5"/>
                <a:stretch>
                  <a:fillRect l="-1203" r="-90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30864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標題 1"/>
              <p:cNvSpPr>
                <a:spLocks noGrp="1"/>
              </p:cNvSpPr>
              <p:nvPr>
                <p:ph type="title"/>
              </p:nvPr>
            </p:nvSpPr>
            <p:spPr/>
            <p:txBody>
              <a:bodyPr>
                <a:normAutofit/>
              </a:bodyPr>
              <a:lstStyle/>
              <a:p>
                <a:pPr algn="l"/>
                <a:r>
                  <a:rPr lang="zh-TW" altLang="en-US" sz="3600" b="1" dirty="0">
                    <a:solidFill>
                      <a:schemeClr val="accent1"/>
                    </a:solidFill>
                    <a:effectLst>
                      <a:outerShdw blurRad="38100" dist="38100" dir="2700000" algn="tl">
                        <a:srgbClr val="000000">
                          <a:alpha val="43137"/>
                        </a:srgbClr>
                      </a:outerShdw>
                    </a:effectLst>
                    <a:latin typeface="微軟正黑體" pitchFamily="34" charset="-120"/>
                    <a:ea typeface="微軟正黑體" pitchFamily="34" charset="-120"/>
                  </a:rPr>
                  <a:t>雷達回波</a:t>
                </a:r>
                <a:r>
                  <a:rPr lang="en-US" altLang="zh-TW" sz="3600" b="1" dirty="0">
                    <a:solidFill>
                      <a:schemeClr val="accent1"/>
                    </a:solidFill>
                    <a:effectLst>
                      <a:outerShdw blurRad="38100" dist="38100" dir="2700000" algn="tl">
                        <a:srgbClr val="000000">
                          <a:alpha val="43137"/>
                        </a:srgbClr>
                      </a:outerShdw>
                    </a:effectLst>
                    <a:latin typeface="微軟正黑體" pitchFamily="34" charset="-120"/>
                    <a:ea typeface="微軟正黑體" pitchFamily="34" charset="-120"/>
                  </a:rPr>
                  <a:t>(</a:t>
                </a:r>
                <a14:m>
                  <m:oMath xmlns:m="http://schemas.openxmlformats.org/officeDocument/2006/math">
                    <m:sSub>
                      <m:sSubPr>
                        <m:ctrlPr>
                          <a:rPr lang="en-US" altLang="zh-TW" sz="3600" b="1" i="1">
                            <a:solidFill>
                              <a:schemeClr val="accent1"/>
                            </a:solidFill>
                            <a:effectLst>
                              <a:outerShdw blurRad="38100" dist="38100" dir="2700000" algn="tl">
                                <a:srgbClr val="000000">
                                  <a:alpha val="43137"/>
                                </a:srgbClr>
                              </a:outerShdw>
                            </a:effectLst>
                            <a:latin typeface="Cambria Math"/>
                          </a:rPr>
                        </m:ctrlPr>
                      </m:sSubPr>
                      <m:e>
                        <m:r>
                          <a:rPr lang="en-US" altLang="zh-TW" sz="3600" b="1" i="1">
                            <a:solidFill>
                              <a:schemeClr val="accent1"/>
                            </a:solidFill>
                            <a:effectLst>
                              <a:outerShdw blurRad="38100" dist="38100" dir="2700000" algn="tl">
                                <a:srgbClr val="000000">
                                  <a:alpha val="43137"/>
                                </a:srgbClr>
                              </a:outerShdw>
                            </a:effectLst>
                            <a:latin typeface="Cambria Math"/>
                          </a:rPr>
                          <m:t>𝒁</m:t>
                        </m:r>
                      </m:e>
                      <m:sub>
                        <m:r>
                          <a:rPr lang="en-US" altLang="zh-TW" sz="3600" b="1" i="1">
                            <a:solidFill>
                              <a:schemeClr val="accent1"/>
                            </a:solidFill>
                            <a:effectLst>
                              <a:outerShdw blurRad="38100" dist="38100" dir="2700000" algn="tl">
                                <a:srgbClr val="000000">
                                  <a:alpha val="43137"/>
                                </a:srgbClr>
                              </a:outerShdw>
                            </a:effectLst>
                            <a:latin typeface="Cambria Math"/>
                          </a:rPr>
                          <m:t>𝑯</m:t>
                        </m:r>
                      </m:sub>
                    </m:sSub>
                  </m:oMath>
                </a14:m>
                <a:r>
                  <a:rPr lang="zh-TW" altLang="en-US" sz="3600" b="1" dirty="0">
                    <a:solidFill>
                      <a:schemeClr val="accent1"/>
                    </a:solidFill>
                    <a:effectLst>
                      <a:outerShdw blurRad="38100" dist="38100" dir="2700000" algn="tl">
                        <a:srgbClr val="000000">
                          <a:alpha val="43137"/>
                        </a:srgbClr>
                      </a:outerShdw>
                    </a:effectLst>
                    <a:latin typeface="微軟正黑體" pitchFamily="34" charset="-120"/>
                    <a:ea typeface="微軟正黑體" pitchFamily="34" charset="-120"/>
                  </a:rPr>
                  <a:t>及</a:t>
                </a:r>
                <a:r>
                  <a:rPr lang="en-US" altLang="zh-TW" sz="3600" b="1" dirty="0">
                    <a:solidFill>
                      <a:schemeClr val="accent1"/>
                    </a:solidFill>
                    <a:effectLst>
                      <a:outerShdw blurRad="38100" dist="38100" dir="2700000" algn="tl">
                        <a:srgbClr val="000000">
                          <a:alpha val="43137"/>
                        </a:srgbClr>
                      </a:outerShdw>
                    </a:effectLst>
                    <a:latin typeface="微軟正黑體" pitchFamily="34" charset="-120"/>
                    <a:ea typeface="微軟正黑體" pitchFamily="34" charset="-120"/>
                  </a:rPr>
                  <a:t> </a:t>
                </a:r>
                <a14:m>
                  <m:oMath xmlns:m="http://schemas.openxmlformats.org/officeDocument/2006/math">
                    <m:sSub>
                      <m:sSubPr>
                        <m:ctrlPr>
                          <a:rPr lang="en-US" altLang="zh-TW" sz="3600" b="1" i="1">
                            <a:solidFill>
                              <a:schemeClr val="accent1"/>
                            </a:solidFill>
                            <a:effectLst>
                              <a:outerShdw blurRad="38100" dist="38100" dir="2700000" algn="tl">
                                <a:srgbClr val="000000">
                                  <a:alpha val="43137"/>
                                </a:srgbClr>
                              </a:outerShdw>
                            </a:effectLst>
                            <a:latin typeface="Cambria Math"/>
                          </a:rPr>
                        </m:ctrlPr>
                      </m:sSubPr>
                      <m:e>
                        <m:r>
                          <a:rPr lang="en-US" altLang="zh-TW" sz="3600" b="1" i="1">
                            <a:solidFill>
                              <a:schemeClr val="accent1"/>
                            </a:solidFill>
                            <a:effectLst>
                              <a:outerShdw blurRad="38100" dist="38100" dir="2700000" algn="tl">
                                <a:srgbClr val="000000">
                                  <a:alpha val="43137"/>
                                </a:srgbClr>
                              </a:outerShdw>
                            </a:effectLst>
                            <a:latin typeface="Cambria Math"/>
                          </a:rPr>
                          <m:t>𝒁</m:t>
                        </m:r>
                      </m:e>
                      <m:sub>
                        <m:r>
                          <a:rPr lang="en-US" altLang="zh-TW" sz="3600" b="1" i="1">
                            <a:solidFill>
                              <a:schemeClr val="accent1"/>
                            </a:solidFill>
                            <a:effectLst>
                              <a:outerShdw blurRad="38100" dist="38100" dir="2700000" algn="tl">
                                <a:srgbClr val="000000">
                                  <a:alpha val="43137"/>
                                </a:srgbClr>
                              </a:outerShdw>
                            </a:effectLst>
                            <a:latin typeface="Cambria Math"/>
                          </a:rPr>
                          <m:t>𝑫𝑹</m:t>
                        </m:r>
                      </m:sub>
                    </m:sSub>
                  </m:oMath>
                </a14:m>
                <a:r>
                  <a:rPr lang="en-US" altLang="zh-TW" sz="3600" b="1" dirty="0">
                    <a:solidFill>
                      <a:schemeClr val="accent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3600" b="1" dirty="0">
                    <a:solidFill>
                      <a:schemeClr val="accent1"/>
                    </a:solidFill>
                    <a:effectLst>
                      <a:outerShdw blurRad="38100" dist="38100" dir="2700000" algn="tl">
                        <a:srgbClr val="000000">
                          <a:alpha val="43137"/>
                        </a:srgbClr>
                      </a:outerShdw>
                    </a:effectLst>
                    <a:latin typeface="微軟正黑體" pitchFamily="34" charset="-120"/>
                    <a:ea typeface="微軟正黑體" pitchFamily="34" charset="-120"/>
                  </a:rPr>
                  <a:t>比較</a:t>
                </a:r>
                <a:endParaRPr lang="zh-TW" altLang="en-US" sz="3600" dirty="0"/>
              </a:p>
            </p:txBody>
          </p:sp>
        </mc:Choice>
        <mc:Fallback xmlns="">
          <p:sp>
            <p:nvSpPr>
              <p:cNvPr id="2" name="標題 1"/>
              <p:cNvSpPr>
                <a:spLocks noGrp="1" noRot="1" noChangeAspect="1" noMove="1" noResize="1" noEditPoints="1" noAdjustHandles="1" noChangeArrowheads="1" noChangeShapeType="1" noTextEdit="1"/>
              </p:cNvSpPr>
              <p:nvPr>
                <p:ph type="title"/>
              </p:nvPr>
            </p:nvSpPr>
            <p:spPr>
              <a:blipFill rotWithShape="1">
                <a:blip r:embed="rId2"/>
                <a:stretch>
                  <a:fillRect l="-2370" b="-53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r>
                  <a:rPr lang="zh-TW" altLang="en-US" sz="2800" b="1" dirty="0" smtClean="0">
                    <a:latin typeface="微軟正黑體" pitchFamily="34" charset="-120"/>
                    <a:ea typeface="微軟正黑體" pitchFamily="34" charset="-120"/>
                  </a:rPr>
                  <a:t>產生過大的</a:t>
                </a:r>
                <a14:m>
                  <m:oMath xmlns:m="http://schemas.openxmlformats.org/officeDocument/2006/math">
                    <m:sSub>
                      <m:sSubPr>
                        <m:ctrlPr>
                          <a:rPr lang="en-US" altLang="zh-TW" sz="2800" b="1" i="1" smtClean="0">
                            <a:solidFill>
                              <a:schemeClr val="tx1"/>
                            </a:solidFill>
                            <a:latin typeface="Cambria Math"/>
                          </a:rPr>
                        </m:ctrlPr>
                      </m:sSubPr>
                      <m:e>
                        <m:r>
                          <a:rPr lang="en-US" altLang="zh-TW" sz="2800" b="1" i="1">
                            <a:solidFill>
                              <a:schemeClr val="tx1"/>
                            </a:solidFill>
                            <a:latin typeface="Cambria Math"/>
                          </a:rPr>
                          <m:t>𝒁</m:t>
                        </m:r>
                      </m:e>
                      <m:sub>
                        <m:r>
                          <a:rPr lang="en-US" altLang="zh-TW" sz="2800" b="1" i="1">
                            <a:solidFill>
                              <a:schemeClr val="tx1"/>
                            </a:solidFill>
                            <a:latin typeface="Cambria Math"/>
                          </a:rPr>
                          <m:t>𝑫𝑹</m:t>
                        </m:r>
                      </m:sub>
                    </m:sSub>
                  </m:oMath>
                </a14:m>
                <a:r>
                  <a:rPr lang="zh-TW" altLang="en-US" sz="2800" b="1" dirty="0" smtClean="0">
                    <a:latin typeface="微軟正黑體" pitchFamily="34" charset="-120"/>
                    <a:ea typeface="微軟正黑體" pitchFamily="34" charset="-120"/>
                  </a:rPr>
                  <a:t>是代表模擬出了一些不合理大雨滴，因此第二個修改則是增加水滴碰撞跟自行破裂的比率，避免產生過大的粒子。</a:t>
                </a:r>
                <a:endParaRPr lang="en-US" altLang="zh-TW" sz="2800" b="1" dirty="0" smtClean="0">
                  <a:latin typeface="微軟正黑體" pitchFamily="34" charset="-120"/>
                  <a:ea typeface="微軟正黑體" pitchFamily="34" charset="-120"/>
                </a:endParaRPr>
              </a:p>
              <a:p>
                <a:endParaRPr lang="en-US" altLang="zh-TW" sz="2800" b="1" dirty="0">
                  <a:latin typeface="微軟正黑體" pitchFamily="34" charset="-120"/>
                  <a:ea typeface="微軟正黑體" pitchFamily="34" charset="-120"/>
                </a:endParaRPr>
              </a:p>
              <a:p>
                <a:endParaRPr lang="zh-TW" altLang="en-US" sz="2800" b="1" dirty="0">
                  <a:latin typeface="微軟正黑體" pitchFamily="34" charset="-120"/>
                  <a:ea typeface="微軟正黑體" pitchFamily="34" charset="-12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3"/>
                <a:stretch>
                  <a:fillRect l="-1259" t="-1213"/>
                </a:stretch>
              </a:blipFill>
            </p:spPr>
            <p:txBody>
              <a:bodyPr/>
              <a:lstStyle/>
              <a:p>
                <a:r>
                  <a:rPr lang="zh-TW" altLang="en-US">
                    <a:noFill/>
                  </a:rPr>
                  <a:t> </a:t>
                </a:r>
              </a:p>
            </p:txBody>
          </p:sp>
        </mc:Fallback>
      </mc:AlternateContent>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00" y="1268760"/>
            <a:ext cx="9000000" cy="4455622"/>
          </a:xfrm>
          <a:prstGeom prst="rect">
            <a:avLst/>
          </a:prstGeom>
        </p:spPr>
      </p:pic>
      <mc:AlternateContent xmlns:mc="http://schemas.openxmlformats.org/markup-compatibility/2006" xmlns:a14="http://schemas.microsoft.com/office/drawing/2010/main">
        <mc:Choice Requires="a14">
          <p:sp>
            <p:nvSpPr>
              <p:cNvPr id="5" name="矩形圖說文字 4"/>
              <p:cNvSpPr/>
              <p:nvPr/>
            </p:nvSpPr>
            <p:spPr>
              <a:xfrm>
                <a:off x="4860032" y="287778"/>
                <a:ext cx="3906518" cy="1269014"/>
              </a:xfrm>
              <a:prstGeom prst="wedgeRectCallout">
                <a:avLst>
                  <a:gd name="adj1" fmla="val -665"/>
                  <a:gd name="adj2" fmla="val 756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latin typeface="微軟正黑體" pitchFamily="34" charset="-120"/>
                    <a:ea typeface="微軟正黑體" pitchFamily="34" charset="-120"/>
                  </a:rPr>
                  <a:t>第二次修改過後，模擬結果不論是雨滴粒徑或是</a:t>
                </a:r>
                <a14:m>
                  <m:oMath xmlns:m="http://schemas.openxmlformats.org/officeDocument/2006/math">
                    <m:sSub>
                      <m:sSubPr>
                        <m:ctrlPr>
                          <a:rPr lang="en-US" altLang="zh-TW" sz="2000" b="1" i="1">
                            <a:solidFill>
                              <a:schemeClr val="bg1"/>
                            </a:solidFill>
                            <a:latin typeface="Cambria Math"/>
                          </a:rPr>
                        </m:ctrlPr>
                      </m:sSubPr>
                      <m:e>
                        <m:r>
                          <a:rPr lang="en-US" altLang="zh-TW" sz="2000" b="1" i="1">
                            <a:solidFill>
                              <a:schemeClr val="bg1"/>
                            </a:solidFill>
                            <a:latin typeface="Cambria Math"/>
                          </a:rPr>
                          <m:t>𝒁</m:t>
                        </m:r>
                      </m:e>
                      <m:sub>
                        <m:r>
                          <a:rPr lang="en-US" altLang="zh-TW" sz="2000" b="1" i="1">
                            <a:solidFill>
                              <a:schemeClr val="bg1"/>
                            </a:solidFill>
                            <a:latin typeface="Cambria Math"/>
                          </a:rPr>
                          <m:t>𝑫𝑹</m:t>
                        </m:r>
                      </m:sub>
                    </m:sSub>
                  </m:oMath>
                </a14:m>
                <a:r>
                  <a:rPr lang="zh-TW" altLang="en-US" sz="2000" b="1" dirty="0" smtClean="0">
                    <a:latin typeface="微軟正黑體" pitchFamily="34" charset="-120"/>
                    <a:ea typeface="微軟正黑體" pitchFamily="34" charset="-120"/>
                  </a:rPr>
                  <a:t>的大小都接近於雷達觀測的結果。</a:t>
                </a:r>
                <a:endParaRPr lang="zh-TW" altLang="en-US" sz="2000" b="1" dirty="0">
                  <a:latin typeface="微軟正黑體" pitchFamily="34" charset="-120"/>
                  <a:ea typeface="微軟正黑體" pitchFamily="34" charset="-120"/>
                </a:endParaRPr>
              </a:p>
            </p:txBody>
          </p:sp>
        </mc:Choice>
        <mc:Fallback xmlns="">
          <p:sp>
            <p:nvSpPr>
              <p:cNvPr id="5" name="矩形圖說文字 4"/>
              <p:cNvSpPr>
                <a:spLocks noRot="1" noChangeAspect="1" noMove="1" noResize="1" noEditPoints="1" noAdjustHandles="1" noChangeArrowheads="1" noChangeShapeType="1" noTextEdit="1"/>
              </p:cNvSpPr>
              <p:nvPr/>
            </p:nvSpPr>
            <p:spPr>
              <a:xfrm>
                <a:off x="4860032" y="287778"/>
                <a:ext cx="3906518" cy="1269014"/>
              </a:xfrm>
              <a:prstGeom prst="wedgeRectCallout">
                <a:avLst>
                  <a:gd name="adj1" fmla="val -665"/>
                  <a:gd name="adj2" fmla="val 75684"/>
                </a:avLst>
              </a:prstGeom>
              <a:blipFill rotWithShape="1">
                <a:blip r:embed="rId5"/>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53875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b="1" dirty="0" smtClean="0">
                <a:solidFill>
                  <a:schemeClr val="accent2">
                    <a:lumMod val="50000"/>
                  </a:schemeClr>
                </a:solidFill>
                <a:effectLst>
                  <a:outerShdw blurRad="38100" dist="38100" dir="2700000" algn="tl">
                    <a:srgbClr val="000000">
                      <a:alpha val="43137"/>
                    </a:srgbClr>
                  </a:outerShdw>
                </a:effectLst>
              </a:rPr>
              <a:t>Outline</a:t>
            </a:r>
            <a:endParaRPr lang="zh-TW" altLang="en-US" b="1" dirty="0">
              <a:solidFill>
                <a:schemeClr val="accent2">
                  <a:lumMod val="50000"/>
                </a:schemeClr>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p:txBody>
          <a:bodyPr/>
          <a:lstStyle/>
          <a:p>
            <a:r>
              <a:rPr lang="zh-TW" altLang="en-US" b="1" dirty="0" smtClean="0">
                <a:solidFill>
                  <a:schemeClr val="accent3">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簡介與前人研究</a:t>
            </a:r>
            <a:endParaRPr lang="en-US" altLang="zh-TW" b="1" dirty="0" smtClean="0">
              <a:solidFill>
                <a:schemeClr val="accent3">
                  <a:lumMod val="50000"/>
                </a:schemeClr>
              </a:solidFill>
              <a:effectLst>
                <a:outerShdw blurRad="38100" dist="38100" dir="2700000" algn="tl">
                  <a:srgbClr val="000000">
                    <a:alpha val="43137"/>
                  </a:srgbClr>
                </a:outerShdw>
              </a:effectLst>
              <a:latin typeface="微軟正黑體" pitchFamily="34" charset="-120"/>
              <a:ea typeface="微軟正黑體" pitchFamily="34" charset="-120"/>
            </a:endParaRPr>
          </a:p>
          <a:p>
            <a:r>
              <a:rPr lang="zh-TW" altLang="en-US" b="1" dirty="0" smtClean="0">
                <a:solidFill>
                  <a:schemeClr val="accent3">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資料與模式設置</a:t>
            </a:r>
            <a:endParaRPr lang="en-US" altLang="zh-TW" b="1" dirty="0" smtClean="0">
              <a:solidFill>
                <a:schemeClr val="accent3">
                  <a:lumMod val="50000"/>
                </a:schemeClr>
              </a:solidFill>
              <a:effectLst>
                <a:outerShdw blurRad="38100" dist="38100" dir="2700000" algn="tl">
                  <a:srgbClr val="000000">
                    <a:alpha val="43137"/>
                  </a:srgbClr>
                </a:outerShdw>
              </a:effectLst>
              <a:latin typeface="微軟正黑體" pitchFamily="34" charset="-120"/>
              <a:ea typeface="微軟正黑體" pitchFamily="34" charset="-120"/>
            </a:endParaRPr>
          </a:p>
          <a:p>
            <a:r>
              <a:rPr lang="zh-TW" altLang="en-US" b="1" dirty="0">
                <a:solidFill>
                  <a:schemeClr val="accent3">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模擬</a:t>
            </a:r>
            <a:r>
              <a:rPr lang="zh-TW" altLang="en-US" b="1" dirty="0" smtClean="0">
                <a:solidFill>
                  <a:schemeClr val="accent3">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結果</a:t>
            </a:r>
            <a:endParaRPr lang="en-US" altLang="zh-TW" b="1" dirty="0" smtClean="0">
              <a:solidFill>
                <a:schemeClr val="accent3">
                  <a:lumMod val="50000"/>
                </a:schemeClr>
              </a:solidFill>
              <a:effectLst>
                <a:outerShdw blurRad="38100" dist="38100" dir="2700000" algn="tl">
                  <a:srgbClr val="000000">
                    <a:alpha val="43137"/>
                  </a:srgbClr>
                </a:outerShdw>
              </a:effectLst>
              <a:latin typeface="微軟正黑體" pitchFamily="34" charset="-120"/>
              <a:ea typeface="微軟正黑體" pitchFamily="34" charset="-120"/>
            </a:endParaRPr>
          </a:p>
          <a:p>
            <a:r>
              <a:rPr lang="zh-TW" altLang="en-US" b="1" dirty="0">
                <a:solidFill>
                  <a:schemeClr val="accent3">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結論</a:t>
            </a:r>
          </a:p>
        </p:txBody>
      </p:sp>
    </p:spTree>
    <p:extLst>
      <p:ext uri="{BB962C8B-B14F-4D97-AF65-F5344CB8AC3E}">
        <p14:creationId xmlns:p14="http://schemas.microsoft.com/office/powerpoint/2010/main" val="1317242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標題 1"/>
              <p:cNvSpPr>
                <a:spLocks noGrp="1"/>
              </p:cNvSpPr>
              <p:nvPr>
                <p:ph type="title"/>
              </p:nvPr>
            </p:nvSpPr>
            <p:spPr/>
            <p:txBody>
              <a:bodyPr>
                <a:normAutofit/>
              </a:bodyPr>
              <a:lstStyle/>
              <a:p>
                <a:pPr algn="l"/>
                <a:r>
                  <a:rPr lang="zh-TW" altLang="en-US" sz="3600" b="1" dirty="0">
                    <a:solidFill>
                      <a:schemeClr val="accent1"/>
                    </a:solidFill>
                    <a:effectLst>
                      <a:outerShdw blurRad="38100" dist="38100" dir="2700000" algn="tl">
                        <a:srgbClr val="000000">
                          <a:alpha val="43137"/>
                        </a:srgbClr>
                      </a:outerShdw>
                    </a:effectLst>
                    <a:latin typeface="微軟正黑體" pitchFamily="34" charset="-120"/>
                    <a:ea typeface="微軟正黑體" pitchFamily="34" charset="-120"/>
                  </a:rPr>
                  <a:t>雷達回波</a:t>
                </a:r>
                <a:r>
                  <a:rPr lang="en-US" altLang="zh-TW" sz="3600" b="1" dirty="0">
                    <a:solidFill>
                      <a:schemeClr val="accent1"/>
                    </a:solidFill>
                    <a:effectLst>
                      <a:outerShdw blurRad="38100" dist="38100" dir="2700000" algn="tl">
                        <a:srgbClr val="000000">
                          <a:alpha val="43137"/>
                        </a:srgbClr>
                      </a:outerShdw>
                    </a:effectLst>
                    <a:latin typeface="微軟正黑體" pitchFamily="34" charset="-120"/>
                    <a:ea typeface="微軟正黑體" pitchFamily="34" charset="-120"/>
                  </a:rPr>
                  <a:t>(</a:t>
                </a:r>
                <a14:m>
                  <m:oMath xmlns:m="http://schemas.openxmlformats.org/officeDocument/2006/math">
                    <m:sSub>
                      <m:sSubPr>
                        <m:ctrlPr>
                          <a:rPr lang="en-US" altLang="zh-TW" sz="3600" b="1" i="1">
                            <a:solidFill>
                              <a:schemeClr val="accent1"/>
                            </a:solidFill>
                            <a:effectLst>
                              <a:outerShdw blurRad="38100" dist="38100" dir="2700000" algn="tl">
                                <a:srgbClr val="000000">
                                  <a:alpha val="43137"/>
                                </a:srgbClr>
                              </a:outerShdw>
                            </a:effectLst>
                            <a:latin typeface="Cambria Math"/>
                          </a:rPr>
                        </m:ctrlPr>
                      </m:sSubPr>
                      <m:e>
                        <m:r>
                          <a:rPr lang="en-US" altLang="zh-TW" sz="3600" b="1" i="1">
                            <a:solidFill>
                              <a:schemeClr val="accent1"/>
                            </a:solidFill>
                            <a:effectLst>
                              <a:outerShdw blurRad="38100" dist="38100" dir="2700000" algn="tl">
                                <a:srgbClr val="000000">
                                  <a:alpha val="43137"/>
                                </a:srgbClr>
                              </a:outerShdw>
                            </a:effectLst>
                            <a:latin typeface="Cambria Math"/>
                          </a:rPr>
                          <m:t>𝒁</m:t>
                        </m:r>
                      </m:e>
                      <m:sub>
                        <m:r>
                          <a:rPr lang="en-US" altLang="zh-TW" sz="3600" b="1" i="1">
                            <a:solidFill>
                              <a:schemeClr val="accent1"/>
                            </a:solidFill>
                            <a:effectLst>
                              <a:outerShdw blurRad="38100" dist="38100" dir="2700000" algn="tl">
                                <a:srgbClr val="000000">
                                  <a:alpha val="43137"/>
                                </a:srgbClr>
                              </a:outerShdw>
                            </a:effectLst>
                            <a:latin typeface="Cambria Math"/>
                          </a:rPr>
                          <m:t>𝑯</m:t>
                        </m:r>
                      </m:sub>
                    </m:sSub>
                  </m:oMath>
                </a14:m>
                <a:r>
                  <a:rPr lang="zh-TW" altLang="en-US" sz="3600" b="1" dirty="0">
                    <a:solidFill>
                      <a:schemeClr val="accent1"/>
                    </a:solidFill>
                    <a:effectLst>
                      <a:outerShdw blurRad="38100" dist="38100" dir="2700000" algn="tl">
                        <a:srgbClr val="000000">
                          <a:alpha val="43137"/>
                        </a:srgbClr>
                      </a:outerShdw>
                    </a:effectLst>
                    <a:latin typeface="微軟正黑體" pitchFamily="34" charset="-120"/>
                    <a:ea typeface="微軟正黑體" pitchFamily="34" charset="-120"/>
                  </a:rPr>
                  <a:t>及</a:t>
                </a:r>
                <a:r>
                  <a:rPr lang="en-US" altLang="zh-TW" sz="3600" b="1" dirty="0">
                    <a:solidFill>
                      <a:schemeClr val="accent1"/>
                    </a:solidFill>
                    <a:effectLst>
                      <a:outerShdw blurRad="38100" dist="38100" dir="2700000" algn="tl">
                        <a:srgbClr val="000000">
                          <a:alpha val="43137"/>
                        </a:srgbClr>
                      </a:outerShdw>
                    </a:effectLst>
                    <a:latin typeface="微軟正黑體" pitchFamily="34" charset="-120"/>
                    <a:ea typeface="微軟正黑體" pitchFamily="34" charset="-120"/>
                  </a:rPr>
                  <a:t> </a:t>
                </a:r>
                <a14:m>
                  <m:oMath xmlns:m="http://schemas.openxmlformats.org/officeDocument/2006/math">
                    <m:sSub>
                      <m:sSubPr>
                        <m:ctrlPr>
                          <a:rPr lang="en-US" altLang="zh-TW" sz="3600" b="1" i="1">
                            <a:solidFill>
                              <a:schemeClr val="accent1"/>
                            </a:solidFill>
                            <a:effectLst>
                              <a:outerShdw blurRad="38100" dist="38100" dir="2700000" algn="tl">
                                <a:srgbClr val="000000">
                                  <a:alpha val="43137"/>
                                </a:srgbClr>
                              </a:outerShdw>
                            </a:effectLst>
                            <a:latin typeface="Cambria Math"/>
                          </a:rPr>
                        </m:ctrlPr>
                      </m:sSubPr>
                      <m:e>
                        <m:r>
                          <a:rPr lang="en-US" altLang="zh-TW" sz="3600" b="1" i="1">
                            <a:solidFill>
                              <a:schemeClr val="accent1"/>
                            </a:solidFill>
                            <a:effectLst>
                              <a:outerShdw blurRad="38100" dist="38100" dir="2700000" algn="tl">
                                <a:srgbClr val="000000">
                                  <a:alpha val="43137"/>
                                </a:srgbClr>
                              </a:outerShdw>
                            </a:effectLst>
                            <a:latin typeface="Cambria Math"/>
                          </a:rPr>
                          <m:t>𝒁</m:t>
                        </m:r>
                      </m:e>
                      <m:sub>
                        <m:r>
                          <a:rPr lang="en-US" altLang="zh-TW" sz="3600" b="1" i="1">
                            <a:solidFill>
                              <a:schemeClr val="accent1"/>
                            </a:solidFill>
                            <a:effectLst>
                              <a:outerShdw blurRad="38100" dist="38100" dir="2700000" algn="tl">
                                <a:srgbClr val="000000">
                                  <a:alpha val="43137"/>
                                </a:srgbClr>
                              </a:outerShdw>
                            </a:effectLst>
                            <a:latin typeface="Cambria Math"/>
                          </a:rPr>
                          <m:t>𝑫𝑹</m:t>
                        </m:r>
                      </m:sub>
                    </m:sSub>
                  </m:oMath>
                </a14:m>
                <a:r>
                  <a:rPr lang="en-US" altLang="zh-TW" sz="3600" b="1" dirty="0">
                    <a:solidFill>
                      <a:schemeClr val="accent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3600" b="1" dirty="0">
                    <a:solidFill>
                      <a:schemeClr val="accent1"/>
                    </a:solidFill>
                    <a:effectLst>
                      <a:outerShdw blurRad="38100" dist="38100" dir="2700000" algn="tl">
                        <a:srgbClr val="000000">
                          <a:alpha val="43137"/>
                        </a:srgbClr>
                      </a:outerShdw>
                    </a:effectLst>
                    <a:latin typeface="微軟正黑體" pitchFamily="34" charset="-120"/>
                    <a:ea typeface="微軟正黑體" pitchFamily="34" charset="-120"/>
                  </a:rPr>
                  <a:t>比較</a:t>
                </a:r>
                <a:endParaRPr lang="zh-TW" altLang="en-US" sz="3600" dirty="0"/>
              </a:p>
            </p:txBody>
          </p:sp>
        </mc:Choice>
        <mc:Fallback xmlns="">
          <p:sp>
            <p:nvSpPr>
              <p:cNvPr id="2" name="標題 1"/>
              <p:cNvSpPr>
                <a:spLocks noGrp="1" noRot="1" noChangeAspect="1" noMove="1" noResize="1" noEditPoints="1" noAdjustHandles="1" noChangeArrowheads="1" noChangeShapeType="1" noTextEdit="1"/>
              </p:cNvSpPr>
              <p:nvPr>
                <p:ph type="title"/>
              </p:nvPr>
            </p:nvSpPr>
            <p:spPr>
              <a:blipFill rotWithShape="1">
                <a:blip r:embed="rId2"/>
                <a:stretch>
                  <a:fillRect l="-2370" b="-53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r>
                  <a:rPr lang="zh-TW" altLang="en-US" sz="2800" b="1" dirty="0" smtClean="0">
                    <a:latin typeface="微軟正黑體" pitchFamily="34" charset="-120"/>
                    <a:ea typeface="微軟正黑體" pitchFamily="34" charset="-120"/>
                  </a:rPr>
                  <a:t>比較雷達觀測與模擬結果雷達回波</a:t>
                </a:r>
                <a:r>
                  <a:rPr lang="en-US" altLang="zh-TW" sz="2800" b="1" dirty="0" smtClean="0">
                    <a:latin typeface="微軟正黑體" pitchFamily="34" charset="-120"/>
                    <a:ea typeface="微軟正黑體" pitchFamily="34" charset="-120"/>
                  </a:rPr>
                  <a:t>(</a:t>
                </a:r>
                <a14:m>
                  <m:oMath xmlns:m="http://schemas.openxmlformats.org/officeDocument/2006/math">
                    <m:sSub>
                      <m:sSubPr>
                        <m:ctrlPr>
                          <a:rPr lang="en-US" altLang="zh-TW" sz="2800" b="1" i="1" smtClean="0">
                            <a:latin typeface="Cambria Math"/>
                          </a:rPr>
                        </m:ctrlPr>
                      </m:sSubPr>
                      <m:e>
                        <m:r>
                          <a:rPr lang="en-US" altLang="zh-TW" sz="2800" b="1" i="1" smtClean="0">
                            <a:latin typeface="Cambria Math"/>
                          </a:rPr>
                          <m:t>𝒁</m:t>
                        </m:r>
                      </m:e>
                      <m:sub>
                        <m:r>
                          <a:rPr lang="en-US" altLang="zh-TW" sz="2800" b="1" i="1" smtClean="0">
                            <a:latin typeface="Cambria Math"/>
                          </a:rPr>
                          <m:t>𝑯</m:t>
                        </m:r>
                      </m:sub>
                    </m:sSub>
                  </m:oMath>
                </a14:m>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的差異，同樣使用</a:t>
                </a:r>
                <a:r>
                  <a:rPr lang="en-US" altLang="zh-TW" sz="2800" b="1" dirty="0" smtClean="0">
                    <a:latin typeface="微軟正黑體" pitchFamily="34" charset="-120"/>
                    <a:ea typeface="微軟正黑體" pitchFamily="34" charset="-120"/>
                  </a:rPr>
                  <a:t>CFAD</a:t>
                </a:r>
                <a:r>
                  <a:rPr lang="zh-TW" altLang="en-US" sz="2800" b="1" dirty="0" smtClean="0">
                    <a:latin typeface="微軟正黑體" pitchFamily="34" charset="-120"/>
                    <a:ea typeface="微軟正黑體" pitchFamily="34" charset="-120"/>
                  </a:rPr>
                  <a:t>進行分析：</a:t>
                </a:r>
                <a:endParaRPr lang="en-US" altLang="zh-TW" sz="2800" b="1" dirty="0" smtClean="0">
                  <a:latin typeface="微軟正黑體" pitchFamily="34" charset="-120"/>
                  <a:ea typeface="微軟正黑體" pitchFamily="34" charset="-120"/>
                </a:endParaRPr>
              </a:p>
              <a:p>
                <a:endParaRPr lang="en-US" altLang="zh-TW" sz="2800" b="1" dirty="0">
                  <a:latin typeface="微軟正黑體" pitchFamily="34" charset="-120"/>
                  <a:ea typeface="微軟正黑體" pitchFamily="34" charset="-120"/>
                </a:endParaRPr>
              </a:p>
              <a:p>
                <a:r>
                  <a:rPr lang="zh-TW" altLang="en-US" sz="2800" b="1" dirty="0" smtClean="0">
                    <a:latin typeface="微軟正黑體" pitchFamily="34" charset="-120"/>
                    <a:ea typeface="微軟正黑體" pitchFamily="34" charset="-120"/>
                  </a:rPr>
                  <a:t>若低對流層的雨滴主要過程是凝結成長，</a:t>
                </a:r>
                <a14:m>
                  <m:oMath xmlns:m="http://schemas.openxmlformats.org/officeDocument/2006/math">
                    <m:sSub>
                      <m:sSubPr>
                        <m:ctrlPr>
                          <a:rPr lang="en-US" altLang="zh-TW" sz="2800" b="1" i="1" smtClean="0">
                            <a:latin typeface="Cambria Math"/>
                            <a:ea typeface="微軟正黑體" pitchFamily="34" charset="-120"/>
                          </a:rPr>
                        </m:ctrlPr>
                      </m:sSubPr>
                      <m:e>
                        <m:r>
                          <a:rPr lang="en-US" altLang="zh-TW" sz="2800" b="1" i="1" smtClean="0">
                            <a:latin typeface="Cambria Math"/>
                            <a:ea typeface="微軟正黑體" pitchFamily="34" charset="-120"/>
                          </a:rPr>
                          <m:t>𝒁</m:t>
                        </m:r>
                      </m:e>
                      <m:sub>
                        <m:r>
                          <a:rPr lang="en-US" altLang="zh-TW" sz="2800" b="1" i="1" smtClean="0">
                            <a:latin typeface="Cambria Math"/>
                            <a:ea typeface="微軟正黑體" pitchFamily="34" charset="-120"/>
                          </a:rPr>
                          <m:t>𝑯</m:t>
                        </m:r>
                      </m:sub>
                    </m:sSub>
                  </m:oMath>
                </a14:m>
                <a:r>
                  <a:rPr lang="zh-TW" altLang="en-US" sz="2800" b="1" dirty="0" smtClean="0">
                    <a:latin typeface="微軟正黑體" pitchFamily="34" charset="-120"/>
                    <a:ea typeface="微軟正黑體" pitchFamily="34" charset="-120"/>
                  </a:rPr>
                  <a:t>與</a:t>
                </a:r>
                <a14:m>
                  <m:oMath xmlns:m="http://schemas.openxmlformats.org/officeDocument/2006/math">
                    <m:sSub>
                      <m:sSubPr>
                        <m:ctrlPr>
                          <a:rPr lang="en-US" altLang="zh-TW" sz="2800" b="1" i="1" dirty="0" smtClean="0">
                            <a:latin typeface="Cambria Math"/>
                            <a:ea typeface="微軟正黑體" pitchFamily="34" charset="-120"/>
                          </a:rPr>
                        </m:ctrlPr>
                      </m:sSubPr>
                      <m:e>
                        <m:r>
                          <a:rPr lang="en-US" altLang="zh-TW" sz="2800" b="1" i="1" dirty="0" smtClean="0">
                            <a:latin typeface="Cambria Math"/>
                            <a:ea typeface="微軟正黑體" pitchFamily="34" charset="-120"/>
                          </a:rPr>
                          <m:t>𝒁</m:t>
                        </m:r>
                      </m:e>
                      <m:sub>
                        <m:r>
                          <a:rPr lang="en-US" altLang="zh-TW" sz="2800" b="1" i="1" dirty="0" smtClean="0">
                            <a:latin typeface="Cambria Math"/>
                            <a:ea typeface="微軟正黑體" pitchFamily="34" charset="-120"/>
                          </a:rPr>
                          <m:t>𝑫𝑹</m:t>
                        </m:r>
                      </m:sub>
                    </m:sSub>
                  </m:oMath>
                </a14:m>
                <a:r>
                  <a:rPr lang="zh-TW" altLang="en-US" sz="2800" b="1" dirty="0" smtClean="0">
                    <a:latin typeface="微軟正黑體" pitchFamily="34" charset="-120"/>
                    <a:ea typeface="微軟正黑體" pitchFamily="34" charset="-120"/>
                  </a:rPr>
                  <a:t>會越靠近地面而增加，反之若主要過程是大雨滴的破碎，則靠近地面會減少</a:t>
                </a:r>
                <a14:m>
                  <m:oMath xmlns:m="http://schemas.openxmlformats.org/officeDocument/2006/math">
                    <m:sSub>
                      <m:sSubPr>
                        <m:ctrlPr>
                          <a:rPr lang="en-US" altLang="zh-TW" sz="2800" b="1" i="1">
                            <a:latin typeface="Cambria Math"/>
                            <a:ea typeface="微軟正黑體" pitchFamily="34" charset="-120"/>
                          </a:rPr>
                        </m:ctrlPr>
                      </m:sSubPr>
                      <m:e>
                        <m:r>
                          <a:rPr lang="en-US" altLang="zh-TW" sz="2800" b="1" i="1">
                            <a:latin typeface="Cambria Math"/>
                            <a:ea typeface="微軟正黑體" pitchFamily="34" charset="-120"/>
                          </a:rPr>
                          <m:t>𝒁</m:t>
                        </m:r>
                      </m:e>
                      <m:sub>
                        <m:r>
                          <a:rPr lang="en-US" altLang="zh-TW" sz="2800" b="1" i="1">
                            <a:latin typeface="Cambria Math"/>
                            <a:ea typeface="微軟正黑體" pitchFamily="34" charset="-120"/>
                          </a:rPr>
                          <m:t>𝑯</m:t>
                        </m:r>
                      </m:sub>
                    </m:sSub>
                  </m:oMath>
                </a14:m>
                <a:r>
                  <a:rPr lang="zh-TW" altLang="en-US" sz="2800" b="1" dirty="0">
                    <a:latin typeface="微軟正黑體" pitchFamily="34" charset="-120"/>
                    <a:ea typeface="微軟正黑體" pitchFamily="34" charset="-120"/>
                  </a:rPr>
                  <a:t>與</a:t>
                </a:r>
                <a14:m>
                  <m:oMath xmlns:m="http://schemas.openxmlformats.org/officeDocument/2006/math">
                    <m:sSub>
                      <m:sSubPr>
                        <m:ctrlPr>
                          <a:rPr lang="en-US" altLang="zh-TW" sz="2800" b="1" i="1" dirty="0">
                            <a:latin typeface="Cambria Math"/>
                            <a:ea typeface="微軟正黑體" pitchFamily="34" charset="-120"/>
                          </a:rPr>
                        </m:ctrlPr>
                      </m:sSubPr>
                      <m:e>
                        <m:r>
                          <a:rPr lang="en-US" altLang="zh-TW" sz="2800" b="1" i="1" dirty="0">
                            <a:latin typeface="Cambria Math"/>
                            <a:ea typeface="微軟正黑體" pitchFamily="34" charset="-120"/>
                          </a:rPr>
                          <m:t>𝒁</m:t>
                        </m:r>
                      </m:e>
                      <m:sub>
                        <m:r>
                          <a:rPr lang="en-US" altLang="zh-TW" sz="2800" b="1" i="1" dirty="0">
                            <a:latin typeface="Cambria Math"/>
                            <a:ea typeface="微軟正黑體" pitchFamily="34" charset="-120"/>
                          </a:rPr>
                          <m:t>𝑫𝑹</m:t>
                        </m:r>
                      </m:sub>
                    </m:sSub>
                  </m:oMath>
                </a14:m>
                <a:r>
                  <a:rPr lang="zh-TW" altLang="en-US" sz="2800" b="1" dirty="0" smtClean="0">
                    <a:latin typeface="微軟正黑體" pitchFamily="34" charset="-120"/>
                    <a:ea typeface="微軟正黑體" pitchFamily="34" charset="-120"/>
                  </a:rPr>
                  <a:t>。</a:t>
                </a:r>
                <a:endParaRPr lang="zh-TW" altLang="en-US" sz="2800" b="1" dirty="0">
                  <a:latin typeface="微軟正黑體" pitchFamily="34" charset="-120"/>
                  <a:ea typeface="微軟正黑體" pitchFamily="34" charset="-12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3"/>
                <a:stretch>
                  <a:fillRect l="-1259" t="-1213"/>
                </a:stretch>
              </a:blipFill>
            </p:spPr>
            <p:txBody>
              <a:bodyPr/>
              <a:lstStyle/>
              <a:p>
                <a:r>
                  <a:rPr lang="zh-TW" altLang="en-US">
                    <a:noFill/>
                  </a:rPr>
                  <a:t> </a:t>
                </a:r>
              </a:p>
            </p:txBody>
          </p:sp>
        </mc:Fallback>
      </mc:AlternateContent>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39" y="1300364"/>
            <a:ext cx="9144000" cy="4805120"/>
          </a:xfrm>
          <a:prstGeom prst="rect">
            <a:avLst/>
          </a:prstGeom>
        </p:spPr>
      </p:pic>
      <mc:AlternateContent xmlns:mc="http://schemas.openxmlformats.org/markup-compatibility/2006" xmlns:a14="http://schemas.microsoft.com/office/drawing/2010/main">
        <mc:Choice Requires="a14">
          <p:sp>
            <p:nvSpPr>
              <p:cNvPr id="5" name="矩形圖說文字 4"/>
              <p:cNvSpPr/>
              <p:nvPr/>
            </p:nvSpPr>
            <p:spPr>
              <a:xfrm>
                <a:off x="248231" y="764704"/>
                <a:ext cx="4367949" cy="1440160"/>
              </a:xfrm>
              <a:prstGeom prst="wedgeRectCallout">
                <a:avLst>
                  <a:gd name="adj1" fmla="val 503"/>
                  <a:gd name="adj2" fmla="val 668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altLang="zh-TW" sz="2000" b="1" i="1" smtClean="0">
                            <a:latin typeface="Cambria Math"/>
                          </a:rPr>
                        </m:ctrlPr>
                      </m:sSubPr>
                      <m:e>
                        <m:r>
                          <a:rPr lang="en-US" altLang="zh-TW" sz="2000" b="1" i="1" smtClean="0">
                            <a:latin typeface="Cambria Math"/>
                          </a:rPr>
                          <m:t>𝒁</m:t>
                        </m:r>
                      </m:e>
                      <m:sub>
                        <m:r>
                          <a:rPr lang="en-US" altLang="zh-TW" sz="2000" b="1" i="1" smtClean="0">
                            <a:latin typeface="Cambria Math"/>
                          </a:rPr>
                          <m:t>𝑯</m:t>
                        </m:r>
                      </m:sub>
                    </m:sSub>
                  </m:oMath>
                </a14:m>
                <a:r>
                  <a:rPr lang="zh-TW" altLang="en-US" sz="2000" b="1" dirty="0" smtClean="0">
                    <a:ea typeface="微軟正黑體" pitchFamily="34" charset="-120"/>
                  </a:rPr>
                  <a:t>的分布隨高度遞減，在</a:t>
                </a:r>
                <a:r>
                  <a:rPr lang="en-US" altLang="zh-TW" sz="2000" b="1" dirty="0" smtClean="0">
                    <a:ea typeface="微軟正黑體" pitchFamily="34" charset="-120"/>
                  </a:rPr>
                  <a:t>10km</a:t>
                </a:r>
                <a:r>
                  <a:rPr lang="zh-TW" altLang="en-US" sz="2000" b="1" dirty="0" smtClean="0">
                    <a:ea typeface="微軟正黑體" pitchFamily="34" charset="-120"/>
                  </a:rPr>
                  <a:t>至</a:t>
                </a:r>
                <a:r>
                  <a:rPr lang="en-US" altLang="zh-TW" sz="2000" b="1" dirty="0" smtClean="0">
                    <a:ea typeface="微軟正黑體" pitchFamily="34" charset="-120"/>
                  </a:rPr>
                  <a:t>5km</a:t>
                </a:r>
                <a:r>
                  <a:rPr lang="zh-TW" altLang="en-US" sz="2000" b="1" dirty="0" smtClean="0">
                    <a:ea typeface="微軟正黑體" pitchFamily="34" charset="-120"/>
                  </a:rPr>
                  <a:t>處，最大</a:t>
                </a:r>
                <a14:m>
                  <m:oMath xmlns:m="http://schemas.openxmlformats.org/officeDocument/2006/math">
                    <m:sSub>
                      <m:sSubPr>
                        <m:ctrlPr>
                          <a:rPr lang="en-US" altLang="zh-TW" sz="2000" b="1" i="1">
                            <a:latin typeface="Cambria Math"/>
                          </a:rPr>
                        </m:ctrlPr>
                      </m:sSubPr>
                      <m:e>
                        <m:r>
                          <a:rPr lang="en-US" altLang="zh-TW" sz="2000" b="1" i="1">
                            <a:latin typeface="Cambria Math"/>
                          </a:rPr>
                          <m:t>𝒁</m:t>
                        </m:r>
                      </m:e>
                      <m:sub>
                        <m:r>
                          <a:rPr lang="en-US" altLang="zh-TW" sz="2000" b="1" i="1">
                            <a:latin typeface="Cambria Math"/>
                          </a:rPr>
                          <m:t>𝑯</m:t>
                        </m:r>
                      </m:sub>
                    </m:sSub>
                  </m:oMath>
                </a14:m>
                <a:r>
                  <a:rPr lang="zh-TW" altLang="en-US" sz="2000" b="1" dirty="0" smtClean="0">
                    <a:ea typeface="微軟正黑體" pitchFamily="34" charset="-120"/>
                  </a:rPr>
                  <a:t>增加，主要是由於冰相粒子融化，</a:t>
                </a:r>
                <a:r>
                  <a:rPr lang="en-US" altLang="zh-TW" sz="2000" b="1" dirty="0" smtClean="0">
                    <a:ea typeface="微軟正黑體" pitchFamily="34" charset="-120"/>
                  </a:rPr>
                  <a:t>5km</a:t>
                </a:r>
                <a:r>
                  <a:rPr lang="zh-TW" altLang="en-US" sz="2000" b="1" dirty="0" smtClean="0">
                    <a:ea typeface="微軟正黑體" pitchFamily="34" charset="-120"/>
                  </a:rPr>
                  <a:t>之下就由液態雨滴為主，往下有逐漸減少的趨勢。</a:t>
                </a:r>
                <a:endParaRPr lang="zh-TW" altLang="en-US" sz="2000" b="1" dirty="0">
                  <a:ea typeface="微軟正黑體" pitchFamily="34" charset="-120"/>
                </a:endParaRPr>
              </a:p>
            </p:txBody>
          </p:sp>
        </mc:Choice>
        <mc:Fallback xmlns="">
          <p:sp>
            <p:nvSpPr>
              <p:cNvPr id="5" name="矩形圖說文字 4"/>
              <p:cNvSpPr>
                <a:spLocks noRot="1" noChangeAspect="1" noMove="1" noResize="1" noEditPoints="1" noAdjustHandles="1" noChangeArrowheads="1" noChangeShapeType="1" noTextEdit="1"/>
              </p:cNvSpPr>
              <p:nvPr/>
            </p:nvSpPr>
            <p:spPr>
              <a:xfrm>
                <a:off x="248231" y="764704"/>
                <a:ext cx="4367949" cy="1440160"/>
              </a:xfrm>
              <a:prstGeom prst="wedgeRectCallout">
                <a:avLst>
                  <a:gd name="adj1" fmla="val 503"/>
                  <a:gd name="adj2" fmla="val 66897"/>
                </a:avLst>
              </a:prstGeom>
              <a:blipFill rotWithShape="1">
                <a:blip r:embed="rId5"/>
                <a:stretch>
                  <a:fillRect l="-2222" r="-2083"/>
                </a:stretch>
              </a:blipFill>
            </p:spPr>
            <p:txBody>
              <a:bodyPr/>
              <a:lstStyle/>
              <a:p>
                <a:r>
                  <a:rPr lang="zh-TW" altLang="en-US">
                    <a:noFill/>
                  </a:rPr>
                  <a:t> </a:t>
                </a:r>
              </a:p>
            </p:txBody>
          </p:sp>
        </mc:Fallback>
      </mc:AlternateContent>
      <p:sp>
        <p:nvSpPr>
          <p:cNvPr id="6" name="矩形圖說文字 5"/>
          <p:cNvSpPr/>
          <p:nvPr/>
        </p:nvSpPr>
        <p:spPr>
          <a:xfrm>
            <a:off x="3563888" y="332656"/>
            <a:ext cx="4176464" cy="1584176"/>
          </a:xfrm>
          <a:prstGeom prst="wedgeRectCallout">
            <a:avLst>
              <a:gd name="adj1" fmla="val -1136"/>
              <a:gd name="adj2" fmla="val 617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latin typeface="微軟正黑體" pitchFamily="34" charset="-120"/>
                <a:ea typeface="微軟正黑體" pitchFamily="34" charset="-120"/>
              </a:rPr>
              <a:t>兩個實驗的模擬結果，都顯示模擬結凍層的回波都高於觀測值，主要是由於模式產生了過多的雪跟軟雹，才造成不合理的高回波結果。</a:t>
            </a:r>
            <a:endParaRPr lang="zh-TW" altLang="en-US" sz="2000" b="1" dirty="0">
              <a:latin typeface="微軟正黑體" pitchFamily="34" charset="-120"/>
              <a:ea typeface="微軟正黑體" pitchFamily="34" charset="-120"/>
            </a:endParaRPr>
          </a:p>
        </p:txBody>
      </p:sp>
      <mc:AlternateContent xmlns:mc="http://schemas.openxmlformats.org/markup-compatibility/2006" xmlns:a14="http://schemas.microsoft.com/office/drawing/2010/main">
        <mc:Choice Requires="a14">
          <p:sp>
            <p:nvSpPr>
              <p:cNvPr id="7" name="矩形圖說文字 6"/>
              <p:cNvSpPr/>
              <p:nvPr/>
            </p:nvSpPr>
            <p:spPr>
              <a:xfrm>
                <a:off x="1703145" y="5905979"/>
                <a:ext cx="2952328" cy="936104"/>
              </a:xfrm>
              <a:prstGeom prst="wedgeRectCallout">
                <a:avLst>
                  <a:gd name="adj1" fmla="val -1231"/>
                  <a:gd name="adj2" fmla="val -639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ea typeface="微軟正黑體" pitchFamily="34" charset="-120"/>
                  </a:rPr>
                  <a:t>原始的</a:t>
                </a:r>
                <a:r>
                  <a:rPr lang="en-US" altLang="zh-TW" sz="2000" b="1" dirty="0" smtClean="0">
                    <a:ea typeface="微軟正黑體" pitchFamily="34" charset="-120"/>
                  </a:rPr>
                  <a:t>CAMS-BMS</a:t>
                </a:r>
                <a:r>
                  <a:rPr lang="zh-TW" altLang="en-US" sz="2000" b="1" dirty="0" smtClean="0">
                    <a:ea typeface="微軟正黑體" pitchFamily="34" charset="-120"/>
                  </a:rPr>
                  <a:t>在低層模擬的</a:t>
                </a:r>
                <a14:m>
                  <m:oMath xmlns:m="http://schemas.openxmlformats.org/officeDocument/2006/math">
                    <m:sSub>
                      <m:sSubPr>
                        <m:ctrlPr>
                          <a:rPr lang="en-US" altLang="zh-TW" sz="2000" b="1" i="1">
                            <a:latin typeface="Cambria Math"/>
                          </a:rPr>
                        </m:ctrlPr>
                      </m:sSubPr>
                      <m:e>
                        <m:r>
                          <a:rPr lang="en-US" altLang="zh-TW" sz="2000" b="1" i="1">
                            <a:latin typeface="Cambria Math"/>
                          </a:rPr>
                          <m:t>𝒁</m:t>
                        </m:r>
                      </m:e>
                      <m:sub>
                        <m:r>
                          <a:rPr lang="en-US" altLang="zh-TW" sz="2000" b="1" i="1">
                            <a:latin typeface="Cambria Math"/>
                          </a:rPr>
                          <m:t>𝑯</m:t>
                        </m:r>
                      </m:sub>
                    </m:sSub>
                  </m:oMath>
                </a14:m>
                <a:r>
                  <a:rPr lang="zh-TW" altLang="en-US" sz="2000" b="1" dirty="0" smtClean="0">
                    <a:ea typeface="微軟正黑體" pitchFamily="34" charset="-120"/>
                  </a:rPr>
                  <a:t>偏強。</a:t>
                </a:r>
                <a:endParaRPr lang="zh-TW" altLang="en-US" sz="2000" b="1" dirty="0">
                  <a:ea typeface="微軟正黑體" pitchFamily="34" charset="-120"/>
                </a:endParaRPr>
              </a:p>
            </p:txBody>
          </p:sp>
        </mc:Choice>
        <mc:Fallback xmlns="">
          <p:sp>
            <p:nvSpPr>
              <p:cNvPr id="7" name="矩形圖說文字 6"/>
              <p:cNvSpPr>
                <a:spLocks noRot="1" noChangeAspect="1" noMove="1" noResize="1" noEditPoints="1" noAdjustHandles="1" noChangeArrowheads="1" noChangeShapeType="1" noTextEdit="1"/>
              </p:cNvSpPr>
              <p:nvPr/>
            </p:nvSpPr>
            <p:spPr>
              <a:xfrm>
                <a:off x="1703145" y="5905979"/>
                <a:ext cx="2952328" cy="936104"/>
              </a:xfrm>
              <a:prstGeom prst="wedgeRectCallout">
                <a:avLst>
                  <a:gd name="adj1" fmla="val -1231"/>
                  <a:gd name="adj2" fmla="val -63941"/>
                </a:avLst>
              </a:prstGeom>
              <a:blipFill rotWithShape="1">
                <a:blip r:embed="rId6"/>
                <a:stretch>
                  <a:fillRect l="-1227" r="-1022"/>
                </a:stretch>
              </a:blipFill>
            </p:spPr>
            <p:txBody>
              <a:bodyPr/>
              <a:lstStyle/>
              <a:p>
                <a:r>
                  <a:rPr lang="zh-TW" altLang="en-US">
                    <a:noFill/>
                  </a:rPr>
                  <a:t> </a:t>
                </a:r>
              </a:p>
            </p:txBody>
          </p:sp>
        </mc:Fallback>
      </mc:AlternateContent>
      <p:sp>
        <p:nvSpPr>
          <p:cNvPr id="8" name="矩形圖說文字 7"/>
          <p:cNvSpPr/>
          <p:nvPr/>
        </p:nvSpPr>
        <p:spPr>
          <a:xfrm>
            <a:off x="4860032" y="5805263"/>
            <a:ext cx="4104456" cy="1036819"/>
          </a:xfrm>
          <a:prstGeom prst="wedgeRectCallout">
            <a:avLst>
              <a:gd name="adj1" fmla="val 4044"/>
              <a:gd name="adj2" fmla="val -660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ea typeface="微軟正黑體" pitchFamily="34" charset="-120"/>
              </a:rPr>
              <a:t>相較之下修改過後的</a:t>
            </a:r>
            <a:r>
              <a:rPr lang="en-US" altLang="zh-TW" sz="2000" b="1" dirty="0" smtClean="0">
                <a:ea typeface="微軟正黑體" pitchFamily="34" charset="-120"/>
              </a:rPr>
              <a:t>CAMS-BMS</a:t>
            </a:r>
            <a:r>
              <a:rPr lang="zh-TW" altLang="en-US" sz="2000" b="1" dirty="0" smtClean="0">
                <a:ea typeface="微軟正黑體" pitchFamily="34" charset="-120"/>
              </a:rPr>
              <a:t>，再結凍層以下主要回波有逐漸減少的趨勢，與觀測較相同。</a:t>
            </a:r>
            <a:endParaRPr lang="zh-TW" altLang="en-US" sz="2000" b="1" dirty="0">
              <a:ea typeface="微軟正黑體" pitchFamily="34" charset="-120"/>
            </a:endParaRPr>
          </a:p>
        </p:txBody>
      </p:sp>
    </p:spTree>
    <p:extLst>
      <p:ext uri="{BB962C8B-B14F-4D97-AF65-F5344CB8AC3E}">
        <p14:creationId xmlns:p14="http://schemas.microsoft.com/office/powerpoint/2010/main" val="384774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標題 1"/>
              <p:cNvSpPr>
                <a:spLocks noGrp="1"/>
              </p:cNvSpPr>
              <p:nvPr>
                <p:ph type="title"/>
              </p:nvPr>
            </p:nvSpPr>
            <p:spPr/>
            <p:txBody>
              <a:bodyPr>
                <a:normAutofit/>
              </a:bodyPr>
              <a:lstStyle/>
              <a:p>
                <a:pPr algn="l"/>
                <a:r>
                  <a:rPr lang="zh-TW" altLang="en-US" sz="3600" b="1" dirty="0">
                    <a:solidFill>
                      <a:schemeClr val="accent1"/>
                    </a:solidFill>
                    <a:effectLst>
                      <a:outerShdw blurRad="38100" dist="38100" dir="2700000" algn="tl">
                        <a:srgbClr val="000000">
                          <a:alpha val="43137"/>
                        </a:srgbClr>
                      </a:outerShdw>
                    </a:effectLst>
                    <a:latin typeface="微軟正黑體" pitchFamily="34" charset="-120"/>
                    <a:ea typeface="微軟正黑體" pitchFamily="34" charset="-120"/>
                  </a:rPr>
                  <a:t>雷達回波</a:t>
                </a:r>
                <a:r>
                  <a:rPr lang="en-US" altLang="zh-TW" sz="3600" b="1" dirty="0">
                    <a:solidFill>
                      <a:schemeClr val="accent1"/>
                    </a:solidFill>
                    <a:effectLst>
                      <a:outerShdw blurRad="38100" dist="38100" dir="2700000" algn="tl">
                        <a:srgbClr val="000000">
                          <a:alpha val="43137"/>
                        </a:srgbClr>
                      </a:outerShdw>
                    </a:effectLst>
                    <a:latin typeface="微軟正黑體" pitchFamily="34" charset="-120"/>
                    <a:ea typeface="微軟正黑體" pitchFamily="34" charset="-120"/>
                  </a:rPr>
                  <a:t>(</a:t>
                </a:r>
                <a14:m>
                  <m:oMath xmlns:m="http://schemas.openxmlformats.org/officeDocument/2006/math">
                    <m:sSub>
                      <m:sSubPr>
                        <m:ctrlPr>
                          <a:rPr lang="en-US" altLang="zh-TW" sz="3600" b="1" i="1">
                            <a:solidFill>
                              <a:schemeClr val="accent1"/>
                            </a:solidFill>
                            <a:effectLst>
                              <a:outerShdw blurRad="38100" dist="38100" dir="2700000" algn="tl">
                                <a:srgbClr val="000000">
                                  <a:alpha val="43137"/>
                                </a:srgbClr>
                              </a:outerShdw>
                            </a:effectLst>
                            <a:latin typeface="Cambria Math"/>
                          </a:rPr>
                        </m:ctrlPr>
                      </m:sSubPr>
                      <m:e>
                        <m:r>
                          <a:rPr lang="en-US" altLang="zh-TW" sz="3600" b="1" i="1">
                            <a:solidFill>
                              <a:schemeClr val="accent1"/>
                            </a:solidFill>
                            <a:effectLst>
                              <a:outerShdw blurRad="38100" dist="38100" dir="2700000" algn="tl">
                                <a:srgbClr val="000000">
                                  <a:alpha val="43137"/>
                                </a:srgbClr>
                              </a:outerShdw>
                            </a:effectLst>
                            <a:latin typeface="Cambria Math"/>
                          </a:rPr>
                          <m:t>𝒁</m:t>
                        </m:r>
                      </m:e>
                      <m:sub>
                        <m:r>
                          <a:rPr lang="en-US" altLang="zh-TW" sz="3600" b="1" i="1">
                            <a:solidFill>
                              <a:schemeClr val="accent1"/>
                            </a:solidFill>
                            <a:effectLst>
                              <a:outerShdw blurRad="38100" dist="38100" dir="2700000" algn="tl">
                                <a:srgbClr val="000000">
                                  <a:alpha val="43137"/>
                                </a:srgbClr>
                              </a:outerShdw>
                            </a:effectLst>
                            <a:latin typeface="Cambria Math"/>
                          </a:rPr>
                          <m:t>𝑯</m:t>
                        </m:r>
                      </m:sub>
                    </m:sSub>
                  </m:oMath>
                </a14:m>
                <a:r>
                  <a:rPr lang="zh-TW" altLang="en-US" sz="3600" b="1" dirty="0">
                    <a:solidFill>
                      <a:schemeClr val="accent1"/>
                    </a:solidFill>
                    <a:effectLst>
                      <a:outerShdw blurRad="38100" dist="38100" dir="2700000" algn="tl">
                        <a:srgbClr val="000000">
                          <a:alpha val="43137"/>
                        </a:srgbClr>
                      </a:outerShdw>
                    </a:effectLst>
                    <a:latin typeface="微軟正黑體" pitchFamily="34" charset="-120"/>
                    <a:ea typeface="微軟正黑體" pitchFamily="34" charset="-120"/>
                  </a:rPr>
                  <a:t>及</a:t>
                </a:r>
                <a:r>
                  <a:rPr lang="en-US" altLang="zh-TW" sz="3600" b="1" dirty="0">
                    <a:solidFill>
                      <a:schemeClr val="accent1"/>
                    </a:solidFill>
                    <a:effectLst>
                      <a:outerShdw blurRad="38100" dist="38100" dir="2700000" algn="tl">
                        <a:srgbClr val="000000">
                          <a:alpha val="43137"/>
                        </a:srgbClr>
                      </a:outerShdw>
                    </a:effectLst>
                    <a:latin typeface="微軟正黑體" pitchFamily="34" charset="-120"/>
                    <a:ea typeface="微軟正黑體" pitchFamily="34" charset="-120"/>
                  </a:rPr>
                  <a:t> </a:t>
                </a:r>
                <a14:m>
                  <m:oMath xmlns:m="http://schemas.openxmlformats.org/officeDocument/2006/math">
                    <m:sSub>
                      <m:sSubPr>
                        <m:ctrlPr>
                          <a:rPr lang="en-US" altLang="zh-TW" sz="3600" b="1" i="1">
                            <a:solidFill>
                              <a:schemeClr val="accent1"/>
                            </a:solidFill>
                            <a:effectLst>
                              <a:outerShdw blurRad="38100" dist="38100" dir="2700000" algn="tl">
                                <a:srgbClr val="000000">
                                  <a:alpha val="43137"/>
                                </a:srgbClr>
                              </a:outerShdw>
                            </a:effectLst>
                            <a:latin typeface="Cambria Math"/>
                          </a:rPr>
                        </m:ctrlPr>
                      </m:sSubPr>
                      <m:e>
                        <m:r>
                          <a:rPr lang="en-US" altLang="zh-TW" sz="3600" b="1" i="1">
                            <a:solidFill>
                              <a:schemeClr val="accent1"/>
                            </a:solidFill>
                            <a:effectLst>
                              <a:outerShdw blurRad="38100" dist="38100" dir="2700000" algn="tl">
                                <a:srgbClr val="000000">
                                  <a:alpha val="43137"/>
                                </a:srgbClr>
                              </a:outerShdw>
                            </a:effectLst>
                            <a:latin typeface="Cambria Math"/>
                          </a:rPr>
                          <m:t>𝒁</m:t>
                        </m:r>
                      </m:e>
                      <m:sub>
                        <m:r>
                          <a:rPr lang="en-US" altLang="zh-TW" sz="3600" b="1" i="1">
                            <a:solidFill>
                              <a:schemeClr val="accent1"/>
                            </a:solidFill>
                            <a:effectLst>
                              <a:outerShdw blurRad="38100" dist="38100" dir="2700000" algn="tl">
                                <a:srgbClr val="000000">
                                  <a:alpha val="43137"/>
                                </a:srgbClr>
                              </a:outerShdw>
                            </a:effectLst>
                            <a:latin typeface="Cambria Math"/>
                          </a:rPr>
                          <m:t>𝑫𝑹</m:t>
                        </m:r>
                      </m:sub>
                    </m:sSub>
                  </m:oMath>
                </a14:m>
                <a:r>
                  <a:rPr lang="en-US" altLang="zh-TW" sz="3600" b="1" dirty="0">
                    <a:solidFill>
                      <a:schemeClr val="accent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3600" b="1" dirty="0">
                    <a:solidFill>
                      <a:schemeClr val="accent1"/>
                    </a:solidFill>
                    <a:effectLst>
                      <a:outerShdw blurRad="38100" dist="38100" dir="2700000" algn="tl">
                        <a:srgbClr val="000000">
                          <a:alpha val="43137"/>
                        </a:srgbClr>
                      </a:outerShdw>
                    </a:effectLst>
                    <a:latin typeface="微軟正黑體" pitchFamily="34" charset="-120"/>
                    <a:ea typeface="微軟正黑體" pitchFamily="34" charset="-120"/>
                  </a:rPr>
                  <a:t>比較</a:t>
                </a:r>
                <a:endParaRPr lang="zh-TW" altLang="en-US" sz="3600" dirty="0"/>
              </a:p>
            </p:txBody>
          </p:sp>
        </mc:Choice>
        <mc:Fallback xmlns="">
          <p:sp>
            <p:nvSpPr>
              <p:cNvPr id="2" name="標題 1"/>
              <p:cNvSpPr>
                <a:spLocks noGrp="1" noRot="1" noChangeAspect="1" noMove="1" noResize="1" noEditPoints="1" noAdjustHandles="1" noChangeArrowheads="1" noChangeShapeType="1" noTextEdit="1"/>
              </p:cNvSpPr>
              <p:nvPr>
                <p:ph type="title"/>
              </p:nvPr>
            </p:nvSpPr>
            <p:spPr>
              <a:blipFill rotWithShape="1">
                <a:blip r:embed="rId2"/>
                <a:stretch>
                  <a:fillRect l="-2370" b="-532"/>
                </a:stretch>
              </a:blipFill>
            </p:spPr>
            <p:txBody>
              <a:bodyPr/>
              <a:lstStyle/>
              <a:p>
                <a:r>
                  <a:rPr lang="zh-TW" altLang="en-US">
                    <a:noFill/>
                  </a:rPr>
                  <a:t> </a:t>
                </a:r>
              </a:p>
            </p:txBody>
          </p:sp>
        </mc:Fallback>
      </mc:AlternateContent>
      <p:sp>
        <p:nvSpPr>
          <p:cNvPr id="3" name="內容版面配置區 2"/>
          <p:cNvSpPr>
            <a:spLocks noGrp="1"/>
          </p:cNvSpPr>
          <p:nvPr>
            <p:ph idx="1"/>
          </p:nvPr>
        </p:nvSpPr>
        <p:spPr/>
        <p:txBody>
          <a:bodyPr/>
          <a:lstStyle/>
          <a:p>
            <a:r>
              <a:rPr lang="zh-TW" altLang="en-US" sz="2800" b="1" dirty="0" smtClean="0">
                <a:latin typeface="微軟正黑體" pitchFamily="34" charset="-120"/>
                <a:ea typeface="微軟正黑體" pitchFamily="34" charset="-120"/>
              </a:rPr>
              <a:t>比較水平方向的雷達回波分布：</a:t>
            </a:r>
            <a:endParaRPr lang="zh-TW" altLang="en-US" sz="2800" b="1" dirty="0">
              <a:latin typeface="微軟正黑體" pitchFamily="34" charset="-120"/>
              <a:ea typeface="微軟正黑體" pitchFamily="34" charset="-120"/>
            </a:endParaRPr>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617" y="0"/>
            <a:ext cx="7176765" cy="6858000"/>
          </a:xfrm>
          <a:prstGeom prst="rect">
            <a:avLst/>
          </a:prstGeom>
        </p:spPr>
      </p:pic>
      <mc:AlternateContent xmlns:mc="http://schemas.openxmlformats.org/markup-compatibility/2006" xmlns:a14="http://schemas.microsoft.com/office/drawing/2010/main">
        <mc:Choice Requires="a14">
          <p:sp>
            <p:nvSpPr>
              <p:cNvPr id="7" name="矩形圖說文字 6"/>
              <p:cNvSpPr/>
              <p:nvPr/>
            </p:nvSpPr>
            <p:spPr>
              <a:xfrm>
                <a:off x="4067944" y="2390613"/>
                <a:ext cx="2520280" cy="1152128"/>
              </a:xfrm>
              <a:prstGeom prst="wedgeRectCallout">
                <a:avLst>
                  <a:gd name="adj1" fmla="val -53900"/>
                  <a:gd name="adj2" fmla="val 70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altLang="zh-TW" sz="2000" b="1" i="1" smtClean="0">
                            <a:latin typeface="Cambria Math"/>
                          </a:rPr>
                        </m:ctrlPr>
                      </m:sSubPr>
                      <m:e>
                        <m:r>
                          <a:rPr lang="en-US" altLang="zh-TW" sz="2000" b="1" i="1" smtClean="0">
                            <a:latin typeface="Cambria Math"/>
                          </a:rPr>
                          <m:t>𝒁</m:t>
                        </m:r>
                      </m:e>
                      <m:sub>
                        <m:r>
                          <a:rPr lang="en-US" altLang="zh-TW" sz="2000" b="1" i="1" smtClean="0">
                            <a:latin typeface="Cambria Math"/>
                          </a:rPr>
                          <m:t>𝑯</m:t>
                        </m:r>
                      </m:sub>
                    </m:sSub>
                  </m:oMath>
                </a14:m>
                <a:r>
                  <a:rPr lang="zh-TW" altLang="en-US" sz="2000" b="1" dirty="0" smtClean="0">
                    <a:latin typeface="微軟正黑體" pitchFamily="34" charset="-120"/>
                    <a:ea typeface="微軟正黑體" pitchFamily="34" charset="-120"/>
                  </a:rPr>
                  <a:t>的分布大致跟觀測的分布相似，但區域較為廣泛。</a:t>
                </a:r>
                <a:endParaRPr lang="zh-TW" altLang="en-US" sz="2000" b="1" dirty="0">
                  <a:latin typeface="微軟正黑體" pitchFamily="34" charset="-120"/>
                  <a:ea typeface="微軟正黑體" pitchFamily="34" charset="-120"/>
                </a:endParaRPr>
              </a:p>
            </p:txBody>
          </p:sp>
        </mc:Choice>
        <mc:Fallback xmlns="">
          <p:sp>
            <p:nvSpPr>
              <p:cNvPr id="7" name="矩形圖說文字 6"/>
              <p:cNvSpPr>
                <a:spLocks noRot="1" noChangeAspect="1" noMove="1" noResize="1" noEditPoints="1" noAdjustHandles="1" noChangeArrowheads="1" noChangeShapeType="1" noTextEdit="1"/>
              </p:cNvSpPr>
              <p:nvPr/>
            </p:nvSpPr>
            <p:spPr>
              <a:xfrm>
                <a:off x="4067944" y="2390613"/>
                <a:ext cx="2520280" cy="1152128"/>
              </a:xfrm>
              <a:prstGeom prst="wedgeRectCallout">
                <a:avLst>
                  <a:gd name="adj1" fmla="val -53900"/>
                  <a:gd name="adj2" fmla="val 70537"/>
                </a:avLst>
              </a:prstGeom>
              <a:blipFill rotWithShape="1">
                <a:blip r:embed="rId4"/>
                <a:stretch>
                  <a:fillRect r="-114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矩形圖說文字 7"/>
              <p:cNvSpPr/>
              <p:nvPr/>
            </p:nvSpPr>
            <p:spPr>
              <a:xfrm>
                <a:off x="2771800" y="2390613"/>
                <a:ext cx="2268252" cy="1080120"/>
              </a:xfrm>
              <a:prstGeom prst="wedgeRectCallout">
                <a:avLst>
                  <a:gd name="adj1" fmla="val 52989"/>
                  <a:gd name="adj2" fmla="val 753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ea typeface="微軟正黑體" pitchFamily="34" charset="-120"/>
                  </a:rPr>
                  <a:t>但</a:t>
                </a:r>
                <a14:m>
                  <m:oMath xmlns:m="http://schemas.openxmlformats.org/officeDocument/2006/math">
                    <m:sSub>
                      <m:sSubPr>
                        <m:ctrlPr>
                          <a:rPr lang="en-US" altLang="zh-TW" sz="2000" b="1" i="1" smtClean="0">
                            <a:latin typeface="Cambria Math"/>
                          </a:rPr>
                        </m:ctrlPr>
                      </m:sSubPr>
                      <m:e>
                        <m:r>
                          <a:rPr lang="en-US" altLang="zh-TW" sz="2000" b="1" i="1" smtClean="0">
                            <a:latin typeface="Cambria Math"/>
                          </a:rPr>
                          <m:t>𝒁</m:t>
                        </m:r>
                      </m:e>
                      <m:sub>
                        <m:r>
                          <a:rPr lang="en-US" altLang="zh-TW" sz="2000" b="1" i="1" smtClean="0">
                            <a:latin typeface="Cambria Math"/>
                          </a:rPr>
                          <m:t>𝑫𝑹</m:t>
                        </m:r>
                      </m:sub>
                    </m:sSub>
                  </m:oMath>
                </a14:m>
                <a:r>
                  <a:rPr lang="zh-TW" altLang="en-US" sz="2000" b="1" dirty="0" smtClean="0">
                    <a:ea typeface="微軟正黑體" pitchFamily="34" charset="-120"/>
                  </a:rPr>
                  <a:t>的模擬則是明顯過大，平均較觀測值多了</a:t>
                </a:r>
                <a:r>
                  <a:rPr lang="en-US" altLang="zh-TW" sz="2000" b="1" dirty="0" smtClean="0">
                    <a:ea typeface="微軟正黑體" pitchFamily="34" charset="-120"/>
                  </a:rPr>
                  <a:t>1dB</a:t>
                </a:r>
                <a:r>
                  <a:rPr lang="zh-TW" altLang="en-US" sz="2000" b="1" dirty="0" smtClean="0">
                    <a:ea typeface="微軟正黑體" pitchFamily="34" charset="-120"/>
                  </a:rPr>
                  <a:t>。</a:t>
                </a:r>
                <a:endParaRPr lang="zh-TW" altLang="en-US" sz="2000" b="1" dirty="0">
                  <a:ea typeface="微軟正黑體" pitchFamily="34" charset="-120"/>
                </a:endParaRPr>
              </a:p>
            </p:txBody>
          </p:sp>
        </mc:Choice>
        <mc:Fallback xmlns="">
          <p:sp>
            <p:nvSpPr>
              <p:cNvPr id="8" name="矩形圖說文字 7"/>
              <p:cNvSpPr>
                <a:spLocks noRot="1" noChangeAspect="1" noMove="1" noResize="1" noEditPoints="1" noAdjustHandles="1" noChangeArrowheads="1" noChangeShapeType="1" noTextEdit="1"/>
              </p:cNvSpPr>
              <p:nvPr/>
            </p:nvSpPr>
            <p:spPr>
              <a:xfrm>
                <a:off x="2771800" y="2390613"/>
                <a:ext cx="2268252" cy="1080120"/>
              </a:xfrm>
              <a:prstGeom prst="wedgeRectCallout">
                <a:avLst>
                  <a:gd name="adj1" fmla="val 52989"/>
                  <a:gd name="adj2" fmla="val 75359"/>
                </a:avLst>
              </a:prstGeom>
              <a:blipFill rotWithShape="1">
                <a:blip r:embed="rId5"/>
                <a:stretch>
                  <a:fillRect l="-1546"/>
                </a:stretch>
              </a:blipFill>
            </p:spPr>
            <p:txBody>
              <a:bodyPr/>
              <a:lstStyle/>
              <a:p>
                <a:r>
                  <a:rPr lang="zh-TW" altLang="en-US">
                    <a:noFill/>
                  </a:rPr>
                  <a:t> </a:t>
                </a:r>
              </a:p>
            </p:txBody>
          </p:sp>
        </mc:Fallback>
      </mc:AlternateContent>
      <p:pic>
        <p:nvPicPr>
          <p:cNvPr id="9" name="圖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9074" y="-27384"/>
            <a:ext cx="7101318" cy="6858000"/>
          </a:xfrm>
          <a:prstGeom prst="rect">
            <a:avLst/>
          </a:prstGeom>
        </p:spPr>
      </p:pic>
      <mc:AlternateContent xmlns:mc="http://schemas.openxmlformats.org/markup-compatibility/2006" xmlns:a14="http://schemas.microsoft.com/office/drawing/2010/main">
        <mc:Choice Requires="a14">
          <p:sp>
            <p:nvSpPr>
              <p:cNvPr id="10" name="矩形圖說文字 9"/>
              <p:cNvSpPr/>
              <p:nvPr/>
            </p:nvSpPr>
            <p:spPr>
              <a:xfrm>
                <a:off x="4036950" y="2564904"/>
                <a:ext cx="2880320" cy="1080120"/>
              </a:xfrm>
              <a:prstGeom prst="wedgeRectCallout">
                <a:avLst>
                  <a:gd name="adj1" fmla="val -54991"/>
                  <a:gd name="adj2" fmla="val 698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ea typeface="微軟正黑體" pitchFamily="34" charset="-120"/>
                  </a:rPr>
                  <a:t>修改後模擬的</a:t>
                </a:r>
                <a14:m>
                  <m:oMath xmlns:m="http://schemas.openxmlformats.org/officeDocument/2006/math">
                    <m:sSub>
                      <m:sSubPr>
                        <m:ctrlPr>
                          <a:rPr lang="en-US" altLang="zh-TW" sz="2000" b="1" i="1" smtClean="0">
                            <a:latin typeface="Cambria Math"/>
                          </a:rPr>
                        </m:ctrlPr>
                      </m:sSubPr>
                      <m:e>
                        <m:r>
                          <a:rPr lang="en-US" altLang="zh-TW" sz="2000" b="1" i="1" smtClean="0">
                            <a:latin typeface="Cambria Math"/>
                          </a:rPr>
                          <m:t>𝒁</m:t>
                        </m:r>
                      </m:e>
                      <m:sub>
                        <m:r>
                          <a:rPr lang="en-US" altLang="zh-TW" sz="2000" b="1" i="1" smtClean="0">
                            <a:latin typeface="Cambria Math"/>
                          </a:rPr>
                          <m:t>𝑯</m:t>
                        </m:r>
                      </m:sub>
                    </m:sSub>
                  </m:oMath>
                </a14:m>
                <a:r>
                  <a:rPr lang="zh-TW" altLang="en-US" sz="2000" b="1" dirty="0" smtClean="0">
                    <a:ea typeface="微軟正黑體" pitchFamily="34" charset="-120"/>
                  </a:rPr>
                  <a:t>分布區域減小，更接近</a:t>
                </a:r>
                <a:r>
                  <a:rPr lang="en-US" altLang="zh-TW" sz="2000" b="1" dirty="0" smtClean="0">
                    <a:ea typeface="微軟正黑體" pitchFamily="34" charset="-120"/>
                  </a:rPr>
                  <a:t>S-Pol</a:t>
                </a:r>
                <a:r>
                  <a:rPr lang="zh-TW" altLang="en-US" sz="2000" b="1" dirty="0" smtClean="0">
                    <a:ea typeface="微軟正黑體" pitchFamily="34" charset="-120"/>
                  </a:rPr>
                  <a:t>的觀測結果。</a:t>
                </a:r>
                <a:endParaRPr lang="zh-TW" altLang="en-US" sz="2000" b="1" dirty="0">
                  <a:ea typeface="微軟正黑體" pitchFamily="34" charset="-120"/>
                </a:endParaRPr>
              </a:p>
            </p:txBody>
          </p:sp>
        </mc:Choice>
        <mc:Fallback xmlns="">
          <p:sp>
            <p:nvSpPr>
              <p:cNvPr id="10" name="矩形圖說文字 9"/>
              <p:cNvSpPr>
                <a:spLocks noRot="1" noChangeAspect="1" noMove="1" noResize="1" noEditPoints="1" noAdjustHandles="1" noChangeArrowheads="1" noChangeShapeType="1" noTextEdit="1"/>
              </p:cNvSpPr>
              <p:nvPr/>
            </p:nvSpPr>
            <p:spPr>
              <a:xfrm>
                <a:off x="4036950" y="2564904"/>
                <a:ext cx="2880320" cy="1080120"/>
              </a:xfrm>
              <a:prstGeom prst="wedgeRectCallout">
                <a:avLst>
                  <a:gd name="adj1" fmla="val -54991"/>
                  <a:gd name="adj2" fmla="val 69882"/>
                </a:avLst>
              </a:prstGeom>
              <a:blipFill rotWithShape="1">
                <a:blip r:embed="rId7"/>
                <a:stretch>
                  <a:fillRect r="-39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矩形圖說文字 10"/>
              <p:cNvSpPr/>
              <p:nvPr/>
            </p:nvSpPr>
            <p:spPr>
              <a:xfrm>
                <a:off x="2245930" y="2240868"/>
                <a:ext cx="2990837" cy="1728192"/>
              </a:xfrm>
              <a:prstGeom prst="wedgeRectCallout">
                <a:avLst>
                  <a:gd name="adj1" fmla="val 46277"/>
                  <a:gd name="adj2" fmla="val 620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altLang="zh-TW" sz="2000" b="1" i="1" smtClean="0">
                            <a:latin typeface="Cambria Math"/>
                          </a:rPr>
                        </m:ctrlPr>
                      </m:sSubPr>
                      <m:e>
                        <m:r>
                          <a:rPr lang="en-US" altLang="zh-TW" sz="2000" b="1" i="1" smtClean="0">
                            <a:latin typeface="Cambria Math"/>
                          </a:rPr>
                          <m:t>𝒁</m:t>
                        </m:r>
                      </m:e>
                      <m:sub>
                        <m:r>
                          <a:rPr lang="en-US" altLang="zh-TW" sz="2000" b="1" i="1" smtClean="0">
                            <a:latin typeface="Cambria Math"/>
                          </a:rPr>
                          <m:t>𝑫𝑹</m:t>
                        </m:r>
                      </m:sub>
                    </m:sSub>
                  </m:oMath>
                </a14:m>
                <a:r>
                  <a:rPr lang="zh-TW" altLang="en-US" sz="2000" b="1" dirty="0" smtClean="0">
                    <a:ea typeface="微軟正黑體" pitchFamily="34" charset="-120"/>
                  </a:rPr>
                  <a:t>在修改後的模擬有明顯的改善，大小及分布區域都與觀測相似，顯示修改後的</a:t>
                </a:r>
                <a:r>
                  <a:rPr lang="en-US" altLang="zh-TW" sz="2000" b="1" dirty="0" smtClean="0">
                    <a:ea typeface="微軟正黑體" pitchFamily="34" charset="-120"/>
                  </a:rPr>
                  <a:t>CAMS-BMS</a:t>
                </a:r>
                <a:r>
                  <a:rPr lang="zh-TW" altLang="en-US" sz="2000" b="1" dirty="0" smtClean="0">
                    <a:ea typeface="微軟正黑體" pitchFamily="34" charset="-120"/>
                  </a:rPr>
                  <a:t>比原始的方法還要更符合實際。</a:t>
                </a:r>
                <a:endParaRPr lang="zh-TW" altLang="en-US" sz="2000" b="1" dirty="0">
                  <a:ea typeface="微軟正黑體" pitchFamily="34" charset="-120"/>
                </a:endParaRPr>
              </a:p>
            </p:txBody>
          </p:sp>
        </mc:Choice>
        <mc:Fallback xmlns="">
          <p:sp>
            <p:nvSpPr>
              <p:cNvPr id="11" name="矩形圖說文字 10"/>
              <p:cNvSpPr>
                <a:spLocks noRot="1" noChangeAspect="1" noMove="1" noResize="1" noEditPoints="1" noAdjustHandles="1" noChangeArrowheads="1" noChangeShapeType="1" noTextEdit="1"/>
              </p:cNvSpPr>
              <p:nvPr/>
            </p:nvSpPr>
            <p:spPr>
              <a:xfrm>
                <a:off x="2245930" y="2240868"/>
                <a:ext cx="2990837" cy="1728192"/>
              </a:xfrm>
              <a:prstGeom prst="wedgeRectCallout">
                <a:avLst>
                  <a:gd name="adj1" fmla="val 46277"/>
                  <a:gd name="adj2" fmla="val 62065"/>
                </a:avLst>
              </a:prstGeom>
              <a:blipFill rotWithShape="1">
                <a:blip r:embed="rId8"/>
                <a:stretch>
                  <a:fillRect l="-1616" r="-161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68115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0" grpId="0" animBg="1"/>
      <p:bldP spid="10" grpId="1"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3600" b="1" dirty="0">
                <a:solidFill>
                  <a:schemeClr val="accent1"/>
                </a:solidFill>
                <a:effectLst>
                  <a:outerShdw blurRad="38100" dist="38100" dir="2700000" algn="tl">
                    <a:srgbClr val="000000">
                      <a:alpha val="43137"/>
                    </a:srgbClr>
                  </a:outerShdw>
                </a:effectLst>
                <a:ea typeface="微軟正黑體" pitchFamily="34" charset="-120"/>
              </a:rPr>
              <a:t>質量加權平均</a:t>
            </a:r>
            <a:r>
              <a:rPr lang="zh-TW" altLang="en-US" sz="3600" b="1" dirty="0" smtClean="0">
                <a:solidFill>
                  <a:schemeClr val="accent1"/>
                </a:solidFill>
                <a:effectLst>
                  <a:outerShdw blurRad="38100" dist="38100" dir="2700000" algn="tl">
                    <a:srgbClr val="000000">
                      <a:alpha val="43137"/>
                    </a:srgbClr>
                  </a:outerShdw>
                </a:effectLst>
                <a:ea typeface="微軟正黑體" pitchFamily="34" charset="-120"/>
              </a:rPr>
              <a:t>直徑</a:t>
            </a:r>
            <a:endParaRPr lang="zh-TW" altLang="en-US" sz="3600"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r>
                  <a:rPr lang="zh-TW" altLang="en-US" sz="2800" b="1" dirty="0" smtClean="0">
                    <a:ea typeface="微軟正黑體" pitchFamily="34" charset="-120"/>
                  </a:rPr>
                  <a:t>比較雷達觀測與個別微物理方法模擬的</a:t>
                </a:r>
                <a14:m>
                  <m:oMath xmlns:m="http://schemas.openxmlformats.org/officeDocument/2006/math">
                    <m:sSub>
                      <m:sSubPr>
                        <m:ctrlPr>
                          <a:rPr lang="en-US" altLang="zh-TW" sz="2800" b="1" i="1" smtClean="0">
                            <a:latin typeface="Cambria Math"/>
                          </a:rPr>
                        </m:ctrlPr>
                      </m:sSubPr>
                      <m:e>
                        <m:r>
                          <a:rPr lang="en-US" altLang="zh-TW" sz="2800" b="1" i="1" smtClean="0">
                            <a:latin typeface="Cambria Math"/>
                          </a:rPr>
                          <m:t>𝑫</m:t>
                        </m:r>
                      </m:e>
                      <m:sub>
                        <m:r>
                          <a:rPr lang="en-US" altLang="zh-TW" sz="2800" b="1" i="1" smtClean="0">
                            <a:latin typeface="Cambria Math"/>
                          </a:rPr>
                          <m:t>𝒎</m:t>
                        </m:r>
                      </m:sub>
                    </m:sSub>
                    <m:r>
                      <a:rPr lang="en-US" altLang="zh-TW" sz="2800" b="1" i="0" smtClean="0">
                        <a:latin typeface="Cambria Math"/>
                      </a:rPr>
                      <m:t>(</m:t>
                    </m:r>
                    <m:r>
                      <m:rPr>
                        <m:nor/>
                      </m:rPr>
                      <a:rPr lang="en-US" altLang="zh-TW" sz="2800" b="1">
                        <a:ea typeface="微軟正黑體" pitchFamily="34" charset="-120"/>
                      </a:rPr>
                      <m:t>Mass</m:t>
                    </m:r>
                    <m:r>
                      <m:rPr>
                        <m:nor/>
                      </m:rPr>
                      <a:rPr lang="en-US" altLang="zh-TW" sz="2800" b="1">
                        <a:ea typeface="微軟正黑體" pitchFamily="34" charset="-120"/>
                      </a:rPr>
                      <m:t>‐</m:t>
                    </m:r>
                    <m:r>
                      <m:rPr>
                        <m:nor/>
                      </m:rPr>
                      <a:rPr lang="en-US" altLang="zh-TW" sz="2800" b="1" i="0" smtClean="0">
                        <a:ea typeface="微軟正黑體" pitchFamily="34" charset="-120"/>
                      </a:rPr>
                      <m:t>w</m:t>
                    </m:r>
                    <m:r>
                      <m:rPr>
                        <m:nor/>
                      </m:rPr>
                      <a:rPr lang="en-US" altLang="zh-TW" sz="2800" b="1">
                        <a:ea typeface="微軟正黑體" pitchFamily="34" charset="-120"/>
                      </a:rPr>
                      <m:t>eighted</m:t>
                    </m:r>
                    <m:r>
                      <m:rPr>
                        <m:nor/>
                      </m:rPr>
                      <a:rPr lang="en-US" altLang="zh-TW" sz="2800" b="1">
                        <a:ea typeface="微軟正黑體" pitchFamily="34" charset="-120"/>
                      </a:rPr>
                      <m:t> </m:t>
                    </m:r>
                    <m:r>
                      <m:rPr>
                        <m:nor/>
                      </m:rPr>
                      <a:rPr lang="en-US" altLang="zh-TW" sz="2800" b="1" i="0" smtClean="0">
                        <a:ea typeface="微軟正黑體" pitchFamily="34" charset="-120"/>
                      </a:rPr>
                      <m:t>m</m:t>
                    </m:r>
                    <m:r>
                      <m:rPr>
                        <m:nor/>
                      </m:rPr>
                      <a:rPr lang="en-US" altLang="zh-TW" sz="2800" b="1">
                        <a:ea typeface="微軟正黑體" pitchFamily="34" charset="-120"/>
                      </a:rPr>
                      <m:t>ean</m:t>
                    </m:r>
                    <m:r>
                      <m:rPr>
                        <m:nor/>
                      </m:rPr>
                      <a:rPr lang="en-US" altLang="zh-TW" sz="2800" b="1">
                        <a:ea typeface="微軟正黑體" pitchFamily="34" charset="-120"/>
                      </a:rPr>
                      <m:t> </m:t>
                    </m:r>
                    <m:r>
                      <m:rPr>
                        <m:nor/>
                      </m:rPr>
                      <a:rPr lang="en-US" altLang="zh-TW" sz="2800" b="1" i="0" smtClean="0">
                        <a:ea typeface="微軟正黑體" pitchFamily="34" charset="-120"/>
                      </a:rPr>
                      <m:t>d</m:t>
                    </m:r>
                    <m:r>
                      <m:rPr>
                        <m:nor/>
                      </m:rPr>
                      <a:rPr lang="en-US" altLang="zh-TW" sz="2800" b="1">
                        <a:ea typeface="微軟正黑體" pitchFamily="34" charset="-120"/>
                      </a:rPr>
                      <m:t>iameter</m:t>
                    </m:r>
                    <m:r>
                      <m:rPr>
                        <m:nor/>
                      </m:rPr>
                      <a:rPr lang="en-US" altLang="zh-TW" sz="2800" b="1" i="0" smtClean="0">
                        <a:ea typeface="微軟正黑體" pitchFamily="34" charset="-120"/>
                      </a:rPr>
                      <m:t>)</m:t>
                    </m:r>
                  </m:oMath>
                </a14:m>
                <a:r>
                  <a:rPr lang="zh-TW" altLang="en-US" sz="2800" b="1" dirty="0" smtClean="0">
                    <a:ea typeface="微軟正黑體" pitchFamily="34" charset="-120"/>
                  </a:rPr>
                  <a:t>垂直變化：</a:t>
                </a:r>
                <a:endParaRPr lang="en-US" altLang="zh-TW" sz="2800" b="1" dirty="0" smtClean="0">
                  <a:ea typeface="微軟正黑體" pitchFamily="34" charset="-120"/>
                </a:endParaRPr>
              </a:p>
              <a:p>
                <a:endParaRPr lang="en-US" altLang="zh-TW" sz="2800" b="1" dirty="0">
                  <a:ea typeface="微軟正黑體" pitchFamily="34" charset="-120"/>
                </a:endParaRPr>
              </a:p>
              <a:p>
                <a14:m>
                  <m:oMath xmlns:m="http://schemas.openxmlformats.org/officeDocument/2006/math">
                    <m:sSub>
                      <m:sSubPr>
                        <m:ctrlPr>
                          <a:rPr lang="en-US" altLang="zh-TW" sz="2800" b="1" i="1" smtClean="0">
                            <a:solidFill>
                              <a:schemeClr val="accent6">
                                <a:lumMod val="50000"/>
                              </a:schemeClr>
                            </a:solidFill>
                            <a:latin typeface="Cambria Math"/>
                          </a:rPr>
                        </m:ctrlPr>
                      </m:sSubPr>
                      <m:e>
                        <m:r>
                          <a:rPr lang="en-US" altLang="zh-TW" sz="2800" b="1" i="1">
                            <a:solidFill>
                              <a:schemeClr val="accent6">
                                <a:lumMod val="50000"/>
                              </a:schemeClr>
                            </a:solidFill>
                            <a:latin typeface="Cambria Math"/>
                          </a:rPr>
                          <m:t>𝑫</m:t>
                        </m:r>
                      </m:e>
                      <m:sub>
                        <m:r>
                          <a:rPr lang="en-US" altLang="zh-TW" sz="2800" b="1" i="1">
                            <a:solidFill>
                              <a:schemeClr val="accent6">
                                <a:lumMod val="50000"/>
                              </a:schemeClr>
                            </a:solidFill>
                            <a:latin typeface="Cambria Math"/>
                          </a:rPr>
                          <m:t>𝒎</m:t>
                        </m:r>
                      </m:sub>
                    </m:sSub>
                    <m:r>
                      <a:rPr lang="en-US" altLang="zh-TW" sz="2800" b="1" i="1" smtClean="0">
                        <a:solidFill>
                          <a:schemeClr val="accent6">
                            <a:lumMod val="50000"/>
                          </a:schemeClr>
                        </a:solidFill>
                        <a:latin typeface="Cambria Math"/>
                        <a:ea typeface="Cambria Math"/>
                      </a:rPr>
                      <m:t>=</m:t>
                    </m:r>
                    <m:r>
                      <a:rPr lang="en-US" altLang="zh-TW" sz="2800" b="1" i="1" smtClean="0">
                        <a:solidFill>
                          <a:schemeClr val="accent6">
                            <a:lumMod val="50000"/>
                          </a:schemeClr>
                        </a:solidFill>
                        <a:latin typeface="Cambria Math"/>
                        <a:ea typeface="Cambria Math"/>
                      </a:rPr>
                      <m:t>𝟏</m:t>
                    </m:r>
                    <m:r>
                      <a:rPr lang="en-US" altLang="zh-TW" sz="2800" b="1" i="1" smtClean="0">
                        <a:solidFill>
                          <a:schemeClr val="accent6">
                            <a:lumMod val="50000"/>
                          </a:schemeClr>
                        </a:solidFill>
                        <a:latin typeface="Cambria Math"/>
                        <a:ea typeface="Cambria Math"/>
                      </a:rPr>
                      <m:t>.</m:t>
                    </m:r>
                    <m:r>
                      <a:rPr lang="en-US" altLang="zh-TW" sz="2800" b="1" i="1" smtClean="0">
                        <a:solidFill>
                          <a:schemeClr val="accent6">
                            <a:lumMod val="50000"/>
                          </a:schemeClr>
                        </a:solidFill>
                        <a:latin typeface="Cambria Math"/>
                        <a:ea typeface="Cambria Math"/>
                      </a:rPr>
                      <m:t>𝟔𝟏𝟗</m:t>
                    </m:r>
                    <m:sSup>
                      <m:sSupPr>
                        <m:ctrlPr>
                          <a:rPr lang="en-US" altLang="zh-TW" sz="2800" b="1" i="1" smtClean="0">
                            <a:solidFill>
                              <a:schemeClr val="accent6">
                                <a:lumMod val="50000"/>
                              </a:schemeClr>
                            </a:solidFill>
                            <a:latin typeface="Cambria Math"/>
                            <a:ea typeface="Cambria Math"/>
                          </a:rPr>
                        </m:ctrlPr>
                      </m:sSupPr>
                      <m:e>
                        <m:d>
                          <m:dPr>
                            <m:ctrlPr>
                              <a:rPr lang="en-US" altLang="zh-TW" sz="2800" b="1" i="1" smtClean="0">
                                <a:solidFill>
                                  <a:schemeClr val="accent6">
                                    <a:lumMod val="50000"/>
                                  </a:schemeClr>
                                </a:solidFill>
                                <a:latin typeface="Cambria Math"/>
                                <a:ea typeface="Cambria Math"/>
                              </a:rPr>
                            </m:ctrlPr>
                          </m:dPr>
                          <m:e>
                            <m:sSub>
                              <m:sSubPr>
                                <m:ctrlPr>
                                  <a:rPr lang="en-US" altLang="zh-TW" sz="2800" b="1" i="1" smtClean="0">
                                    <a:solidFill>
                                      <a:schemeClr val="accent6">
                                        <a:lumMod val="50000"/>
                                      </a:schemeClr>
                                    </a:solidFill>
                                    <a:latin typeface="Cambria Math"/>
                                    <a:ea typeface="Cambria Math"/>
                                  </a:rPr>
                                </m:ctrlPr>
                              </m:sSubPr>
                              <m:e>
                                <m:r>
                                  <a:rPr lang="en-US" altLang="zh-TW" sz="2800" b="1" i="1" smtClean="0">
                                    <a:solidFill>
                                      <a:schemeClr val="accent6">
                                        <a:lumMod val="50000"/>
                                      </a:schemeClr>
                                    </a:solidFill>
                                    <a:latin typeface="Cambria Math"/>
                                    <a:ea typeface="Cambria Math"/>
                                  </a:rPr>
                                  <m:t>𝒁</m:t>
                                </m:r>
                              </m:e>
                              <m:sub>
                                <m:r>
                                  <a:rPr lang="en-US" altLang="zh-TW" sz="2800" b="1" i="1" smtClean="0">
                                    <a:solidFill>
                                      <a:schemeClr val="accent6">
                                        <a:lumMod val="50000"/>
                                      </a:schemeClr>
                                    </a:solidFill>
                                    <a:latin typeface="Cambria Math"/>
                                    <a:ea typeface="Cambria Math"/>
                                  </a:rPr>
                                  <m:t>𝑫𝑹</m:t>
                                </m:r>
                              </m:sub>
                            </m:sSub>
                          </m:e>
                        </m:d>
                      </m:e>
                      <m:sup>
                        <m:r>
                          <a:rPr lang="en-US" altLang="zh-TW" sz="2800" b="1" i="1" smtClean="0">
                            <a:solidFill>
                              <a:schemeClr val="accent6">
                                <a:lumMod val="50000"/>
                              </a:schemeClr>
                            </a:solidFill>
                            <a:latin typeface="Cambria Math"/>
                            <a:ea typeface="Cambria Math"/>
                          </a:rPr>
                          <m:t>𝟎</m:t>
                        </m:r>
                        <m:r>
                          <a:rPr lang="en-US" altLang="zh-TW" sz="2800" b="1" i="1" smtClean="0">
                            <a:solidFill>
                              <a:schemeClr val="accent6">
                                <a:lumMod val="50000"/>
                              </a:schemeClr>
                            </a:solidFill>
                            <a:latin typeface="Cambria Math"/>
                            <a:ea typeface="Cambria Math"/>
                          </a:rPr>
                          <m:t>.</m:t>
                        </m:r>
                        <m:r>
                          <a:rPr lang="en-US" altLang="zh-TW" sz="2800" b="1" i="1" smtClean="0">
                            <a:solidFill>
                              <a:schemeClr val="accent6">
                                <a:lumMod val="50000"/>
                              </a:schemeClr>
                            </a:solidFill>
                            <a:latin typeface="Cambria Math"/>
                            <a:ea typeface="Cambria Math"/>
                          </a:rPr>
                          <m:t>𝟒𝟖𝟓</m:t>
                        </m:r>
                      </m:sup>
                    </m:sSup>
                  </m:oMath>
                </a14:m>
                <a:endParaRPr lang="en-US" altLang="zh-TW" sz="2800" b="1" dirty="0" smtClean="0">
                  <a:ea typeface="微軟正黑體" pitchFamily="34" charset="-120"/>
                </a:endParaRPr>
              </a:p>
              <a:p>
                <a:r>
                  <a:rPr lang="en-US" altLang="zh-TW" sz="2800" b="1" dirty="0" smtClean="0">
                    <a:ea typeface="微軟正黑體" pitchFamily="34" charset="-120"/>
                  </a:rPr>
                  <a:t>6/14 9:30 to 10:30 UTC</a:t>
                </a:r>
                <a:endParaRPr lang="zh-TW" altLang="en-US" sz="2800" b="1" dirty="0">
                  <a:ea typeface="微軟正黑體" pitchFamily="34" charset="-12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1259" t="-1213"/>
                </a:stretch>
              </a:blipFill>
            </p:spPr>
            <p:txBody>
              <a:bodyPr/>
              <a:lstStyle/>
              <a:p>
                <a:r>
                  <a:rPr lang="zh-TW" altLang="en-US">
                    <a:noFill/>
                  </a:rPr>
                  <a:t> </a:t>
                </a:r>
              </a:p>
            </p:txBody>
          </p:sp>
        </mc:Fallback>
      </mc:AlternateContent>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2636912"/>
            <a:ext cx="3696216" cy="4105848"/>
          </a:xfrm>
          <a:prstGeom prst="rect">
            <a:avLst/>
          </a:prstGeom>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2000" y="365383"/>
            <a:ext cx="6480000" cy="6199237"/>
          </a:xfrm>
          <a:prstGeom prst="rect">
            <a:avLst/>
          </a:prstGeom>
        </p:spPr>
      </p:pic>
      <mc:AlternateContent xmlns:mc="http://schemas.openxmlformats.org/markup-compatibility/2006" xmlns:a14="http://schemas.microsoft.com/office/drawing/2010/main">
        <mc:Choice Requires="a14">
          <p:sp>
            <p:nvSpPr>
              <p:cNvPr id="7" name="矩形圖說文字 6"/>
              <p:cNvSpPr/>
              <p:nvPr/>
            </p:nvSpPr>
            <p:spPr>
              <a:xfrm>
                <a:off x="5940152" y="2780926"/>
                <a:ext cx="3036584" cy="1368153"/>
              </a:xfrm>
              <a:prstGeom prst="wedgeRectCallout">
                <a:avLst>
                  <a:gd name="adj1" fmla="val -49767"/>
                  <a:gd name="adj2" fmla="val -757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altLang="zh-TW" sz="2000" b="1" i="1" smtClean="0">
                            <a:latin typeface="Cambria Math"/>
                          </a:rPr>
                        </m:ctrlPr>
                      </m:sSubPr>
                      <m:e>
                        <m:r>
                          <a:rPr lang="en-US" altLang="zh-TW" sz="2000" b="1" i="1" smtClean="0">
                            <a:latin typeface="Cambria Math"/>
                          </a:rPr>
                          <m:t>𝑫</m:t>
                        </m:r>
                      </m:e>
                      <m:sub>
                        <m:r>
                          <a:rPr lang="en-US" altLang="zh-TW" sz="2000" b="1" i="1" smtClean="0">
                            <a:latin typeface="Cambria Math"/>
                          </a:rPr>
                          <m:t>𝒎</m:t>
                        </m:r>
                      </m:sub>
                    </m:sSub>
                  </m:oMath>
                </a14:m>
                <a:r>
                  <a:rPr lang="zh-TW" altLang="en-US" sz="2000" b="1" dirty="0" smtClean="0">
                    <a:ea typeface="微軟正黑體" pitchFamily="34" charset="-120"/>
                  </a:rPr>
                  <a:t>的比較結果</a:t>
                </a:r>
                <a:r>
                  <a:rPr lang="en-US" altLang="zh-TW" sz="2000" b="1" dirty="0" smtClean="0">
                    <a:ea typeface="微軟正黑體" pitchFamily="34" charset="-120"/>
                  </a:rPr>
                  <a:t>WDM6</a:t>
                </a:r>
                <a:r>
                  <a:rPr lang="zh-TW" altLang="en-US" sz="2000" b="1" dirty="0" smtClean="0">
                    <a:ea typeface="微軟正黑體" pitchFamily="34" charset="-120"/>
                  </a:rPr>
                  <a:t>過小，而</a:t>
                </a:r>
                <a:r>
                  <a:rPr lang="en-US" altLang="zh-TW" sz="2000" b="1" dirty="0" smtClean="0">
                    <a:ea typeface="微軟正黑體" pitchFamily="34" charset="-120"/>
                  </a:rPr>
                  <a:t>Morrison</a:t>
                </a:r>
                <a:r>
                  <a:rPr lang="zh-TW" altLang="en-US" sz="2000" b="1" dirty="0" smtClean="0">
                    <a:ea typeface="微軟正黑體" pitchFamily="34" charset="-120"/>
                  </a:rPr>
                  <a:t>及</a:t>
                </a:r>
                <a:r>
                  <a:rPr lang="en-US" altLang="zh-TW" sz="2000" b="1" dirty="0" smtClean="0">
                    <a:ea typeface="微軟正黑體" pitchFamily="34" charset="-120"/>
                  </a:rPr>
                  <a:t>CAMS-BMS</a:t>
                </a:r>
                <a:r>
                  <a:rPr lang="zh-TW" altLang="en-US" sz="2000" b="1" dirty="0" smtClean="0">
                    <a:ea typeface="微軟正黑體" pitchFamily="34" charset="-120"/>
                  </a:rPr>
                  <a:t>過大的情形與</a:t>
                </a:r>
                <a14:m>
                  <m:oMath xmlns:m="http://schemas.openxmlformats.org/officeDocument/2006/math">
                    <m:sSub>
                      <m:sSubPr>
                        <m:ctrlPr>
                          <a:rPr lang="en-US" altLang="zh-TW" sz="2000" b="1" i="1" smtClean="0">
                            <a:latin typeface="Cambria Math"/>
                          </a:rPr>
                        </m:ctrlPr>
                      </m:sSubPr>
                      <m:e>
                        <m:r>
                          <a:rPr lang="en-US" altLang="zh-TW" sz="2000" b="1" i="1" smtClean="0">
                            <a:latin typeface="Cambria Math"/>
                          </a:rPr>
                          <m:t>𝒁</m:t>
                        </m:r>
                      </m:e>
                      <m:sub>
                        <m:r>
                          <a:rPr lang="en-US" altLang="zh-TW" sz="2000" b="1" i="1" smtClean="0">
                            <a:latin typeface="Cambria Math"/>
                          </a:rPr>
                          <m:t>𝑫𝑹</m:t>
                        </m:r>
                      </m:sub>
                    </m:sSub>
                  </m:oMath>
                </a14:m>
                <a:r>
                  <a:rPr lang="zh-TW" altLang="en-US" sz="2000" b="1" dirty="0" smtClean="0">
                    <a:ea typeface="微軟正黑體" pitchFamily="34" charset="-120"/>
                  </a:rPr>
                  <a:t>的比較結果相同。</a:t>
                </a:r>
                <a:endParaRPr lang="zh-TW" altLang="en-US" sz="2000" b="1" dirty="0">
                  <a:ea typeface="微軟正黑體" pitchFamily="34" charset="-120"/>
                </a:endParaRPr>
              </a:p>
            </p:txBody>
          </p:sp>
        </mc:Choice>
        <mc:Fallback xmlns="">
          <p:sp>
            <p:nvSpPr>
              <p:cNvPr id="7" name="矩形圖說文字 6"/>
              <p:cNvSpPr>
                <a:spLocks noRot="1" noChangeAspect="1" noMove="1" noResize="1" noEditPoints="1" noAdjustHandles="1" noChangeArrowheads="1" noChangeShapeType="1" noTextEdit="1"/>
              </p:cNvSpPr>
              <p:nvPr/>
            </p:nvSpPr>
            <p:spPr>
              <a:xfrm>
                <a:off x="5940152" y="2780926"/>
                <a:ext cx="3036584" cy="1368153"/>
              </a:xfrm>
              <a:prstGeom prst="wedgeRectCallout">
                <a:avLst>
                  <a:gd name="adj1" fmla="val -49767"/>
                  <a:gd name="adj2" fmla="val -75706"/>
                </a:avLst>
              </a:prstGeom>
              <a:blipFill rotWithShape="1">
                <a:blip r:embed="rId5"/>
                <a:stretch>
                  <a:fillRect b="-3484"/>
                </a:stretch>
              </a:blipFill>
            </p:spPr>
            <p:txBody>
              <a:bodyPr/>
              <a:lstStyle/>
              <a:p>
                <a:r>
                  <a:rPr lang="zh-TW" altLang="en-US">
                    <a:noFill/>
                  </a:rPr>
                  <a:t> </a:t>
                </a:r>
              </a:p>
            </p:txBody>
          </p:sp>
        </mc:Fallback>
      </mc:AlternateContent>
      <p:sp>
        <p:nvSpPr>
          <p:cNvPr id="8" name="矩形圖說文字 7"/>
          <p:cNvSpPr/>
          <p:nvPr/>
        </p:nvSpPr>
        <p:spPr>
          <a:xfrm>
            <a:off x="395536" y="2636912"/>
            <a:ext cx="2736304" cy="1224136"/>
          </a:xfrm>
          <a:prstGeom prst="wedgeRectCallout">
            <a:avLst>
              <a:gd name="adj1" fmla="val 79286"/>
              <a:gd name="adj2" fmla="val 371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ea typeface="微軟正黑體" pitchFamily="34" charset="-120"/>
              </a:rPr>
              <a:t>修改過後的</a:t>
            </a:r>
            <a:r>
              <a:rPr lang="en-US" altLang="zh-TW" sz="2000" b="1" dirty="0" smtClean="0">
                <a:ea typeface="微軟正黑體" pitchFamily="34" charset="-120"/>
              </a:rPr>
              <a:t>CAMS-BMS</a:t>
            </a:r>
            <a:r>
              <a:rPr lang="zh-TW" altLang="en-US" sz="2000" b="1" dirty="0" smtClean="0">
                <a:ea typeface="微軟正黑體" pitchFamily="34" charset="-120"/>
              </a:rPr>
              <a:t>的模擬結果與</a:t>
            </a:r>
            <a:r>
              <a:rPr lang="en-US" altLang="zh-TW" sz="2000" b="1" dirty="0" smtClean="0">
                <a:ea typeface="微軟正黑體" pitchFamily="34" charset="-120"/>
              </a:rPr>
              <a:t>S-Pol</a:t>
            </a:r>
            <a:r>
              <a:rPr lang="zh-TW" altLang="en-US" sz="2000" b="1" dirty="0" smtClean="0">
                <a:ea typeface="微軟正黑體" pitchFamily="34" charset="-120"/>
              </a:rPr>
              <a:t>的觀測最為相似。</a:t>
            </a:r>
            <a:endParaRPr lang="zh-TW" altLang="en-US" sz="2000" b="1" dirty="0">
              <a:ea typeface="微軟正黑體" pitchFamily="34" charset="-120"/>
            </a:endParaRPr>
          </a:p>
        </p:txBody>
      </p:sp>
    </p:spTree>
    <p:extLst>
      <p:ext uri="{BB962C8B-B14F-4D97-AF65-F5344CB8AC3E}">
        <p14:creationId xmlns:p14="http://schemas.microsoft.com/office/powerpoint/2010/main" val="98995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3600" b="1" dirty="0">
                <a:solidFill>
                  <a:schemeClr val="accent1"/>
                </a:solidFill>
                <a:effectLst>
                  <a:outerShdw blurRad="38100" dist="38100" dir="2700000" algn="tl">
                    <a:srgbClr val="000000">
                      <a:alpha val="43137"/>
                    </a:srgbClr>
                  </a:outerShdw>
                </a:effectLst>
                <a:ea typeface="微軟正黑體" pitchFamily="34" charset="-120"/>
              </a:rPr>
              <a:t>垂直速度</a:t>
            </a:r>
            <a:endParaRPr lang="en-US" altLang="zh-TW" sz="3600" b="1" dirty="0">
              <a:solidFill>
                <a:schemeClr val="accent1"/>
              </a:solidFill>
              <a:effectLst>
                <a:outerShdw blurRad="38100" dist="38100" dir="2700000" algn="tl">
                  <a:srgbClr val="000000">
                    <a:alpha val="43137"/>
                  </a:srgbClr>
                </a:outerShdw>
              </a:effectLst>
              <a:ea typeface="微軟正黑體" pitchFamily="34" charset="-120"/>
            </a:endParaRPr>
          </a:p>
        </p:txBody>
      </p:sp>
      <p:sp>
        <p:nvSpPr>
          <p:cNvPr id="3" name="內容版面配置區 2"/>
          <p:cNvSpPr>
            <a:spLocks noGrp="1"/>
          </p:cNvSpPr>
          <p:nvPr>
            <p:ph idx="1"/>
          </p:nvPr>
        </p:nvSpPr>
        <p:spPr/>
        <p:txBody>
          <a:bodyPr>
            <a:normAutofit/>
          </a:bodyPr>
          <a:lstStyle/>
          <a:p>
            <a:r>
              <a:rPr lang="zh-TW" altLang="en-US" sz="2800" b="1" dirty="0" smtClean="0">
                <a:ea typeface="微軟正黑體" pitchFamily="34" charset="-120"/>
              </a:rPr>
              <a:t>垂直速度是雲微物理過程中的一個重要項目，也影響大氣中潛熱與沉降，因此除了</a:t>
            </a:r>
            <a:r>
              <a:rPr lang="en-US" altLang="zh-TW" sz="2800" b="1" dirty="0" smtClean="0">
                <a:ea typeface="微軟正黑體" pitchFamily="34" charset="-120"/>
              </a:rPr>
              <a:t>DSD</a:t>
            </a:r>
            <a:r>
              <a:rPr lang="zh-TW" altLang="en-US" sz="2800" b="1" dirty="0" smtClean="0">
                <a:ea typeface="微軟正黑體" pitchFamily="34" charset="-120"/>
              </a:rPr>
              <a:t>的之外，垂直速度模擬的也非常重要。</a:t>
            </a:r>
            <a:endParaRPr lang="en-US" altLang="zh-TW" sz="2800" b="1" dirty="0" smtClean="0">
              <a:ea typeface="微軟正黑體" pitchFamily="34" charset="-120"/>
            </a:endParaRPr>
          </a:p>
          <a:p>
            <a:endParaRPr lang="en-US" altLang="zh-TW" sz="2800" b="1" dirty="0">
              <a:ea typeface="微軟正黑體" pitchFamily="34" charset="-120"/>
            </a:endParaRPr>
          </a:p>
          <a:p>
            <a:r>
              <a:rPr lang="zh-TW" altLang="en-US" sz="2800" b="1" dirty="0" smtClean="0">
                <a:ea typeface="微軟正黑體" pitchFamily="34" charset="-120"/>
              </a:rPr>
              <a:t>雙偏極化督卜勒雷達的觀測透過變分方法得到三維的風場資訊。</a:t>
            </a:r>
            <a:r>
              <a:rPr lang="en-US" altLang="zh-TW" sz="2800" b="1" dirty="0">
                <a:solidFill>
                  <a:srgbClr val="C00000"/>
                </a:solidFill>
              </a:rPr>
              <a:t>(</a:t>
            </a:r>
            <a:r>
              <a:rPr lang="en-US" altLang="zh-TW" sz="2800" b="1" dirty="0" err="1" smtClean="0">
                <a:solidFill>
                  <a:srgbClr val="C00000"/>
                </a:solidFill>
              </a:rPr>
              <a:t>Liou</a:t>
            </a:r>
            <a:r>
              <a:rPr lang="en-US" altLang="zh-TW" sz="2800" b="1" dirty="0" smtClean="0">
                <a:solidFill>
                  <a:srgbClr val="C00000"/>
                </a:solidFill>
              </a:rPr>
              <a:t> </a:t>
            </a:r>
            <a:r>
              <a:rPr lang="en-US" altLang="zh-TW" sz="2800" b="1" dirty="0">
                <a:solidFill>
                  <a:srgbClr val="C00000"/>
                </a:solidFill>
              </a:rPr>
              <a:t>and Chang, </a:t>
            </a:r>
            <a:r>
              <a:rPr lang="en-US" altLang="zh-TW" sz="2800" b="1" dirty="0" smtClean="0">
                <a:solidFill>
                  <a:srgbClr val="C00000"/>
                </a:solidFill>
              </a:rPr>
              <a:t>2009)</a:t>
            </a:r>
            <a:endParaRPr lang="zh-TW" altLang="en-US" sz="2800" b="1" dirty="0">
              <a:solidFill>
                <a:srgbClr val="C00000"/>
              </a:solidFill>
              <a:ea typeface="微軟正黑體" pitchFamily="34" charset="-120"/>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2708920"/>
            <a:ext cx="3543795" cy="3962953"/>
          </a:xfrm>
          <a:prstGeom prst="rect">
            <a:avLst/>
          </a:prstGeom>
        </p:spPr>
      </p:pic>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99997"/>
            <a:ext cx="8246323" cy="6480000"/>
          </a:xfrm>
          <a:prstGeom prst="rect">
            <a:avLst/>
          </a:prstGeom>
        </p:spPr>
      </p:pic>
      <p:sp>
        <p:nvSpPr>
          <p:cNvPr id="8" name="矩形圖說文字 7"/>
          <p:cNvSpPr/>
          <p:nvPr/>
        </p:nvSpPr>
        <p:spPr>
          <a:xfrm>
            <a:off x="3760657" y="548680"/>
            <a:ext cx="3494893" cy="2016224"/>
          </a:xfrm>
          <a:prstGeom prst="wedgeRectCallout">
            <a:avLst>
              <a:gd name="adj1" fmla="val -52216"/>
              <a:gd name="adj2" fmla="val 663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ea typeface="微軟正黑體" pitchFamily="34" charset="-120"/>
              </a:rPr>
              <a:t>雷達反演的垂直風場，正的垂直速度最大處是在</a:t>
            </a:r>
            <a:r>
              <a:rPr lang="en-US" altLang="zh-TW" sz="2000" b="1" dirty="0" smtClean="0">
                <a:ea typeface="微軟正黑體" pitchFamily="34" charset="-120"/>
              </a:rPr>
              <a:t>4-5km</a:t>
            </a:r>
            <a:r>
              <a:rPr lang="zh-TW" altLang="en-US" sz="2000" b="1" dirty="0" smtClean="0">
                <a:ea typeface="微軟正黑體" pitchFamily="34" charset="-120"/>
              </a:rPr>
              <a:t>，速度達</a:t>
            </a:r>
            <a:r>
              <a:rPr lang="en-US" altLang="zh-TW" sz="2000" b="1" dirty="0" smtClean="0">
                <a:ea typeface="微軟正黑體" pitchFamily="34" charset="-120"/>
              </a:rPr>
              <a:t>11 m/s</a:t>
            </a:r>
            <a:r>
              <a:rPr lang="zh-TW" altLang="en-US" sz="2000" b="1" dirty="0" smtClean="0">
                <a:ea typeface="微軟正黑體" pitchFamily="34" charset="-120"/>
              </a:rPr>
              <a:t>，而</a:t>
            </a:r>
            <a:r>
              <a:rPr lang="en-US" altLang="zh-TW" sz="2000" b="1" dirty="0" smtClean="0">
                <a:ea typeface="微軟正黑體" pitchFamily="34" charset="-120"/>
              </a:rPr>
              <a:t>6</a:t>
            </a:r>
            <a:r>
              <a:rPr lang="zh-TW" altLang="en-US" sz="2000" b="1" dirty="0" smtClean="0">
                <a:ea typeface="微軟正黑體" pitchFamily="34" charset="-120"/>
              </a:rPr>
              <a:t> </a:t>
            </a:r>
            <a:r>
              <a:rPr lang="en-US" altLang="zh-TW" sz="2000" b="1" dirty="0" smtClean="0">
                <a:ea typeface="微軟正黑體" pitchFamily="34" charset="-120"/>
              </a:rPr>
              <a:t>m/s</a:t>
            </a:r>
            <a:r>
              <a:rPr lang="zh-TW" altLang="en-US" sz="2000" b="1" dirty="0" smtClean="0">
                <a:ea typeface="微軟正黑體" pitchFamily="34" charset="-120"/>
              </a:rPr>
              <a:t>的發生頻率有</a:t>
            </a:r>
            <a:r>
              <a:rPr lang="en-US" altLang="zh-TW" sz="2000" b="1" dirty="0" smtClean="0">
                <a:ea typeface="微軟正黑體" pitchFamily="34" charset="-120"/>
              </a:rPr>
              <a:t>0.1</a:t>
            </a:r>
            <a:r>
              <a:rPr lang="zh-TW" altLang="en-US" sz="2000" b="1" dirty="0" smtClean="0">
                <a:ea typeface="微軟正黑體" pitchFamily="34" charset="-120"/>
              </a:rPr>
              <a:t> </a:t>
            </a:r>
            <a:r>
              <a:rPr lang="en-US" altLang="zh-TW" sz="2000" b="1" dirty="0" smtClean="0">
                <a:ea typeface="微軟正黑體" pitchFamily="34" charset="-120"/>
              </a:rPr>
              <a:t>%</a:t>
            </a:r>
            <a:r>
              <a:rPr lang="zh-TW" altLang="en-US" sz="2000" b="1" dirty="0" smtClean="0">
                <a:ea typeface="微軟正黑體" pitchFamily="34" charset="-120"/>
              </a:rPr>
              <a:t>，而大部分高度的下降氣流為</a:t>
            </a:r>
            <a:r>
              <a:rPr lang="en-US" altLang="zh-TW" sz="2000" b="1" dirty="0" smtClean="0">
                <a:ea typeface="微軟正黑體" pitchFamily="34" charset="-120"/>
              </a:rPr>
              <a:t>-5</a:t>
            </a:r>
            <a:r>
              <a:rPr lang="zh-TW" altLang="en-US" sz="2000" b="1" dirty="0" smtClean="0">
                <a:ea typeface="微軟正黑體" pitchFamily="34" charset="-120"/>
              </a:rPr>
              <a:t> </a:t>
            </a:r>
            <a:r>
              <a:rPr lang="en-US" altLang="zh-TW" sz="2000" b="1" dirty="0" smtClean="0">
                <a:ea typeface="微軟正黑體" pitchFamily="34" charset="-120"/>
              </a:rPr>
              <a:t>m/s</a:t>
            </a:r>
            <a:r>
              <a:rPr lang="zh-TW" altLang="en-US" sz="2000" b="1" dirty="0" smtClean="0">
                <a:ea typeface="微軟正黑體" pitchFamily="34" charset="-120"/>
              </a:rPr>
              <a:t>，發生頻率為</a:t>
            </a:r>
            <a:r>
              <a:rPr lang="en-US" altLang="zh-TW" sz="2000" b="1" dirty="0" smtClean="0">
                <a:ea typeface="微軟正黑體" pitchFamily="34" charset="-120"/>
              </a:rPr>
              <a:t>0.1%</a:t>
            </a:r>
          </a:p>
        </p:txBody>
      </p:sp>
      <p:sp>
        <p:nvSpPr>
          <p:cNvPr id="9" name="矩形圖說文字 8"/>
          <p:cNvSpPr/>
          <p:nvPr/>
        </p:nvSpPr>
        <p:spPr>
          <a:xfrm>
            <a:off x="2411760" y="3429000"/>
            <a:ext cx="3228840" cy="1250399"/>
          </a:xfrm>
          <a:prstGeom prst="wedgeRectCallout">
            <a:avLst>
              <a:gd name="adj1" fmla="val 47602"/>
              <a:gd name="adj2" fmla="val -780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latin typeface="微軟正黑體" pitchFamily="34" charset="-120"/>
                <a:ea typeface="微軟正黑體" pitchFamily="34" charset="-120"/>
              </a:rPr>
              <a:t>模式模擬的正垂直速度在中低層與觀測相似，但負垂直速度都較觀測來的弱。</a:t>
            </a:r>
            <a:endParaRPr lang="zh-TW" altLang="en-US" sz="2000" b="1" dirty="0">
              <a:latin typeface="微軟正黑體" pitchFamily="34" charset="-120"/>
              <a:ea typeface="微軟正黑體" pitchFamily="34" charset="-120"/>
            </a:endParaRPr>
          </a:p>
        </p:txBody>
      </p:sp>
      <p:sp>
        <p:nvSpPr>
          <p:cNvPr id="10" name="矩形圖說文字 9"/>
          <p:cNvSpPr/>
          <p:nvPr/>
        </p:nvSpPr>
        <p:spPr>
          <a:xfrm>
            <a:off x="683568" y="692696"/>
            <a:ext cx="2880320" cy="864096"/>
          </a:xfrm>
          <a:prstGeom prst="wedgeRectCallout">
            <a:avLst>
              <a:gd name="adj1" fmla="val 654"/>
              <a:gd name="adj2" fmla="val 722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latin typeface="微軟正黑體" pitchFamily="34" charset="-120"/>
                <a:ea typeface="微軟正黑體" pitchFamily="34" charset="-120"/>
              </a:rPr>
              <a:t>雷達反演的風場在</a:t>
            </a:r>
            <a:r>
              <a:rPr lang="en-US" altLang="zh-TW" sz="2000" b="1" dirty="0" smtClean="0">
                <a:latin typeface="微軟正黑體" pitchFamily="34" charset="-120"/>
                <a:ea typeface="微軟正黑體" pitchFamily="34" charset="-120"/>
              </a:rPr>
              <a:t>13km</a:t>
            </a:r>
            <a:r>
              <a:rPr lang="zh-TW" altLang="en-US" sz="2000" b="1" dirty="0" smtClean="0">
                <a:latin typeface="微軟正黑體" pitchFamily="34" charset="-120"/>
                <a:ea typeface="微軟正黑體" pitchFamily="34" charset="-120"/>
              </a:rPr>
              <a:t>之上是不可用的。</a:t>
            </a:r>
            <a:endParaRPr lang="en-US" altLang="zh-TW" sz="2000" b="1" dirty="0" smtClean="0">
              <a:latin typeface="微軟正黑體" pitchFamily="34" charset="-120"/>
              <a:ea typeface="微軟正黑體" pitchFamily="34" charset="-120"/>
            </a:endParaRPr>
          </a:p>
        </p:txBody>
      </p:sp>
      <p:sp>
        <p:nvSpPr>
          <p:cNvPr id="11" name="矩形圖說文字 10"/>
          <p:cNvSpPr/>
          <p:nvPr/>
        </p:nvSpPr>
        <p:spPr>
          <a:xfrm>
            <a:off x="1115616" y="2348880"/>
            <a:ext cx="3126588" cy="1440160"/>
          </a:xfrm>
          <a:prstGeom prst="wedgeRectCallout">
            <a:avLst>
              <a:gd name="adj1" fmla="val 83564"/>
              <a:gd name="adj2" fmla="val 712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smtClean="0">
                <a:ea typeface="微軟正黑體" pitchFamily="34" charset="-120"/>
              </a:rPr>
              <a:t>WDM6</a:t>
            </a:r>
            <a:r>
              <a:rPr lang="zh-TW" altLang="en-US" sz="2000" b="1" dirty="0" smtClean="0">
                <a:ea typeface="微軟正黑體" pitchFamily="34" charset="-120"/>
              </a:rPr>
              <a:t>與修改後</a:t>
            </a:r>
            <a:r>
              <a:rPr lang="en-US" altLang="zh-TW" sz="2000" b="1" dirty="0" smtClean="0">
                <a:ea typeface="微軟正黑體" pitchFamily="34" charset="-120"/>
              </a:rPr>
              <a:t>CAMS-BMS</a:t>
            </a:r>
            <a:r>
              <a:rPr lang="zh-TW" altLang="en-US" sz="2000" b="1" dirty="0" smtClean="0">
                <a:ea typeface="微軟正黑體" pitchFamily="34" charset="-120"/>
              </a:rPr>
              <a:t>的模擬在</a:t>
            </a:r>
            <a:r>
              <a:rPr lang="en-US" altLang="zh-TW" sz="2000" b="1" dirty="0" smtClean="0">
                <a:ea typeface="微軟正黑體" pitchFamily="34" charset="-120"/>
              </a:rPr>
              <a:t>14km</a:t>
            </a:r>
            <a:r>
              <a:rPr lang="zh-TW" altLang="en-US" sz="2000" b="1" dirty="0" smtClean="0">
                <a:ea typeface="微軟正黑體" pitchFamily="34" charset="-120"/>
              </a:rPr>
              <a:t>處有另一個大的上升氣流，</a:t>
            </a:r>
            <a:r>
              <a:rPr lang="en-US" altLang="zh-TW" sz="2000" b="1" dirty="0" smtClean="0">
                <a:ea typeface="微軟正黑體" pitchFamily="34" charset="-120"/>
              </a:rPr>
              <a:t>Morrison</a:t>
            </a:r>
            <a:r>
              <a:rPr lang="zh-TW" altLang="en-US" sz="2000" b="1" dirty="0">
                <a:ea typeface="微軟正黑體" pitchFamily="34" charset="-120"/>
              </a:rPr>
              <a:t>則較不</a:t>
            </a:r>
            <a:r>
              <a:rPr lang="zh-TW" altLang="en-US" sz="2000" b="1" dirty="0" smtClean="0">
                <a:ea typeface="微軟正黑體" pitchFamily="34" charset="-120"/>
              </a:rPr>
              <a:t>明顯。</a:t>
            </a:r>
            <a:endParaRPr lang="zh-TW" altLang="en-US" sz="2000" b="1" dirty="0">
              <a:ea typeface="微軟正黑體" pitchFamily="34" charset="-120"/>
            </a:endParaRPr>
          </a:p>
        </p:txBody>
      </p:sp>
    </p:spTree>
    <p:extLst>
      <p:ext uri="{BB962C8B-B14F-4D97-AF65-F5344CB8AC3E}">
        <p14:creationId xmlns:p14="http://schemas.microsoft.com/office/powerpoint/2010/main" val="163865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3600" b="1" dirty="0">
                <a:solidFill>
                  <a:schemeClr val="accent1"/>
                </a:solidFill>
                <a:effectLst>
                  <a:outerShdw blurRad="38100" dist="38100" dir="2700000" algn="tl">
                    <a:srgbClr val="000000">
                      <a:alpha val="43137"/>
                    </a:srgbClr>
                  </a:outerShdw>
                </a:effectLst>
                <a:ea typeface="微軟正黑體" pitchFamily="34" charset="-120"/>
              </a:rPr>
              <a:t>垂直</a:t>
            </a:r>
            <a:r>
              <a:rPr lang="zh-TW" altLang="en-US" sz="3600" b="1" dirty="0" smtClean="0">
                <a:solidFill>
                  <a:schemeClr val="accent1"/>
                </a:solidFill>
                <a:effectLst>
                  <a:outerShdw blurRad="38100" dist="38100" dir="2700000" algn="tl">
                    <a:srgbClr val="000000">
                      <a:alpha val="43137"/>
                    </a:srgbClr>
                  </a:outerShdw>
                </a:effectLst>
                <a:ea typeface="微軟正黑體" pitchFamily="34" charset="-120"/>
              </a:rPr>
              <a:t>速度</a:t>
            </a:r>
            <a:endParaRPr lang="zh-TW" altLang="en-US" sz="3600" dirty="0"/>
          </a:p>
        </p:txBody>
      </p:sp>
      <p:sp>
        <p:nvSpPr>
          <p:cNvPr id="3" name="內容版面配置區 2"/>
          <p:cNvSpPr>
            <a:spLocks noGrp="1"/>
          </p:cNvSpPr>
          <p:nvPr>
            <p:ph idx="1"/>
          </p:nvPr>
        </p:nvSpPr>
        <p:spPr/>
        <p:txBody>
          <a:bodyPr>
            <a:normAutofit/>
          </a:bodyPr>
          <a:lstStyle/>
          <a:p>
            <a:r>
              <a:rPr lang="zh-TW" altLang="en-US" sz="2800" b="1" dirty="0" smtClean="0">
                <a:latin typeface="微軟正黑體" pitchFamily="34" charset="-120"/>
                <a:ea typeface="微軟正黑體" pitchFamily="34" charset="-120"/>
              </a:rPr>
              <a:t>模擬結果中，上層產生較大的上升速度的原因，可能與高估了上層雷達回波有關。</a:t>
            </a:r>
            <a:endParaRPr lang="en-US" altLang="zh-TW" sz="2800" b="1" dirty="0" smtClean="0">
              <a:latin typeface="微軟正黑體" pitchFamily="34" charset="-120"/>
              <a:ea typeface="微軟正黑體" pitchFamily="34" charset="-120"/>
            </a:endParaRPr>
          </a:p>
          <a:p>
            <a:endParaRPr lang="en-US" altLang="zh-TW" sz="2800" b="1" dirty="0">
              <a:latin typeface="微軟正黑體" pitchFamily="34" charset="-120"/>
              <a:ea typeface="微軟正黑體" pitchFamily="34" charset="-120"/>
            </a:endParaRPr>
          </a:p>
          <a:p>
            <a:r>
              <a:rPr lang="zh-TW" altLang="en-US" sz="2800" b="1" dirty="0" smtClean="0">
                <a:latin typeface="微軟正黑體" pitchFamily="34" charset="-120"/>
                <a:ea typeface="微軟正黑體" pitchFamily="34" charset="-120"/>
              </a:rPr>
              <a:t>整體來看，結凍層以下的正垂直速度模擬與雷達反</a:t>
            </a:r>
            <a:r>
              <a:rPr lang="zh-TW" altLang="en-US" sz="2800" b="1" dirty="0" smtClean="0">
                <a:latin typeface="微軟正黑體" pitchFamily="34" charset="-120"/>
                <a:ea typeface="微軟正黑體" pitchFamily="34" charset="-120"/>
              </a:rPr>
              <a:t>演的</a:t>
            </a:r>
            <a:r>
              <a:rPr lang="zh-TW" altLang="en-US" sz="2800" b="1" dirty="0" smtClean="0">
                <a:latin typeface="微軟正黑體" pitchFamily="34" charset="-120"/>
                <a:ea typeface="微軟正黑體" pitchFamily="34" charset="-120"/>
              </a:rPr>
              <a:t>結果相似。</a:t>
            </a:r>
            <a:endParaRPr lang="zh-TW" altLang="en-US" sz="2800" b="1" dirty="0">
              <a:latin typeface="微軟正黑體" pitchFamily="34" charset="-120"/>
              <a:ea typeface="微軟正黑體" pitchFamily="34" charset="-120"/>
            </a:endParaRPr>
          </a:p>
        </p:txBody>
      </p:sp>
    </p:spTree>
    <p:extLst>
      <p:ext uri="{BB962C8B-B14F-4D97-AF65-F5344CB8AC3E}">
        <p14:creationId xmlns:p14="http://schemas.microsoft.com/office/powerpoint/2010/main" val="36990740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3600" b="1" dirty="0">
                <a:solidFill>
                  <a:schemeClr val="accent1"/>
                </a:solidFill>
                <a:effectLst>
                  <a:outerShdw blurRad="38100" dist="38100" dir="2700000" algn="tl">
                    <a:srgbClr val="000000">
                      <a:alpha val="43137"/>
                    </a:srgbClr>
                  </a:outerShdw>
                </a:effectLst>
                <a:ea typeface="微軟正黑體" pitchFamily="34" charset="-120"/>
              </a:rPr>
              <a:t>微波亮溫</a:t>
            </a:r>
            <a:endParaRPr lang="zh-TW" altLang="en-US" sz="3600" dirty="0"/>
          </a:p>
        </p:txBody>
      </p:sp>
      <p:sp>
        <p:nvSpPr>
          <p:cNvPr id="3" name="內容版面配置區 2"/>
          <p:cNvSpPr>
            <a:spLocks noGrp="1"/>
          </p:cNvSpPr>
          <p:nvPr>
            <p:ph idx="1"/>
          </p:nvPr>
        </p:nvSpPr>
        <p:spPr/>
        <p:txBody>
          <a:bodyPr>
            <a:normAutofit/>
          </a:bodyPr>
          <a:lstStyle/>
          <a:p>
            <a:r>
              <a:rPr lang="en-US" altLang="zh-TW" sz="2800" b="1" dirty="0" smtClean="0">
                <a:ea typeface="微軟正黑體" pitchFamily="34" charset="-120"/>
              </a:rPr>
              <a:t>TRMM</a:t>
            </a:r>
            <a:r>
              <a:rPr lang="en-US" altLang="zh-TW" sz="2800" b="1" dirty="0" smtClean="0">
                <a:solidFill>
                  <a:srgbClr val="C00000"/>
                </a:solidFill>
                <a:ea typeface="微軟正黑體" pitchFamily="34" charset="-120"/>
              </a:rPr>
              <a:t>(</a:t>
            </a:r>
            <a:r>
              <a:rPr lang="en-US" altLang="zh-TW" sz="2800" b="1" dirty="0">
                <a:solidFill>
                  <a:srgbClr val="C00000"/>
                </a:solidFill>
                <a:ea typeface="微軟正黑體" pitchFamily="34" charset="-120"/>
              </a:rPr>
              <a:t>Tropical r</a:t>
            </a:r>
            <a:r>
              <a:rPr lang="en-US" altLang="zh-TW" sz="2800" b="1" dirty="0" smtClean="0">
                <a:solidFill>
                  <a:srgbClr val="C00000"/>
                </a:solidFill>
                <a:ea typeface="微軟正黑體" pitchFamily="34" charset="-120"/>
              </a:rPr>
              <a:t>ainfall </a:t>
            </a:r>
            <a:r>
              <a:rPr lang="en-US" altLang="zh-TW" sz="2800" b="1" dirty="0">
                <a:solidFill>
                  <a:srgbClr val="C00000"/>
                </a:solidFill>
                <a:ea typeface="微軟正黑體" pitchFamily="34" charset="-120"/>
              </a:rPr>
              <a:t>m</a:t>
            </a:r>
            <a:r>
              <a:rPr lang="en-US" altLang="zh-TW" sz="2800" b="1" dirty="0" smtClean="0">
                <a:solidFill>
                  <a:srgbClr val="C00000"/>
                </a:solidFill>
                <a:ea typeface="微軟正黑體" pitchFamily="34" charset="-120"/>
              </a:rPr>
              <a:t>easuring</a:t>
            </a:r>
            <a:r>
              <a:rPr lang="zh-TW" altLang="en-US" sz="2800" b="1" dirty="0" smtClean="0">
                <a:solidFill>
                  <a:srgbClr val="C00000"/>
                </a:solidFill>
                <a:ea typeface="微軟正黑體" pitchFamily="34" charset="-120"/>
              </a:rPr>
              <a:t> </a:t>
            </a:r>
            <a:r>
              <a:rPr lang="en-US" altLang="zh-TW" sz="2800" b="1" dirty="0" smtClean="0">
                <a:solidFill>
                  <a:srgbClr val="C00000"/>
                </a:solidFill>
                <a:ea typeface="微軟正黑體" pitchFamily="34" charset="-120"/>
              </a:rPr>
              <a:t>mission)</a:t>
            </a:r>
            <a:r>
              <a:rPr lang="zh-TW" altLang="en-US" sz="2800" b="1" dirty="0" smtClean="0">
                <a:ea typeface="微軟正黑體" pitchFamily="34" charset="-120"/>
              </a:rPr>
              <a:t>是第一個專門用於觀察並量化熱帶地區降水的計畫，</a:t>
            </a:r>
            <a:r>
              <a:rPr lang="en-US" altLang="zh-TW" sz="2800" b="1" dirty="0" smtClean="0">
                <a:ea typeface="微軟正黑體" pitchFamily="34" charset="-120"/>
              </a:rPr>
              <a:t>TMI</a:t>
            </a:r>
            <a:r>
              <a:rPr lang="en-US" altLang="zh-TW" sz="2800" b="1" dirty="0">
                <a:solidFill>
                  <a:srgbClr val="C00000"/>
                </a:solidFill>
                <a:ea typeface="微軟正黑體" pitchFamily="34" charset="-120"/>
              </a:rPr>
              <a:t>(</a:t>
            </a:r>
            <a:r>
              <a:rPr lang="en-US" altLang="zh-TW" sz="2800" b="1" dirty="0" smtClean="0">
                <a:solidFill>
                  <a:srgbClr val="C00000"/>
                </a:solidFill>
                <a:ea typeface="微軟正黑體" pitchFamily="34" charset="-120"/>
              </a:rPr>
              <a:t>Microwave Imager)</a:t>
            </a:r>
            <a:r>
              <a:rPr lang="zh-TW" altLang="en-US" sz="2800" b="1" dirty="0" smtClean="0">
                <a:ea typeface="微軟正黑體" pitchFamily="34" charset="-120"/>
              </a:rPr>
              <a:t>可用</a:t>
            </a:r>
            <a:r>
              <a:rPr lang="en-US" altLang="zh-TW" sz="2800" b="1" dirty="0" smtClean="0">
                <a:ea typeface="微軟正黑體" pitchFamily="34" charset="-120"/>
              </a:rPr>
              <a:t>5</a:t>
            </a:r>
            <a:r>
              <a:rPr lang="zh-TW" altLang="en-US" sz="2800" b="1" dirty="0" smtClean="0">
                <a:ea typeface="微軟正黑體" pitchFamily="34" charset="-120"/>
              </a:rPr>
              <a:t>個獨立頻率測量地表及大氣發出的微波輻射。</a:t>
            </a:r>
            <a:endParaRPr lang="en-US" altLang="zh-TW" sz="2800" b="1" dirty="0" smtClean="0">
              <a:ea typeface="微軟正黑體" pitchFamily="34" charset="-120"/>
            </a:endParaRPr>
          </a:p>
          <a:p>
            <a:endParaRPr lang="en-US" altLang="zh-TW" sz="2800" b="1" dirty="0">
              <a:ea typeface="微軟正黑體" pitchFamily="34" charset="-120"/>
            </a:endParaRPr>
          </a:p>
          <a:p>
            <a:r>
              <a:rPr lang="zh-TW" altLang="en-US" sz="2800" b="1" dirty="0" smtClean="0">
                <a:ea typeface="微軟正黑體" pitchFamily="34" charset="-120"/>
              </a:rPr>
              <a:t>因為本研究著重於比較模式模擬的液態水相粒子，所以選用的頻率為</a:t>
            </a:r>
            <a:r>
              <a:rPr lang="en-US" altLang="zh-TW" sz="2800" b="1" dirty="0" smtClean="0">
                <a:ea typeface="微軟正黑體" pitchFamily="34" charset="-120"/>
              </a:rPr>
              <a:t>19 GHz</a:t>
            </a:r>
            <a:r>
              <a:rPr lang="zh-TW" altLang="en-US" sz="2800" b="1" dirty="0" smtClean="0">
                <a:ea typeface="微軟正黑體" pitchFamily="34" charset="-120"/>
              </a:rPr>
              <a:t>極化差異</a:t>
            </a:r>
            <a:r>
              <a:rPr lang="en-US" altLang="zh-TW" sz="2800" b="1" dirty="0" smtClean="0">
                <a:solidFill>
                  <a:srgbClr val="C00000"/>
                </a:solidFill>
              </a:rPr>
              <a:t>(</a:t>
            </a:r>
            <a:r>
              <a:rPr lang="en-US" altLang="zh-TW" sz="2800" b="1" dirty="0" smtClean="0">
                <a:solidFill>
                  <a:srgbClr val="C00000"/>
                </a:solidFill>
                <a:ea typeface="微軟正黑體" pitchFamily="34" charset="-120"/>
              </a:rPr>
              <a:t>PD19 </a:t>
            </a:r>
            <a:r>
              <a:rPr lang="zh-TW" altLang="en-US" sz="2800" b="1" dirty="0" smtClean="0">
                <a:solidFill>
                  <a:srgbClr val="C00000"/>
                </a:solidFill>
                <a:ea typeface="微軟正黑體" pitchFamily="34" charset="-120"/>
              </a:rPr>
              <a:t>垂直極化亮溫減去水平極化亮溫</a:t>
            </a:r>
            <a:r>
              <a:rPr lang="en-US" altLang="zh-TW" sz="2800" b="1" dirty="0" smtClean="0">
                <a:solidFill>
                  <a:srgbClr val="C00000"/>
                </a:solidFill>
                <a:ea typeface="微軟正黑體" pitchFamily="34" charset="-120"/>
              </a:rPr>
              <a:t>, </a:t>
            </a:r>
            <a:r>
              <a:rPr lang="en-US" altLang="zh-TW" sz="2800" b="1" dirty="0" smtClean="0">
                <a:solidFill>
                  <a:srgbClr val="C00000"/>
                </a:solidFill>
              </a:rPr>
              <a:t> Petty</a:t>
            </a:r>
            <a:r>
              <a:rPr lang="en-US" altLang="zh-TW" sz="2800" b="1" dirty="0">
                <a:solidFill>
                  <a:srgbClr val="C00000"/>
                </a:solidFill>
              </a:rPr>
              <a:t>, </a:t>
            </a:r>
            <a:r>
              <a:rPr lang="en-US" altLang="zh-TW" sz="2800" b="1" dirty="0" smtClean="0">
                <a:solidFill>
                  <a:srgbClr val="C00000"/>
                </a:solidFill>
              </a:rPr>
              <a:t>1994;Wiedner </a:t>
            </a:r>
            <a:r>
              <a:rPr lang="en-US" altLang="zh-TW" sz="2800" b="1" dirty="0">
                <a:solidFill>
                  <a:srgbClr val="C00000"/>
                </a:solidFill>
              </a:rPr>
              <a:t>et al., </a:t>
            </a:r>
            <a:r>
              <a:rPr lang="en-US" altLang="zh-TW" sz="2800" b="1" dirty="0" smtClean="0">
                <a:solidFill>
                  <a:srgbClr val="C00000"/>
                </a:solidFill>
              </a:rPr>
              <a:t>2004)</a:t>
            </a:r>
            <a:r>
              <a:rPr lang="zh-TW" altLang="en-US" sz="2800" b="1" dirty="0" smtClean="0">
                <a:latin typeface="微軟正黑體" pitchFamily="34" charset="-120"/>
                <a:ea typeface="微軟正黑體" pitchFamily="34" charset="-120"/>
              </a:rPr>
              <a:t>，用於研究本個案的雨帶特性。</a:t>
            </a:r>
            <a:endParaRPr lang="zh-TW" altLang="en-US" sz="2800" b="1" dirty="0">
              <a:latin typeface="微軟正黑體" pitchFamily="34" charset="-120"/>
              <a:ea typeface="微軟正黑體" pitchFamily="34" charset="-120"/>
            </a:endParaRPr>
          </a:p>
        </p:txBody>
      </p:sp>
    </p:spTree>
    <p:extLst>
      <p:ext uri="{BB962C8B-B14F-4D97-AF65-F5344CB8AC3E}">
        <p14:creationId xmlns:p14="http://schemas.microsoft.com/office/powerpoint/2010/main" val="1270407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3600" b="1" dirty="0">
                <a:solidFill>
                  <a:schemeClr val="accent1"/>
                </a:solidFill>
                <a:effectLst>
                  <a:outerShdw blurRad="38100" dist="38100" dir="2700000" algn="tl">
                    <a:srgbClr val="000000">
                      <a:alpha val="43137"/>
                    </a:srgbClr>
                  </a:outerShdw>
                </a:effectLst>
                <a:ea typeface="微軟正黑體" pitchFamily="34" charset="-120"/>
              </a:rPr>
              <a:t>微波亮溫</a:t>
            </a:r>
            <a:endParaRPr lang="zh-TW" altLang="en-US" sz="3600" b="1" dirty="0"/>
          </a:p>
        </p:txBody>
      </p:sp>
      <p:sp>
        <p:nvSpPr>
          <p:cNvPr id="3" name="內容版面配置區 2"/>
          <p:cNvSpPr>
            <a:spLocks noGrp="1"/>
          </p:cNvSpPr>
          <p:nvPr>
            <p:ph idx="1"/>
          </p:nvPr>
        </p:nvSpPr>
        <p:spPr/>
        <p:txBody>
          <a:bodyPr>
            <a:normAutofit/>
          </a:bodyPr>
          <a:lstStyle/>
          <a:p>
            <a:r>
              <a:rPr lang="en-US" altLang="zh-TW" sz="2800" b="1" dirty="0" err="1">
                <a:solidFill>
                  <a:srgbClr val="C00000"/>
                </a:solidFill>
                <a:latin typeface="微軟正黑體" pitchFamily="34" charset="-120"/>
                <a:ea typeface="微軟正黑體" pitchFamily="34" charset="-120"/>
              </a:rPr>
              <a:t>Viltard</a:t>
            </a:r>
            <a:r>
              <a:rPr lang="en-US" altLang="zh-TW" sz="2800" b="1" dirty="0">
                <a:solidFill>
                  <a:srgbClr val="C00000"/>
                </a:solidFill>
                <a:latin typeface="微軟正黑體" pitchFamily="34" charset="-120"/>
                <a:ea typeface="微軟正黑體" pitchFamily="34" charset="-120"/>
              </a:rPr>
              <a:t> et al</a:t>
            </a:r>
            <a:r>
              <a:rPr lang="en-US" altLang="zh-TW" sz="2800" b="1" dirty="0" smtClean="0">
                <a:solidFill>
                  <a:srgbClr val="C00000"/>
                </a:solidFill>
                <a:latin typeface="微軟正黑體" pitchFamily="34" charset="-120"/>
                <a:ea typeface="微軟正黑體" pitchFamily="34" charset="-120"/>
              </a:rPr>
              <a:t>. (2000)</a:t>
            </a:r>
            <a:r>
              <a:rPr lang="zh-TW" altLang="en-US" sz="2800" b="1" dirty="0" smtClean="0">
                <a:latin typeface="微軟正黑體" pitchFamily="34" charset="-120"/>
                <a:ea typeface="微軟正黑體" pitchFamily="34" charset="-120"/>
              </a:rPr>
              <a:t>的研究表示低通道亮溫會隨著</a:t>
            </a:r>
            <a:r>
              <a:rPr lang="en-US" altLang="zh-TW" sz="2800" b="1" dirty="0" smtClean="0">
                <a:latin typeface="微軟正黑體" pitchFamily="34" charset="-120"/>
                <a:ea typeface="微軟正黑體" pitchFamily="34" charset="-120"/>
              </a:rPr>
              <a:t>DSD</a:t>
            </a:r>
            <a:r>
              <a:rPr lang="zh-TW" altLang="en-US" sz="2800" b="1" dirty="0" smtClean="0">
                <a:latin typeface="微軟正黑體" pitchFamily="34" charset="-120"/>
                <a:ea typeface="微軟正黑體" pitchFamily="34" charset="-120"/>
              </a:rPr>
              <a:t>的截距參數增加而減少，顯示大雨滴的改變會有較高的吸收效率；因此低</a:t>
            </a:r>
            <a:r>
              <a:rPr lang="en-US" altLang="zh-TW" sz="2800" b="1" dirty="0" smtClean="0">
                <a:latin typeface="微軟正黑體" pitchFamily="34" charset="-120"/>
                <a:ea typeface="微軟正黑體" pitchFamily="34" charset="-120"/>
              </a:rPr>
              <a:t>PD19</a:t>
            </a:r>
            <a:r>
              <a:rPr lang="zh-TW" altLang="en-US" sz="2800" b="1" dirty="0" smtClean="0">
                <a:latin typeface="微軟正黑體" pitchFamily="34" charset="-120"/>
                <a:ea typeface="微軟正黑體" pitchFamily="34" charset="-120"/>
              </a:rPr>
              <a:t>的區域為雨帶，含有大量的液態水。</a:t>
            </a:r>
            <a:endParaRPr lang="en-US" altLang="zh-TW" sz="2800" b="1" dirty="0" smtClean="0">
              <a:latin typeface="微軟正黑體" pitchFamily="34" charset="-120"/>
              <a:ea typeface="微軟正黑體" pitchFamily="34" charset="-120"/>
            </a:endParaRPr>
          </a:p>
          <a:p>
            <a:endParaRPr lang="en-US" altLang="zh-TW" sz="2800" b="1" dirty="0">
              <a:ea typeface="微軟正黑體" pitchFamily="34" charset="-120"/>
            </a:endParaRPr>
          </a:p>
          <a:p>
            <a:r>
              <a:rPr lang="zh-TW" altLang="en-US" sz="2800" b="1" dirty="0">
                <a:ea typeface="微軟正黑體" pitchFamily="34" charset="-120"/>
              </a:rPr>
              <a:t>觀測</a:t>
            </a:r>
            <a:r>
              <a:rPr lang="zh-TW" altLang="en-US" sz="2800" b="1" dirty="0" smtClean="0">
                <a:ea typeface="微軟正黑體" pitchFamily="34" charset="-120"/>
              </a:rPr>
              <a:t>選用的時間為</a:t>
            </a:r>
            <a:r>
              <a:rPr lang="en-US" altLang="zh-TW" sz="2800" b="1" dirty="0" smtClean="0">
                <a:ea typeface="微軟正黑體" pitchFamily="34" charset="-120"/>
              </a:rPr>
              <a:t>TMI</a:t>
            </a:r>
            <a:r>
              <a:rPr lang="zh-TW" altLang="en-US" sz="2800" b="1" dirty="0" smtClean="0">
                <a:ea typeface="微軟正黑體" pitchFamily="34" charset="-120"/>
              </a:rPr>
              <a:t>通過時的</a:t>
            </a:r>
            <a:r>
              <a:rPr lang="en-US" altLang="zh-TW" sz="2800" b="1" dirty="0" smtClean="0">
                <a:ea typeface="微軟正黑體" pitchFamily="34" charset="-120"/>
              </a:rPr>
              <a:t>6/14</a:t>
            </a:r>
            <a:r>
              <a:rPr lang="zh-TW" altLang="en-US" sz="2800" b="1" dirty="0" smtClean="0">
                <a:ea typeface="微軟正黑體" pitchFamily="34" charset="-120"/>
              </a:rPr>
              <a:t> </a:t>
            </a:r>
            <a:r>
              <a:rPr lang="en-US" altLang="zh-TW" sz="2800" b="1" dirty="0" smtClean="0">
                <a:ea typeface="微軟正黑體" pitchFamily="34" charset="-120"/>
              </a:rPr>
              <a:t>01:18</a:t>
            </a:r>
            <a:r>
              <a:rPr lang="zh-TW" altLang="en-US" sz="2800" b="1" dirty="0" smtClean="0">
                <a:ea typeface="微軟正黑體" pitchFamily="34" charset="-120"/>
              </a:rPr>
              <a:t> </a:t>
            </a:r>
            <a:r>
              <a:rPr lang="en-US" altLang="zh-TW" sz="2800" b="1" dirty="0" smtClean="0">
                <a:ea typeface="微軟正黑體" pitchFamily="34" charset="-120"/>
              </a:rPr>
              <a:t>UTC</a:t>
            </a:r>
            <a:r>
              <a:rPr lang="zh-TW" altLang="en-US" sz="2800" b="1" dirty="0" smtClean="0">
                <a:ea typeface="微軟正黑體" pitchFamily="34" charset="-120"/>
              </a:rPr>
              <a:t>，而模擬結果選用的區域為</a:t>
            </a:r>
            <a:r>
              <a:rPr lang="en-US" altLang="zh-TW" sz="2800" b="1" dirty="0">
                <a:ea typeface="微軟正黑體" pitchFamily="34" charset="-120"/>
              </a:rPr>
              <a:t>117.5°E–120.0°E, </a:t>
            </a:r>
            <a:r>
              <a:rPr lang="en-US" altLang="zh-TW" sz="2800" b="1" dirty="0" smtClean="0">
                <a:ea typeface="微軟正黑體" pitchFamily="34" charset="-120"/>
              </a:rPr>
              <a:t>20.0N–24.0°N</a:t>
            </a:r>
            <a:r>
              <a:rPr lang="zh-TW" altLang="en-US" sz="2800" b="1" dirty="0" smtClean="0">
                <a:ea typeface="微軟正黑體" pitchFamily="34" charset="-120"/>
              </a:rPr>
              <a:t>，時間為</a:t>
            </a:r>
            <a:r>
              <a:rPr lang="en-US" altLang="zh-TW" sz="2800" b="1" dirty="0" smtClean="0">
                <a:ea typeface="微軟正黑體" pitchFamily="34" charset="-120"/>
              </a:rPr>
              <a:t>6/14</a:t>
            </a:r>
            <a:r>
              <a:rPr lang="zh-TW" altLang="en-US" sz="2800" b="1" dirty="0" smtClean="0">
                <a:ea typeface="微軟正黑體" pitchFamily="34" charset="-120"/>
              </a:rPr>
              <a:t> </a:t>
            </a:r>
            <a:r>
              <a:rPr lang="en-US" altLang="zh-TW" sz="2800" b="1" dirty="0" smtClean="0">
                <a:ea typeface="微軟正黑體" pitchFamily="34" charset="-120"/>
              </a:rPr>
              <a:t>01:00</a:t>
            </a:r>
            <a:r>
              <a:rPr lang="zh-TW" altLang="en-US" sz="2800" b="1" dirty="0" smtClean="0">
                <a:ea typeface="微軟正黑體" pitchFamily="34" charset="-120"/>
              </a:rPr>
              <a:t> </a:t>
            </a:r>
            <a:r>
              <a:rPr lang="en-US" altLang="zh-TW" sz="2800" b="1" dirty="0" smtClean="0">
                <a:ea typeface="微軟正黑體" pitchFamily="34" charset="-120"/>
              </a:rPr>
              <a:t>UTC</a:t>
            </a:r>
            <a:r>
              <a:rPr lang="zh-TW" altLang="en-US" sz="2800" b="1" dirty="0" smtClean="0">
                <a:ea typeface="微軟正黑體" pitchFamily="34" charset="-120"/>
              </a:rPr>
              <a:t>。</a:t>
            </a:r>
            <a:endParaRPr lang="zh-TW" altLang="en-US" sz="2800" b="1" dirty="0">
              <a:ea typeface="微軟正黑體" pitchFamily="34"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871" y="189000"/>
            <a:ext cx="7416257" cy="6480000"/>
          </a:xfrm>
          <a:prstGeom prst="rect">
            <a:avLst/>
          </a:prstGeom>
        </p:spPr>
      </p:pic>
      <p:sp>
        <p:nvSpPr>
          <p:cNvPr id="5" name="矩形圖說文字 4"/>
          <p:cNvSpPr/>
          <p:nvPr/>
        </p:nvSpPr>
        <p:spPr>
          <a:xfrm>
            <a:off x="107504" y="1700808"/>
            <a:ext cx="2880320" cy="1728192"/>
          </a:xfrm>
          <a:prstGeom prst="wedgeRectCallout">
            <a:avLst>
              <a:gd name="adj1" fmla="val 50232"/>
              <a:gd name="adj2" fmla="val 713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ea typeface="微軟正黑體" pitchFamily="34" charset="-120"/>
              </a:rPr>
              <a:t>原始的</a:t>
            </a:r>
            <a:r>
              <a:rPr lang="en-US" altLang="zh-TW" sz="2000" b="1" dirty="0" smtClean="0">
                <a:ea typeface="微軟正黑體" pitchFamily="34" charset="-120"/>
              </a:rPr>
              <a:t>CAMS-BMS</a:t>
            </a:r>
            <a:r>
              <a:rPr lang="zh-TW" altLang="en-US" sz="2000" b="1" dirty="0" smtClean="0">
                <a:ea typeface="微軟正黑體" pitchFamily="34" charset="-120"/>
              </a:rPr>
              <a:t>在</a:t>
            </a:r>
            <a:r>
              <a:rPr lang="en-US" altLang="zh-TW" sz="2000" b="1" dirty="0" smtClean="0">
                <a:ea typeface="微軟正黑體" pitchFamily="34" charset="-120"/>
              </a:rPr>
              <a:t>15K</a:t>
            </a:r>
            <a:r>
              <a:rPr lang="zh-TW" altLang="en-US" sz="2000" b="1" dirty="0" smtClean="0">
                <a:ea typeface="微軟正黑體" pitchFamily="34" charset="-120"/>
              </a:rPr>
              <a:t>至</a:t>
            </a:r>
            <a:r>
              <a:rPr lang="en-US" altLang="zh-TW" sz="2000" b="1" dirty="0" smtClean="0">
                <a:ea typeface="微軟正黑體" pitchFamily="34" charset="-120"/>
              </a:rPr>
              <a:t>35K</a:t>
            </a:r>
            <a:r>
              <a:rPr lang="zh-TW" altLang="en-US" sz="2000" b="1" dirty="0" smtClean="0">
                <a:ea typeface="微軟正黑體" pitchFamily="34" charset="-120"/>
              </a:rPr>
              <a:t>的範圍內，高估了</a:t>
            </a:r>
            <a:r>
              <a:rPr lang="en-US" altLang="zh-TW" sz="2000" b="1" dirty="0" smtClean="0">
                <a:ea typeface="微軟正黑體" pitchFamily="34" charset="-120"/>
              </a:rPr>
              <a:t>PD19</a:t>
            </a:r>
            <a:r>
              <a:rPr lang="zh-TW" altLang="en-US" sz="2000" b="1" dirty="0" smtClean="0">
                <a:ea typeface="微軟正黑體" pitchFamily="34" charset="-120"/>
              </a:rPr>
              <a:t>的頻率，而在</a:t>
            </a:r>
            <a:r>
              <a:rPr lang="en-US" altLang="zh-TW" sz="2000" b="1" dirty="0" smtClean="0">
                <a:ea typeface="微軟正黑體" pitchFamily="34" charset="-120"/>
              </a:rPr>
              <a:t>35K</a:t>
            </a:r>
            <a:r>
              <a:rPr lang="zh-TW" altLang="en-US" sz="2000" b="1" dirty="0" smtClean="0">
                <a:ea typeface="微軟正黑體" pitchFamily="34" charset="-120"/>
              </a:rPr>
              <a:t>至</a:t>
            </a:r>
            <a:r>
              <a:rPr lang="en-US" altLang="zh-TW" sz="2000" b="1" dirty="0" smtClean="0">
                <a:ea typeface="微軟正黑體" pitchFamily="34" charset="-120"/>
              </a:rPr>
              <a:t>50K</a:t>
            </a:r>
            <a:r>
              <a:rPr lang="zh-TW" altLang="en-US" sz="2000" b="1" dirty="0" smtClean="0">
                <a:ea typeface="微軟正黑體" pitchFamily="34" charset="-120"/>
              </a:rPr>
              <a:t>的範圍則是低估。</a:t>
            </a:r>
            <a:endParaRPr lang="zh-TW" altLang="en-US" sz="2000" b="1" dirty="0">
              <a:ea typeface="微軟正黑體" pitchFamily="34" charset="-120"/>
            </a:endParaRPr>
          </a:p>
        </p:txBody>
      </p:sp>
      <p:sp>
        <p:nvSpPr>
          <p:cNvPr id="6" name="矩形圖說文字 5"/>
          <p:cNvSpPr/>
          <p:nvPr/>
        </p:nvSpPr>
        <p:spPr>
          <a:xfrm>
            <a:off x="3995936" y="548680"/>
            <a:ext cx="2808312" cy="1800200"/>
          </a:xfrm>
          <a:prstGeom prst="wedgeRectCallout">
            <a:avLst>
              <a:gd name="adj1" fmla="val 1492"/>
              <a:gd name="adj2" fmla="val 740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ea typeface="微軟正黑體" pitchFamily="34" charset="-120"/>
              </a:rPr>
              <a:t>修改後的</a:t>
            </a:r>
            <a:r>
              <a:rPr lang="en-US" altLang="zh-TW" sz="2000" b="1" dirty="0" smtClean="0">
                <a:ea typeface="微軟正黑體" pitchFamily="34" charset="-120"/>
              </a:rPr>
              <a:t>CAMS-BMS</a:t>
            </a:r>
            <a:r>
              <a:rPr lang="zh-TW" altLang="en-US" sz="2000" b="1" dirty="0" smtClean="0">
                <a:ea typeface="微軟正黑體" pitchFamily="34" charset="-120"/>
              </a:rPr>
              <a:t>在模擬結果上有所改善，由於粒子變小，</a:t>
            </a:r>
            <a:r>
              <a:rPr lang="en-US" altLang="zh-TW" sz="2000" b="1" dirty="0" smtClean="0">
                <a:ea typeface="微軟正黑體" pitchFamily="34" charset="-120"/>
              </a:rPr>
              <a:t>PD19</a:t>
            </a:r>
            <a:r>
              <a:rPr lang="zh-TW" altLang="en-US" sz="2000" b="1" dirty="0" smtClean="0">
                <a:ea typeface="微軟正黑體" pitchFamily="34" charset="-120"/>
              </a:rPr>
              <a:t>的頻率更接近於</a:t>
            </a:r>
            <a:r>
              <a:rPr lang="en-US" altLang="zh-TW" sz="2000" b="1" dirty="0" smtClean="0">
                <a:ea typeface="微軟正黑體" pitchFamily="34" charset="-120"/>
              </a:rPr>
              <a:t>TRMM</a:t>
            </a:r>
            <a:r>
              <a:rPr lang="zh-TW" altLang="en-US" sz="2000" b="1" dirty="0" smtClean="0">
                <a:ea typeface="微軟正黑體" pitchFamily="34" charset="-120"/>
              </a:rPr>
              <a:t>的觀測。</a:t>
            </a:r>
            <a:endParaRPr lang="zh-TW" altLang="en-US" sz="2000" b="1" dirty="0">
              <a:ea typeface="微軟正黑體" pitchFamily="34" charset="-120"/>
            </a:endParaRPr>
          </a:p>
        </p:txBody>
      </p:sp>
    </p:spTree>
    <p:extLst>
      <p:ext uri="{BB962C8B-B14F-4D97-AF65-F5344CB8AC3E}">
        <p14:creationId xmlns:p14="http://schemas.microsoft.com/office/powerpoint/2010/main" val="415173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3600" b="1" dirty="0">
                <a:solidFill>
                  <a:schemeClr val="accent1"/>
                </a:solidFill>
                <a:effectLst>
                  <a:outerShdw blurRad="38100" dist="38100" dir="2700000" algn="tl">
                    <a:srgbClr val="000000">
                      <a:alpha val="43137"/>
                    </a:srgbClr>
                  </a:outerShdw>
                </a:effectLst>
                <a:ea typeface="微軟正黑體" pitchFamily="34" charset="-120"/>
              </a:rPr>
              <a:t>降雨率</a:t>
            </a:r>
            <a:endParaRPr lang="zh-TW" altLang="en-US" sz="3600" dirty="0"/>
          </a:p>
        </p:txBody>
      </p:sp>
      <p:sp>
        <p:nvSpPr>
          <p:cNvPr id="3" name="內容版面配置區 2"/>
          <p:cNvSpPr>
            <a:spLocks noGrp="1"/>
          </p:cNvSpPr>
          <p:nvPr>
            <p:ph idx="1"/>
          </p:nvPr>
        </p:nvSpPr>
        <p:spPr/>
        <p:txBody>
          <a:bodyPr>
            <a:normAutofit/>
          </a:bodyPr>
          <a:lstStyle/>
          <a:p>
            <a:r>
              <a:rPr lang="zh-TW" altLang="en-US" sz="2800" b="1" dirty="0" smtClean="0">
                <a:ea typeface="微軟正黑體" pitchFamily="34" charset="-120"/>
              </a:rPr>
              <a:t>最後是比較模式模擬與</a:t>
            </a:r>
            <a:r>
              <a:rPr lang="en-US" altLang="zh-TW" sz="2800" b="1" dirty="0" smtClean="0">
                <a:ea typeface="微軟正黑體" pitchFamily="34" charset="-120"/>
              </a:rPr>
              <a:t>S-Pol</a:t>
            </a:r>
            <a:r>
              <a:rPr lang="zh-TW" altLang="en-US" sz="2800" b="1" dirty="0" smtClean="0">
                <a:ea typeface="微軟正黑體" pitchFamily="34" charset="-120"/>
              </a:rPr>
              <a:t>雷達反演的降雨區域，時間是</a:t>
            </a:r>
            <a:r>
              <a:rPr lang="en-US" altLang="zh-TW" sz="2800" b="1" dirty="0" smtClean="0">
                <a:ea typeface="微軟正黑體" pitchFamily="34" charset="-120"/>
              </a:rPr>
              <a:t>6/14</a:t>
            </a:r>
            <a:r>
              <a:rPr lang="zh-TW" altLang="en-US" sz="2800" b="1" dirty="0" smtClean="0">
                <a:ea typeface="微軟正黑體" pitchFamily="34" charset="-120"/>
              </a:rPr>
              <a:t> </a:t>
            </a:r>
            <a:r>
              <a:rPr lang="en-US" altLang="zh-TW" sz="2800" b="1" dirty="0" smtClean="0">
                <a:ea typeface="微軟正黑體" pitchFamily="34" charset="-120"/>
              </a:rPr>
              <a:t>1000-1100</a:t>
            </a:r>
            <a:r>
              <a:rPr lang="zh-TW" altLang="en-US" sz="2800" b="1" dirty="0" smtClean="0">
                <a:ea typeface="微軟正黑體" pitchFamily="34" charset="-120"/>
              </a:rPr>
              <a:t> </a:t>
            </a:r>
            <a:r>
              <a:rPr lang="en-US" altLang="zh-TW" sz="2800" b="1" dirty="0" smtClean="0">
                <a:ea typeface="微軟正黑體" pitchFamily="34" charset="-120"/>
              </a:rPr>
              <a:t>UTC</a:t>
            </a:r>
            <a:r>
              <a:rPr lang="zh-TW" altLang="en-US" sz="2800" b="1" dirty="0" smtClean="0">
                <a:ea typeface="微軟正黑體" pitchFamily="34" charset="-120"/>
              </a:rPr>
              <a:t>的一小時累積雨量。</a:t>
            </a:r>
            <a:endParaRPr lang="en-US" altLang="zh-TW" sz="2800" b="1" dirty="0" smtClean="0">
              <a:ea typeface="微軟正黑體" pitchFamily="34" charset="-120"/>
            </a:endParaRPr>
          </a:p>
          <a:p>
            <a:endParaRPr lang="en-US" altLang="zh-TW" sz="2800" b="1" dirty="0">
              <a:ea typeface="微軟正黑體" pitchFamily="34" charset="-120"/>
            </a:endParaRPr>
          </a:p>
          <a:p>
            <a:r>
              <a:rPr lang="zh-TW" altLang="en-US" sz="2800" b="1" dirty="0" smtClean="0">
                <a:ea typeface="微軟正黑體" pitchFamily="34" charset="-120"/>
              </a:rPr>
              <a:t>梅雨鋒面於台灣附近，雨帶為東北</a:t>
            </a:r>
            <a:r>
              <a:rPr lang="en-US" altLang="zh-TW" sz="2800" b="1" dirty="0" smtClean="0">
                <a:ea typeface="微軟正黑體" pitchFamily="34" charset="-120"/>
              </a:rPr>
              <a:t>-</a:t>
            </a:r>
            <a:r>
              <a:rPr lang="zh-TW" altLang="en-US" sz="2800" b="1" dirty="0" smtClean="0">
                <a:ea typeface="微軟正黑體" pitchFamily="34" charset="-120"/>
              </a:rPr>
              <a:t>西南走向，其中有狹長且強度較強的區域。</a:t>
            </a:r>
            <a:endParaRPr lang="en-US" altLang="zh-TW" sz="2800" b="1" dirty="0" smtClean="0">
              <a:ea typeface="微軟正黑體" pitchFamily="34"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0768"/>
            <a:ext cx="9144000" cy="3528392"/>
          </a:xfrm>
          <a:prstGeom prst="rect">
            <a:avLst/>
          </a:prstGeom>
        </p:spPr>
      </p:pic>
      <p:sp>
        <p:nvSpPr>
          <p:cNvPr id="5" name="矩形圖說文字 4"/>
          <p:cNvSpPr/>
          <p:nvPr/>
        </p:nvSpPr>
        <p:spPr>
          <a:xfrm>
            <a:off x="1619672" y="5072276"/>
            <a:ext cx="2880320" cy="1669091"/>
          </a:xfrm>
          <a:prstGeom prst="wedgeRectCallout">
            <a:avLst>
              <a:gd name="adj1" fmla="val -2290"/>
              <a:gd name="adj2" fmla="val -756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smtClean="0">
                <a:ea typeface="微軟正黑體" pitchFamily="34" charset="-120"/>
              </a:rPr>
              <a:t>CAMS-BMS</a:t>
            </a:r>
            <a:r>
              <a:rPr lang="zh-TW" altLang="en-US" sz="2000" b="1" dirty="0" smtClean="0">
                <a:ea typeface="微軟正黑體" pitchFamily="34" charset="-120"/>
              </a:rPr>
              <a:t>的模擬結果，在區域分布上大致與觀測相似，模擬的西北區域強度較弱，而東南區域則較強。</a:t>
            </a:r>
            <a:endParaRPr lang="zh-TW" altLang="en-US" sz="2000" b="1" dirty="0">
              <a:ea typeface="微軟正黑體" pitchFamily="34" charset="-120"/>
            </a:endParaRPr>
          </a:p>
        </p:txBody>
      </p:sp>
      <p:sp>
        <p:nvSpPr>
          <p:cNvPr id="6" name="矩形圖說文字 5"/>
          <p:cNvSpPr/>
          <p:nvPr/>
        </p:nvSpPr>
        <p:spPr>
          <a:xfrm>
            <a:off x="5796136" y="4794369"/>
            <a:ext cx="3312368" cy="2016223"/>
          </a:xfrm>
          <a:prstGeom prst="wedgeRectCallout">
            <a:avLst>
              <a:gd name="adj1" fmla="val 1182"/>
              <a:gd name="adj2" fmla="val -643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smtClean="0">
                <a:ea typeface="微軟正黑體" pitchFamily="34" charset="-120"/>
              </a:rPr>
              <a:t>CAMS-BMS</a:t>
            </a:r>
            <a:r>
              <a:rPr lang="zh-TW" altLang="en-US" sz="2000" b="1" dirty="0" smtClean="0">
                <a:ea typeface="微軟正黑體" pitchFamily="34" charset="-120"/>
              </a:rPr>
              <a:t>修改的方向主要是減少雨滴的大小，而增加粒子濃度，不會產生過多大雨滴，使系統的強度減弱，因此在東南區的降水減少，而接近於觀測值。</a:t>
            </a:r>
            <a:endParaRPr lang="zh-TW" altLang="en-US" sz="2000" b="1" dirty="0">
              <a:ea typeface="微軟正黑體" pitchFamily="34" charset="-120"/>
            </a:endParaRPr>
          </a:p>
        </p:txBody>
      </p:sp>
    </p:spTree>
    <p:extLst>
      <p:ext uri="{BB962C8B-B14F-4D97-AF65-F5344CB8AC3E}">
        <p14:creationId xmlns:p14="http://schemas.microsoft.com/office/powerpoint/2010/main" val="197151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3600" b="1" dirty="0">
                <a:solidFill>
                  <a:schemeClr val="accent1"/>
                </a:solidFill>
                <a:effectLst>
                  <a:outerShdw blurRad="38100" dist="38100" dir="2700000" algn="tl">
                    <a:srgbClr val="000000">
                      <a:alpha val="43137"/>
                    </a:srgbClr>
                  </a:outerShdw>
                </a:effectLst>
                <a:ea typeface="微軟正黑體" pitchFamily="34" charset="-120"/>
              </a:rPr>
              <a:t>降雨率</a:t>
            </a:r>
            <a:endParaRPr lang="zh-TW" altLang="en-US" sz="3600" dirty="0"/>
          </a:p>
        </p:txBody>
      </p:sp>
      <p:sp>
        <p:nvSpPr>
          <p:cNvPr id="3" name="內容版面配置區 2"/>
          <p:cNvSpPr>
            <a:spLocks noGrp="1"/>
          </p:cNvSpPr>
          <p:nvPr>
            <p:ph idx="1"/>
          </p:nvPr>
        </p:nvSpPr>
        <p:spPr>
          <a:xfrm>
            <a:off x="457200" y="1268760"/>
            <a:ext cx="8229600" cy="4525963"/>
          </a:xfrm>
        </p:spPr>
        <p:txBody>
          <a:bodyPr>
            <a:normAutofit/>
          </a:bodyPr>
          <a:lstStyle/>
          <a:p>
            <a:r>
              <a:rPr lang="zh-TW" altLang="en-US" sz="2800" b="1" dirty="0" smtClean="0">
                <a:latin typeface="微軟正黑體" pitchFamily="34" charset="-120"/>
                <a:ea typeface="微軟正黑體" pitchFamily="34" charset="-120"/>
              </a:rPr>
              <a:t>降雨量化比較：</a:t>
            </a:r>
            <a:endParaRPr lang="zh-TW" altLang="en-US" sz="2800" b="1" dirty="0">
              <a:latin typeface="微軟正黑體" pitchFamily="34" charset="-120"/>
              <a:ea typeface="微軟正黑體" pitchFamily="34"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844824"/>
            <a:ext cx="5746414" cy="4860000"/>
          </a:xfrm>
          <a:prstGeom prst="rect">
            <a:avLst/>
          </a:prstGeom>
        </p:spPr>
      </p:pic>
      <p:sp>
        <p:nvSpPr>
          <p:cNvPr id="5" name="矩形圖說文字 4"/>
          <p:cNvSpPr/>
          <p:nvPr/>
        </p:nvSpPr>
        <p:spPr>
          <a:xfrm>
            <a:off x="5940152" y="1700808"/>
            <a:ext cx="2664296" cy="2376264"/>
          </a:xfrm>
          <a:prstGeom prst="wedgeRectCallout">
            <a:avLst>
              <a:gd name="adj1" fmla="val -59127"/>
              <a:gd name="adj2" fmla="val 64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ea typeface="微軟正黑體" pitchFamily="34" charset="-120"/>
              </a:rPr>
              <a:t>結果顯示兩個方法對於降雨率小於</a:t>
            </a:r>
            <a:r>
              <a:rPr lang="en-US" altLang="zh-TW" sz="2000" b="1" dirty="0" smtClean="0">
                <a:ea typeface="微軟正黑體" pitchFamily="34" charset="-120"/>
              </a:rPr>
              <a:t>4mm/h</a:t>
            </a:r>
            <a:r>
              <a:rPr lang="zh-TW" altLang="en-US" sz="2000" b="1" dirty="0" smtClean="0">
                <a:ea typeface="微軟正黑體" pitchFamily="34" charset="-120"/>
              </a:rPr>
              <a:t>的頻率皆為高估，但就整個頻率分布上來看，修改後的</a:t>
            </a:r>
            <a:r>
              <a:rPr lang="en-US" altLang="zh-TW" sz="2000" b="1" dirty="0" smtClean="0">
                <a:ea typeface="微軟正黑體" pitchFamily="34" charset="-120"/>
              </a:rPr>
              <a:t>CAMS-BMS</a:t>
            </a:r>
            <a:r>
              <a:rPr lang="zh-TW" altLang="en-US" sz="2000" b="1" dirty="0" smtClean="0">
                <a:ea typeface="微軟正黑體" pitchFamily="34" charset="-120"/>
              </a:rPr>
              <a:t>的模擬結果與觀測更具有一致性。</a:t>
            </a:r>
            <a:endParaRPr lang="zh-TW" altLang="en-US" sz="2000" b="1" dirty="0">
              <a:ea typeface="微軟正黑體" pitchFamily="34" charset="-120"/>
            </a:endParaRPr>
          </a:p>
        </p:txBody>
      </p:sp>
    </p:spTree>
    <p:extLst>
      <p:ext uri="{BB962C8B-B14F-4D97-AF65-F5344CB8AC3E}">
        <p14:creationId xmlns:p14="http://schemas.microsoft.com/office/powerpoint/2010/main" val="384497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3600" b="1" dirty="0" smtClean="0">
                <a:solidFill>
                  <a:schemeClr val="accent3">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結論</a:t>
            </a:r>
            <a:endParaRPr lang="zh-TW" altLang="en-US" sz="3600"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lnSpcReduction="10000"/>
              </a:bodyPr>
              <a:lstStyle/>
              <a:p>
                <a:r>
                  <a:rPr lang="zh-TW" altLang="en-US" sz="2800" b="1" dirty="0" smtClean="0">
                    <a:ea typeface="微軟正黑體" pitchFamily="34" charset="-120"/>
                  </a:rPr>
                  <a:t>本次研究使用</a:t>
                </a:r>
                <a:r>
                  <a:rPr lang="en-US" altLang="zh-TW" sz="2800" b="1" dirty="0" smtClean="0">
                    <a:ea typeface="微軟正黑體" pitchFamily="34" charset="-120"/>
                  </a:rPr>
                  <a:t>CAMS-BMS</a:t>
                </a:r>
                <a:r>
                  <a:rPr lang="zh-TW" altLang="en-US" sz="2800" b="1" dirty="0" smtClean="0">
                    <a:ea typeface="微軟正黑體" pitchFamily="34" charset="-120"/>
                  </a:rPr>
                  <a:t>以及</a:t>
                </a:r>
                <a:r>
                  <a:rPr lang="en-US" altLang="zh-TW" sz="2800" b="1" dirty="0" smtClean="0">
                    <a:ea typeface="微軟正黑體" pitchFamily="34" charset="-120"/>
                  </a:rPr>
                  <a:t>WDM6</a:t>
                </a:r>
                <a:r>
                  <a:rPr lang="zh-TW" altLang="en-US" sz="2800" b="1" dirty="0" smtClean="0">
                    <a:ea typeface="微軟正黑體" pitchFamily="34" charset="-120"/>
                  </a:rPr>
                  <a:t>和</a:t>
                </a:r>
                <a:r>
                  <a:rPr lang="en-US" altLang="zh-TW" sz="2800" b="1" dirty="0" smtClean="0">
                    <a:ea typeface="微軟正黑體" pitchFamily="34" charset="-120"/>
                  </a:rPr>
                  <a:t>Morrison</a:t>
                </a:r>
                <a:r>
                  <a:rPr lang="zh-TW" altLang="en-US" sz="2800" b="1" dirty="0" smtClean="0">
                    <a:ea typeface="微軟正黑體" pitchFamily="34" charset="-120"/>
                  </a:rPr>
                  <a:t>兩個</a:t>
                </a:r>
                <a:r>
                  <a:rPr lang="en-US" altLang="zh-TW" sz="2800" b="1" dirty="0" smtClean="0">
                    <a:ea typeface="微軟正黑體" pitchFamily="34" charset="-120"/>
                  </a:rPr>
                  <a:t>Two-moment</a:t>
                </a:r>
                <a:r>
                  <a:rPr lang="zh-TW" altLang="en-US" sz="2800" b="1" dirty="0" smtClean="0">
                    <a:ea typeface="微軟正黑體" pitchFamily="34" charset="-120"/>
                  </a:rPr>
                  <a:t> </a:t>
                </a:r>
                <a:r>
                  <a:rPr lang="en-US" altLang="zh-TW" sz="2800" b="1" dirty="0" smtClean="0">
                    <a:ea typeface="微軟正黑體" pitchFamily="34" charset="-120"/>
                  </a:rPr>
                  <a:t>scheme</a:t>
                </a:r>
                <a:r>
                  <a:rPr lang="zh-TW" altLang="en-US" sz="2800" b="1" dirty="0" smtClean="0">
                    <a:ea typeface="微軟正黑體" pitchFamily="34" charset="-120"/>
                  </a:rPr>
                  <a:t>模擬</a:t>
                </a:r>
                <a:r>
                  <a:rPr lang="en-US" altLang="zh-TW" sz="2800" b="1" dirty="0" smtClean="0">
                    <a:ea typeface="微軟正黑體" pitchFamily="34" charset="-120"/>
                  </a:rPr>
                  <a:t>6/14</a:t>
                </a:r>
                <a:r>
                  <a:rPr lang="zh-TW" altLang="en-US" sz="2800" b="1" dirty="0" smtClean="0">
                    <a:ea typeface="微軟正黑體" pitchFamily="34" charset="-120"/>
                  </a:rPr>
                  <a:t> </a:t>
                </a:r>
                <a:r>
                  <a:rPr lang="zh-TW" altLang="en-US" sz="2800" b="1" dirty="0">
                    <a:ea typeface="微軟正黑體" pitchFamily="34" charset="-120"/>
                  </a:rPr>
                  <a:t>梅雨</a:t>
                </a:r>
                <a:r>
                  <a:rPr lang="zh-TW" altLang="en-US" sz="2800" b="1" dirty="0" smtClean="0">
                    <a:ea typeface="微軟正黑體" pitchFamily="34" charset="-120"/>
                  </a:rPr>
                  <a:t>鋒面帶來</a:t>
                </a:r>
                <a:r>
                  <a:rPr lang="zh-TW" altLang="en-US" sz="2800" b="1" dirty="0">
                    <a:ea typeface="微軟正黑體" pitchFamily="34" charset="-120"/>
                  </a:rPr>
                  <a:t>的降水</a:t>
                </a:r>
                <a:r>
                  <a:rPr lang="zh-TW" altLang="en-US" sz="2800" b="1" dirty="0" smtClean="0">
                    <a:ea typeface="微軟正黑體" pitchFamily="34" charset="-120"/>
                  </a:rPr>
                  <a:t>事件，並使用</a:t>
                </a:r>
                <a:r>
                  <a:rPr lang="en-US" altLang="zh-TW" sz="2800" b="1" dirty="0" smtClean="0">
                    <a:ea typeface="微軟正黑體" pitchFamily="34" charset="-120"/>
                  </a:rPr>
                  <a:t>S-Pol</a:t>
                </a:r>
                <a:r>
                  <a:rPr lang="zh-TW" altLang="en-US" sz="2800" b="1" dirty="0" smtClean="0">
                    <a:ea typeface="微軟正黑體" pitchFamily="34" charset="-120"/>
                  </a:rPr>
                  <a:t>雷達及</a:t>
                </a:r>
                <a:r>
                  <a:rPr lang="en-US" altLang="zh-TW" sz="2800" b="1" dirty="0" smtClean="0">
                    <a:ea typeface="微軟正黑體" pitchFamily="34" charset="-120"/>
                  </a:rPr>
                  <a:t>TRMM/TMI</a:t>
                </a:r>
                <a:r>
                  <a:rPr lang="zh-TW" altLang="en-US" sz="2800" b="1" dirty="0" smtClean="0">
                    <a:ea typeface="微軟正黑體" pitchFamily="34" charset="-120"/>
                  </a:rPr>
                  <a:t>的觀測資料進行比較。</a:t>
                </a:r>
                <a:endParaRPr lang="en-US" altLang="zh-TW" sz="2800" b="1" dirty="0" smtClean="0">
                  <a:ea typeface="微軟正黑體" pitchFamily="34" charset="-120"/>
                </a:endParaRPr>
              </a:p>
              <a:p>
                <a:endParaRPr lang="en-US" altLang="zh-TW" sz="2800" b="1" dirty="0">
                  <a:ea typeface="微軟正黑體" pitchFamily="34" charset="-120"/>
                </a:endParaRPr>
              </a:p>
              <a:p>
                <a:r>
                  <a:rPr lang="zh-TW" altLang="en-US" sz="2800" b="1" dirty="0">
                    <a:ea typeface="微軟正黑體" pitchFamily="34" charset="-120"/>
                  </a:rPr>
                  <a:t>比較</a:t>
                </a:r>
                <a14:m>
                  <m:oMath xmlns:m="http://schemas.openxmlformats.org/officeDocument/2006/math">
                    <m:sSub>
                      <m:sSubPr>
                        <m:ctrlPr>
                          <a:rPr lang="en-US" altLang="zh-TW" sz="2800" b="1" i="1" smtClean="0">
                            <a:latin typeface="Cambria Math"/>
                            <a:ea typeface="微軟正黑體" pitchFamily="34" charset="-120"/>
                          </a:rPr>
                        </m:ctrlPr>
                      </m:sSubPr>
                      <m:e>
                        <m:r>
                          <a:rPr lang="en-US" altLang="zh-TW" sz="2800" b="1" i="1" smtClean="0">
                            <a:latin typeface="Cambria Math"/>
                            <a:ea typeface="微軟正黑體" pitchFamily="34" charset="-120"/>
                          </a:rPr>
                          <m:t>𝒁</m:t>
                        </m:r>
                      </m:e>
                      <m:sub>
                        <m:r>
                          <a:rPr lang="en-US" altLang="zh-TW" sz="2800" b="1" i="1" smtClean="0">
                            <a:latin typeface="Cambria Math"/>
                            <a:ea typeface="微軟正黑體" pitchFamily="34" charset="-120"/>
                          </a:rPr>
                          <m:t>𝑫𝑹</m:t>
                        </m:r>
                      </m:sub>
                    </m:sSub>
                  </m:oMath>
                </a14:m>
                <a:r>
                  <a:rPr lang="zh-TW" altLang="en-US" sz="2800" b="1" dirty="0" smtClean="0">
                    <a:ea typeface="微軟正黑體" pitchFamily="34" charset="-120"/>
                  </a:rPr>
                  <a:t>發現</a:t>
                </a:r>
                <a:r>
                  <a:rPr lang="en-US" altLang="zh-TW" sz="2800" b="1" dirty="0" smtClean="0">
                    <a:ea typeface="微軟正黑體" pitchFamily="34" charset="-120"/>
                  </a:rPr>
                  <a:t>WDM6</a:t>
                </a:r>
                <a:r>
                  <a:rPr lang="zh-TW" altLang="en-US" sz="2800" b="1" dirty="0" smtClean="0">
                    <a:ea typeface="微軟正黑體" pitchFamily="34" charset="-120"/>
                  </a:rPr>
                  <a:t>模擬結果較觀測小，而</a:t>
                </a:r>
                <a:r>
                  <a:rPr lang="en-US" altLang="zh-TW" sz="2800" b="1" dirty="0" smtClean="0">
                    <a:ea typeface="微軟正黑體" pitchFamily="34" charset="-120"/>
                  </a:rPr>
                  <a:t>CAMS-BMS</a:t>
                </a:r>
                <a:r>
                  <a:rPr lang="zh-TW" altLang="en-US" sz="2800" b="1" dirty="0" smtClean="0">
                    <a:ea typeface="微軟正黑體" pitchFamily="34" charset="-120"/>
                  </a:rPr>
                  <a:t>及</a:t>
                </a:r>
                <a:r>
                  <a:rPr lang="en-US" altLang="zh-TW" sz="2800" b="1" dirty="0" smtClean="0">
                    <a:ea typeface="微軟正黑體" pitchFamily="34" charset="-120"/>
                  </a:rPr>
                  <a:t>Morrison</a:t>
                </a:r>
                <a:r>
                  <a:rPr lang="zh-TW" altLang="en-US" sz="2800" b="1" dirty="0" smtClean="0">
                    <a:ea typeface="微軟正黑體" pitchFamily="34" charset="-120"/>
                  </a:rPr>
                  <a:t>則模擬過大的</a:t>
                </a:r>
                <a14:m>
                  <m:oMath xmlns:m="http://schemas.openxmlformats.org/officeDocument/2006/math">
                    <m:sSub>
                      <m:sSubPr>
                        <m:ctrlPr>
                          <a:rPr lang="en-US" altLang="zh-TW" sz="2800" b="1" i="1">
                            <a:latin typeface="Cambria Math"/>
                            <a:ea typeface="微軟正黑體" pitchFamily="34" charset="-120"/>
                          </a:rPr>
                        </m:ctrlPr>
                      </m:sSubPr>
                      <m:e>
                        <m:r>
                          <a:rPr lang="en-US" altLang="zh-TW" sz="2800" b="1" i="1">
                            <a:latin typeface="Cambria Math"/>
                            <a:ea typeface="微軟正黑體" pitchFamily="34" charset="-120"/>
                          </a:rPr>
                          <m:t>𝒁</m:t>
                        </m:r>
                      </m:e>
                      <m:sub>
                        <m:r>
                          <a:rPr lang="en-US" altLang="zh-TW" sz="2800" b="1" i="1">
                            <a:latin typeface="Cambria Math"/>
                            <a:ea typeface="微軟正黑體" pitchFamily="34" charset="-120"/>
                          </a:rPr>
                          <m:t>𝑫𝑹</m:t>
                        </m:r>
                      </m:sub>
                    </m:sSub>
                  </m:oMath>
                </a14:m>
                <a:r>
                  <a:rPr lang="zh-TW" altLang="en-US" sz="2800" b="1" dirty="0" smtClean="0">
                    <a:ea typeface="微軟正黑體" pitchFamily="34" charset="-120"/>
                  </a:rPr>
                  <a:t>；</a:t>
                </a:r>
                <a:r>
                  <a:rPr lang="en-US" altLang="zh-TW" sz="2800" b="1" dirty="0" smtClean="0">
                    <a:ea typeface="微軟正黑體" pitchFamily="34" charset="-120"/>
                  </a:rPr>
                  <a:t>WDM6</a:t>
                </a:r>
                <a:r>
                  <a:rPr lang="zh-TW" altLang="en-US" sz="2800" b="1" dirty="0" smtClean="0">
                    <a:ea typeface="微軟正黑體" pitchFamily="34" charset="-120"/>
                  </a:rPr>
                  <a:t>是高估了粒子濃度，因此產生過多的小雨滴，</a:t>
                </a:r>
                <a:r>
                  <a:rPr lang="en-US" altLang="zh-TW" sz="2800" b="1" dirty="0" smtClean="0">
                    <a:ea typeface="微軟正黑體" pitchFamily="34" charset="-120"/>
                  </a:rPr>
                  <a:t>Morrison</a:t>
                </a:r>
                <a:r>
                  <a:rPr lang="zh-TW" altLang="en-US" sz="2800" b="1" dirty="0" smtClean="0">
                    <a:ea typeface="微軟正黑體" pitchFamily="34" charset="-120"/>
                  </a:rPr>
                  <a:t>則是限制了</a:t>
                </a:r>
                <a:r>
                  <a:rPr lang="en-US" altLang="zh-TW" sz="2800" b="1" dirty="0" smtClean="0">
                    <a:ea typeface="微軟正黑體" pitchFamily="34" charset="-120"/>
                  </a:rPr>
                  <a:t>DSD</a:t>
                </a:r>
                <a:r>
                  <a:rPr lang="zh-TW" altLang="en-US" sz="2800" b="1" dirty="0" smtClean="0">
                    <a:ea typeface="微軟正黑體" pitchFamily="34" charset="-120"/>
                  </a:rPr>
                  <a:t>中的斜率參數，使</a:t>
                </a:r>
                <a14:m>
                  <m:oMath xmlns:m="http://schemas.openxmlformats.org/officeDocument/2006/math">
                    <m:sSub>
                      <m:sSubPr>
                        <m:ctrlPr>
                          <a:rPr lang="en-US" altLang="zh-TW" sz="2800" b="1" i="1">
                            <a:latin typeface="Cambria Math"/>
                            <a:ea typeface="微軟正黑體" pitchFamily="34" charset="-120"/>
                          </a:rPr>
                        </m:ctrlPr>
                      </m:sSubPr>
                      <m:e>
                        <m:r>
                          <a:rPr lang="en-US" altLang="zh-TW" sz="2800" b="1" i="1">
                            <a:latin typeface="Cambria Math"/>
                            <a:ea typeface="微軟正黑體" pitchFamily="34" charset="-120"/>
                          </a:rPr>
                          <m:t>𝒁</m:t>
                        </m:r>
                      </m:e>
                      <m:sub>
                        <m:r>
                          <a:rPr lang="en-US" altLang="zh-TW" sz="2800" b="1" i="1">
                            <a:latin typeface="Cambria Math"/>
                            <a:ea typeface="微軟正黑體" pitchFamily="34" charset="-120"/>
                          </a:rPr>
                          <m:t>𝑫𝑹</m:t>
                        </m:r>
                      </m:sub>
                    </m:sSub>
                  </m:oMath>
                </a14:m>
                <a:r>
                  <a:rPr lang="zh-TW" altLang="en-US" sz="2800" b="1" dirty="0" smtClean="0">
                    <a:ea typeface="微軟正黑體" pitchFamily="34" charset="-120"/>
                  </a:rPr>
                  <a:t>值限制在</a:t>
                </a:r>
                <a:r>
                  <a:rPr lang="en-US" altLang="zh-TW" sz="2800" b="1" dirty="0" smtClean="0">
                    <a:ea typeface="微軟正黑體" pitchFamily="34" charset="-120"/>
                  </a:rPr>
                  <a:t>1.5dB </a:t>
                </a:r>
                <a:r>
                  <a:rPr lang="zh-TW" altLang="en-US" sz="2800" b="1" dirty="0" smtClean="0">
                    <a:ea typeface="微軟正黑體" pitchFamily="34" charset="-120"/>
                  </a:rPr>
                  <a:t>。</a:t>
                </a:r>
                <a:endParaRPr lang="zh-TW" altLang="en-US" sz="2800" b="1" dirty="0">
                  <a:ea typeface="微軟正黑體" pitchFamily="34" charset="-12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1259" t="-2426" r="-22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131323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3600" b="1" dirty="0" smtClean="0">
                <a:solidFill>
                  <a:schemeClr val="accent3">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簡介與前人研究</a:t>
            </a:r>
            <a:endParaRPr lang="zh-TW" altLang="en-US" sz="3600" b="1" dirty="0">
              <a:solidFill>
                <a:schemeClr val="accent3">
                  <a:lumMod val="50000"/>
                </a:schemeClr>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p:txBody>
          <a:bodyPr>
            <a:normAutofit fontScale="92500" lnSpcReduction="10000"/>
          </a:bodyPr>
          <a:lstStyle/>
          <a:p>
            <a:r>
              <a:rPr lang="zh-TW" altLang="en-US" sz="2800" b="1" dirty="0">
                <a:latin typeface="微軟正黑體" pitchFamily="34" charset="-120"/>
                <a:ea typeface="微軟正黑體" pitchFamily="34" charset="-120"/>
              </a:rPr>
              <a:t>定量降水</a:t>
            </a:r>
            <a:r>
              <a:rPr lang="zh-TW" altLang="en-US" sz="2800" b="1" dirty="0" smtClean="0">
                <a:latin typeface="微軟正黑體" pitchFamily="34" charset="-120"/>
                <a:ea typeface="微軟正黑體" pitchFamily="34" charset="-120"/>
              </a:rPr>
              <a:t>預報對於現階段的模式發展，是一個相當大的挑戰，其中一個重要的部分，就是在於雲微物理的過程。</a:t>
            </a:r>
            <a:endParaRPr lang="en-US" altLang="zh-TW" sz="2800" b="1" dirty="0" smtClean="0">
              <a:latin typeface="微軟正黑體" pitchFamily="34" charset="-120"/>
              <a:ea typeface="微軟正黑體" pitchFamily="34" charset="-120"/>
            </a:endParaRPr>
          </a:p>
          <a:p>
            <a:endParaRPr lang="en-US" altLang="zh-TW" sz="2800" b="1" dirty="0">
              <a:latin typeface="微軟正黑體" pitchFamily="34" charset="-120"/>
              <a:ea typeface="微軟正黑體" pitchFamily="34" charset="-120"/>
            </a:endParaRPr>
          </a:p>
          <a:p>
            <a:r>
              <a:rPr lang="zh-TW" altLang="en-US" sz="2800" b="1" dirty="0" smtClean="0">
                <a:latin typeface="微軟正黑體" pitchFamily="34" charset="-120"/>
                <a:ea typeface="微軟正黑體" pitchFamily="34" charset="-120"/>
              </a:rPr>
              <a:t>但由於雲在時間及空間的發展變化都非常快速，因此要建立一個良好的雲微物理方法是很困難的。</a:t>
            </a:r>
            <a:endParaRPr lang="en-US" altLang="zh-TW" sz="2800" b="1" dirty="0" smtClean="0">
              <a:latin typeface="微軟正黑體" pitchFamily="34" charset="-120"/>
              <a:ea typeface="微軟正黑體" pitchFamily="34" charset="-120"/>
            </a:endParaRPr>
          </a:p>
          <a:p>
            <a:endParaRPr lang="en-US" altLang="zh-TW" sz="2800" b="1" dirty="0">
              <a:latin typeface="微軟正黑體" pitchFamily="34" charset="-120"/>
              <a:ea typeface="微軟正黑體" pitchFamily="34" charset="-120"/>
            </a:endParaRPr>
          </a:p>
          <a:p>
            <a:r>
              <a:rPr lang="zh-TW" altLang="en-US" sz="2800" b="1" dirty="0" smtClean="0">
                <a:latin typeface="微軟正黑體" pitchFamily="34" charset="-120"/>
                <a:ea typeface="微軟正黑體" pitchFamily="34" charset="-120"/>
              </a:rPr>
              <a:t>而近年來發展的</a:t>
            </a:r>
            <a:r>
              <a:rPr lang="en-US" altLang="zh-TW" sz="2800" b="1" dirty="0" smtClean="0">
                <a:latin typeface="微軟正黑體" pitchFamily="34" charset="-120"/>
                <a:ea typeface="微軟正黑體" pitchFamily="34" charset="-120"/>
              </a:rPr>
              <a:t>Multi-moments scheme</a:t>
            </a:r>
            <a:r>
              <a:rPr lang="zh-TW" altLang="en-US" sz="2800" b="1" dirty="0" smtClean="0">
                <a:latin typeface="微軟正黑體" pitchFamily="34" charset="-120"/>
                <a:ea typeface="微軟正黑體" pitchFamily="34" charset="-120"/>
              </a:rPr>
              <a:t>，能更合理的模擬雲的部分特性</a:t>
            </a:r>
            <a:r>
              <a:rPr lang="en-US" altLang="zh-TW" sz="2800" b="1" dirty="0" smtClean="0">
                <a:latin typeface="微軟正黑體" pitchFamily="34" charset="-120"/>
                <a:ea typeface="微軟正黑體" pitchFamily="34" charset="-120"/>
              </a:rPr>
              <a:t>(ex.</a:t>
            </a:r>
            <a:r>
              <a:rPr lang="zh-TW" altLang="en-US" sz="2800" b="1" dirty="0" smtClean="0">
                <a:latin typeface="微軟正黑體" pitchFamily="34" charset="-120"/>
                <a:ea typeface="微軟正黑體" pitchFamily="34" charset="-120"/>
              </a:rPr>
              <a:t> 顆粒大小及濃度</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，並與觀測結果有更進一步的驗證，不過依然缺少系統性的研究驗證，特別是雨滴粒徑分布</a:t>
            </a:r>
            <a:r>
              <a:rPr lang="en-US" altLang="zh-TW" sz="2800" b="1" dirty="0" smtClean="0">
                <a:latin typeface="微軟正黑體" pitchFamily="34" charset="-120"/>
                <a:ea typeface="微軟正黑體" pitchFamily="34" charset="-120"/>
              </a:rPr>
              <a:t>(DSD)</a:t>
            </a:r>
            <a:r>
              <a:rPr lang="zh-TW" altLang="en-US" sz="2800" b="1" dirty="0" smtClean="0">
                <a:latin typeface="微軟正黑體" pitchFamily="34" charset="-120"/>
                <a:ea typeface="微軟正黑體" pitchFamily="34" charset="-120"/>
              </a:rPr>
              <a:t>。</a:t>
            </a:r>
            <a:endParaRPr lang="zh-TW" altLang="en-US" sz="2800" b="1" dirty="0">
              <a:latin typeface="微軟正黑體" pitchFamily="34" charset="-120"/>
              <a:ea typeface="微軟正黑體" pitchFamily="34" charset="-120"/>
            </a:endParaRPr>
          </a:p>
        </p:txBody>
      </p:sp>
    </p:spTree>
    <p:extLst>
      <p:ext uri="{BB962C8B-B14F-4D97-AF65-F5344CB8AC3E}">
        <p14:creationId xmlns:p14="http://schemas.microsoft.com/office/powerpoint/2010/main" val="3736708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3600" b="1" dirty="0">
                <a:solidFill>
                  <a:schemeClr val="accent3">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結論</a:t>
            </a:r>
            <a:endParaRPr lang="zh-TW" altLang="en-US" sz="3600"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r>
                  <a:rPr lang="zh-TW" altLang="en-US" sz="2800" b="1" dirty="0" smtClean="0">
                    <a:ea typeface="微軟正黑體" pitchFamily="34" charset="-120"/>
                  </a:rPr>
                  <a:t>在其他西南氣流實驗研究的背景下，對於</a:t>
                </a:r>
                <a:r>
                  <a:rPr lang="en-US" altLang="zh-TW" sz="2800" b="1" dirty="0" smtClean="0">
                    <a:ea typeface="微軟正黑體" pitchFamily="34" charset="-120"/>
                  </a:rPr>
                  <a:t>CAMS-BMS</a:t>
                </a:r>
                <a:r>
                  <a:rPr lang="zh-TW" altLang="en-US" sz="2800" b="1" dirty="0" smtClean="0">
                    <a:ea typeface="微軟正黑體" pitchFamily="34" charset="-120"/>
                  </a:rPr>
                  <a:t>進行了兩個項目的修改，第一是修改</a:t>
                </a:r>
                <a:r>
                  <a:rPr lang="en-US" altLang="zh-TW" sz="2800" b="1" dirty="0" smtClean="0">
                    <a:ea typeface="微軟正黑體" pitchFamily="34" charset="-120"/>
                  </a:rPr>
                  <a:t>DSD</a:t>
                </a:r>
                <a:r>
                  <a:rPr lang="zh-TW" altLang="en-US" sz="2800" b="1" dirty="0" smtClean="0">
                    <a:ea typeface="微軟正黑體" pitchFamily="34" charset="-120"/>
                  </a:rPr>
                  <a:t>的截距參數，第二是增加雨滴碰撞與自行破碎的比率，兩項修改都是為了減少過多大雨滴的產生。</a:t>
                </a:r>
                <a:endParaRPr lang="en-US" altLang="zh-TW" sz="2800" b="1" dirty="0" smtClean="0">
                  <a:ea typeface="微軟正黑體" pitchFamily="34" charset="-120"/>
                </a:endParaRPr>
              </a:p>
              <a:p>
                <a:endParaRPr lang="en-US" altLang="zh-TW" sz="2800" b="1" dirty="0">
                  <a:ea typeface="微軟正黑體" pitchFamily="34" charset="-120"/>
                </a:endParaRPr>
              </a:p>
              <a:p>
                <a:r>
                  <a:rPr lang="zh-TW" altLang="en-US" sz="2800" b="1" dirty="0" smtClean="0">
                    <a:ea typeface="微軟正黑體" pitchFamily="34" charset="-120"/>
                  </a:rPr>
                  <a:t>修改過後的模擬結果，明顯改善</a:t>
                </a:r>
                <a14:m>
                  <m:oMath xmlns:m="http://schemas.openxmlformats.org/officeDocument/2006/math">
                    <m:sSub>
                      <m:sSubPr>
                        <m:ctrlPr>
                          <a:rPr lang="en-US" altLang="zh-TW" sz="2800" b="1" i="1">
                            <a:latin typeface="Cambria Math"/>
                            <a:ea typeface="微軟正黑體" pitchFamily="34" charset="-120"/>
                          </a:rPr>
                        </m:ctrlPr>
                      </m:sSubPr>
                      <m:e>
                        <m:r>
                          <a:rPr lang="en-US" altLang="zh-TW" sz="2800" b="1" i="1">
                            <a:latin typeface="Cambria Math"/>
                            <a:ea typeface="微軟正黑體" pitchFamily="34" charset="-120"/>
                          </a:rPr>
                          <m:t>𝒁</m:t>
                        </m:r>
                      </m:e>
                      <m:sub>
                        <m:r>
                          <a:rPr lang="en-US" altLang="zh-TW" sz="2800" b="1" i="1">
                            <a:latin typeface="Cambria Math"/>
                            <a:ea typeface="微軟正黑體" pitchFamily="34" charset="-120"/>
                          </a:rPr>
                          <m:t>𝑫𝑹</m:t>
                        </m:r>
                      </m:sub>
                    </m:sSub>
                  </m:oMath>
                </a14:m>
                <a:r>
                  <a:rPr lang="zh-TW" altLang="en-US" sz="2800" b="1" dirty="0" smtClean="0">
                    <a:ea typeface="微軟正黑體" pitchFamily="34" charset="-120"/>
                  </a:rPr>
                  <a:t>的分布，而在雷達回波、微波亮溫及降雨率上，比起原始的</a:t>
                </a:r>
                <a:r>
                  <a:rPr lang="en-US" altLang="zh-TW" sz="2800" b="1" dirty="0" smtClean="0">
                    <a:ea typeface="微軟正黑體" pitchFamily="34" charset="-120"/>
                  </a:rPr>
                  <a:t>CAMS-BMS</a:t>
                </a:r>
                <a:r>
                  <a:rPr lang="zh-TW" altLang="en-US" sz="2800" b="1" dirty="0" smtClean="0">
                    <a:ea typeface="微軟正黑體" pitchFamily="34" charset="-120"/>
                  </a:rPr>
                  <a:t>，也都更接近於觀測值。</a:t>
                </a:r>
                <a:endParaRPr lang="en-US" altLang="zh-TW" sz="2800" b="1" dirty="0" smtClean="0">
                  <a:ea typeface="微軟正黑體" pitchFamily="34" charset="-12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1259" t="-1482" r="-296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2143580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3600" b="1" dirty="0">
                <a:solidFill>
                  <a:schemeClr val="accent3">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結論</a:t>
            </a:r>
            <a:endParaRPr lang="zh-TW" altLang="en-US" sz="3600" dirty="0"/>
          </a:p>
        </p:txBody>
      </p:sp>
      <p:sp>
        <p:nvSpPr>
          <p:cNvPr id="3" name="內容版面配置區 2"/>
          <p:cNvSpPr>
            <a:spLocks noGrp="1"/>
          </p:cNvSpPr>
          <p:nvPr>
            <p:ph idx="1"/>
          </p:nvPr>
        </p:nvSpPr>
        <p:spPr/>
        <p:txBody>
          <a:bodyPr>
            <a:normAutofit/>
          </a:bodyPr>
          <a:lstStyle/>
          <a:p>
            <a:r>
              <a:rPr lang="zh-TW" altLang="en-US" sz="2800" b="1" dirty="0" smtClean="0">
                <a:latin typeface="微軟正黑體" pitchFamily="34" charset="-120"/>
                <a:ea typeface="微軟正黑體" pitchFamily="34" charset="-120"/>
              </a:rPr>
              <a:t>雖然有一系列詳細的比較，並有雙偏極化督卜勒雷達作為可靠的觀測背景，但本次的研究仍然僅對於一個梅雨鋒造成的對流降雨個案進行參數化上的調整。</a:t>
            </a:r>
            <a:endParaRPr lang="en-US" altLang="zh-TW" sz="2800" b="1" dirty="0" smtClean="0">
              <a:latin typeface="微軟正黑體" pitchFamily="34" charset="-120"/>
              <a:ea typeface="微軟正黑體" pitchFamily="34" charset="-120"/>
            </a:endParaRPr>
          </a:p>
          <a:p>
            <a:endParaRPr lang="en-US" altLang="zh-TW" sz="2800" b="1" dirty="0">
              <a:latin typeface="微軟正黑體" pitchFamily="34" charset="-120"/>
              <a:ea typeface="微軟正黑體" pitchFamily="34" charset="-120"/>
            </a:endParaRPr>
          </a:p>
          <a:p>
            <a:r>
              <a:rPr lang="zh-TW" altLang="en-US" sz="2800" b="1" dirty="0" smtClean="0">
                <a:latin typeface="微軟正黑體" pitchFamily="34" charset="-120"/>
                <a:ea typeface="微軟正黑體" pitchFamily="34" charset="-120"/>
              </a:rPr>
              <a:t>因此在面對不同的天氣系統</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季風</a:t>
            </a:r>
            <a:r>
              <a:rPr lang="en-US" altLang="zh-TW" sz="2800" b="1" dirty="0" smtClean="0">
                <a:latin typeface="微軟正黑體" pitchFamily="34" charset="-120"/>
                <a:ea typeface="微軟正黑體" pitchFamily="34" charset="-120"/>
              </a:rPr>
              <a:t>or</a:t>
            </a:r>
            <a:r>
              <a:rPr lang="zh-TW" altLang="en-US" sz="2800" b="1" dirty="0" smtClean="0">
                <a:latin typeface="微軟正黑體" pitchFamily="34" charset="-120"/>
                <a:ea typeface="微軟正黑體" pitchFamily="34" charset="-120"/>
              </a:rPr>
              <a:t>颱風</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，或是不同的降雨型態</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層狀</a:t>
            </a:r>
            <a:r>
              <a:rPr lang="en-US" altLang="zh-TW" sz="2800" b="1" dirty="0" smtClean="0">
                <a:latin typeface="微軟正黑體" pitchFamily="34" charset="-120"/>
                <a:ea typeface="微軟正黑體" pitchFamily="34" charset="-120"/>
              </a:rPr>
              <a:t>or</a:t>
            </a:r>
            <a:r>
              <a:rPr lang="zh-TW" altLang="en-US" sz="2800" b="1" dirty="0" smtClean="0">
                <a:latin typeface="微軟正黑體" pitchFamily="34" charset="-120"/>
                <a:ea typeface="微軟正黑體" pitchFamily="34" charset="-120"/>
              </a:rPr>
              <a:t>對流</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等不同的環境條件時，依然需要更多的分析與改進，也包含了冰相粒子的微物理過程。</a:t>
            </a:r>
            <a:endParaRPr lang="zh-TW" altLang="en-US" sz="2800" b="1" dirty="0">
              <a:latin typeface="微軟正黑體" pitchFamily="34" charset="-120"/>
              <a:ea typeface="微軟正黑體" pitchFamily="34" charset="-120"/>
            </a:endParaRPr>
          </a:p>
        </p:txBody>
      </p:sp>
    </p:spTree>
    <p:extLst>
      <p:ext uri="{BB962C8B-B14F-4D97-AF65-F5344CB8AC3E}">
        <p14:creationId xmlns:p14="http://schemas.microsoft.com/office/powerpoint/2010/main" val="26390924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p:cNvSpPr>
            <a:spLocks noGrp="1"/>
          </p:cNvSpPr>
          <p:nvPr>
            <p:ph type="body" idx="1"/>
          </p:nvPr>
        </p:nvSpPr>
        <p:spPr/>
        <p:txBody>
          <a:bodyPr>
            <a:normAutofit/>
          </a:bodyPr>
          <a:lstStyle/>
          <a:p>
            <a:pPr algn="r"/>
            <a:r>
              <a:rPr lang="en-US" altLang="zh-TW" sz="4400" b="1" dirty="0" smtClean="0"/>
              <a:t>THE</a:t>
            </a:r>
            <a:r>
              <a:rPr lang="zh-TW" altLang="en-US" sz="4400" b="1" dirty="0" smtClean="0"/>
              <a:t> </a:t>
            </a:r>
            <a:r>
              <a:rPr lang="en-US" altLang="zh-TW" sz="4400" b="1" dirty="0" smtClean="0"/>
              <a:t>END</a:t>
            </a:r>
            <a:endParaRPr lang="zh-TW" altLang="en-US" sz="4400" b="1" dirty="0"/>
          </a:p>
        </p:txBody>
      </p:sp>
    </p:spTree>
    <p:extLst>
      <p:ext uri="{BB962C8B-B14F-4D97-AF65-F5344CB8AC3E}">
        <p14:creationId xmlns:p14="http://schemas.microsoft.com/office/powerpoint/2010/main" val="671799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3600" b="1" dirty="0">
                <a:solidFill>
                  <a:schemeClr val="accent3">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簡介與前人研究</a:t>
            </a:r>
            <a:endParaRPr lang="zh-TW" altLang="en-US" sz="3600" dirty="0">
              <a:solidFill>
                <a:schemeClr val="accent3">
                  <a:lumMod val="50000"/>
                </a:schemeClr>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r>
                  <a:rPr lang="en-US" altLang="zh-TW" sz="2800" b="1" dirty="0" smtClean="0">
                    <a:latin typeface="微軟正黑體" pitchFamily="34" charset="-120"/>
                    <a:ea typeface="微軟正黑體" pitchFamily="34" charset="-120"/>
                  </a:rPr>
                  <a:t>DSD</a:t>
                </a:r>
                <a:r>
                  <a:rPr lang="zh-TW" altLang="en-US" sz="2800" b="1" dirty="0" smtClean="0">
                    <a:latin typeface="微軟正黑體" pitchFamily="34" charset="-120"/>
                    <a:ea typeface="微軟正黑體" pitchFamily="34" charset="-120"/>
                  </a:rPr>
                  <a:t>的觀測研究需要雙偏極化雷達的輔助，有別於傳統雷達的單一方向的回波，雙偏極化雷達發射水平向及垂直向的訊號，因此能接收的資訊，除了傳統的雷達回波</a:t>
                </a:r>
                <a:r>
                  <a:rPr lang="en-US" altLang="zh-TW" sz="2800" b="1" dirty="0" smtClean="0">
                    <a:latin typeface="微軟正黑體" pitchFamily="34" charset="-120"/>
                    <a:ea typeface="微軟正黑體" pitchFamily="34" charset="-120"/>
                  </a:rPr>
                  <a:t>(</a:t>
                </a:r>
                <a14:m>
                  <m:oMath xmlns:m="http://schemas.openxmlformats.org/officeDocument/2006/math">
                    <m:sSub>
                      <m:sSubPr>
                        <m:ctrlPr>
                          <a:rPr lang="en-US" altLang="zh-TW" sz="2800" b="1" i="1" smtClean="0">
                            <a:latin typeface="Cambria Math"/>
                          </a:rPr>
                        </m:ctrlPr>
                      </m:sSubPr>
                      <m:e>
                        <m:r>
                          <a:rPr lang="en-US" altLang="zh-TW" sz="2800" b="1" i="1" smtClean="0">
                            <a:latin typeface="Cambria Math"/>
                          </a:rPr>
                          <m:t>𝒁</m:t>
                        </m:r>
                      </m:e>
                      <m:sub>
                        <m:r>
                          <a:rPr lang="en-US" altLang="zh-TW" sz="2800" b="1" i="1" smtClean="0">
                            <a:latin typeface="Cambria Math"/>
                          </a:rPr>
                          <m:t>𝑯</m:t>
                        </m:r>
                      </m:sub>
                    </m:sSub>
                  </m:oMath>
                </a14:m>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，還能得到兩個方向回波的差異比</a:t>
                </a:r>
                <a:r>
                  <a:rPr lang="en-US" altLang="zh-TW" sz="2800" b="1" dirty="0" smtClean="0">
                    <a:latin typeface="微軟正黑體" pitchFamily="34" charset="-120"/>
                    <a:ea typeface="微軟正黑體" pitchFamily="34" charset="-120"/>
                  </a:rPr>
                  <a:t>(</a:t>
                </a:r>
                <a14:m>
                  <m:oMath xmlns:m="http://schemas.openxmlformats.org/officeDocument/2006/math">
                    <m:sSub>
                      <m:sSubPr>
                        <m:ctrlPr>
                          <a:rPr lang="en-US" altLang="zh-TW" sz="2800" b="1" i="1" smtClean="0">
                            <a:latin typeface="Cambria Math"/>
                          </a:rPr>
                        </m:ctrlPr>
                      </m:sSubPr>
                      <m:e>
                        <m:r>
                          <a:rPr lang="en-US" altLang="zh-TW" sz="2800" b="1" i="1" smtClean="0">
                            <a:latin typeface="Cambria Math"/>
                          </a:rPr>
                          <m:t>𝒁</m:t>
                        </m:r>
                      </m:e>
                      <m:sub>
                        <m:r>
                          <a:rPr lang="en-US" altLang="zh-TW" sz="2800" b="1" i="1" smtClean="0">
                            <a:latin typeface="Cambria Math"/>
                          </a:rPr>
                          <m:t>𝑫𝑹</m:t>
                        </m:r>
                      </m:sub>
                    </m:sSub>
                  </m:oMath>
                </a14:m>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a:t>
                </a:r>
                <a:endParaRPr lang="en-US" altLang="zh-TW" sz="2800" b="1" dirty="0" smtClean="0">
                  <a:latin typeface="微軟正黑體" pitchFamily="34" charset="-120"/>
                  <a:ea typeface="微軟正黑體" pitchFamily="34" charset="-120"/>
                </a:endParaRPr>
              </a:p>
              <a:p>
                <a:endParaRPr lang="en-US" altLang="zh-TW" sz="2800" b="1" dirty="0">
                  <a:latin typeface="微軟正黑體" pitchFamily="34" charset="-120"/>
                  <a:ea typeface="微軟正黑體" pitchFamily="34" charset="-120"/>
                </a:endParaRPr>
              </a:p>
              <a:p>
                <a:r>
                  <a:rPr lang="zh-TW" altLang="en-US" sz="2800" b="1" dirty="0" smtClean="0">
                    <a:latin typeface="微軟正黑體" pitchFamily="34" charset="-120"/>
                    <a:ea typeface="微軟正黑體" pitchFamily="34" charset="-120"/>
                  </a:rPr>
                  <a:t>所以可藉由</a:t>
                </a:r>
                <a14:m>
                  <m:oMath xmlns:m="http://schemas.openxmlformats.org/officeDocument/2006/math">
                    <m:sSub>
                      <m:sSubPr>
                        <m:ctrlPr>
                          <a:rPr lang="en-US" altLang="zh-TW" sz="2800" b="1" i="1">
                            <a:latin typeface="Cambria Math"/>
                          </a:rPr>
                        </m:ctrlPr>
                      </m:sSubPr>
                      <m:e>
                        <m:r>
                          <a:rPr lang="en-US" altLang="zh-TW" sz="2800" b="1" i="1">
                            <a:latin typeface="Cambria Math"/>
                          </a:rPr>
                          <m:t>𝒁</m:t>
                        </m:r>
                      </m:e>
                      <m:sub>
                        <m:r>
                          <a:rPr lang="en-US" altLang="zh-TW" sz="2800" b="1" i="1">
                            <a:latin typeface="Cambria Math"/>
                          </a:rPr>
                          <m:t>𝑫𝑹</m:t>
                        </m:r>
                      </m:sub>
                    </m:sSub>
                  </m:oMath>
                </a14:m>
                <a:r>
                  <a:rPr lang="zh-TW" altLang="en-US" sz="2800" b="1" dirty="0" smtClean="0">
                    <a:latin typeface="微軟正黑體" pitchFamily="34" charset="-120"/>
                    <a:ea typeface="微軟正黑體" pitchFamily="34" charset="-120"/>
                  </a:rPr>
                  <a:t>的資訊獲得雨滴的大小、形狀以及方向，比起傳統雷達只能獲得回波的大小，更能清楚的了解降雨的特性。</a:t>
                </a:r>
                <a:endParaRPr lang="en-US" altLang="zh-TW" sz="2800" b="1" dirty="0" smtClean="0">
                  <a:latin typeface="微軟正黑體" pitchFamily="34" charset="-120"/>
                  <a:ea typeface="微軟正黑體" pitchFamily="34" charset="-12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1259" t="-1213"/>
                </a:stretch>
              </a:blipFill>
            </p:spPr>
            <p:txBody>
              <a:bodyPr/>
              <a:lstStyle/>
              <a:p>
                <a:r>
                  <a:rPr lang="zh-TW" altLang="en-US">
                    <a:noFill/>
                  </a:rPr>
                  <a:t> </a:t>
                </a:r>
              </a:p>
            </p:txBody>
          </p:sp>
        </mc:Fallback>
      </mc:AlternateContent>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76672"/>
            <a:ext cx="3953427" cy="2124372"/>
          </a:xfrm>
          <a:prstGeom prst="rect">
            <a:avLst/>
          </a:prstGeom>
        </p:spPr>
      </p:pic>
      <mc:AlternateContent xmlns:mc="http://schemas.openxmlformats.org/markup-compatibility/2006" xmlns:a14="http://schemas.microsoft.com/office/drawing/2010/main">
        <mc:Choice Requires="a14">
          <p:sp>
            <p:nvSpPr>
              <p:cNvPr id="7" name="文字方塊 6"/>
              <p:cNvSpPr txBox="1"/>
              <p:nvPr/>
            </p:nvSpPr>
            <p:spPr>
              <a:xfrm>
                <a:off x="4572000" y="2572659"/>
                <a:ext cx="3953427" cy="12232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3600" i="1" smtClean="0">
                              <a:latin typeface="Cambria Math"/>
                            </a:rPr>
                          </m:ctrlPr>
                        </m:sSubPr>
                        <m:e>
                          <m:r>
                            <a:rPr lang="en-US" altLang="zh-TW" sz="3600" b="0" i="1" smtClean="0">
                              <a:latin typeface="Cambria Math"/>
                            </a:rPr>
                            <m:t>𝑍</m:t>
                          </m:r>
                        </m:e>
                        <m:sub>
                          <m:r>
                            <a:rPr lang="en-US" altLang="zh-TW" sz="3600" b="0" i="1" smtClean="0">
                              <a:latin typeface="Cambria Math"/>
                            </a:rPr>
                            <m:t>𝐷𝑅</m:t>
                          </m:r>
                        </m:sub>
                      </m:sSub>
                      <m:r>
                        <a:rPr lang="en-US" altLang="zh-TW" sz="3600" i="1" smtClean="0">
                          <a:latin typeface="Cambria Math"/>
                          <a:ea typeface="Cambria Math"/>
                        </a:rPr>
                        <m:t>=</m:t>
                      </m:r>
                      <m:r>
                        <a:rPr lang="en-US" altLang="zh-TW" sz="3600" b="0" i="1" smtClean="0">
                          <a:latin typeface="Cambria Math"/>
                          <a:ea typeface="Cambria Math"/>
                        </a:rPr>
                        <m:t>10</m:t>
                      </m:r>
                      <m:func>
                        <m:funcPr>
                          <m:ctrlPr>
                            <a:rPr lang="en-US" altLang="zh-TW" sz="3600" i="1" smtClean="0">
                              <a:latin typeface="Cambria Math"/>
                              <a:ea typeface="Cambria Math"/>
                            </a:rPr>
                          </m:ctrlPr>
                        </m:funcPr>
                        <m:fName>
                          <m:r>
                            <m:rPr>
                              <m:sty m:val="p"/>
                            </m:rPr>
                            <a:rPr lang="en-US" altLang="zh-TW" sz="3600" i="0" smtClean="0">
                              <a:latin typeface="Cambria Math"/>
                              <a:ea typeface="Cambria Math"/>
                            </a:rPr>
                            <m:t>log</m:t>
                          </m:r>
                        </m:fName>
                        <m:e>
                          <m:f>
                            <m:fPr>
                              <m:ctrlPr>
                                <a:rPr lang="en-US" altLang="zh-TW" sz="3600" i="1" smtClean="0">
                                  <a:latin typeface="Cambria Math"/>
                                  <a:ea typeface="Cambria Math"/>
                                </a:rPr>
                              </m:ctrlPr>
                            </m:fPr>
                            <m:num>
                              <m:sSub>
                                <m:sSubPr>
                                  <m:ctrlPr>
                                    <a:rPr lang="en-US" altLang="zh-TW" sz="3600" i="1" smtClean="0">
                                      <a:latin typeface="Cambria Math"/>
                                      <a:ea typeface="Cambria Math"/>
                                    </a:rPr>
                                  </m:ctrlPr>
                                </m:sSubPr>
                                <m:e>
                                  <m:r>
                                    <a:rPr lang="en-US" altLang="zh-TW" sz="3600" b="0" i="1" smtClean="0">
                                      <a:latin typeface="Cambria Math"/>
                                      <a:ea typeface="Cambria Math"/>
                                    </a:rPr>
                                    <m:t>𝑍</m:t>
                                  </m:r>
                                </m:e>
                                <m:sub>
                                  <m:r>
                                    <a:rPr lang="en-US" altLang="zh-TW" sz="3600" b="0" i="1" smtClean="0">
                                      <a:latin typeface="Cambria Math"/>
                                      <a:ea typeface="Cambria Math"/>
                                    </a:rPr>
                                    <m:t>𝐻𝐻</m:t>
                                  </m:r>
                                </m:sub>
                              </m:sSub>
                            </m:num>
                            <m:den>
                              <m:sSub>
                                <m:sSubPr>
                                  <m:ctrlPr>
                                    <a:rPr lang="en-US" altLang="zh-TW" sz="3600" i="1" smtClean="0">
                                      <a:latin typeface="Cambria Math"/>
                                      <a:ea typeface="Cambria Math"/>
                                    </a:rPr>
                                  </m:ctrlPr>
                                </m:sSubPr>
                                <m:e>
                                  <m:r>
                                    <a:rPr lang="en-US" altLang="zh-TW" sz="3600" b="0" i="1" smtClean="0">
                                      <a:latin typeface="Cambria Math"/>
                                      <a:ea typeface="Cambria Math"/>
                                    </a:rPr>
                                    <m:t>𝑍</m:t>
                                  </m:r>
                                </m:e>
                                <m:sub>
                                  <m:r>
                                    <a:rPr lang="en-US" altLang="zh-TW" sz="3600" b="0" i="1" smtClean="0">
                                      <a:latin typeface="Cambria Math"/>
                                      <a:ea typeface="Cambria Math"/>
                                    </a:rPr>
                                    <m:t>𝑉𝑉</m:t>
                                  </m:r>
                                </m:sub>
                              </m:sSub>
                            </m:den>
                          </m:f>
                        </m:e>
                      </m:func>
                    </m:oMath>
                  </m:oMathPara>
                </a14:m>
                <a:endParaRPr lang="zh-TW" altLang="en-US" sz="3600" dirty="0"/>
              </a:p>
            </p:txBody>
          </p:sp>
        </mc:Choice>
        <mc:Fallback xmlns="">
          <p:sp>
            <p:nvSpPr>
              <p:cNvPr id="7" name="文字方塊 6"/>
              <p:cNvSpPr txBox="1">
                <a:spLocks noRot="1" noChangeAspect="1" noMove="1" noResize="1" noEditPoints="1" noAdjustHandles="1" noChangeArrowheads="1" noChangeShapeType="1" noTextEdit="1"/>
              </p:cNvSpPr>
              <p:nvPr/>
            </p:nvSpPr>
            <p:spPr>
              <a:xfrm>
                <a:off x="4572000" y="2572659"/>
                <a:ext cx="3953427" cy="1223220"/>
              </a:xfrm>
              <a:prstGeom prst="rect">
                <a:avLst/>
              </a:prstGeom>
              <a:blipFill rotWithShape="1">
                <a:blip r:embed="rId4"/>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52823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3600" b="1" dirty="0">
                <a:solidFill>
                  <a:schemeClr val="accent3">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簡介與前人研究</a:t>
            </a:r>
            <a:endParaRPr lang="zh-TW" altLang="en-US" sz="3600" dirty="0">
              <a:solidFill>
                <a:schemeClr val="accent3">
                  <a:lumMod val="50000"/>
                </a:schemeClr>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r>
                  <a:rPr lang="en-US" altLang="zh-TW" sz="2800" b="1" dirty="0">
                    <a:solidFill>
                      <a:srgbClr val="C00000"/>
                    </a:solidFill>
                    <a:ea typeface="微軟正黑體" pitchFamily="34" charset="-120"/>
                  </a:rPr>
                  <a:t>Zhang et al. (</a:t>
                </a:r>
                <a:r>
                  <a:rPr lang="en-US" altLang="zh-TW" sz="2800" b="1" dirty="0" smtClean="0">
                    <a:solidFill>
                      <a:srgbClr val="C00000"/>
                    </a:solidFill>
                    <a:ea typeface="微軟正黑體" pitchFamily="34" charset="-120"/>
                  </a:rPr>
                  <a:t>2001)</a:t>
                </a:r>
                <a:r>
                  <a:rPr lang="zh-TW" altLang="en-US" sz="2800" b="1" dirty="0" smtClean="0">
                    <a:latin typeface="微軟正黑體" pitchFamily="34" charset="-120"/>
                    <a:ea typeface="微軟正黑體" pitchFamily="34" charset="-120"/>
                  </a:rPr>
                  <a:t>假設</a:t>
                </a:r>
                <a:r>
                  <a:rPr lang="en-US" altLang="zh-TW" sz="2800" b="1" dirty="0" smtClean="0">
                    <a:latin typeface="微軟正黑體" pitchFamily="34" charset="-120"/>
                    <a:ea typeface="微軟正黑體" pitchFamily="34" charset="-120"/>
                  </a:rPr>
                  <a:t>DSD</a:t>
                </a:r>
                <a:r>
                  <a:rPr lang="zh-TW" altLang="en-US" sz="2800" b="1" dirty="0" smtClean="0">
                    <a:latin typeface="微軟正黑體" pitchFamily="34" charset="-120"/>
                    <a:ea typeface="微軟正黑體" pitchFamily="34" charset="-120"/>
                  </a:rPr>
                  <a:t>為</a:t>
                </a:r>
                <a:r>
                  <a:rPr lang="en-US" altLang="zh-TW" sz="2800" b="1" dirty="0" smtClean="0">
                    <a:latin typeface="微軟正黑體" pitchFamily="34" charset="-120"/>
                    <a:ea typeface="微軟正黑體" pitchFamily="34" charset="-120"/>
                  </a:rPr>
                  <a:t>gamma</a:t>
                </a:r>
                <a:r>
                  <a:rPr lang="zh-TW" altLang="en-US" sz="2800" b="1" dirty="0" smtClean="0">
                    <a:latin typeface="微軟正黑體" pitchFamily="34" charset="-120"/>
                    <a:ea typeface="微軟正黑體" pitchFamily="34" charset="-120"/>
                  </a:rPr>
                  <a:t>分布，並利用</a:t>
                </a:r>
                <a14:m>
                  <m:oMath xmlns:m="http://schemas.openxmlformats.org/officeDocument/2006/math">
                    <m:sSub>
                      <m:sSubPr>
                        <m:ctrlPr>
                          <a:rPr lang="en-US" altLang="zh-TW" sz="2800" b="1" i="1">
                            <a:latin typeface="Cambria Math"/>
                          </a:rPr>
                        </m:ctrlPr>
                      </m:sSubPr>
                      <m:e>
                        <m:r>
                          <a:rPr lang="en-US" altLang="zh-TW" sz="2800" b="1" i="1">
                            <a:latin typeface="Cambria Math"/>
                          </a:rPr>
                          <m:t>𝒁</m:t>
                        </m:r>
                      </m:e>
                      <m:sub>
                        <m:r>
                          <a:rPr lang="en-US" altLang="zh-TW" sz="2800" b="1" i="1">
                            <a:latin typeface="Cambria Math"/>
                          </a:rPr>
                          <m:t>𝑯</m:t>
                        </m:r>
                      </m:sub>
                    </m:sSub>
                  </m:oMath>
                </a14:m>
                <a:r>
                  <a:rPr lang="zh-TW" altLang="en-US" sz="2800" b="1" dirty="0" smtClean="0">
                    <a:latin typeface="微軟正黑體" pitchFamily="34" charset="-120"/>
                    <a:ea typeface="微軟正黑體" pitchFamily="34" charset="-120"/>
                  </a:rPr>
                  <a:t>及</a:t>
                </a:r>
                <a14:m>
                  <m:oMath xmlns:m="http://schemas.openxmlformats.org/officeDocument/2006/math">
                    <m:sSub>
                      <m:sSubPr>
                        <m:ctrlPr>
                          <a:rPr lang="en-US" altLang="zh-TW" sz="2800" b="1" i="1">
                            <a:latin typeface="Cambria Math"/>
                          </a:rPr>
                        </m:ctrlPr>
                      </m:sSubPr>
                      <m:e>
                        <m:r>
                          <a:rPr lang="en-US" altLang="zh-TW" sz="2800" b="1" i="1">
                            <a:latin typeface="Cambria Math"/>
                          </a:rPr>
                          <m:t>𝒁</m:t>
                        </m:r>
                      </m:e>
                      <m:sub>
                        <m:r>
                          <a:rPr lang="en-US" altLang="zh-TW" sz="2800" b="1" i="1">
                            <a:latin typeface="Cambria Math"/>
                          </a:rPr>
                          <m:t>𝑫𝑹</m:t>
                        </m:r>
                      </m:sub>
                    </m:sSub>
                  </m:oMath>
                </a14:m>
                <a:r>
                  <a:rPr lang="zh-TW" altLang="en-US" sz="2800" b="1" dirty="0" smtClean="0">
                    <a:latin typeface="微軟正黑體" pitchFamily="34" charset="-120"/>
                    <a:ea typeface="微軟正黑體" pitchFamily="34" charset="-120"/>
                  </a:rPr>
                  <a:t>反演出</a:t>
                </a:r>
                <a:r>
                  <a:rPr lang="en-US" altLang="zh-TW" sz="2800" b="1" dirty="0" smtClean="0">
                    <a:latin typeface="微軟正黑體" pitchFamily="34" charset="-120"/>
                    <a:ea typeface="微軟正黑體" pitchFamily="34" charset="-120"/>
                  </a:rPr>
                  <a:t>DSD</a:t>
                </a:r>
                <a:r>
                  <a:rPr lang="zh-TW" altLang="en-US" sz="2800" b="1" dirty="0" smtClean="0">
                    <a:latin typeface="微軟正黑體" pitchFamily="34" charset="-120"/>
                    <a:ea typeface="微軟正黑體" pitchFamily="34" charset="-120"/>
                  </a:rPr>
                  <a:t>中的參數，發展出</a:t>
                </a:r>
                <a:r>
                  <a:rPr lang="en-US" altLang="zh-TW" sz="2800" b="1" dirty="0" smtClean="0">
                    <a:ea typeface="微軟正黑體" pitchFamily="34" charset="-120"/>
                  </a:rPr>
                  <a:t>constrained-gamma(CG)</a:t>
                </a:r>
                <a:r>
                  <a:rPr lang="zh-TW" altLang="en-US" sz="2800" b="1" dirty="0" smtClean="0">
                    <a:ea typeface="微軟正黑體" pitchFamily="34" charset="-120"/>
                  </a:rPr>
                  <a:t> </a:t>
                </a:r>
                <a:r>
                  <a:rPr lang="en-US" altLang="zh-TW" sz="2800" b="1" dirty="0" smtClean="0">
                    <a:ea typeface="微軟正黑體" pitchFamily="34" charset="-120"/>
                  </a:rPr>
                  <a:t>distribution</a:t>
                </a:r>
                <a:r>
                  <a:rPr lang="zh-TW" altLang="en-US" sz="2800" b="1" dirty="0" smtClean="0">
                    <a:latin typeface="微軟正黑體" pitchFamily="34" charset="-120"/>
                    <a:ea typeface="微軟正黑體" pitchFamily="34" charset="-120"/>
                  </a:rPr>
                  <a:t>模式，可用來描述微物理過程及偏極化雷達測量的降水。</a:t>
                </a:r>
                <a:endParaRPr lang="en-US" altLang="zh-TW" sz="2800" b="1" dirty="0" smtClean="0">
                  <a:latin typeface="微軟正黑體" pitchFamily="34" charset="-120"/>
                  <a:ea typeface="微軟正黑體" pitchFamily="34" charset="-120"/>
                </a:endParaRPr>
              </a:p>
              <a:p>
                <a:endParaRPr lang="en-US" altLang="zh-TW" sz="2800" b="1" dirty="0">
                  <a:latin typeface="微軟正黑體" pitchFamily="34" charset="-120"/>
                  <a:ea typeface="微軟正黑體" pitchFamily="34" charset="-120"/>
                </a:endParaRPr>
              </a:p>
              <a:p>
                <a:r>
                  <a:rPr lang="en-US" altLang="zh-TW" sz="2800" b="1" dirty="0">
                    <a:solidFill>
                      <a:srgbClr val="C00000"/>
                    </a:solidFill>
                    <a:ea typeface="微軟正黑體" pitchFamily="34" charset="-120"/>
                  </a:rPr>
                  <a:t>Zhang et al. (</a:t>
                </a:r>
                <a:r>
                  <a:rPr lang="en-US" altLang="zh-TW" sz="2800" b="1" dirty="0" smtClean="0">
                    <a:solidFill>
                      <a:srgbClr val="C00000"/>
                    </a:solidFill>
                    <a:ea typeface="微軟正黑體" pitchFamily="34" charset="-120"/>
                  </a:rPr>
                  <a:t>2006)</a:t>
                </a:r>
                <a:r>
                  <a:rPr lang="zh-TW" altLang="en-US" sz="2800" b="1" dirty="0" smtClean="0">
                    <a:latin typeface="微軟正黑體" pitchFamily="34" charset="-120"/>
                    <a:ea typeface="微軟正黑體" pitchFamily="34" charset="-120"/>
                  </a:rPr>
                  <a:t>簡化</a:t>
                </a:r>
                <a:r>
                  <a:rPr lang="en-US" altLang="zh-TW" sz="2800" b="1" dirty="0" smtClean="0">
                    <a:ea typeface="微軟正黑體" pitchFamily="34" charset="-120"/>
                  </a:rPr>
                  <a:t>CG model</a:t>
                </a:r>
                <a:r>
                  <a:rPr lang="zh-TW" altLang="en-US" sz="2800" b="1" dirty="0" smtClean="0">
                    <a:latin typeface="微軟正黑體" pitchFamily="34" charset="-120"/>
                    <a:ea typeface="微軟正黑體" pitchFamily="34" charset="-120"/>
                  </a:rPr>
                  <a:t>為單一參數與</a:t>
                </a:r>
                <a14:m>
                  <m:oMath xmlns:m="http://schemas.openxmlformats.org/officeDocument/2006/math">
                    <m:sSub>
                      <m:sSubPr>
                        <m:ctrlPr>
                          <a:rPr lang="en-US" altLang="zh-TW" sz="2800" b="1" i="1">
                            <a:latin typeface="Cambria Math"/>
                          </a:rPr>
                        </m:ctrlPr>
                      </m:sSubPr>
                      <m:e>
                        <m:r>
                          <a:rPr lang="en-US" altLang="zh-TW" sz="2800" b="1" i="1">
                            <a:latin typeface="Cambria Math"/>
                          </a:rPr>
                          <m:t>𝒁</m:t>
                        </m:r>
                      </m:e>
                      <m:sub>
                        <m:r>
                          <a:rPr lang="en-US" altLang="zh-TW" sz="2800" b="1" i="1">
                            <a:latin typeface="Cambria Math"/>
                          </a:rPr>
                          <m:t>𝑯</m:t>
                        </m:r>
                      </m:sub>
                    </m:sSub>
                  </m:oMath>
                </a14:m>
                <a:r>
                  <a:rPr lang="zh-TW" altLang="en-US" sz="2800" b="1" dirty="0">
                    <a:latin typeface="微軟正黑體" pitchFamily="34" charset="-120"/>
                    <a:ea typeface="微軟正黑體" pitchFamily="34" charset="-120"/>
                  </a:rPr>
                  <a:t>及</a:t>
                </a:r>
                <a14:m>
                  <m:oMath xmlns:m="http://schemas.openxmlformats.org/officeDocument/2006/math">
                    <m:sSub>
                      <m:sSubPr>
                        <m:ctrlPr>
                          <a:rPr lang="en-US" altLang="zh-TW" sz="2800" b="1" i="1">
                            <a:latin typeface="Cambria Math"/>
                          </a:rPr>
                        </m:ctrlPr>
                      </m:sSubPr>
                      <m:e>
                        <m:r>
                          <a:rPr lang="en-US" altLang="zh-TW" sz="2800" b="1" i="1">
                            <a:latin typeface="Cambria Math"/>
                          </a:rPr>
                          <m:t>𝒁</m:t>
                        </m:r>
                      </m:e>
                      <m:sub>
                        <m:r>
                          <a:rPr lang="en-US" altLang="zh-TW" sz="2800" b="1" i="1">
                            <a:latin typeface="Cambria Math"/>
                          </a:rPr>
                          <m:t>𝑫𝑹</m:t>
                        </m:r>
                      </m:sub>
                    </m:sSub>
                  </m:oMath>
                </a14:m>
                <a:r>
                  <a:rPr lang="zh-TW" altLang="en-US" sz="2800" b="1" dirty="0" smtClean="0">
                    <a:latin typeface="微軟正黑體" pitchFamily="34" charset="-120"/>
                    <a:ea typeface="微軟正黑體" pitchFamily="34" charset="-120"/>
                  </a:rPr>
                  <a:t>為經驗關係式，與</a:t>
                </a:r>
                <a:r>
                  <a:rPr lang="en-US" altLang="zh-TW" sz="2800" b="1" dirty="0" smtClean="0">
                    <a:solidFill>
                      <a:srgbClr val="C00000"/>
                    </a:solidFill>
                    <a:ea typeface="微軟正黑體" pitchFamily="34" charset="-120"/>
                  </a:rPr>
                  <a:t>Marshall‐Palmer(MP)</a:t>
                </a:r>
                <a:r>
                  <a:rPr lang="zh-TW" altLang="en-US" sz="2800" b="1" dirty="0">
                    <a:latin typeface="微軟正黑體" pitchFamily="34" charset="-120"/>
                    <a:ea typeface="微軟正黑體" pitchFamily="34" charset="-120"/>
                  </a:rPr>
                  <a:t>分布</a:t>
                </a:r>
                <a:r>
                  <a:rPr lang="zh-TW" altLang="en-US" sz="2800" b="1" dirty="0" smtClean="0">
                    <a:latin typeface="微軟正黑體" pitchFamily="34" charset="-120"/>
                    <a:ea typeface="微軟正黑體" pitchFamily="34" charset="-120"/>
                  </a:rPr>
                  <a:t>做模擬比較，最終在層狀降水區及系統強度的模擬結果有所改善。</a:t>
                </a:r>
                <a:endParaRPr lang="zh-TW" altLang="en-US" sz="2800" b="1" dirty="0">
                  <a:latin typeface="微軟正黑體" pitchFamily="34" charset="-120"/>
                  <a:ea typeface="微軟正黑體" pitchFamily="34" charset="-12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1259" t="-1482" r="-96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689943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3600" b="1" dirty="0">
                <a:solidFill>
                  <a:schemeClr val="accent3">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簡介與前人研究</a:t>
            </a:r>
            <a:endParaRPr lang="zh-TW" altLang="en-US" sz="3600" dirty="0">
              <a:solidFill>
                <a:schemeClr val="accent3">
                  <a:lumMod val="50000"/>
                </a:schemeClr>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r>
                  <a:rPr lang="en-US" altLang="zh-TW" sz="2800" b="1" dirty="0" err="1">
                    <a:solidFill>
                      <a:srgbClr val="C00000"/>
                    </a:solidFill>
                    <a:ea typeface="微軟正黑體" pitchFamily="34" charset="-120"/>
                  </a:rPr>
                  <a:t>Brandes</a:t>
                </a:r>
                <a:r>
                  <a:rPr lang="en-US" altLang="zh-TW" sz="2800" b="1" dirty="0">
                    <a:solidFill>
                      <a:srgbClr val="C00000"/>
                    </a:solidFill>
                    <a:ea typeface="微軟正黑體" pitchFamily="34" charset="-120"/>
                  </a:rPr>
                  <a:t> et al. (</a:t>
                </a:r>
                <a:r>
                  <a:rPr lang="en-US" altLang="zh-TW" sz="2800" b="1" dirty="0" smtClean="0">
                    <a:solidFill>
                      <a:srgbClr val="C00000"/>
                    </a:solidFill>
                    <a:ea typeface="微軟正黑體" pitchFamily="34" charset="-120"/>
                  </a:rPr>
                  <a:t>2006)</a:t>
                </a:r>
                <a:r>
                  <a:rPr lang="zh-TW" altLang="en-US" sz="2800" b="1" dirty="0" smtClean="0">
                    <a:ea typeface="微軟正黑體" pitchFamily="34" charset="-120"/>
                  </a:rPr>
                  <a:t>比較單一使用</a:t>
                </a:r>
                <a14:m>
                  <m:oMath xmlns:m="http://schemas.openxmlformats.org/officeDocument/2006/math">
                    <m:sSub>
                      <m:sSubPr>
                        <m:ctrlPr>
                          <a:rPr lang="en-US" altLang="zh-TW" sz="2800" b="1" i="1">
                            <a:latin typeface="Cambria Math"/>
                          </a:rPr>
                        </m:ctrlPr>
                      </m:sSubPr>
                      <m:e>
                        <m:r>
                          <a:rPr lang="en-US" altLang="zh-TW" sz="2800" b="1" i="1">
                            <a:latin typeface="Cambria Math"/>
                          </a:rPr>
                          <m:t>𝒁</m:t>
                        </m:r>
                      </m:e>
                      <m:sub>
                        <m:r>
                          <a:rPr lang="en-US" altLang="zh-TW" sz="2800" b="1" i="1">
                            <a:latin typeface="Cambria Math"/>
                          </a:rPr>
                          <m:t>𝑯</m:t>
                        </m:r>
                      </m:sub>
                    </m:sSub>
                  </m:oMath>
                </a14:m>
                <a:r>
                  <a:rPr lang="zh-TW" altLang="en-US" sz="2800" b="1" dirty="0" smtClean="0">
                    <a:ea typeface="微軟正黑體" pitchFamily="34" charset="-120"/>
                  </a:rPr>
                  <a:t>的</a:t>
                </a:r>
                <a:r>
                  <a:rPr lang="en-US" altLang="zh-TW" sz="2800" b="1" dirty="0" smtClean="0">
                    <a:ea typeface="微軟正黑體" pitchFamily="34" charset="-120"/>
                  </a:rPr>
                  <a:t>MP</a:t>
                </a:r>
                <a:r>
                  <a:rPr lang="zh-TW" altLang="en-US" sz="2800" b="1" dirty="0" smtClean="0">
                    <a:ea typeface="微軟正黑體" pitchFamily="34" charset="-120"/>
                  </a:rPr>
                  <a:t>模式與</a:t>
                </a:r>
                <a14:m>
                  <m:oMath xmlns:m="http://schemas.openxmlformats.org/officeDocument/2006/math">
                    <m:sSub>
                      <m:sSubPr>
                        <m:ctrlPr>
                          <a:rPr lang="en-US" altLang="zh-TW" sz="2800" b="1" i="1">
                            <a:latin typeface="Cambria Math"/>
                          </a:rPr>
                        </m:ctrlPr>
                      </m:sSubPr>
                      <m:e>
                        <m:r>
                          <a:rPr lang="en-US" altLang="zh-TW" sz="2800" b="1" i="1">
                            <a:latin typeface="Cambria Math"/>
                          </a:rPr>
                          <m:t>𝒁</m:t>
                        </m:r>
                      </m:e>
                      <m:sub>
                        <m:r>
                          <a:rPr lang="en-US" altLang="zh-TW" sz="2800" b="1" i="1">
                            <a:latin typeface="Cambria Math"/>
                          </a:rPr>
                          <m:t>𝑯</m:t>
                        </m:r>
                      </m:sub>
                    </m:sSub>
                  </m:oMath>
                </a14:m>
                <a:r>
                  <a:rPr lang="zh-TW" altLang="en-US" sz="2800" b="1" dirty="0">
                    <a:ea typeface="微軟正黑體" pitchFamily="34" charset="-120"/>
                  </a:rPr>
                  <a:t>及</a:t>
                </a:r>
                <a14:m>
                  <m:oMath xmlns:m="http://schemas.openxmlformats.org/officeDocument/2006/math">
                    <m:sSub>
                      <m:sSubPr>
                        <m:ctrlPr>
                          <a:rPr lang="en-US" altLang="zh-TW" sz="2800" b="1" i="1">
                            <a:latin typeface="Cambria Math"/>
                          </a:rPr>
                        </m:ctrlPr>
                      </m:sSubPr>
                      <m:e>
                        <m:r>
                          <a:rPr lang="en-US" altLang="zh-TW" sz="2800" b="1" i="1">
                            <a:latin typeface="Cambria Math"/>
                          </a:rPr>
                          <m:t>𝒁</m:t>
                        </m:r>
                      </m:e>
                      <m:sub>
                        <m:r>
                          <a:rPr lang="en-US" altLang="zh-TW" sz="2800" b="1" i="1">
                            <a:latin typeface="Cambria Math"/>
                          </a:rPr>
                          <m:t>𝑫𝑹</m:t>
                        </m:r>
                      </m:sub>
                    </m:sSub>
                  </m:oMath>
                </a14:m>
                <a:r>
                  <a:rPr lang="zh-TW" altLang="en-US" sz="2800" b="1" dirty="0" smtClean="0">
                    <a:ea typeface="微軟正黑體" pitchFamily="34" charset="-120"/>
                  </a:rPr>
                  <a:t>都使用的</a:t>
                </a:r>
                <a:r>
                  <a:rPr lang="en-US" altLang="zh-TW" sz="2800" b="1" dirty="0" smtClean="0">
                    <a:ea typeface="微軟正黑體" pitchFamily="34" charset="-120"/>
                  </a:rPr>
                  <a:t>CG</a:t>
                </a:r>
                <a:r>
                  <a:rPr lang="zh-TW" altLang="en-US" sz="2800" b="1" dirty="0" smtClean="0">
                    <a:ea typeface="微軟正黑體" pitchFamily="34" charset="-120"/>
                  </a:rPr>
                  <a:t> </a:t>
                </a:r>
                <a:r>
                  <a:rPr lang="en-US" altLang="zh-TW" sz="2800" b="1" dirty="0" smtClean="0">
                    <a:ea typeface="微軟正黑體" pitchFamily="34" charset="-120"/>
                  </a:rPr>
                  <a:t>DSD</a:t>
                </a:r>
                <a:r>
                  <a:rPr lang="zh-TW" altLang="en-US" sz="2800" b="1" dirty="0" smtClean="0">
                    <a:ea typeface="微軟正黑體" pitchFamily="34" charset="-120"/>
                  </a:rPr>
                  <a:t>模式，而模擬結果也顯示對於層狀區域的掌握更好，同時也展現雙偏極化雷達能對於微物理方法的改善上有所幫助。</a:t>
                </a:r>
                <a:endParaRPr lang="en-US" altLang="zh-TW" sz="2800" b="1" dirty="0" smtClean="0">
                  <a:ea typeface="微軟正黑體" pitchFamily="34" charset="-120"/>
                </a:endParaRPr>
              </a:p>
              <a:p>
                <a:endParaRPr lang="en-US" altLang="zh-TW" sz="2800" b="1" dirty="0">
                  <a:ea typeface="微軟正黑體" pitchFamily="34" charset="-120"/>
                </a:endParaRPr>
              </a:p>
              <a:p>
                <a:r>
                  <a:rPr lang="en-US" altLang="zh-TW" sz="2800" b="1" dirty="0" smtClean="0">
                    <a:ea typeface="微軟正黑體" pitchFamily="34" charset="-120"/>
                  </a:rPr>
                  <a:t>Two‐moment</a:t>
                </a:r>
                <a:r>
                  <a:rPr lang="zh-TW" altLang="en-US" sz="2800" b="1" dirty="0" smtClean="0">
                    <a:ea typeface="微軟正黑體" pitchFamily="34" charset="-120"/>
                  </a:rPr>
                  <a:t>的微物理方法與</a:t>
                </a:r>
                <a:r>
                  <a:rPr lang="en-US" altLang="zh-TW" sz="2800" b="1" dirty="0" smtClean="0">
                    <a:ea typeface="微軟正黑體" pitchFamily="34" charset="-120"/>
                  </a:rPr>
                  <a:t>CG</a:t>
                </a:r>
                <a:r>
                  <a:rPr lang="zh-TW" altLang="en-US" sz="2800" b="1" dirty="0" smtClean="0">
                    <a:ea typeface="微軟正黑體" pitchFamily="34" charset="-120"/>
                  </a:rPr>
                  <a:t> </a:t>
                </a:r>
                <a:r>
                  <a:rPr lang="en-US" altLang="zh-TW" sz="2800" b="1" dirty="0" smtClean="0">
                    <a:ea typeface="微軟正黑體" pitchFamily="34" charset="-120"/>
                  </a:rPr>
                  <a:t>DSD</a:t>
                </a:r>
                <a:r>
                  <a:rPr lang="zh-TW" altLang="en-US" sz="2800" b="1" dirty="0" smtClean="0">
                    <a:ea typeface="微軟正黑體" pitchFamily="34" charset="-120"/>
                  </a:rPr>
                  <a:t>模式較具有一致性</a:t>
                </a:r>
                <a:r>
                  <a:rPr lang="en-US" altLang="zh-TW" sz="2800" b="1" dirty="0" smtClean="0">
                    <a:ea typeface="微軟正黑體" pitchFamily="34" charset="-120"/>
                  </a:rPr>
                  <a:t>(</a:t>
                </a:r>
                <a:r>
                  <a:rPr lang="zh-TW" altLang="en-US" sz="2800" b="1" dirty="0">
                    <a:ea typeface="微軟正黑體" pitchFamily="34" charset="-120"/>
                  </a:rPr>
                  <a:t>都</a:t>
                </a:r>
                <a:r>
                  <a:rPr lang="zh-TW" altLang="en-US" sz="2800" b="1" dirty="0" smtClean="0">
                    <a:ea typeface="微軟正黑體" pitchFamily="34" charset="-120"/>
                  </a:rPr>
                  <a:t>使用兩個參數描述</a:t>
                </a:r>
                <a:r>
                  <a:rPr lang="en-US" altLang="zh-TW" sz="2800" b="1" dirty="0" smtClean="0">
                    <a:ea typeface="微軟正黑體" pitchFamily="34" charset="-120"/>
                  </a:rPr>
                  <a:t>DSD)</a:t>
                </a:r>
                <a:r>
                  <a:rPr lang="zh-TW" altLang="en-US" sz="2800" b="1" dirty="0" smtClean="0">
                    <a:ea typeface="微軟正黑體" pitchFamily="34" charset="-120"/>
                  </a:rPr>
                  <a:t>，因此雙偏極化雷達可以提供</a:t>
                </a:r>
                <a:r>
                  <a:rPr lang="en-US" altLang="zh-TW" sz="2800" b="1" dirty="0" smtClean="0">
                    <a:ea typeface="微軟正黑體" pitchFamily="34" charset="-120"/>
                  </a:rPr>
                  <a:t>Two-moment</a:t>
                </a:r>
                <a:r>
                  <a:rPr lang="zh-TW" altLang="en-US" sz="2800" b="1" dirty="0" smtClean="0">
                    <a:ea typeface="微軟正黑體" pitchFamily="34" charset="-120"/>
                  </a:rPr>
                  <a:t> </a:t>
                </a:r>
                <a:r>
                  <a:rPr lang="en-US" altLang="zh-TW" sz="2800" b="1" dirty="0" smtClean="0">
                    <a:ea typeface="微軟正黑體" pitchFamily="34" charset="-120"/>
                  </a:rPr>
                  <a:t>scheme</a:t>
                </a:r>
                <a:r>
                  <a:rPr lang="zh-TW" altLang="en-US" sz="2800" b="1" dirty="0" smtClean="0">
                    <a:ea typeface="微軟正黑體" pitchFamily="34" charset="-120"/>
                  </a:rPr>
                  <a:t>更恰當的觀測資料進行研究。</a:t>
                </a:r>
                <a:endParaRPr lang="zh-TW" altLang="en-US" sz="2800" b="1" dirty="0">
                  <a:ea typeface="微軟正黑體" pitchFamily="34" charset="-12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1259" t="-148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259948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3600" b="1" dirty="0">
                <a:solidFill>
                  <a:schemeClr val="accent3">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資料與模式</a:t>
            </a:r>
            <a:r>
              <a:rPr lang="zh-TW" altLang="en-US" sz="3600" b="1" dirty="0" smtClean="0">
                <a:solidFill>
                  <a:schemeClr val="accent3">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設置</a:t>
            </a:r>
            <a:endParaRPr lang="zh-TW" altLang="en-US" sz="3600" dirty="0">
              <a:solidFill>
                <a:schemeClr val="accent3">
                  <a:lumMod val="50000"/>
                </a:schemeClr>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p:txBody>
          <a:bodyPr>
            <a:noAutofit/>
          </a:bodyPr>
          <a:lstStyle/>
          <a:p>
            <a:r>
              <a:rPr lang="en-US" altLang="zh-TW" sz="2800" b="1" dirty="0" smtClean="0">
                <a:solidFill>
                  <a:schemeClr val="accent1"/>
                </a:solidFill>
                <a:effectLst>
                  <a:outerShdw blurRad="38100" dist="38100" dir="2700000" algn="tl">
                    <a:srgbClr val="000000">
                      <a:alpha val="43137"/>
                    </a:srgbClr>
                  </a:outerShdw>
                </a:effectLst>
                <a:ea typeface="微軟正黑體" pitchFamily="34" charset="-120"/>
              </a:rPr>
              <a:t>1. </a:t>
            </a:r>
            <a:r>
              <a:rPr lang="zh-TW" altLang="en-US" sz="2800" b="1" dirty="0" smtClean="0">
                <a:solidFill>
                  <a:schemeClr val="accent1"/>
                </a:solidFill>
                <a:effectLst>
                  <a:outerShdw blurRad="38100" dist="38100" dir="2700000" algn="tl">
                    <a:srgbClr val="000000">
                      <a:alpha val="43137"/>
                    </a:srgbClr>
                  </a:outerShdw>
                </a:effectLst>
                <a:ea typeface="微軟正黑體" pitchFamily="34" charset="-120"/>
              </a:rPr>
              <a:t>個案敘述</a:t>
            </a:r>
            <a:endParaRPr lang="en-US" altLang="zh-TW" sz="2800" b="1" dirty="0" smtClean="0">
              <a:solidFill>
                <a:schemeClr val="accent1"/>
              </a:solidFill>
              <a:effectLst>
                <a:outerShdw blurRad="38100" dist="38100" dir="2700000" algn="tl">
                  <a:srgbClr val="000000">
                    <a:alpha val="43137"/>
                  </a:srgbClr>
                </a:outerShdw>
              </a:effectLst>
              <a:ea typeface="微軟正黑體" pitchFamily="34" charset="-120"/>
            </a:endParaRPr>
          </a:p>
          <a:p>
            <a:r>
              <a:rPr lang="zh-TW" altLang="en-US" sz="2800" b="1" dirty="0">
                <a:ea typeface="微軟正黑體" pitchFamily="34" charset="-120"/>
              </a:rPr>
              <a:t>本次</a:t>
            </a:r>
            <a:r>
              <a:rPr lang="zh-TW" altLang="en-US" sz="2800" b="1" dirty="0" smtClean="0">
                <a:ea typeface="微軟正黑體" pitchFamily="34" charset="-120"/>
              </a:rPr>
              <a:t>個案的背景資料來自西南氣流實驗，在</a:t>
            </a:r>
            <a:r>
              <a:rPr lang="en-US" altLang="zh-TW" sz="2800" b="1" dirty="0" smtClean="0">
                <a:ea typeface="微軟正黑體" pitchFamily="34" charset="-120"/>
              </a:rPr>
              <a:t>6/14-15</a:t>
            </a:r>
            <a:r>
              <a:rPr lang="zh-TW" altLang="en-US" sz="2800" b="1" dirty="0" smtClean="0">
                <a:ea typeface="微軟正黑體" pitchFamily="34" charset="-120"/>
              </a:rPr>
              <a:t>期間內，梅雨鋒面從中國南方延伸至台灣海峽到中台灣。</a:t>
            </a:r>
            <a:endParaRPr lang="en-US" altLang="zh-TW" sz="2800" b="1" dirty="0" smtClean="0">
              <a:ea typeface="微軟正黑體" pitchFamily="34" charset="-120"/>
            </a:endParaRPr>
          </a:p>
          <a:p>
            <a:r>
              <a:rPr lang="zh-TW" altLang="en-US" sz="2800" b="1" dirty="0" smtClean="0">
                <a:ea typeface="微軟正黑體" pitchFamily="34" charset="-120"/>
              </a:rPr>
              <a:t>梅雨鋒面的雨帶有來自於中國南海一帶的豐沛水氣，在雨</a:t>
            </a:r>
            <a:r>
              <a:rPr lang="zh-TW" altLang="en-US" sz="2800" b="1" dirty="0">
                <a:ea typeface="微軟正黑體" pitchFamily="34" charset="-120"/>
              </a:rPr>
              <a:t>帶東</a:t>
            </a:r>
            <a:r>
              <a:rPr lang="zh-TW" altLang="en-US" sz="2800" b="1" dirty="0" smtClean="0">
                <a:ea typeface="微軟正黑體" pitchFamily="34" charset="-120"/>
              </a:rPr>
              <a:t>移之後，受到台灣</a:t>
            </a:r>
            <a:r>
              <a:rPr lang="zh-TW" altLang="en-US" sz="2800" b="1" dirty="0">
                <a:ea typeface="微軟正黑體" pitchFamily="34" charset="-120"/>
              </a:rPr>
              <a:t>地形</a:t>
            </a:r>
            <a:r>
              <a:rPr lang="zh-TW" altLang="en-US" sz="2800" b="1" dirty="0" smtClean="0">
                <a:ea typeface="微軟正黑體" pitchFamily="34" charset="-120"/>
              </a:rPr>
              <a:t>影響產生</a:t>
            </a:r>
            <a:r>
              <a:rPr lang="zh-TW" altLang="en-US" sz="2800" b="1" smtClean="0">
                <a:ea typeface="微軟正黑體" pitchFamily="34" charset="-120"/>
              </a:rPr>
              <a:t>降水。</a:t>
            </a:r>
            <a:endParaRPr lang="en-US" altLang="zh-TW" sz="2800" b="1" dirty="0" smtClean="0">
              <a:ea typeface="微軟正黑體" pitchFamily="34" charset="-120"/>
            </a:endParaRPr>
          </a:p>
          <a:p>
            <a:r>
              <a:rPr lang="en-US" altLang="zh-TW" sz="2800" b="1" dirty="0" smtClean="0">
                <a:ea typeface="微軟正黑體" pitchFamily="34" charset="-120"/>
              </a:rPr>
              <a:t>TRMM</a:t>
            </a:r>
            <a:r>
              <a:rPr lang="zh-TW" altLang="en-US" sz="2800" b="1" dirty="0" smtClean="0">
                <a:ea typeface="微軟正黑體" pitchFamily="34" charset="-120"/>
              </a:rPr>
              <a:t>衛星在</a:t>
            </a:r>
            <a:r>
              <a:rPr lang="en-US" altLang="zh-TW" sz="2800" b="1" dirty="0" smtClean="0">
                <a:ea typeface="微軟正黑體" pitchFamily="34" charset="-120"/>
              </a:rPr>
              <a:t>6/14</a:t>
            </a:r>
            <a:r>
              <a:rPr lang="zh-TW" altLang="en-US" sz="2800" b="1" dirty="0" smtClean="0">
                <a:ea typeface="微軟正黑體" pitchFamily="34" charset="-120"/>
              </a:rPr>
              <a:t> </a:t>
            </a:r>
            <a:r>
              <a:rPr lang="en-US" altLang="zh-TW" sz="2800" b="1" dirty="0" smtClean="0">
                <a:ea typeface="微軟正黑體" pitchFamily="34" charset="-120"/>
              </a:rPr>
              <a:t>0118</a:t>
            </a:r>
            <a:r>
              <a:rPr lang="zh-TW" altLang="en-US" sz="2800" b="1" dirty="0" smtClean="0">
                <a:ea typeface="微軟正黑體" pitchFamily="34" charset="-120"/>
              </a:rPr>
              <a:t> </a:t>
            </a:r>
            <a:r>
              <a:rPr lang="en-US" altLang="zh-TW" sz="2800" b="1" dirty="0" smtClean="0">
                <a:ea typeface="微軟正黑體" pitchFamily="34" charset="-120"/>
              </a:rPr>
              <a:t>UTC</a:t>
            </a:r>
            <a:r>
              <a:rPr lang="zh-TW" altLang="en-US" sz="2800" b="1" dirty="0" smtClean="0">
                <a:ea typeface="微軟正黑體" pitchFamily="34" charset="-120"/>
              </a:rPr>
              <a:t>使用微波亮溫觀測到降水事件。</a:t>
            </a:r>
            <a:endParaRPr lang="en-US" altLang="zh-TW" sz="2800" b="1" dirty="0" smtClean="0">
              <a:ea typeface="微軟正黑體" pitchFamily="34" charset="-120"/>
            </a:endParaRPr>
          </a:p>
        </p:txBody>
      </p:sp>
    </p:spTree>
    <p:extLst>
      <p:ext uri="{BB962C8B-B14F-4D97-AF65-F5344CB8AC3E}">
        <p14:creationId xmlns:p14="http://schemas.microsoft.com/office/powerpoint/2010/main" val="4125359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3600" b="1" dirty="0">
                <a:solidFill>
                  <a:schemeClr val="accent3">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資料與模式設置</a:t>
            </a:r>
            <a:endParaRPr lang="zh-TW" altLang="en-US" sz="3600" dirty="0">
              <a:solidFill>
                <a:schemeClr val="accent3">
                  <a:lumMod val="50000"/>
                </a:schemeClr>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p:txBody>
          <a:bodyPr>
            <a:normAutofit/>
          </a:bodyPr>
          <a:lstStyle/>
          <a:p>
            <a:r>
              <a:rPr lang="en-US" altLang="zh-TW" sz="2800" b="1" dirty="0" smtClean="0">
                <a:solidFill>
                  <a:schemeClr val="accent1"/>
                </a:solidFill>
                <a:effectLst>
                  <a:outerShdw blurRad="38100" dist="38100" dir="2700000" algn="tl">
                    <a:srgbClr val="000000">
                      <a:alpha val="43137"/>
                    </a:srgbClr>
                  </a:outerShdw>
                </a:effectLst>
                <a:latin typeface="微軟正黑體" pitchFamily="34" charset="-120"/>
                <a:ea typeface="微軟正黑體" pitchFamily="34" charset="-120"/>
              </a:rPr>
              <a:t>2.</a:t>
            </a:r>
            <a:r>
              <a:rPr lang="zh-TW" altLang="en-US" sz="2800" b="1" dirty="0" smtClean="0">
                <a:solidFill>
                  <a:schemeClr val="accent1"/>
                </a:solidFill>
                <a:effectLst>
                  <a:outerShdw blurRad="38100" dist="38100" dir="2700000" algn="tl">
                    <a:srgbClr val="000000">
                      <a:alpha val="43137"/>
                    </a:srgbClr>
                  </a:outerShdw>
                </a:effectLst>
                <a:latin typeface="微軟正黑體" pitchFamily="34" charset="-120"/>
                <a:ea typeface="微軟正黑體" pitchFamily="34" charset="-120"/>
              </a:rPr>
              <a:t> 微物理方法敘述</a:t>
            </a:r>
            <a:endParaRPr lang="en-US" altLang="zh-TW" sz="2800" b="1" dirty="0" smtClean="0">
              <a:solidFill>
                <a:schemeClr val="accent1"/>
              </a:solidFill>
              <a:effectLst>
                <a:outerShdw blurRad="38100" dist="38100" dir="2700000" algn="tl">
                  <a:srgbClr val="000000">
                    <a:alpha val="43137"/>
                  </a:srgbClr>
                </a:outerShdw>
              </a:effectLst>
              <a:ea typeface="微軟正黑體" pitchFamily="34" charset="-120"/>
            </a:endParaRPr>
          </a:p>
          <a:p>
            <a:r>
              <a:rPr lang="zh-TW" altLang="en-US" sz="2800" b="1" dirty="0" smtClean="0">
                <a:ea typeface="微軟正黑體" pitchFamily="34" charset="-120"/>
              </a:rPr>
              <a:t>本</a:t>
            </a:r>
            <a:r>
              <a:rPr lang="zh-TW" altLang="en-US" sz="2800" b="1" dirty="0">
                <a:ea typeface="微軟正黑體" pitchFamily="34" charset="-120"/>
              </a:rPr>
              <a:t>次</a:t>
            </a:r>
            <a:r>
              <a:rPr lang="zh-TW" altLang="en-US" sz="2800" b="1" dirty="0" smtClean="0">
                <a:ea typeface="微軟正黑體" pitchFamily="34" charset="-120"/>
              </a:rPr>
              <a:t>研究使用</a:t>
            </a:r>
            <a:r>
              <a:rPr lang="en-US" altLang="zh-TW" sz="2800" b="1" dirty="0">
                <a:ea typeface="微軟正黑體" pitchFamily="34" charset="-120"/>
              </a:rPr>
              <a:t>Chinese Academy </a:t>
            </a:r>
            <a:r>
              <a:rPr lang="en-US" altLang="zh-TW" sz="2800" b="1" dirty="0" smtClean="0">
                <a:ea typeface="微軟正黑體" pitchFamily="34" charset="-120"/>
              </a:rPr>
              <a:t>of</a:t>
            </a:r>
            <a:r>
              <a:rPr lang="zh-TW" altLang="en-US" sz="2800" b="1" dirty="0" smtClean="0">
                <a:ea typeface="微軟正黑體" pitchFamily="34" charset="-120"/>
              </a:rPr>
              <a:t> </a:t>
            </a:r>
            <a:r>
              <a:rPr lang="en-US" altLang="zh-TW" sz="2800" b="1" dirty="0" smtClean="0">
                <a:ea typeface="微軟正黑體" pitchFamily="34" charset="-120"/>
              </a:rPr>
              <a:t>Meteorological Sciences(CAMS)</a:t>
            </a:r>
            <a:r>
              <a:rPr lang="zh-TW" altLang="en-US" sz="2800" b="1" dirty="0" smtClean="0">
                <a:ea typeface="微軟正黑體" pitchFamily="34" charset="-120"/>
              </a:rPr>
              <a:t>發展出的微物理方法</a:t>
            </a:r>
            <a:r>
              <a:rPr lang="en-US" altLang="zh-TW" sz="2800" b="1" dirty="0" smtClean="0">
                <a:solidFill>
                  <a:schemeClr val="accent2">
                    <a:lumMod val="50000"/>
                  </a:schemeClr>
                </a:solidFill>
                <a:ea typeface="微軟正黑體" pitchFamily="34" charset="-120"/>
              </a:rPr>
              <a:t>(</a:t>
            </a:r>
            <a:r>
              <a:rPr lang="en-US" altLang="zh-TW" sz="2800" b="1" dirty="0" smtClean="0">
                <a:solidFill>
                  <a:srgbClr val="C00000"/>
                </a:solidFill>
                <a:ea typeface="微軟正黑體" pitchFamily="34" charset="-120"/>
              </a:rPr>
              <a:t>Hu</a:t>
            </a:r>
            <a:r>
              <a:rPr lang="zh-TW" altLang="en-US" sz="2800" b="1" dirty="0" smtClean="0">
                <a:solidFill>
                  <a:srgbClr val="C00000"/>
                </a:solidFill>
                <a:ea typeface="微軟正黑體" pitchFamily="34" charset="-120"/>
              </a:rPr>
              <a:t> </a:t>
            </a:r>
            <a:r>
              <a:rPr lang="en-US" altLang="zh-TW" sz="2800" b="1" dirty="0" smtClean="0">
                <a:solidFill>
                  <a:srgbClr val="C00000"/>
                </a:solidFill>
                <a:ea typeface="微軟正黑體" pitchFamily="34" charset="-120"/>
              </a:rPr>
              <a:t>and Yan , 1986 </a:t>
            </a:r>
            <a:r>
              <a:rPr lang="en-US" altLang="zh-TW" sz="2800" b="1" dirty="0">
                <a:solidFill>
                  <a:srgbClr val="C00000"/>
                </a:solidFill>
                <a:ea typeface="微軟正黑體" pitchFamily="34" charset="-120"/>
              </a:rPr>
              <a:t>and Hu and </a:t>
            </a:r>
            <a:r>
              <a:rPr lang="en-US" altLang="zh-TW" sz="2800" b="1" dirty="0" smtClean="0">
                <a:solidFill>
                  <a:srgbClr val="C00000"/>
                </a:solidFill>
                <a:ea typeface="微軟正黑體" pitchFamily="34" charset="-120"/>
              </a:rPr>
              <a:t>He ,1988)</a:t>
            </a:r>
            <a:r>
              <a:rPr lang="zh-TW" altLang="en-US" sz="2800" b="1" dirty="0" smtClean="0">
                <a:ea typeface="微軟正黑體" pitchFamily="34" charset="-120"/>
              </a:rPr>
              <a:t>，並經由許多的研究測試改進。</a:t>
            </a:r>
            <a:r>
              <a:rPr lang="en-US" altLang="zh-TW" sz="2800" b="1" dirty="0" smtClean="0">
                <a:solidFill>
                  <a:srgbClr val="C00000"/>
                </a:solidFill>
                <a:ea typeface="微軟正黑體" pitchFamily="34" charset="-120"/>
              </a:rPr>
              <a:t>(</a:t>
            </a:r>
            <a:r>
              <a:rPr lang="en-US" altLang="zh-TW" sz="2800" b="1" dirty="0">
                <a:solidFill>
                  <a:srgbClr val="C00000"/>
                </a:solidFill>
                <a:ea typeface="微軟正黑體" pitchFamily="34" charset="-120"/>
              </a:rPr>
              <a:t>Hu and He, 1989; </a:t>
            </a:r>
            <a:r>
              <a:rPr lang="en-US" altLang="zh-TW" sz="2800" b="1" dirty="0" smtClean="0">
                <a:solidFill>
                  <a:srgbClr val="C00000"/>
                </a:solidFill>
                <a:ea typeface="微軟正黑體" pitchFamily="34" charset="-120"/>
              </a:rPr>
              <a:t>Lou</a:t>
            </a:r>
            <a:r>
              <a:rPr lang="zh-TW" altLang="en-US" sz="2800" b="1" dirty="0" smtClean="0">
                <a:solidFill>
                  <a:srgbClr val="C00000"/>
                </a:solidFill>
                <a:ea typeface="微軟正黑體" pitchFamily="34" charset="-120"/>
              </a:rPr>
              <a:t> </a:t>
            </a:r>
            <a:r>
              <a:rPr lang="en-US" altLang="zh-TW" sz="2800" b="1" dirty="0" smtClean="0">
                <a:solidFill>
                  <a:srgbClr val="C00000"/>
                </a:solidFill>
                <a:ea typeface="微軟正黑體" pitchFamily="34" charset="-120"/>
              </a:rPr>
              <a:t>et </a:t>
            </a:r>
            <a:r>
              <a:rPr lang="en-US" altLang="zh-TW" sz="2800" b="1" dirty="0">
                <a:solidFill>
                  <a:srgbClr val="C00000"/>
                </a:solidFill>
                <a:ea typeface="微軟正黑體" pitchFamily="34" charset="-120"/>
              </a:rPr>
              <a:t>al., 2003; Li et al., 2008; </a:t>
            </a:r>
            <a:r>
              <a:rPr lang="en-US" altLang="zh-TW" sz="2800" b="1" dirty="0" err="1">
                <a:solidFill>
                  <a:srgbClr val="C00000"/>
                </a:solidFill>
                <a:ea typeface="微軟正黑體" pitchFamily="34" charset="-120"/>
              </a:rPr>
              <a:t>Gao</a:t>
            </a:r>
            <a:r>
              <a:rPr lang="en-US" altLang="zh-TW" sz="2800" b="1" dirty="0">
                <a:solidFill>
                  <a:srgbClr val="C00000"/>
                </a:solidFill>
                <a:ea typeface="微軟正黑體" pitchFamily="34" charset="-120"/>
              </a:rPr>
              <a:t> et al., </a:t>
            </a:r>
            <a:r>
              <a:rPr lang="en-US" altLang="zh-TW" sz="2800" b="1" dirty="0" smtClean="0">
                <a:solidFill>
                  <a:srgbClr val="C00000"/>
                </a:solidFill>
                <a:ea typeface="微軟正黑體" pitchFamily="34" charset="-120"/>
              </a:rPr>
              <a:t>2011)</a:t>
            </a:r>
          </a:p>
          <a:p>
            <a:endParaRPr lang="en-US" altLang="zh-TW" sz="2800" b="1" dirty="0">
              <a:ea typeface="微軟正黑體" pitchFamily="34" charset="-120"/>
            </a:endParaRPr>
          </a:p>
          <a:p>
            <a:r>
              <a:rPr lang="en-US" altLang="zh-TW" sz="2800" b="1" dirty="0" smtClean="0">
                <a:ea typeface="微軟正黑體" pitchFamily="34" charset="-120"/>
              </a:rPr>
              <a:t>CAMS</a:t>
            </a:r>
            <a:r>
              <a:rPr lang="zh-TW" altLang="en-US" sz="2800" b="1" dirty="0" smtClean="0">
                <a:ea typeface="微軟正黑體" pitchFamily="34" charset="-120"/>
              </a:rPr>
              <a:t> </a:t>
            </a:r>
            <a:r>
              <a:rPr lang="en-US" altLang="zh-TW" sz="2800" b="1" dirty="0" smtClean="0">
                <a:ea typeface="微軟正黑體" pitchFamily="34" charset="-120"/>
              </a:rPr>
              <a:t>BMS</a:t>
            </a:r>
            <a:r>
              <a:rPr lang="zh-TW" altLang="en-US" sz="2800" b="1" dirty="0" smtClean="0">
                <a:ea typeface="微軟正黑體" pitchFamily="34" charset="-120"/>
              </a:rPr>
              <a:t>為</a:t>
            </a:r>
            <a:r>
              <a:rPr lang="en-US" altLang="zh-TW" sz="2800" b="1" dirty="0" smtClean="0">
                <a:ea typeface="微軟正黑體" pitchFamily="34" charset="-120"/>
              </a:rPr>
              <a:t>Two-moment</a:t>
            </a:r>
            <a:r>
              <a:rPr lang="zh-TW" altLang="en-US" sz="2800" b="1" dirty="0" smtClean="0">
                <a:ea typeface="微軟正黑體" pitchFamily="34" charset="-120"/>
              </a:rPr>
              <a:t> </a:t>
            </a:r>
            <a:r>
              <a:rPr lang="en-US" altLang="zh-TW" sz="2800" b="1" dirty="0" smtClean="0">
                <a:ea typeface="微軟正黑體" pitchFamily="34" charset="-120"/>
              </a:rPr>
              <a:t>scheme</a:t>
            </a:r>
            <a:r>
              <a:rPr lang="zh-TW" altLang="en-US" sz="2800" b="1" dirty="0" smtClean="0">
                <a:ea typeface="微軟正黑體" pitchFamily="34" charset="-120"/>
              </a:rPr>
              <a:t>，包含了</a:t>
            </a:r>
            <a:r>
              <a:rPr lang="en-US" altLang="zh-TW" sz="2800" b="1" dirty="0" smtClean="0">
                <a:ea typeface="微軟正黑體" pitchFamily="34" charset="-120"/>
              </a:rPr>
              <a:t>34</a:t>
            </a:r>
            <a:r>
              <a:rPr lang="zh-TW" altLang="en-US" sz="2800" b="1" dirty="0" smtClean="0">
                <a:ea typeface="微軟正黑體" pitchFamily="34" charset="-120"/>
              </a:rPr>
              <a:t>個微物理過程以及</a:t>
            </a:r>
            <a:r>
              <a:rPr lang="en-US" altLang="zh-TW" sz="2800" b="1" dirty="0" smtClean="0">
                <a:ea typeface="微軟正黑體" pitchFamily="34" charset="-120"/>
              </a:rPr>
              <a:t>11</a:t>
            </a:r>
            <a:r>
              <a:rPr lang="zh-TW" altLang="en-US" sz="2800" b="1" dirty="0" smtClean="0">
                <a:ea typeface="微軟正黑體" pitchFamily="34" charset="-120"/>
              </a:rPr>
              <a:t>個微物理變數。</a:t>
            </a:r>
            <a:endParaRPr lang="en-US" altLang="zh-TW" sz="2800" b="1" dirty="0" smtClean="0">
              <a:ea typeface="微軟正黑體" pitchFamily="34" charset="-120"/>
            </a:endParaRPr>
          </a:p>
          <a:p>
            <a:endParaRPr lang="en-US" altLang="zh-TW" sz="2800" b="1" dirty="0" smtClean="0">
              <a:ea typeface="微軟正黑體" pitchFamily="34" charset="-120"/>
            </a:endParaRPr>
          </a:p>
        </p:txBody>
      </p:sp>
    </p:spTree>
    <p:extLst>
      <p:ext uri="{BB962C8B-B14F-4D97-AF65-F5344CB8AC3E}">
        <p14:creationId xmlns:p14="http://schemas.microsoft.com/office/powerpoint/2010/main" val="4083636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3600" b="1" dirty="0">
                <a:solidFill>
                  <a:schemeClr val="accent3">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資料與模式設置</a:t>
            </a:r>
            <a:endParaRPr lang="zh-TW" altLang="en-US" sz="3600" dirty="0">
              <a:solidFill>
                <a:schemeClr val="accent3">
                  <a:lumMod val="50000"/>
                </a:schemeClr>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r>
                  <a:rPr lang="en-US" altLang="zh-TW" sz="2800" b="1" dirty="0" smtClean="0">
                    <a:ea typeface="微軟正黑體" pitchFamily="34" charset="-120"/>
                  </a:rPr>
                  <a:t>11</a:t>
                </a:r>
                <a:r>
                  <a:rPr lang="zh-TW" altLang="en-US" sz="2800" b="1" dirty="0" smtClean="0">
                    <a:ea typeface="微軟正黑體" pitchFamily="34" charset="-120"/>
                  </a:rPr>
                  <a:t>個微物理預報變數包含：水氣的混合比，以及雲水、雨水、雲冰、雪、軟雹以上五項的混合比及粒子濃度。</a:t>
                </a:r>
                <a:endParaRPr lang="en-US" altLang="zh-TW" sz="2800" b="1" dirty="0" smtClean="0">
                  <a:ea typeface="微軟正黑體" pitchFamily="34" charset="-120"/>
                </a:endParaRPr>
              </a:p>
              <a:p>
                <a:endParaRPr lang="en-US" altLang="zh-TW" sz="2800" b="1" dirty="0">
                  <a:ea typeface="微軟正黑體" pitchFamily="34" charset="-120"/>
                </a:endParaRPr>
              </a:p>
              <a:p>
                <a:r>
                  <a:rPr lang="zh-TW" altLang="en-US" sz="2800" b="1" dirty="0" smtClean="0">
                    <a:ea typeface="微軟正黑體" pitchFamily="34" charset="-120"/>
                  </a:rPr>
                  <a:t>粒徑分布使用</a:t>
                </a:r>
                <a:r>
                  <a:rPr lang="en-US" altLang="zh-TW" sz="2800" b="1" dirty="0" smtClean="0">
                    <a:ea typeface="微軟正黑體" pitchFamily="34" charset="-120"/>
                  </a:rPr>
                  <a:t>gamma</a:t>
                </a:r>
                <a:r>
                  <a:rPr lang="zh-TW" altLang="en-US" sz="2800" b="1" dirty="0" smtClean="0">
                    <a:ea typeface="微軟正黑體" pitchFamily="34" charset="-120"/>
                  </a:rPr>
                  <a:t>分布：</a:t>
                </a:r>
                <a14:m>
                  <m:oMath xmlns:m="http://schemas.openxmlformats.org/officeDocument/2006/math">
                    <m:r>
                      <a:rPr lang="en-US" altLang="zh-TW" sz="2400" b="1" i="1" dirty="0" smtClean="0">
                        <a:solidFill>
                          <a:schemeClr val="accent6">
                            <a:lumMod val="50000"/>
                          </a:schemeClr>
                        </a:solidFill>
                        <a:latin typeface="Cambria Math"/>
                        <a:ea typeface="微軟正黑體" pitchFamily="34" charset="-120"/>
                      </a:rPr>
                      <m:t>𝑵</m:t>
                    </m:r>
                    <m:d>
                      <m:dPr>
                        <m:ctrlPr>
                          <a:rPr lang="en-US" altLang="zh-TW" sz="2400" b="1" i="1" dirty="0" smtClean="0">
                            <a:solidFill>
                              <a:schemeClr val="accent6">
                                <a:lumMod val="50000"/>
                              </a:schemeClr>
                            </a:solidFill>
                            <a:latin typeface="Cambria Math"/>
                            <a:ea typeface="微軟正黑體" pitchFamily="34" charset="-120"/>
                          </a:rPr>
                        </m:ctrlPr>
                      </m:dPr>
                      <m:e>
                        <m:r>
                          <a:rPr lang="en-US" altLang="zh-TW" sz="2400" b="1" i="1" dirty="0" smtClean="0">
                            <a:solidFill>
                              <a:schemeClr val="accent6">
                                <a:lumMod val="50000"/>
                              </a:schemeClr>
                            </a:solidFill>
                            <a:latin typeface="Cambria Math"/>
                            <a:ea typeface="微軟正黑體" pitchFamily="34" charset="-120"/>
                          </a:rPr>
                          <m:t>𝑫</m:t>
                        </m:r>
                      </m:e>
                    </m:d>
                    <m:r>
                      <a:rPr lang="en-US" altLang="zh-TW" sz="2400" b="1" i="1" dirty="0" smtClean="0">
                        <a:solidFill>
                          <a:schemeClr val="accent6">
                            <a:lumMod val="50000"/>
                          </a:schemeClr>
                        </a:solidFill>
                        <a:latin typeface="Cambria Math"/>
                        <a:ea typeface="Cambria Math"/>
                      </a:rPr>
                      <m:t>=</m:t>
                    </m:r>
                    <m:sSub>
                      <m:sSubPr>
                        <m:ctrlPr>
                          <a:rPr lang="en-US" altLang="zh-TW" sz="2400" b="1" i="1" dirty="0" smtClean="0">
                            <a:solidFill>
                              <a:schemeClr val="accent6">
                                <a:lumMod val="50000"/>
                              </a:schemeClr>
                            </a:solidFill>
                            <a:latin typeface="Cambria Math"/>
                            <a:ea typeface="Cambria Math"/>
                          </a:rPr>
                        </m:ctrlPr>
                      </m:sSubPr>
                      <m:e>
                        <m:r>
                          <a:rPr lang="en-US" altLang="zh-TW" sz="2400" b="1" i="1" dirty="0" smtClean="0">
                            <a:solidFill>
                              <a:schemeClr val="accent6">
                                <a:lumMod val="50000"/>
                              </a:schemeClr>
                            </a:solidFill>
                            <a:latin typeface="Cambria Math"/>
                            <a:ea typeface="Cambria Math"/>
                          </a:rPr>
                          <m:t>𝑵</m:t>
                        </m:r>
                      </m:e>
                      <m:sub>
                        <m:r>
                          <a:rPr lang="en-US" altLang="zh-TW" sz="2400" b="1" i="1" dirty="0" smtClean="0">
                            <a:solidFill>
                              <a:schemeClr val="accent6">
                                <a:lumMod val="50000"/>
                              </a:schemeClr>
                            </a:solidFill>
                            <a:latin typeface="Cambria Math"/>
                            <a:ea typeface="Cambria Math"/>
                          </a:rPr>
                          <m:t>𝟎</m:t>
                        </m:r>
                      </m:sub>
                    </m:sSub>
                    <m:sSup>
                      <m:sSupPr>
                        <m:ctrlPr>
                          <a:rPr lang="en-US" altLang="zh-TW" sz="2400" b="1" i="1" dirty="0" smtClean="0">
                            <a:solidFill>
                              <a:schemeClr val="accent6">
                                <a:lumMod val="50000"/>
                              </a:schemeClr>
                            </a:solidFill>
                            <a:latin typeface="Cambria Math"/>
                            <a:ea typeface="Cambria Math"/>
                          </a:rPr>
                        </m:ctrlPr>
                      </m:sSupPr>
                      <m:e>
                        <m:r>
                          <a:rPr lang="en-US" altLang="zh-TW" sz="2400" b="1" i="1" dirty="0" smtClean="0">
                            <a:solidFill>
                              <a:schemeClr val="accent6">
                                <a:lumMod val="50000"/>
                              </a:schemeClr>
                            </a:solidFill>
                            <a:latin typeface="Cambria Math"/>
                            <a:ea typeface="Cambria Math"/>
                          </a:rPr>
                          <m:t>𝑫</m:t>
                        </m:r>
                      </m:e>
                      <m:sup>
                        <m:r>
                          <a:rPr lang="en-US" altLang="zh-TW" sz="2400" b="1" i="1" dirty="0" smtClean="0">
                            <a:solidFill>
                              <a:schemeClr val="accent6">
                                <a:lumMod val="50000"/>
                              </a:schemeClr>
                            </a:solidFill>
                            <a:latin typeface="Cambria Math"/>
                            <a:ea typeface="Cambria Math"/>
                          </a:rPr>
                          <m:t>∝</m:t>
                        </m:r>
                      </m:sup>
                    </m:sSup>
                    <m:r>
                      <a:rPr lang="en-US" altLang="zh-TW" sz="2400" b="1" i="1" dirty="0" smtClean="0">
                        <a:solidFill>
                          <a:schemeClr val="accent6">
                            <a:lumMod val="50000"/>
                          </a:schemeClr>
                        </a:solidFill>
                        <a:latin typeface="Cambria Math"/>
                        <a:ea typeface="Cambria Math"/>
                      </a:rPr>
                      <m:t>𝒆𝒙𝒑</m:t>
                    </m:r>
                    <m:d>
                      <m:dPr>
                        <m:ctrlPr>
                          <a:rPr lang="en-US" altLang="zh-TW" sz="2400" b="1" i="1" dirty="0" smtClean="0">
                            <a:solidFill>
                              <a:schemeClr val="accent6">
                                <a:lumMod val="50000"/>
                              </a:schemeClr>
                            </a:solidFill>
                            <a:latin typeface="Cambria Math"/>
                            <a:ea typeface="Cambria Math"/>
                          </a:rPr>
                        </m:ctrlPr>
                      </m:dPr>
                      <m:e>
                        <m:r>
                          <a:rPr lang="en-US" altLang="zh-TW" sz="2400" b="1" i="1" dirty="0" smtClean="0">
                            <a:solidFill>
                              <a:schemeClr val="accent6">
                                <a:lumMod val="50000"/>
                              </a:schemeClr>
                            </a:solidFill>
                            <a:latin typeface="Cambria Math"/>
                            <a:ea typeface="Cambria Math"/>
                          </a:rPr>
                          <m:t>−</m:t>
                        </m:r>
                        <m:r>
                          <a:rPr lang="el-GR" altLang="zh-TW" sz="2400" b="1" i="1" dirty="0" smtClean="0">
                            <a:solidFill>
                              <a:schemeClr val="accent6">
                                <a:lumMod val="50000"/>
                              </a:schemeClr>
                            </a:solidFill>
                            <a:latin typeface="Cambria Math"/>
                            <a:ea typeface="Cambria Math"/>
                          </a:rPr>
                          <m:t>𝝀</m:t>
                        </m:r>
                        <m:r>
                          <a:rPr lang="en-US" altLang="zh-TW" sz="2400" b="1" i="1" dirty="0" smtClean="0">
                            <a:solidFill>
                              <a:schemeClr val="accent6">
                                <a:lumMod val="50000"/>
                              </a:schemeClr>
                            </a:solidFill>
                            <a:latin typeface="Cambria Math"/>
                            <a:ea typeface="Cambria Math"/>
                          </a:rPr>
                          <m:t>𝑫</m:t>
                        </m:r>
                      </m:e>
                    </m:d>
                  </m:oMath>
                </a14:m>
                <a:endParaRPr lang="en-US" altLang="zh-TW" sz="2400" b="1" i="1" dirty="0" smtClean="0">
                  <a:ea typeface="微軟正黑體" pitchFamily="34" charset="-120"/>
                </a:endParaRPr>
              </a:p>
              <a:p>
                <a:r>
                  <a:rPr lang="zh-TW" altLang="en-US" sz="2800" b="1" dirty="0" smtClean="0">
                    <a:latin typeface="微軟正黑體" pitchFamily="34" charset="-120"/>
                    <a:ea typeface="微軟正黑體" pitchFamily="34" charset="-120"/>
                  </a:rPr>
                  <a:t>粒子質量：</a:t>
                </a:r>
                <a14:m>
                  <m:oMath xmlns:m="http://schemas.openxmlformats.org/officeDocument/2006/math">
                    <m:r>
                      <a:rPr lang="en-US" altLang="zh-TW" sz="2800" b="1" i="1" smtClean="0">
                        <a:solidFill>
                          <a:schemeClr val="accent6">
                            <a:lumMod val="50000"/>
                          </a:schemeClr>
                        </a:solidFill>
                        <a:latin typeface="Cambria Math"/>
                        <a:ea typeface="微軟正黑體" pitchFamily="34" charset="-120"/>
                      </a:rPr>
                      <m:t>𝒎</m:t>
                    </m:r>
                    <m:d>
                      <m:dPr>
                        <m:ctrlPr>
                          <a:rPr lang="en-US" altLang="zh-TW" sz="2800" b="1" i="1" smtClean="0">
                            <a:solidFill>
                              <a:schemeClr val="accent6">
                                <a:lumMod val="50000"/>
                              </a:schemeClr>
                            </a:solidFill>
                            <a:latin typeface="Cambria Math"/>
                            <a:ea typeface="微軟正黑體" pitchFamily="34" charset="-120"/>
                          </a:rPr>
                        </m:ctrlPr>
                      </m:dPr>
                      <m:e>
                        <m:r>
                          <a:rPr lang="en-US" altLang="zh-TW" sz="2800" b="1" i="1" smtClean="0">
                            <a:solidFill>
                              <a:schemeClr val="accent6">
                                <a:lumMod val="50000"/>
                              </a:schemeClr>
                            </a:solidFill>
                            <a:latin typeface="Cambria Math"/>
                            <a:ea typeface="微軟正黑體" pitchFamily="34" charset="-120"/>
                          </a:rPr>
                          <m:t>𝑫</m:t>
                        </m:r>
                      </m:e>
                    </m:d>
                    <m:r>
                      <a:rPr lang="en-US" altLang="zh-TW" sz="2800" b="1" i="1" smtClean="0">
                        <a:solidFill>
                          <a:schemeClr val="accent6">
                            <a:lumMod val="50000"/>
                          </a:schemeClr>
                        </a:solidFill>
                        <a:latin typeface="Cambria Math"/>
                        <a:ea typeface="Cambria Math"/>
                      </a:rPr>
                      <m:t>=</m:t>
                    </m:r>
                    <m:r>
                      <a:rPr lang="en-US" altLang="zh-TW" sz="2800" b="1" i="1" smtClean="0">
                        <a:solidFill>
                          <a:schemeClr val="accent6">
                            <a:lumMod val="50000"/>
                          </a:schemeClr>
                        </a:solidFill>
                        <a:latin typeface="Cambria Math"/>
                        <a:ea typeface="Cambria Math"/>
                      </a:rPr>
                      <m:t>𝑨</m:t>
                    </m:r>
                    <m:sSup>
                      <m:sSupPr>
                        <m:ctrlPr>
                          <a:rPr lang="en-US" altLang="zh-TW" sz="2800" b="1" i="1" smtClean="0">
                            <a:solidFill>
                              <a:schemeClr val="accent6">
                                <a:lumMod val="50000"/>
                              </a:schemeClr>
                            </a:solidFill>
                            <a:latin typeface="Cambria Math"/>
                            <a:ea typeface="Cambria Math"/>
                          </a:rPr>
                        </m:ctrlPr>
                      </m:sSupPr>
                      <m:e>
                        <m:r>
                          <a:rPr lang="en-US" altLang="zh-TW" sz="2800" b="1" i="1" smtClean="0">
                            <a:solidFill>
                              <a:schemeClr val="accent6">
                                <a:lumMod val="50000"/>
                              </a:schemeClr>
                            </a:solidFill>
                            <a:latin typeface="Cambria Math"/>
                            <a:ea typeface="Cambria Math"/>
                          </a:rPr>
                          <m:t>𝑫</m:t>
                        </m:r>
                      </m:e>
                      <m:sup>
                        <m:r>
                          <a:rPr lang="en-US" altLang="zh-TW" sz="2800" b="1" i="1" smtClean="0">
                            <a:solidFill>
                              <a:schemeClr val="accent6">
                                <a:lumMod val="50000"/>
                              </a:schemeClr>
                            </a:solidFill>
                            <a:latin typeface="Cambria Math"/>
                            <a:ea typeface="Cambria Math"/>
                          </a:rPr>
                          <m:t>𝑩</m:t>
                        </m:r>
                      </m:sup>
                    </m:sSup>
                  </m:oMath>
                </a14:m>
                <a:endParaRPr lang="en-US" altLang="zh-TW" sz="2800" b="1" dirty="0" smtClean="0">
                  <a:latin typeface="微軟正黑體" pitchFamily="34" charset="-120"/>
                  <a:ea typeface="微軟正黑體" pitchFamily="34" charset="-120"/>
                </a:endParaRPr>
              </a:p>
              <a:p>
                <a:r>
                  <a:rPr lang="zh-TW" altLang="en-US" sz="2800" b="1" dirty="0" smtClean="0">
                    <a:latin typeface="微軟正黑體" pitchFamily="34" charset="-120"/>
                    <a:ea typeface="微軟正黑體" pitchFamily="34" charset="-120"/>
                  </a:rPr>
                  <a:t>粒子落速：</a:t>
                </a:r>
                <a14:m>
                  <m:oMath xmlns:m="http://schemas.openxmlformats.org/officeDocument/2006/math">
                    <m:r>
                      <a:rPr lang="en-US" altLang="zh-TW" sz="2800" b="1" i="1" smtClean="0">
                        <a:solidFill>
                          <a:schemeClr val="accent6">
                            <a:lumMod val="50000"/>
                          </a:schemeClr>
                        </a:solidFill>
                        <a:latin typeface="Cambria Math"/>
                        <a:ea typeface="微軟正黑體" pitchFamily="34" charset="-120"/>
                      </a:rPr>
                      <m:t>𝑽</m:t>
                    </m:r>
                    <m:d>
                      <m:dPr>
                        <m:ctrlPr>
                          <a:rPr lang="en-US" altLang="zh-TW" sz="2800" b="1" i="1" smtClean="0">
                            <a:solidFill>
                              <a:schemeClr val="accent6">
                                <a:lumMod val="50000"/>
                              </a:schemeClr>
                            </a:solidFill>
                            <a:latin typeface="Cambria Math"/>
                            <a:ea typeface="微軟正黑體" pitchFamily="34" charset="-120"/>
                          </a:rPr>
                        </m:ctrlPr>
                      </m:dPr>
                      <m:e>
                        <m:r>
                          <a:rPr lang="en-US" altLang="zh-TW" sz="2800" b="1" i="1" smtClean="0">
                            <a:solidFill>
                              <a:schemeClr val="accent6">
                                <a:lumMod val="50000"/>
                              </a:schemeClr>
                            </a:solidFill>
                            <a:latin typeface="Cambria Math"/>
                            <a:ea typeface="微軟正黑體" pitchFamily="34" charset="-120"/>
                          </a:rPr>
                          <m:t>𝑫</m:t>
                        </m:r>
                      </m:e>
                    </m:d>
                    <m:r>
                      <a:rPr lang="en-US" altLang="zh-TW" sz="2800" b="1" i="1" smtClean="0">
                        <a:solidFill>
                          <a:schemeClr val="accent6">
                            <a:lumMod val="50000"/>
                          </a:schemeClr>
                        </a:solidFill>
                        <a:latin typeface="Cambria Math"/>
                        <a:ea typeface="Cambria Math"/>
                      </a:rPr>
                      <m:t>=</m:t>
                    </m:r>
                    <m:r>
                      <a:rPr lang="en-US" altLang="zh-TW" sz="2800" b="1" i="1" smtClean="0">
                        <a:solidFill>
                          <a:schemeClr val="accent6">
                            <a:lumMod val="50000"/>
                          </a:schemeClr>
                        </a:solidFill>
                        <a:latin typeface="Cambria Math"/>
                        <a:ea typeface="Cambria Math"/>
                      </a:rPr>
                      <m:t>𝒂</m:t>
                    </m:r>
                    <m:sSup>
                      <m:sSupPr>
                        <m:ctrlPr>
                          <a:rPr lang="en-US" altLang="zh-TW" sz="2800" b="1" i="1" smtClean="0">
                            <a:solidFill>
                              <a:schemeClr val="accent6">
                                <a:lumMod val="50000"/>
                              </a:schemeClr>
                            </a:solidFill>
                            <a:latin typeface="Cambria Math"/>
                            <a:ea typeface="Cambria Math"/>
                          </a:rPr>
                        </m:ctrlPr>
                      </m:sSupPr>
                      <m:e>
                        <m:r>
                          <a:rPr lang="en-US" altLang="zh-TW" sz="2800" b="1" i="1" smtClean="0">
                            <a:solidFill>
                              <a:schemeClr val="accent6">
                                <a:lumMod val="50000"/>
                              </a:schemeClr>
                            </a:solidFill>
                            <a:latin typeface="Cambria Math"/>
                            <a:ea typeface="Cambria Math"/>
                          </a:rPr>
                          <m:t>𝑫</m:t>
                        </m:r>
                      </m:e>
                      <m:sup>
                        <m:r>
                          <a:rPr lang="en-US" altLang="zh-TW" sz="2800" b="1" i="1" smtClean="0">
                            <a:solidFill>
                              <a:schemeClr val="accent6">
                                <a:lumMod val="50000"/>
                              </a:schemeClr>
                            </a:solidFill>
                            <a:latin typeface="Cambria Math"/>
                            <a:ea typeface="Cambria Math"/>
                          </a:rPr>
                          <m:t>𝒃</m:t>
                        </m:r>
                      </m:sup>
                    </m:sSup>
                    <m:sSup>
                      <m:sSupPr>
                        <m:ctrlPr>
                          <a:rPr lang="en-US" altLang="zh-TW" sz="2800" b="1" i="1" smtClean="0">
                            <a:solidFill>
                              <a:schemeClr val="accent6">
                                <a:lumMod val="50000"/>
                              </a:schemeClr>
                            </a:solidFill>
                            <a:latin typeface="Cambria Math"/>
                            <a:ea typeface="Cambria Math"/>
                          </a:rPr>
                        </m:ctrlPr>
                      </m:sSupPr>
                      <m:e>
                        <m:d>
                          <m:dPr>
                            <m:ctrlPr>
                              <a:rPr lang="en-US" altLang="zh-TW" sz="2800" b="1" i="1">
                                <a:solidFill>
                                  <a:schemeClr val="accent6">
                                    <a:lumMod val="50000"/>
                                  </a:schemeClr>
                                </a:solidFill>
                                <a:latin typeface="Cambria Math"/>
                                <a:ea typeface="Cambria Math"/>
                              </a:rPr>
                            </m:ctrlPr>
                          </m:dPr>
                          <m:e>
                            <m:sSub>
                              <m:sSubPr>
                                <m:ctrlPr>
                                  <a:rPr lang="en-US" altLang="zh-TW" sz="2800" b="1" i="1">
                                    <a:solidFill>
                                      <a:schemeClr val="accent6">
                                        <a:lumMod val="50000"/>
                                      </a:schemeClr>
                                    </a:solidFill>
                                    <a:latin typeface="Cambria Math"/>
                                    <a:ea typeface="Cambria Math"/>
                                  </a:rPr>
                                </m:ctrlPr>
                              </m:sSubPr>
                              <m:e>
                                <m:r>
                                  <a:rPr lang="en-US" altLang="zh-TW" sz="2800" b="1" i="1">
                                    <a:solidFill>
                                      <a:schemeClr val="accent6">
                                        <a:lumMod val="50000"/>
                                      </a:schemeClr>
                                    </a:solidFill>
                                    <a:latin typeface="Cambria Math"/>
                                    <a:ea typeface="Cambria Math"/>
                                  </a:rPr>
                                  <m:t>𝒑</m:t>
                                </m:r>
                              </m:e>
                              <m:sub>
                                <m:r>
                                  <a:rPr lang="en-US" altLang="zh-TW" sz="2800" b="1" i="1">
                                    <a:solidFill>
                                      <a:schemeClr val="accent6">
                                        <a:lumMod val="50000"/>
                                      </a:schemeClr>
                                    </a:solidFill>
                                    <a:latin typeface="Cambria Math"/>
                                    <a:ea typeface="Cambria Math"/>
                                  </a:rPr>
                                  <m:t>𝒔𝒖𝒓</m:t>
                                </m:r>
                              </m:sub>
                            </m:sSub>
                            <m:r>
                              <a:rPr lang="en-US" altLang="zh-TW" sz="2800" b="1" i="1">
                                <a:solidFill>
                                  <a:schemeClr val="accent6">
                                    <a:lumMod val="50000"/>
                                  </a:schemeClr>
                                </a:solidFill>
                                <a:latin typeface="Cambria Math"/>
                                <a:ea typeface="Cambria Math"/>
                              </a:rPr>
                              <m:t>/</m:t>
                            </m:r>
                            <m:r>
                              <a:rPr lang="en-US" altLang="zh-TW" sz="2800" b="1" i="1">
                                <a:solidFill>
                                  <a:schemeClr val="accent6">
                                    <a:lumMod val="50000"/>
                                  </a:schemeClr>
                                </a:solidFill>
                                <a:latin typeface="Cambria Math"/>
                                <a:ea typeface="Cambria Math"/>
                              </a:rPr>
                              <m:t>𝒑</m:t>
                            </m:r>
                          </m:e>
                        </m:d>
                      </m:e>
                      <m:sup>
                        <m:r>
                          <a:rPr lang="en-US" altLang="zh-TW" sz="2800" b="1" i="1" smtClean="0">
                            <a:solidFill>
                              <a:schemeClr val="accent6">
                                <a:lumMod val="50000"/>
                              </a:schemeClr>
                            </a:solidFill>
                            <a:latin typeface="Cambria Math"/>
                            <a:ea typeface="Cambria Math"/>
                          </a:rPr>
                          <m:t>𝒄</m:t>
                        </m:r>
                      </m:sup>
                    </m:sSup>
                  </m:oMath>
                </a14:m>
                <a:endParaRPr lang="en-US" altLang="zh-TW" sz="2800" b="1" dirty="0" smtClean="0">
                  <a:latin typeface="微軟正黑體" pitchFamily="34" charset="-120"/>
                  <a:ea typeface="微軟正黑體" pitchFamily="34" charset="-120"/>
                </a:endParaRPr>
              </a:p>
              <a:p>
                <a:endParaRPr lang="en-US" altLang="zh-TW" sz="2800" b="1" dirty="0">
                  <a:latin typeface="微軟正黑體" pitchFamily="34" charset="-120"/>
                  <a:ea typeface="微軟正黑體" pitchFamily="34" charset="-120"/>
                </a:endParaRPr>
              </a:p>
              <a:p>
                <a14:m>
                  <m:oMath xmlns:m="http://schemas.openxmlformats.org/officeDocument/2006/math">
                    <m:sSub>
                      <m:sSubPr>
                        <m:ctrlPr>
                          <a:rPr lang="en-US" altLang="zh-TW" sz="2800" b="1" i="1">
                            <a:latin typeface="Cambria Math"/>
                            <a:ea typeface="Cambria Math"/>
                          </a:rPr>
                        </m:ctrlPr>
                      </m:sSubPr>
                      <m:e>
                        <m:r>
                          <a:rPr lang="en-US" altLang="zh-TW" sz="2800" b="1" i="1">
                            <a:latin typeface="Cambria Math"/>
                            <a:ea typeface="Cambria Math"/>
                          </a:rPr>
                          <m:t>𝒑</m:t>
                        </m:r>
                      </m:e>
                      <m:sub>
                        <m:r>
                          <a:rPr lang="en-US" altLang="zh-TW" sz="2800" b="1" i="1">
                            <a:latin typeface="Cambria Math"/>
                            <a:ea typeface="Cambria Math"/>
                          </a:rPr>
                          <m:t>𝒔𝒖𝒓</m:t>
                        </m:r>
                      </m:sub>
                    </m:sSub>
                  </m:oMath>
                </a14:m>
                <a:r>
                  <a:rPr lang="zh-TW" altLang="en-US" sz="2800" b="1" dirty="0" smtClean="0">
                    <a:latin typeface="微軟正黑體" pitchFamily="34" charset="-120"/>
                    <a:ea typeface="微軟正黑體" pitchFamily="34" charset="-120"/>
                  </a:rPr>
                  <a:t>為表面氣壓。</a:t>
                </a:r>
                <a:endParaRPr lang="en-US" altLang="zh-TW" sz="2800" b="1" dirty="0" smtClean="0">
                  <a:latin typeface="微軟正黑體" pitchFamily="34" charset="-120"/>
                  <a:ea typeface="微軟正黑體" pitchFamily="34" charset="-120"/>
                </a:endParaRPr>
              </a:p>
              <a:p>
                <a:endParaRPr lang="en-US" altLang="zh-TW" sz="2800" b="1" dirty="0" smtClean="0">
                  <a:ea typeface="微軟正黑體" pitchFamily="34" charset="-12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1259" t="-1482" b="-2561"/>
                </a:stretch>
              </a:blipFill>
            </p:spPr>
            <p:txBody>
              <a:bodyPr/>
              <a:lstStyle/>
              <a:p>
                <a:r>
                  <a:rPr lang="zh-TW" altLang="en-US">
                    <a:noFill/>
                  </a:rPr>
                  <a:t> </a:t>
                </a:r>
              </a:p>
            </p:txBody>
          </p:sp>
        </mc:Fallback>
      </mc:AlternateContent>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5142"/>
            <a:ext cx="9144000" cy="2232248"/>
          </a:xfrm>
          <a:prstGeom prst="rect">
            <a:avLst/>
          </a:prstGeom>
        </p:spPr>
      </p:pic>
    </p:spTree>
    <p:extLst>
      <p:ext uri="{BB962C8B-B14F-4D97-AF65-F5344CB8AC3E}">
        <p14:creationId xmlns:p14="http://schemas.microsoft.com/office/powerpoint/2010/main" val="145614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2204</TotalTime>
  <Words>3296</Words>
  <Application>Microsoft Office PowerPoint</Application>
  <PresentationFormat>如螢幕大小 (4:3)</PresentationFormat>
  <Paragraphs>189</Paragraphs>
  <Slides>32</Slides>
  <Notes>0</Notes>
  <HiddenSlides>1</HiddenSlides>
  <MMClips>0</MMClips>
  <ScaleCrop>false</ScaleCrop>
  <HeadingPairs>
    <vt:vector size="4" baseType="variant">
      <vt:variant>
        <vt:lpstr>佈景主題</vt:lpstr>
      </vt:variant>
      <vt:variant>
        <vt:i4>1</vt:i4>
      </vt:variant>
      <vt:variant>
        <vt:lpstr>投影片標題</vt:lpstr>
      </vt:variant>
      <vt:variant>
        <vt:i4>32</vt:i4>
      </vt:variant>
    </vt:vector>
  </HeadingPairs>
  <TitlesOfParts>
    <vt:vector size="33" baseType="lpstr">
      <vt:lpstr>Office 佈景主題</vt:lpstr>
      <vt:lpstr>使用Two-moment scheme及SoWMEX/TiMREX對雲微物理方法進行改進</vt:lpstr>
      <vt:lpstr>Outline</vt:lpstr>
      <vt:lpstr>簡介與前人研究</vt:lpstr>
      <vt:lpstr>簡介與前人研究</vt:lpstr>
      <vt:lpstr>簡介與前人研究</vt:lpstr>
      <vt:lpstr>簡介與前人研究</vt:lpstr>
      <vt:lpstr>資料與模式設置</vt:lpstr>
      <vt:lpstr>資料與模式設置</vt:lpstr>
      <vt:lpstr>資料與模式設置</vt:lpstr>
      <vt:lpstr>五項水相粒子詳述</vt:lpstr>
      <vt:lpstr>資料與模式設置</vt:lpstr>
      <vt:lpstr>資料與模式設置</vt:lpstr>
      <vt:lpstr>資料與模式設置</vt:lpstr>
      <vt:lpstr>模擬結果</vt:lpstr>
      <vt:lpstr>雷達回波(Z_H及 Z_DR)比較</vt:lpstr>
      <vt:lpstr>雷達回波(Z_H及 Z_DR)比較</vt:lpstr>
      <vt:lpstr>雷達回波(Z_H及 Z_DR)比較</vt:lpstr>
      <vt:lpstr>雷達回波(Z_H及 Z_DR)比較</vt:lpstr>
      <vt:lpstr>雷達回波(Z_H及 Z_DR)比較</vt:lpstr>
      <vt:lpstr>雷達回波(Z_H及 Z_DR)比較</vt:lpstr>
      <vt:lpstr>雷達回波(Z_H及 Z_DR)比較</vt:lpstr>
      <vt:lpstr>質量加權平均直徑</vt:lpstr>
      <vt:lpstr>垂直速度</vt:lpstr>
      <vt:lpstr>垂直速度</vt:lpstr>
      <vt:lpstr>微波亮溫</vt:lpstr>
      <vt:lpstr>微波亮溫</vt:lpstr>
      <vt:lpstr>降雨率</vt:lpstr>
      <vt:lpstr>降雨率</vt:lpstr>
      <vt:lpstr>結論</vt:lpstr>
      <vt:lpstr>結論</vt:lpstr>
      <vt:lpstr>結論</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weiwilliam</dc:creator>
  <cp:lastModifiedBy>weiwilliam</cp:lastModifiedBy>
  <cp:revision>101</cp:revision>
  <dcterms:created xsi:type="dcterms:W3CDTF">2011-11-28T02:21:53Z</dcterms:created>
  <dcterms:modified xsi:type="dcterms:W3CDTF">2011-12-06T05:43:08Z</dcterms:modified>
</cp:coreProperties>
</file>