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9" r:id="rId3"/>
    <p:sldId id="258" r:id="rId4"/>
    <p:sldId id="260" r:id="rId5"/>
    <p:sldId id="261" r:id="rId6"/>
    <p:sldId id="262" r:id="rId7"/>
    <p:sldId id="265" r:id="rId8"/>
    <p:sldId id="263" r:id="rId9"/>
    <p:sldId id="264" r:id="rId10"/>
    <p:sldId id="266" r:id="rId11"/>
    <p:sldId id="267" r:id="rId12"/>
    <p:sldId id="269" r:id="rId13"/>
    <p:sldId id="270" r:id="rId14"/>
    <p:sldId id="276" r:id="rId15"/>
    <p:sldId id="277" r:id="rId16"/>
    <p:sldId id="278" r:id="rId17"/>
    <p:sldId id="268" r:id="rId18"/>
    <p:sldId id="280" r:id="rId19"/>
    <p:sldId id="281" r:id="rId20"/>
    <p:sldId id="257" r:id="rId21"/>
    <p:sldId id="274" r:id="rId22"/>
    <p:sldId id="271" r:id="rId23"/>
    <p:sldId id="272" r:id="rId24"/>
    <p:sldId id="273"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1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A4CE2-F38C-4A31-A432-389762711376}" type="datetimeFigureOut">
              <a:rPr lang="zh-TW" altLang="en-US" smtClean="0"/>
              <a:pPr/>
              <a:t>2011/11/29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46E1E-A98F-44AB-9DD1-C2DC0184700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8</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Broader eyewall, Weaker</a:t>
            </a:r>
            <a:r>
              <a:rPr lang="en-US" altLang="zh-TW" baseline="0" dirty="0" smtClean="0"/>
              <a:t> updraft</a:t>
            </a:r>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10</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solidFill>
                  <a:srgbClr val="660033"/>
                </a:solidFill>
                <a:ea typeface="新細明體" charset="-120"/>
              </a:rPr>
              <a:t>giving typical convective overturning timescales of about 30 min</a:t>
            </a:r>
            <a:r>
              <a:rPr lang="zh-TW" altLang="en-US" dirty="0" smtClean="0">
                <a:solidFill>
                  <a:srgbClr val="660033"/>
                </a:solidFill>
                <a:ea typeface="新細明體" charset="-120"/>
              </a:rPr>
              <a:t>，途中虛線為次眼牆於</a:t>
            </a:r>
            <a:r>
              <a:rPr lang="en-US" altLang="zh-TW" dirty="0" smtClean="0">
                <a:solidFill>
                  <a:srgbClr val="660033"/>
                </a:solidFill>
                <a:ea typeface="新細明體" charset="-120"/>
              </a:rPr>
              <a:t>0hr</a:t>
            </a:r>
            <a:r>
              <a:rPr lang="zh-TW" altLang="en-US" dirty="0" smtClean="0">
                <a:solidFill>
                  <a:srgbClr val="660033"/>
                </a:solidFill>
                <a:ea typeface="新細明體" charset="-120"/>
              </a:rPr>
              <a:t>時的實際位置</a:t>
            </a:r>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12</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solidFill>
                  <a:srgbClr val="660033"/>
                </a:solidFill>
                <a:ea typeface="新細明體" charset="-120"/>
              </a:rPr>
              <a:t>giving typical convective overturning timescales of about 30 min</a:t>
            </a:r>
            <a:r>
              <a:rPr lang="zh-TW" altLang="en-US" dirty="0" smtClean="0">
                <a:solidFill>
                  <a:srgbClr val="660033"/>
                </a:solidFill>
                <a:ea typeface="新細明體" charset="-120"/>
              </a:rPr>
              <a:t>，途中虛線為次眼牆於</a:t>
            </a:r>
            <a:r>
              <a:rPr lang="en-US" altLang="zh-TW" dirty="0" smtClean="0">
                <a:solidFill>
                  <a:srgbClr val="660033"/>
                </a:solidFill>
                <a:ea typeface="新細明體" charset="-120"/>
              </a:rPr>
              <a:t>0hr</a:t>
            </a:r>
            <a:r>
              <a:rPr lang="zh-TW" altLang="en-US" dirty="0" smtClean="0">
                <a:solidFill>
                  <a:srgbClr val="660033"/>
                </a:solidFill>
                <a:ea typeface="新細明體" charset="-120"/>
              </a:rPr>
              <a:t>時的實際位置</a:t>
            </a:r>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13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有分直接影響（外眼牆攔截應該進入內眼牆的空氣）間接影響（下沉氣流帶高層低熵值的空氣進入邊界層）</a:t>
            </a:r>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14</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15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較遠的距離，要花較久的時間來進行替換</a:t>
            </a:r>
            <a:endParaRPr lang="zh-TW" altLang="en-US" dirty="0"/>
          </a:p>
        </p:txBody>
      </p:sp>
      <p:sp>
        <p:nvSpPr>
          <p:cNvPr id="4" name="投影片編號版面配置區 3"/>
          <p:cNvSpPr>
            <a:spLocks noGrp="1"/>
          </p:cNvSpPr>
          <p:nvPr>
            <p:ph type="sldNum" sz="quarter" idx="10"/>
          </p:nvPr>
        </p:nvSpPr>
        <p:spPr/>
        <p:txBody>
          <a:bodyPr/>
          <a:lstStyle/>
          <a:p>
            <a:fld id="{65C46E1E-A98F-44AB-9DD1-C2DC01847005}" type="slidenum">
              <a:rPr lang="zh-TW" altLang="en-US" smtClean="0"/>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9" name="圖片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標題 1"/>
          <p:cNvSpPr>
            <a:spLocks noGrp="1"/>
          </p:cNvSpPr>
          <p:nvPr>
            <p:ph type="ctrTitle"/>
          </p:nvPr>
        </p:nvSpPr>
        <p:spPr>
          <a:xfrm>
            <a:off x="685800" y="1214422"/>
            <a:ext cx="7772400" cy="1470025"/>
          </a:xfrm>
        </p:spPr>
        <p:txBody>
          <a:bodyPr/>
          <a:lstStyle>
            <a:lvl1pPr algn="ctr">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lgn="r">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500176"/>
            <a:ext cx="8229600" cy="4714907"/>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直排標題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758006" cy="594044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8" name="頁尾版面配置區 7"/>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9" name="投影片編號版面配置區 8"/>
          <p:cNvSpPr>
            <a:spLocks noGrp="1"/>
          </p:cNvSpPr>
          <p:nvPr>
            <p:ph type="sldNum" sz="quarter" idx="12"/>
          </p:nvPr>
        </p:nvSpPr>
        <p:spPr>
          <a:xfrm>
            <a:off x="6553200" y="6245225"/>
            <a:ext cx="2133600" cy="476250"/>
          </a:xfrm>
        </p:spPr>
        <p:txBody>
          <a:bodyPr/>
          <a:lstStyle>
            <a:lvl1pPr>
              <a:defRPr/>
            </a:lvl1pPr>
          </a:lstStyle>
          <a:p>
            <a:fld id="{1EF603E3-5AD2-4848-9DF3-FD9E5A30558E}" type="slidenum">
              <a:rPr lang="en-US" altLang="zh-TW"/>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lgn="l">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143369"/>
            <a:ext cx="7772400" cy="1362075"/>
          </a:xfrm>
        </p:spPr>
        <p:txBody>
          <a:bodyPr anchor="t"/>
          <a:lstStyle>
            <a:lvl1pPr algn="l">
              <a:defRPr sz="4000" b="1"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7" name="圖片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9" name="圖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11" name="圖片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7" name="圖片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版面配置區 1"/>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6" name="圖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2011/11/29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9" name="圖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609600" y="6492878"/>
            <a:ext cx="1676384" cy="365125"/>
          </a:xfrm>
        </p:spPr>
        <p:txBody>
          <a:bodyPr/>
          <a:lstStyle/>
          <a:p>
            <a:fld id="{5BBEAD13-0566-4C6C-97E7-55F17F24B09F}" type="datetimeFigureOut">
              <a:rPr lang="zh-TW" altLang="en-US" smtClean="0"/>
              <a:pPr/>
              <a:t>2011/11/29</a:t>
            </a:fld>
            <a:endParaRPr lang="zh-TW" altLang="en-US"/>
          </a:p>
        </p:txBody>
      </p:sp>
      <p:sp>
        <p:nvSpPr>
          <p:cNvPr id="6" name="頁尾版面配置區 5"/>
          <p:cNvSpPr>
            <a:spLocks noGrp="1"/>
          </p:cNvSpPr>
          <p:nvPr>
            <p:ph type="ftr" sz="quarter" idx="11"/>
          </p:nvPr>
        </p:nvSpPr>
        <p:spPr>
          <a:xfrm>
            <a:off x="2285984" y="6492876"/>
            <a:ext cx="2643206" cy="365125"/>
          </a:xfrm>
        </p:spPr>
        <p:txBody>
          <a:bodyPr/>
          <a:lstStyle/>
          <a:p>
            <a:endParaRPr lang="zh-TW" altLang="en-US"/>
          </a:p>
        </p:txBody>
      </p:sp>
      <p:sp>
        <p:nvSpPr>
          <p:cNvPr id="7" name="投影片編號版面配置區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73DA0BB7-265A-403C-9275-D587AB510EDC}" type="slidenum">
              <a:rPr lang="zh-TW" altLang="en-US" smtClean="0"/>
              <a:pPr/>
              <a:t>‹#›</a:t>
            </a:fld>
            <a:endParaRPr lang="zh-TW" altLang="en-US"/>
          </a:p>
        </p:txBody>
      </p:sp>
      <p:pic>
        <p:nvPicPr>
          <p:cNvPr id="9" name="圖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5BBEAD13-0566-4C6C-97E7-55F17F24B09F}" type="datetimeFigureOut">
              <a:rPr lang="zh-TW" altLang="en-US" smtClean="0"/>
              <a:pPr/>
              <a:t>2011/11/29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73DA0BB7-265A-403C-9275-D587AB510EDC}"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628800"/>
            <a:ext cx="7772400" cy="1470025"/>
          </a:xfrm>
        </p:spPr>
        <p:txBody>
          <a:bodyPr>
            <a:normAutofit/>
          </a:bodyPr>
          <a:lstStyle/>
          <a:p>
            <a:r>
              <a:rPr lang="zh-TW" altLang="en-US" sz="4400" dirty="0" smtClean="0">
                <a:solidFill>
                  <a:schemeClr val="accent4">
                    <a:lumMod val="40000"/>
                    <a:lumOff val="60000"/>
                  </a:schemeClr>
                </a:solidFill>
                <a:effectLst>
                  <a:outerShdw blurRad="38100" dist="38100" dir="2700000" algn="tl">
                    <a:srgbClr val="000000">
                      <a:alpha val="43137"/>
                    </a:srgbClr>
                  </a:outerShdw>
                </a:effectLst>
              </a:rPr>
              <a:t>同心圓眼牆替換機制及其所造成之強度變化</a:t>
            </a:r>
            <a:endParaRPr lang="zh-TW" altLang="en-US" sz="4400"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827584" y="4437112"/>
            <a:ext cx="7560840" cy="1198984"/>
          </a:xfrm>
        </p:spPr>
        <p:txBody>
          <a:bodyPr>
            <a:normAutofit/>
          </a:bodyPr>
          <a:lstStyle/>
          <a:p>
            <a:pPr algn="l"/>
            <a:r>
              <a:rPr lang="en-US" altLang="zh-TW" sz="2000" dirty="0" smtClean="0"/>
              <a:t>Zhou, </a:t>
            </a:r>
            <a:r>
              <a:rPr lang="en-US" altLang="zh-TW" sz="2000" dirty="0" err="1" smtClean="0"/>
              <a:t>Xiaqiong</a:t>
            </a:r>
            <a:r>
              <a:rPr lang="en-US" altLang="zh-TW" sz="2000" dirty="0" smtClean="0"/>
              <a:t>, Bin Wang, 2011: Mechanism of Concentric </a:t>
            </a:r>
            <a:r>
              <a:rPr lang="zh-TW" altLang="en-US" sz="2000" dirty="0" smtClean="0"/>
              <a:t>　　　　</a:t>
            </a:r>
            <a:endParaRPr lang="en-US" altLang="zh-TW" sz="2000" dirty="0" smtClean="0"/>
          </a:p>
          <a:p>
            <a:pPr algn="l"/>
            <a:r>
              <a:rPr lang="zh-TW" altLang="en-US" sz="2000" dirty="0" smtClean="0"/>
              <a:t>　　</a:t>
            </a:r>
            <a:r>
              <a:rPr lang="en-US" altLang="zh-TW" sz="2000" dirty="0" smtClean="0"/>
              <a:t>Eyewall Replacement Cycles and Associated Intensity </a:t>
            </a:r>
          </a:p>
          <a:p>
            <a:pPr algn="l"/>
            <a:r>
              <a:rPr lang="zh-TW" altLang="en-US" sz="2000" dirty="0" smtClean="0"/>
              <a:t>　　</a:t>
            </a:r>
            <a:r>
              <a:rPr lang="en-US" altLang="zh-TW" sz="2000" dirty="0" smtClean="0"/>
              <a:t>Change. </a:t>
            </a:r>
            <a:r>
              <a:rPr lang="en-US" altLang="zh-TW" sz="2000" i="1" dirty="0" smtClean="0"/>
              <a:t>J. Atmos. Sci.</a:t>
            </a:r>
            <a:r>
              <a:rPr lang="en-US" altLang="zh-TW" sz="2000" dirty="0" smtClean="0"/>
              <a:t>, </a:t>
            </a:r>
            <a:r>
              <a:rPr lang="en-US" altLang="zh-TW" sz="2000" b="1" dirty="0" smtClean="0"/>
              <a:t>68</a:t>
            </a:r>
            <a:r>
              <a:rPr lang="en-US" altLang="zh-TW" sz="2000" dirty="0" smtClean="0"/>
              <a:t>, 972–988.</a:t>
            </a:r>
            <a:endParaRPr lang="zh-TW"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47219" y="2204864"/>
            <a:ext cx="9052560" cy="4551998"/>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Evolution</a:t>
            </a:r>
            <a:endParaRPr lang="zh-TW" altLang="en-US" dirty="0"/>
          </a:p>
        </p:txBody>
      </p:sp>
      <p:sp>
        <p:nvSpPr>
          <p:cNvPr id="3" name="內容版面配置區 2"/>
          <p:cNvSpPr>
            <a:spLocks noGrp="1"/>
          </p:cNvSpPr>
          <p:nvPr>
            <p:ph idx="1"/>
          </p:nvPr>
        </p:nvSpPr>
        <p:spPr/>
        <p:txBody>
          <a:bodyPr/>
          <a:lstStyle/>
          <a:p>
            <a:r>
              <a:rPr lang="en-US" altLang="zh-TW" dirty="0" smtClean="0"/>
              <a:t>Vertical motion / tangential wind at 3km</a:t>
            </a:r>
            <a:endParaRPr lang="zh-TW" altLang="en-US" dirty="0"/>
          </a:p>
        </p:txBody>
      </p:sp>
      <p:grpSp>
        <p:nvGrpSpPr>
          <p:cNvPr id="10" name="群組 9"/>
          <p:cNvGrpSpPr/>
          <p:nvPr/>
        </p:nvGrpSpPr>
        <p:grpSpPr>
          <a:xfrm>
            <a:off x="5108064" y="2195572"/>
            <a:ext cx="1492718" cy="2961731"/>
            <a:chOff x="5108064" y="2195572"/>
            <a:chExt cx="1492718" cy="2961731"/>
          </a:xfrm>
        </p:grpSpPr>
        <p:sp>
          <p:nvSpPr>
            <p:cNvPr id="7" name="文字方塊 6"/>
            <p:cNvSpPr txBox="1"/>
            <p:nvPr/>
          </p:nvSpPr>
          <p:spPr>
            <a:xfrm>
              <a:off x="5108064" y="2195572"/>
              <a:ext cx="760080" cy="369332"/>
            </a:xfrm>
            <a:prstGeom prst="rect">
              <a:avLst/>
            </a:prstGeom>
            <a:noFill/>
          </p:spPr>
          <p:txBody>
            <a:bodyPr wrap="none" rtlCol="0">
              <a:spAutoFit/>
            </a:bodyPr>
            <a:lstStyle/>
            <a:p>
              <a:r>
                <a:rPr lang="en-US" altLang="zh-TW" dirty="0" smtClean="0">
                  <a:solidFill>
                    <a:srgbClr val="FF0000"/>
                  </a:solidFill>
                </a:rPr>
                <a:t>Moat</a:t>
              </a:r>
              <a:endParaRPr lang="zh-TW" altLang="en-US" dirty="0">
                <a:solidFill>
                  <a:srgbClr val="FF0000"/>
                </a:solidFill>
              </a:endParaRPr>
            </a:p>
          </p:txBody>
        </p:sp>
        <p:sp>
          <p:nvSpPr>
            <p:cNvPr id="8" name="矩形 7"/>
            <p:cNvSpPr/>
            <p:nvPr/>
          </p:nvSpPr>
          <p:spPr>
            <a:xfrm rot="20793892">
              <a:off x="5808694" y="2549228"/>
              <a:ext cx="792088" cy="2608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p:cNvSpPr txBox="1"/>
          <p:nvPr/>
        </p:nvSpPr>
        <p:spPr>
          <a:xfrm>
            <a:off x="2411760" y="5157192"/>
            <a:ext cx="2707985" cy="369332"/>
          </a:xfrm>
          <a:prstGeom prst="rect">
            <a:avLst/>
          </a:prstGeom>
          <a:solidFill>
            <a:schemeClr val="tx1"/>
          </a:solidFill>
        </p:spPr>
        <p:txBody>
          <a:bodyPr wrap="none" rtlCol="0">
            <a:spAutoFit/>
          </a:bodyPr>
          <a:lstStyle/>
          <a:p>
            <a:r>
              <a:rPr lang="en-US" altLang="zh-TW" dirty="0" smtClean="0">
                <a:solidFill>
                  <a:srgbClr val="FF0000"/>
                </a:solidFill>
              </a:rPr>
              <a:t>More active convection</a:t>
            </a:r>
            <a:endParaRPr lang="zh-TW" altLang="en-US" dirty="0">
              <a:solidFill>
                <a:srgbClr val="FF0000"/>
              </a:solidFill>
            </a:endParaRPr>
          </a:p>
        </p:txBody>
      </p:sp>
      <p:grpSp>
        <p:nvGrpSpPr>
          <p:cNvPr id="14" name="群組 13"/>
          <p:cNvGrpSpPr/>
          <p:nvPr/>
        </p:nvGrpSpPr>
        <p:grpSpPr>
          <a:xfrm>
            <a:off x="97451" y="1340768"/>
            <a:ext cx="8964488" cy="4322440"/>
            <a:chOff x="179512" y="1340768"/>
            <a:chExt cx="8964488" cy="4322440"/>
          </a:xfrm>
        </p:grpSpPr>
        <p:pic>
          <p:nvPicPr>
            <p:cNvPr id="2054" name="Picture 6"/>
            <p:cNvPicPr>
              <a:picLocks noChangeAspect="1" noChangeArrowheads="1"/>
            </p:cNvPicPr>
            <p:nvPr/>
          </p:nvPicPr>
          <p:blipFill>
            <a:blip r:embed="rId4" cstate="print"/>
            <a:srcRect/>
            <a:stretch>
              <a:fillRect/>
            </a:stretch>
          </p:blipFill>
          <p:spPr bwMode="auto">
            <a:xfrm>
              <a:off x="180975" y="1700808"/>
              <a:ext cx="8963025" cy="3962400"/>
            </a:xfrm>
            <a:prstGeom prst="rect">
              <a:avLst/>
            </a:prstGeom>
            <a:noFill/>
            <a:ln w="9525">
              <a:noFill/>
              <a:miter lim="800000"/>
              <a:headEnd/>
              <a:tailEnd/>
            </a:ln>
          </p:spPr>
        </p:pic>
        <p:sp>
          <p:nvSpPr>
            <p:cNvPr id="13" name="文字方塊 12"/>
            <p:cNvSpPr txBox="1"/>
            <p:nvPr/>
          </p:nvSpPr>
          <p:spPr>
            <a:xfrm>
              <a:off x="179512" y="1340768"/>
              <a:ext cx="1661737" cy="400110"/>
            </a:xfrm>
            <a:prstGeom prst="rect">
              <a:avLst/>
            </a:prstGeom>
            <a:solidFill>
              <a:schemeClr val="tx1"/>
            </a:solidFill>
          </p:spPr>
          <p:txBody>
            <a:bodyPr wrap="none" rtlCol="0">
              <a:spAutoFit/>
            </a:bodyPr>
            <a:lstStyle/>
            <a:p>
              <a:r>
                <a:rPr lang="en-US" altLang="zh-TW" sz="2000" dirty="0" err="1" smtClean="0">
                  <a:solidFill>
                    <a:schemeClr val="bg1"/>
                  </a:solidFill>
                </a:rPr>
                <a:t>q</a:t>
              </a:r>
              <a:r>
                <a:rPr lang="en-US" altLang="zh-TW" sz="2000" baseline="-25000" dirty="0" err="1" smtClean="0">
                  <a:solidFill>
                    <a:schemeClr val="bg1"/>
                  </a:solidFill>
                </a:rPr>
                <a:t>r</a:t>
              </a:r>
              <a:r>
                <a:rPr lang="en-US" altLang="zh-TW" sz="2000" dirty="0" smtClean="0">
                  <a:solidFill>
                    <a:schemeClr val="bg1"/>
                  </a:solidFill>
                </a:rPr>
                <a:t> at 550hPa</a:t>
              </a:r>
              <a:endParaRPr lang="zh-TW" altLang="en-US" sz="2000" baseline="30000" dirty="0">
                <a:solidFill>
                  <a:schemeClr val="bg1"/>
                </a:solidFill>
              </a:endParaRPr>
            </a:p>
          </p:txBody>
        </p:sp>
      </p:grpSp>
      <p:sp>
        <p:nvSpPr>
          <p:cNvPr id="15" name="文字方塊 14"/>
          <p:cNvSpPr txBox="1"/>
          <p:nvPr/>
        </p:nvSpPr>
        <p:spPr>
          <a:xfrm>
            <a:off x="7524328" y="5301208"/>
            <a:ext cx="1310295" cy="369332"/>
          </a:xfrm>
          <a:prstGeom prst="rect">
            <a:avLst/>
          </a:prstGeom>
          <a:noFill/>
        </p:spPr>
        <p:txBody>
          <a:bodyPr wrap="none" rtlCol="0">
            <a:spAutoFit/>
          </a:bodyPr>
          <a:lstStyle/>
          <a:p>
            <a:r>
              <a:rPr lang="en-US" altLang="zh-TW" dirty="0" smtClean="0">
                <a:solidFill>
                  <a:srgbClr val="FF0000"/>
                </a:solidFill>
              </a:rPr>
              <a:t>Larger eye</a:t>
            </a:r>
            <a:endParaRPr lang="zh-TW" altLang="en-US" dirty="0">
              <a:solidFill>
                <a:srgbClr val="FF0000"/>
              </a:solidFill>
            </a:endParaRPr>
          </a:p>
        </p:txBody>
      </p:sp>
      <p:grpSp>
        <p:nvGrpSpPr>
          <p:cNvPr id="18" name="群組 17"/>
          <p:cNvGrpSpPr/>
          <p:nvPr/>
        </p:nvGrpSpPr>
        <p:grpSpPr>
          <a:xfrm>
            <a:off x="97451" y="942368"/>
            <a:ext cx="8985738" cy="5868740"/>
            <a:chOff x="9542222" y="751929"/>
            <a:chExt cx="8985738" cy="5868740"/>
          </a:xfrm>
        </p:grpSpPr>
        <p:pic>
          <p:nvPicPr>
            <p:cNvPr id="2055" name="Picture 7"/>
            <p:cNvPicPr>
              <a:picLocks noChangeAspect="1" noChangeArrowheads="1"/>
            </p:cNvPicPr>
            <p:nvPr/>
          </p:nvPicPr>
          <p:blipFill>
            <a:blip r:embed="rId5" cstate="print"/>
            <a:srcRect/>
            <a:stretch>
              <a:fillRect/>
            </a:stretch>
          </p:blipFill>
          <p:spPr bwMode="auto">
            <a:xfrm>
              <a:off x="9612560" y="1124744"/>
              <a:ext cx="8915400" cy="5495925"/>
            </a:xfrm>
            <a:prstGeom prst="rect">
              <a:avLst/>
            </a:prstGeom>
            <a:noFill/>
            <a:ln w="9525">
              <a:noFill/>
              <a:miter lim="800000"/>
              <a:headEnd/>
              <a:tailEnd/>
            </a:ln>
          </p:spPr>
        </p:pic>
        <p:sp>
          <p:nvSpPr>
            <p:cNvPr id="17" name="文字方塊 16"/>
            <p:cNvSpPr txBox="1"/>
            <p:nvPr/>
          </p:nvSpPr>
          <p:spPr>
            <a:xfrm>
              <a:off x="9542222" y="751929"/>
              <a:ext cx="4672176" cy="400110"/>
            </a:xfrm>
            <a:prstGeom prst="rect">
              <a:avLst/>
            </a:prstGeom>
            <a:solidFill>
              <a:schemeClr val="tx1"/>
            </a:solidFill>
          </p:spPr>
          <p:txBody>
            <a:bodyPr wrap="none" rtlCol="0">
              <a:spAutoFit/>
            </a:bodyPr>
            <a:lstStyle/>
            <a:p>
              <a:r>
                <a:rPr lang="zh-TW" altLang="en-US" sz="2000" dirty="0" smtClean="0">
                  <a:solidFill>
                    <a:schemeClr val="bg1"/>
                  </a:solidFill>
                </a:rPr>
                <a:t>標準化後的方位角平均切線風</a:t>
              </a:r>
              <a:r>
                <a:rPr lang="en-US" altLang="zh-TW" sz="2000" dirty="0" smtClean="0">
                  <a:solidFill>
                    <a:schemeClr val="bg1"/>
                  </a:solidFill>
                </a:rPr>
                <a:t>@700hPa</a:t>
              </a:r>
              <a:endParaRPr lang="zh-TW" altLang="en-US" sz="2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3"/>
                                        </p:tgtEl>
                                      </p:cBhvr>
                                    </p:animEffect>
                                    <p:set>
                                      <p:cBhvr>
                                        <p:cTn id="17" dur="1" fill="hold">
                                          <p:stCondLst>
                                            <p:cond delay="499"/>
                                          </p:stCondLst>
                                        </p:cTn>
                                        <p:tgtEl>
                                          <p:spTgt spid="205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眼牆替換機制</a:t>
            </a:r>
            <a:endParaRPr lang="zh-TW" altLang="en-US" dirty="0"/>
          </a:p>
        </p:txBody>
      </p:sp>
      <p:sp>
        <p:nvSpPr>
          <p:cNvPr id="5" name="文字版面配置區 4"/>
          <p:cNvSpPr>
            <a:spLocks noGrp="1"/>
          </p:cNvSpPr>
          <p:nvPr>
            <p:ph type="body" idx="1"/>
          </p:nvPr>
        </p:nvSpPr>
        <p:spPr/>
        <p:txBody>
          <a:bodyPr/>
          <a:lstStyle/>
          <a:p>
            <a:r>
              <a:rPr lang="zh-TW" altLang="en-US" dirty="0" smtClean="0"/>
              <a:t>使次眼牆形成之可能原因</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造成次眼牆形成之原因</a:t>
            </a:r>
            <a:endParaRPr lang="zh-TW" altLang="en-US" dirty="0"/>
          </a:p>
        </p:txBody>
      </p:sp>
      <p:sp>
        <p:nvSpPr>
          <p:cNvPr id="5" name="內容版面配置區 4"/>
          <p:cNvSpPr>
            <a:spLocks noGrp="1"/>
          </p:cNvSpPr>
          <p:nvPr>
            <p:ph idx="1"/>
          </p:nvPr>
        </p:nvSpPr>
        <p:spPr/>
        <p:txBody>
          <a:bodyPr/>
          <a:lstStyle/>
          <a:p>
            <a:r>
              <a:rPr lang="en-US" altLang="zh-TW" dirty="0" err="1" smtClean="0"/>
              <a:t>Rozoff</a:t>
            </a:r>
            <a:r>
              <a:rPr lang="en-US" altLang="zh-TW" dirty="0" smtClean="0"/>
              <a:t> et al. 2006</a:t>
            </a:r>
          </a:p>
          <a:p>
            <a:pPr lvl="1"/>
            <a:r>
              <a:rPr lang="en-US" altLang="zh-TW" dirty="0" smtClean="0"/>
              <a:t>Moat</a:t>
            </a:r>
            <a:r>
              <a:rPr lang="zh-TW" altLang="en-US" dirty="0" smtClean="0"/>
              <a:t>區域除了有下沉氣流以外，該處的帶狀化作用使得深對流無法發展</a:t>
            </a:r>
            <a:endParaRPr lang="en-US" altLang="zh-TW" dirty="0" smtClean="0"/>
          </a:p>
          <a:p>
            <a:pPr lvl="1"/>
            <a:r>
              <a:rPr lang="zh-TW" altLang="en-US" dirty="0" smtClean="0"/>
              <a:t>次眼牆的發展需在帶狀化時間大於</a:t>
            </a:r>
            <a:r>
              <a:rPr lang="en-US" altLang="zh-TW" dirty="0" smtClean="0"/>
              <a:t>30</a:t>
            </a:r>
            <a:r>
              <a:rPr lang="zh-TW" altLang="en-US" dirty="0" smtClean="0"/>
              <a:t>分鐘之處</a:t>
            </a:r>
            <a:endParaRPr lang="en-US" altLang="zh-TW" dirty="0" smtClean="0"/>
          </a:p>
          <a:p>
            <a:endParaRPr lang="en-US" altLang="zh-TW" dirty="0" smtClean="0"/>
          </a:p>
        </p:txBody>
      </p:sp>
      <p:grpSp>
        <p:nvGrpSpPr>
          <p:cNvPr id="9" name="群組 8"/>
          <p:cNvGrpSpPr/>
          <p:nvPr/>
        </p:nvGrpSpPr>
        <p:grpSpPr>
          <a:xfrm>
            <a:off x="0" y="3744579"/>
            <a:ext cx="8972550" cy="2985066"/>
            <a:chOff x="0" y="3744579"/>
            <a:chExt cx="8972550" cy="2985066"/>
          </a:xfrm>
        </p:grpSpPr>
        <p:pic>
          <p:nvPicPr>
            <p:cNvPr id="1027" name="Picture 3"/>
            <p:cNvPicPr>
              <a:picLocks noChangeAspect="1" noChangeArrowheads="1"/>
            </p:cNvPicPr>
            <p:nvPr/>
          </p:nvPicPr>
          <p:blipFill>
            <a:blip r:embed="rId3" cstate="print"/>
            <a:srcRect/>
            <a:stretch>
              <a:fillRect/>
            </a:stretch>
          </p:blipFill>
          <p:spPr bwMode="auto">
            <a:xfrm>
              <a:off x="0" y="4053120"/>
              <a:ext cx="8972550" cy="2676525"/>
            </a:xfrm>
            <a:prstGeom prst="rect">
              <a:avLst/>
            </a:prstGeom>
            <a:noFill/>
            <a:ln w="9525">
              <a:noFill/>
              <a:miter lim="800000"/>
              <a:headEnd/>
              <a:tailEnd/>
            </a:ln>
          </p:spPr>
        </p:pic>
        <p:sp>
          <p:nvSpPr>
            <p:cNvPr id="8" name="文字方塊 7"/>
            <p:cNvSpPr txBox="1"/>
            <p:nvPr/>
          </p:nvSpPr>
          <p:spPr>
            <a:xfrm>
              <a:off x="0" y="3744579"/>
              <a:ext cx="8971471" cy="369332"/>
            </a:xfrm>
            <a:prstGeom prst="rect">
              <a:avLst/>
            </a:prstGeom>
            <a:solidFill>
              <a:schemeClr val="tx1"/>
            </a:solidFill>
          </p:spPr>
          <p:txBody>
            <a:bodyPr wrap="square" rtlCol="0">
              <a:spAutoFit/>
            </a:bodyPr>
            <a:lstStyle/>
            <a:p>
              <a:pPr algn="ctr"/>
              <a:r>
                <a:rPr lang="en-US" altLang="zh-TW" dirty="0" smtClean="0">
                  <a:solidFill>
                    <a:schemeClr val="bg1"/>
                  </a:solidFill>
                </a:rPr>
                <a:t>Mean </a:t>
              </a:r>
              <a:r>
                <a:rPr lang="en-US" altLang="zh-TW" dirty="0" err="1" smtClean="0">
                  <a:solidFill>
                    <a:schemeClr val="bg1"/>
                  </a:solidFill>
                </a:rPr>
                <a:t>filamentation</a:t>
              </a:r>
              <a:r>
                <a:rPr lang="en-US" altLang="zh-TW" dirty="0" smtClean="0">
                  <a:solidFill>
                    <a:schemeClr val="bg1"/>
                  </a:solidFill>
                </a:rPr>
                <a:t> time scale(min)</a:t>
              </a:r>
              <a:endParaRPr lang="zh-TW" altLang="en-US" dirty="0">
                <a:solidFill>
                  <a:schemeClr val="bg1"/>
                </a:solidFill>
              </a:endParaRPr>
            </a:p>
          </p:txBody>
        </p:sp>
        <p:sp>
          <p:nvSpPr>
            <p:cNvPr id="6" name="文字方塊 5"/>
            <p:cNvSpPr txBox="1"/>
            <p:nvPr/>
          </p:nvSpPr>
          <p:spPr>
            <a:xfrm>
              <a:off x="3707904" y="4011885"/>
              <a:ext cx="585417" cy="369332"/>
            </a:xfrm>
            <a:prstGeom prst="rect">
              <a:avLst/>
            </a:prstGeom>
            <a:noFill/>
          </p:spPr>
          <p:txBody>
            <a:bodyPr wrap="none" rtlCol="0">
              <a:spAutoFit/>
            </a:bodyPr>
            <a:lstStyle/>
            <a:p>
              <a:r>
                <a:rPr lang="en-US" altLang="zh-TW" dirty="0" smtClean="0">
                  <a:solidFill>
                    <a:schemeClr val="bg1"/>
                  </a:solidFill>
                </a:rPr>
                <a:t>CTL</a:t>
              </a:r>
              <a:endParaRPr lang="zh-TW" altLang="en-US" dirty="0">
                <a:solidFill>
                  <a:schemeClr val="bg1"/>
                </a:solidFill>
              </a:endParaRPr>
            </a:p>
          </p:txBody>
        </p:sp>
        <p:sp>
          <p:nvSpPr>
            <p:cNvPr id="7" name="文字方塊 6"/>
            <p:cNvSpPr txBox="1"/>
            <p:nvPr/>
          </p:nvSpPr>
          <p:spPr>
            <a:xfrm>
              <a:off x="8328139" y="3975046"/>
              <a:ext cx="529312" cy="369332"/>
            </a:xfrm>
            <a:prstGeom prst="rect">
              <a:avLst/>
            </a:prstGeom>
            <a:noFill/>
          </p:spPr>
          <p:txBody>
            <a:bodyPr wrap="none" rtlCol="0">
              <a:spAutoFit/>
            </a:bodyPr>
            <a:lstStyle/>
            <a:p>
              <a:r>
                <a:rPr lang="en-US" altLang="zh-TW" dirty="0" smtClean="0">
                  <a:solidFill>
                    <a:schemeClr val="bg1"/>
                  </a:solidFill>
                </a:rPr>
                <a:t>ICE</a:t>
              </a:r>
              <a:endParaRPr lang="zh-TW" altLang="en-US" dirty="0">
                <a:solidFill>
                  <a:schemeClr val="bg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造成次眼牆形成之原因</a:t>
            </a:r>
            <a:r>
              <a:rPr lang="en-US" altLang="zh-TW" dirty="0" smtClean="0"/>
              <a:t>(</a:t>
            </a:r>
            <a:r>
              <a:rPr lang="zh-TW" altLang="en-US" dirty="0" smtClean="0"/>
              <a:t>續</a:t>
            </a:r>
            <a:r>
              <a:rPr lang="en-US" altLang="zh-TW" dirty="0" smtClean="0"/>
              <a:t>)</a:t>
            </a:r>
            <a:endParaRPr lang="zh-TW" altLang="en-US" dirty="0"/>
          </a:p>
        </p:txBody>
      </p:sp>
      <p:sp>
        <p:nvSpPr>
          <p:cNvPr id="5" name="內容版面配置區 4"/>
          <p:cNvSpPr>
            <a:spLocks noGrp="1"/>
          </p:cNvSpPr>
          <p:nvPr>
            <p:ph idx="1"/>
          </p:nvPr>
        </p:nvSpPr>
        <p:spPr/>
        <p:txBody>
          <a:bodyPr/>
          <a:lstStyle/>
          <a:p>
            <a:r>
              <a:rPr lang="en-US" altLang="zh-TW" dirty="0" err="1" smtClean="0"/>
              <a:t>Terwey</a:t>
            </a:r>
            <a:r>
              <a:rPr lang="en-US" altLang="zh-TW" dirty="0" smtClean="0"/>
              <a:t> &amp; Montgomery(2008)-</a:t>
            </a:r>
          </a:p>
          <a:p>
            <a:pPr lvl="1"/>
            <a:r>
              <a:rPr lang="zh-TW" altLang="en-US" dirty="0" smtClean="0"/>
              <a:t>次眼牆的發展需在有著負的徑向位渦梯度之處</a:t>
            </a:r>
            <a:endParaRPr lang="en-US" altLang="zh-TW" dirty="0" smtClean="0"/>
          </a:p>
          <a:p>
            <a:pPr lvl="1"/>
            <a:r>
              <a:rPr lang="zh-TW" altLang="en-US" dirty="0" smtClean="0"/>
              <a:t>在</a:t>
            </a:r>
            <a:r>
              <a:rPr lang="en-US" altLang="zh-TW" dirty="0" smtClean="0"/>
              <a:t>β-skirt</a:t>
            </a:r>
            <a:r>
              <a:rPr lang="zh-TW" altLang="en-US" dirty="0" smtClean="0"/>
              <a:t>內的深對流會提供能量使渦度增強</a:t>
            </a:r>
            <a:endParaRPr lang="en-US" altLang="zh-TW" dirty="0" smtClean="0"/>
          </a:p>
          <a:p>
            <a:endParaRPr lang="en-US" altLang="zh-TW" dirty="0" smtClean="0"/>
          </a:p>
        </p:txBody>
      </p:sp>
      <p:grpSp>
        <p:nvGrpSpPr>
          <p:cNvPr id="11" name="群組 10"/>
          <p:cNvGrpSpPr/>
          <p:nvPr/>
        </p:nvGrpSpPr>
        <p:grpSpPr>
          <a:xfrm>
            <a:off x="0" y="3429000"/>
            <a:ext cx="9029700" cy="3113422"/>
            <a:chOff x="0" y="3744578"/>
            <a:chExt cx="9029700" cy="3113422"/>
          </a:xfrm>
        </p:grpSpPr>
        <p:pic>
          <p:nvPicPr>
            <p:cNvPr id="5123" name="Picture 3"/>
            <p:cNvPicPr>
              <a:picLocks noChangeAspect="1" noChangeArrowheads="1"/>
            </p:cNvPicPr>
            <p:nvPr/>
          </p:nvPicPr>
          <p:blipFill>
            <a:blip r:embed="rId3" cstate="print"/>
            <a:srcRect/>
            <a:stretch>
              <a:fillRect/>
            </a:stretch>
          </p:blipFill>
          <p:spPr bwMode="auto">
            <a:xfrm>
              <a:off x="0" y="4105275"/>
              <a:ext cx="9029700" cy="2752725"/>
            </a:xfrm>
            <a:prstGeom prst="rect">
              <a:avLst/>
            </a:prstGeom>
            <a:noFill/>
            <a:ln w="9525">
              <a:noFill/>
              <a:miter lim="800000"/>
              <a:headEnd/>
              <a:tailEnd/>
            </a:ln>
          </p:spPr>
        </p:pic>
        <p:sp>
          <p:nvSpPr>
            <p:cNvPr id="8" name="文字方塊 7"/>
            <p:cNvSpPr txBox="1"/>
            <p:nvPr/>
          </p:nvSpPr>
          <p:spPr>
            <a:xfrm>
              <a:off x="1" y="3744578"/>
              <a:ext cx="9029699" cy="370222"/>
            </a:xfrm>
            <a:prstGeom prst="rect">
              <a:avLst/>
            </a:prstGeom>
            <a:solidFill>
              <a:schemeClr val="tx1"/>
            </a:solidFill>
          </p:spPr>
          <p:txBody>
            <a:bodyPr wrap="square" rtlCol="0">
              <a:spAutoFit/>
            </a:bodyPr>
            <a:lstStyle/>
            <a:p>
              <a:pPr algn="ctr"/>
              <a:r>
                <a:rPr lang="en-US" altLang="zh-TW" dirty="0" smtClean="0">
                  <a:solidFill>
                    <a:schemeClr val="bg1"/>
                  </a:solidFill>
                </a:rPr>
                <a:t>β-Skirt(10</a:t>
              </a:r>
              <a:r>
                <a:rPr lang="en-US" altLang="zh-TW" baseline="30000" dirty="0" smtClean="0">
                  <a:solidFill>
                    <a:schemeClr val="bg1"/>
                  </a:solidFill>
                </a:rPr>
                <a:t>-9</a:t>
              </a:r>
              <a:r>
                <a:rPr lang="en-US" altLang="zh-TW" dirty="0" smtClean="0">
                  <a:solidFill>
                    <a:schemeClr val="bg1"/>
                  </a:solidFill>
                </a:rPr>
                <a:t>m</a:t>
              </a:r>
              <a:r>
                <a:rPr lang="en-US" altLang="zh-TW" baseline="30000" dirty="0" smtClean="0">
                  <a:solidFill>
                    <a:schemeClr val="bg1"/>
                  </a:solidFill>
                </a:rPr>
                <a:t>2</a:t>
              </a:r>
              <a:r>
                <a:rPr lang="en-US" altLang="zh-TW" dirty="0" smtClean="0">
                  <a:solidFill>
                    <a:schemeClr val="bg1"/>
                  </a:solidFill>
                </a:rPr>
                <a:t>s</a:t>
              </a:r>
              <a:r>
                <a:rPr lang="en-US" altLang="zh-TW" baseline="30000" dirty="0" smtClean="0">
                  <a:solidFill>
                    <a:schemeClr val="bg1"/>
                  </a:solidFill>
                </a:rPr>
                <a:t>-2</a:t>
              </a:r>
              <a:r>
                <a:rPr lang="zh-TW" altLang="en-US" dirty="0" smtClean="0">
                  <a:solidFill>
                    <a:schemeClr val="bg1"/>
                  </a:solidFill>
                </a:rPr>
                <a:t> </a:t>
              </a:r>
              <a:r>
                <a:rPr lang="en-US" altLang="zh-TW" dirty="0" smtClean="0">
                  <a:solidFill>
                    <a:schemeClr val="bg1"/>
                  </a:solidFill>
                </a:rPr>
                <a:t>)</a:t>
              </a:r>
              <a:endParaRPr lang="zh-TW" altLang="en-US" dirty="0">
                <a:solidFill>
                  <a:schemeClr val="bg1"/>
                </a:solidFill>
              </a:endParaRPr>
            </a:p>
          </p:txBody>
        </p:sp>
        <p:sp>
          <p:nvSpPr>
            <p:cNvPr id="6" name="文字方塊 5"/>
            <p:cNvSpPr txBox="1"/>
            <p:nvPr/>
          </p:nvSpPr>
          <p:spPr>
            <a:xfrm>
              <a:off x="3707904" y="4077072"/>
              <a:ext cx="585417" cy="369332"/>
            </a:xfrm>
            <a:prstGeom prst="rect">
              <a:avLst/>
            </a:prstGeom>
            <a:noFill/>
          </p:spPr>
          <p:txBody>
            <a:bodyPr wrap="none" rtlCol="0">
              <a:spAutoFit/>
            </a:bodyPr>
            <a:lstStyle/>
            <a:p>
              <a:r>
                <a:rPr lang="en-US" altLang="zh-TW" dirty="0" smtClean="0">
                  <a:solidFill>
                    <a:schemeClr val="bg1"/>
                  </a:solidFill>
                </a:rPr>
                <a:t>CTL</a:t>
              </a:r>
              <a:endParaRPr lang="zh-TW" altLang="en-US" dirty="0">
                <a:solidFill>
                  <a:schemeClr val="bg1"/>
                </a:solidFill>
              </a:endParaRPr>
            </a:p>
          </p:txBody>
        </p:sp>
        <p:sp>
          <p:nvSpPr>
            <p:cNvPr id="7" name="文字方塊 6"/>
            <p:cNvSpPr txBox="1"/>
            <p:nvPr/>
          </p:nvSpPr>
          <p:spPr>
            <a:xfrm>
              <a:off x="8343905" y="4083894"/>
              <a:ext cx="529312" cy="369332"/>
            </a:xfrm>
            <a:prstGeom prst="rect">
              <a:avLst/>
            </a:prstGeom>
            <a:noFill/>
          </p:spPr>
          <p:txBody>
            <a:bodyPr wrap="none" rtlCol="0">
              <a:spAutoFit/>
            </a:bodyPr>
            <a:lstStyle/>
            <a:p>
              <a:r>
                <a:rPr lang="en-US" altLang="zh-TW" dirty="0" smtClean="0">
                  <a:solidFill>
                    <a:schemeClr val="bg1"/>
                  </a:solidFill>
                </a:rPr>
                <a:t>ICE</a:t>
              </a:r>
              <a:endParaRPr lang="zh-TW" altLang="en-US" dirty="0">
                <a:solidFill>
                  <a:schemeClr val="bg1"/>
                </a:solidFill>
              </a:endParaRPr>
            </a:p>
          </p:txBody>
        </p:sp>
      </p:grpSp>
      <p:pic>
        <p:nvPicPr>
          <p:cNvPr id="5122" name="Picture 2"/>
          <p:cNvPicPr>
            <a:picLocks noChangeAspect="1" noChangeArrowheads="1"/>
          </p:cNvPicPr>
          <p:nvPr/>
        </p:nvPicPr>
        <p:blipFill>
          <a:blip r:embed="rId4" cstate="print"/>
          <a:srcRect/>
          <a:stretch>
            <a:fillRect/>
          </a:stretch>
        </p:blipFill>
        <p:spPr bwMode="auto">
          <a:xfrm>
            <a:off x="6948264" y="1196752"/>
            <a:ext cx="1933575" cy="638175"/>
          </a:xfrm>
          <a:prstGeom prst="rect">
            <a:avLst/>
          </a:prstGeom>
          <a:noFill/>
          <a:ln w="9525">
            <a:noFill/>
            <a:miter lim="800000"/>
            <a:headEnd/>
            <a:tailEnd/>
          </a:ln>
        </p:spPr>
      </p:pic>
      <p:cxnSp>
        <p:nvCxnSpPr>
          <p:cNvPr id="12" name="直線接點 11"/>
          <p:cNvCxnSpPr/>
          <p:nvPr/>
        </p:nvCxnSpPr>
        <p:spPr>
          <a:xfrm>
            <a:off x="2451869" y="4077072"/>
            <a:ext cx="0" cy="2160240"/>
          </a:xfrm>
          <a:prstGeom prst="line">
            <a:avLst/>
          </a:prstGeom>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2987824" y="4077072"/>
            <a:ext cx="0" cy="2160240"/>
          </a:xfrm>
          <a:prstGeom prst="line">
            <a:avLst/>
          </a:prstGeom>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820570" y="3981375"/>
            <a:ext cx="0" cy="2160240"/>
          </a:xfrm>
          <a:prstGeom prst="line">
            <a:avLst/>
          </a:prstGeom>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8356525" y="3981375"/>
            <a:ext cx="0" cy="2160240"/>
          </a:xfrm>
          <a:prstGeom prst="line">
            <a:avLst/>
          </a:prstGeom>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36512" y="3429000"/>
            <a:ext cx="2211183" cy="338554"/>
          </a:xfrm>
          <a:prstGeom prst="rect">
            <a:avLst/>
          </a:prstGeom>
          <a:noFill/>
        </p:spPr>
        <p:txBody>
          <a:bodyPr wrap="none" rtlCol="0">
            <a:spAutoFit/>
          </a:bodyPr>
          <a:lstStyle/>
          <a:p>
            <a:r>
              <a:rPr lang="en-US" altLang="zh-TW" sz="1600" dirty="0" smtClean="0">
                <a:solidFill>
                  <a:schemeClr val="bg1"/>
                </a:solidFill>
              </a:rPr>
              <a:t>shading  for negative</a:t>
            </a:r>
            <a:endParaRPr lang="zh-TW"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造成內眼牆消散之原因</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間接效應：下沉氣流將高層低熵值的空氣帶入邊界層，抑制對流發展</a:t>
            </a:r>
            <a:endParaRPr lang="en-US" altLang="zh-TW" dirty="0" smtClean="0"/>
          </a:p>
          <a:p>
            <a:pPr lvl="2" algn="just"/>
            <a:r>
              <a:rPr lang="en-US" altLang="zh-TW" dirty="0" smtClean="0"/>
              <a:t>Shapiro and Willoughby 1982; Barnes et al. 1983</a:t>
            </a:r>
          </a:p>
          <a:p>
            <a:r>
              <a:rPr lang="zh-TW" altLang="en-US" dirty="0" smtClean="0"/>
              <a:t>直接效應：外眼牆截斷向內的水汽輸送</a:t>
            </a:r>
            <a:endParaRPr lang="en-US" altLang="zh-TW" dirty="0" smtClean="0"/>
          </a:p>
          <a:p>
            <a:pPr lvl="2"/>
            <a:r>
              <a:rPr lang="da-DK" altLang="zh-TW" dirty="0" smtClean="0"/>
              <a:t>Willoughby et al. 1982; Samsury and Zipser 1995; Rozoff et al. 2008</a:t>
            </a:r>
            <a:endParaRPr lang="zh-TW" altLang="en-US" dirty="0" smtClean="0"/>
          </a:p>
          <a:p>
            <a:r>
              <a:rPr lang="zh-TW" altLang="en-US" dirty="0" smtClean="0"/>
              <a:t>經由位溫收支來進行研究（次眼牆形成後）</a:t>
            </a:r>
            <a:endParaRPr lang="en-US" altLang="zh-TW" dirty="0" smtClean="0"/>
          </a:p>
          <a:p>
            <a:endParaRPr lang="en-US" altLang="zh-TW" dirty="0" smtClean="0"/>
          </a:p>
        </p:txBody>
      </p:sp>
      <p:pic>
        <p:nvPicPr>
          <p:cNvPr id="39941" name="Picture 5"/>
          <p:cNvPicPr>
            <a:picLocks noChangeAspect="1" noChangeArrowheads="1"/>
          </p:cNvPicPr>
          <p:nvPr/>
        </p:nvPicPr>
        <p:blipFill>
          <a:blip r:embed="rId3" cstate="print"/>
          <a:srcRect/>
          <a:stretch>
            <a:fillRect/>
          </a:stretch>
        </p:blipFill>
        <p:spPr bwMode="auto">
          <a:xfrm>
            <a:off x="2339752" y="5445224"/>
            <a:ext cx="442912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造成內眼牆消散之原因</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endParaRPr lang="zh-TW" altLang="en-US" dirty="0"/>
          </a:p>
        </p:txBody>
      </p:sp>
      <p:grpSp>
        <p:nvGrpSpPr>
          <p:cNvPr id="12" name="群組 11"/>
          <p:cNvGrpSpPr/>
          <p:nvPr/>
        </p:nvGrpSpPr>
        <p:grpSpPr>
          <a:xfrm>
            <a:off x="251520" y="1728192"/>
            <a:ext cx="8712745" cy="3645024"/>
            <a:chOff x="251520" y="1728192"/>
            <a:chExt cx="8712745" cy="3645024"/>
          </a:xfrm>
        </p:grpSpPr>
        <p:pic>
          <p:nvPicPr>
            <p:cNvPr id="6" name="Picture 2"/>
            <p:cNvPicPr>
              <a:picLocks noChangeArrowheads="1"/>
            </p:cNvPicPr>
            <p:nvPr/>
          </p:nvPicPr>
          <p:blipFill>
            <a:blip r:embed="rId3" cstate="print"/>
            <a:srcRect/>
            <a:stretch>
              <a:fillRect/>
            </a:stretch>
          </p:blipFill>
          <p:spPr bwMode="auto">
            <a:xfrm>
              <a:off x="251520" y="1775490"/>
              <a:ext cx="4219575" cy="35532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64273" y="1768668"/>
              <a:ext cx="4229100" cy="3552825"/>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8689169" y="1728192"/>
              <a:ext cx="275096" cy="3645024"/>
            </a:xfrm>
            <a:prstGeom prst="rect">
              <a:avLst/>
            </a:prstGeom>
            <a:noFill/>
            <a:ln w="9525">
              <a:noFill/>
              <a:miter lim="800000"/>
              <a:headEnd/>
              <a:tailEnd/>
            </a:ln>
          </p:spPr>
        </p:pic>
      </p:grpSp>
      <p:grpSp>
        <p:nvGrpSpPr>
          <p:cNvPr id="14" name="群組 13"/>
          <p:cNvGrpSpPr/>
          <p:nvPr/>
        </p:nvGrpSpPr>
        <p:grpSpPr>
          <a:xfrm>
            <a:off x="323528" y="1788582"/>
            <a:ext cx="8354006" cy="3071634"/>
            <a:chOff x="284028" y="1797526"/>
            <a:chExt cx="8354006" cy="3071634"/>
          </a:xfrm>
        </p:grpSpPr>
        <p:pic>
          <p:nvPicPr>
            <p:cNvPr id="40962" name="Picture 2"/>
            <p:cNvPicPr>
              <a:picLocks noChangeAspect="1" noChangeArrowheads="1"/>
            </p:cNvPicPr>
            <p:nvPr/>
          </p:nvPicPr>
          <p:blipFill>
            <a:blip r:embed="rId6" cstate="print"/>
            <a:srcRect t="-1189"/>
            <a:stretch>
              <a:fillRect/>
            </a:stretch>
          </p:blipFill>
          <p:spPr bwMode="auto">
            <a:xfrm>
              <a:off x="284028" y="1804210"/>
              <a:ext cx="4152900" cy="3064950"/>
            </a:xfrm>
            <a:prstGeom prst="rect">
              <a:avLst/>
            </a:prstGeom>
            <a:solidFill>
              <a:schemeClr val="tx1"/>
            </a:solidFill>
            <a:ln w="9525">
              <a:noFill/>
              <a:miter lim="800000"/>
              <a:headEnd/>
              <a:tailEnd/>
            </a:ln>
          </p:spPr>
        </p:pic>
        <p:pic>
          <p:nvPicPr>
            <p:cNvPr id="40963" name="Picture 3"/>
            <p:cNvPicPr>
              <a:picLocks noChangeAspect="1" noChangeArrowheads="1"/>
            </p:cNvPicPr>
            <p:nvPr/>
          </p:nvPicPr>
          <p:blipFill>
            <a:blip r:embed="rId7" cstate="print"/>
            <a:srcRect/>
            <a:stretch>
              <a:fillRect/>
            </a:stretch>
          </p:blipFill>
          <p:spPr bwMode="auto">
            <a:xfrm>
              <a:off x="4427984" y="1797526"/>
              <a:ext cx="4210050" cy="3067050"/>
            </a:xfrm>
            <a:prstGeom prst="rect">
              <a:avLst/>
            </a:prstGeom>
            <a:noFill/>
            <a:ln w="9525">
              <a:noFill/>
              <a:miter lim="800000"/>
              <a:headEnd/>
              <a:tailEnd/>
            </a:ln>
          </p:spPr>
        </p:pic>
      </p:grpSp>
      <p:grpSp>
        <p:nvGrpSpPr>
          <p:cNvPr id="21" name="群組 20"/>
          <p:cNvGrpSpPr/>
          <p:nvPr/>
        </p:nvGrpSpPr>
        <p:grpSpPr>
          <a:xfrm>
            <a:off x="971600" y="3573016"/>
            <a:ext cx="7416824" cy="1080120"/>
            <a:chOff x="971600" y="3573016"/>
            <a:chExt cx="7416824" cy="1080120"/>
          </a:xfrm>
        </p:grpSpPr>
        <p:sp>
          <p:nvSpPr>
            <p:cNvPr id="16" name="矩形 15"/>
            <p:cNvSpPr/>
            <p:nvPr/>
          </p:nvSpPr>
          <p:spPr>
            <a:xfrm>
              <a:off x="971600" y="3645024"/>
              <a:ext cx="1944216"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076056" y="4005064"/>
              <a:ext cx="288032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3059832" y="3861048"/>
              <a:ext cx="1106329" cy="369332"/>
            </a:xfrm>
            <a:prstGeom prst="rect">
              <a:avLst/>
            </a:prstGeom>
            <a:noFill/>
            <a:ln>
              <a:noFill/>
            </a:ln>
          </p:spPr>
          <p:txBody>
            <a:bodyPr wrap="none" rtlCol="0">
              <a:spAutoFit/>
            </a:bodyPr>
            <a:lstStyle/>
            <a:p>
              <a:r>
                <a:rPr lang="en-US" altLang="zh-TW" dirty="0" smtClean="0">
                  <a:solidFill>
                    <a:srgbClr val="FF0000"/>
                  </a:solidFill>
                </a:rPr>
                <a:t>stronger</a:t>
              </a:r>
              <a:endParaRPr lang="zh-TW" altLang="en-US" dirty="0">
                <a:solidFill>
                  <a:srgbClr val="FF0000"/>
                </a:solidFill>
              </a:endParaRPr>
            </a:p>
          </p:txBody>
        </p:sp>
        <p:sp>
          <p:nvSpPr>
            <p:cNvPr id="20" name="文字方塊 19"/>
            <p:cNvSpPr txBox="1"/>
            <p:nvPr/>
          </p:nvSpPr>
          <p:spPr>
            <a:xfrm>
              <a:off x="7602631" y="3573016"/>
              <a:ext cx="785793" cy="369332"/>
            </a:xfrm>
            <a:prstGeom prst="rect">
              <a:avLst/>
            </a:prstGeom>
            <a:noFill/>
            <a:ln>
              <a:noFill/>
            </a:ln>
          </p:spPr>
          <p:txBody>
            <a:bodyPr wrap="none" rtlCol="0">
              <a:spAutoFit/>
            </a:bodyPr>
            <a:lstStyle/>
            <a:p>
              <a:r>
                <a:rPr lang="en-US" altLang="zh-TW" dirty="0" smtClean="0">
                  <a:solidFill>
                    <a:srgbClr val="FF0000"/>
                  </a:solidFill>
                </a:rPr>
                <a:t>wider</a:t>
              </a:r>
              <a:endParaRPr lang="zh-TW" altLang="en-US" dirty="0">
                <a:solidFill>
                  <a:srgbClr val="FF0000"/>
                </a:solidFill>
              </a:endParaRPr>
            </a:p>
          </p:txBody>
        </p:sp>
      </p:grpSp>
      <p:grpSp>
        <p:nvGrpSpPr>
          <p:cNvPr id="40" name="群組 39"/>
          <p:cNvGrpSpPr/>
          <p:nvPr/>
        </p:nvGrpSpPr>
        <p:grpSpPr>
          <a:xfrm>
            <a:off x="545955" y="1797526"/>
            <a:ext cx="8159911" cy="3057525"/>
            <a:chOff x="-2340768" y="2276872"/>
            <a:chExt cx="8159911" cy="3057525"/>
          </a:xfrm>
        </p:grpSpPr>
        <p:pic>
          <p:nvPicPr>
            <p:cNvPr id="40966" name="Picture 6"/>
            <p:cNvPicPr>
              <a:picLocks noChangeAspect="1" noChangeArrowheads="1"/>
            </p:cNvPicPr>
            <p:nvPr/>
          </p:nvPicPr>
          <p:blipFill>
            <a:blip r:embed="rId8" cstate="print"/>
            <a:srcRect/>
            <a:stretch>
              <a:fillRect/>
            </a:stretch>
          </p:blipFill>
          <p:spPr bwMode="auto">
            <a:xfrm>
              <a:off x="-2340768" y="2276872"/>
              <a:ext cx="3943350" cy="3057525"/>
            </a:xfrm>
            <a:prstGeom prst="rect">
              <a:avLst/>
            </a:prstGeom>
            <a:noFill/>
            <a:ln w="9525">
              <a:noFill/>
              <a:miter lim="800000"/>
              <a:headEnd/>
              <a:tailEnd/>
            </a:ln>
          </p:spPr>
        </p:pic>
        <p:pic>
          <p:nvPicPr>
            <p:cNvPr id="40967" name="Picture 7"/>
            <p:cNvPicPr>
              <a:picLocks noChangeAspect="1" noChangeArrowheads="1"/>
            </p:cNvPicPr>
            <p:nvPr/>
          </p:nvPicPr>
          <p:blipFill>
            <a:blip r:embed="rId9" cstate="print"/>
            <a:srcRect/>
            <a:stretch>
              <a:fillRect/>
            </a:stretch>
          </p:blipFill>
          <p:spPr bwMode="auto">
            <a:xfrm>
              <a:off x="1847218" y="2276872"/>
              <a:ext cx="3971925" cy="3019425"/>
            </a:xfrm>
            <a:prstGeom prst="rect">
              <a:avLst/>
            </a:prstGeom>
            <a:noFill/>
            <a:ln w="9525">
              <a:noFill/>
              <a:miter lim="800000"/>
              <a:headEnd/>
              <a:tailEnd/>
            </a:ln>
          </p:spPr>
        </p:pic>
      </p:grpSp>
      <p:grpSp>
        <p:nvGrpSpPr>
          <p:cNvPr id="15" name="群組 14"/>
          <p:cNvGrpSpPr/>
          <p:nvPr/>
        </p:nvGrpSpPr>
        <p:grpSpPr>
          <a:xfrm>
            <a:off x="3779912" y="1700808"/>
            <a:ext cx="4705776" cy="369332"/>
            <a:chOff x="3779912" y="1700808"/>
            <a:chExt cx="4705776" cy="369332"/>
          </a:xfrm>
        </p:grpSpPr>
        <p:sp>
          <p:nvSpPr>
            <p:cNvPr id="9" name="文字方塊 8"/>
            <p:cNvSpPr txBox="1"/>
            <p:nvPr/>
          </p:nvSpPr>
          <p:spPr>
            <a:xfrm>
              <a:off x="3779912" y="1700808"/>
              <a:ext cx="585417" cy="369332"/>
            </a:xfrm>
            <a:prstGeom prst="rect">
              <a:avLst/>
            </a:prstGeom>
            <a:noFill/>
          </p:spPr>
          <p:txBody>
            <a:bodyPr wrap="none" rtlCol="0">
              <a:spAutoFit/>
            </a:bodyPr>
            <a:lstStyle/>
            <a:p>
              <a:r>
                <a:rPr lang="en-US" altLang="zh-TW" dirty="0" smtClean="0">
                  <a:solidFill>
                    <a:schemeClr val="bg1"/>
                  </a:solidFill>
                </a:rPr>
                <a:t>CTL</a:t>
              </a:r>
              <a:endParaRPr lang="zh-TW" altLang="en-US" dirty="0">
                <a:solidFill>
                  <a:schemeClr val="bg1"/>
                </a:solidFill>
              </a:endParaRPr>
            </a:p>
          </p:txBody>
        </p:sp>
        <p:sp>
          <p:nvSpPr>
            <p:cNvPr id="10" name="文字方塊 9"/>
            <p:cNvSpPr txBox="1"/>
            <p:nvPr/>
          </p:nvSpPr>
          <p:spPr>
            <a:xfrm>
              <a:off x="7956376" y="1700808"/>
              <a:ext cx="529312" cy="369332"/>
            </a:xfrm>
            <a:prstGeom prst="rect">
              <a:avLst/>
            </a:prstGeom>
            <a:noFill/>
          </p:spPr>
          <p:txBody>
            <a:bodyPr wrap="none" rtlCol="0">
              <a:spAutoFit/>
            </a:bodyPr>
            <a:lstStyle/>
            <a:p>
              <a:r>
                <a:rPr lang="en-US" altLang="zh-TW" dirty="0" smtClean="0">
                  <a:solidFill>
                    <a:schemeClr val="bg1"/>
                  </a:solidFill>
                </a:rPr>
                <a:t>ICE</a:t>
              </a:r>
              <a:endParaRPr lang="zh-TW" altLang="en-US" dirty="0">
                <a:solidFill>
                  <a:schemeClr val="bg1"/>
                </a:solidFill>
              </a:endParaRPr>
            </a:p>
          </p:txBody>
        </p:sp>
      </p:grpSp>
      <p:grpSp>
        <p:nvGrpSpPr>
          <p:cNvPr id="37" name="群組 36"/>
          <p:cNvGrpSpPr/>
          <p:nvPr/>
        </p:nvGrpSpPr>
        <p:grpSpPr>
          <a:xfrm>
            <a:off x="395536" y="-11618"/>
            <a:ext cx="8201025" cy="6824994"/>
            <a:chOff x="395536" y="-11618"/>
            <a:chExt cx="8201025" cy="6824994"/>
          </a:xfrm>
        </p:grpSpPr>
        <p:sp>
          <p:nvSpPr>
            <p:cNvPr id="25" name="文字方塊 24"/>
            <p:cNvSpPr txBox="1"/>
            <p:nvPr/>
          </p:nvSpPr>
          <p:spPr>
            <a:xfrm>
              <a:off x="395536" y="-11618"/>
              <a:ext cx="8193146" cy="369332"/>
            </a:xfrm>
            <a:prstGeom prst="rect">
              <a:avLst/>
            </a:prstGeom>
            <a:solidFill>
              <a:schemeClr val="tx1"/>
            </a:solidFill>
          </p:spPr>
          <p:txBody>
            <a:bodyPr wrap="square" rtlCol="0">
              <a:spAutoFit/>
            </a:bodyPr>
            <a:lstStyle/>
            <a:p>
              <a:pPr algn="ctr"/>
              <a:r>
                <a:rPr lang="en-US" altLang="zh-TW" dirty="0" smtClean="0">
                  <a:solidFill>
                    <a:schemeClr val="bg1"/>
                  </a:solidFill>
                </a:rPr>
                <a:t>CTL</a:t>
              </a:r>
              <a:endParaRPr lang="zh-TW" altLang="en-US" dirty="0">
                <a:solidFill>
                  <a:schemeClr val="bg1"/>
                </a:solidFill>
              </a:endParaRPr>
            </a:p>
          </p:txBody>
        </p:sp>
        <p:pic>
          <p:nvPicPr>
            <p:cNvPr id="40964" name="Picture 4"/>
            <p:cNvPicPr>
              <a:picLocks noChangeAspect="1" noChangeArrowheads="1"/>
            </p:cNvPicPr>
            <p:nvPr/>
          </p:nvPicPr>
          <p:blipFill>
            <a:blip r:embed="rId10" cstate="print"/>
            <a:srcRect/>
            <a:stretch>
              <a:fillRect/>
            </a:stretch>
          </p:blipFill>
          <p:spPr bwMode="auto">
            <a:xfrm>
              <a:off x="395536" y="276414"/>
              <a:ext cx="8201025" cy="3162300"/>
            </a:xfrm>
            <a:prstGeom prst="rect">
              <a:avLst/>
            </a:prstGeom>
            <a:noFill/>
            <a:ln w="9525">
              <a:noFill/>
              <a:miter lim="800000"/>
              <a:headEnd/>
              <a:tailEnd/>
            </a:ln>
          </p:spPr>
        </p:pic>
        <p:sp>
          <p:nvSpPr>
            <p:cNvPr id="26" name="文字方塊 25"/>
            <p:cNvSpPr txBox="1"/>
            <p:nvPr/>
          </p:nvSpPr>
          <p:spPr>
            <a:xfrm>
              <a:off x="402358" y="3348048"/>
              <a:ext cx="8193146" cy="369332"/>
            </a:xfrm>
            <a:prstGeom prst="rect">
              <a:avLst/>
            </a:prstGeom>
            <a:solidFill>
              <a:schemeClr val="tx1"/>
            </a:solidFill>
          </p:spPr>
          <p:txBody>
            <a:bodyPr wrap="square" rtlCol="0">
              <a:spAutoFit/>
            </a:bodyPr>
            <a:lstStyle/>
            <a:p>
              <a:pPr algn="ctr"/>
              <a:r>
                <a:rPr lang="en-US" altLang="zh-TW" dirty="0" smtClean="0">
                  <a:solidFill>
                    <a:schemeClr val="bg1"/>
                  </a:solidFill>
                </a:rPr>
                <a:t>ICE</a:t>
              </a:r>
              <a:endParaRPr lang="zh-TW" altLang="en-US" dirty="0">
                <a:solidFill>
                  <a:schemeClr val="bg1"/>
                </a:solidFill>
              </a:endParaRPr>
            </a:p>
          </p:txBody>
        </p:sp>
        <p:pic>
          <p:nvPicPr>
            <p:cNvPr id="40965" name="Picture 5"/>
            <p:cNvPicPr>
              <a:picLocks noChangeAspect="1" noChangeArrowheads="1"/>
            </p:cNvPicPr>
            <p:nvPr/>
          </p:nvPicPr>
          <p:blipFill>
            <a:blip r:embed="rId11" cstate="print"/>
            <a:srcRect t="1122"/>
            <a:stretch>
              <a:fillRect/>
            </a:stretch>
          </p:blipFill>
          <p:spPr bwMode="auto">
            <a:xfrm>
              <a:off x="395536" y="3639451"/>
              <a:ext cx="8134350" cy="3173925"/>
            </a:xfrm>
            <a:prstGeom prst="rect">
              <a:avLst/>
            </a:prstGeom>
            <a:noFill/>
            <a:ln w="9525">
              <a:noFill/>
              <a:miter lim="800000"/>
              <a:headEnd/>
              <a:tailEnd/>
            </a:ln>
          </p:spPr>
        </p:pic>
        <p:sp>
          <p:nvSpPr>
            <p:cNvPr id="28" name="文字方塊 27"/>
            <p:cNvSpPr txBox="1"/>
            <p:nvPr/>
          </p:nvSpPr>
          <p:spPr>
            <a:xfrm>
              <a:off x="3241299" y="235590"/>
              <a:ext cx="1142942" cy="369332"/>
            </a:xfrm>
            <a:prstGeom prst="rect">
              <a:avLst/>
            </a:prstGeom>
            <a:noFill/>
          </p:spPr>
          <p:txBody>
            <a:bodyPr wrap="none" rtlCol="0">
              <a:spAutoFit/>
            </a:bodyPr>
            <a:lstStyle/>
            <a:p>
              <a:r>
                <a:rPr lang="en-US" altLang="zh-TW" dirty="0" smtClean="0">
                  <a:solidFill>
                    <a:schemeClr val="bg1"/>
                  </a:solidFill>
                </a:rPr>
                <a:t>(updraft)</a:t>
              </a:r>
              <a:endParaRPr lang="zh-TW" altLang="en-US" dirty="0">
                <a:solidFill>
                  <a:schemeClr val="bg1"/>
                </a:solidFill>
              </a:endParaRPr>
            </a:p>
          </p:txBody>
        </p:sp>
        <p:sp>
          <p:nvSpPr>
            <p:cNvPr id="29" name="文字方塊 28"/>
            <p:cNvSpPr txBox="1"/>
            <p:nvPr/>
          </p:nvSpPr>
          <p:spPr>
            <a:xfrm>
              <a:off x="6904307" y="244882"/>
              <a:ext cx="1468351" cy="369332"/>
            </a:xfrm>
            <a:prstGeom prst="rect">
              <a:avLst/>
            </a:prstGeom>
            <a:noFill/>
          </p:spPr>
          <p:txBody>
            <a:bodyPr wrap="none" rtlCol="0">
              <a:spAutoFit/>
            </a:bodyPr>
            <a:lstStyle/>
            <a:p>
              <a:r>
                <a:rPr lang="en-US" altLang="zh-TW" dirty="0" smtClean="0">
                  <a:solidFill>
                    <a:schemeClr val="bg1"/>
                  </a:solidFill>
                </a:rPr>
                <a:t>(downdraft)</a:t>
              </a:r>
              <a:endParaRPr lang="zh-TW" altLang="en-US" dirty="0">
                <a:solidFill>
                  <a:schemeClr val="bg1"/>
                </a:solidFill>
              </a:endParaRPr>
            </a:p>
          </p:txBody>
        </p:sp>
        <p:sp>
          <p:nvSpPr>
            <p:cNvPr id="30" name="文字方塊 29"/>
            <p:cNvSpPr txBox="1"/>
            <p:nvPr/>
          </p:nvSpPr>
          <p:spPr>
            <a:xfrm>
              <a:off x="3163381" y="3601730"/>
              <a:ext cx="1142942" cy="369332"/>
            </a:xfrm>
            <a:prstGeom prst="rect">
              <a:avLst/>
            </a:prstGeom>
            <a:noFill/>
          </p:spPr>
          <p:txBody>
            <a:bodyPr wrap="none" rtlCol="0">
              <a:spAutoFit/>
            </a:bodyPr>
            <a:lstStyle/>
            <a:p>
              <a:r>
                <a:rPr lang="en-US" altLang="zh-TW" dirty="0" smtClean="0">
                  <a:solidFill>
                    <a:schemeClr val="bg1"/>
                  </a:solidFill>
                </a:rPr>
                <a:t>(updraft)</a:t>
              </a:r>
              <a:endParaRPr lang="zh-TW" altLang="en-US" dirty="0">
                <a:solidFill>
                  <a:schemeClr val="bg1"/>
                </a:solidFill>
              </a:endParaRPr>
            </a:p>
          </p:txBody>
        </p:sp>
        <p:sp>
          <p:nvSpPr>
            <p:cNvPr id="31" name="文字方塊 30"/>
            <p:cNvSpPr txBox="1"/>
            <p:nvPr/>
          </p:nvSpPr>
          <p:spPr>
            <a:xfrm>
              <a:off x="6857921" y="3588434"/>
              <a:ext cx="1468351" cy="369332"/>
            </a:xfrm>
            <a:prstGeom prst="rect">
              <a:avLst/>
            </a:prstGeom>
            <a:noFill/>
          </p:spPr>
          <p:txBody>
            <a:bodyPr wrap="none" rtlCol="0">
              <a:spAutoFit/>
            </a:bodyPr>
            <a:lstStyle/>
            <a:p>
              <a:r>
                <a:rPr lang="en-US" altLang="zh-TW" dirty="0" smtClean="0">
                  <a:solidFill>
                    <a:schemeClr val="bg1"/>
                  </a:solidFill>
                </a:rPr>
                <a:t>(downdraft)</a:t>
              </a:r>
              <a:endParaRPr lang="zh-TW" altLang="en-US" dirty="0">
                <a:solidFill>
                  <a:schemeClr val="bg1"/>
                </a:solidFill>
              </a:endParaRPr>
            </a:p>
          </p:txBody>
        </p:sp>
      </p:grpSp>
      <p:grpSp>
        <p:nvGrpSpPr>
          <p:cNvPr id="36" name="群組 35"/>
          <p:cNvGrpSpPr/>
          <p:nvPr/>
        </p:nvGrpSpPr>
        <p:grpSpPr>
          <a:xfrm>
            <a:off x="1547664" y="692696"/>
            <a:ext cx="5184576" cy="5616624"/>
            <a:chOff x="1547664" y="692696"/>
            <a:chExt cx="5184576" cy="5616624"/>
          </a:xfrm>
        </p:grpSpPr>
        <p:sp>
          <p:nvSpPr>
            <p:cNvPr id="32" name="矩形 31"/>
            <p:cNvSpPr/>
            <p:nvPr/>
          </p:nvSpPr>
          <p:spPr>
            <a:xfrm>
              <a:off x="1691680" y="692696"/>
              <a:ext cx="792088"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5580112" y="692696"/>
              <a:ext cx="792088"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1547664" y="4509120"/>
              <a:ext cx="1224136"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5508104" y="4509120"/>
              <a:ext cx="1224136"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40968" name="Picture 8"/>
          <p:cNvPicPr>
            <a:picLocks noChangeAspect="1" noChangeArrowheads="1"/>
          </p:cNvPicPr>
          <p:nvPr/>
        </p:nvPicPr>
        <p:blipFill>
          <a:blip r:embed="rId12" cstate="print"/>
          <a:srcRect/>
          <a:stretch>
            <a:fillRect/>
          </a:stretch>
        </p:blipFill>
        <p:spPr bwMode="auto">
          <a:xfrm>
            <a:off x="0" y="656456"/>
            <a:ext cx="9185904" cy="5652864"/>
          </a:xfrm>
          <a:prstGeom prst="rect">
            <a:avLst/>
          </a:prstGeom>
          <a:noFill/>
          <a:ln w="9525">
            <a:noFill/>
            <a:miter lim="800000"/>
            <a:headEnd/>
            <a:tailEnd/>
          </a:ln>
        </p:spPr>
      </p:pic>
      <p:grpSp>
        <p:nvGrpSpPr>
          <p:cNvPr id="44" name="群組 43"/>
          <p:cNvGrpSpPr/>
          <p:nvPr/>
        </p:nvGrpSpPr>
        <p:grpSpPr>
          <a:xfrm>
            <a:off x="899592" y="1628800"/>
            <a:ext cx="720080" cy="3456384"/>
            <a:chOff x="899592" y="1628800"/>
            <a:chExt cx="720080" cy="3456384"/>
          </a:xfrm>
        </p:grpSpPr>
        <p:sp>
          <p:nvSpPr>
            <p:cNvPr id="42" name="矩形 41"/>
            <p:cNvSpPr/>
            <p:nvPr/>
          </p:nvSpPr>
          <p:spPr>
            <a:xfrm>
              <a:off x="899592" y="1628800"/>
              <a:ext cx="57606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1043608" y="4077072"/>
              <a:ext cx="576064"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500"/>
                                        <p:tgtEl>
                                          <p:spTgt spid="409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0968"/>
                                        </p:tgtEl>
                                      </p:cBhvr>
                                    </p:animEffect>
                                    <p:set>
                                      <p:cBhvr>
                                        <p:cTn id="16" dur="1" fill="hold">
                                          <p:stCondLst>
                                            <p:cond delay="499"/>
                                          </p:stCondLst>
                                        </p:cTn>
                                        <p:tgtEl>
                                          <p:spTgt spid="4096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敏感度實驗</a:t>
            </a:r>
            <a:r>
              <a:rPr lang="en-US" altLang="zh-TW" dirty="0" smtClean="0"/>
              <a:t>(</a:t>
            </a:r>
            <a:r>
              <a:rPr lang="zh-TW" altLang="en-US" dirty="0" smtClean="0"/>
              <a:t>距離</a:t>
            </a:r>
            <a:r>
              <a:rPr lang="en-US" altLang="zh-TW" dirty="0" smtClean="0"/>
              <a:t>vs.</a:t>
            </a:r>
            <a:r>
              <a:rPr lang="zh-TW" altLang="en-US" dirty="0" smtClean="0"/>
              <a:t>替換時間</a:t>
            </a:r>
            <a:r>
              <a:rPr lang="en-US" altLang="zh-TW" dirty="0" smtClean="0"/>
              <a:t>)</a:t>
            </a:r>
            <a:endParaRPr lang="zh-TW" altLang="en-US" dirty="0"/>
          </a:p>
        </p:txBody>
      </p:sp>
      <p:sp>
        <p:nvSpPr>
          <p:cNvPr id="5" name="內容版面配置區 4"/>
          <p:cNvSpPr>
            <a:spLocks noGrp="1"/>
          </p:cNvSpPr>
          <p:nvPr>
            <p:ph idx="1"/>
          </p:nvPr>
        </p:nvSpPr>
        <p:spPr/>
        <p:txBody>
          <a:bodyPr/>
          <a:lstStyle/>
          <a:p>
            <a:r>
              <a:rPr lang="zh-TW" altLang="en-US" dirty="0" smtClean="0"/>
              <a:t>於次眼牆形成前</a:t>
            </a:r>
            <a:r>
              <a:rPr lang="en-US" altLang="zh-TW" dirty="0" smtClean="0"/>
              <a:t>(96h)</a:t>
            </a:r>
            <a:r>
              <a:rPr lang="zh-TW" altLang="en-US" dirty="0" smtClean="0"/>
              <a:t>分別於</a:t>
            </a:r>
            <a:r>
              <a:rPr lang="en-US" altLang="zh-TW" dirty="0" smtClean="0"/>
              <a:t>80</a:t>
            </a:r>
            <a:r>
              <a:rPr lang="zh-TW" altLang="en-US" dirty="0" smtClean="0"/>
              <a:t>公里、</a:t>
            </a:r>
            <a:r>
              <a:rPr lang="en-US" altLang="zh-TW" dirty="0" smtClean="0"/>
              <a:t>100</a:t>
            </a:r>
            <a:r>
              <a:rPr lang="zh-TW" altLang="en-US" dirty="0" smtClean="0"/>
              <a:t>公里處進行為期</a:t>
            </a:r>
            <a:r>
              <a:rPr lang="en-US" altLang="zh-TW" dirty="0" smtClean="0"/>
              <a:t>12</a:t>
            </a:r>
            <a:r>
              <a:rPr lang="zh-TW" altLang="en-US" dirty="0" smtClean="0"/>
              <a:t>小時，</a:t>
            </a:r>
            <a:r>
              <a:rPr lang="en-US" altLang="zh-TW" dirty="0" smtClean="0"/>
              <a:t>10m/s</a:t>
            </a:r>
            <a:r>
              <a:rPr lang="zh-TW" altLang="en-US" dirty="0" smtClean="0"/>
              <a:t>低層風場之</a:t>
            </a:r>
            <a:r>
              <a:rPr lang="en-US" altLang="zh-TW" dirty="0" smtClean="0"/>
              <a:t>Nudging</a:t>
            </a:r>
          </a:p>
          <a:p>
            <a:endParaRPr lang="zh-TW" altLang="en-US" dirty="0"/>
          </a:p>
        </p:txBody>
      </p:sp>
      <p:pic>
        <p:nvPicPr>
          <p:cNvPr id="41986" name="Picture 2"/>
          <p:cNvPicPr>
            <a:picLocks noChangeAspect="1" noChangeArrowheads="1"/>
          </p:cNvPicPr>
          <p:nvPr/>
        </p:nvPicPr>
        <p:blipFill>
          <a:blip r:embed="rId3" cstate="print"/>
          <a:srcRect/>
          <a:stretch>
            <a:fillRect/>
          </a:stretch>
        </p:blipFill>
        <p:spPr bwMode="auto">
          <a:xfrm>
            <a:off x="0" y="1484784"/>
            <a:ext cx="9144000" cy="4381500"/>
          </a:xfrm>
          <a:prstGeom prst="rect">
            <a:avLst/>
          </a:prstGeom>
          <a:noFill/>
          <a:ln w="9525">
            <a:noFill/>
            <a:miter lim="800000"/>
            <a:headEnd/>
            <a:tailEnd/>
          </a:ln>
        </p:spPr>
      </p:pic>
      <p:sp>
        <p:nvSpPr>
          <p:cNvPr id="7" name="文字方塊 6"/>
          <p:cNvSpPr txBox="1"/>
          <p:nvPr/>
        </p:nvSpPr>
        <p:spPr>
          <a:xfrm>
            <a:off x="1475656" y="5877272"/>
            <a:ext cx="2077813" cy="369332"/>
          </a:xfrm>
          <a:prstGeom prst="rect">
            <a:avLst/>
          </a:prstGeom>
          <a:noFill/>
        </p:spPr>
        <p:txBody>
          <a:bodyPr wrap="none" rtlCol="0">
            <a:spAutoFit/>
          </a:bodyPr>
          <a:lstStyle/>
          <a:p>
            <a:r>
              <a:rPr lang="en-US" altLang="zh-TW" dirty="0" smtClean="0"/>
              <a:t>Nudging at 80km</a:t>
            </a:r>
            <a:endParaRPr lang="zh-TW" altLang="en-US" dirty="0"/>
          </a:p>
        </p:txBody>
      </p:sp>
      <p:sp>
        <p:nvSpPr>
          <p:cNvPr id="8" name="文字方塊 7"/>
          <p:cNvSpPr txBox="1"/>
          <p:nvPr/>
        </p:nvSpPr>
        <p:spPr>
          <a:xfrm>
            <a:off x="5699418" y="5877272"/>
            <a:ext cx="2210862" cy="369332"/>
          </a:xfrm>
          <a:prstGeom prst="rect">
            <a:avLst/>
          </a:prstGeom>
          <a:noFill/>
        </p:spPr>
        <p:txBody>
          <a:bodyPr wrap="none" rtlCol="0">
            <a:spAutoFit/>
          </a:bodyPr>
          <a:lstStyle/>
          <a:p>
            <a:r>
              <a:rPr lang="en-US" altLang="zh-TW" dirty="0" smtClean="0"/>
              <a:t>Nudging at 100km</a:t>
            </a:r>
            <a:endParaRPr lang="zh-TW" altLang="en-US" dirty="0"/>
          </a:p>
        </p:txBody>
      </p:sp>
      <p:cxnSp>
        <p:nvCxnSpPr>
          <p:cNvPr id="10" name="直線接點 9"/>
          <p:cNvCxnSpPr/>
          <p:nvPr/>
        </p:nvCxnSpPr>
        <p:spPr>
          <a:xfrm flipV="1">
            <a:off x="827584" y="4581128"/>
            <a:ext cx="3456384" cy="72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5148064" y="3861048"/>
            <a:ext cx="3456384" cy="72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重新增強</a:t>
            </a:r>
            <a:endParaRPr lang="zh-TW" altLang="en-US" dirty="0"/>
          </a:p>
        </p:txBody>
      </p:sp>
      <p:sp>
        <p:nvSpPr>
          <p:cNvPr id="5" name="內容版面配置區 4"/>
          <p:cNvSpPr>
            <a:spLocks noGrp="1"/>
          </p:cNvSpPr>
          <p:nvPr>
            <p:ph idx="1"/>
          </p:nvPr>
        </p:nvSpPr>
        <p:spPr/>
        <p:txBody>
          <a:bodyPr/>
          <a:lstStyle/>
          <a:p>
            <a:endParaRPr lang="zh-TW" altLang="en-US" dirty="0"/>
          </a:p>
        </p:txBody>
      </p:sp>
      <p:grpSp>
        <p:nvGrpSpPr>
          <p:cNvPr id="10" name="群組 9"/>
          <p:cNvGrpSpPr/>
          <p:nvPr/>
        </p:nvGrpSpPr>
        <p:grpSpPr>
          <a:xfrm>
            <a:off x="12330" y="1083696"/>
            <a:ext cx="9131670" cy="5498303"/>
            <a:chOff x="12330" y="1083696"/>
            <a:chExt cx="9131670" cy="5498303"/>
          </a:xfrm>
        </p:grpSpPr>
        <p:pic>
          <p:nvPicPr>
            <p:cNvPr id="5121" name="Picture 1"/>
            <p:cNvPicPr>
              <a:picLocks noChangeAspect="1" noChangeArrowheads="1"/>
            </p:cNvPicPr>
            <p:nvPr/>
          </p:nvPicPr>
          <p:blipFill>
            <a:blip r:embed="rId2" cstate="print"/>
            <a:srcRect l="4995" t="560"/>
            <a:stretch>
              <a:fillRect/>
            </a:stretch>
          </p:blipFill>
          <p:spPr bwMode="auto">
            <a:xfrm>
              <a:off x="275554" y="1083696"/>
              <a:ext cx="8832950" cy="5498303"/>
            </a:xfrm>
            <a:prstGeom prst="rect">
              <a:avLst/>
            </a:prstGeom>
            <a:noFill/>
            <a:ln w="9525">
              <a:noFill/>
              <a:miter lim="800000"/>
              <a:headEnd/>
              <a:tailEnd/>
            </a:ln>
          </p:spPr>
        </p:pic>
        <p:sp>
          <p:nvSpPr>
            <p:cNvPr id="7" name="文字方塊 6"/>
            <p:cNvSpPr txBox="1"/>
            <p:nvPr/>
          </p:nvSpPr>
          <p:spPr>
            <a:xfrm rot="16200000">
              <a:off x="-2551537" y="3648387"/>
              <a:ext cx="5497065" cy="369332"/>
            </a:xfrm>
            <a:prstGeom prst="rect">
              <a:avLst/>
            </a:prstGeom>
            <a:solidFill>
              <a:schemeClr val="tx1"/>
            </a:solidFill>
          </p:spPr>
          <p:txBody>
            <a:bodyPr wrap="square" rtlCol="0">
              <a:spAutoFit/>
            </a:bodyPr>
            <a:lstStyle/>
            <a:p>
              <a:pPr algn="ctr"/>
              <a:r>
                <a:rPr lang="en-US" altLang="zh-TW" dirty="0" smtClean="0">
                  <a:solidFill>
                    <a:schemeClr val="bg1"/>
                  </a:solidFill>
                </a:rPr>
                <a:t>Z(km)</a:t>
              </a:r>
              <a:endParaRPr lang="zh-TW" altLang="en-US" dirty="0">
                <a:solidFill>
                  <a:schemeClr val="bg1"/>
                </a:solidFill>
              </a:endParaRPr>
            </a:p>
          </p:txBody>
        </p:sp>
        <p:sp>
          <p:nvSpPr>
            <p:cNvPr id="9" name="文字方塊 8"/>
            <p:cNvSpPr txBox="1"/>
            <p:nvPr/>
          </p:nvSpPr>
          <p:spPr>
            <a:xfrm>
              <a:off x="8346987" y="1124744"/>
              <a:ext cx="797013" cy="369332"/>
            </a:xfrm>
            <a:prstGeom prst="rect">
              <a:avLst/>
            </a:prstGeom>
            <a:noFill/>
          </p:spPr>
          <p:txBody>
            <a:bodyPr wrap="none" rtlCol="0">
              <a:spAutoFit/>
            </a:bodyPr>
            <a:lstStyle/>
            <a:p>
              <a:r>
                <a:rPr lang="en-US" altLang="zh-TW" dirty="0" smtClean="0">
                  <a:solidFill>
                    <a:schemeClr val="bg1"/>
                  </a:solidFill>
                </a:rPr>
                <a:t>(PVU)</a:t>
              </a:r>
              <a:endParaRPr lang="zh-TW" altLang="en-US"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本研究著重於冰相粒子對有著同心圓眼牆的熱帶氣旋強度、結構之影響</a:t>
            </a:r>
            <a:endParaRPr lang="en-US" altLang="zh-TW" dirty="0" smtClean="0"/>
          </a:p>
          <a:p>
            <a:r>
              <a:rPr lang="zh-TW" altLang="en-US" dirty="0" smtClean="0"/>
              <a:t>冰相粒子較多時</a:t>
            </a:r>
            <a:r>
              <a:rPr lang="en-US" altLang="zh-TW" dirty="0" smtClean="0"/>
              <a:t>(ICE</a:t>
            </a:r>
            <a:r>
              <a:rPr lang="zh-TW" altLang="en-US" dirty="0" smtClean="0"/>
              <a:t>實驗</a:t>
            </a:r>
            <a:r>
              <a:rPr lang="en-US" altLang="zh-TW" dirty="0" smtClean="0"/>
              <a:t>)</a:t>
            </a:r>
            <a:r>
              <a:rPr lang="zh-TW" altLang="en-US" dirty="0" smtClean="0"/>
              <a:t>：</a:t>
            </a:r>
            <a:endParaRPr lang="en-US" altLang="zh-TW" dirty="0" smtClean="0"/>
          </a:p>
          <a:p>
            <a:pPr lvl="1"/>
            <a:r>
              <a:rPr lang="zh-TW" altLang="en-US" dirty="0" smtClean="0"/>
              <a:t>次眼牆形成之位置較遠</a:t>
            </a:r>
            <a:endParaRPr lang="en-US" altLang="zh-TW" dirty="0" smtClean="0"/>
          </a:p>
          <a:p>
            <a:pPr lvl="1"/>
            <a:r>
              <a:rPr lang="zh-TW" altLang="en-US" dirty="0" smtClean="0"/>
              <a:t>眼牆替換時間較長</a:t>
            </a:r>
            <a:endParaRPr lang="en-US" altLang="zh-TW" dirty="0" smtClean="0"/>
          </a:p>
          <a:p>
            <a:pPr lvl="1"/>
            <a:r>
              <a:rPr lang="zh-TW" altLang="en-US" dirty="0" smtClean="0"/>
              <a:t>新形成之風眼較大</a:t>
            </a:r>
            <a:endParaRPr lang="en-US" altLang="zh-TW" dirty="0" smtClean="0"/>
          </a:p>
          <a:p>
            <a:r>
              <a:rPr lang="zh-TW" altLang="en-US" dirty="0" smtClean="0"/>
              <a:t>相當位溫垂直向上、向下的傳送大致會互相抵銷</a:t>
            </a:r>
            <a:endParaRPr lang="en-US" altLang="zh-TW" dirty="0" smtClean="0"/>
          </a:p>
          <a:p>
            <a:r>
              <a:rPr lang="zh-TW" altLang="en-US" dirty="0" smtClean="0"/>
              <a:t>當內外眼牆很接近時，低相當位溫的徑向水平平流作用造成了內眼牆的消散</a:t>
            </a:r>
            <a:endParaRPr lang="en-US" altLang="zh-TW"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Moat</a:t>
            </a:r>
            <a:r>
              <a:rPr lang="zh-TW" altLang="en-US" dirty="0" smtClean="0"/>
              <a:t>中低相當位溫的空氣在內眼牆消散後成為風眼的一部分，使得氣旋強度減弱</a:t>
            </a:r>
            <a:endParaRPr lang="en-US" altLang="zh-TW" dirty="0" smtClean="0"/>
          </a:p>
          <a:p>
            <a:r>
              <a:rPr lang="zh-TW" altLang="en-US" dirty="0" smtClean="0"/>
              <a:t>當新眼牆能夠維持暖核的存在時，氣旋將重新增強，故於</a:t>
            </a:r>
            <a:r>
              <a:rPr lang="en-US" altLang="zh-TW" dirty="0" smtClean="0"/>
              <a:t>ICE</a:t>
            </a:r>
            <a:r>
              <a:rPr lang="zh-TW" altLang="en-US" dirty="0" smtClean="0"/>
              <a:t>實驗中，由於有著較為寬廣的</a:t>
            </a:r>
            <a:r>
              <a:rPr lang="en-US" altLang="zh-TW" dirty="0" smtClean="0"/>
              <a:t>Moat</a:t>
            </a:r>
            <a:r>
              <a:rPr lang="zh-TW" altLang="en-US" dirty="0" smtClean="0"/>
              <a:t>，其強度變化也較大</a:t>
            </a:r>
            <a:endParaRPr lang="en-US" altLang="zh-TW" dirty="0" smtClean="0"/>
          </a:p>
          <a:p>
            <a:r>
              <a:rPr lang="zh-TW" altLang="en-US" dirty="0" smtClean="0"/>
              <a:t>於</a:t>
            </a:r>
            <a:r>
              <a:rPr lang="en-US" altLang="zh-TW" dirty="0" smtClean="0"/>
              <a:t>Moat</a:t>
            </a:r>
            <a:r>
              <a:rPr lang="zh-TW" altLang="en-US" dirty="0" smtClean="0"/>
              <a:t>中的下沉氣流並不是造成內眼牆消散的主因</a:t>
            </a:r>
            <a:endParaRPr lang="en-US" altLang="zh-TW" dirty="0" smtClean="0"/>
          </a:p>
          <a:p>
            <a:pPr lvl="1"/>
            <a:r>
              <a:rPr lang="zh-TW" altLang="en-US" dirty="0" smtClean="0"/>
              <a:t>但目前的模式可能低估了此現象的影響（因模式傾向於產生較多的對流性降水，較少的層狀降水表示下沉氣流以及低層冷卻作用較弱）</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眼牆替換過程</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完整的眼牆替換過程包含：</a:t>
            </a:r>
            <a:endParaRPr lang="en-US" altLang="zh-TW" dirty="0" smtClean="0"/>
          </a:p>
          <a:p>
            <a:pPr lvl="1"/>
            <a:r>
              <a:rPr lang="zh-TW" altLang="en-US" dirty="0" smtClean="0"/>
              <a:t>次眼牆的生成→內眼牆消散→外眼牆增強</a:t>
            </a:r>
            <a:endParaRPr lang="en-US" altLang="zh-TW" dirty="0" smtClean="0"/>
          </a:p>
          <a:p>
            <a:pPr lvl="1" algn="r">
              <a:buNone/>
            </a:pPr>
            <a:r>
              <a:rPr lang="en-US" altLang="zh-TW" sz="2200" dirty="0" smtClean="0"/>
              <a:t>-Willoughby et al. 1982</a:t>
            </a:r>
          </a:p>
          <a:p>
            <a:r>
              <a:rPr lang="zh-TW" altLang="en-US" dirty="0" smtClean="0"/>
              <a:t>此一過程常見於較強的熱帶氣旋中</a:t>
            </a:r>
            <a:endParaRPr lang="en-US" altLang="zh-TW" dirty="0" smtClean="0"/>
          </a:p>
          <a:p>
            <a:pPr lvl="1" algn="r">
              <a:buNone/>
            </a:pPr>
            <a:r>
              <a:rPr lang="en-US" altLang="zh-TW" sz="2200" dirty="0" smtClean="0"/>
              <a:t>-Hawkins et al. 2006; </a:t>
            </a:r>
            <a:r>
              <a:rPr lang="en-US" altLang="zh-TW" sz="2200" dirty="0" err="1" smtClean="0"/>
              <a:t>Kossin</a:t>
            </a:r>
            <a:r>
              <a:rPr lang="en-US" altLang="zh-TW" sz="2200" dirty="0" smtClean="0"/>
              <a:t> &amp; </a:t>
            </a:r>
            <a:r>
              <a:rPr lang="en-US" altLang="zh-TW" sz="2200" dirty="0" err="1" smtClean="0"/>
              <a:t>Sitkowski</a:t>
            </a:r>
            <a:r>
              <a:rPr lang="en-US" altLang="zh-TW" sz="2200" dirty="0" smtClean="0"/>
              <a:t> 2009; </a:t>
            </a:r>
            <a:r>
              <a:rPr lang="en-US" altLang="zh-TW" sz="2200" dirty="0" err="1" smtClean="0"/>
              <a:t>Kuo</a:t>
            </a:r>
            <a:r>
              <a:rPr lang="en-US" altLang="zh-TW" sz="2200" dirty="0" smtClean="0"/>
              <a:t> et al. 2009</a:t>
            </a:r>
          </a:p>
          <a:p>
            <a:r>
              <a:rPr lang="zh-TW" altLang="en-US" dirty="0" smtClean="0"/>
              <a:t>過程中，氣旋強度會先因內眼牆的消散而減弱，隨後因外眼牆的收縮、增強而增強</a:t>
            </a:r>
            <a:endParaRPr lang="en-US" altLang="zh-TW" dirty="0" smtClean="0"/>
          </a:p>
          <a:p>
            <a:r>
              <a:rPr lang="zh-TW" altLang="en-US" dirty="0" smtClean="0"/>
              <a:t>對此複雜過程的瞭解不足，使得對此時強度預報有困難</a:t>
            </a:r>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the end</a:t>
            </a:r>
            <a:endParaRPr lang="zh-TW" altLang="en-US" dirty="0"/>
          </a:p>
        </p:txBody>
      </p:sp>
      <p:sp>
        <p:nvSpPr>
          <p:cNvPr id="5" name="文字版面配置區 4"/>
          <p:cNvSpPr>
            <a:spLocks noGrp="1"/>
          </p:cNvSpPr>
          <p:nvPr>
            <p:ph type="body"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BSA </a:t>
            </a:r>
            <a:endParaRPr lang="zh-TW" alt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1115616" y="1340768"/>
            <a:ext cx="6940445" cy="5347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p:txBody>
          <a:bodyPr/>
          <a:lstStyle/>
          <a:p>
            <a:r>
              <a:rPr lang="en-US" altLang="zh-TW" sz="4000" b="1" dirty="0" smtClean="0">
                <a:solidFill>
                  <a:schemeClr val="tx1"/>
                </a:solidFill>
                <a:effectLst/>
                <a:ea typeface="新細明體" charset="-120"/>
              </a:rPr>
              <a:t>Rapid </a:t>
            </a:r>
            <a:r>
              <a:rPr lang="en-US" altLang="zh-TW" sz="4000" b="1" dirty="0" err="1">
                <a:solidFill>
                  <a:schemeClr val="tx1"/>
                </a:solidFill>
                <a:effectLst/>
                <a:ea typeface="新細明體" charset="-120"/>
              </a:rPr>
              <a:t>filamentation</a:t>
            </a:r>
            <a:r>
              <a:rPr lang="en-US" altLang="zh-TW" sz="4000" b="1" dirty="0">
                <a:solidFill>
                  <a:schemeClr val="tx1"/>
                </a:solidFill>
                <a:effectLst/>
                <a:ea typeface="新細明體" charset="-120"/>
              </a:rPr>
              <a:t> zones</a:t>
            </a:r>
          </a:p>
        </p:txBody>
      </p:sp>
      <p:graphicFrame>
        <p:nvGraphicFramePr>
          <p:cNvPr id="22531" name="Object 3"/>
          <p:cNvGraphicFramePr>
            <a:graphicFrameLocks noChangeAspect="1"/>
          </p:cNvGraphicFramePr>
          <p:nvPr>
            <p:ph sz="quarter" idx="1"/>
          </p:nvPr>
        </p:nvGraphicFramePr>
        <p:xfrm>
          <a:off x="838200" y="2165350"/>
          <a:ext cx="3352800" cy="873125"/>
        </p:xfrm>
        <a:graphic>
          <a:graphicData uri="http://schemas.openxmlformats.org/presentationml/2006/ole">
            <p:oleObj spid="_x0000_s2050" name="Equation" r:id="rId3" imgW="1218960" imgH="317160" progId="Equation.3">
              <p:embed/>
            </p:oleObj>
          </a:graphicData>
        </a:graphic>
      </p:graphicFrame>
      <p:graphicFrame>
        <p:nvGraphicFramePr>
          <p:cNvPr id="22532" name="Object 4"/>
          <p:cNvGraphicFramePr>
            <a:graphicFrameLocks noChangeAspect="1"/>
          </p:cNvGraphicFramePr>
          <p:nvPr>
            <p:ph sz="quarter" idx="2"/>
          </p:nvPr>
        </p:nvGraphicFramePr>
        <p:xfrm>
          <a:off x="3411538" y="3444875"/>
          <a:ext cx="2836862" cy="898525"/>
        </p:xfrm>
        <a:graphic>
          <a:graphicData uri="http://schemas.openxmlformats.org/presentationml/2006/ole">
            <p:oleObj spid="_x0000_s2051" name="Equation" r:id="rId4" imgW="1523880" imgH="482400" progId="Equation.3">
              <p:embed/>
            </p:oleObj>
          </a:graphicData>
        </a:graphic>
      </p:graphicFrame>
      <p:graphicFrame>
        <p:nvGraphicFramePr>
          <p:cNvPr id="22534" name="Object 6"/>
          <p:cNvGraphicFramePr>
            <a:graphicFrameLocks noChangeAspect="1"/>
          </p:cNvGraphicFramePr>
          <p:nvPr>
            <p:ph sz="quarter" idx="4"/>
          </p:nvPr>
        </p:nvGraphicFramePr>
        <p:xfrm>
          <a:off x="6553200" y="4622800"/>
          <a:ext cx="1752600" cy="488950"/>
        </p:xfrm>
        <a:graphic>
          <a:graphicData uri="http://schemas.openxmlformats.org/presentationml/2006/ole">
            <p:oleObj spid="_x0000_s2052" name="Equation" r:id="rId5" imgW="863280" imgH="241200" progId="Equation.3">
              <p:embed/>
            </p:oleObj>
          </a:graphicData>
        </a:graphic>
      </p:graphicFrame>
      <p:graphicFrame>
        <p:nvGraphicFramePr>
          <p:cNvPr id="22535" name="Object 7"/>
          <p:cNvGraphicFramePr>
            <a:graphicFrameLocks noChangeAspect="1"/>
          </p:cNvGraphicFramePr>
          <p:nvPr/>
        </p:nvGraphicFramePr>
        <p:xfrm>
          <a:off x="4343400" y="4648200"/>
          <a:ext cx="1755775" cy="460375"/>
        </p:xfrm>
        <a:graphic>
          <a:graphicData uri="http://schemas.openxmlformats.org/presentationml/2006/ole">
            <p:oleObj spid="_x0000_s2053" name="Equation" r:id="rId6" imgW="774360" imgH="203040" progId="Equation.3">
              <p:embed/>
            </p:oleObj>
          </a:graphicData>
        </a:graphic>
      </p:graphicFrame>
      <p:graphicFrame>
        <p:nvGraphicFramePr>
          <p:cNvPr id="22536" name="Object 8"/>
          <p:cNvGraphicFramePr>
            <a:graphicFrameLocks noChangeAspect="1"/>
          </p:cNvGraphicFramePr>
          <p:nvPr/>
        </p:nvGraphicFramePr>
        <p:xfrm>
          <a:off x="2133600" y="4648200"/>
          <a:ext cx="1752600" cy="469900"/>
        </p:xfrm>
        <a:graphic>
          <a:graphicData uri="http://schemas.openxmlformats.org/presentationml/2006/ole">
            <p:oleObj spid="_x0000_s2054" name="Equation" r:id="rId7" imgW="901440" imgH="241200" progId="Equation.3">
              <p:embed/>
            </p:oleObj>
          </a:graphicData>
        </a:graphic>
      </p:graphicFrame>
      <p:graphicFrame>
        <p:nvGraphicFramePr>
          <p:cNvPr id="22537" name="Object 9"/>
          <p:cNvGraphicFramePr>
            <a:graphicFrameLocks noChangeAspect="1"/>
          </p:cNvGraphicFramePr>
          <p:nvPr/>
        </p:nvGraphicFramePr>
        <p:xfrm>
          <a:off x="5486400" y="2165350"/>
          <a:ext cx="2819400" cy="873125"/>
        </p:xfrm>
        <a:graphic>
          <a:graphicData uri="http://schemas.openxmlformats.org/presentationml/2006/ole">
            <p:oleObj spid="_x0000_s2055" name="Equation" r:id="rId8" imgW="1269720" imgH="393480" progId="Equation.3">
              <p:embed/>
            </p:oleObj>
          </a:graphicData>
        </a:graphic>
      </p:graphicFrame>
      <p:graphicFrame>
        <p:nvGraphicFramePr>
          <p:cNvPr id="22538" name="Object 10"/>
          <p:cNvGraphicFramePr>
            <a:graphicFrameLocks noChangeAspect="1"/>
          </p:cNvGraphicFramePr>
          <p:nvPr/>
        </p:nvGraphicFramePr>
        <p:xfrm>
          <a:off x="3276600" y="5715000"/>
          <a:ext cx="3200400" cy="871538"/>
        </p:xfrm>
        <a:graphic>
          <a:graphicData uri="http://schemas.openxmlformats.org/presentationml/2006/ole">
            <p:oleObj spid="_x0000_s2056" name="Equation" r:id="rId9" imgW="1447560" imgH="393480" progId="Equation.3">
              <p:embed/>
            </p:oleObj>
          </a:graphicData>
        </a:graphic>
      </p:graphicFrame>
      <p:sp>
        <p:nvSpPr>
          <p:cNvPr id="22539" name="Text Box 11"/>
          <p:cNvSpPr txBox="1">
            <a:spLocks noChangeArrowheads="1"/>
          </p:cNvSpPr>
          <p:nvPr/>
        </p:nvSpPr>
        <p:spPr bwMode="auto">
          <a:xfrm>
            <a:off x="685800" y="1524000"/>
            <a:ext cx="7620000" cy="641350"/>
          </a:xfrm>
          <a:prstGeom prst="rect">
            <a:avLst/>
          </a:prstGeom>
          <a:noFill/>
          <a:ln w="9525">
            <a:noFill/>
            <a:miter lim="800000"/>
            <a:headEnd/>
            <a:tailEnd/>
          </a:ln>
          <a:effectLst/>
        </p:spPr>
        <p:txBody>
          <a:bodyPr>
            <a:spAutoFit/>
          </a:bodyPr>
          <a:lstStyle/>
          <a:p>
            <a:r>
              <a:rPr lang="en-US" altLang="zh-TW" dirty="0">
                <a:ea typeface="新細明體" charset="-120"/>
              </a:rPr>
              <a:t>From a materially conserved tracer </a:t>
            </a:r>
            <a:r>
              <a:rPr lang="en-US" altLang="zh-TW" i="1" dirty="0">
                <a:ea typeface="新細明體" charset="-120"/>
              </a:rPr>
              <a:t>q </a:t>
            </a:r>
            <a:r>
              <a:rPr lang="en-US" altLang="zh-TW" dirty="0">
                <a:ea typeface="新細明體" charset="-120"/>
              </a:rPr>
              <a:t>in a horizontal, 2D plane,</a:t>
            </a:r>
            <a:r>
              <a:rPr lang="en-US" altLang="zh-TW" i="1" dirty="0">
                <a:ea typeface="新細明體" charset="-120"/>
              </a:rPr>
              <a:t> </a:t>
            </a:r>
            <a:r>
              <a:rPr lang="en-US" altLang="zh-TW" dirty="0">
                <a:ea typeface="新細明體" charset="-120"/>
              </a:rPr>
              <a:t>we can form a tracer gradient equation:</a:t>
            </a:r>
          </a:p>
        </p:txBody>
      </p:sp>
      <p:sp>
        <p:nvSpPr>
          <p:cNvPr id="22540" name="Line 12"/>
          <p:cNvSpPr>
            <a:spLocks noChangeShapeType="1"/>
          </p:cNvSpPr>
          <p:nvPr/>
        </p:nvSpPr>
        <p:spPr bwMode="auto">
          <a:xfrm>
            <a:off x="4419600" y="2581275"/>
            <a:ext cx="838200" cy="0"/>
          </a:xfrm>
          <a:prstGeom prst="line">
            <a:avLst/>
          </a:prstGeom>
          <a:noFill/>
          <a:ln w="28575">
            <a:solidFill>
              <a:schemeClr val="tx1"/>
            </a:solidFill>
            <a:round/>
            <a:headEnd/>
            <a:tailEnd type="stealth" w="lg" len="med"/>
          </a:ln>
          <a:effectLst/>
        </p:spPr>
        <p:txBody>
          <a:bodyPr/>
          <a:lstStyle/>
          <a:p>
            <a:endParaRPr lang="zh-TW" altLang="en-US"/>
          </a:p>
        </p:txBody>
      </p:sp>
      <p:sp>
        <p:nvSpPr>
          <p:cNvPr id="22541" name="Text Box 13"/>
          <p:cNvSpPr txBox="1">
            <a:spLocks noChangeArrowheads="1"/>
          </p:cNvSpPr>
          <p:nvPr/>
        </p:nvSpPr>
        <p:spPr bwMode="auto">
          <a:xfrm>
            <a:off x="760413" y="3074988"/>
            <a:ext cx="4464812" cy="369332"/>
          </a:xfrm>
          <a:prstGeom prst="rect">
            <a:avLst/>
          </a:prstGeom>
          <a:noFill/>
          <a:ln w="9525">
            <a:noFill/>
            <a:miter lim="800000"/>
            <a:headEnd/>
            <a:tailEnd/>
          </a:ln>
          <a:effectLst/>
        </p:spPr>
        <p:txBody>
          <a:bodyPr wrap="none">
            <a:spAutoFit/>
          </a:bodyPr>
          <a:lstStyle/>
          <a:p>
            <a:r>
              <a:rPr lang="en-US" altLang="zh-TW" dirty="0">
                <a:ea typeface="新細明體" charset="-120"/>
              </a:rPr>
              <a:t>where </a:t>
            </a:r>
            <a:r>
              <a:rPr lang="en-US" altLang="zh-TW" b="1" dirty="0">
                <a:ea typeface="新細明體" charset="-120"/>
              </a:rPr>
              <a:t>V</a:t>
            </a:r>
            <a:r>
              <a:rPr lang="en-US" altLang="zh-TW" baseline="-25000" dirty="0">
                <a:ea typeface="新細明體" charset="-120"/>
              </a:rPr>
              <a:t>2</a:t>
            </a:r>
            <a:r>
              <a:rPr lang="en-US" altLang="zh-TW" dirty="0">
                <a:ea typeface="新細明體" charset="-120"/>
              </a:rPr>
              <a:t> is the velocity gradient tensor:</a:t>
            </a:r>
          </a:p>
        </p:txBody>
      </p:sp>
      <p:sp>
        <p:nvSpPr>
          <p:cNvPr id="22542" name="Text Box 14"/>
          <p:cNvSpPr txBox="1">
            <a:spLocks noChangeArrowheads="1"/>
          </p:cNvSpPr>
          <p:nvPr/>
        </p:nvSpPr>
        <p:spPr bwMode="auto">
          <a:xfrm>
            <a:off x="730250" y="4370388"/>
            <a:ext cx="1319528" cy="369332"/>
          </a:xfrm>
          <a:prstGeom prst="rect">
            <a:avLst/>
          </a:prstGeom>
          <a:noFill/>
          <a:ln w="9525">
            <a:noFill/>
            <a:miter lim="800000"/>
            <a:headEnd/>
            <a:tailEnd/>
          </a:ln>
          <a:effectLst/>
        </p:spPr>
        <p:txBody>
          <a:bodyPr wrap="none">
            <a:spAutoFit/>
          </a:bodyPr>
          <a:lstStyle/>
          <a:p>
            <a:r>
              <a:rPr lang="en-US" altLang="zh-TW" dirty="0">
                <a:ea typeface="新細明體" charset="-120"/>
              </a:rPr>
              <a:t>and where</a:t>
            </a:r>
          </a:p>
        </p:txBody>
      </p:sp>
      <p:sp>
        <p:nvSpPr>
          <p:cNvPr id="22543" name="Text Box 15"/>
          <p:cNvSpPr txBox="1">
            <a:spLocks noChangeArrowheads="1"/>
          </p:cNvSpPr>
          <p:nvPr/>
        </p:nvSpPr>
        <p:spPr bwMode="auto">
          <a:xfrm>
            <a:off x="669925" y="5105400"/>
            <a:ext cx="8270726" cy="646331"/>
          </a:xfrm>
          <a:prstGeom prst="rect">
            <a:avLst/>
          </a:prstGeom>
          <a:noFill/>
          <a:ln w="9525">
            <a:noFill/>
            <a:miter lim="800000"/>
            <a:headEnd/>
            <a:tailEnd/>
          </a:ln>
          <a:effectLst/>
        </p:spPr>
        <p:txBody>
          <a:bodyPr wrap="none">
            <a:spAutoFit/>
          </a:bodyPr>
          <a:lstStyle/>
          <a:p>
            <a:r>
              <a:rPr lang="en-US" altLang="zh-TW" dirty="0">
                <a:ea typeface="新細明體" charset="-120"/>
              </a:rPr>
              <a:t>Assuming </a:t>
            </a:r>
            <a:r>
              <a:rPr lang="en-US" altLang="zh-TW" b="1" dirty="0">
                <a:ea typeface="新細明體" charset="-120"/>
              </a:rPr>
              <a:t>V</a:t>
            </a:r>
            <a:r>
              <a:rPr lang="en-US" altLang="zh-TW" baseline="-25000" dirty="0">
                <a:ea typeface="新細明體" charset="-120"/>
              </a:rPr>
              <a:t>2</a:t>
            </a:r>
            <a:r>
              <a:rPr lang="en-US" altLang="zh-TW" dirty="0">
                <a:ea typeface="新細明體" charset="-120"/>
              </a:rPr>
              <a:t> is constant, we obtain the Okubo-Weiss criterion (which is the</a:t>
            </a:r>
          </a:p>
          <a:p>
            <a:r>
              <a:rPr lang="en-US" altLang="zh-TW" dirty="0">
                <a:ea typeface="新細明體" charset="-120"/>
              </a:rPr>
              <a:t>frequency associated with the solution of the tracer gradient equation):</a:t>
            </a:r>
          </a:p>
        </p:txBody>
      </p:sp>
      <p:sp>
        <p:nvSpPr>
          <p:cNvPr id="22546" name="Line 18"/>
          <p:cNvSpPr>
            <a:spLocks noChangeShapeType="1"/>
          </p:cNvSpPr>
          <p:nvPr/>
        </p:nvSpPr>
        <p:spPr bwMode="auto">
          <a:xfrm flipV="1">
            <a:off x="1447800" y="1371600"/>
            <a:ext cx="6324600" cy="0"/>
          </a:xfrm>
          <a:prstGeom prst="line">
            <a:avLst/>
          </a:prstGeom>
          <a:noFill/>
          <a:ln w="57150">
            <a:solidFill>
              <a:schemeClr val="tx1"/>
            </a:solidFill>
            <a:round/>
            <a:headEnd/>
            <a:tailEnd/>
          </a:ln>
          <a:effectLst/>
        </p:spPr>
        <p:txBody>
          <a:bodyPr/>
          <a:lstStyle/>
          <a:p>
            <a:endParaRPr lang="zh-TW"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p:txBody>
          <a:bodyPr/>
          <a:lstStyle/>
          <a:p>
            <a:r>
              <a:rPr lang="en-US" altLang="zh-TW" sz="4000" b="1" dirty="0" smtClean="0">
                <a:solidFill>
                  <a:schemeClr val="tx1"/>
                </a:solidFill>
                <a:effectLst/>
                <a:ea typeface="新細明體" charset="-120"/>
              </a:rPr>
              <a:t>Rapid </a:t>
            </a:r>
            <a:r>
              <a:rPr lang="en-US" altLang="zh-TW" sz="4000" b="1" dirty="0" err="1">
                <a:solidFill>
                  <a:schemeClr val="tx1"/>
                </a:solidFill>
                <a:effectLst/>
                <a:ea typeface="新細明體" charset="-120"/>
              </a:rPr>
              <a:t>filamentation</a:t>
            </a:r>
            <a:r>
              <a:rPr lang="en-US" altLang="zh-TW" sz="4000" b="1" dirty="0">
                <a:solidFill>
                  <a:schemeClr val="tx1"/>
                </a:solidFill>
                <a:effectLst/>
                <a:ea typeface="新細明體" charset="-120"/>
              </a:rPr>
              <a:t> zones</a:t>
            </a:r>
          </a:p>
        </p:txBody>
      </p:sp>
      <p:graphicFrame>
        <p:nvGraphicFramePr>
          <p:cNvPr id="21508" name="Object 4"/>
          <p:cNvGraphicFramePr>
            <a:graphicFrameLocks noChangeAspect="1"/>
          </p:cNvGraphicFramePr>
          <p:nvPr>
            <p:ph sz="quarter" idx="1"/>
          </p:nvPr>
        </p:nvGraphicFramePr>
        <p:xfrm>
          <a:off x="1143000" y="2514600"/>
          <a:ext cx="2501900" cy="776288"/>
        </p:xfrm>
        <a:graphic>
          <a:graphicData uri="http://schemas.openxmlformats.org/presentationml/2006/ole">
            <p:oleObj spid="_x0000_s3074" name="Equation" r:id="rId3" imgW="1269720" imgH="393480" progId="Equation.3">
              <p:embed/>
            </p:oleObj>
          </a:graphicData>
        </a:graphic>
      </p:graphicFrame>
      <p:graphicFrame>
        <p:nvGraphicFramePr>
          <p:cNvPr id="21510" name="Object 6"/>
          <p:cNvGraphicFramePr>
            <a:graphicFrameLocks noChangeAspect="1"/>
          </p:cNvGraphicFramePr>
          <p:nvPr>
            <p:ph sz="quarter" idx="2"/>
          </p:nvPr>
        </p:nvGraphicFramePr>
        <p:xfrm>
          <a:off x="4419600" y="2514600"/>
          <a:ext cx="3733800" cy="787400"/>
        </p:xfrm>
        <a:graphic>
          <a:graphicData uri="http://schemas.openxmlformats.org/presentationml/2006/ole">
            <p:oleObj spid="_x0000_s3075" name="Equation" r:id="rId4" imgW="2501640" imgH="507960" progId="Equation.3">
              <p:embed/>
            </p:oleObj>
          </a:graphicData>
        </a:graphic>
      </p:graphicFrame>
      <p:graphicFrame>
        <p:nvGraphicFramePr>
          <p:cNvPr id="21514" name="Object 10"/>
          <p:cNvGraphicFramePr>
            <a:graphicFrameLocks noChangeAspect="1"/>
          </p:cNvGraphicFramePr>
          <p:nvPr>
            <p:ph sz="quarter" idx="3"/>
          </p:nvPr>
        </p:nvGraphicFramePr>
        <p:xfrm>
          <a:off x="2286000" y="3886200"/>
          <a:ext cx="4800600" cy="773113"/>
        </p:xfrm>
        <a:graphic>
          <a:graphicData uri="http://schemas.openxmlformats.org/presentationml/2006/ole">
            <p:oleObj spid="_x0000_s3076" name="Equation" r:id="rId5" imgW="2286000" imgH="368280" progId="Equation.3">
              <p:embed/>
            </p:oleObj>
          </a:graphicData>
        </a:graphic>
      </p:graphicFrame>
      <p:sp>
        <p:nvSpPr>
          <p:cNvPr id="21512" name="Line 8"/>
          <p:cNvSpPr>
            <a:spLocks noChangeShapeType="1"/>
          </p:cNvSpPr>
          <p:nvPr/>
        </p:nvSpPr>
        <p:spPr bwMode="auto">
          <a:xfrm>
            <a:off x="3733800" y="2895600"/>
            <a:ext cx="533400" cy="0"/>
          </a:xfrm>
          <a:prstGeom prst="line">
            <a:avLst/>
          </a:prstGeom>
          <a:noFill/>
          <a:ln w="28575">
            <a:solidFill>
              <a:schemeClr val="tx1"/>
            </a:solidFill>
            <a:round/>
            <a:headEnd/>
            <a:tailEnd type="stealth" w="lg" len="med"/>
          </a:ln>
          <a:effectLst/>
        </p:spPr>
        <p:txBody>
          <a:bodyPr/>
          <a:lstStyle/>
          <a:p>
            <a:endParaRPr lang="zh-TW" altLang="en-US"/>
          </a:p>
        </p:txBody>
      </p:sp>
      <p:sp>
        <p:nvSpPr>
          <p:cNvPr id="21513" name="Text Box 9"/>
          <p:cNvSpPr txBox="1">
            <a:spLocks noChangeArrowheads="1"/>
          </p:cNvSpPr>
          <p:nvPr/>
        </p:nvSpPr>
        <p:spPr bwMode="auto">
          <a:xfrm>
            <a:off x="609600" y="1524000"/>
            <a:ext cx="8229600" cy="915988"/>
          </a:xfrm>
          <a:prstGeom prst="rect">
            <a:avLst/>
          </a:prstGeom>
          <a:noFill/>
          <a:ln w="9525">
            <a:noFill/>
            <a:miter lim="800000"/>
            <a:headEnd/>
            <a:tailEnd/>
          </a:ln>
          <a:effectLst/>
        </p:spPr>
        <p:txBody>
          <a:bodyPr>
            <a:spAutoFit/>
          </a:bodyPr>
          <a:lstStyle/>
          <a:p>
            <a:r>
              <a:rPr lang="en-US" altLang="zh-TW">
                <a:ea typeface="新細明體" charset="-120"/>
              </a:rPr>
              <a:t>Rather than assuming a constant velocity gradient tensor, we obtain a second order equation describing tracer gradient growth, which yields more accurate solutions (Hua and Klein, 1998):</a:t>
            </a:r>
          </a:p>
        </p:txBody>
      </p:sp>
      <p:sp>
        <p:nvSpPr>
          <p:cNvPr id="21521" name="Text Box 17"/>
          <p:cNvSpPr txBox="1">
            <a:spLocks noChangeArrowheads="1"/>
          </p:cNvSpPr>
          <p:nvPr/>
        </p:nvSpPr>
        <p:spPr bwMode="auto">
          <a:xfrm>
            <a:off x="609600" y="3443288"/>
            <a:ext cx="4181273" cy="369332"/>
          </a:xfrm>
          <a:prstGeom prst="rect">
            <a:avLst/>
          </a:prstGeom>
          <a:noFill/>
          <a:ln w="9525">
            <a:noFill/>
            <a:miter lim="800000"/>
            <a:headEnd/>
            <a:tailEnd/>
          </a:ln>
          <a:effectLst/>
        </p:spPr>
        <p:txBody>
          <a:bodyPr wrap="none">
            <a:spAutoFit/>
          </a:bodyPr>
          <a:lstStyle/>
          <a:p>
            <a:r>
              <a:rPr lang="en-US" altLang="zh-TW" dirty="0">
                <a:ea typeface="新細明體" charset="-120"/>
              </a:rPr>
              <a:t>Which has the following </a:t>
            </a:r>
            <a:r>
              <a:rPr lang="en-US" altLang="zh-TW" dirty="0" err="1">
                <a:ea typeface="新細明體" charset="-120"/>
              </a:rPr>
              <a:t>eigenvalues</a:t>
            </a:r>
            <a:r>
              <a:rPr lang="en-US" altLang="zh-TW" dirty="0">
                <a:ea typeface="新細明體" charset="-120"/>
              </a:rPr>
              <a:t>:</a:t>
            </a:r>
          </a:p>
        </p:txBody>
      </p:sp>
      <p:sp>
        <p:nvSpPr>
          <p:cNvPr id="21523" name="Line 19"/>
          <p:cNvSpPr>
            <a:spLocks noChangeShapeType="1"/>
          </p:cNvSpPr>
          <p:nvPr/>
        </p:nvSpPr>
        <p:spPr bwMode="auto">
          <a:xfrm flipV="1">
            <a:off x="1447800" y="1371600"/>
            <a:ext cx="6324600" cy="0"/>
          </a:xfrm>
          <a:prstGeom prst="line">
            <a:avLst/>
          </a:prstGeom>
          <a:noFill/>
          <a:ln w="57150">
            <a:solidFill>
              <a:schemeClr val="tx1"/>
            </a:solidFill>
            <a:round/>
            <a:headEnd/>
            <a:tailEnd/>
          </a:ln>
          <a:effectLst/>
        </p:spPr>
        <p:txBody>
          <a:bodyPr/>
          <a:lstStyle/>
          <a:p>
            <a:endParaRPr lang="zh-TW"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sz="4000" b="1" dirty="0" smtClean="0">
                <a:solidFill>
                  <a:schemeClr val="tx1"/>
                </a:solidFill>
                <a:effectLst/>
                <a:ea typeface="新細明體" charset="-120"/>
              </a:rPr>
              <a:t>Rapid </a:t>
            </a:r>
            <a:r>
              <a:rPr lang="en-US" altLang="zh-TW" sz="4000" b="1" dirty="0" err="1">
                <a:solidFill>
                  <a:schemeClr val="tx1"/>
                </a:solidFill>
                <a:effectLst/>
                <a:ea typeface="新細明體" charset="-120"/>
              </a:rPr>
              <a:t>filamentation</a:t>
            </a:r>
            <a:r>
              <a:rPr lang="en-US" altLang="zh-TW" sz="4000" b="1" dirty="0">
                <a:solidFill>
                  <a:schemeClr val="tx1"/>
                </a:solidFill>
                <a:effectLst/>
                <a:ea typeface="新細明體" charset="-120"/>
              </a:rPr>
              <a:t> zones</a:t>
            </a:r>
          </a:p>
        </p:txBody>
      </p:sp>
      <p:graphicFrame>
        <p:nvGraphicFramePr>
          <p:cNvPr id="27652" name="Object 4"/>
          <p:cNvGraphicFramePr>
            <a:graphicFrameLocks noChangeAspect="1"/>
          </p:cNvGraphicFramePr>
          <p:nvPr>
            <p:ph sz="half" idx="1"/>
          </p:nvPr>
        </p:nvGraphicFramePr>
        <p:xfrm>
          <a:off x="3429000" y="2779713"/>
          <a:ext cx="2857500" cy="679450"/>
        </p:xfrm>
        <a:graphic>
          <a:graphicData uri="http://schemas.openxmlformats.org/presentationml/2006/ole">
            <p:oleObj spid="_x0000_s4098" name="Equation" r:id="rId3" imgW="799920" imgH="190440" progId="Equation.3">
              <p:embed/>
            </p:oleObj>
          </a:graphicData>
        </a:graphic>
      </p:graphicFrame>
      <p:graphicFrame>
        <p:nvGraphicFramePr>
          <p:cNvPr id="27654" name="Object 6"/>
          <p:cNvGraphicFramePr>
            <a:graphicFrameLocks noChangeAspect="1"/>
          </p:cNvGraphicFramePr>
          <p:nvPr>
            <p:ph sz="half" idx="2"/>
          </p:nvPr>
        </p:nvGraphicFramePr>
        <p:xfrm>
          <a:off x="2895600" y="4191000"/>
          <a:ext cx="3962400" cy="762000"/>
        </p:xfrm>
        <a:graphic>
          <a:graphicData uri="http://schemas.openxmlformats.org/presentationml/2006/ole">
            <p:oleObj spid="_x0000_s4099" name="Equation" r:id="rId4" imgW="990360" imgH="190440" progId="Equation.3">
              <p:embed/>
            </p:oleObj>
          </a:graphicData>
        </a:graphic>
      </p:graphicFrame>
      <p:sp>
        <p:nvSpPr>
          <p:cNvPr id="27656" name="Text Box 8"/>
          <p:cNvSpPr txBox="1">
            <a:spLocks noChangeArrowheads="1"/>
          </p:cNvSpPr>
          <p:nvPr/>
        </p:nvSpPr>
        <p:spPr bwMode="auto">
          <a:xfrm>
            <a:off x="641350" y="1598613"/>
            <a:ext cx="8094203" cy="1200329"/>
          </a:xfrm>
          <a:prstGeom prst="rect">
            <a:avLst/>
          </a:prstGeom>
          <a:noFill/>
          <a:ln w="9525">
            <a:noFill/>
            <a:miter lim="800000"/>
            <a:headEnd/>
            <a:tailEnd/>
          </a:ln>
          <a:effectLst/>
        </p:spPr>
        <p:txBody>
          <a:bodyPr wrap="none">
            <a:spAutoFit/>
          </a:bodyPr>
          <a:lstStyle/>
          <a:p>
            <a:r>
              <a:rPr lang="en-US" altLang="zh-TW" dirty="0">
                <a:ea typeface="新細明體" charset="-120"/>
              </a:rPr>
              <a:t>Okubo-Weiss and </a:t>
            </a:r>
            <a:r>
              <a:rPr lang="en-US" altLang="zh-TW" dirty="0" err="1">
                <a:ea typeface="新細明體" charset="-120"/>
              </a:rPr>
              <a:t>Hua</a:t>
            </a:r>
            <a:r>
              <a:rPr lang="en-US" altLang="zh-TW" dirty="0">
                <a:ea typeface="新細明體" charset="-120"/>
              </a:rPr>
              <a:t>-Klein </a:t>
            </a:r>
            <a:r>
              <a:rPr lang="en-US" altLang="zh-TW" dirty="0" err="1">
                <a:ea typeface="新細明體" charset="-120"/>
              </a:rPr>
              <a:t>eigenvalues</a:t>
            </a:r>
            <a:r>
              <a:rPr lang="en-US" altLang="zh-TW" dirty="0">
                <a:ea typeface="新細明體" charset="-120"/>
              </a:rPr>
              <a:t> are frequencies associated with </a:t>
            </a:r>
          </a:p>
          <a:p>
            <a:r>
              <a:rPr lang="en-US" altLang="zh-TW" dirty="0">
                <a:ea typeface="新細明體" charset="-120"/>
              </a:rPr>
              <a:t>either oscillatory or exponential decay/growth.  An </a:t>
            </a:r>
            <a:r>
              <a:rPr lang="en-US" altLang="zh-TW" i="1" dirty="0">
                <a:ea typeface="新細明體" charset="-120"/>
              </a:rPr>
              <a:t>e</a:t>
            </a:r>
            <a:r>
              <a:rPr lang="en-US" altLang="zh-TW" dirty="0">
                <a:ea typeface="新細明體" charset="-120"/>
              </a:rPr>
              <a:t>-folding type </a:t>
            </a:r>
          </a:p>
          <a:p>
            <a:r>
              <a:rPr lang="en-US" altLang="zh-TW" dirty="0">
                <a:ea typeface="新細明體" charset="-120"/>
              </a:rPr>
              <a:t>timescale can be defined – the </a:t>
            </a:r>
            <a:r>
              <a:rPr lang="en-US" altLang="zh-TW" dirty="0" err="1">
                <a:ea typeface="新細明體" charset="-120"/>
              </a:rPr>
              <a:t>filamentation</a:t>
            </a:r>
            <a:r>
              <a:rPr lang="en-US" altLang="zh-TW" dirty="0">
                <a:ea typeface="新細明體" charset="-120"/>
              </a:rPr>
              <a:t> time – for the real part </a:t>
            </a:r>
            <a:r>
              <a:rPr lang="en-US" altLang="zh-TW" i="1" dirty="0" err="1">
                <a:latin typeface="Symbol" pitchFamily="8" charset="2"/>
                <a:ea typeface="新細明體" charset="-120"/>
              </a:rPr>
              <a:t>l</a:t>
            </a:r>
            <a:r>
              <a:rPr lang="en-US" altLang="zh-TW" i="1" baseline="-25000" dirty="0" err="1">
                <a:ea typeface="新細明體" charset="-120"/>
              </a:rPr>
              <a:t>i</a:t>
            </a:r>
            <a:r>
              <a:rPr lang="en-US" altLang="zh-TW" i="1" baseline="-25000" dirty="0">
                <a:ea typeface="新細明體" charset="-120"/>
              </a:rPr>
              <a:t> </a:t>
            </a:r>
            <a:endParaRPr lang="en-US" altLang="zh-TW" dirty="0">
              <a:ea typeface="新細明體" charset="-120"/>
            </a:endParaRPr>
          </a:p>
          <a:p>
            <a:r>
              <a:rPr lang="en-US" altLang="zh-TW" dirty="0">
                <a:ea typeface="新細明體" charset="-120"/>
              </a:rPr>
              <a:t>(i.e., where there is exponential growth rates):</a:t>
            </a:r>
            <a:endParaRPr lang="en-US" altLang="zh-TW" i="1" dirty="0">
              <a:ea typeface="新細明體" charset="-120"/>
            </a:endParaRPr>
          </a:p>
        </p:txBody>
      </p:sp>
      <p:sp>
        <p:nvSpPr>
          <p:cNvPr id="27657" name="Text Box 9"/>
          <p:cNvSpPr txBox="1">
            <a:spLocks noChangeArrowheads="1"/>
          </p:cNvSpPr>
          <p:nvPr/>
        </p:nvSpPr>
        <p:spPr bwMode="auto">
          <a:xfrm>
            <a:off x="654050" y="3429000"/>
            <a:ext cx="8241359" cy="646331"/>
          </a:xfrm>
          <a:prstGeom prst="rect">
            <a:avLst/>
          </a:prstGeom>
          <a:noFill/>
          <a:ln w="9525">
            <a:noFill/>
            <a:miter lim="800000"/>
            <a:headEnd/>
            <a:tailEnd/>
          </a:ln>
          <a:effectLst/>
        </p:spPr>
        <p:txBody>
          <a:bodyPr wrap="none">
            <a:spAutoFit/>
          </a:bodyPr>
          <a:lstStyle/>
          <a:p>
            <a:r>
              <a:rPr lang="en-US" altLang="zh-TW" dirty="0">
                <a:ea typeface="新細明體" charset="-120"/>
              </a:rPr>
              <a:t>Given typical convective overturning timescales of about 30 min, we define</a:t>
            </a:r>
          </a:p>
          <a:p>
            <a:r>
              <a:rPr lang="en-US" altLang="zh-TW" dirty="0">
                <a:ea typeface="新細明體" charset="-120"/>
              </a:rPr>
              <a:t>a </a:t>
            </a:r>
            <a:r>
              <a:rPr lang="en-US" altLang="zh-TW" b="1" i="1" dirty="0">
                <a:ea typeface="新細明體" charset="-120"/>
              </a:rPr>
              <a:t>rapid </a:t>
            </a:r>
            <a:r>
              <a:rPr lang="en-US" altLang="zh-TW" b="1" i="1" dirty="0" err="1">
                <a:ea typeface="新細明體" charset="-120"/>
              </a:rPr>
              <a:t>filamentation</a:t>
            </a:r>
            <a:r>
              <a:rPr lang="en-US" altLang="zh-TW" b="1" i="1" dirty="0">
                <a:ea typeface="新細明體" charset="-120"/>
              </a:rPr>
              <a:t> zone </a:t>
            </a:r>
            <a:r>
              <a:rPr lang="en-US" altLang="zh-TW" dirty="0">
                <a:ea typeface="新細明體" charset="-120"/>
              </a:rPr>
              <a:t>as a region where:</a:t>
            </a:r>
            <a:endParaRPr lang="en-US" altLang="zh-TW" b="1" i="1" dirty="0">
              <a:ea typeface="新細明體" charset="-120"/>
            </a:endParaRPr>
          </a:p>
        </p:txBody>
      </p:sp>
      <p:sp>
        <p:nvSpPr>
          <p:cNvPr id="27658" name="Text Box 10"/>
          <p:cNvSpPr txBox="1">
            <a:spLocks noChangeArrowheads="1"/>
          </p:cNvSpPr>
          <p:nvPr/>
        </p:nvSpPr>
        <p:spPr bwMode="auto">
          <a:xfrm>
            <a:off x="609600" y="5484813"/>
            <a:ext cx="8001000" cy="923330"/>
          </a:xfrm>
          <a:prstGeom prst="rect">
            <a:avLst/>
          </a:prstGeom>
          <a:noFill/>
          <a:ln w="9525">
            <a:noFill/>
            <a:miter lim="800000"/>
            <a:headEnd/>
            <a:tailEnd/>
          </a:ln>
          <a:effectLst/>
        </p:spPr>
        <p:txBody>
          <a:bodyPr>
            <a:spAutoFit/>
          </a:bodyPr>
          <a:lstStyle/>
          <a:p>
            <a:r>
              <a:rPr lang="en-US" altLang="zh-TW" dirty="0">
                <a:ea typeface="新細明體" charset="-120"/>
              </a:rPr>
              <a:t>We hypothesize that deep convection is strongly deformed and susceptible to enhanced entrainment and subsequent suppression in such regions.</a:t>
            </a:r>
            <a:endParaRPr lang="en-US" altLang="zh-TW" b="1" i="1" dirty="0">
              <a:ea typeface="新細明體" charset="-120"/>
            </a:endParaRPr>
          </a:p>
        </p:txBody>
      </p:sp>
      <p:sp>
        <p:nvSpPr>
          <p:cNvPr id="27659" name="Line 11"/>
          <p:cNvSpPr>
            <a:spLocks noChangeShapeType="1"/>
          </p:cNvSpPr>
          <p:nvPr/>
        </p:nvSpPr>
        <p:spPr bwMode="auto">
          <a:xfrm flipV="1">
            <a:off x="1447800" y="1524000"/>
            <a:ext cx="6324600" cy="0"/>
          </a:xfrm>
          <a:prstGeom prst="line">
            <a:avLst/>
          </a:prstGeom>
          <a:noFill/>
          <a:ln w="57150">
            <a:solidFill>
              <a:schemeClr val="tx1"/>
            </a:solidFill>
            <a:round/>
            <a:headEnd/>
            <a:tailEnd/>
          </a:ln>
          <a:effectLst/>
        </p:spPr>
        <p:txBody>
          <a:bodyPr/>
          <a:lstStyle/>
          <a:p>
            <a:endParaRPr lang="zh-TW" altLang="en-US"/>
          </a:p>
        </p:txBody>
      </p:sp>
      <p:sp>
        <p:nvSpPr>
          <p:cNvPr id="27660" name="Line 12"/>
          <p:cNvSpPr>
            <a:spLocks noChangeShapeType="1"/>
          </p:cNvSpPr>
          <p:nvPr/>
        </p:nvSpPr>
        <p:spPr bwMode="auto">
          <a:xfrm flipV="1">
            <a:off x="1447800" y="5334000"/>
            <a:ext cx="6324600" cy="0"/>
          </a:xfrm>
          <a:prstGeom prst="line">
            <a:avLst/>
          </a:prstGeom>
          <a:noFill/>
          <a:ln w="57150">
            <a:solidFill>
              <a:schemeClr val="tx1"/>
            </a:solidFill>
            <a:round/>
            <a:headEnd/>
            <a:tailEnd/>
          </a:ln>
          <a:effectLst/>
        </p:spPr>
        <p:txBody>
          <a:bodyPr/>
          <a:lstStyle/>
          <a:p>
            <a:endParaRPr lang="zh-TW"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次眼牆的形成</a:t>
            </a:r>
            <a:endParaRPr lang="zh-TW" altLang="en-US" dirty="0"/>
          </a:p>
        </p:txBody>
      </p:sp>
      <p:sp>
        <p:nvSpPr>
          <p:cNvPr id="3" name="內容版面配置區 2"/>
          <p:cNvSpPr>
            <a:spLocks noGrp="1"/>
          </p:cNvSpPr>
          <p:nvPr>
            <p:ph idx="1"/>
          </p:nvPr>
        </p:nvSpPr>
        <p:spPr/>
        <p:txBody>
          <a:bodyPr>
            <a:normAutofit/>
          </a:bodyPr>
          <a:lstStyle/>
          <a:p>
            <a:r>
              <a:rPr lang="zh-TW" altLang="en-US" dirty="0" smtClean="0"/>
              <a:t>前人研究結果顯示熱帶氣旋中的內動力機制及環境的動力機制都有助於次眼牆生成</a:t>
            </a:r>
            <a:endParaRPr lang="en-US" altLang="zh-TW" dirty="0" smtClean="0"/>
          </a:p>
          <a:p>
            <a:pPr lvl="1"/>
            <a:r>
              <a:rPr lang="zh-TW" altLang="en-US" dirty="0" smtClean="0"/>
              <a:t>如渦旋羅士比波</a:t>
            </a:r>
            <a:r>
              <a:rPr lang="en-US" altLang="zh-TW" dirty="0" smtClean="0"/>
              <a:t>VRWs</a:t>
            </a:r>
          </a:p>
          <a:p>
            <a:pPr lvl="2" algn="r">
              <a:buNone/>
            </a:pPr>
            <a:r>
              <a:rPr lang="en-US" altLang="zh-TW" dirty="0" smtClean="0"/>
              <a:t>-Montgomery &amp; </a:t>
            </a:r>
            <a:r>
              <a:rPr lang="en-US" altLang="zh-TW" dirty="0" err="1" smtClean="0"/>
              <a:t>Kallenbach</a:t>
            </a:r>
            <a:r>
              <a:rPr lang="en-US" altLang="zh-TW" dirty="0" smtClean="0"/>
              <a:t> 1997</a:t>
            </a:r>
          </a:p>
          <a:p>
            <a:pPr lvl="1"/>
            <a:r>
              <a:rPr lang="zh-TW" altLang="en-US" dirty="0" smtClean="0"/>
              <a:t>雙渦旋的軸對稱化交互作用</a:t>
            </a:r>
            <a:endParaRPr lang="en-US" altLang="zh-TW" dirty="0" smtClean="0"/>
          </a:p>
          <a:p>
            <a:pPr lvl="2" algn="r">
              <a:buNone/>
            </a:pPr>
            <a:r>
              <a:rPr lang="en-US" altLang="zh-TW" dirty="0" smtClean="0"/>
              <a:t>-</a:t>
            </a:r>
            <a:r>
              <a:rPr lang="en-US" altLang="zh-TW" dirty="0" err="1" smtClean="0"/>
              <a:t>Kuo</a:t>
            </a:r>
            <a:r>
              <a:rPr lang="en-US" altLang="zh-TW" dirty="0" smtClean="0"/>
              <a:t> et al. 2004, 2008</a:t>
            </a:r>
          </a:p>
          <a:p>
            <a:r>
              <a:rPr lang="zh-TW" altLang="en-US" dirty="0" smtClean="0"/>
              <a:t>透過</a:t>
            </a:r>
            <a:r>
              <a:rPr lang="en-US" altLang="zh-TW" dirty="0" smtClean="0"/>
              <a:t>WISHE</a:t>
            </a:r>
            <a:r>
              <a:rPr lang="zh-TW" altLang="en-US" dirty="0" smtClean="0"/>
              <a:t>機制而增強的擾動有助於次眼牆的生成</a:t>
            </a:r>
            <a:endParaRPr lang="en-US" altLang="zh-TW" dirty="0" smtClean="0"/>
          </a:p>
          <a:p>
            <a:pPr lvl="2" algn="r">
              <a:buNone/>
            </a:pPr>
            <a:r>
              <a:rPr lang="en-US" altLang="zh-TW" dirty="0" smtClean="0"/>
              <a:t>-</a:t>
            </a:r>
            <a:r>
              <a:rPr lang="en-US" altLang="zh-TW" dirty="0" err="1" smtClean="0"/>
              <a:t>Nong</a:t>
            </a:r>
            <a:r>
              <a:rPr lang="en-US" altLang="zh-TW" dirty="0" smtClean="0"/>
              <a:t> &amp; Emanuel 2003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1143000"/>
          </a:xfrm>
        </p:spPr>
        <p:txBody>
          <a:bodyPr>
            <a:normAutofit fontScale="90000"/>
          </a:bodyPr>
          <a:lstStyle/>
          <a:p>
            <a:r>
              <a:rPr lang="zh-TW" altLang="en-US" dirty="0" smtClean="0"/>
              <a:t>前人研究</a:t>
            </a:r>
            <a:r>
              <a:rPr lang="en-US" altLang="zh-TW" dirty="0" smtClean="0"/>
              <a:t>-</a:t>
            </a:r>
            <a:r>
              <a:rPr lang="zh-TW" altLang="en-US" dirty="0" smtClean="0"/>
              <a:t>雲冰對次眼牆形成之影響</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800" dirty="0" smtClean="0"/>
              <a:t>Willoughby et al.(1984)</a:t>
            </a:r>
            <a:r>
              <a:rPr lang="zh-TW" altLang="en-US" sz="2800" dirty="0" smtClean="0"/>
              <a:t>透過軸對稱數值模式的實驗結果指出冰的存在很重要，高空雲冰的溶解冷卻，會使得低層對流不穩定度增加</a:t>
            </a:r>
            <a:endParaRPr lang="en-US" altLang="zh-TW" sz="2800" dirty="0" smtClean="0"/>
          </a:p>
          <a:p>
            <a:pPr marL="342900" lvl="2" indent="-342900">
              <a:buFont typeface="Wingdings 2"/>
              <a:buChar char=""/>
            </a:pPr>
            <a:r>
              <a:rPr lang="zh-TW" altLang="en-US" sz="2800" dirty="0" smtClean="0"/>
              <a:t>但觀測結果則顯示所有熱帶氣旋都包含冰相粒子，但不是每個都有雙眼牆的出現</a:t>
            </a:r>
            <a:endParaRPr lang="en-US" altLang="zh-TW" sz="2800" dirty="0" smtClean="0"/>
          </a:p>
          <a:p>
            <a:pPr marL="1257300" lvl="4" indent="-342900" algn="r">
              <a:buNone/>
            </a:pPr>
            <a:r>
              <a:rPr lang="en-US" altLang="zh-TW" sz="2400" dirty="0" smtClean="0"/>
              <a:t>-Molinari &amp; </a:t>
            </a:r>
            <a:r>
              <a:rPr lang="en-US" altLang="zh-TW" sz="2400" dirty="0" err="1" smtClean="0"/>
              <a:t>Vollaro</a:t>
            </a:r>
            <a:r>
              <a:rPr lang="en-US" altLang="zh-TW" sz="2400" dirty="0" smtClean="0"/>
              <a:t> (1990)</a:t>
            </a:r>
          </a:p>
          <a:p>
            <a:r>
              <a:rPr lang="en-US" altLang="zh-TW" sz="2800" dirty="0" err="1" smtClean="0"/>
              <a:t>Terwey</a:t>
            </a:r>
            <a:r>
              <a:rPr lang="en-US" altLang="zh-TW" sz="2800" dirty="0" smtClean="0"/>
              <a:t> &amp; Montgomery(2008)</a:t>
            </a:r>
            <a:r>
              <a:rPr lang="zh-TW" altLang="en-US" sz="2800" dirty="0" smtClean="0"/>
              <a:t>的敏感度實驗中發現在暖雨實驗裡，也會有雙眼牆的出現，表示冰相粒子不是形成雙眼牆的必要條件，而他們也發現無冰相粒子時兩眼牆距離較近，替換時間也較短</a:t>
            </a:r>
            <a:endParaRPr lang="zh-TW" altLang="en-US" sz="2800" dirty="0"/>
          </a:p>
        </p:txBody>
      </p:sp>
      <p:sp>
        <p:nvSpPr>
          <p:cNvPr id="4" name="文字方塊 3"/>
          <p:cNvSpPr txBox="1"/>
          <p:nvPr/>
        </p:nvSpPr>
        <p:spPr>
          <a:xfrm>
            <a:off x="1043608" y="5949280"/>
            <a:ext cx="7007046" cy="523220"/>
          </a:xfrm>
          <a:prstGeom prst="rect">
            <a:avLst/>
          </a:prstGeom>
          <a:solidFill>
            <a:schemeClr val="accent2"/>
          </a:solidFill>
        </p:spPr>
        <p:txBody>
          <a:bodyPr wrap="none" rtlCol="0">
            <a:spAutoFit/>
          </a:bodyPr>
          <a:lstStyle/>
          <a:p>
            <a:r>
              <a:rPr lang="zh-TW" altLang="en-US" sz="2800" b="1" dirty="0" smtClean="0">
                <a:latin typeface="+mj-ea"/>
                <a:ea typeface="+mj-ea"/>
              </a:rPr>
              <a:t>作者認為冰相粒子可能會影響眼牆替換過程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WRF</a:t>
            </a:r>
            <a:r>
              <a:rPr lang="zh-TW" altLang="en-US" dirty="0" smtClean="0"/>
              <a:t>模式設定</a:t>
            </a:r>
            <a:r>
              <a:rPr lang="en-US" altLang="zh-TW" dirty="0" smtClean="0"/>
              <a:t>&amp;</a:t>
            </a:r>
            <a:r>
              <a:rPr lang="zh-TW" altLang="en-US" dirty="0" smtClean="0"/>
              <a:t>實驗設計</a:t>
            </a:r>
            <a:endParaRPr lang="zh-TW" altLang="en-US" dirty="0"/>
          </a:p>
        </p:txBody>
      </p:sp>
      <p:sp>
        <p:nvSpPr>
          <p:cNvPr id="3" name="內容版面配置區 2"/>
          <p:cNvSpPr>
            <a:spLocks noGrp="1"/>
          </p:cNvSpPr>
          <p:nvPr>
            <p:ph idx="1"/>
          </p:nvPr>
        </p:nvSpPr>
        <p:spPr>
          <a:xfrm>
            <a:off x="457200" y="1927373"/>
            <a:ext cx="8229600" cy="4525963"/>
          </a:xfrm>
        </p:spPr>
        <p:txBody>
          <a:bodyPr>
            <a:normAutofit fontScale="92500" lnSpcReduction="10000"/>
          </a:bodyPr>
          <a:lstStyle/>
          <a:p>
            <a:endParaRPr lang="en-US" altLang="zh-TW" dirty="0" smtClean="0"/>
          </a:p>
          <a:p>
            <a:endParaRPr lang="en-US" altLang="zh-TW" dirty="0" smtClean="0"/>
          </a:p>
          <a:p>
            <a:endParaRPr lang="en-US" altLang="zh-TW" dirty="0" smtClean="0"/>
          </a:p>
          <a:p>
            <a:endParaRPr lang="en-US" altLang="zh-TW" dirty="0" smtClean="0"/>
          </a:p>
          <a:p>
            <a:r>
              <a:rPr lang="en-US" altLang="zh-TW" dirty="0" smtClean="0"/>
              <a:t>Lin et al.: </a:t>
            </a:r>
            <a:r>
              <a:rPr lang="en-US" altLang="zh-TW" dirty="0" err="1" smtClean="0"/>
              <a:t>q</a:t>
            </a:r>
            <a:r>
              <a:rPr lang="en-US" altLang="zh-TW" baseline="-25000" dirty="0" err="1" smtClean="0"/>
              <a:t>v</a:t>
            </a:r>
            <a:r>
              <a:rPr lang="en-US" altLang="zh-TW" dirty="0" smtClean="0"/>
              <a:t>, q</a:t>
            </a:r>
            <a:r>
              <a:rPr lang="en-US" altLang="zh-TW" baseline="-25000" dirty="0" smtClean="0"/>
              <a:t>c</a:t>
            </a:r>
            <a:r>
              <a:rPr lang="en-US" altLang="zh-TW" dirty="0" smtClean="0"/>
              <a:t>, </a:t>
            </a:r>
            <a:r>
              <a:rPr lang="en-US" altLang="zh-TW" dirty="0" err="1" smtClean="0"/>
              <a:t>q</a:t>
            </a:r>
            <a:r>
              <a:rPr lang="en-US" altLang="zh-TW" baseline="-25000" dirty="0" err="1" smtClean="0"/>
              <a:t>r</a:t>
            </a:r>
            <a:r>
              <a:rPr lang="en-US" altLang="zh-TW" dirty="0" smtClean="0"/>
              <a:t>, </a:t>
            </a:r>
            <a:r>
              <a:rPr lang="en-US" altLang="zh-TW" dirty="0" err="1" smtClean="0"/>
              <a:t>q</a:t>
            </a:r>
            <a:r>
              <a:rPr lang="en-US" altLang="zh-TW" baseline="-25000" dirty="0" err="1" smtClean="0"/>
              <a:t>g</a:t>
            </a:r>
            <a:r>
              <a:rPr lang="en-US" altLang="zh-TW" dirty="0" smtClean="0"/>
              <a:t>, </a:t>
            </a:r>
            <a:r>
              <a:rPr lang="en-US" altLang="zh-TW" dirty="0" err="1" smtClean="0"/>
              <a:t>q</a:t>
            </a:r>
            <a:r>
              <a:rPr lang="en-US" altLang="zh-TW" baseline="-25000" dirty="0" err="1" smtClean="0"/>
              <a:t>i</a:t>
            </a:r>
            <a:r>
              <a:rPr lang="en-US" altLang="zh-TW" dirty="0" smtClean="0"/>
              <a:t>, </a:t>
            </a:r>
            <a:r>
              <a:rPr lang="en-US" altLang="zh-TW" dirty="0" err="1" smtClean="0"/>
              <a:t>q</a:t>
            </a:r>
            <a:r>
              <a:rPr lang="en-US" altLang="zh-TW" baseline="-25000" dirty="0" err="1" smtClean="0"/>
              <a:t>s</a:t>
            </a:r>
            <a:endParaRPr lang="en-US" altLang="zh-TW" baseline="-25000" dirty="0" smtClean="0"/>
          </a:p>
          <a:p>
            <a:r>
              <a:rPr lang="en-US" altLang="zh-TW" sz="2800" dirty="0" smtClean="0"/>
              <a:t>σ=28</a:t>
            </a:r>
            <a:r>
              <a:rPr lang="zh-TW" altLang="en-US" sz="2800" dirty="0" smtClean="0"/>
              <a:t>層</a:t>
            </a:r>
            <a:endParaRPr lang="en-US" altLang="zh-TW" sz="2800" dirty="0" smtClean="0"/>
          </a:p>
          <a:p>
            <a:r>
              <a:rPr lang="zh-TW" altLang="en-US" dirty="0" smtClean="0"/>
              <a:t>積分</a:t>
            </a:r>
            <a:r>
              <a:rPr lang="en-US" altLang="zh-TW" dirty="0" smtClean="0"/>
              <a:t>9</a:t>
            </a:r>
            <a:r>
              <a:rPr lang="zh-TW" altLang="en-US" dirty="0" smtClean="0"/>
              <a:t>天，每</a:t>
            </a:r>
            <a:r>
              <a:rPr lang="en-US" altLang="zh-TW" dirty="0" smtClean="0"/>
              <a:t>10</a:t>
            </a:r>
            <a:r>
              <a:rPr lang="zh-TW" altLang="en-US" dirty="0" smtClean="0"/>
              <a:t>分鐘輸出一筆</a:t>
            </a:r>
            <a:endParaRPr lang="en-US" altLang="zh-TW" dirty="0" smtClean="0"/>
          </a:p>
          <a:p>
            <a:r>
              <a:rPr lang="zh-TW" altLang="en-US" dirty="0" smtClean="0"/>
              <a:t>敏感度實驗：</a:t>
            </a:r>
            <a:r>
              <a:rPr lang="en-US" altLang="zh-TW" dirty="0" smtClean="0"/>
              <a:t> </a:t>
            </a:r>
            <a:r>
              <a:rPr lang="zh-TW" altLang="en-US" dirty="0" smtClean="0"/>
              <a:t>將雲微物理法中軟雹昇華作用</a:t>
            </a:r>
            <a:r>
              <a:rPr lang="en-US" altLang="zh-TW" dirty="0" smtClean="0"/>
              <a:t>			</a:t>
            </a:r>
            <a:r>
              <a:rPr lang="zh-TW" altLang="en-US" dirty="0" smtClean="0"/>
              <a:t>減半（</a:t>
            </a:r>
            <a:r>
              <a:rPr lang="en-US" altLang="zh-TW" dirty="0" smtClean="0"/>
              <a:t>ICE</a:t>
            </a:r>
            <a:r>
              <a:rPr lang="zh-TW" altLang="en-US" dirty="0" smtClean="0"/>
              <a:t>）其餘設定同</a:t>
            </a:r>
            <a:r>
              <a:rPr lang="en-US" altLang="zh-TW" dirty="0" smtClean="0"/>
              <a:t>CTL</a:t>
            </a:r>
            <a:endParaRPr lang="zh-TW" altLang="en-US" dirty="0"/>
          </a:p>
        </p:txBody>
      </p:sp>
      <p:graphicFrame>
        <p:nvGraphicFramePr>
          <p:cNvPr id="4" name="表格 3"/>
          <p:cNvGraphicFramePr>
            <a:graphicFrameLocks noGrp="1"/>
          </p:cNvGraphicFramePr>
          <p:nvPr/>
        </p:nvGraphicFramePr>
        <p:xfrm>
          <a:off x="467544" y="1484784"/>
          <a:ext cx="8362930" cy="2388455"/>
        </p:xfrm>
        <a:graphic>
          <a:graphicData uri="http://schemas.openxmlformats.org/drawingml/2006/table">
            <a:tbl>
              <a:tblPr firstRow="1" bandRow="1">
                <a:tableStyleId>{5C22544A-7EE6-4342-B048-85BDC9FD1C3A}</a:tableStyleId>
              </a:tblPr>
              <a:tblGrid>
                <a:gridCol w="1770380"/>
                <a:gridCol w="1654493"/>
                <a:gridCol w="1654493"/>
                <a:gridCol w="1641782"/>
                <a:gridCol w="1641782"/>
              </a:tblGrid>
              <a:tr h="350597">
                <a:tc>
                  <a:txBody>
                    <a:bodyPr/>
                    <a:lstStyle/>
                    <a:p>
                      <a:pPr algn="ctr"/>
                      <a:r>
                        <a:rPr lang="en-US" altLang="zh-TW" sz="2000" dirty="0" smtClean="0"/>
                        <a:t>Domain</a:t>
                      </a:r>
                      <a:endParaRPr lang="zh-TW" altLang="en-US" sz="2000" dirty="0"/>
                    </a:p>
                  </a:txBody>
                  <a:tcPr/>
                </a:tc>
                <a:tc>
                  <a:txBody>
                    <a:bodyPr/>
                    <a:lstStyle/>
                    <a:p>
                      <a:pPr algn="ctr"/>
                      <a:r>
                        <a:rPr lang="en-US" altLang="zh-TW" sz="2000" dirty="0" smtClean="0"/>
                        <a:t>1</a:t>
                      </a:r>
                      <a:endParaRPr lang="zh-TW" altLang="en-US" sz="2000" dirty="0"/>
                    </a:p>
                  </a:txBody>
                  <a:tcPr/>
                </a:tc>
                <a:tc>
                  <a:txBody>
                    <a:bodyPr/>
                    <a:lstStyle/>
                    <a:p>
                      <a:pPr algn="ctr"/>
                      <a:r>
                        <a:rPr lang="en-US" altLang="zh-TW" sz="2000" dirty="0" smtClean="0"/>
                        <a:t>2</a:t>
                      </a:r>
                      <a:endParaRPr lang="zh-TW" altLang="en-US" sz="2000" dirty="0"/>
                    </a:p>
                  </a:txBody>
                  <a:tcPr/>
                </a:tc>
                <a:tc>
                  <a:txBody>
                    <a:bodyPr/>
                    <a:lstStyle/>
                    <a:p>
                      <a:pPr algn="ctr"/>
                      <a:r>
                        <a:rPr lang="en-US" altLang="zh-TW" sz="2000" dirty="0" smtClean="0"/>
                        <a:t>3</a:t>
                      </a:r>
                      <a:endParaRPr lang="zh-TW" altLang="en-US" sz="2000" dirty="0"/>
                    </a:p>
                  </a:txBody>
                  <a:tcPr/>
                </a:tc>
                <a:tc>
                  <a:txBody>
                    <a:bodyPr/>
                    <a:lstStyle/>
                    <a:p>
                      <a:pPr algn="ctr"/>
                      <a:r>
                        <a:rPr lang="en-US" altLang="zh-TW" sz="2000" dirty="0" smtClean="0"/>
                        <a:t>4</a:t>
                      </a:r>
                      <a:endParaRPr lang="zh-TW" altLang="en-US" sz="2000" dirty="0"/>
                    </a:p>
                  </a:txBody>
                  <a:tcPr/>
                </a:tc>
              </a:tr>
              <a:tr h="350597">
                <a:tc>
                  <a:txBody>
                    <a:bodyPr/>
                    <a:lstStyle/>
                    <a:p>
                      <a:pPr algn="ctr"/>
                      <a:r>
                        <a:rPr lang="zh-TW" altLang="en-US" sz="2000" dirty="0" smtClean="0"/>
                        <a:t>水平網格間距</a:t>
                      </a:r>
                      <a:endParaRPr lang="zh-TW" altLang="en-US" sz="2000" dirty="0"/>
                    </a:p>
                  </a:txBody>
                  <a:tcPr/>
                </a:tc>
                <a:tc>
                  <a:txBody>
                    <a:bodyPr/>
                    <a:lstStyle/>
                    <a:p>
                      <a:pPr algn="ctr"/>
                      <a:r>
                        <a:rPr lang="en-US" altLang="zh-TW" sz="2000" dirty="0" smtClean="0"/>
                        <a:t>54km</a:t>
                      </a:r>
                      <a:endParaRPr lang="zh-TW" altLang="en-US" sz="2000" dirty="0"/>
                    </a:p>
                  </a:txBody>
                  <a:tcPr/>
                </a:tc>
                <a:tc>
                  <a:txBody>
                    <a:bodyPr/>
                    <a:lstStyle/>
                    <a:p>
                      <a:pPr algn="ctr"/>
                      <a:r>
                        <a:rPr lang="en-US" altLang="zh-TW" sz="2000" dirty="0" smtClean="0"/>
                        <a:t>18km</a:t>
                      </a:r>
                      <a:endParaRPr lang="zh-TW" altLang="en-US" sz="2000" dirty="0"/>
                    </a:p>
                  </a:txBody>
                  <a:tcPr/>
                </a:tc>
                <a:tc>
                  <a:txBody>
                    <a:bodyPr/>
                    <a:lstStyle/>
                    <a:p>
                      <a:pPr algn="ctr"/>
                      <a:r>
                        <a:rPr lang="en-US" altLang="zh-TW" sz="2000" dirty="0" smtClean="0"/>
                        <a:t>6km</a:t>
                      </a:r>
                      <a:endParaRPr lang="zh-TW" altLang="en-US" sz="2000" dirty="0"/>
                    </a:p>
                  </a:txBody>
                  <a:tcPr/>
                </a:tc>
                <a:tc>
                  <a:txBody>
                    <a:bodyPr/>
                    <a:lstStyle/>
                    <a:p>
                      <a:pPr algn="ctr"/>
                      <a:r>
                        <a:rPr lang="en-US" altLang="zh-TW" sz="2000" dirty="0" smtClean="0"/>
                        <a:t>2km</a:t>
                      </a:r>
                      <a:endParaRPr lang="zh-TW" altLang="en-US" sz="2000" dirty="0"/>
                    </a:p>
                  </a:txBody>
                  <a:tcPr/>
                </a:tc>
              </a:tr>
              <a:tr h="350597">
                <a:tc>
                  <a:txBody>
                    <a:bodyPr/>
                    <a:lstStyle/>
                    <a:p>
                      <a:pPr algn="ctr"/>
                      <a:r>
                        <a:rPr lang="zh-TW" altLang="en-US" sz="2000" dirty="0" smtClean="0"/>
                        <a:t>積雲參數化</a:t>
                      </a:r>
                      <a:endParaRPr lang="zh-TW" altLang="en-US" sz="2000" dirty="0"/>
                    </a:p>
                  </a:txBody>
                  <a:tcPr/>
                </a:tc>
                <a:tc>
                  <a:txBody>
                    <a:bodyPr/>
                    <a:lstStyle/>
                    <a:p>
                      <a:pPr algn="ctr"/>
                      <a:r>
                        <a:rPr lang="en-US" altLang="zh-TW" sz="2000" dirty="0" err="1" smtClean="0"/>
                        <a:t>Kain</a:t>
                      </a:r>
                      <a:r>
                        <a:rPr lang="en-US" altLang="zh-TW" sz="2000" dirty="0" smtClean="0"/>
                        <a:t>-Fritsch</a:t>
                      </a:r>
                      <a:endParaRPr lang="zh-TW" altLang="en-US" sz="2000" dirty="0"/>
                    </a:p>
                  </a:txBody>
                  <a:tcPr/>
                </a:tc>
                <a:tc>
                  <a:txBody>
                    <a:bodyPr/>
                    <a:lstStyle/>
                    <a:p>
                      <a:pPr algn="ctr"/>
                      <a:r>
                        <a:rPr lang="en-US" altLang="zh-TW" sz="2000" dirty="0" err="1" smtClean="0"/>
                        <a:t>Kain</a:t>
                      </a:r>
                      <a:r>
                        <a:rPr lang="en-US" altLang="zh-TW" sz="2000" dirty="0" smtClean="0"/>
                        <a:t>-Fritsch</a:t>
                      </a:r>
                      <a:endParaRPr lang="zh-TW" altLang="en-US" sz="2000" dirty="0"/>
                    </a:p>
                  </a:txBody>
                  <a:tcPr/>
                </a:tc>
                <a:tc>
                  <a:txBody>
                    <a:bodyPr/>
                    <a:lstStyle/>
                    <a:p>
                      <a:pPr algn="ctr"/>
                      <a:r>
                        <a:rPr lang="en-US" altLang="zh-TW" sz="2000" dirty="0" smtClean="0"/>
                        <a:t>N/A</a:t>
                      </a:r>
                      <a:endParaRPr lang="zh-TW" altLang="en-US" sz="2000" dirty="0"/>
                    </a:p>
                  </a:txBody>
                  <a:tcPr/>
                </a:tc>
                <a:tc>
                  <a:txBody>
                    <a:bodyPr/>
                    <a:lstStyle/>
                    <a:p>
                      <a:pPr algn="ctr"/>
                      <a:r>
                        <a:rPr lang="en-US" altLang="zh-TW" sz="2000" dirty="0" smtClean="0"/>
                        <a:t>N/A</a:t>
                      </a:r>
                      <a:endParaRPr lang="zh-TW" altLang="en-US" sz="2000" dirty="0"/>
                    </a:p>
                  </a:txBody>
                  <a:tcPr/>
                </a:tc>
              </a:tr>
              <a:tr h="350597">
                <a:tc>
                  <a:txBody>
                    <a:bodyPr/>
                    <a:lstStyle/>
                    <a:p>
                      <a:pPr algn="ctr"/>
                      <a:r>
                        <a:rPr lang="zh-TW" altLang="en-US" sz="2000" dirty="0" smtClean="0"/>
                        <a:t>雲微物理</a:t>
                      </a:r>
                      <a:endParaRPr lang="zh-TW" altLang="en-US" sz="2000" dirty="0"/>
                    </a:p>
                  </a:txBody>
                  <a:tcPr/>
                </a:tc>
                <a:tc>
                  <a:txBody>
                    <a:bodyPr/>
                    <a:lstStyle/>
                    <a:p>
                      <a:pPr algn="ctr"/>
                      <a:r>
                        <a:rPr lang="en-US" altLang="zh-TW" sz="2000" dirty="0" smtClean="0"/>
                        <a:t>N/A</a:t>
                      </a:r>
                      <a:endParaRPr lang="zh-TW" altLang="en-US" sz="2000" dirty="0"/>
                    </a:p>
                  </a:txBody>
                  <a:tcPr/>
                </a:tc>
                <a:tc>
                  <a:txBody>
                    <a:bodyPr/>
                    <a:lstStyle/>
                    <a:p>
                      <a:pPr algn="ctr"/>
                      <a:r>
                        <a:rPr lang="en-US" altLang="zh-TW" sz="2000" dirty="0" smtClean="0"/>
                        <a:t>N/A</a:t>
                      </a:r>
                      <a:endParaRPr lang="zh-TW" altLang="en-US" sz="2000" dirty="0"/>
                    </a:p>
                  </a:txBody>
                  <a:tcPr/>
                </a:tc>
                <a:tc>
                  <a:txBody>
                    <a:bodyPr/>
                    <a:lstStyle/>
                    <a:p>
                      <a:pPr algn="ctr"/>
                      <a:r>
                        <a:rPr lang="en-US" altLang="zh-TW" sz="2000" dirty="0" smtClean="0"/>
                        <a:t>Lin et al.</a:t>
                      </a:r>
                      <a:endParaRPr lang="zh-TW" altLang="en-US" sz="2000" dirty="0"/>
                    </a:p>
                  </a:txBody>
                  <a:tcPr/>
                </a:tc>
                <a:tc>
                  <a:txBody>
                    <a:bodyPr/>
                    <a:lstStyle/>
                    <a:p>
                      <a:pPr algn="ctr"/>
                      <a:r>
                        <a:rPr lang="en-US" altLang="zh-TW" sz="2000" dirty="0" smtClean="0"/>
                        <a:t>Lin et al.</a:t>
                      </a:r>
                      <a:endParaRPr lang="zh-TW" altLang="en-US" sz="2000" dirty="0"/>
                    </a:p>
                  </a:txBody>
                  <a:tcPr/>
                </a:tc>
              </a:tr>
              <a:tr h="407255">
                <a:tc>
                  <a:txBody>
                    <a:bodyPr/>
                    <a:lstStyle/>
                    <a:p>
                      <a:pPr algn="ctr"/>
                      <a:r>
                        <a:rPr lang="en-US" altLang="zh-TW" sz="2000" dirty="0" smtClean="0"/>
                        <a:t>PBL</a:t>
                      </a:r>
                      <a:endParaRPr lang="zh-TW" altLang="en-US" sz="2000" dirty="0"/>
                    </a:p>
                  </a:txBody>
                  <a:tcPr/>
                </a:tc>
                <a:tc gridSpan="4">
                  <a:txBody>
                    <a:bodyPr/>
                    <a:lstStyle/>
                    <a:p>
                      <a:pPr algn="ctr"/>
                      <a:r>
                        <a:rPr lang="en-US" altLang="zh-TW" sz="2000" dirty="0" smtClean="0"/>
                        <a:t>YSU</a:t>
                      </a:r>
                      <a:endParaRPr lang="zh-TW" altLang="en-US" sz="2000" dirty="0"/>
                    </a:p>
                  </a:txBody>
                  <a:tcPr/>
                </a:tc>
                <a:tc hMerge="1">
                  <a:txBody>
                    <a:bodyPr/>
                    <a:lstStyle/>
                    <a:p>
                      <a:endParaRPr lang="zh-TW" altLang="en-US" sz="2000" dirty="0"/>
                    </a:p>
                  </a:txBody>
                  <a:tcPr/>
                </a:tc>
                <a:tc hMerge="1">
                  <a:txBody>
                    <a:bodyPr/>
                    <a:lstStyle/>
                    <a:p>
                      <a:endParaRPr lang="zh-TW" altLang="en-US" sz="2000" dirty="0"/>
                    </a:p>
                  </a:txBody>
                  <a:tcPr/>
                </a:tc>
                <a:tc hMerge="1">
                  <a:txBody>
                    <a:bodyPr/>
                    <a:lstStyle/>
                    <a:p>
                      <a:endParaRPr lang="zh-TW" altLang="en-US" sz="2000" dirty="0"/>
                    </a:p>
                  </a:txBody>
                  <a:tcPr/>
                </a:tc>
              </a:tr>
              <a:tr h="350597">
                <a:tc>
                  <a:txBody>
                    <a:bodyPr/>
                    <a:lstStyle/>
                    <a:p>
                      <a:pPr algn="ctr"/>
                      <a:r>
                        <a:rPr lang="zh-TW" altLang="en-US" sz="2000" dirty="0" smtClean="0"/>
                        <a:t>輻射</a:t>
                      </a:r>
                      <a:endParaRPr lang="zh-TW" altLang="en-US" sz="2000" dirty="0"/>
                    </a:p>
                  </a:txBody>
                  <a:tcPr/>
                </a:tc>
                <a:tc gridSpan="4">
                  <a:txBody>
                    <a:bodyPr/>
                    <a:lstStyle/>
                    <a:p>
                      <a:pPr algn="ctr"/>
                      <a:r>
                        <a:rPr lang="en-US" altLang="zh-TW" sz="2000" dirty="0" smtClean="0"/>
                        <a:t>RRTM</a:t>
                      </a:r>
                      <a:endParaRPr lang="zh-TW" altLang="en-US" sz="20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強度、結構變化</a:t>
            </a:r>
            <a:endParaRPr lang="en-US" altLang="zh-TW" dirty="0" smtClean="0"/>
          </a:p>
          <a:p>
            <a:r>
              <a:rPr lang="zh-TW" altLang="en-US" dirty="0" smtClean="0"/>
              <a:t>強度符合所觀測到擁有同心圓眼牆之熱帶氣旋的平均強度</a:t>
            </a:r>
            <a:endParaRPr lang="en-US" altLang="zh-TW" dirty="0" smtClean="0"/>
          </a:p>
          <a:p>
            <a:pPr lvl="1"/>
            <a:r>
              <a:rPr lang="zh-TW" altLang="en-US" dirty="0" smtClean="0"/>
              <a:t>　　　</a:t>
            </a:r>
            <a:endParaRPr lang="zh-TW" altLang="en-US" dirty="0"/>
          </a:p>
        </p:txBody>
      </p:sp>
      <p:sp>
        <p:nvSpPr>
          <p:cNvPr id="2" name="標題 1"/>
          <p:cNvSpPr>
            <a:spLocks noGrp="1"/>
          </p:cNvSpPr>
          <p:nvPr>
            <p:ph type="title"/>
          </p:nvPr>
        </p:nvSpPr>
        <p:spPr/>
        <p:txBody>
          <a:bodyPr/>
          <a:lstStyle/>
          <a:p>
            <a:r>
              <a:rPr lang="zh-TW" altLang="en-US" dirty="0" smtClean="0"/>
              <a:t>模擬結果</a:t>
            </a:r>
            <a:endParaRPr lang="zh-TW" altLang="en-US" dirty="0"/>
          </a:p>
        </p:txBody>
      </p:sp>
      <p:grpSp>
        <p:nvGrpSpPr>
          <p:cNvPr id="14" name="群組 13"/>
          <p:cNvGrpSpPr/>
          <p:nvPr/>
        </p:nvGrpSpPr>
        <p:grpSpPr>
          <a:xfrm>
            <a:off x="179512" y="3068960"/>
            <a:ext cx="8784977" cy="3634808"/>
            <a:chOff x="179512" y="1891716"/>
            <a:chExt cx="8784977" cy="3634808"/>
          </a:xfrm>
        </p:grpSpPr>
        <p:pic>
          <p:nvPicPr>
            <p:cNvPr id="1026" name="Picture 2"/>
            <p:cNvPicPr>
              <a:picLocks noChangeAspect="1" noChangeArrowheads="1"/>
            </p:cNvPicPr>
            <p:nvPr/>
          </p:nvPicPr>
          <p:blipFill>
            <a:blip r:embed="rId2" cstate="print"/>
            <a:srcRect t="51402"/>
            <a:stretch>
              <a:fillRect/>
            </a:stretch>
          </p:blipFill>
          <p:spPr bwMode="auto">
            <a:xfrm>
              <a:off x="4630613" y="2264093"/>
              <a:ext cx="4333875" cy="2893099"/>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b="51402"/>
            <a:stretch>
              <a:fillRect/>
            </a:stretch>
          </p:blipFill>
          <p:spPr bwMode="auto">
            <a:xfrm>
              <a:off x="179512" y="2276872"/>
              <a:ext cx="4333875" cy="2893076"/>
            </a:xfrm>
            <a:prstGeom prst="rect">
              <a:avLst/>
            </a:prstGeom>
            <a:noFill/>
            <a:ln w="9525">
              <a:noFill/>
              <a:miter lim="800000"/>
              <a:headEnd/>
              <a:tailEnd/>
            </a:ln>
          </p:spPr>
        </p:pic>
        <p:grpSp>
          <p:nvGrpSpPr>
            <p:cNvPr id="11" name="群組 10"/>
            <p:cNvGrpSpPr/>
            <p:nvPr/>
          </p:nvGrpSpPr>
          <p:grpSpPr>
            <a:xfrm>
              <a:off x="5436096" y="1891716"/>
              <a:ext cx="3528393" cy="369332"/>
              <a:chOff x="1187623" y="5389040"/>
              <a:chExt cx="3528393" cy="369332"/>
            </a:xfrm>
          </p:grpSpPr>
          <p:sp>
            <p:nvSpPr>
              <p:cNvPr id="9" name="文字方塊 8"/>
              <p:cNvSpPr txBox="1"/>
              <p:nvPr/>
            </p:nvSpPr>
            <p:spPr>
              <a:xfrm>
                <a:off x="1187623" y="5389040"/>
                <a:ext cx="3528393" cy="369332"/>
              </a:xfrm>
              <a:prstGeom prst="rect">
                <a:avLst/>
              </a:prstGeom>
              <a:solidFill>
                <a:schemeClr val="tx1"/>
              </a:solidFill>
            </p:spPr>
            <p:txBody>
              <a:bodyPr wrap="square" rtlCol="0">
                <a:spAutoFit/>
              </a:bodyPr>
              <a:lstStyle/>
              <a:p>
                <a:r>
                  <a:rPr lang="zh-TW" altLang="en-US" dirty="0" smtClean="0">
                    <a:solidFill>
                      <a:schemeClr val="bg1"/>
                    </a:solidFill>
                  </a:rPr>
                  <a:t>　　　最大地面風速　　　</a:t>
                </a:r>
                <a:r>
                  <a:rPr lang="en-US" altLang="zh-TW" dirty="0" smtClean="0">
                    <a:solidFill>
                      <a:schemeClr val="bg1"/>
                    </a:solidFill>
                  </a:rPr>
                  <a:t>RMW</a:t>
                </a:r>
                <a:endParaRPr lang="zh-TW" altLang="en-US" dirty="0">
                  <a:solidFill>
                    <a:schemeClr val="bg1"/>
                  </a:solidFill>
                </a:endParaRPr>
              </a:p>
            </p:txBody>
          </p:sp>
          <p:cxnSp>
            <p:nvCxnSpPr>
              <p:cNvPr id="8" name="直線接點 7"/>
              <p:cNvCxnSpPr/>
              <p:nvPr/>
            </p:nvCxnSpPr>
            <p:spPr>
              <a:xfrm>
                <a:off x="1331640" y="5577517"/>
                <a:ext cx="504056"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431595" y="5565794"/>
                <a:ext cx="504056" cy="0"/>
              </a:xfrm>
              <a:prstGeom prst="line">
                <a:avLst/>
              </a:prstGeom>
              <a:ln w="317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文字方塊 11"/>
            <p:cNvSpPr txBox="1"/>
            <p:nvPr/>
          </p:nvSpPr>
          <p:spPr>
            <a:xfrm>
              <a:off x="179512" y="5157192"/>
              <a:ext cx="5360763" cy="369332"/>
            </a:xfrm>
            <a:prstGeom prst="rect">
              <a:avLst/>
            </a:prstGeom>
            <a:noFill/>
          </p:spPr>
          <p:txBody>
            <a:bodyPr wrap="none" rtlCol="0">
              <a:spAutoFit/>
            </a:bodyPr>
            <a:lstStyle/>
            <a:p>
              <a:r>
                <a:rPr lang="zh-TW" altLang="en-US" dirty="0" smtClean="0"/>
                <a:t>Ｉ：次眼牆形成　</a:t>
              </a:r>
              <a:r>
                <a:rPr lang="en-US" altLang="zh-TW" dirty="0" smtClean="0"/>
                <a:t>II</a:t>
              </a:r>
              <a:r>
                <a:rPr lang="zh-TW" altLang="en-US" dirty="0" smtClean="0"/>
                <a:t>：眼牆替換過程　</a:t>
              </a:r>
              <a:r>
                <a:rPr lang="en-US" altLang="zh-TW" dirty="0" smtClean="0"/>
                <a:t>III</a:t>
              </a:r>
              <a:r>
                <a:rPr lang="zh-TW" altLang="en-US" dirty="0" smtClean="0"/>
                <a:t>：重新增強</a:t>
              </a:r>
              <a:endParaRPr lang="zh-TW" altLang="en-US" dirty="0"/>
            </a:p>
          </p:txBody>
        </p:sp>
      </p:grpSp>
      <p:pic>
        <p:nvPicPr>
          <p:cNvPr id="1027" name="Picture 3"/>
          <p:cNvPicPr>
            <a:picLocks noChangeAspect="1" noChangeArrowheads="1"/>
          </p:cNvPicPr>
          <p:nvPr/>
        </p:nvPicPr>
        <p:blipFill>
          <a:blip r:embed="rId3" cstate="print"/>
          <a:srcRect/>
          <a:stretch>
            <a:fillRect/>
          </a:stretch>
        </p:blipFill>
        <p:spPr bwMode="auto">
          <a:xfrm>
            <a:off x="2051720" y="1340768"/>
            <a:ext cx="460057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各時期之氣旋結構</a:t>
            </a:r>
            <a:endParaRPr lang="zh-TW" altLang="en-US" dirty="0"/>
          </a:p>
        </p:txBody>
      </p:sp>
      <p:sp>
        <p:nvSpPr>
          <p:cNvPr id="5" name="文字版面配置區 4"/>
          <p:cNvSpPr>
            <a:spLocks noGrp="1"/>
          </p:cNvSpPr>
          <p:nvPr>
            <p:ph type="body" idx="1"/>
          </p:nvPr>
        </p:nvSpPr>
        <p:spPr/>
        <p:txBody>
          <a:bodyPr/>
          <a:lstStyle/>
          <a:p>
            <a:r>
              <a:rPr lang="en-US" altLang="zh-TW" dirty="0" smtClean="0"/>
              <a:t>STAGE I ~ III</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171400"/>
            <a:ext cx="7776000" cy="1143000"/>
          </a:xfrm>
        </p:spPr>
        <p:txBody>
          <a:bodyPr>
            <a:normAutofit fontScale="90000"/>
          </a:bodyPr>
          <a:lstStyle/>
          <a:p>
            <a:r>
              <a:rPr lang="zh-TW" altLang="en-US" dirty="0" smtClean="0"/>
              <a:t>模擬結果</a:t>
            </a:r>
            <a:r>
              <a:rPr lang="en-US" altLang="zh-TW" dirty="0" smtClean="0">
                <a:latin typeface="+mj-ea"/>
              </a:rPr>
              <a:t>-</a:t>
            </a:r>
            <a:r>
              <a:rPr lang="en-US" altLang="zh-TW" dirty="0" smtClean="0"/>
              <a:t>21hr~</a:t>
            </a:r>
            <a:r>
              <a:rPr lang="en-US" altLang="zh-TW" dirty="0" smtClean="0">
                <a:latin typeface="+mj-ea"/>
              </a:rPr>
              <a:t>-</a:t>
            </a:r>
            <a:r>
              <a:rPr lang="en-US" altLang="zh-TW" dirty="0" smtClean="0"/>
              <a:t>11hr</a:t>
            </a:r>
            <a:r>
              <a:rPr lang="zh-TW" altLang="en-US" dirty="0" smtClean="0"/>
              <a:t>方位角平均</a:t>
            </a:r>
            <a:endParaRPr lang="zh-TW" altLang="en-US" dirty="0"/>
          </a:p>
        </p:txBody>
      </p:sp>
      <p:sp>
        <p:nvSpPr>
          <p:cNvPr id="3" name="內容版面配置區 2"/>
          <p:cNvSpPr>
            <a:spLocks noGrp="1"/>
          </p:cNvSpPr>
          <p:nvPr>
            <p:ph idx="1"/>
          </p:nvPr>
        </p:nvSpPr>
        <p:spPr/>
        <p:txBody>
          <a:bodyPr/>
          <a:lstStyle/>
          <a:p>
            <a:endParaRPr lang="zh-TW" altLang="en-US" dirty="0"/>
          </a:p>
        </p:txBody>
      </p:sp>
      <p:grpSp>
        <p:nvGrpSpPr>
          <p:cNvPr id="14" name="群組 13"/>
          <p:cNvGrpSpPr/>
          <p:nvPr/>
        </p:nvGrpSpPr>
        <p:grpSpPr>
          <a:xfrm>
            <a:off x="899592" y="908720"/>
            <a:ext cx="7257275" cy="5682615"/>
            <a:chOff x="827584" y="908720"/>
            <a:chExt cx="7257275" cy="5682615"/>
          </a:xfrm>
        </p:grpSpPr>
        <p:pic>
          <p:nvPicPr>
            <p:cNvPr id="2050" name="Picture 2"/>
            <p:cNvPicPr>
              <a:picLocks noChangeAspect="1" noChangeArrowheads="1"/>
            </p:cNvPicPr>
            <p:nvPr/>
          </p:nvPicPr>
          <p:blipFill>
            <a:blip r:embed="rId3" cstate="print"/>
            <a:srcRect/>
            <a:stretch>
              <a:fillRect/>
            </a:stretch>
          </p:blipFill>
          <p:spPr bwMode="auto">
            <a:xfrm>
              <a:off x="827584" y="908720"/>
              <a:ext cx="7248049" cy="5682615"/>
            </a:xfrm>
            <a:prstGeom prst="rect">
              <a:avLst/>
            </a:prstGeom>
            <a:noFill/>
            <a:ln w="9525">
              <a:noFill/>
              <a:miter lim="800000"/>
              <a:headEnd/>
              <a:tailEnd/>
            </a:ln>
          </p:spPr>
        </p:pic>
        <p:sp>
          <p:nvSpPr>
            <p:cNvPr id="5" name="文字方塊 4"/>
            <p:cNvSpPr txBox="1"/>
            <p:nvPr/>
          </p:nvSpPr>
          <p:spPr>
            <a:xfrm>
              <a:off x="6852810" y="908720"/>
              <a:ext cx="1223412" cy="369332"/>
            </a:xfrm>
            <a:prstGeom prst="rect">
              <a:avLst/>
            </a:prstGeom>
            <a:noFill/>
          </p:spPr>
          <p:txBody>
            <a:bodyPr wrap="none" rtlCol="0">
              <a:spAutoFit/>
            </a:bodyPr>
            <a:lstStyle/>
            <a:p>
              <a:r>
                <a:rPr lang="zh-TW" altLang="en-US" dirty="0" smtClean="0">
                  <a:solidFill>
                    <a:schemeClr val="accent1">
                      <a:lumMod val="60000"/>
                      <a:lumOff val="40000"/>
                    </a:schemeClr>
                  </a:solidFill>
                </a:rPr>
                <a:t>軟雹</a:t>
              </a:r>
              <a:r>
                <a:rPr lang="zh-TW" altLang="en-US" dirty="0" smtClean="0"/>
                <a:t>  </a:t>
              </a:r>
              <a:r>
                <a:rPr lang="zh-TW" altLang="en-US" dirty="0" smtClean="0">
                  <a:solidFill>
                    <a:schemeClr val="bg1"/>
                  </a:solidFill>
                </a:rPr>
                <a:t>雲冰</a:t>
              </a:r>
              <a:endParaRPr lang="zh-TW" altLang="en-US" dirty="0">
                <a:solidFill>
                  <a:schemeClr val="bg1"/>
                </a:solidFill>
              </a:endParaRPr>
            </a:p>
          </p:txBody>
        </p:sp>
        <p:sp>
          <p:nvSpPr>
            <p:cNvPr id="6" name="文字方塊 5"/>
            <p:cNvSpPr txBox="1"/>
            <p:nvPr/>
          </p:nvSpPr>
          <p:spPr>
            <a:xfrm>
              <a:off x="7092280" y="3861048"/>
              <a:ext cx="992579" cy="369332"/>
            </a:xfrm>
            <a:prstGeom prst="rect">
              <a:avLst/>
            </a:prstGeom>
            <a:noFill/>
          </p:spPr>
          <p:txBody>
            <a:bodyPr wrap="none" rtlCol="0">
              <a:spAutoFit/>
            </a:bodyPr>
            <a:lstStyle/>
            <a:p>
              <a:r>
                <a:rPr lang="zh-TW" altLang="en-US" dirty="0" smtClean="0">
                  <a:solidFill>
                    <a:schemeClr val="accent1">
                      <a:lumMod val="60000"/>
                      <a:lumOff val="40000"/>
                    </a:schemeClr>
                  </a:solidFill>
                </a:rPr>
                <a:t>雨水</a:t>
              </a:r>
              <a:r>
                <a:rPr lang="zh-TW" altLang="en-US" dirty="0" smtClean="0"/>
                <a:t>  </a:t>
              </a:r>
              <a:r>
                <a:rPr lang="zh-TW" altLang="en-US" dirty="0" smtClean="0">
                  <a:solidFill>
                    <a:schemeClr val="bg1"/>
                  </a:solidFill>
                </a:rPr>
                <a:t>雪</a:t>
              </a:r>
              <a:endParaRPr lang="zh-TW" altLang="en-US" dirty="0">
                <a:solidFill>
                  <a:schemeClr val="bg1"/>
                </a:solidFill>
              </a:endParaRPr>
            </a:p>
          </p:txBody>
        </p:sp>
        <p:cxnSp>
          <p:nvCxnSpPr>
            <p:cNvPr id="8" name="直線單箭頭接點 7"/>
            <p:cNvCxnSpPr/>
            <p:nvPr/>
          </p:nvCxnSpPr>
          <p:spPr>
            <a:xfrm>
              <a:off x="1654841" y="1844824"/>
              <a:ext cx="0" cy="129614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1907704" y="2060848"/>
              <a:ext cx="360040" cy="137653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群組 20"/>
          <p:cNvGrpSpPr/>
          <p:nvPr/>
        </p:nvGrpSpPr>
        <p:grpSpPr>
          <a:xfrm>
            <a:off x="1259632" y="1187460"/>
            <a:ext cx="3904755" cy="1881500"/>
            <a:chOff x="1259632" y="1187460"/>
            <a:chExt cx="3904755" cy="1881500"/>
          </a:xfrm>
        </p:grpSpPr>
        <p:cxnSp>
          <p:nvCxnSpPr>
            <p:cNvPr id="12" name="直線接點 11"/>
            <p:cNvCxnSpPr/>
            <p:nvPr/>
          </p:nvCxnSpPr>
          <p:spPr>
            <a:xfrm>
              <a:off x="1428764" y="3068960"/>
              <a:ext cx="27363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347864" y="2676182"/>
              <a:ext cx="1816523" cy="369332"/>
            </a:xfrm>
            <a:prstGeom prst="rect">
              <a:avLst/>
            </a:prstGeom>
            <a:solidFill>
              <a:schemeClr val="tx1"/>
            </a:solidFill>
          </p:spPr>
          <p:txBody>
            <a:bodyPr wrap="none" rtlCol="0">
              <a:spAutoFit/>
            </a:bodyPr>
            <a:lstStyle/>
            <a:p>
              <a:r>
                <a:rPr lang="en-US" altLang="zh-TW" dirty="0" smtClean="0">
                  <a:solidFill>
                    <a:srgbClr val="FF0000"/>
                  </a:solidFill>
                </a:rPr>
                <a:t>Sharp Gradient</a:t>
              </a:r>
              <a:endParaRPr lang="zh-TW" altLang="en-US" dirty="0">
                <a:solidFill>
                  <a:srgbClr val="FF0000"/>
                </a:solidFill>
              </a:endParaRPr>
            </a:p>
          </p:txBody>
        </p:sp>
        <p:sp>
          <p:nvSpPr>
            <p:cNvPr id="15" name="文字方塊 14"/>
            <p:cNvSpPr txBox="1"/>
            <p:nvPr/>
          </p:nvSpPr>
          <p:spPr>
            <a:xfrm>
              <a:off x="1259632" y="1187460"/>
              <a:ext cx="3073727" cy="369332"/>
            </a:xfrm>
            <a:prstGeom prst="rect">
              <a:avLst/>
            </a:prstGeom>
            <a:solidFill>
              <a:schemeClr val="tx1"/>
            </a:solidFill>
          </p:spPr>
          <p:txBody>
            <a:bodyPr wrap="none" rtlCol="0">
              <a:spAutoFit/>
            </a:bodyPr>
            <a:lstStyle/>
            <a:p>
              <a:r>
                <a:rPr lang="en-US" altLang="zh-TW" dirty="0" smtClean="0">
                  <a:solidFill>
                    <a:srgbClr val="FF0000"/>
                  </a:solidFill>
                </a:rPr>
                <a:t>Melting below level of  0</a:t>
              </a:r>
              <a:r>
                <a:rPr lang="en-US" altLang="zh-TW" baseline="30000" dirty="0" smtClean="0">
                  <a:solidFill>
                    <a:srgbClr val="FF0000"/>
                  </a:solidFill>
                </a:rPr>
                <a:t>o</a:t>
              </a:r>
              <a:r>
                <a:rPr lang="en-US" altLang="zh-TW" dirty="0" smtClean="0">
                  <a:solidFill>
                    <a:srgbClr val="FF0000"/>
                  </a:solidFill>
                </a:rPr>
                <a:t>C</a:t>
              </a:r>
              <a:endParaRPr lang="zh-TW" altLang="en-US" dirty="0">
                <a:solidFill>
                  <a:srgbClr val="FF0000"/>
                </a:solidFill>
              </a:endParaRPr>
            </a:p>
          </p:txBody>
        </p:sp>
      </p:grpSp>
      <p:grpSp>
        <p:nvGrpSpPr>
          <p:cNvPr id="20" name="群組 19"/>
          <p:cNvGrpSpPr/>
          <p:nvPr/>
        </p:nvGrpSpPr>
        <p:grpSpPr>
          <a:xfrm>
            <a:off x="1979712" y="1484784"/>
            <a:ext cx="5616624" cy="3744416"/>
            <a:chOff x="1979712" y="1484784"/>
            <a:chExt cx="5616624" cy="3744416"/>
          </a:xfrm>
        </p:grpSpPr>
        <p:sp>
          <p:nvSpPr>
            <p:cNvPr id="16" name="矩形 15"/>
            <p:cNvSpPr/>
            <p:nvPr/>
          </p:nvSpPr>
          <p:spPr>
            <a:xfrm>
              <a:off x="2051720" y="1700808"/>
              <a:ext cx="21602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4644008" y="1484784"/>
              <a:ext cx="295232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979712" y="4365104"/>
              <a:ext cx="208823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148064" y="4149080"/>
              <a:ext cx="2448272"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p:cNvGrpSpPr/>
          <p:nvPr/>
        </p:nvGrpSpPr>
        <p:grpSpPr>
          <a:xfrm>
            <a:off x="3419872" y="2348880"/>
            <a:ext cx="1656184" cy="432048"/>
            <a:chOff x="3419872" y="2852936"/>
            <a:chExt cx="1656184" cy="432048"/>
          </a:xfrm>
        </p:grpSpPr>
        <p:cxnSp>
          <p:nvCxnSpPr>
            <p:cNvPr id="23" name="直線單箭頭接點 22"/>
            <p:cNvCxnSpPr/>
            <p:nvPr/>
          </p:nvCxnSpPr>
          <p:spPr>
            <a:xfrm>
              <a:off x="3419872" y="3284984"/>
              <a:ext cx="165618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995936" y="2852936"/>
              <a:ext cx="824265" cy="369332"/>
            </a:xfrm>
            <a:prstGeom prst="rect">
              <a:avLst/>
            </a:prstGeom>
            <a:noFill/>
          </p:spPr>
          <p:txBody>
            <a:bodyPr wrap="none" rtlCol="0">
              <a:spAutoFit/>
            </a:bodyPr>
            <a:lstStyle/>
            <a:p>
              <a:r>
                <a:rPr lang="en-US" altLang="zh-TW" dirty="0" smtClean="0">
                  <a:solidFill>
                    <a:srgbClr val="FF0000"/>
                  </a:solidFill>
                </a:rPr>
                <a:t>40%+</a:t>
              </a:r>
              <a:endParaRPr lang="zh-TW" altLang="en-US" dirty="0">
                <a:solidFill>
                  <a:srgbClr val="FF0000"/>
                </a:solidFill>
              </a:endParaRPr>
            </a:p>
          </p:txBody>
        </p:sp>
      </p:grpSp>
      <p:grpSp>
        <p:nvGrpSpPr>
          <p:cNvPr id="28" name="群組 27"/>
          <p:cNvGrpSpPr/>
          <p:nvPr/>
        </p:nvGrpSpPr>
        <p:grpSpPr>
          <a:xfrm>
            <a:off x="1763688" y="1700808"/>
            <a:ext cx="3389861" cy="1872208"/>
            <a:chOff x="1763688" y="1700808"/>
            <a:chExt cx="3389861" cy="1872208"/>
          </a:xfrm>
        </p:grpSpPr>
        <p:sp>
          <p:nvSpPr>
            <p:cNvPr id="26" name="矩形 25"/>
            <p:cNvSpPr/>
            <p:nvPr/>
          </p:nvSpPr>
          <p:spPr>
            <a:xfrm>
              <a:off x="1763688" y="1700808"/>
              <a:ext cx="144016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3203848" y="3140968"/>
              <a:ext cx="1949701" cy="369332"/>
            </a:xfrm>
            <a:prstGeom prst="rect">
              <a:avLst/>
            </a:prstGeom>
            <a:noFill/>
          </p:spPr>
          <p:txBody>
            <a:bodyPr wrap="none" rtlCol="0">
              <a:spAutoFit/>
            </a:bodyPr>
            <a:lstStyle/>
            <a:p>
              <a:r>
                <a:rPr lang="en-US" altLang="zh-TW" dirty="0" smtClean="0">
                  <a:solidFill>
                    <a:srgbClr val="FF0000"/>
                  </a:solidFill>
                </a:rPr>
                <a:t>Broader, Weaker</a:t>
              </a:r>
              <a:endParaRPr lang="zh-TW" altLang="en-US" dirty="0">
                <a:solidFill>
                  <a:srgbClr val="FF0000"/>
                </a:solidFill>
              </a:endParaRPr>
            </a:p>
          </p:txBody>
        </p:sp>
      </p:grpSp>
      <p:sp>
        <p:nvSpPr>
          <p:cNvPr id="29" name="文字方塊 28"/>
          <p:cNvSpPr txBox="1"/>
          <p:nvPr/>
        </p:nvSpPr>
        <p:spPr>
          <a:xfrm>
            <a:off x="3241388" y="3707740"/>
            <a:ext cx="1906676" cy="369332"/>
          </a:xfrm>
          <a:prstGeom prst="rect">
            <a:avLst/>
          </a:prstGeom>
          <a:noFill/>
        </p:spPr>
        <p:txBody>
          <a:bodyPr wrap="none" rtlCol="0">
            <a:spAutoFit/>
          </a:bodyPr>
          <a:lstStyle/>
          <a:p>
            <a:r>
              <a:rPr lang="en-US" altLang="zh-TW" dirty="0" smtClean="0">
                <a:solidFill>
                  <a:srgbClr val="FF0000"/>
                </a:solidFill>
              </a:rPr>
              <a:t>sloping  eyewall</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9">
                                            <p:txEl>
                                              <p:pRg st="0" end="0"/>
                                            </p:txEl>
                                          </p:spTgt>
                                        </p:tgtEl>
                                      </p:cBhvr>
                                    </p:animEffect>
                                    <p:set>
                                      <p:cBhvr>
                                        <p:cTn id="12" dur="1" fill="hold">
                                          <p:stCondLst>
                                            <p:cond delay="999"/>
                                          </p:stCondLst>
                                        </p:cTn>
                                        <p:tgtEl>
                                          <p:spTgt spid="29">
                                            <p:txEl>
                                              <p:pRg st="0" end="0"/>
                                            </p:txEl>
                                          </p:spTgt>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72800"/>
            <a:ext cx="7776000" cy="1143000"/>
          </a:xfrm>
        </p:spPr>
        <p:txBody>
          <a:bodyPr>
            <a:normAutofit/>
          </a:bodyPr>
          <a:lstStyle/>
          <a:p>
            <a:r>
              <a:rPr lang="zh-TW" altLang="en-US" sz="4000" dirty="0" smtClean="0"/>
              <a:t>模擬結果</a:t>
            </a:r>
            <a:r>
              <a:rPr lang="en-US" altLang="zh-TW" sz="4000" dirty="0" smtClean="0">
                <a:latin typeface="+mj-ea"/>
              </a:rPr>
              <a:t>-</a:t>
            </a:r>
            <a:r>
              <a:rPr lang="zh-TW" altLang="en-US" sz="4000" dirty="0" smtClean="0"/>
              <a:t>氣旋結構</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1027" name="Picture 3"/>
          <p:cNvPicPr>
            <a:picLocks noChangeAspect="1" noChangeArrowheads="1"/>
          </p:cNvPicPr>
          <p:nvPr/>
        </p:nvPicPr>
        <p:blipFill>
          <a:blip r:embed="rId3" cstate="print"/>
          <a:srcRect/>
          <a:stretch>
            <a:fillRect/>
          </a:stretch>
        </p:blipFill>
        <p:spPr bwMode="auto">
          <a:xfrm>
            <a:off x="755576" y="836712"/>
            <a:ext cx="7572375" cy="5753100"/>
          </a:xfrm>
          <a:prstGeom prst="rect">
            <a:avLst/>
          </a:prstGeom>
          <a:noFill/>
          <a:ln w="9525">
            <a:noFill/>
            <a:miter lim="800000"/>
            <a:headEnd/>
            <a:tailEnd/>
          </a:ln>
        </p:spPr>
      </p:pic>
      <p:cxnSp>
        <p:nvCxnSpPr>
          <p:cNvPr id="7" name="直線接點 6"/>
          <p:cNvCxnSpPr/>
          <p:nvPr/>
        </p:nvCxnSpPr>
        <p:spPr>
          <a:xfrm>
            <a:off x="1331640" y="3429000"/>
            <a:ext cx="69127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群組 12"/>
          <p:cNvGrpSpPr/>
          <p:nvPr/>
        </p:nvGrpSpPr>
        <p:grpSpPr>
          <a:xfrm>
            <a:off x="2339752" y="5147900"/>
            <a:ext cx="3790077" cy="1305436"/>
            <a:chOff x="2339752" y="5147900"/>
            <a:chExt cx="3790077" cy="1305436"/>
          </a:xfrm>
        </p:grpSpPr>
        <p:sp>
          <p:nvSpPr>
            <p:cNvPr id="8" name="矩形 7"/>
            <p:cNvSpPr/>
            <p:nvPr/>
          </p:nvSpPr>
          <p:spPr>
            <a:xfrm>
              <a:off x="2555776" y="5517232"/>
              <a:ext cx="129614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2339752" y="5147900"/>
              <a:ext cx="3790077" cy="369332"/>
            </a:xfrm>
            <a:prstGeom prst="rect">
              <a:avLst/>
            </a:prstGeom>
            <a:noFill/>
          </p:spPr>
          <p:txBody>
            <a:bodyPr wrap="none" rtlCol="0">
              <a:spAutoFit/>
            </a:bodyPr>
            <a:lstStyle/>
            <a:p>
              <a:r>
                <a:rPr lang="en-US" altLang="zh-TW" dirty="0" smtClean="0">
                  <a:solidFill>
                    <a:srgbClr val="FF0000"/>
                  </a:solidFill>
                </a:rPr>
                <a:t>Deeper inflow (active convection)</a:t>
              </a:r>
              <a:endParaRPr lang="zh-TW" altLang="en-US" dirty="0">
                <a:solidFill>
                  <a:srgbClr val="FF0000"/>
                </a:solidFill>
              </a:endParaRPr>
            </a:p>
          </p:txBody>
        </p:sp>
      </p:grpSp>
      <p:grpSp>
        <p:nvGrpSpPr>
          <p:cNvPr id="12" name="群組 11"/>
          <p:cNvGrpSpPr/>
          <p:nvPr/>
        </p:nvGrpSpPr>
        <p:grpSpPr>
          <a:xfrm>
            <a:off x="683568" y="2060848"/>
            <a:ext cx="7696200" cy="3530062"/>
            <a:chOff x="723900" y="1499138"/>
            <a:chExt cx="7696200" cy="3530062"/>
          </a:xfrm>
        </p:grpSpPr>
        <p:pic>
          <p:nvPicPr>
            <p:cNvPr id="1028" name="Picture 4"/>
            <p:cNvPicPr>
              <a:picLocks noChangeAspect="1" noChangeArrowheads="1"/>
            </p:cNvPicPr>
            <p:nvPr/>
          </p:nvPicPr>
          <p:blipFill>
            <a:blip r:embed="rId4" cstate="print"/>
            <a:srcRect/>
            <a:stretch>
              <a:fillRect/>
            </a:stretch>
          </p:blipFill>
          <p:spPr bwMode="auto">
            <a:xfrm>
              <a:off x="723900" y="1828800"/>
              <a:ext cx="7696200" cy="3200400"/>
            </a:xfrm>
            <a:prstGeom prst="rect">
              <a:avLst/>
            </a:prstGeom>
            <a:noFill/>
            <a:ln w="9525">
              <a:noFill/>
              <a:miter lim="800000"/>
              <a:headEnd/>
              <a:tailEnd/>
            </a:ln>
          </p:spPr>
        </p:pic>
        <p:sp>
          <p:nvSpPr>
            <p:cNvPr id="11" name="文字方塊 10"/>
            <p:cNvSpPr txBox="1"/>
            <p:nvPr/>
          </p:nvSpPr>
          <p:spPr>
            <a:xfrm>
              <a:off x="1403648" y="1499138"/>
              <a:ext cx="7008401" cy="369332"/>
            </a:xfrm>
            <a:prstGeom prst="rect">
              <a:avLst/>
            </a:prstGeom>
            <a:solidFill>
              <a:schemeClr val="tx1"/>
            </a:solidFill>
          </p:spPr>
          <p:txBody>
            <a:bodyPr wrap="square" rtlCol="0">
              <a:spAutoFit/>
            </a:bodyPr>
            <a:lstStyle/>
            <a:p>
              <a:r>
                <a:rPr lang="en-US" altLang="zh-TW" dirty="0" smtClean="0">
                  <a:solidFill>
                    <a:schemeClr val="bg1"/>
                  </a:solidFill>
                </a:rPr>
                <a:t>Shading: Diabatic cooling       Contour: Condensational heating</a:t>
              </a:r>
              <a:endParaRPr lang="zh-TW" altLang="en-US" dirty="0">
                <a:solidFill>
                  <a:schemeClr val="bg1"/>
                </a:solidFill>
              </a:endParaRPr>
            </a:p>
          </p:txBody>
        </p:sp>
      </p:grpSp>
      <p:sp>
        <p:nvSpPr>
          <p:cNvPr id="14" name="文字方塊 13"/>
          <p:cNvSpPr txBox="1"/>
          <p:nvPr/>
        </p:nvSpPr>
        <p:spPr>
          <a:xfrm>
            <a:off x="6228184" y="3645024"/>
            <a:ext cx="2012026" cy="646331"/>
          </a:xfrm>
          <a:prstGeom prst="rect">
            <a:avLst/>
          </a:prstGeom>
          <a:noFill/>
        </p:spPr>
        <p:txBody>
          <a:bodyPr wrap="none" rtlCol="0">
            <a:spAutoFit/>
          </a:bodyPr>
          <a:lstStyle/>
          <a:p>
            <a:r>
              <a:rPr lang="en-US" altLang="zh-TW" dirty="0" smtClean="0">
                <a:solidFill>
                  <a:srgbClr val="FF0000"/>
                </a:solidFill>
              </a:rPr>
              <a:t>Enhanced</a:t>
            </a:r>
          </a:p>
          <a:p>
            <a:r>
              <a:rPr lang="en-US" altLang="zh-TW" dirty="0" smtClean="0">
                <a:solidFill>
                  <a:srgbClr val="FF0000"/>
                </a:solidFill>
              </a:rPr>
              <a:t>cold rain process</a:t>
            </a:r>
            <a:endParaRPr lang="zh-TW" altLang="en-US" dirty="0">
              <a:solidFill>
                <a:srgbClr val="FF0000"/>
              </a:solidFill>
            </a:endParaRPr>
          </a:p>
        </p:txBody>
      </p:sp>
      <p:sp>
        <p:nvSpPr>
          <p:cNvPr id="15" name="文字方塊 14"/>
          <p:cNvSpPr txBox="1"/>
          <p:nvPr/>
        </p:nvSpPr>
        <p:spPr>
          <a:xfrm>
            <a:off x="5940152" y="4653136"/>
            <a:ext cx="2194703" cy="369332"/>
          </a:xfrm>
          <a:prstGeom prst="rect">
            <a:avLst/>
          </a:prstGeom>
          <a:noFill/>
        </p:spPr>
        <p:txBody>
          <a:bodyPr wrap="none" rtlCol="0">
            <a:spAutoFit/>
          </a:bodyPr>
          <a:lstStyle/>
          <a:p>
            <a:r>
              <a:rPr lang="en-US" altLang="zh-TW" dirty="0" smtClean="0">
                <a:solidFill>
                  <a:srgbClr val="FF0000"/>
                </a:solidFill>
              </a:rPr>
              <a:t>Warm rain process</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鳳舞九天">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鳳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鳳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4700</TotalTime>
  <Words>1340</Words>
  <Application>Microsoft Office PowerPoint</Application>
  <PresentationFormat>如螢幕大小 (4:3)</PresentationFormat>
  <Paragraphs>174</Paragraphs>
  <Slides>24</Slides>
  <Notes>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26" baseType="lpstr">
      <vt:lpstr>鳳舞九天</vt:lpstr>
      <vt:lpstr>Equation</vt:lpstr>
      <vt:lpstr>同心圓眼牆替換機制及其所造成之強度變化</vt:lpstr>
      <vt:lpstr>眼牆替換過程</vt:lpstr>
      <vt:lpstr>次眼牆的形成</vt:lpstr>
      <vt:lpstr>前人研究-雲冰對次眼牆形成之影響</vt:lpstr>
      <vt:lpstr>WRF模式設定&amp;實驗設計</vt:lpstr>
      <vt:lpstr>模擬結果</vt:lpstr>
      <vt:lpstr>各時期之氣旋結構</vt:lpstr>
      <vt:lpstr>模擬結果-21hr~-11hr方位角平均</vt:lpstr>
      <vt:lpstr>模擬結果-氣旋結構</vt:lpstr>
      <vt:lpstr>Evolution</vt:lpstr>
      <vt:lpstr>眼牆替換機制</vt:lpstr>
      <vt:lpstr>造成次眼牆形成之原因</vt:lpstr>
      <vt:lpstr>造成次眼牆形成之原因(續)</vt:lpstr>
      <vt:lpstr>造成內眼牆消散之原因</vt:lpstr>
      <vt:lpstr>造成內眼牆消散之原因(續)</vt:lpstr>
      <vt:lpstr>敏感度實驗(距離vs.替換時間)</vt:lpstr>
      <vt:lpstr>重新增強</vt:lpstr>
      <vt:lpstr>結論</vt:lpstr>
      <vt:lpstr>結論(續)</vt:lpstr>
      <vt:lpstr>the end</vt:lpstr>
      <vt:lpstr>BSA </vt:lpstr>
      <vt:lpstr>Rapid filamentation zones</vt:lpstr>
      <vt:lpstr>Rapid filamentation zones</vt:lpstr>
      <vt:lpstr>Rapid filamentation zones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同心圓眼牆替換機制及其強度變化</dc:title>
  <dc:creator>Kobayashi</dc:creator>
  <cp:lastModifiedBy>Kobayashi</cp:lastModifiedBy>
  <cp:revision>251</cp:revision>
  <dcterms:created xsi:type="dcterms:W3CDTF">2011-11-22T01:59:14Z</dcterms:created>
  <dcterms:modified xsi:type="dcterms:W3CDTF">2011-11-29T06:24:18Z</dcterms:modified>
</cp:coreProperties>
</file>