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0" r:id="rId8"/>
    <p:sldId id="257" r:id="rId9"/>
    <p:sldId id="259" r:id="rId10"/>
    <p:sldId id="258" r:id="rId11"/>
    <p:sldId id="260" r:id="rId12"/>
    <p:sldId id="261" r:id="rId13"/>
    <p:sldId id="262" r:id="rId14"/>
    <p:sldId id="263" r:id="rId15"/>
    <p:sldId id="286" r:id="rId16"/>
    <p:sldId id="264" r:id="rId17"/>
    <p:sldId id="265" r:id="rId18"/>
    <p:sldId id="266" r:id="rId19"/>
    <p:sldId id="268" r:id="rId20"/>
    <p:sldId id="269" r:id="rId21"/>
    <p:sldId id="270" r:id="rId22"/>
    <p:sldId id="275" r:id="rId23"/>
    <p:sldId id="271" r:id="rId24"/>
    <p:sldId id="272" r:id="rId25"/>
    <p:sldId id="273" r:id="rId26"/>
    <p:sldId id="274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A3A6-582C-483B-8228-D81C4B1F488C}" type="datetimeFigureOut">
              <a:rPr lang="zh-TW" altLang="en-US" smtClean="0"/>
              <a:pPr/>
              <a:t>2011/11/15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92.png"/><Relationship Id="rId4" Type="http://schemas.openxmlformats.org/officeDocument/2006/relationships/image" Target="../media/image95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A modeling </a:t>
            </a:r>
            <a:r>
              <a:rPr lang="en-US" altLang="zh-TW" b="1" dirty="0" smtClean="0"/>
              <a:t>study of </a:t>
            </a:r>
            <a:r>
              <a:rPr lang="en-US" altLang="zh-TW" b="1" dirty="0" err="1" smtClean="0"/>
              <a:t>orographic</a:t>
            </a:r>
            <a:r>
              <a:rPr lang="en-US" altLang="zh-TW" b="1" dirty="0" smtClean="0"/>
              <a:t> convection </a:t>
            </a:r>
            <a:r>
              <a:rPr lang="en-US" altLang="zh-TW" b="1" dirty="0" smtClean="0"/>
              <a:t>and mountain </a:t>
            </a:r>
            <a:r>
              <a:rPr lang="en-US" altLang="zh-TW" b="1" dirty="0" smtClean="0"/>
              <a:t>waves</a:t>
            </a:r>
            <a:br>
              <a:rPr lang="en-US" altLang="zh-TW" b="1" dirty="0" smtClean="0"/>
            </a:br>
            <a:r>
              <a:rPr lang="en-US" altLang="zh-TW" b="1" dirty="0" smtClean="0"/>
              <a:t>in the </a:t>
            </a:r>
            <a:r>
              <a:rPr lang="en-US" altLang="zh-TW" b="1" dirty="0" err="1" smtClean="0"/>
              <a:t>landfalling</a:t>
            </a:r>
            <a:r>
              <a:rPr lang="en-US" altLang="zh-TW" b="1" dirty="0" smtClean="0"/>
              <a:t> </a:t>
            </a:r>
            <a:r>
              <a:rPr lang="en-US" altLang="zh-TW" b="1" i="1" dirty="0" smtClean="0"/>
              <a:t>typhoon </a:t>
            </a:r>
            <a:r>
              <a:rPr lang="en-US" altLang="zh-TW" b="1" i="1" dirty="0" err="1" smtClean="0"/>
              <a:t>Nari</a:t>
            </a:r>
            <a:r>
              <a:rPr lang="en-US" altLang="zh-TW" b="1" i="1" dirty="0" smtClean="0"/>
              <a:t> </a:t>
            </a:r>
            <a:r>
              <a:rPr lang="en-US" altLang="zh-TW" b="1" dirty="0" smtClean="0"/>
              <a:t>(2001)</a:t>
            </a:r>
            <a:r>
              <a:rPr lang="en-US" altLang="zh-TW" b="1" i="1" dirty="0" smtClean="0"/>
              <a:t/>
            </a:r>
            <a:br>
              <a:rPr lang="en-US" altLang="zh-TW" b="1" i="1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Xiao-Dong Tang, Ming-Jen Yang and </a:t>
            </a:r>
            <a:r>
              <a:rPr lang="en-US" altLang="zh-TW" sz="3500" dirty="0" err="1" smtClean="0"/>
              <a:t>Zhe</a:t>
            </a:r>
            <a:r>
              <a:rPr lang="en-US" altLang="zh-TW" sz="3500" dirty="0" smtClean="0"/>
              <a:t>-Min </a:t>
            </a:r>
            <a:r>
              <a:rPr lang="en-US" altLang="zh-TW" sz="3500" dirty="0" smtClean="0"/>
              <a:t>Tan</a:t>
            </a:r>
            <a:endParaRPr lang="en-US" altLang="zh-TW" sz="3500" dirty="0" smtClean="0"/>
          </a:p>
          <a:p>
            <a:endParaRPr lang="en-US" altLang="zh-TW" dirty="0" smtClean="0"/>
          </a:p>
          <a:p>
            <a:pPr algn="r"/>
            <a:endParaRPr lang="en-US" altLang="zh-TW" sz="2600" dirty="0" smtClean="0"/>
          </a:p>
          <a:p>
            <a:pPr algn="r"/>
            <a:r>
              <a:rPr lang="en-US" altLang="zh-TW" sz="2600" i="1" dirty="0" smtClean="0">
                <a:solidFill>
                  <a:srgbClr val="00B0F0"/>
                </a:solidFill>
              </a:rPr>
              <a:t>2011/11/15</a:t>
            </a:r>
            <a:endParaRPr lang="zh-TW" altLang="en-US" sz="2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48" y="260652"/>
            <a:ext cx="378237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76" y="3486869"/>
            <a:ext cx="3771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606" y="260648"/>
            <a:ext cx="3813810" cy="30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86871"/>
            <a:ext cx="382428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8828" y="6542295"/>
            <a:ext cx="2095500" cy="19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1" y="6542294"/>
            <a:ext cx="2629853" cy="18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242" y="1321326"/>
            <a:ext cx="194310" cy="8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242" y="4561686"/>
            <a:ext cx="194310" cy="8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3203848" y="45204"/>
            <a:ext cx="24246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400" dirty="0" smtClean="0"/>
              <a:t>1h averaged at  09/18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03~04</a:t>
            </a:r>
            <a:r>
              <a:rPr lang="en-US" altLang="zh-TW" sz="1400" dirty="0" smtClean="0"/>
              <a:t> UTC</a:t>
            </a:r>
            <a:endParaRPr lang="zh-TW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203848" y="3285564"/>
            <a:ext cx="242463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400" dirty="0" smtClean="0"/>
              <a:t>1h averaged at  09/18 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04~05</a:t>
            </a:r>
            <a:r>
              <a:rPr lang="en-US" altLang="zh-TW" sz="1400" dirty="0" smtClean="0"/>
              <a:t> UTC</a:t>
            </a:r>
            <a:endParaRPr lang="zh-TW" altLang="en-US" sz="1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99592" y="2276872"/>
            <a:ext cx="1591590" cy="43088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/>
              <a:t>CTL</a:t>
            </a:r>
            <a:r>
              <a:rPr lang="en-US" altLang="zh-TW" sz="1400" dirty="0" smtClean="0"/>
              <a:t>: the convectively </a:t>
            </a:r>
            <a:br>
              <a:rPr lang="en-US" altLang="zh-TW" sz="1400" dirty="0" smtClean="0"/>
            </a:br>
            <a:r>
              <a:rPr lang="en-US" altLang="zh-TW" sz="1400" dirty="0" smtClean="0"/>
              <a:t>unstable stratification</a:t>
            </a:r>
            <a:endParaRPr lang="zh-TW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020272" y="2278033"/>
            <a:ext cx="981038" cy="43088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dirty="0" smtClean="0"/>
              <a:t>Negative </a:t>
            </a:r>
            <a:br>
              <a:rPr lang="en-US" altLang="zh-TW" sz="1400" dirty="0" smtClean="0"/>
            </a:br>
            <a:r>
              <a:rPr lang="en-US" altLang="zh-TW" sz="1400" dirty="0" smtClean="0"/>
              <a:t>vertical shear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3"/>
            <a:ext cx="4309110" cy="408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4402326" y="1471246"/>
            <a:ext cx="4346138" cy="4077496"/>
            <a:chOff x="3923928" y="1439671"/>
            <a:chExt cx="3621782" cy="339791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1484784"/>
              <a:ext cx="333375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1439671"/>
              <a:ext cx="352425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1484783"/>
            <a:ext cx="36576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805537" y="1340768"/>
            <a:ext cx="3029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200" dirty="0" smtClean="0"/>
              <a:t>m s</a:t>
            </a:r>
            <a:r>
              <a:rPr lang="en-US" altLang="zh-TW" sz="1200" baseline="30000" dirty="0" smtClean="0"/>
              <a:t>-1</a:t>
            </a:r>
            <a:endParaRPr lang="zh-TW" altLang="en-US" sz="1200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7544" y="764704"/>
            <a:ext cx="369158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09/18  0300 UTC</a:t>
            </a:r>
            <a:br>
              <a:rPr lang="en-US" altLang="zh-TW" sz="2400" dirty="0" smtClean="0"/>
            </a:br>
            <a:r>
              <a:rPr lang="en-US" altLang="zh-TW" sz="2400" dirty="0" smtClean="0"/>
              <a:t>convective instability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           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800780" y="764704"/>
            <a:ext cx="394768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09/18  0348 UTC </a:t>
            </a:r>
            <a:br>
              <a:rPr lang="en-US" altLang="zh-TW" sz="2400" dirty="0" smtClean="0"/>
            </a:br>
            <a:r>
              <a:rPr lang="el-GR" altLang="zh-TW" sz="2400" dirty="0" smtClean="0"/>
              <a:t>Θ</a:t>
            </a:r>
            <a:r>
              <a:rPr lang="en-US" altLang="zh-TW" sz="2400" dirty="0" smtClean="0"/>
              <a:t>’(the deviation of initial value)</a:t>
            </a:r>
            <a:endParaRPr lang="zh-TW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196752"/>
            <a:ext cx="6762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單箭頭接點 12"/>
          <p:cNvCxnSpPr/>
          <p:nvPr/>
        </p:nvCxnSpPr>
        <p:spPr>
          <a:xfrm>
            <a:off x="971600" y="3140968"/>
            <a:ext cx="0" cy="1728192"/>
          </a:xfrm>
          <a:prstGeom prst="straightConnector1">
            <a:avLst/>
          </a:prstGeom>
          <a:ln w="88900">
            <a:solidFill>
              <a:schemeClr val="bg1">
                <a:lumMod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4572000" y="0"/>
            <a:ext cx="3033713" cy="3013710"/>
            <a:chOff x="4572000" y="0"/>
            <a:chExt cx="3033713" cy="301371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0"/>
              <a:ext cx="3033713" cy="301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字方塊 14"/>
            <p:cNvSpPr txBox="1"/>
            <p:nvPr/>
          </p:nvSpPr>
          <p:spPr>
            <a:xfrm>
              <a:off x="5868144" y="0"/>
              <a:ext cx="1670586" cy="215444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dirty="0" smtClean="0"/>
                <a:t>Yang and </a:t>
              </a:r>
              <a:r>
                <a:rPr lang="en-US" altLang="zh-TW" sz="1400" dirty="0" err="1" smtClean="0"/>
                <a:t>Houze</a:t>
              </a:r>
              <a:r>
                <a:rPr lang="en-US" altLang="zh-TW" sz="1400" dirty="0" smtClean="0"/>
                <a:t> (1995)</a:t>
              </a:r>
              <a:endParaRPr lang="zh-TW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20" y="3906832"/>
            <a:ext cx="340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群組 19"/>
          <p:cNvGrpSpPr/>
          <p:nvPr/>
        </p:nvGrpSpPr>
        <p:grpSpPr>
          <a:xfrm>
            <a:off x="436553" y="666472"/>
            <a:ext cx="3387849" cy="3137180"/>
            <a:chOff x="251520" y="397024"/>
            <a:chExt cx="3387849" cy="313718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97024"/>
              <a:ext cx="33718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19130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群組 20"/>
          <p:cNvGrpSpPr/>
          <p:nvPr/>
        </p:nvGrpSpPr>
        <p:grpSpPr>
          <a:xfrm>
            <a:off x="4164920" y="666472"/>
            <a:ext cx="3384376" cy="3123112"/>
            <a:chOff x="3979887" y="397024"/>
            <a:chExt cx="3384376" cy="312311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9887" y="397024"/>
              <a:ext cx="3371850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2438" y="3177236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群組 10"/>
          <p:cNvGrpSpPr/>
          <p:nvPr/>
        </p:nvGrpSpPr>
        <p:grpSpPr>
          <a:xfrm>
            <a:off x="580569" y="3906832"/>
            <a:ext cx="3248025" cy="1163124"/>
            <a:chOff x="395536" y="3429000"/>
            <a:chExt cx="3248025" cy="1163124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24922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3429000"/>
              <a:ext cx="32480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文字方塊 13"/>
          <p:cNvSpPr txBox="1"/>
          <p:nvPr/>
        </p:nvSpPr>
        <p:spPr>
          <a:xfrm>
            <a:off x="2308253" y="269448"/>
            <a:ext cx="38572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w</a:t>
            </a:r>
            <a:r>
              <a:rPr lang="en-US" altLang="zh-TW" sz="2400" dirty="0" smtClean="0"/>
              <a:t> 09/18 03~05 UTC at H = 4km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940609" y="304780"/>
            <a:ext cx="4455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CTL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972361" y="304780"/>
            <a:ext cx="5209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NLH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57033" y="5354632"/>
            <a:ext cx="328006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dirty="0" err="1" smtClean="0"/>
              <a:t>Morlet</a:t>
            </a:r>
            <a:r>
              <a:rPr lang="en-US" altLang="zh-TW" sz="2400" dirty="0" smtClean="0"/>
              <a:t> wavelet power </a:t>
            </a:r>
            <a:br>
              <a:rPr lang="en-US" altLang="zh-TW" sz="2400" dirty="0" smtClean="0"/>
            </a:br>
            <a:r>
              <a:rPr lang="en-US" altLang="zh-TW" sz="2400" dirty="0" smtClean="0"/>
              <a:t>spectrum of terrain height</a:t>
            </a:r>
            <a:br>
              <a:rPr lang="en-US" altLang="zh-TW" sz="2400" dirty="0" smtClean="0"/>
            </a:br>
            <a:r>
              <a:rPr lang="en-US" altLang="zh-TW" sz="2400" dirty="0" smtClean="0"/>
              <a:t> (unit: km</a:t>
            </a: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940" y="689340"/>
            <a:ext cx="3379089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061" y="3929700"/>
            <a:ext cx="3343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940693" y="320008"/>
            <a:ext cx="4455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CTL</a:t>
            </a:r>
            <a:endParaRPr lang="zh-TW" altLang="en-US" sz="24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580653" y="3922060"/>
            <a:ext cx="3248025" cy="1163124"/>
            <a:chOff x="395536" y="3429000"/>
            <a:chExt cx="3248025" cy="1163124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24922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3429000"/>
              <a:ext cx="32480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文字方塊 15"/>
          <p:cNvSpPr txBox="1"/>
          <p:nvPr/>
        </p:nvSpPr>
        <p:spPr>
          <a:xfrm>
            <a:off x="2308337" y="284676"/>
            <a:ext cx="38572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w</a:t>
            </a:r>
            <a:r>
              <a:rPr lang="en-US" altLang="zh-TW" sz="2400" dirty="0" smtClean="0"/>
              <a:t> 09/18 03~05 UTC at H = 8km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72445" y="320008"/>
            <a:ext cx="5209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NLH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36637" y="689340"/>
            <a:ext cx="3387849" cy="3129540"/>
            <a:chOff x="436637" y="689340"/>
            <a:chExt cx="3387849" cy="31295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6637" y="689340"/>
              <a:ext cx="3373164" cy="281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661" y="3475980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555" y="3461912"/>
            <a:ext cx="3171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17104"/>
            <a:ext cx="3448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17104"/>
            <a:ext cx="3438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09192"/>
            <a:ext cx="200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09192"/>
            <a:ext cx="200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683568" y="4149080"/>
            <a:ext cx="33123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TW" dirty="0" err="1" smtClean="0"/>
              <a:t>Morlet</a:t>
            </a:r>
            <a:r>
              <a:rPr lang="en-US" altLang="zh-TW" dirty="0" smtClean="0"/>
              <a:t> wavelet power spectrum</a:t>
            </a:r>
            <a:br>
              <a:rPr lang="en-US" altLang="zh-TW" dirty="0" smtClean="0"/>
            </a:br>
            <a:r>
              <a:rPr lang="en-US" altLang="zh-TW" dirty="0" smtClean="0"/>
              <a:t>of vertical velocity (m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s</a:t>
            </a:r>
            <a:r>
              <a:rPr lang="en-US" altLang="zh-TW" baseline="30000" dirty="0" smtClean="0"/>
              <a:t>-2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427984" y="4213448"/>
            <a:ext cx="3215545" cy="1151493"/>
            <a:chOff x="395536" y="3429000"/>
            <a:chExt cx="3248025" cy="1163124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424922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3429000"/>
              <a:ext cx="32480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文字方塊 9"/>
          <p:cNvSpPr txBox="1"/>
          <p:nvPr/>
        </p:nvSpPr>
        <p:spPr>
          <a:xfrm>
            <a:off x="4427984" y="747772"/>
            <a:ext cx="4455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CTL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092280" y="747772"/>
            <a:ext cx="5209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NLH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15616" y="829072"/>
            <a:ext cx="22038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UU’ (30~55 km) at H=4 km</a:t>
            </a:r>
            <a:endParaRPr lang="zh-TW" altLang="en-US" sz="1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398668" y="829072"/>
            <a:ext cx="12615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PP’ (75~85 km)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308337" y="284676"/>
            <a:ext cx="385727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w</a:t>
            </a:r>
            <a:r>
              <a:rPr lang="en-US" altLang="zh-TW" sz="2400" dirty="0" smtClean="0"/>
              <a:t> 09/18 03~05 UTC at H = 4km</a:t>
            </a:r>
            <a:endParaRPr lang="zh-TW" altLang="en-US" sz="24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611560" y="4933528"/>
            <a:ext cx="3816424" cy="1924472"/>
            <a:chOff x="611560" y="4933528"/>
            <a:chExt cx="3816424" cy="1924472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1560" y="4933528"/>
              <a:ext cx="34004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文字方塊 17"/>
            <p:cNvSpPr txBox="1"/>
            <p:nvPr/>
          </p:nvSpPr>
          <p:spPr>
            <a:xfrm>
              <a:off x="827584" y="6304002"/>
              <a:ext cx="36004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dirty="0" err="1" smtClean="0"/>
                <a:t>Morlet</a:t>
              </a:r>
              <a:r>
                <a:rPr lang="en-US" altLang="zh-TW" dirty="0" smtClean="0"/>
                <a:t> wavelet power spectrum of terrain height (unit: km</a:t>
              </a:r>
              <a:r>
                <a:rPr lang="en-US" altLang="zh-TW" baseline="30000" dirty="0" smtClean="0"/>
                <a:t>2</a:t>
              </a:r>
              <a:r>
                <a:rPr lang="en-US" altLang="zh-TW" dirty="0" smtClean="0"/>
                <a:t>)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763688" y="1124744"/>
            <a:ext cx="216024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419872" y="1124744"/>
            <a:ext cx="216024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788024" y="3429000"/>
            <a:ext cx="108012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~20 km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588224" y="1052736"/>
            <a:ext cx="216024" cy="28083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860032" y="1484784"/>
            <a:ext cx="216024" cy="2788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508104" y="1637988"/>
            <a:ext cx="216024" cy="2788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Influence of convection to mountain waves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78" y="3356992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36377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872" y="3356992"/>
            <a:ext cx="1581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4124" y="3356992"/>
            <a:ext cx="1571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8856"/>
            <a:ext cx="28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88640"/>
            <a:ext cx="4914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0308" y="188640"/>
            <a:ext cx="3257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802" y="150469"/>
            <a:ext cx="28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4" y="636726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056" y="636726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729" y="3198908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群組 21"/>
          <p:cNvGrpSpPr/>
          <p:nvPr/>
        </p:nvGrpSpPr>
        <p:grpSpPr>
          <a:xfrm>
            <a:off x="5928455" y="5013176"/>
            <a:ext cx="3215545" cy="1151493"/>
            <a:chOff x="395536" y="3429000"/>
            <a:chExt cx="3248025" cy="1163124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424922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536" y="3429000"/>
              <a:ext cx="32480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矩形 24"/>
          <p:cNvSpPr/>
          <p:nvPr/>
        </p:nvSpPr>
        <p:spPr>
          <a:xfrm>
            <a:off x="7740352" y="5013176"/>
            <a:ext cx="792088" cy="7920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90995" y="3356992"/>
            <a:ext cx="1571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613" y="636377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2113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914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2194" y="3174805"/>
            <a:ext cx="28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204913"/>
            <a:ext cx="6286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827584" y="1268760"/>
            <a:ext cx="4455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CTL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27584" y="3429000"/>
            <a:ext cx="5209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NLH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419872" y="83671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09/18 03~05 UTC</a:t>
            </a:r>
            <a:endParaRPr lang="en-US" altLang="zh-TW" b="1" dirty="0" smtClean="0">
              <a:solidFill>
                <a:srgbClr val="00B0F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67744" y="566124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w</a:t>
            </a:r>
            <a:r>
              <a:rPr lang="en-US" altLang="zh-TW" dirty="0" smtClean="0"/>
              <a:t> at </a:t>
            </a:r>
            <a:r>
              <a:rPr lang="en-US" altLang="zh-TW" dirty="0" smtClean="0"/>
              <a:t>the mountain peak along the </a:t>
            </a:r>
            <a:r>
              <a:rPr lang="en-US" altLang="zh-TW" dirty="0" smtClean="0"/>
              <a:t>AA’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5716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8856"/>
            <a:ext cx="28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02" y="150469"/>
            <a:ext cx="28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8640"/>
            <a:ext cx="1571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88640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581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356992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356992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985" y="636377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61101" y="636726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5421" y="636726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1605" y="6363770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21" y="3198908"/>
            <a:ext cx="1590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3356992"/>
            <a:ext cx="1581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356992"/>
            <a:ext cx="1581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Mountain waves and </a:t>
            </a:r>
            <a:r>
              <a:rPr lang="en-US" altLang="zh-TW" sz="2400" dirty="0" err="1" smtClean="0"/>
              <a:t>orographic</a:t>
            </a:r>
            <a:r>
              <a:rPr lang="en-US" altLang="zh-TW" sz="2400" dirty="0" smtClean="0"/>
              <a:t> convection may play an important role in the formation of </a:t>
            </a:r>
            <a:r>
              <a:rPr lang="en-US" altLang="zh-TW" sz="2400" dirty="0" err="1" smtClean="0"/>
              <a:t>orographic</a:t>
            </a:r>
            <a:r>
              <a:rPr lang="en-US" altLang="zh-TW" sz="2400" dirty="0" smtClean="0"/>
              <a:t> precipitation through different mechanisms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condensation</a:t>
            </a:r>
            <a:r>
              <a:rPr lang="en-US" altLang="zh-TW" sz="2400" dirty="0" smtClean="0"/>
              <a:t> ( Hill et al., 1981; Hill, 1983; </a:t>
            </a:r>
            <a:r>
              <a:rPr lang="en-US" altLang="zh-TW" sz="2400" dirty="0" err="1" smtClean="0"/>
              <a:t>Pandey</a:t>
            </a:r>
            <a:r>
              <a:rPr lang="en-US" altLang="zh-TW" sz="2400" dirty="0" smtClean="0"/>
              <a:t> et al., 1999) 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seeder–feeder processes </a:t>
            </a:r>
            <a:r>
              <a:rPr lang="en-US" altLang="zh-TW" sz="2400" dirty="0" smtClean="0"/>
              <a:t>(Bergeron, 1965;Browning, 1980; </a:t>
            </a:r>
            <a:br>
              <a:rPr lang="en-US" altLang="zh-TW" sz="2400" dirty="0" smtClean="0"/>
            </a:br>
            <a:r>
              <a:rPr lang="en-US" altLang="zh-TW" sz="2400" dirty="0" smtClean="0"/>
              <a:t>                  </a:t>
            </a:r>
            <a:r>
              <a:rPr lang="en-US" altLang="zh-TW" sz="2400" dirty="0" err="1" smtClean="0"/>
              <a:t>Carruthers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Choularton</a:t>
            </a:r>
            <a:r>
              <a:rPr lang="en-US" altLang="zh-TW" sz="2400" dirty="0" smtClean="0"/>
              <a:t>, 1983; </a:t>
            </a:r>
            <a:r>
              <a:rPr lang="en-US" altLang="zh-TW" sz="2400" dirty="0" err="1" smtClean="0"/>
              <a:t>Smithet</a:t>
            </a:r>
            <a:r>
              <a:rPr lang="en-US" altLang="zh-TW" sz="2400" dirty="0" smtClean="0"/>
              <a:t> al., 2009a)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upstream convection triggered or enhanced by terrain blocking      </a:t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en-US" altLang="zh-TW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altLang="zh-TW" sz="2400" dirty="0" smtClean="0"/>
              <a:t>(Grossman and </a:t>
            </a:r>
            <a:r>
              <a:rPr lang="en-US" altLang="zh-TW" sz="2400" dirty="0" err="1" smtClean="0"/>
              <a:t>Durran</a:t>
            </a:r>
            <a:r>
              <a:rPr lang="en-US" altLang="zh-TW" sz="2400" dirty="0" smtClean="0"/>
              <a:t>, 1984) 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windward slope triggering of convection </a:t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en-US" altLang="zh-TW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altLang="zh-TW" sz="2400" dirty="0" smtClean="0"/>
              <a:t>(Smith et al., 2009b)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thermal triggering of convection, lee-side convergence</a:t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en-US" altLang="zh-TW" sz="2400" b="1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TW" sz="2400" dirty="0" smtClean="0"/>
              <a:t>(Mass, 1981)</a:t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FF0000"/>
                </a:solidFill>
              </a:rPr>
              <a:t>lee-side enhancement of convection </a:t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en-US" altLang="zh-TW" sz="2400" b="1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TW" sz="2400" dirty="0" smtClean="0"/>
              <a:t>(Tripoli and Cotton, 1989).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44624"/>
            <a:ext cx="16764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6" y="44629"/>
            <a:ext cx="168402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624"/>
            <a:ext cx="168402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9" y="3429613"/>
            <a:ext cx="16764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413276"/>
            <a:ext cx="168402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1" y="3413276"/>
            <a:ext cx="1676400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75" y="1"/>
            <a:ext cx="213360" cy="32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5" y="3385140"/>
            <a:ext cx="213360" cy="32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052736"/>
            <a:ext cx="457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1691680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37528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10</a:t>
            </a:r>
            <a:endParaRPr lang="zh-TW" altLang="en-US" sz="16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1560" y="6597352"/>
            <a:ext cx="1041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0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64032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95812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10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609770" y="6597352"/>
            <a:ext cx="1041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0</a:t>
            </a:r>
            <a:endParaRPr lang="zh-TW" altLang="en-US" sz="1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580112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20</a:t>
            </a:r>
            <a:endParaRPr lang="zh-TW" altLang="en-US" sz="16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040028" y="6597352"/>
            <a:ext cx="20839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10</a:t>
            </a:r>
            <a:endParaRPr lang="zh-TW" altLang="en-US" sz="16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499992" y="6597352"/>
            <a:ext cx="1041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0</a:t>
            </a:r>
            <a:endParaRPr lang="zh-TW" altLang="en-US" sz="1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126171" y="6597352"/>
            <a:ext cx="3815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(km)</a:t>
            </a:r>
            <a:endParaRPr lang="zh-TW" altLang="en-US" sz="16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4067944" y="6597352"/>
            <a:ext cx="3815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(km)</a:t>
            </a:r>
            <a:endParaRPr lang="zh-TW" altLang="en-US" sz="16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012160" y="6597352"/>
            <a:ext cx="3815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(km)</a:t>
            </a:r>
            <a:endParaRPr lang="zh-TW" altLang="en-US" sz="1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902259" y="44624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/>
                </a:solidFill>
              </a:rPr>
              <a:t>0304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918483" y="44624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/>
                </a:solidFill>
              </a:rPr>
              <a:t>0312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62699" y="117212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/>
                </a:solidFill>
              </a:rPr>
              <a:t>0320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907704" y="3429000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/>
                </a:solidFill>
              </a:rPr>
              <a:t>0326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923928" y="3429000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/>
                </a:solidFill>
              </a:rPr>
              <a:t>0334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868144" y="3501588"/>
            <a:ext cx="36548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b="1" dirty="0" smtClean="0"/>
              <a:t>0342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53721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 rot="-5400000">
            <a:off x="1077894" y="1780341"/>
            <a:ext cx="15574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Precipitation (mm)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 rot="-5400000">
            <a:off x="1368647" y="3823326"/>
            <a:ext cx="9759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Height (km)</a:t>
            </a:r>
            <a:endParaRPr lang="zh-TW" altLang="en-US" sz="1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0" y="3733520"/>
            <a:ext cx="3387849" cy="3124480"/>
            <a:chOff x="251520" y="397024"/>
            <a:chExt cx="3387849" cy="31244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397024"/>
              <a:ext cx="33718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3178604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群組 8"/>
          <p:cNvGrpSpPr/>
          <p:nvPr/>
        </p:nvGrpSpPr>
        <p:grpSpPr>
          <a:xfrm>
            <a:off x="5756151" y="3728460"/>
            <a:ext cx="3387849" cy="3129540"/>
            <a:chOff x="436637" y="689340"/>
            <a:chExt cx="3387849" cy="312954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637" y="689340"/>
              <a:ext cx="3373164" cy="281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661" y="3475980"/>
              <a:ext cx="3171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Mountain waves in the inner core</a:t>
            </a:r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23528" y="1680592"/>
            <a:ext cx="3764632" cy="3620616"/>
            <a:chOff x="2895600" y="1484784"/>
            <a:chExt cx="3764632" cy="36206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1752600"/>
              <a:ext cx="33528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文字方塊 3"/>
            <p:cNvSpPr txBox="1"/>
            <p:nvPr/>
          </p:nvSpPr>
          <p:spPr>
            <a:xfrm>
              <a:off x="3635896" y="1484784"/>
              <a:ext cx="4632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120E</a:t>
              </a:r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5364088" y="1484784"/>
              <a:ext cx="4632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124E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254036" y="2348880"/>
              <a:ext cx="383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26N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277114" y="4437112"/>
              <a:ext cx="383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22N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72000" y="1484784"/>
              <a:ext cx="46326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122E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277114" y="3440033"/>
              <a:ext cx="3831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dirty="0" smtClean="0"/>
                <a:t>24N</a:t>
              </a:r>
              <a:endParaRPr lang="zh-TW" alt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12776"/>
            <a:ext cx="2657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286250"/>
            <a:ext cx="2638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6276860" y="4365104"/>
            <a:ext cx="5273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NTR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48868" y="1484784"/>
            <a:ext cx="4471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</a:rPr>
              <a:t>CTL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59632" y="5661248"/>
          <a:ext cx="2880319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792088"/>
                <a:gridCol w="7920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Variable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CTL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NTR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Percentage </a:t>
                      </a:r>
                      <a:r>
                        <a:rPr lang="en-US" altLang="zh-TW" dirty="0" err="1" smtClean="0"/>
                        <a:t>wrt</a:t>
                      </a:r>
                      <a:r>
                        <a:rPr lang="en-US" altLang="zh-TW" dirty="0" smtClean="0"/>
                        <a:t> CTL (%)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51.9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1619672" y="5373216"/>
            <a:ext cx="18996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24h rainfall at 09/16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187624" y="1124744"/>
            <a:ext cx="2878801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3200" dirty="0" smtClean="0"/>
              <a:t>Yang et al. (2008)</a:t>
            </a:r>
            <a:endParaRPr lang="zh-TW" altLang="en-US" sz="3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948264" y="1556792"/>
            <a:ext cx="189321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R=200 km </a:t>
            </a:r>
            <a:r>
              <a:rPr lang="en-US" altLang="zh-TW" dirty="0" smtClean="0"/>
              <a:t>averaged </a:t>
            </a:r>
            <a:br>
              <a:rPr lang="en-US" altLang="zh-TW" dirty="0" smtClean="0"/>
            </a:br>
            <a:r>
              <a:rPr lang="en-US" altLang="zh-TW" dirty="0" smtClean="0"/>
              <a:t>horizontal wind</a:t>
            </a:r>
            <a:br>
              <a:rPr lang="en-US" altLang="zh-TW" dirty="0" smtClean="0"/>
            </a:br>
            <a:r>
              <a:rPr lang="en-US" altLang="zh-TW" dirty="0" smtClean="0"/>
              <a:t>at 09/16 12 UTC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22383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753" y="188640"/>
            <a:ext cx="22383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476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789042"/>
            <a:ext cx="2841308" cy="29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789040"/>
            <a:ext cx="2850356" cy="29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8376" y="3789040"/>
            <a:ext cx="3085624" cy="294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群組 31"/>
          <p:cNvGrpSpPr/>
          <p:nvPr/>
        </p:nvGrpSpPr>
        <p:grpSpPr>
          <a:xfrm>
            <a:off x="5954588" y="3429000"/>
            <a:ext cx="3154425" cy="332656"/>
            <a:chOff x="5954588" y="6525344"/>
            <a:chExt cx="3154425" cy="332656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5400000">
              <a:off x="7397625" y="5082307"/>
              <a:ext cx="123825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8403691" y="6611779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3000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596336" y="6611779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2000</a:t>
              </a:r>
              <a:endParaRPr lang="zh-TW" altLang="en-US" sz="16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876256" y="6611779"/>
              <a:ext cx="4167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1000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820472" y="6611779"/>
              <a:ext cx="28854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(m)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268004" y="659735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489298" y="3429000"/>
            <a:ext cx="3344786" cy="332656"/>
            <a:chOff x="1495425" y="6525344"/>
            <a:chExt cx="3344786" cy="332656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2971800" y="5048969"/>
              <a:ext cx="123825" cy="307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3971383" y="6611779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640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059832" y="6611779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160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267744" y="6611779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40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388164" y="6611779"/>
              <a:ext cx="45204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(mm)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843330" y="6597352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20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699792" y="6611779"/>
              <a:ext cx="2083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80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539334" y="6597352"/>
              <a:ext cx="3125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320</a:t>
              </a:r>
              <a:endParaRPr lang="zh-TW" altLang="en-US" sz="1600" dirty="0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627784" y="2780928"/>
            <a:ext cx="13316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rt12h (09/16  06 to 18 UTC)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220072" y="3440033"/>
            <a:ext cx="3863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NTR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83568" y="3440033"/>
            <a:ext cx="3345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CTL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259632" y="6569968"/>
            <a:ext cx="180020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rt2h (11 to 13 UTC)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211960" y="6597352"/>
            <a:ext cx="180020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dirty="0" smtClean="0"/>
              <a:t>rt2h (10 to 12 UTC)</a:t>
            </a:r>
            <a:endParaRPr lang="zh-TW" altLang="en-US" dirty="0"/>
          </a:p>
        </p:txBody>
      </p:sp>
      <p:sp>
        <p:nvSpPr>
          <p:cNvPr id="35" name="橢圓 34"/>
          <p:cNvSpPr/>
          <p:nvPr/>
        </p:nvSpPr>
        <p:spPr>
          <a:xfrm>
            <a:off x="1259632" y="5085184"/>
            <a:ext cx="381347" cy="3909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1691680" y="5414342"/>
            <a:ext cx="381347" cy="3909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596336" y="2276872"/>
            <a:ext cx="7914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CTL-NTR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741005" y="3933056"/>
            <a:ext cx="7914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dirty="0" smtClean="0"/>
              <a:t>CTL-NTR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0854"/>
            <a:ext cx="7048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 rot="-5400000">
            <a:off x="-327334" y="1273564"/>
            <a:ext cx="9008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Time (min)</a:t>
            </a:r>
            <a:endParaRPr lang="zh-TW" alt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7153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12" y="6489526"/>
            <a:ext cx="335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489526"/>
            <a:ext cx="3352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 rot="-5400000">
            <a:off x="-322035" y="4260390"/>
            <a:ext cx="9008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Time (min)</a:t>
            </a:r>
            <a:endParaRPr lang="zh-TW" altLang="en-US" sz="1600" dirty="0"/>
          </a:p>
        </p:txBody>
      </p:sp>
      <p:grpSp>
        <p:nvGrpSpPr>
          <p:cNvPr id="20" name="群組 19"/>
          <p:cNvGrpSpPr/>
          <p:nvPr/>
        </p:nvGrpSpPr>
        <p:grpSpPr>
          <a:xfrm>
            <a:off x="5410200" y="4238625"/>
            <a:ext cx="3733800" cy="2619375"/>
            <a:chOff x="5410200" y="2708920"/>
            <a:chExt cx="3733800" cy="2619375"/>
          </a:xfrm>
        </p:grpSpPr>
        <p:grpSp>
          <p:nvGrpSpPr>
            <p:cNvPr id="18" name="群組 17"/>
            <p:cNvGrpSpPr/>
            <p:nvPr/>
          </p:nvGrpSpPr>
          <p:grpSpPr>
            <a:xfrm>
              <a:off x="5410200" y="2708920"/>
              <a:ext cx="3733800" cy="2619375"/>
              <a:chOff x="5410200" y="2708920"/>
              <a:chExt cx="3733800" cy="2619375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0200" y="2708920"/>
                <a:ext cx="3733800" cy="2619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文字方塊 10"/>
              <p:cNvSpPr txBox="1"/>
              <p:nvPr/>
            </p:nvSpPr>
            <p:spPr>
              <a:xfrm>
                <a:off x="7380312" y="2924944"/>
                <a:ext cx="3446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1600" dirty="0" smtClean="0"/>
                  <a:t>CTL</a:t>
                </a:r>
                <a:br>
                  <a:rPr lang="en-US" altLang="zh-TW" sz="1600" dirty="0" smtClean="0"/>
                </a:br>
                <a:r>
                  <a:rPr lang="en-US" altLang="zh-TW" sz="1600" dirty="0" smtClean="0"/>
                  <a:t>NTR</a:t>
                </a:r>
                <a:endParaRPr lang="zh-TW" altLang="en-US" sz="1600" dirty="0"/>
              </a:p>
            </p:txBody>
          </p:sp>
          <p:cxnSp>
            <p:nvCxnSpPr>
              <p:cNvPr id="13" name="直線接點 12"/>
              <p:cNvCxnSpPr/>
              <p:nvPr/>
            </p:nvCxnSpPr>
            <p:spPr>
              <a:xfrm>
                <a:off x="7740352" y="3068960"/>
                <a:ext cx="50405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7740352" y="3284984"/>
                <a:ext cx="504056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字方塊 14"/>
            <p:cNvSpPr txBox="1"/>
            <p:nvPr/>
          </p:nvSpPr>
          <p:spPr>
            <a:xfrm rot="-5400000">
              <a:off x="5337643" y="3411681"/>
              <a:ext cx="8751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Height (km)</a:t>
              </a:r>
              <a:endParaRPr lang="zh-TW" altLang="en-US" sz="1400" b="1" dirty="0"/>
            </a:p>
          </p:txBody>
        </p:sp>
        <p:sp>
          <p:nvSpPr>
            <p:cNvPr id="16" name="文字方塊 15"/>
            <p:cNvSpPr txBox="1"/>
            <p:nvPr/>
          </p:nvSpPr>
          <p:spPr>
            <a:xfrm rot="-5400000">
              <a:off x="8209950" y="3398826"/>
              <a:ext cx="10044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Rainfall (mm)</a:t>
              </a:r>
              <a:endParaRPr lang="zh-TW" altLang="en-US" sz="1400" b="1" dirty="0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95536" y="133127"/>
            <a:ext cx="22306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CTL</a:t>
            </a:r>
            <a:r>
              <a:rPr lang="en-US" altLang="zh-TW" sz="2000" dirty="0" smtClean="0"/>
              <a:t> 09/16 11~13 UTC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20072" y="116632"/>
            <a:ext cx="219085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NTR</a:t>
            </a:r>
            <a:r>
              <a:rPr lang="en-US" altLang="zh-TW" sz="2000" dirty="0" smtClean="0"/>
              <a:t> 0916 10~12 UTC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915816" y="0"/>
            <a:ext cx="16882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W</a:t>
            </a:r>
            <a:r>
              <a:rPr lang="en-US" altLang="zh-TW" sz="2400" dirty="0" smtClean="0"/>
              <a:t> at H = 4km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597331" y="3275692"/>
            <a:ext cx="20067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b="1" dirty="0" smtClean="0">
                <a:solidFill>
                  <a:srgbClr val="0070C0"/>
                </a:solidFill>
              </a:rPr>
              <a:t>Rainfall of 2min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5540"/>
            <a:ext cx="28546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5540"/>
            <a:ext cx="28546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244" y="345540"/>
            <a:ext cx="28546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331640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1010 UTC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21850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1030 UTC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145073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1050 UTC</a:t>
            </a:r>
            <a:endParaRPr lang="zh-TW" altLang="en-US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9" y="3452131"/>
            <a:ext cx="2863215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9" y="3452133"/>
            <a:ext cx="2863215" cy="27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9672" y="3452130"/>
            <a:ext cx="2863215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98" y="3418852"/>
            <a:ext cx="300038" cy="2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98" y="308440"/>
            <a:ext cx="300038" cy="2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437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7720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31162" y="74003"/>
            <a:ext cx="8364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CTL Run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496" y="3134107"/>
            <a:ext cx="896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NTR Run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331640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1110 UTC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221850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1130 UTC</a:t>
            </a:r>
            <a:endParaRPr lang="zh-TW" altLang="en-US" sz="2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145073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1150 UTC</a:t>
            </a:r>
            <a:endParaRPr lang="zh-TW" altLang="en-US" sz="2000" dirty="0"/>
          </a:p>
        </p:txBody>
      </p:sp>
      <p:grpSp>
        <p:nvGrpSpPr>
          <p:cNvPr id="38" name="群組 37"/>
          <p:cNvGrpSpPr/>
          <p:nvPr/>
        </p:nvGrpSpPr>
        <p:grpSpPr>
          <a:xfrm>
            <a:off x="2868141" y="6469687"/>
            <a:ext cx="3648075" cy="343689"/>
            <a:chOff x="2868141" y="6469687"/>
            <a:chExt cx="3648075" cy="3436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4620741" y="4717087"/>
              <a:ext cx="1428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文字方塊 21"/>
            <p:cNvSpPr txBox="1"/>
            <p:nvPr/>
          </p:nvSpPr>
          <p:spPr>
            <a:xfrm>
              <a:off x="3531700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-4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004048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238464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-1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03713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-6</a:t>
              </a:r>
              <a:endParaRPr lang="zh-TW" altLang="en-US" sz="16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526560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3779912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-3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27585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-5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75583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99593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-2</a:t>
              </a:r>
              <a:endParaRPr lang="zh-TW" altLang="en-US" sz="16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5227704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979972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6</a:t>
              </a:r>
              <a:endParaRPr lang="zh-TW" altLang="en-US" sz="16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47591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19599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7</a:t>
              </a:r>
              <a:endParaRPr lang="zh-TW" altLang="en-US" sz="1600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724128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5</a:t>
              </a:r>
              <a:endParaRPr lang="zh-TW" altLang="en-US" sz="1600" dirty="0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6444208" y="6567155"/>
            <a:ext cx="3542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ms</a:t>
            </a:r>
            <a:r>
              <a:rPr lang="en-US" altLang="zh-TW" sz="1600" baseline="30000" dirty="0" smtClean="0"/>
              <a:t>-1</a:t>
            </a:r>
            <a:endParaRPr lang="zh-TW" altLang="en-US" sz="1600" baseline="30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79448" y="6381328"/>
            <a:ext cx="263072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altLang="zh-TW" sz="1600" dirty="0" smtClean="0"/>
              <a:t>Θ</a:t>
            </a:r>
            <a:r>
              <a:rPr lang="en-US" altLang="zh-TW" sz="1600" dirty="0" smtClean="0"/>
              <a:t>’(the deviation of initial value)</a:t>
            </a:r>
            <a:br>
              <a:rPr lang="en-US" altLang="zh-TW" sz="1600" dirty="0" smtClean="0"/>
            </a:br>
            <a:r>
              <a:rPr lang="en-US" altLang="zh-TW" sz="1600" dirty="0" smtClean="0"/>
              <a:t>w  (vertical velocity)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5540"/>
            <a:ext cx="28546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5540"/>
            <a:ext cx="2854643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817" y="345540"/>
            <a:ext cx="2846070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331640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1110 UTC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21850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1130 UTC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145073" y="3140968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1150 UTC</a:t>
            </a:r>
            <a:endParaRPr lang="zh-TW" altLang="en-US" sz="20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9" y="3441885"/>
            <a:ext cx="2863215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9" y="3441885"/>
            <a:ext cx="2863215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9672" y="3441884"/>
            <a:ext cx="2863215" cy="271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98" y="3418852"/>
            <a:ext cx="300038" cy="2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98" y="308440"/>
            <a:ext cx="300038" cy="280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2437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7720" y="6178188"/>
            <a:ext cx="2923223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31162" y="74003"/>
            <a:ext cx="8364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CTL Run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5496" y="3134107"/>
            <a:ext cx="8960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NTR Run</a:t>
            </a:r>
            <a:endParaRPr lang="zh-TW" altLang="en-US" sz="2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331640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1210 UTC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221850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1230 UTC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145073" y="44624"/>
            <a:ext cx="9982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dirty="0" smtClean="0"/>
              <a:t>1250 UTC</a:t>
            </a:r>
            <a:endParaRPr lang="zh-TW" altLang="en-US" sz="2000" dirty="0"/>
          </a:p>
        </p:txBody>
      </p:sp>
      <p:grpSp>
        <p:nvGrpSpPr>
          <p:cNvPr id="21" name="群組 20"/>
          <p:cNvGrpSpPr/>
          <p:nvPr/>
        </p:nvGrpSpPr>
        <p:grpSpPr>
          <a:xfrm>
            <a:off x="2868141" y="6469687"/>
            <a:ext cx="3648075" cy="343689"/>
            <a:chOff x="2868141" y="6469687"/>
            <a:chExt cx="3648075" cy="34368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4620741" y="4717087"/>
              <a:ext cx="142875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文字方塊 22"/>
            <p:cNvSpPr txBox="1"/>
            <p:nvPr/>
          </p:nvSpPr>
          <p:spPr>
            <a:xfrm>
              <a:off x="3531700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-4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004048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2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238464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-1</a:t>
              </a:r>
              <a:endParaRPr lang="zh-TW" altLang="en-US" sz="16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03713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-6</a:t>
              </a:r>
              <a:endParaRPr lang="zh-TW" altLang="en-US" sz="16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526560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0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779912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-3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27585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-5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75583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1</a:t>
              </a:r>
              <a:endParaRPr lang="zh-TW" altLang="en-US" sz="16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995936" y="6567155"/>
              <a:ext cx="1667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-2</a:t>
              </a:r>
              <a:endParaRPr lang="zh-TW" altLang="en-US" sz="16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227704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3</a:t>
              </a:r>
              <a:endParaRPr lang="zh-TW" altLang="en-US" sz="16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979972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6</a:t>
              </a:r>
              <a:endParaRPr lang="zh-TW" altLang="en-US" sz="16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547591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4</a:t>
              </a:r>
              <a:endParaRPr lang="zh-TW" altLang="en-US" sz="16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195996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7</a:t>
              </a:r>
              <a:endParaRPr lang="zh-TW" altLang="en-US" sz="1600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5724128" y="6567155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600" dirty="0" smtClean="0"/>
                <a:t>5</a:t>
              </a:r>
              <a:endParaRPr lang="zh-TW" altLang="en-US" sz="1600" dirty="0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6444208" y="6567155"/>
            <a:ext cx="3542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600" dirty="0" smtClean="0"/>
              <a:t>ms</a:t>
            </a:r>
            <a:r>
              <a:rPr lang="en-US" altLang="zh-TW" sz="1600" baseline="30000" dirty="0" smtClean="0"/>
              <a:t>-1</a:t>
            </a:r>
            <a:endParaRPr lang="zh-TW" alt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 and summary 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On 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windward slope of CMR</a:t>
            </a:r>
            <a:r>
              <a:rPr lang="en-US" altLang="zh-TW" sz="2400" dirty="0" smtClean="0"/>
              <a:t>, convective cells were frequently triggered at the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steep upslope</a:t>
            </a:r>
            <a:r>
              <a:rPr lang="en-US" altLang="zh-TW" sz="2400" dirty="0" smtClean="0"/>
              <a:t> in the environment with </a:t>
            </a:r>
            <a:r>
              <a:rPr lang="en-US" altLang="zh-TW" sz="2400" dirty="0" smtClean="0">
                <a:solidFill>
                  <a:srgbClr val="00B0F0"/>
                </a:solidFill>
              </a:rPr>
              <a:t>negative vertical shear</a:t>
            </a:r>
            <a:r>
              <a:rPr lang="en-US" altLang="zh-TW" sz="2400" dirty="0" smtClean="0"/>
              <a:t> of horizontal wind and </a:t>
            </a:r>
            <a:r>
              <a:rPr lang="en-US" altLang="zh-TW" sz="2400" dirty="0" smtClean="0">
                <a:solidFill>
                  <a:srgbClr val="00B0F0"/>
                </a:solidFill>
              </a:rPr>
              <a:t>low-level </a:t>
            </a:r>
            <a:r>
              <a:rPr lang="en-US" altLang="zh-TW" sz="2400" dirty="0" smtClean="0">
                <a:solidFill>
                  <a:srgbClr val="00B0F0"/>
                </a:solidFill>
              </a:rPr>
              <a:t>instability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Latent </a:t>
            </a:r>
            <a:r>
              <a:rPr lang="en-US" altLang="zh-TW" sz="2400" dirty="0" smtClean="0"/>
              <a:t>heat release by </a:t>
            </a:r>
            <a:r>
              <a:rPr lang="en-US" altLang="zh-TW" sz="2400" dirty="0" err="1" smtClean="0"/>
              <a:t>orographic</a:t>
            </a:r>
            <a:r>
              <a:rPr lang="en-US" altLang="zh-TW" sz="2400" dirty="0" smtClean="0"/>
              <a:t> convections helped the airstream to flow over the CMR rather than to flow around it. Convective cells scale ~20 </a:t>
            </a:r>
            <a:r>
              <a:rPr lang="en-US" altLang="zh-TW" sz="2400" dirty="0" smtClean="0"/>
              <a:t>km.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</a:t>
            </a:r>
            <a:r>
              <a:rPr lang="en-US" altLang="zh-TW" sz="2400" dirty="0" smtClean="0"/>
              <a:t>updraft branches of MGWs were sometimes enhanced by </a:t>
            </a:r>
            <a:r>
              <a:rPr lang="en-US" altLang="zh-TW" sz="2400" dirty="0" smtClean="0">
                <a:solidFill>
                  <a:srgbClr val="00B0F0"/>
                </a:solidFill>
              </a:rPr>
              <a:t>latent heat released </a:t>
            </a:r>
            <a:r>
              <a:rPr lang="en-US" altLang="zh-TW" sz="2400" dirty="0" smtClean="0"/>
              <a:t>by the convective cells </a:t>
            </a:r>
            <a:r>
              <a:rPr lang="en-US" altLang="zh-TW" sz="2400" dirty="0" err="1" smtClean="0"/>
              <a:t>advected</a:t>
            </a:r>
            <a:r>
              <a:rPr lang="en-US" altLang="zh-TW" sz="2400" dirty="0" smtClean="0"/>
              <a:t> downwind. 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Thus the in-phase superposition of convection and MGWs would increase the amplitude of MGWs on the lee side</a:t>
            </a:r>
            <a:r>
              <a:rPr lang="en-US" altLang="zh-TW" sz="2400" dirty="0" smtClean="0"/>
              <a:t>.</a:t>
            </a:r>
            <a:endParaRPr lang="en-US" altLang="zh-TW" sz="2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 and summary 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</a:t>
            </a:r>
            <a:r>
              <a:rPr lang="en-US" altLang="zh-TW" sz="2400" dirty="0" smtClean="0"/>
              <a:t>convective cells on the windward slope </a:t>
            </a:r>
            <a:r>
              <a:rPr lang="en-US" altLang="zh-TW" sz="2400" dirty="0" smtClean="0"/>
              <a:t>were triggered</a:t>
            </a:r>
            <a:r>
              <a:rPr lang="en-US" altLang="zh-TW" sz="2400" dirty="0" smtClean="0"/>
              <a:t>,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coalescence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riming</a:t>
            </a:r>
            <a:r>
              <a:rPr lang="en-US" altLang="zh-TW" sz="2400" dirty="0" smtClean="0"/>
              <a:t> processes resulted </a:t>
            </a:r>
            <a:r>
              <a:rPr lang="en-US" altLang="zh-TW" sz="2400" dirty="0" smtClean="0"/>
              <a:t>in precipitation </a:t>
            </a:r>
            <a:r>
              <a:rPr lang="en-US" altLang="zh-TW" sz="2400" dirty="0" smtClean="0"/>
              <a:t>enhancement on the </a:t>
            </a:r>
            <a:r>
              <a:rPr lang="en-US" altLang="zh-TW" sz="2400" dirty="0" smtClean="0">
                <a:solidFill>
                  <a:srgbClr val="00B0F0"/>
                </a:solidFill>
              </a:rPr>
              <a:t>windward </a:t>
            </a:r>
            <a:r>
              <a:rPr lang="en-US" altLang="zh-TW" sz="2400" dirty="0" smtClean="0">
                <a:solidFill>
                  <a:srgbClr val="00B0F0"/>
                </a:solidFill>
              </a:rPr>
              <a:t>slope</a:t>
            </a:r>
            <a:r>
              <a:rPr lang="en-US" altLang="zh-TW" sz="2400" dirty="0" smtClean="0"/>
              <a:t>, m</a:t>
            </a:r>
            <a:r>
              <a:rPr lang="en-US" altLang="zh-TW" sz="2400" dirty="0" smtClean="0"/>
              <a:t>ore </a:t>
            </a:r>
            <a:r>
              <a:rPr lang="en-US" altLang="zh-TW" sz="2400" dirty="0" smtClean="0"/>
              <a:t>cloud ice and snow particles were produced aloft over the peak and were </a:t>
            </a:r>
            <a:r>
              <a:rPr lang="en-US" altLang="zh-TW" sz="2400" dirty="0" err="1" smtClean="0"/>
              <a:t>advected</a:t>
            </a:r>
            <a:r>
              <a:rPr lang="en-US" altLang="zh-TW" sz="2400" dirty="0" smtClean="0"/>
              <a:t> downstream to seed the flow over the lee side</a:t>
            </a:r>
            <a:r>
              <a:rPr lang="en-US" altLang="zh-TW" sz="2400" dirty="0" smtClean="0"/>
              <a:t>.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coalescence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FF0000"/>
                </a:solidFill>
              </a:rPr>
              <a:t>riming</a:t>
            </a:r>
            <a:r>
              <a:rPr lang="en-US" altLang="zh-TW" sz="2400" dirty="0" smtClean="0"/>
              <a:t> processes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are responsible for the </a:t>
            </a:r>
            <a:r>
              <a:rPr lang="en-US" altLang="zh-TW" sz="2400" dirty="0" smtClean="0"/>
              <a:t>secondary precipitation </a:t>
            </a:r>
            <a:r>
              <a:rPr lang="en-US" altLang="zh-TW" sz="2400" dirty="0" smtClean="0"/>
              <a:t>maximum on the </a:t>
            </a:r>
            <a:r>
              <a:rPr lang="en-US" altLang="zh-TW" sz="2400" dirty="0" smtClean="0">
                <a:solidFill>
                  <a:srgbClr val="00B0F0"/>
                </a:solidFill>
              </a:rPr>
              <a:t>lee </a:t>
            </a:r>
            <a:r>
              <a:rPr lang="en-US" altLang="zh-TW" sz="2400" dirty="0" smtClean="0">
                <a:solidFill>
                  <a:srgbClr val="00B0F0"/>
                </a:solidFill>
              </a:rPr>
              <a:t>side</a:t>
            </a:r>
            <a:r>
              <a:rPr lang="en-US" altLang="zh-TW" sz="2400" dirty="0" smtClean="0"/>
              <a:t>.</a:t>
            </a:r>
            <a:endParaRPr lang="en-US" altLang="zh-TW" sz="2400" dirty="0" smtClean="0"/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small-scale accumulated </a:t>
            </a:r>
            <a:r>
              <a:rPr lang="en-US" altLang="zh-TW" sz="2400" dirty="0" smtClean="0"/>
              <a:t>rainfall variations are contributed by </a:t>
            </a:r>
            <a:r>
              <a:rPr lang="en-US" altLang="zh-TW" sz="2400" dirty="0" smtClean="0"/>
              <a:t>both 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larger-scale mountain lifting </a:t>
            </a:r>
            <a:r>
              <a:rPr lang="en-US" altLang="zh-TW" sz="2400" dirty="0" smtClean="0"/>
              <a:t>and 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smaller-scale MGWs–convection </a:t>
            </a:r>
            <a:r>
              <a:rPr lang="en-US" altLang="zh-TW" sz="2400" dirty="0" smtClean="0"/>
              <a:t>interaction, which were </a:t>
            </a:r>
            <a:r>
              <a:rPr lang="en-US" altLang="zh-TW" sz="2400" dirty="0" smtClean="0"/>
              <a:t>comparably important.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</a:t>
            </a:r>
            <a:r>
              <a:rPr lang="en-US" altLang="zh-TW" sz="2400" dirty="0" smtClean="0"/>
              <a:t>important </a:t>
            </a:r>
            <a:r>
              <a:rPr lang="en-US" altLang="zh-TW" sz="2400" dirty="0" smtClean="0"/>
              <a:t>interaction between </a:t>
            </a:r>
            <a:r>
              <a:rPr lang="en-US" altLang="zh-TW" sz="2400" dirty="0" smtClean="0"/>
              <a:t>the MGWs and </a:t>
            </a:r>
            <a:r>
              <a:rPr lang="en-US" altLang="zh-TW" sz="2400" dirty="0" err="1" smtClean="0"/>
              <a:t>orographic</a:t>
            </a:r>
            <a:r>
              <a:rPr lang="en-US" altLang="zh-TW" sz="2400" dirty="0" smtClean="0"/>
              <a:t> convection within </a:t>
            </a:r>
            <a:r>
              <a:rPr lang="en-US" altLang="zh-TW" sz="2400" dirty="0" smtClean="0"/>
              <a:t>a </a:t>
            </a:r>
            <a:r>
              <a:rPr lang="en-US" altLang="zh-TW" sz="2400" dirty="0" err="1" smtClean="0"/>
              <a:t>landfalling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typhoon can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modulate precipitation </a:t>
            </a:r>
            <a:r>
              <a:rPr lang="en-US" altLang="zh-TW" sz="2400" dirty="0" smtClean="0"/>
              <a:t>over </a:t>
            </a:r>
            <a:r>
              <a:rPr lang="en-US" altLang="zh-TW" sz="2400" dirty="0" smtClean="0"/>
              <a:t>the rugged terrain</a:t>
            </a:r>
            <a:r>
              <a:rPr lang="en-US" altLang="zh-TW" sz="2400" dirty="0" smtClean="0"/>
              <a:t>.</a:t>
            </a:r>
            <a:endParaRPr lang="en-US" altLang="zh-TW" sz="24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 and summary (</a:t>
            </a:r>
            <a:r>
              <a:rPr lang="en-US" altLang="zh-TW" dirty="0" smtClean="0"/>
              <a:t>III)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mechanism for </a:t>
            </a:r>
            <a:r>
              <a:rPr lang="en-US" altLang="zh-TW" sz="2400" dirty="0" smtClean="0"/>
              <a:t>enhanced rainfalls over the mountain in 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distant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rain band (09/18 03~05 UTC) </a:t>
            </a:r>
            <a:r>
              <a:rPr lang="en-US" altLang="zh-TW" sz="2400" dirty="0" smtClean="0"/>
              <a:t>is due to the terrain-induced convection rather </a:t>
            </a:r>
            <a:r>
              <a:rPr lang="en-US" altLang="zh-TW" sz="2400" dirty="0" smtClean="0"/>
              <a:t>than the </a:t>
            </a:r>
            <a:r>
              <a:rPr lang="en-US" altLang="zh-TW" sz="2400" dirty="0" smtClean="0"/>
              <a:t>‘seeder–feeder’ </a:t>
            </a:r>
            <a:r>
              <a:rPr lang="en-US" altLang="zh-TW" sz="2400" dirty="0" smtClean="0"/>
              <a:t>mechanism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</a:t>
            </a:r>
            <a:r>
              <a:rPr lang="en-US" altLang="zh-TW" sz="2400" dirty="0" err="1" smtClean="0"/>
              <a:t>Nari</a:t>
            </a:r>
            <a:r>
              <a:rPr lang="en-US" altLang="zh-TW" sz="2400" dirty="0" smtClean="0"/>
              <a:t>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eyewall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and principal rain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band (09/16 11~13 UTC) </a:t>
            </a:r>
            <a:r>
              <a:rPr lang="en-US" altLang="zh-TW" sz="2400" dirty="0" smtClean="0"/>
              <a:t>passed over </a:t>
            </a:r>
            <a:r>
              <a:rPr lang="en-US" altLang="zh-TW" sz="2400" dirty="0" smtClean="0"/>
              <a:t>the northern CMR</a:t>
            </a:r>
            <a:r>
              <a:rPr lang="en-US" altLang="zh-TW" sz="2400" dirty="0" smtClean="0"/>
              <a:t>,</a:t>
            </a:r>
            <a:r>
              <a:rPr lang="en-US" altLang="zh-TW" sz="2400" dirty="0" smtClean="0"/>
              <a:t> the steep terrain greatly </a:t>
            </a:r>
            <a:r>
              <a:rPr lang="en-US" altLang="zh-TW" sz="2400" dirty="0" smtClean="0"/>
              <a:t>enhanced </a:t>
            </a:r>
            <a:r>
              <a:rPr lang="en-US" altLang="zh-TW" sz="2400" dirty="0" smtClean="0">
                <a:solidFill>
                  <a:srgbClr val="FF0000"/>
                </a:solidFill>
              </a:rPr>
              <a:t>upward </a:t>
            </a:r>
            <a:r>
              <a:rPr lang="en-US" altLang="zh-TW" sz="2400" dirty="0" smtClean="0">
                <a:solidFill>
                  <a:srgbClr val="FF0000"/>
                </a:solidFill>
              </a:rPr>
              <a:t>motion </a:t>
            </a:r>
            <a:r>
              <a:rPr lang="en-US" altLang="zh-TW" sz="2400" dirty="0" smtClean="0"/>
              <a:t>at the </a:t>
            </a:r>
            <a:r>
              <a:rPr lang="en-US" altLang="zh-TW" sz="2400" dirty="0" smtClean="0">
                <a:solidFill>
                  <a:srgbClr val="00B0F0"/>
                </a:solidFill>
              </a:rPr>
              <a:t>upslope</a:t>
            </a:r>
            <a:r>
              <a:rPr lang="en-US" altLang="zh-TW" sz="2400" dirty="0" smtClean="0"/>
              <a:t>, accompanied by the </a:t>
            </a:r>
            <a:r>
              <a:rPr lang="en-US" altLang="zh-TW" sz="2400" dirty="0" smtClean="0"/>
              <a:t>release of </a:t>
            </a:r>
            <a:r>
              <a:rPr lang="en-US" altLang="zh-TW" sz="2400" dirty="0" smtClean="0"/>
              <a:t>a tremendous amount of latent heat, leading to </a:t>
            </a:r>
            <a:r>
              <a:rPr lang="en-US" altLang="zh-TW" sz="2400" dirty="0" smtClean="0"/>
              <a:t>a doubled </a:t>
            </a:r>
            <a:r>
              <a:rPr lang="en-US" altLang="zh-TW" sz="2400" dirty="0" smtClean="0"/>
              <a:t>accumulated rainfall maximum near the </a:t>
            </a:r>
            <a:r>
              <a:rPr lang="en-US" altLang="zh-TW" sz="2400" dirty="0" smtClean="0"/>
              <a:t>main peak. </a:t>
            </a:r>
            <a:br>
              <a:rPr lang="en-US" altLang="zh-TW" sz="2400" dirty="0" smtClean="0"/>
            </a:br>
            <a:r>
              <a:rPr lang="en-US" altLang="zh-TW" sz="2400" dirty="0" smtClean="0"/>
              <a:t>The </a:t>
            </a:r>
            <a:r>
              <a:rPr lang="en-US" altLang="zh-TW" sz="2400" dirty="0" smtClean="0"/>
              <a:t>strong impinging flow produced </a:t>
            </a:r>
            <a:r>
              <a:rPr lang="en-US" altLang="zh-TW" sz="2400" dirty="0" smtClean="0">
                <a:solidFill>
                  <a:srgbClr val="FF0000"/>
                </a:solidFill>
              </a:rPr>
              <a:t>a </a:t>
            </a:r>
            <a:r>
              <a:rPr lang="en-US" altLang="zh-TW" sz="2400" dirty="0" smtClean="0">
                <a:solidFill>
                  <a:srgbClr val="FF0000"/>
                </a:solidFill>
              </a:rPr>
              <a:t>strong stationary </a:t>
            </a:r>
            <a:r>
              <a:rPr lang="en-US" altLang="zh-TW" sz="2400" dirty="0" smtClean="0">
                <a:solidFill>
                  <a:srgbClr val="FF0000"/>
                </a:solidFill>
              </a:rPr>
              <a:t>downdraft branch </a:t>
            </a:r>
            <a:r>
              <a:rPr lang="en-US" altLang="zh-TW" sz="2400" dirty="0" smtClean="0"/>
              <a:t>of the mountain wave on </a:t>
            </a:r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00B0F0"/>
                </a:solidFill>
              </a:rPr>
              <a:t>lee </a:t>
            </a:r>
            <a:r>
              <a:rPr lang="en-US" altLang="zh-TW" sz="2400" dirty="0" smtClean="0">
                <a:solidFill>
                  <a:srgbClr val="00B0F0"/>
                </a:solidFill>
              </a:rPr>
              <a:t>side</a:t>
            </a:r>
            <a:r>
              <a:rPr lang="en-US" altLang="zh-TW" sz="2400" dirty="0" smtClean="0"/>
              <a:t>, inducing an evident rain shadow</a:t>
            </a:r>
            <a:r>
              <a:rPr lang="en-US" altLang="zh-TW" sz="2400" dirty="0" smtClean="0"/>
              <a:t>. </a:t>
            </a:r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updraft branch </a:t>
            </a:r>
            <a:r>
              <a:rPr lang="en-US" altLang="zh-TW" sz="2400" dirty="0" smtClean="0">
                <a:solidFill>
                  <a:srgbClr val="FF0000"/>
                </a:solidFill>
              </a:rPr>
              <a:t>of the mountain wave </a:t>
            </a:r>
            <a:r>
              <a:rPr lang="en-US" altLang="zh-TW" sz="2400" dirty="0" smtClean="0"/>
              <a:t>also generated a </a:t>
            </a:r>
            <a:r>
              <a:rPr lang="en-US" altLang="zh-TW" sz="2400" dirty="0" smtClean="0"/>
              <a:t>localized rainfall </a:t>
            </a:r>
            <a:r>
              <a:rPr lang="en-US" altLang="zh-TW" sz="2400" dirty="0" smtClean="0"/>
              <a:t>maximum on the </a:t>
            </a:r>
            <a:r>
              <a:rPr lang="en-US" altLang="zh-TW" sz="2400" dirty="0" smtClean="0">
                <a:solidFill>
                  <a:srgbClr val="00B0F0"/>
                </a:solidFill>
              </a:rPr>
              <a:t>lee side</a:t>
            </a:r>
            <a:r>
              <a:rPr lang="en-US" altLang="zh-TW" sz="2400" dirty="0" smtClean="0"/>
              <a:t>.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For a conditionally unstable flow passing over a two- or three-dimensional </a:t>
            </a:r>
            <a:r>
              <a:rPr lang="en-US" altLang="zh-TW" sz="2400" dirty="0" err="1" smtClean="0"/>
              <a:t>mesoscale</a:t>
            </a:r>
            <a:r>
              <a:rPr lang="en-US" altLang="zh-TW" sz="2400" dirty="0" smtClean="0"/>
              <a:t> mountain ridge, three or four flow regimes, based on the moist Froude number (Fr</a:t>
            </a:r>
            <a:r>
              <a:rPr lang="en-US" altLang="zh-TW" sz="2400" baseline="-25000" dirty="0" smtClean="0"/>
              <a:t>w</a:t>
            </a:r>
            <a:r>
              <a:rPr lang="en-US" altLang="zh-TW" sz="2400" dirty="0" smtClean="0"/>
              <a:t>) and convective available potential energy (CAPE), are proposed by studies of idealized simulations (Chu and Lin, 2000; Chen and Lin, 2005a, 2005b).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An </a:t>
            </a:r>
            <a:r>
              <a:rPr lang="en-US" altLang="zh-TW" sz="2400" dirty="0" smtClean="0">
                <a:solidFill>
                  <a:srgbClr val="FF0000"/>
                </a:solidFill>
              </a:rPr>
              <a:t>upward-propagating mountain wave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can be produced by the strong basic flow </a:t>
            </a:r>
            <a:br>
              <a:rPr lang="en-US" altLang="zh-TW" sz="2400" dirty="0" smtClean="0"/>
            </a:br>
            <a:r>
              <a:rPr lang="en-US" altLang="zh-TW" sz="2400" dirty="0" smtClean="0"/>
              <a:t>in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higher Fr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w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r>
              <a:rPr lang="en-US" altLang="zh-TW" sz="2400" dirty="0" smtClean="0"/>
              <a:t>regimes </a:t>
            </a:r>
            <a:br>
              <a:rPr lang="en-US" altLang="zh-TW" sz="2400" dirty="0" smtClean="0"/>
            </a:br>
            <a:r>
              <a:rPr lang="en-US" altLang="zh-TW" sz="2400" dirty="0" smtClean="0"/>
              <a:t>(Chen and Lin, 2005a).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893695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085184"/>
            <a:ext cx="1362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4139952" y="5445224"/>
            <a:ext cx="191174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2000" i="1" dirty="0" smtClean="0"/>
              <a:t> U</a:t>
            </a:r>
            <a:r>
              <a:rPr lang="en-US" altLang="zh-TW" sz="2000" dirty="0" smtClean="0"/>
              <a:t> : basic wind </a:t>
            </a:r>
            <a:br>
              <a:rPr lang="en-US" altLang="zh-TW" sz="2000" dirty="0" smtClean="0"/>
            </a:br>
            <a:r>
              <a:rPr lang="en-US" altLang="zh-TW" sz="2000" dirty="0" smtClean="0"/>
              <a:t>   </a:t>
            </a:r>
            <a:r>
              <a:rPr lang="en-US" altLang="zh-TW" sz="2000" i="1" dirty="0" smtClean="0"/>
              <a:t>h</a:t>
            </a:r>
            <a:r>
              <a:rPr lang="en-US" altLang="zh-TW" sz="2000" dirty="0" smtClean="0"/>
              <a:t>: terrain height</a:t>
            </a:r>
          </a:p>
          <a:p>
            <a:r>
              <a:rPr lang="en-US" altLang="zh-TW" sz="2000" dirty="0" smtClean="0"/>
              <a:t> </a:t>
            </a:r>
            <a:r>
              <a:rPr lang="en-US" altLang="zh-TW" sz="2000" i="1" dirty="0" smtClean="0"/>
              <a:t>N</a:t>
            </a:r>
            <a:r>
              <a:rPr lang="en-US" altLang="zh-TW" sz="2000" i="1" baseline="-25000" dirty="0" smtClean="0"/>
              <a:t>w</a:t>
            </a:r>
            <a:r>
              <a:rPr lang="en-US" altLang="zh-TW" sz="2000" dirty="0" smtClean="0"/>
              <a:t>: Brunt-</a:t>
            </a:r>
            <a:r>
              <a:rPr lang="en-US" altLang="zh-TW" sz="2000" dirty="0" err="1" smtClean="0"/>
              <a:t>Vaisala</a:t>
            </a:r>
            <a:r>
              <a:rPr lang="en-US" altLang="zh-TW" sz="2000" dirty="0" smtClean="0"/>
              <a:t> </a:t>
            </a:r>
            <a:br>
              <a:rPr lang="en-US" altLang="zh-TW" sz="2000" dirty="0" smtClean="0"/>
            </a:br>
            <a:r>
              <a:rPr lang="en-US" altLang="zh-TW" sz="2000" dirty="0" smtClean="0"/>
              <a:t>        frequency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3995936" y="4941168"/>
            <a:ext cx="2088232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dirty="0" smtClean="0"/>
              <a:t>Moist static instability or nearly neutral stratification, and negative vertical shear of horizontal wind usually exist at low levels in the environment of </a:t>
            </a:r>
            <a:r>
              <a:rPr lang="en-US" altLang="zh-TW" dirty="0" err="1" smtClean="0"/>
              <a:t>landfalling</a:t>
            </a:r>
            <a:r>
              <a:rPr lang="en-US" altLang="zh-TW" dirty="0" smtClean="0"/>
              <a:t> typhoons (Blackwell, 2000; Chan and Liang, 2003).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dirty="0" smtClean="0"/>
              <a:t>In </a:t>
            </a:r>
            <a:r>
              <a:rPr lang="en-US" altLang="zh-TW" dirty="0" err="1" smtClean="0"/>
              <a:t>landfalling</a:t>
            </a:r>
            <a:r>
              <a:rPr lang="en-US" altLang="zh-TW" dirty="0" smtClean="0"/>
              <a:t> typhoons, mountain-induced gravity waves (MGWs) were also found, and could further transport precipitation particles to the lee side and lower levels (</a:t>
            </a:r>
            <a:r>
              <a:rPr lang="en-US" altLang="zh-TW" dirty="0" err="1" smtClean="0"/>
              <a:t>Misumi</a:t>
            </a:r>
            <a:r>
              <a:rPr lang="en-US" altLang="zh-TW" dirty="0" smtClean="0"/>
              <a:t>, 1996; </a:t>
            </a:r>
            <a:r>
              <a:rPr lang="en-US" altLang="zh-TW" dirty="0" err="1" smtClean="0"/>
              <a:t>Fudeyasu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et al., 2008).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The impacts of mountain waves and convection over the steep terrain on precipitation are seldom discussed from a </a:t>
            </a:r>
            <a:r>
              <a:rPr lang="en-US" altLang="zh-TW" i="1" dirty="0" smtClean="0">
                <a:solidFill>
                  <a:srgbClr val="FF0000"/>
                </a:solidFill>
              </a:rPr>
              <a:t>dynamical–microphysical</a:t>
            </a:r>
            <a:r>
              <a:rPr lang="en-US" altLang="zh-TW" dirty="0" smtClean="0"/>
              <a:t> perspective, especially in the </a:t>
            </a:r>
            <a:r>
              <a:rPr lang="en-US" altLang="zh-TW" dirty="0" err="1" smtClean="0"/>
              <a:t>landfalling</a:t>
            </a:r>
            <a:r>
              <a:rPr lang="en-US" altLang="zh-TW" dirty="0" smtClean="0"/>
              <a:t> typhoon environment.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(IV)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How does the propagation of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convective cells affect the evolution of mountain waves in the </a:t>
            </a:r>
            <a:r>
              <a:rPr lang="en-US" altLang="zh-TW" dirty="0" smtClean="0">
                <a:solidFill>
                  <a:srgbClr val="0070C0"/>
                </a:solidFill>
              </a:rPr>
              <a:t>distant rain bands </a:t>
            </a:r>
            <a:r>
              <a:rPr lang="en-US" altLang="zh-TW" dirty="0" smtClean="0"/>
              <a:t>of typhoon </a:t>
            </a:r>
            <a:r>
              <a:rPr lang="en-US" altLang="zh-TW" dirty="0" err="1" smtClean="0"/>
              <a:t>Nari</a:t>
            </a:r>
            <a:r>
              <a:rPr lang="en-US" altLang="zh-TW" dirty="0" smtClean="0"/>
              <a:t> ?</a:t>
            </a:r>
          </a:p>
          <a:p>
            <a:r>
              <a:rPr lang="en-US" altLang="zh-TW" dirty="0" smtClean="0"/>
              <a:t>How do mountain waves and </a:t>
            </a:r>
            <a:r>
              <a:rPr lang="en-US" altLang="zh-TW" dirty="0" err="1" smtClean="0"/>
              <a:t>orographic</a:t>
            </a:r>
            <a:r>
              <a:rPr lang="en-US" altLang="zh-TW" dirty="0" smtClean="0"/>
              <a:t> convection influence the </a:t>
            </a:r>
            <a:r>
              <a:rPr lang="en-US" altLang="zh-TW" dirty="0" smtClean="0">
                <a:solidFill>
                  <a:srgbClr val="0070C0"/>
                </a:solidFill>
              </a:rPr>
              <a:t>microphysical</a:t>
            </a:r>
            <a:r>
              <a:rPr lang="en-US" altLang="zh-TW" dirty="0" smtClean="0"/>
              <a:t> processes and the formation of precipitation ?</a:t>
            </a:r>
          </a:p>
          <a:p>
            <a:r>
              <a:rPr lang="en-US" altLang="zh-TW" dirty="0" smtClean="0"/>
              <a:t>What are the differences of mountain effects over </a:t>
            </a:r>
            <a:r>
              <a:rPr lang="en-US" altLang="zh-TW" dirty="0" smtClean="0">
                <a:solidFill>
                  <a:srgbClr val="0070C0"/>
                </a:solidFill>
              </a:rPr>
              <a:t>different regions </a:t>
            </a:r>
            <a:r>
              <a:rPr lang="en-US" altLang="zh-TW" dirty="0" smtClean="0"/>
              <a:t>of a landfall typhoon (the distant rain band  &amp;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Model set-up and experiment design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6634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Rot="1" noChangeArrowheads="1"/>
          </p:cNvSpPr>
          <p:nvPr/>
        </p:nvSpPr>
        <p:spPr bwMode="auto">
          <a:xfrm>
            <a:off x="4499992" y="1772816"/>
            <a:ext cx="464400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54/18/6/2 km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32 </a:t>
            </a:r>
            <a:r>
              <a:rPr kumimoji="0" lang="en-US" altLang="zh-TW" sz="2000" dirty="0">
                <a:latin typeface="Calibri" pitchFamily="34" charset="0"/>
              </a:rPr>
              <a:t>sigma (</a:t>
            </a:r>
            <a:r>
              <a:rPr kumimoji="0" lang="en-US" altLang="zh-TW" sz="2000" i="1" dirty="0">
                <a:latin typeface="Calibri" pitchFamily="34" charset="0"/>
                <a:sym typeface="Symbol" pitchFamily="18" charset="2"/>
              </a:rPr>
              <a:t></a:t>
            </a:r>
            <a:r>
              <a:rPr kumimoji="0" lang="en-US" altLang="zh-TW" sz="2000" dirty="0">
                <a:latin typeface="Calibri" pitchFamily="34" charset="0"/>
              </a:rPr>
              <a:t>) levels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err="1" smtClean="0">
                <a:latin typeface="Calibri" pitchFamily="34" charset="0"/>
              </a:rPr>
              <a:t>Radiative</a:t>
            </a:r>
            <a:r>
              <a:rPr kumimoji="0" lang="en-US" altLang="zh-TW" sz="2000" dirty="0" smtClean="0">
                <a:latin typeface="Calibri" pitchFamily="34" charset="0"/>
              </a:rPr>
              <a:t>  BC: </a:t>
            </a:r>
            <a:r>
              <a:rPr kumimoji="0" lang="en-US" altLang="zh-TW" sz="2000" dirty="0" err="1" smtClean="0">
                <a:latin typeface="Calibri" pitchFamily="34" charset="0"/>
              </a:rPr>
              <a:t>Klemp</a:t>
            </a:r>
            <a:r>
              <a:rPr kumimoji="0" lang="en-US" altLang="zh-TW" sz="2000" dirty="0" smtClean="0">
                <a:latin typeface="Calibri" pitchFamily="34" charset="0"/>
              </a:rPr>
              <a:t> and </a:t>
            </a:r>
            <a:r>
              <a:rPr kumimoji="0" lang="en-US" altLang="zh-TW" sz="2000" dirty="0" err="1" smtClean="0">
                <a:latin typeface="Calibri" pitchFamily="34" charset="0"/>
              </a:rPr>
              <a:t>Durran</a:t>
            </a:r>
            <a:r>
              <a:rPr kumimoji="0" lang="en-US" altLang="zh-TW" sz="2000" dirty="0" smtClean="0">
                <a:latin typeface="Calibri" pitchFamily="34" charset="0"/>
              </a:rPr>
              <a:t> (1983)</a:t>
            </a:r>
            <a:endParaRPr kumimoji="0" lang="en-US" altLang="zh-TW" sz="2000" dirty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Cumulus: </a:t>
            </a:r>
            <a:r>
              <a:rPr kumimoji="0" lang="en-US" altLang="zh-TW" sz="2000" dirty="0" err="1" smtClean="0">
                <a:solidFill>
                  <a:srgbClr val="00B0F0"/>
                </a:solidFill>
                <a:latin typeface="Calibri" pitchFamily="34" charset="0"/>
              </a:rPr>
              <a:t>Grell</a:t>
            </a:r>
            <a:r>
              <a:rPr kumimoji="0"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 (1993) used </a:t>
            </a:r>
            <a:r>
              <a:rPr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on </a:t>
            </a:r>
            <a:br>
              <a:rPr lang="en-US" altLang="zh-TW" sz="2000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              54/18 km</a:t>
            </a:r>
            <a:endParaRPr kumimoji="0" lang="en-US" altLang="zh-TW" sz="2000" dirty="0" smtClean="0">
              <a:solidFill>
                <a:srgbClr val="00B0F0"/>
              </a:solidFill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Microphysics: </a:t>
            </a:r>
            <a:r>
              <a:rPr lang="en-US" altLang="zh-TW" sz="2000" dirty="0" err="1" smtClean="0">
                <a:solidFill>
                  <a:srgbClr val="00B0F0"/>
                </a:solidFill>
                <a:latin typeface="Calibri" pitchFamily="34" charset="0"/>
              </a:rPr>
              <a:t>Reisner</a:t>
            </a:r>
            <a:r>
              <a:rPr lang="en-US" altLang="zh-TW" sz="2000" dirty="0" smtClean="0">
                <a:solidFill>
                  <a:srgbClr val="00B0F0"/>
                </a:solidFill>
                <a:latin typeface="Calibri" pitchFamily="34" charset="0"/>
              </a:rPr>
              <a:t> et al. (1998)</a:t>
            </a:r>
            <a:endParaRPr kumimoji="0" lang="en-US" altLang="zh-TW" sz="2000" dirty="0">
              <a:solidFill>
                <a:srgbClr val="00B0F0"/>
              </a:solidFill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PBL: MRF Hong and Pan </a:t>
            </a:r>
            <a:r>
              <a:rPr lang="en-US" altLang="zh-TW" sz="2000" dirty="0" smtClean="0">
                <a:latin typeface="Calibri" pitchFamily="34" charset="0"/>
              </a:rPr>
              <a:t>(</a:t>
            </a:r>
            <a:r>
              <a:rPr kumimoji="0" lang="en-US" altLang="zh-TW" sz="2000" dirty="0" smtClean="0">
                <a:latin typeface="Calibri" pitchFamily="34" charset="0"/>
              </a:rPr>
              <a:t>1996)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dirty="0" smtClean="0">
                <a:latin typeface="Calibri" pitchFamily="34" charset="0"/>
              </a:rPr>
              <a:t>IC/BC</a:t>
            </a:r>
            <a:r>
              <a:rPr kumimoji="0" lang="en-US" altLang="zh-TW" sz="2000" dirty="0">
                <a:latin typeface="Calibri" pitchFamily="34" charset="0"/>
              </a:rPr>
              <a:t>: </a:t>
            </a:r>
            <a:r>
              <a:rPr kumimoji="0" lang="en-US" altLang="zh-TW" sz="2000" dirty="0" smtClean="0">
                <a:latin typeface="Calibri" pitchFamily="34" charset="0"/>
              </a:rPr>
              <a:t>ECMWF </a:t>
            </a:r>
            <a:r>
              <a:rPr kumimoji="0" lang="en-US" altLang="zh-TW" sz="2000" dirty="0">
                <a:latin typeface="Calibri" pitchFamily="34" charset="0"/>
              </a:rPr>
              <a:t>1.125</a:t>
            </a:r>
            <a:r>
              <a:rPr kumimoji="0" lang="en-US" altLang="zh-TW" sz="2000" dirty="0">
                <a:latin typeface="Century" pitchFamily="18" charset="0"/>
              </a:rPr>
              <a:t>º</a:t>
            </a:r>
            <a:r>
              <a:rPr kumimoji="0" lang="en-US" altLang="zh-TW" sz="2000" dirty="0">
                <a:latin typeface="Calibri" pitchFamily="34" charset="0"/>
              </a:rPr>
              <a:t> </a:t>
            </a:r>
            <a:r>
              <a:rPr kumimoji="0" lang="en-US" altLang="zh-TW" sz="2000" dirty="0" smtClean="0">
                <a:latin typeface="Calibri" pitchFamily="34" charset="0"/>
              </a:rPr>
              <a:t>lat/</a:t>
            </a:r>
            <a:r>
              <a:rPr kumimoji="0" lang="en-US" altLang="zh-TW" sz="2000" dirty="0" err="1" smtClean="0">
                <a:latin typeface="Calibri" pitchFamily="34" charset="0"/>
              </a:rPr>
              <a:t>lon</a:t>
            </a:r>
            <a:endParaRPr kumimoji="0" lang="en-US" altLang="zh-TW" sz="2000" dirty="0" smtClean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endParaRPr kumimoji="0" lang="en-US" altLang="zh-TW" sz="2000" dirty="0" smtClean="0">
              <a:latin typeface="Calibri" pitchFamily="34" charset="0"/>
            </a:endParaRP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TW" sz="2000" dirty="0" smtClean="0">
                <a:latin typeface="Calibri" pitchFamily="34" charset="0"/>
              </a:rPr>
              <a:t>1</a:t>
            </a:r>
            <a:r>
              <a:rPr lang="en-US" altLang="zh-TW" sz="2000" baseline="30000" dirty="0" smtClean="0">
                <a:latin typeface="Calibri" pitchFamily="34" charset="0"/>
              </a:rPr>
              <a:t>st</a:t>
            </a:r>
            <a:r>
              <a:rPr lang="en-US" altLang="zh-TW" sz="2000" dirty="0" smtClean="0">
                <a:latin typeface="Calibri" pitchFamily="34" charset="0"/>
              </a:rPr>
              <a:t> : 09/16 06-18 UTC</a:t>
            </a:r>
            <a:br>
              <a:rPr lang="en-US" altLang="zh-TW" sz="2000" dirty="0" smtClean="0">
                <a:latin typeface="Calibri" pitchFamily="34" charset="0"/>
              </a:rPr>
            </a:br>
            <a:r>
              <a:rPr lang="en-US" altLang="zh-TW" sz="2000" dirty="0" smtClean="0">
                <a:latin typeface="Calibri" pitchFamily="34" charset="0"/>
              </a:rPr>
              <a:t>2</a:t>
            </a:r>
            <a:r>
              <a:rPr lang="en-US" altLang="zh-TW" sz="2000" baseline="30000" dirty="0" smtClean="0">
                <a:latin typeface="Calibri" pitchFamily="34" charset="0"/>
              </a:rPr>
              <a:t>nd</a:t>
            </a:r>
            <a:r>
              <a:rPr lang="en-US" altLang="zh-TW" sz="2000" dirty="0" smtClean="0">
                <a:latin typeface="Calibri" pitchFamily="34" charset="0"/>
              </a:rPr>
              <a:t>: 09/18 03-05 UTC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TW" dirty="0" smtClean="0"/>
              <a:t>No Latent Heat (NLH): latent heat release was turned off starting from 09/18 0300 UTC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TW" dirty="0" smtClean="0"/>
              <a:t>No terrains over Taiwan (NTR)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kumimoji="0" lang="en-US" altLang="zh-TW" sz="20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381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 rot="2880000">
            <a:off x="2545266" y="3265175"/>
            <a:ext cx="240642" cy="6602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619672" y="4293096"/>
            <a:ext cx="432048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131840" y="5733256"/>
            <a:ext cx="1260089" cy="215444"/>
          </a:xfrm>
          <a:prstGeom prst="rect">
            <a:avLst/>
          </a:prstGeom>
          <a:solidFill>
            <a:srgbClr val="00B0F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400" dirty="0" smtClean="0"/>
              <a:t>Yang et al. (2008)</a:t>
            </a:r>
            <a:endParaRPr lang="zh-TW" altLang="en-US" sz="1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716016" y="1772816"/>
            <a:ext cx="4060443" cy="3041060"/>
            <a:chOff x="2771800" y="1196752"/>
            <a:chExt cx="4060443" cy="304106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1196752"/>
              <a:ext cx="3967162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8408" y="2577604"/>
              <a:ext cx="4013835" cy="166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5868144" y="1196752"/>
              <a:ext cx="72008" cy="280831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Wavelet analysis (</a:t>
            </a:r>
            <a:r>
              <a:rPr lang="en-US" altLang="zh-TW" dirty="0" err="1" smtClean="0"/>
              <a:t>Morlet</a:t>
            </a:r>
            <a:r>
              <a:rPr lang="en-US" altLang="zh-TW" dirty="0" smtClean="0"/>
              <a:t> Wavelet)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2933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44008" y="2636912"/>
            <a:ext cx="283898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000" i="1" dirty="0" smtClean="0"/>
              <a:t>x</a:t>
            </a:r>
            <a:r>
              <a:rPr lang="en-US" altLang="zh-TW" sz="2000" dirty="0" smtClean="0"/>
              <a:t> : the independent spatial </a:t>
            </a:r>
            <a:br>
              <a:rPr lang="en-US" altLang="zh-TW" sz="2000" dirty="0" smtClean="0"/>
            </a:br>
            <a:r>
              <a:rPr lang="en-US" altLang="zh-TW" sz="2000" dirty="0" smtClean="0"/>
              <a:t>or temporal coordinate</a:t>
            </a:r>
          </a:p>
          <a:p>
            <a:r>
              <a:rPr lang="en-US" altLang="zh-TW" sz="2000" dirty="0" smtClean="0"/>
              <a:t> s: a spectral parameter</a:t>
            </a:r>
            <a:endParaRPr lang="zh-TW" altLang="en-US" sz="20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763688" y="4142110"/>
            <a:ext cx="4882244" cy="1231106"/>
            <a:chOff x="467544" y="3429000"/>
            <a:chExt cx="4882244" cy="123110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429000"/>
              <a:ext cx="885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文字方塊 8"/>
            <p:cNvSpPr txBox="1"/>
            <p:nvPr/>
          </p:nvSpPr>
          <p:spPr>
            <a:xfrm>
              <a:off x="467544" y="3429000"/>
              <a:ext cx="4882244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2000" dirty="0" smtClean="0"/>
                <a:t>wavelet </a:t>
              </a:r>
              <a:r>
                <a:rPr lang="en-US" altLang="zh-TW" sz="2000" b="1" dirty="0" smtClean="0"/>
                <a:t>power spectrum </a:t>
              </a:r>
              <a:r>
                <a:rPr lang="en-US" altLang="zh-TW" sz="2000" dirty="0" smtClean="0"/>
                <a:t>defined as </a:t>
              </a:r>
              <a:br>
                <a:rPr lang="en-US" altLang="zh-TW" sz="2000" dirty="0" smtClean="0"/>
              </a:br>
              <a:r>
                <a:rPr lang="en-US" altLang="zh-TW" sz="2000" dirty="0" smtClean="0"/>
                <a:t>shows the amplitude of any features versus the scale and how this amplitude varied with space of time.    </a:t>
              </a:r>
              <a:endParaRPr lang="zh-TW" altLang="en-US" sz="2000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115616" y="1353542"/>
            <a:ext cx="65527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000" dirty="0" err="1" smtClean="0"/>
              <a:t>Morlet</a:t>
            </a:r>
            <a:r>
              <a:rPr lang="en-US" altLang="zh-TW" sz="2000" dirty="0" smtClean="0"/>
              <a:t> wavelet analysis is effective in the analysis of periodical phenomena like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convection</a:t>
            </a:r>
            <a:r>
              <a:rPr lang="en-US" altLang="zh-TW" sz="2000" dirty="0" smtClean="0"/>
              <a:t>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gravity waves </a:t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dirty="0" smtClean="0"/>
              <a:t>(</a:t>
            </a:r>
            <a:r>
              <a:rPr lang="da-DK" altLang="zh-TW" sz="2000" dirty="0" smtClean="0"/>
              <a:t>Chagnon and Gray, 2008; Kuester et al., 2008)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084" y="44625"/>
            <a:ext cx="2827401" cy="32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624"/>
            <a:ext cx="2757107" cy="325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691" y="125820"/>
            <a:ext cx="406146" cy="31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8084" y="3582541"/>
            <a:ext cx="2757107" cy="323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73016"/>
            <a:ext cx="2757107" cy="324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687" y="3710173"/>
            <a:ext cx="374904" cy="31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3539349" y="3284984"/>
            <a:ext cx="13206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TW" sz="1400" dirty="0" smtClean="0"/>
              <a:t>2 h rainfall during </a:t>
            </a:r>
            <a:br>
              <a:rPr lang="en-US" altLang="zh-TW" sz="1400" dirty="0" smtClean="0"/>
            </a:br>
            <a:r>
              <a:rPr lang="en-US" altLang="zh-TW" sz="1400" b="1" dirty="0" smtClean="0">
                <a:solidFill>
                  <a:srgbClr val="0070C0"/>
                </a:solidFill>
              </a:rPr>
              <a:t>09/18  03~05 </a:t>
            </a:r>
            <a:r>
              <a:rPr lang="en-US" altLang="zh-TW" sz="1400" dirty="0" smtClean="0"/>
              <a:t>UTC</a:t>
            </a:r>
            <a:endParaRPr lang="zh-TW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79512" y="548680"/>
            <a:ext cx="993413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dirty="0" err="1" smtClean="0"/>
              <a:t>dBZ</a:t>
            </a:r>
            <a:r>
              <a:rPr lang="en-US" altLang="zh-TW" sz="1400" dirty="0" smtClean="0"/>
              <a:t> &amp; wind </a:t>
            </a:r>
            <a:br>
              <a:rPr lang="en-US" altLang="zh-TW" sz="1400" dirty="0" smtClean="0"/>
            </a:br>
            <a:r>
              <a:rPr lang="en-US" altLang="zh-TW" sz="1400" dirty="0" smtClean="0"/>
              <a:t>at H= 4 km </a:t>
            </a:r>
            <a:br>
              <a:rPr lang="en-US" altLang="zh-TW" sz="1400" dirty="0" smtClean="0"/>
            </a:br>
            <a:r>
              <a:rPr lang="en-US" altLang="zh-TW" sz="1400" dirty="0" smtClean="0"/>
              <a:t>09/18 04 UTC</a:t>
            </a:r>
            <a:endParaRPr lang="zh-TW" altLang="en-US" sz="1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956376" y="557868"/>
            <a:ext cx="993413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dirty="0" smtClean="0"/>
              <a:t>wind </a:t>
            </a:r>
            <a:br>
              <a:rPr lang="en-US" altLang="zh-TW" sz="1400" dirty="0" smtClean="0"/>
            </a:br>
            <a:r>
              <a:rPr lang="en-US" altLang="zh-TW" sz="1400" dirty="0" smtClean="0"/>
              <a:t>at H= 1 km </a:t>
            </a:r>
            <a:br>
              <a:rPr lang="en-US" altLang="zh-TW" sz="1400" dirty="0" smtClean="0"/>
            </a:br>
            <a:r>
              <a:rPr lang="en-US" altLang="zh-TW" sz="1400" dirty="0" smtClean="0"/>
              <a:t>09/18 03 UTC</a:t>
            </a:r>
            <a:endParaRPr lang="zh-TW" altLang="en-US" sz="1400" dirty="0"/>
          </a:p>
        </p:txBody>
      </p:sp>
      <p:sp>
        <p:nvSpPr>
          <p:cNvPr id="12" name="橢圓 11"/>
          <p:cNvSpPr/>
          <p:nvPr/>
        </p:nvSpPr>
        <p:spPr>
          <a:xfrm>
            <a:off x="5220072" y="1493972"/>
            <a:ext cx="360040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99592" y="3789040"/>
            <a:ext cx="44550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CTL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139952" y="3789040"/>
            <a:ext cx="52097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NLH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79512" y="4654877"/>
            <a:ext cx="993413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1400" dirty="0" smtClean="0"/>
              <a:t>wind </a:t>
            </a:r>
            <a:br>
              <a:rPr lang="en-US" altLang="zh-TW" sz="1400" dirty="0" smtClean="0"/>
            </a:br>
            <a:r>
              <a:rPr lang="en-US" altLang="zh-TW" sz="1400" dirty="0" smtClean="0"/>
              <a:t>at H= 4 km </a:t>
            </a:r>
            <a:br>
              <a:rPr lang="en-US" altLang="zh-TW" sz="1400" dirty="0" smtClean="0"/>
            </a:br>
            <a:r>
              <a:rPr lang="en-US" altLang="zh-TW" sz="1400" dirty="0" smtClean="0"/>
              <a:t>09/18 05 UTC</a:t>
            </a:r>
            <a:endParaRPr lang="zh-TW" altLang="en-US" sz="1400" dirty="0"/>
          </a:p>
        </p:txBody>
      </p:sp>
      <p:sp>
        <p:nvSpPr>
          <p:cNvPr id="19" name="橢圓 18"/>
          <p:cNvSpPr/>
          <p:nvPr/>
        </p:nvSpPr>
        <p:spPr>
          <a:xfrm>
            <a:off x="2267744" y="4941168"/>
            <a:ext cx="144016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757238"/>
            <a:ext cx="47529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294845" y="404664"/>
            <a:ext cx="169450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TW" sz="2400" dirty="0" smtClean="0"/>
              <a:t>09/18 03 UTC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5496" y="1700808"/>
            <a:ext cx="3820666" cy="3379465"/>
            <a:chOff x="35496" y="1700808"/>
            <a:chExt cx="3820666" cy="33794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060848"/>
              <a:ext cx="3676650" cy="3019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35496" y="1700808"/>
              <a:ext cx="61715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TW" sz="2400" dirty="0" smtClean="0"/>
                <a:t>120E</a:t>
              </a:r>
              <a:endParaRPr lang="zh-TW" altLang="en-US" sz="24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123728" y="1700808"/>
              <a:ext cx="61715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TW" sz="2400" dirty="0" smtClean="0"/>
                <a:t>121E</a:t>
              </a:r>
              <a:endParaRPr lang="zh-TW" altLang="en-US" sz="2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90970" y="4293096"/>
              <a:ext cx="50975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altLang="zh-TW" sz="2400" dirty="0" smtClean="0"/>
                <a:t>23N</a:t>
              </a:r>
              <a:endParaRPr lang="zh-TW" altLang="en-US" sz="2400" dirty="0"/>
            </a:p>
          </p:txBody>
        </p:sp>
      </p:grpSp>
      <p:cxnSp>
        <p:nvCxnSpPr>
          <p:cNvPr id="13" name="直線單箭頭接點 12"/>
          <p:cNvCxnSpPr/>
          <p:nvPr/>
        </p:nvCxnSpPr>
        <p:spPr>
          <a:xfrm flipH="1" flipV="1">
            <a:off x="1547664" y="3573016"/>
            <a:ext cx="1584176" cy="187220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10808</TotalTime>
  <Words>963</Words>
  <Application>Microsoft Office PowerPoint</Application>
  <PresentationFormat>如螢幕大小 (4:3)</PresentationFormat>
  <Paragraphs>201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A modeling study of orographic convection and mountain waves in the landfalling typhoon Nari (2001) </vt:lpstr>
      <vt:lpstr>Introduction (I)</vt:lpstr>
      <vt:lpstr>Introduction (II)</vt:lpstr>
      <vt:lpstr>Introduction (III)</vt:lpstr>
      <vt:lpstr>Introduction (IV)</vt:lpstr>
      <vt:lpstr>Model set-up and experiment design</vt:lpstr>
      <vt:lpstr>Wavelet analysis (Morlet Wavelet)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Influence of convection to mountain waves</vt:lpstr>
      <vt:lpstr>投影片 16</vt:lpstr>
      <vt:lpstr>投影片 17</vt:lpstr>
      <vt:lpstr>投影片 18</vt:lpstr>
      <vt:lpstr>投影片 19</vt:lpstr>
      <vt:lpstr>投影片 20</vt:lpstr>
      <vt:lpstr>投影片 21</vt:lpstr>
      <vt:lpstr>Mountain waves in the inner core</vt:lpstr>
      <vt:lpstr>投影片 23</vt:lpstr>
      <vt:lpstr>投影片 24</vt:lpstr>
      <vt:lpstr>投影片 25</vt:lpstr>
      <vt:lpstr>投影片 26</vt:lpstr>
      <vt:lpstr>Discussion and summary (I)</vt:lpstr>
      <vt:lpstr>Discussion and summary (II)</vt:lpstr>
      <vt:lpstr>Discussion and summary (III)</vt:lpstr>
    </vt:vector>
  </TitlesOfParts>
  <Company>atm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sling</dc:creator>
  <cp:lastModifiedBy>sling</cp:lastModifiedBy>
  <cp:revision>427</cp:revision>
  <dcterms:created xsi:type="dcterms:W3CDTF">2011-10-06T06:28:45Z</dcterms:created>
  <dcterms:modified xsi:type="dcterms:W3CDTF">2011-11-15T05:36:09Z</dcterms:modified>
</cp:coreProperties>
</file>