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57" r:id="rId3"/>
    <p:sldId id="258" r:id="rId4"/>
    <p:sldId id="263" r:id="rId5"/>
    <p:sldId id="261" r:id="rId6"/>
    <p:sldId id="259" r:id="rId7"/>
    <p:sldId id="260" r:id="rId8"/>
    <p:sldId id="264" r:id="rId9"/>
    <p:sldId id="265" r:id="rId10"/>
    <p:sldId id="266" r:id="rId11"/>
    <p:sldId id="267" r:id="rId12"/>
    <p:sldId id="268" r:id="rId13"/>
    <p:sldId id="269" r:id="rId14"/>
    <p:sldId id="270" r:id="rId15"/>
    <p:sldId id="271" r:id="rId16"/>
    <p:sldId id="272" r:id="rId17"/>
    <p:sldId id="273" r:id="rId18"/>
    <p:sldId id="275" r:id="rId19"/>
    <p:sldId id="292" r:id="rId20"/>
    <p:sldId id="274" r:id="rId21"/>
    <p:sldId id="276" r:id="rId22"/>
    <p:sldId id="277" r:id="rId23"/>
    <p:sldId id="279" r:id="rId24"/>
    <p:sldId id="285" r:id="rId25"/>
    <p:sldId id="286" r:id="rId26"/>
    <p:sldId id="287" r:id="rId27"/>
    <p:sldId id="288" r:id="rId28"/>
    <p:sldId id="289" r:id="rId29"/>
    <p:sldId id="290" r:id="rId30"/>
    <p:sldId id="291" r:id="rId31"/>
    <p:sldId id="293" r:id="rId32"/>
    <p:sldId id="282" r:id="rId33"/>
    <p:sldId id="283" r:id="rId34"/>
    <p:sldId id="284"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679" autoAdjust="0"/>
  </p:normalViewPr>
  <p:slideViewPr>
    <p:cSldViewPr>
      <p:cViewPr varScale="1">
        <p:scale>
          <a:sx n="92" d="100"/>
          <a:sy n="92" d="100"/>
        </p:scale>
        <p:origin x="-15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362A2-679F-45E2-918B-A819A9EF518A}" type="datetimeFigureOut">
              <a:rPr lang="zh-TW" altLang="en-US" smtClean="0"/>
              <a:pPr/>
              <a:t>2011/11/1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6EDB4-A790-4C4B-ADB3-DB0041F5F6A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這些討論只有在海洋上的熱帶風暴，且梯度風平衡模式是否適用於熱帶風暴登陸仍是未知</a:t>
            </a:r>
            <a:r>
              <a:rPr lang="zh-TW" altLang="en-US"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7</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dirty="0" smtClean="0"/>
              <a:t>圖</a:t>
            </a:r>
            <a:r>
              <a:rPr lang="en-US" altLang="zh-TW" dirty="0" smtClean="0"/>
              <a:t>8a</a:t>
            </a:r>
            <a:r>
              <a:rPr lang="zh-TW" altLang="zh-TW" dirty="0" smtClean="0"/>
              <a:t>呈現納莉颱風登陸</a:t>
            </a:r>
            <a:r>
              <a:rPr lang="zh-TW" altLang="en-US" dirty="0" smtClean="0"/>
              <a:t>在</a:t>
            </a:r>
            <a:r>
              <a:rPr lang="en-US" altLang="zh-TW" dirty="0" smtClean="0"/>
              <a:t>z=3km</a:t>
            </a:r>
            <a:r>
              <a:rPr lang="zh-TW" altLang="zh-TW" dirty="0" smtClean="0"/>
              <a:t>時</a:t>
            </a:r>
            <a:r>
              <a:rPr lang="zh-TW" altLang="en-US" dirty="0" smtClean="0"/>
              <a:t>的</a:t>
            </a:r>
            <a:r>
              <a:rPr lang="zh-TW" altLang="zh-TW" dirty="0" smtClean="0"/>
              <a:t>切向風，此</a:t>
            </a:r>
            <a:r>
              <a:rPr lang="en-US" altLang="zh-TW" dirty="0" smtClean="0"/>
              <a:t>AB</a:t>
            </a:r>
            <a:r>
              <a:rPr lang="zh-TW" altLang="zh-TW" dirty="0" smtClean="0"/>
              <a:t>橫截面為沿著東北向西南的颱風路徑方向。</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顯示颱風登陸後，在第一時間區間</a:t>
            </a:r>
            <a:r>
              <a:rPr lang="en-US" altLang="zh-TW" sz="1200" kern="1200" dirty="0" smtClean="0">
                <a:solidFill>
                  <a:schemeClr val="tx1"/>
                </a:solidFill>
                <a:latin typeface="+mn-lt"/>
                <a:ea typeface="+mn-ea"/>
                <a:cs typeface="+mn-cs"/>
              </a:rPr>
              <a:t>(t=22-23h) </a:t>
            </a:r>
            <a:r>
              <a:rPr lang="zh-TW" altLang="zh-TW" sz="1200" kern="1200" dirty="0" smtClean="0">
                <a:solidFill>
                  <a:schemeClr val="tx1"/>
                </a:solidFill>
                <a:latin typeface="+mn-lt"/>
                <a:ea typeface="+mn-ea"/>
                <a:cs typeface="+mn-cs"/>
              </a:rPr>
              <a:t>沿著</a:t>
            </a:r>
            <a:r>
              <a:rPr lang="en-US" altLang="zh-TW" sz="1200" kern="1200" dirty="0" smtClean="0">
                <a:solidFill>
                  <a:schemeClr val="tx1"/>
                </a:solidFill>
                <a:latin typeface="+mn-lt"/>
                <a:ea typeface="+mn-ea"/>
                <a:cs typeface="+mn-cs"/>
              </a:rPr>
              <a:t>AB</a:t>
            </a:r>
            <a:r>
              <a:rPr lang="zh-TW" altLang="zh-TW" sz="1200" kern="1200" dirty="0" smtClean="0">
                <a:solidFill>
                  <a:schemeClr val="tx1"/>
                </a:solidFill>
                <a:latin typeface="+mn-lt"/>
                <a:ea typeface="+mn-ea"/>
                <a:cs typeface="+mn-cs"/>
              </a:rPr>
              <a:t>垂直橫截面的動量和絕對角動量的結構的時間和方位角平均。雖然圖</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中沿著</a:t>
            </a:r>
            <a:r>
              <a:rPr lang="en-US" altLang="zh-TW" sz="1200" kern="1200" dirty="0" smtClean="0">
                <a:solidFill>
                  <a:schemeClr val="tx1"/>
                </a:solidFill>
                <a:latin typeface="+mn-lt"/>
                <a:ea typeface="+mn-ea"/>
                <a:cs typeface="+mn-cs"/>
              </a:rPr>
              <a:t>AB</a:t>
            </a:r>
            <a:r>
              <a:rPr lang="zh-TW" altLang="zh-TW" sz="1200" kern="1200" dirty="0" smtClean="0">
                <a:solidFill>
                  <a:schemeClr val="tx1"/>
                </a:solidFill>
                <a:latin typeface="+mn-lt"/>
                <a:ea typeface="+mn-ea"/>
                <a:cs typeface="+mn-cs"/>
              </a:rPr>
              <a:t>橫截面的普遍特徵，與圖</a:t>
            </a:r>
            <a:r>
              <a:rPr lang="en-US" altLang="zh-TW" sz="1200" kern="1200" dirty="0" smtClean="0">
                <a:solidFill>
                  <a:schemeClr val="tx1"/>
                </a:solidFill>
                <a:latin typeface="+mn-lt"/>
                <a:ea typeface="+mn-ea"/>
                <a:cs typeface="+mn-cs"/>
              </a:rPr>
              <a:t>2</a:t>
            </a:r>
            <a:r>
              <a:rPr lang="zh-TW" altLang="zh-TW" sz="1200" kern="1200" dirty="0" smtClean="0">
                <a:solidFill>
                  <a:schemeClr val="tx1"/>
                </a:solidFill>
                <a:latin typeface="+mn-lt"/>
                <a:ea typeface="+mn-ea"/>
                <a:cs typeface="+mn-cs"/>
              </a:rPr>
              <a:t>在登陸前的東北</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西南方向相似，但有一些明顯的不同需要被提出。徑向最大風的垂直軸在陸地上高度</a:t>
            </a:r>
            <a:r>
              <a:rPr lang="en-US" altLang="zh-TW" sz="1200" kern="1200" dirty="0" smtClean="0">
                <a:solidFill>
                  <a:schemeClr val="tx1"/>
                </a:solidFill>
                <a:latin typeface="+mn-lt"/>
                <a:ea typeface="+mn-ea"/>
                <a:cs typeface="+mn-cs"/>
              </a:rPr>
              <a:t>4km</a:t>
            </a:r>
            <a:r>
              <a:rPr lang="zh-TW" altLang="zh-TW" sz="1200" kern="1200" dirty="0" smtClean="0">
                <a:solidFill>
                  <a:schemeClr val="tx1"/>
                </a:solidFill>
                <a:latin typeface="+mn-lt"/>
                <a:ea typeface="+mn-ea"/>
                <a:cs typeface="+mn-cs"/>
              </a:rPr>
              <a:t>以下向外傾斜</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9c)</a:t>
            </a:r>
            <a:r>
              <a:rPr lang="zh-TW" altLang="zh-TW" sz="1200" kern="1200" dirty="0" smtClean="0">
                <a:solidFill>
                  <a:schemeClr val="tx1"/>
                </a:solidFill>
                <a:latin typeface="+mn-lt"/>
                <a:ea typeface="+mn-ea"/>
                <a:cs typeface="+mn-cs"/>
              </a:rPr>
              <a:t>。低層入留在外海增強至最大值</a:t>
            </a:r>
            <a:r>
              <a:rPr lang="en-US" altLang="zh-TW" sz="1200" kern="1200" dirty="0" smtClean="0">
                <a:solidFill>
                  <a:schemeClr val="tx1"/>
                </a:solidFill>
                <a:latin typeface="+mn-lt"/>
                <a:ea typeface="+mn-ea"/>
                <a:cs typeface="+mn-cs"/>
              </a:rPr>
              <a:t>25</a:t>
            </a:r>
            <a:r>
              <a:rPr lang="zh-TW" altLang="zh-TW" sz="1200" kern="1200" dirty="0" smtClean="0">
                <a:solidFill>
                  <a:schemeClr val="tx1"/>
                </a:solidFill>
                <a:latin typeface="+mn-lt"/>
                <a:ea typeface="+mn-ea"/>
                <a:cs typeface="+mn-cs"/>
              </a:rPr>
              <a:t>每秒公尺，由於摩擦力增加和因為台灣地形的阻泥效應。在登陸時中層的中心核心的向外傾斜的徑向向外出流，與海洋時對照，相當明顯。當台灣地形被完全的移除後此中層向外出流噴流會變得較弱且傾斜度降低。在陸地上眼牆內的上升氣流也呈現向外傾斜且呈現多胞的結構</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9a)</a:t>
            </a:r>
            <a:r>
              <a:rPr lang="zh-TW" altLang="zh-TW" sz="1200" kern="1200" dirty="0" smtClean="0">
                <a:solidFill>
                  <a:schemeClr val="tx1"/>
                </a:solidFill>
                <a:latin typeface="+mn-lt"/>
                <a:ea typeface="+mn-ea"/>
                <a:cs typeface="+mn-cs"/>
              </a:rPr>
              <a:t>。在陸地上的絕對角動量面在眼牆內向外傾斜，且絕對角動量面的隨高度彎取發生在外圍較高的高度，陸地上的程度較海洋上高，此表示由於雪山山脈陸地摩擦力增加導致切向風的快速的旋消</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9d)</a:t>
            </a:r>
            <a:r>
              <a:rPr lang="zh-TW" altLang="zh-TW" sz="1200" kern="1200" dirty="0" smtClean="0">
                <a:solidFill>
                  <a:schemeClr val="tx1"/>
                </a:solidFill>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10</a:t>
            </a:r>
            <a:r>
              <a:rPr lang="zh-TW" altLang="zh-TW" sz="1200" kern="1200" dirty="0" smtClean="0">
                <a:solidFill>
                  <a:schemeClr val="tx1"/>
                </a:solidFill>
                <a:latin typeface="+mn-lt"/>
                <a:ea typeface="+mn-ea"/>
                <a:cs typeface="+mn-cs"/>
              </a:rPr>
              <a:t>顯示絕對角動量通量向沿著</a:t>
            </a:r>
            <a:r>
              <a:rPr lang="en-US" altLang="zh-TW" sz="1200" kern="1200" dirty="0" smtClean="0">
                <a:solidFill>
                  <a:schemeClr val="tx1"/>
                </a:solidFill>
                <a:latin typeface="+mn-lt"/>
                <a:ea typeface="+mn-ea"/>
                <a:cs typeface="+mn-cs"/>
              </a:rPr>
              <a:t>AB</a:t>
            </a:r>
            <a:r>
              <a:rPr lang="zh-TW" altLang="zh-TW" sz="1200" kern="1200" dirty="0" smtClean="0">
                <a:solidFill>
                  <a:schemeClr val="tx1"/>
                </a:solidFill>
                <a:latin typeface="+mn-lt"/>
                <a:ea typeface="+mn-ea"/>
                <a:cs typeface="+mn-cs"/>
              </a:rPr>
              <a:t>垂直截面在</a:t>
            </a:r>
            <a:r>
              <a:rPr lang="en-US" altLang="zh-TW" sz="1200" kern="1200" dirty="0" smtClean="0">
                <a:solidFill>
                  <a:schemeClr val="tx1"/>
                </a:solidFill>
                <a:latin typeface="+mn-lt"/>
                <a:ea typeface="+mn-ea"/>
                <a:cs typeface="+mn-cs"/>
              </a:rPr>
              <a:t>t=22-23h</a:t>
            </a:r>
            <a:r>
              <a:rPr lang="zh-TW" altLang="zh-TW" sz="1200" kern="1200" dirty="0" smtClean="0">
                <a:solidFill>
                  <a:schemeClr val="tx1"/>
                </a:solidFill>
                <a:latin typeface="+mn-lt"/>
                <a:ea typeface="+mn-ea"/>
                <a:cs typeface="+mn-cs"/>
              </a:rPr>
              <a:t>的時間平均。在中央山脈上發現由於在陸地上的切向風造成正值的氣壓力距，導致正值的整體角動量隨時間變化趨勢</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10a)</a:t>
            </a:r>
            <a:r>
              <a:rPr lang="zh-TW" altLang="zh-TW" sz="1200" kern="1200" dirty="0" smtClean="0">
                <a:solidFill>
                  <a:schemeClr val="tx1"/>
                </a:solidFill>
                <a:latin typeface="+mn-lt"/>
                <a:ea typeface="+mn-ea"/>
                <a:cs typeface="+mn-cs"/>
              </a:rPr>
              <a:t>。在眼牆內呈現水平平流的絕對角動量與垂直平流的絕對角動量互為異相的特徵</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10b,c)</a:t>
            </a:r>
            <a:r>
              <a:rPr lang="zh-TW" altLang="zh-TW" sz="1200" kern="1200" dirty="0" smtClean="0">
                <a:solidFill>
                  <a:schemeClr val="tx1"/>
                </a:solidFill>
                <a:latin typeface="+mn-lt"/>
                <a:ea typeface="+mn-ea"/>
                <a:cs typeface="+mn-cs"/>
              </a:rPr>
              <a:t>，因為在陸地上表面摩擦力和亂流混合增加，局部絕對角動量隨時間變化趨勢在陸地上呈現大多為負</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有些為正</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的加速度；反過來說，局部絕對角動量隨時間變化趨勢在洋面上非常緩慢，在一次顯示絕對角動量趨近於保守</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10d)</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在納莉颱風登陸台灣後的第一個小時，經向流有明顯的變化，且在圖</a:t>
            </a:r>
            <a:r>
              <a:rPr lang="en-US" altLang="zh-TW" sz="1200" kern="1200" dirty="0" smtClean="0">
                <a:solidFill>
                  <a:schemeClr val="tx1"/>
                </a:solidFill>
                <a:latin typeface="+mn-lt"/>
                <a:ea typeface="+mn-ea"/>
                <a:cs typeface="+mn-cs"/>
              </a:rPr>
              <a:t>11</a:t>
            </a:r>
            <a:r>
              <a:rPr lang="zh-TW" altLang="zh-TW" sz="1200" kern="1200" dirty="0" smtClean="0">
                <a:solidFill>
                  <a:schemeClr val="tx1"/>
                </a:solidFill>
                <a:latin typeface="+mn-lt"/>
                <a:ea typeface="+mn-ea"/>
                <a:cs typeface="+mn-cs"/>
              </a:rPr>
              <a:t>的收支項被拿來討論經向流變化的物理機制。在較高的高度負的氣壓梯度力仍然導致微小的入流加速度。其最大值因為登陸後減小</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11a)</a:t>
            </a:r>
            <a:r>
              <a:rPr lang="zh-TW" altLang="zh-TW" sz="1200" kern="1200" dirty="0" smtClean="0">
                <a:solidFill>
                  <a:schemeClr val="tx1"/>
                </a:solidFill>
                <a:latin typeface="+mn-lt"/>
                <a:ea typeface="+mn-ea"/>
                <a:cs typeface="+mn-cs"/>
              </a:rPr>
              <a:t>。因為在離岸的地區有較強的切向風，故離岸的離心力較在陸地上的來的強</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9c</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11b)</a:t>
            </a:r>
            <a:r>
              <a:rPr lang="zh-TW" altLang="zh-TW" sz="1200" kern="1200" dirty="0" smtClean="0">
                <a:solidFill>
                  <a:schemeClr val="tx1"/>
                </a:solidFill>
                <a:latin typeface="+mn-lt"/>
                <a:ea typeface="+mn-ea"/>
                <a:cs typeface="+mn-cs"/>
              </a:rPr>
              <a:t>。強的超旋轉加速度發生在離岸的眼牆內，且在陸地上可看到傾斜的次旋轉加速度在經向出流噴流的下面</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11c)</a:t>
            </a:r>
            <a:r>
              <a:rPr lang="zh-TW" altLang="zh-TW" sz="1200" kern="1200" dirty="0" smtClean="0">
                <a:solidFill>
                  <a:schemeClr val="tx1"/>
                </a:solidFill>
                <a:latin typeface="+mn-lt"/>
                <a:ea typeface="+mn-ea"/>
                <a:cs typeface="+mn-cs"/>
              </a:rPr>
              <a:t>。颱風登陸後，地轉風不平衡</a:t>
            </a:r>
            <a:r>
              <a:rPr lang="en-US" altLang="zh-TW" sz="1200" kern="1200" dirty="0" smtClean="0">
                <a:solidFill>
                  <a:schemeClr val="tx1"/>
                </a:solidFill>
                <a:latin typeface="+mn-lt"/>
                <a:ea typeface="+mn-ea"/>
                <a:cs typeface="+mn-cs"/>
              </a:rPr>
              <a:t>(UPEC)</a:t>
            </a:r>
            <a:r>
              <a:rPr lang="zh-TW" altLang="zh-TW" sz="1200" kern="1200" dirty="0" smtClean="0">
                <a:solidFill>
                  <a:schemeClr val="tx1"/>
                </a:solidFill>
                <a:latin typeface="+mn-lt"/>
                <a:ea typeface="+mn-ea"/>
                <a:cs typeface="+mn-cs"/>
              </a:rPr>
              <a:t>仍非常相似於旋轉力不平衡</a:t>
            </a:r>
            <a:r>
              <a:rPr lang="en-US" altLang="zh-TW" sz="1200" kern="1200" dirty="0" smtClean="0">
                <a:solidFill>
                  <a:schemeClr val="tx1"/>
                </a:solidFill>
                <a:latin typeface="+mn-lt"/>
                <a:ea typeface="+mn-ea"/>
                <a:cs typeface="+mn-cs"/>
              </a:rPr>
              <a:t>(UPE)</a:t>
            </a:r>
            <a:r>
              <a:rPr lang="zh-TW" altLang="zh-TW" sz="1200" kern="1200" dirty="0" smtClean="0">
                <a:solidFill>
                  <a:schemeClr val="tx1"/>
                </a:solidFill>
                <a:latin typeface="+mn-lt"/>
                <a:ea typeface="+mn-ea"/>
                <a:cs typeface="+mn-cs"/>
              </a:rPr>
              <a:t>。超梯度加速度</a:t>
            </a:r>
            <a:r>
              <a:rPr lang="en-US" altLang="zh-TW" sz="1200" kern="1200" dirty="0" smtClean="0">
                <a:solidFill>
                  <a:schemeClr val="tx1"/>
                </a:solidFill>
                <a:latin typeface="+mn-lt"/>
                <a:ea typeface="+mn-ea"/>
                <a:cs typeface="+mn-cs"/>
              </a:rPr>
              <a:t>(UPEC&gt;0)</a:t>
            </a:r>
            <a:r>
              <a:rPr lang="zh-TW" altLang="zh-TW" sz="1200" kern="1200" dirty="0" smtClean="0">
                <a:solidFill>
                  <a:schemeClr val="tx1"/>
                </a:solidFill>
                <a:latin typeface="+mn-lt"/>
                <a:ea typeface="+mn-ea"/>
                <a:cs typeface="+mn-cs"/>
              </a:rPr>
              <a:t>，在離岸眼牆內，海洋邊界層之下，明顯的可以看到超梯度加速度，是由於在海洋上的眼牆內強的切向風與較大的離心力</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11d)</a:t>
            </a:r>
            <a:r>
              <a:rPr lang="zh-TW" altLang="zh-TW" sz="1200" kern="1200" dirty="0" smtClean="0">
                <a:solidFill>
                  <a:schemeClr val="tx1"/>
                </a:solidFill>
                <a:latin typeface="+mn-lt"/>
                <a:ea typeface="+mn-ea"/>
                <a:cs typeface="+mn-cs"/>
              </a:rPr>
              <a:t>。在陸地上，超梯度加速度的向外傾斜位於中層徑向外流軸的右下方</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9b</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11d)</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11e</a:t>
            </a:r>
            <a:r>
              <a:rPr lang="zh-TW" altLang="zh-TW" sz="1200" kern="1200" dirty="0" smtClean="0">
                <a:solidFill>
                  <a:schemeClr val="tx1"/>
                </a:solidFill>
                <a:latin typeface="+mn-lt"/>
                <a:ea typeface="+mn-ea"/>
                <a:cs typeface="+mn-cs"/>
              </a:rPr>
              <a:t>顯示離岸的眼牆內由亂流混合和擴散而接近負的經向加速度，減少在中上層的經向外流。發生在近地面上的摩擦造成弱的正經向加速度，導致低層入流減慢；由於地形導致上升和下沉的亂流混合，而經向加速度呈現正負振盪，在陸地上的中上層被找到</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9a)</a:t>
            </a:r>
            <a:r>
              <a:rPr lang="zh-TW" altLang="zh-TW" sz="1200" kern="1200" dirty="0" smtClean="0">
                <a:solidFill>
                  <a:schemeClr val="tx1"/>
                </a:solidFill>
                <a:latin typeface="+mn-lt"/>
                <a:ea typeface="+mn-ea"/>
                <a:cs typeface="+mn-cs"/>
              </a:rPr>
              <a:t>。在圖</a:t>
            </a:r>
            <a:r>
              <a:rPr lang="en-US" altLang="zh-TW" sz="1200" kern="1200" dirty="0" smtClean="0">
                <a:solidFill>
                  <a:schemeClr val="tx1"/>
                </a:solidFill>
                <a:latin typeface="+mn-lt"/>
                <a:ea typeface="+mn-ea"/>
                <a:cs typeface="+mn-cs"/>
              </a:rPr>
              <a:t>11f</a:t>
            </a:r>
            <a:r>
              <a:rPr lang="zh-TW" altLang="zh-TW" sz="1200" kern="1200" dirty="0" smtClean="0">
                <a:solidFill>
                  <a:schemeClr val="tx1"/>
                </a:solidFill>
                <a:latin typeface="+mn-lt"/>
                <a:ea typeface="+mn-ea"/>
                <a:cs typeface="+mn-cs"/>
              </a:rPr>
              <a:t>的隨時間加速度變化成現在陸地上中層徑向出流以下有正加速度，且正加速度在低中層離岸眼牆內增強。</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a:t>
            </a:r>
            <a:r>
              <a:rPr lang="zh-TW" altLang="zh-TW" sz="1200" kern="1200" dirty="0" smtClean="0">
                <a:solidFill>
                  <a:schemeClr val="tx1"/>
                </a:solidFill>
                <a:latin typeface="+mn-lt"/>
                <a:ea typeface="+mn-ea"/>
                <a:cs typeface="+mn-cs"/>
              </a:rPr>
              <a:t>顯示在半徑為</a:t>
            </a:r>
            <a:r>
              <a:rPr lang="en-US" altLang="zh-TW" sz="1200" kern="1200" dirty="0" smtClean="0">
                <a:solidFill>
                  <a:schemeClr val="tx1"/>
                </a:solidFill>
                <a:latin typeface="+mn-lt"/>
                <a:ea typeface="+mn-ea"/>
                <a:cs typeface="+mn-cs"/>
              </a:rPr>
              <a:t>35km</a:t>
            </a:r>
            <a:r>
              <a:rPr lang="zh-TW" altLang="zh-TW" sz="1200" kern="1200" dirty="0" smtClean="0">
                <a:solidFill>
                  <a:schemeClr val="tx1"/>
                </a:solidFill>
                <a:latin typeface="+mn-lt"/>
                <a:ea typeface="+mn-ea"/>
                <a:cs typeface="+mn-cs"/>
              </a:rPr>
              <a:t>處的徑向動量收支項的時間平均的垂直</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方位角的分佈。強的氣壓梯度力發生在低層隨高度遞減</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14a)</a:t>
            </a:r>
            <a:r>
              <a:rPr lang="zh-TW" altLang="zh-TW" sz="1200" kern="1200" dirty="0" smtClean="0">
                <a:solidFill>
                  <a:schemeClr val="tx1"/>
                </a:solidFill>
                <a:latin typeface="+mn-lt"/>
                <a:ea typeface="+mn-ea"/>
                <a:cs typeface="+mn-cs"/>
              </a:rPr>
              <a:t>，且在近</a:t>
            </a:r>
            <a:r>
              <a:rPr lang="en-US" altLang="zh-TW" sz="1200" kern="1200" dirty="0" smtClean="0">
                <a:solidFill>
                  <a:schemeClr val="tx1"/>
                </a:solidFill>
                <a:latin typeface="+mn-lt"/>
                <a:ea typeface="+mn-ea"/>
                <a:cs typeface="+mn-cs"/>
              </a:rPr>
              <a:t>2km</a:t>
            </a:r>
            <a:r>
              <a:rPr lang="zh-TW" altLang="zh-TW" sz="1200" kern="1200" dirty="0" smtClean="0">
                <a:solidFill>
                  <a:schemeClr val="tx1"/>
                </a:solidFill>
                <a:latin typeface="+mn-lt"/>
                <a:ea typeface="+mn-ea"/>
                <a:cs typeface="+mn-cs"/>
              </a:rPr>
              <a:t>高處強的切線風增強離心力</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14b)</a:t>
            </a:r>
            <a:r>
              <a:rPr lang="zh-TW" altLang="zh-TW" sz="1200" kern="1200" dirty="0" smtClean="0">
                <a:solidFill>
                  <a:schemeClr val="tx1"/>
                </a:solidFill>
                <a:latin typeface="+mn-lt"/>
                <a:ea typeface="+mn-ea"/>
                <a:cs typeface="+mn-cs"/>
              </a:rPr>
              <a:t>。在低層離心力過度補償氣壓梯度力，導致在高度</a:t>
            </a:r>
            <a:r>
              <a:rPr lang="en-US" altLang="zh-TW" sz="1200" kern="1200" dirty="0" smtClean="0">
                <a:solidFill>
                  <a:schemeClr val="tx1"/>
                </a:solidFill>
                <a:latin typeface="+mn-lt"/>
                <a:ea typeface="+mn-ea"/>
                <a:cs typeface="+mn-cs"/>
              </a:rPr>
              <a:t>4km</a:t>
            </a:r>
            <a:r>
              <a:rPr lang="zh-TW" altLang="zh-TW" sz="1200" kern="1200" dirty="0" smtClean="0">
                <a:solidFill>
                  <a:schemeClr val="tx1"/>
                </a:solidFill>
                <a:latin typeface="+mn-lt"/>
                <a:ea typeface="+mn-ea"/>
                <a:cs typeface="+mn-cs"/>
              </a:rPr>
              <a:t>以下產生超旋轉加速度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14c)</a:t>
            </a:r>
            <a:r>
              <a:rPr lang="zh-TW" altLang="zh-TW" sz="1200" kern="1200" dirty="0" smtClean="0">
                <a:solidFill>
                  <a:schemeClr val="tx1"/>
                </a:solidFill>
                <a:latin typeface="+mn-lt"/>
                <a:ea typeface="+mn-ea"/>
                <a:cs typeface="+mn-cs"/>
              </a:rPr>
              <a:t>。由於數值較小的科氏加速度，非梯度加速度</a:t>
            </a:r>
            <a:r>
              <a:rPr lang="en-US" altLang="zh-TW" sz="1200" kern="1200" dirty="0" smtClean="0">
                <a:solidFill>
                  <a:schemeClr val="tx1"/>
                </a:solidFill>
                <a:latin typeface="+mn-lt"/>
                <a:ea typeface="+mn-ea"/>
                <a:cs typeface="+mn-cs"/>
              </a:rPr>
              <a:t>(UPEC)</a:t>
            </a:r>
            <a:r>
              <a:rPr lang="zh-TW" altLang="zh-TW" sz="1200" kern="1200" dirty="0" smtClean="0">
                <a:solidFill>
                  <a:schemeClr val="tx1"/>
                </a:solidFill>
                <a:latin typeface="+mn-lt"/>
                <a:ea typeface="+mn-ea"/>
                <a:cs typeface="+mn-cs"/>
              </a:rPr>
              <a:t>相似於非旋轉加速度</a:t>
            </a:r>
            <a:r>
              <a:rPr lang="en-US" altLang="zh-TW" sz="1200" kern="1200" dirty="0" smtClean="0">
                <a:solidFill>
                  <a:schemeClr val="tx1"/>
                </a:solidFill>
                <a:latin typeface="+mn-lt"/>
                <a:ea typeface="+mn-ea"/>
                <a:cs typeface="+mn-cs"/>
              </a:rPr>
              <a:t>(UPE)(</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14d)</a:t>
            </a:r>
            <a:r>
              <a:rPr lang="zh-TW" altLang="zh-TW" sz="1200" kern="1200" dirty="0" smtClean="0">
                <a:solidFill>
                  <a:schemeClr val="tx1"/>
                </a:solidFill>
                <a:latin typeface="+mn-lt"/>
                <a:ea typeface="+mn-ea"/>
                <a:cs typeface="+mn-cs"/>
              </a:rPr>
              <a:t>。在近地面和強切向風處，亂流混合造成正和負的徑向加速度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14b,e)</a:t>
            </a:r>
            <a:r>
              <a:rPr lang="zh-TW" altLang="zh-TW" sz="1200" kern="1200" dirty="0" smtClean="0">
                <a:solidFill>
                  <a:schemeClr val="tx1"/>
                </a:solidFill>
                <a:latin typeface="+mn-lt"/>
                <a:ea typeface="+mn-ea"/>
                <a:cs typeface="+mn-cs"/>
              </a:rPr>
              <a:t>。邊切層作用造成正徑向加速度而減弱低層入流，且這種上半圓的海洋邊界層摩擦影響較低，正加速度較弱</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14e)</a:t>
            </a:r>
            <a:r>
              <a:rPr lang="zh-TW" altLang="zh-TW" sz="1200" kern="1200" dirty="0" smtClean="0">
                <a:solidFill>
                  <a:schemeClr val="tx1"/>
                </a:solidFill>
                <a:latin typeface="+mn-lt"/>
                <a:ea typeface="+mn-ea"/>
                <a:cs typeface="+mn-cs"/>
              </a:rPr>
              <a:t>。徑向動量隨時間變化的加速度與梯度風不平衡有特別的分布相似處，除了小尺度的亂流混合的波動。</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在西部和北部的主要雨帶，徑向動量收支項在垂直方為角分佈在這兩個區域的接近眼牆相似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15a,b)</a:t>
            </a:r>
            <a:r>
              <a:rPr lang="zh-TW" altLang="zh-TW"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r=60km</a:t>
            </a:r>
            <a:r>
              <a:rPr lang="zh-TW" altLang="zh-TW" sz="1200" kern="1200" dirty="0" smtClean="0">
                <a:solidFill>
                  <a:schemeClr val="tx1"/>
                </a:solidFill>
                <a:latin typeface="+mn-lt"/>
                <a:ea typeface="+mn-ea"/>
                <a:cs typeface="+mn-cs"/>
              </a:rPr>
              <a:t>處幾乎所有垂直高度上氣壓梯度力大於離心力，除了在陸地上或西北相位上強雨帶的地區</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8a)</a:t>
            </a:r>
            <a:r>
              <a:rPr lang="zh-TW" altLang="zh-TW" sz="1200" kern="1200" dirty="0" smtClean="0">
                <a:solidFill>
                  <a:schemeClr val="tx1"/>
                </a:solidFill>
                <a:latin typeface="+mn-lt"/>
                <a:ea typeface="+mn-ea"/>
                <a:cs typeface="+mn-cs"/>
              </a:rPr>
              <a:t>，導致次旋轉加速度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15c)</a:t>
            </a:r>
            <a:r>
              <a:rPr lang="zh-TW" altLang="zh-TW" sz="1200" kern="1200" dirty="0" smtClean="0">
                <a:solidFill>
                  <a:schemeClr val="tx1"/>
                </a:solidFill>
                <a:latin typeface="+mn-lt"/>
                <a:ea typeface="+mn-ea"/>
                <a:cs typeface="+mn-cs"/>
              </a:rPr>
              <a:t>。隨著加入小的正科氏加速度，梯度風不平衡仍然與相似於旋轉力不平衡，但稍微變得更加正加速度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15d)</a:t>
            </a:r>
            <a:r>
              <a:rPr lang="zh-TW" altLang="zh-TW" sz="1200" kern="1200" dirty="0" smtClean="0">
                <a:solidFill>
                  <a:schemeClr val="tx1"/>
                </a:solidFill>
                <a:latin typeface="+mn-lt"/>
                <a:ea typeface="+mn-ea"/>
                <a:cs typeface="+mn-cs"/>
              </a:rPr>
              <a:t>。亂流混合造成正和負的徑向加速度，尤其是地表之上，和邊界層影響產生正加速度而阻泥徑向入流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15e)</a:t>
            </a:r>
            <a:r>
              <a:rPr lang="zh-TW" altLang="zh-TW" sz="1200" kern="1200" dirty="0" smtClean="0">
                <a:solidFill>
                  <a:schemeClr val="tx1"/>
                </a:solidFill>
                <a:latin typeface="+mn-lt"/>
                <a:ea typeface="+mn-ea"/>
                <a:cs typeface="+mn-cs"/>
              </a:rPr>
              <a:t>。徑向動量的拉格郎日加速度，與梯度風不平衡</a:t>
            </a:r>
            <a:r>
              <a:rPr lang="en-US" altLang="zh-TW" sz="1200" kern="1200" dirty="0" smtClean="0">
                <a:solidFill>
                  <a:schemeClr val="tx1"/>
                </a:solidFill>
                <a:latin typeface="+mn-lt"/>
                <a:ea typeface="+mn-ea"/>
                <a:cs typeface="+mn-cs"/>
              </a:rPr>
              <a:t>(UPEC)</a:t>
            </a:r>
            <a:r>
              <a:rPr lang="zh-TW" altLang="zh-TW" sz="1200" kern="1200" dirty="0" smtClean="0">
                <a:solidFill>
                  <a:schemeClr val="tx1"/>
                </a:solidFill>
                <a:latin typeface="+mn-lt"/>
                <a:ea typeface="+mn-ea"/>
                <a:cs typeface="+mn-cs"/>
              </a:rPr>
              <a:t>有相似的分佈特徵</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15d,f)</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16</a:t>
            </a:r>
            <a:r>
              <a:rPr lang="zh-TW" altLang="zh-TW" sz="1200" kern="1200" dirty="0" smtClean="0">
                <a:solidFill>
                  <a:schemeClr val="tx1"/>
                </a:solidFill>
                <a:latin typeface="+mn-lt"/>
                <a:ea typeface="+mn-ea"/>
                <a:cs typeface="+mn-cs"/>
              </a:rPr>
              <a:t>顯示非梯度風</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切向風</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在半徑為</a:t>
            </a:r>
            <a:r>
              <a:rPr lang="en-US" altLang="zh-TW" sz="1200" kern="1200" dirty="0" smtClean="0">
                <a:solidFill>
                  <a:schemeClr val="tx1"/>
                </a:solidFill>
                <a:latin typeface="+mn-lt"/>
                <a:ea typeface="+mn-ea"/>
                <a:cs typeface="+mn-cs"/>
              </a:rPr>
              <a:t>35km</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60km</a:t>
            </a:r>
            <a:r>
              <a:rPr lang="zh-TW" altLang="zh-TW" sz="1200" kern="1200" dirty="0" smtClean="0">
                <a:solidFill>
                  <a:schemeClr val="tx1"/>
                </a:solidFill>
                <a:latin typeface="+mn-lt"/>
                <a:ea typeface="+mn-ea"/>
                <a:cs typeface="+mn-cs"/>
              </a:rPr>
              <a:t>的垂直方為角的分佈。靠近眼牆</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35km)</a:t>
            </a:r>
            <a:r>
              <a:rPr lang="zh-TW" altLang="zh-TW" sz="1200" kern="1200" dirty="0" smtClean="0">
                <a:solidFill>
                  <a:schemeClr val="tx1"/>
                </a:solidFill>
                <a:latin typeface="+mn-lt"/>
                <a:ea typeface="+mn-ea"/>
                <a:cs typeface="+mn-cs"/>
              </a:rPr>
              <a:t>，強的超梯度風</a:t>
            </a:r>
            <a:r>
              <a:rPr lang="en-US" altLang="zh-TW" sz="1200" kern="1200" dirty="0" smtClean="0">
                <a:solidFill>
                  <a:schemeClr val="tx1"/>
                </a:solidFill>
                <a:latin typeface="+mn-lt"/>
                <a:ea typeface="+mn-ea"/>
                <a:cs typeface="+mn-cs"/>
              </a:rPr>
              <a:t>(2km</a:t>
            </a:r>
            <a:r>
              <a:rPr lang="zh-TW" altLang="zh-TW" sz="1200" kern="1200" dirty="0" smtClean="0">
                <a:solidFill>
                  <a:schemeClr val="tx1"/>
                </a:solidFill>
                <a:latin typeface="+mn-lt"/>
                <a:ea typeface="+mn-ea"/>
                <a:cs typeface="+mn-cs"/>
              </a:rPr>
              <a:t>高 最大值</a:t>
            </a:r>
            <a:r>
              <a:rPr lang="en-US" altLang="zh-TW" sz="1200" kern="1200" dirty="0" smtClean="0">
                <a:solidFill>
                  <a:schemeClr val="tx1"/>
                </a:solidFill>
                <a:latin typeface="+mn-lt"/>
                <a:ea typeface="+mn-ea"/>
                <a:cs typeface="+mn-cs"/>
              </a:rPr>
              <a:t>21</a:t>
            </a:r>
            <a:r>
              <a:rPr lang="zh-TW" altLang="zh-TW" sz="1200" kern="1200" dirty="0" smtClean="0">
                <a:solidFill>
                  <a:schemeClr val="tx1"/>
                </a:solidFill>
                <a:latin typeface="+mn-lt"/>
                <a:ea typeface="+mn-ea"/>
                <a:cs typeface="+mn-cs"/>
              </a:rPr>
              <a:t>每秒公尺</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發生在北半圓的低層和強的次梯度風在東南象限，高度在</a:t>
            </a:r>
            <a:r>
              <a:rPr lang="en-US" altLang="zh-TW" sz="1200" kern="1200" dirty="0" smtClean="0">
                <a:solidFill>
                  <a:schemeClr val="tx1"/>
                </a:solidFill>
                <a:latin typeface="+mn-lt"/>
                <a:ea typeface="+mn-ea"/>
                <a:cs typeface="+mn-cs"/>
              </a:rPr>
              <a:t>2km</a:t>
            </a:r>
            <a:r>
              <a:rPr lang="zh-TW" altLang="zh-TW" sz="1200" kern="1200" dirty="0" smtClean="0">
                <a:solidFill>
                  <a:schemeClr val="tx1"/>
                </a:solidFill>
                <a:latin typeface="+mn-lt"/>
                <a:ea typeface="+mn-ea"/>
                <a:cs typeface="+mn-cs"/>
              </a:rPr>
              <a:t>以下被發現</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中央山脈背風側</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每秒公尺的強梯度風也發生在陸地上方的低中層。在外圍，強梯度風仍發生在背風面的</a:t>
            </a:r>
            <a:r>
              <a:rPr lang="en-US" altLang="zh-TW" sz="1200" kern="1200" dirty="0" smtClean="0">
                <a:solidFill>
                  <a:schemeClr val="tx1"/>
                </a:solidFill>
                <a:latin typeface="+mn-lt"/>
                <a:ea typeface="+mn-ea"/>
                <a:cs typeface="+mn-cs"/>
              </a:rPr>
              <a:t>2km</a:t>
            </a:r>
            <a:r>
              <a:rPr lang="zh-TW" altLang="zh-TW" sz="1200" kern="1200" dirty="0" smtClean="0">
                <a:solidFill>
                  <a:schemeClr val="tx1"/>
                </a:solidFill>
                <a:latin typeface="+mn-lt"/>
                <a:ea typeface="+mn-ea"/>
                <a:cs typeface="+mn-cs"/>
              </a:rPr>
              <a:t>以下，在西北象限，強梯度風發生在整個對流層，且超梯度風達</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每秒公尺在陸地上中層找到</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16b)</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27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為了了解徑向加速度隨時間變化的物理機制，圖</a:t>
            </a:r>
            <a:r>
              <a:rPr lang="en-US" altLang="zh-TW" sz="1200" kern="1200" dirty="0" smtClean="0">
                <a:solidFill>
                  <a:schemeClr val="tx1"/>
                </a:solidFill>
                <a:latin typeface="+mn-lt"/>
                <a:ea typeface="+mn-ea"/>
                <a:cs typeface="+mn-cs"/>
              </a:rPr>
              <a:t>12</a:t>
            </a:r>
            <a:r>
              <a:rPr lang="zh-TW" altLang="zh-TW" sz="1200" kern="1200" dirty="0" smtClean="0">
                <a:solidFill>
                  <a:schemeClr val="tx1"/>
                </a:solidFill>
                <a:latin typeface="+mn-lt"/>
                <a:ea typeface="+mn-ea"/>
                <a:cs typeface="+mn-cs"/>
              </a:rPr>
              <a:t>顯示水平平流，垂直平流之間的相關和局部變化趨勢。在陸地上垂直平流造成位於出流噴流底部的負加速度，和位於出流噴流之上的正加速度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12b)</a:t>
            </a:r>
            <a:r>
              <a:rPr lang="zh-TW" altLang="zh-TW" sz="1200" kern="1200" dirty="0" smtClean="0">
                <a:solidFill>
                  <a:schemeClr val="tx1"/>
                </a:solidFill>
                <a:latin typeface="+mn-lt"/>
                <a:ea typeface="+mn-ea"/>
                <a:cs typeface="+mn-cs"/>
              </a:rPr>
              <a:t>。此外，水平平流造成正加速度位於出流噴流和負加速度位於噴流之上</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12a)</a:t>
            </a:r>
            <a:r>
              <a:rPr lang="zh-TW" altLang="zh-TW" sz="1200" kern="1200" dirty="0" smtClean="0">
                <a:solidFill>
                  <a:schemeClr val="tx1"/>
                </a:solidFill>
                <a:latin typeface="+mn-lt"/>
                <a:ea typeface="+mn-ea"/>
                <a:cs typeface="+mn-cs"/>
              </a:rPr>
              <a:t>。局部變化趨勢又一次小於水平和垂直平流一個級數，且顯示在海洋上在內部負加速度的增加和在陸地上正加速度增加。比較圖</a:t>
            </a:r>
            <a:r>
              <a:rPr lang="en-US" altLang="zh-TW" sz="1200" kern="1200" dirty="0" smtClean="0">
                <a:solidFill>
                  <a:schemeClr val="tx1"/>
                </a:solidFill>
                <a:latin typeface="+mn-lt"/>
                <a:ea typeface="+mn-ea"/>
                <a:cs typeface="+mn-cs"/>
              </a:rPr>
              <a:t>12c</a:t>
            </a:r>
            <a:r>
              <a:rPr lang="zh-TW" altLang="zh-TW" sz="1200" kern="1200" dirty="0" smtClean="0">
                <a:solidFill>
                  <a:schemeClr val="tx1"/>
                </a:solidFill>
                <a:latin typeface="+mn-lt"/>
                <a:ea typeface="+mn-ea"/>
                <a:cs typeface="+mn-cs"/>
              </a:rPr>
              <a:t>和圖</a:t>
            </a:r>
            <a:r>
              <a:rPr lang="en-US" altLang="zh-TW" sz="1200" kern="1200" dirty="0" smtClean="0">
                <a:solidFill>
                  <a:schemeClr val="tx1"/>
                </a:solidFill>
                <a:latin typeface="+mn-lt"/>
                <a:ea typeface="+mn-ea"/>
                <a:cs typeface="+mn-cs"/>
              </a:rPr>
              <a:t>11d</a:t>
            </a:r>
            <a:r>
              <a:rPr lang="zh-TW" altLang="zh-TW" sz="1200" kern="1200" dirty="0" smtClean="0">
                <a:solidFill>
                  <a:schemeClr val="tx1"/>
                </a:solidFill>
                <a:latin typeface="+mn-lt"/>
                <a:ea typeface="+mn-ea"/>
                <a:cs typeface="+mn-cs"/>
              </a:rPr>
              <a:t>，可以明顯看到在陸地上眼牆內徑向出流下方局部正加速度為超梯度，其是由於離心力大於氣壓梯度力。</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32</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比較圖</a:t>
            </a:r>
            <a:r>
              <a:rPr lang="en-US" altLang="zh-TW" sz="1200" kern="1200" dirty="0" smtClean="0">
                <a:solidFill>
                  <a:schemeClr val="tx1"/>
                </a:solidFill>
                <a:latin typeface="+mn-lt"/>
                <a:ea typeface="+mn-ea"/>
                <a:cs typeface="+mn-cs"/>
              </a:rPr>
              <a:t>12c</a:t>
            </a:r>
            <a:r>
              <a:rPr lang="zh-TW" altLang="zh-TW" sz="1200" kern="1200" dirty="0" smtClean="0">
                <a:solidFill>
                  <a:schemeClr val="tx1"/>
                </a:solidFill>
                <a:latin typeface="+mn-lt"/>
                <a:ea typeface="+mn-ea"/>
                <a:cs typeface="+mn-cs"/>
              </a:rPr>
              <a:t>和圖</a:t>
            </a:r>
            <a:r>
              <a:rPr lang="en-US" altLang="zh-TW" sz="1200" kern="1200" dirty="0" smtClean="0">
                <a:solidFill>
                  <a:schemeClr val="tx1"/>
                </a:solidFill>
                <a:latin typeface="+mn-lt"/>
                <a:ea typeface="+mn-ea"/>
                <a:cs typeface="+mn-cs"/>
              </a:rPr>
              <a:t>11d</a:t>
            </a:r>
            <a:r>
              <a:rPr lang="zh-TW" altLang="zh-TW" sz="1200" kern="1200" dirty="0" smtClean="0">
                <a:solidFill>
                  <a:schemeClr val="tx1"/>
                </a:solidFill>
                <a:latin typeface="+mn-lt"/>
                <a:ea typeface="+mn-ea"/>
                <a:cs typeface="+mn-cs"/>
              </a:rPr>
              <a:t>，可以明顯看到在陸地上眼牆內徑向出流下方局部正加速度為超梯度，其是由於離心力大於氣壓梯度力。</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33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式</a:t>
            </a:r>
            <a:r>
              <a:rPr lang="en-US" altLang="zh-TW" dirty="0" smtClean="0"/>
              <a:t>(5)</a:t>
            </a:r>
            <a:r>
              <a:rPr lang="zh-TW" altLang="zh-TW" dirty="0" smtClean="0"/>
              <a:t> 為氣壓力距，垂直運動所產生的縱軸方向上的科氏力距，</a:t>
            </a:r>
            <a:r>
              <a:rPr lang="en-US" altLang="zh-TW" dirty="0" smtClean="0"/>
              <a:t>β</a:t>
            </a:r>
            <a:r>
              <a:rPr lang="zh-TW" altLang="zh-TW" dirty="0" smtClean="0"/>
              <a:t>所產生的力矩，以及大氣邊界層和亂流混合過程所產生的力距。</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10</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13</a:t>
            </a:r>
            <a:r>
              <a:rPr lang="zh-TW" altLang="zh-TW" sz="1200" kern="1200" dirty="0" smtClean="0">
                <a:solidFill>
                  <a:schemeClr val="tx1"/>
                </a:solidFill>
                <a:latin typeface="+mn-lt"/>
                <a:ea typeface="+mn-ea"/>
                <a:cs typeface="+mn-cs"/>
              </a:rPr>
              <a:t>顯示經向風整體隨時間變化趨勢和非梯度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切向</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風的垂直分布。圖</a:t>
            </a:r>
            <a:r>
              <a:rPr lang="en-US" altLang="zh-TW" sz="1200" kern="1200" dirty="0" smtClean="0">
                <a:solidFill>
                  <a:schemeClr val="tx1"/>
                </a:solidFill>
                <a:latin typeface="+mn-lt"/>
                <a:ea typeface="+mn-ea"/>
                <a:cs typeface="+mn-cs"/>
              </a:rPr>
              <a:t>12b</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13a</a:t>
            </a:r>
            <a:r>
              <a:rPr lang="zh-TW" altLang="zh-TW" sz="1200" kern="1200" dirty="0" smtClean="0">
                <a:solidFill>
                  <a:schemeClr val="tx1"/>
                </a:solidFill>
                <a:latin typeface="+mn-lt"/>
                <a:ea typeface="+mn-ea"/>
                <a:cs typeface="+mn-cs"/>
              </a:rPr>
              <a:t>證明在陸地上向外傾斜的經向出流伴隨正</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徑向向外</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的隨時間變化的加速度的垂直傳輸</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出流噴流之下</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。對於海洋上的經向風，在邊界層內颱風外圍負的加速度隨時間變化影響經向風，而正的加速度隨時間造成海洋邊界層內經項入流減緩。強的超梯度風大於</a:t>
            </a:r>
            <a:r>
              <a:rPr lang="en-US" altLang="zh-TW" sz="1200" kern="1200" dirty="0" smtClean="0">
                <a:solidFill>
                  <a:schemeClr val="tx1"/>
                </a:solidFill>
                <a:latin typeface="+mn-lt"/>
                <a:ea typeface="+mn-ea"/>
                <a:cs typeface="+mn-cs"/>
              </a:rPr>
              <a:t>15</a:t>
            </a:r>
            <a:r>
              <a:rPr lang="zh-TW" altLang="zh-TW" sz="1200" kern="1200" dirty="0" smtClean="0">
                <a:solidFill>
                  <a:schemeClr val="tx1"/>
                </a:solidFill>
                <a:latin typeface="+mn-lt"/>
                <a:ea typeface="+mn-ea"/>
                <a:cs typeface="+mn-cs"/>
              </a:rPr>
              <a:t>每秒公尺發生在離岸眼牆內的低層大氣，較弱的超梯度風發生在高層出流層，及次梯度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負值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和超梯度風的震盪在中央山脈上找到</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13b)</a:t>
            </a:r>
            <a:r>
              <a:rPr lang="zh-TW" altLang="zh-TW" sz="1200" kern="1200" dirty="0" smtClean="0">
                <a:solidFill>
                  <a:schemeClr val="tx1"/>
                </a:solidFill>
                <a:latin typeface="+mn-lt"/>
                <a:ea typeface="+mn-ea"/>
                <a:cs typeface="+mn-cs"/>
              </a:rPr>
              <a:t>。特別是，強的超梯度風在陸地上眼牆內的向外傾斜的徑向出流軸中發現。</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34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為了了解納莉颱風在海洋上風速和絕對角動量的特徵，圖</a:t>
            </a:r>
            <a:r>
              <a:rPr lang="en-US" altLang="zh-TW" sz="1200" kern="1200" dirty="0" smtClean="0">
                <a:solidFill>
                  <a:schemeClr val="tx1"/>
                </a:solidFill>
                <a:latin typeface="+mn-lt"/>
                <a:ea typeface="+mn-ea"/>
                <a:cs typeface="+mn-cs"/>
              </a:rPr>
              <a:t>2</a:t>
            </a:r>
            <a:r>
              <a:rPr lang="zh-TW" altLang="zh-TW" sz="1200" kern="1200" dirty="0" smtClean="0">
                <a:solidFill>
                  <a:schemeClr val="tx1"/>
                </a:solidFill>
                <a:latin typeface="+mn-lt"/>
                <a:ea typeface="+mn-ea"/>
                <a:cs typeface="+mn-cs"/>
              </a:rPr>
              <a:t>顯示沿著颱風路徑東北</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西南向的垂直剖面的垂直速度，徑向和切向風和絕對角動量的小時平均</a:t>
            </a:r>
            <a:r>
              <a:rPr lang="en-US" altLang="zh-TW" sz="1200" kern="1200" dirty="0" smtClean="0">
                <a:solidFill>
                  <a:schemeClr val="tx1"/>
                </a:solidFill>
                <a:latin typeface="+mn-lt"/>
                <a:ea typeface="+mn-ea"/>
                <a:cs typeface="+mn-cs"/>
              </a:rPr>
              <a:t>(13-14h)</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在圖中</a:t>
            </a:r>
            <a:r>
              <a:rPr lang="zh-TW" altLang="zh-TW" sz="1200" kern="1200" dirty="0" smtClean="0">
                <a:solidFill>
                  <a:schemeClr val="tx1"/>
                </a:solidFill>
                <a:latin typeface="+mn-lt"/>
                <a:ea typeface="+mn-ea"/>
                <a:cs typeface="+mn-cs"/>
              </a:rPr>
              <a:t>可以看到某些程度的不對稱性是受到內部的動力過程所導致。例如，在東北相位</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2a</a:t>
            </a:r>
            <a:r>
              <a:rPr lang="zh-TW" altLang="zh-TW" sz="1200" kern="1200" dirty="0" smtClean="0">
                <a:solidFill>
                  <a:schemeClr val="tx1"/>
                </a:solidFill>
                <a:latin typeface="+mn-lt"/>
                <a:ea typeface="+mn-ea"/>
                <a:cs typeface="+mn-cs"/>
              </a:rPr>
              <a:t>的右邊</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的眼牆上升區較西南</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2a</a:t>
            </a:r>
            <a:r>
              <a:rPr lang="zh-TW" altLang="zh-TW" sz="1200" kern="1200" dirty="0" smtClean="0">
                <a:solidFill>
                  <a:schemeClr val="tx1"/>
                </a:solidFill>
                <a:latin typeface="+mn-lt"/>
                <a:ea typeface="+mn-ea"/>
                <a:cs typeface="+mn-cs"/>
              </a:rPr>
              <a:t>的左邊</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向為強且較筆直。在西南相位的低層入流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高層出流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較東北相位強且厚度較厚</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若且高度較淺</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2b)</a:t>
            </a:r>
            <a:r>
              <a:rPr lang="zh-TW" altLang="zh-TW" sz="1200" kern="1200" dirty="0" smtClean="0">
                <a:solidFill>
                  <a:schemeClr val="tx1"/>
                </a:solidFill>
                <a:latin typeface="+mn-lt"/>
                <a:ea typeface="+mn-ea"/>
                <a:cs typeface="+mn-cs"/>
              </a:rPr>
              <a:t>。切向風和絕對角動量場，相較來說，對稱的暴風結構的程度較高。</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3</a:t>
            </a:r>
            <a:r>
              <a:rPr lang="zh-TW" altLang="zh-TW" sz="1200" kern="1200" dirty="0" smtClean="0">
                <a:solidFill>
                  <a:schemeClr val="tx1"/>
                </a:solidFill>
                <a:latin typeface="+mn-lt"/>
                <a:ea typeface="+mn-ea"/>
                <a:cs typeface="+mn-cs"/>
              </a:rPr>
              <a:t>顯示納莉颱風在海洋上的動力和絕對角動量場在時間和方位角的平均。圖</a:t>
            </a:r>
            <a:r>
              <a:rPr lang="en-US" altLang="zh-TW" sz="1200" kern="1200" dirty="0" smtClean="0">
                <a:solidFill>
                  <a:schemeClr val="tx1"/>
                </a:solidFill>
                <a:latin typeface="+mn-lt"/>
                <a:ea typeface="+mn-ea"/>
                <a:cs typeface="+mn-cs"/>
              </a:rPr>
              <a:t>3c</a:t>
            </a:r>
            <a:r>
              <a:rPr lang="zh-TW" altLang="zh-TW" sz="1200" kern="1200" dirty="0" smtClean="0">
                <a:solidFill>
                  <a:schemeClr val="tx1"/>
                </a:solidFill>
                <a:latin typeface="+mn-lt"/>
                <a:ea typeface="+mn-ea"/>
                <a:cs typeface="+mn-cs"/>
              </a:rPr>
              <a:t>軸對稱的切向風在暴風半徑</a:t>
            </a:r>
            <a:r>
              <a:rPr lang="en-US" altLang="zh-TW" sz="1200" kern="1200" dirty="0" smtClean="0">
                <a:solidFill>
                  <a:schemeClr val="tx1"/>
                </a:solidFill>
                <a:latin typeface="+mn-lt"/>
                <a:ea typeface="+mn-ea"/>
                <a:cs typeface="+mn-cs"/>
              </a:rPr>
              <a:t>r=20km</a:t>
            </a:r>
            <a:r>
              <a:rPr lang="zh-TW" altLang="zh-TW" sz="1200" kern="1200" dirty="0" smtClean="0">
                <a:solidFill>
                  <a:schemeClr val="tx1"/>
                </a:solidFill>
                <a:latin typeface="+mn-lt"/>
                <a:ea typeface="+mn-ea"/>
                <a:cs typeface="+mn-cs"/>
              </a:rPr>
              <a:t>，海上邊界層頂出現最大值，</a:t>
            </a:r>
            <a:r>
              <a:rPr lang="en-US" altLang="zh-TW" sz="1200" kern="1200" dirty="0" smtClean="0">
                <a:solidFill>
                  <a:schemeClr val="tx1"/>
                </a:solidFill>
                <a:latin typeface="+mn-lt"/>
                <a:ea typeface="+mn-ea"/>
                <a:cs typeface="+mn-cs"/>
              </a:rPr>
              <a:t>57</a:t>
            </a:r>
            <a:r>
              <a:rPr lang="zh-TW" altLang="zh-TW" sz="1200" kern="1200" dirty="0" smtClean="0">
                <a:solidFill>
                  <a:schemeClr val="tx1"/>
                </a:solidFill>
                <a:latin typeface="+mn-lt"/>
                <a:ea typeface="+mn-ea"/>
                <a:cs typeface="+mn-cs"/>
              </a:rPr>
              <a:t>每秒公尺。在眼牆內的上升氣流稍微向外傾斜至高度</a:t>
            </a:r>
            <a:r>
              <a:rPr lang="en-US" altLang="zh-TW" sz="1200" kern="1200" dirty="0" smtClean="0">
                <a:solidFill>
                  <a:schemeClr val="tx1"/>
                </a:solidFill>
                <a:latin typeface="+mn-lt"/>
                <a:ea typeface="+mn-ea"/>
                <a:cs typeface="+mn-cs"/>
              </a:rPr>
              <a:t>12km</a:t>
            </a:r>
            <a:r>
              <a:rPr lang="zh-TW" altLang="zh-TW" sz="1200" kern="1200" dirty="0" smtClean="0">
                <a:solidFill>
                  <a:schemeClr val="tx1"/>
                </a:solidFill>
                <a:latin typeface="+mn-lt"/>
                <a:ea typeface="+mn-ea"/>
                <a:cs typeface="+mn-cs"/>
              </a:rPr>
              <a:t>。在海洋邊界層內</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低於</a:t>
            </a:r>
            <a:r>
              <a:rPr lang="en-US" altLang="zh-TW" sz="1200" kern="1200" dirty="0" smtClean="0">
                <a:solidFill>
                  <a:schemeClr val="tx1"/>
                </a:solidFill>
                <a:latin typeface="+mn-lt"/>
                <a:ea typeface="+mn-ea"/>
                <a:cs typeface="+mn-cs"/>
              </a:rPr>
              <a:t>1-1.5km</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3c)</a:t>
            </a:r>
            <a:r>
              <a:rPr lang="zh-TW" altLang="zh-TW" sz="1200" kern="1200" dirty="0" smtClean="0">
                <a:solidFill>
                  <a:schemeClr val="tx1"/>
                </a:solidFill>
                <a:latin typeface="+mn-lt"/>
                <a:ea typeface="+mn-ea"/>
                <a:cs typeface="+mn-cs"/>
              </a:rPr>
              <a:t>地面摩擦造成強的垂直風切。低層入流在表面接近半徑</a:t>
            </a:r>
            <a:r>
              <a:rPr lang="en-US" altLang="zh-TW" sz="1200" kern="1200" dirty="0" smtClean="0">
                <a:solidFill>
                  <a:schemeClr val="tx1"/>
                </a:solidFill>
                <a:latin typeface="+mn-lt"/>
                <a:ea typeface="+mn-ea"/>
                <a:cs typeface="+mn-cs"/>
              </a:rPr>
              <a:t>r=30km</a:t>
            </a:r>
            <a:r>
              <a:rPr lang="zh-TW" altLang="zh-TW" sz="1200" kern="1200" dirty="0" smtClean="0">
                <a:solidFill>
                  <a:schemeClr val="tx1"/>
                </a:solidFill>
                <a:latin typeface="+mn-lt"/>
                <a:ea typeface="+mn-ea"/>
                <a:cs typeface="+mn-cs"/>
              </a:rPr>
              <a:t>處最大值超過</a:t>
            </a:r>
            <a:r>
              <a:rPr lang="en-US" altLang="zh-TW" sz="1200" kern="1200" dirty="0" smtClean="0">
                <a:solidFill>
                  <a:schemeClr val="tx1"/>
                </a:solidFill>
                <a:latin typeface="+mn-lt"/>
                <a:ea typeface="+mn-ea"/>
                <a:cs typeface="+mn-cs"/>
              </a:rPr>
              <a:t>14</a:t>
            </a:r>
            <a:r>
              <a:rPr lang="zh-TW" altLang="zh-TW" sz="1200" kern="1200" dirty="0" smtClean="0">
                <a:solidFill>
                  <a:schemeClr val="tx1"/>
                </a:solidFill>
                <a:latin typeface="+mn-lt"/>
                <a:ea typeface="+mn-ea"/>
                <a:cs typeface="+mn-cs"/>
              </a:rPr>
              <a:t>每秒公尺，之後在眼牆內轉向成上升氣流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3a)</a:t>
            </a:r>
            <a:r>
              <a:rPr lang="zh-TW" altLang="zh-TW" sz="1200" kern="1200" dirty="0" smtClean="0">
                <a:solidFill>
                  <a:schemeClr val="tx1"/>
                </a:solidFill>
                <a:latin typeface="+mn-lt"/>
                <a:ea typeface="+mn-ea"/>
                <a:cs typeface="+mn-cs"/>
              </a:rPr>
              <a:t>在上層的出流噴流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速度大於</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每秒公尺</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在高度</a:t>
            </a:r>
            <a:r>
              <a:rPr lang="en-US" altLang="zh-TW" sz="1200" kern="1200" dirty="0" smtClean="0">
                <a:solidFill>
                  <a:schemeClr val="tx1"/>
                </a:solidFill>
                <a:latin typeface="+mn-lt"/>
                <a:ea typeface="+mn-ea"/>
                <a:cs typeface="+mn-cs"/>
              </a:rPr>
              <a:t>12km</a:t>
            </a:r>
            <a:r>
              <a:rPr lang="zh-TW" altLang="zh-TW" sz="1200" kern="1200" dirty="0" smtClean="0">
                <a:solidFill>
                  <a:schemeClr val="tx1"/>
                </a:solidFill>
                <a:latin typeface="+mn-lt"/>
                <a:ea typeface="+mn-ea"/>
                <a:cs typeface="+mn-cs"/>
              </a:rPr>
              <a:t>處出現最大值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3b)</a:t>
            </a:r>
            <a:r>
              <a:rPr lang="zh-TW" altLang="zh-TW" sz="1200" kern="1200" dirty="0" smtClean="0">
                <a:solidFill>
                  <a:schemeClr val="tx1"/>
                </a:solidFill>
                <a:latin typeface="+mn-lt"/>
                <a:ea typeface="+mn-ea"/>
                <a:cs typeface="+mn-cs"/>
              </a:rPr>
              <a:t>。在外圍雨帶區</a:t>
            </a:r>
            <a:r>
              <a:rPr lang="en-US" altLang="zh-TW" sz="1200" kern="1200" dirty="0" smtClean="0">
                <a:solidFill>
                  <a:schemeClr val="tx1"/>
                </a:solidFill>
                <a:latin typeface="+mn-lt"/>
                <a:ea typeface="+mn-ea"/>
                <a:cs typeface="+mn-cs"/>
              </a:rPr>
              <a:t>(r&gt;50km)</a:t>
            </a:r>
            <a:r>
              <a:rPr lang="zh-TW" altLang="zh-TW" sz="1200" kern="1200" dirty="0" smtClean="0">
                <a:solidFill>
                  <a:schemeClr val="tx1"/>
                </a:solidFill>
                <a:latin typeface="+mn-lt"/>
                <a:ea typeface="+mn-ea"/>
                <a:cs typeface="+mn-cs"/>
              </a:rPr>
              <a:t>，中層的徑向入流方向向下進入暴風和心區域，其與昇華和溶解的淺熱冷卻有關。傾斜的下沉氣流出現在颱風眼和眼牆之間</a:t>
            </a:r>
            <a:r>
              <a:rPr lang="en-US" altLang="zh-TW" sz="1200" kern="1200" dirty="0" smtClean="0">
                <a:solidFill>
                  <a:schemeClr val="tx1"/>
                </a:solidFill>
                <a:latin typeface="+mn-lt"/>
                <a:ea typeface="+mn-ea"/>
                <a:cs typeface="+mn-cs"/>
              </a:rPr>
              <a:t>(DN)</a:t>
            </a:r>
            <a:r>
              <a:rPr lang="zh-TW" altLang="zh-TW" sz="1200" kern="1200" dirty="0" smtClean="0">
                <a:solidFill>
                  <a:schemeClr val="tx1"/>
                </a:solidFill>
                <a:latin typeface="+mn-lt"/>
                <a:ea typeface="+mn-ea"/>
                <a:cs typeface="+mn-cs"/>
              </a:rPr>
              <a:t>。軸對稱的絕對角動量在海洋邊界層由於摩擦力影響呈現隨垂直梯度</a:t>
            </a:r>
            <a:r>
              <a:rPr lang="zh-TW" altLang="en-US" sz="1200" kern="1200" dirty="0" smtClean="0">
                <a:solidFill>
                  <a:schemeClr val="tx1"/>
                </a:solidFill>
                <a:latin typeface="+mn-lt"/>
                <a:ea typeface="+mn-ea"/>
                <a:cs typeface="+mn-cs"/>
              </a:rPr>
              <a:t>減少，並</a:t>
            </a:r>
            <a:r>
              <a:rPr lang="zh-TW" altLang="zh-TW" sz="1200" kern="1200" dirty="0" smtClean="0">
                <a:solidFill>
                  <a:schemeClr val="tx1"/>
                </a:solidFill>
                <a:latin typeface="+mn-lt"/>
                <a:ea typeface="+mn-ea"/>
                <a:cs typeface="+mn-cs"/>
              </a:rPr>
              <a:t>向</a:t>
            </a:r>
            <a:r>
              <a:rPr lang="zh-TW" altLang="en-US" sz="1200" kern="1200" dirty="0" smtClean="0">
                <a:solidFill>
                  <a:schemeClr val="tx1"/>
                </a:solidFill>
                <a:latin typeface="+mn-lt"/>
                <a:ea typeface="+mn-ea"/>
                <a:cs typeface="+mn-cs"/>
              </a:rPr>
              <a:t>颱風中心</a:t>
            </a:r>
            <a:r>
              <a:rPr lang="zh-TW" altLang="zh-TW" sz="1200" kern="1200" dirty="0" smtClean="0">
                <a:solidFill>
                  <a:schemeClr val="tx1"/>
                </a:solidFill>
                <a:latin typeface="+mn-lt"/>
                <a:ea typeface="+mn-ea"/>
                <a:cs typeface="+mn-cs"/>
              </a:rPr>
              <a:t>減少，以及因徑向平流在上層出流向外增加</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3d)</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14</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在眼牆外</a:t>
            </a:r>
            <a:r>
              <a:rPr lang="en-US" altLang="zh-TW" sz="1200" kern="1200" dirty="0" smtClean="0">
                <a:solidFill>
                  <a:schemeClr val="tx1"/>
                </a:solidFill>
                <a:latin typeface="+mn-lt"/>
                <a:ea typeface="+mn-ea"/>
                <a:cs typeface="+mn-cs"/>
              </a:rPr>
              <a:t>(r=15-60km)</a:t>
            </a:r>
            <a:r>
              <a:rPr lang="zh-TW" altLang="en-US" sz="1200" kern="1200" dirty="0" smtClean="0">
                <a:solidFill>
                  <a:schemeClr val="tx1"/>
                </a:solidFill>
                <a:latin typeface="+mn-lt"/>
                <a:ea typeface="+mn-ea"/>
                <a:cs typeface="+mn-cs"/>
              </a:rPr>
              <a:t>的</a:t>
            </a:r>
            <a:r>
              <a:rPr lang="zh-TW" altLang="zh-TW" sz="1200" kern="1200" dirty="0" smtClean="0">
                <a:solidFill>
                  <a:schemeClr val="tx1"/>
                </a:solidFill>
                <a:latin typeface="+mn-lt"/>
                <a:ea typeface="+mn-ea"/>
                <a:cs typeface="+mn-cs"/>
              </a:rPr>
              <a:t>海洋邊界層</a:t>
            </a:r>
            <a:r>
              <a:rPr lang="en-US" altLang="zh-TW" sz="1200" kern="1200" dirty="0" smtClean="0">
                <a:solidFill>
                  <a:schemeClr val="tx1"/>
                </a:solidFill>
                <a:latin typeface="+mn-lt"/>
                <a:ea typeface="+mn-ea"/>
                <a:cs typeface="+mn-cs"/>
              </a:rPr>
              <a:t>(1-2km</a:t>
            </a:r>
            <a:r>
              <a:rPr lang="zh-TW" altLang="zh-TW" sz="1200" kern="1200" dirty="0" smtClean="0">
                <a:solidFill>
                  <a:schemeClr val="tx1"/>
                </a:solidFill>
                <a:latin typeface="+mn-lt"/>
                <a:ea typeface="+mn-ea"/>
                <a:cs typeface="+mn-cs"/>
              </a:rPr>
              <a:t>以下</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由於摩擦力的耗散使絕對角動量成削弱的現象，在海洋邊界層以上受到強烈亂流混合影響以外的區域，絕對角動量趨近於一個保守值。在眼牆內緣，水平平流的絕對角動量與垂直平流的絕對角動量差一個負號</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與絕對角動量保守一致。圖</a:t>
            </a:r>
            <a:r>
              <a:rPr lang="en-US" altLang="zh-TW" sz="1200" kern="1200" dirty="0" smtClean="0">
                <a:solidFill>
                  <a:schemeClr val="tx1"/>
                </a:solidFill>
                <a:latin typeface="+mn-lt"/>
                <a:ea typeface="+mn-ea"/>
                <a:cs typeface="+mn-cs"/>
              </a:rPr>
              <a:t>4b </a:t>
            </a:r>
            <a:r>
              <a:rPr lang="zh-TW" altLang="zh-TW" sz="1200" kern="1200" dirty="0" smtClean="0">
                <a:solidFill>
                  <a:schemeClr val="tx1"/>
                </a:solidFill>
                <a:latin typeface="+mn-lt"/>
                <a:ea typeface="+mn-ea"/>
                <a:cs typeface="+mn-cs"/>
              </a:rPr>
              <a:t>在海洋邊界層內徑向入流藉由將外圍較高的絕對角動量向內傳輸增加暴風的角動量，且垂直對流進一步傳輸高的絕對角動量向上致眼牆內和向外致高層福散層</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4c)</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4d</a:t>
            </a:r>
            <a:r>
              <a:rPr lang="zh-TW" altLang="zh-TW" sz="1200" kern="1200" dirty="0" smtClean="0">
                <a:solidFill>
                  <a:schemeClr val="tx1"/>
                </a:solidFill>
                <a:latin typeface="+mn-lt"/>
                <a:ea typeface="+mn-ea"/>
                <a:cs typeface="+mn-cs"/>
              </a:rPr>
              <a:t>為局部變化的絕對角動量在海洋邊界層上水平和垂直對流之間作用的最後結果。眼牆的上升氣流軸和為負值的絕對角動量趨勢一致，說明了在之後的時間眼牆內的切向流緩慢的旋消。</a:t>
            </a: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氣壓梯度力的最大值發生在眼牆內接近眼牆的上升氣流軸，此負值的氣壓梯度力隨高度遞減且估計在海洋邊界層內的徑流會導致最大風</a:t>
            </a:r>
            <a:r>
              <a:rPr lang="zh-TW" altLang="en-US" sz="1200" kern="1200" dirty="0" smtClean="0">
                <a:solidFill>
                  <a:schemeClr val="tx1"/>
                </a:solidFill>
                <a:latin typeface="+mn-lt"/>
                <a:ea typeface="+mn-ea"/>
                <a:cs typeface="+mn-cs"/>
              </a:rPr>
              <a:t>半徑</a:t>
            </a:r>
            <a:r>
              <a:rPr lang="en-US" altLang="zh-TW" sz="1200" kern="1200" dirty="0" smtClean="0">
                <a:solidFill>
                  <a:schemeClr val="tx1"/>
                </a:solidFill>
                <a:latin typeface="+mn-lt"/>
                <a:ea typeface="+mn-ea"/>
                <a:cs typeface="+mn-cs"/>
              </a:rPr>
              <a:t>RMW</a:t>
            </a:r>
            <a:r>
              <a:rPr lang="zh-TW" altLang="zh-TW" sz="1200" kern="1200" dirty="0" smtClean="0">
                <a:solidFill>
                  <a:schemeClr val="tx1"/>
                </a:solidFill>
                <a:latin typeface="+mn-lt"/>
                <a:ea typeface="+mn-ea"/>
                <a:cs typeface="+mn-cs"/>
              </a:rPr>
              <a:t>增加。離心率的結構和氣壓梯度力結構相似但其正負號相反</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5b)</a:t>
            </a:r>
            <a:r>
              <a:rPr lang="zh-TW" altLang="zh-TW" sz="1200" kern="1200" dirty="0" smtClean="0">
                <a:solidFill>
                  <a:schemeClr val="tx1"/>
                </a:solidFill>
                <a:latin typeface="+mn-lt"/>
                <a:ea typeface="+mn-ea"/>
                <a:cs typeface="+mn-cs"/>
              </a:rPr>
              <a:t>。這兩項的合為旋轉力的不平衡</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5c)</a:t>
            </a:r>
            <a:r>
              <a:rPr lang="zh-TW" altLang="zh-TW" sz="1200" kern="1200" dirty="0" smtClean="0">
                <a:solidFill>
                  <a:schemeClr val="tx1"/>
                </a:solidFill>
                <a:latin typeface="+mn-lt"/>
                <a:ea typeface="+mn-ea"/>
                <a:cs typeface="+mn-cs"/>
              </a:rPr>
              <a:t>。對於颱風眼和眼牆內緣，離心率過於補償氣壓梯度力導致強的旋轉加速度，相反的，小的次旋轉加速度發生在外圍雨帶，且在海洋邊界層以下。氣壓梯度力平衡的程度在圖</a:t>
            </a:r>
            <a:r>
              <a:rPr lang="en-US" altLang="zh-TW" sz="1200" kern="1200" dirty="0" smtClean="0">
                <a:solidFill>
                  <a:schemeClr val="tx1"/>
                </a:solidFill>
                <a:latin typeface="+mn-lt"/>
                <a:ea typeface="+mn-ea"/>
                <a:cs typeface="+mn-cs"/>
              </a:rPr>
              <a:t>5d</a:t>
            </a:r>
            <a:r>
              <a:rPr lang="zh-TW" altLang="zh-TW" sz="1200" kern="1200" dirty="0" smtClean="0">
                <a:solidFill>
                  <a:schemeClr val="tx1"/>
                </a:solidFill>
                <a:latin typeface="+mn-lt"/>
                <a:ea typeface="+mn-ea"/>
                <a:cs typeface="+mn-cs"/>
              </a:rPr>
              <a:t>顯示。徑向最大風內，因為科氏力加速度相較於氣壓梯度力或離心率非常小，其氣壓梯度力的分佈與旋轉力的不平衡相似。在考慮科力加速度後，徑向向外的加速度較在海洋邊界層內的颱風眼和眼牆明顯，顯示明顯的強的氣壓梯度趨勢</a:t>
            </a:r>
            <a:r>
              <a:rPr lang="en-US" altLang="zh-TW" sz="1200" kern="1200" dirty="0" smtClean="0">
                <a:solidFill>
                  <a:schemeClr val="tx1"/>
                </a:solidFill>
                <a:latin typeface="+mn-lt"/>
                <a:ea typeface="+mn-ea"/>
                <a:cs typeface="+mn-cs"/>
              </a:rPr>
              <a:t>(&gt;0)</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5e</a:t>
            </a:r>
            <a:r>
              <a:rPr lang="zh-TW" altLang="zh-TW" sz="1200" kern="1200" dirty="0" smtClean="0">
                <a:solidFill>
                  <a:schemeClr val="tx1"/>
                </a:solidFill>
                <a:latin typeface="+mn-lt"/>
                <a:ea typeface="+mn-ea"/>
                <a:cs typeface="+mn-cs"/>
              </a:rPr>
              <a:t>顯示海洋變界層和亂流混合影響的徑向風</a:t>
            </a:r>
            <a:r>
              <a:rPr lang="en-US" altLang="zh-TW"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Utb</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。正的加速度接近海洋邊切層內的表面呈現因表面摩擦而減速，在颱風眼和眼牆內強的亂流混合造成負的加速度而減少在中上層的徑向出流。圖</a:t>
            </a:r>
            <a:r>
              <a:rPr lang="en-US" altLang="zh-TW" sz="1200" kern="1200" dirty="0" smtClean="0">
                <a:solidFill>
                  <a:schemeClr val="tx1"/>
                </a:solidFill>
                <a:latin typeface="+mn-lt"/>
                <a:ea typeface="+mn-ea"/>
                <a:cs typeface="+mn-cs"/>
              </a:rPr>
              <a:t>5f</a:t>
            </a:r>
            <a:r>
              <a:rPr lang="zh-TW" altLang="zh-TW" sz="1200" kern="1200" dirty="0" smtClean="0">
                <a:solidFill>
                  <a:schemeClr val="tx1"/>
                </a:solidFill>
                <a:latin typeface="+mn-lt"/>
                <a:ea typeface="+mn-ea"/>
                <a:cs typeface="+mn-cs"/>
              </a:rPr>
              <a:t>的加速度隨時間的變化，其特徵與眼牆內的非梯度風平衡相似，且其在眼牆內緣呈現徑向向外加速度，在海洋邊界層內的眼牆外緣為徑向向內的加速度</a:t>
            </a:r>
            <a:r>
              <a:rPr lang="en-US" altLang="zh-TW" sz="1200" kern="1200" dirty="0" smtClean="0">
                <a:solidFill>
                  <a:schemeClr val="tx1"/>
                </a:solidFill>
                <a:latin typeface="+mn-lt"/>
                <a:ea typeface="+mn-ea"/>
                <a:cs typeface="+mn-cs"/>
              </a:rPr>
              <a:t>(r=20-40km)</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16</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從圖</a:t>
            </a:r>
            <a:r>
              <a:rPr lang="en-US" altLang="zh-TW" sz="1200" kern="1200" dirty="0" smtClean="0">
                <a:solidFill>
                  <a:schemeClr val="tx1"/>
                </a:solidFill>
                <a:latin typeface="+mn-lt"/>
                <a:ea typeface="+mn-ea"/>
                <a:cs typeface="+mn-cs"/>
              </a:rPr>
              <a:t>4b</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6a</a:t>
            </a:r>
            <a:r>
              <a:rPr lang="zh-TW" altLang="zh-TW" sz="1200" kern="1200" dirty="0" smtClean="0">
                <a:solidFill>
                  <a:schemeClr val="tx1"/>
                </a:solidFill>
                <a:latin typeface="+mn-lt"/>
                <a:ea typeface="+mn-ea"/>
                <a:cs typeface="+mn-cs"/>
              </a:rPr>
              <a:t>可以清楚看到徑向平流導致低層在海洋邊界層內的眼牆外的徑向入流減速，並增加在眼牆內的徑向入流增加。在眼牆內，徑向平流增加在對流層上層徑向外流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6a)</a:t>
            </a:r>
            <a:r>
              <a:rPr lang="zh-TW" altLang="zh-TW" sz="1200" kern="1200" dirty="0" smtClean="0">
                <a:solidFill>
                  <a:schemeClr val="tx1"/>
                </a:solidFill>
                <a:latin typeface="+mn-lt"/>
                <a:ea typeface="+mn-ea"/>
                <a:cs typeface="+mn-cs"/>
              </a:rPr>
              <a:t>，其中垂直平流造成局部徑向外流在上升氣流軸以上減少，在其以下稍微增加</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6b)</a:t>
            </a:r>
            <a:r>
              <a:rPr lang="zh-TW" altLang="zh-TW" sz="1200" kern="1200" dirty="0" smtClean="0">
                <a:solidFill>
                  <a:schemeClr val="tx1"/>
                </a:solidFill>
                <a:latin typeface="+mn-lt"/>
                <a:ea typeface="+mn-ea"/>
                <a:cs typeface="+mn-cs"/>
              </a:rPr>
              <a:t>。局部徑向風時間變化趨勢的最大值</a:t>
            </a:r>
            <a:r>
              <a:rPr lang="en-US" altLang="zh-TW" sz="1200" kern="1200" dirty="0" smtClean="0">
                <a:solidFill>
                  <a:schemeClr val="tx1"/>
                </a:solidFill>
                <a:latin typeface="+mn-lt"/>
                <a:ea typeface="+mn-ea"/>
                <a:cs typeface="+mn-cs"/>
              </a:rPr>
              <a:t>2ms-1h-1</a:t>
            </a:r>
            <a:r>
              <a:rPr lang="zh-TW" altLang="zh-TW" sz="1200" kern="1200" dirty="0" smtClean="0">
                <a:solidFill>
                  <a:schemeClr val="tx1"/>
                </a:solidFill>
                <a:latin typeface="+mn-lt"/>
                <a:ea typeface="+mn-ea"/>
                <a:cs typeface="+mn-cs"/>
              </a:rPr>
              <a:t>小於徑向和垂直平流一個級數，且比隨時間的整體變化趨勢小很多</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5f</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6c)</a:t>
            </a:r>
            <a:r>
              <a:rPr lang="zh-TW" altLang="zh-TW" sz="1200" kern="1200" dirty="0" smtClean="0">
                <a:solidFill>
                  <a:schemeClr val="tx1"/>
                </a:solidFill>
                <a:latin typeface="+mn-lt"/>
                <a:ea typeface="+mn-ea"/>
                <a:cs typeface="+mn-cs"/>
              </a:rPr>
              <a:t>。這個小的局部隨時間變化趨勢意味著在海洋上的納莉颱風的徑向風緩慢的增強。在發展階段，局部隨時間變化趨勢在對流層上層和在海洋邊界層下的台風眼內，呈現正的</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徑向向外</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加速度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意味著由颱風眼至眼牆的低層傳出降的中心氣壓</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17</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超旋轉風發生在對流層的眼牆內</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7a)</a:t>
            </a:r>
            <a:r>
              <a:rPr lang="zh-TW" altLang="zh-TW" sz="1200" kern="1200" dirty="0" smtClean="0">
                <a:solidFill>
                  <a:schemeClr val="tx1"/>
                </a:solidFill>
                <a:latin typeface="+mn-lt"/>
                <a:ea typeface="+mn-ea"/>
                <a:cs typeface="+mn-cs"/>
              </a:rPr>
              <a:t>，最大風</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每秒公尺在靠近海洋邊界層內的眼牆內緣。此外，在近海洋表面的眼牆外和颱風外圍找到弱的次旋轉風。超梯度風最大值大於</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每秒公尺發生在眼牆內緣</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7b)</a:t>
            </a:r>
            <a:r>
              <a:rPr lang="zh-TW" altLang="zh-TW" sz="1200" kern="1200" dirty="0" smtClean="0">
                <a:solidFill>
                  <a:schemeClr val="tx1"/>
                </a:solidFill>
                <a:latin typeface="+mn-lt"/>
                <a:ea typeface="+mn-ea"/>
                <a:cs typeface="+mn-cs"/>
              </a:rPr>
              <a:t>。在颱風外圍的超梯度風的最大值也位於接近海洋邊界層頂。次梯度風主要發生在海洋邊界層下的眼牆外。</a:t>
            </a:r>
          </a:p>
        </p:txBody>
      </p:sp>
      <p:sp>
        <p:nvSpPr>
          <p:cNvPr id="4" name="投影片編號版面配置區 3"/>
          <p:cNvSpPr>
            <a:spLocks noGrp="1"/>
          </p:cNvSpPr>
          <p:nvPr>
            <p:ph type="sldNum" sz="quarter" idx="10"/>
          </p:nvPr>
        </p:nvSpPr>
        <p:spPr/>
        <p:txBody>
          <a:bodyPr/>
          <a:lstStyle/>
          <a:p>
            <a:fld id="{1F16EDB4-A790-4C4B-ADB3-DB0041F5F6A5}" type="slidenum">
              <a:rPr lang="zh-TW" altLang="en-US" smtClean="0"/>
              <a:pPr/>
              <a:t>18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BEAD13-0566-4C6C-97E7-55F17F24B09F}" type="datetimeFigureOut">
              <a:rPr lang="zh-TW" altLang="en-US" smtClean="0"/>
              <a:pPr/>
              <a:t>2011/11/1</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DA0BB7-265A-403C-9275-D587AB510EDC}"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124744"/>
            <a:ext cx="7406640" cy="1472184"/>
          </a:xfrm>
        </p:spPr>
        <p:txBody>
          <a:bodyPr>
            <a:normAutofit/>
          </a:bodyPr>
          <a:lstStyle/>
          <a:p>
            <a:pPr algn="ctr"/>
            <a:r>
              <a:rPr lang="zh-TW" altLang="en-US" dirty="0" smtClean="0"/>
              <a:t>納莉颱風</a:t>
            </a:r>
            <a:r>
              <a:rPr lang="en-US" altLang="zh-TW" dirty="0" smtClean="0"/>
              <a:t>(2001)</a:t>
            </a:r>
            <a:r>
              <a:rPr lang="zh-TW" altLang="en-US" dirty="0" smtClean="0"/>
              <a:t>在登陸過程的動量收支發展</a:t>
            </a:r>
            <a:endParaRPr lang="zh-TW" altLang="en-US" dirty="0"/>
          </a:p>
        </p:txBody>
      </p:sp>
      <p:sp>
        <p:nvSpPr>
          <p:cNvPr id="3" name="副標題 2"/>
          <p:cNvSpPr>
            <a:spLocks noGrp="1"/>
          </p:cNvSpPr>
          <p:nvPr>
            <p:ph type="subTitle" idx="1"/>
          </p:nvPr>
        </p:nvSpPr>
        <p:spPr>
          <a:xfrm>
            <a:off x="1043608" y="3789040"/>
            <a:ext cx="8100392" cy="1752600"/>
          </a:xfrm>
        </p:spPr>
        <p:txBody>
          <a:bodyPr>
            <a:noAutofit/>
          </a:bodyPr>
          <a:lstStyle/>
          <a:p>
            <a:r>
              <a:rPr lang="en-US" altLang="zh-TW" sz="2500" dirty="0" smtClean="0"/>
              <a:t>Yang,</a:t>
            </a:r>
            <a:r>
              <a:rPr lang="zh-TW" altLang="en-US" sz="2500" dirty="0" smtClean="0"/>
              <a:t> </a:t>
            </a:r>
            <a:r>
              <a:rPr lang="en-US" altLang="zh-TW" sz="2500" dirty="0" smtClean="0"/>
              <a:t>M.-J., T.-C. Chen Wang, Y. Zhang,</a:t>
            </a:r>
            <a:r>
              <a:rPr lang="zh-TW" altLang="en-US" sz="2500" dirty="0" smtClean="0"/>
              <a:t> </a:t>
            </a:r>
            <a:r>
              <a:rPr lang="en-US" altLang="zh-TW" sz="2500" dirty="0" smtClean="0"/>
              <a:t>and C.-Y. </a:t>
            </a:r>
            <a:r>
              <a:rPr lang="en-US" altLang="zh-TW" sz="2500" dirty="0" err="1" smtClean="0"/>
              <a:t>Weng</a:t>
            </a:r>
            <a:r>
              <a:rPr lang="en-US" altLang="zh-TW" sz="2500" dirty="0" smtClean="0"/>
              <a:t>, </a:t>
            </a:r>
          </a:p>
          <a:p>
            <a:r>
              <a:rPr lang="en-US" altLang="zh-TW" sz="2500" dirty="0" smtClean="0"/>
              <a:t>     2011: Momentum budget evolution of Typhoon </a:t>
            </a:r>
            <a:r>
              <a:rPr lang="en-US" altLang="zh-TW" sz="2500" dirty="0" err="1" smtClean="0"/>
              <a:t>Nari</a:t>
            </a:r>
            <a:endParaRPr lang="en-US" altLang="zh-TW" sz="2500" dirty="0" smtClean="0"/>
          </a:p>
          <a:p>
            <a:r>
              <a:rPr lang="en-US" altLang="zh-TW" sz="2500" dirty="0" smtClean="0"/>
              <a:t>     (2001) during the landfall process. </a:t>
            </a:r>
            <a:r>
              <a:rPr lang="en-US" altLang="zh-TW" sz="2500" i="1" dirty="0" smtClean="0"/>
              <a:t>Terr. Atmos. Ocean. Sci</a:t>
            </a:r>
            <a:r>
              <a:rPr lang="en-US" altLang="zh-TW" sz="2500" dirty="0" smtClean="0"/>
              <a:t>.,                                            </a:t>
            </a:r>
          </a:p>
          <a:p>
            <a:r>
              <a:rPr lang="en-US" altLang="zh-TW" sz="2500" dirty="0" smtClean="0"/>
              <a:t>     </a:t>
            </a:r>
            <a:r>
              <a:rPr lang="en-US" altLang="zh-TW" sz="2400" dirty="0" smtClean="0"/>
              <a:t>in press, doi:10.3319/TAO.2011.05.31.01(TM).</a:t>
            </a:r>
            <a:endParaRPr lang="zh-TW" altLang="en-US" sz="2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41337" y="260648"/>
            <a:ext cx="8002663" cy="6597352"/>
          </a:xfrm>
        </p:spPr>
        <p:txBody>
          <a:bodyPr>
            <a:normAutofit fontScale="92500" lnSpcReduction="20000"/>
          </a:bodyPr>
          <a:lstStyle/>
          <a:p>
            <a:r>
              <a:rPr lang="zh-TW" altLang="zh-TW" dirty="0" smtClean="0"/>
              <a:t>為了區分來自暴風的動力傳輸效應</a:t>
            </a:r>
            <a:r>
              <a:rPr lang="zh-TW" altLang="en-US" dirty="0" smtClean="0"/>
              <a:t>：</a:t>
            </a:r>
            <a:endParaRPr lang="en-US" altLang="zh-TW" dirty="0" smtClean="0"/>
          </a:p>
          <a:p>
            <a:pPr>
              <a:buNone/>
            </a:pPr>
            <a:r>
              <a:rPr lang="zh-TW" altLang="en-US" dirty="0" smtClean="0"/>
              <a:t>   定</a:t>
            </a:r>
            <a:r>
              <a:rPr lang="zh-TW" altLang="zh-TW" dirty="0" smtClean="0"/>
              <a:t>義</a:t>
            </a:r>
            <a:r>
              <a:rPr lang="zh-TW" altLang="en-US" dirty="0" smtClean="0"/>
              <a:t>                          </a:t>
            </a:r>
            <a:r>
              <a:rPr lang="zh-TW" altLang="zh-TW" dirty="0" smtClean="0"/>
              <a:t>為局部變化，</a:t>
            </a:r>
            <a:r>
              <a:rPr lang="en-US" altLang="zh-TW" dirty="0" smtClean="0"/>
              <a:t>C</a:t>
            </a:r>
            <a:r>
              <a:rPr lang="zh-TW" altLang="zh-TW" dirty="0" smtClean="0"/>
              <a:t>為熱帶</a:t>
            </a:r>
            <a:r>
              <a:rPr lang="zh-TW" altLang="en-US" dirty="0" smtClean="0"/>
              <a:t>氣旋</a:t>
            </a:r>
            <a:r>
              <a:rPr lang="zh-TW" altLang="zh-TW" dirty="0" smtClean="0"/>
              <a:t>的傳輸向量</a:t>
            </a:r>
            <a:r>
              <a:rPr lang="zh-TW" altLang="en-US" dirty="0" smtClean="0"/>
              <a:t>。</a:t>
            </a:r>
            <a:endParaRPr lang="en-US" altLang="zh-TW" dirty="0" smtClean="0"/>
          </a:p>
          <a:p>
            <a:r>
              <a:rPr lang="zh-TW" altLang="zh-TW" dirty="0" smtClean="0"/>
              <a:t>圓柱座標中的切向風的控制方成</a:t>
            </a:r>
            <a:endParaRPr lang="en-US" altLang="zh-TW" dirty="0" smtClean="0"/>
          </a:p>
          <a:p>
            <a:pPr>
              <a:buNone/>
            </a:pPr>
            <a:r>
              <a:rPr lang="zh-TW" altLang="en-US" dirty="0" smtClean="0"/>
              <a:t>                          </a:t>
            </a:r>
            <a:r>
              <a:rPr lang="zh-TW" altLang="zh-TW" dirty="0" smtClean="0"/>
              <a:t>，</a:t>
            </a:r>
            <a:r>
              <a:rPr lang="zh-TW" altLang="en-US" dirty="0" smtClean="0"/>
              <a:t>                          </a:t>
            </a:r>
            <a:endParaRPr lang="en-US" altLang="zh-TW" dirty="0" smtClean="0"/>
          </a:p>
          <a:p>
            <a:endParaRPr lang="en-US" altLang="zh-TW" dirty="0" smtClean="0"/>
          </a:p>
          <a:p>
            <a:r>
              <a:rPr lang="zh-TW" altLang="en-US" dirty="0" smtClean="0"/>
              <a:t>定義絕對角動量</a:t>
            </a:r>
            <a:endParaRPr lang="en-US" altLang="zh-TW" dirty="0" smtClean="0"/>
          </a:p>
          <a:p>
            <a:endParaRPr lang="en-US" altLang="zh-TW" dirty="0" smtClean="0"/>
          </a:p>
          <a:p>
            <a:endParaRPr lang="en-US" altLang="zh-TW" dirty="0" smtClean="0"/>
          </a:p>
          <a:p>
            <a:r>
              <a:rPr lang="zh-TW" altLang="en-US" dirty="0" smtClean="0"/>
              <a:t>改寫</a:t>
            </a:r>
            <a:r>
              <a:rPr lang="en-US" altLang="zh-TW" dirty="0" smtClean="0"/>
              <a:t>(3)</a:t>
            </a:r>
            <a:r>
              <a:rPr lang="zh-TW" altLang="en-US" dirty="0" smtClean="0"/>
              <a:t>式為</a:t>
            </a:r>
            <a:endParaRPr lang="en-US" altLang="zh-TW" dirty="0" smtClean="0"/>
          </a:p>
          <a:p>
            <a:endParaRPr lang="en-US" altLang="zh-TW" dirty="0" smtClean="0"/>
          </a:p>
          <a:p>
            <a:endParaRPr lang="en-US" altLang="zh-TW" dirty="0" smtClean="0"/>
          </a:p>
          <a:p>
            <a:r>
              <a:rPr lang="en-US" altLang="zh-TW" dirty="0" smtClean="0"/>
              <a:t>β</a:t>
            </a:r>
            <a:r>
              <a:rPr lang="zh-TW" altLang="en-US" dirty="0" smtClean="0"/>
              <a:t> </a:t>
            </a:r>
            <a:r>
              <a:rPr lang="en-US" altLang="zh-TW" dirty="0" smtClean="0"/>
              <a:t>=</a:t>
            </a:r>
            <a:r>
              <a:rPr lang="zh-TW" altLang="en-US" dirty="0" smtClean="0"/>
              <a:t> </a:t>
            </a:r>
            <a:r>
              <a:rPr lang="zh-TW" altLang="zh-TW" dirty="0" smtClean="0"/>
              <a:t>科氏參數隨緯度的變化，</a:t>
            </a:r>
            <a:r>
              <a:rPr lang="en-US" altLang="zh-TW" dirty="0" err="1" smtClean="0"/>
              <a:t>Vm</a:t>
            </a:r>
            <a:r>
              <a:rPr lang="zh-TW" altLang="zh-TW" dirty="0" smtClean="0"/>
              <a:t>為</a:t>
            </a:r>
            <a:r>
              <a:rPr lang="en-US" altLang="zh-TW" dirty="0" smtClean="0"/>
              <a:t>U</a:t>
            </a:r>
            <a:r>
              <a:rPr lang="zh-TW" altLang="zh-TW" dirty="0" smtClean="0"/>
              <a:t>和</a:t>
            </a:r>
            <a:r>
              <a:rPr lang="en-US" altLang="zh-TW" dirty="0" smtClean="0"/>
              <a:t>V</a:t>
            </a:r>
            <a:r>
              <a:rPr lang="zh-TW" altLang="zh-TW" dirty="0" smtClean="0"/>
              <a:t>在</a:t>
            </a:r>
            <a:r>
              <a:rPr lang="zh-TW" altLang="en-US" dirty="0" smtClean="0"/>
              <a:t>經向</a:t>
            </a:r>
            <a:r>
              <a:rPr lang="zh-TW" altLang="zh-TW" dirty="0" smtClean="0"/>
              <a:t>方向上的量。</a:t>
            </a:r>
            <a:endParaRPr lang="en-US" altLang="zh-TW" dirty="0" smtClean="0"/>
          </a:p>
          <a:p>
            <a:endParaRPr lang="en-US" altLang="zh-TW" dirty="0" smtClean="0"/>
          </a:p>
        </p:txBody>
      </p:sp>
      <p:pic>
        <p:nvPicPr>
          <p:cNvPr id="4" name="圖片 3" descr="01.jpg"/>
          <p:cNvPicPr>
            <a:picLocks noChangeAspect="1"/>
          </p:cNvPicPr>
          <p:nvPr/>
        </p:nvPicPr>
        <p:blipFill>
          <a:blip r:embed="rId3" cstate="print"/>
          <a:stretch>
            <a:fillRect/>
          </a:stretch>
        </p:blipFill>
        <p:spPr>
          <a:xfrm>
            <a:off x="2483768" y="692696"/>
            <a:ext cx="2520280" cy="367766"/>
          </a:xfrm>
          <a:prstGeom prst="rect">
            <a:avLst/>
          </a:prstGeom>
        </p:spPr>
      </p:pic>
      <p:pic>
        <p:nvPicPr>
          <p:cNvPr id="5" name="圖片 4" descr="式(3).jpg"/>
          <p:cNvPicPr>
            <a:picLocks noChangeAspect="1"/>
          </p:cNvPicPr>
          <p:nvPr/>
        </p:nvPicPr>
        <p:blipFill>
          <a:blip r:embed="rId4" cstate="print"/>
          <a:stretch>
            <a:fillRect/>
          </a:stretch>
        </p:blipFill>
        <p:spPr>
          <a:xfrm>
            <a:off x="1691680" y="2060848"/>
            <a:ext cx="6210300" cy="619125"/>
          </a:xfrm>
          <a:prstGeom prst="rect">
            <a:avLst/>
          </a:prstGeom>
        </p:spPr>
      </p:pic>
      <p:pic>
        <p:nvPicPr>
          <p:cNvPr id="6" name="圖片 5" descr="式(4).jpg"/>
          <p:cNvPicPr>
            <a:picLocks noChangeAspect="1"/>
          </p:cNvPicPr>
          <p:nvPr/>
        </p:nvPicPr>
        <p:blipFill>
          <a:blip r:embed="rId5" cstate="print"/>
          <a:stretch>
            <a:fillRect/>
          </a:stretch>
        </p:blipFill>
        <p:spPr>
          <a:xfrm>
            <a:off x="1691680" y="3356992"/>
            <a:ext cx="6210300" cy="619125"/>
          </a:xfrm>
          <a:prstGeom prst="rect">
            <a:avLst/>
          </a:prstGeom>
        </p:spPr>
      </p:pic>
      <p:pic>
        <p:nvPicPr>
          <p:cNvPr id="7" name="圖片 6" descr="式(5).jpg"/>
          <p:cNvPicPr>
            <a:picLocks noChangeAspect="1"/>
          </p:cNvPicPr>
          <p:nvPr/>
        </p:nvPicPr>
        <p:blipFill>
          <a:blip r:embed="rId6" cstate="print"/>
          <a:stretch>
            <a:fillRect/>
          </a:stretch>
        </p:blipFill>
        <p:spPr>
          <a:xfrm>
            <a:off x="1619672" y="4653136"/>
            <a:ext cx="6181725" cy="561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smtClean="0"/>
              <a:t>以上納莉颱風的動量收支項</a:t>
            </a:r>
            <a:r>
              <a:rPr lang="zh-TW" altLang="en-US" dirty="0" smtClean="0"/>
              <a:t>皆使用</a:t>
            </a:r>
            <a:r>
              <a:rPr lang="en-US" altLang="zh-TW" dirty="0" smtClean="0"/>
              <a:t>2km</a:t>
            </a:r>
            <a:r>
              <a:rPr lang="zh-TW" altLang="en-US" dirty="0" smtClean="0"/>
              <a:t>的水平網格間距和</a:t>
            </a:r>
            <a:r>
              <a:rPr lang="en-US" altLang="zh-TW" dirty="0" smtClean="0"/>
              <a:t>2</a:t>
            </a:r>
            <a:r>
              <a:rPr lang="zh-TW" altLang="en-US" dirty="0" smtClean="0"/>
              <a:t>分鐘輸出間隔的</a:t>
            </a:r>
            <a:r>
              <a:rPr lang="en-US" altLang="zh-TW" dirty="0" smtClean="0"/>
              <a:t>MM5</a:t>
            </a:r>
            <a:r>
              <a:rPr lang="zh-TW" altLang="en-US" dirty="0" smtClean="0"/>
              <a:t>模式</a:t>
            </a:r>
            <a:r>
              <a:rPr lang="zh-TW" altLang="zh-TW" dirty="0" smtClean="0"/>
              <a:t>分別在</a:t>
            </a:r>
            <a:r>
              <a:rPr lang="en-US" altLang="zh-TW" dirty="0" smtClean="0"/>
              <a:t>13-14-h</a:t>
            </a:r>
            <a:r>
              <a:rPr lang="zh-TW" altLang="zh-TW" dirty="0" smtClean="0"/>
              <a:t>和</a:t>
            </a:r>
            <a:r>
              <a:rPr lang="en-US" altLang="zh-TW" dirty="0" smtClean="0"/>
              <a:t>22-23-h</a:t>
            </a:r>
            <a:r>
              <a:rPr lang="zh-TW" altLang="zh-TW" dirty="0" smtClean="0"/>
              <a:t>積分得來。</a:t>
            </a:r>
            <a:endParaRPr lang="en-US" altLang="zh-TW" dirty="0" smtClean="0"/>
          </a:p>
          <a:p>
            <a:r>
              <a:rPr lang="zh-TW" altLang="zh-TW" dirty="0" smtClean="0"/>
              <a:t>模式積分</a:t>
            </a:r>
            <a:r>
              <a:rPr lang="en-US" altLang="zh-TW" dirty="0" smtClean="0"/>
              <a:t>13-14h</a:t>
            </a:r>
            <a:r>
              <a:rPr lang="zh-TW" altLang="zh-TW" dirty="0" smtClean="0"/>
              <a:t>期間</a:t>
            </a:r>
            <a:r>
              <a:rPr lang="zh-TW" altLang="en-US" dirty="0" smtClean="0"/>
              <a:t>為颱風</a:t>
            </a:r>
            <a:r>
              <a:rPr lang="zh-TW" altLang="zh-TW" dirty="0" smtClean="0"/>
              <a:t>登陸前</a:t>
            </a:r>
            <a:r>
              <a:rPr lang="en-US" altLang="zh-TW" dirty="0" smtClean="0"/>
              <a:t>8-9h</a:t>
            </a:r>
            <a:r>
              <a:rPr lang="zh-TW" altLang="en-US" dirty="0" smtClean="0"/>
              <a:t>，</a:t>
            </a:r>
            <a:r>
              <a:rPr lang="en-US" altLang="zh-TW" dirty="0" smtClean="0"/>
              <a:t>22-23h</a:t>
            </a:r>
            <a:r>
              <a:rPr lang="zh-TW" altLang="zh-TW" dirty="0" smtClean="0"/>
              <a:t>區間</a:t>
            </a:r>
            <a:r>
              <a:rPr lang="zh-TW" altLang="en-US" dirty="0" smtClean="0"/>
              <a:t>為颱風</a:t>
            </a:r>
            <a:r>
              <a:rPr lang="zh-TW" altLang="zh-TW" dirty="0" smtClean="0"/>
              <a:t>登陸的第一個小時</a:t>
            </a:r>
            <a:r>
              <a:rPr lang="zh-TW" altLang="en-US" dirty="0" smtClean="0"/>
              <a:t>。</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zh-TW" altLang="en-US" dirty="0" smtClean="0"/>
              <a:t>颱風</a:t>
            </a:r>
            <a:r>
              <a:rPr lang="zh-TW" altLang="zh-TW" dirty="0" smtClean="0"/>
              <a:t>在海洋</a:t>
            </a:r>
            <a:r>
              <a:rPr lang="zh-TW" altLang="en-US" dirty="0" smtClean="0"/>
              <a:t>上時的</a:t>
            </a:r>
            <a:r>
              <a:rPr lang="zh-TW" altLang="zh-TW" dirty="0" smtClean="0"/>
              <a:t>軸對稱的絕對角動量結構和徑向動量收支</a:t>
            </a:r>
            <a:br>
              <a:rPr lang="zh-TW"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4" descr="圖2.jpg"/>
          <p:cNvPicPr>
            <a:picLocks noGrp="1" noChangeAspect="1"/>
          </p:cNvPicPr>
          <p:nvPr>
            <p:ph idx="1"/>
          </p:nvPr>
        </p:nvPicPr>
        <p:blipFill>
          <a:blip r:embed="rId3" cstate="print"/>
          <a:stretch>
            <a:fillRect/>
          </a:stretch>
        </p:blipFill>
        <p:spPr>
          <a:xfrm>
            <a:off x="2771800" y="0"/>
            <a:ext cx="3816424" cy="6808501"/>
          </a:xfrm>
        </p:spPr>
      </p:pic>
      <p:pic>
        <p:nvPicPr>
          <p:cNvPr id="5" name="圖片 4" descr="part1-10.jpg"/>
          <p:cNvPicPr>
            <a:picLocks noChangeAspect="1"/>
          </p:cNvPicPr>
          <p:nvPr/>
        </p:nvPicPr>
        <p:blipFill>
          <a:blip r:embed="rId4" cstate="print"/>
          <a:stretch>
            <a:fillRect/>
          </a:stretch>
        </p:blipFill>
        <p:spPr>
          <a:xfrm>
            <a:off x="1979712" y="476672"/>
            <a:ext cx="6219825" cy="5915025"/>
          </a:xfrm>
          <a:prstGeom prst="rect">
            <a:avLst/>
          </a:prstGeom>
        </p:spPr>
      </p:pic>
      <p:sp>
        <p:nvSpPr>
          <p:cNvPr id="6" name="文字方塊 5"/>
          <p:cNvSpPr txBox="1"/>
          <p:nvPr/>
        </p:nvSpPr>
        <p:spPr>
          <a:xfrm>
            <a:off x="2699792" y="6488668"/>
            <a:ext cx="648072" cy="369332"/>
          </a:xfrm>
          <a:prstGeom prst="rect">
            <a:avLst/>
          </a:prstGeom>
          <a:noFill/>
        </p:spPr>
        <p:txBody>
          <a:bodyPr wrap="square" rtlCol="0">
            <a:spAutoFit/>
          </a:bodyPr>
          <a:lstStyle/>
          <a:p>
            <a:r>
              <a:rPr lang="zh-TW" altLang="en-US" dirty="0" smtClean="0">
                <a:solidFill>
                  <a:schemeClr val="accent1"/>
                </a:solidFill>
              </a:rPr>
              <a:t>西南</a:t>
            </a:r>
            <a:endParaRPr lang="zh-TW" altLang="en-US" dirty="0">
              <a:solidFill>
                <a:schemeClr val="accent1"/>
              </a:solidFill>
            </a:endParaRPr>
          </a:p>
        </p:txBody>
      </p:sp>
      <p:sp>
        <p:nvSpPr>
          <p:cNvPr id="7" name="文字方塊 6"/>
          <p:cNvSpPr txBox="1"/>
          <p:nvPr/>
        </p:nvSpPr>
        <p:spPr>
          <a:xfrm>
            <a:off x="5940152" y="6488668"/>
            <a:ext cx="648072" cy="646331"/>
          </a:xfrm>
          <a:prstGeom prst="rect">
            <a:avLst/>
          </a:prstGeom>
          <a:noFill/>
        </p:spPr>
        <p:txBody>
          <a:bodyPr wrap="square" rtlCol="0">
            <a:spAutoFit/>
          </a:bodyPr>
          <a:lstStyle/>
          <a:p>
            <a:r>
              <a:rPr lang="zh-TW" altLang="en-US" dirty="0" smtClean="0">
                <a:solidFill>
                  <a:schemeClr val="accent1"/>
                </a:solidFill>
              </a:rPr>
              <a:t>東北</a:t>
            </a:r>
            <a:endParaRPr lang="en-US" altLang="zh-TW" dirty="0" smtClean="0">
              <a:solidFill>
                <a:schemeClr val="accent1"/>
              </a:solidFill>
            </a:endParaRPr>
          </a:p>
          <a:p>
            <a:endParaRPr lang="zh-TW" altLang="en-US" dirty="0">
              <a:solidFill>
                <a:schemeClr val="accent1"/>
              </a:solidFill>
            </a:endParaRPr>
          </a:p>
        </p:txBody>
      </p:sp>
      <p:sp>
        <p:nvSpPr>
          <p:cNvPr id="8" name="文字方塊 7"/>
          <p:cNvSpPr txBox="1"/>
          <p:nvPr/>
        </p:nvSpPr>
        <p:spPr>
          <a:xfrm>
            <a:off x="1691680" y="332656"/>
            <a:ext cx="1107996" cy="369332"/>
          </a:xfrm>
          <a:prstGeom prst="rect">
            <a:avLst/>
          </a:prstGeom>
          <a:noFill/>
        </p:spPr>
        <p:txBody>
          <a:bodyPr wrap="none" rtlCol="0">
            <a:spAutoFit/>
          </a:bodyPr>
          <a:lstStyle/>
          <a:p>
            <a:r>
              <a:rPr lang="zh-TW" altLang="en-US" dirty="0" smtClean="0">
                <a:solidFill>
                  <a:srgbClr val="00B0F0"/>
                </a:solidFill>
              </a:rPr>
              <a:t>垂直速度</a:t>
            </a:r>
            <a:endParaRPr lang="zh-TW" altLang="en-US" dirty="0">
              <a:solidFill>
                <a:srgbClr val="00B0F0"/>
              </a:solidFill>
            </a:endParaRPr>
          </a:p>
        </p:txBody>
      </p:sp>
      <p:sp>
        <p:nvSpPr>
          <p:cNvPr id="9" name="文字方塊 8"/>
          <p:cNvSpPr txBox="1"/>
          <p:nvPr/>
        </p:nvSpPr>
        <p:spPr>
          <a:xfrm>
            <a:off x="1835696" y="1988840"/>
            <a:ext cx="877163" cy="369332"/>
          </a:xfrm>
          <a:prstGeom prst="rect">
            <a:avLst/>
          </a:prstGeom>
          <a:noFill/>
        </p:spPr>
        <p:txBody>
          <a:bodyPr wrap="none" rtlCol="0">
            <a:spAutoFit/>
          </a:bodyPr>
          <a:lstStyle/>
          <a:p>
            <a:r>
              <a:rPr lang="zh-TW" altLang="en-US" dirty="0" smtClean="0">
                <a:solidFill>
                  <a:srgbClr val="00B0F0"/>
                </a:solidFill>
              </a:rPr>
              <a:t>徑向風</a:t>
            </a:r>
            <a:endParaRPr lang="zh-TW" altLang="en-US" dirty="0">
              <a:solidFill>
                <a:srgbClr val="00B0F0"/>
              </a:solidFill>
            </a:endParaRPr>
          </a:p>
        </p:txBody>
      </p:sp>
      <p:sp>
        <p:nvSpPr>
          <p:cNvPr id="10" name="文字方塊 9"/>
          <p:cNvSpPr txBox="1"/>
          <p:nvPr/>
        </p:nvSpPr>
        <p:spPr>
          <a:xfrm>
            <a:off x="1763688" y="3573016"/>
            <a:ext cx="877163" cy="369332"/>
          </a:xfrm>
          <a:prstGeom prst="rect">
            <a:avLst/>
          </a:prstGeom>
          <a:noFill/>
        </p:spPr>
        <p:txBody>
          <a:bodyPr wrap="none" rtlCol="0">
            <a:spAutoFit/>
          </a:bodyPr>
          <a:lstStyle/>
          <a:p>
            <a:r>
              <a:rPr lang="zh-TW" altLang="en-US" dirty="0" smtClean="0">
                <a:solidFill>
                  <a:srgbClr val="00B0F0"/>
                </a:solidFill>
              </a:rPr>
              <a:t>切向風</a:t>
            </a:r>
            <a:endParaRPr lang="zh-TW" altLang="en-US" dirty="0">
              <a:solidFill>
                <a:srgbClr val="00B0F0"/>
              </a:solidFill>
            </a:endParaRPr>
          </a:p>
        </p:txBody>
      </p:sp>
      <p:sp>
        <p:nvSpPr>
          <p:cNvPr id="11" name="文字方塊 10"/>
          <p:cNvSpPr txBox="1"/>
          <p:nvPr/>
        </p:nvSpPr>
        <p:spPr>
          <a:xfrm>
            <a:off x="1691680" y="5085184"/>
            <a:ext cx="1338828" cy="369332"/>
          </a:xfrm>
          <a:prstGeom prst="rect">
            <a:avLst/>
          </a:prstGeom>
          <a:noFill/>
        </p:spPr>
        <p:txBody>
          <a:bodyPr wrap="none" rtlCol="0">
            <a:spAutoFit/>
          </a:bodyPr>
          <a:lstStyle/>
          <a:p>
            <a:r>
              <a:rPr lang="zh-TW" altLang="en-US" dirty="0" smtClean="0">
                <a:solidFill>
                  <a:srgbClr val="00B0F0"/>
                </a:solidFill>
              </a:rPr>
              <a:t>絕對角動量</a:t>
            </a:r>
            <a:endParaRPr lang="zh-TW" alt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3.jpg"/>
          <p:cNvPicPr>
            <a:picLocks noGrp="1" noChangeAspect="1"/>
          </p:cNvPicPr>
          <p:nvPr>
            <p:ph idx="1"/>
          </p:nvPr>
        </p:nvPicPr>
        <p:blipFill>
          <a:blip r:embed="rId3" cstate="print"/>
          <a:stretch>
            <a:fillRect/>
          </a:stretch>
        </p:blipFill>
        <p:spPr>
          <a:xfrm>
            <a:off x="1331640" y="594316"/>
            <a:ext cx="7416824" cy="6058707"/>
          </a:xfrm>
        </p:spPr>
      </p:pic>
      <p:sp>
        <p:nvSpPr>
          <p:cNvPr id="6" name="文字方塊 5"/>
          <p:cNvSpPr txBox="1"/>
          <p:nvPr/>
        </p:nvSpPr>
        <p:spPr>
          <a:xfrm>
            <a:off x="3491880" y="476672"/>
            <a:ext cx="1440160" cy="369332"/>
          </a:xfrm>
          <a:prstGeom prst="rect">
            <a:avLst/>
          </a:prstGeom>
          <a:noFill/>
        </p:spPr>
        <p:txBody>
          <a:bodyPr wrap="square" rtlCol="0">
            <a:spAutoFit/>
          </a:bodyPr>
          <a:lstStyle/>
          <a:p>
            <a:r>
              <a:rPr lang="zh-TW" altLang="en-US" b="1" dirty="0" smtClean="0">
                <a:solidFill>
                  <a:srgbClr val="00B0F0"/>
                </a:solidFill>
              </a:rPr>
              <a:t>垂直速度</a:t>
            </a:r>
            <a:endParaRPr lang="zh-TW" altLang="en-US" b="1" dirty="0">
              <a:solidFill>
                <a:srgbClr val="00B0F0"/>
              </a:solidFill>
            </a:endParaRPr>
          </a:p>
        </p:txBody>
      </p:sp>
      <p:sp>
        <p:nvSpPr>
          <p:cNvPr id="7" name="文字方塊 6"/>
          <p:cNvSpPr txBox="1"/>
          <p:nvPr/>
        </p:nvSpPr>
        <p:spPr>
          <a:xfrm>
            <a:off x="7092280" y="476672"/>
            <a:ext cx="1440160" cy="369332"/>
          </a:xfrm>
          <a:prstGeom prst="rect">
            <a:avLst/>
          </a:prstGeom>
          <a:noFill/>
        </p:spPr>
        <p:txBody>
          <a:bodyPr wrap="square" rtlCol="0">
            <a:spAutoFit/>
          </a:bodyPr>
          <a:lstStyle/>
          <a:p>
            <a:r>
              <a:rPr lang="zh-TW" altLang="en-US" b="1" dirty="0" smtClean="0">
                <a:solidFill>
                  <a:srgbClr val="00B0F0"/>
                </a:solidFill>
              </a:rPr>
              <a:t>徑向風</a:t>
            </a:r>
            <a:endParaRPr lang="en-US" altLang="zh-TW" b="1" dirty="0" smtClean="0">
              <a:solidFill>
                <a:srgbClr val="00B0F0"/>
              </a:solidFill>
            </a:endParaRPr>
          </a:p>
        </p:txBody>
      </p:sp>
      <p:sp>
        <p:nvSpPr>
          <p:cNvPr id="8" name="文字方塊 7"/>
          <p:cNvSpPr txBox="1"/>
          <p:nvPr/>
        </p:nvSpPr>
        <p:spPr>
          <a:xfrm>
            <a:off x="3491880" y="3429000"/>
            <a:ext cx="1440160" cy="369332"/>
          </a:xfrm>
          <a:prstGeom prst="rect">
            <a:avLst/>
          </a:prstGeom>
          <a:noFill/>
        </p:spPr>
        <p:txBody>
          <a:bodyPr wrap="square" rtlCol="0">
            <a:spAutoFit/>
          </a:bodyPr>
          <a:lstStyle/>
          <a:p>
            <a:r>
              <a:rPr lang="zh-TW" altLang="en-US" b="1" dirty="0" smtClean="0">
                <a:solidFill>
                  <a:srgbClr val="00B0F0"/>
                </a:solidFill>
              </a:rPr>
              <a:t>切向風</a:t>
            </a:r>
            <a:endParaRPr lang="zh-TW" altLang="en-US" b="1" dirty="0">
              <a:solidFill>
                <a:srgbClr val="00B0F0"/>
              </a:solidFill>
            </a:endParaRPr>
          </a:p>
        </p:txBody>
      </p:sp>
      <p:sp>
        <p:nvSpPr>
          <p:cNvPr id="9" name="文字方塊 8"/>
          <p:cNvSpPr txBox="1"/>
          <p:nvPr/>
        </p:nvSpPr>
        <p:spPr>
          <a:xfrm>
            <a:off x="7020272" y="3429000"/>
            <a:ext cx="1440160" cy="369332"/>
          </a:xfrm>
          <a:prstGeom prst="rect">
            <a:avLst/>
          </a:prstGeom>
          <a:noFill/>
        </p:spPr>
        <p:txBody>
          <a:bodyPr wrap="square" rtlCol="0">
            <a:spAutoFit/>
          </a:bodyPr>
          <a:lstStyle/>
          <a:p>
            <a:r>
              <a:rPr lang="zh-TW" altLang="en-US" b="1" dirty="0" smtClean="0">
                <a:solidFill>
                  <a:srgbClr val="00B0F0"/>
                </a:solidFill>
              </a:rPr>
              <a:t>絕對角動量</a:t>
            </a:r>
            <a:endParaRPr lang="zh-TW" altLang="en-US" b="1" dirty="0">
              <a:solidFill>
                <a:srgbClr val="00B0F0"/>
              </a:solidFill>
            </a:endParaRPr>
          </a:p>
        </p:txBody>
      </p:sp>
      <p:sp>
        <p:nvSpPr>
          <p:cNvPr id="11" name="文字方塊 10"/>
          <p:cNvSpPr txBox="1"/>
          <p:nvPr/>
        </p:nvSpPr>
        <p:spPr>
          <a:xfrm>
            <a:off x="1691680" y="764704"/>
            <a:ext cx="360040" cy="369332"/>
          </a:xfrm>
          <a:prstGeom prst="rect">
            <a:avLst/>
          </a:prstGeom>
          <a:noFill/>
        </p:spPr>
        <p:txBody>
          <a:bodyPr wrap="square" rtlCol="0">
            <a:spAutoFit/>
          </a:bodyPr>
          <a:lstStyle/>
          <a:p>
            <a:r>
              <a:rPr lang="en-US" altLang="zh-TW" dirty="0" smtClean="0"/>
              <a:t>(a)</a:t>
            </a:r>
            <a:endParaRPr lang="zh-TW" altLang="en-US" dirty="0"/>
          </a:p>
        </p:txBody>
      </p:sp>
      <p:sp>
        <p:nvSpPr>
          <p:cNvPr id="12" name="文字方塊 11"/>
          <p:cNvSpPr txBox="1"/>
          <p:nvPr/>
        </p:nvSpPr>
        <p:spPr>
          <a:xfrm>
            <a:off x="5292080" y="764704"/>
            <a:ext cx="504056" cy="369332"/>
          </a:xfrm>
          <a:prstGeom prst="rect">
            <a:avLst/>
          </a:prstGeom>
          <a:noFill/>
        </p:spPr>
        <p:txBody>
          <a:bodyPr wrap="square" rtlCol="0">
            <a:spAutoFit/>
          </a:bodyPr>
          <a:lstStyle/>
          <a:p>
            <a:r>
              <a:rPr lang="en-US" altLang="zh-TW" dirty="0" smtClean="0"/>
              <a:t>(b)</a:t>
            </a:r>
            <a:endParaRPr lang="zh-TW" altLang="en-US" dirty="0"/>
          </a:p>
        </p:txBody>
      </p:sp>
      <p:sp>
        <p:nvSpPr>
          <p:cNvPr id="13" name="文字方塊 12"/>
          <p:cNvSpPr txBox="1"/>
          <p:nvPr/>
        </p:nvSpPr>
        <p:spPr>
          <a:xfrm>
            <a:off x="1691680" y="3717032"/>
            <a:ext cx="360040" cy="369332"/>
          </a:xfrm>
          <a:prstGeom prst="rect">
            <a:avLst/>
          </a:prstGeom>
          <a:noFill/>
        </p:spPr>
        <p:txBody>
          <a:bodyPr wrap="square" rtlCol="0">
            <a:spAutoFit/>
          </a:bodyPr>
          <a:lstStyle/>
          <a:p>
            <a:r>
              <a:rPr lang="en-US" altLang="zh-TW" dirty="0" smtClean="0"/>
              <a:t>(c)</a:t>
            </a:r>
            <a:endParaRPr lang="zh-TW" altLang="en-US" dirty="0"/>
          </a:p>
        </p:txBody>
      </p:sp>
      <p:sp>
        <p:nvSpPr>
          <p:cNvPr id="14" name="文字方塊 13"/>
          <p:cNvSpPr txBox="1"/>
          <p:nvPr/>
        </p:nvSpPr>
        <p:spPr>
          <a:xfrm>
            <a:off x="5364088" y="3717032"/>
            <a:ext cx="504056" cy="369332"/>
          </a:xfrm>
          <a:prstGeom prst="rect">
            <a:avLst/>
          </a:prstGeom>
          <a:noFill/>
        </p:spPr>
        <p:txBody>
          <a:bodyPr wrap="square" rtlCol="0">
            <a:spAutoFit/>
          </a:bodyPr>
          <a:lstStyle/>
          <a:p>
            <a:r>
              <a:rPr lang="en-US" altLang="zh-TW" dirty="0" smtClean="0"/>
              <a:t>(d)</a:t>
            </a:r>
            <a:endParaRPr lang="zh-TW" altLang="en-US" dirty="0"/>
          </a:p>
        </p:txBody>
      </p:sp>
      <p:sp>
        <p:nvSpPr>
          <p:cNvPr id="16" name="文字方塊 15"/>
          <p:cNvSpPr txBox="1"/>
          <p:nvPr/>
        </p:nvSpPr>
        <p:spPr>
          <a:xfrm>
            <a:off x="1907704" y="188640"/>
            <a:ext cx="6647974" cy="369332"/>
          </a:xfrm>
          <a:prstGeom prst="rect">
            <a:avLst/>
          </a:prstGeom>
          <a:noFill/>
        </p:spPr>
        <p:txBody>
          <a:bodyPr wrap="none" rtlCol="0">
            <a:spAutoFit/>
          </a:bodyPr>
          <a:lstStyle/>
          <a:p>
            <a:r>
              <a:rPr lang="zh-TW" altLang="zh-TW" b="1" dirty="0" smtClean="0">
                <a:solidFill>
                  <a:srgbClr val="C00000"/>
                </a:solidFill>
              </a:rPr>
              <a:t>納莉颱風在海洋上的動力和絕對角動量在時間和方位角的平均</a:t>
            </a:r>
            <a:endParaRPr lang="zh-TW" altLang="en-US"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圖4.jpg"/>
          <p:cNvPicPr>
            <a:picLocks noGrp="1" noChangeAspect="1"/>
          </p:cNvPicPr>
          <p:nvPr>
            <p:ph idx="1"/>
          </p:nvPr>
        </p:nvPicPr>
        <p:blipFill>
          <a:blip r:embed="rId3" cstate="print"/>
          <a:stretch>
            <a:fillRect/>
          </a:stretch>
        </p:blipFill>
        <p:spPr>
          <a:xfrm>
            <a:off x="1259632" y="548680"/>
            <a:ext cx="7629311" cy="6309320"/>
          </a:xfrm>
        </p:spPr>
      </p:pic>
      <p:sp>
        <p:nvSpPr>
          <p:cNvPr id="7" name="文字方塊 6"/>
          <p:cNvSpPr txBox="1"/>
          <p:nvPr/>
        </p:nvSpPr>
        <p:spPr>
          <a:xfrm>
            <a:off x="1763688" y="836712"/>
            <a:ext cx="433132" cy="369332"/>
          </a:xfrm>
          <a:prstGeom prst="rect">
            <a:avLst/>
          </a:prstGeom>
          <a:noFill/>
        </p:spPr>
        <p:txBody>
          <a:bodyPr wrap="none" rtlCol="0">
            <a:spAutoFit/>
          </a:bodyPr>
          <a:lstStyle/>
          <a:p>
            <a:r>
              <a:rPr lang="en-US" altLang="zh-TW" dirty="0" smtClean="0"/>
              <a:t>(a)</a:t>
            </a:r>
            <a:endParaRPr lang="zh-TW" altLang="en-US" dirty="0"/>
          </a:p>
        </p:txBody>
      </p:sp>
      <p:sp>
        <p:nvSpPr>
          <p:cNvPr id="8" name="文字方塊 7"/>
          <p:cNvSpPr txBox="1"/>
          <p:nvPr/>
        </p:nvSpPr>
        <p:spPr>
          <a:xfrm>
            <a:off x="5436096" y="836712"/>
            <a:ext cx="450764" cy="369332"/>
          </a:xfrm>
          <a:prstGeom prst="rect">
            <a:avLst/>
          </a:prstGeom>
          <a:noFill/>
        </p:spPr>
        <p:txBody>
          <a:bodyPr wrap="none" rtlCol="0">
            <a:spAutoFit/>
          </a:bodyPr>
          <a:lstStyle/>
          <a:p>
            <a:r>
              <a:rPr lang="en-US" altLang="zh-TW" dirty="0" smtClean="0"/>
              <a:t>(b)</a:t>
            </a:r>
            <a:endParaRPr lang="zh-TW" altLang="en-US" dirty="0"/>
          </a:p>
        </p:txBody>
      </p:sp>
      <p:sp>
        <p:nvSpPr>
          <p:cNvPr id="9" name="文字方塊 8"/>
          <p:cNvSpPr txBox="1"/>
          <p:nvPr/>
        </p:nvSpPr>
        <p:spPr>
          <a:xfrm>
            <a:off x="1691680" y="3789040"/>
            <a:ext cx="436338" cy="369332"/>
          </a:xfrm>
          <a:prstGeom prst="rect">
            <a:avLst/>
          </a:prstGeom>
          <a:noFill/>
        </p:spPr>
        <p:txBody>
          <a:bodyPr wrap="none" rtlCol="0">
            <a:spAutoFit/>
          </a:bodyPr>
          <a:lstStyle/>
          <a:p>
            <a:r>
              <a:rPr lang="en-US" altLang="zh-TW" dirty="0" smtClean="0"/>
              <a:t>(c)</a:t>
            </a:r>
            <a:endParaRPr lang="zh-TW" altLang="en-US" dirty="0"/>
          </a:p>
        </p:txBody>
      </p:sp>
      <p:sp>
        <p:nvSpPr>
          <p:cNvPr id="10" name="文字方塊 9"/>
          <p:cNvSpPr txBox="1"/>
          <p:nvPr/>
        </p:nvSpPr>
        <p:spPr>
          <a:xfrm>
            <a:off x="5436096" y="3789040"/>
            <a:ext cx="452368" cy="369332"/>
          </a:xfrm>
          <a:prstGeom prst="rect">
            <a:avLst/>
          </a:prstGeom>
          <a:noFill/>
        </p:spPr>
        <p:txBody>
          <a:bodyPr wrap="none" rtlCol="0">
            <a:spAutoFit/>
          </a:bodyPr>
          <a:lstStyle/>
          <a:p>
            <a:r>
              <a:rPr lang="en-US" altLang="zh-TW" dirty="0" smtClean="0"/>
              <a:t>(d)</a:t>
            </a:r>
            <a:endParaRPr lang="zh-TW" altLang="en-US" dirty="0"/>
          </a:p>
        </p:txBody>
      </p:sp>
      <p:sp>
        <p:nvSpPr>
          <p:cNvPr id="11" name="文字方塊 10"/>
          <p:cNvSpPr txBox="1"/>
          <p:nvPr/>
        </p:nvSpPr>
        <p:spPr>
          <a:xfrm>
            <a:off x="2195736" y="188640"/>
            <a:ext cx="5955476" cy="369332"/>
          </a:xfrm>
          <a:prstGeom prst="rect">
            <a:avLst/>
          </a:prstGeom>
          <a:noFill/>
        </p:spPr>
        <p:txBody>
          <a:bodyPr wrap="none" rtlCol="0">
            <a:spAutoFit/>
          </a:bodyPr>
          <a:lstStyle/>
          <a:p>
            <a:r>
              <a:rPr lang="zh-TW" altLang="zh-TW" b="1" dirty="0" smtClean="0">
                <a:solidFill>
                  <a:srgbClr val="C00000"/>
                </a:solidFill>
              </a:rPr>
              <a:t>納莉颱風在海面上軸對稱的絕對角動量收支項的小時平均</a:t>
            </a:r>
            <a:endParaRPr lang="zh-TW" altLang="en-US"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5.jpg"/>
          <p:cNvPicPr>
            <a:picLocks noGrp="1" noChangeAspect="1"/>
          </p:cNvPicPr>
          <p:nvPr>
            <p:ph idx="1"/>
          </p:nvPr>
        </p:nvPicPr>
        <p:blipFill>
          <a:blip r:embed="rId3" cstate="print"/>
          <a:stretch>
            <a:fillRect/>
          </a:stretch>
        </p:blipFill>
        <p:spPr>
          <a:xfrm>
            <a:off x="2339752" y="450631"/>
            <a:ext cx="5365497" cy="6407369"/>
          </a:xfrm>
        </p:spPr>
      </p:pic>
      <p:sp>
        <p:nvSpPr>
          <p:cNvPr id="7" name="文字方塊 6"/>
          <p:cNvSpPr txBox="1"/>
          <p:nvPr/>
        </p:nvSpPr>
        <p:spPr>
          <a:xfrm>
            <a:off x="1403648" y="0"/>
            <a:ext cx="7560840" cy="400110"/>
          </a:xfrm>
          <a:prstGeom prst="rect">
            <a:avLst/>
          </a:prstGeom>
          <a:noFill/>
        </p:spPr>
        <p:txBody>
          <a:bodyPr wrap="square" rtlCol="0">
            <a:spAutoFit/>
          </a:bodyPr>
          <a:lstStyle/>
          <a:p>
            <a:pPr algn="ctr"/>
            <a:r>
              <a:rPr lang="zh-TW" altLang="en-US" sz="2000" b="1" dirty="0" smtClean="0">
                <a:solidFill>
                  <a:srgbClr val="C00000"/>
                </a:solidFill>
              </a:rPr>
              <a:t>徑向風控制方成的徑向動量收支項和不平衡風的近似</a:t>
            </a:r>
            <a:endParaRPr lang="zh-TW" altLang="en-US" sz="2000" b="1" dirty="0">
              <a:solidFill>
                <a:srgbClr val="C00000"/>
              </a:solidFill>
            </a:endParaRPr>
          </a:p>
        </p:txBody>
      </p:sp>
      <p:sp>
        <p:nvSpPr>
          <p:cNvPr id="8" name="文字方塊 7"/>
          <p:cNvSpPr txBox="1"/>
          <p:nvPr/>
        </p:nvSpPr>
        <p:spPr>
          <a:xfrm>
            <a:off x="2699792" y="620688"/>
            <a:ext cx="433132" cy="369332"/>
          </a:xfrm>
          <a:prstGeom prst="rect">
            <a:avLst/>
          </a:prstGeom>
          <a:noFill/>
        </p:spPr>
        <p:txBody>
          <a:bodyPr wrap="none" rtlCol="0">
            <a:spAutoFit/>
          </a:bodyPr>
          <a:lstStyle/>
          <a:p>
            <a:r>
              <a:rPr lang="en-US" altLang="zh-TW" dirty="0" smtClean="0"/>
              <a:t>(a)</a:t>
            </a:r>
            <a:endParaRPr lang="zh-TW" altLang="en-US" dirty="0"/>
          </a:p>
        </p:txBody>
      </p:sp>
      <p:sp>
        <p:nvSpPr>
          <p:cNvPr id="9" name="文字方塊 8"/>
          <p:cNvSpPr txBox="1"/>
          <p:nvPr/>
        </p:nvSpPr>
        <p:spPr>
          <a:xfrm>
            <a:off x="5292080" y="620688"/>
            <a:ext cx="450764" cy="369332"/>
          </a:xfrm>
          <a:prstGeom prst="rect">
            <a:avLst/>
          </a:prstGeom>
          <a:noFill/>
        </p:spPr>
        <p:txBody>
          <a:bodyPr wrap="none" rtlCol="0">
            <a:spAutoFit/>
          </a:bodyPr>
          <a:lstStyle/>
          <a:p>
            <a:r>
              <a:rPr lang="en-US" altLang="zh-TW" dirty="0" smtClean="0"/>
              <a:t>(b)</a:t>
            </a:r>
            <a:endParaRPr lang="zh-TW" altLang="en-US" dirty="0"/>
          </a:p>
        </p:txBody>
      </p:sp>
      <p:sp>
        <p:nvSpPr>
          <p:cNvPr id="10" name="文字方塊 9"/>
          <p:cNvSpPr txBox="1"/>
          <p:nvPr/>
        </p:nvSpPr>
        <p:spPr>
          <a:xfrm>
            <a:off x="2699792" y="2708920"/>
            <a:ext cx="436338" cy="369332"/>
          </a:xfrm>
          <a:prstGeom prst="rect">
            <a:avLst/>
          </a:prstGeom>
          <a:noFill/>
        </p:spPr>
        <p:txBody>
          <a:bodyPr wrap="none" rtlCol="0">
            <a:spAutoFit/>
          </a:bodyPr>
          <a:lstStyle/>
          <a:p>
            <a:r>
              <a:rPr lang="en-US" altLang="zh-TW" dirty="0" smtClean="0"/>
              <a:t>(c)</a:t>
            </a:r>
            <a:endParaRPr lang="zh-TW" altLang="en-US" dirty="0"/>
          </a:p>
        </p:txBody>
      </p:sp>
      <p:sp>
        <p:nvSpPr>
          <p:cNvPr id="11" name="文字方塊 10"/>
          <p:cNvSpPr txBox="1"/>
          <p:nvPr/>
        </p:nvSpPr>
        <p:spPr>
          <a:xfrm>
            <a:off x="5292080" y="2708920"/>
            <a:ext cx="452368" cy="369332"/>
          </a:xfrm>
          <a:prstGeom prst="rect">
            <a:avLst/>
          </a:prstGeom>
          <a:noFill/>
        </p:spPr>
        <p:txBody>
          <a:bodyPr wrap="none" rtlCol="0">
            <a:spAutoFit/>
          </a:bodyPr>
          <a:lstStyle/>
          <a:p>
            <a:r>
              <a:rPr lang="en-US" altLang="zh-TW" dirty="0" smtClean="0"/>
              <a:t>(d)</a:t>
            </a:r>
            <a:endParaRPr lang="zh-TW" altLang="en-US" dirty="0"/>
          </a:p>
        </p:txBody>
      </p:sp>
      <p:sp>
        <p:nvSpPr>
          <p:cNvPr id="12" name="文字方塊 11"/>
          <p:cNvSpPr txBox="1"/>
          <p:nvPr/>
        </p:nvSpPr>
        <p:spPr>
          <a:xfrm>
            <a:off x="2699792" y="4797152"/>
            <a:ext cx="445956" cy="369332"/>
          </a:xfrm>
          <a:prstGeom prst="rect">
            <a:avLst/>
          </a:prstGeom>
          <a:noFill/>
        </p:spPr>
        <p:txBody>
          <a:bodyPr wrap="none" rtlCol="0">
            <a:spAutoFit/>
          </a:bodyPr>
          <a:lstStyle/>
          <a:p>
            <a:r>
              <a:rPr lang="en-US" altLang="zh-TW" dirty="0" smtClean="0"/>
              <a:t>(e)</a:t>
            </a:r>
            <a:endParaRPr lang="zh-TW" altLang="en-US" dirty="0"/>
          </a:p>
        </p:txBody>
      </p:sp>
      <p:sp>
        <p:nvSpPr>
          <p:cNvPr id="13" name="文字方塊 12"/>
          <p:cNvSpPr txBox="1"/>
          <p:nvPr/>
        </p:nvSpPr>
        <p:spPr>
          <a:xfrm>
            <a:off x="5292080" y="4797152"/>
            <a:ext cx="393056" cy="369332"/>
          </a:xfrm>
          <a:prstGeom prst="rect">
            <a:avLst/>
          </a:prstGeom>
          <a:noFill/>
        </p:spPr>
        <p:txBody>
          <a:bodyPr wrap="none" rtlCol="0">
            <a:spAutoFit/>
          </a:bodyPr>
          <a:lstStyle/>
          <a:p>
            <a:r>
              <a:rPr lang="en-US" altLang="zh-TW" dirty="0" smtClean="0"/>
              <a:t>(f)</a:t>
            </a:r>
            <a:endParaRPr lang="zh-TW" altLang="en-US" dirty="0"/>
          </a:p>
        </p:txBody>
      </p:sp>
      <p:sp>
        <p:nvSpPr>
          <p:cNvPr id="18" name="文字方塊 17"/>
          <p:cNvSpPr txBox="1"/>
          <p:nvPr/>
        </p:nvSpPr>
        <p:spPr>
          <a:xfrm>
            <a:off x="1763688" y="764704"/>
            <a:ext cx="461665" cy="1246495"/>
          </a:xfrm>
          <a:prstGeom prst="rect">
            <a:avLst/>
          </a:prstGeom>
          <a:noFill/>
        </p:spPr>
        <p:txBody>
          <a:bodyPr vert="eaVert" wrap="none" rtlCol="0">
            <a:spAutoFit/>
          </a:bodyPr>
          <a:lstStyle/>
          <a:p>
            <a:r>
              <a:rPr lang="zh-TW" altLang="en-US" dirty="0" smtClean="0">
                <a:solidFill>
                  <a:srgbClr val="00B0F0"/>
                </a:solidFill>
              </a:rPr>
              <a:t>氣壓梯度力</a:t>
            </a:r>
            <a:endParaRPr lang="zh-TW" altLang="en-US" dirty="0">
              <a:solidFill>
                <a:srgbClr val="00B0F0"/>
              </a:solidFill>
            </a:endParaRPr>
          </a:p>
        </p:txBody>
      </p:sp>
      <p:sp>
        <p:nvSpPr>
          <p:cNvPr id="19" name="文字方塊 18"/>
          <p:cNvSpPr txBox="1"/>
          <p:nvPr/>
        </p:nvSpPr>
        <p:spPr>
          <a:xfrm>
            <a:off x="7812360" y="620688"/>
            <a:ext cx="461665" cy="784830"/>
          </a:xfrm>
          <a:prstGeom prst="rect">
            <a:avLst/>
          </a:prstGeom>
          <a:noFill/>
        </p:spPr>
        <p:txBody>
          <a:bodyPr vert="eaVert" wrap="none" rtlCol="0">
            <a:spAutoFit/>
          </a:bodyPr>
          <a:lstStyle/>
          <a:p>
            <a:r>
              <a:rPr lang="zh-TW" altLang="en-US" dirty="0" smtClean="0">
                <a:solidFill>
                  <a:srgbClr val="00B0F0"/>
                </a:solidFill>
              </a:rPr>
              <a:t>離心力</a:t>
            </a:r>
            <a:endParaRPr lang="zh-TW" altLang="en-US" dirty="0">
              <a:solidFill>
                <a:srgbClr val="00B0F0"/>
              </a:solidFill>
            </a:endParaRPr>
          </a:p>
        </p:txBody>
      </p:sp>
      <p:sp>
        <p:nvSpPr>
          <p:cNvPr id="20" name="文字方塊 19"/>
          <p:cNvSpPr txBox="1"/>
          <p:nvPr/>
        </p:nvSpPr>
        <p:spPr>
          <a:xfrm>
            <a:off x="1835696" y="2636912"/>
            <a:ext cx="461665" cy="1708160"/>
          </a:xfrm>
          <a:prstGeom prst="rect">
            <a:avLst/>
          </a:prstGeom>
          <a:noFill/>
        </p:spPr>
        <p:txBody>
          <a:bodyPr vert="eaVert" wrap="none" rtlCol="0">
            <a:spAutoFit/>
          </a:bodyPr>
          <a:lstStyle/>
          <a:p>
            <a:r>
              <a:rPr lang="zh-TW" altLang="en-US" dirty="0" smtClean="0">
                <a:solidFill>
                  <a:srgbClr val="00B0F0"/>
                </a:solidFill>
              </a:rPr>
              <a:t>旋轉力的不平衡</a:t>
            </a:r>
            <a:endParaRPr lang="zh-TW" altLang="en-US" dirty="0">
              <a:solidFill>
                <a:srgbClr val="00B0F0"/>
              </a:solidFill>
            </a:endParaRPr>
          </a:p>
        </p:txBody>
      </p:sp>
      <p:sp>
        <p:nvSpPr>
          <p:cNvPr id="21" name="文字方塊 20"/>
          <p:cNvSpPr txBox="1"/>
          <p:nvPr/>
        </p:nvSpPr>
        <p:spPr>
          <a:xfrm>
            <a:off x="7812360" y="2636912"/>
            <a:ext cx="461665" cy="1477328"/>
          </a:xfrm>
          <a:prstGeom prst="rect">
            <a:avLst/>
          </a:prstGeom>
          <a:noFill/>
        </p:spPr>
        <p:txBody>
          <a:bodyPr vert="eaVert" wrap="none" rtlCol="0">
            <a:spAutoFit/>
          </a:bodyPr>
          <a:lstStyle/>
          <a:p>
            <a:r>
              <a:rPr lang="zh-TW" altLang="en-US" dirty="0" smtClean="0">
                <a:solidFill>
                  <a:srgbClr val="00B0F0"/>
                </a:solidFill>
              </a:rPr>
              <a:t>梯度力不平衡</a:t>
            </a:r>
            <a:endParaRPr lang="zh-TW" altLang="en-US" dirty="0">
              <a:solidFill>
                <a:srgbClr val="00B0F0"/>
              </a:solidFill>
            </a:endParaRPr>
          </a:p>
        </p:txBody>
      </p:sp>
      <p:sp>
        <p:nvSpPr>
          <p:cNvPr id="22" name="文字方塊 21"/>
          <p:cNvSpPr txBox="1"/>
          <p:nvPr/>
        </p:nvSpPr>
        <p:spPr>
          <a:xfrm>
            <a:off x="1835696" y="4725144"/>
            <a:ext cx="461665" cy="784830"/>
          </a:xfrm>
          <a:prstGeom prst="rect">
            <a:avLst/>
          </a:prstGeom>
          <a:noFill/>
        </p:spPr>
        <p:txBody>
          <a:bodyPr vert="eaVert" wrap="none" rtlCol="0">
            <a:spAutoFit/>
          </a:bodyPr>
          <a:lstStyle/>
          <a:p>
            <a:r>
              <a:rPr lang="zh-TW" altLang="en-US" dirty="0" smtClean="0">
                <a:solidFill>
                  <a:srgbClr val="00B0F0"/>
                </a:solidFill>
              </a:rPr>
              <a:t>亂流項</a:t>
            </a:r>
            <a:endParaRPr lang="zh-TW" altLang="en-US"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6.jpg"/>
          <p:cNvPicPr>
            <a:picLocks noGrp="1" noChangeAspect="1"/>
          </p:cNvPicPr>
          <p:nvPr>
            <p:ph idx="1"/>
          </p:nvPr>
        </p:nvPicPr>
        <p:blipFill>
          <a:blip r:embed="rId3" cstate="print"/>
          <a:stretch>
            <a:fillRect/>
          </a:stretch>
        </p:blipFill>
        <p:spPr>
          <a:xfrm>
            <a:off x="1619672" y="836712"/>
            <a:ext cx="7203250" cy="5904656"/>
          </a:xfrm>
        </p:spPr>
      </p:pic>
      <p:sp>
        <p:nvSpPr>
          <p:cNvPr id="6" name="文字方塊 5"/>
          <p:cNvSpPr txBox="1"/>
          <p:nvPr/>
        </p:nvSpPr>
        <p:spPr>
          <a:xfrm>
            <a:off x="1763688" y="260648"/>
            <a:ext cx="6912768" cy="646331"/>
          </a:xfrm>
          <a:prstGeom prst="rect">
            <a:avLst/>
          </a:prstGeom>
          <a:noFill/>
        </p:spPr>
        <p:txBody>
          <a:bodyPr wrap="square" rtlCol="0">
            <a:spAutoFit/>
          </a:bodyPr>
          <a:lstStyle/>
          <a:p>
            <a:pPr algn="ctr"/>
            <a:r>
              <a:rPr lang="zh-TW" altLang="zh-TW" b="1" dirty="0" smtClean="0">
                <a:solidFill>
                  <a:srgbClr val="C00000"/>
                </a:solidFill>
              </a:rPr>
              <a:t>納莉颱風在海洋上</a:t>
            </a:r>
            <a:r>
              <a:rPr lang="zh-TW" altLang="en-US" b="1" dirty="0" smtClean="0">
                <a:solidFill>
                  <a:srgbClr val="C00000"/>
                </a:solidFill>
              </a:rPr>
              <a:t>，徑向風控制方程中的</a:t>
            </a:r>
            <a:r>
              <a:rPr lang="zh-TW" altLang="zh-TW" b="1" dirty="0" smtClean="0">
                <a:solidFill>
                  <a:srgbClr val="C00000"/>
                </a:solidFill>
              </a:rPr>
              <a:t>水平和垂直</a:t>
            </a:r>
            <a:r>
              <a:rPr lang="zh-TW" altLang="en-US" b="1" dirty="0" smtClean="0">
                <a:solidFill>
                  <a:srgbClr val="C00000"/>
                </a:solidFill>
              </a:rPr>
              <a:t>平</a:t>
            </a:r>
            <a:r>
              <a:rPr lang="zh-TW" altLang="zh-TW" b="1" dirty="0" smtClean="0">
                <a:solidFill>
                  <a:srgbClr val="C00000"/>
                </a:solidFill>
              </a:rPr>
              <a:t>流</a:t>
            </a:r>
            <a:r>
              <a:rPr lang="zh-TW" altLang="en-US" b="1" dirty="0" smtClean="0">
                <a:solidFill>
                  <a:srgbClr val="C00000"/>
                </a:solidFill>
              </a:rPr>
              <a:t>和局部動量</a:t>
            </a:r>
            <a:r>
              <a:rPr lang="zh-TW" altLang="zh-TW" b="1" dirty="0" smtClean="0">
                <a:solidFill>
                  <a:srgbClr val="C00000"/>
                </a:solidFill>
              </a:rPr>
              <a:t>隨時間變化</a:t>
            </a:r>
            <a:endParaRPr lang="zh-TW" altLang="en-US" b="1" dirty="0">
              <a:solidFill>
                <a:srgbClr val="C00000"/>
              </a:solidFill>
            </a:endParaRPr>
          </a:p>
        </p:txBody>
      </p:sp>
      <p:sp>
        <p:nvSpPr>
          <p:cNvPr id="5" name="文字方塊 4"/>
          <p:cNvSpPr txBox="1"/>
          <p:nvPr/>
        </p:nvSpPr>
        <p:spPr>
          <a:xfrm>
            <a:off x="2051720" y="1052736"/>
            <a:ext cx="482824" cy="369332"/>
          </a:xfrm>
          <a:prstGeom prst="rect">
            <a:avLst/>
          </a:prstGeom>
          <a:noFill/>
        </p:spPr>
        <p:txBody>
          <a:bodyPr wrap="none" rtlCol="0">
            <a:spAutoFit/>
          </a:bodyPr>
          <a:lstStyle/>
          <a:p>
            <a:r>
              <a:rPr lang="en-US" altLang="zh-TW" b="1" dirty="0" smtClean="0"/>
              <a:t>(a)</a:t>
            </a:r>
            <a:endParaRPr lang="zh-TW" altLang="en-US" b="1" dirty="0"/>
          </a:p>
        </p:txBody>
      </p:sp>
      <p:sp>
        <p:nvSpPr>
          <p:cNvPr id="7" name="文字方塊 6"/>
          <p:cNvSpPr txBox="1"/>
          <p:nvPr/>
        </p:nvSpPr>
        <p:spPr>
          <a:xfrm>
            <a:off x="5652120" y="1052736"/>
            <a:ext cx="495649" cy="369332"/>
          </a:xfrm>
          <a:prstGeom prst="rect">
            <a:avLst/>
          </a:prstGeom>
          <a:noFill/>
        </p:spPr>
        <p:txBody>
          <a:bodyPr wrap="none" rtlCol="0">
            <a:spAutoFit/>
          </a:bodyPr>
          <a:lstStyle/>
          <a:p>
            <a:r>
              <a:rPr lang="en-US" altLang="zh-TW" b="1" dirty="0" smtClean="0"/>
              <a:t>(b)</a:t>
            </a:r>
            <a:endParaRPr lang="zh-TW" altLang="en-US" b="1" dirty="0"/>
          </a:p>
        </p:txBody>
      </p:sp>
      <p:sp>
        <p:nvSpPr>
          <p:cNvPr id="8" name="文字方塊 7"/>
          <p:cNvSpPr txBox="1"/>
          <p:nvPr/>
        </p:nvSpPr>
        <p:spPr>
          <a:xfrm>
            <a:off x="2051720" y="4005064"/>
            <a:ext cx="476412" cy="369332"/>
          </a:xfrm>
          <a:prstGeom prst="rect">
            <a:avLst/>
          </a:prstGeom>
          <a:noFill/>
        </p:spPr>
        <p:txBody>
          <a:bodyPr wrap="none" rtlCol="0">
            <a:spAutoFit/>
          </a:bodyPr>
          <a:lstStyle/>
          <a:p>
            <a:r>
              <a:rPr lang="en-US" altLang="zh-TW" b="1" dirty="0" smtClean="0"/>
              <a:t>(c)</a:t>
            </a:r>
            <a:endParaRPr lang="zh-TW"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7.jpg"/>
          <p:cNvPicPr>
            <a:picLocks noGrp="1" noChangeAspect="1"/>
          </p:cNvPicPr>
          <p:nvPr>
            <p:ph idx="1"/>
          </p:nvPr>
        </p:nvPicPr>
        <p:blipFill>
          <a:blip r:embed="rId3" cstate="print"/>
          <a:stretch>
            <a:fillRect/>
          </a:stretch>
        </p:blipFill>
        <p:spPr>
          <a:xfrm>
            <a:off x="1047533" y="2132856"/>
            <a:ext cx="8096467" cy="3356685"/>
          </a:xfrm>
        </p:spPr>
      </p:pic>
      <p:sp>
        <p:nvSpPr>
          <p:cNvPr id="5" name="文字方塊 4"/>
          <p:cNvSpPr txBox="1"/>
          <p:nvPr/>
        </p:nvSpPr>
        <p:spPr>
          <a:xfrm>
            <a:off x="1187624" y="836712"/>
            <a:ext cx="7488832" cy="400110"/>
          </a:xfrm>
          <a:prstGeom prst="rect">
            <a:avLst/>
          </a:prstGeom>
          <a:noFill/>
        </p:spPr>
        <p:txBody>
          <a:bodyPr wrap="square" rtlCol="0">
            <a:spAutoFit/>
          </a:bodyPr>
          <a:lstStyle/>
          <a:p>
            <a:pPr algn="ctr"/>
            <a:r>
              <a:rPr lang="zh-TW" altLang="zh-TW" sz="2000" b="1" dirty="0" smtClean="0">
                <a:solidFill>
                  <a:srgbClr val="C00000"/>
                </a:solidFill>
                <a:latin typeface="Calibri"/>
                <a:ea typeface="新細明體"/>
              </a:rPr>
              <a:t>海洋上的納莉颱風的非旋轉</a:t>
            </a:r>
            <a:r>
              <a:rPr lang="zh-TW" altLang="en-US" sz="2000" b="1" dirty="0" smtClean="0">
                <a:solidFill>
                  <a:srgbClr val="C00000"/>
                </a:solidFill>
                <a:latin typeface="Calibri"/>
                <a:ea typeface="新細明體"/>
              </a:rPr>
              <a:t>風</a:t>
            </a:r>
            <a:r>
              <a:rPr lang="zh-TW" altLang="zh-TW" sz="2000" b="1" dirty="0" smtClean="0">
                <a:solidFill>
                  <a:srgbClr val="C00000"/>
                </a:solidFill>
                <a:latin typeface="Calibri"/>
                <a:ea typeface="新細明體"/>
              </a:rPr>
              <a:t>和非梯度風</a:t>
            </a:r>
            <a:endParaRPr lang="zh-TW" altLang="en-US" sz="2000" b="1" dirty="0">
              <a:solidFill>
                <a:srgbClr val="C00000"/>
              </a:solidFill>
            </a:endParaRPr>
          </a:p>
        </p:txBody>
      </p:sp>
      <p:sp>
        <p:nvSpPr>
          <p:cNvPr id="6" name="文字方塊 5"/>
          <p:cNvSpPr txBox="1"/>
          <p:nvPr/>
        </p:nvSpPr>
        <p:spPr>
          <a:xfrm>
            <a:off x="2627784" y="1772816"/>
            <a:ext cx="1107996" cy="369332"/>
          </a:xfrm>
          <a:prstGeom prst="rect">
            <a:avLst/>
          </a:prstGeom>
          <a:noFill/>
        </p:spPr>
        <p:txBody>
          <a:bodyPr wrap="none" rtlCol="0">
            <a:spAutoFit/>
          </a:bodyPr>
          <a:lstStyle/>
          <a:p>
            <a:r>
              <a:rPr lang="zh-TW" altLang="en-US" dirty="0" smtClean="0">
                <a:solidFill>
                  <a:schemeClr val="accent1"/>
                </a:solidFill>
              </a:rPr>
              <a:t>非旋轉風</a:t>
            </a:r>
            <a:endParaRPr lang="zh-TW" altLang="en-US" dirty="0">
              <a:solidFill>
                <a:schemeClr val="accent1"/>
              </a:solidFill>
            </a:endParaRPr>
          </a:p>
        </p:txBody>
      </p:sp>
      <p:sp>
        <p:nvSpPr>
          <p:cNvPr id="7" name="文字方塊 6"/>
          <p:cNvSpPr txBox="1"/>
          <p:nvPr/>
        </p:nvSpPr>
        <p:spPr>
          <a:xfrm>
            <a:off x="6732240" y="1772816"/>
            <a:ext cx="1107996" cy="369332"/>
          </a:xfrm>
          <a:prstGeom prst="rect">
            <a:avLst/>
          </a:prstGeom>
          <a:noFill/>
        </p:spPr>
        <p:txBody>
          <a:bodyPr wrap="none" rtlCol="0">
            <a:spAutoFit/>
          </a:bodyPr>
          <a:lstStyle/>
          <a:p>
            <a:r>
              <a:rPr lang="zh-TW" altLang="en-US" dirty="0" smtClean="0">
                <a:solidFill>
                  <a:schemeClr val="accent1"/>
                </a:solidFill>
              </a:rPr>
              <a:t>非梯度風</a:t>
            </a:r>
            <a:endParaRPr lang="zh-TW" altLang="en-US" dirty="0">
              <a:solidFill>
                <a:schemeClr val="accent1"/>
              </a:solidFill>
            </a:endParaRPr>
          </a:p>
        </p:txBody>
      </p:sp>
      <p:sp>
        <p:nvSpPr>
          <p:cNvPr id="8" name="文字方塊 7"/>
          <p:cNvSpPr txBox="1"/>
          <p:nvPr/>
        </p:nvSpPr>
        <p:spPr>
          <a:xfrm>
            <a:off x="1475656" y="2420888"/>
            <a:ext cx="433132" cy="369332"/>
          </a:xfrm>
          <a:prstGeom prst="rect">
            <a:avLst/>
          </a:prstGeom>
          <a:noFill/>
        </p:spPr>
        <p:txBody>
          <a:bodyPr wrap="none" rtlCol="0">
            <a:spAutoFit/>
          </a:bodyPr>
          <a:lstStyle/>
          <a:p>
            <a:r>
              <a:rPr lang="en-US" altLang="zh-TW" dirty="0" smtClean="0"/>
              <a:t>(a)</a:t>
            </a:r>
            <a:endParaRPr lang="zh-TW" altLang="en-US" dirty="0"/>
          </a:p>
        </p:txBody>
      </p:sp>
      <p:sp>
        <p:nvSpPr>
          <p:cNvPr id="9" name="文字方塊 8"/>
          <p:cNvSpPr txBox="1"/>
          <p:nvPr/>
        </p:nvSpPr>
        <p:spPr>
          <a:xfrm>
            <a:off x="5508104" y="2420888"/>
            <a:ext cx="450764" cy="369332"/>
          </a:xfrm>
          <a:prstGeom prst="rect">
            <a:avLst/>
          </a:prstGeom>
          <a:noFill/>
        </p:spPr>
        <p:txBody>
          <a:bodyPr wrap="none" rtlCol="0">
            <a:spAutoFit/>
          </a:bodyPr>
          <a:lstStyle/>
          <a:p>
            <a:r>
              <a:rPr lang="en-US" altLang="zh-TW" dirty="0" smtClean="0"/>
              <a:t>(b)</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zh-TW" dirty="0" smtClean="0"/>
              <a:t>颱風在陸地上</a:t>
            </a:r>
            <a:r>
              <a:rPr lang="zh-TW" altLang="en-US" dirty="0" smtClean="0"/>
              <a:t>的</a:t>
            </a:r>
            <a:r>
              <a:rPr lang="zh-TW" altLang="zh-TW" dirty="0" smtClean="0"/>
              <a:t>非對稱的絕對角動量結構和徑向動量收支</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dirty="0" smtClean="0"/>
              <a:t>簡介</a:t>
            </a:r>
            <a:endParaRPr lang="en-US" altLang="zh-TW" dirty="0" smtClean="0"/>
          </a:p>
          <a:p>
            <a:r>
              <a:rPr lang="zh-TW" altLang="en-US" dirty="0" smtClean="0"/>
              <a:t>前人研究</a:t>
            </a:r>
            <a:endParaRPr lang="en-US" altLang="zh-TW" dirty="0" smtClean="0"/>
          </a:p>
          <a:p>
            <a:r>
              <a:rPr lang="zh-TW" altLang="en-US" dirty="0" smtClean="0"/>
              <a:t>研究方法</a:t>
            </a:r>
            <a:endParaRPr lang="en-US" altLang="zh-TW" dirty="0" smtClean="0"/>
          </a:p>
          <a:p>
            <a:r>
              <a:rPr lang="zh-TW" altLang="en-US" dirty="0" smtClean="0"/>
              <a:t>絕對角動量和徑向動量收支</a:t>
            </a:r>
            <a:endParaRPr lang="en-US" altLang="zh-TW" dirty="0" smtClean="0"/>
          </a:p>
          <a:p>
            <a:pPr>
              <a:buNone/>
            </a:pPr>
            <a:r>
              <a:rPr lang="zh-TW" altLang="en-US" dirty="0" smtClean="0"/>
              <a:t>   </a:t>
            </a:r>
            <a:r>
              <a:rPr lang="en-US" altLang="zh-TW" dirty="0" smtClean="0"/>
              <a:t>-</a:t>
            </a:r>
            <a:r>
              <a:rPr lang="zh-TW" altLang="en-US" dirty="0" smtClean="0"/>
              <a:t>海洋上</a:t>
            </a:r>
            <a:endParaRPr lang="en-US" altLang="zh-TW" dirty="0" smtClean="0"/>
          </a:p>
          <a:p>
            <a:pPr>
              <a:buNone/>
            </a:pPr>
            <a:r>
              <a:rPr lang="zh-TW" altLang="en-US" dirty="0" smtClean="0"/>
              <a:t>   </a:t>
            </a:r>
            <a:r>
              <a:rPr lang="en-US" altLang="zh-TW" dirty="0" smtClean="0"/>
              <a:t>-</a:t>
            </a:r>
            <a:r>
              <a:rPr lang="zh-TW" altLang="en-US" dirty="0" smtClean="0"/>
              <a:t>登陸後</a:t>
            </a:r>
            <a:endParaRPr lang="en-US" altLang="zh-TW" dirty="0" smtClean="0"/>
          </a:p>
          <a:p>
            <a:r>
              <a:rPr lang="zh-TW" altLang="en-US" dirty="0" smtClean="0"/>
              <a:t>結論</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1331640" y="188640"/>
            <a:ext cx="7498080" cy="4800600"/>
          </a:xfrm>
        </p:spPr>
        <p:txBody>
          <a:bodyPr/>
          <a:lstStyle/>
          <a:p>
            <a:r>
              <a:rPr lang="zh-TW" altLang="zh-TW" dirty="0" smtClean="0"/>
              <a:t>在模式中颱風在</a:t>
            </a:r>
            <a:r>
              <a:rPr lang="en-US" altLang="zh-TW" dirty="0" smtClean="0"/>
              <a:t>t=22h</a:t>
            </a:r>
            <a:r>
              <a:rPr lang="zh-TW" altLang="zh-TW" dirty="0" smtClean="0"/>
              <a:t>登陸台灣後</a:t>
            </a:r>
            <a:r>
              <a:rPr lang="en-US" altLang="zh-TW" dirty="0" smtClean="0"/>
              <a:t>(2001</a:t>
            </a:r>
            <a:r>
              <a:rPr lang="zh-TW" altLang="zh-TW" dirty="0" smtClean="0"/>
              <a:t>年</a:t>
            </a:r>
            <a:r>
              <a:rPr lang="en-US" altLang="zh-TW" dirty="0" smtClean="0"/>
              <a:t>9</a:t>
            </a:r>
            <a:r>
              <a:rPr lang="zh-TW" altLang="zh-TW" dirty="0" smtClean="0"/>
              <a:t>月</a:t>
            </a:r>
            <a:r>
              <a:rPr lang="en-US" altLang="zh-TW" dirty="0" smtClean="0"/>
              <a:t>16</a:t>
            </a:r>
            <a:r>
              <a:rPr lang="zh-TW" altLang="zh-TW" dirty="0" smtClean="0"/>
              <a:t>日</a:t>
            </a:r>
            <a:r>
              <a:rPr lang="en-US" altLang="zh-TW" dirty="0" smtClean="0"/>
              <a:t>1000UTC)</a:t>
            </a:r>
            <a:r>
              <a:rPr lang="zh-TW" altLang="zh-TW" dirty="0" smtClean="0"/>
              <a:t>，雪山山脈造成明顯的非對稱</a:t>
            </a:r>
            <a:r>
              <a:rPr lang="zh-TW" altLang="en-US" dirty="0" smtClean="0"/>
              <a:t>颱風</a:t>
            </a:r>
            <a:r>
              <a:rPr lang="zh-TW" altLang="zh-TW" dirty="0" smtClean="0"/>
              <a:t>結構。</a:t>
            </a:r>
            <a:endParaRPr lang="en-US" altLang="zh-TW" dirty="0" smtClean="0"/>
          </a:p>
          <a:p>
            <a:endParaRPr lang="zh-TW" altLang="en-US" dirty="0"/>
          </a:p>
        </p:txBody>
      </p:sp>
      <p:pic>
        <p:nvPicPr>
          <p:cNvPr id="11" name="圖片 10" descr="圖8.jpg"/>
          <p:cNvPicPr>
            <a:picLocks noChangeAspect="1"/>
          </p:cNvPicPr>
          <p:nvPr/>
        </p:nvPicPr>
        <p:blipFill>
          <a:blip r:embed="rId3" cstate="print"/>
          <a:stretch>
            <a:fillRect/>
          </a:stretch>
        </p:blipFill>
        <p:spPr>
          <a:xfrm>
            <a:off x="0" y="1772816"/>
            <a:ext cx="9144000" cy="4648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9.jpg"/>
          <p:cNvPicPr>
            <a:picLocks noGrp="1" noChangeAspect="1"/>
          </p:cNvPicPr>
          <p:nvPr>
            <p:ph idx="1"/>
          </p:nvPr>
        </p:nvPicPr>
        <p:blipFill>
          <a:blip r:embed="rId3" cstate="print"/>
          <a:stretch>
            <a:fillRect/>
          </a:stretch>
        </p:blipFill>
        <p:spPr>
          <a:xfrm>
            <a:off x="1090787" y="1628800"/>
            <a:ext cx="8053213" cy="4365546"/>
          </a:xfrm>
        </p:spPr>
      </p:pic>
      <p:sp>
        <p:nvSpPr>
          <p:cNvPr id="5" name="文字方塊 4"/>
          <p:cNvSpPr txBox="1"/>
          <p:nvPr/>
        </p:nvSpPr>
        <p:spPr>
          <a:xfrm>
            <a:off x="2267744" y="620688"/>
            <a:ext cx="6596678" cy="400110"/>
          </a:xfrm>
          <a:prstGeom prst="rect">
            <a:avLst/>
          </a:prstGeom>
          <a:noFill/>
        </p:spPr>
        <p:txBody>
          <a:bodyPr wrap="none" rtlCol="0">
            <a:spAutoFit/>
          </a:bodyPr>
          <a:lstStyle/>
          <a:p>
            <a:r>
              <a:rPr lang="zh-TW" altLang="zh-TW" sz="2000" b="1" dirty="0" smtClean="0">
                <a:solidFill>
                  <a:srgbClr val="C00000"/>
                </a:solidFill>
              </a:rPr>
              <a:t>颱風登陸後絕對角動量的結構</a:t>
            </a:r>
            <a:r>
              <a:rPr lang="zh-TW" altLang="en-US" sz="2000" b="1" dirty="0" smtClean="0">
                <a:solidFill>
                  <a:srgbClr val="C00000"/>
                </a:solidFill>
              </a:rPr>
              <a:t>和動量做</a:t>
            </a:r>
            <a:r>
              <a:rPr lang="zh-TW" altLang="zh-TW" sz="2000" b="1" dirty="0" smtClean="0">
                <a:solidFill>
                  <a:srgbClr val="C00000"/>
                </a:solidFill>
              </a:rPr>
              <a:t>時間和方位角平均</a:t>
            </a:r>
            <a:endParaRPr lang="zh-TW" altLang="en-US" sz="2000" b="1" dirty="0">
              <a:solidFill>
                <a:srgbClr val="C00000"/>
              </a:solidFill>
            </a:endParaRPr>
          </a:p>
        </p:txBody>
      </p:sp>
      <p:sp>
        <p:nvSpPr>
          <p:cNvPr id="6" name="文字方塊 5"/>
          <p:cNvSpPr txBox="1"/>
          <p:nvPr/>
        </p:nvSpPr>
        <p:spPr>
          <a:xfrm>
            <a:off x="1475656" y="1844824"/>
            <a:ext cx="433132" cy="369332"/>
          </a:xfrm>
          <a:prstGeom prst="rect">
            <a:avLst/>
          </a:prstGeom>
          <a:noFill/>
        </p:spPr>
        <p:txBody>
          <a:bodyPr wrap="none" rtlCol="0">
            <a:spAutoFit/>
          </a:bodyPr>
          <a:lstStyle/>
          <a:p>
            <a:r>
              <a:rPr lang="en-US" altLang="zh-TW" dirty="0" smtClean="0"/>
              <a:t>(a)</a:t>
            </a:r>
            <a:endParaRPr lang="zh-TW" altLang="en-US" dirty="0"/>
          </a:p>
        </p:txBody>
      </p:sp>
      <p:sp>
        <p:nvSpPr>
          <p:cNvPr id="7" name="文字方塊 6"/>
          <p:cNvSpPr txBox="1"/>
          <p:nvPr/>
        </p:nvSpPr>
        <p:spPr>
          <a:xfrm>
            <a:off x="1547664" y="4005064"/>
            <a:ext cx="436338" cy="369332"/>
          </a:xfrm>
          <a:prstGeom prst="rect">
            <a:avLst/>
          </a:prstGeom>
          <a:noFill/>
        </p:spPr>
        <p:txBody>
          <a:bodyPr wrap="none" rtlCol="0">
            <a:spAutoFit/>
          </a:bodyPr>
          <a:lstStyle/>
          <a:p>
            <a:r>
              <a:rPr lang="en-US" altLang="zh-TW" dirty="0" smtClean="0"/>
              <a:t>(c)</a:t>
            </a:r>
            <a:endParaRPr lang="zh-TW" altLang="en-US" dirty="0"/>
          </a:p>
        </p:txBody>
      </p:sp>
      <p:sp>
        <p:nvSpPr>
          <p:cNvPr id="8" name="文字方塊 7"/>
          <p:cNvSpPr txBox="1"/>
          <p:nvPr/>
        </p:nvSpPr>
        <p:spPr>
          <a:xfrm>
            <a:off x="5508104" y="1844824"/>
            <a:ext cx="450764" cy="369332"/>
          </a:xfrm>
          <a:prstGeom prst="rect">
            <a:avLst/>
          </a:prstGeom>
          <a:noFill/>
        </p:spPr>
        <p:txBody>
          <a:bodyPr wrap="none" rtlCol="0">
            <a:spAutoFit/>
          </a:bodyPr>
          <a:lstStyle/>
          <a:p>
            <a:r>
              <a:rPr lang="en-US" altLang="zh-TW" dirty="0" smtClean="0"/>
              <a:t>(b)</a:t>
            </a:r>
            <a:endParaRPr lang="zh-TW" altLang="en-US" dirty="0"/>
          </a:p>
        </p:txBody>
      </p:sp>
      <p:sp>
        <p:nvSpPr>
          <p:cNvPr id="9" name="文字方塊 8"/>
          <p:cNvSpPr txBox="1"/>
          <p:nvPr/>
        </p:nvSpPr>
        <p:spPr>
          <a:xfrm>
            <a:off x="5508104" y="4005064"/>
            <a:ext cx="452368" cy="369332"/>
          </a:xfrm>
          <a:prstGeom prst="rect">
            <a:avLst/>
          </a:prstGeom>
          <a:noFill/>
        </p:spPr>
        <p:txBody>
          <a:bodyPr wrap="none" rtlCol="0">
            <a:spAutoFit/>
          </a:bodyPr>
          <a:lstStyle/>
          <a:p>
            <a:r>
              <a:rPr lang="en-US" altLang="zh-TW" dirty="0" smtClean="0"/>
              <a:t>(d)</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10.jpg"/>
          <p:cNvPicPr>
            <a:picLocks noGrp="1" noChangeAspect="1"/>
          </p:cNvPicPr>
          <p:nvPr>
            <p:ph idx="1"/>
          </p:nvPr>
        </p:nvPicPr>
        <p:blipFill>
          <a:blip r:embed="rId3" cstate="print"/>
          <a:stretch>
            <a:fillRect/>
          </a:stretch>
        </p:blipFill>
        <p:spPr>
          <a:xfrm>
            <a:off x="1033891" y="1844824"/>
            <a:ext cx="8110109" cy="4392488"/>
          </a:xfrm>
        </p:spPr>
      </p:pic>
      <p:sp>
        <p:nvSpPr>
          <p:cNvPr id="5" name="文字方塊 4"/>
          <p:cNvSpPr txBox="1"/>
          <p:nvPr/>
        </p:nvSpPr>
        <p:spPr>
          <a:xfrm>
            <a:off x="1691680" y="908720"/>
            <a:ext cx="6912768" cy="400110"/>
          </a:xfrm>
          <a:prstGeom prst="rect">
            <a:avLst/>
          </a:prstGeom>
          <a:noFill/>
        </p:spPr>
        <p:txBody>
          <a:bodyPr wrap="square" rtlCol="0">
            <a:spAutoFit/>
          </a:bodyPr>
          <a:lstStyle/>
          <a:p>
            <a:pPr algn="ctr"/>
            <a:r>
              <a:rPr lang="zh-TW" altLang="zh-TW" sz="2000" b="1" dirty="0" smtClean="0">
                <a:solidFill>
                  <a:srgbClr val="C00000"/>
                </a:solidFill>
              </a:rPr>
              <a:t>絕對角動量通量</a:t>
            </a:r>
            <a:r>
              <a:rPr lang="zh-TW" altLang="en-US" sz="2000" b="1" dirty="0" smtClean="0">
                <a:solidFill>
                  <a:srgbClr val="C00000"/>
                </a:solidFill>
              </a:rPr>
              <a:t>做時間平均</a:t>
            </a:r>
            <a:endParaRPr lang="zh-TW" altLang="en-US" sz="2000" b="1" dirty="0">
              <a:solidFill>
                <a:srgbClr val="C00000"/>
              </a:solidFill>
            </a:endParaRPr>
          </a:p>
        </p:txBody>
      </p:sp>
      <p:sp>
        <p:nvSpPr>
          <p:cNvPr id="6" name="文字方塊 5"/>
          <p:cNvSpPr txBox="1"/>
          <p:nvPr/>
        </p:nvSpPr>
        <p:spPr>
          <a:xfrm>
            <a:off x="1475656" y="2132856"/>
            <a:ext cx="433132" cy="369332"/>
          </a:xfrm>
          <a:prstGeom prst="rect">
            <a:avLst/>
          </a:prstGeom>
          <a:noFill/>
        </p:spPr>
        <p:txBody>
          <a:bodyPr wrap="none" rtlCol="0">
            <a:spAutoFit/>
          </a:bodyPr>
          <a:lstStyle/>
          <a:p>
            <a:r>
              <a:rPr lang="en-US" altLang="zh-TW" dirty="0" smtClean="0"/>
              <a:t>(a)</a:t>
            </a:r>
            <a:endParaRPr lang="zh-TW" altLang="en-US" dirty="0"/>
          </a:p>
        </p:txBody>
      </p:sp>
      <p:sp>
        <p:nvSpPr>
          <p:cNvPr id="7" name="文字方塊 6"/>
          <p:cNvSpPr txBox="1"/>
          <p:nvPr/>
        </p:nvSpPr>
        <p:spPr>
          <a:xfrm>
            <a:off x="5508104" y="2132856"/>
            <a:ext cx="450764" cy="369332"/>
          </a:xfrm>
          <a:prstGeom prst="rect">
            <a:avLst/>
          </a:prstGeom>
          <a:noFill/>
        </p:spPr>
        <p:txBody>
          <a:bodyPr wrap="none" rtlCol="0">
            <a:spAutoFit/>
          </a:bodyPr>
          <a:lstStyle/>
          <a:p>
            <a:r>
              <a:rPr lang="en-US" altLang="zh-TW" dirty="0" smtClean="0"/>
              <a:t>(b)</a:t>
            </a:r>
            <a:endParaRPr lang="zh-TW" altLang="en-US" dirty="0"/>
          </a:p>
        </p:txBody>
      </p:sp>
      <p:sp>
        <p:nvSpPr>
          <p:cNvPr id="8" name="文字方塊 7"/>
          <p:cNvSpPr txBox="1"/>
          <p:nvPr/>
        </p:nvSpPr>
        <p:spPr>
          <a:xfrm>
            <a:off x="1475656" y="4293096"/>
            <a:ext cx="436338" cy="369332"/>
          </a:xfrm>
          <a:prstGeom prst="rect">
            <a:avLst/>
          </a:prstGeom>
          <a:noFill/>
        </p:spPr>
        <p:txBody>
          <a:bodyPr wrap="none" rtlCol="0">
            <a:spAutoFit/>
          </a:bodyPr>
          <a:lstStyle/>
          <a:p>
            <a:r>
              <a:rPr lang="en-US" altLang="zh-TW" dirty="0" smtClean="0"/>
              <a:t>(c)</a:t>
            </a:r>
            <a:endParaRPr lang="zh-TW" altLang="en-US" dirty="0"/>
          </a:p>
        </p:txBody>
      </p:sp>
      <p:sp>
        <p:nvSpPr>
          <p:cNvPr id="9" name="文字方塊 8"/>
          <p:cNvSpPr txBox="1"/>
          <p:nvPr/>
        </p:nvSpPr>
        <p:spPr>
          <a:xfrm>
            <a:off x="5508104" y="4293096"/>
            <a:ext cx="452368" cy="369332"/>
          </a:xfrm>
          <a:prstGeom prst="rect">
            <a:avLst/>
          </a:prstGeom>
          <a:noFill/>
        </p:spPr>
        <p:txBody>
          <a:bodyPr wrap="none" rtlCol="0">
            <a:spAutoFit/>
          </a:bodyPr>
          <a:lstStyle/>
          <a:p>
            <a:r>
              <a:rPr lang="en-US" altLang="zh-TW" dirty="0" smtClean="0"/>
              <a:t>(d)</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692696"/>
            <a:ext cx="5827236" cy="400110"/>
          </a:xfrm>
          <a:prstGeom prst="rect">
            <a:avLst/>
          </a:prstGeom>
          <a:noFill/>
        </p:spPr>
        <p:txBody>
          <a:bodyPr wrap="none" rtlCol="0">
            <a:spAutoFit/>
          </a:bodyPr>
          <a:lstStyle/>
          <a:p>
            <a:r>
              <a:rPr lang="zh-TW" altLang="en-US" sz="2000" b="1" dirty="0" smtClean="0">
                <a:solidFill>
                  <a:srgbClr val="C00000"/>
                </a:solidFill>
              </a:rPr>
              <a:t>納莉颱風登陸台灣後的第一個小時的經向流的變化</a:t>
            </a:r>
            <a:endParaRPr lang="zh-TW" altLang="en-US" sz="2000" b="1" dirty="0">
              <a:solidFill>
                <a:srgbClr val="C00000"/>
              </a:solidFill>
            </a:endParaRPr>
          </a:p>
        </p:txBody>
      </p:sp>
      <p:pic>
        <p:nvPicPr>
          <p:cNvPr id="8" name="內容版面配置區 3" descr="圖11.jpg"/>
          <p:cNvPicPr>
            <a:picLocks noChangeAspect="1"/>
          </p:cNvPicPr>
          <p:nvPr/>
        </p:nvPicPr>
        <p:blipFill>
          <a:blip r:embed="rId3" cstate="print"/>
          <a:stretch>
            <a:fillRect/>
          </a:stretch>
        </p:blipFill>
        <p:spPr>
          <a:xfrm>
            <a:off x="1619672" y="1268760"/>
            <a:ext cx="7139886" cy="5447363"/>
          </a:xfrm>
          <a:prstGeom prst="rect">
            <a:avLst/>
          </a:prstGeom>
        </p:spPr>
      </p:pic>
      <p:sp>
        <p:nvSpPr>
          <p:cNvPr id="9" name="文字方塊 8"/>
          <p:cNvSpPr txBox="1"/>
          <p:nvPr/>
        </p:nvSpPr>
        <p:spPr>
          <a:xfrm>
            <a:off x="1979712" y="1484784"/>
            <a:ext cx="433132" cy="369332"/>
          </a:xfrm>
          <a:prstGeom prst="rect">
            <a:avLst/>
          </a:prstGeom>
          <a:noFill/>
        </p:spPr>
        <p:txBody>
          <a:bodyPr wrap="none" rtlCol="0">
            <a:spAutoFit/>
          </a:bodyPr>
          <a:lstStyle/>
          <a:p>
            <a:r>
              <a:rPr lang="en-US" altLang="zh-TW" dirty="0" smtClean="0"/>
              <a:t>(a)</a:t>
            </a:r>
            <a:endParaRPr lang="zh-TW" altLang="en-US" dirty="0"/>
          </a:p>
        </p:txBody>
      </p:sp>
      <p:sp>
        <p:nvSpPr>
          <p:cNvPr id="10" name="文字方塊 9"/>
          <p:cNvSpPr txBox="1"/>
          <p:nvPr/>
        </p:nvSpPr>
        <p:spPr>
          <a:xfrm>
            <a:off x="5364088" y="1484784"/>
            <a:ext cx="450764" cy="369332"/>
          </a:xfrm>
          <a:prstGeom prst="rect">
            <a:avLst/>
          </a:prstGeom>
          <a:noFill/>
        </p:spPr>
        <p:txBody>
          <a:bodyPr wrap="none" rtlCol="0">
            <a:spAutoFit/>
          </a:bodyPr>
          <a:lstStyle/>
          <a:p>
            <a:r>
              <a:rPr lang="en-US" altLang="zh-TW" dirty="0" smtClean="0"/>
              <a:t>(b)</a:t>
            </a:r>
            <a:endParaRPr lang="zh-TW" altLang="en-US" dirty="0"/>
          </a:p>
        </p:txBody>
      </p:sp>
      <p:sp>
        <p:nvSpPr>
          <p:cNvPr id="11" name="文字方塊 10"/>
          <p:cNvSpPr txBox="1"/>
          <p:nvPr/>
        </p:nvSpPr>
        <p:spPr>
          <a:xfrm>
            <a:off x="1979712" y="3212976"/>
            <a:ext cx="436338" cy="369332"/>
          </a:xfrm>
          <a:prstGeom prst="rect">
            <a:avLst/>
          </a:prstGeom>
          <a:noFill/>
        </p:spPr>
        <p:txBody>
          <a:bodyPr wrap="none" rtlCol="0">
            <a:spAutoFit/>
          </a:bodyPr>
          <a:lstStyle/>
          <a:p>
            <a:r>
              <a:rPr lang="en-US" altLang="zh-TW" dirty="0" smtClean="0"/>
              <a:t>(c)</a:t>
            </a:r>
            <a:endParaRPr lang="zh-TW" altLang="en-US" dirty="0"/>
          </a:p>
        </p:txBody>
      </p:sp>
      <p:sp>
        <p:nvSpPr>
          <p:cNvPr id="12" name="文字方塊 11"/>
          <p:cNvSpPr txBox="1"/>
          <p:nvPr/>
        </p:nvSpPr>
        <p:spPr>
          <a:xfrm>
            <a:off x="5436096" y="3212976"/>
            <a:ext cx="452368" cy="369332"/>
          </a:xfrm>
          <a:prstGeom prst="rect">
            <a:avLst/>
          </a:prstGeom>
          <a:noFill/>
        </p:spPr>
        <p:txBody>
          <a:bodyPr wrap="none" rtlCol="0">
            <a:spAutoFit/>
          </a:bodyPr>
          <a:lstStyle/>
          <a:p>
            <a:r>
              <a:rPr lang="en-US" altLang="zh-TW" dirty="0" smtClean="0"/>
              <a:t>(d)</a:t>
            </a:r>
            <a:endParaRPr lang="zh-TW" altLang="en-US" dirty="0"/>
          </a:p>
        </p:txBody>
      </p:sp>
      <p:sp>
        <p:nvSpPr>
          <p:cNvPr id="13" name="文字方塊 12"/>
          <p:cNvSpPr txBox="1"/>
          <p:nvPr/>
        </p:nvSpPr>
        <p:spPr>
          <a:xfrm>
            <a:off x="1979712" y="4869160"/>
            <a:ext cx="445956" cy="369332"/>
          </a:xfrm>
          <a:prstGeom prst="rect">
            <a:avLst/>
          </a:prstGeom>
          <a:noFill/>
        </p:spPr>
        <p:txBody>
          <a:bodyPr wrap="none" rtlCol="0">
            <a:spAutoFit/>
          </a:bodyPr>
          <a:lstStyle/>
          <a:p>
            <a:r>
              <a:rPr lang="en-US" altLang="zh-TW" dirty="0" smtClean="0"/>
              <a:t>(e)</a:t>
            </a:r>
            <a:endParaRPr lang="zh-TW" altLang="en-US" dirty="0"/>
          </a:p>
        </p:txBody>
      </p:sp>
      <p:sp>
        <p:nvSpPr>
          <p:cNvPr id="14" name="文字方塊 13"/>
          <p:cNvSpPr txBox="1"/>
          <p:nvPr/>
        </p:nvSpPr>
        <p:spPr>
          <a:xfrm>
            <a:off x="5364088" y="4869160"/>
            <a:ext cx="393056" cy="369332"/>
          </a:xfrm>
          <a:prstGeom prst="rect">
            <a:avLst/>
          </a:prstGeom>
          <a:noFill/>
        </p:spPr>
        <p:txBody>
          <a:bodyPr wrap="none" rtlCol="0">
            <a:spAutoFit/>
          </a:bodyPr>
          <a:lstStyle/>
          <a:p>
            <a:r>
              <a:rPr lang="en-US" altLang="zh-TW" dirty="0" smtClean="0"/>
              <a:t>(f)</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14.jpg"/>
          <p:cNvPicPr>
            <a:picLocks noGrp="1" noChangeAspect="1"/>
          </p:cNvPicPr>
          <p:nvPr>
            <p:ph idx="1"/>
          </p:nvPr>
        </p:nvPicPr>
        <p:blipFill>
          <a:blip r:embed="rId3" cstate="print"/>
          <a:stretch>
            <a:fillRect/>
          </a:stretch>
        </p:blipFill>
        <p:spPr>
          <a:xfrm>
            <a:off x="2267744" y="1124744"/>
            <a:ext cx="5744389" cy="5733256"/>
          </a:xfrm>
        </p:spPr>
      </p:pic>
      <p:sp>
        <p:nvSpPr>
          <p:cNvPr id="6" name="文字方塊 5"/>
          <p:cNvSpPr txBox="1"/>
          <p:nvPr/>
        </p:nvSpPr>
        <p:spPr>
          <a:xfrm>
            <a:off x="1531888" y="620688"/>
            <a:ext cx="7350089" cy="400110"/>
          </a:xfrm>
          <a:prstGeom prst="rect">
            <a:avLst/>
          </a:prstGeom>
          <a:noFill/>
        </p:spPr>
        <p:txBody>
          <a:bodyPr wrap="none" rtlCol="0">
            <a:spAutoFit/>
          </a:bodyPr>
          <a:lstStyle/>
          <a:p>
            <a:pPr algn="ctr"/>
            <a:r>
              <a:rPr lang="zh-TW" altLang="zh-TW" sz="2000" b="1" dirty="0" smtClean="0">
                <a:solidFill>
                  <a:srgbClr val="C00000"/>
                </a:solidFill>
              </a:rPr>
              <a:t>半徑</a:t>
            </a:r>
            <a:r>
              <a:rPr lang="en-US" altLang="zh-TW" sz="2000" b="1" dirty="0" smtClean="0">
                <a:solidFill>
                  <a:srgbClr val="C00000"/>
                </a:solidFill>
              </a:rPr>
              <a:t>35km</a:t>
            </a:r>
            <a:r>
              <a:rPr lang="zh-TW" altLang="zh-TW" sz="2000" b="1" dirty="0" smtClean="0">
                <a:solidFill>
                  <a:srgbClr val="C00000"/>
                </a:solidFill>
              </a:rPr>
              <a:t>處的徑向動量收支項的垂直</a:t>
            </a:r>
            <a:r>
              <a:rPr lang="en-US" altLang="zh-TW" sz="2000" b="1" dirty="0" smtClean="0">
                <a:solidFill>
                  <a:srgbClr val="C00000"/>
                </a:solidFill>
              </a:rPr>
              <a:t>-</a:t>
            </a:r>
            <a:r>
              <a:rPr lang="zh-TW" altLang="zh-TW" sz="2000" b="1" dirty="0" smtClean="0">
                <a:solidFill>
                  <a:srgbClr val="C00000"/>
                </a:solidFill>
              </a:rPr>
              <a:t>方位角的分佈</a:t>
            </a:r>
            <a:r>
              <a:rPr lang="zh-TW" altLang="en-US" sz="2000" b="1" dirty="0" smtClean="0">
                <a:solidFill>
                  <a:srgbClr val="C00000"/>
                </a:solidFill>
              </a:rPr>
              <a:t>做</a:t>
            </a:r>
            <a:r>
              <a:rPr lang="zh-TW" altLang="zh-TW" sz="2000" b="1" dirty="0" smtClean="0">
                <a:solidFill>
                  <a:srgbClr val="C00000"/>
                </a:solidFill>
              </a:rPr>
              <a:t>時間平均</a:t>
            </a:r>
            <a:endParaRPr lang="zh-TW" altLang="en-US" sz="2000" b="1" dirty="0">
              <a:solidFill>
                <a:srgbClr val="C00000"/>
              </a:solidFill>
            </a:endParaRPr>
          </a:p>
        </p:txBody>
      </p:sp>
      <p:sp>
        <p:nvSpPr>
          <p:cNvPr id="5" name="文字方塊 4"/>
          <p:cNvSpPr txBox="1"/>
          <p:nvPr/>
        </p:nvSpPr>
        <p:spPr>
          <a:xfrm>
            <a:off x="2555776" y="1268760"/>
            <a:ext cx="482824" cy="369332"/>
          </a:xfrm>
          <a:prstGeom prst="rect">
            <a:avLst/>
          </a:prstGeom>
          <a:noFill/>
        </p:spPr>
        <p:txBody>
          <a:bodyPr wrap="none" rtlCol="0">
            <a:spAutoFit/>
          </a:bodyPr>
          <a:lstStyle/>
          <a:p>
            <a:r>
              <a:rPr lang="en-US" altLang="zh-TW" b="1" dirty="0" smtClean="0"/>
              <a:t>(a)</a:t>
            </a:r>
            <a:endParaRPr lang="zh-TW" altLang="en-US" b="1" dirty="0"/>
          </a:p>
        </p:txBody>
      </p:sp>
      <p:sp>
        <p:nvSpPr>
          <p:cNvPr id="7" name="文字方塊 6"/>
          <p:cNvSpPr txBox="1"/>
          <p:nvPr/>
        </p:nvSpPr>
        <p:spPr>
          <a:xfrm>
            <a:off x="5364088" y="1268760"/>
            <a:ext cx="495649" cy="369332"/>
          </a:xfrm>
          <a:prstGeom prst="rect">
            <a:avLst/>
          </a:prstGeom>
          <a:noFill/>
        </p:spPr>
        <p:txBody>
          <a:bodyPr wrap="none" rtlCol="0">
            <a:spAutoFit/>
          </a:bodyPr>
          <a:lstStyle/>
          <a:p>
            <a:r>
              <a:rPr lang="en-US" altLang="zh-TW" b="1" dirty="0" smtClean="0"/>
              <a:t>(b)</a:t>
            </a:r>
            <a:endParaRPr lang="zh-TW" altLang="en-US" b="1" dirty="0"/>
          </a:p>
        </p:txBody>
      </p:sp>
      <p:sp>
        <p:nvSpPr>
          <p:cNvPr id="8" name="文字方塊 7"/>
          <p:cNvSpPr txBox="1"/>
          <p:nvPr/>
        </p:nvSpPr>
        <p:spPr>
          <a:xfrm>
            <a:off x="2555776" y="3068960"/>
            <a:ext cx="476412" cy="369332"/>
          </a:xfrm>
          <a:prstGeom prst="rect">
            <a:avLst/>
          </a:prstGeom>
          <a:noFill/>
        </p:spPr>
        <p:txBody>
          <a:bodyPr wrap="none" rtlCol="0">
            <a:spAutoFit/>
          </a:bodyPr>
          <a:lstStyle/>
          <a:p>
            <a:r>
              <a:rPr lang="en-US" altLang="zh-TW" b="1" dirty="0" smtClean="0"/>
              <a:t>(c)</a:t>
            </a:r>
            <a:endParaRPr lang="zh-TW" altLang="en-US" b="1" dirty="0"/>
          </a:p>
        </p:txBody>
      </p:sp>
      <p:sp>
        <p:nvSpPr>
          <p:cNvPr id="9" name="文字方塊 8"/>
          <p:cNvSpPr txBox="1"/>
          <p:nvPr/>
        </p:nvSpPr>
        <p:spPr>
          <a:xfrm>
            <a:off x="5364088" y="3068960"/>
            <a:ext cx="495649" cy="369332"/>
          </a:xfrm>
          <a:prstGeom prst="rect">
            <a:avLst/>
          </a:prstGeom>
          <a:noFill/>
        </p:spPr>
        <p:txBody>
          <a:bodyPr wrap="none" rtlCol="0">
            <a:spAutoFit/>
          </a:bodyPr>
          <a:lstStyle/>
          <a:p>
            <a:r>
              <a:rPr lang="en-US" altLang="zh-TW" b="1" dirty="0" smtClean="0"/>
              <a:t>(d)</a:t>
            </a:r>
            <a:endParaRPr lang="zh-TW" altLang="en-US" b="1" dirty="0"/>
          </a:p>
        </p:txBody>
      </p:sp>
      <p:sp>
        <p:nvSpPr>
          <p:cNvPr id="10" name="文字方塊 9"/>
          <p:cNvSpPr txBox="1"/>
          <p:nvPr/>
        </p:nvSpPr>
        <p:spPr>
          <a:xfrm>
            <a:off x="2555776" y="4869160"/>
            <a:ext cx="487634" cy="369332"/>
          </a:xfrm>
          <a:prstGeom prst="rect">
            <a:avLst/>
          </a:prstGeom>
          <a:noFill/>
        </p:spPr>
        <p:txBody>
          <a:bodyPr wrap="none" rtlCol="0">
            <a:spAutoFit/>
          </a:bodyPr>
          <a:lstStyle/>
          <a:p>
            <a:r>
              <a:rPr lang="en-US" altLang="zh-TW" b="1" dirty="0" smtClean="0"/>
              <a:t>(e)</a:t>
            </a:r>
            <a:endParaRPr lang="zh-TW" altLang="en-US" b="1" dirty="0"/>
          </a:p>
        </p:txBody>
      </p:sp>
      <p:sp>
        <p:nvSpPr>
          <p:cNvPr id="11" name="文字方塊 10"/>
          <p:cNvSpPr txBox="1"/>
          <p:nvPr/>
        </p:nvSpPr>
        <p:spPr>
          <a:xfrm>
            <a:off x="5364088" y="4941168"/>
            <a:ext cx="429926" cy="369332"/>
          </a:xfrm>
          <a:prstGeom prst="rect">
            <a:avLst/>
          </a:prstGeom>
          <a:noFill/>
        </p:spPr>
        <p:txBody>
          <a:bodyPr wrap="none" rtlCol="0">
            <a:spAutoFit/>
          </a:bodyPr>
          <a:lstStyle/>
          <a:p>
            <a:r>
              <a:rPr lang="en-US" altLang="zh-TW" b="1" dirty="0" smtClean="0"/>
              <a:t>(f)</a:t>
            </a:r>
            <a:endParaRPr lang="zh-TW" alt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03648" y="620688"/>
            <a:ext cx="7606570" cy="400110"/>
          </a:xfrm>
          <a:prstGeom prst="rect">
            <a:avLst/>
          </a:prstGeom>
          <a:noFill/>
        </p:spPr>
        <p:txBody>
          <a:bodyPr wrap="none" rtlCol="0">
            <a:spAutoFit/>
          </a:bodyPr>
          <a:lstStyle/>
          <a:p>
            <a:r>
              <a:rPr lang="zh-TW" altLang="zh-TW" sz="2000" b="1" dirty="0" smtClean="0">
                <a:solidFill>
                  <a:srgbClr val="C00000"/>
                </a:solidFill>
              </a:rPr>
              <a:t>半徑為</a:t>
            </a:r>
            <a:r>
              <a:rPr lang="en-US" altLang="zh-TW" sz="2000" b="1" dirty="0" smtClean="0">
                <a:solidFill>
                  <a:srgbClr val="C00000"/>
                </a:solidFill>
              </a:rPr>
              <a:t>60km</a:t>
            </a:r>
            <a:r>
              <a:rPr lang="zh-TW" altLang="zh-TW" sz="2000" b="1" dirty="0" smtClean="0">
                <a:solidFill>
                  <a:srgbClr val="C00000"/>
                </a:solidFill>
              </a:rPr>
              <a:t>處的徑向動量收支項的垂直</a:t>
            </a:r>
            <a:r>
              <a:rPr lang="en-US" altLang="zh-TW" sz="2000" b="1" dirty="0" smtClean="0">
                <a:solidFill>
                  <a:srgbClr val="C00000"/>
                </a:solidFill>
              </a:rPr>
              <a:t>-</a:t>
            </a:r>
            <a:r>
              <a:rPr lang="zh-TW" altLang="zh-TW" sz="2000" b="1" dirty="0" smtClean="0">
                <a:solidFill>
                  <a:srgbClr val="C00000"/>
                </a:solidFill>
              </a:rPr>
              <a:t>方位角的分佈</a:t>
            </a:r>
            <a:r>
              <a:rPr lang="zh-TW" altLang="en-US" sz="2000" b="1" dirty="0" smtClean="0">
                <a:solidFill>
                  <a:srgbClr val="C00000"/>
                </a:solidFill>
              </a:rPr>
              <a:t>做</a:t>
            </a:r>
            <a:r>
              <a:rPr lang="zh-TW" altLang="zh-TW" sz="2000" b="1" dirty="0" smtClean="0">
                <a:solidFill>
                  <a:srgbClr val="C00000"/>
                </a:solidFill>
              </a:rPr>
              <a:t>時間平均</a:t>
            </a:r>
            <a:endParaRPr lang="zh-TW" altLang="en-US" sz="2000" b="1" dirty="0">
              <a:solidFill>
                <a:srgbClr val="C00000"/>
              </a:solidFill>
            </a:endParaRPr>
          </a:p>
        </p:txBody>
      </p:sp>
      <p:pic>
        <p:nvPicPr>
          <p:cNvPr id="7" name="內容版面配置區 6" descr="圖15.jpg"/>
          <p:cNvPicPr>
            <a:picLocks noGrp="1" noChangeAspect="1"/>
          </p:cNvPicPr>
          <p:nvPr>
            <p:ph idx="1"/>
          </p:nvPr>
        </p:nvPicPr>
        <p:blipFill>
          <a:blip r:embed="rId3" cstate="print"/>
          <a:stretch>
            <a:fillRect/>
          </a:stretch>
        </p:blipFill>
        <p:spPr>
          <a:xfrm>
            <a:off x="2267744" y="1205117"/>
            <a:ext cx="5647410" cy="5652883"/>
          </a:xfrm>
        </p:spPr>
      </p:pic>
      <p:sp>
        <p:nvSpPr>
          <p:cNvPr id="4" name="文字方塊 3"/>
          <p:cNvSpPr txBox="1"/>
          <p:nvPr/>
        </p:nvSpPr>
        <p:spPr>
          <a:xfrm>
            <a:off x="2555776" y="1340768"/>
            <a:ext cx="482824" cy="369332"/>
          </a:xfrm>
          <a:prstGeom prst="rect">
            <a:avLst/>
          </a:prstGeom>
          <a:noFill/>
        </p:spPr>
        <p:txBody>
          <a:bodyPr wrap="none" rtlCol="0">
            <a:spAutoFit/>
          </a:bodyPr>
          <a:lstStyle/>
          <a:p>
            <a:r>
              <a:rPr lang="en-US" altLang="zh-TW" b="1" dirty="0" smtClean="0"/>
              <a:t>(a)</a:t>
            </a:r>
            <a:endParaRPr lang="zh-TW" altLang="en-US" b="1" dirty="0"/>
          </a:p>
        </p:txBody>
      </p:sp>
      <p:sp>
        <p:nvSpPr>
          <p:cNvPr id="6" name="文字方塊 5"/>
          <p:cNvSpPr txBox="1"/>
          <p:nvPr/>
        </p:nvSpPr>
        <p:spPr>
          <a:xfrm>
            <a:off x="5292080" y="1340768"/>
            <a:ext cx="495649" cy="369332"/>
          </a:xfrm>
          <a:prstGeom prst="rect">
            <a:avLst/>
          </a:prstGeom>
          <a:noFill/>
        </p:spPr>
        <p:txBody>
          <a:bodyPr wrap="none" rtlCol="0">
            <a:spAutoFit/>
          </a:bodyPr>
          <a:lstStyle/>
          <a:p>
            <a:r>
              <a:rPr lang="en-US" altLang="zh-TW" b="1" dirty="0" smtClean="0"/>
              <a:t>(b)</a:t>
            </a:r>
            <a:endParaRPr lang="zh-TW" altLang="en-US" b="1" dirty="0"/>
          </a:p>
        </p:txBody>
      </p:sp>
      <p:sp>
        <p:nvSpPr>
          <p:cNvPr id="8" name="文字方塊 7"/>
          <p:cNvSpPr txBox="1"/>
          <p:nvPr/>
        </p:nvSpPr>
        <p:spPr>
          <a:xfrm>
            <a:off x="2555776" y="3068960"/>
            <a:ext cx="476412" cy="369332"/>
          </a:xfrm>
          <a:prstGeom prst="rect">
            <a:avLst/>
          </a:prstGeom>
          <a:noFill/>
        </p:spPr>
        <p:txBody>
          <a:bodyPr wrap="none" rtlCol="0">
            <a:spAutoFit/>
          </a:bodyPr>
          <a:lstStyle/>
          <a:p>
            <a:r>
              <a:rPr lang="en-US" altLang="zh-TW" b="1" dirty="0" smtClean="0"/>
              <a:t>(c)</a:t>
            </a:r>
            <a:endParaRPr lang="zh-TW" altLang="en-US" b="1" dirty="0"/>
          </a:p>
        </p:txBody>
      </p:sp>
      <p:sp>
        <p:nvSpPr>
          <p:cNvPr id="9" name="文字方塊 8"/>
          <p:cNvSpPr txBox="1"/>
          <p:nvPr/>
        </p:nvSpPr>
        <p:spPr>
          <a:xfrm>
            <a:off x="5364088" y="3068960"/>
            <a:ext cx="495649" cy="369332"/>
          </a:xfrm>
          <a:prstGeom prst="rect">
            <a:avLst/>
          </a:prstGeom>
          <a:noFill/>
        </p:spPr>
        <p:txBody>
          <a:bodyPr wrap="none" rtlCol="0">
            <a:spAutoFit/>
          </a:bodyPr>
          <a:lstStyle/>
          <a:p>
            <a:r>
              <a:rPr lang="en-US" altLang="zh-TW" b="1" dirty="0" smtClean="0"/>
              <a:t>(d)</a:t>
            </a:r>
            <a:endParaRPr lang="zh-TW" altLang="en-US" b="1" dirty="0"/>
          </a:p>
        </p:txBody>
      </p:sp>
      <p:sp>
        <p:nvSpPr>
          <p:cNvPr id="10" name="文字方塊 9"/>
          <p:cNvSpPr txBox="1"/>
          <p:nvPr/>
        </p:nvSpPr>
        <p:spPr>
          <a:xfrm>
            <a:off x="2555776" y="4869160"/>
            <a:ext cx="487634" cy="369332"/>
          </a:xfrm>
          <a:prstGeom prst="rect">
            <a:avLst/>
          </a:prstGeom>
          <a:noFill/>
        </p:spPr>
        <p:txBody>
          <a:bodyPr wrap="none" rtlCol="0">
            <a:spAutoFit/>
          </a:bodyPr>
          <a:lstStyle/>
          <a:p>
            <a:r>
              <a:rPr lang="en-US" altLang="zh-TW" b="1" dirty="0" smtClean="0"/>
              <a:t>(e)</a:t>
            </a:r>
            <a:endParaRPr lang="zh-TW" altLang="en-US" b="1" dirty="0"/>
          </a:p>
        </p:txBody>
      </p:sp>
      <p:sp>
        <p:nvSpPr>
          <p:cNvPr id="11" name="文字方塊 10"/>
          <p:cNvSpPr txBox="1"/>
          <p:nvPr/>
        </p:nvSpPr>
        <p:spPr>
          <a:xfrm>
            <a:off x="5364088" y="4941168"/>
            <a:ext cx="429926" cy="369332"/>
          </a:xfrm>
          <a:prstGeom prst="rect">
            <a:avLst/>
          </a:prstGeom>
          <a:noFill/>
        </p:spPr>
        <p:txBody>
          <a:bodyPr wrap="none" rtlCol="0">
            <a:spAutoFit/>
          </a:bodyPr>
          <a:lstStyle/>
          <a:p>
            <a:r>
              <a:rPr lang="en-US" altLang="zh-TW" b="1" dirty="0" smtClean="0"/>
              <a:t>(f)</a:t>
            </a:r>
            <a:endParaRPr lang="zh-TW" alt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16.jpg"/>
          <p:cNvPicPr>
            <a:picLocks noGrp="1" noChangeAspect="1"/>
          </p:cNvPicPr>
          <p:nvPr>
            <p:ph idx="1"/>
          </p:nvPr>
        </p:nvPicPr>
        <p:blipFill>
          <a:blip r:embed="rId3" cstate="print"/>
          <a:stretch>
            <a:fillRect/>
          </a:stretch>
        </p:blipFill>
        <p:spPr>
          <a:xfrm>
            <a:off x="3059832" y="1318169"/>
            <a:ext cx="3960440" cy="5539831"/>
          </a:xfrm>
        </p:spPr>
      </p:pic>
      <p:sp>
        <p:nvSpPr>
          <p:cNvPr id="5" name="文字方塊 4"/>
          <p:cNvSpPr txBox="1"/>
          <p:nvPr/>
        </p:nvSpPr>
        <p:spPr>
          <a:xfrm>
            <a:off x="1835696" y="620688"/>
            <a:ext cx="6138219" cy="400110"/>
          </a:xfrm>
          <a:prstGeom prst="rect">
            <a:avLst/>
          </a:prstGeom>
          <a:noFill/>
        </p:spPr>
        <p:txBody>
          <a:bodyPr wrap="none" rtlCol="0">
            <a:spAutoFit/>
          </a:bodyPr>
          <a:lstStyle/>
          <a:p>
            <a:r>
              <a:rPr lang="zh-TW" altLang="zh-TW" sz="2000" b="1" dirty="0" smtClean="0">
                <a:solidFill>
                  <a:srgbClr val="C00000"/>
                </a:solidFill>
              </a:rPr>
              <a:t>非梯度風在半徑為</a:t>
            </a:r>
            <a:r>
              <a:rPr lang="en-US" altLang="zh-TW" sz="2000" b="1" dirty="0" smtClean="0">
                <a:solidFill>
                  <a:srgbClr val="C00000"/>
                </a:solidFill>
              </a:rPr>
              <a:t>35km</a:t>
            </a:r>
            <a:r>
              <a:rPr lang="zh-TW" altLang="zh-TW" sz="2000" b="1" dirty="0" smtClean="0">
                <a:solidFill>
                  <a:srgbClr val="C00000"/>
                </a:solidFill>
              </a:rPr>
              <a:t>和</a:t>
            </a:r>
            <a:r>
              <a:rPr lang="en-US" altLang="zh-TW" sz="2000" b="1" dirty="0" smtClean="0">
                <a:solidFill>
                  <a:srgbClr val="C00000"/>
                </a:solidFill>
              </a:rPr>
              <a:t>60km</a:t>
            </a:r>
            <a:r>
              <a:rPr lang="zh-TW" altLang="zh-TW" sz="2000" b="1" dirty="0" smtClean="0">
                <a:solidFill>
                  <a:srgbClr val="C00000"/>
                </a:solidFill>
              </a:rPr>
              <a:t>的垂直方為角的分佈</a:t>
            </a:r>
            <a:endParaRPr lang="zh-TW" altLang="en-US" sz="2000" b="1" dirty="0">
              <a:solidFill>
                <a:srgbClr val="C00000"/>
              </a:solidFill>
            </a:endParaRPr>
          </a:p>
        </p:txBody>
      </p:sp>
      <p:sp>
        <p:nvSpPr>
          <p:cNvPr id="6" name="文字方塊 5"/>
          <p:cNvSpPr txBox="1"/>
          <p:nvPr/>
        </p:nvSpPr>
        <p:spPr>
          <a:xfrm>
            <a:off x="3419872" y="1196752"/>
            <a:ext cx="1075936" cy="369332"/>
          </a:xfrm>
          <a:prstGeom prst="rect">
            <a:avLst/>
          </a:prstGeom>
          <a:noFill/>
        </p:spPr>
        <p:txBody>
          <a:bodyPr wrap="none" rtlCol="0">
            <a:spAutoFit/>
          </a:bodyPr>
          <a:lstStyle/>
          <a:p>
            <a:r>
              <a:rPr lang="en-US" altLang="zh-TW" b="1" dirty="0" smtClean="0"/>
              <a:t>R=35km</a:t>
            </a:r>
          </a:p>
        </p:txBody>
      </p:sp>
      <p:sp>
        <p:nvSpPr>
          <p:cNvPr id="7" name="文字方塊 6"/>
          <p:cNvSpPr txBox="1"/>
          <p:nvPr/>
        </p:nvSpPr>
        <p:spPr>
          <a:xfrm>
            <a:off x="3419872" y="3717032"/>
            <a:ext cx="1075936" cy="369332"/>
          </a:xfrm>
          <a:prstGeom prst="rect">
            <a:avLst/>
          </a:prstGeom>
          <a:noFill/>
        </p:spPr>
        <p:txBody>
          <a:bodyPr wrap="none" rtlCol="0">
            <a:spAutoFit/>
          </a:bodyPr>
          <a:lstStyle/>
          <a:p>
            <a:r>
              <a:rPr lang="en-US" altLang="zh-TW" b="1" dirty="0" smtClean="0"/>
              <a:t>R=60km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結論</a:t>
            </a:r>
            <a:endParaRPr lang="zh-TW" altLang="en-US" dirty="0"/>
          </a:p>
        </p:txBody>
      </p:sp>
      <p:sp>
        <p:nvSpPr>
          <p:cNvPr id="3" name="內容版面配置區 2"/>
          <p:cNvSpPr>
            <a:spLocks noGrp="1"/>
          </p:cNvSpPr>
          <p:nvPr>
            <p:ph idx="1"/>
          </p:nvPr>
        </p:nvSpPr>
        <p:spPr/>
        <p:txBody>
          <a:bodyPr>
            <a:normAutofit/>
          </a:bodyPr>
          <a:lstStyle/>
          <a:p>
            <a:r>
              <a:rPr lang="zh-TW" altLang="zh-TW" dirty="0" smtClean="0"/>
              <a:t>對於海洋上的風暴，在海洋邊界層之上和上層出流層之下，切向風可以近似於梯度風平衡</a:t>
            </a:r>
            <a:r>
              <a:rPr lang="zh-TW" altLang="en-US" dirty="0" smtClean="0"/>
              <a:t>。</a:t>
            </a:r>
            <a:endParaRPr lang="en-US" altLang="zh-TW" dirty="0" smtClean="0"/>
          </a:p>
          <a:p>
            <a:endParaRPr lang="en-US" altLang="zh-TW" dirty="0" smtClean="0"/>
          </a:p>
          <a:p>
            <a:r>
              <a:rPr lang="zh-TW" altLang="zh-TW" dirty="0" smtClean="0"/>
              <a:t>當颱風登陸後，亂流混合和地面摩擦力增加造成更強的梯度風不平衡，表示梯度風平衡模式不再適用於描述在陸地上的切向風。</a:t>
            </a:r>
            <a:endParaRPr lang="zh-TW" altLang="en-US"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dirty="0" smtClean="0"/>
              <a:t>在陸地上強的切向風造成正</a:t>
            </a:r>
            <a:r>
              <a:rPr lang="zh-TW" altLang="en-US" dirty="0" smtClean="0"/>
              <a:t>的</a:t>
            </a:r>
            <a:r>
              <a:rPr lang="zh-TW" altLang="zh-TW" dirty="0" smtClean="0"/>
              <a:t>氣壓</a:t>
            </a:r>
            <a:r>
              <a:rPr lang="zh-TW" altLang="en-US" dirty="0" smtClean="0"/>
              <a:t>梯度力</a:t>
            </a:r>
            <a:r>
              <a:rPr lang="zh-TW" altLang="zh-TW" dirty="0" smtClean="0"/>
              <a:t>，導致絕對角動量隨時間</a:t>
            </a:r>
            <a:r>
              <a:rPr lang="zh-TW" altLang="en-US" dirty="0" smtClean="0"/>
              <a:t>增加</a:t>
            </a:r>
            <a:r>
              <a:rPr lang="zh-TW" altLang="zh-TW" dirty="0" smtClean="0"/>
              <a:t>。</a:t>
            </a:r>
            <a:endParaRPr lang="en-US" altLang="zh-TW" dirty="0" smtClean="0"/>
          </a:p>
          <a:p>
            <a:endParaRPr lang="en-US" altLang="zh-TW" dirty="0" smtClean="0"/>
          </a:p>
          <a:p>
            <a:r>
              <a:rPr lang="zh-TW" altLang="zh-TW" dirty="0" smtClean="0"/>
              <a:t>垂直平流的絕對角動量與水平平流的絕對角動量互為異相，且在陸地上地面摩擦力和亂流混合造成絕對角動量</a:t>
            </a:r>
            <a:r>
              <a:rPr lang="zh-TW" altLang="en-US" dirty="0" smtClean="0"/>
              <a:t>變小。</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7" y="1447800"/>
            <a:ext cx="7705701" cy="4933528"/>
          </a:xfrm>
        </p:spPr>
        <p:txBody>
          <a:bodyPr>
            <a:normAutofit/>
          </a:bodyPr>
          <a:lstStyle/>
          <a:p>
            <a:r>
              <a:rPr lang="zh-TW" altLang="zh-TW" dirty="0" smtClean="0"/>
              <a:t>離心力和科氏力過度對氣壓梯度力過度補償，</a:t>
            </a:r>
            <a:r>
              <a:rPr lang="zh-TW" altLang="en-US" dirty="0" smtClean="0"/>
              <a:t>導致</a:t>
            </a:r>
            <a:r>
              <a:rPr lang="zh-TW" altLang="zh-TW" dirty="0" smtClean="0"/>
              <a:t>超梯度加速度；陸地上眼牆內的強上升氣流使</a:t>
            </a:r>
            <a:r>
              <a:rPr lang="zh-TW" altLang="en-US" dirty="0" smtClean="0"/>
              <a:t>超</a:t>
            </a:r>
            <a:r>
              <a:rPr lang="zh-TW" altLang="zh-TW" dirty="0" smtClean="0"/>
              <a:t>梯度加速度垂直傳輸，造成徑向出流在中層傾斜。</a:t>
            </a:r>
            <a:endParaRPr lang="en-US" altLang="zh-TW" dirty="0" smtClean="0"/>
          </a:p>
          <a:p>
            <a:endParaRPr lang="en-US" altLang="zh-TW" dirty="0" smtClean="0"/>
          </a:p>
          <a:p>
            <a:r>
              <a:rPr lang="zh-TW" altLang="zh-TW" dirty="0" smtClean="0"/>
              <a:t>當納莉颱風仍然在海洋上時，由於動力近乎平衡的性質，絕對角動量和徑向動量的局部變化非常小。</a:t>
            </a:r>
            <a:endParaRPr lang="en-US" altLang="zh-TW" dirty="0" smtClean="0"/>
          </a:p>
          <a:p>
            <a:endParaRPr lang="zh-TW" altLang="zh-TW"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normAutofit fontScale="92500" lnSpcReduction="20000"/>
          </a:bodyPr>
          <a:lstStyle/>
          <a:p>
            <a:endParaRPr lang="en-US" altLang="zh-TW" dirty="0" smtClean="0"/>
          </a:p>
          <a:p>
            <a:r>
              <a:rPr lang="zh-TW" altLang="zh-TW" dirty="0" smtClean="0"/>
              <a:t>雖然已有許多對熱帶氣旋的觀測和模式的探討，</a:t>
            </a:r>
            <a:r>
              <a:rPr lang="zh-TW" altLang="en-US" dirty="0" smtClean="0"/>
              <a:t>以及颱風</a:t>
            </a:r>
            <a:r>
              <a:rPr lang="zh-TW" altLang="zh-TW" dirty="0" smtClean="0"/>
              <a:t>渦流的動力平衡在海洋上已經被廣泛的討論</a:t>
            </a:r>
            <a:r>
              <a:rPr lang="zh-TW" altLang="en-US" dirty="0" smtClean="0"/>
              <a:t>，</a:t>
            </a:r>
            <a:r>
              <a:rPr lang="zh-TW" altLang="zh-TW" dirty="0" smtClean="0"/>
              <a:t>但熱帶氣旋登陸後的切向和徑向風的發展</a:t>
            </a:r>
            <a:r>
              <a:rPr lang="zh-TW" altLang="en-US" dirty="0" smtClean="0"/>
              <a:t>和當颱風碰到高山地形時，核心內部的不平衡力和不平衡風的生成和分佈的了解</a:t>
            </a:r>
            <a:r>
              <a:rPr lang="zh-TW" altLang="zh-TW" dirty="0" smtClean="0"/>
              <a:t>還是非常有限。</a:t>
            </a:r>
            <a:endParaRPr lang="en-US" altLang="zh-TW" dirty="0" smtClean="0"/>
          </a:p>
          <a:p>
            <a:endParaRPr lang="en-US" altLang="zh-TW" dirty="0" smtClean="0"/>
          </a:p>
          <a:p>
            <a:r>
              <a:rPr lang="zh-TW" altLang="en-US" dirty="0" smtClean="0"/>
              <a:t>在海洋上可以</a:t>
            </a:r>
            <a:r>
              <a:rPr lang="zh-TW" altLang="zh-TW" dirty="0" smtClean="0"/>
              <a:t>使用梯度風平衡模式來描述熱帶氣旋的切向風，</a:t>
            </a:r>
            <a:r>
              <a:rPr lang="zh-TW" altLang="en-US" dirty="0" smtClean="0"/>
              <a:t>但</a:t>
            </a:r>
            <a:r>
              <a:rPr lang="zh-TW" altLang="zh-TW" dirty="0" smtClean="0"/>
              <a:t>在颱風登陸後</a:t>
            </a:r>
            <a:r>
              <a:rPr lang="zh-TW" altLang="en-US" dirty="0" smtClean="0"/>
              <a:t>則不適用</a:t>
            </a:r>
            <a:r>
              <a:rPr lang="zh-TW" altLang="zh-TW" dirty="0" smtClean="0"/>
              <a:t>。</a:t>
            </a:r>
            <a:endParaRPr lang="en-US" altLang="zh-TW" dirty="0" smtClean="0"/>
          </a:p>
          <a:p>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smtClean="0"/>
              <a:t>當納莉颱風登陸台灣北部後，不平衡力的增加造成絕對角動量和徑向動量有很大的改變，導致在陡峭的台灣地形，渦流和次環流的快速發展。</a:t>
            </a:r>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2708920"/>
            <a:ext cx="7498080" cy="1143000"/>
          </a:xfrm>
        </p:spPr>
        <p:txBody>
          <a:bodyPr/>
          <a:lstStyle/>
          <a:p>
            <a:pPr algn="ctr"/>
            <a:r>
              <a:rPr lang="en-US" altLang="zh-TW" b="1" dirty="0" smtClean="0"/>
              <a:t>END</a:t>
            </a:r>
            <a:endParaRPr lang="zh-TW" alt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圖12.jpg"/>
          <p:cNvPicPr>
            <a:picLocks noGrp="1" noChangeAspect="1"/>
          </p:cNvPicPr>
          <p:nvPr>
            <p:ph idx="1"/>
          </p:nvPr>
        </p:nvPicPr>
        <p:blipFill>
          <a:blip r:embed="rId3" cstate="print"/>
          <a:stretch>
            <a:fillRect/>
          </a:stretch>
        </p:blipFill>
        <p:spPr>
          <a:xfrm>
            <a:off x="1018821" y="1700808"/>
            <a:ext cx="8125179" cy="4188028"/>
          </a:xfrm>
        </p:spPr>
      </p:pic>
      <p:sp>
        <p:nvSpPr>
          <p:cNvPr id="5" name="文字方塊 4"/>
          <p:cNvSpPr txBox="1"/>
          <p:nvPr/>
        </p:nvSpPr>
        <p:spPr>
          <a:xfrm>
            <a:off x="2339752" y="764704"/>
            <a:ext cx="5570756" cy="400110"/>
          </a:xfrm>
          <a:prstGeom prst="rect">
            <a:avLst/>
          </a:prstGeom>
          <a:noFill/>
        </p:spPr>
        <p:txBody>
          <a:bodyPr wrap="none" rtlCol="0">
            <a:spAutoFit/>
          </a:bodyPr>
          <a:lstStyle/>
          <a:p>
            <a:pPr algn="ctr"/>
            <a:r>
              <a:rPr lang="zh-TW" altLang="zh-TW" sz="2000" b="1" dirty="0" smtClean="0">
                <a:solidFill>
                  <a:srgbClr val="C00000"/>
                </a:solidFill>
              </a:rPr>
              <a:t>水平平流，垂直平流之間的相關和局部變化趨勢</a:t>
            </a:r>
            <a:endParaRPr lang="zh-TW" altLang="en-US" sz="2000" b="1" dirty="0">
              <a:solidFill>
                <a:srgbClr val="C00000"/>
              </a:solidFill>
            </a:endParaRPr>
          </a:p>
        </p:txBody>
      </p:sp>
      <p:sp>
        <p:nvSpPr>
          <p:cNvPr id="7" name="文字方塊 6"/>
          <p:cNvSpPr txBox="1"/>
          <p:nvPr/>
        </p:nvSpPr>
        <p:spPr>
          <a:xfrm>
            <a:off x="1475656" y="1916832"/>
            <a:ext cx="433132" cy="369332"/>
          </a:xfrm>
          <a:prstGeom prst="rect">
            <a:avLst/>
          </a:prstGeom>
          <a:noFill/>
        </p:spPr>
        <p:txBody>
          <a:bodyPr wrap="none" rtlCol="0">
            <a:spAutoFit/>
          </a:bodyPr>
          <a:lstStyle/>
          <a:p>
            <a:r>
              <a:rPr lang="en-US" altLang="zh-TW" dirty="0" smtClean="0"/>
              <a:t>(a)</a:t>
            </a:r>
            <a:endParaRPr lang="zh-TW" altLang="en-US" dirty="0"/>
          </a:p>
        </p:txBody>
      </p:sp>
      <p:sp>
        <p:nvSpPr>
          <p:cNvPr id="8" name="文字方塊 7"/>
          <p:cNvSpPr txBox="1"/>
          <p:nvPr/>
        </p:nvSpPr>
        <p:spPr>
          <a:xfrm>
            <a:off x="5364088" y="1916832"/>
            <a:ext cx="450764" cy="369332"/>
          </a:xfrm>
          <a:prstGeom prst="rect">
            <a:avLst/>
          </a:prstGeom>
          <a:noFill/>
        </p:spPr>
        <p:txBody>
          <a:bodyPr wrap="none" rtlCol="0">
            <a:spAutoFit/>
          </a:bodyPr>
          <a:lstStyle/>
          <a:p>
            <a:r>
              <a:rPr lang="en-US" altLang="zh-TW" dirty="0" smtClean="0"/>
              <a:t>(b)</a:t>
            </a:r>
            <a:endParaRPr lang="zh-TW" altLang="en-US" dirty="0"/>
          </a:p>
        </p:txBody>
      </p:sp>
      <p:sp>
        <p:nvSpPr>
          <p:cNvPr id="9" name="文字方塊 8"/>
          <p:cNvSpPr txBox="1"/>
          <p:nvPr/>
        </p:nvSpPr>
        <p:spPr>
          <a:xfrm>
            <a:off x="1475656" y="3861048"/>
            <a:ext cx="436338" cy="369332"/>
          </a:xfrm>
          <a:prstGeom prst="rect">
            <a:avLst/>
          </a:prstGeom>
          <a:noFill/>
        </p:spPr>
        <p:txBody>
          <a:bodyPr wrap="none" rtlCol="0">
            <a:spAutoFit/>
          </a:bodyPr>
          <a:lstStyle/>
          <a:p>
            <a:r>
              <a:rPr lang="en-US" altLang="zh-TW" dirty="0" smtClean="0"/>
              <a:t>(c)</a:t>
            </a: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11d.jpg"/>
          <p:cNvPicPr>
            <a:picLocks noGrp="1" noChangeAspect="1"/>
          </p:cNvPicPr>
          <p:nvPr>
            <p:ph idx="1"/>
          </p:nvPr>
        </p:nvPicPr>
        <p:blipFill>
          <a:blip r:embed="rId3" cstate="print"/>
          <a:stretch>
            <a:fillRect/>
          </a:stretch>
        </p:blipFill>
        <p:spPr>
          <a:xfrm>
            <a:off x="2195736" y="692696"/>
            <a:ext cx="5625052" cy="3024336"/>
          </a:xfrm>
        </p:spPr>
      </p:pic>
      <p:pic>
        <p:nvPicPr>
          <p:cNvPr id="5" name="圖片 4" descr="圖12c.jpg"/>
          <p:cNvPicPr>
            <a:picLocks noChangeAspect="1"/>
          </p:cNvPicPr>
          <p:nvPr/>
        </p:nvPicPr>
        <p:blipFill>
          <a:blip r:embed="rId4" cstate="print"/>
          <a:stretch>
            <a:fillRect/>
          </a:stretch>
        </p:blipFill>
        <p:spPr>
          <a:xfrm>
            <a:off x="2141072" y="3501008"/>
            <a:ext cx="5758980" cy="30963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圖13.jpg"/>
          <p:cNvPicPr>
            <a:picLocks noGrp="1" noChangeAspect="1"/>
          </p:cNvPicPr>
          <p:nvPr>
            <p:ph idx="1"/>
          </p:nvPr>
        </p:nvPicPr>
        <p:blipFill>
          <a:blip r:embed="rId3" cstate="print"/>
          <a:stretch>
            <a:fillRect/>
          </a:stretch>
        </p:blipFill>
        <p:spPr>
          <a:xfrm>
            <a:off x="2411760" y="1239727"/>
            <a:ext cx="5268125" cy="5618273"/>
          </a:xfrm>
        </p:spPr>
      </p:pic>
      <p:sp>
        <p:nvSpPr>
          <p:cNvPr id="6" name="文字方塊 5"/>
          <p:cNvSpPr txBox="1"/>
          <p:nvPr/>
        </p:nvSpPr>
        <p:spPr>
          <a:xfrm>
            <a:off x="2051720" y="548680"/>
            <a:ext cx="5827236" cy="400110"/>
          </a:xfrm>
          <a:prstGeom prst="rect">
            <a:avLst/>
          </a:prstGeom>
          <a:noFill/>
        </p:spPr>
        <p:txBody>
          <a:bodyPr wrap="none" rtlCol="0">
            <a:spAutoFit/>
          </a:bodyPr>
          <a:lstStyle/>
          <a:p>
            <a:r>
              <a:rPr lang="zh-TW" altLang="zh-TW" sz="2000" b="1" dirty="0" smtClean="0">
                <a:solidFill>
                  <a:srgbClr val="C00000"/>
                </a:solidFill>
              </a:rPr>
              <a:t>經向風整體隨時間變化趨勢和非梯度風的垂直分布</a:t>
            </a:r>
            <a:endParaRPr lang="zh-TW" altLang="en-US" sz="2000" b="1" dirty="0">
              <a:solidFill>
                <a:srgbClr val="C00000"/>
              </a:solidFill>
            </a:endParaRPr>
          </a:p>
        </p:txBody>
      </p:sp>
      <p:sp>
        <p:nvSpPr>
          <p:cNvPr id="5" name="文字方塊 4"/>
          <p:cNvSpPr txBox="1"/>
          <p:nvPr/>
        </p:nvSpPr>
        <p:spPr>
          <a:xfrm>
            <a:off x="2915816" y="1484784"/>
            <a:ext cx="482824" cy="369332"/>
          </a:xfrm>
          <a:prstGeom prst="rect">
            <a:avLst/>
          </a:prstGeom>
          <a:noFill/>
        </p:spPr>
        <p:txBody>
          <a:bodyPr wrap="none" rtlCol="0">
            <a:spAutoFit/>
          </a:bodyPr>
          <a:lstStyle/>
          <a:p>
            <a:r>
              <a:rPr lang="en-US" altLang="zh-TW" b="1" dirty="0" smtClean="0"/>
              <a:t>(a)</a:t>
            </a:r>
            <a:endParaRPr lang="zh-TW" altLang="en-US" b="1" dirty="0"/>
          </a:p>
        </p:txBody>
      </p:sp>
      <p:sp>
        <p:nvSpPr>
          <p:cNvPr id="7" name="文字方塊 6"/>
          <p:cNvSpPr txBox="1"/>
          <p:nvPr/>
        </p:nvSpPr>
        <p:spPr>
          <a:xfrm>
            <a:off x="2915816" y="3933056"/>
            <a:ext cx="495649" cy="369332"/>
          </a:xfrm>
          <a:prstGeom prst="rect">
            <a:avLst/>
          </a:prstGeom>
          <a:noFill/>
        </p:spPr>
        <p:txBody>
          <a:bodyPr wrap="none" rtlCol="0">
            <a:spAutoFit/>
          </a:bodyPr>
          <a:lstStyle/>
          <a:p>
            <a:r>
              <a:rPr lang="en-US" altLang="zh-TW" b="1" dirty="0" smtClean="0"/>
              <a:t>(b)</a:t>
            </a:r>
            <a:endParaRPr lang="zh-TW" alt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dirty="0" smtClean="0"/>
              <a:t>次環流的梯度風</a:t>
            </a:r>
            <a:r>
              <a:rPr lang="zh-TW" altLang="en-US" dirty="0" smtClean="0"/>
              <a:t>的</a:t>
            </a:r>
            <a:r>
              <a:rPr lang="zh-TW" altLang="zh-TW" dirty="0" smtClean="0"/>
              <a:t>不平衡，會轉而造成主還流</a:t>
            </a:r>
            <a:r>
              <a:rPr lang="zh-TW" altLang="en-US" dirty="0" smtClean="0"/>
              <a:t>強度的變化。</a:t>
            </a:r>
            <a:r>
              <a:rPr lang="zh-TW" altLang="zh-TW" dirty="0" smtClean="0"/>
              <a:t>在限制角動量保守下</a:t>
            </a:r>
            <a:r>
              <a:rPr lang="zh-TW" altLang="zh-TW" dirty="0" smtClean="0"/>
              <a:t>，徑</a:t>
            </a:r>
            <a:r>
              <a:rPr lang="zh-TW" altLang="zh-TW" dirty="0" smtClean="0"/>
              <a:t>向入流</a:t>
            </a:r>
            <a:r>
              <a:rPr lang="zh-TW" altLang="en-US" dirty="0" smtClean="0"/>
              <a:t>會</a:t>
            </a:r>
            <a:r>
              <a:rPr lang="zh-TW" altLang="zh-TW" dirty="0" smtClean="0"/>
              <a:t>增加眼牆內的切</a:t>
            </a:r>
            <a:r>
              <a:rPr lang="zh-TW" altLang="zh-TW" dirty="0" smtClean="0"/>
              <a:t>向</a:t>
            </a:r>
            <a:r>
              <a:rPr lang="zh-TW" altLang="zh-TW" dirty="0" smtClean="0"/>
              <a:t>風大小</a:t>
            </a:r>
            <a:r>
              <a:rPr lang="zh-TW" altLang="en-US" dirty="0" smtClean="0"/>
              <a:t>，徑向外流會減小切向風</a:t>
            </a:r>
            <a:r>
              <a:rPr lang="zh-TW" altLang="zh-TW" dirty="0" smtClean="0"/>
              <a:t>。</a:t>
            </a:r>
            <a:endParaRPr lang="en-US" altLang="zh-TW" dirty="0" smtClean="0"/>
          </a:p>
          <a:p>
            <a:endParaRPr lang="en-US" altLang="zh-TW" dirty="0" smtClean="0"/>
          </a:p>
          <a:p>
            <a:r>
              <a:rPr lang="zh-TW" altLang="zh-TW" dirty="0" smtClean="0"/>
              <a:t>為了了解納莉颱風登陸後切向風和徑向風的變化，利用</a:t>
            </a:r>
            <a:r>
              <a:rPr lang="en-US" altLang="zh-TW" dirty="0" smtClean="0"/>
              <a:t>2km</a:t>
            </a:r>
            <a:r>
              <a:rPr lang="zh-TW" altLang="zh-TW" dirty="0" smtClean="0"/>
              <a:t>的水平網格間距和</a:t>
            </a:r>
            <a:r>
              <a:rPr lang="en-US" altLang="zh-TW" dirty="0" smtClean="0"/>
              <a:t>2</a:t>
            </a:r>
            <a:r>
              <a:rPr lang="zh-TW" altLang="zh-TW" dirty="0" smtClean="0"/>
              <a:t>分鐘的輸出區間的</a:t>
            </a:r>
            <a:r>
              <a:rPr lang="en-US" altLang="zh-TW" dirty="0" smtClean="0"/>
              <a:t>MM5</a:t>
            </a:r>
            <a:r>
              <a:rPr lang="zh-TW" altLang="zh-TW" dirty="0" smtClean="0"/>
              <a:t>分析颱風的絕對角動量和徑向風收支</a:t>
            </a:r>
            <a:r>
              <a:rPr lang="zh-TW" altLang="en-US" dirty="0" smtClean="0"/>
              <a:t>。</a:t>
            </a:r>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836712"/>
            <a:ext cx="8097814" cy="5184576"/>
          </a:xfrm>
        </p:spPr>
        <p:txBody>
          <a:bodyPr>
            <a:normAutofit fontScale="92500" lnSpcReduction="20000"/>
          </a:bodyPr>
          <a:lstStyle/>
          <a:p>
            <a:pPr>
              <a:buNone/>
            </a:pPr>
            <a:r>
              <a:rPr lang="zh-TW" altLang="zh-TW" dirty="0" smtClean="0"/>
              <a:t>本篇</a:t>
            </a:r>
            <a:r>
              <a:rPr lang="zh-TW" altLang="en-US" dirty="0" smtClean="0"/>
              <a:t>主要探討內容：</a:t>
            </a:r>
            <a:endParaRPr lang="en-US" altLang="zh-TW" dirty="0" smtClean="0"/>
          </a:p>
          <a:p>
            <a:r>
              <a:rPr lang="zh-TW" altLang="en-US" dirty="0" smtClean="0"/>
              <a:t>一：</a:t>
            </a:r>
            <a:r>
              <a:rPr lang="zh-TW" altLang="zh-TW" dirty="0" smtClean="0"/>
              <a:t>納莉颱風登陸台灣後切向風和徑向風的變化，特別是在海上時的軸對稱</a:t>
            </a:r>
            <a:r>
              <a:rPr lang="zh-TW" altLang="zh-TW" dirty="0" smtClean="0"/>
              <a:t>結構</a:t>
            </a:r>
            <a:r>
              <a:rPr lang="zh-TW" altLang="en-US" dirty="0" smtClean="0"/>
              <a:t>在</a:t>
            </a:r>
            <a:r>
              <a:rPr lang="zh-TW" altLang="en-US" dirty="0" smtClean="0"/>
              <a:t>碰到</a:t>
            </a:r>
            <a:r>
              <a:rPr lang="zh-TW" altLang="en-US" dirty="0" smtClean="0"/>
              <a:t>山後</a:t>
            </a:r>
            <a:r>
              <a:rPr lang="zh-TW" altLang="zh-TW" dirty="0" smtClean="0"/>
              <a:t>變成不對稱結構</a:t>
            </a:r>
            <a:r>
              <a:rPr lang="zh-TW" altLang="en-US" dirty="0" smtClean="0"/>
              <a:t>的變化</a:t>
            </a:r>
            <a:r>
              <a:rPr lang="zh-TW" altLang="zh-TW" dirty="0" smtClean="0"/>
              <a:t>。</a:t>
            </a:r>
            <a:endParaRPr lang="en-US" altLang="zh-TW" dirty="0" smtClean="0"/>
          </a:p>
          <a:p>
            <a:endParaRPr lang="en-US" altLang="zh-TW" dirty="0" smtClean="0"/>
          </a:p>
          <a:p>
            <a:r>
              <a:rPr lang="zh-TW" altLang="zh-TW" dirty="0" smtClean="0"/>
              <a:t>二</a:t>
            </a:r>
            <a:r>
              <a:rPr lang="zh-TW" altLang="en-US" dirty="0" smtClean="0"/>
              <a:t>：</a:t>
            </a:r>
            <a:r>
              <a:rPr lang="zh-TW" altLang="zh-TW" dirty="0" smtClean="0"/>
              <a:t>了解</a:t>
            </a:r>
            <a:r>
              <a:rPr lang="zh-TW" altLang="zh-TW" dirty="0" smtClean="0"/>
              <a:t>梯度風平衡可以應用在熱帶風暴登陸後的程度。</a:t>
            </a:r>
            <a:endParaRPr lang="en-US" altLang="zh-TW" dirty="0" smtClean="0"/>
          </a:p>
          <a:p>
            <a:endParaRPr lang="en-US" altLang="zh-TW" dirty="0" smtClean="0"/>
          </a:p>
          <a:p>
            <a:r>
              <a:rPr lang="zh-TW" altLang="en-US" dirty="0" smtClean="0"/>
              <a:t>三：</a:t>
            </a:r>
            <a:r>
              <a:rPr lang="zh-TW" altLang="zh-TW" dirty="0" smtClean="0"/>
              <a:t>實驗在陸地上傾斜的徑向出流的物理運動機制。經過角動量和徑向動量收支的分析，希望從而了解當納莉颱風碰到台灣時，氣流的平衡與不平衡的產生和方位角的分布。</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前人研究</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La </a:t>
            </a:r>
            <a:r>
              <a:rPr lang="en-US" altLang="zh-TW" dirty="0" err="1" smtClean="0"/>
              <a:t>Seur</a:t>
            </a:r>
            <a:r>
              <a:rPr lang="en-US" altLang="zh-TW" dirty="0" smtClean="0"/>
              <a:t> </a:t>
            </a:r>
            <a:r>
              <a:rPr lang="zh-TW" altLang="zh-TW" dirty="0" smtClean="0"/>
              <a:t>和</a:t>
            </a:r>
            <a:r>
              <a:rPr lang="en-US" altLang="zh-TW" dirty="0" smtClean="0"/>
              <a:t> Hawkins (1963) </a:t>
            </a:r>
            <a:r>
              <a:rPr lang="zh-TW" altLang="zh-TW" dirty="0" smtClean="0"/>
              <a:t>的探空觀測和</a:t>
            </a:r>
            <a:r>
              <a:rPr lang="en-US" altLang="zh-TW" dirty="0" smtClean="0"/>
              <a:t> Willoughby (1990,1991)</a:t>
            </a:r>
            <a:r>
              <a:rPr lang="zh-TW" altLang="zh-TW" dirty="0" smtClean="0"/>
              <a:t>飛機的測量發現在海洋邊界層上至上層</a:t>
            </a:r>
            <a:r>
              <a:rPr lang="zh-TW" altLang="en-US" dirty="0" smtClean="0"/>
              <a:t>輻散</a:t>
            </a:r>
            <a:r>
              <a:rPr lang="zh-TW" altLang="zh-TW" dirty="0" smtClean="0"/>
              <a:t>層的下方的氣流，可利用梯度風平衡模式使氣流近似於</a:t>
            </a:r>
            <a:r>
              <a:rPr lang="zh-TW" altLang="en-US" dirty="0" smtClean="0"/>
              <a:t>經過</a:t>
            </a:r>
            <a:r>
              <a:rPr lang="zh-TW" altLang="zh-TW" dirty="0" smtClean="0"/>
              <a:t>方位角平均</a:t>
            </a:r>
            <a:r>
              <a:rPr lang="zh-TW" altLang="en-US" dirty="0" smtClean="0"/>
              <a:t>後</a:t>
            </a:r>
            <a:r>
              <a:rPr lang="zh-TW" altLang="zh-TW" dirty="0" smtClean="0"/>
              <a:t>的切向風。</a:t>
            </a:r>
            <a:endParaRPr lang="en-US" altLang="zh-TW" dirty="0" smtClean="0"/>
          </a:p>
          <a:p>
            <a:r>
              <a:rPr lang="en-US" altLang="zh-TW" dirty="0" smtClean="0"/>
              <a:t>Gray</a:t>
            </a:r>
            <a:r>
              <a:rPr lang="zh-TW" altLang="zh-TW" dirty="0" smtClean="0"/>
              <a:t>和</a:t>
            </a:r>
            <a:r>
              <a:rPr lang="en-US" altLang="zh-TW" dirty="0" smtClean="0"/>
              <a:t>Shea(1973)</a:t>
            </a:r>
            <a:r>
              <a:rPr lang="zh-TW" altLang="en-US" dirty="0" smtClean="0"/>
              <a:t>指出</a:t>
            </a:r>
            <a:r>
              <a:rPr lang="zh-TW" altLang="zh-TW" dirty="0" smtClean="0"/>
              <a:t>在眼牆內</a:t>
            </a:r>
            <a:r>
              <a:rPr lang="zh-TW" altLang="en-US" dirty="0" smtClean="0"/>
              <a:t>，系統</a:t>
            </a:r>
            <a:r>
              <a:rPr lang="zh-TW" altLang="zh-TW" dirty="0" smtClean="0"/>
              <a:t>的梯度風不平衡氣流，特別是接近最大風速半徑內</a:t>
            </a:r>
            <a:r>
              <a:rPr lang="zh-TW" altLang="en-US" dirty="0" smtClean="0"/>
              <a:t>。</a:t>
            </a:r>
            <a:endParaRPr lang="en-US" altLang="zh-TW" dirty="0" smtClean="0"/>
          </a:p>
          <a:p>
            <a:r>
              <a:rPr lang="en-US" altLang="zh-TW" dirty="0" smtClean="0"/>
              <a:t>Zhang</a:t>
            </a:r>
            <a:r>
              <a:rPr lang="zh-TW" altLang="zh-TW" dirty="0" smtClean="0"/>
              <a:t>等人的指出，</a:t>
            </a:r>
            <a:r>
              <a:rPr lang="zh-TW" altLang="en-US" dirty="0" smtClean="0"/>
              <a:t>主環流的梯度風平衡模式，有助於了解熱帶氣旋的次環流。</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548680"/>
            <a:ext cx="7890193" cy="5904656"/>
          </a:xfrm>
        </p:spPr>
        <p:txBody>
          <a:bodyPr>
            <a:normAutofit fontScale="77500" lnSpcReduction="20000"/>
          </a:bodyPr>
          <a:lstStyle/>
          <a:p>
            <a:endParaRPr lang="en-US" altLang="zh-TW" dirty="0" smtClean="0"/>
          </a:p>
          <a:p>
            <a:r>
              <a:rPr lang="en-US" altLang="zh-TW" dirty="0" smtClean="0"/>
              <a:t>Sui</a:t>
            </a:r>
            <a:r>
              <a:rPr lang="zh-TW" altLang="zh-TW" dirty="0" smtClean="0"/>
              <a:t>等人</a:t>
            </a:r>
            <a:r>
              <a:rPr lang="en-US" altLang="zh-TW" dirty="0" smtClean="0"/>
              <a:t>(2005)</a:t>
            </a:r>
            <a:r>
              <a:rPr lang="zh-TW" altLang="zh-TW" dirty="0" smtClean="0"/>
              <a:t>討論，納莉颱風在海上的降水效率</a:t>
            </a:r>
            <a:r>
              <a:rPr lang="zh-TW" altLang="en-US" dirty="0" smtClean="0"/>
              <a:t>。</a:t>
            </a:r>
            <a:endParaRPr lang="en-US" altLang="zh-TW" dirty="0" smtClean="0"/>
          </a:p>
          <a:p>
            <a:endParaRPr lang="en-US" altLang="zh-TW" dirty="0" smtClean="0"/>
          </a:p>
          <a:p>
            <a:r>
              <a:rPr lang="en-US" altLang="zh-TW" dirty="0" smtClean="0"/>
              <a:t>Li</a:t>
            </a:r>
            <a:r>
              <a:rPr lang="zh-TW" altLang="zh-TW" dirty="0" smtClean="0"/>
              <a:t>等人</a:t>
            </a:r>
            <a:r>
              <a:rPr lang="en-US" altLang="zh-TW" dirty="0" smtClean="0"/>
              <a:t>(2005)</a:t>
            </a:r>
            <a:r>
              <a:rPr lang="zh-TW" altLang="zh-TW" dirty="0" smtClean="0"/>
              <a:t>實驗颱風納莉的洪水模擬。</a:t>
            </a:r>
            <a:endParaRPr lang="en-US" altLang="zh-TW" dirty="0" smtClean="0"/>
          </a:p>
          <a:p>
            <a:endParaRPr lang="en-US" altLang="zh-TW" dirty="0" smtClean="0"/>
          </a:p>
          <a:p>
            <a:r>
              <a:rPr lang="en-US" altLang="zh-TW" dirty="0" smtClean="0"/>
              <a:t>Yang</a:t>
            </a:r>
            <a:r>
              <a:rPr lang="zh-TW" altLang="zh-TW" dirty="0" smtClean="0"/>
              <a:t>等人</a:t>
            </a:r>
            <a:r>
              <a:rPr lang="en-US" altLang="zh-TW" dirty="0" smtClean="0"/>
              <a:t>(2008)</a:t>
            </a:r>
            <a:r>
              <a:rPr lang="zh-TW" altLang="zh-TW" dirty="0" smtClean="0"/>
              <a:t>進行</a:t>
            </a:r>
            <a:r>
              <a:rPr lang="zh-TW" altLang="en-US" dirty="0" smtClean="0"/>
              <a:t>以</a:t>
            </a:r>
            <a:r>
              <a:rPr lang="en-US" altLang="zh-TW" dirty="0" smtClean="0"/>
              <a:t>4</a:t>
            </a:r>
            <a:r>
              <a:rPr lang="zh-TW" altLang="en-US" dirty="0" smtClean="0"/>
              <a:t>層</a:t>
            </a:r>
            <a:r>
              <a:rPr lang="zh-TW" altLang="zh-TW" dirty="0" smtClean="0"/>
              <a:t>網格模式</a:t>
            </a:r>
            <a:r>
              <a:rPr lang="zh-TW" altLang="en-US" dirty="0" smtClean="0"/>
              <a:t>，</a:t>
            </a:r>
            <a:r>
              <a:rPr lang="zh-TW" altLang="zh-TW" dirty="0" smtClean="0"/>
              <a:t>最小網格大小為</a:t>
            </a:r>
            <a:r>
              <a:rPr lang="en-US" altLang="zh-TW" dirty="0" smtClean="0"/>
              <a:t>2</a:t>
            </a:r>
            <a:r>
              <a:rPr lang="zh-TW" altLang="zh-TW" dirty="0" smtClean="0"/>
              <a:t>公里的</a:t>
            </a:r>
            <a:r>
              <a:rPr lang="en-US" altLang="zh-TW" dirty="0" smtClean="0"/>
              <a:t>MM5</a:t>
            </a:r>
            <a:r>
              <a:rPr lang="zh-TW" altLang="zh-TW" dirty="0" smtClean="0"/>
              <a:t>對納莉颱風的模擬，經由雷達和雨量觀測比較，顯示模式很好的模擬出颱風的運動，降水特徵及結構變化。這些包括風暴的移動路徑，大小以及颱風眼和眼牆的收縮，螺旋雨帶，登陸後氣壓快速上升和颱風強度接近定值。此外，模式捕捉到降水分佈和最大雨量與台灣地形的關係。</a:t>
            </a:r>
            <a:endParaRPr lang="en-US" altLang="zh-TW" dirty="0" smtClean="0"/>
          </a:p>
          <a:p>
            <a:endParaRPr lang="en-US" altLang="zh-TW" dirty="0" smtClean="0"/>
          </a:p>
          <a:p>
            <a:r>
              <a:rPr lang="en-US" altLang="zh-TW" dirty="0" smtClean="0"/>
              <a:t>Yang</a:t>
            </a:r>
            <a:r>
              <a:rPr lang="zh-TW" altLang="zh-TW" dirty="0" smtClean="0"/>
              <a:t>等人</a:t>
            </a:r>
            <a:r>
              <a:rPr lang="en-US" altLang="zh-TW" dirty="0" smtClean="0"/>
              <a:t>(2011)</a:t>
            </a:r>
            <a:r>
              <a:rPr lang="zh-TW" altLang="zh-TW" dirty="0" smtClean="0"/>
              <a:t>進一步實驗納莉颱風登陸台灣後地行敏感度測試</a:t>
            </a:r>
            <a:r>
              <a:rPr lang="zh-TW" altLang="en-US" dirty="0" smtClean="0"/>
              <a:t>颱風</a:t>
            </a:r>
            <a:r>
              <a:rPr lang="zh-TW" altLang="zh-TW" dirty="0" smtClean="0"/>
              <a:t>結構變化和陸地造成</a:t>
            </a:r>
            <a:r>
              <a:rPr lang="zh-TW" altLang="en-US" dirty="0" smtClean="0"/>
              <a:t>颱風</a:t>
            </a:r>
            <a:r>
              <a:rPr lang="zh-TW" altLang="zh-TW" dirty="0" smtClean="0"/>
              <a:t>結構的不對稱性。</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研究方法</a:t>
            </a:r>
            <a:endParaRPr lang="zh-TW" altLang="en-US" dirty="0"/>
          </a:p>
        </p:txBody>
      </p:sp>
      <p:sp>
        <p:nvSpPr>
          <p:cNvPr id="3" name="內容版面配置區 2"/>
          <p:cNvSpPr>
            <a:spLocks noGrp="1"/>
          </p:cNvSpPr>
          <p:nvPr>
            <p:ph idx="1"/>
          </p:nvPr>
        </p:nvSpPr>
        <p:spPr/>
        <p:txBody>
          <a:bodyPr/>
          <a:lstStyle/>
          <a:p>
            <a:r>
              <a:rPr lang="zh-TW" altLang="en-US" dirty="0" smtClean="0"/>
              <a:t>利用</a:t>
            </a:r>
            <a:r>
              <a:rPr lang="en-US" altLang="zh-TW" dirty="0" smtClean="0"/>
              <a:t>PSU-NCAR</a:t>
            </a:r>
            <a:r>
              <a:rPr lang="zh-TW" altLang="en-US" dirty="0" smtClean="0"/>
              <a:t> </a:t>
            </a:r>
            <a:r>
              <a:rPr lang="en-US" altLang="zh-TW" dirty="0" smtClean="0"/>
              <a:t>MM5</a:t>
            </a:r>
            <a:r>
              <a:rPr lang="zh-TW" altLang="zh-TW" dirty="0" smtClean="0"/>
              <a:t>模式中</a:t>
            </a:r>
            <a:r>
              <a:rPr lang="zh-TW" altLang="en-US" dirty="0" smtClean="0"/>
              <a:t>的</a:t>
            </a:r>
            <a:r>
              <a:rPr lang="zh-TW" altLang="zh-TW" dirty="0" smtClean="0"/>
              <a:t>控制方程來運算</a:t>
            </a:r>
            <a:r>
              <a:rPr lang="zh-TW" altLang="en-US" dirty="0" smtClean="0"/>
              <a:t>颱風</a:t>
            </a:r>
            <a:r>
              <a:rPr lang="zh-TW" altLang="zh-TW" dirty="0" smtClean="0"/>
              <a:t>動量收支</a:t>
            </a:r>
            <a:r>
              <a:rPr lang="zh-TW" altLang="en-US" dirty="0" smtClean="0"/>
              <a:t>。</a:t>
            </a:r>
            <a:endParaRPr lang="en-US" altLang="zh-TW" dirty="0" smtClean="0"/>
          </a:p>
          <a:p>
            <a:endParaRPr lang="en-US" altLang="zh-TW" dirty="0" smtClean="0"/>
          </a:p>
          <a:p>
            <a:r>
              <a:rPr lang="zh-TW" altLang="en-US" dirty="0" smtClean="0"/>
              <a:t>以</a:t>
            </a:r>
            <a:r>
              <a:rPr lang="zh-TW" altLang="zh-TW" dirty="0" smtClean="0"/>
              <a:t>圓柱坐標</a:t>
            </a:r>
            <a:r>
              <a:rPr lang="en-US" altLang="zh-TW" dirty="0" smtClean="0"/>
              <a:t>( r , λ , z )</a:t>
            </a:r>
            <a:r>
              <a:rPr lang="zh-TW" altLang="en-US" dirty="0" smtClean="0"/>
              <a:t>探討</a:t>
            </a:r>
            <a:r>
              <a:rPr lang="zh-TW" altLang="zh-TW" dirty="0" smtClean="0"/>
              <a:t>軸對稱性質</a:t>
            </a:r>
            <a:r>
              <a:rPr lang="zh-TW" altLang="en-US" dirty="0" smtClean="0"/>
              <a:t>的熱</a:t>
            </a:r>
            <a:r>
              <a:rPr lang="zh-TW" altLang="zh-TW" dirty="0" smtClean="0"/>
              <a:t>帶</a:t>
            </a:r>
            <a:r>
              <a:rPr lang="zh-TW" altLang="en-US" dirty="0" smtClean="0"/>
              <a:t>氣旋</a:t>
            </a:r>
            <a:r>
              <a:rPr lang="zh-TW" altLang="zh-TW" dirty="0" smtClean="0"/>
              <a:t>上的切向風和徑向風</a:t>
            </a:r>
            <a:r>
              <a:rPr lang="zh-TW" altLang="en-US" dirty="0" smtClean="0"/>
              <a:t>。</a:t>
            </a:r>
            <a:endParaRPr lang="en-US" altLang="zh-TW" dirty="0" smtClean="0"/>
          </a:p>
          <a:p>
            <a:r>
              <a:rPr lang="en-US" altLang="zh-TW" dirty="0" smtClean="0"/>
              <a:t>r=</a:t>
            </a:r>
            <a:r>
              <a:rPr lang="zh-TW" altLang="zh-TW" dirty="0" smtClean="0"/>
              <a:t>徑向方向，</a:t>
            </a:r>
            <a:r>
              <a:rPr lang="en-US" altLang="zh-TW" dirty="0" smtClean="0"/>
              <a:t>λ=</a:t>
            </a:r>
            <a:r>
              <a:rPr lang="zh-TW" altLang="zh-TW" dirty="0" smtClean="0"/>
              <a:t>方位角</a:t>
            </a:r>
            <a:r>
              <a:rPr lang="zh-TW" altLang="en-US" dirty="0" smtClean="0"/>
              <a:t>，</a:t>
            </a:r>
            <a:r>
              <a:rPr lang="en-US" altLang="zh-TW" dirty="0" smtClean="0"/>
              <a:t>z=</a:t>
            </a:r>
            <a:r>
              <a:rPr lang="zh-TW" altLang="zh-TW" dirty="0" smtClean="0"/>
              <a:t>垂直高度。</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836712"/>
            <a:ext cx="7890193" cy="5051648"/>
          </a:xfrm>
        </p:spPr>
        <p:txBody>
          <a:bodyPr>
            <a:normAutofit fontScale="70000" lnSpcReduction="20000"/>
          </a:bodyPr>
          <a:lstStyle/>
          <a:p>
            <a:r>
              <a:rPr lang="zh-TW" altLang="zh-TW" dirty="0" smtClean="0"/>
              <a:t>圓柱坐標中的徑向風控制方成可以寫成</a:t>
            </a:r>
            <a:endParaRPr lang="en-US" altLang="zh-TW" dirty="0" smtClean="0"/>
          </a:p>
          <a:p>
            <a:endParaRPr lang="en-US" altLang="zh-TW" dirty="0" smtClean="0"/>
          </a:p>
          <a:p>
            <a:endParaRPr lang="en-US" altLang="zh-TW" dirty="0" smtClean="0"/>
          </a:p>
          <a:p>
            <a:endParaRPr lang="en-US" altLang="zh-TW" dirty="0" smtClean="0"/>
          </a:p>
          <a:p>
            <a:r>
              <a:rPr lang="zh-TW" altLang="zh-TW" dirty="0" smtClean="0"/>
              <a:t>描述速度隨時間</a:t>
            </a:r>
            <a:r>
              <a:rPr lang="en-US" altLang="zh-TW" dirty="0" smtClean="0"/>
              <a:t>(</a:t>
            </a:r>
            <a:r>
              <a:rPr lang="zh-TW" altLang="zh-TW" dirty="0" smtClean="0"/>
              <a:t>加速度</a:t>
            </a:r>
            <a:r>
              <a:rPr lang="en-US" altLang="zh-TW" dirty="0" smtClean="0"/>
              <a:t>)</a:t>
            </a:r>
            <a:r>
              <a:rPr lang="zh-TW" altLang="zh-TW" dirty="0" smtClean="0"/>
              <a:t>的整體的變化</a:t>
            </a:r>
            <a:r>
              <a:rPr lang="zh-TW" altLang="en-US" dirty="0" smtClean="0"/>
              <a:t>等</a:t>
            </a:r>
            <a:r>
              <a:rPr lang="zh-TW" altLang="zh-TW" dirty="0" smtClean="0"/>
              <a:t>於徑向氣壓梯度力，離心力</a:t>
            </a:r>
            <a:r>
              <a:rPr lang="zh-TW" altLang="en-US" dirty="0" smtClean="0"/>
              <a:t>，</a:t>
            </a:r>
            <a:r>
              <a:rPr lang="zh-TW" altLang="zh-TW" dirty="0" smtClean="0"/>
              <a:t>包括垂直運動</a:t>
            </a:r>
            <a:r>
              <a:rPr lang="zh-TW" altLang="en-US" dirty="0" smtClean="0"/>
              <a:t>的</a:t>
            </a:r>
            <a:r>
              <a:rPr lang="zh-TW" altLang="zh-TW" dirty="0" smtClean="0"/>
              <a:t>科氏力和邊界</a:t>
            </a:r>
            <a:r>
              <a:rPr lang="zh-TW" altLang="en-US" dirty="0" smtClean="0"/>
              <a:t>層的影響及</a:t>
            </a:r>
            <a:r>
              <a:rPr lang="zh-TW" altLang="zh-TW" dirty="0" smtClean="0"/>
              <a:t>亂流混合。</a:t>
            </a:r>
            <a:endParaRPr lang="en-US" altLang="zh-TW" dirty="0" smtClean="0"/>
          </a:p>
          <a:p>
            <a:endParaRPr lang="en-US" altLang="zh-TW" dirty="0" smtClean="0"/>
          </a:p>
          <a:p>
            <a:r>
              <a:rPr lang="zh-TW" altLang="zh-TW" dirty="0" smtClean="0"/>
              <a:t>Ω</a:t>
            </a:r>
            <a:r>
              <a:rPr lang="en-US" altLang="zh-TW" dirty="0" smtClean="0"/>
              <a:t>=</a:t>
            </a:r>
            <a:r>
              <a:rPr lang="zh-TW" altLang="zh-TW" dirty="0" smtClean="0"/>
              <a:t>地球的角速度，ф</a:t>
            </a:r>
            <a:r>
              <a:rPr lang="en-US" altLang="zh-TW" dirty="0" smtClean="0"/>
              <a:t>=</a:t>
            </a:r>
            <a:r>
              <a:rPr lang="zh-TW" altLang="zh-TW" dirty="0" smtClean="0"/>
              <a:t>緯度</a:t>
            </a:r>
            <a:endParaRPr lang="en-US" altLang="zh-TW" dirty="0" smtClean="0"/>
          </a:p>
          <a:p>
            <a:endParaRPr lang="en-US" altLang="zh-TW" dirty="0" smtClean="0"/>
          </a:p>
          <a:p>
            <a:r>
              <a:rPr lang="zh-TW" altLang="en-US" dirty="0" smtClean="0"/>
              <a:t>其中</a:t>
            </a:r>
            <a:endParaRPr lang="en-US" altLang="zh-TW" dirty="0" smtClean="0"/>
          </a:p>
          <a:p>
            <a:endParaRPr lang="en-US" altLang="zh-TW" dirty="0" smtClean="0"/>
          </a:p>
          <a:p>
            <a:endParaRPr lang="en-US" altLang="zh-TW" dirty="0" smtClean="0"/>
          </a:p>
          <a:p>
            <a:endParaRPr lang="en-US" altLang="zh-TW" dirty="0" smtClean="0"/>
          </a:p>
          <a:p>
            <a:r>
              <a:rPr lang="en-US" altLang="zh-TW" dirty="0" smtClean="0"/>
              <a:t> U , V</a:t>
            </a:r>
            <a:r>
              <a:rPr lang="zh-TW" altLang="zh-TW" dirty="0" smtClean="0"/>
              <a:t>和</a:t>
            </a:r>
            <a:r>
              <a:rPr lang="en-US" altLang="zh-TW" dirty="0" smtClean="0"/>
              <a:t> W </a:t>
            </a:r>
            <a:r>
              <a:rPr lang="zh-TW" altLang="zh-TW" dirty="0" smtClean="0"/>
              <a:t>在圓柱坐標中分別為徑向，切向風和垂直</a:t>
            </a:r>
            <a:r>
              <a:rPr lang="zh-TW" altLang="en-US" dirty="0" smtClean="0"/>
              <a:t>速度</a:t>
            </a:r>
            <a:r>
              <a:rPr lang="zh-TW" altLang="zh-TW" dirty="0" smtClean="0"/>
              <a:t>。</a:t>
            </a:r>
            <a:endParaRPr lang="zh-TW" altLang="en-US" dirty="0"/>
          </a:p>
        </p:txBody>
      </p:sp>
      <p:pic>
        <p:nvPicPr>
          <p:cNvPr id="5" name="圖片 4" descr="式(1).jpg"/>
          <p:cNvPicPr>
            <a:picLocks noChangeAspect="1"/>
          </p:cNvPicPr>
          <p:nvPr/>
        </p:nvPicPr>
        <p:blipFill>
          <a:blip r:embed="rId2" cstate="print"/>
          <a:stretch>
            <a:fillRect/>
          </a:stretch>
        </p:blipFill>
        <p:spPr>
          <a:xfrm>
            <a:off x="1475656" y="1412776"/>
            <a:ext cx="6248400" cy="628650"/>
          </a:xfrm>
          <a:prstGeom prst="rect">
            <a:avLst/>
          </a:prstGeom>
        </p:spPr>
      </p:pic>
      <p:pic>
        <p:nvPicPr>
          <p:cNvPr id="6" name="圖片 5" descr="式(2).jpg"/>
          <p:cNvPicPr>
            <a:picLocks noChangeAspect="1"/>
          </p:cNvPicPr>
          <p:nvPr/>
        </p:nvPicPr>
        <p:blipFill>
          <a:blip r:embed="rId3" cstate="print"/>
          <a:stretch>
            <a:fillRect/>
          </a:stretch>
        </p:blipFill>
        <p:spPr>
          <a:xfrm>
            <a:off x="1547664" y="4365104"/>
            <a:ext cx="6257925" cy="5810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2119</TotalTime>
  <Words>4645</Words>
  <Application>Microsoft Office PowerPoint</Application>
  <PresentationFormat>如螢幕大小 (4:3)</PresentationFormat>
  <Paragraphs>207</Paragraphs>
  <Slides>34</Slides>
  <Notes>20</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夏至</vt:lpstr>
      <vt:lpstr>納莉颱風(2001)在登陸過程的動量收支發展</vt:lpstr>
      <vt:lpstr>大綱</vt:lpstr>
      <vt:lpstr>簡介</vt:lpstr>
      <vt:lpstr>投影片 4</vt:lpstr>
      <vt:lpstr>投影片 5</vt:lpstr>
      <vt:lpstr>前人研究</vt:lpstr>
      <vt:lpstr>投影片 7</vt:lpstr>
      <vt:lpstr>研究方法</vt:lpstr>
      <vt:lpstr>投影片 9</vt:lpstr>
      <vt:lpstr>投影片 10</vt:lpstr>
      <vt:lpstr>投影片 11</vt:lpstr>
      <vt:lpstr>颱風在海洋上時的軸對稱的絕對角動量結構和徑向動量收支 </vt:lpstr>
      <vt:lpstr>投影片 13</vt:lpstr>
      <vt:lpstr>投影片 14</vt:lpstr>
      <vt:lpstr>投影片 15</vt:lpstr>
      <vt:lpstr>投影片 16</vt:lpstr>
      <vt:lpstr>投影片 17</vt:lpstr>
      <vt:lpstr>投影片 18</vt:lpstr>
      <vt:lpstr>颱風在陸地上的非對稱的絕對角動量結構和徑向動量收支</vt:lpstr>
      <vt:lpstr>投影片 20</vt:lpstr>
      <vt:lpstr>投影片 21</vt:lpstr>
      <vt:lpstr>投影片 22</vt:lpstr>
      <vt:lpstr>投影片 23</vt:lpstr>
      <vt:lpstr>投影片 24</vt:lpstr>
      <vt:lpstr>投影片 25</vt:lpstr>
      <vt:lpstr>投影片 26</vt:lpstr>
      <vt:lpstr>結論</vt:lpstr>
      <vt:lpstr>投影片 28</vt:lpstr>
      <vt:lpstr>投影片 29</vt:lpstr>
      <vt:lpstr>投影片 30</vt:lpstr>
      <vt:lpstr>END</vt:lpstr>
      <vt:lpstr>投影片 32</vt:lpstr>
      <vt:lpstr>投影片 33</vt:lpstr>
      <vt:lpstr>投影片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Budget Evolution of Typhoon Nari(2001) During the Landfall Process</dc:title>
  <dc:creator>chang hong</dc:creator>
  <cp:lastModifiedBy>chang hong</cp:lastModifiedBy>
  <cp:revision>137</cp:revision>
  <dcterms:created xsi:type="dcterms:W3CDTF">2011-10-26T12:26:47Z</dcterms:created>
  <dcterms:modified xsi:type="dcterms:W3CDTF">2011-11-01T01:38:08Z</dcterms:modified>
</cp:coreProperties>
</file>