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7" r:id="rId6"/>
    <p:sldId id="268" r:id="rId7"/>
    <p:sldId id="260" r:id="rId8"/>
    <p:sldId id="261" r:id="rId9"/>
    <p:sldId id="269" r:id="rId10"/>
    <p:sldId id="270" r:id="rId11"/>
    <p:sldId id="277" r:id="rId12"/>
    <p:sldId id="278" r:id="rId13"/>
    <p:sldId id="279" r:id="rId14"/>
    <p:sldId id="280" r:id="rId15"/>
    <p:sldId id="281" r:id="rId16"/>
    <p:sldId id="262" r:id="rId17"/>
    <p:sldId id="271" r:id="rId18"/>
    <p:sldId id="273" r:id="rId19"/>
    <p:sldId id="272" r:id="rId20"/>
    <p:sldId id="274" r:id="rId21"/>
    <p:sldId id="275" r:id="rId22"/>
    <p:sldId id="276" r:id="rId23"/>
    <p:sldId id="263" r:id="rId24"/>
    <p:sldId id="282" r:id="rId25"/>
    <p:sldId id="283" r:id="rId26"/>
    <p:sldId id="285" r:id="rId27"/>
    <p:sldId id="284" r:id="rId28"/>
    <p:sldId id="286" r:id="rId29"/>
    <p:sldId id="287" r:id="rId30"/>
    <p:sldId id="288" r:id="rId31"/>
    <p:sldId id="291" r:id="rId32"/>
    <p:sldId id="290" r:id="rId33"/>
    <p:sldId id="264" r:id="rId34"/>
    <p:sldId id="265" r:id="rId35"/>
    <p:sldId id="289"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24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2011/10/25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2011/10/25</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3400" y="1371600"/>
            <a:ext cx="7851648" cy="1121296"/>
          </a:xfrm>
        </p:spPr>
        <p:txBody>
          <a:bodyPr>
            <a:normAutofit/>
          </a:bodyPr>
          <a:lstStyle/>
          <a:p>
            <a:r>
              <a:rPr lang="zh-TW" altLang="en-US" sz="4800" dirty="0" smtClean="0"/>
              <a:t>納莉颱風</a:t>
            </a:r>
            <a:r>
              <a:rPr lang="en-US" altLang="zh-TW" sz="4800" dirty="0" smtClean="0"/>
              <a:t>(2001)</a:t>
            </a:r>
            <a:r>
              <a:rPr lang="zh-TW" altLang="en-US" sz="4800" dirty="0" smtClean="0"/>
              <a:t>之水收支分析</a:t>
            </a:r>
            <a:endParaRPr lang="zh-TW" altLang="en-US" sz="4800" dirty="0"/>
          </a:p>
        </p:txBody>
      </p:sp>
      <p:sp>
        <p:nvSpPr>
          <p:cNvPr id="3" name="副標題 2"/>
          <p:cNvSpPr>
            <a:spLocks noGrp="1"/>
          </p:cNvSpPr>
          <p:nvPr>
            <p:ph type="subTitle" idx="1"/>
          </p:nvPr>
        </p:nvSpPr>
        <p:spPr>
          <a:xfrm>
            <a:off x="539552" y="4941168"/>
            <a:ext cx="7854696" cy="1752600"/>
          </a:xfrm>
        </p:spPr>
        <p:txBody>
          <a:bodyPr/>
          <a:lstStyle/>
          <a:p>
            <a:pPr algn="l"/>
            <a:r>
              <a:rPr lang="en-US" altLang="zh-TW" dirty="0"/>
              <a:t>Yang, M.-J</a:t>
            </a:r>
            <a:r>
              <a:rPr lang="en-US" altLang="zh-TW" dirty="0" smtClean="0"/>
              <a:t>. , </a:t>
            </a:r>
            <a:r>
              <a:rPr lang="en-US" altLang="zh-TW" dirty="0"/>
              <a:t>S. A. Braun, and D.-S. Chen, </a:t>
            </a:r>
            <a:endParaRPr lang="en-US" altLang="zh-TW" dirty="0" smtClean="0"/>
          </a:p>
          <a:p>
            <a:pPr algn="l"/>
            <a:r>
              <a:rPr lang="en-US" altLang="zh-TW" dirty="0" smtClean="0"/>
              <a:t>    2011</a:t>
            </a:r>
            <a:r>
              <a:rPr lang="en-US" altLang="zh-TW" dirty="0"/>
              <a:t>: Water budget of Typhoon </a:t>
            </a:r>
            <a:r>
              <a:rPr lang="en-US" altLang="zh-TW" dirty="0" err="1"/>
              <a:t>Nari</a:t>
            </a:r>
            <a:r>
              <a:rPr lang="en-US" altLang="zh-TW" dirty="0"/>
              <a:t> (2001</a:t>
            </a:r>
            <a:r>
              <a:rPr lang="en-US" altLang="zh-TW" dirty="0" smtClean="0"/>
              <a:t>).</a:t>
            </a:r>
          </a:p>
          <a:p>
            <a:pPr algn="l"/>
            <a:r>
              <a:rPr lang="en-US" altLang="zh-TW" dirty="0" smtClean="0"/>
              <a:t>    Mon. </a:t>
            </a:r>
            <a:r>
              <a:rPr lang="en-US" altLang="zh-TW" dirty="0" err="1" smtClean="0"/>
              <a:t>Wea</a:t>
            </a:r>
            <a:r>
              <a:rPr lang="en-US" altLang="zh-TW" dirty="0" smtClean="0"/>
              <a:t>. Rev., in press. (</a:t>
            </a:r>
            <a:r>
              <a:rPr lang="en-US" altLang="zh-TW" i="1" dirty="0" smtClean="0"/>
              <a:t>SCI</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(b)</a:t>
            </a:r>
            <a:r>
              <a:rPr lang="zh-TW" altLang="en-US" dirty="0" smtClean="0"/>
              <a:t>結構之模擬</a:t>
            </a:r>
            <a:endParaRPr lang="en-US" altLang="zh-TW" dirty="0" smtClean="0"/>
          </a:p>
          <a:p>
            <a:r>
              <a:rPr lang="zh-TW" altLang="zh-TW" dirty="0" smtClean="0"/>
              <a:t>模擬海面階段</a:t>
            </a:r>
            <a:r>
              <a:rPr lang="zh-TW" altLang="en-US" dirty="0" smtClean="0"/>
              <a:t>一小時平均</a:t>
            </a:r>
            <a:r>
              <a:rPr lang="en-US" altLang="zh-TW" dirty="0" smtClean="0"/>
              <a:t>(13-14h)</a:t>
            </a:r>
            <a:r>
              <a:rPr lang="zh-TW" altLang="en-US" dirty="0" smtClean="0"/>
              <a:t>之</a:t>
            </a:r>
            <a:r>
              <a:rPr lang="en-US" altLang="zh-TW" dirty="0" smtClean="0"/>
              <a:t>40m(</a:t>
            </a:r>
            <a:r>
              <a:rPr lang="zh-TW" altLang="en-US" dirty="0" smtClean="0"/>
              <a:t>近地表</a:t>
            </a:r>
            <a:r>
              <a:rPr lang="en-US" altLang="zh-TW" dirty="0" smtClean="0"/>
              <a:t>)</a:t>
            </a:r>
            <a:r>
              <a:rPr lang="zh-TW" altLang="zh-TW" dirty="0" smtClean="0"/>
              <a:t>、</a:t>
            </a:r>
            <a:r>
              <a:rPr lang="en-US" altLang="zh-TW" dirty="0" smtClean="0"/>
              <a:t>3km(</a:t>
            </a:r>
            <a:r>
              <a:rPr lang="zh-TW" altLang="en-US" dirty="0" smtClean="0"/>
              <a:t>低層</a:t>
            </a:r>
            <a:r>
              <a:rPr lang="en-US" altLang="zh-TW" dirty="0" smtClean="0"/>
              <a:t>)</a:t>
            </a:r>
            <a:r>
              <a:rPr lang="zh-TW" altLang="zh-TW" dirty="0" smtClean="0"/>
              <a:t>、</a:t>
            </a:r>
            <a:r>
              <a:rPr lang="en-US" altLang="zh-TW" dirty="0" smtClean="0"/>
              <a:t>7km(</a:t>
            </a:r>
            <a:r>
              <a:rPr lang="zh-TW" altLang="en-US" dirty="0" smtClean="0"/>
              <a:t>中層</a:t>
            </a:r>
            <a:r>
              <a:rPr lang="en-US" altLang="zh-TW" dirty="0" smtClean="0"/>
              <a:t>)</a:t>
            </a:r>
            <a:r>
              <a:rPr lang="zh-TW" altLang="zh-TW" dirty="0" smtClean="0"/>
              <a:t>以及</a:t>
            </a:r>
            <a:r>
              <a:rPr lang="en-US" altLang="zh-TW" dirty="0" smtClean="0"/>
              <a:t>12km(</a:t>
            </a:r>
            <a:r>
              <a:rPr lang="zh-TW" altLang="en-US" dirty="0" smtClean="0"/>
              <a:t>高層</a:t>
            </a:r>
            <a:r>
              <a:rPr lang="en-US" altLang="zh-TW" dirty="0" smtClean="0"/>
              <a:t>)</a:t>
            </a:r>
            <a:r>
              <a:rPr lang="zh-TW" altLang="zh-TW" dirty="0" smtClean="0"/>
              <a:t>的雷達</a:t>
            </a:r>
            <a:r>
              <a:rPr lang="zh-TW" altLang="en-US" dirty="0" smtClean="0"/>
              <a:t>回波。</a:t>
            </a:r>
            <a:endParaRPr lang="zh-TW" altLang="en-US" dirty="0"/>
          </a:p>
        </p:txBody>
      </p:sp>
      <p:pic>
        <p:nvPicPr>
          <p:cNvPr id="7" name="圖片 6"/>
          <p:cNvPicPr/>
          <p:nvPr/>
        </p:nvPicPr>
        <p:blipFill>
          <a:blip r:embed="rId2" cstate="print"/>
          <a:srcRect/>
          <a:stretch>
            <a:fillRect/>
          </a:stretch>
        </p:blipFill>
        <p:spPr bwMode="auto">
          <a:xfrm>
            <a:off x="1547664" y="0"/>
            <a:ext cx="5904656" cy="6480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smtClean="0"/>
              <a:t>模擬垂直結構的時間平均雷達</a:t>
            </a:r>
            <a:r>
              <a:rPr lang="zh-TW" altLang="en-US" dirty="0" smtClean="0"/>
              <a:t>回波</a:t>
            </a:r>
            <a:endParaRPr lang="en-US" altLang="zh-TW" dirty="0" smtClean="0"/>
          </a:p>
          <a:p>
            <a:r>
              <a:rPr lang="en-US" altLang="zh-TW" dirty="0" smtClean="0"/>
              <a:t>(a)</a:t>
            </a:r>
            <a:r>
              <a:rPr lang="zh-TW" altLang="en-US" dirty="0" smtClean="0"/>
              <a:t>和</a:t>
            </a:r>
            <a:r>
              <a:rPr lang="en-US" altLang="zh-TW" dirty="0" smtClean="0"/>
              <a:t>(c)</a:t>
            </a:r>
            <a:r>
              <a:rPr lang="zh-TW" altLang="en-US" dirty="0" smtClean="0"/>
              <a:t>為模式計算出之雷達回波（</a:t>
            </a:r>
            <a:r>
              <a:rPr lang="en-US" altLang="zh-TW" dirty="0" err="1" smtClean="0"/>
              <a:t>dBZ</a:t>
            </a:r>
            <a:r>
              <a:rPr lang="zh-TW" altLang="en-US" dirty="0" smtClean="0"/>
              <a:t>）</a:t>
            </a:r>
            <a:endParaRPr lang="en-US" altLang="zh-TW" dirty="0" smtClean="0"/>
          </a:p>
          <a:p>
            <a:r>
              <a:rPr lang="en-US" altLang="zh-TW" dirty="0" smtClean="0"/>
              <a:t>(b)</a:t>
            </a:r>
            <a:r>
              <a:rPr lang="zh-TW" altLang="en-US" dirty="0" smtClean="0"/>
              <a:t>為雲水加冰晶之混合比。紅線代表</a:t>
            </a:r>
            <a:r>
              <a:rPr lang="en-US" altLang="zh-TW" dirty="0" smtClean="0"/>
              <a:t>0</a:t>
            </a:r>
            <a:r>
              <a:rPr lang="zh-TW" altLang="en-US" dirty="0" smtClean="0"/>
              <a:t>度等溫線，細線為雲冰混合比，間距為</a:t>
            </a:r>
            <a:r>
              <a:rPr lang="en-US" altLang="zh-TW" dirty="0" smtClean="0"/>
              <a:t>0.1 g/kg</a:t>
            </a:r>
          </a:p>
          <a:p>
            <a:r>
              <a:rPr lang="en-US" altLang="zh-TW" dirty="0" smtClean="0"/>
              <a:t>(a)</a:t>
            </a:r>
            <a:r>
              <a:rPr lang="zh-TW" altLang="en-US" dirty="0" smtClean="0"/>
              <a:t>和</a:t>
            </a:r>
            <a:r>
              <a:rPr lang="en-US" altLang="zh-TW" dirty="0" smtClean="0"/>
              <a:t>(b)</a:t>
            </a:r>
            <a:r>
              <a:rPr lang="zh-TW" altLang="en-US" dirty="0" smtClean="0"/>
              <a:t>中的等值線為垂直風速，間距為</a:t>
            </a:r>
            <a:r>
              <a:rPr lang="en-US" altLang="zh-TW" dirty="0" smtClean="0"/>
              <a:t>1 m/s</a:t>
            </a:r>
            <a:endParaRPr lang="zh-TW" altLang="en-US" dirty="0" smtClean="0"/>
          </a:p>
          <a:p>
            <a:r>
              <a:rPr lang="en-US" altLang="zh-TW" dirty="0" smtClean="0"/>
              <a:t>(c)</a:t>
            </a:r>
            <a:r>
              <a:rPr lang="zh-TW" altLang="en-US" dirty="0" smtClean="0"/>
              <a:t>為徑向風速，等值線間距為</a:t>
            </a:r>
            <a:r>
              <a:rPr lang="en-US" altLang="zh-TW" dirty="0" smtClean="0"/>
              <a:t>2 m/s</a:t>
            </a:r>
            <a:r>
              <a:rPr lang="zh-TW" altLang="en-US" dirty="0" smtClean="0"/>
              <a:t>，粗</a:t>
            </a:r>
            <a:r>
              <a:rPr lang="en-US" altLang="zh-TW" dirty="0" smtClean="0"/>
              <a:t>(</a:t>
            </a:r>
            <a:r>
              <a:rPr lang="zh-TW" altLang="en-US" dirty="0" smtClean="0"/>
              <a:t>細</a:t>
            </a:r>
            <a:r>
              <a:rPr lang="en-US" altLang="zh-TW" dirty="0" smtClean="0"/>
              <a:t>)</a:t>
            </a:r>
            <a:r>
              <a:rPr lang="zh-TW" altLang="en-US" dirty="0" smtClean="0"/>
              <a:t>線為正</a:t>
            </a:r>
            <a:r>
              <a:rPr lang="en-US" altLang="zh-TW" dirty="0" smtClean="0"/>
              <a:t>(</a:t>
            </a:r>
            <a:r>
              <a:rPr lang="zh-TW" altLang="en-US" dirty="0" smtClean="0"/>
              <a:t>負</a:t>
            </a:r>
            <a:r>
              <a:rPr lang="en-US" altLang="zh-TW" dirty="0" smtClean="0"/>
              <a:t>)</a:t>
            </a:r>
            <a:r>
              <a:rPr lang="zh-TW" altLang="en-US" dirty="0" smtClean="0"/>
              <a:t>值。橫軸</a:t>
            </a:r>
            <a:r>
              <a:rPr lang="en-US" altLang="zh-TW" dirty="0" smtClean="0"/>
              <a:t>0 </a:t>
            </a:r>
            <a:r>
              <a:rPr lang="zh-TW" altLang="en-US" dirty="0" smtClean="0"/>
              <a:t>公里為颱風中心位置，回波強度的色階間距為</a:t>
            </a:r>
            <a:r>
              <a:rPr lang="en-US" altLang="zh-TW" dirty="0" smtClean="0"/>
              <a:t>2 </a:t>
            </a:r>
            <a:r>
              <a:rPr lang="en-US" altLang="zh-TW" dirty="0" err="1" smtClean="0"/>
              <a:t>dBZ</a:t>
            </a:r>
            <a:endParaRPr lang="zh-TW" altLang="en-US" dirty="0"/>
          </a:p>
        </p:txBody>
      </p:sp>
      <p:pic>
        <p:nvPicPr>
          <p:cNvPr id="4" name="圖片 3"/>
          <p:cNvPicPr/>
          <p:nvPr/>
        </p:nvPicPr>
        <p:blipFill>
          <a:blip r:embed="rId2" cstate="print"/>
          <a:srcRect/>
          <a:stretch>
            <a:fillRect/>
          </a:stretch>
        </p:blipFill>
        <p:spPr bwMode="auto">
          <a:xfrm>
            <a:off x="1547664" y="0"/>
            <a:ext cx="6192687" cy="6192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模擬之納莉颱風一小時平均</a:t>
            </a:r>
            <a:r>
              <a:rPr lang="en-US" altLang="zh-TW" dirty="0" smtClean="0"/>
              <a:t>(13-14h) </a:t>
            </a:r>
            <a:r>
              <a:rPr lang="zh-TW" altLang="en-US" dirty="0" smtClean="0"/>
              <a:t>之</a:t>
            </a:r>
            <a:endParaRPr lang="en-US" altLang="zh-TW" dirty="0" smtClean="0"/>
          </a:p>
          <a:p>
            <a:r>
              <a:rPr lang="en-US" altLang="zh-TW" dirty="0" smtClean="0"/>
              <a:t>(</a:t>
            </a:r>
            <a:r>
              <a:rPr lang="en-US" altLang="zh-TW" dirty="0"/>
              <a:t>a)</a:t>
            </a:r>
            <a:r>
              <a:rPr lang="zh-TW" altLang="en-US" dirty="0"/>
              <a:t>切線風</a:t>
            </a:r>
            <a:r>
              <a:rPr lang="en-US" altLang="zh-TW" dirty="0"/>
              <a:t>,</a:t>
            </a:r>
            <a:r>
              <a:rPr lang="zh-TW" altLang="en-US" dirty="0"/>
              <a:t>等值線間距 </a:t>
            </a:r>
            <a:r>
              <a:rPr lang="en-US" altLang="zh-TW" dirty="0"/>
              <a:t>5 m/</a:t>
            </a:r>
            <a:r>
              <a:rPr lang="en-US" altLang="zh-TW" dirty="0" smtClean="0"/>
              <a:t>s</a:t>
            </a:r>
            <a:endParaRPr lang="en-US" altLang="zh-TW" dirty="0"/>
          </a:p>
          <a:p>
            <a:r>
              <a:rPr lang="en-US" altLang="zh-TW" dirty="0" smtClean="0"/>
              <a:t>(</a:t>
            </a:r>
            <a:r>
              <a:rPr lang="en-US" altLang="zh-TW" dirty="0"/>
              <a:t>b)</a:t>
            </a:r>
            <a:r>
              <a:rPr lang="zh-TW" altLang="en-US" dirty="0"/>
              <a:t>徑向風</a:t>
            </a:r>
            <a:r>
              <a:rPr lang="en-US" altLang="zh-TW" dirty="0"/>
              <a:t>,</a:t>
            </a:r>
            <a:r>
              <a:rPr lang="zh-TW" altLang="en-US" dirty="0"/>
              <a:t>等值線間距 </a:t>
            </a:r>
            <a:r>
              <a:rPr lang="en-US" altLang="zh-TW" dirty="0"/>
              <a:t>2 m/</a:t>
            </a:r>
            <a:r>
              <a:rPr lang="en-US" altLang="zh-TW" dirty="0" smtClean="0"/>
              <a:t>s</a:t>
            </a:r>
            <a:endParaRPr lang="en-US" altLang="zh-TW" dirty="0"/>
          </a:p>
          <a:p>
            <a:r>
              <a:rPr lang="en-US" altLang="zh-TW" dirty="0" smtClean="0"/>
              <a:t>(</a:t>
            </a:r>
            <a:r>
              <a:rPr lang="en-US" altLang="zh-TW" dirty="0"/>
              <a:t>c)</a:t>
            </a:r>
            <a:r>
              <a:rPr lang="zh-TW" altLang="en-US" dirty="0"/>
              <a:t>垂直速 度</a:t>
            </a:r>
            <a:r>
              <a:rPr lang="en-US" altLang="zh-TW" dirty="0"/>
              <a:t>,</a:t>
            </a:r>
            <a:r>
              <a:rPr lang="zh-TW" altLang="en-US" dirty="0"/>
              <a:t>等值線間距 </a:t>
            </a:r>
            <a:r>
              <a:rPr lang="en-US" altLang="zh-TW" dirty="0" smtClean="0"/>
              <a:t>0.5 </a:t>
            </a:r>
            <a:r>
              <a:rPr lang="en-US" altLang="zh-TW" dirty="0"/>
              <a:t>m/</a:t>
            </a:r>
            <a:r>
              <a:rPr lang="en-US" altLang="zh-TW" dirty="0" smtClean="0"/>
              <a:t>s</a:t>
            </a:r>
            <a:endParaRPr lang="en-US" altLang="zh-TW" dirty="0"/>
          </a:p>
          <a:p>
            <a:r>
              <a:rPr lang="en-US" altLang="zh-TW" dirty="0" smtClean="0"/>
              <a:t>(</a:t>
            </a:r>
            <a:r>
              <a:rPr lang="en-US" altLang="zh-TW" dirty="0"/>
              <a:t>d)</a:t>
            </a:r>
            <a:r>
              <a:rPr lang="zh-TW" altLang="en-US" dirty="0"/>
              <a:t>水氣混合比減去網域平均</a:t>
            </a:r>
            <a:r>
              <a:rPr lang="en-US" altLang="zh-TW" dirty="0"/>
              <a:t>,</a:t>
            </a:r>
            <a:r>
              <a:rPr lang="zh-TW" altLang="en-US" dirty="0"/>
              <a:t>等值線間距 </a:t>
            </a:r>
            <a:r>
              <a:rPr lang="en-US" altLang="zh-TW" dirty="0" smtClean="0"/>
              <a:t>0.5 </a:t>
            </a:r>
            <a:r>
              <a:rPr lang="en-US" altLang="zh-TW" dirty="0"/>
              <a:t>g/</a:t>
            </a:r>
            <a:r>
              <a:rPr lang="en-US" altLang="zh-TW" dirty="0" smtClean="0"/>
              <a:t>kg</a:t>
            </a:r>
            <a:endParaRPr lang="en-US" altLang="zh-TW" dirty="0"/>
          </a:p>
          <a:p>
            <a:r>
              <a:rPr lang="en-US" altLang="zh-TW" dirty="0" smtClean="0"/>
              <a:t>(</a:t>
            </a:r>
            <a:r>
              <a:rPr lang="en-US" altLang="zh-TW" dirty="0"/>
              <a:t>e)</a:t>
            </a:r>
            <a:r>
              <a:rPr lang="zh-TW" altLang="en-US" dirty="0"/>
              <a:t>冰晶加雲水混合比</a:t>
            </a:r>
            <a:r>
              <a:rPr lang="en-US" altLang="zh-TW" dirty="0"/>
              <a:t>,</a:t>
            </a:r>
            <a:r>
              <a:rPr lang="zh-TW" altLang="en-US" dirty="0"/>
              <a:t>等值線間距 </a:t>
            </a:r>
            <a:r>
              <a:rPr lang="en-US" altLang="zh-TW" dirty="0" smtClean="0"/>
              <a:t>0.25 </a:t>
            </a:r>
            <a:r>
              <a:rPr lang="en-US" altLang="zh-TW" dirty="0"/>
              <a:t>g/kg(</a:t>
            </a:r>
            <a:r>
              <a:rPr lang="zh-TW" altLang="en-US" dirty="0"/>
              <a:t>額外加畫出 </a:t>
            </a:r>
            <a:r>
              <a:rPr lang="en-US" altLang="zh-TW" dirty="0"/>
              <a:t>0.01 g/kg</a:t>
            </a:r>
            <a:r>
              <a:rPr lang="en-US" altLang="zh-TW" dirty="0" smtClean="0"/>
              <a:t>)</a:t>
            </a:r>
            <a:endParaRPr lang="en-US" altLang="zh-TW" dirty="0"/>
          </a:p>
          <a:p>
            <a:r>
              <a:rPr lang="en-US" altLang="zh-TW" dirty="0" smtClean="0"/>
              <a:t>(</a:t>
            </a:r>
            <a:r>
              <a:rPr lang="en-US" altLang="zh-TW" dirty="0"/>
              <a:t>f)</a:t>
            </a:r>
            <a:r>
              <a:rPr lang="zh-TW" altLang="en-US" dirty="0" smtClean="0"/>
              <a:t>雨水</a:t>
            </a:r>
            <a:r>
              <a:rPr lang="zh-TW" altLang="en-US" dirty="0"/>
              <a:t>混合比</a:t>
            </a:r>
            <a:r>
              <a:rPr lang="en-US" altLang="zh-TW" dirty="0"/>
              <a:t>(</a:t>
            </a:r>
            <a:r>
              <a:rPr lang="zh-TW" altLang="en-US" dirty="0"/>
              <a:t>陰影</a:t>
            </a:r>
            <a:r>
              <a:rPr lang="en-US" altLang="zh-TW" dirty="0"/>
              <a:t>)</a:t>
            </a:r>
            <a:r>
              <a:rPr lang="zh-TW" altLang="en-US" dirty="0"/>
              <a:t>、軟雹混合比</a:t>
            </a:r>
            <a:r>
              <a:rPr lang="en-US" altLang="zh-TW" dirty="0"/>
              <a:t>(</a:t>
            </a:r>
            <a:r>
              <a:rPr lang="zh-TW" altLang="en-US" dirty="0"/>
              <a:t>黑實線</a:t>
            </a:r>
            <a:r>
              <a:rPr lang="en-US" altLang="zh-TW" dirty="0"/>
              <a:t>)</a:t>
            </a:r>
            <a:r>
              <a:rPr lang="zh-TW" altLang="en-US" dirty="0"/>
              <a:t>、雪混合比</a:t>
            </a:r>
            <a:r>
              <a:rPr lang="en-US" altLang="zh-TW" dirty="0"/>
              <a:t>(</a:t>
            </a:r>
            <a:r>
              <a:rPr lang="zh-TW" altLang="en-US" dirty="0"/>
              <a:t>細黑線</a:t>
            </a:r>
            <a:r>
              <a:rPr lang="en-US" altLang="zh-TW" dirty="0"/>
              <a:t>),</a:t>
            </a:r>
            <a:r>
              <a:rPr lang="zh-TW" altLang="en-US" dirty="0"/>
              <a:t>等值線間 距 </a:t>
            </a:r>
            <a:r>
              <a:rPr lang="en-US" altLang="zh-TW" dirty="0"/>
              <a:t>0.3 g/kg(</a:t>
            </a:r>
            <a:r>
              <a:rPr lang="zh-TW" altLang="en-US" dirty="0"/>
              <a:t>額外加畫出 </a:t>
            </a:r>
            <a:r>
              <a:rPr lang="en-US" altLang="zh-TW" dirty="0"/>
              <a:t>0.01 g/kg</a:t>
            </a:r>
            <a:r>
              <a:rPr lang="en-US" altLang="zh-TW" dirty="0" smtClean="0"/>
              <a:t>)</a:t>
            </a:r>
          </a:p>
          <a:p>
            <a:pPr marL="0" indent="0">
              <a:buNone/>
            </a:pPr>
            <a:r>
              <a:rPr lang="en-US" altLang="zh-TW" dirty="0"/>
              <a:t> </a:t>
            </a:r>
            <a:r>
              <a:rPr lang="en-US" altLang="zh-TW" dirty="0" smtClean="0"/>
              <a:t>   </a:t>
            </a:r>
            <a:r>
              <a:rPr lang="zh-TW" altLang="en-US" dirty="0" smtClean="0"/>
              <a:t>之</a:t>
            </a:r>
            <a:r>
              <a:rPr lang="zh-TW" altLang="en-US" dirty="0"/>
              <a:t>方位角平均。</a:t>
            </a:r>
          </a:p>
        </p:txBody>
      </p:sp>
      <p:pic>
        <p:nvPicPr>
          <p:cNvPr id="5" name="圖片 4"/>
          <p:cNvPicPr/>
          <p:nvPr/>
        </p:nvPicPr>
        <p:blipFill>
          <a:blip r:embed="rId2" cstate="print"/>
          <a:srcRect/>
          <a:stretch>
            <a:fillRect/>
          </a:stretch>
        </p:blipFill>
        <p:spPr bwMode="auto">
          <a:xfrm>
            <a:off x="827584" y="0"/>
            <a:ext cx="7488832" cy="6552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smtClean="0"/>
              <a:t>模擬</a:t>
            </a:r>
            <a:r>
              <a:rPr lang="zh-TW" altLang="en-US" dirty="0" smtClean="0"/>
              <a:t>登陸後</a:t>
            </a:r>
            <a:r>
              <a:rPr lang="zh-TW" altLang="zh-TW" dirty="0" smtClean="0"/>
              <a:t>階段</a:t>
            </a:r>
            <a:r>
              <a:rPr lang="zh-TW" altLang="en-US" dirty="0" smtClean="0"/>
              <a:t>一小時平均</a:t>
            </a:r>
            <a:r>
              <a:rPr lang="en-US" altLang="zh-TW" dirty="0" smtClean="0"/>
              <a:t>(23.5-24.5h)</a:t>
            </a:r>
            <a:r>
              <a:rPr lang="zh-TW" altLang="en-US" dirty="0" smtClean="0"/>
              <a:t>之</a:t>
            </a:r>
            <a:r>
              <a:rPr lang="en-US" altLang="zh-TW" dirty="0" smtClean="0"/>
              <a:t>40km</a:t>
            </a:r>
            <a:r>
              <a:rPr lang="zh-TW" altLang="zh-TW" dirty="0" smtClean="0"/>
              <a:t>、</a:t>
            </a:r>
            <a:r>
              <a:rPr lang="en-US" altLang="zh-TW" dirty="0" smtClean="0"/>
              <a:t>3km</a:t>
            </a:r>
            <a:r>
              <a:rPr lang="zh-TW" altLang="zh-TW" dirty="0" smtClean="0"/>
              <a:t>、</a:t>
            </a:r>
            <a:r>
              <a:rPr lang="en-US" altLang="zh-TW" dirty="0" smtClean="0"/>
              <a:t>7km</a:t>
            </a:r>
            <a:r>
              <a:rPr lang="zh-TW" altLang="zh-TW" dirty="0" smtClean="0"/>
              <a:t>以及</a:t>
            </a:r>
            <a:r>
              <a:rPr lang="en-US" altLang="zh-TW" dirty="0" smtClean="0"/>
              <a:t>12km</a:t>
            </a:r>
            <a:r>
              <a:rPr lang="zh-TW" altLang="zh-TW" dirty="0" smtClean="0"/>
              <a:t>的雷達</a:t>
            </a:r>
            <a:r>
              <a:rPr lang="zh-TW" altLang="en-US" dirty="0" smtClean="0"/>
              <a:t>回波。</a:t>
            </a:r>
          </a:p>
          <a:p>
            <a:endParaRPr lang="zh-TW" altLang="en-US" dirty="0"/>
          </a:p>
        </p:txBody>
      </p:sp>
      <p:pic>
        <p:nvPicPr>
          <p:cNvPr id="4" name="圖片 3"/>
          <p:cNvPicPr/>
          <p:nvPr/>
        </p:nvPicPr>
        <p:blipFill>
          <a:blip r:embed="rId2" cstate="print"/>
          <a:srcRect/>
          <a:stretch>
            <a:fillRect/>
          </a:stretch>
        </p:blipFill>
        <p:spPr bwMode="auto">
          <a:xfrm>
            <a:off x="1691680" y="188640"/>
            <a:ext cx="5976663" cy="6408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400" dirty="0" smtClean="0"/>
              <a:t>模擬之納莉颱風一小時平均</a:t>
            </a:r>
            <a:r>
              <a:rPr lang="en-US" altLang="zh-TW" sz="2400" dirty="0" smtClean="0"/>
              <a:t>(23.5-24.5h)</a:t>
            </a:r>
            <a:r>
              <a:rPr lang="zh-TW" altLang="en-US" sz="2400" dirty="0" smtClean="0"/>
              <a:t>沿</a:t>
            </a:r>
            <a:r>
              <a:rPr lang="en-US" altLang="zh-TW" sz="2400" dirty="0" smtClean="0"/>
              <a:t>A2B2 </a:t>
            </a:r>
            <a:r>
              <a:rPr lang="zh-TW" altLang="en-US" sz="2400" dirty="0" smtClean="0"/>
              <a:t>剖線之</a:t>
            </a:r>
            <a:endParaRPr lang="en-US" altLang="zh-TW" sz="2400" dirty="0" smtClean="0"/>
          </a:p>
          <a:p>
            <a:r>
              <a:rPr lang="en-US" altLang="zh-TW" sz="2400" dirty="0" smtClean="0"/>
              <a:t>(a)</a:t>
            </a:r>
            <a:r>
              <a:rPr lang="zh-TW" altLang="en-US" sz="2400" dirty="0" smtClean="0"/>
              <a:t>切線風，等值線間距</a:t>
            </a:r>
            <a:r>
              <a:rPr lang="en-US" altLang="zh-TW" sz="2400" dirty="0" smtClean="0"/>
              <a:t>5 m/s</a:t>
            </a:r>
          </a:p>
          <a:p>
            <a:r>
              <a:rPr lang="en-US" altLang="zh-TW" sz="2400" dirty="0" smtClean="0"/>
              <a:t>(b)</a:t>
            </a:r>
            <a:r>
              <a:rPr lang="zh-TW" altLang="en-US" sz="2400" dirty="0" smtClean="0"/>
              <a:t>徑向風，等值線間距</a:t>
            </a:r>
            <a:r>
              <a:rPr lang="en-US" altLang="zh-TW" sz="2400" dirty="0" smtClean="0"/>
              <a:t>4 m/s</a:t>
            </a:r>
          </a:p>
          <a:p>
            <a:r>
              <a:rPr lang="en-US" altLang="zh-TW" sz="2400" dirty="0" smtClean="0"/>
              <a:t>(c)</a:t>
            </a:r>
            <a:r>
              <a:rPr lang="zh-TW" altLang="en-US" sz="2400" dirty="0" smtClean="0"/>
              <a:t>垂直速度，等值線間距</a:t>
            </a:r>
            <a:r>
              <a:rPr lang="en-US" altLang="zh-TW" sz="2400" dirty="0" smtClean="0"/>
              <a:t>2 m/s</a:t>
            </a:r>
            <a:r>
              <a:rPr lang="zh-TW" altLang="en-US" sz="2400" dirty="0" smtClean="0"/>
              <a:t>（額外畫出</a:t>
            </a:r>
            <a:r>
              <a:rPr lang="en-US" altLang="zh-TW" sz="2400" dirty="0" smtClean="0"/>
              <a:t>0.25 m/s</a:t>
            </a:r>
            <a:r>
              <a:rPr lang="zh-TW" altLang="en-US" sz="2400" dirty="0" smtClean="0"/>
              <a:t>）</a:t>
            </a:r>
            <a:endParaRPr lang="en-US" altLang="zh-TW" sz="2400" dirty="0" smtClean="0"/>
          </a:p>
          <a:p>
            <a:r>
              <a:rPr lang="en-US" altLang="zh-TW" sz="2400" dirty="0" smtClean="0"/>
              <a:t>(d)</a:t>
            </a:r>
            <a:r>
              <a:rPr lang="zh-TW" altLang="en-US" sz="2400" dirty="0" smtClean="0"/>
              <a:t>水氣混合比，陰影間隔</a:t>
            </a:r>
            <a:r>
              <a:rPr lang="en-US" altLang="zh-TW" sz="2400" dirty="0" smtClean="0"/>
              <a:t>2 g/kg</a:t>
            </a:r>
          </a:p>
          <a:p>
            <a:r>
              <a:rPr lang="en-US" altLang="zh-TW" sz="2400" dirty="0" smtClean="0"/>
              <a:t>(e)</a:t>
            </a:r>
            <a:r>
              <a:rPr lang="zh-TW" altLang="en-US" sz="2400" dirty="0" smtClean="0"/>
              <a:t>陰影為冰晶加雲水混合比，陰影間距</a:t>
            </a:r>
            <a:r>
              <a:rPr lang="en-US" altLang="zh-TW" sz="2400" dirty="0" smtClean="0"/>
              <a:t>0.1 g/kg</a:t>
            </a:r>
            <a:r>
              <a:rPr lang="zh-TW" altLang="en-US" sz="2400" dirty="0" smtClean="0"/>
              <a:t>；等值線為冰晶混和比，等值線間距</a:t>
            </a:r>
            <a:r>
              <a:rPr lang="en-US" altLang="zh-TW" sz="2400" dirty="0" smtClean="0"/>
              <a:t>0.01 g/kg</a:t>
            </a:r>
          </a:p>
          <a:p>
            <a:r>
              <a:rPr lang="en-US" altLang="zh-TW" sz="2400" dirty="0" smtClean="0"/>
              <a:t>(f)</a:t>
            </a:r>
            <a:r>
              <a:rPr lang="zh-TW" altLang="en-US" sz="2400" dirty="0" smtClean="0"/>
              <a:t>雨水混合比（陰影）、軟雹混合比（黑實線）等值線間距</a:t>
            </a:r>
            <a:r>
              <a:rPr lang="en-US" altLang="zh-TW" sz="2400" dirty="0" smtClean="0"/>
              <a:t>0.5 g/kg </a:t>
            </a:r>
            <a:r>
              <a:rPr lang="zh-TW" altLang="en-US" sz="2400" dirty="0" smtClean="0"/>
              <a:t>、雪混合比（細黑線），等值線間距</a:t>
            </a:r>
            <a:r>
              <a:rPr lang="en-US" altLang="zh-TW" sz="2400" dirty="0" smtClean="0"/>
              <a:t>0.25 g/kg</a:t>
            </a:r>
            <a:r>
              <a:rPr lang="zh-TW" altLang="en-US" sz="2400" dirty="0" smtClean="0"/>
              <a:t>垂直剖面圖。</a:t>
            </a:r>
            <a:endParaRPr lang="zh-TW" altLang="en-US" sz="2400" dirty="0"/>
          </a:p>
        </p:txBody>
      </p:sp>
      <p:pic>
        <p:nvPicPr>
          <p:cNvPr id="5" name="圖片 4"/>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和上圖相同，但由</a:t>
            </a:r>
            <a:r>
              <a:rPr lang="en-US" altLang="zh-TW" dirty="0" smtClean="0"/>
              <a:t>C2D2</a:t>
            </a:r>
            <a:r>
              <a:rPr lang="zh-TW" altLang="en-US" dirty="0" smtClean="0"/>
              <a:t>做橫切面</a:t>
            </a:r>
            <a:endParaRPr lang="zh-TW" altLang="en-US" dirty="0"/>
          </a:p>
        </p:txBody>
      </p:sp>
      <p:pic>
        <p:nvPicPr>
          <p:cNvPr id="4" name="圖片 3"/>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收支方程</a:t>
            </a:r>
            <a:endParaRPr lang="zh-TW" altLang="en-US" dirty="0"/>
          </a:p>
        </p:txBody>
      </p:sp>
      <p:sp>
        <p:nvSpPr>
          <p:cNvPr id="3" name="內容版面配置區 2"/>
          <p:cNvSpPr>
            <a:spLocks noGrp="1"/>
          </p:cNvSpPr>
          <p:nvPr>
            <p:ph idx="1"/>
          </p:nvPr>
        </p:nvSpPr>
        <p:spPr/>
        <p:txBody>
          <a:bodyPr>
            <a:normAutofit/>
          </a:bodyPr>
          <a:lstStyle/>
          <a:p>
            <a:r>
              <a:rPr lang="zh-TW" altLang="zh-TW" sz="2400" dirty="0" smtClean="0"/>
              <a:t>所有的水收支計算是根據</a:t>
            </a:r>
            <a:r>
              <a:rPr lang="en-US" altLang="zh-TW" sz="2400" dirty="0" smtClean="0"/>
              <a:t>MM5</a:t>
            </a:r>
            <a:r>
              <a:rPr lang="zh-TW" altLang="zh-TW" sz="2400" dirty="0" smtClean="0"/>
              <a:t>中的控制方程</a:t>
            </a:r>
            <a:r>
              <a:rPr lang="en-US" altLang="zh-TW" sz="2400" dirty="0" smtClean="0"/>
              <a:t>(</a:t>
            </a:r>
            <a:r>
              <a:rPr lang="en-US" altLang="zh-TW" sz="2400" dirty="0" err="1" smtClean="0"/>
              <a:t>Dudhia</a:t>
            </a:r>
            <a:r>
              <a:rPr lang="en-US" altLang="zh-TW" sz="2400" dirty="0" smtClean="0"/>
              <a:t> 1993</a:t>
            </a:r>
            <a:r>
              <a:rPr lang="zh-TW" altLang="zh-TW" sz="2400" dirty="0" smtClean="0"/>
              <a:t>；</a:t>
            </a:r>
            <a:r>
              <a:rPr lang="en-US" altLang="zh-TW" sz="2400" dirty="0" err="1" smtClean="0"/>
              <a:t>Grell</a:t>
            </a:r>
            <a:r>
              <a:rPr lang="zh-TW" altLang="zh-TW" sz="2400" dirty="0" smtClean="0"/>
              <a:t>等人</a:t>
            </a:r>
            <a:r>
              <a:rPr lang="en-US" altLang="zh-TW" sz="2400" dirty="0" smtClean="0"/>
              <a:t> 1995)</a:t>
            </a:r>
            <a:r>
              <a:rPr lang="zh-TW" altLang="zh-TW" sz="2400" dirty="0" smtClean="0"/>
              <a:t>。</a:t>
            </a:r>
            <a:endParaRPr lang="en-US" altLang="zh-TW" sz="2400" dirty="0" smtClean="0"/>
          </a:p>
          <a:p>
            <a:r>
              <a:rPr lang="zh-TW" altLang="en-US" sz="2400" dirty="0" smtClean="0"/>
              <a:t>本研究</a:t>
            </a:r>
            <a:r>
              <a:rPr lang="zh-TW" altLang="zh-TW" sz="2400" dirty="0" smtClean="0"/>
              <a:t>將會討論納莉在球座標</a:t>
            </a:r>
            <a:r>
              <a:rPr lang="en-US" altLang="zh-TW" sz="2400" dirty="0" smtClean="0"/>
              <a:t>(</a:t>
            </a:r>
            <a:r>
              <a:rPr lang="en-US" altLang="zh-TW" sz="2400" i="1" dirty="0" smtClean="0"/>
              <a:t>r</a:t>
            </a:r>
            <a:r>
              <a:rPr lang="en-US" altLang="zh-TW" sz="2400" dirty="0" smtClean="0"/>
              <a:t>, λ, </a:t>
            </a:r>
            <a:r>
              <a:rPr lang="en-US" altLang="zh-TW" sz="2400" i="1" dirty="0" smtClean="0"/>
              <a:t>z</a:t>
            </a:r>
            <a:r>
              <a:rPr lang="en-US" altLang="zh-TW" sz="2400" dirty="0" smtClean="0"/>
              <a:t>)</a:t>
            </a:r>
            <a:r>
              <a:rPr lang="zh-TW" altLang="zh-TW" sz="2400" dirty="0" smtClean="0"/>
              <a:t>中的水收支，其中</a:t>
            </a:r>
            <a:r>
              <a:rPr lang="en-US" altLang="zh-TW" sz="2400" dirty="0" smtClean="0"/>
              <a:t>r</a:t>
            </a:r>
            <a:r>
              <a:rPr lang="zh-TW" altLang="zh-TW" sz="2400" dirty="0" smtClean="0"/>
              <a:t>為</a:t>
            </a:r>
            <a:r>
              <a:rPr lang="en-US" altLang="zh-TW" sz="2400" dirty="0" smtClean="0"/>
              <a:t>TC</a:t>
            </a:r>
            <a:r>
              <a:rPr lang="zh-TW" altLang="zh-TW" sz="2400" dirty="0" smtClean="0"/>
              <a:t>中心點向外延伸的半徑，</a:t>
            </a:r>
            <a:r>
              <a:rPr lang="en-US" altLang="zh-TW" sz="2400" dirty="0" smtClean="0"/>
              <a:t>λ</a:t>
            </a:r>
            <a:r>
              <a:rPr lang="zh-TW" altLang="zh-TW" sz="2400" dirty="0" smtClean="0"/>
              <a:t>為方位角，而</a:t>
            </a:r>
            <a:r>
              <a:rPr lang="en-US" altLang="zh-TW" sz="2400" dirty="0" smtClean="0"/>
              <a:t>z</a:t>
            </a:r>
            <a:r>
              <a:rPr lang="zh-TW" altLang="zh-TW" sz="2400" dirty="0" smtClean="0"/>
              <a:t>為垂直高度軸。當納莉在海上，</a:t>
            </a:r>
            <a:r>
              <a:rPr lang="en-US" altLang="zh-TW" sz="2400" dirty="0" smtClean="0"/>
              <a:t>TC</a:t>
            </a:r>
            <a:r>
              <a:rPr lang="zh-TW" altLang="zh-TW" sz="2400" dirty="0" smtClean="0"/>
              <a:t>中心定位為海平面氣壓最小值</a:t>
            </a:r>
            <a:r>
              <a:rPr lang="zh-TW" altLang="en-US" sz="2400" dirty="0" smtClean="0"/>
              <a:t>處</a:t>
            </a:r>
            <a:r>
              <a:rPr lang="zh-TW" altLang="zh-TW" sz="2400" dirty="0" smtClean="0"/>
              <a:t>；在台灣陸地上，</a:t>
            </a:r>
            <a:r>
              <a:rPr lang="en-US" altLang="zh-TW" sz="2400" dirty="0" smtClean="0"/>
              <a:t>TC</a:t>
            </a:r>
            <a:r>
              <a:rPr lang="zh-TW" altLang="zh-TW" sz="2400" dirty="0" smtClean="0"/>
              <a:t>中心定位為主要渦旋環流中心</a:t>
            </a:r>
            <a:r>
              <a:rPr lang="en-US" altLang="zh-TW" sz="2400" dirty="0" smtClean="0"/>
              <a:t>4-km</a:t>
            </a:r>
            <a:r>
              <a:rPr lang="zh-TW" altLang="zh-TW" sz="2400" dirty="0" smtClean="0"/>
              <a:t>高</a:t>
            </a:r>
            <a:r>
              <a:rPr lang="zh-TW" altLang="en-US" sz="2400" dirty="0" smtClean="0"/>
              <a:t>的地方</a:t>
            </a:r>
            <a:r>
              <a:rPr lang="en-US" altLang="zh-TW" sz="2400" dirty="0" smtClean="0"/>
              <a:t>(</a:t>
            </a:r>
            <a:r>
              <a:rPr lang="zh-TW" altLang="en-US" sz="2400" dirty="0" smtClean="0"/>
              <a:t>約</a:t>
            </a:r>
            <a:r>
              <a:rPr lang="zh-TW" altLang="zh-TW" sz="2400" dirty="0" smtClean="0"/>
              <a:t>雪山山脈最高</a:t>
            </a:r>
            <a:r>
              <a:rPr lang="zh-TW" altLang="en-US" sz="2400" dirty="0" smtClean="0"/>
              <a:t>點</a:t>
            </a:r>
            <a:r>
              <a:rPr lang="zh-TW" altLang="zh-TW" sz="2400" dirty="0" smtClean="0"/>
              <a:t>上方</a:t>
            </a:r>
            <a:r>
              <a:rPr lang="en-US" altLang="zh-TW" sz="2400" dirty="0" smtClean="0"/>
              <a:t>)</a:t>
            </a:r>
            <a:r>
              <a:rPr lang="zh-TW" altLang="en-US" sz="2400" dirty="0" smtClean="0"/>
              <a:t>。</a:t>
            </a:r>
            <a:endParaRPr lang="zh-TW"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zh-TW" altLang="zh-TW" sz="2400" dirty="0" smtClean="0"/>
              <a:t>在</a:t>
            </a:r>
            <a:r>
              <a:rPr lang="en-US" altLang="zh-TW" sz="2400" dirty="0" smtClean="0"/>
              <a:t>Braun(2006)</a:t>
            </a:r>
            <a:r>
              <a:rPr lang="zh-TW" altLang="zh-TW" sz="2400" dirty="0" smtClean="0"/>
              <a:t>，對於在</a:t>
            </a:r>
            <a:r>
              <a:rPr lang="en-US" altLang="zh-TW" sz="2400" dirty="0" smtClean="0"/>
              <a:t>TC</a:t>
            </a:r>
            <a:r>
              <a:rPr lang="zh-TW" altLang="zh-TW" sz="2400" dirty="0" smtClean="0"/>
              <a:t>架構下的水氣</a:t>
            </a:r>
            <a:r>
              <a:rPr lang="en-US" altLang="zh-TW" sz="2400" dirty="0" smtClean="0"/>
              <a:t>(</a:t>
            </a:r>
            <a:r>
              <a:rPr lang="en-US" altLang="zh-TW" sz="2400" i="1" dirty="0" err="1" smtClean="0"/>
              <a:t>q</a:t>
            </a:r>
            <a:r>
              <a:rPr lang="en-US" altLang="zh-TW" sz="1400" i="1" dirty="0" err="1" smtClean="0"/>
              <a:t>v</a:t>
            </a:r>
            <a:r>
              <a:rPr lang="en-US" altLang="zh-TW" sz="2400" dirty="0" smtClean="0"/>
              <a:t>)</a:t>
            </a:r>
            <a:r>
              <a:rPr lang="zh-TW" altLang="zh-TW" sz="2400" dirty="0" smtClean="0"/>
              <a:t>控制方程可</a:t>
            </a:r>
            <a:r>
              <a:rPr lang="zh-TW" altLang="en-US" sz="2400" dirty="0" smtClean="0"/>
              <a:t>表示</a:t>
            </a:r>
            <a:r>
              <a:rPr lang="zh-TW" altLang="zh-TW" sz="2400" dirty="0" smtClean="0"/>
              <a:t>為</a:t>
            </a:r>
            <a:r>
              <a:rPr lang="en-US" altLang="zh-TW" sz="2400" dirty="0" smtClean="0"/>
              <a:t>:</a:t>
            </a:r>
          </a:p>
          <a:p>
            <a:endParaRPr lang="en-US" altLang="zh-TW" sz="2400" dirty="0" smtClean="0"/>
          </a:p>
          <a:p>
            <a:endParaRPr lang="en-US" altLang="zh-TW" sz="2400" dirty="0" smtClean="0"/>
          </a:p>
          <a:p>
            <a:r>
              <a:rPr lang="zh-TW" altLang="zh-TW" sz="2400" dirty="0" smtClean="0"/>
              <a:t>雲</a:t>
            </a:r>
            <a:r>
              <a:rPr lang="zh-TW" altLang="en-US" sz="2400" dirty="0" smtClean="0"/>
              <a:t>水</a:t>
            </a:r>
            <a:r>
              <a:rPr lang="en-US" altLang="zh-TW" sz="2400" dirty="0" smtClean="0"/>
              <a:t>(</a:t>
            </a:r>
            <a:r>
              <a:rPr lang="en-US" altLang="zh-TW" sz="2400" i="1" dirty="0" smtClean="0"/>
              <a:t>q</a:t>
            </a:r>
            <a:r>
              <a:rPr lang="en-US" altLang="zh-TW" sz="1400" i="1" dirty="0" smtClean="0"/>
              <a:t>c</a:t>
            </a:r>
            <a:r>
              <a:rPr lang="en-US" altLang="zh-TW" sz="2400" i="1" dirty="0" smtClean="0"/>
              <a:t> </a:t>
            </a:r>
            <a:r>
              <a:rPr lang="en-US" altLang="zh-TW" sz="2400" dirty="0" smtClean="0"/>
              <a:t>= </a:t>
            </a:r>
            <a:r>
              <a:rPr lang="en-US" altLang="zh-TW" sz="2400" i="1" dirty="0" err="1" smtClean="0"/>
              <a:t>q</a:t>
            </a:r>
            <a:r>
              <a:rPr lang="en-US" altLang="zh-TW" sz="1400" i="1" dirty="0" err="1" smtClean="0"/>
              <a:t>l</a:t>
            </a:r>
            <a:r>
              <a:rPr lang="en-US" altLang="zh-TW" sz="2400" i="1" dirty="0" smtClean="0"/>
              <a:t> </a:t>
            </a:r>
            <a:r>
              <a:rPr lang="en-US" altLang="zh-TW" sz="2400" dirty="0" smtClean="0"/>
              <a:t>+ </a:t>
            </a:r>
            <a:r>
              <a:rPr lang="en-US" altLang="zh-TW" sz="2400" i="1" dirty="0" err="1" smtClean="0"/>
              <a:t>q</a:t>
            </a:r>
            <a:r>
              <a:rPr lang="en-US" altLang="zh-TW" sz="1400" i="1" dirty="0" err="1" smtClean="0"/>
              <a:t>i</a:t>
            </a:r>
            <a:r>
              <a:rPr lang="en-US" altLang="zh-TW" sz="2400" dirty="0" smtClean="0"/>
              <a:t>)</a:t>
            </a:r>
            <a:r>
              <a:rPr lang="zh-TW" altLang="zh-TW" sz="2400" dirty="0" smtClean="0"/>
              <a:t>的方程式可</a:t>
            </a:r>
            <a:r>
              <a:rPr lang="zh-TW" altLang="en-US" sz="2400" dirty="0" smtClean="0"/>
              <a:t>表示</a:t>
            </a:r>
            <a:r>
              <a:rPr lang="zh-TW" altLang="zh-TW" sz="2400" dirty="0" smtClean="0"/>
              <a:t>為</a:t>
            </a:r>
            <a:r>
              <a:rPr lang="en-US" altLang="zh-TW" sz="2400" dirty="0" smtClean="0"/>
              <a:t>:</a:t>
            </a:r>
          </a:p>
          <a:p>
            <a:endParaRPr lang="en-US" altLang="zh-TW" sz="2400" dirty="0" smtClean="0"/>
          </a:p>
          <a:p>
            <a:r>
              <a:rPr lang="zh-TW" altLang="zh-TW" sz="2400" dirty="0" smtClean="0"/>
              <a:t>降水方程</a:t>
            </a:r>
            <a:r>
              <a:rPr lang="en-US" altLang="zh-TW" sz="2400" dirty="0" smtClean="0"/>
              <a:t>(</a:t>
            </a:r>
            <a:r>
              <a:rPr lang="en-US" altLang="zh-TW" sz="2400" i="1" dirty="0" err="1" smtClean="0"/>
              <a:t>q</a:t>
            </a:r>
            <a:r>
              <a:rPr lang="en-US" altLang="zh-TW" sz="1400" i="1" dirty="0" err="1" smtClean="0"/>
              <a:t>p</a:t>
            </a:r>
            <a:r>
              <a:rPr lang="en-US" altLang="zh-TW" sz="2400" i="1" dirty="0" smtClean="0"/>
              <a:t> </a:t>
            </a:r>
            <a:r>
              <a:rPr lang="en-US" altLang="zh-TW" sz="2400" dirty="0" smtClean="0"/>
              <a:t>= </a:t>
            </a:r>
            <a:r>
              <a:rPr lang="en-US" altLang="zh-TW" sz="2400" i="1" dirty="0" err="1" smtClean="0"/>
              <a:t>q</a:t>
            </a:r>
            <a:r>
              <a:rPr lang="en-US" altLang="zh-TW" sz="1400" i="1" dirty="0" err="1" smtClean="0"/>
              <a:t>r</a:t>
            </a:r>
            <a:r>
              <a:rPr lang="en-US" altLang="zh-TW" sz="2400" i="1" dirty="0" smtClean="0"/>
              <a:t> </a:t>
            </a:r>
            <a:r>
              <a:rPr lang="en-US" altLang="zh-TW" sz="2400" dirty="0" smtClean="0"/>
              <a:t>+ </a:t>
            </a:r>
            <a:r>
              <a:rPr lang="en-US" altLang="zh-TW" sz="2400" i="1" dirty="0" err="1" smtClean="0"/>
              <a:t>q</a:t>
            </a:r>
            <a:r>
              <a:rPr lang="en-US" altLang="zh-TW" sz="1400" i="1" dirty="0" err="1" smtClean="0"/>
              <a:t>s</a:t>
            </a:r>
            <a:r>
              <a:rPr lang="en-US" altLang="zh-TW" sz="2400" i="1" dirty="0" smtClean="0"/>
              <a:t> </a:t>
            </a:r>
            <a:r>
              <a:rPr lang="en-US" altLang="zh-TW" sz="2400" dirty="0" smtClean="0"/>
              <a:t>+ </a:t>
            </a:r>
            <a:r>
              <a:rPr lang="en-US" altLang="zh-TW" sz="2400" i="1" dirty="0" err="1" smtClean="0"/>
              <a:t>q</a:t>
            </a:r>
            <a:r>
              <a:rPr lang="en-US" altLang="zh-TW" sz="1400" i="1" dirty="0" err="1" smtClean="0"/>
              <a:t>g</a:t>
            </a:r>
            <a:r>
              <a:rPr lang="en-US" altLang="zh-TW" sz="2400" dirty="0" smtClean="0"/>
              <a:t>)</a:t>
            </a:r>
            <a:r>
              <a:rPr lang="zh-TW" altLang="zh-TW" sz="2400" dirty="0" smtClean="0"/>
              <a:t>可</a:t>
            </a:r>
            <a:r>
              <a:rPr lang="zh-TW" altLang="en-US" sz="2400" dirty="0" smtClean="0"/>
              <a:t>表示</a:t>
            </a:r>
            <a:r>
              <a:rPr lang="zh-TW" altLang="zh-TW" sz="2400" dirty="0" smtClean="0"/>
              <a:t>為</a:t>
            </a:r>
            <a:r>
              <a:rPr lang="en-US" altLang="zh-TW" sz="2400" dirty="0" smtClean="0"/>
              <a:t>:</a:t>
            </a:r>
          </a:p>
          <a:p>
            <a:endParaRPr lang="zh-TW" altLang="en-US" sz="2400" dirty="0"/>
          </a:p>
        </p:txBody>
      </p:sp>
      <p:pic>
        <p:nvPicPr>
          <p:cNvPr id="8" name="圖片 7"/>
          <p:cNvPicPr/>
          <p:nvPr/>
        </p:nvPicPr>
        <p:blipFill>
          <a:blip r:embed="rId2" cstate="print"/>
          <a:srcRect/>
          <a:stretch>
            <a:fillRect/>
          </a:stretch>
        </p:blipFill>
        <p:spPr bwMode="auto">
          <a:xfrm>
            <a:off x="899592" y="2852937"/>
            <a:ext cx="7488832" cy="648072"/>
          </a:xfrm>
          <a:prstGeom prst="rect">
            <a:avLst/>
          </a:prstGeom>
          <a:noFill/>
          <a:ln w="9525">
            <a:noFill/>
            <a:miter lim="800000"/>
            <a:headEnd/>
            <a:tailEnd/>
          </a:ln>
        </p:spPr>
      </p:pic>
      <p:pic>
        <p:nvPicPr>
          <p:cNvPr id="10" name="圖片 9"/>
          <p:cNvPicPr/>
          <p:nvPr/>
        </p:nvPicPr>
        <p:blipFill>
          <a:blip r:embed="rId3" cstate="print"/>
          <a:srcRect/>
          <a:stretch>
            <a:fillRect/>
          </a:stretch>
        </p:blipFill>
        <p:spPr bwMode="auto">
          <a:xfrm>
            <a:off x="827584" y="4077072"/>
            <a:ext cx="7848872" cy="504056"/>
          </a:xfrm>
          <a:prstGeom prst="rect">
            <a:avLst/>
          </a:prstGeom>
          <a:noFill/>
          <a:ln w="9525">
            <a:noFill/>
            <a:miter lim="800000"/>
            <a:headEnd/>
            <a:tailEnd/>
          </a:ln>
        </p:spPr>
      </p:pic>
      <p:pic>
        <p:nvPicPr>
          <p:cNvPr id="11" name="圖片 10"/>
          <p:cNvPicPr/>
          <p:nvPr/>
        </p:nvPicPr>
        <p:blipFill>
          <a:blip r:embed="rId4" cstate="print"/>
          <a:srcRect/>
          <a:stretch>
            <a:fillRect/>
          </a:stretch>
        </p:blipFill>
        <p:spPr bwMode="auto">
          <a:xfrm>
            <a:off x="683568" y="5157192"/>
            <a:ext cx="7848872"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en-US" altLang="zh-TW" sz="2400" i="1" dirty="0" err="1" smtClean="0"/>
              <a:t>q</a:t>
            </a:r>
            <a:r>
              <a:rPr lang="en-US" altLang="zh-TW" sz="1400" i="1" dirty="0" err="1" smtClean="0"/>
              <a:t>v</a:t>
            </a:r>
            <a:r>
              <a:rPr lang="en-US" altLang="zh-TW" sz="2400" i="1" dirty="0" smtClean="0"/>
              <a:t>, q</a:t>
            </a:r>
            <a:r>
              <a:rPr lang="en-US" altLang="zh-TW" sz="1400" i="1" dirty="0" smtClean="0"/>
              <a:t>c</a:t>
            </a:r>
            <a:r>
              <a:rPr lang="en-US" altLang="zh-TW" sz="2400" i="1" dirty="0" smtClean="0"/>
              <a:t>, </a:t>
            </a:r>
            <a:r>
              <a:rPr lang="en-US" altLang="zh-TW" sz="2400" i="1" dirty="0" err="1" smtClean="0"/>
              <a:t>q</a:t>
            </a:r>
            <a:r>
              <a:rPr lang="en-US" altLang="zh-TW" sz="1400" i="1" dirty="0" err="1" smtClean="0"/>
              <a:t>p</a:t>
            </a:r>
            <a:r>
              <a:rPr lang="zh-TW" altLang="zh-TW" sz="2400" dirty="0" smtClean="0"/>
              <a:t>為水氣、雲</a:t>
            </a:r>
            <a:r>
              <a:rPr lang="zh-TW" altLang="en-US" sz="2400" dirty="0" smtClean="0"/>
              <a:t>水</a:t>
            </a:r>
            <a:r>
              <a:rPr lang="zh-TW" altLang="zh-TW" sz="2400" dirty="0" smtClean="0"/>
              <a:t>以及降水混合比；</a:t>
            </a:r>
            <a:r>
              <a:rPr lang="en-US" altLang="zh-TW" sz="2400" b="1" dirty="0" smtClean="0"/>
              <a:t>V</a:t>
            </a:r>
            <a:r>
              <a:rPr lang="en-US" altLang="zh-TW" sz="2400" dirty="0" smtClean="0"/>
              <a:t>‘</a:t>
            </a:r>
            <a:r>
              <a:rPr lang="zh-TW" altLang="zh-TW" sz="2400" dirty="0" smtClean="0"/>
              <a:t>為相對</a:t>
            </a:r>
            <a:r>
              <a:rPr lang="zh-TW" altLang="en-US" sz="2400" dirty="0" smtClean="0"/>
              <a:t>颱風</a:t>
            </a:r>
            <a:r>
              <a:rPr lang="zh-TW" altLang="zh-TW" sz="2400" dirty="0" smtClean="0"/>
              <a:t>的水平</a:t>
            </a:r>
            <a:r>
              <a:rPr lang="zh-TW" altLang="en-US" sz="2400" dirty="0" smtClean="0"/>
              <a:t>風</a:t>
            </a:r>
            <a:r>
              <a:rPr lang="zh-TW" altLang="zh-TW" sz="2400" dirty="0" smtClean="0"/>
              <a:t>；</a:t>
            </a:r>
            <a:r>
              <a:rPr lang="en-US" altLang="zh-TW" sz="2400" i="1" dirty="0" smtClean="0"/>
              <a:t>w</a:t>
            </a:r>
            <a:r>
              <a:rPr lang="zh-TW" altLang="zh-TW" sz="2400" dirty="0" smtClean="0"/>
              <a:t>和</a:t>
            </a:r>
            <a:r>
              <a:rPr lang="en-US" altLang="zh-TW" sz="2400" i="1" dirty="0" smtClean="0"/>
              <a:t>V</a:t>
            </a:r>
            <a:r>
              <a:rPr lang="en-US" altLang="zh-TW" sz="1400" i="1" dirty="0" smtClean="0"/>
              <a:t>T</a:t>
            </a:r>
            <a:r>
              <a:rPr lang="zh-TW" altLang="zh-TW" sz="2400" dirty="0" smtClean="0"/>
              <a:t>為垂直</a:t>
            </a:r>
            <a:r>
              <a:rPr lang="zh-TW" altLang="en-US" sz="2400" dirty="0" smtClean="0"/>
              <a:t>風</a:t>
            </a:r>
            <a:r>
              <a:rPr lang="zh-TW" altLang="zh-TW" sz="2400" dirty="0" smtClean="0"/>
              <a:t>以及水凝結物終端速度；</a:t>
            </a:r>
            <a:endParaRPr lang="en-US" altLang="zh-TW" sz="2400" dirty="0" smtClean="0"/>
          </a:p>
          <a:p>
            <a:pPr>
              <a:buNone/>
            </a:pPr>
            <a:r>
              <a:rPr lang="zh-TW" altLang="en-US" sz="2400" i="1" dirty="0" smtClean="0"/>
              <a:t>    </a:t>
            </a:r>
            <a:r>
              <a:rPr lang="en-US" altLang="zh-TW" sz="2400" i="1" dirty="0" smtClean="0"/>
              <a:t>Q </a:t>
            </a:r>
            <a:r>
              <a:rPr lang="en-US" altLang="zh-TW" sz="1400" i="1" dirty="0" smtClean="0"/>
              <a:t>c+</a:t>
            </a:r>
            <a:r>
              <a:rPr lang="zh-TW" altLang="en-US" sz="2400" dirty="0" smtClean="0"/>
              <a:t>、</a:t>
            </a:r>
            <a:r>
              <a:rPr lang="en-US" altLang="zh-TW" sz="2400" i="1" dirty="0" smtClean="0"/>
              <a:t>Q </a:t>
            </a:r>
            <a:r>
              <a:rPr lang="en-US" altLang="zh-TW" sz="1400" i="1" dirty="0" smtClean="0"/>
              <a:t>c-</a:t>
            </a:r>
            <a:r>
              <a:rPr lang="zh-TW" altLang="en-US" sz="2400" dirty="0" smtClean="0"/>
              <a:t>、</a:t>
            </a:r>
            <a:r>
              <a:rPr lang="en-US" altLang="zh-TW" sz="2400" i="1" dirty="0" smtClean="0"/>
              <a:t>Q </a:t>
            </a:r>
            <a:r>
              <a:rPr lang="en-US" altLang="zh-TW" sz="1400" i="1" dirty="0" smtClean="0"/>
              <a:t>p+</a:t>
            </a:r>
            <a:r>
              <a:rPr lang="zh-TW" altLang="en-US" sz="2400" dirty="0" smtClean="0"/>
              <a:t>、</a:t>
            </a:r>
            <a:r>
              <a:rPr lang="zh-TW" altLang="zh-TW" sz="2400" dirty="0" smtClean="0"/>
              <a:t>及</a:t>
            </a:r>
            <a:r>
              <a:rPr lang="en-US" altLang="zh-TW" sz="2400" i="1" dirty="0" smtClean="0"/>
              <a:t>Q </a:t>
            </a:r>
            <a:r>
              <a:rPr lang="en-US" altLang="zh-TW" sz="1400" i="1" dirty="0" smtClean="0"/>
              <a:t>p-</a:t>
            </a:r>
            <a:r>
              <a:rPr lang="zh-TW" altLang="zh-TW" sz="2400" dirty="0" smtClean="0"/>
              <a:t>為雲及降水微物理</a:t>
            </a:r>
            <a:r>
              <a:rPr lang="zh-TW" altLang="en-US" sz="2400" dirty="0" smtClean="0"/>
              <a:t>的源</a:t>
            </a:r>
            <a:r>
              <a:rPr lang="en-US" altLang="zh-TW" sz="2400" dirty="0" smtClean="0"/>
              <a:t>(+)</a:t>
            </a:r>
            <a:r>
              <a:rPr lang="zh-TW" altLang="zh-TW" sz="2400" dirty="0" smtClean="0"/>
              <a:t>及</a:t>
            </a:r>
            <a:r>
              <a:rPr lang="zh-TW" altLang="en-US" sz="2400" dirty="0" smtClean="0"/>
              <a:t>匯</a:t>
            </a:r>
            <a:r>
              <a:rPr lang="en-US" altLang="zh-TW" sz="2400" dirty="0" smtClean="0"/>
              <a:t>(-)</a:t>
            </a:r>
            <a:r>
              <a:rPr lang="zh-TW" altLang="zh-TW" sz="2400" dirty="0" smtClean="0"/>
              <a:t>；</a:t>
            </a:r>
            <a:r>
              <a:rPr lang="en-US" altLang="zh-TW" sz="2400" dirty="0" smtClean="0"/>
              <a:t>C</a:t>
            </a:r>
            <a:r>
              <a:rPr lang="zh-TW" altLang="zh-TW" sz="2400" dirty="0" smtClean="0"/>
              <a:t>為凝結</a:t>
            </a:r>
            <a:r>
              <a:rPr lang="zh-TW" altLang="en-US" sz="2400" dirty="0" smtClean="0"/>
              <a:t>加</a:t>
            </a:r>
            <a:r>
              <a:rPr lang="zh-TW" altLang="zh-TW" sz="2400" dirty="0" smtClean="0"/>
              <a:t>凝華；</a:t>
            </a:r>
            <a:r>
              <a:rPr lang="en-US" altLang="zh-TW" sz="2400" dirty="0" smtClean="0"/>
              <a:t>E</a:t>
            </a:r>
            <a:r>
              <a:rPr lang="zh-TW" altLang="zh-TW" sz="2400" dirty="0" smtClean="0"/>
              <a:t>為蒸</a:t>
            </a:r>
            <a:r>
              <a:rPr lang="zh-TW" altLang="en-US" sz="2400" dirty="0" smtClean="0"/>
              <a:t>加</a:t>
            </a:r>
            <a:r>
              <a:rPr lang="zh-TW" altLang="zh-TW" sz="2400" dirty="0" smtClean="0"/>
              <a:t>與昇華；</a:t>
            </a:r>
            <a:endParaRPr lang="en-US" altLang="zh-TW" sz="2400" dirty="0" smtClean="0"/>
          </a:p>
          <a:p>
            <a:pPr>
              <a:buNone/>
            </a:pPr>
            <a:r>
              <a:rPr lang="zh-TW" altLang="en-US" sz="2400" dirty="0" smtClean="0"/>
              <a:t>    </a:t>
            </a:r>
            <a:r>
              <a:rPr lang="en-US" altLang="zh-TW" sz="2400" dirty="0" smtClean="0"/>
              <a:t>C-E=</a:t>
            </a:r>
            <a:r>
              <a:rPr lang="en-US" altLang="zh-TW" sz="2400" i="1" dirty="0" smtClean="0"/>
              <a:t>Q</a:t>
            </a:r>
            <a:r>
              <a:rPr lang="en-US" altLang="zh-TW" sz="1400" i="1" dirty="0" smtClean="0"/>
              <a:t> c+</a:t>
            </a:r>
            <a:r>
              <a:rPr lang="en-US" altLang="zh-TW" sz="2400" dirty="0" smtClean="0"/>
              <a:t>-</a:t>
            </a:r>
            <a:r>
              <a:rPr lang="zh-TW" altLang="zh-TW" sz="2400" dirty="0" smtClean="0"/>
              <a:t> </a:t>
            </a:r>
            <a:r>
              <a:rPr lang="en-US" altLang="zh-TW" sz="2400" i="1" dirty="0" smtClean="0"/>
              <a:t>Q </a:t>
            </a:r>
            <a:r>
              <a:rPr lang="en-US" altLang="zh-TW" sz="1400" i="1" dirty="0" smtClean="0"/>
              <a:t>c-</a:t>
            </a:r>
            <a:r>
              <a:rPr lang="en-US" altLang="zh-TW" sz="2400" dirty="0" smtClean="0"/>
              <a:t>+</a:t>
            </a:r>
            <a:r>
              <a:rPr lang="en-US" altLang="zh-TW" sz="2400" i="1" dirty="0" smtClean="0"/>
              <a:t>Q </a:t>
            </a:r>
            <a:r>
              <a:rPr lang="en-US" altLang="zh-TW" sz="1400" i="1" dirty="0" smtClean="0"/>
              <a:t>p+</a:t>
            </a:r>
            <a:r>
              <a:rPr lang="en-US" altLang="zh-TW" sz="2400" dirty="0" smtClean="0"/>
              <a:t>-</a:t>
            </a:r>
            <a:r>
              <a:rPr lang="en-US" altLang="zh-TW" sz="2400" i="1" dirty="0" smtClean="0"/>
              <a:t>Q </a:t>
            </a:r>
            <a:r>
              <a:rPr lang="en-US" altLang="zh-TW" sz="1400" i="1" dirty="0" smtClean="0"/>
              <a:t>p-</a:t>
            </a:r>
            <a:r>
              <a:rPr lang="zh-TW" altLang="en-US" sz="2400" dirty="0" smtClean="0"/>
              <a:t>；</a:t>
            </a:r>
            <a:r>
              <a:rPr lang="en-US" altLang="zh-TW" sz="2400" i="1" dirty="0" smtClean="0"/>
              <a:t>B </a:t>
            </a:r>
            <a:r>
              <a:rPr lang="en-US" altLang="zh-TW" sz="1400" i="1" dirty="0" smtClean="0"/>
              <a:t>v</a:t>
            </a:r>
            <a:r>
              <a:rPr lang="zh-TW" altLang="zh-TW" sz="2400" dirty="0" smtClean="0"/>
              <a:t>與</a:t>
            </a:r>
            <a:r>
              <a:rPr lang="zh-TW" altLang="zh-TW" sz="2400" i="1" dirty="0" smtClean="0"/>
              <a:t> </a:t>
            </a:r>
            <a:r>
              <a:rPr lang="en-US" altLang="zh-TW" sz="2400" i="1" dirty="0" err="1" smtClean="0"/>
              <a:t>B</a:t>
            </a:r>
            <a:r>
              <a:rPr lang="en-US" altLang="zh-TW" sz="1400" i="1" dirty="0" err="1" smtClean="0"/>
              <a:t>c</a:t>
            </a:r>
            <a:r>
              <a:rPr lang="en-US" altLang="zh-TW" sz="2400" i="1" dirty="0" smtClean="0"/>
              <a:t> </a:t>
            </a:r>
            <a:r>
              <a:rPr lang="zh-TW" altLang="zh-TW" sz="2400" dirty="0" smtClean="0"/>
              <a:t>為</a:t>
            </a:r>
            <a:r>
              <a:rPr lang="zh-TW" altLang="en-US" sz="2400" dirty="0" smtClean="0"/>
              <a:t>邊界層和垂直混合</a:t>
            </a:r>
          </a:p>
          <a:p>
            <a:pPr>
              <a:buNone/>
            </a:pPr>
            <a:r>
              <a:rPr lang="zh-TW" altLang="en-US" sz="2400" dirty="0" smtClean="0"/>
              <a:t>    所提供的水氣和雲水</a:t>
            </a:r>
            <a:r>
              <a:rPr lang="zh-TW" altLang="zh-TW" sz="2400" dirty="0" smtClean="0"/>
              <a:t>；</a:t>
            </a:r>
            <a:r>
              <a:rPr lang="en-US" altLang="zh-TW" sz="2400" dirty="0" smtClean="0"/>
              <a:t>D</a:t>
            </a:r>
            <a:r>
              <a:rPr lang="en-US" altLang="zh-TW" sz="1400" i="1" dirty="0" smtClean="0"/>
              <a:t>V</a:t>
            </a:r>
            <a:r>
              <a:rPr lang="zh-TW" altLang="en-US" sz="2400" dirty="0" smtClean="0"/>
              <a:t>、</a:t>
            </a:r>
            <a:r>
              <a:rPr lang="en-US" altLang="zh-TW" sz="2400" dirty="0" smtClean="0"/>
              <a:t>D</a:t>
            </a:r>
            <a:r>
              <a:rPr lang="en-US" altLang="zh-TW" sz="1400" i="1" dirty="0" smtClean="0"/>
              <a:t>C</a:t>
            </a:r>
            <a:r>
              <a:rPr lang="zh-TW" altLang="en-US" sz="2400" dirty="0" smtClean="0"/>
              <a:t>、</a:t>
            </a:r>
            <a:r>
              <a:rPr lang="en-US" altLang="zh-TW" sz="2400" dirty="0" smtClean="0"/>
              <a:t>D</a:t>
            </a:r>
            <a:r>
              <a:rPr lang="en-US" altLang="zh-TW" sz="1400" i="1" dirty="0" smtClean="0"/>
              <a:t>P</a:t>
            </a:r>
            <a:r>
              <a:rPr lang="zh-TW" altLang="en-US" sz="2400" i="1" dirty="0" smtClean="0"/>
              <a:t> </a:t>
            </a:r>
            <a:r>
              <a:rPr lang="zh-TW" altLang="en-US" sz="2400" dirty="0" smtClean="0"/>
              <a:t>分別代表</a:t>
            </a:r>
            <a:r>
              <a:rPr lang="zh-TW" altLang="zh-TW" sz="2400" dirty="0" smtClean="0"/>
              <a:t>水氣、雲</a:t>
            </a:r>
            <a:r>
              <a:rPr lang="zh-TW" altLang="en-US" sz="2400" dirty="0" smtClean="0"/>
              <a:t>水和</a:t>
            </a:r>
            <a:r>
              <a:rPr lang="zh-TW" altLang="zh-TW" sz="2400" dirty="0" smtClean="0"/>
              <a:t>降水</a:t>
            </a:r>
            <a:r>
              <a:rPr lang="zh-TW" altLang="en-US" sz="2400" dirty="0" smtClean="0"/>
              <a:t>粒子</a:t>
            </a:r>
            <a:r>
              <a:rPr lang="zh-TW" altLang="zh-TW" sz="2400" dirty="0" smtClean="0"/>
              <a:t>的擴散項</a:t>
            </a:r>
            <a:r>
              <a:rPr lang="zh-TW" altLang="en-US" sz="2400" dirty="0" smtClean="0"/>
              <a:t>；</a:t>
            </a:r>
            <a:r>
              <a:rPr lang="en-US" altLang="zh-TW" sz="2400" i="1" dirty="0" err="1" smtClean="0"/>
              <a:t>Resd</a:t>
            </a:r>
            <a:r>
              <a:rPr lang="en-US" altLang="zh-TW" sz="1400" i="1" dirty="0" err="1" smtClean="0"/>
              <a:t>v</a:t>
            </a:r>
            <a:r>
              <a:rPr lang="zh-TW" altLang="en-US" sz="2400" i="1" dirty="0" smtClean="0"/>
              <a:t>、</a:t>
            </a:r>
            <a:r>
              <a:rPr lang="en-US" altLang="zh-TW" sz="2400" i="1" dirty="0" err="1" smtClean="0"/>
              <a:t>Resd</a:t>
            </a:r>
            <a:r>
              <a:rPr lang="en-US" altLang="zh-TW" sz="1400" i="1" dirty="0" err="1" smtClean="0"/>
              <a:t>c</a:t>
            </a:r>
            <a:r>
              <a:rPr lang="zh-TW" altLang="en-US" sz="2400" i="1" dirty="0" smtClean="0"/>
              <a:t>、</a:t>
            </a:r>
            <a:r>
              <a:rPr lang="en-US" altLang="zh-TW" sz="2400" i="1" dirty="0" err="1" smtClean="0"/>
              <a:t>Resd</a:t>
            </a:r>
            <a:r>
              <a:rPr lang="en-US" altLang="zh-TW" sz="1400" i="1" dirty="0" err="1" smtClean="0"/>
              <a:t>p</a:t>
            </a:r>
            <a:r>
              <a:rPr lang="zh-TW" altLang="en-US" sz="1400" i="1" dirty="0" smtClean="0"/>
              <a:t> </a:t>
            </a:r>
            <a:r>
              <a:rPr lang="zh-TW" altLang="en-US" sz="2400" dirty="0" smtClean="0"/>
              <a:t>分別代表</a:t>
            </a:r>
            <a:r>
              <a:rPr lang="zh-TW" altLang="zh-TW" sz="2400" dirty="0" smtClean="0"/>
              <a:t>水氣、雲</a:t>
            </a:r>
            <a:r>
              <a:rPr lang="zh-TW" altLang="en-US" sz="2400" dirty="0" smtClean="0"/>
              <a:t>水</a:t>
            </a:r>
            <a:r>
              <a:rPr lang="zh-TW" altLang="zh-TW" sz="2400" dirty="0" smtClean="0"/>
              <a:t>及降水收支的剩餘項</a:t>
            </a:r>
            <a:endParaRPr lang="en-US" altLang="zh-TW" sz="2400" i="1" dirty="0" smtClean="0"/>
          </a:p>
          <a:p>
            <a:endParaRPr lang="en-US" altLang="zh-TW" sz="2400" dirty="0" smtClean="0"/>
          </a:p>
          <a:p>
            <a:r>
              <a:rPr lang="zh-TW" altLang="en-US" sz="2400" dirty="0" smtClean="0"/>
              <a:t>註</a:t>
            </a:r>
            <a:r>
              <a:rPr lang="en-US" altLang="zh-TW" sz="2400" dirty="0" smtClean="0"/>
              <a:t>:</a:t>
            </a:r>
            <a:r>
              <a:rPr lang="zh-TW" altLang="en-US" sz="2400" dirty="0" smtClean="0"/>
              <a:t>對於大氣水含量，</a:t>
            </a:r>
            <a:r>
              <a:rPr lang="en-US" altLang="zh-TW" sz="2400" dirty="0" smtClean="0"/>
              <a:t>source(</a:t>
            </a:r>
            <a:r>
              <a:rPr lang="zh-TW" altLang="en-US" sz="2400" dirty="0" smtClean="0"/>
              <a:t>源</a:t>
            </a:r>
            <a:r>
              <a:rPr lang="en-US" altLang="zh-TW" sz="2400" dirty="0" smtClean="0"/>
              <a:t>)</a:t>
            </a:r>
            <a:r>
              <a:rPr lang="zh-TW" altLang="en-US" sz="2400" dirty="0" smtClean="0"/>
              <a:t>也就是地表水氣蒸發進入大氣中；</a:t>
            </a:r>
            <a:r>
              <a:rPr lang="en-US" altLang="zh-TW" sz="2400" dirty="0" smtClean="0"/>
              <a:t>sink(</a:t>
            </a:r>
            <a:r>
              <a:rPr lang="zh-TW" altLang="en-US" sz="2400" dirty="0" smtClean="0"/>
              <a:t>匯</a:t>
            </a:r>
            <a:r>
              <a:rPr lang="en-US" altLang="zh-TW" sz="2400" dirty="0" smtClean="0"/>
              <a:t>)</a:t>
            </a:r>
            <a:r>
              <a:rPr lang="zh-TW" altLang="en-US" sz="2400" dirty="0" smtClean="0"/>
              <a:t>即降水，降水粒子從天空中掉落至地面。</a:t>
            </a:r>
            <a:endParaRPr lang="zh-TW"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lang="zh-TW" altLang="en-US" dirty="0" smtClean="0"/>
              <a:t>大綱</a:t>
            </a:r>
            <a:endParaRPr lang="zh-TW" altLang="en-US" dirty="0"/>
          </a:p>
        </p:txBody>
      </p:sp>
      <p:sp>
        <p:nvSpPr>
          <p:cNvPr id="2" name="內容版面配置區 1"/>
          <p:cNvSpPr>
            <a:spLocks noGrp="1"/>
          </p:cNvSpPr>
          <p:nvPr>
            <p:ph idx="1"/>
          </p:nvPr>
        </p:nvSpPr>
        <p:spPr/>
        <p:txBody>
          <a:bodyPr/>
          <a:lstStyle/>
          <a:p>
            <a:r>
              <a:rPr lang="zh-TW" altLang="en-US" dirty="0" smtClean="0"/>
              <a:t>摘要</a:t>
            </a:r>
            <a:endParaRPr lang="en-US" altLang="zh-TW" dirty="0" smtClean="0"/>
          </a:p>
          <a:p>
            <a:r>
              <a:rPr lang="zh-TW" altLang="en-US" dirty="0" smtClean="0"/>
              <a:t>前言</a:t>
            </a:r>
            <a:endParaRPr lang="en-US" altLang="zh-TW" dirty="0" smtClean="0"/>
          </a:p>
          <a:p>
            <a:r>
              <a:rPr lang="zh-TW" altLang="en-US" dirty="0" smtClean="0"/>
              <a:t>研究目的</a:t>
            </a:r>
            <a:endParaRPr lang="en-US" altLang="zh-TW" dirty="0" smtClean="0"/>
          </a:p>
          <a:p>
            <a:r>
              <a:rPr lang="zh-TW" altLang="en-US" dirty="0" smtClean="0"/>
              <a:t>模式設定</a:t>
            </a:r>
            <a:endParaRPr lang="en-US" altLang="zh-TW" dirty="0" smtClean="0"/>
          </a:p>
          <a:p>
            <a:r>
              <a:rPr lang="zh-TW" altLang="en-US" dirty="0" smtClean="0"/>
              <a:t>收支方程</a:t>
            </a:r>
            <a:endParaRPr lang="en-US" altLang="zh-TW" dirty="0" smtClean="0"/>
          </a:p>
          <a:p>
            <a:r>
              <a:rPr lang="zh-TW" altLang="en-US" dirty="0" smtClean="0"/>
              <a:t>模擬結果</a:t>
            </a:r>
            <a:endParaRPr lang="en-US" altLang="zh-TW" dirty="0" smtClean="0"/>
          </a:p>
          <a:p>
            <a:r>
              <a:rPr lang="zh-TW" altLang="en-US" dirty="0" smtClean="0"/>
              <a:t>結論</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zh-TW" altLang="zh-TW" sz="2400" dirty="0" smtClean="0"/>
              <a:t>而水收支計算的表示，使用</a:t>
            </a:r>
            <a:r>
              <a:rPr lang="en-US" altLang="zh-TW" sz="2400" dirty="0" smtClean="0"/>
              <a:t>Braun(2006)</a:t>
            </a:r>
            <a:r>
              <a:rPr lang="zh-TW" altLang="zh-TW" sz="2400" dirty="0" smtClean="0"/>
              <a:t>的定義。</a:t>
            </a:r>
            <a:endParaRPr lang="en-US" altLang="zh-TW" sz="2400" dirty="0" smtClean="0"/>
          </a:p>
          <a:p>
            <a:r>
              <a:rPr lang="zh-TW" altLang="zh-TW" sz="2400" dirty="0" smtClean="0"/>
              <a:t>時間與方位角平均定義為</a:t>
            </a:r>
            <a:r>
              <a:rPr lang="en-US" altLang="zh-TW" sz="2400" dirty="0" smtClean="0"/>
              <a:t>(</a:t>
            </a:r>
            <a:r>
              <a:rPr lang="zh-TW" altLang="en-US" sz="2400" dirty="0" smtClean="0"/>
              <a:t>單位：</a:t>
            </a:r>
            <a:r>
              <a:rPr lang="en-US" altLang="zh-TW" sz="2400" dirty="0" smtClean="0"/>
              <a:t>kg m</a:t>
            </a:r>
            <a:r>
              <a:rPr lang="en-US" altLang="zh-TW" sz="1400" dirty="0" smtClean="0"/>
              <a:t>-3</a:t>
            </a:r>
            <a:r>
              <a:rPr lang="en-US" altLang="zh-TW" sz="2400" dirty="0" smtClean="0"/>
              <a:t> h</a:t>
            </a:r>
            <a:r>
              <a:rPr lang="en-US" altLang="zh-TW" sz="1400" dirty="0" smtClean="0"/>
              <a:t>-1</a:t>
            </a:r>
            <a:r>
              <a:rPr lang="en-US" altLang="zh-TW" sz="2400" dirty="0" smtClean="0"/>
              <a:t>):</a:t>
            </a:r>
          </a:p>
          <a:p>
            <a:endParaRPr lang="en-US" altLang="zh-TW" sz="2400" dirty="0" smtClean="0"/>
          </a:p>
          <a:p>
            <a:endParaRPr lang="en-US" altLang="zh-TW" sz="2400" dirty="0" smtClean="0"/>
          </a:p>
          <a:p>
            <a:r>
              <a:rPr lang="zh-TW" altLang="zh-TW" sz="2400" dirty="0" smtClean="0"/>
              <a:t>時間平均與垂直積分量定義為</a:t>
            </a:r>
            <a:r>
              <a:rPr lang="en-US" altLang="zh-TW" sz="2400" dirty="0" smtClean="0"/>
              <a:t>(</a:t>
            </a:r>
            <a:r>
              <a:rPr lang="zh-TW" altLang="en-US" sz="2400" dirty="0" smtClean="0"/>
              <a:t>單位：</a:t>
            </a:r>
            <a:r>
              <a:rPr lang="en-US" altLang="zh-TW" sz="2400" dirty="0" smtClean="0"/>
              <a:t>kg m</a:t>
            </a:r>
            <a:r>
              <a:rPr lang="en-US" altLang="zh-TW" sz="1400" dirty="0" smtClean="0"/>
              <a:t>-2</a:t>
            </a:r>
            <a:r>
              <a:rPr lang="en-US" altLang="zh-TW" sz="2400" dirty="0" smtClean="0"/>
              <a:t> h</a:t>
            </a:r>
            <a:r>
              <a:rPr lang="en-US" altLang="zh-TW" sz="1400" dirty="0" smtClean="0"/>
              <a:t>-1</a:t>
            </a:r>
            <a:r>
              <a:rPr lang="en-US" altLang="zh-TW" sz="2400" dirty="0" smtClean="0"/>
              <a:t>):</a:t>
            </a:r>
          </a:p>
          <a:p>
            <a:endParaRPr lang="zh-TW" altLang="zh-TW" sz="2400" dirty="0" smtClean="0"/>
          </a:p>
          <a:p>
            <a:endParaRPr lang="en-US" altLang="zh-TW" sz="2400" dirty="0" smtClean="0"/>
          </a:p>
          <a:p>
            <a:r>
              <a:rPr lang="zh-TW" altLang="zh-TW" sz="2400" dirty="0" smtClean="0"/>
              <a:t>時間平均</a:t>
            </a:r>
            <a:r>
              <a:rPr lang="zh-TW" altLang="en-US" sz="2400" dirty="0" smtClean="0"/>
              <a:t>與</a:t>
            </a:r>
            <a:r>
              <a:rPr lang="zh-TW" altLang="zh-TW" sz="2400" dirty="0" smtClean="0"/>
              <a:t>體積積分定義為</a:t>
            </a:r>
            <a:r>
              <a:rPr lang="en-US" altLang="zh-TW" sz="2400" dirty="0" smtClean="0"/>
              <a:t>(</a:t>
            </a:r>
            <a:r>
              <a:rPr lang="zh-TW" altLang="en-US" sz="2400" dirty="0" smtClean="0"/>
              <a:t>單位：</a:t>
            </a:r>
            <a:r>
              <a:rPr lang="en-US" altLang="zh-TW" sz="2400" dirty="0" smtClean="0"/>
              <a:t>kg h</a:t>
            </a:r>
            <a:r>
              <a:rPr lang="en-US" altLang="zh-TW" sz="1400" dirty="0" smtClean="0"/>
              <a:t>-1</a:t>
            </a:r>
            <a:r>
              <a:rPr lang="en-US" altLang="zh-TW" sz="2400" dirty="0" smtClean="0"/>
              <a:t>):</a:t>
            </a:r>
          </a:p>
          <a:p>
            <a:endParaRPr lang="zh-TW" altLang="zh-TW" sz="2400" dirty="0" smtClean="0"/>
          </a:p>
          <a:p>
            <a:endParaRPr lang="zh-TW" altLang="en-US" sz="2400" dirty="0"/>
          </a:p>
        </p:txBody>
      </p:sp>
      <p:pic>
        <p:nvPicPr>
          <p:cNvPr id="4" name="圖片 3"/>
          <p:cNvPicPr/>
          <p:nvPr/>
        </p:nvPicPr>
        <p:blipFill>
          <a:blip r:embed="rId2" cstate="print"/>
          <a:srcRect/>
          <a:stretch>
            <a:fillRect/>
          </a:stretch>
        </p:blipFill>
        <p:spPr bwMode="auto">
          <a:xfrm>
            <a:off x="683568" y="2852936"/>
            <a:ext cx="3816424" cy="720080"/>
          </a:xfrm>
          <a:prstGeom prst="rect">
            <a:avLst/>
          </a:prstGeom>
          <a:noFill/>
          <a:ln w="9525">
            <a:noFill/>
            <a:miter lim="800000"/>
            <a:headEnd/>
            <a:tailEnd/>
          </a:ln>
        </p:spPr>
      </p:pic>
      <p:pic>
        <p:nvPicPr>
          <p:cNvPr id="5" name="圖片 4"/>
          <p:cNvPicPr/>
          <p:nvPr/>
        </p:nvPicPr>
        <p:blipFill>
          <a:blip r:embed="rId3" cstate="print"/>
          <a:srcRect/>
          <a:stretch>
            <a:fillRect/>
          </a:stretch>
        </p:blipFill>
        <p:spPr bwMode="auto">
          <a:xfrm>
            <a:off x="755576" y="4221088"/>
            <a:ext cx="3672408" cy="720080"/>
          </a:xfrm>
          <a:prstGeom prst="rect">
            <a:avLst/>
          </a:prstGeom>
          <a:noFill/>
          <a:ln w="9525">
            <a:noFill/>
            <a:miter lim="800000"/>
            <a:headEnd/>
            <a:tailEnd/>
          </a:ln>
        </p:spPr>
      </p:pic>
      <p:pic>
        <p:nvPicPr>
          <p:cNvPr id="6" name="圖片 5"/>
          <p:cNvPicPr/>
          <p:nvPr/>
        </p:nvPicPr>
        <p:blipFill>
          <a:blip r:embed="rId4" cstate="print"/>
          <a:srcRect/>
          <a:stretch>
            <a:fillRect/>
          </a:stretch>
        </p:blipFill>
        <p:spPr bwMode="auto">
          <a:xfrm>
            <a:off x="755576" y="5517232"/>
            <a:ext cx="3744416"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T</a:t>
            </a:r>
            <a:r>
              <a:rPr lang="en-US" altLang="zh-TW" sz="1400" dirty="0" smtClean="0"/>
              <a:t>1</a:t>
            </a:r>
            <a:r>
              <a:rPr lang="zh-TW" altLang="zh-TW" dirty="0" smtClean="0"/>
              <a:t>、</a:t>
            </a:r>
            <a:r>
              <a:rPr lang="en-US" altLang="zh-TW" dirty="0" smtClean="0"/>
              <a:t>T</a:t>
            </a:r>
            <a:r>
              <a:rPr lang="en-US" altLang="zh-TW" sz="1400" dirty="0" smtClean="0"/>
              <a:t>2</a:t>
            </a:r>
            <a:r>
              <a:rPr lang="zh-TW" altLang="zh-TW" dirty="0" smtClean="0"/>
              <a:t>為分析起始與結束的時間</a:t>
            </a:r>
            <a:r>
              <a:rPr lang="en-US" altLang="zh-TW" dirty="0" smtClean="0"/>
              <a:t>(</a:t>
            </a:r>
            <a:r>
              <a:rPr lang="zh-TW" altLang="zh-TW" dirty="0" smtClean="0"/>
              <a:t>納莉在海上為</a:t>
            </a:r>
            <a:r>
              <a:rPr lang="en-US" altLang="zh-TW" dirty="0" smtClean="0"/>
              <a:t>13h</a:t>
            </a:r>
            <a:r>
              <a:rPr lang="zh-TW" altLang="zh-TW" dirty="0" smtClean="0"/>
              <a:t>及</a:t>
            </a:r>
            <a:r>
              <a:rPr lang="en-US" altLang="zh-TW" dirty="0" smtClean="0"/>
              <a:t>14h</a:t>
            </a:r>
            <a:r>
              <a:rPr lang="zh-TW" altLang="zh-TW" dirty="0" smtClean="0"/>
              <a:t>；在陸地上為</a:t>
            </a:r>
            <a:r>
              <a:rPr lang="en-US" altLang="zh-TW" dirty="0" smtClean="0"/>
              <a:t>23.5h</a:t>
            </a:r>
            <a:r>
              <a:rPr lang="zh-TW" altLang="zh-TW" dirty="0" smtClean="0"/>
              <a:t>及</a:t>
            </a:r>
            <a:r>
              <a:rPr lang="en-US" altLang="zh-TW" dirty="0" smtClean="0"/>
              <a:t>24.5h)</a:t>
            </a:r>
            <a:r>
              <a:rPr lang="zh-TW" altLang="zh-TW" dirty="0" smtClean="0"/>
              <a:t>；</a:t>
            </a:r>
            <a:r>
              <a:rPr lang="en-US" altLang="zh-TW" i="1" dirty="0" smtClean="0"/>
              <a:t>Z</a:t>
            </a:r>
            <a:r>
              <a:rPr lang="en-US" altLang="zh-TW" sz="1400" i="1" dirty="0" smtClean="0"/>
              <a:t>B</a:t>
            </a:r>
            <a:r>
              <a:rPr lang="en-US" altLang="zh-TW" i="1" dirty="0" smtClean="0"/>
              <a:t> </a:t>
            </a:r>
            <a:r>
              <a:rPr lang="zh-TW" altLang="zh-TW" dirty="0" smtClean="0"/>
              <a:t>與</a:t>
            </a:r>
            <a:r>
              <a:rPr lang="en-US" altLang="zh-TW" i="1" dirty="0" smtClean="0"/>
              <a:t>Z</a:t>
            </a:r>
            <a:r>
              <a:rPr lang="en-US" altLang="zh-TW" sz="1400" i="1" dirty="0" smtClean="0"/>
              <a:t>T</a:t>
            </a:r>
            <a:r>
              <a:rPr lang="en-US" altLang="zh-TW" i="1" dirty="0" smtClean="0"/>
              <a:t> </a:t>
            </a:r>
            <a:r>
              <a:rPr lang="zh-TW" altLang="zh-TW" dirty="0" smtClean="0"/>
              <a:t>為模式區域半</a:t>
            </a:r>
            <a:r>
              <a:rPr lang="en-US" altLang="zh-TW" dirty="0" smtClean="0"/>
              <a:t>-</a:t>
            </a:r>
            <a:r>
              <a:rPr lang="el-GR" altLang="zh-TW" dirty="0" smtClean="0"/>
              <a:t>σ</a:t>
            </a:r>
            <a:r>
              <a:rPr lang="zh-TW" altLang="zh-TW" dirty="0" smtClean="0"/>
              <a:t>層的最低最高層；</a:t>
            </a:r>
            <a:r>
              <a:rPr lang="en-US" altLang="zh-TW" dirty="0" smtClean="0"/>
              <a:t>R</a:t>
            </a:r>
            <a:r>
              <a:rPr lang="en-US" altLang="zh-TW" sz="1400" dirty="0" smtClean="0"/>
              <a:t>1</a:t>
            </a:r>
            <a:r>
              <a:rPr lang="zh-TW" altLang="zh-TW" dirty="0" smtClean="0"/>
              <a:t>和</a:t>
            </a:r>
            <a:r>
              <a:rPr lang="en-US" altLang="zh-TW" dirty="0" smtClean="0"/>
              <a:t>R</a:t>
            </a:r>
            <a:r>
              <a:rPr lang="en-US" altLang="zh-TW" sz="1400" dirty="0" smtClean="0"/>
              <a:t>2</a:t>
            </a:r>
            <a:r>
              <a:rPr lang="zh-TW" altLang="zh-TW" dirty="0" smtClean="0"/>
              <a:t>為積分半徑的極值。</a:t>
            </a:r>
            <a:endParaRPr lang="en-US" altLang="zh-TW" dirty="0" smtClean="0"/>
          </a:p>
          <a:p>
            <a:r>
              <a:rPr lang="zh-TW" altLang="zh-TW" dirty="0" smtClean="0"/>
              <a:t>納莉的颱風環流可分為兩個部分</a:t>
            </a:r>
            <a:r>
              <a:rPr lang="en-US" altLang="zh-TW" dirty="0" smtClean="0"/>
              <a:t>:</a:t>
            </a:r>
            <a:r>
              <a:rPr lang="zh-TW" altLang="zh-TW" dirty="0" smtClean="0"/>
              <a:t>內核地區</a:t>
            </a:r>
            <a:r>
              <a:rPr lang="en-US" altLang="zh-TW" dirty="0" smtClean="0"/>
              <a:t>(R=0-50km)</a:t>
            </a:r>
            <a:r>
              <a:rPr lang="zh-TW" altLang="zh-TW" dirty="0" smtClean="0"/>
              <a:t>，包含風眼及眼牆；外圍雨帶區</a:t>
            </a:r>
            <a:r>
              <a:rPr lang="en-US" altLang="zh-TW" dirty="0" smtClean="0"/>
              <a:t>(R=50-150km)</a:t>
            </a:r>
            <a:r>
              <a:rPr lang="zh-TW" altLang="zh-TW" dirty="0" smtClean="0"/>
              <a:t>，包含雨帶以及豐富的降水區</a:t>
            </a:r>
            <a:r>
              <a:rPr lang="en-US" altLang="zh-TW" dirty="0" smtClean="0"/>
              <a:t>(</a:t>
            </a:r>
            <a:r>
              <a:rPr lang="zh-TW" altLang="zh-TW" dirty="0" smtClean="0"/>
              <a:t>看圖</a:t>
            </a:r>
            <a:r>
              <a:rPr lang="en-US" altLang="zh-TW" dirty="0" smtClean="0"/>
              <a:t>1)</a:t>
            </a:r>
            <a:r>
              <a:rPr lang="zh-TW" altLang="zh-TW" dirty="0" smtClean="0"/>
              <a:t>。因此</a:t>
            </a:r>
            <a:r>
              <a:rPr lang="en-US" altLang="zh-TW" dirty="0" smtClean="0"/>
              <a:t>R1</a:t>
            </a:r>
            <a:r>
              <a:rPr lang="zh-TW" altLang="en-US" dirty="0" smtClean="0"/>
              <a:t>、</a:t>
            </a:r>
            <a:r>
              <a:rPr lang="en-US" altLang="zh-TW" dirty="0" smtClean="0"/>
              <a:t>R2</a:t>
            </a:r>
            <a:r>
              <a:rPr lang="zh-TW" altLang="zh-TW" dirty="0" smtClean="0"/>
              <a:t>為</a:t>
            </a:r>
            <a:r>
              <a:rPr lang="en-US" altLang="zh-TW" dirty="0" smtClean="0"/>
              <a:t>0</a:t>
            </a:r>
            <a:r>
              <a:rPr lang="zh-TW" altLang="zh-TW" dirty="0" smtClean="0"/>
              <a:t>到</a:t>
            </a:r>
            <a:r>
              <a:rPr lang="en-US" altLang="zh-TW" dirty="0" smtClean="0"/>
              <a:t>50km</a:t>
            </a:r>
            <a:r>
              <a:rPr lang="zh-TW" altLang="zh-TW" dirty="0" smtClean="0"/>
              <a:t>的內核區，</a:t>
            </a:r>
            <a:r>
              <a:rPr lang="zh-TW" altLang="en-US" dirty="0" smtClean="0"/>
              <a:t>以及</a:t>
            </a:r>
            <a:r>
              <a:rPr lang="en-US" altLang="zh-TW" dirty="0" smtClean="0"/>
              <a:t>50</a:t>
            </a:r>
            <a:r>
              <a:rPr lang="zh-TW" altLang="zh-TW" dirty="0" smtClean="0"/>
              <a:t>到</a:t>
            </a:r>
            <a:r>
              <a:rPr lang="en-US" altLang="zh-TW" dirty="0" smtClean="0"/>
              <a:t>150km</a:t>
            </a:r>
            <a:r>
              <a:rPr lang="zh-TW" altLang="zh-TW" dirty="0" smtClean="0"/>
              <a:t>的外圍區。</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400" dirty="0" smtClean="0"/>
              <a:t>對於個別區域</a:t>
            </a:r>
            <a:r>
              <a:rPr lang="en-US" altLang="zh-TW" sz="2400" dirty="0" smtClean="0"/>
              <a:t>(</a:t>
            </a:r>
            <a:r>
              <a:rPr lang="zh-TW" altLang="zh-TW" sz="2400" dirty="0" smtClean="0"/>
              <a:t>內核及外圍雨帶區</a:t>
            </a:r>
            <a:r>
              <a:rPr lang="en-US" altLang="zh-TW" sz="2400" dirty="0" smtClean="0"/>
              <a:t>)</a:t>
            </a:r>
            <a:r>
              <a:rPr lang="zh-TW" altLang="zh-TW" sz="2400" dirty="0" smtClean="0"/>
              <a:t>分析，描述水氣收支的方程式</a:t>
            </a:r>
            <a:r>
              <a:rPr lang="en-US" altLang="zh-TW" sz="2400" dirty="0" smtClean="0"/>
              <a:t>(1)</a:t>
            </a:r>
            <a:r>
              <a:rPr lang="zh-TW" altLang="zh-TW" sz="2400" dirty="0" smtClean="0"/>
              <a:t>可使用</a:t>
            </a:r>
            <a:r>
              <a:rPr lang="en-US" altLang="zh-TW" sz="2400" dirty="0" smtClean="0"/>
              <a:t>Table1</a:t>
            </a:r>
            <a:r>
              <a:rPr lang="zh-TW" altLang="zh-TW" sz="2400" dirty="0" smtClean="0"/>
              <a:t>定義的收支項，表達為</a:t>
            </a:r>
            <a:r>
              <a:rPr lang="en-US" altLang="zh-TW" sz="2400" dirty="0" smtClean="0"/>
              <a:t>:</a:t>
            </a:r>
            <a:endParaRPr lang="zh-TW" altLang="zh-TW" sz="2400" dirty="0" smtClean="0"/>
          </a:p>
          <a:p>
            <a:r>
              <a:rPr lang="en-US" altLang="zh-TW" sz="2000" dirty="0" smtClean="0"/>
              <a:t>Tend = </a:t>
            </a:r>
            <a:r>
              <a:rPr lang="en-US" altLang="zh-TW" sz="2000" dirty="0" err="1" smtClean="0"/>
              <a:t>Cond</a:t>
            </a:r>
            <a:r>
              <a:rPr lang="en-US" altLang="zh-TW" sz="2000" dirty="0" smtClean="0"/>
              <a:t> + </a:t>
            </a:r>
            <a:r>
              <a:rPr lang="en-US" altLang="zh-TW" sz="2000" dirty="0" err="1" smtClean="0"/>
              <a:t>Evap</a:t>
            </a:r>
            <a:r>
              <a:rPr lang="en-US" altLang="zh-TW" sz="2000" dirty="0" smtClean="0"/>
              <a:t> + HFC + VFC + Div + Diff + PBL + </a:t>
            </a:r>
            <a:r>
              <a:rPr lang="en-US" altLang="zh-TW" sz="2000" dirty="0" err="1" smtClean="0"/>
              <a:t>Resd</a:t>
            </a:r>
            <a:r>
              <a:rPr lang="en-US" altLang="zh-TW" sz="2000" dirty="0" smtClean="0"/>
              <a:t>. (7)</a:t>
            </a:r>
          </a:p>
          <a:p>
            <a:r>
              <a:rPr lang="zh-TW" altLang="zh-TW" sz="2400" dirty="0" smtClean="0"/>
              <a:t>由方程式</a:t>
            </a:r>
            <a:r>
              <a:rPr lang="en-US" altLang="zh-TW" sz="2400" dirty="0" smtClean="0"/>
              <a:t>(2)</a:t>
            </a:r>
            <a:r>
              <a:rPr lang="zh-TW" altLang="zh-TW" sz="2400" dirty="0" smtClean="0"/>
              <a:t>和</a:t>
            </a:r>
            <a:r>
              <a:rPr lang="en-US" altLang="zh-TW" sz="2400" dirty="0" smtClean="0"/>
              <a:t>(3)</a:t>
            </a:r>
            <a:r>
              <a:rPr lang="zh-TW" altLang="zh-TW" sz="2400" dirty="0" smtClean="0"/>
              <a:t>描述的水</a:t>
            </a:r>
            <a:r>
              <a:rPr lang="en-US" altLang="zh-TW" sz="2400" dirty="0" smtClean="0"/>
              <a:t>(</a:t>
            </a:r>
            <a:r>
              <a:rPr lang="zh-TW" altLang="zh-TW" sz="2400" dirty="0" smtClean="0"/>
              <a:t>雲水及降水</a:t>
            </a:r>
            <a:r>
              <a:rPr lang="en-US" altLang="zh-TW" sz="2400" dirty="0" smtClean="0"/>
              <a:t>)</a:t>
            </a:r>
            <a:r>
              <a:rPr lang="zh-TW" altLang="zh-TW" sz="2400" dirty="0" smtClean="0"/>
              <a:t>凝結收支，可使用</a:t>
            </a:r>
            <a:r>
              <a:rPr lang="en-US" altLang="zh-TW" sz="2400" dirty="0" smtClean="0"/>
              <a:t>Table1</a:t>
            </a:r>
            <a:r>
              <a:rPr lang="zh-TW" altLang="zh-TW" sz="2400" dirty="0" smtClean="0"/>
              <a:t>的各收支項定義</a:t>
            </a:r>
            <a:r>
              <a:rPr lang="en-US" altLang="zh-TW" sz="2400" dirty="0" smtClean="0"/>
              <a:t>:</a:t>
            </a:r>
            <a:endParaRPr lang="zh-TW" altLang="zh-TW" sz="2400" dirty="0" smtClean="0"/>
          </a:p>
          <a:p>
            <a:r>
              <a:rPr lang="en-US" altLang="zh-TW" sz="2000" dirty="0" smtClean="0"/>
              <a:t>Tend = </a:t>
            </a:r>
            <a:r>
              <a:rPr lang="en-US" altLang="zh-TW" sz="2000" dirty="0" err="1" smtClean="0"/>
              <a:t>Cond</a:t>
            </a:r>
            <a:r>
              <a:rPr lang="en-US" altLang="zh-TW" sz="2000" dirty="0" smtClean="0"/>
              <a:t> + </a:t>
            </a:r>
            <a:r>
              <a:rPr lang="en-US" altLang="zh-TW" sz="2000" dirty="0" err="1" smtClean="0"/>
              <a:t>Evap</a:t>
            </a:r>
            <a:r>
              <a:rPr lang="en-US" altLang="zh-TW" sz="2000" dirty="0" smtClean="0"/>
              <a:t> + HFC + VFC + Div + Diff + PBL + P + </a:t>
            </a:r>
            <a:r>
              <a:rPr lang="en-US" altLang="zh-TW" sz="2000" dirty="0" err="1" smtClean="0"/>
              <a:t>Resd</a:t>
            </a:r>
            <a:r>
              <a:rPr lang="en-US" altLang="zh-TW" sz="2000" dirty="0" smtClean="0"/>
              <a:t>. (8)</a:t>
            </a:r>
            <a:endParaRPr lang="zh-TW" alt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模擬結果</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a.</a:t>
            </a:r>
            <a:r>
              <a:rPr lang="zh-TW" altLang="zh-TW" dirty="0" smtClean="0"/>
              <a:t>水氣收支</a:t>
            </a:r>
            <a:endParaRPr lang="en-US" altLang="zh-TW" dirty="0" smtClean="0"/>
          </a:p>
          <a:p>
            <a:pPr>
              <a:buNone/>
            </a:pPr>
            <a:endParaRPr lang="zh-TW" altLang="zh-TW" dirty="0" smtClean="0"/>
          </a:p>
          <a:p>
            <a:r>
              <a:rPr lang="zh-TW" altLang="en-US" dirty="0" smtClean="0"/>
              <a:t>模擬之納莉颱風一小時平均</a:t>
            </a:r>
            <a:r>
              <a:rPr lang="en-US" altLang="zh-TW" dirty="0" smtClean="0"/>
              <a:t>(13-14h)</a:t>
            </a:r>
            <a:r>
              <a:rPr lang="zh-TW" altLang="en-US" dirty="0" smtClean="0"/>
              <a:t>之水氣收支</a:t>
            </a:r>
            <a:r>
              <a:rPr lang="en-US" altLang="zh-TW" dirty="0" smtClean="0"/>
              <a:t>:</a:t>
            </a:r>
          </a:p>
          <a:p>
            <a:r>
              <a:rPr lang="en-US" altLang="zh-TW" dirty="0" smtClean="0"/>
              <a:t>(a)</a:t>
            </a:r>
            <a:r>
              <a:rPr lang="zh-TW" altLang="en-US" dirty="0" smtClean="0"/>
              <a:t>凝結率，等值線間距</a:t>
            </a:r>
            <a:r>
              <a:rPr lang="en-US" altLang="zh-TW" dirty="0" smtClean="0"/>
              <a:t>2.5 g h</a:t>
            </a:r>
            <a:r>
              <a:rPr lang="en-US" altLang="zh-TW" sz="1500" dirty="0" smtClean="0"/>
              <a:t>-1</a:t>
            </a:r>
            <a:r>
              <a:rPr lang="en-US" altLang="zh-TW" dirty="0" smtClean="0"/>
              <a:t> m</a:t>
            </a:r>
            <a:r>
              <a:rPr lang="en-US" altLang="zh-TW" sz="1500" dirty="0" smtClean="0"/>
              <a:t>-3</a:t>
            </a:r>
          </a:p>
          <a:p>
            <a:r>
              <a:rPr lang="en-US" altLang="zh-TW" dirty="0" smtClean="0"/>
              <a:t>(b)</a:t>
            </a:r>
            <a:r>
              <a:rPr lang="zh-TW" altLang="en-US" dirty="0" smtClean="0"/>
              <a:t>水平通量輻合，等值線間距</a:t>
            </a:r>
            <a:r>
              <a:rPr lang="en-US" altLang="zh-TW" dirty="0" smtClean="0"/>
              <a:t>20 g h</a:t>
            </a:r>
            <a:r>
              <a:rPr lang="en-US" altLang="zh-TW" sz="1500" dirty="0" smtClean="0"/>
              <a:t>-1</a:t>
            </a:r>
            <a:r>
              <a:rPr lang="en-US" altLang="zh-TW" dirty="0" smtClean="0"/>
              <a:t> m</a:t>
            </a:r>
            <a:r>
              <a:rPr lang="en-US" altLang="zh-TW" sz="1500" dirty="0" smtClean="0"/>
              <a:t>-3</a:t>
            </a:r>
          </a:p>
          <a:p>
            <a:r>
              <a:rPr lang="en-US" altLang="zh-TW" dirty="0" smtClean="0"/>
              <a:t>(c)</a:t>
            </a:r>
            <a:r>
              <a:rPr lang="zh-TW" altLang="en-US" dirty="0" smtClean="0"/>
              <a:t>蒸發率，等值線間距</a:t>
            </a:r>
            <a:r>
              <a:rPr lang="en-US" altLang="zh-TW" dirty="0" smtClean="0"/>
              <a:t>0.5 g h</a:t>
            </a:r>
            <a:r>
              <a:rPr lang="en-US" altLang="zh-TW" sz="1500" dirty="0" smtClean="0"/>
              <a:t>-1</a:t>
            </a:r>
            <a:r>
              <a:rPr lang="en-US" altLang="zh-TW" dirty="0" smtClean="0"/>
              <a:t> m</a:t>
            </a:r>
            <a:r>
              <a:rPr lang="en-US" altLang="zh-TW" sz="1500" dirty="0" smtClean="0"/>
              <a:t>-3</a:t>
            </a:r>
          </a:p>
          <a:p>
            <a:r>
              <a:rPr lang="en-US" altLang="zh-TW" dirty="0" smtClean="0"/>
              <a:t>(d)</a:t>
            </a:r>
            <a:r>
              <a:rPr lang="zh-TW" altLang="en-US" dirty="0" smtClean="0"/>
              <a:t>垂直通量輻合，等值線間距</a:t>
            </a:r>
            <a:r>
              <a:rPr lang="en-US" altLang="zh-TW" dirty="0" smtClean="0"/>
              <a:t>20 g h</a:t>
            </a:r>
            <a:r>
              <a:rPr lang="en-US" altLang="zh-TW" sz="1500" dirty="0" smtClean="0"/>
              <a:t>-1</a:t>
            </a:r>
            <a:r>
              <a:rPr lang="en-US" altLang="zh-TW" dirty="0" smtClean="0"/>
              <a:t> m</a:t>
            </a:r>
            <a:r>
              <a:rPr lang="en-US" altLang="zh-TW" sz="1500" dirty="0" smtClean="0"/>
              <a:t>-3</a:t>
            </a:r>
          </a:p>
          <a:p>
            <a:r>
              <a:rPr lang="en-US" altLang="zh-TW" dirty="0" smtClean="0"/>
              <a:t>(e)</a:t>
            </a:r>
            <a:r>
              <a:rPr lang="zh-TW" altLang="en-US" dirty="0" smtClean="0"/>
              <a:t>總凝結率</a:t>
            </a:r>
            <a:r>
              <a:rPr lang="en-US" altLang="zh-TW" dirty="0" smtClean="0"/>
              <a:t>[ (a)+(c) ]</a:t>
            </a:r>
            <a:r>
              <a:rPr lang="zh-TW" altLang="en-US" dirty="0" smtClean="0"/>
              <a:t>，等值線間距</a:t>
            </a:r>
            <a:r>
              <a:rPr lang="en-US" altLang="zh-TW" dirty="0" smtClean="0"/>
              <a:t>2.5g h</a:t>
            </a:r>
            <a:r>
              <a:rPr lang="en-US" altLang="zh-TW" sz="1500" dirty="0" smtClean="0"/>
              <a:t>-1</a:t>
            </a:r>
            <a:r>
              <a:rPr lang="en-US" altLang="zh-TW" dirty="0" smtClean="0"/>
              <a:t> m</a:t>
            </a:r>
            <a:r>
              <a:rPr lang="en-US" altLang="zh-TW" sz="1500" dirty="0" smtClean="0"/>
              <a:t>-3</a:t>
            </a:r>
          </a:p>
          <a:p>
            <a:r>
              <a:rPr lang="en-US" altLang="zh-TW" dirty="0" smtClean="0"/>
              <a:t>(f)</a:t>
            </a:r>
            <a:r>
              <a:rPr lang="zh-TW" altLang="en-US" dirty="0" smtClean="0"/>
              <a:t>總通量輻合</a:t>
            </a:r>
            <a:r>
              <a:rPr lang="en-US" altLang="zh-TW" dirty="0" smtClean="0"/>
              <a:t>[ (b)+(d)]</a:t>
            </a:r>
            <a:r>
              <a:rPr lang="zh-TW" altLang="en-US" dirty="0" smtClean="0"/>
              <a:t>，等值線間距</a:t>
            </a:r>
            <a:r>
              <a:rPr lang="en-US" altLang="zh-TW" dirty="0" smtClean="0"/>
              <a:t>2.5 g h</a:t>
            </a:r>
            <a:r>
              <a:rPr lang="en-US" altLang="zh-TW" sz="1500" dirty="0" smtClean="0"/>
              <a:t>-1</a:t>
            </a:r>
            <a:r>
              <a:rPr lang="en-US" altLang="zh-TW" dirty="0" smtClean="0"/>
              <a:t> m</a:t>
            </a:r>
            <a:r>
              <a:rPr lang="en-US" altLang="zh-TW" sz="1500" dirty="0" smtClean="0"/>
              <a:t>-3</a:t>
            </a:r>
          </a:p>
          <a:p>
            <a:r>
              <a:rPr lang="en-US" altLang="zh-TW" dirty="0" smtClean="0"/>
              <a:t>(g)</a:t>
            </a:r>
            <a:r>
              <a:rPr lang="zh-TW" altLang="en-US" dirty="0" smtClean="0"/>
              <a:t>輻散項，等值線間距</a:t>
            </a:r>
            <a:r>
              <a:rPr lang="en-US" altLang="zh-TW" dirty="0" smtClean="0"/>
              <a:t>0.5 g h</a:t>
            </a:r>
            <a:r>
              <a:rPr lang="en-US" altLang="zh-TW" sz="1500" dirty="0" smtClean="0"/>
              <a:t>-1</a:t>
            </a:r>
            <a:r>
              <a:rPr lang="en-US" altLang="zh-TW" dirty="0" smtClean="0"/>
              <a:t> m</a:t>
            </a:r>
            <a:r>
              <a:rPr lang="en-US" altLang="zh-TW" sz="1500" dirty="0" smtClean="0"/>
              <a:t>-3</a:t>
            </a:r>
            <a:endParaRPr lang="zh-TW" altLang="en-US" dirty="0" smtClean="0"/>
          </a:p>
          <a:p>
            <a:r>
              <a:rPr lang="en-US" altLang="zh-TW" dirty="0" smtClean="0"/>
              <a:t>(h)</a:t>
            </a:r>
            <a:r>
              <a:rPr lang="zh-TW" altLang="en-US" dirty="0" smtClean="0"/>
              <a:t>邊界層貢獻項，等值線間距</a:t>
            </a:r>
            <a:r>
              <a:rPr lang="en-US" altLang="zh-TW" dirty="0" smtClean="0"/>
              <a:t>1 g h</a:t>
            </a:r>
            <a:r>
              <a:rPr lang="en-US" altLang="zh-TW" sz="1500" dirty="0" smtClean="0"/>
              <a:t>-1</a:t>
            </a:r>
            <a:r>
              <a:rPr lang="en-US" altLang="zh-TW" dirty="0" smtClean="0"/>
              <a:t> m</a:t>
            </a:r>
            <a:r>
              <a:rPr lang="en-US" altLang="zh-TW" sz="1500" dirty="0" smtClean="0"/>
              <a:t>-3</a:t>
            </a:r>
            <a:endParaRPr lang="en-US" altLang="zh-TW" dirty="0" smtClean="0"/>
          </a:p>
          <a:p>
            <a:pPr>
              <a:buNone/>
            </a:pPr>
            <a:r>
              <a:rPr lang="zh-TW" altLang="en-US" dirty="0" smtClean="0"/>
              <a:t>         之方位角平均。</a:t>
            </a:r>
            <a:endParaRPr lang="zh-TW" altLang="en-US" dirty="0"/>
          </a:p>
        </p:txBody>
      </p:sp>
      <p:pic>
        <p:nvPicPr>
          <p:cNvPr id="5" name="圖片 4"/>
          <p:cNvPicPr/>
          <p:nvPr/>
        </p:nvPicPr>
        <p:blipFill>
          <a:blip r:embed="rId2" cstate="print"/>
          <a:srcRect/>
          <a:stretch>
            <a:fillRect/>
          </a:stretch>
        </p:blipFill>
        <p:spPr bwMode="auto">
          <a:xfrm>
            <a:off x="1934845" y="498601"/>
            <a:ext cx="5274310" cy="5860797"/>
          </a:xfrm>
          <a:prstGeom prst="rect">
            <a:avLst/>
          </a:prstGeom>
          <a:noFill/>
          <a:ln w="9525">
            <a:noFill/>
            <a:miter lim="800000"/>
            <a:headEnd/>
            <a:tailEnd/>
          </a:ln>
        </p:spPr>
      </p:pic>
      <p:sp>
        <p:nvSpPr>
          <p:cNvPr id="8" name="上-下雙向箭號 7"/>
          <p:cNvSpPr/>
          <p:nvPr/>
        </p:nvSpPr>
        <p:spPr>
          <a:xfrm>
            <a:off x="6084168" y="1412776"/>
            <a:ext cx="144016" cy="108012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9" name="左-右雙向箭號 8"/>
          <p:cNvSpPr/>
          <p:nvPr/>
        </p:nvSpPr>
        <p:spPr>
          <a:xfrm>
            <a:off x="3779912" y="3789040"/>
            <a:ext cx="1440160" cy="1440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sz="2400" dirty="0" smtClean="0"/>
              <a:t>如同上圖，但為</a:t>
            </a:r>
            <a:r>
              <a:rPr lang="en-US" altLang="zh-TW" sz="2400" dirty="0" smtClean="0"/>
              <a:t>A2B2</a:t>
            </a:r>
            <a:r>
              <a:rPr lang="zh-TW" altLang="en-US" sz="2400" dirty="0" smtClean="0"/>
              <a:t>垂直剖面之時間平均</a:t>
            </a:r>
            <a:r>
              <a:rPr lang="en-US" altLang="zh-TW" sz="2400" dirty="0" smtClean="0"/>
              <a:t>(23.5-24.5h)</a:t>
            </a:r>
          </a:p>
          <a:p>
            <a:r>
              <a:rPr lang="en-US" altLang="zh-TW" sz="2400" dirty="0" smtClean="0"/>
              <a:t>(a)</a:t>
            </a:r>
            <a:r>
              <a:rPr lang="zh-TW" altLang="en-US" sz="2400" dirty="0" smtClean="0"/>
              <a:t>凝結率，等值線間距</a:t>
            </a:r>
            <a:r>
              <a:rPr lang="en-US" altLang="zh-TW" sz="2400" dirty="0" smtClean="0"/>
              <a:t>15 g h</a:t>
            </a:r>
            <a:r>
              <a:rPr lang="en-US" altLang="zh-TW" sz="1400" dirty="0" smtClean="0"/>
              <a:t>-1</a:t>
            </a:r>
            <a:r>
              <a:rPr lang="en-US" altLang="zh-TW" sz="2400" dirty="0" smtClean="0"/>
              <a:t> m</a:t>
            </a:r>
            <a:r>
              <a:rPr lang="en-US" altLang="zh-TW" sz="1400" dirty="0" smtClean="0"/>
              <a:t>-3</a:t>
            </a:r>
          </a:p>
          <a:p>
            <a:r>
              <a:rPr lang="en-US" altLang="zh-TW" sz="2400" dirty="0" smtClean="0"/>
              <a:t>(b)</a:t>
            </a:r>
            <a:r>
              <a:rPr lang="zh-TW" altLang="en-US" sz="2400" dirty="0" smtClean="0"/>
              <a:t>水平通量輻合，等值線間距</a:t>
            </a:r>
            <a:r>
              <a:rPr lang="en-US" altLang="zh-TW" sz="2400" dirty="0" smtClean="0"/>
              <a:t>-100</a:t>
            </a:r>
            <a:r>
              <a:rPr lang="zh-TW" altLang="en-US" sz="2400" dirty="0" smtClean="0"/>
              <a:t>、</a:t>
            </a:r>
            <a:r>
              <a:rPr lang="en-US" altLang="zh-TW" sz="2400" dirty="0" smtClean="0"/>
              <a:t>-25 </a:t>
            </a:r>
            <a:r>
              <a:rPr lang="zh-TW" altLang="en-US" sz="2400" dirty="0" smtClean="0"/>
              <a:t>、</a:t>
            </a:r>
            <a:r>
              <a:rPr lang="en-US" altLang="zh-TW" sz="2400" dirty="0" smtClean="0"/>
              <a:t>25</a:t>
            </a:r>
            <a:r>
              <a:rPr lang="zh-TW" altLang="en-US" sz="2400" dirty="0" smtClean="0"/>
              <a:t>、</a:t>
            </a:r>
            <a:r>
              <a:rPr lang="en-US" altLang="zh-TW" sz="2400" dirty="0" smtClean="0"/>
              <a:t>100g h</a:t>
            </a:r>
            <a:r>
              <a:rPr lang="en-US" altLang="zh-TW" sz="1400" dirty="0" smtClean="0"/>
              <a:t>-1</a:t>
            </a:r>
            <a:r>
              <a:rPr lang="en-US" altLang="zh-TW" sz="2400" dirty="0" smtClean="0"/>
              <a:t> m</a:t>
            </a:r>
            <a:r>
              <a:rPr lang="en-US" altLang="zh-TW" sz="1400" dirty="0" smtClean="0"/>
              <a:t>-3</a:t>
            </a:r>
          </a:p>
          <a:p>
            <a:r>
              <a:rPr lang="en-US" altLang="zh-TW" sz="2400" dirty="0" smtClean="0"/>
              <a:t>(c)</a:t>
            </a:r>
            <a:r>
              <a:rPr lang="zh-TW" altLang="en-US" sz="2400" dirty="0" smtClean="0"/>
              <a:t>蒸發率，等值線間距</a:t>
            </a:r>
            <a:r>
              <a:rPr lang="en-US" altLang="zh-TW" sz="2400" dirty="0" smtClean="0"/>
              <a:t>2.5 g h</a:t>
            </a:r>
            <a:r>
              <a:rPr lang="en-US" altLang="zh-TW" sz="1400" dirty="0" smtClean="0"/>
              <a:t>-1</a:t>
            </a:r>
            <a:r>
              <a:rPr lang="en-US" altLang="zh-TW" sz="2400" dirty="0" smtClean="0"/>
              <a:t> m</a:t>
            </a:r>
            <a:r>
              <a:rPr lang="en-US" altLang="zh-TW" sz="1400" dirty="0" smtClean="0"/>
              <a:t>-3</a:t>
            </a:r>
          </a:p>
          <a:p>
            <a:r>
              <a:rPr lang="en-US" altLang="zh-TW" sz="2400" dirty="0" smtClean="0"/>
              <a:t>(d)</a:t>
            </a:r>
            <a:r>
              <a:rPr lang="zh-TW" altLang="en-US" sz="2400" dirty="0" smtClean="0"/>
              <a:t>垂直通量輻合，等值線間距</a:t>
            </a:r>
            <a:r>
              <a:rPr lang="en-US" altLang="zh-TW" sz="2400" dirty="0" smtClean="0"/>
              <a:t>25</a:t>
            </a:r>
            <a:r>
              <a:rPr lang="zh-TW" altLang="en-US" sz="2400" dirty="0" smtClean="0"/>
              <a:t>、</a:t>
            </a:r>
            <a:r>
              <a:rPr lang="en-US" altLang="zh-TW" sz="2400" dirty="0" smtClean="0"/>
              <a:t>100 g h</a:t>
            </a:r>
            <a:r>
              <a:rPr lang="en-US" altLang="zh-TW" sz="1400" dirty="0" smtClean="0"/>
              <a:t>-1</a:t>
            </a:r>
            <a:r>
              <a:rPr lang="en-US" altLang="zh-TW" sz="2400" dirty="0" smtClean="0"/>
              <a:t> m</a:t>
            </a:r>
            <a:r>
              <a:rPr lang="en-US" altLang="zh-TW" sz="1400" dirty="0" smtClean="0"/>
              <a:t>-3</a:t>
            </a:r>
          </a:p>
          <a:p>
            <a:r>
              <a:rPr lang="en-US" altLang="zh-TW" sz="2400" dirty="0" smtClean="0"/>
              <a:t>(e)</a:t>
            </a:r>
            <a:r>
              <a:rPr lang="zh-TW" altLang="en-US" sz="2400" dirty="0" smtClean="0"/>
              <a:t>總凝結率</a:t>
            </a:r>
            <a:r>
              <a:rPr lang="en-US" altLang="zh-TW" sz="2400" dirty="0" smtClean="0"/>
              <a:t>[ (a)+(c) ]</a:t>
            </a:r>
            <a:r>
              <a:rPr lang="zh-TW" altLang="en-US" sz="2400" dirty="0" smtClean="0"/>
              <a:t>，等值線間距</a:t>
            </a:r>
            <a:r>
              <a:rPr lang="en-US" altLang="zh-TW" sz="2400" dirty="0" smtClean="0"/>
              <a:t>15</a:t>
            </a:r>
            <a:r>
              <a:rPr lang="zh-TW" altLang="en-US" sz="2400" dirty="0" smtClean="0"/>
              <a:t> </a:t>
            </a:r>
            <a:r>
              <a:rPr lang="en-US" altLang="zh-TW" sz="2400" dirty="0" smtClean="0"/>
              <a:t>g h</a:t>
            </a:r>
            <a:r>
              <a:rPr lang="en-US" altLang="zh-TW" sz="1400" dirty="0" smtClean="0"/>
              <a:t>-1</a:t>
            </a:r>
            <a:r>
              <a:rPr lang="en-US" altLang="zh-TW" sz="2400" dirty="0" smtClean="0"/>
              <a:t> m</a:t>
            </a:r>
            <a:r>
              <a:rPr lang="en-US" altLang="zh-TW" sz="1400" dirty="0" smtClean="0"/>
              <a:t>-3</a:t>
            </a:r>
          </a:p>
          <a:p>
            <a:r>
              <a:rPr lang="en-US" altLang="zh-TW" sz="2400" dirty="0" smtClean="0"/>
              <a:t>(f)</a:t>
            </a:r>
            <a:r>
              <a:rPr lang="zh-TW" altLang="en-US" sz="2400" dirty="0" smtClean="0"/>
              <a:t>總通量輻合</a:t>
            </a:r>
            <a:r>
              <a:rPr lang="en-US" altLang="zh-TW" sz="2400" dirty="0" smtClean="0"/>
              <a:t>[ (b)+(d)]</a:t>
            </a:r>
            <a:r>
              <a:rPr lang="zh-TW" altLang="en-US" sz="2400" dirty="0" smtClean="0"/>
              <a:t>，等值線間距</a:t>
            </a:r>
            <a:r>
              <a:rPr lang="en-US" altLang="zh-TW" sz="2400" dirty="0" smtClean="0"/>
              <a:t>15 g h</a:t>
            </a:r>
            <a:r>
              <a:rPr lang="en-US" altLang="zh-TW" sz="1400" dirty="0" smtClean="0"/>
              <a:t>-1</a:t>
            </a:r>
            <a:r>
              <a:rPr lang="en-US" altLang="zh-TW" sz="2400" dirty="0" smtClean="0"/>
              <a:t> m</a:t>
            </a:r>
            <a:r>
              <a:rPr lang="en-US" altLang="zh-TW" sz="1400" dirty="0" smtClean="0"/>
              <a:t>-3</a:t>
            </a:r>
          </a:p>
          <a:p>
            <a:r>
              <a:rPr lang="en-US" altLang="zh-TW" sz="2400" dirty="0" smtClean="0"/>
              <a:t>(g)</a:t>
            </a:r>
            <a:r>
              <a:rPr lang="zh-TW" altLang="en-US" sz="2400" dirty="0" smtClean="0"/>
              <a:t>輻散項，等值線間距</a:t>
            </a:r>
            <a:r>
              <a:rPr lang="en-US" altLang="zh-TW" sz="2400" dirty="0" smtClean="0"/>
              <a:t>2.5 g h</a:t>
            </a:r>
            <a:r>
              <a:rPr lang="en-US" altLang="zh-TW" sz="1400" dirty="0" smtClean="0"/>
              <a:t>-1</a:t>
            </a:r>
            <a:r>
              <a:rPr lang="en-US" altLang="zh-TW" sz="2400" dirty="0" smtClean="0"/>
              <a:t> m</a:t>
            </a:r>
            <a:r>
              <a:rPr lang="en-US" altLang="zh-TW" sz="1400" dirty="0" smtClean="0"/>
              <a:t>-3</a:t>
            </a:r>
            <a:endParaRPr lang="zh-TW" altLang="en-US" sz="2400" dirty="0" smtClean="0"/>
          </a:p>
          <a:p>
            <a:r>
              <a:rPr lang="en-US" altLang="zh-TW" sz="2400" dirty="0" smtClean="0"/>
              <a:t>(h)</a:t>
            </a:r>
            <a:r>
              <a:rPr lang="zh-TW" altLang="en-US" sz="2400" dirty="0" smtClean="0"/>
              <a:t>邊界層貢獻項，等值線間距</a:t>
            </a:r>
            <a:r>
              <a:rPr lang="en-US" altLang="zh-TW" sz="2400" dirty="0" smtClean="0"/>
              <a:t>2.5 g h</a:t>
            </a:r>
            <a:r>
              <a:rPr lang="en-US" altLang="zh-TW" sz="1400" dirty="0" smtClean="0"/>
              <a:t>-1</a:t>
            </a:r>
            <a:r>
              <a:rPr lang="en-US" altLang="zh-TW" sz="2400" dirty="0" smtClean="0"/>
              <a:t> m</a:t>
            </a:r>
            <a:r>
              <a:rPr lang="en-US" altLang="zh-TW" sz="1400" dirty="0" smtClean="0"/>
              <a:t>-3</a:t>
            </a:r>
            <a:endParaRPr lang="en-US" altLang="zh-TW" sz="2400" dirty="0" smtClean="0"/>
          </a:p>
          <a:p>
            <a:pPr>
              <a:buNone/>
            </a:pPr>
            <a:r>
              <a:rPr lang="zh-TW" altLang="en-US" sz="2400" dirty="0" smtClean="0"/>
              <a:t>         之方位角平均。</a:t>
            </a:r>
          </a:p>
          <a:p>
            <a:endParaRPr lang="zh-TW" altLang="en-US" sz="2400" dirty="0"/>
          </a:p>
        </p:txBody>
      </p:sp>
      <p:pic>
        <p:nvPicPr>
          <p:cNvPr id="4" name="圖片 3"/>
          <p:cNvPicPr/>
          <p:nvPr/>
        </p:nvPicPr>
        <p:blipFill>
          <a:blip r:embed="rId2" cstate="print"/>
          <a:srcRect/>
          <a:stretch>
            <a:fillRect/>
          </a:stretch>
        </p:blipFill>
        <p:spPr bwMode="auto">
          <a:xfrm>
            <a:off x="1619672" y="0"/>
            <a:ext cx="5760640" cy="6858000"/>
          </a:xfrm>
          <a:prstGeom prst="rect">
            <a:avLst/>
          </a:prstGeom>
          <a:noFill/>
          <a:ln w="9525">
            <a:noFill/>
            <a:miter lim="800000"/>
            <a:headEnd/>
            <a:tailEnd/>
          </a:ln>
        </p:spPr>
      </p:pic>
      <p:sp>
        <p:nvSpPr>
          <p:cNvPr id="5" name="左-右雙向箭號 4"/>
          <p:cNvSpPr/>
          <p:nvPr/>
        </p:nvSpPr>
        <p:spPr>
          <a:xfrm>
            <a:off x="3779912" y="3789040"/>
            <a:ext cx="1440160" cy="1440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6" name="上-下雙向箭號 5"/>
          <p:cNvSpPr/>
          <p:nvPr/>
        </p:nvSpPr>
        <p:spPr>
          <a:xfrm>
            <a:off x="6804248" y="1124744"/>
            <a:ext cx="144016" cy="129614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en-US" sz="2400" dirty="0" smtClean="0"/>
              <a:t>模擬之納莉颱風一小時平均</a:t>
            </a:r>
            <a:r>
              <a:rPr lang="en-US" altLang="zh-TW" sz="2400" dirty="0" smtClean="0"/>
              <a:t>(13-14h)</a:t>
            </a:r>
            <a:r>
              <a:rPr lang="zh-TW" altLang="en-US" sz="2400" dirty="0" smtClean="0"/>
              <a:t>之雲水和降水收支。</a:t>
            </a:r>
            <a:endParaRPr lang="en-US" altLang="zh-TW" sz="2400" dirty="0" smtClean="0"/>
          </a:p>
          <a:p>
            <a:r>
              <a:rPr lang="en-US" altLang="zh-TW" sz="2400" dirty="0" smtClean="0"/>
              <a:t>(a)</a:t>
            </a:r>
            <a:r>
              <a:rPr lang="zh-TW" altLang="en-US" sz="2400" dirty="0" smtClean="0"/>
              <a:t>淨凝結率（凝結和凝華加蒸發和昇華），等值線間距</a:t>
            </a:r>
            <a:r>
              <a:rPr lang="en-US" altLang="zh-TW" sz="2400" dirty="0" smtClean="0"/>
              <a:t>2.5</a:t>
            </a:r>
            <a:r>
              <a:rPr lang="zh-TW" altLang="en-US" sz="2400" dirty="0" smtClean="0"/>
              <a:t> </a:t>
            </a:r>
            <a:r>
              <a:rPr lang="en-US" altLang="zh-TW" sz="2400" dirty="0" smtClean="0"/>
              <a:t>g</a:t>
            </a:r>
            <a:r>
              <a:rPr lang="zh-TW" altLang="en-US" sz="2400" dirty="0" smtClean="0"/>
              <a:t> </a:t>
            </a:r>
            <a:r>
              <a:rPr lang="en-US" altLang="zh-TW" sz="2400" dirty="0" smtClean="0"/>
              <a:t>h</a:t>
            </a:r>
            <a:r>
              <a:rPr lang="en-US" altLang="zh-TW" sz="1400" dirty="0" smtClean="0"/>
              <a:t>-1</a:t>
            </a:r>
            <a:r>
              <a:rPr lang="en-US" altLang="zh-TW" sz="2400" dirty="0" smtClean="0"/>
              <a:t> m</a:t>
            </a:r>
            <a:r>
              <a:rPr lang="en-US" altLang="zh-TW" sz="1400" dirty="0" smtClean="0"/>
              <a:t>-2</a:t>
            </a:r>
          </a:p>
          <a:p>
            <a:r>
              <a:rPr lang="en-US" altLang="zh-TW" sz="2400" dirty="0" smtClean="0"/>
              <a:t>(b)</a:t>
            </a:r>
            <a:r>
              <a:rPr lang="zh-TW" altLang="en-US" sz="2400" dirty="0" smtClean="0"/>
              <a:t>水平通量輻合，等值線間距為正負</a:t>
            </a:r>
            <a:r>
              <a:rPr lang="en-US" altLang="zh-TW" sz="2400" dirty="0" smtClean="0"/>
              <a:t>10</a:t>
            </a:r>
            <a:r>
              <a:rPr lang="zh-TW" altLang="en-US" sz="2400" dirty="0" smtClean="0"/>
              <a:t>、</a:t>
            </a:r>
            <a:r>
              <a:rPr lang="en-US" altLang="zh-TW" sz="2400" dirty="0" smtClean="0"/>
              <a:t>5</a:t>
            </a:r>
            <a:r>
              <a:rPr lang="zh-TW" altLang="en-US" sz="2400" dirty="0" smtClean="0"/>
              <a:t>、</a:t>
            </a:r>
            <a:r>
              <a:rPr lang="en-US" altLang="zh-TW" sz="2400" dirty="0" smtClean="0"/>
              <a:t>3</a:t>
            </a:r>
            <a:r>
              <a:rPr lang="zh-TW" altLang="en-US" sz="2400" dirty="0" smtClean="0"/>
              <a:t>、</a:t>
            </a:r>
            <a:r>
              <a:rPr lang="en-US" altLang="zh-TW" sz="2400" dirty="0" smtClean="0"/>
              <a:t>1</a:t>
            </a:r>
            <a:r>
              <a:rPr lang="zh-TW" altLang="en-US" sz="2400" dirty="0" smtClean="0"/>
              <a:t>、</a:t>
            </a:r>
            <a:r>
              <a:rPr lang="en-US" altLang="zh-TW" sz="2400" dirty="0" smtClean="0"/>
              <a:t>0 g h</a:t>
            </a:r>
            <a:r>
              <a:rPr lang="en-US" altLang="zh-TW" sz="1400" dirty="0" smtClean="0"/>
              <a:t>-1</a:t>
            </a:r>
            <a:r>
              <a:rPr lang="en-US" altLang="zh-TW" sz="2400" dirty="0" smtClean="0"/>
              <a:t> m</a:t>
            </a:r>
            <a:r>
              <a:rPr lang="en-US" altLang="zh-TW" sz="1400" dirty="0" smtClean="0"/>
              <a:t>-2</a:t>
            </a:r>
          </a:p>
          <a:p>
            <a:r>
              <a:rPr lang="en-US" altLang="zh-TW" sz="2400" dirty="0" smtClean="0"/>
              <a:t>(c)</a:t>
            </a:r>
            <a:r>
              <a:rPr lang="zh-TW" altLang="en-US" sz="2400" dirty="0" smtClean="0"/>
              <a:t>掉落項，等值線間距 </a:t>
            </a:r>
            <a:r>
              <a:rPr lang="en-US" altLang="zh-TW" sz="2400" dirty="0" smtClean="0"/>
              <a:t>2.5 g h</a:t>
            </a:r>
            <a:r>
              <a:rPr lang="en-US" altLang="zh-TW" sz="1400" dirty="0" smtClean="0"/>
              <a:t>-1</a:t>
            </a:r>
            <a:r>
              <a:rPr lang="en-US" altLang="zh-TW" sz="2400" dirty="0" smtClean="0"/>
              <a:t> m</a:t>
            </a:r>
            <a:r>
              <a:rPr lang="en-US" altLang="zh-TW" sz="1400" dirty="0" smtClean="0"/>
              <a:t>-2</a:t>
            </a:r>
          </a:p>
          <a:p>
            <a:r>
              <a:rPr lang="en-US" altLang="zh-TW" sz="2400" dirty="0" smtClean="0"/>
              <a:t>(d)</a:t>
            </a:r>
            <a:r>
              <a:rPr lang="zh-TW" altLang="en-US" sz="2400" dirty="0" smtClean="0"/>
              <a:t>垂直通量輻合，等值線間距為正負</a:t>
            </a:r>
            <a:r>
              <a:rPr lang="en-US" altLang="zh-TW" sz="2400" dirty="0" smtClean="0"/>
              <a:t>10</a:t>
            </a:r>
            <a:r>
              <a:rPr lang="zh-TW" altLang="en-US" sz="2400" dirty="0" smtClean="0"/>
              <a:t>、</a:t>
            </a:r>
            <a:r>
              <a:rPr lang="en-US" altLang="zh-TW" sz="2400" dirty="0" smtClean="0"/>
              <a:t>5</a:t>
            </a:r>
            <a:r>
              <a:rPr lang="zh-TW" altLang="en-US" sz="2400" dirty="0" smtClean="0"/>
              <a:t>、</a:t>
            </a:r>
            <a:r>
              <a:rPr lang="en-US" altLang="zh-TW" sz="2400" dirty="0" smtClean="0"/>
              <a:t>3</a:t>
            </a:r>
            <a:r>
              <a:rPr lang="zh-TW" altLang="en-US" sz="2400" dirty="0" smtClean="0"/>
              <a:t>、</a:t>
            </a:r>
            <a:r>
              <a:rPr lang="en-US" altLang="zh-TW" sz="2400" dirty="0" smtClean="0"/>
              <a:t>1</a:t>
            </a:r>
            <a:r>
              <a:rPr lang="zh-TW" altLang="en-US" sz="2400" dirty="0" smtClean="0"/>
              <a:t>、</a:t>
            </a:r>
            <a:r>
              <a:rPr lang="en-US" altLang="zh-TW" sz="2400" dirty="0" smtClean="0"/>
              <a:t>0 g h</a:t>
            </a:r>
            <a:r>
              <a:rPr lang="en-US" altLang="zh-TW" sz="1400" dirty="0" smtClean="0"/>
              <a:t>-1</a:t>
            </a:r>
            <a:r>
              <a:rPr lang="en-US" altLang="zh-TW" sz="2400" dirty="0" smtClean="0"/>
              <a:t> m</a:t>
            </a:r>
            <a:r>
              <a:rPr lang="en-US" altLang="zh-TW" sz="1400" dirty="0" smtClean="0"/>
              <a:t>-2</a:t>
            </a:r>
          </a:p>
          <a:p>
            <a:r>
              <a:rPr lang="en-US" altLang="zh-TW" sz="2400" dirty="0" smtClean="0"/>
              <a:t>(e)</a:t>
            </a:r>
            <a:r>
              <a:rPr lang="zh-TW" altLang="en-US" sz="2400" dirty="0" smtClean="0"/>
              <a:t>邊界層貢獻項，等值線間距</a:t>
            </a:r>
            <a:r>
              <a:rPr lang="en-US" altLang="zh-TW" sz="2400" dirty="0" smtClean="0"/>
              <a:t>1</a:t>
            </a:r>
            <a:r>
              <a:rPr lang="zh-TW" altLang="en-US" sz="2400" dirty="0" smtClean="0"/>
              <a:t> </a:t>
            </a:r>
            <a:r>
              <a:rPr lang="en-US" altLang="zh-TW" sz="2400" dirty="0" smtClean="0"/>
              <a:t>g h</a:t>
            </a:r>
            <a:r>
              <a:rPr lang="en-US" altLang="zh-TW" sz="1400" dirty="0" smtClean="0"/>
              <a:t>-1</a:t>
            </a:r>
            <a:r>
              <a:rPr lang="en-US" altLang="zh-TW" sz="2400" dirty="0" smtClean="0"/>
              <a:t> m</a:t>
            </a:r>
            <a:r>
              <a:rPr lang="en-US" altLang="zh-TW" sz="1400" dirty="0" smtClean="0"/>
              <a:t>-2</a:t>
            </a:r>
            <a:r>
              <a:rPr lang="zh-TW" altLang="en-US" sz="2400" dirty="0" smtClean="0"/>
              <a:t>，額外間距</a:t>
            </a:r>
            <a:r>
              <a:rPr lang="en-US" altLang="zh-TW" sz="2400" dirty="0" smtClean="0"/>
              <a:t>0.25 g h</a:t>
            </a:r>
            <a:r>
              <a:rPr lang="en-US" altLang="zh-TW" sz="1400" dirty="0" smtClean="0"/>
              <a:t>-1</a:t>
            </a:r>
            <a:r>
              <a:rPr lang="en-US" altLang="zh-TW" sz="2400" dirty="0" smtClean="0"/>
              <a:t> m</a:t>
            </a:r>
            <a:r>
              <a:rPr lang="en-US" altLang="zh-TW" sz="1400" dirty="0" smtClean="0"/>
              <a:t>-2</a:t>
            </a:r>
            <a:r>
              <a:rPr lang="en-US" altLang="zh-TW" sz="2400" dirty="0" smtClean="0"/>
              <a:t> </a:t>
            </a:r>
            <a:r>
              <a:rPr lang="zh-TW" altLang="en-US" sz="2400" dirty="0" smtClean="0"/>
              <a:t>。</a:t>
            </a:r>
            <a:endParaRPr lang="en-US" altLang="zh-TW" sz="2400" dirty="0" smtClean="0"/>
          </a:p>
          <a:p>
            <a:r>
              <a:rPr lang="en-US" altLang="zh-TW" sz="2400" dirty="0" smtClean="0"/>
              <a:t>(f)</a:t>
            </a:r>
            <a:r>
              <a:rPr lang="zh-TW" altLang="en-US" sz="2400" dirty="0" smtClean="0"/>
              <a:t>掉落項</a:t>
            </a:r>
            <a:r>
              <a:rPr lang="en-US" altLang="zh-TW" sz="2400" dirty="0" smtClean="0"/>
              <a:t>[(c)]</a:t>
            </a:r>
            <a:r>
              <a:rPr lang="zh-TW" altLang="en-US" sz="2400" dirty="0" smtClean="0"/>
              <a:t>加總通量輻合</a:t>
            </a:r>
            <a:r>
              <a:rPr lang="en-US" altLang="zh-TW" sz="2400" dirty="0" smtClean="0"/>
              <a:t>[ (b)+(d) ]</a:t>
            </a:r>
            <a:r>
              <a:rPr lang="zh-TW" altLang="en-US" sz="2400" dirty="0" smtClean="0"/>
              <a:t>，等值線間距</a:t>
            </a:r>
            <a:r>
              <a:rPr lang="en-US" altLang="zh-TW" sz="2400" dirty="0" smtClean="0"/>
              <a:t>2.5 g h</a:t>
            </a:r>
            <a:r>
              <a:rPr lang="en-US" altLang="zh-TW" sz="1400" dirty="0" smtClean="0"/>
              <a:t>-1</a:t>
            </a:r>
            <a:r>
              <a:rPr lang="en-US" altLang="zh-TW" sz="2400" dirty="0" smtClean="0"/>
              <a:t> m</a:t>
            </a:r>
            <a:r>
              <a:rPr lang="en-US" altLang="zh-TW" sz="1400" dirty="0" smtClean="0"/>
              <a:t>-2</a:t>
            </a:r>
          </a:p>
        </p:txBody>
      </p:sp>
      <p:pic>
        <p:nvPicPr>
          <p:cNvPr id="4" name="圖片 3"/>
          <p:cNvPicPr/>
          <p:nvPr/>
        </p:nvPicPr>
        <p:blipFill>
          <a:blip r:embed="rId2" cstate="print"/>
          <a:srcRect/>
          <a:stretch>
            <a:fillRect/>
          </a:stretch>
        </p:blipFill>
        <p:spPr bwMode="auto">
          <a:xfrm>
            <a:off x="1403648" y="0"/>
            <a:ext cx="6552728" cy="6858000"/>
          </a:xfrm>
          <a:prstGeom prst="rect">
            <a:avLst/>
          </a:prstGeom>
          <a:noFill/>
          <a:ln w="9525">
            <a:noFill/>
            <a:miter lim="800000"/>
            <a:headEnd/>
            <a:tailEnd/>
          </a:ln>
        </p:spPr>
      </p:pic>
      <p:sp>
        <p:nvSpPr>
          <p:cNvPr id="5" name="上-下雙向箭號 4"/>
          <p:cNvSpPr/>
          <p:nvPr/>
        </p:nvSpPr>
        <p:spPr>
          <a:xfrm>
            <a:off x="7164288" y="1628800"/>
            <a:ext cx="144016" cy="115212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sz="2400" dirty="0" smtClean="0"/>
              <a:t>方位角與時間</a:t>
            </a:r>
            <a:r>
              <a:rPr lang="en-US" altLang="zh-TW" sz="2400" dirty="0" smtClean="0"/>
              <a:t>(13-14h)</a:t>
            </a:r>
            <a:r>
              <a:rPr lang="zh-TW" altLang="en-US" sz="2400" dirty="0" smtClean="0"/>
              <a:t>平均之降水</a:t>
            </a:r>
            <a:r>
              <a:rPr lang="en-US" altLang="zh-TW" sz="2400" dirty="0" smtClean="0"/>
              <a:t>source</a:t>
            </a:r>
            <a:r>
              <a:rPr lang="zh-TW" altLang="en-US" sz="2400" dirty="0" smtClean="0"/>
              <a:t>項</a:t>
            </a:r>
            <a:endParaRPr lang="en-US" altLang="zh-TW" sz="2400" dirty="0" smtClean="0"/>
          </a:p>
          <a:p>
            <a:r>
              <a:rPr lang="en-US" altLang="zh-TW" sz="2400" dirty="0" smtClean="0"/>
              <a:t>(a)</a:t>
            </a:r>
            <a:r>
              <a:rPr lang="zh-TW" altLang="en-US" sz="2400" dirty="0" smtClean="0"/>
              <a:t>、</a:t>
            </a:r>
            <a:r>
              <a:rPr lang="en-US" altLang="zh-TW" sz="2400" dirty="0" smtClean="0"/>
              <a:t>(c)</a:t>
            </a:r>
            <a:r>
              <a:rPr lang="zh-TW" altLang="en-US" sz="2400" dirty="0" smtClean="0"/>
              <a:t>、</a:t>
            </a:r>
            <a:r>
              <a:rPr lang="en-US" altLang="zh-TW" sz="2400" dirty="0" smtClean="0"/>
              <a:t>(e)</a:t>
            </a:r>
            <a:r>
              <a:rPr lang="zh-TW" altLang="en-US" sz="2400" dirty="0" smtClean="0"/>
              <a:t>為</a:t>
            </a:r>
            <a:r>
              <a:rPr lang="en-US" altLang="zh-TW" sz="2400" dirty="0" smtClean="0"/>
              <a:t>source</a:t>
            </a:r>
          </a:p>
          <a:p>
            <a:r>
              <a:rPr lang="en-US" altLang="zh-TW" sz="2400" dirty="0" smtClean="0"/>
              <a:t>(b)</a:t>
            </a:r>
            <a:r>
              <a:rPr lang="zh-TW" altLang="en-US" sz="2400" dirty="0" smtClean="0"/>
              <a:t>、</a:t>
            </a:r>
            <a:r>
              <a:rPr lang="en-US" altLang="zh-TW" sz="2400" dirty="0" smtClean="0"/>
              <a:t>(d)</a:t>
            </a:r>
            <a:r>
              <a:rPr lang="zh-TW" altLang="en-US" sz="2400" dirty="0" smtClean="0"/>
              <a:t>、</a:t>
            </a:r>
            <a:r>
              <a:rPr lang="en-US" altLang="zh-TW" sz="2400" dirty="0" smtClean="0"/>
              <a:t>(f)</a:t>
            </a:r>
            <a:r>
              <a:rPr lang="zh-TW" altLang="en-US" sz="2400" dirty="0" smtClean="0"/>
              <a:t>為</a:t>
            </a:r>
            <a:r>
              <a:rPr lang="en-US" altLang="zh-TW" sz="2400" dirty="0" smtClean="0"/>
              <a:t>sink</a:t>
            </a:r>
          </a:p>
          <a:p>
            <a:r>
              <a:rPr lang="zh-TW" altLang="en-US" sz="2400" dirty="0" smtClean="0"/>
              <a:t>分別為雨水、軟雹與雪，等值線為</a:t>
            </a:r>
            <a:r>
              <a:rPr lang="en-US" altLang="zh-TW" sz="2400" dirty="0" smtClean="0"/>
              <a:t>±20, ±10, ±5, ±3, ±1, ±0.5, and ±0.25 g m</a:t>
            </a:r>
            <a:r>
              <a:rPr lang="en-US" altLang="zh-TW" sz="1400" dirty="0" smtClean="0"/>
              <a:t>-3</a:t>
            </a:r>
            <a:r>
              <a:rPr lang="en-US" altLang="zh-TW" dirty="0" smtClean="0"/>
              <a:t> </a:t>
            </a:r>
            <a:r>
              <a:rPr lang="en-US" altLang="zh-TW" sz="2400" dirty="0" smtClean="0"/>
              <a:t>h</a:t>
            </a:r>
            <a:r>
              <a:rPr lang="en-US" altLang="zh-TW" sz="1400" dirty="0" smtClean="0"/>
              <a:t>-1</a:t>
            </a:r>
            <a:r>
              <a:rPr lang="zh-TW" altLang="en-US" sz="1400" dirty="0" smtClean="0"/>
              <a:t> </a:t>
            </a:r>
            <a:r>
              <a:rPr lang="zh-TW" altLang="en-US" sz="2400" dirty="0" smtClean="0"/>
              <a:t>，實線</a:t>
            </a:r>
            <a:r>
              <a:rPr lang="en-US" altLang="zh-TW" sz="2400" dirty="0" smtClean="0"/>
              <a:t>(</a:t>
            </a:r>
            <a:r>
              <a:rPr lang="zh-TW" altLang="en-US" sz="2400" dirty="0" smtClean="0"/>
              <a:t>虛線</a:t>
            </a:r>
            <a:r>
              <a:rPr lang="en-US" altLang="zh-TW" sz="2400" dirty="0" smtClean="0"/>
              <a:t>)</a:t>
            </a:r>
            <a:r>
              <a:rPr lang="zh-TW" altLang="en-US" sz="2400" dirty="0" smtClean="0"/>
              <a:t>代表正</a:t>
            </a:r>
            <a:r>
              <a:rPr lang="en-US" altLang="zh-TW" sz="2400" dirty="0" smtClean="0"/>
              <a:t>(</a:t>
            </a:r>
            <a:r>
              <a:rPr lang="zh-TW" altLang="en-US" sz="2400" dirty="0" smtClean="0"/>
              <a:t>負</a:t>
            </a:r>
            <a:r>
              <a:rPr lang="en-US" altLang="zh-TW" sz="2400" dirty="0" smtClean="0"/>
              <a:t>)</a:t>
            </a:r>
            <a:r>
              <a:rPr lang="zh-TW" altLang="en-US" sz="2400" dirty="0" smtClean="0"/>
              <a:t>值</a:t>
            </a:r>
            <a:endParaRPr lang="zh-TW" altLang="en-US" sz="2400" dirty="0"/>
          </a:p>
        </p:txBody>
      </p:sp>
      <p:pic>
        <p:nvPicPr>
          <p:cNvPr id="5" name="圖片 4"/>
          <p:cNvPicPr/>
          <p:nvPr/>
        </p:nvPicPr>
        <p:blipFill>
          <a:blip r:embed="rId2" cstate="print"/>
          <a:srcRect/>
          <a:stretch>
            <a:fillRect/>
          </a:stretch>
        </p:blipFill>
        <p:spPr bwMode="auto">
          <a:xfrm>
            <a:off x="1259632" y="0"/>
            <a:ext cx="6192688" cy="6858000"/>
          </a:xfrm>
          <a:prstGeom prst="rect">
            <a:avLst/>
          </a:prstGeom>
          <a:noFill/>
          <a:ln w="9525">
            <a:noFill/>
            <a:miter lim="800000"/>
            <a:headEnd/>
            <a:tailEnd/>
          </a:ln>
        </p:spPr>
      </p:pic>
      <p:cxnSp>
        <p:nvCxnSpPr>
          <p:cNvPr id="6" name="直線箭頭接點 5"/>
          <p:cNvCxnSpPr/>
          <p:nvPr/>
        </p:nvCxnSpPr>
        <p:spPr>
          <a:xfrm>
            <a:off x="4139952" y="1916832"/>
            <a:ext cx="1584176" cy="1080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直線箭頭接點 7"/>
          <p:cNvCxnSpPr/>
          <p:nvPr/>
        </p:nvCxnSpPr>
        <p:spPr>
          <a:xfrm>
            <a:off x="4067944" y="1988840"/>
            <a:ext cx="936104" cy="28083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A2B2</a:t>
            </a:r>
            <a:r>
              <a:rPr lang="zh-TW" altLang="en-US" sz="2400" dirty="0" smtClean="0"/>
              <a:t>垂直剖面時間平均</a:t>
            </a:r>
            <a:r>
              <a:rPr lang="en-US" altLang="zh-TW" sz="2400" dirty="0" smtClean="0"/>
              <a:t>(23.5-24.5h)</a:t>
            </a:r>
            <a:r>
              <a:rPr lang="zh-TW" altLang="en-US" sz="2400" dirty="0" smtClean="0"/>
              <a:t>之雲水及降水收支場。</a:t>
            </a:r>
            <a:endParaRPr lang="en-US" altLang="zh-TW" sz="2400" dirty="0" smtClean="0"/>
          </a:p>
          <a:p>
            <a:r>
              <a:rPr lang="en-US" altLang="zh-TW" sz="2400" dirty="0" smtClean="0"/>
              <a:t>(a)</a:t>
            </a:r>
            <a:r>
              <a:rPr lang="zh-TW" altLang="en-US" sz="2400" dirty="0" smtClean="0"/>
              <a:t>總</a:t>
            </a:r>
            <a:r>
              <a:rPr lang="en-US" altLang="zh-TW" sz="2400" dirty="0" smtClean="0"/>
              <a:t>source(</a:t>
            </a:r>
            <a:r>
              <a:rPr lang="zh-TW" altLang="en-US" sz="2400" dirty="0" smtClean="0"/>
              <a:t>凝結、凝華、蒸發、昇華</a:t>
            </a:r>
            <a:r>
              <a:rPr lang="en-US" altLang="zh-TW" sz="2400" dirty="0" smtClean="0"/>
              <a:t>)</a:t>
            </a:r>
            <a:r>
              <a:rPr lang="zh-TW" altLang="en-US" sz="2400" dirty="0" smtClean="0"/>
              <a:t>，等值線為</a:t>
            </a:r>
            <a:r>
              <a:rPr lang="en-US" altLang="zh-TW" sz="2400" dirty="0" smtClean="0"/>
              <a:t>15 </a:t>
            </a:r>
            <a:r>
              <a:rPr lang="zh-TW" altLang="en-US" sz="2400" dirty="0" smtClean="0"/>
              <a:t> </a:t>
            </a:r>
            <a:r>
              <a:rPr lang="en-US" altLang="zh-TW" sz="2400" dirty="0" smtClean="0"/>
              <a:t>g m</a:t>
            </a:r>
            <a:r>
              <a:rPr lang="en-US" altLang="zh-TW" sz="1400" dirty="0" smtClean="0"/>
              <a:t>-3</a:t>
            </a:r>
            <a:r>
              <a:rPr lang="en-US" altLang="zh-TW" sz="2400" dirty="0" smtClean="0"/>
              <a:t> h</a:t>
            </a:r>
            <a:r>
              <a:rPr lang="en-US" altLang="zh-TW" sz="1400" dirty="0" smtClean="0"/>
              <a:t>-1</a:t>
            </a:r>
          </a:p>
          <a:p>
            <a:r>
              <a:rPr lang="en-US" altLang="zh-TW" sz="2400" dirty="0" smtClean="0"/>
              <a:t>(b)</a:t>
            </a:r>
            <a:r>
              <a:rPr lang="zh-TW" altLang="en-US" sz="2400" dirty="0" smtClean="0"/>
              <a:t>水平通量輻合，等值線為</a:t>
            </a:r>
            <a:r>
              <a:rPr lang="en-US" altLang="zh-TW" sz="2400" dirty="0" smtClean="0"/>
              <a:t>±50, ±20, ±10</a:t>
            </a:r>
            <a:r>
              <a:rPr lang="zh-TW" altLang="en-US" sz="2400" dirty="0" smtClean="0"/>
              <a:t>與</a:t>
            </a:r>
            <a:r>
              <a:rPr lang="en-US" altLang="zh-TW" sz="2400" dirty="0" smtClean="0"/>
              <a:t>±5g</a:t>
            </a:r>
            <a:r>
              <a:rPr lang="zh-TW" altLang="en-US" sz="2400" dirty="0" smtClean="0"/>
              <a:t> </a:t>
            </a:r>
            <a:r>
              <a:rPr lang="en-US" altLang="zh-TW" sz="2400" dirty="0" smtClean="0"/>
              <a:t>m</a:t>
            </a:r>
            <a:r>
              <a:rPr lang="en-US" altLang="zh-TW" sz="1400" dirty="0" smtClean="0"/>
              <a:t>-3</a:t>
            </a:r>
            <a:r>
              <a:rPr lang="en-US" altLang="zh-TW" sz="2400" dirty="0" smtClean="0"/>
              <a:t> h</a:t>
            </a:r>
            <a:r>
              <a:rPr lang="en-US" altLang="zh-TW" sz="1400" dirty="0" smtClean="0"/>
              <a:t>-1</a:t>
            </a:r>
          </a:p>
          <a:p>
            <a:r>
              <a:rPr lang="en-US" altLang="zh-TW" sz="2400" dirty="0" smtClean="0"/>
              <a:t>(c)</a:t>
            </a:r>
            <a:r>
              <a:rPr lang="zh-TW" altLang="en-US" sz="2400" dirty="0" smtClean="0"/>
              <a:t>降水掉落，等值線為</a:t>
            </a:r>
            <a:r>
              <a:rPr lang="en-US" altLang="zh-TW" sz="2400" dirty="0" smtClean="0"/>
              <a:t>±20, ±10, ±5</a:t>
            </a:r>
            <a:r>
              <a:rPr lang="zh-TW" altLang="en-US" sz="2400" dirty="0" smtClean="0"/>
              <a:t>與</a:t>
            </a:r>
            <a:r>
              <a:rPr lang="en-US" altLang="zh-TW" sz="2400" dirty="0" smtClean="0"/>
              <a:t>±2 g</a:t>
            </a:r>
            <a:r>
              <a:rPr lang="zh-TW" altLang="en-US" sz="2400" dirty="0" smtClean="0"/>
              <a:t> </a:t>
            </a:r>
            <a:r>
              <a:rPr lang="en-US" altLang="zh-TW" sz="2400" dirty="0" smtClean="0"/>
              <a:t>m</a:t>
            </a:r>
            <a:r>
              <a:rPr lang="en-US" altLang="zh-TW" sz="1400" dirty="0" smtClean="0"/>
              <a:t>-3</a:t>
            </a:r>
            <a:r>
              <a:rPr lang="en-US" altLang="zh-TW" sz="2400" dirty="0" smtClean="0"/>
              <a:t> h</a:t>
            </a:r>
            <a:r>
              <a:rPr lang="en-US" altLang="zh-TW" sz="1400" dirty="0" smtClean="0"/>
              <a:t>-1</a:t>
            </a:r>
          </a:p>
          <a:p>
            <a:r>
              <a:rPr lang="en-US" altLang="zh-TW" sz="2400" dirty="0" smtClean="0"/>
              <a:t>(d)</a:t>
            </a:r>
            <a:r>
              <a:rPr lang="zh-TW" altLang="en-US" sz="2400" dirty="0" smtClean="0"/>
              <a:t>垂直通量輻合，等值線為</a:t>
            </a:r>
            <a:r>
              <a:rPr lang="en-US" altLang="zh-TW" sz="2400" dirty="0" smtClean="0"/>
              <a:t>±50, ±20, ±10</a:t>
            </a:r>
            <a:r>
              <a:rPr lang="zh-TW" altLang="en-US" sz="2400" dirty="0" smtClean="0"/>
              <a:t>與</a:t>
            </a:r>
            <a:r>
              <a:rPr lang="en-US" altLang="zh-TW" sz="2400" dirty="0" smtClean="0"/>
              <a:t>±5g</a:t>
            </a:r>
            <a:r>
              <a:rPr lang="zh-TW" altLang="en-US" sz="2400" dirty="0" smtClean="0"/>
              <a:t> </a:t>
            </a:r>
            <a:r>
              <a:rPr lang="en-US" altLang="zh-TW" sz="2400" dirty="0" smtClean="0"/>
              <a:t>m</a:t>
            </a:r>
            <a:r>
              <a:rPr lang="en-US" altLang="zh-TW" sz="1400" dirty="0" smtClean="0"/>
              <a:t>-3</a:t>
            </a:r>
            <a:r>
              <a:rPr lang="en-US" altLang="zh-TW" sz="2400" dirty="0" smtClean="0"/>
              <a:t> h</a:t>
            </a:r>
            <a:r>
              <a:rPr lang="en-US" altLang="zh-TW" sz="1400" dirty="0" smtClean="0"/>
              <a:t>-1</a:t>
            </a:r>
          </a:p>
          <a:p>
            <a:r>
              <a:rPr lang="en-US" altLang="zh-TW" sz="2400" dirty="0" smtClean="0"/>
              <a:t>(e)</a:t>
            </a:r>
            <a:r>
              <a:rPr lang="zh-TW" altLang="en-US" sz="2400" dirty="0" smtClean="0"/>
              <a:t>降水掉落與總通量輻合，等值線為</a:t>
            </a:r>
            <a:r>
              <a:rPr lang="en-US" altLang="zh-TW" sz="2400" dirty="0" smtClean="0"/>
              <a:t>15 g m</a:t>
            </a:r>
            <a:r>
              <a:rPr lang="en-US" altLang="zh-TW" sz="1400" dirty="0" smtClean="0"/>
              <a:t>-3</a:t>
            </a:r>
            <a:r>
              <a:rPr lang="en-US" altLang="zh-TW" sz="2400" dirty="0" smtClean="0"/>
              <a:t> h</a:t>
            </a:r>
            <a:r>
              <a:rPr lang="en-US" altLang="zh-TW" sz="1400" dirty="0" smtClean="0"/>
              <a:t>-1</a:t>
            </a:r>
            <a:endParaRPr lang="zh-TW" altLang="en-US" sz="1400" dirty="0"/>
          </a:p>
        </p:txBody>
      </p:sp>
      <p:pic>
        <p:nvPicPr>
          <p:cNvPr id="4" name="圖片 3"/>
          <p:cNvPicPr/>
          <p:nvPr/>
        </p:nvPicPr>
        <p:blipFill>
          <a:blip r:embed="rId2" cstate="print"/>
          <a:srcRect/>
          <a:stretch>
            <a:fillRect/>
          </a:stretch>
        </p:blipFill>
        <p:spPr bwMode="auto">
          <a:xfrm>
            <a:off x="1331640" y="0"/>
            <a:ext cx="691276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垂直積分與時間平均</a:t>
            </a:r>
            <a:r>
              <a:rPr lang="en-US" altLang="zh-TW" dirty="0" smtClean="0"/>
              <a:t>(</a:t>
            </a:r>
            <a:r>
              <a:rPr lang="zh-TW" altLang="en-US" dirty="0" smtClean="0"/>
              <a:t>左為</a:t>
            </a:r>
            <a:r>
              <a:rPr lang="en-US" altLang="zh-TW" dirty="0" smtClean="0"/>
              <a:t>13-14h</a:t>
            </a:r>
            <a:r>
              <a:rPr lang="zh-TW" altLang="en-US" dirty="0" smtClean="0"/>
              <a:t>，右為</a:t>
            </a:r>
            <a:r>
              <a:rPr lang="en-US" altLang="zh-TW" dirty="0" smtClean="0"/>
              <a:t>23.5-24.5h)</a:t>
            </a:r>
            <a:r>
              <a:rPr lang="zh-TW" altLang="en-US" dirty="0" smtClean="0"/>
              <a:t>之</a:t>
            </a:r>
            <a:r>
              <a:rPr lang="en-US" altLang="zh-TW" dirty="0" smtClean="0"/>
              <a:t>source</a:t>
            </a:r>
            <a:r>
              <a:rPr lang="zh-TW" altLang="en-US" dirty="0" smtClean="0"/>
              <a:t>項，</a:t>
            </a:r>
            <a:r>
              <a:rPr lang="en-US" altLang="zh-TW" dirty="0" smtClean="0"/>
              <a:t>(a </a:t>
            </a:r>
            <a:r>
              <a:rPr lang="zh-TW" altLang="en-US" dirty="0" smtClean="0"/>
              <a:t>、</a:t>
            </a:r>
            <a:r>
              <a:rPr lang="en-US" altLang="zh-TW" dirty="0" smtClean="0"/>
              <a:t>d)</a:t>
            </a:r>
            <a:r>
              <a:rPr lang="zh-TW" altLang="en-US" dirty="0" smtClean="0"/>
              <a:t>為總</a:t>
            </a:r>
            <a:r>
              <a:rPr lang="en-US" altLang="zh-TW" dirty="0" smtClean="0"/>
              <a:t>rain source</a:t>
            </a:r>
            <a:r>
              <a:rPr lang="zh-TW" altLang="en-US" dirty="0" smtClean="0"/>
              <a:t>，</a:t>
            </a:r>
            <a:r>
              <a:rPr lang="en-US" altLang="zh-TW" dirty="0" smtClean="0"/>
              <a:t>(b</a:t>
            </a:r>
            <a:r>
              <a:rPr lang="zh-TW" altLang="en-US" dirty="0" smtClean="0"/>
              <a:t>、</a:t>
            </a:r>
            <a:r>
              <a:rPr lang="en-US" altLang="zh-TW" dirty="0" smtClean="0"/>
              <a:t>e)</a:t>
            </a:r>
            <a:r>
              <a:rPr lang="zh-TW" altLang="en-US" dirty="0" smtClean="0"/>
              <a:t>為</a:t>
            </a:r>
            <a:r>
              <a:rPr lang="en-US" altLang="zh-TW" dirty="0" smtClean="0"/>
              <a:t>warm rain source</a:t>
            </a:r>
            <a:r>
              <a:rPr lang="zh-TW" altLang="en-US" dirty="0" smtClean="0"/>
              <a:t>，</a:t>
            </a:r>
            <a:r>
              <a:rPr lang="en-US" altLang="zh-TW" dirty="0" smtClean="0"/>
              <a:t>(c</a:t>
            </a:r>
            <a:r>
              <a:rPr lang="zh-TW" altLang="en-US" dirty="0" smtClean="0"/>
              <a:t>、</a:t>
            </a:r>
            <a:r>
              <a:rPr lang="en-US" altLang="zh-TW" dirty="0" smtClean="0"/>
              <a:t>f)</a:t>
            </a:r>
            <a:r>
              <a:rPr lang="zh-TW" altLang="en-US" dirty="0" smtClean="0"/>
              <a:t>為</a:t>
            </a:r>
            <a:r>
              <a:rPr lang="en-US" altLang="zh-TW" dirty="0" smtClean="0"/>
              <a:t>cold rain source</a:t>
            </a:r>
            <a:r>
              <a:rPr lang="zh-TW" altLang="en-US" dirty="0" smtClean="0"/>
              <a:t>。等值線為</a:t>
            </a:r>
            <a:r>
              <a:rPr lang="en-US" altLang="zh-TW" dirty="0" smtClean="0"/>
              <a:t>20 </a:t>
            </a:r>
            <a:r>
              <a:rPr lang="zh-TW" altLang="en-US" dirty="0" smtClean="0"/>
              <a:t> </a:t>
            </a:r>
            <a:r>
              <a:rPr lang="en-US" altLang="zh-TW" dirty="0" smtClean="0"/>
              <a:t>kg m</a:t>
            </a:r>
            <a:r>
              <a:rPr lang="en-US" altLang="zh-TW" sz="1400" dirty="0" smtClean="0"/>
              <a:t>-2</a:t>
            </a:r>
            <a:r>
              <a:rPr lang="en-US" altLang="zh-TW" dirty="0" smtClean="0"/>
              <a:t> h</a:t>
            </a:r>
            <a:r>
              <a:rPr lang="en-US" altLang="zh-TW" sz="1400" dirty="0" smtClean="0"/>
              <a:t>-1</a:t>
            </a:r>
            <a:endParaRPr lang="zh-TW" altLang="en-US" sz="1400" dirty="0"/>
          </a:p>
        </p:txBody>
      </p:sp>
      <p:pic>
        <p:nvPicPr>
          <p:cNvPr id="4" name="圖片 3"/>
          <p:cNvPicPr/>
          <p:nvPr/>
        </p:nvPicPr>
        <p:blipFill>
          <a:blip r:embed="rId2" cstate="print"/>
          <a:srcRect/>
          <a:stretch>
            <a:fillRect/>
          </a:stretch>
        </p:blipFill>
        <p:spPr bwMode="auto">
          <a:xfrm>
            <a:off x="2051720" y="0"/>
            <a:ext cx="5157435" cy="68342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如同上張圖，但</a:t>
            </a:r>
            <a:r>
              <a:rPr lang="en-US" altLang="zh-TW" dirty="0" smtClean="0"/>
              <a:t>(a</a:t>
            </a:r>
            <a:r>
              <a:rPr lang="zh-TW" altLang="en-US" dirty="0" smtClean="0"/>
              <a:t>、</a:t>
            </a:r>
            <a:r>
              <a:rPr lang="en-US" altLang="zh-TW" dirty="0" smtClean="0"/>
              <a:t>d)</a:t>
            </a:r>
            <a:r>
              <a:rPr lang="zh-TW" altLang="en-US" dirty="0" smtClean="0"/>
              <a:t>為凝結</a:t>
            </a:r>
            <a:r>
              <a:rPr lang="en-US" altLang="zh-TW" dirty="0" smtClean="0"/>
              <a:t>+</a:t>
            </a:r>
            <a:r>
              <a:rPr lang="zh-TW" altLang="en-US" dirty="0" smtClean="0"/>
              <a:t>凝華，</a:t>
            </a:r>
            <a:r>
              <a:rPr lang="en-US" altLang="zh-TW" dirty="0" smtClean="0"/>
              <a:t>(b</a:t>
            </a:r>
            <a:r>
              <a:rPr lang="zh-TW" altLang="en-US" dirty="0" smtClean="0"/>
              <a:t>、</a:t>
            </a:r>
            <a:r>
              <a:rPr lang="en-US" altLang="zh-TW" dirty="0" smtClean="0"/>
              <a:t>e)</a:t>
            </a:r>
            <a:r>
              <a:rPr lang="zh-TW" altLang="en-US" dirty="0" smtClean="0"/>
              <a:t>為蒸發</a:t>
            </a:r>
            <a:r>
              <a:rPr lang="en-US" altLang="zh-TW" dirty="0" smtClean="0"/>
              <a:t>+</a:t>
            </a:r>
            <a:r>
              <a:rPr lang="zh-TW" altLang="en-US" dirty="0" smtClean="0"/>
              <a:t>昇華，</a:t>
            </a:r>
            <a:r>
              <a:rPr lang="en-US" altLang="zh-TW" dirty="0" smtClean="0"/>
              <a:t>(c</a:t>
            </a:r>
            <a:r>
              <a:rPr lang="zh-TW" altLang="en-US" dirty="0" smtClean="0"/>
              <a:t>、</a:t>
            </a:r>
            <a:r>
              <a:rPr lang="en-US" altLang="zh-TW" dirty="0" smtClean="0"/>
              <a:t>f)</a:t>
            </a:r>
            <a:r>
              <a:rPr lang="zh-TW" altLang="en-US" dirty="0" smtClean="0"/>
              <a:t>為降水落下。</a:t>
            </a:r>
            <a:r>
              <a:rPr lang="en-US" altLang="zh-TW" dirty="0" smtClean="0"/>
              <a:t>(a)</a:t>
            </a:r>
            <a:r>
              <a:rPr lang="zh-TW" altLang="en-US" dirty="0" smtClean="0"/>
              <a:t>、</a:t>
            </a:r>
            <a:r>
              <a:rPr lang="en-US" altLang="zh-TW" dirty="0" smtClean="0"/>
              <a:t>(c)</a:t>
            </a:r>
            <a:r>
              <a:rPr lang="zh-TW" altLang="en-US" dirty="0" smtClean="0"/>
              <a:t>、</a:t>
            </a:r>
            <a:r>
              <a:rPr lang="en-US" altLang="zh-TW" dirty="0" smtClean="0"/>
              <a:t>(d)</a:t>
            </a:r>
            <a:r>
              <a:rPr lang="zh-TW" altLang="en-US" dirty="0" smtClean="0"/>
              <a:t>、</a:t>
            </a:r>
            <a:r>
              <a:rPr lang="en-US" altLang="zh-TW" dirty="0" smtClean="0"/>
              <a:t>(f)</a:t>
            </a:r>
            <a:r>
              <a:rPr lang="zh-TW" altLang="en-US" dirty="0" smtClean="0"/>
              <a:t>等值線為</a:t>
            </a:r>
            <a:r>
              <a:rPr lang="en-US" altLang="zh-TW" dirty="0" smtClean="0"/>
              <a:t>30 kg m</a:t>
            </a:r>
            <a:r>
              <a:rPr lang="en-US" altLang="zh-TW" sz="1400" dirty="0" smtClean="0"/>
              <a:t>-2</a:t>
            </a:r>
            <a:r>
              <a:rPr lang="en-US" altLang="zh-TW" dirty="0" smtClean="0"/>
              <a:t> h</a:t>
            </a:r>
            <a:r>
              <a:rPr lang="en-US" altLang="zh-TW" sz="1400" dirty="0" smtClean="0"/>
              <a:t>-1</a:t>
            </a:r>
            <a:r>
              <a:rPr lang="zh-TW" altLang="en-US" sz="1400" dirty="0" smtClean="0"/>
              <a:t> </a:t>
            </a:r>
            <a:r>
              <a:rPr lang="zh-TW" altLang="en-US" sz="2400" dirty="0" smtClean="0"/>
              <a:t>，</a:t>
            </a:r>
            <a:r>
              <a:rPr lang="en-US" altLang="zh-TW" sz="2400" dirty="0" smtClean="0"/>
              <a:t>(b)</a:t>
            </a:r>
            <a:r>
              <a:rPr lang="zh-TW" altLang="en-US" sz="2400" dirty="0" smtClean="0"/>
              <a:t>、</a:t>
            </a:r>
            <a:r>
              <a:rPr lang="en-US" altLang="zh-TW" sz="2400" dirty="0" smtClean="0"/>
              <a:t>(e)</a:t>
            </a:r>
            <a:r>
              <a:rPr lang="zh-TW" altLang="en-US" sz="2400" dirty="0" smtClean="0"/>
              <a:t>為</a:t>
            </a:r>
            <a:r>
              <a:rPr lang="en-US" altLang="zh-TW" sz="2400" dirty="0" smtClean="0"/>
              <a:t>10 kg m</a:t>
            </a:r>
            <a:r>
              <a:rPr lang="en-US" altLang="zh-TW" sz="1400" dirty="0" smtClean="0"/>
              <a:t>-2</a:t>
            </a:r>
            <a:r>
              <a:rPr lang="en-US" altLang="zh-TW" sz="2400" dirty="0" smtClean="0"/>
              <a:t> h</a:t>
            </a:r>
            <a:r>
              <a:rPr lang="en-US" altLang="zh-TW" sz="1400" dirty="0" smtClean="0"/>
              <a:t>-1</a:t>
            </a:r>
            <a:r>
              <a:rPr lang="zh-TW" altLang="en-US" sz="1400" dirty="0" smtClean="0"/>
              <a:t> </a:t>
            </a:r>
            <a:endParaRPr lang="zh-TW" altLang="en-US" sz="1400" dirty="0"/>
          </a:p>
        </p:txBody>
      </p:sp>
      <p:pic>
        <p:nvPicPr>
          <p:cNvPr id="4" name="圖片 3"/>
          <p:cNvPicPr/>
          <p:nvPr/>
        </p:nvPicPr>
        <p:blipFill>
          <a:blip r:embed="rId2" cstate="print"/>
          <a:srcRect/>
          <a:stretch>
            <a:fillRect/>
          </a:stretch>
        </p:blipFill>
        <p:spPr bwMode="auto">
          <a:xfrm>
            <a:off x="1907704" y="1"/>
            <a:ext cx="504056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摘要</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此研究中，</a:t>
            </a:r>
            <a:r>
              <a:rPr lang="zh-TW" altLang="en-US" dirty="0" smtClean="0"/>
              <a:t>使用</a:t>
            </a:r>
            <a:r>
              <a:rPr lang="zh-TW" altLang="zh-TW" dirty="0" smtClean="0"/>
              <a:t>雲解析模式的高解析</a:t>
            </a:r>
            <a:r>
              <a:rPr lang="zh-TW" altLang="en-US" dirty="0" smtClean="0"/>
              <a:t>度</a:t>
            </a:r>
            <a:r>
              <a:rPr lang="en-US" altLang="zh-TW" dirty="0" smtClean="0"/>
              <a:t>(2-km</a:t>
            </a:r>
            <a:r>
              <a:rPr lang="zh-TW" altLang="zh-TW" dirty="0" smtClean="0"/>
              <a:t>水平網格間距與</a:t>
            </a:r>
            <a:r>
              <a:rPr lang="en-US" altLang="zh-TW" dirty="0" smtClean="0"/>
              <a:t>2-min</a:t>
            </a:r>
            <a:r>
              <a:rPr lang="zh-TW" altLang="zh-TW" dirty="0" smtClean="0"/>
              <a:t>資料區間</a:t>
            </a:r>
            <a:r>
              <a:rPr lang="en-US" altLang="zh-TW" dirty="0" smtClean="0"/>
              <a:t>)</a:t>
            </a:r>
            <a:r>
              <a:rPr lang="zh-TW" altLang="en-US" dirty="0" smtClean="0"/>
              <a:t>模擬納莉颱風之</a:t>
            </a:r>
            <a:r>
              <a:rPr lang="zh-TW" altLang="zh-TW" dirty="0" smtClean="0"/>
              <a:t>模式輸出</a:t>
            </a:r>
            <a:r>
              <a:rPr lang="zh-TW" altLang="en-US" dirty="0" smtClean="0"/>
              <a:t>，</a:t>
            </a:r>
            <a:r>
              <a:rPr lang="zh-TW" altLang="zh-TW" dirty="0" smtClean="0"/>
              <a:t>使用於研究蒸發凝結收支以及納莉颱風登陸台灣後的收支相對變化。</a:t>
            </a:r>
            <a:r>
              <a:rPr lang="zh-TW" altLang="en-US" dirty="0" smtClean="0"/>
              <a:t>由水</a:t>
            </a:r>
            <a:r>
              <a:rPr lang="zh-TW" altLang="zh-TW" dirty="0" smtClean="0"/>
              <a:t>氣收支</a:t>
            </a:r>
            <a:r>
              <a:rPr lang="zh-TW" altLang="en-US" dirty="0" smtClean="0"/>
              <a:t>來看</a:t>
            </a:r>
            <a:r>
              <a:rPr lang="zh-TW" altLang="zh-TW" dirty="0" smtClean="0"/>
              <a:t>，由於納莉颱風在海面上，由海表面蒸發的水氣量為</a:t>
            </a:r>
            <a:r>
              <a:rPr lang="en-US" altLang="zh-TW" dirty="0" smtClean="0"/>
              <a:t>11%</a:t>
            </a:r>
            <a:r>
              <a:rPr lang="zh-TW" altLang="zh-TW" dirty="0" smtClean="0"/>
              <a:t>，自</a:t>
            </a:r>
            <a:r>
              <a:rPr lang="zh-TW" altLang="en-US" dirty="0" smtClean="0"/>
              <a:t>中心向外</a:t>
            </a:r>
            <a:r>
              <a:rPr lang="zh-TW" altLang="zh-TW" dirty="0" smtClean="0"/>
              <a:t>水平</a:t>
            </a:r>
            <a:r>
              <a:rPr lang="zh-TW" altLang="en-US" dirty="0" smtClean="0"/>
              <a:t>方</a:t>
            </a:r>
            <a:r>
              <a:rPr lang="zh-TW" altLang="zh-TW" dirty="0" smtClean="0"/>
              <a:t>向傳送，另外在風暴內淨水平水氣輻合為淨凝結率的</a:t>
            </a:r>
            <a:r>
              <a:rPr lang="en-US" altLang="zh-TW" dirty="0" smtClean="0"/>
              <a:t>88%</a:t>
            </a:r>
            <a:r>
              <a:rPr lang="zh-TW" altLang="zh-TW" dirty="0" smtClean="0"/>
              <a:t>。在登陸後，台灣陡峭地形顯著的加強了納莉颱風的二次環流，以及低層產生強烈的水平水氣輸入，造成總凝結率增加</a:t>
            </a:r>
            <a:r>
              <a:rPr lang="en-US" altLang="zh-TW" dirty="0" smtClean="0"/>
              <a:t>22%</a:t>
            </a:r>
            <a:r>
              <a:rPr lang="zh-TW" altLang="zh-TW" dirty="0" smtClean="0"/>
              <a:t>。降水效率</a:t>
            </a:r>
            <a:r>
              <a:rPr lang="zh-TW" altLang="en-US" dirty="0" smtClean="0"/>
              <a:t>方面</a:t>
            </a:r>
            <a:r>
              <a:rPr lang="zh-TW" altLang="zh-TW" dirty="0" smtClean="0"/>
              <a:t>，在外圍雨帶區域登陸後，增加</a:t>
            </a:r>
            <a:r>
              <a:rPr lang="en-US" altLang="zh-TW" dirty="0" smtClean="0"/>
              <a:t>10-20%</a:t>
            </a:r>
            <a:r>
              <a:rPr lang="zh-TW" altLang="zh-TW" dirty="0" smtClean="0"/>
              <a:t>，與由於複雜的地形造成地表降雨增加的效應一致。</a:t>
            </a:r>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水氣收支圖，</a:t>
            </a:r>
            <a:r>
              <a:rPr lang="en-US" altLang="zh-TW" dirty="0" smtClean="0"/>
              <a:t>(a)</a:t>
            </a:r>
            <a:r>
              <a:rPr lang="zh-TW" altLang="en-US" dirty="0" smtClean="0"/>
              <a:t>為</a:t>
            </a:r>
            <a:r>
              <a:rPr lang="en-US" altLang="zh-TW" dirty="0" smtClean="0"/>
              <a:t>13-14h</a:t>
            </a:r>
            <a:r>
              <a:rPr lang="zh-TW" altLang="en-US" dirty="0" smtClean="0"/>
              <a:t>，</a:t>
            </a:r>
            <a:r>
              <a:rPr lang="en-US" altLang="zh-TW" dirty="0" smtClean="0"/>
              <a:t>(b)</a:t>
            </a:r>
            <a:r>
              <a:rPr lang="zh-TW" altLang="en-US" dirty="0" smtClean="0"/>
              <a:t>為</a:t>
            </a:r>
            <a:r>
              <a:rPr lang="en-US" altLang="zh-TW" dirty="0" smtClean="0"/>
              <a:t>23.5-24.5h</a:t>
            </a:r>
          </a:p>
          <a:p>
            <a:r>
              <a:rPr lang="zh-TW" altLang="zh-TW" dirty="0"/>
              <a:t>納莉登陸之後，</a:t>
            </a:r>
            <a:r>
              <a:rPr lang="en-US" altLang="zh-TW" dirty="0"/>
              <a:t>150km</a:t>
            </a:r>
            <a:r>
              <a:rPr lang="zh-TW" altLang="zh-TW" dirty="0"/>
              <a:t>半徑的總凝結由</a:t>
            </a:r>
            <a:r>
              <a:rPr lang="en-US" altLang="zh-TW" dirty="0"/>
              <a:t>7.41 </a:t>
            </a:r>
            <a:r>
              <a:rPr lang="zh-TW" altLang="zh-TW" dirty="0"/>
              <a:t>×</a:t>
            </a:r>
            <a:r>
              <a:rPr lang="en-US" altLang="zh-TW" dirty="0"/>
              <a:t> </a:t>
            </a:r>
            <a:r>
              <a:rPr lang="en-US" altLang="zh-TW" dirty="0" smtClean="0"/>
              <a:t>10^11 </a:t>
            </a:r>
            <a:r>
              <a:rPr lang="en-US" altLang="zh-TW" dirty="0"/>
              <a:t>kg h</a:t>
            </a:r>
            <a:r>
              <a:rPr lang="en-US" altLang="zh-TW" sz="1400" dirty="0"/>
              <a:t>-1</a:t>
            </a:r>
            <a:r>
              <a:rPr lang="zh-TW" altLang="zh-TW" dirty="0"/>
              <a:t>增加到</a:t>
            </a:r>
            <a:r>
              <a:rPr lang="en-US" altLang="zh-TW" dirty="0"/>
              <a:t>9.06 </a:t>
            </a:r>
            <a:r>
              <a:rPr lang="zh-TW" altLang="zh-TW" dirty="0"/>
              <a:t>×</a:t>
            </a:r>
            <a:r>
              <a:rPr lang="en-US" altLang="zh-TW" dirty="0"/>
              <a:t> </a:t>
            </a:r>
            <a:r>
              <a:rPr lang="en-US" altLang="zh-TW" dirty="0" smtClean="0"/>
              <a:t>10^11 </a:t>
            </a:r>
            <a:r>
              <a:rPr lang="en-US" altLang="zh-TW" dirty="0"/>
              <a:t>kg h</a:t>
            </a:r>
            <a:r>
              <a:rPr lang="en-US" altLang="zh-TW" sz="1400" dirty="0"/>
              <a:t>-1</a:t>
            </a:r>
            <a:r>
              <a:rPr lang="zh-TW" altLang="zh-TW" dirty="0"/>
              <a:t>，將近增加</a:t>
            </a:r>
            <a:r>
              <a:rPr lang="en-US" altLang="zh-TW" dirty="0"/>
              <a:t>22%</a:t>
            </a:r>
            <a:r>
              <a:rPr lang="zh-TW" altLang="zh-TW" dirty="0"/>
              <a:t>。 </a:t>
            </a:r>
            <a:endParaRPr lang="zh-TW" altLang="en-US" dirty="0"/>
          </a:p>
        </p:txBody>
      </p:sp>
      <p:pic>
        <p:nvPicPr>
          <p:cNvPr id="4" name="圖片 3"/>
          <p:cNvPicPr/>
          <p:nvPr/>
        </p:nvPicPr>
        <p:blipFill>
          <a:blip r:embed="rId2" cstate="print"/>
          <a:srcRect/>
          <a:stretch>
            <a:fillRect/>
          </a:stretch>
        </p:blipFill>
        <p:spPr bwMode="auto">
          <a:xfrm>
            <a:off x="1691680" y="0"/>
            <a:ext cx="5760640" cy="6858000"/>
          </a:xfrm>
          <a:prstGeom prst="rect">
            <a:avLst/>
          </a:prstGeom>
          <a:noFill/>
          <a:ln w="9525">
            <a:noFill/>
            <a:miter lim="800000"/>
            <a:headEnd/>
            <a:tailEnd/>
          </a:ln>
        </p:spPr>
      </p:pic>
      <p:sp>
        <p:nvSpPr>
          <p:cNvPr id="6" name="文字方塊 5"/>
          <p:cNvSpPr txBox="1"/>
          <p:nvPr/>
        </p:nvSpPr>
        <p:spPr>
          <a:xfrm>
            <a:off x="2411760" y="3212976"/>
            <a:ext cx="6874636" cy="646331"/>
          </a:xfrm>
          <a:prstGeom prst="rect">
            <a:avLst/>
          </a:prstGeom>
          <a:noFill/>
        </p:spPr>
        <p:txBody>
          <a:bodyPr wrap="none" rtlCol="0">
            <a:spAutoFit/>
          </a:bodyPr>
          <a:lstStyle/>
          <a:p>
            <a:r>
              <a:rPr lang="zh-TW" altLang="zh-TW" dirty="0"/>
              <a:t>進入颱風的淨水平水氣輻合</a:t>
            </a:r>
            <a:r>
              <a:rPr lang="en-US" altLang="zh-TW" dirty="0"/>
              <a:t>(46.9%=31.3%+23.5%</a:t>
            </a:r>
            <a:r>
              <a:rPr lang="zh-TW" altLang="zh-TW" dirty="0"/>
              <a:t>–</a:t>
            </a:r>
            <a:r>
              <a:rPr lang="en-US" altLang="zh-TW" dirty="0"/>
              <a:t>2.3%</a:t>
            </a:r>
            <a:r>
              <a:rPr lang="zh-TW" altLang="zh-TW" dirty="0"/>
              <a:t>–</a:t>
            </a:r>
            <a:r>
              <a:rPr lang="en-US" altLang="zh-TW" dirty="0"/>
              <a:t>5.6%</a:t>
            </a:r>
            <a:r>
              <a:rPr lang="en-US" altLang="zh-TW" dirty="0" smtClean="0"/>
              <a:t>)</a:t>
            </a:r>
          </a:p>
          <a:p>
            <a:r>
              <a:rPr lang="zh-TW" altLang="zh-TW" dirty="0" smtClean="0"/>
              <a:t>為淨</a:t>
            </a:r>
            <a:r>
              <a:rPr lang="zh-TW" altLang="zh-TW" dirty="0"/>
              <a:t>凝結</a:t>
            </a:r>
            <a:r>
              <a:rPr lang="en-US" altLang="zh-TW" dirty="0"/>
              <a:t>(53.4%=32.4%+67.6%</a:t>
            </a:r>
            <a:r>
              <a:rPr lang="zh-TW" altLang="zh-TW" dirty="0"/>
              <a:t>–</a:t>
            </a:r>
            <a:r>
              <a:rPr lang="en-US" altLang="zh-TW" dirty="0"/>
              <a:t>10.5%</a:t>
            </a:r>
            <a:r>
              <a:rPr lang="zh-TW" altLang="zh-TW" dirty="0"/>
              <a:t>–</a:t>
            </a:r>
            <a:r>
              <a:rPr lang="en-US" altLang="zh-TW" dirty="0"/>
              <a:t>36.1%)</a:t>
            </a:r>
            <a:r>
              <a:rPr lang="zh-TW" altLang="zh-TW" dirty="0"/>
              <a:t>的</a:t>
            </a:r>
            <a:r>
              <a:rPr lang="en-US" altLang="zh-TW" dirty="0"/>
              <a:t>87.8% (46.9/53.4)</a:t>
            </a:r>
            <a:r>
              <a:rPr lang="zh-TW" altLang="zh-TW" dirty="0"/>
              <a:t> </a:t>
            </a:r>
            <a:endParaRPr kumimoji="1" lang="zh-TW" altLang="en-US" dirty="0"/>
          </a:p>
        </p:txBody>
      </p:sp>
      <p:sp>
        <p:nvSpPr>
          <p:cNvPr id="10" name="文字方塊 9"/>
          <p:cNvSpPr txBox="1"/>
          <p:nvPr/>
        </p:nvSpPr>
        <p:spPr>
          <a:xfrm>
            <a:off x="0" y="3284984"/>
            <a:ext cx="9525377" cy="369332"/>
          </a:xfrm>
          <a:prstGeom prst="rect">
            <a:avLst/>
          </a:prstGeom>
          <a:noFill/>
        </p:spPr>
        <p:txBody>
          <a:bodyPr wrap="none" rtlCol="0">
            <a:spAutoFit/>
          </a:bodyPr>
          <a:lstStyle/>
          <a:p>
            <a:r>
              <a:rPr lang="zh-TW" altLang="zh-TW" dirty="0"/>
              <a:t>內核區的低層向內水氣通量輻合</a:t>
            </a:r>
            <a:r>
              <a:rPr lang="en-US" altLang="zh-TW" dirty="0"/>
              <a:t>(HFP)</a:t>
            </a:r>
            <a:r>
              <a:rPr lang="zh-TW" altLang="zh-TW" dirty="0"/>
              <a:t>以及高層向外水氣通量輻散</a:t>
            </a:r>
            <a:r>
              <a:rPr lang="en-US" altLang="zh-TW" dirty="0"/>
              <a:t>(HFN)</a:t>
            </a:r>
            <a:r>
              <a:rPr lang="zh-TW" altLang="zh-TW" dirty="0"/>
              <a:t>在登陸後顯著增加。 </a:t>
            </a:r>
            <a:endParaRPr kumimoji="1" lang="zh-TW" altLang="en-US" dirty="0"/>
          </a:p>
        </p:txBody>
      </p:sp>
      <p:sp>
        <p:nvSpPr>
          <p:cNvPr id="15" name="文字方塊 14"/>
          <p:cNvSpPr txBox="1"/>
          <p:nvPr/>
        </p:nvSpPr>
        <p:spPr>
          <a:xfrm>
            <a:off x="-108520" y="3140968"/>
            <a:ext cx="9455284" cy="923330"/>
          </a:xfrm>
          <a:prstGeom prst="rect">
            <a:avLst/>
          </a:prstGeom>
          <a:noFill/>
        </p:spPr>
        <p:txBody>
          <a:bodyPr wrap="square" rtlCol="0">
            <a:spAutoFit/>
          </a:bodyPr>
          <a:lstStyle/>
          <a:p>
            <a:r>
              <a:rPr lang="zh-TW" altLang="zh-TW" dirty="0"/>
              <a:t>登陸後低層輻合以及高層輻散的增加，淨水平水氣輻合</a:t>
            </a:r>
            <a:r>
              <a:rPr lang="en-US" altLang="zh-TW" dirty="0"/>
              <a:t>(80.6%=40.2%+72.6%</a:t>
            </a:r>
            <a:r>
              <a:rPr lang="zh-TW" altLang="zh-TW" dirty="0"/>
              <a:t>–</a:t>
            </a:r>
            <a:r>
              <a:rPr lang="en-US" altLang="zh-TW" dirty="0"/>
              <a:t>26.4%</a:t>
            </a:r>
            <a:r>
              <a:rPr lang="zh-TW" altLang="zh-TW" dirty="0"/>
              <a:t>–</a:t>
            </a:r>
            <a:r>
              <a:rPr lang="en-US" altLang="zh-TW" dirty="0"/>
              <a:t>5.8%)</a:t>
            </a:r>
          </a:p>
          <a:p>
            <a:r>
              <a:rPr lang="zh-TW" altLang="zh-TW" dirty="0"/>
              <a:t>進入颱風</a:t>
            </a:r>
            <a:r>
              <a:rPr lang="en-US" altLang="zh-TW" dirty="0"/>
              <a:t>150km</a:t>
            </a:r>
            <a:r>
              <a:rPr lang="zh-TW" altLang="zh-TW" dirty="0"/>
              <a:t>半徑內為淨凝結</a:t>
            </a:r>
            <a:r>
              <a:rPr lang="en-US" altLang="zh-TW" dirty="0"/>
              <a:t>(65.9%=48.0%+52.0%</a:t>
            </a:r>
            <a:r>
              <a:rPr lang="zh-TW" altLang="zh-TW" dirty="0"/>
              <a:t>–</a:t>
            </a:r>
            <a:r>
              <a:rPr lang="en-US" altLang="zh-TW" dirty="0"/>
              <a:t>10.6%</a:t>
            </a:r>
            <a:r>
              <a:rPr lang="zh-TW" altLang="zh-TW" dirty="0"/>
              <a:t>–</a:t>
            </a:r>
            <a:r>
              <a:rPr lang="en-US" altLang="zh-TW" dirty="0"/>
              <a:t>23.5%)</a:t>
            </a:r>
            <a:r>
              <a:rPr lang="zh-TW" altLang="zh-TW" dirty="0"/>
              <a:t>的</a:t>
            </a:r>
            <a:r>
              <a:rPr lang="en-US" altLang="zh-TW" dirty="0"/>
              <a:t>122.3% (80.6/65.9)</a:t>
            </a:r>
            <a:r>
              <a:rPr lang="zh-TW" altLang="zh-TW" dirty="0"/>
              <a:t>。</a:t>
            </a:r>
          </a:p>
          <a:p>
            <a:endParaRPr kumimoji="1"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lang="zh-TW" altLang="en-US" dirty="0" smtClean="0"/>
              <a:t>雨水及降水收支圖</a:t>
            </a:r>
            <a:r>
              <a:rPr lang="zh-TW" altLang="en-US" dirty="0"/>
              <a:t>，</a:t>
            </a:r>
            <a:r>
              <a:rPr lang="en-US" altLang="zh-TW" dirty="0"/>
              <a:t>(a)</a:t>
            </a:r>
            <a:r>
              <a:rPr lang="zh-TW" altLang="en-US" dirty="0"/>
              <a:t>為</a:t>
            </a:r>
            <a:r>
              <a:rPr lang="en-US" altLang="zh-TW" dirty="0"/>
              <a:t>13-14h</a:t>
            </a:r>
            <a:r>
              <a:rPr lang="zh-TW" altLang="en-US" dirty="0"/>
              <a:t>，</a:t>
            </a:r>
            <a:r>
              <a:rPr lang="en-US" altLang="zh-TW" dirty="0"/>
              <a:t>(b)</a:t>
            </a:r>
            <a:r>
              <a:rPr lang="zh-TW" altLang="en-US" dirty="0"/>
              <a:t>為</a:t>
            </a:r>
            <a:r>
              <a:rPr lang="en-US" altLang="zh-TW" dirty="0"/>
              <a:t>23.5-24.5h</a:t>
            </a:r>
            <a:endParaRPr lang="zh-TW" altLang="en-US" dirty="0"/>
          </a:p>
          <a:p>
            <a:endParaRPr kumimoji="1" lang="zh-TW" altLang="en-US" dirty="0"/>
          </a:p>
        </p:txBody>
      </p:sp>
      <p:pic>
        <p:nvPicPr>
          <p:cNvPr id="5" name="圖片 4"/>
          <p:cNvPicPr/>
          <p:nvPr/>
        </p:nvPicPr>
        <p:blipFill>
          <a:blip r:embed="rId2" cstate="print"/>
          <a:srcRect/>
          <a:stretch>
            <a:fillRect/>
          </a:stretch>
        </p:blipFill>
        <p:spPr bwMode="auto">
          <a:xfrm>
            <a:off x="1835696" y="0"/>
            <a:ext cx="5760640" cy="6858000"/>
          </a:xfrm>
          <a:prstGeom prst="rect">
            <a:avLst/>
          </a:prstGeom>
          <a:noFill/>
          <a:ln w="9525">
            <a:noFill/>
            <a:miter lim="800000"/>
            <a:headEnd/>
            <a:tailEnd/>
          </a:ln>
        </p:spPr>
      </p:pic>
      <p:sp>
        <p:nvSpPr>
          <p:cNvPr id="6" name="文字方塊 5"/>
          <p:cNvSpPr txBox="1"/>
          <p:nvPr/>
        </p:nvSpPr>
        <p:spPr>
          <a:xfrm>
            <a:off x="395536" y="3429000"/>
            <a:ext cx="184666" cy="369332"/>
          </a:xfrm>
          <a:prstGeom prst="rect">
            <a:avLst/>
          </a:prstGeom>
          <a:noFill/>
        </p:spPr>
        <p:txBody>
          <a:bodyPr wrap="none" rtlCol="0">
            <a:spAutoFit/>
          </a:bodyPr>
          <a:lstStyle/>
          <a:p>
            <a:endParaRPr kumimoji="1" lang="zh-TW" altLang="en-US" dirty="0"/>
          </a:p>
        </p:txBody>
      </p:sp>
      <p:sp>
        <p:nvSpPr>
          <p:cNvPr id="7" name="矩形 6"/>
          <p:cNvSpPr/>
          <p:nvPr/>
        </p:nvSpPr>
        <p:spPr>
          <a:xfrm>
            <a:off x="539552" y="116632"/>
            <a:ext cx="777686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zh-TW" dirty="0"/>
              <a:t>內核區的地表降水為海面上總凝結的</a:t>
            </a:r>
            <a:r>
              <a:rPr lang="en-US" altLang="zh-TW" dirty="0"/>
              <a:t>23.6%</a:t>
            </a:r>
            <a:r>
              <a:rPr lang="zh-TW" altLang="zh-TW" dirty="0"/>
              <a:t>，但在陸地上增</a:t>
            </a:r>
            <a:r>
              <a:rPr lang="zh-TW" altLang="zh-TW" dirty="0" smtClean="0"/>
              <a:t>加</a:t>
            </a:r>
            <a:r>
              <a:rPr lang="zh-TW" altLang="en-US" dirty="0" smtClean="0"/>
              <a:t>為</a:t>
            </a:r>
            <a:r>
              <a:rPr lang="en-US" altLang="zh-TW" dirty="0" smtClean="0"/>
              <a:t>32.2</a:t>
            </a:r>
            <a:r>
              <a:rPr lang="en-US" altLang="zh-TW" dirty="0"/>
              <a:t>%</a:t>
            </a:r>
            <a:r>
              <a:rPr lang="zh-TW" altLang="zh-TW" dirty="0"/>
              <a:t>。近似於淨凝結</a:t>
            </a:r>
            <a:r>
              <a:rPr lang="en-US" altLang="zh-TW" dirty="0"/>
              <a:t>(</a:t>
            </a:r>
            <a:r>
              <a:rPr lang="zh-TW" altLang="zh-TW" dirty="0"/>
              <a:t>在海上</a:t>
            </a:r>
            <a:r>
              <a:rPr lang="en-US" altLang="zh-TW" dirty="0"/>
              <a:t>32.4% </a:t>
            </a:r>
            <a:r>
              <a:rPr lang="zh-TW" altLang="zh-TW" dirty="0"/>
              <a:t>–</a:t>
            </a:r>
            <a:r>
              <a:rPr lang="en-US" altLang="zh-TW" dirty="0"/>
              <a:t> 10.5% = 21.9%;</a:t>
            </a:r>
            <a:r>
              <a:rPr lang="zh-TW" altLang="zh-TW" dirty="0"/>
              <a:t>在陸上</a:t>
            </a:r>
            <a:r>
              <a:rPr lang="en-US" altLang="zh-TW" dirty="0"/>
              <a:t>48.0% </a:t>
            </a:r>
            <a:r>
              <a:rPr lang="zh-TW" altLang="zh-TW" dirty="0"/>
              <a:t>–</a:t>
            </a:r>
            <a:r>
              <a:rPr lang="en-US" altLang="zh-TW" dirty="0"/>
              <a:t> 10.6% = 37.4%)</a:t>
            </a:r>
            <a:r>
              <a:rPr lang="zh-TW" altLang="zh-TW" dirty="0"/>
              <a:t> </a:t>
            </a:r>
            <a:endParaRPr lang="zh-TW" altLang="en-US" dirty="0"/>
          </a:p>
        </p:txBody>
      </p:sp>
    </p:spTree>
    <p:extLst>
      <p:ext uri="{BB962C8B-B14F-4D97-AF65-F5344CB8AC3E}">
        <p14:creationId xmlns:p14="http://schemas.microsoft.com/office/powerpoint/2010/main" xmlns="" val="4636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400" dirty="0"/>
              <a:t>雲微物理降水效率</a:t>
            </a:r>
            <a:r>
              <a:rPr lang="en-US" altLang="zh-TW" sz="2400" dirty="0"/>
              <a:t>(Cloud-Microphysics</a:t>
            </a:r>
            <a:r>
              <a:rPr lang="zh-TW" altLang="en-US" sz="2400" dirty="0"/>
              <a:t> </a:t>
            </a:r>
            <a:r>
              <a:rPr lang="en-US" altLang="zh-TW" sz="2400" dirty="0"/>
              <a:t>Precipitation Efficiency ,CMPE):</a:t>
            </a:r>
            <a:r>
              <a:rPr lang="zh-TW" altLang="en-US" sz="2400" dirty="0"/>
              <a:t>地面降雨率與飽和水蒸氣的總凝結率（凝結率加上凝華率）之比值。</a:t>
            </a:r>
            <a:endParaRPr lang="en-US" altLang="zh-TW" sz="2400" dirty="0" smtClean="0"/>
          </a:p>
          <a:p>
            <a:r>
              <a:rPr lang="zh-TW" altLang="en-US" sz="2400" dirty="0" smtClean="0"/>
              <a:t>大尺度降水效率</a:t>
            </a:r>
            <a:r>
              <a:rPr lang="en-US" altLang="zh-TW" sz="2400" dirty="0" smtClean="0"/>
              <a:t>(Large-Scale</a:t>
            </a:r>
            <a:r>
              <a:rPr lang="zh-TW" altLang="en-US" sz="2400" dirty="0" smtClean="0"/>
              <a:t> </a:t>
            </a:r>
            <a:r>
              <a:rPr lang="en-US" altLang="zh-TW" sz="2400" dirty="0" smtClean="0"/>
              <a:t>Precipitation Efficiency ,LSPE):</a:t>
            </a:r>
            <a:r>
              <a:rPr lang="zh-TW" altLang="en-US" sz="2400" dirty="0" smtClean="0"/>
              <a:t>地面降雨率與地表蒸發加上水氣輻合之比值。</a:t>
            </a:r>
            <a:endParaRPr lang="en-US" altLang="zh-TW" sz="2400" dirty="0" smtClean="0"/>
          </a:p>
          <a:p>
            <a:r>
              <a:rPr lang="zh-TW" altLang="zh-TW" sz="2400" dirty="0" smtClean="0"/>
              <a:t>使用</a:t>
            </a:r>
            <a:r>
              <a:rPr lang="en-US" altLang="zh-TW" sz="2400" dirty="0" smtClean="0"/>
              <a:t>Table1</a:t>
            </a:r>
            <a:r>
              <a:rPr lang="zh-TW" altLang="zh-TW" sz="2400" dirty="0" smtClean="0"/>
              <a:t>收支項的定義，</a:t>
            </a:r>
            <a:r>
              <a:rPr lang="en-US" altLang="zh-TW" sz="2400" dirty="0" smtClean="0"/>
              <a:t>CMPE</a:t>
            </a:r>
            <a:r>
              <a:rPr lang="zh-TW" altLang="zh-TW" sz="2400" dirty="0" smtClean="0"/>
              <a:t>以及</a:t>
            </a:r>
            <a:r>
              <a:rPr lang="en-US" altLang="zh-TW" sz="2400" dirty="0" smtClean="0"/>
              <a:t>LSPE</a:t>
            </a:r>
            <a:r>
              <a:rPr lang="zh-TW" altLang="zh-TW" sz="2400" dirty="0" smtClean="0"/>
              <a:t>可計算為</a:t>
            </a:r>
            <a:r>
              <a:rPr lang="en-US" altLang="zh-TW" sz="2400" dirty="0" smtClean="0"/>
              <a:t>:</a:t>
            </a:r>
          </a:p>
          <a:p>
            <a:endParaRPr lang="zh-TW" altLang="en-US" sz="2400" dirty="0"/>
          </a:p>
        </p:txBody>
      </p:sp>
      <p:pic>
        <p:nvPicPr>
          <p:cNvPr id="4" name="圖片 3"/>
          <p:cNvPicPr/>
          <p:nvPr/>
        </p:nvPicPr>
        <p:blipFill>
          <a:blip r:embed="rId2" cstate="print"/>
          <a:srcRect/>
          <a:stretch>
            <a:fillRect/>
          </a:stretch>
        </p:blipFill>
        <p:spPr bwMode="auto">
          <a:xfrm>
            <a:off x="1043608" y="4797152"/>
            <a:ext cx="2908300" cy="1638300"/>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0" y="-34971"/>
            <a:ext cx="5004048" cy="3501008"/>
          </a:xfrm>
          <a:prstGeom prst="rect">
            <a:avLst/>
          </a:prstGeom>
          <a:noFill/>
          <a:ln w="9525">
            <a:noFill/>
            <a:miter lim="800000"/>
            <a:headEnd/>
            <a:tailEnd/>
          </a:ln>
        </p:spPr>
      </p:pic>
      <p:pic>
        <p:nvPicPr>
          <p:cNvPr id="7" name="圖片 6"/>
          <p:cNvPicPr/>
          <p:nvPr/>
        </p:nvPicPr>
        <p:blipFill>
          <a:blip r:embed="rId4" cstate="print"/>
          <a:srcRect/>
          <a:stretch>
            <a:fillRect/>
          </a:stretch>
        </p:blipFill>
        <p:spPr bwMode="auto">
          <a:xfrm>
            <a:off x="4067944" y="3429000"/>
            <a:ext cx="5076056"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結論</a:t>
            </a:r>
            <a:endParaRPr lang="zh-TW" altLang="en-US" dirty="0"/>
          </a:p>
        </p:txBody>
      </p:sp>
      <p:sp>
        <p:nvSpPr>
          <p:cNvPr id="3" name="內容版面配置區 2"/>
          <p:cNvSpPr>
            <a:spLocks noGrp="1"/>
          </p:cNvSpPr>
          <p:nvPr>
            <p:ph idx="1"/>
          </p:nvPr>
        </p:nvSpPr>
        <p:spPr/>
        <p:txBody>
          <a:bodyPr/>
          <a:lstStyle/>
          <a:p>
            <a:r>
              <a:rPr lang="zh-TW" altLang="zh-TW" dirty="0" smtClean="0"/>
              <a:t>對於水收支，當納莉在海上，從海表面蒸發的</a:t>
            </a:r>
            <a:r>
              <a:rPr lang="en-US" altLang="zh-TW" dirty="0" smtClean="0"/>
              <a:t>11%</a:t>
            </a:r>
            <a:r>
              <a:rPr lang="zh-TW" altLang="zh-TW" dirty="0" smtClean="0"/>
              <a:t>向內水平水氣傳送</a:t>
            </a:r>
            <a:r>
              <a:rPr lang="zh-TW" altLang="en-US" dirty="0" smtClean="0"/>
              <a:t>，</a:t>
            </a:r>
            <a:r>
              <a:rPr lang="zh-TW" altLang="zh-TW" dirty="0" smtClean="0"/>
              <a:t>從颱風中心傳送至</a:t>
            </a:r>
            <a:r>
              <a:rPr lang="en-US" altLang="zh-TW" dirty="0" smtClean="0"/>
              <a:t>150km</a:t>
            </a:r>
            <a:r>
              <a:rPr lang="zh-TW" altLang="zh-TW" dirty="0" smtClean="0"/>
              <a:t>的半徑，而淨水平水氣輻合</a:t>
            </a:r>
            <a:r>
              <a:rPr lang="zh-TW" altLang="zh-TW" smtClean="0"/>
              <a:t>進入颱風</a:t>
            </a:r>
            <a:r>
              <a:rPr lang="zh-TW" altLang="en-US" smtClean="0"/>
              <a:t>的部分，</a:t>
            </a:r>
            <a:r>
              <a:rPr lang="zh-TW" altLang="zh-TW" smtClean="0"/>
              <a:t>為</a:t>
            </a:r>
            <a:r>
              <a:rPr lang="zh-TW" altLang="zh-TW" dirty="0" smtClean="0"/>
              <a:t>淨凝結率的</a:t>
            </a:r>
            <a:r>
              <a:rPr lang="en-US" altLang="zh-TW" dirty="0" smtClean="0"/>
              <a:t>88%</a:t>
            </a:r>
            <a:r>
              <a:rPr lang="zh-TW" altLang="zh-TW" dirty="0" smtClean="0"/>
              <a:t>。來自海洋的水氣進入內核區僅為水平水氣傳輸的一小部分</a:t>
            </a:r>
            <a:r>
              <a:rPr lang="en-US" altLang="zh-TW" dirty="0" smtClean="0"/>
              <a:t>(5.5%)</a:t>
            </a:r>
            <a:r>
              <a:rPr lang="zh-TW" altLang="zh-TW" dirty="0" smtClean="0"/>
              <a:t>，與之前的研究一致。登陸後，台灣的陡峭地形顯著的增加納莉的次環流，而造成低層一個較強的水平水氣輸入，以及更多雲冰以及雪輸出</a:t>
            </a:r>
            <a:r>
              <a:rPr lang="zh-TW" altLang="en-US" dirty="0" smtClean="0"/>
              <a:t>，</a:t>
            </a:r>
            <a:r>
              <a:rPr lang="zh-TW" altLang="zh-TW" dirty="0" smtClean="0"/>
              <a:t>橫越過內核區至外圍區域的上層。因此在登陸後淨水平水氣輻合使颱風</a:t>
            </a:r>
            <a:r>
              <a:rPr lang="en-US" altLang="zh-TW" dirty="0" smtClean="0"/>
              <a:t>150km</a:t>
            </a:r>
            <a:r>
              <a:rPr lang="zh-TW" altLang="zh-TW" dirty="0" smtClean="0"/>
              <a:t>半徑內的淨凝結率增加了</a:t>
            </a:r>
            <a:r>
              <a:rPr lang="en-US" altLang="zh-TW" dirty="0" smtClean="0"/>
              <a:t>122%</a:t>
            </a:r>
            <a:r>
              <a:rPr lang="zh-TW" altLang="zh-TW" dirty="0" smtClean="0"/>
              <a:t>。</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dirty="0" smtClean="0"/>
              <a:t>對於凝結水收支，暖雨過程支配著眼牆地區，冷雨過程</a:t>
            </a:r>
            <a:r>
              <a:rPr lang="zh-TW" altLang="en-US" dirty="0" smtClean="0"/>
              <a:t>主要分布</a:t>
            </a:r>
            <a:r>
              <a:rPr lang="zh-TW" altLang="zh-TW" dirty="0" smtClean="0"/>
              <a:t>於眼牆外</a:t>
            </a:r>
            <a:r>
              <a:rPr lang="zh-TW" altLang="en-US" dirty="0" smtClean="0"/>
              <a:t>區域</a:t>
            </a:r>
            <a:r>
              <a:rPr lang="zh-TW" altLang="zh-TW" dirty="0" smtClean="0"/>
              <a:t>。登陸後，冷雨過程在台灣地形上方進一步增加，自風眼至</a:t>
            </a:r>
            <a:r>
              <a:rPr lang="en-US" altLang="zh-TW" dirty="0" smtClean="0"/>
              <a:t>150km</a:t>
            </a:r>
            <a:r>
              <a:rPr lang="zh-TW" altLang="zh-TW" dirty="0" smtClean="0"/>
              <a:t>半徑區的總凝結率增加了</a:t>
            </a:r>
            <a:r>
              <a:rPr lang="en-US" altLang="zh-TW" dirty="0" smtClean="0"/>
              <a:t>22%</a:t>
            </a:r>
            <a:r>
              <a:rPr lang="zh-TW" altLang="zh-TW" dirty="0" smtClean="0"/>
              <a:t>。在眼牆部分，低層</a:t>
            </a:r>
            <a:r>
              <a:rPr lang="en-US" altLang="zh-TW" dirty="0" smtClean="0"/>
              <a:t>(</a:t>
            </a:r>
            <a:r>
              <a:rPr lang="zh-TW" altLang="zh-TW" dirty="0" smtClean="0"/>
              <a:t>高層</a:t>
            </a:r>
            <a:r>
              <a:rPr lang="en-US" altLang="zh-TW" dirty="0" smtClean="0"/>
              <a:t>)</a:t>
            </a:r>
            <a:r>
              <a:rPr lang="zh-TW" altLang="zh-TW" dirty="0" smtClean="0"/>
              <a:t>向內</a:t>
            </a:r>
            <a:r>
              <a:rPr lang="en-US" altLang="zh-TW" dirty="0" smtClean="0"/>
              <a:t>(</a:t>
            </a:r>
            <a:r>
              <a:rPr lang="zh-TW" altLang="zh-TW" dirty="0" smtClean="0"/>
              <a:t>向外</a:t>
            </a:r>
            <a:r>
              <a:rPr lang="en-US" altLang="zh-TW" dirty="0" smtClean="0"/>
              <a:t>)</a:t>
            </a:r>
            <a:r>
              <a:rPr lang="zh-TW" altLang="zh-TW" dirty="0" smtClean="0"/>
              <a:t>水氣通量輻合</a:t>
            </a:r>
            <a:r>
              <a:rPr lang="en-US" altLang="zh-TW" dirty="0" smtClean="0"/>
              <a:t>(</a:t>
            </a:r>
            <a:r>
              <a:rPr lang="zh-TW" altLang="zh-TW" dirty="0" smtClean="0"/>
              <a:t>輻散</a:t>
            </a:r>
            <a:r>
              <a:rPr lang="en-US" altLang="zh-TW" dirty="0" smtClean="0"/>
              <a:t>)</a:t>
            </a:r>
            <a:r>
              <a:rPr lang="zh-TW" altLang="zh-TW" dirty="0" smtClean="0"/>
              <a:t>因登陸後增加超過三</a:t>
            </a:r>
            <a:r>
              <a:rPr lang="en-US" altLang="zh-TW" dirty="0" smtClean="0"/>
              <a:t>(</a:t>
            </a:r>
            <a:r>
              <a:rPr lang="zh-TW" altLang="zh-TW" dirty="0" smtClean="0"/>
              <a:t>十</a:t>
            </a:r>
            <a:r>
              <a:rPr lang="en-US" altLang="zh-TW" dirty="0" smtClean="0"/>
              <a:t>)</a:t>
            </a:r>
            <a:r>
              <a:rPr lang="zh-TW" altLang="en-US" dirty="0" smtClean="0"/>
              <a:t>倍</a:t>
            </a:r>
            <a:r>
              <a:rPr lang="zh-TW" altLang="zh-TW" dirty="0" smtClean="0"/>
              <a:t>，是由於颱風登陸後帶有更多潮濕空氣使低層</a:t>
            </a:r>
            <a:r>
              <a:rPr lang="en-US" altLang="zh-TW" dirty="0" smtClean="0"/>
              <a:t>(</a:t>
            </a:r>
            <a:r>
              <a:rPr lang="zh-TW" altLang="zh-TW" dirty="0" smtClean="0"/>
              <a:t>高層</a:t>
            </a:r>
            <a:r>
              <a:rPr lang="en-US" altLang="zh-TW" dirty="0" smtClean="0"/>
              <a:t>)</a:t>
            </a:r>
            <a:r>
              <a:rPr lang="zh-TW" altLang="zh-TW" dirty="0" smtClean="0"/>
              <a:t>徑向入流</a:t>
            </a:r>
            <a:r>
              <a:rPr lang="en-US" altLang="zh-TW" dirty="0" smtClean="0"/>
              <a:t>(</a:t>
            </a:r>
            <a:r>
              <a:rPr lang="zh-TW" altLang="zh-TW" dirty="0" smtClean="0"/>
              <a:t>外流</a:t>
            </a:r>
            <a:r>
              <a:rPr lang="en-US" altLang="zh-TW" dirty="0" smtClean="0"/>
              <a:t>)</a:t>
            </a:r>
            <a:r>
              <a:rPr lang="zh-TW" altLang="zh-TW" dirty="0" smtClean="0"/>
              <a:t>較強且較</a:t>
            </a:r>
            <a:r>
              <a:rPr lang="zh-TW" altLang="en-US" dirty="0" smtClean="0"/>
              <a:t>厚</a:t>
            </a:r>
            <a:r>
              <a:rPr lang="zh-TW" altLang="zh-TW" dirty="0" smtClean="0"/>
              <a:t>的因素。</a:t>
            </a:r>
          </a:p>
          <a:p>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smtClean="0"/>
              <a:t>降水效率</a:t>
            </a:r>
            <a:r>
              <a:rPr lang="zh-TW" altLang="en-US" dirty="0" smtClean="0"/>
              <a:t>方面</a:t>
            </a:r>
            <a:r>
              <a:rPr lang="zh-TW" altLang="zh-TW" dirty="0" smtClean="0"/>
              <a:t>，</a:t>
            </a:r>
            <a:r>
              <a:rPr lang="zh-TW" altLang="en-US" dirty="0" smtClean="0"/>
              <a:t>不論大尺度降水效率</a:t>
            </a:r>
            <a:r>
              <a:rPr lang="en-US" altLang="zh-TW" dirty="0" smtClean="0"/>
              <a:t>(LSPE)</a:t>
            </a:r>
            <a:r>
              <a:rPr lang="zh-TW" altLang="en-US" dirty="0" smtClean="0"/>
              <a:t>或雲微物理降水效率</a:t>
            </a:r>
            <a:r>
              <a:rPr lang="en-US" altLang="zh-TW" dirty="0" smtClean="0"/>
              <a:t>(CMPE)</a:t>
            </a:r>
            <a:r>
              <a:rPr lang="zh-TW" altLang="en-US" dirty="0" smtClean="0"/>
              <a:t>在</a:t>
            </a:r>
            <a:r>
              <a:rPr lang="zh-TW" altLang="zh-TW" dirty="0" smtClean="0"/>
              <a:t>登陸後的外圍</a:t>
            </a:r>
            <a:r>
              <a:rPr lang="zh-TW" altLang="en-US" dirty="0" smtClean="0"/>
              <a:t>螺旋</a:t>
            </a:r>
            <a:r>
              <a:rPr lang="zh-TW" altLang="zh-TW" dirty="0" smtClean="0"/>
              <a:t>雨帶區</a:t>
            </a:r>
            <a:r>
              <a:rPr lang="zh-TW" altLang="en-US" dirty="0" smtClean="0"/>
              <a:t>皆</a:t>
            </a:r>
            <a:r>
              <a:rPr lang="zh-TW" altLang="zh-TW" dirty="0" smtClean="0"/>
              <a:t>增加了</a:t>
            </a:r>
            <a:r>
              <a:rPr lang="en-US" altLang="zh-TW" dirty="0" smtClean="0"/>
              <a:t>10-20%</a:t>
            </a:r>
            <a:r>
              <a:rPr lang="zh-TW" altLang="zh-TW" dirty="0" smtClean="0"/>
              <a:t>，與地表上方降雨增加</a:t>
            </a:r>
            <a:r>
              <a:rPr lang="zh-TW" altLang="en-US" dirty="0" smtClean="0"/>
              <a:t>的結果</a:t>
            </a:r>
            <a:r>
              <a:rPr lang="zh-TW" altLang="zh-TW" dirty="0" smtClean="0"/>
              <a:t>一致。</a:t>
            </a:r>
            <a:r>
              <a:rPr lang="zh-TW" altLang="en-US" dirty="0" smtClean="0"/>
              <a:t>另外</a:t>
            </a:r>
            <a:r>
              <a:rPr lang="zh-TW" altLang="zh-TW" dirty="0" smtClean="0"/>
              <a:t>半徑大於</a:t>
            </a:r>
            <a:r>
              <a:rPr lang="en-US" altLang="zh-TW" dirty="0" smtClean="0"/>
              <a:t>60km</a:t>
            </a:r>
            <a:r>
              <a:rPr lang="zh-TW" altLang="zh-TW" dirty="0" smtClean="0"/>
              <a:t>處</a:t>
            </a:r>
            <a:r>
              <a:rPr lang="zh-TW" altLang="en-US" dirty="0" smtClean="0"/>
              <a:t>的區域</a:t>
            </a:r>
            <a:r>
              <a:rPr lang="zh-TW" altLang="zh-TW" dirty="0" smtClean="0"/>
              <a:t>，在海上</a:t>
            </a:r>
            <a:r>
              <a:rPr lang="zh-TW" altLang="en-US" dirty="0" smtClean="0"/>
              <a:t>期間</a:t>
            </a:r>
            <a:r>
              <a:rPr lang="zh-TW" altLang="zh-TW" dirty="0" smtClean="0"/>
              <a:t>的雲微物理降水效率</a:t>
            </a:r>
            <a:r>
              <a:rPr lang="en-US" altLang="zh-TW" dirty="0" smtClean="0"/>
              <a:t>(CMPE)</a:t>
            </a:r>
            <a:r>
              <a:rPr lang="zh-TW" altLang="zh-TW" dirty="0" smtClean="0"/>
              <a:t>保持在</a:t>
            </a:r>
            <a:r>
              <a:rPr lang="en-US" altLang="zh-TW" dirty="0" smtClean="0"/>
              <a:t>67%</a:t>
            </a:r>
            <a:r>
              <a:rPr lang="zh-TW" altLang="zh-TW" dirty="0" smtClean="0"/>
              <a:t>的定值，而登陸</a:t>
            </a:r>
            <a:r>
              <a:rPr lang="zh-TW" altLang="en-US" dirty="0" smtClean="0"/>
              <a:t>期間</a:t>
            </a:r>
            <a:r>
              <a:rPr lang="zh-TW" altLang="zh-TW" dirty="0" smtClean="0"/>
              <a:t>保持在</a:t>
            </a:r>
            <a:r>
              <a:rPr lang="en-US" altLang="zh-TW" dirty="0" smtClean="0"/>
              <a:t>73%</a:t>
            </a:r>
            <a:r>
              <a:rPr lang="zh-TW" altLang="zh-TW" dirty="0" smtClean="0"/>
              <a:t>。至於為什麼</a:t>
            </a:r>
            <a:r>
              <a:rPr lang="en-US" altLang="zh-TW" dirty="0" smtClean="0"/>
              <a:t>CMPE</a:t>
            </a:r>
            <a:r>
              <a:rPr lang="zh-TW" altLang="zh-TW" dirty="0" smtClean="0"/>
              <a:t>在</a:t>
            </a:r>
            <a:r>
              <a:rPr lang="en-US" altLang="zh-TW" dirty="0" smtClean="0"/>
              <a:t>60km</a:t>
            </a:r>
            <a:r>
              <a:rPr lang="zh-TW" altLang="zh-TW" dirty="0" smtClean="0"/>
              <a:t>半徑外會大約維持一個定值，仍然不清楚。一個可能的解釋是內核降水區</a:t>
            </a:r>
            <a:r>
              <a:rPr lang="zh-TW" altLang="en-US" dirty="0" smtClean="0"/>
              <a:t>以</a:t>
            </a:r>
            <a:r>
              <a:rPr lang="zh-TW" altLang="zh-TW" dirty="0" smtClean="0"/>
              <a:t>外有充足的降水</a:t>
            </a:r>
            <a:r>
              <a:rPr lang="zh-TW" altLang="en-US" dirty="0" smtClean="0"/>
              <a:t>分配</a:t>
            </a:r>
            <a:r>
              <a:rPr lang="zh-TW" altLang="zh-TW" dirty="0" smtClean="0"/>
              <a:t>。在未來這是一個值得研究的題材。</a:t>
            </a: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前言</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過去對於水收支的研究中，</a:t>
            </a:r>
            <a:r>
              <a:rPr lang="en-US" altLang="zh-TW" sz="2400" dirty="0" err="1" smtClean="0"/>
              <a:t>Kurihara</a:t>
            </a:r>
            <a:r>
              <a:rPr lang="en-US" altLang="zh-TW" sz="2400" dirty="0" smtClean="0"/>
              <a:t> (1975)</a:t>
            </a:r>
            <a:r>
              <a:rPr lang="zh-TW" altLang="en-US" sz="2400" dirty="0" smtClean="0"/>
              <a:t>藉由模擬軸對稱颶風來計算水收支，發現在水氣收支結果中主要的兩項為全平流項（垂直平流加上水平平流）和凝結項。</a:t>
            </a:r>
            <a:endParaRPr lang="en-US" altLang="zh-TW" sz="2400" dirty="0" smtClean="0"/>
          </a:p>
          <a:p>
            <a:r>
              <a:rPr lang="en-US" altLang="zh-TW" sz="2400" dirty="0" err="1" smtClean="0"/>
              <a:t>Malkus</a:t>
            </a:r>
            <a:r>
              <a:rPr lang="zh-TW" altLang="zh-TW" sz="2400" dirty="0" smtClean="0"/>
              <a:t>與</a:t>
            </a:r>
            <a:r>
              <a:rPr lang="en-US" altLang="zh-TW" sz="2400" dirty="0" err="1" smtClean="0"/>
              <a:t>Riehl</a:t>
            </a:r>
            <a:r>
              <a:rPr lang="en-US" altLang="zh-TW" sz="2400" dirty="0" smtClean="0"/>
              <a:t>(1960)</a:t>
            </a:r>
            <a:r>
              <a:rPr lang="zh-TW" altLang="zh-TW" sz="2400" dirty="0" smtClean="0"/>
              <a:t>指出來自海洋徑向流入至熱帶氣旋的水氣比例小於</a:t>
            </a:r>
            <a:r>
              <a:rPr lang="en-US" altLang="zh-TW" sz="2400" dirty="0" smtClean="0"/>
              <a:t>10%</a:t>
            </a:r>
            <a:r>
              <a:rPr lang="zh-TW" altLang="zh-TW" sz="2400" dirty="0" smtClean="0"/>
              <a:t>。儘管比例</a:t>
            </a:r>
            <a:r>
              <a:rPr lang="zh-TW" altLang="en-US" sz="2400" dirty="0" smtClean="0"/>
              <a:t>極小</a:t>
            </a:r>
            <a:r>
              <a:rPr lang="zh-TW" altLang="zh-TW" sz="2400" dirty="0" smtClean="0"/>
              <a:t>，來自海洋的水氣對於熱帶氣旋的維持</a:t>
            </a:r>
            <a:r>
              <a:rPr lang="zh-TW" altLang="en-US" sz="2400" dirty="0" smtClean="0"/>
              <a:t>仍</a:t>
            </a:r>
            <a:r>
              <a:rPr lang="zh-TW" altLang="zh-TW" sz="2400" dirty="0" smtClean="0"/>
              <a:t>扮演著重要的角色。</a:t>
            </a:r>
            <a:endParaRPr lang="en-US" altLang="zh-TW" sz="2400" dirty="0" smtClean="0"/>
          </a:p>
          <a:p>
            <a:r>
              <a:rPr lang="en-US" altLang="zh-TW" sz="2400" dirty="0" smtClean="0"/>
              <a:t>Zhang </a:t>
            </a:r>
            <a:r>
              <a:rPr lang="zh-TW" altLang="en-US" sz="2400" dirty="0" smtClean="0"/>
              <a:t>等人</a:t>
            </a:r>
            <a:r>
              <a:rPr lang="en-US" altLang="zh-TW" sz="2400" dirty="0" smtClean="0"/>
              <a:t>(2002)</a:t>
            </a:r>
            <a:r>
              <a:rPr lang="zh-TW" altLang="en-US" sz="2400" dirty="0" smtClean="0"/>
              <a:t>模擬颶風</a:t>
            </a:r>
            <a:r>
              <a:rPr lang="en-US" altLang="zh-TW" sz="2400" dirty="0" smtClean="0"/>
              <a:t>Andrew(1992)</a:t>
            </a:r>
            <a:r>
              <a:rPr lang="zh-TW" altLang="en-US" sz="2400" dirty="0" smtClean="0"/>
              <a:t>並且計算熱力收支，此研究中發現邊界層中，眼牆區域的水平平流趨向將乾空氣傳送至颱風眼區域；在邊界層上部的外流，趨向將颱風眼中較濕的空氣傳送至眼牆區域。</a:t>
            </a:r>
            <a:endParaRPr lang="zh-TW" altLang="zh-TW" sz="2400" dirty="0" smtClean="0"/>
          </a:p>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en-US" altLang="zh-TW" dirty="0" smtClean="0"/>
              <a:t>Marks(1985)</a:t>
            </a:r>
            <a:r>
              <a:rPr lang="zh-TW" altLang="en-US" dirty="0" smtClean="0"/>
              <a:t>在分析颶風</a:t>
            </a:r>
            <a:r>
              <a:rPr lang="en-US" altLang="zh-TW" dirty="0" smtClean="0"/>
              <a:t>Allen(1980)</a:t>
            </a:r>
            <a:r>
              <a:rPr lang="zh-TW" altLang="en-US" dirty="0" smtClean="0"/>
              <a:t>的降水分佈，發現內核區域</a:t>
            </a:r>
            <a:r>
              <a:rPr lang="en-US" altLang="zh-TW" dirty="0" smtClean="0"/>
              <a:t>(r&lt;100km)</a:t>
            </a:r>
            <a:r>
              <a:rPr lang="zh-TW" altLang="en-US" dirty="0" smtClean="0"/>
              <a:t>大約</a:t>
            </a:r>
            <a:r>
              <a:rPr lang="en-US" altLang="zh-TW" dirty="0" smtClean="0"/>
              <a:t>60</a:t>
            </a:r>
            <a:r>
              <a:rPr lang="zh-TW" altLang="en-US" dirty="0" smtClean="0"/>
              <a:t>％的主要降水是掉落在層狀降水區域，並且在此區域有較多的水氣傳送至眼牆區域。</a:t>
            </a:r>
            <a:endParaRPr lang="en-US" altLang="zh-TW" dirty="0" smtClean="0"/>
          </a:p>
          <a:p>
            <a:r>
              <a:rPr lang="en-US" altLang="zh-TW" dirty="0" smtClean="0"/>
              <a:t>Marks</a:t>
            </a:r>
            <a:r>
              <a:rPr lang="zh-TW" altLang="zh-TW" dirty="0" smtClean="0"/>
              <a:t>和</a:t>
            </a:r>
            <a:r>
              <a:rPr lang="en-US" altLang="zh-TW" dirty="0" err="1" smtClean="0"/>
              <a:t>Houze</a:t>
            </a:r>
            <a:r>
              <a:rPr lang="en-US" altLang="zh-TW" dirty="0" smtClean="0"/>
              <a:t>(1987)</a:t>
            </a:r>
            <a:r>
              <a:rPr lang="zh-TW" altLang="zh-TW" dirty="0" smtClean="0"/>
              <a:t> </a:t>
            </a:r>
            <a:r>
              <a:rPr lang="zh-TW" altLang="en-US" dirty="0" smtClean="0"/>
              <a:t>將</a:t>
            </a:r>
            <a:r>
              <a:rPr lang="en-US" altLang="zh-TW" dirty="0" smtClean="0"/>
              <a:t>Alicia</a:t>
            </a:r>
            <a:r>
              <a:rPr lang="zh-TW" altLang="zh-TW" dirty="0" smtClean="0"/>
              <a:t>颶風</a:t>
            </a:r>
            <a:r>
              <a:rPr lang="en-US" altLang="zh-TW" dirty="0" smtClean="0"/>
              <a:t>(1983)</a:t>
            </a:r>
            <a:r>
              <a:rPr lang="zh-TW" altLang="zh-TW" dirty="0" smtClean="0"/>
              <a:t>的雷達回波劃分為兩個區域</a:t>
            </a:r>
            <a:r>
              <a:rPr lang="en-US" altLang="zh-TW" dirty="0" smtClean="0"/>
              <a:t>(</a:t>
            </a:r>
            <a:r>
              <a:rPr lang="zh-TW" altLang="zh-TW" dirty="0" smtClean="0"/>
              <a:t>眼牆以及外圍層狀降水區</a:t>
            </a:r>
            <a:r>
              <a:rPr lang="en-US" altLang="zh-TW" dirty="0" smtClean="0"/>
              <a:t>)</a:t>
            </a:r>
            <a:r>
              <a:rPr lang="zh-TW" altLang="zh-TW" dirty="0" smtClean="0"/>
              <a:t>，並且發現了雷達</a:t>
            </a:r>
            <a:r>
              <a:rPr lang="zh-TW" altLang="en-US" dirty="0" smtClean="0"/>
              <a:t>涵容</a:t>
            </a:r>
            <a:r>
              <a:rPr lang="en-US" altLang="zh-TW" dirty="0" smtClean="0"/>
              <a:t>(r&lt;40km)</a:t>
            </a:r>
            <a:r>
              <a:rPr lang="zh-TW" altLang="zh-TW" dirty="0" smtClean="0"/>
              <a:t>內有</a:t>
            </a:r>
            <a:r>
              <a:rPr lang="en-US" altLang="zh-TW" dirty="0" smtClean="0"/>
              <a:t>62%</a:t>
            </a:r>
            <a:r>
              <a:rPr lang="zh-TW" altLang="zh-TW" dirty="0" smtClean="0"/>
              <a:t>的降水落在層狀區內</a:t>
            </a:r>
            <a:r>
              <a:rPr lang="en-US" altLang="zh-TW" dirty="0" smtClean="0"/>
              <a:t>(r&lt;20km)</a:t>
            </a:r>
            <a:r>
              <a:rPr lang="zh-TW" altLang="zh-TW" dirty="0" smtClean="0"/>
              <a:t>。</a:t>
            </a:r>
            <a:endParaRPr lang="en-US" altLang="zh-TW" dirty="0" smtClean="0"/>
          </a:p>
          <a:p>
            <a:r>
              <a:rPr lang="en-US" altLang="zh-TW" dirty="0" smtClean="0"/>
              <a:t>Braun(2006)</a:t>
            </a:r>
            <a:r>
              <a:rPr lang="zh-TW" altLang="en-US" dirty="0" smtClean="0"/>
              <a:t>利用</a:t>
            </a:r>
            <a:r>
              <a:rPr lang="en-US" altLang="zh-TW" dirty="0" smtClean="0"/>
              <a:t>MM5 </a:t>
            </a:r>
            <a:r>
              <a:rPr lang="zh-TW" altLang="en-US" dirty="0" smtClean="0"/>
              <a:t>中尺度模式模擬</a:t>
            </a:r>
            <a:r>
              <a:rPr lang="en-US" altLang="zh-TW" dirty="0" smtClean="0"/>
              <a:t>Bonnie </a:t>
            </a:r>
            <a:r>
              <a:rPr lang="zh-TW" altLang="en-US" dirty="0" smtClean="0"/>
              <a:t>颶風（</a:t>
            </a:r>
            <a:r>
              <a:rPr lang="en-US" altLang="zh-TW" dirty="0" smtClean="0"/>
              <a:t>1998</a:t>
            </a:r>
            <a:r>
              <a:rPr lang="zh-TW" altLang="en-US" dirty="0" smtClean="0"/>
              <a:t>）並且計算和分析其水收支，</a:t>
            </a:r>
            <a:r>
              <a:rPr lang="zh-TW" altLang="zh-TW" dirty="0" smtClean="0"/>
              <a:t>他指出眼牆的一大部分凝結發生在熱塔，而外圍區域的凝結較</a:t>
            </a:r>
            <a:r>
              <a:rPr lang="zh-TW" altLang="en-US" dirty="0" smtClean="0"/>
              <a:t>常發生於</a:t>
            </a:r>
            <a:r>
              <a:rPr lang="zh-TW" altLang="zh-TW" dirty="0" smtClean="0"/>
              <a:t>層狀降水區</a:t>
            </a:r>
            <a:r>
              <a:rPr lang="zh-TW" altLang="en-US" dirty="0" smtClean="0"/>
              <a:t>上升氣流微弱的區域</a:t>
            </a:r>
            <a:r>
              <a:rPr lang="zh-TW" altLang="zh-TW" dirty="0" smtClean="0"/>
              <a:t>。</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關於納莉颱風之研究</a:t>
            </a:r>
            <a:r>
              <a:rPr lang="en-US" altLang="zh-TW" dirty="0" smtClean="0"/>
              <a:t>:</a:t>
            </a:r>
          </a:p>
          <a:p>
            <a:r>
              <a:rPr lang="en-US" altLang="zh-TW" dirty="0" smtClean="0"/>
              <a:t>Sui</a:t>
            </a:r>
            <a:r>
              <a:rPr lang="zh-TW" altLang="zh-TW" dirty="0" smtClean="0"/>
              <a:t>等人</a:t>
            </a:r>
            <a:r>
              <a:rPr lang="en-US" altLang="zh-TW" dirty="0" smtClean="0"/>
              <a:t>(2005)</a:t>
            </a:r>
            <a:r>
              <a:rPr lang="zh-TW" altLang="zh-TW" dirty="0" smtClean="0"/>
              <a:t>討論了納莉颱風在海面上的降水效應</a:t>
            </a:r>
            <a:r>
              <a:rPr lang="zh-TW" altLang="en-US" dirty="0" smtClean="0"/>
              <a:t>。</a:t>
            </a:r>
            <a:endParaRPr lang="en-US" altLang="zh-TW" dirty="0" smtClean="0"/>
          </a:p>
          <a:p>
            <a:r>
              <a:rPr lang="en-US" altLang="zh-TW" dirty="0" smtClean="0"/>
              <a:t>Yang </a:t>
            </a:r>
            <a:r>
              <a:rPr lang="zh-TW" altLang="en-US" dirty="0" smtClean="0"/>
              <a:t>等人</a:t>
            </a:r>
            <a:r>
              <a:rPr lang="en-US" altLang="zh-TW" dirty="0" smtClean="0"/>
              <a:t>(2008)</a:t>
            </a:r>
            <a:r>
              <a:rPr lang="zh-TW" altLang="en-US" dirty="0" smtClean="0"/>
              <a:t>利用</a:t>
            </a:r>
            <a:r>
              <a:rPr lang="en-US" altLang="zh-TW" dirty="0" smtClean="0"/>
              <a:t>MM5 </a:t>
            </a:r>
            <a:r>
              <a:rPr lang="zh-TW" altLang="en-US" dirty="0" smtClean="0"/>
              <a:t>模式模擬納莉颱風（</a:t>
            </a:r>
            <a:r>
              <a:rPr lang="en-US" altLang="zh-TW" dirty="0" smtClean="0"/>
              <a:t>2001</a:t>
            </a:r>
            <a:r>
              <a:rPr lang="zh-TW" altLang="en-US" dirty="0" smtClean="0"/>
              <a:t>）探討地形對於路徑、結構和降水分佈的影響。</a:t>
            </a:r>
            <a:endParaRPr lang="en-US" altLang="zh-TW" dirty="0" smtClean="0"/>
          </a:p>
          <a:p>
            <a:r>
              <a:rPr lang="en-US" altLang="zh-TW" dirty="0" smtClean="0"/>
              <a:t>Yang</a:t>
            </a:r>
            <a:r>
              <a:rPr lang="zh-TW" altLang="zh-TW" dirty="0" smtClean="0"/>
              <a:t>等人</a:t>
            </a:r>
            <a:r>
              <a:rPr lang="en-US" altLang="zh-TW" dirty="0" smtClean="0"/>
              <a:t>(2011) </a:t>
            </a:r>
            <a:r>
              <a:rPr lang="zh-TW" altLang="zh-TW" dirty="0" smtClean="0"/>
              <a:t>，在完整地形與減少地形的敏感度實驗中比較，進一步實驗了納莉登陸台灣後的結構改變以及地形引起的非對稱結構。</a:t>
            </a:r>
            <a:endParaRPr lang="en-US" altLang="zh-TW" dirty="0" smtClean="0"/>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研究目的</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zh-TW" dirty="0" smtClean="0"/>
              <a:t>為了有助於了解納莉颱風登陸台灣後雲及降水的過程，水氣、雲</a:t>
            </a:r>
            <a:r>
              <a:rPr lang="zh-TW" altLang="en-US" dirty="0" smtClean="0"/>
              <a:t>水</a:t>
            </a:r>
            <a:r>
              <a:rPr lang="zh-TW" altLang="zh-TW" dirty="0" smtClean="0"/>
              <a:t>、降水的收支皆包含在此研究中，分析由輸出的</a:t>
            </a:r>
            <a:r>
              <a:rPr lang="en-US" altLang="zh-TW" dirty="0" smtClean="0"/>
              <a:t>MM5</a:t>
            </a:r>
            <a:r>
              <a:rPr lang="zh-TW" altLang="zh-TW" dirty="0" smtClean="0"/>
              <a:t>模式，具高的空間、時間解析度</a:t>
            </a:r>
            <a:r>
              <a:rPr lang="en-US" altLang="zh-TW" dirty="0" smtClean="0"/>
              <a:t>(2-km</a:t>
            </a:r>
            <a:r>
              <a:rPr lang="zh-TW" altLang="zh-TW" dirty="0" smtClean="0"/>
              <a:t>水平網格間距與</a:t>
            </a:r>
            <a:r>
              <a:rPr lang="en-US" altLang="zh-TW" dirty="0" smtClean="0"/>
              <a:t>2-min</a:t>
            </a:r>
            <a:r>
              <a:rPr lang="zh-TW" altLang="zh-TW" dirty="0" smtClean="0"/>
              <a:t>區間的輸出</a:t>
            </a:r>
            <a:r>
              <a:rPr lang="en-US" altLang="zh-TW" dirty="0" smtClean="0"/>
              <a:t>)</a:t>
            </a:r>
            <a:r>
              <a:rPr lang="zh-TW" altLang="zh-TW" dirty="0" smtClean="0"/>
              <a:t>。</a:t>
            </a:r>
            <a:endParaRPr lang="en-US" altLang="zh-TW" dirty="0" smtClean="0"/>
          </a:p>
          <a:p>
            <a:r>
              <a:rPr lang="en-US" altLang="zh-TW" dirty="0" smtClean="0"/>
              <a:t>1.</a:t>
            </a:r>
            <a:r>
              <a:rPr lang="zh-TW" altLang="zh-TW" dirty="0" smtClean="0"/>
              <a:t>研究</a:t>
            </a:r>
            <a:r>
              <a:rPr lang="zh-TW" altLang="en-US" dirty="0" smtClean="0"/>
              <a:t>納莉</a:t>
            </a:r>
            <a:r>
              <a:rPr lang="zh-TW" altLang="zh-TW" dirty="0" smtClean="0"/>
              <a:t>水氣、雲的過程，以及登陸台灣期間的降水收支，特別</a:t>
            </a:r>
            <a:r>
              <a:rPr lang="zh-TW" altLang="en-US" dirty="0" smtClean="0"/>
              <a:t>由</a:t>
            </a:r>
            <a:r>
              <a:rPr lang="zh-TW" altLang="zh-TW" dirty="0" smtClean="0"/>
              <a:t>是海面上的軸對稱結構過渡至</a:t>
            </a:r>
            <a:r>
              <a:rPr lang="zh-TW" altLang="en-US" dirty="0" smtClean="0"/>
              <a:t>陸地</a:t>
            </a:r>
            <a:r>
              <a:rPr lang="zh-TW" altLang="zh-TW" dirty="0" smtClean="0"/>
              <a:t>上的高度非對稱結構。</a:t>
            </a:r>
            <a:endParaRPr lang="en-US" altLang="zh-TW" dirty="0" smtClean="0"/>
          </a:p>
          <a:p>
            <a:r>
              <a:rPr lang="en-US" altLang="zh-TW" dirty="0" smtClean="0"/>
              <a:t>2.</a:t>
            </a:r>
            <a:r>
              <a:rPr lang="zh-TW" altLang="zh-TW" dirty="0" smtClean="0"/>
              <a:t>了解飛機觀測等量測到納莉颱風局部產生凝結與融化</a:t>
            </a:r>
            <a:r>
              <a:rPr lang="zh-TW" altLang="en-US" dirty="0" smtClean="0"/>
              <a:t>產生的</a:t>
            </a:r>
            <a:r>
              <a:rPr lang="zh-TW" altLang="zh-TW" dirty="0" smtClean="0"/>
              <a:t>劇烈降雨在哪些區域，以及哪些部份的降雨是由海洋週邊</a:t>
            </a:r>
            <a:r>
              <a:rPr lang="zh-TW" altLang="en-US" dirty="0" smtClean="0"/>
              <a:t>潮濕</a:t>
            </a:r>
            <a:r>
              <a:rPr lang="zh-TW" altLang="zh-TW" dirty="0" smtClean="0"/>
              <a:t>環境水氣</a:t>
            </a:r>
            <a:r>
              <a:rPr lang="zh-TW" altLang="en-US" dirty="0" smtClean="0"/>
              <a:t>所</a:t>
            </a:r>
            <a:r>
              <a:rPr lang="zh-TW" altLang="zh-TW" dirty="0" smtClean="0"/>
              <a:t>傳輸。</a:t>
            </a:r>
            <a:endParaRPr lang="en-US" altLang="zh-TW" dirty="0" smtClean="0"/>
          </a:p>
          <a:p>
            <a:r>
              <a:rPr lang="en-US" altLang="zh-TW" dirty="0" smtClean="0"/>
              <a:t>3.</a:t>
            </a:r>
            <a:r>
              <a:rPr lang="zh-TW" altLang="en-US" dirty="0" smtClean="0"/>
              <a:t>實</a:t>
            </a:r>
            <a:r>
              <a:rPr lang="zh-TW" altLang="zh-TW" dirty="0" smtClean="0"/>
              <a:t>驗納莉</a:t>
            </a:r>
            <a:r>
              <a:rPr lang="zh-TW" altLang="en-US" dirty="0" smtClean="0"/>
              <a:t>颱風</a:t>
            </a:r>
            <a:r>
              <a:rPr lang="zh-TW" altLang="zh-TW" dirty="0" smtClean="0"/>
              <a:t>登陸台灣此類多山島嶼</a:t>
            </a:r>
            <a:r>
              <a:rPr lang="zh-TW" altLang="en-US" dirty="0" smtClean="0"/>
              <a:t>時的</a:t>
            </a:r>
            <a:r>
              <a:rPr lang="zh-TW" altLang="zh-TW" dirty="0" smtClean="0"/>
              <a:t>降水效率是否確實增加。</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模式設定</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(a)</a:t>
            </a:r>
            <a:r>
              <a:rPr lang="zh-TW" altLang="en-US" sz="2400" dirty="0" smtClean="0"/>
              <a:t>模式說明</a:t>
            </a:r>
            <a:endParaRPr lang="en-US" altLang="zh-TW" sz="2400" dirty="0" smtClean="0"/>
          </a:p>
          <a:p>
            <a:r>
              <a:rPr lang="zh-TW" altLang="en-US" sz="2400" dirty="0" smtClean="0"/>
              <a:t>研究主要使用的資料為</a:t>
            </a:r>
            <a:r>
              <a:rPr lang="en-US" altLang="zh-TW" sz="2400" dirty="0" smtClean="0"/>
              <a:t>2 </a:t>
            </a:r>
            <a:r>
              <a:rPr lang="zh-TW" altLang="en-US" sz="2400" dirty="0" smtClean="0"/>
              <a:t>公里網格間距的資料。</a:t>
            </a:r>
            <a:endParaRPr lang="en-US" altLang="zh-TW" sz="2400" dirty="0" smtClean="0"/>
          </a:p>
          <a:p>
            <a:r>
              <a:rPr lang="zh-TW" altLang="en-US" sz="2400" dirty="0" smtClean="0"/>
              <a:t>在</a:t>
            </a:r>
            <a:r>
              <a:rPr lang="en-US" altLang="zh-TW" sz="2400" dirty="0" smtClean="0"/>
              <a:t>(</a:t>
            </a:r>
            <a:r>
              <a:rPr lang="en-US" altLang="zh-TW" sz="2400" i="1" dirty="0" smtClean="0"/>
              <a:t>x, y,</a:t>
            </a:r>
            <a:r>
              <a:rPr lang="el-GR" altLang="zh-TW" sz="2400" i="1" dirty="0" smtClean="0"/>
              <a:t>σ)</a:t>
            </a:r>
            <a:r>
              <a:rPr lang="zh-TW" altLang="en-US" sz="2400" dirty="0" smtClean="0"/>
              <a:t>座標上，</a:t>
            </a:r>
            <a:r>
              <a:rPr lang="zh-TW" altLang="zh-TW" sz="2400" dirty="0" smtClean="0"/>
              <a:t>具有</a:t>
            </a:r>
            <a:r>
              <a:rPr lang="en-US" altLang="zh-TW" sz="2400" dirty="0" smtClean="0"/>
              <a:t>271 x 301 x 32</a:t>
            </a:r>
            <a:r>
              <a:rPr lang="zh-TW" altLang="zh-TW" sz="2400" dirty="0" smtClean="0"/>
              <a:t>個網格點，以及涵蓋了</a:t>
            </a:r>
            <a:r>
              <a:rPr lang="en-US" altLang="zh-TW" sz="2400" dirty="0" smtClean="0"/>
              <a:t>540km x 600km</a:t>
            </a:r>
            <a:r>
              <a:rPr lang="zh-TW" altLang="zh-TW" sz="2400" dirty="0" smtClean="0"/>
              <a:t>的水平區域，使用由</a:t>
            </a:r>
            <a:r>
              <a:rPr lang="zh-TW" altLang="en-US" sz="2400" dirty="0" smtClean="0"/>
              <a:t>三層水平巢狀網格</a:t>
            </a:r>
            <a:r>
              <a:rPr lang="en-US" altLang="zh-TW" sz="2400" dirty="0" smtClean="0"/>
              <a:t>(</a:t>
            </a:r>
            <a:r>
              <a:rPr lang="zh-TW" altLang="en-US" sz="2400" dirty="0" smtClean="0"/>
              <a:t>間距</a:t>
            </a:r>
            <a:r>
              <a:rPr lang="en-US" altLang="zh-TW" sz="2400" dirty="0" smtClean="0"/>
              <a:t>54</a:t>
            </a:r>
            <a:r>
              <a:rPr lang="zh-TW" altLang="zh-TW" sz="2400" dirty="0" smtClean="0"/>
              <a:t>、</a:t>
            </a:r>
            <a:r>
              <a:rPr lang="en-US" altLang="zh-TW" sz="2400" dirty="0" smtClean="0"/>
              <a:t>18</a:t>
            </a:r>
            <a:r>
              <a:rPr lang="zh-TW" altLang="zh-TW" sz="2400" dirty="0" smtClean="0"/>
              <a:t>、</a:t>
            </a:r>
            <a:r>
              <a:rPr lang="en-US" altLang="zh-TW" sz="2400" dirty="0" smtClean="0"/>
              <a:t>6km)</a:t>
            </a:r>
            <a:r>
              <a:rPr lang="zh-TW" altLang="zh-TW" sz="2400" dirty="0" smtClean="0"/>
              <a:t>所獲得</a:t>
            </a:r>
            <a:r>
              <a:rPr lang="en-US" altLang="zh-TW" sz="2400" dirty="0" smtClean="0"/>
              <a:t>6-km</a:t>
            </a:r>
            <a:r>
              <a:rPr lang="zh-TW" altLang="zh-TW" sz="2400" dirty="0" smtClean="0"/>
              <a:t>網格輸出的初始與側邊界條件。</a:t>
            </a:r>
            <a:endParaRPr lang="en-US" altLang="zh-TW" sz="2400" dirty="0" smtClean="0"/>
          </a:p>
          <a:p>
            <a:r>
              <a:rPr lang="en-US" altLang="zh-TW" sz="2400" dirty="0" smtClean="0"/>
              <a:t>2-km</a:t>
            </a:r>
            <a:r>
              <a:rPr lang="zh-TW" altLang="zh-TW" sz="2400" dirty="0" smtClean="0"/>
              <a:t>網格模擬使用</a:t>
            </a:r>
            <a:r>
              <a:rPr lang="en-US" altLang="zh-TW" sz="2400" dirty="0" err="1" smtClean="0"/>
              <a:t>Reisner</a:t>
            </a:r>
            <a:r>
              <a:rPr lang="zh-TW" altLang="zh-TW" sz="2400" dirty="0" smtClean="0"/>
              <a:t>等人</a:t>
            </a:r>
            <a:r>
              <a:rPr lang="en-US" altLang="zh-TW" sz="2400" dirty="0" smtClean="0"/>
              <a:t>(1998)</a:t>
            </a:r>
            <a:r>
              <a:rPr lang="zh-TW" altLang="zh-TW" sz="2400" dirty="0" smtClean="0"/>
              <a:t>的</a:t>
            </a:r>
            <a:r>
              <a:rPr lang="zh-TW" altLang="en-US" sz="2400" dirty="0" smtClean="0"/>
              <a:t>雲</a:t>
            </a:r>
            <a:r>
              <a:rPr lang="zh-TW" altLang="zh-TW" sz="2400" dirty="0" smtClean="0"/>
              <a:t>微物理</a:t>
            </a:r>
            <a:r>
              <a:rPr lang="zh-TW" altLang="en-US" sz="2400" dirty="0" smtClean="0"/>
              <a:t>參數</a:t>
            </a:r>
            <a:r>
              <a:rPr lang="zh-TW" altLang="zh-TW" sz="2400" dirty="0" smtClean="0"/>
              <a:t>法</a:t>
            </a:r>
            <a:r>
              <a:rPr lang="zh-TW" altLang="en-US" sz="2400" dirty="0" smtClean="0"/>
              <a:t>。</a:t>
            </a:r>
            <a:endParaRPr lang="en-US" altLang="zh-TW"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2400" dirty="0" smtClean="0"/>
              <a:t>模擬分為兩個階段</a:t>
            </a:r>
            <a:r>
              <a:rPr lang="en-US" altLang="zh-TW" sz="2400" dirty="0" smtClean="0">
                <a:sym typeface="Wingdings" pitchFamily="2" charset="2"/>
              </a:rPr>
              <a:t>:</a:t>
            </a:r>
          </a:p>
          <a:p>
            <a:pPr>
              <a:buNone/>
            </a:pPr>
            <a:r>
              <a:rPr lang="en-US" altLang="zh-TW" sz="2400" dirty="0" smtClean="0">
                <a:sym typeface="Wingdings" pitchFamily="2" charset="2"/>
              </a:rPr>
              <a:t>(1)</a:t>
            </a:r>
            <a:r>
              <a:rPr lang="zh-TW" altLang="zh-TW" sz="2400" dirty="0" smtClean="0"/>
              <a:t>海面上的階段，</a:t>
            </a:r>
            <a:r>
              <a:rPr lang="en-US" altLang="zh-TW" sz="2400" dirty="0" smtClean="0"/>
              <a:t>13-14h</a:t>
            </a:r>
            <a:r>
              <a:rPr lang="zh-TW" altLang="zh-TW" sz="2400" dirty="0" smtClean="0"/>
              <a:t>期間</a:t>
            </a:r>
            <a:r>
              <a:rPr lang="en-US" altLang="zh-TW" sz="2400" dirty="0"/>
              <a:t>(2001</a:t>
            </a:r>
            <a:r>
              <a:rPr lang="zh-TW" altLang="zh-TW" sz="2400" dirty="0"/>
              <a:t>年</a:t>
            </a:r>
            <a:r>
              <a:rPr lang="en-US" altLang="zh-TW" sz="2400" dirty="0"/>
              <a:t>9</a:t>
            </a:r>
            <a:r>
              <a:rPr lang="zh-TW" altLang="zh-TW" sz="2400" dirty="0"/>
              <a:t>月</a:t>
            </a:r>
            <a:r>
              <a:rPr lang="en-US" altLang="zh-TW" sz="2400" dirty="0"/>
              <a:t>19</a:t>
            </a:r>
            <a:r>
              <a:rPr lang="zh-TW" altLang="zh-TW" sz="2400" dirty="0"/>
              <a:t>日</a:t>
            </a:r>
            <a:r>
              <a:rPr lang="en-US" altLang="zh-TW" sz="2400" dirty="0" smtClean="0"/>
              <a:t>0100-0200UTC </a:t>
            </a:r>
            <a:r>
              <a:rPr lang="zh-TW" altLang="zh-TW" sz="2400" dirty="0" smtClean="0"/>
              <a:t>，受陸地輕微的影響</a:t>
            </a:r>
            <a:r>
              <a:rPr lang="en-US" altLang="zh-TW" sz="2400" dirty="0" smtClean="0"/>
              <a:t>)</a:t>
            </a:r>
            <a:r>
              <a:rPr lang="zh-TW" altLang="en-US" sz="2400" dirty="0" smtClean="0"/>
              <a:t>。</a:t>
            </a:r>
            <a:endParaRPr lang="en-US" altLang="zh-TW" sz="2400" dirty="0" smtClean="0"/>
          </a:p>
          <a:p>
            <a:pPr>
              <a:buNone/>
            </a:pPr>
            <a:r>
              <a:rPr lang="en-US" altLang="zh-TW" sz="2400" dirty="0" smtClean="0"/>
              <a:t>(2)</a:t>
            </a:r>
            <a:r>
              <a:rPr lang="zh-TW" altLang="zh-TW" sz="2400" dirty="0" smtClean="0"/>
              <a:t>在陸地上的階段，</a:t>
            </a:r>
            <a:r>
              <a:rPr lang="en-US" altLang="zh-TW" sz="2400" dirty="0" smtClean="0"/>
              <a:t>23.5-24.5h</a:t>
            </a:r>
            <a:r>
              <a:rPr lang="zh-TW" altLang="zh-TW" sz="2400" dirty="0" smtClean="0"/>
              <a:t>期間</a:t>
            </a:r>
            <a:r>
              <a:rPr lang="en-US" altLang="zh-TW" sz="2400" dirty="0"/>
              <a:t>(2001</a:t>
            </a:r>
            <a:r>
              <a:rPr lang="zh-TW" altLang="zh-TW" sz="2400" dirty="0"/>
              <a:t>年</a:t>
            </a:r>
            <a:r>
              <a:rPr lang="en-US" altLang="zh-TW" sz="2400" dirty="0"/>
              <a:t>9</a:t>
            </a:r>
            <a:r>
              <a:rPr lang="zh-TW" altLang="zh-TW" sz="2400" dirty="0"/>
              <a:t>月</a:t>
            </a:r>
            <a:r>
              <a:rPr lang="en-US" altLang="zh-TW" sz="2400" dirty="0"/>
              <a:t>19</a:t>
            </a:r>
            <a:r>
              <a:rPr lang="zh-TW" altLang="zh-TW" sz="2400" dirty="0"/>
              <a:t>日</a:t>
            </a:r>
            <a:r>
              <a:rPr lang="en-US" altLang="zh-TW" sz="2400" dirty="0" smtClean="0"/>
              <a:t>1130-1230UTC </a:t>
            </a:r>
            <a:r>
              <a:rPr lang="zh-TW" altLang="zh-TW" sz="2400" dirty="0" smtClean="0"/>
              <a:t>，納莉一半的環流覆蓋台灣</a:t>
            </a:r>
            <a:r>
              <a:rPr lang="en-US" altLang="zh-TW" sz="2400" dirty="0" smtClean="0"/>
              <a:t>)</a:t>
            </a:r>
            <a:r>
              <a:rPr lang="zh-TW" altLang="zh-TW" sz="2400" dirty="0" smtClean="0"/>
              <a:t>。</a:t>
            </a:r>
            <a:endParaRPr lang="en-US" altLang="zh-TW" sz="2400" dirty="0" smtClean="0"/>
          </a:p>
          <a:p>
            <a:r>
              <a:rPr lang="zh-TW" altLang="zh-TW" sz="2400" dirty="0" smtClean="0"/>
              <a:t>大部分的場變數為小時平均，每</a:t>
            </a:r>
            <a:r>
              <a:rPr lang="en-US" altLang="zh-TW" sz="2400" dirty="0" smtClean="0"/>
              <a:t>2</a:t>
            </a:r>
            <a:r>
              <a:rPr lang="zh-TW" altLang="zh-TW" sz="2400" dirty="0" smtClean="0"/>
              <a:t>分鐘輸出一筆</a:t>
            </a:r>
            <a:r>
              <a:rPr lang="zh-TW" altLang="en-US" sz="2400" dirty="0" smtClean="0"/>
              <a:t>。</a:t>
            </a:r>
          </a:p>
          <a:p>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1248</TotalTime>
  <Words>3548</Words>
  <Application>Microsoft Office PowerPoint</Application>
  <PresentationFormat>如螢幕大小 (4:3)</PresentationFormat>
  <Paragraphs>150</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流線</vt:lpstr>
      <vt:lpstr>納莉颱風(2001)之水收支分析</vt:lpstr>
      <vt:lpstr>大綱</vt:lpstr>
      <vt:lpstr>摘要</vt:lpstr>
      <vt:lpstr>前言</vt:lpstr>
      <vt:lpstr>投影片 5</vt:lpstr>
      <vt:lpstr>投影片 6</vt:lpstr>
      <vt:lpstr>研究目的</vt:lpstr>
      <vt:lpstr>模式設定</vt:lpstr>
      <vt:lpstr>投影片 9</vt:lpstr>
      <vt:lpstr>投影片 10</vt:lpstr>
      <vt:lpstr>投影片 11</vt:lpstr>
      <vt:lpstr>投影片 12</vt:lpstr>
      <vt:lpstr>投影片 13</vt:lpstr>
      <vt:lpstr>投影片 14</vt:lpstr>
      <vt:lpstr>投影片 15</vt:lpstr>
      <vt:lpstr>收支方程</vt:lpstr>
      <vt:lpstr>投影片 17</vt:lpstr>
      <vt:lpstr>投影片 18</vt:lpstr>
      <vt:lpstr>投影片 19</vt:lpstr>
      <vt:lpstr>投影片 20</vt:lpstr>
      <vt:lpstr>投影片 21</vt:lpstr>
      <vt:lpstr>投影片 22</vt:lpstr>
      <vt:lpstr>模擬結果</vt:lpstr>
      <vt:lpstr>投影片 24</vt:lpstr>
      <vt:lpstr>投影片 25</vt:lpstr>
      <vt:lpstr>投影片 26</vt:lpstr>
      <vt:lpstr>投影片 27</vt:lpstr>
      <vt:lpstr>投影片 28</vt:lpstr>
      <vt:lpstr>投影片 29</vt:lpstr>
      <vt:lpstr>投影片 30</vt:lpstr>
      <vt:lpstr>投影片 31</vt:lpstr>
      <vt:lpstr>投影片 32</vt:lpstr>
      <vt:lpstr>結論</vt:lpstr>
      <vt:lpstr>投影片 34</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納莉颱風(2001)之水收支分析</dc:title>
  <dc:creator>LAB</dc:creator>
  <cp:lastModifiedBy>LAB</cp:lastModifiedBy>
  <cp:revision>177</cp:revision>
  <dcterms:created xsi:type="dcterms:W3CDTF">2011-10-23T02:16:57Z</dcterms:created>
  <dcterms:modified xsi:type="dcterms:W3CDTF">2011-10-25T01:43:30Z</dcterms:modified>
</cp:coreProperties>
</file>