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85" r:id="rId4"/>
    <p:sldId id="286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84" r:id="rId13"/>
    <p:sldId id="287" r:id="rId14"/>
    <p:sldId id="289" r:id="rId15"/>
    <p:sldId id="291" r:id="rId16"/>
    <p:sldId id="290" r:id="rId17"/>
    <p:sldId id="266" r:id="rId18"/>
    <p:sldId id="267" r:id="rId19"/>
    <p:sldId id="268" r:id="rId20"/>
    <p:sldId id="269" r:id="rId21"/>
    <p:sldId id="270" r:id="rId22"/>
    <p:sldId id="271" r:id="rId23"/>
    <p:sldId id="293" r:id="rId24"/>
    <p:sldId id="272" r:id="rId25"/>
    <p:sldId id="274" r:id="rId26"/>
    <p:sldId id="294" r:id="rId27"/>
    <p:sldId id="275" r:id="rId28"/>
    <p:sldId id="276" r:id="rId29"/>
    <p:sldId id="277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F297C-5A8D-45B7-AED7-A8647E9367B9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0992E-6EE0-4913-8994-E96C9EF794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6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92E-6EE0-4913-8994-E96C9EF7943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85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92E-6EE0-4913-8994-E96C9EF7943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63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863F08-2D8F-4072-BA40-06CAEE48D62A}" type="datetimeFigureOut">
              <a:rPr lang="zh-TW" altLang="en-US" smtClean="0"/>
              <a:t>2011/10/7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46AD25-50F0-4E72-AD9C-A53D0EEBA0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模擬</a:t>
            </a:r>
            <a:r>
              <a:rPr lang="en-US" altLang="zh-TW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Squall Line</a:t>
            </a:r>
            <a:r>
              <a:rPr lang="zh-TW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之解析</a:t>
            </a:r>
            <a:r>
              <a:rPr lang="zh-TW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度</a:t>
            </a:r>
            <a:r>
              <a:rPr lang="zh-TW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與微物理參數化的敏感度實驗</a:t>
            </a:r>
            <a:endParaRPr lang="zh-TW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1260843" y="4293096"/>
            <a:ext cx="6781800" cy="11430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講員 周俊宇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指導教授 楊明仁老師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71323" y="530120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Bryan, G. H. and H. Morrison, 2011: Sensitivity of a simulated squall line to horizontal resolution and parameterization of microphysics, </a:t>
            </a:r>
            <a:r>
              <a:rPr lang="en-US" altLang="zh-TW" b="1" i="1" dirty="0">
                <a:solidFill>
                  <a:schemeClr val="accent3">
                    <a:lumMod val="50000"/>
                  </a:schemeClr>
                </a:solidFill>
              </a:rPr>
              <a:t>Mon. </a:t>
            </a:r>
            <a:r>
              <a:rPr lang="en-US" altLang="zh-TW" b="1" i="1" dirty="0" err="1">
                <a:solidFill>
                  <a:schemeClr val="accent3">
                    <a:lumMod val="50000"/>
                  </a:schemeClr>
                </a:solidFill>
              </a:rPr>
              <a:t>Wea</a:t>
            </a:r>
            <a:r>
              <a:rPr lang="en-US" altLang="zh-TW" b="1" i="1" dirty="0">
                <a:solidFill>
                  <a:schemeClr val="accent3">
                    <a:lumMod val="50000"/>
                  </a:schemeClr>
                </a:solidFill>
              </a:rPr>
              <a:t>. Rev.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 accepted. 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check for early online release)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模式設置及研究方法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B.</a:t>
                </a:r>
                <a:r>
                  <a:rPr lang="zh-TW" altLang="en-US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微物理參數化</a:t>
                </a:r>
                <a:endParaRPr lang="en-US" altLang="zh-TW" sz="2800" b="1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1.</a:t>
                </a:r>
                <a:r>
                  <a:rPr lang="en-US" altLang="zh-TW" sz="28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Two-moment</a:t>
                </a:r>
                <a:r>
                  <a:rPr lang="zh-TW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scheme</a:t>
                </a:r>
                <a:r>
                  <a:rPr lang="zh-TW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(2M)</a:t>
                </a:r>
              </a:p>
              <a:p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對五種水相粒子：雲水、雲冰、雨水、雪、冰雹或軟雹，做混合比及粒子濃度的預報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(Morrison et al. 2005)</a:t>
                </a:r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。</a:t>
                </a:r>
                <a:endParaRPr lang="en-US" altLang="zh-TW" sz="2800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水相粒子的粒徑分佈</a:t>
                </a:r>
                <a:r>
                  <a:rPr lang="en-US" altLang="zh-TW" sz="2800" b="1" dirty="0" smtClean="0">
                    <a:latin typeface="微軟正黑體" pitchFamily="34" charset="-120"/>
                    <a:ea typeface="微軟正黑體" pitchFamily="34" charset="-120"/>
                  </a:rPr>
                  <a:t>N(D)</a:t>
                </a:r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使用</a:t>
                </a:r>
                <a:r>
                  <a:rPr lang="en-US" altLang="zh-TW" sz="2800" b="1" dirty="0" smtClean="0">
                    <a:latin typeface="微軟正黑體" pitchFamily="34" charset="-120"/>
                    <a:ea typeface="微軟正黑體" pitchFamily="34" charset="-120"/>
                  </a:rPr>
                  <a:t>Gamma</a:t>
                </a:r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分</a:t>
                </a:r>
                <a:r>
                  <a:rPr lang="zh-TW" altLang="en-US" sz="2800" b="1" dirty="0">
                    <a:latin typeface="微軟正黑體" pitchFamily="34" charset="-120"/>
                    <a:ea typeface="微軟正黑體" pitchFamily="34" charset="-120"/>
                  </a:rPr>
                  <a:t>布</a:t>
                </a:r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：</a:t>
                </a:r>
                <a:endParaRPr lang="en-US" altLang="zh-TW" sz="2800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b="1" i="1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altLang="zh-TW" sz="2800" b="1" i="1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zh-TW" alt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𝝁</m:t>
                        </m:r>
                      </m:sup>
                    </m:sSup>
                    <m:sSup>
                      <m:sSupPr>
                        <m:ctrlP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l-GR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altLang="zh-TW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𝑫</m:t>
                        </m:r>
                      </m:sup>
                    </m:sSup>
                  </m:oMath>
                </a14:m>
                <a:endParaRPr lang="en-US" altLang="zh-TW" sz="2800" b="1" dirty="0" smtClean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8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2.</a:t>
                </a:r>
                <a:r>
                  <a:rPr lang="zh-TW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One-moment</a:t>
                </a:r>
                <a:r>
                  <a:rPr lang="zh-TW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8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scheme</a:t>
                </a:r>
                <a:r>
                  <a:rPr lang="zh-TW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(1M)</a:t>
                </a:r>
              </a:p>
              <a:p>
                <a:r>
                  <a:rPr lang="zh-TW" altLang="en-US" sz="2800" b="1" dirty="0">
                    <a:latin typeface="微軟正黑體" pitchFamily="34" charset="-120"/>
                    <a:ea typeface="微軟正黑體" pitchFamily="34" charset="-120"/>
                  </a:rPr>
                  <a:t>設置</a:t>
                </a:r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類似於</a:t>
                </a:r>
                <a:r>
                  <a:rPr lang="en-US" altLang="zh-TW" sz="2800" b="1" dirty="0" smtClean="0">
                    <a:latin typeface="微軟正黑體" pitchFamily="34" charset="-120"/>
                    <a:ea typeface="微軟正黑體" pitchFamily="34" charset="-120"/>
                  </a:rPr>
                  <a:t>2M</a:t>
                </a:r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，但只預報混合比，並未作粒子濃度的預報。</a:t>
                </a:r>
                <a:endParaRPr lang="zh-TW" altLang="en-US" sz="28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319167"/>
                  </p:ext>
                </p:extLst>
              </p:nvPr>
            </p:nvGraphicFramePr>
            <p:xfrm>
              <a:off x="3923928" y="2924944"/>
              <a:ext cx="1584176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1152128"/>
                  </a:tblGrid>
                  <a:tr h="154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zh-TW" altLang="en-US" b="1" i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顆粒直徑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截距值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zh-TW" altLang="en-US" b="1" i="1" dirty="0">
                            <a:solidFill>
                              <a:schemeClr val="tx1"/>
                            </a:solidFill>
                            <a:effectLst/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altLang="zh-TW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zh-TW" altLang="en-US" b="1" i="1" dirty="0">
                            <a:solidFill>
                              <a:schemeClr val="tx1"/>
                            </a:solidFill>
                            <a:effectLst/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slope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319167"/>
                  </p:ext>
                </p:extLst>
              </p:nvPr>
            </p:nvGraphicFramePr>
            <p:xfrm>
              <a:off x="3923928" y="2924944"/>
              <a:ext cx="1584176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115212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08" t="-8333" r="-266197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顆粒直徑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08" t="-106557" r="-26619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截距值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08" t="-210000" r="-26619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08" t="-304918" r="-26619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slope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37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模式設置及研究方法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621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3.</a:t>
                </a:r>
                <a:r>
                  <a:rPr lang="zh-TW" alt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Hail and </a:t>
                </a:r>
                <a:r>
                  <a:rPr lang="en-US" altLang="zh-TW" b="1" dirty="0" err="1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graupel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microphysics</a:t>
                </a:r>
                <a:r>
                  <a:rPr lang="zh-TW" alt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(HAIL</a:t>
                </a:r>
                <a:r>
                  <a:rPr lang="zh-TW" alt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&amp;</a:t>
                </a:r>
                <a:r>
                  <a:rPr lang="zh-TW" alt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GRPL)</a:t>
                </a:r>
              </a:p>
              <a:p>
                <a:endParaRPr lang="en-US" altLang="zh-TW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b="1" dirty="0">
                    <a:latin typeface="微軟正黑體" pitchFamily="34" charset="-120"/>
                    <a:ea typeface="微軟正黑體" pitchFamily="34" charset="-120"/>
                  </a:rPr>
                  <a:t>冰雹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和</a:t>
                </a:r>
                <a:r>
                  <a:rPr lang="zh-TW" altLang="en-US" b="1" dirty="0">
                    <a:latin typeface="微軟正黑體" pitchFamily="34" charset="-120"/>
                    <a:ea typeface="微軟正黑體" pitchFamily="34" charset="-120"/>
                  </a:rPr>
                  <a:t>軟雹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的設置不同在於密度及落速，</a:t>
                </a:r>
                <a:r>
                  <a:rPr lang="zh-TW" altLang="en-US" b="1" dirty="0">
                    <a:latin typeface="微軟正黑體" pitchFamily="34" charset="-120"/>
                    <a:ea typeface="微軟正黑體" pitchFamily="34" charset="-120"/>
                  </a:rPr>
                  <a:t>冰雹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的密度為</a:t>
                </a:r>
                <a:r>
                  <a:rPr lang="en-US" altLang="zh-TW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900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，軟雹的密度為</a:t>
                </a:r>
                <a:r>
                  <a:rPr lang="en-US" altLang="zh-TW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400</a:t>
                </a:r>
                <a:r>
                  <a:rPr lang="zh-TW" alt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kg</a:t>
                </a:r>
                <a:r>
                  <a:rPr lang="en-US" altLang="zh-TW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。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en-US" altLang="zh-TW" b="1" dirty="0" err="1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Reisner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 et al. 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1998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&amp;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Lin et al. 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1983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en-US" altLang="zh-TW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marL="0" indent="0">
                  <a:buNone/>
                </a:pPr>
                <a:endParaRPr lang="en-US" altLang="zh-TW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落速關係式為：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𝑽</m:t>
                    </m:r>
                    <m:r>
                      <a:rPr lang="en-US" altLang="zh-TW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𝒂</m:t>
                    </m:r>
                    <m:sSup>
                      <m:sSupPr>
                        <m:ctrlPr>
                          <a:rPr lang="en-US" altLang="zh-TW" b="1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1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p>
                        <m:r>
                          <a:rPr lang="en-US" altLang="zh-TW" b="1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</m:sSup>
                  </m:oMath>
                </a14:m>
                <a:endParaRPr lang="en-US" altLang="zh-TW" b="1" i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冰雹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：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𝟏𝟏𝟒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</m:sSup>
                    <m:sSup>
                      <m:sSupPr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zh-TW" alt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，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𝒃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en-US" altLang="zh-TW" b="1" i="1" dirty="0" smtClean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en-US" altLang="zh-TW" b="1" dirty="0" err="1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Locatelli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 and Hobbs1974)</a:t>
                </a:r>
                <a:endParaRPr lang="zh-TW" altLang="en-US" b="1" i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軟雹</a:t>
                </a:r>
                <a14:m>
                  <m:oMath xmlns:m="http://schemas.openxmlformats.org/officeDocument/2006/math">
                    <m:r>
                      <a:rPr lang="zh-TW" altLang="en-US" b="1" i="1">
                        <a:latin typeface="Cambria Math"/>
                      </a:rPr>
                      <m:t>：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𝟏𝟗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</m:sSup>
                    <m:sSup>
                      <m:sSupPr>
                        <m:ctrlP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altLang="zh-TW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zh-TW" alt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，</m:t>
                    </m:r>
                    <m:r>
                      <a:rPr lang="en-US" altLang="zh-TW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𝒃</m:t>
                    </m:r>
                    <m:r>
                      <a:rPr lang="en-US" altLang="zh-TW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en-US" altLang="zh-TW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altLang="zh-TW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𝟑𝟕</m:t>
                    </m:r>
                  </m:oMath>
                </a14:m>
                <a:endParaRPr lang="en-US" altLang="zh-TW" b="1" i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(Matson 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and Huggins 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1980)</a:t>
                </a:r>
              </a:p>
              <a:p>
                <a:pPr marL="0" indent="0">
                  <a:buNone/>
                </a:pPr>
                <a:endParaRPr lang="en-US" altLang="zh-TW" b="1" i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與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1M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及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2M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組合，共四個微物理實驗。</a:t>
                </a:r>
                <a:endParaRPr lang="en-US" altLang="zh-TW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en-US" altLang="zh-TW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1M-HAIL</a:t>
                </a:r>
                <a:r>
                  <a:rPr lang="zh-TW" alt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、</a:t>
                </a:r>
                <a:r>
                  <a:rPr lang="en-US" altLang="zh-TW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1M-GRPL</a:t>
                </a:r>
                <a:r>
                  <a:rPr lang="zh-TW" alt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、</a:t>
                </a:r>
                <a:r>
                  <a:rPr lang="en-US" altLang="zh-TW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2M-HAIL</a:t>
                </a:r>
                <a:r>
                  <a:rPr lang="zh-TW" alt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、</a:t>
                </a:r>
                <a:r>
                  <a:rPr lang="en-US" altLang="zh-TW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2M-GRPL)</a:t>
                </a:r>
              </a:p>
              <a:p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62128"/>
              </a:xfrm>
              <a:blipFill rotWithShape="1">
                <a:blip r:embed="rId2"/>
                <a:stretch>
                  <a:fillRect l="-1111" t="-2243" b="-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5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模式設置及研究方法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個案敘述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本次研究是選用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日，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VORTEX2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期間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內觀測到的一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Squall line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進行模擬，並使用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2138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UTC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的探空資料作為初始條件。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因為此個案還有額外八個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rawinsonde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資料可以提供更多背景資料，有助於比較各種敏感性實驗。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18" y="1403116"/>
            <a:ext cx="3991722" cy="44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模擬結果討論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72796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VORTEX2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分析的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比較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水平網格間距敏感度實驗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微物理方法敏感度實驗</a:t>
            </a:r>
          </a:p>
        </p:txBody>
      </p:sp>
    </p:spTree>
    <p:extLst>
      <p:ext uri="{BB962C8B-B14F-4D97-AF65-F5344CB8AC3E}">
        <p14:creationId xmlns:p14="http://schemas.microsoft.com/office/powerpoint/2010/main" val="22794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VORTEX2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分析的比較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首先將模擬結果與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VORTEX2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的觀測分析資料做比較。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312"/>
            <a:ext cx="9144000" cy="5764099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070292" y="2371249"/>
            <a:ext cx="3024336" cy="1440160"/>
          </a:xfrm>
          <a:prstGeom prst="wedgeRoundRectCallout">
            <a:avLst>
              <a:gd name="adj1" fmla="val -2161"/>
              <a:gd name="adj2" fmla="val 68930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跟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GRPL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的比較，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顯示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的冷池發展較為快速，主要是由於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的落速設定上較快。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111039" y="10904"/>
            <a:ext cx="3672408" cy="1118408"/>
          </a:xfrm>
          <a:prstGeom prst="wedgeRoundRectCallout">
            <a:avLst>
              <a:gd name="adj1" fmla="val 35253"/>
              <a:gd name="adj2" fmla="val 63157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RH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較低的區域，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2M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模擬的結果比較接近觀測分析。但所有模擬的低層濕度都偏高。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圓角矩形圖說文字 6"/>
              <p:cNvSpPr/>
              <p:nvPr/>
            </p:nvSpPr>
            <p:spPr>
              <a:xfrm>
                <a:off x="5991019" y="21808"/>
                <a:ext cx="2880320" cy="1107504"/>
              </a:xfrm>
              <a:prstGeom prst="wedgeRoundRectCallout">
                <a:avLst>
                  <a:gd name="adj1" fmla="val 3278"/>
                  <a:gd name="adj2" fmla="val 60907"/>
                  <a:gd name="adj3" fmla="val 16667"/>
                </a:avLst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4km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的模擬結果明顯發展的速度比起較高解析度都慢得多。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7" name="圓角矩形圖說文字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019" y="21808"/>
                <a:ext cx="2880320" cy="1107504"/>
              </a:xfrm>
              <a:prstGeom prst="wedgeRoundRectCallout">
                <a:avLst>
                  <a:gd name="adj1" fmla="val 3278"/>
                  <a:gd name="adj2" fmla="val 60907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6444208" y="6021288"/>
            <a:ext cx="1296144" cy="6213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79512" y="2944640"/>
            <a:ext cx="1296144" cy="6213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9512" y="5982189"/>
            <a:ext cx="1296144" cy="6213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300192" y="2204864"/>
            <a:ext cx="1296144" cy="13611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368856" y="5445225"/>
            <a:ext cx="1296144" cy="11204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344422" y="2204864"/>
            <a:ext cx="1371594" cy="14401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12228" y="2204864"/>
            <a:ext cx="1296144" cy="13611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63369" y="2944640"/>
            <a:ext cx="1296144" cy="6213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275856" y="5982188"/>
            <a:ext cx="1296144" cy="6213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9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VORTEX2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分析的比較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模擬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結果對於中尺度的結構掌握相當不錯，因此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用來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微物理方法的敏感性。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2M-HAIL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微物理方法的模擬結果最接近觀測分析。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3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VORTEX2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分析的比較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模擬冷池深度與冷池強度的比較：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綜合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來看，模擬結果對於中尺度的結構掌握相當不錯，因此可以合理分析微物理方法的敏感性。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2M-HAIL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微物理方法的模擬結果最接近觀測分析。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9075"/>
            <a:ext cx="6552728" cy="5213307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5004048" y="404664"/>
            <a:ext cx="3672408" cy="1008112"/>
          </a:xfrm>
          <a:prstGeom prst="wedgeRoundRectCallout">
            <a:avLst>
              <a:gd name="adj1" fmla="val -37929"/>
              <a:gd name="adj2" fmla="val 84990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在層狀區域的部分，所有模擬的結果都低估了冷池的深度。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004048" y="2780928"/>
            <a:ext cx="3744416" cy="1152128"/>
          </a:xfrm>
          <a:prstGeom prst="wedgeRoundRectCallout">
            <a:avLst>
              <a:gd name="adj1" fmla="val -36907"/>
              <a:gd name="adj2" fmla="val 75130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冷池強度的模擬結果，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2M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在層狀區域模擬的強度較低，也較接近於觀測結果。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5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網格間距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敏感度實驗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討論三種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解析度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，比較對流胞的模擬結果。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2M-HAIL)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6" y="2132856"/>
            <a:ext cx="8918087" cy="3744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圓角矩形圖說文字 5"/>
              <p:cNvSpPr/>
              <p:nvPr/>
            </p:nvSpPr>
            <p:spPr>
              <a:xfrm>
                <a:off x="5076056" y="764704"/>
                <a:ext cx="2952328" cy="1224136"/>
              </a:xfrm>
              <a:prstGeom prst="wedgeRoundRectCallout">
                <a:avLst>
                  <a:gd name="adj1" fmla="val -5935"/>
                  <a:gd name="adj2" fmla="val 80465"/>
                  <a:gd name="adj3" fmla="val 16667"/>
                </a:avLst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0.25km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模擬出更多小尺度的對流發生，且發生區域更為廣泛。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6" name="圓角矩形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764704"/>
                <a:ext cx="2952328" cy="1224136"/>
              </a:xfrm>
              <a:prstGeom prst="wedgeRoundRectCallout">
                <a:avLst>
                  <a:gd name="adj1" fmla="val -5935"/>
                  <a:gd name="adj2" fmla="val 80465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圓角矩形圖說文字 6"/>
          <p:cNvSpPr/>
          <p:nvPr/>
        </p:nvSpPr>
        <p:spPr>
          <a:xfrm>
            <a:off x="4716016" y="5265204"/>
            <a:ext cx="3168352" cy="1224136"/>
          </a:xfrm>
          <a:prstGeom prst="wedgeRoundRectCallout">
            <a:avLst>
              <a:gd name="adj1" fmla="val 19554"/>
              <a:gd name="adj2" fmla="val -75549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Ec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 ( 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cloudwater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/>
              <a:t>evaporation rate )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主要發生於雲的邊緣區域與下沉氣流區。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539552" y="954459"/>
            <a:ext cx="5832648" cy="1008112"/>
          </a:xfrm>
          <a:prstGeom prst="wedgeRoundRectCallout">
            <a:avLst>
              <a:gd name="adj1" fmla="val 36320"/>
              <a:gd name="adj2" fmla="val 79722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Ec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隨著解析度增加而分布更廣的情形，主要是因為提高解析度後，能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解析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出較多小體積的雲，增加雲水可蒸發的表面積。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70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網格間距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敏感度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實驗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分別就三種解析度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x-z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y-z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剖面的模擬結果進行分析。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0760"/>
            <a:ext cx="8070980" cy="5168817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411760" y="476672"/>
            <a:ext cx="5832648" cy="1008112"/>
          </a:xfrm>
          <a:prstGeom prst="wedgeRoundRectCallout">
            <a:avLst>
              <a:gd name="adj1" fmla="val 36320"/>
              <a:gd name="adj2" fmla="val 79722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也顯示</a:t>
            </a:r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Ec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隨著解析度增加而分布更廣的情形，主要是因為提高解析度後，能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解析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出較多小體積的雲，增加雲水可蒸發的表面積。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網格間距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敏感度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實驗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接下來再對兩部分做更進一步的討論：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降水分析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首先比較整個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domain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的總降雨率。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8865702" cy="36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圓角矩形圖說文字 4"/>
              <p:cNvSpPr/>
              <p:nvPr/>
            </p:nvSpPr>
            <p:spPr>
              <a:xfrm>
                <a:off x="4139952" y="2296736"/>
                <a:ext cx="5050689" cy="792088"/>
              </a:xfrm>
              <a:prstGeom prst="wedgeRoundRectCallout">
                <a:avLst>
                  <a:gd name="adj1" fmla="val 16353"/>
                  <a:gd name="adj2" fmla="val 72652"/>
                  <a:gd name="adj3" fmla="val 16667"/>
                </a:avLst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三個模擬在前六小時都是快速增加的趨勢，而在後三小時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0.25km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則是減少。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5" name="圓角矩形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96736"/>
                <a:ext cx="5050689" cy="792088"/>
              </a:xfrm>
              <a:prstGeom prst="wedgeRoundRectCallout">
                <a:avLst>
                  <a:gd name="adj1" fmla="val 16353"/>
                  <a:gd name="adj2" fmla="val 72652"/>
                  <a:gd name="adj3" fmla="val 16667"/>
                </a:avLst>
              </a:prstGeom>
              <a:blipFill rotWithShape="1">
                <a:blip r:embed="rId3"/>
                <a:stretch>
                  <a:fillRect l="-721" r="-6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3" y="3356992"/>
            <a:ext cx="7424552" cy="19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關鍵字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前言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及前人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 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模式設置及研究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方法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模擬結果討論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2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網格間距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敏感度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實驗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造成地面降水不同的原因，可以用凝結跟蒸發的收支比較來解釋。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7"/>
            <a:ext cx="6887753" cy="4120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圓角矩形圖說文字 4"/>
              <p:cNvSpPr/>
              <p:nvPr/>
            </p:nvSpPr>
            <p:spPr>
              <a:xfrm>
                <a:off x="6850624" y="2708920"/>
                <a:ext cx="2041856" cy="2232248"/>
              </a:xfrm>
              <a:prstGeom prst="wedgeRoundRectCallout">
                <a:avLst>
                  <a:gd name="adj1" fmla="val -58784"/>
                  <a:gd name="adj2" fmla="val 42376"/>
                  <a:gd name="adj3" fmla="val 16667"/>
                </a:avLst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總凝結率與解析度的相關性不大，而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1km</a:t>
                </a:r>
                <a:r>
                  <a:rPr lang="zh-TW" altLang="en-US" sz="2000" b="1" dirty="0">
                    <a:latin typeface="微軟正黑體" pitchFamily="34" charset="-120"/>
                    <a:ea typeface="微軟正黑體" pitchFamily="34" charset="-120"/>
                  </a:rPr>
                  <a:t>的總凝結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率為最多的。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5" name="圓角矩形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24" y="2708920"/>
                <a:ext cx="2041856" cy="2232248"/>
              </a:xfrm>
              <a:prstGeom prst="wedgeRoundRectCallout">
                <a:avLst>
                  <a:gd name="adj1" fmla="val -58784"/>
                  <a:gd name="adj2" fmla="val 42376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" y="2106304"/>
            <a:ext cx="6075175" cy="459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圓角矩形圖說文字 6"/>
              <p:cNvSpPr/>
              <p:nvPr/>
            </p:nvSpPr>
            <p:spPr>
              <a:xfrm>
                <a:off x="6668745" y="2106304"/>
                <a:ext cx="2223736" cy="2618840"/>
              </a:xfrm>
              <a:prstGeom prst="wedgeRoundRectCallout">
                <a:avLst>
                  <a:gd name="adj1" fmla="val -61526"/>
                  <a:gd name="adj2" fmla="val -621"/>
                  <a:gd name="adj3" fmla="val 16667"/>
                </a:avLst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總蒸發也是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1km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的值最大，但可以看出</a:t>
                </a:r>
                <a:r>
                  <a:rPr lang="en-US" altLang="zh-TW" sz="2000" b="1" dirty="0" err="1" smtClean="0">
                    <a:latin typeface="微軟正黑體" pitchFamily="34" charset="-120"/>
                    <a:ea typeface="微軟正黑體" pitchFamily="34" charset="-120"/>
                  </a:rPr>
                  <a:t>Ec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與解析度有很高的敏感度，與先前所討論</a:t>
                </a:r>
                <a:r>
                  <a:rPr lang="zh-TW" altLang="en-US" sz="2000" b="1" dirty="0">
                    <a:latin typeface="微軟正黑體" pitchFamily="34" charset="-120"/>
                    <a:ea typeface="微軟正黑體" pitchFamily="34" charset="-120"/>
                  </a:rPr>
                  <a:t>的結果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一致。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7" name="圓角矩形圖說文字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45" y="2106304"/>
                <a:ext cx="2223736" cy="2618840"/>
              </a:xfrm>
              <a:prstGeom prst="wedgeRoundRectCallout">
                <a:avLst>
                  <a:gd name="adj1" fmla="val -61526"/>
                  <a:gd name="adj2" fmla="val -621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6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網格間距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敏感度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實驗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另外雖然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的總降水率相似，但是實際上是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的總凝結跟總蒸發都較大，消長之後所產生的類似結果。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儘管總凝結都類似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差異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&lt;10%)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，但在本研究中三種解析度的降水效率都不同，因此最終的降雨率也不同。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系統強度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計算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模擬結果中的各項指標，來比較個別實驗結果的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squall line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系統強度。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268760"/>
            <a:ext cx="8136904" cy="16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網格間距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敏感度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5040560" cy="5568238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351842"/>
                  </p:ext>
                </p:extLst>
              </p:nvPr>
            </p:nvGraphicFramePr>
            <p:xfrm>
              <a:off x="5592581" y="1196752"/>
              <a:ext cx="2952328" cy="2623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80"/>
                    <a:gridCol w="2232248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49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zh-TW" altLang="en-US" b="1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總乾空氣向上通量</a:t>
                          </a:r>
                          <a:r>
                            <a:rPr lang="zh-TW" altLang="en-US" b="1" baseline="0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 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最大垂直速度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冷池強度參數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系統移動速度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888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底層亂流最大風速</a:t>
                          </a:r>
                        </a:p>
                      </a:txBody>
                      <a:tcPr/>
                    </a:tc>
                  </a:tr>
                  <a:tr h="1440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雲頂高度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351842"/>
                  </p:ext>
                </p:extLst>
              </p:nvPr>
            </p:nvGraphicFramePr>
            <p:xfrm>
              <a:off x="5592581" y="1196752"/>
              <a:ext cx="2952328" cy="2623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80"/>
                    <a:gridCol w="2232248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667" r="-311017" b="-5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總乾空氣向上通量</a:t>
                          </a:r>
                          <a:r>
                            <a:rPr lang="zh-TW" altLang="en-US" b="1" baseline="0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 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98361" r="-311017" b="-4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最大垂直速度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98361" r="-311017" b="-3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冷池強度參數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79688" r="-311017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系統移動速度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8884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79688" r="-311017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底層亂流最大風速</a:t>
                          </a: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8333" r="-31101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solidFill>
                                <a:schemeClr val="tx1"/>
                              </a:solidFill>
                              <a:latin typeface="微軟正黑體" pitchFamily="34" charset="-120"/>
                              <a:ea typeface="微軟正黑體" pitchFamily="34" charset="-120"/>
                            </a:rPr>
                            <a:t>雲頂高度</a:t>
                          </a:r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圓角矩形圖說文字 5"/>
              <p:cNvSpPr/>
              <p:nvPr/>
            </p:nvSpPr>
            <p:spPr>
              <a:xfrm>
                <a:off x="5580112" y="3933056"/>
                <a:ext cx="3096344" cy="2808312"/>
              </a:xfrm>
              <a:prstGeom prst="wedgeRoundRectCallout">
                <a:avLst>
                  <a:gd name="adj1" fmla="val -56720"/>
                  <a:gd name="adj2" fmla="val -38561"/>
                  <a:gd name="adj3" fmla="val 16667"/>
                </a:avLst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從各項指標性的參數來看，</a:t>
                </a:r>
                <a:r>
                  <a:rPr lang="en-US" altLang="zh-TW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1km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的模擬同時具備了最大的垂直速度、冷池強度、系統速度以及最高的雲高，因此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1km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所模擬的</a:t>
                </a:r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squall line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的系統強度最大。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6" name="圓角矩形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933056"/>
                <a:ext cx="3096344" cy="2808312"/>
              </a:xfrm>
              <a:prstGeom prst="wedgeRoundRectCallout">
                <a:avLst>
                  <a:gd name="adj1" fmla="val -56720"/>
                  <a:gd name="adj2" fmla="val -38561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8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6212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𝑴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zh-TW" altLang="en-US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𝒎𝒂𝒙</m:t>
                        </m:r>
                        <m:d>
                          <m:dPr>
                            <m:ctrlP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𝒘</m:t>
                            </m:r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  <m:r>
                      <a:rPr lang="zh-TW" alt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en-US" altLang="zh-TW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b="1" dirty="0" smtClean="0"/>
                  <a:t>is </a:t>
                </a:r>
                <a:r>
                  <a:rPr lang="en-US" altLang="zh-TW" b="1" dirty="0"/>
                  <a:t>dry-air density</a:t>
                </a:r>
                <a:r>
                  <a:rPr lang="en-US" altLang="zh-TW" b="1" dirty="0" smtClean="0"/>
                  <a:t>.</a:t>
                </a:r>
              </a:p>
              <a:p>
                <a:endParaRPr lang="en-US" altLang="zh-TW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𝒉</m:t>
                        </m:r>
                      </m:sup>
                      <m:e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𝑩𝒅𝒛</m:t>
                        </m:r>
                      </m:e>
                    </m:nary>
                    <m:r>
                      <a:rPr lang="en-US" altLang="zh-TW" b="1" i="1" smtClean="0">
                        <a:latin typeface="Cambria Math"/>
                      </a:rPr>
                      <m:t> , 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𝑩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TW" altLang="en-US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𝜽</m:t>
                                </m:r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TW" altLang="en-US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zh-TW" altLang="en-US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𝜽</m:t>
                                </m:r>
                              </m:e>
                            </m:acc>
                          </m:den>
                        </m:f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𝟔𝟎𝟖</m:t>
                        </m:r>
                        <m:d>
                          <m:dPr>
                            <m:ctrlP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altLang="zh-TW" b="1" dirty="0" smtClean="0"/>
              </a:p>
              <a:p>
                <a14:m>
                  <m:oMath xmlns:m="http://schemas.openxmlformats.org/officeDocument/2006/math">
                    <m:r>
                      <a:rPr lang="zh-TW" altLang="en-US" b="1" i="1">
                        <a:latin typeface="Cambria Math"/>
                      </a:rPr>
                      <m:t>𝜽</m:t>
                    </m:r>
                    <m:r>
                      <a:rPr lang="en-US" altLang="zh-TW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1" dirty="0"/>
                  <a:t>is potential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TW" b="1" dirty="0" smtClean="0"/>
                  <a:t> </a:t>
                </a:r>
                <a:r>
                  <a:rPr lang="en-US" altLang="zh-TW" b="1" dirty="0"/>
                  <a:t>is water vapor mixing </a:t>
                </a:r>
                <a:r>
                  <a:rPr lang="en-US" altLang="zh-TW" b="1" dirty="0" smtClean="0"/>
                  <a:t>ratio.</a:t>
                </a:r>
              </a:p>
              <a:p>
                <a:endParaRPr lang="en-US" altLang="zh-TW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zh-TW" altLang="en-US" b="1" dirty="0" smtClean="0"/>
                  <a:t> </a:t>
                </a:r>
                <a:r>
                  <a:rPr lang="en-US" altLang="zh-TW" b="1" dirty="0" smtClean="0"/>
                  <a:t>is </a:t>
                </a:r>
                <a:r>
                  <a:rPr lang="en-US" altLang="zh-TW" b="1" dirty="0"/>
                  <a:t>m</a:t>
                </a:r>
                <a:r>
                  <a:rPr lang="en-US" altLang="zh-TW" b="1" dirty="0" smtClean="0"/>
                  <a:t>aximum </a:t>
                </a:r>
                <a:r>
                  <a:rPr lang="en-US" altLang="zh-TW" b="1" dirty="0"/>
                  <a:t>updraft </a:t>
                </a:r>
                <a:r>
                  <a:rPr lang="en-US" altLang="zh-TW" b="1" dirty="0" smtClean="0"/>
                  <a:t>velocity.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US" altLang="zh-TW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b="1" dirty="0" smtClean="0"/>
                  <a:t> </a:t>
                </a:r>
                <a:r>
                  <a:rPr lang="en-US" altLang="zh-TW" b="1" dirty="0" smtClean="0"/>
                  <a:t>is </a:t>
                </a:r>
                <a:r>
                  <a:rPr lang="en-US" altLang="zh-TW" b="1" dirty="0"/>
                  <a:t>m</a:t>
                </a:r>
                <a:r>
                  <a:rPr lang="en-US" altLang="zh-TW" b="1" dirty="0" smtClean="0"/>
                  <a:t>aximum </a:t>
                </a:r>
                <a:r>
                  <a:rPr lang="en-US" altLang="zh-TW" b="1" dirty="0"/>
                  <a:t>perturbation winds at the lowest model </a:t>
                </a:r>
                <a:r>
                  <a:rPr lang="en-US" altLang="zh-TW" b="1" dirty="0" smtClean="0"/>
                  <a:t>level.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TW" b="1" dirty="0"/>
                  <a:t> is system propagation </a:t>
                </a:r>
                <a:r>
                  <a:rPr lang="en-US" altLang="zh-TW" b="1" dirty="0" smtClean="0"/>
                  <a:t>speed.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altLang="zh-TW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1" dirty="0"/>
                  <a:t>is </a:t>
                </a:r>
                <a:r>
                  <a:rPr lang="en-US" altLang="zh-TW" b="1" dirty="0" smtClean="0"/>
                  <a:t>maximum cloud </a:t>
                </a:r>
                <a:r>
                  <a:rPr lang="en-US" altLang="zh-TW" b="1" dirty="0"/>
                  <a:t>top.</a:t>
                </a:r>
                <a:endParaRPr lang="en-US" altLang="zh-TW" b="1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62128"/>
              </a:xfrm>
              <a:blipFill rotWithShape="1">
                <a:blip r:embed="rId2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網格間距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敏感度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為了進一步分析系統結構，在模擬中加入液態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tracer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，此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tracer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特性與水相同，但不會沉降，初始設定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1.5km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以下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邊界層區域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混合比為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，其餘則為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這結果與觀測研究一致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Blyth et al.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1988)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，亂流渦流會讓邊界層空氣與中層空氣充分混合，這現象只在最高水平解析的實驗中被模擬出來。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" y="2492896"/>
            <a:ext cx="8947049" cy="3888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圓角矩形圖說文字 4"/>
              <p:cNvSpPr/>
              <p:nvPr/>
            </p:nvSpPr>
            <p:spPr>
              <a:xfrm>
                <a:off x="1115616" y="1052736"/>
                <a:ext cx="4320480" cy="1440160"/>
              </a:xfrm>
              <a:prstGeom prst="wedgeRoundRectCallout">
                <a:avLst>
                  <a:gd name="adj1" fmla="val -5468"/>
                  <a:gd name="adj2" fmla="val 77770"/>
                  <a:gd name="adj3" fmla="val 16667"/>
                </a:avLst>
              </a:prstGeom>
              <a:solidFill>
                <a:schemeClr val="accent1">
                  <a:alpha val="9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經過</a:t>
                </a:r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9hr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模擬後的</a:t>
                </a:r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tracer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分布結果發現，</a:t>
                </a:r>
                <a:r>
                  <a:rPr lang="en-US" altLang="zh-TW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4km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跟</a:t>
                </a:r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1km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的實驗在</a:t>
                </a:r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3-6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公里處幾乎沒有</a:t>
                </a:r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tracer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，而在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0.25km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則是遍布所有高度。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5" name="圓角矩形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052736"/>
                <a:ext cx="4320480" cy="1440160"/>
              </a:xfrm>
              <a:prstGeom prst="wedgeRoundRectCallout">
                <a:avLst>
                  <a:gd name="adj1" fmla="val -5468"/>
                  <a:gd name="adj2" fmla="val 77770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444208" y="3573016"/>
            <a:ext cx="1440160" cy="172819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9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微物理方法敏感度實驗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比較</a:t>
                </a:r>
                <a:r>
                  <a:rPr lang="zh-TW" altLang="en-US" b="1" dirty="0">
                    <a:latin typeface="微軟正黑體" pitchFamily="34" charset="-120"/>
                    <a:ea typeface="微軟正黑體" pitchFamily="34" charset="-120"/>
                  </a:rPr>
                  <a:t>四個微物理方法的模擬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結果；並就</a:t>
                </a:r>
                <a:r>
                  <a:rPr lang="zh-TW" altLang="en-US" b="1" dirty="0">
                    <a:latin typeface="微軟正黑體" pitchFamily="34" charset="-120"/>
                    <a:ea typeface="微軟正黑體" pitchFamily="34" charset="-120"/>
                  </a:rPr>
                  <a:t>以下的三個部分，對微物理方法的敏感性做進一步的測試。</a:t>
                </a:r>
              </a:p>
              <a:p>
                <a:endParaRPr lang="en-US" altLang="zh-TW" b="1" dirty="0" smtClean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A.</a:t>
                </a:r>
                <a:r>
                  <a:rPr lang="zh-TW" alt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 </a:t>
                </a:r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1M&amp;2M</a:t>
                </a:r>
                <a:r>
                  <a:rPr lang="zh-TW" alt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的差異</a:t>
                </a:r>
                <a:endParaRPr lang="en-US" altLang="zh-TW" b="1" dirty="0" smtClean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/>
                            <a:ea typeface="微軟正黑體" pitchFamily="34" charset="-12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/>
                            <a:ea typeface="微軟正黑體" pitchFamily="34" charset="-120"/>
                          </a:rPr>
                          <m:t>𝑵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  <a:ea typeface="微軟正黑體" pitchFamily="34" charset="-12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在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2M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的設置下為預報參數，但在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1M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的設置下為一常數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1" i="1" smtClean="0">
                            <a:latin typeface="Cambria Math"/>
                            <a:ea typeface="微軟正黑體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 smtClean="0">
                                <a:latin typeface="Cambria Math"/>
                                <a:ea typeface="微軟正黑體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/>
                                <a:ea typeface="微軟正黑體" pitchFamily="34" charset="-12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/>
                                <a:ea typeface="微軟正黑體" pitchFamily="34" charset="-12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TW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。</a:t>
                </a:r>
                <a:endParaRPr lang="en-US" altLang="zh-TW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altLang="zh-TW" sz="2400" b="1" i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zh-TW" altLang="en-US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𝝁</m:t>
                        </m:r>
                      </m:sup>
                    </m:sSup>
                    <m:sSup>
                      <m:sSupPr>
                        <m:ctrlP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l-GR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altLang="zh-TW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𝑫</m:t>
                        </m:r>
                      </m:sup>
                    </m:sSup>
                  </m:oMath>
                </a14:m>
                <a:endParaRPr lang="en-US" altLang="zh-TW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988" r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" y="1178357"/>
            <a:ext cx="6984775" cy="567746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3059832" y="116632"/>
            <a:ext cx="5040560" cy="936104"/>
          </a:xfrm>
          <a:prstGeom prst="wedgeRoundRectCallout">
            <a:avLst>
              <a:gd name="adj1" fmla="val -32483"/>
              <a:gd name="adj2" fmla="val 79966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Er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(rainwater </a:t>
            </a:r>
            <a:r>
              <a:rPr lang="en-US" altLang="zh-TW" sz="2000" dirty="0" smtClean="0"/>
              <a:t>evaporation rate)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在對流區域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較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高，而在層狀區域較低的特徵，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2M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的模擬有掌握到。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780928"/>
            <a:ext cx="1512168" cy="6170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12160" y="2424596"/>
            <a:ext cx="1152128" cy="10081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203848" y="2401447"/>
            <a:ext cx="576064" cy="10081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88024" y="2780928"/>
            <a:ext cx="1080120" cy="6170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03648" y="5301208"/>
            <a:ext cx="2376264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788024" y="5301208"/>
            <a:ext cx="2376264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" y="1223135"/>
            <a:ext cx="6842987" cy="5143783"/>
          </a:xfrm>
          <a:prstGeom prst="rect">
            <a:avLst/>
          </a:prstGeom>
        </p:spPr>
      </p:pic>
      <p:sp>
        <p:nvSpPr>
          <p:cNvPr id="14" name="圓角矩形圖說文字 13"/>
          <p:cNvSpPr/>
          <p:nvPr/>
        </p:nvSpPr>
        <p:spPr>
          <a:xfrm>
            <a:off x="5868144" y="316439"/>
            <a:ext cx="3024336" cy="864096"/>
          </a:xfrm>
          <a:prstGeom prst="wedgeRoundRectCallout">
            <a:avLst>
              <a:gd name="adj1" fmla="val -46180"/>
              <a:gd name="adj2" fmla="val 71010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2M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有成功模擬出層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狀區域，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1M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則未模擬出。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9632" y="1494868"/>
            <a:ext cx="1800200" cy="9297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725325" y="1500610"/>
            <a:ext cx="1512168" cy="940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3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</m:e>
                      </m:d>
                      <m:r>
                        <a:rPr lang="en-US" altLang="zh-TW" b="1" i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zh-TW" alt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𝝁</m:t>
                          </m:r>
                        </m:sup>
                      </m:sSup>
                      <m:sSup>
                        <m:sSupPr>
                          <m:ctrlP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𝝀</m:t>
                          </m:r>
                          <m:r>
                            <a:rPr lang="en-US" altLang="zh-TW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𝑫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Two – moment</a:t>
                </a:r>
                <a:endParaRPr lang="en-US" altLang="zh-TW" b="1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l-GR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m:t>𝝀</m:t>
                    </m:r>
                    <m:r>
                      <a:rPr lang="el-GR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l-GR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TW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𝒄𝑵</m:t>
                                </m:r>
                                <m:r>
                                  <a:rPr lang="el-GR" altLang="zh-TW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𝜞</m:t>
                                </m:r>
                                <m:d>
                                  <m:dPr>
                                    <m:ctrlPr>
                                      <a:rPr lang="el-GR" altLang="zh-TW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zh-TW" altLang="el-GR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  <m:t>𝝁</m:t>
                                    </m:r>
                                    <m:r>
                                      <a:rPr lang="en-US" altLang="zh-TW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TW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l-GR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𝜞</m:t>
                                </m:r>
                                <m:d>
                                  <m:dPr>
                                    <m:ctrlPr>
                                      <a:rPr lang="el-GR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zh-TW" altLang="el-GR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  <m:t>𝝁</m:t>
                                    </m:r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TW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l-GR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a typeface="Cambria Math"/>
                              </a:rPr>
                              <m:t>𝒅</m:t>
                            </m:r>
                          </m:den>
                        </m:f>
                      </m:sup>
                    </m:sSup>
                  </m:oMath>
                </a14:m>
                <a:r>
                  <a:rPr lang="zh-TW" alt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</a:t>
                </a:r>
                <a:endParaRPr lang="en-US" altLang="zh-TW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𝑵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𝟎</m:t>
                        </m:r>
                      </m:sub>
                    </m:sSub>
                    <m:r>
                      <a:rPr lang="en-US" altLang="zh-TW" b="1" i="1" smtClean="0">
                        <a:solidFill>
                          <a:schemeClr val="bg2">
                            <a:lumMod val="50000"/>
                          </a:schemeClr>
                        </a:solidFill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a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zh-TW" altLang="en-US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𝝁</m:t>
                                </m:r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a typeface="Cambria Math"/>
                              </a:rPr>
                              <m:t>𝚪</m:t>
                            </m:r>
                            <m:d>
                              <m:dPr>
                                <m:ctrlP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zh-TW" altLang="en-US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𝝁</m:t>
                                </m:r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a typeface="Cambria Math"/>
                                  </a:rPr>
                                  <m:t>𝟏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altLang="zh-TW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b="1" i="1">
                        <a:ea typeface="Cambria Math"/>
                      </a:rPr>
                      <m:t>𝝁</m:t>
                    </m:r>
                  </m:oMath>
                </a14:m>
                <a:r>
                  <a:rPr lang="en-US" altLang="zh-TW" b="1" dirty="0" smtClean="0">
                    <a:ea typeface="微軟正黑體" pitchFamily="34" charset="-120"/>
                  </a:rPr>
                  <a:t> </a:t>
                </a:r>
                <a:r>
                  <a:rPr lang="en-US" altLang="zh-TW" b="1" dirty="0">
                    <a:ea typeface="微軟正黑體" pitchFamily="34" charset="-120"/>
                  </a:rPr>
                  <a:t>is a function of </a:t>
                </a:r>
                <a:r>
                  <a:rPr lang="en-US" altLang="zh-TW" b="1" dirty="0" smtClean="0">
                    <a:ea typeface="微軟正黑體" pitchFamily="34" charset="-120"/>
                  </a:rPr>
                  <a:t>the predicted </a:t>
                </a:r>
                <a:r>
                  <a:rPr lang="en-US" altLang="zh-TW" b="1" dirty="0">
                    <a:ea typeface="微軟正黑體" pitchFamily="34" charset="-120"/>
                  </a:rPr>
                  <a:t>droplet number concentration following the </a:t>
                </a:r>
                <a:r>
                  <a:rPr lang="en-US" altLang="zh-TW" b="1" dirty="0" smtClean="0">
                    <a:ea typeface="微軟正黑體" pitchFamily="34" charset="-120"/>
                  </a:rPr>
                  <a:t>observations.</a:t>
                </a:r>
              </a:p>
              <a:p>
                <a:endParaRPr lang="en-US" altLang="zh-TW" b="1" dirty="0">
                  <a:ea typeface="微軟正黑體" pitchFamily="34" charset="-120"/>
                </a:endParaRPr>
              </a:p>
              <a:p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One 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</a:rPr>
                  <a:t>– </a:t>
                </a:r>
                <a:r>
                  <a:rPr lang="en-US" altLang="zh-TW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moment</a:t>
                </a:r>
              </a:p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chemeClr val="tx1"/>
                        </a:solidFill>
                        <a:ea typeface="Cambria Math"/>
                      </a:rPr>
                      <m:t>𝒒</m:t>
                    </m:r>
                  </m:oMath>
                </a14:m>
                <a:r>
                  <a:rPr lang="zh-TW" alt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altLang="zh-TW" b="1" dirty="0">
                    <a:solidFill>
                      <a:schemeClr val="tx1"/>
                    </a:solidFill>
                  </a:rPr>
                  <a:t>predicted </a:t>
                </a:r>
                <a:r>
                  <a:rPr lang="zh-TW" altLang="en-US" b="1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</a:rPr>
                          <m:t>𝑵</m:t>
                        </m:r>
                      </m:e>
                      <m:sub>
                        <m:r>
                          <a:rPr lang="en-US" altLang="zh-TW" b="1" i="1">
                            <a:solidFill>
                              <a:schemeClr val="tx1"/>
                            </a:solidFill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zh-TW" altLang="en-US" b="1" i="1">
                        <a:solidFill>
                          <a:schemeClr val="tx1"/>
                        </a:solidFill>
                        <a:ea typeface="Cambria Math"/>
                      </a:rPr>
                      <m:t>𝝁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b="1" dirty="0" smtClean="0">
                    <a:solidFill>
                      <a:schemeClr val="tx1"/>
                    </a:solidFill>
                    <a:ea typeface="微軟正黑體" pitchFamily="34" charset="-120"/>
                  </a:rPr>
                  <a:t>is </a:t>
                </a:r>
                <a:r>
                  <a:rPr lang="en-US" altLang="zh-TW" b="1" dirty="0" smtClean="0">
                    <a:solidFill>
                      <a:schemeClr val="tx1"/>
                    </a:solidFill>
                  </a:rPr>
                  <a:t>specified</a:t>
                </a:r>
                <a:r>
                  <a:rPr lang="en-US" altLang="zh-TW" b="1" dirty="0">
                    <a:ea typeface="微軟正黑體" pitchFamily="34" charset="-120"/>
                  </a:rPr>
                  <a:t>.</a:t>
                </a:r>
                <a:endParaRPr lang="en-US" altLang="zh-TW" b="1" dirty="0">
                  <a:solidFill>
                    <a:schemeClr val="tx1"/>
                  </a:solidFill>
                </a:endParaRPr>
              </a:p>
              <a:p>
                <a:endParaRPr lang="en-US" altLang="zh-TW" b="1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363354"/>
                  </p:ext>
                </p:extLst>
              </p:nvPr>
            </p:nvGraphicFramePr>
            <p:xfrm>
              <a:off x="3131840" y="1950720"/>
              <a:ext cx="1584176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1152128"/>
                  </a:tblGrid>
                  <a:tr h="154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zh-TW" altLang="en-US" b="1" i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顆粒直徑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截距值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zh-TW" altLang="en-US" b="1" i="1" dirty="0">
                            <a:solidFill>
                              <a:schemeClr val="tx1"/>
                            </a:solidFill>
                            <a:effectLst/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altLang="zh-TW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zh-TW" altLang="en-US" b="1" i="1" dirty="0">
                            <a:solidFill>
                              <a:schemeClr val="tx1"/>
                            </a:solidFill>
                            <a:effectLst/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slope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363354"/>
                  </p:ext>
                </p:extLst>
              </p:nvPr>
            </p:nvGraphicFramePr>
            <p:xfrm>
              <a:off x="3131840" y="1950720"/>
              <a:ext cx="1584176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115212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08" t="-8333" r="-266197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顆粒直徑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08" t="-106557" r="-26619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截距值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08" t="-206557" r="-26619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08" t="-306557" r="-26619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slope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060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微物理方法敏感度實驗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Hail or </a:t>
            </a:r>
            <a:r>
              <a:rPr lang="en-US" altLang="zh-TW" b="1" dirty="0" err="1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Graupel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的選擇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在不少先前的研究中，冰相粒子的選擇不同，對於模擬結果也有差異。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(e.g., Lord et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al.1984; </a:t>
            </a:r>
            <a:r>
              <a:rPr lang="en-US" altLang="zh-TW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Fovell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and Ogura 1988; Liu et al. 1997; Gilmore et al.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2004)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因為模式設定中，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GRPL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的差異只在密度和落速上，因此分別測試此兩項參數的敏感性。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6867943" cy="26507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56176" y="3273202"/>
            <a:ext cx="864096" cy="1800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40224" y="3273202"/>
            <a:ext cx="792088" cy="1800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2915815" y="5674061"/>
            <a:ext cx="5239669" cy="1071555"/>
          </a:xfrm>
          <a:prstGeom prst="wedgeRoundRectCallout">
            <a:avLst>
              <a:gd name="adj1" fmla="val 5300"/>
              <a:gd name="adj2" fmla="val -83205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模擬結果顯示，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GRPL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模擬的對流區域比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的區域來的大，但是與層狀區域間的過渡區域，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有成功的掌握到。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5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微物理方法敏感度實驗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次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模擬整體上來看是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較接近於觀測結果，但隨著地區以及天氣系統等條件的不同，適用的結果也會有所差異。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0573"/>
            <a:ext cx="7200800" cy="5583976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4890641" y="0"/>
            <a:ext cx="3816424" cy="1013228"/>
          </a:xfrm>
          <a:prstGeom prst="wedgeRoundRectCallout">
            <a:avLst>
              <a:gd name="adj1" fmla="val -43053"/>
              <a:gd name="adj2" fmla="val 76925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敏感性測試結果上來看，改變落速的影響較改變密度來的大。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0224" y="1565176"/>
            <a:ext cx="792088" cy="44561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228184" y="1484784"/>
            <a:ext cx="1080120" cy="45365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微物理方法敏感度實驗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解析度對微物理方法的影響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在先前的討論中，比較了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GRPL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的差異，這部分是改變解析度對於系統發展的模擬。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因此在整體的結果上來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看，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0.25km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比較能適用微物理方法的敏感度測試，而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則不適合。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0" y="1245318"/>
            <a:ext cx="7218543" cy="5496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圓角矩形圖說文字 4"/>
              <p:cNvSpPr/>
              <p:nvPr/>
            </p:nvSpPr>
            <p:spPr>
              <a:xfrm>
                <a:off x="2636690" y="160198"/>
                <a:ext cx="4320479" cy="1063986"/>
              </a:xfrm>
              <a:prstGeom prst="wedgeRoundRectCallout">
                <a:avLst>
                  <a:gd name="adj1" fmla="val -1712"/>
                  <a:gd name="adj2" fmla="val 66905"/>
                  <a:gd name="adj3" fmla="val 16667"/>
                </a:avLst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比較之下，可以發現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4km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的發展程度與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0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1km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及</a:t>
                </a:r>
                <a:r>
                  <a:rPr lang="en-US" altLang="zh-TW" sz="2000" b="1" dirty="0" smtClean="0">
                    <a:latin typeface="微軟正黑體" pitchFamily="34" charset="-120"/>
                    <a:ea typeface="微軟正黑體" pitchFamily="34" charset="-120"/>
                  </a:rPr>
                  <a:t>0.25km</a:t>
                </a:r>
                <a:r>
                  <a:rPr lang="zh-TW" altLang="en-US" sz="2000" b="1" dirty="0" smtClean="0">
                    <a:latin typeface="微軟正黑體" pitchFamily="34" charset="-120"/>
                    <a:ea typeface="微軟正黑體" pitchFamily="34" charset="-120"/>
                  </a:rPr>
                  <a:t>慢得多，沒有模擬出層狀區域的特徵。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5" name="圓角矩形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90" y="160198"/>
                <a:ext cx="4320479" cy="1063986"/>
              </a:xfrm>
              <a:prstGeom prst="wedgeRoundRectCallout">
                <a:avLst>
                  <a:gd name="adj1" fmla="val -1712"/>
                  <a:gd name="adj2" fmla="val 66905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180480" y="1548184"/>
            <a:ext cx="2067201" cy="12961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796930" y="1539031"/>
            <a:ext cx="1944216" cy="12961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5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關鍵字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CSRMs </a:t>
                </a:r>
                <a:r>
                  <a:rPr lang="en-US" altLang="zh-TW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(Cloud-system-resolving models</a:t>
                </a:r>
                <a:r>
                  <a:rPr lang="zh-TW" alt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雲解析模式</a:t>
                </a:r>
                <a:r>
                  <a:rPr lang="en-US" altLang="zh-TW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指具有足夠的解析度，能直接解析雲的模式；水平網格間距</a:t>
                </a:r>
                <a14:m>
                  <m:oMath xmlns:m="http://schemas.openxmlformats.org/officeDocument/2006/math">
                    <m:r>
                      <a:rPr lang="zh-TW" altLang="en-US" b="1" i="1">
                        <a:latin typeface="Cambria Math"/>
                      </a:rPr>
                      <m:t>∆</m:t>
                    </m:r>
                    <m:r>
                      <a:rPr lang="en-US" altLang="zh-TW" b="1" i="1">
                        <a:latin typeface="Cambria Math"/>
                      </a:rPr>
                      <m:t>𝒙</m:t>
                    </m:r>
                  </m:oMath>
                </a14:m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能解析到的最小波長為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4</a:t>
                </a:r>
                <a:r>
                  <a:rPr lang="zh-TW" altLang="en-US" b="1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b="1" i="1">
                        <a:latin typeface="Cambria Math"/>
                      </a:rPr>
                      <m:t>∆</m:t>
                    </m:r>
                    <m:r>
                      <a:rPr lang="en-US" altLang="zh-TW" b="1" i="1">
                        <a:latin typeface="Cambria Math"/>
                      </a:rPr>
                      <m:t>𝒙</m:t>
                    </m:r>
                  </m:oMath>
                </a14:m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，所以一般認為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∆</m:t>
                    </m:r>
                    <m:r>
                      <a:rPr lang="en-US" altLang="zh-TW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要小於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2km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，才具有足夠解析積雲的能力。</a:t>
                </a:r>
                <a:endParaRPr lang="en-US" altLang="zh-TW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Subgrid</a:t>
                </a:r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scale </a:t>
                </a:r>
                <a:r>
                  <a:rPr lang="en-US" altLang="zh-TW" b="1" dirty="0" smtClean="0">
                    <a:solidFill>
                      <a:schemeClr val="accent5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次網格尺度</a:t>
                </a:r>
                <a:r>
                  <a:rPr lang="en-US" altLang="zh-TW" b="1" dirty="0" smtClean="0">
                    <a:solidFill>
                      <a:schemeClr val="accent5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對於尺度更小的物理過程，因為無法直接解析，所以必須進一步使用參數化方法來表示其物理過程的貢獻部分，則稱為次網格尺度。</a:t>
                </a:r>
                <a:endParaRPr lang="en-US" altLang="zh-TW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988" r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3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結論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本次模擬在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VORTEX2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期間內觀測到的一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Squall line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，並且進行了多項敏感度的測試實驗。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解析度的測試上，結果顯示提高解析度能對整個系統的模擬有不錯的改進，水平網格間距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的結果就明顯與觀測分析的資料有所差異。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的模擬結果，比起使用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更接近於觀測分析；另外使用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2M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對於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模擬結果的提升，在高水平解析度的條件下比較明顯。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68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結論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綜合比較所有的模擬實驗，是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8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altLang="zh-TW" sz="2800" b="1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0.25km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，並使用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2M-HAIL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的模擬結果最接近觀測分析。</a:t>
                </a:r>
                <a:endParaRPr lang="en-US" altLang="zh-TW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但所有實驗模擬的冷池都相對觀測分析較濕且較低溫，這部分的原因在本次實驗中尚不明確。</a:t>
                </a:r>
                <a:endParaRPr lang="en-US" altLang="zh-TW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未來的方向可能是針對不同的環境條件，如降低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CAPE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等，再重複類似的分析。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741" r="-3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7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914400"/>
          </a:xfrm>
        </p:spPr>
        <p:txBody>
          <a:bodyPr>
            <a:normAutofit/>
          </a:bodyPr>
          <a:lstStyle/>
          <a:p>
            <a:pPr algn="r"/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</a:rPr>
              <a:t>END</a:t>
            </a:r>
            <a:endParaRPr lang="zh-TW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One-moment  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Two-moment scheme 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(1M&amp;2M)</a:t>
            </a: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早期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ne-moment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scheme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，是僅針對水相粒子的質量混合比做預報，而對於粒子濃度則由給定粒徑譜進行診斷分析，但是由於降水型態的不同，粒徑譜也會有所改變，進而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導致降水場的模擬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誤差。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而為了改善這種情況，發展出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two-moment scheme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，把粒子濃度加入預報，增加降水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粒子粒徑譜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隨時間變化的自由度，使雲微物理過程更加合理。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20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前言及前人研究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中尺度對流系統是熱帶及中緯度地區重要的天氣事件，產生的降水，也占了地球上降水的一大部分。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而因此發展出的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CSRMs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，因為能解析中尺度及較大對流尺度的動力過程，再加上電腦處理速度的進步，對於中尺度對流系統有更好的掌握。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不過儘管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CSRMs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能解析中尺度對流系統的動力，但依然存在其限制以及不確定性；特別是發生於次網格尺度的物理過程。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80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前言及前人研究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而這些物理過程包括了雲和降水的微物理，雲與輻射的交互作用，以及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小尺度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亂流等，這些過程如何影響中尺度對流系統的動力，都是重要的研究課題。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因此影響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CSRMs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模擬不確定性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的一個重要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部分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，就是在於次網格尺度微物理過程的參數化。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早期部分模擬僅針對液態水相粒子做處理，但後來的研究指出，冰相粒子的微物理過程也有很大的影響。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(e.g., Lord et al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1984; </a:t>
            </a:r>
            <a:r>
              <a:rPr lang="en-US" altLang="zh-TW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Fovell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and Ogura 1988; Liu et al. 1997; Gilmore et al. 2004a).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1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前言及前人研究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冰相的微物理過程對於對流系統而言，除了結凍及融化對潛熱的影響外，相對於雨水不同的落速及選用不同類型的冰相粒子，都是微物理方法不確定性的原因。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使用三種類型的冰相粒子模擬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(cloud ice, snow, hail)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，比起使用兩種冰相粒子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(cloud ice, snow)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，能更好的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表現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squall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line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的降水。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Fovell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and Ogura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1988)</a:t>
            </a:r>
          </a:p>
          <a:p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而分別使用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graupel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hail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模擬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tropical squall line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，也能在敏感性測試的結果看出兩者的差異。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McCumber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et al. 1991)</a:t>
            </a:r>
          </a:p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3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前言及前人研究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在微物理的過程，選用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one-moment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scheme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two-moment scheme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，對於模擬的結果也有不同的差異。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模擬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squall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line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時，使用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two-moment scheme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所模擬的冷池強度及雷達回波的垂直分布都更接近於真實結果。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(Morrison et al. 2009)</a:t>
            </a:r>
          </a:p>
          <a:p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綜合以上的分析，本次研究對於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VORTEX2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期間所完整觀測到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squall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line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進行模擬；並且著重於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設置下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結構及強度的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敏感性進行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分析</a:t>
            </a:r>
            <a:r>
              <a:rPr lang="zh-TW" altLang="en-US" dirty="0"/>
              <a:t>。</a:t>
            </a:r>
          </a:p>
          <a:p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模式設置及研究方法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模式設置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使用三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維非靜力數值模式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CM1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(Bryan et al.)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，網格大小為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576 km 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×</a:t>
            </a:r>
            <a:r>
              <a:rPr lang="nn-NO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144 </a:t>
            </a:r>
            <a:r>
              <a:rPr lang="nn-NO" altLang="zh-TW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km × 25 </a:t>
            </a:r>
            <a:r>
              <a:rPr lang="nn-NO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，垂直分層共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層，水平網格間距分為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4km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1km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0.25km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三種。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積分步長為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秒，共積分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小時，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輻射傳輸，地表熱通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量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和科氏加速，三種解析度的設置皆相同；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squall line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的初始冷池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條件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，參考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(Weisman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et al. 1997)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的設置。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91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3435</TotalTime>
  <Words>2892</Words>
  <Application>Microsoft Office PowerPoint</Application>
  <PresentationFormat>如螢幕大小 (4:3)</PresentationFormat>
  <Paragraphs>223</Paragraphs>
  <Slides>32</Slides>
  <Notes>2</Notes>
  <HiddenSlides>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原創</vt:lpstr>
      <vt:lpstr>模擬Squall Line之解析度與微物理參數化的敏感度實驗</vt:lpstr>
      <vt:lpstr>大綱</vt:lpstr>
      <vt:lpstr>關鍵字</vt:lpstr>
      <vt:lpstr>關鍵字</vt:lpstr>
      <vt:lpstr>前言及前人研究</vt:lpstr>
      <vt:lpstr>前言及前人研究</vt:lpstr>
      <vt:lpstr>前言及前人研究</vt:lpstr>
      <vt:lpstr>前言及前人研究</vt:lpstr>
      <vt:lpstr>模式設置及研究方法</vt:lpstr>
      <vt:lpstr>模式設置及研究方法</vt:lpstr>
      <vt:lpstr>模式設置及研究方法</vt:lpstr>
      <vt:lpstr>模式設置及研究方法</vt:lpstr>
      <vt:lpstr>模擬結果討論</vt:lpstr>
      <vt:lpstr>VORTEX2分析的比較</vt:lpstr>
      <vt:lpstr>VORTEX2分析的比較</vt:lpstr>
      <vt:lpstr>VORTEX2分析的比較</vt:lpstr>
      <vt:lpstr>水平網格間距敏感度實驗</vt:lpstr>
      <vt:lpstr>水平網格間距敏感度實驗</vt:lpstr>
      <vt:lpstr>水平網格間距敏感度實驗</vt:lpstr>
      <vt:lpstr>水平網格間距敏感度實驗</vt:lpstr>
      <vt:lpstr>水平網格間距敏感度實驗</vt:lpstr>
      <vt:lpstr>水平網格間距敏感度實驗</vt:lpstr>
      <vt:lpstr>PowerPoint 簡報</vt:lpstr>
      <vt:lpstr>水平網格間距敏感度實驗</vt:lpstr>
      <vt:lpstr>微物理方法敏感度實驗</vt:lpstr>
      <vt:lpstr>N(D)=N_0 D^μ e^(-λD)</vt:lpstr>
      <vt:lpstr>微物理方法敏感度實驗</vt:lpstr>
      <vt:lpstr>微物理方法敏感度實驗</vt:lpstr>
      <vt:lpstr>微物理方法敏感度實驗</vt:lpstr>
      <vt:lpstr>結論</vt:lpstr>
      <vt:lpstr>結論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weiwilliam</dc:creator>
  <cp:lastModifiedBy>weiwilliam</cp:lastModifiedBy>
  <cp:revision>150</cp:revision>
  <dcterms:created xsi:type="dcterms:W3CDTF">2011-09-26T00:36:59Z</dcterms:created>
  <dcterms:modified xsi:type="dcterms:W3CDTF">2011-10-07T05:34:45Z</dcterms:modified>
</cp:coreProperties>
</file>