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941E-5562-4662-ACE1-2B93B54588A2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8E1B-9708-4039-8A1C-41CC77ED76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56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8E1B-9708-4039-8A1C-41CC77ED767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668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000">
              <a:srgbClr val="85C2FF"/>
            </a:gs>
            <a:gs pos="9000">
              <a:srgbClr val="C4D6EB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DCBB6D-2E4A-4514-9EB8-7249D422CF5C}" type="datetimeFigureOut">
              <a:rPr lang="zh-TW" altLang="en-US" smtClean="0"/>
              <a:pPr/>
              <a:t>2011/5/31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3DDD30-420A-4651-B816-4CA9E37594F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848872" cy="1512168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/>
              <a:t>An Observational and Modeling Study of an Atmospheric Internal Bore during</a:t>
            </a:r>
            <a:br>
              <a:rPr lang="en-US" altLang="zh-TW" sz="2800" b="1" dirty="0"/>
            </a:br>
            <a:r>
              <a:rPr lang="en-US" altLang="zh-TW" sz="2800" b="1" dirty="0"/>
              <a:t>NAME 2004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1112862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Martin, E. R., and R. H. Johnson, 2008: An observational and modeling study of an atmospheric internal bore during NAME 2004. </a:t>
            </a:r>
            <a:r>
              <a:rPr lang="en-US" altLang="zh-TW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Mon. </a:t>
            </a:r>
            <a:r>
              <a:rPr lang="en-US" altLang="zh-TW" i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Wea</a:t>
            </a:r>
            <a:r>
              <a:rPr lang="en-US" altLang="zh-TW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Rev.</a:t>
            </a:r>
            <a:r>
              <a:rPr lang="en-US" altLang="zh-TW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136</a:t>
            </a:r>
            <a:r>
              <a:rPr lang="en-US" altLang="zh-TW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4150–4167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79613" y="39330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講員：周俊宇</a:t>
            </a:r>
            <a:endParaRPr lang="en-US" altLang="zh-TW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指導</a:t>
            </a:r>
            <a:r>
              <a:rPr lang="zh-TW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教授：楊明仁教授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B. 915-MHz</a:t>
            </a:r>
            <a:r>
              <a:rPr lang="zh-TW" altLang="en-US" dirty="0" smtClean="0">
                <a:latin typeface="+mj-ea"/>
                <a:ea typeface="+mj-ea"/>
              </a:rPr>
              <a:t> 督卜勒</a:t>
            </a:r>
            <a:r>
              <a:rPr lang="zh-TW" altLang="en-US" dirty="0">
                <a:latin typeface="+mj-ea"/>
                <a:ea typeface="+mj-ea"/>
              </a:rPr>
              <a:t>剖</a:t>
            </a:r>
            <a:r>
              <a:rPr lang="zh-TW" altLang="en-US" dirty="0" smtClean="0">
                <a:latin typeface="+mj-ea"/>
                <a:ea typeface="+mj-ea"/>
              </a:rPr>
              <a:t>風儀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儀器設置於</a:t>
            </a:r>
            <a:r>
              <a:rPr lang="en-US" altLang="zh-TW" dirty="0" smtClean="0">
                <a:latin typeface="+mj-ea"/>
                <a:ea typeface="+mj-ea"/>
              </a:rPr>
              <a:t>Bahia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Kino</a:t>
            </a:r>
            <a:r>
              <a:rPr lang="zh-TW" altLang="en-US" dirty="0" smtClean="0">
                <a:latin typeface="+mj-ea"/>
                <a:ea typeface="+mj-ea"/>
              </a:rPr>
              <a:t>探空站理想的位置，主要是為了收集低層大氣垂直結構的數據，並且與衛星雲圖做結合。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接下來是就</a:t>
            </a:r>
            <a:r>
              <a:rPr lang="en-US" altLang="zh-TW" dirty="0" smtClean="0">
                <a:latin typeface="+mj-ea"/>
                <a:ea typeface="+mj-ea"/>
              </a:rPr>
              <a:t>SNR</a:t>
            </a:r>
            <a:r>
              <a:rPr lang="zh-TW" altLang="en-US" dirty="0" smtClean="0">
                <a:latin typeface="+mj-ea"/>
                <a:ea typeface="+mj-ea"/>
              </a:rPr>
              <a:t>、垂直速度、譜寬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en-US" altLang="zh-TW" dirty="0">
                <a:latin typeface="+mj-ea"/>
                <a:ea typeface="+mj-ea"/>
              </a:rPr>
              <a:t>Spectral </a:t>
            </a:r>
            <a:r>
              <a:rPr lang="en-US" altLang="zh-TW" dirty="0" smtClean="0">
                <a:latin typeface="+mj-ea"/>
                <a:ea typeface="+mj-ea"/>
              </a:rPr>
              <a:t>width)</a:t>
            </a:r>
            <a:r>
              <a:rPr lang="zh-TW" altLang="en-US" dirty="0" smtClean="0">
                <a:latin typeface="+mj-ea"/>
                <a:ea typeface="+mj-ea"/>
              </a:rPr>
              <a:t>以及水平風速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每半小時一筆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的垂直結構分析。</a:t>
            </a:r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5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7617"/>
            <a:ext cx="6428129" cy="6858000"/>
          </a:xfrm>
          <a:prstGeom prst="rect">
            <a:avLst/>
          </a:prstGeom>
        </p:spPr>
      </p:pic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107504" y="764704"/>
            <a:ext cx="2736304" cy="1415180"/>
          </a:xfrm>
          <a:prstGeom prst="wedgeRectCallout">
            <a:avLst>
              <a:gd name="adj1" fmla="val 66133"/>
              <a:gd name="adj2" fmla="val -14362"/>
            </a:avLst>
          </a:prstGeom>
          <a:solidFill>
            <a:schemeClr val="accent4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在一開始可以看到靠近地表附近淺層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(200-400m)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SNR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有所增強，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主要是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由於地表的穩定層導致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71500" y="1423800"/>
            <a:ext cx="2808312" cy="1512168"/>
          </a:xfrm>
          <a:prstGeom prst="wedgeRectCallout">
            <a:avLst>
              <a:gd name="adj1" fmla="val 127256"/>
              <a:gd name="adj2" fmla="val -47428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而在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0430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後，則可以看出小於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處的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SNR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快速增強，這部分也與圖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所見的上升氣流部分一致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136103" y="320166"/>
            <a:ext cx="2736304" cy="2304256"/>
          </a:xfrm>
          <a:prstGeom prst="wedgeRectCallout">
            <a:avLst>
              <a:gd name="adj1" fmla="val 220102"/>
              <a:gd name="adj2" fmla="val 922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底層高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SNR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的區域通過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0600UTC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時的深度，則是證明其為一個大氣擾動所造成的大氣孔，是因為這部分與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Koch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等人於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年研究的結果類似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57859" y="1700808"/>
            <a:ext cx="2847599" cy="2664296"/>
          </a:xfrm>
          <a:prstGeom prst="wedgeRectCallout">
            <a:avLst>
              <a:gd name="adj1" fmla="val 64606"/>
              <a:gd name="adj2" fmla="val -22267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垂直速度的最大值約為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4-5m/s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，而有一些特性能支持這是一個波狀的大氣內孔的論點。第一個是其最大的垂直動量與之前研究類似，另一個特性則是垂直速度延伸的高度較觀察到的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SNR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增強的區域來的高。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136434" y="2564904"/>
            <a:ext cx="2808312" cy="3312368"/>
          </a:xfrm>
          <a:prstGeom prst="wedgeRectCallout">
            <a:avLst>
              <a:gd name="adj1" fmla="val 63511"/>
              <a:gd name="adj2" fmla="val -5502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在邊界層中，影響譜寬貢獻度最大的為亂流，其次則是風切的貢獻。可由圖看出在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0440UTC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後，小於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處譜寬開始增強；這也表示擾動的亂流開始增強，並與表面的穩定層混合，這種上下層混合的運動也在</a:t>
            </a:r>
            <a:r>
              <a:rPr lang="en-US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Knupp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(2006)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的大氣孔實驗中被觀測到。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圖說文字 13"/>
          <p:cNvSpPr/>
          <p:nvPr/>
        </p:nvSpPr>
        <p:spPr>
          <a:xfrm>
            <a:off x="151764" y="4653136"/>
            <a:ext cx="2743378" cy="2016224"/>
          </a:xfrm>
          <a:prstGeom prst="wedgeRectCallout">
            <a:avLst>
              <a:gd name="adj1" fmla="val 72735"/>
              <a:gd name="adj2" fmla="val 8405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在水平風的變化來看，發現在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0430UTC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後，風向由西南風轉向東南風，表示其變化是由於通過大氣孔所導致，這部分也與衛星雲圖的大氣孔位置一致。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觀測分析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C.</a:t>
            </a:r>
            <a:r>
              <a:rPr lang="zh-TW" altLang="en-US" dirty="0" smtClean="0">
                <a:latin typeface="+mj-ea"/>
                <a:ea typeface="+mj-ea"/>
              </a:rPr>
              <a:t> 探空資料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由</a:t>
            </a:r>
            <a:r>
              <a:rPr lang="en-US" altLang="zh-TW" dirty="0">
                <a:latin typeface="+mj-ea"/>
                <a:ea typeface="+mj-ea"/>
              </a:rPr>
              <a:t>Bahia </a:t>
            </a:r>
            <a:r>
              <a:rPr lang="en-US" altLang="zh-TW" dirty="0" smtClean="0">
                <a:latin typeface="+mj-ea"/>
                <a:ea typeface="+mj-ea"/>
              </a:rPr>
              <a:t>Kino</a:t>
            </a:r>
            <a:r>
              <a:rPr lang="zh-TW" altLang="en-US" dirty="0" smtClean="0">
                <a:latin typeface="+mj-ea"/>
                <a:ea typeface="+mj-ea"/>
              </a:rPr>
              <a:t>站</a:t>
            </a:r>
            <a:r>
              <a:rPr lang="en-US" altLang="zh-TW" dirty="0" smtClean="0">
                <a:latin typeface="+mj-ea"/>
                <a:ea typeface="+mj-ea"/>
              </a:rPr>
              <a:t>7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31</a:t>
            </a:r>
            <a:r>
              <a:rPr lang="zh-TW" altLang="en-US" dirty="0" smtClean="0">
                <a:latin typeface="+mj-ea"/>
                <a:ea typeface="+mj-ea"/>
              </a:rPr>
              <a:t>日</a:t>
            </a:r>
            <a:r>
              <a:rPr lang="en-US" altLang="zh-TW" dirty="0" smtClean="0">
                <a:latin typeface="+mj-ea"/>
                <a:ea typeface="+mj-ea"/>
              </a:rPr>
              <a:t>0000UTC</a:t>
            </a:r>
            <a:r>
              <a:rPr lang="zh-TW" altLang="en-US" dirty="0">
                <a:latin typeface="+mj-ea"/>
                <a:ea typeface="+mj-ea"/>
              </a:rPr>
              <a:t>進行探空觀測</a:t>
            </a:r>
            <a:r>
              <a:rPr lang="zh-TW" altLang="en-US" dirty="0" smtClean="0">
                <a:latin typeface="+mj-ea"/>
                <a:ea typeface="+mj-ea"/>
              </a:rPr>
              <a:t>，但此時還大氣孔尚未通過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通過時間在</a:t>
            </a:r>
            <a:r>
              <a:rPr lang="en-US" altLang="zh-TW" dirty="0" smtClean="0">
                <a:latin typeface="+mj-ea"/>
                <a:ea typeface="+mj-ea"/>
              </a:rPr>
              <a:t>0430</a:t>
            </a:r>
            <a:r>
              <a:rPr lang="zh-TW" altLang="en-US" dirty="0" smtClean="0">
                <a:latin typeface="+mj-ea"/>
                <a:ea typeface="+mj-ea"/>
              </a:rPr>
              <a:t>之後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，所以此探空資料則用來分析大氣孔通過前的環境。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8214772" cy="6858000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395536" y="404664"/>
            <a:ext cx="5436096" cy="2016224"/>
          </a:xfrm>
          <a:prstGeom prst="wedgeRectCallout">
            <a:avLst>
              <a:gd name="adj1" fmla="val 33411"/>
              <a:gd name="adj2" fmla="val 7618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0000UTC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的探空資料，可以看出從地面延伸至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250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米有一穩定層存在，但是其原因並不是夜間冷卻所造成，而推論是由於低層海風的影響；海風在午後沿著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GOC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的東側海岸延伸，使得大氣孔能沿著這一穩定層向探空站位置移動。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6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D.</a:t>
            </a:r>
            <a:r>
              <a:rPr lang="zh-TW" altLang="en-US" dirty="0" smtClean="0">
                <a:latin typeface="+mj-ea"/>
                <a:ea typeface="+mj-ea"/>
              </a:rPr>
              <a:t>地面觀測資料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這部份則是就地面觀測的資料，異常氣壓值、溫度、露點溫度、風向及風速分析。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1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觀測分析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767" y="1219200"/>
            <a:ext cx="8016465" cy="4937125"/>
          </a:xfrm>
        </p:spPr>
      </p:pic>
      <p:sp>
        <p:nvSpPr>
          <p:cNvPr id="5" name="矩形圖說文字 4"/>
          <p:cNvSpPr/>
          <p:nvPr/>
        </p:nvSpPr>
        <p:spPr>
          <a:xfrm>
            <a:off x="1871700" y="188640"/>
            <a:ext cx="6552728" cy="1048107"/>
          </a:xfrm>
          <a:prstGeom prst="wedgeRectCallout">
            <a:avLst>
              <a:gd name="adj1" fmla="val -2757"/>
              <a:gd name="adj2" fmla="val 71138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在溫度變化上，沒有看到明顯的變化，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0440UTC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大氣孔通過，在通過後的露點溫度有明顯升高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2-3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ﾟ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，異常氣壓值在通過後的平均值還是高於通過前，顯示通過後較潮濕。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871700" y="188640"/>
            <a:ext cx="6912768" cy="1048107"/>
          </a:xfrm>
          <a:prstGeom prst="wedgeRectCallout">
            <a:avLst>
              <a:gd name="adj1" fmla="val -15732"/>
              <a:gd name="adj2" fmla="val 66705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接著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來看大氣孔通過時的變化，能明顯發現露點溫度及氣壓異常值有一個明顯的驟降，溫度則是略微上升，對照先前的一些研究，也指出大氣孔通過時較為乾燥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037468" y="2996952"/>
            <a:ext cx="7494972" cy="792088"/>
          </a:xfrm>
          <a:prstGeom prst="wedgeRectCallout">
            <a:avLst>
              <a:gd name="adj1" fmla="val -8389"/>
              <a:gd name="adj2" fmla="val 7494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在風速及風向的變化上，可以看見在大氣孔通過時風速有一個明顯的驟降，風向上則是有一個小幅的變化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+mj-ea"/>
                    <a:ea typeface="+mj-ea"/>
                  </a:rPr>
                  <a:t>E.</a:t>
                </a:r>
                <a:r>
                  <a:rPr lang="zh-TW" altLang="en-US" dirty="0" smtClean="0">
                    <a:latin typeface="+mj-ea"/>
                    <a:ea typeface="+mj-ea"/>
                  </a:rPr>
                  <a:t> 理論速度</a:t>
                </a:r>
                <a:endParaRPr lang="en-US" altLang="zh-TW" dirty="0" smtClean="0">
                  <a:latin typeface="+mj-ea"/>
                  <a:ea typeface="+mj-ea"/>
                </a:endParaRP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從衛星及觀測上看到的大氣孔移動速度為</a:t>
                </a:r>
                <a:r>
                  <a:rPr lang="en-US" altLang="zh-TW" dirty="0" smtClean="0">
                    <a:latin typeface="+mj-ea"/>
                    <a:ea typeface="+mj-ea"/>
                  </a:rPr>
                  <a:t>16.8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zh-TW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m/s</a:t>
                </a:r>
                <a:r>
                  <a:rPr lang="zh-TW" altLang="en-US" dirty="0" smtClean="0">
                    <a:latin typeface="+mj-ea"/>
                    <a:ea typeface="+mj-ea"/>
                  </a:rPr>
                  <a:t>，扣除環境風場的影響後為</a:t>
                </a:r>
                <a:r>
                  <a:rPr lang="en-US" altLang="zh-TW" dirty="0" smtClean="0">
                    <a:latin typeface="+mj-ea"/>
                    <a:ea typeface="+mj-ea"/>
                  </a:rPr>
                  <a:t>21.8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+mj-ea"/>
                    <a:ea typeface="+mj-ea"/>
                  </a:rPr>
                  <a:t>m/s</a:t>
                </a:r>
              </a:p>
              <a:p>
                <a:endParaRPr lang="en-US" altLang="zh-TW" dirty="0" smtClean="0">
                  <a:latin typeface="+mj-ea"/>
                  <a:ea typeface="+mj-ea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+mj-ea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+mj-ea"/>
                              </a:rPr>
                              <m:t>𝐶𝑏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+mj-ea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zh-TW" i="1" smtClean="0">
                                <a:latin typeface="Cambria Math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+mj-ea"/>
                              </a:rPr>
                              <m:t>𝐶𝑔𝑤</m:t>
                            </m:r>
                          </m:e>
                          <m:sub/>
                          <m:sup>
                            <m:r>
                              <a:rPr lang="en-US" altLang="zh-TW" b="0" i="1" smtClean="0">
                                <a:latin typeface="Cambria Math"/>
                                <a:ea typeface="+mj-ea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TW" altLang="en-US" dirty="0" smtClean="0">
                    <a:latin typeface="+mj-ea"/>
                    <a:ea typeface="+mj-ea"/>
                  </a:rPr>
                  <a:t>  </a:t>
                </a:r>
                <a:r>
                  <a:rPr lang="en-US" altLang="zh-TW" dirty="0">
                    <a:ea typeface="+mj-ea"/>
                  </a:rPr>
                  <a:t>(</a:t>
                </a:r>
                <a:r>
                  <a:rPr lang="en-US" altLang="zh-TW" dirty="0" err="1">
                    <a:ea typeface="+mj-ea"/>
                  </a:rPr>
                  <a:t>Rottman</a:t>
                </a:r>
                <a:r>
                  <a:rPr lang="en-US" altLang="zh-TW" dirty="0">
                    <a:ea typeface="+mj-ea"/>
                  </a:rPr>
                  <a:t> and Simpson 1989</a:t>
                </a:r>
                <a:r>
                  <a:rPr lang="en-US" altLang="zh-TW" dirty="0" smtClean="0">
                    <a:ea typeface="+mj-ea"/>
                  </a:rPr>
                  <a:t>)</a:t>
                </a:r>
              </a:p>
              <a:p>
                <a:endParaRPr lang="en-US" altLang="zh-TW" dirty="0">
                  <a:ea typeface="+mj-ea"/>
                </a:endParaRPr>
              </a:p>
              <a:p>
                <a:endParaRPr lang="en-US" altLang="zh-TW" dirty="0" smtClean="0">
                  <a:ea typeface="+mj-ea"/>
                </a:endParaRPr>
              </a:p>
              <a:p>
                <a:endParaRPr lang="en-US" altLang="zh-TW" dirty="0">
                  <a:ea typeface="+mj-ea"/>
                </a:endParaRP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根據上述公式計算的理論速度為</a:t>
                </a:r>
                <a:r>
                  <a:rPr lang="en-US" altLang="zh-TW" dirty="0" smtClean="0">
                    <a:latin typeface="+mj-ea"/>
                    <a:ea typeface="+mj-ea"/>
                  </a:rPr>
                  <a:t>21.5 m/s</a:t>
                </a:r>
                <a:r>
                  <a:rPr lang="zh-TW" altLang="en-US" dirty="0" smtClean="0">
                    <a:latin typeface="+mj-ea"/>
                    <a:ea typeface="+mj-ea"/>
                  </a:rPr>
                  <a:t>，也與觀測到的移動速度近似</a:t>
                </a:r>
                <a:endParaRPr lang="en-US" altLang="zh-TW" dirty="0" smtClean="0">
                  <a:latin typeface="+mj-ea"/>
                  <a:ea typeface="+mj-ea"/>
                </a:endParaRPr>
              </a:p>
              <a:p>
                <a:endParaRPr lang="en-US" altLang="zh-TW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1111" r="-5407" b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3106425"/>
                  </p:ext>
                </p:extLst>
              </p:nvPr>
            </p:nvGraphicFramePr>
            <p:xfrm>
              <a:off x="683568" y="3933056"/>
              <a:ext cx="6096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228089"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觀測資料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獲得資訊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298410"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剖風儀虛溫資料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)</a:t>
                          </a:r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穩定層為</a:t>
                          </a:r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400m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298410">
                    <a:tc>
                      <a:txBody>
                        <a:bodyPr/>
                        <a:lstStyle/>
                        <a:p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SNR</a:t>
                          </a:r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資料及譜寬資料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latin typeface="Cambria Math"/>
                                      <a:ea typeface="+mn-ea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)</a:t>
                          </a:r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孔深約為</a:t>
                          </a:r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1500m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73106425"/>
                  </p:ext>
                </p:extLst>
              </p:nvPr>
            </p:nvGraphicFramePr>
            <p:xfrm>
              <a:off x="683568" y="3933056"/>
              <a:ext cx="6096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觀測資料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獲得資訊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剖風儀虛溫資料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8333" r="-200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TW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SNR</a:t>
                          </a:r>
                          <a:r>
                            <a:rPr lang="zh-TW" altLang="en-US" b="1" dirty="0" smtClean="0">
                              <a:latin typeface="微軟正黑體" pitchFamily="34" charset="-120"/>
                              <a:ea typeface="微軟正黑體" pitchFamily="34" charset="-120"/>
                            </a:rPr>
                            <a:t>資料及譜寬資料</a:t>
                          </a:r>
                          <a:endParaRPr lang="zh-TW" altLang="en-US" b="1" dirty="0">
                            <a:latin typeface="微軟正黑體" pitchFamily="34" charset="-120"/>
                            <a:ea typeface="微軟正黑體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8333" r="-200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6865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觀測分析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+mj-ea"/>
                    <a:ea typeface="+mj-ea"/>
                  </a:rPr>
                  <a:t>F.</a:t>
                </a:r>
                <a:r>
                  <a:rPr lang="zh-TW" altLang="en-US" dirty="0" smtClean="0">
                    <a:latin typeface="+mj-ea"/>
                    <a:ea typeface="+mj-ea"/>
                  </a:rPr>
                  <a:t> 維持機制</a:t>
                </a:r>
                <a:endParaRPr lang="en-US" altLang="zh-TW" dirty="0" smtClean="0">
                  <a:latin typeface="+mj-ea"/>
                  <a:ea typeface="+mj-ea"/>
                </a:endParaRP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若要在地面附近產生一個大幅度的波狀擾動，勢必要限制輻射能量的上升，以免其降低擾動的振幅。</a:t>
                </a:r>
                <a:endParaRPr lang="en-US" altLang="zh-TW" dirty="0" smtClean="0">
                  <a:latin typeface="+mj-ea"/>
                  <a:ea typeface="+mj-ea"/>
                </a:endParaRPr>
              </a:p>
              <a:p>
                <a:r>
                  <a:rPr lang="zh-TW" altLang="en-US" dirty="0">
                    <a:latin typeface="+mj-ea"/>
                    <a:ea typeface="+mj-ea"/>
                  </a:rPr>
                  <a:t>從</a:t>
                </a:r>
                <a:r>
                  <a:rPr lang="zh-TW" altLang="en-US" dirty="0" smtClean="0">
                    <a:latin typeface="+mj-ea"/>
                    <a:ea typeface="+mj-ea"/>
                  </a:rPr>
                  <a:t>圖四可以得知低層穩定層受現制於一個近中性層，而此情形會產生一波管</a:t>
                </a:r>
                <a:r>
                  <a:rPr lang="en-US" altLang="zh-TW" dirty="0" smtClean="0">
                    <a:latin typeface="+mj-ea"/>
                    <a:ea typeface="+mj-ea"/>
                  </a:rPr>
                  <a:t>(</a:t>
                </a:r>
                <a:r>
                  <a:rPr lang="en-US" altLang="zh-TW" dirty="0">
                    <a:latin typeface="+mj-ea"/>
                    <a:ea typeface="+mj-ea"/>
                  </a:rPr>
                  <a:t>wave </a:t>
                </a:r>
                <a:r>
                  <a:rPr lang="en-US" altLang="zh-TW" dirty="0" smtClean="0">
                    <a:latin typeface="+mj-ea"/>
                    <a:ea typeface="+mj-ea"/>
                  </a:rPr>
                  <a:t>duct)</a:t>
                </a:r>
                <a:r>
                  <a:rPr lang="zh-TW" altLang="en-US" dirty="0" smtClean="0">
                    <a:latin typeface="+mj-ea"/>
                    <a:ea typeface="+mj-ea"/>
                  </a:rPr>
                  <a:t>，並限制垂直能量的傳播。</a:t>
                </a:r>
                <a:r>
                  <a:rPr lang="en-US" altLang="zh-TW" dirty="0">
                    <a:latin typeface="+mj-ea"/>
                    <a:ea typeface="+mj-ea"/>
                  </a:rPr>
                  <a:t>(Crook 1986</a:t>
                </a:r>
                <a:r>
                  <a:rPr lang="en-US" altLang="zh-TW" dirty="0" smtClean="0">
                    <a:latin typeface="+mj-ea"/>
                    <a:ea typeface="+mj-ea"/>
                  </a:rPr>
                  <a:t>)</a:t>
                </a:r>
              </a:p>
              <a:p>
                <a:endParaRPr lang="en-US" altLang="zh-TW" dirty="0" smtClean="0">
                  <a:latin typeface="+mj-ea"/>
                  <a:ea typeface="+mj-ea"/>
                </a:endParaRPr>
              </a:p>
              <a:p>
                <a:r>
                  <a:rPr lang="zh-TW" altLang="en-US" dirty="0" smtClean="0">
                    <a:latin typeface="+mj-ea"/>
                    <a:ea typeface="+mj-ea"/>
                  </a:rPr>
                  <a:t>為了探討波管機制與維持大氣孔週期的可能性，使用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𝑙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latin typeface="+mj-ea"/>
                    <a:ea typeface="+mj-ea"/>
                  </a:rPr>
                  <a:t>(Scorer parameter)</a:t>
                </a:r>
                <a:r>
                  <a:rPr lang="zh-TW" altLang="en-US" dirty="0" smtClean="0">
                    <a:latin typeface="+mj-ea"/>
                    <a:ea typeface="+mj-ea"/>
                  </a:rPr>
                  <a:t>來進行討論；大氣孔能</a:t>
                </a:r>
                <a:r>
                  <a:rPr lang="zh-TW" altLang="en-US" dirty="0">
                    <a:latin typeface="+mj-ea"/>
                    <a:ea typeface="+mj-ea"/>
                  </a:rPr>
                  <a:t>藉由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+mj-ea"/>
                    <a:ea typeface="+mj-ea"/>
                  </a:rPr>
                  <a:t>隨高度減少而維持。</a:t>
                </a:r>
                <a:endParaRPr lang="en-US" altLang="zh-TW" dirty="0" smtClean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1111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31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觀測分析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𝑈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574953"/>
              </p:ext>
            </p:extLst>
          </p:nvPr>
        </p:nvGraphicFramePr>
        <p:xfrm>
          <a:off x="611560" y="206084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第一項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穩定度產生的效應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第二項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剖風曲率產生的效應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44" y="0"/>
            <a:ext cx="896851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矩形圖說文字 5"/>
              <p:cNvSpPr/>
              <p:nvPr/>
            </p:nvSpPr>
            <p:spPr>
              <a:xfrm>
                <a:off x="862750" y="1556792"/>
                <a:ext cx="3960440" cy="1512168"/>
              </a:xfrm>
              <a:prstGeom prst="wedgeRectCallout">
                <a:avLst>
                  <a:gd name="adj1" fmla="val 25250"/>
                  <a:gd name="adj2" fmla="val 100931"/>
                </a:avLst>
              </a:prstGeom>
              <a:solidFill>
                <a:schemeClr val="accent4">
                  <a:lumMod val="20000"/>
                  <a:lumOff val="80000"/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𝒍</m:t>
                        </m:r>
                      </m:e>
                      <m:sup>
                        <m:r>
                          <a:rPr lang="en-US" altLang="zh-TW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迅速下降處有兩處，第一層是近地表</a:t>
                </a: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0.5km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處，由曲率項造成，而第二層是在</a:t>
                </a:r>
                <a:r>
                  <a:rPr lang="en-US" altLang="zh-TW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6km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處，為穩定度</a:t>
                </a:r>
                <a:r>
                  <a:rPr lang="zh-TW" altLang="en-US" b="1" dirty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的</a:t>
                </a:r>
                <a:r>
                  <a:rPr lang="zh-TW" altLang="en-US" b="1" dirty="0" smtClean="0">
                    <a:solidFill>
                      <a:srgbClr val="0070C0"/>
                    </a:solidFill>
                    <a:latin typeface="微軟正黑體" pitchFamily="34" charset="-120"/>
                    <a:ea typeface="微軟正黑體" pitchFamily="34" charset="-120"/>
                  </a:rPr>
                  <a:t>影響。</a:t>
                </a:r>
                <a:endParaRPr lang="en-US" altLang="zh-TW" b="1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mc:Choice>
        <mc:Fallback>
          <p:sp>
            <p:nvSpPr>
              <p:cNvPr id="6" name="矩形圖說文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0" y="1556792"/>
                <a:ext cx="3960440" cy="1512168"/>
              </a:xfrm>
              <a:prstGeom prst="wedgeRectCallout">
                <a:avLst>
                  <a:gd name="adj1" fmla="val 25250"/>
                  <a:gd name="adj2" fmla="val 100931"/>
                </a:avLst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25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雖然</a:t>
            </a:r>
            <a:r>
              <a:rPr lang="en-US" altLang="zh-TW" dirty="0" smtClean="0">
                <a:latin typeface="+mj-ea"/>
                <a:ea typeface="+mj-ea"/>
              </a:rPr>
              <a:t>NAME</a:t>
            </a:r>
            <a:r>
              <a:rPr lang="zh-TW" altLang="en-US" dirty="0" smtClean="0">
                <a:latin typeface="+mj-ea"/>
                <a:ea typeface="+mj-ea"/>
              </a:rPr>
              <a:t>提供了大量的觀測資料，對於</a:t>
            </a:r>
            <a:r>
              <a:rPr lang="zh-TW" altLang="en-US" dirty="0">
                <a:latin typeface="+mj-ea"/>
                <a:ea typeface="+mj-ea"/>
              </a:rPr>
              <a:t>大氣孔</a:t>
            </a:r>
            <a:r>
              <a:rPr lang="zh-TW" altLang="en-US" dirty="0" smtClean="0">
                <a:latin typeface="+mj-ea"/>
                <a:ea typeface="+mj-ea"/>
              </a:rPr>
              <a:t>的結構與機制有進一步的理解，但是部分的物理特性依然不夠完整，所以仍需使用模式進行模擬。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以下就模擬</a:t>
            </a:r>
            <a:r>
              <a:rPr lang="zh-TW" altLang="en-US" dirty="0" smtClean="0">
                <a:latin typeface="+mj-ea"/>
                <a:ea typeface="+mj-ea"/>
              </a:rPr>
              <a:t>結果進行四部分的探討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A.</a:t>
            </a:r>
            <a:r>
              <a:rPr lang="zh-TW" altLang="en-US" dirty="0">
                <a:latin typeface="+mj-ea"/>
                <a:ea typeface="+mj-ea"/>
              </a:rPr>
              <a:t>形成與演進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B.</a:t>
            </a:r>
            <a:r>
              <a:rPr lang="zh-TW" altLang="en-US" dirty="0" smtClean="0">
                <a:latin typeface="+mj-ea"/>
                <a:ea typeface="+mj-ea"/>
              </a:rPr>
              <a:t>結構與特性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C.</a:t>
            </a:r>
            <a:r>
              <a:rPr lang="zh-TW" altLang="en-US" dirty="0" smtClean="0">
                <a:latin typeface="+mj-ea"/>
                <a:ea typeface="+mj-ea"/>
              </a:rPr>
              <a:t>維持機制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D.</a:t>
            </a:r>
            <a:r>
              <a:rPr lang="zh-TW" altLang="en-US" dirty="0">
                <a:latin typeface="+mj-ea"/>
                <a:ea typeface="+mj-ea"/>
              </a:rPr>
              <a:t>影響</a:t>
            </a:r>
          </a:p>
        </p:txBody>
      </p:sp>
    </p:spTree>
    <p:extLst>
      <p:ext uri="{BB962C8B-B14F-4D97-AF65-F5344CB8AC3E}">
        <p14:creationId xmlns:p14="http://schemas.microsoft.com/office/powerpoint/2010/main" xmlns="" val="38594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A.</a:t>
            </a:r>
            <a:r>
              <a:rPr lang="zh-TW" altLang="en-US" dirty="0" smtClean="0">
                <a:latin typeface="+mj-ea"/>
                <a:ea typeface="+mj-ea"/>
              </a:rPr>
              <a:t> 形成與演進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由於對流系統與重力流之間有相當重要的關係，對大氣孔產生的原因也有重要的影響。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在模擬上，由於給予的初始條件，使上層的反氣旋發展如同預期，使偏東風跨越大部分的墨西哥西北部區域，並且午後也有低層輻合沿著</a:t>
            </a:r>
            <a:r>
              <a:rPr lang="en-US" altLang="zh-TW" dirty="0" smtClean="0">
                <a:latin typeface="+mj-ea"/>
                <a:ea typeface="+mj-ea"/>
              </a:rPr>
              <a:t>SMO</a:t>
            </a:r>
            <a:r>
              <a:rPr lang="zh-TW" altLang="en-US" dirty="0" smtClean="0">
                <a:latin typeface="+mj-ea"/>
                <a:ea typeface="+mj-ea"/>
              </a:rPr>
              <a:t>產生。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99" y="0"/>
            <a:ext cx="8567601" cy="6858000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4139952" y="1052736"/>
            <a:ext cx="2664296" cy="1080120"/>
          </a:xfrm>
          <a:prstGeom prst="wedgeRectCallout">
            <a:avLst>
              <a:gd name="adj1" fmla="val -70866"/>
              <a:gd name="adj2" fmla="val -12978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對流發展從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0100UTC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開始，至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0200UTC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發展到最為劇烈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851920" y="4365104"/>
            <a:ext cx="2808312" cy="1080120"/>
          </a:xfrm>
          <a:prstGeom prst="wedgeRectCallout">
            <a:avLst>
              <a:gd name="adj1" fmla="val -58886"/>
              <a:gd name="adj2" fmla="val 2578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0300UTC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則持續維持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74" y="0"/>
            <a:ext cx="8780851" cy="6858000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3829090" y="836712"/>
            <a:ext cx="2736304" cy="1152128"/>
          </a:xfrm>
          <a:prstGeom prst="wedgeRectCallout">
            <a:avLst>
              <a:gd name="adj1" fmla="val -67537"/>
              <a:gd name="adj2" fmla="val 3649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之後對流系統開始減弱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3707904" y="4077072"/>
            <a:ext cx="2857490" cy="1152128"/>
          </a:xfrm>
          <a:prstGeom prst="wedgeRectCallout">
            <a:avLst>
              <a:gd name="adj1" fmla="val -61315"/>
              <a:gd name="adj2" fmla="val 70150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對流系統持續減弱，並於南側有一弧狀的回波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6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前言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資料與</a:t>
            </a:r>
            <a:r>
              <a:rPr lang="zh-TW" altLang="en-US" dirty="0" smtClean="0">
                <a:latin typeface="+mj-ea"/>
                <a:ea typeface="+mj-ea"/>
              </a:rPr>
              <a:t>方法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模式</a:t>
            </a:r>
            <a:r>
              <a:rPr lang="zh-TW" altLang="en-US" dirty="0" smtClean="0">
                <a:latin typeface="+mj-ea"/>
                <a:ea typeface="+mj-ea"/>
              </a:rPr>
              <a:t>設計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觀測</a:t>
            </a:r>
            <a:r>
              <a:rPr lang="zh-TW" altLang="en-US" dirty="0" smtClean="0">
                <a:latin typeface="+mj-ea"/>
                <a:ea typeface="+mj-ea"/>
              </a:rPr>
              <a:t>分析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模擬結果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結論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6995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不過單從回波並無法分辨是否為大氣孔結構，需要由水平輻合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輻散場來辨認，而大氣孔的輻合場特徵，是圓弧狀且輻合及輻散交替的結構。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98" y="0"/>
            <a:ext cx="8567601" cy="6858000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1907704" y="548680"/>
            <a:ext cx="3312368" cy="1440160"/>
          </a:xfrm>
          <a:prstGeom prst="wedgeRectCallout">
            <a:avLst>
              <a:gd name="adj1" fmla="val 77616"/>
              <a:gd name="adj2" fmla="val -14097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從圖中可以看出，大氣孔結構的發展是由於對流系統的重力流所致。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1907704" y="4221088"/>
            <a:ext cx="3240360" cy="1296144"/>
          </a:xfrm>
          <a:prstGeom prst="wedgeRectCallout">
            <a:avLst>
              <a:gd name="adj1" fmla="val 82864"/>
              <a:gd name="adj2" fmla="val -7198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0300UTC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可以看出大氣孔結構有逐漸擴大的趨勢。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74" y="0"/>
            <a:ext cx="8780851" cy="6858000"/>
          </a:xfrm>
          <a:prstGeom prst="rect">
            <a:avLst/>
          </a:prstGeom>
        </p:spPr>
      </p:pic>
      <p:sp>
        <p:nvSpPr>
          <p:cNvPr id="10" name="矩形圖說文字 9"/>
          <p:cNvSpPr/>
          <p:nvPr/>
        </p:nvSpPr>
        <p:spPr>
          <a:xfrm>
            <a:off x="1763688" y="2348880"/>
            <a:ext cx="3456384" cy="1584176"/>
          </a:xfrm>
          <a:prstGeom prst="wedgeRectCallout">
            <a:avLst>
              <a:gd name="adj1" fmla="val 66680"/>
              <a:gd name="adj2" fmla="val 4013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0500UTC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的圖上則能看見大氣孔繼續延伸跨大的發展。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0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接著是模式在</a:t>
            </a:r>
            <a:r>
              <a:rPr lang="en-US" altLang="zh-TW" dirty="0" smtClean="0">
                <a:latin typeface="+mj-ea"/>
                <a:ea typeface="+mj-ea"/>
              </a:rPr>
              <a:t>0300UTC</a:t>
            </a:r>
            <a:r>
              <a:rPr lang="zh-TW" altLang="en-US" dirty="0" smtClean="0">
                <a:latin typeface="+mj-ea"/>
                <a:ea typeface="+mj-ea"/>
              </a:rPr>
              <a:t>模擬的探空圖，此時大氣孔尚未通過，是先對通過前的環境場作模擬與觀測做比較分析。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90" y="0"/>
            <a:ext cx="7557620" cy="6858000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5436096" y="2924944"/>
            <a:ext cx="3600400" cy="1872208"/>
          </a:xfrm>
          <a:prstGeom prst="wedgeRectCallout">
            <a:avLst>
              <a:gd name="adj1" fmla="val -36439"/>
              <a:gd name="adj2" fmla="val 8191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模擬的結果顯示，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900hPa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附近的強穩定層，為理想的條件於大氣孔的傳播，而在地面附近的模擬也近似於觀測結果。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8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B.</a:t>
            </a:r>
            <a:r>
              <a:rPr lang="zh-TW" altLang="en-US" dirty="0">
                <a:latin typeface="+mj-ea"/>
                <a:ea typeface="+mj-ea"/>
              </a:rPr>
              <a:t>結構與</a:t>
            </a:r>
            <a:r>
              <a:rPr lang="zh-TW" altLang="en-US" dirty="0" smtClean="0">
                <a:latin typeface="+mj-ea"/>
                <a:ea typeface="+mj-ea"/>
              </a:rPr>
              <a:t>特性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這部分是模式模擬的剖面，分析位溫和相對濕度以及垂直動量在</a:t>
            </a:r>
            <a:r>
              <a:rPr lang="en-US" altLang="zh-TW" dirty="0" smtClean="0">
                <a:latin typeface="+mj-ea"/>
                <a:ea typeface="+mj-ea"/>
              </a:rPr>
              <a:t>0400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UTC</a:t>
            </a:r>
            <a:r>
              <a:rPr lang="zh-TW" altLang="en-US" dirty="0" smtClean="0">
                <a:latin typeface="+mj-ea"/>
                <a:ea typeface="+mj-ea"/>
              </a:rPr>
              <a:t>的情形。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96" y="0"/>
            <a:ext cx="8201481" cy="6858000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611560" y="4005064"/>
            <a:ext cx="2808312" cy="1152128"/>
          </a:xfrm>
          <a:prstGeom prst="wedgeRectCallout">
            <a:avLst>
              <a:gd name="adj1" fmla="val 62334"/>
              <a:gd name="adj2" fmla="val 55806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由於大氣孔的緣故，使得位溫有一個非常快速的變化。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31831" y="1988840"/>
            <a:ext cx="3767769" cy="1224136"/>
          </a:xfrm>
          <a:prstGeom prst="wedgeRectCallout">
            <a:avLst>
              <a:gd name="adj1" fmla="val 55972"/>
              <a:gd name="adj2" fmla="val 12299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模擬的結果可以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看出有三個明顯的波動及兩個較微弱的波動，這部分與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Bahia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Kino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的剖面觀測資料近似。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3968" y="2132856"/>
            <a:ext cx="2808312" cy="1296144"/>
          </a:xfrm>
          <a:prstGeom prst="wedgeRectCallout">
            <a:avLst>
              <a:gd name="adj1" fmla="val -45582"/>
              <a:gd name="adj2" fmla="val 93864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在每一個波動都有接近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100%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的相對濕度，主要是由於</a:t>
            </a:r>
            <a:r>
              <a:rPr lang="en-US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GoC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的濕氣藉由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大氣孔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波動而被抬升。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436096" y="3789040"/>
            <a:ext cx="3096344" cy="1224136"/>
          </a:xfrm>
          <a:prstGeom prst="wedgeRectCallout">
            <a:avLst>
              <a:gd name="adj1" fmla="val -60683"/>
              <a:gd name="adj2" fmla="val 33700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高相對溼度的區域，以及模式所產生的雲頂高度、雲深和雲頂溫度都與衛星雲圖的資料相當一致。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23" y="1196752"/>
            <a:ext cx="9124977" cy="5112568"/>
          </a:xfrm>
        </p:spPr>
      </p:pic>
      <p:sp>
        <p:nvSpPr>
          <p:cNvPr id="5" name="矩形圖說文字 4"/>
          <p:cNvSpPr/>
          <p:nvPr/>
        </p:nvSpPr>
        <p:spPr>
          <a:xfrm>
            <a:off x="251520" y="2888940"/>
            <a:ext cx="3888432" cy="936104"/>
          </a:xfrm>
          <a:prstGeom prst="wedgeRectCallout">
            <a:avLst>
              <a:gd name="adj1" fmla="val -125"/>
              <a:gd name="adj2" fmla="val 109216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垂直速度部分，模式模擬的上下震盪情形與剖風觀測到的類似。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5724128" y="1628800"/>
            <a:ext cx="3312368" cy="792088"/>
          </a:xfrm>
          <a:prstGeom prst="wedgeRectCallout">
            <a:avLst>
              <a:gd name="adj1" fmla="val 6179"/>
              <a:gd name="adj2" fmla="val 168305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模擬最大的垂直速度約在       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4-5m/s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，與觀測相同。</a:t>
            </a:r>
            <a:endParaRPr lang="zh-TW" altLang="en-US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3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模擬結果上有幾個特點，能證明模擬的結果與觀測有不錯的一致性，包含大氣孔波動的波長，以及大氣孔通過時氣壓快速增加，和大氣孔模擬的移動速度跟觀測資料計算後的速度非常接近。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7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C.</a:t>
            </a:r>
            <a:r>
              <a:rPr lang="zh-TW" altLang="en-US" dirty="0">
                <a:latin typeface="+mj-ea"/>
                <a:ea typeface="+mj-ea"/>
              </a:rPr>
              <a:t>維持</a:t>
            </a:r>
            <a:r>
              <a:rPr lang="zh-TW" altLang="en-US" dirty="0" smtClean="0">
                <a:latin typeface="+mj-ea"/>
                <a:ea typeface="+mj-ea"/>
              </a:rPr>
              <a:t>機制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從觀測</a:t>
            </a:r>
            <a:r>
              <a:rPr lang="zh-TW" altLang="en-US" dirty="0" smtClean="0">
                <a:latin typeface="+mj-ea"/>
                <a:ea typeface="+mj-ea"/>
              </a:rPr>
              <a:t>資料得知，在高度</a:t>
            </a:r>
            <a:r>
              <a:rPr lang="en-US" altLang="zh-TW" dirty="0" smtClean="0">
                <a:latin typeface="+mj-ea"/>
                <a:ea typeface="+mj-ea"/>
              </a:rPr>
              <a:t>6km</a:t>
            </a:r>
            <a:r>
              <a:rPr lang="zh-TW" altLang="en-US" dirty="0" smtClean="0">
                <a:latin typeface="+mj-ea"/>
                <a:ea typeface="+mj-ea"/>
              </a:rPr>
              <a:t>處有一穩定層存在，限制了波的能量向上傳遞，使大振幅的波狀擾動存在於低層；在模擬的結果上，可能是垂直解析度的不足，所以並未充分模擬出此穩定層的強度，但是仍然模擬出低層的波狀擾動結構。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由於也沒有其他的研究著重於大氣孔高層的部分，所以雖然本次對於大氣孔的模擬，有很多部分非常好，但仍然需要更準確地重現垂直環境結構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  <a:ea typeface="+mj-ea"/>
              </a:rPr>
              <a:t>D</a:t>
            </a:r>
            <a:r>
              <a:rPr lang="en-US" altLang="zh-TW" dirty="0" smtClean="0">
                <a:latin typeface="+mj-ea"/>
                <a:ea typeface="+mj-ea"/>
              </a:rPr>
              <a:t>.</a:t>
            </a:r>
            <a:r>
              <a:rPr lang="zh-TW" altLang="en-US" dirty="0">
                <a:latin typeface="+mj-ea"/>
                <a:ea typeface="+mj-ea"/>
              </a:rPr>
              <a:t>影響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此部分對大氣孔消散後，對環境產生的效果做分析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07" y="1772816"/>
            <a:ext cx="9144000" cy="4509514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107504" y="2420888"/>
            <a:ext cx="2592288" cy="1440160"/>
          </a:xfrm>
          <a:prstGeom prst="wedgeRectCallout">
            <a:avLst>
              <a:gd name="adj1" fmla="val 61267"/>
              <a:gd name="adj2" fmla="val 83749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相對溼度大的區域有兩處，一是低層</a:t>
            </a:r>
            <a:r>
              <a:rPr lang="en-US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GoC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附近的濕氣，另一則是對流系統在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SMO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發展的高相對濕度區域。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275856" y="2420888"/>
            <a:ext cx="2808312" cy="1606685"/>
          </a:xfrm>
          <a:prstGeom prst="wedgeRectCallout">
            <a:avLst>
              <a:gd name="adj1" fmla="val 50957"/>
              <a:gd name="adj2" fmla="val 66614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在大氣孔消散後，</a:t>
            </a:r>
            <a:r>
              <a:rPr lang="en-US" altLang="zh-TW" b="1" dirty="0" err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GoC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的低層和中層的相對溼度明顯增加，中層是由於引導氣流將對流系統向西移動所致。</a:t>
            </a:r>
            <a:endParaRPr lang="en-US" altLang="zh-TW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5436096" y="3789040"/>
            <a:ext cx="3168352" cy="1152128"/>
          </a:xfrm>
          <a:prstGeom prst="wedgeRectCallout">
            <a:avLst>
              <a:gd name="adj1" fmla="val -31868"/>
              <a:gd name="adj2" fmla="val 78756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低於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1km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處的相對溼度增加則是因為大氣孔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移動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，同時也顯示大氣孔在此區域是一個水氣傳輸的機制。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在</a:t>
            </a:r>
            <a:r>
              <a:rPr lang="zh-TW" altLang="en-US" dirty="0" smtClean="0">
                <a:latin typeface="+mj-ea"/>
                <a:ea typeface="+mj-ea"/>
              </a:rPr>
              <a:t>根據</a:t>
            </a:r>
            <a:r>
              <a:rPr lang="en-US" altLang="zh-TW" dirty="0" smtClean="0">
                <a:latin typeface="+mj-ea"/>
                <a:ea typeface="+mj-ea"/>
              </a:rPr>
              <a:t>NAME</a:t>
            </a:r>
            <a:r>
              <a:rPr lang="zh-TW" altLang="en-US" dirty="0" smtClean="0">
                <a:latin typeface="+mj-ea"/>
                <a:ea typeface="+mj-ea"/>
              </a:rPr>
              <a:t>一系列的資料做分析，可以確認這是一個在墨西哥西北海岸的大氣內部孔，主要有以下幾點與先前的研究一致並且能加以佐證：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在大氣孔通過後，迅速上升的氣壓及穩定層厚度被觀察到並維持了數個小時。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大氣孔向西傳的的速度與研究的理論值類似。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在大氣孔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上能確定有三個波動，且垂直速度為</a:t>
            </a:r>
            <a:r>
              <a:rPr lang="en-US" altLang="zh-TW" dirty="0" smtClean="0">
                <a:solidFill>
                  <a:srgbClr val="002060"/>
                </a:solidFill>
                <a:latin typeface="+mj-ea"/>
                <a:ea typeface="+mj-ea"/>
              </a:rPr>
              <a:t>4-5m/s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溫度和濕度的小幅變化，以及露點溫度的明顯下降，是</a:t>
            </a:r>
            <a:r>
              <a:rPr lang="zh-TW" altLang="en-US" dirty="0">
                <a:solidFill>
                  <a:srgbClr val="002060"/>
                </a:solidFill>
                <a:latin typeface="+mj-ea"/>
                <a:ea typeface="+mj-ea"/>
              </a:rPr>
              <a:t>伴隨大氣孔的亂流震盪所造成</a:t>
            </a:r>
            <a:r>
              <a:rPr lang="zh-TW" altLang="en-US" dirty="0" smtClean="0">
                <a:solidFill>
                  <a:srgbClr val="002060"/>
                </a:solidFill>
                <a:latin typeface="+mj-ea"/>
                <a:ea typeface="+mj-ea"/>
              </a:rPr>
              <a:t>的。</a:t>
            </a:r>
            <a:endParaRPr lang="zh-TW" altLang="en-US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本次研究使用</a:t>
            </a:r>
            <a:r>
              <a:rPr lang="en-US" altLang="zh-TW" dirty="0" smtClean="0">
                <a:latin typeface="+mj-ea"/>
                <a:ea typeface="+mj-ea"/>
              </a:rPr>
              <a:t>WRF</a:t>
            </a:r>
            <a:r>
              <a:rPr lang="zh-TW" altLang="en-US" dirty="0" smtClean="0">
                <a:latin typeface="+mj-ea"/>
                <a:ea typeface="+mj-ea"/>
              </a:rPr>
              <a:t>模擬，主要想對大氣孔的形成機制以及結構進行探討，在模擬結果上與觀測一不錯的一致性。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模擬結果有另外探討當大氣孔消散後對環境所產生的影響，想要驗證大氣孔是一個重要的水氣傳輸機制，不過可惜這部分並沒有在觀測資料中看出。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對於大氣孔的模擬，仍然有些機制及結構還不夠完整，所以作者希望在接下來的研究中還能再進步。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4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914400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rgbClr val="002060"/>
                </a:solidFill>
              </a:rPr>
              <a:t>THE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</a:rPr>
              <a:t>END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季風主要是由於不同季節間，海洋與陸地間的加熱差異所造成的環流系統，對於低緯度地區的降雨有相當重要的影響。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雖然北美地區的季風系統不如亞洲地區的強，但是對於部分地區，季風期間帶來的降雨，佔年度總降雨量有相當大的影響。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而在這些地區也同時具有重要的地形因素，在複雜的地形作用下，對於預測季風季所帶來的降雨，更是增加了不少難度。</a:t>
            </a:r>
            <a:endParaRPr lang="en-US" altLang="zh-TW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1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在北美季風系統中，時常發生但卻很少被注意到的大氣內部孔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en-US" altLang="zh-TW" dirty="0" smtClean="0">
                <a:latin typeface="+mj-ea"/>
                <a:ea typeface="+mj-ea"/>
              </a:rPr>
              <a:t>Atmospheric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internal bores)</a:t>
            </a:r>
            <a:r>
              <a:rPr lang="zh-TW" altLang="en-US" dirty="0" smtClean="0">
                <a:latin typeface="+mj-ea"/>
                <a:ea typeface="+mj-ea"/>
              </a:rPr>
              <a:t>現象。而這個現象，主要是由</a:t>
            </a:r>
            <a:r>
              <a:rPr lang="en-US" altLang="zh-TW" dirty="0" smtClean="0">
                <a:latin typeface="+mj-ea"/>
                <a:ea typeface="+mj-ea"/>
              </a:rPr>
              <a:t>NAME(2004)</a:t>
            </a:r>
            <a:r>
              <a:rPr lang="zh-TW" altLang="en-US" dirty="0" smtClean="0">
                <a:latin typeface="+mj-ea"/>
                <a:ea typeface="+mj-ea"/>
              </a:rPr>
              <a:t>觀測計畫的結果而被注意到。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大氣的內部孔是重力波在兩個流體介面間的一種擾動型式，在數種理論下，可使大氣孔產生；冷空氣與重力流碰撞、雷雨暴外流和中尺度鋒面系統與穩定層的交互作用，都能引發大氣孔的擾動。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不過</a:t>
            </a:r>
            <a:r>
              <a:rPr lang="zh-TW" altLang="en-US" dirty="0" smtClean="0">
                <a:latin typeface="+mj-ea"/>
                <a:ea typeface="+mj-ea"/>
              </a:rPr>
              <a:t>大氣中有更複雜的分層、垂直風切和多個重力流等因素，使得對大氣孔的探討更為困難。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NAME(</a:t>
            </a:r>
            <a:r>
              <a:rPr lang="en-US" altLang="zh-TW" dirty="0">
                <a:latin typeface="+mj-ea"/>
                <a:ea typeface="+mj-ea"/>
              </a:rPr>
              <a:t>North American Monsoon </a:t>
            </a:r>
            <a:r>
              <a:rPr lang="en-US" altLang="zh-TW" dirty="0" smtClean="0">
                <a:latin typeface="+mj-ea"/>
                <a:ea typeface="+mj-ea"/>
              </a:rPr>
              <a:t>Experiment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2004)</a:t>
            </a:r>
            <a:r>
              <a:rPr lang="zh-TW" altLang="en-US" dirty="0" smtClean="0">
                <a:latin typeface="+mj-ea"/>
                <a:ea typeface="+mj-ea"/>
              </a:rPr>
              <a:t>之前，對於北美季風大氣孔的現象，在觀察上也沒有明顯的發現，所以為了要進一步理解大氣孔的動力結構與生成的原因，</a:t>
            </a:r>
            <a:r>
              <a:rPr lang="zh-TW" altLang="en-US" dirty="0">
                <a:latin typeface="+mj-ea"/>
                <a:ea typeface="+mj-ea"/>
              </a:rPr>
              <a:t>使用</a:t>
            </a:r>
            <a:r>
              <a:rPr lang="en-US" altLang="zh-TW" dirty="0" smtClean="0">
                <a:latin typeface="+mj-ea"/>
                <a:ea typeface="+mj-ea"/>
              </a:rPr>
              <a:t>NAME</a:t>
            </a:r>
            <a:r>
              <a:rPr lang="zh-TW" altLang="en-US" dirty="0" smtClean="0">
                <a:latin typeface="+mj-ea"/>
                <a:ea typeface="+mj-ea"/>
              </a:rPr>
              <a:t>此項計畫的觀測結果。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收集</a:t>
            </a:r>
            <a:r>
              <a:rPr lang="zh-TW" altLang="en-US" dirty="0" smtClean="0">
                <a:latin typeface="+mj-ea"/>
                <a:ea typeface="+mj-ea"/>
              </a:rPr>
              <a:t>的觀測資料期間是從</a:t>
            </a:r>
            <a:r>
              <a:rPr lang="en-US" altLang="zh-TW" dirty="0" smtClean="0">
                <a:latin typeface="+mj-ea"/>
                <a:ea typeface="+mj-ea"/>
              </a:rPr>
              <a:t>2004</a:t>
            </a:r>
            <a:r>
              <a:rPr lang="zh-TW" altLang="en-US" dirty="0" smtClean="0">
                <a:latin typeface="+mj-ea"/>
                <a:ea typeface="+mj-ea"/>
              </a:rPr>
              <a:t>年</a:t>
            </a:r>
            <a:r>
              <a:rPr lang="en-US" altLang="zh-TW" dirty="0" smtClean="0">
                <a:latin typeface="+mj-ea"/>
                <a:ea typeface="+mj-ea"/>
              </a:rPr>
              <a:t>7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1</a:t>
            </a:r>
            <a:r>
              <a:rPr lang="zh-TW" altLang="en-US" dirty="0" smtClean="0">
                <a:latin typeface="+mj-ea"/>
                <a:ea typeface="+mj-ea"/>
              </a:rPr>
              <a:t>日至</a:t>
            </a:r>
            <a:r>
              <a:rPr lang="en-US" altLang="zh-TW" dirty="0" smtClean="0">
                <a:latin typeface="+mj-ea"/>
                <a:ea typeface="+mj-ea"/>
              </a:rPr>
              <a:t>8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15</a:t>
            </a:r>
            <a:r>
              <a:rPr lang="zh-TW" altLang="en-US" dirty="0" smtClean="0">
                <a:latin typeface="+mj-ea"/>
                <a:ea typeface="+mj-ea"/>
              </a:rPr>
              <a:t>日，主要區域是北美季風區域，由於原先在此區域的觀測資料較為少數，所以本次高解析度的高質量資料，給予大氣孔研究一個很好的背景資料。</a:t>
            </a:r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1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觀測資料主要來源為</a:t>
            </a:r>
            <a:r>
              <a:rPr lang="en-US" altLang="zh-TW" dirty="0" smtClean="0">
                <a:latin typeface="+mj-ea"/>
                <a:ea typeface="+mj-ea"/>
              </a:rPr>
              <a:t>NAME(2004)</a:t>
            </a:r>
            <a:r>
              <a:rPr lang="zh-TW" altLang="en-US" dirty="0" smtClean="0">
                <a:latin typeface="+mj-ea"/>
                <a:ea typeface="+mj-ea"/>
              </a:rPr>
              <a:t>，本計畫為一個國際合作的計畫，主旨是在確認北美在季風季時降雨的限制以及來源，進而理解關鍵的物理過程，對參數化進行改善。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NAME</a:t>
            </a:r>
            <a:r>
              <a:rPr lang="zh-TW" altLang="en-US" dirty="0" smtClean="0">
                <a:latin typeface="+mj-ea"/>
                <a:ea typeface="+mj-ea"/>
              </a:rPr>
              <a:t>計畫的數據，收集了</a:t>
            </a:r>
            <a:r>
              <a:rPr lang="en-US" altLang="zh-TW" dirty="0" smtClean="0">
                <a:latin typeface="+mj-ea"/>
                <a:ea typeface="+mj-ea"/>
              </a:rPr>
              <a:t>20</a:t>
            </a:r>
            <a:r>
              <a:rPr lang="zh-TW" altLang="en-US" dirty="0" smtClean="0">
                <a:latin typeface="+mj-ea"/>
                <a:ea typeface="+mj-ea"/>
              </a:rPr>
              <a:t>個來自不同平台的實驗儀器，包含地面測站、雨量</a:t>
            </a:r>
            <a:r>
              <a:rPr lang="zh-TW" altLang="en-US" dirty="0">
                <a:latin typeface="+mj-ea"/>
                <a:ea typeface="+mj-ea"/>
              </a:rPr>
              <a:t>站</a:t>
            </a:r>
            <a:r>
              <a:rPr lang="zh-TW" altLang="en-US" dirty="0" smtClean="0">
                <a:latin typeface="+mj-ea"/>
                <a:ea typeface="+mj-ea"/>
              </a:rPr>
              <a:t>、雷達、衛星、剖風儀、探空資料、飛機船舶等資料來源。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並且採用了多尺度且多層次的方式重點監測，觀察並且模擬北美季風的核心區域。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6491"/>
            <a:ext cx="7056784" cy="6858000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2699792" y="2420888"/>
            <a:ext cx="1296144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2231"/>
            <a:ext cx="9144000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7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模式設計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雖然具有了大量數據資料，但對於大氣內部孔的結構的理解仍然不夠完整，所以還需要進行模擬實驗對其作進一步的探討。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本次</a:t>
            </a:r>
            <a:r>
              <a:rPr lang="zh-TW" altLang="en-US" dirty="0" smtClean="0">
                <a:latin typeface="+mj-ea"/>
                <a:ea typeface="+mj-ea"/>
              </a:rPr>
              <a:t>使用</a:t>
            </a:r>
            <a:r>
              <a:rPr lang="en-US" altLang="zh-TW" dirty="0" smtClean="0">
                <a:latin typeface="+mj-ea"/>
                <a:ea typeface="+mj-ea"/>
              </a:rPr>
              <a:t>WRF</a:t>
            </a:r>
            <a:r>
              <a:rPr lang="zh-TW" altLang="en-US" dirty="0" smtClean="0">
                <a:latin typeface="+mj-ea"/>
                <a:ea typeface="+mj-ea"/>
              </a:rPr>
              <a:t>進行模擬，版本為</a:t>
            </a:r>
            <a:r>
              <a:rPr lang="en-US" altLang="zh-TW" dirty="0" smtClean="0">
                <a:latin typeface="+mj-ea"/>
                <a:ea typeface="+mj-ea"/>
              </a:rPr>
              <a:t>2.1.2</a:t>
            </a:r>
          </a:p>
          <a:p>
            <a:r>
              <a:rPr lang="en-US" altLang="zh-TW" dirty="0" smtClean="0">
                <a:latin typeface="+mj-ea"/>
                <a:ea typeface="+mj-ea"/>
              </a:rPr>
              <a:t>Domain</a:t>
            </a:r>
            <a:r>
              <a:rPr lang="zh-TW" altLang="en-US" dirty="0" smtClean="0">
                <a:latin typeface="+mj-ea"/>
                <a:ea typeface="+mj-ea"/>
              </a:rPr>
              <a:t>為</a:t>
            </a:r>
            <a:r>
              <a:rPr lang="en-US" altLang="zh-TW" dirty="0" smtClean="0">
                <a:latin typeface="+mj-ea"/>
                <a:ea typeface="+mj-ea"/>
              </a:rPr>
              <a:t>18km - 6km - 2km</a:t>
            </a:r>
            <a:r>
              <a:rPr lang="zh-TW" altLang="en-US" dirty="0" smtClean="0">
                <a:latin typeface="+mj-ea"/>
                <a:ea typeface="+mj-ea"/>
              </a:rPr>
              <a:t>的</a:t>
            </a:r>
            <a:r>
              <a:rPr lang="en-US" altLang="zh-TW" dirty="0" smtClean="0">
                <a:latin typeface="+mj-ea"/>
                <a:ea typeface="+mj-ea"/>
              </a:rPr>
              <a:t>one-way</a:t>
            </a:r>
            <a:r>
              <a:rPr lang="zh-TW" altLang="en-US" dirty="0" smtClean="0">
                <a:latin typeface="+mj-ea"/>
                <a:ea typeface="+mj-ea"/>
              </a:rPr>
              <a:t>巢狀網格，垂直分層為</a:t>
            </a:r>
            <a:r>
              <a:rPr lang="en-US" altLang="zh-TW" dirty="0" smtClean="0">
                <a:latin typeface="+mj-ea"/>
                <a:ea typeface="+mj-ea"/>
              </a:rPr>
              <a:t>53</a:t>
            </a:r>
            <a:r>
              <a:rPr lang="zh-TW" altLang="en-US" dirty="0" smtClean="0">
                <a:latin typeface="+mj-ea"/>
                <a:ea typeface="+mj-ea"/>
              </a:rPr>
              <a:t>層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模式的初始</a:t>
            </a:r>
            <a:r>
              <a:rPr lang="zh-TW" altLang="en-US" dirty="0" smtClean="0">
                <a:latin typeface="+mj-ea"/>
                <a:ea typeface="+mj-ea"/>
              </a:rPr>
              <a:t>場是使用</a:t>
            </a:r>
            <a:r>
              <a:rPr lang="en-US" altLang="zh-TW" dirty="0" smtClean="0">
                <a:latin typeface="+mj-ea"/>
                <a:ea typeface="+mj-ea"/>
              </a:rPr>
              <a:t>ETA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Model</a:t>
            </a:r>
            <a:r>
              <a:rPr lang="zh-TW" altLang="en-US" dirty="0" smtClean="0">
                <a:latin typeface="+mj-ea"/>
                <a:ea typeface="+mj-ea"/>
              </a:rPr>
              <a:t>解析度為</a:t>
            </a:r>
            <a:r>
              <a:rPr lang="en-US" altLang="zh-TW" dirty="0" smtClean="0">
                <a:latin typeface="+mj-ea"/>
                <a:ea typeface="+mj-ea"/>
              </a:rPr>
              <a:t>40km</a:t>
            </a:r>
            <a:r>
              <a:rPr lang="zh-TW" altLang="en-US" dirty="0" smtClean="0">
                <a:latin typeface="+mj-ea"/>
                <a:ea typeface="+mj-ea"/>
              </a:rPr>
              <a:t>，時間從</a:t>
            </a:r>
            <a:r>
              <a:rPr lang="en-US" altLang="zh-TW" dirty="0" smtClean="0">
                <a:latin typeface="+mj-ea"/>
                <a:ea typeface="+mj-ea"/>
              </a:rPr>
              <a:t>2004</a:t>
            </a:r>
            <a:r>
              <a:rPr lang="zh-TW" altLang="en-US" dirty="0" smtClean="0">
                <a:latin typeface="+mj-ea"/>
                <a:ea typeface="+mj-ea"/>
              </a:rPr>
              <a:t>年</a:t>
            </a:r>
            <a:r>
              <a:rPr lang="en-US" altLang="zh-TW" dirty="0" smtClean="0">
                <a:latin typeface="+mj-ea"/>
                <a:ea typeface="+mj-ea"/>
              </a:rPr>
              <a:t>7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31</a:t>
            </a:r>
            <a:r>
              <a:rPr lang="zh-TW" altLang="en-US" dirty="0" smtClean="0">
                <a:latin typeface="+mj-ea"/>
                <a:ea typeface="+mj-ea"/>
              </a:rPr>
              <a:t>日</a:t>
            </a:r>
            <a:r>
              <a:rPr lang="en-US" altLang="zh-TW" dirty="0" smtClean="0">
                <a:latin typeface="+mj-ea"/>
                <a:ea typeface="+mj-ea"/>
              </a:rPr>
              <a:t>run 12</a:t>
            </a:r>
            <a:r>
              <a:rPr lang="zh-TW" altLang="en-US" dirty="0" smtClean="0">
                <a:latin typeface="+mj-ea"/>
                <a:ea typeface="+mj-ea"/>
              </a:rPr>
              <a:t>小時，並且每</a:t>
            </a:r>
            <a:r>
              <a:rPr lang="en-US" altLang="zh-TW" dirty="0" smtClean="0">
                <a:latin typeface="+mj-ea"/>
                <a:ea typeface="+mj-ea"/>
              </a:rPr>
              <a:t>15</a:t>
            </a:r>
            <a:r>
              <a:rPr lang="zh-TW" altLang="en-US" dirty="0" smtClean="0">
                <a:latin typeface="+mj-ea"/>
                <a:ea typeface="+mj-ea"/>
              </a:rPr>
              <a:t>分鐘輸出。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參數</a:t>
            </a:r>
            <a:r>
              <a:rPr lang="zh-TW" altLang="en-US" dirty="0" smtClean="0">
                <a:latin typeface="+mj-ea"/>
                <a:ea typeface="+mj-ea"/>
              </a:rPr>
              <a:t>化設置如表</a:t>
            </a:r>
            <a:endParaRPr lang="en-US" altLang="zh-TW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72501"/>
              </p:ext>
            </p:extLst>
          </p:nvPr>
        </p:nvGraphicFramePr>
        <p:xfrm>
          <a:off x="467544" y="1196752"/>
          <a:ext cx="8136904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Cumulus convection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</a:rPr>
                        <a:t>KF</a:t>
                      </a:r>
                      <a:r>
                        <a:rPr lang="zh-TW" altLang="en-US" dirty="0" smtClean="0">
                          <a:latin typeface="+mn-lt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</a:rPr>
                        <a:t>-</a:t>
                      </a:r>
                      <a:r>
                        <a:rPr lang="en-US" altLang="zh-TW" baseline="0" dirty="0" smtClean="0">
                          <a:latin typeface="+mn-lt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</a:rPr>
                        <a:t>KF - None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Boundary layer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u="none" strike="noStrike" kern="1200" baseline="0" dirty="0" smtClean="0">
                          <a:latin typeface="+mn-lt"/>
                        </a:rPr>
                        <a:t>Mellor–Yamada–</a:t>
                      </a:r>
                      <a:r>
                        <a:rPr kumimoji="0" lang="en-US" altLang="zh-TW" sz="1800" u="none" strike="noStrike" kern="1200" baseline="0" dirty="0" err="1" smtClean="0">
                          <a:latin typeface="+mn-lt"/>
                        </a:rPr>
                        <a:t>Janic</a:t>
                      </a:r>
                      <a:r>
                        <a:rPr kumimoji="0" lang="en-US" altLang="zh-TW" sz="1800" u="none" strike="noStrike" kern="1200" baseline="0" dirty="0" smtClean="0">
                          <a:latin typeface="+mn-lt"/>
                        </a:rPr>
                        <a:t> (Eta)TKE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layer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Monin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Obukhov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Janic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Eta)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Microphysics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Purdue Lin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surface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Noah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Turbulence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Smagorinsky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Shortwave radiation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Dudhia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Longwave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radiation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Rapid </a:t>
                      </a:r>
                      <a:r>
                        <a:rPr kumimoji="0"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Radiative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Transfer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80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從</a:t>
            </a:r>
            <a:r>
              <a:rPr lang="en-US" altLang="zh-TW" dirty="0" smtClean="0">
                <a:latin typeface="+mj-ea"/>
                <a:ea typeface="+mj-ea"/>
              </a:rPr>
              <a:t>NAME</a:t>
            </a:r>
            <a:r>
              <a:rPr lang="zh-TW" altLang="en-US" dirty="0" smtClean="0">
                <a:latin typeface="+mj-ea"/>
                <a:ea typeface="+mj-ea"/>
              </a:rPr>
              <a:t>獲得的大量資料，就這些觀測資料再進行更細部的分析。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A.</a:t>
            </a:r>
            <a:r>
              <a:rPr lang="zh-TW" altLang="en-US" dirty="0" smtClean="0">
                <a:latin typeface="+mj-ea"/>
                <a:ea typeface="+mj-ea"/>
              </a:rPr>
              <a:t>衛星資料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B.</a:t>
            </a:r>
            <a:r>
              <a:rPr lang="zh-TW" altLang="en-US" dirty="0">
                <a:latin typeface="+mj-ea"/>
                <a:ea typeface="+mj-ea"/>
              </a:rPr>
              <a:t>督卜勒剖風儀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C.</a:t>
            </a:r>
            <a:r>
              <a:rPr lang="zh-TW" altLang="en-US" dirty="0" smtClean="0">
                <a:latin typeface="+mj-ea"/>
                <a:ea typeface="+mj-ea"/>
              </a:rPr>
              <a:t>探空資料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D.</a:t>
            </a:r>
            <a:r>
              <a:rPr lang="zh-TW" altLang="en-US" dirty="0" smtClean="0">
                <a:latin typeface="+mj-ea"/>
                <a:ea typeface="+mj-ea"/>
              </a:rPr>
              <a:t>地面測站資料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E.</a:t>
            </a:r>
            <a:r>
              <a:rPr lang="zh-TW" altLang="en-US" dirty="0" smtClean="0">
                <a:latin typeface="+mj-ea"/>
                <a:ea typeface="+mj-ea"/>
              </a:rPr>
              <a:t>理論分析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en-US" altLang="zh-TW" dirty="0" smtClean="0">
                <a:latin typeface="+mj-ea"/>
                <a:ea typeface="+mj-ea"/>
              </a:rPr>
              <a:t>F.</a:t>
            </a:r>
            <a:r>
              <a:rPr lang="zh-TW" altLang="en-US" dirty="0" smtClean="0">
                <a:latin typeface="+mj-ea"/>
                <a:ea typeface="+mj-ea"/>
              </a:rPr>
              <a:t>維持機制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觀測分析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A.</a:t>
            </a:r>
            <a:r>
              <a:rPr lang="zh-TW" altLang="en-US" dirty="0" smtClean="0">
                <a:latin typeface="+mj-ea"/>
                <a:ea typeface="+mj-ea"/>
              </a:rPr>
              <a:t>衛星資料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使用</a:t>
            </a:r>
            <a:r>
              <a:rPr lang="en-US" altLang="zh-TW" dirty="0" smtClean="0">
                <a:latin typeface="+mj-ea"/>
                <a:ea typeface="+mj-ea"/>
              </a:rPr>
              <a:t>7</a:t>
            </a:r>
            <a:r>
              <a:rPr lang="zh-TW" altLang="en-US" dirty="0" smtClean="0">
                <a:latin typeface="+mj-ea"/>
                <a:ea typeface="+mj-ea"/>
              </a:rPr>
              <a:t>月</a:t>
            </a:r>
            <a:r>
              <a:rPr lang="en-US" altLang="zh-TW" dirty="0" smtClean="0">
                <a:latin typeface="+mj-ea"/>
                <a:ea typeface="+mj-ea"/>
              </a:rPr>
              <a:t>31</a:t>
            </a:r>
            <a:r>
              <a:rPr lang="zh-TW" altLang="en-US" dirty="0" smtClean="0">
                <a:latin typeface="+mj-ea"/>
                <a:ea typeface="+mj-ea"/>
              </a:rPr>
              <a:t>日</a:t>
            </a:r>
            <a:r>
              <a:rPr lang="en-US" altLang="zh-TW" dirty="0" smtClean="0">
                <a:latin typeface="+mj-ea"/>
                <a:ea typeface="+mj-ea"/>
              </a:rPr>
              <a:t>0130</a:t>
            </a:r>
            <a:r>
              <a:rPr lang="zh-TW" altLang="en-US" dirty="0" smtClean="0">
                <a:latin typeface="+mj-ea"/>
                <a:ea typeface="+mj-ea"/>
              </a:rPr>
              <a:t>至</a:t>
            </a:r>
            <a:r>
              <a:rPr lang="en-US" altLang="zh-TW" dirty="0" smtClean="0">
                <a:latin typeface="+mj-ea"/>
                <a:ea typeface="+mj-ea"/>
              </a:rPr>
              <a:t>0430UTC</a:t>
            </a:r>
            <a:r>
              <a:rPr lang="zh-TW" altLang="en-US" dirty="0" smtClean="0">
                <a:latin typeface="+mj-ea"/>
                <a:ea typeface="+mj-ea"/>
              </a:rPr>
              <a:t>，在季風核心區域的</a:t>
            </a:r>
            <a:r>
              <a:rPr lang="en-US" altLang="zh-TW" dirty="0" smtClean="0">
                <a:latin typeface="+mj-ea"/>
                <a:ea typeface="+mj-ea"/>
              </a:rPr>
              <a:t>GOES-10</a:t>
            </a:r>
            <a:r>
              <a:rPr lang="zh-TW" altLang="en-US" dirty="0" smtClean="0">
                <a:latin typeface="+mj-ea"/>
                <a:ea typeface="+mj-ea"/>
              </a:rPr>
              <a:t>衛星的紅外線圖像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0500</a:t>
            </a:r>
            <a:r>
              <a:rPr lang="zh-TW" altLang="en-US" dirty="0" smtClean="0">
                <a:latin typeface="+mj-ea"/>
                <a:ea typeface="+mj-ea"/>
              </a:rPr>
              <a:t>至</a:t>
            </a:r>
            <a:r>
              <a:rPr lang="en-US" altLang="zh-TW" dirty="0" smtClean="0">
                <a:latin typeface="+mj-ea"/>
                <a:ea typeface="+mj-ea"/>
              </a:rPr>
              <a:t>0600UTC</a:t>
            </a:r>
            <a:r>
              <a:rPr lang="zh-TW" altLang="en-US" dirty="0" smtClean="0">
                <a:latin typeface="+mj-ea"/>
                <a:ea typeface="+mj-ea"/>
              </a:rPr>
              <a:t>之後，雲層的線性結構特徵開始變得雜亂無章，在</a:t>
            </a:r>
            <a:r>
              <a:rPr lang="en-US" altLang="zh-TW" dirty="0" smtClean="0">
                <a:latin typeface="+mj-ea"/>
                <a:ea typeface="+mj-ea"/>
              </a:rPr>
              <a:t>0800UTC</a:t>
            </a:r>
            <a:r>
              <a:rPr lang="zh-TW" altLang="en-US" dirty="0" smtClean="0">
                <a:latin typeface="+mj-ea"/>
                <a:ea typeface="+mj-ea"/>
              </a:rPr>
              <a:t>完全消散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771"/>
            <a:ext cx="8371370" cy="6858000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35359" y="1160229"/>
            <a:ext cx="2538330" cy="1916845"/>
          </a:xfrm>
          <a:prstGeom prst="wedgeRectCallout">
            <a:avLst>
              <a:gd name="adj1" fmla="val 63002"/>
              <a:gd name="adj2" fmla="val -9206"/>
            </a:avLst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可看見中尺度對流系統沿著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SMO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發展，由於低層西風及太陽加熱的原因，使系統順利發展加深，雲頂溫度也降到攝氏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-60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211960" y="764704"/>
            <a:ext cx="2655075" cy="1872208"/>
          </a:xfrm>
          <a:prstGeom prst="wedgeRectCallout">
            <a:avLst>
              <a:gd name="adj1" fmla="val 65474"/>
              <a:gd name="adj2" fmla="val -1051"/>
            </a:avLst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一小時候，系統已發展至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Bahia 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Kino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探空站東部，顯示對流系統向西移動，低層雲移動速度達到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16.5m/s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0" y="3861048"/>
            <a:ext cx="2538330" cy="1800200"/>
          </a:xfrm>
          <a:prstGeom prst="wedgeRectCallout">
            <a:avLst>
              <a:gd name="adj1" fmla="val 59895"/>
              <a:gd name="adj2" fmla="val 25169"/>
            </a:avLst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對流系統逐漸北移，並開始削弱，而單從衛星雲圖上來看，可發現對流系統南側的大氣孔有擴大的趨勢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211960" y="3953201"/>
            <a:ext cx="2501838" cy="1656184"/>
          </a:xfrm>
          <a:prstGeom prst="wedgeRectCallout">
            <a:avLst>
              <a:gd name="adj1" fmla="val 66357"/>
              <a:gd name="adj2" fmla="val 27910"/>
            </a:avLst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0430UTC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，對流系統繼續減弱，開始消散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9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2268</TotalTime>
  <Words>2541</Words>
  <Application>Microsoft Office PowerPoint</Application>
  <PresentationFormat>如螢幕大小 (4:3)</PresentationFormat>
  <Paragraphs>180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原創</vt:lpstr>
      <vt:lpstr>An Observational and Modeling Study of an Atmospheric Internal Bore during NAME 2004</vt:lpstr>
      <vt:lpstr>大綱</vt:lpstr>
      <vt:lpstr>前言</vt:lpstr>
      <vt:lpstr>前言</vt:lpstr>
      <vt:lpstr>前言</vt:lpstr>
      <vt:lpstr>資料與方法</vt:lpstr>
      <vt:lpstr>模式設計</vt:lpstr>
      <vt:lpstr>觀測分析</vt:lpstr>
      <vt:lpstr>觀測分析</vt:lpstr>
      <vt:lpstr>觀測分析</vt:lpstr>
      <vt:lpstr>觀測分析</vt:lpstr>
      <vt:lpstr>觀測分析</vt:lpstr>
      <vt:lpstr>觀測分析</vt:lpstr>
      <vt:lpstr>觀測分析</vt:lpstr>
      <vt:lpstr>觀測分析</vt:lpstr>
      <vt:lpstr>觀測分析</vt:lpstr>
      <vt:lpstr>觀測分析</vt:lpstr>
      <vt:lpstr>模擬結果</vt:lpstr>
      <vt:lpstr>模擬結果</vt:lpstr>
      <vt:lpstr>模擬結果</vt:lpstr>
      <vt:lpstr>模擬結果</vt:lpstr>
      <vt:lpstr>模擬結果</vt:lpstr>
      <vt:lpstr>模擬結果</vt:lpstr>
      <vt:lpstr>模擬結果</vt:lpstr>
      <vt:lpstr>模擬結果</vt:lpstr>
      <vt:lpstr>模擬結果</vt:lpstr>
      <vt:lpstr>結論</vt:lpstr>
      <vt:lpstr>結論</vt:lpstr>
      <vt:lpstr>THE END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Observational and Modeling Study of an Atmospheric Internal Bore during NAME 2004</dc:title>
  <dc:creator>Kullan</dc:creator>
  <cp:lastModifiedBy>Kullansama</cp:lastModifiedBy>
  <cp:revision>86</cp:revision>
  <dcterms:created xsi:type="dcterms:W3CDTF">2011-05-27T12:19:25Z</dcterms:created>
  <dcterms:modified xsi:type="dcterms:W3CDTF">2011-05-31T01:49:55Z</dcterms:modified>
</cp:coreProperties>
</file>