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76" r:id="rId3"/>
    <p:sldId id="277" r:id="rId4"/>
    <p:sldId id="278" r:id="rId5"/>
    <p:sldId id="299" r:id="rId6"/>
    <p:sldId id="279" r:id="rId7"/>
    <p:sldId id="286" r:id="rId8"/>
    <p:sldId id="287" r:id="rId9"/>
    <p:sldId id="257" r:id="rId10"/>
    <p:sldId id="258" r:id="rId11"/>
    <p:sldId id="259" r:id="rId12"/>
    <p:sldId id="260" r:id="rId13"/>
    <p:sldId id="281" r:id="rId14"/>
    <p:sldId id="261" r:id="rId15"/>
    <p:sldId id="291" r:id="rId16"/>
    <p:sldId id="292" r:id="rId17"/>
    <p:sldId id="263" r:id="rId18"/>
    <p:sldId id="294" r:id="rId19"/>
    <p:sldId id="264" r:id="rId20"/>
    <p:sldId id="265" r:id="rId21"/>
    <p:sldId id="283" r:id="rId22"/>
    <p:sldId id="266" r:id="rId23"/>
    <p:sldId id="295" r:id="rId24"/>
    <p:sldId id="267" r:id="rId25"/>
    <p:sldId id="268" r:id="rId26"/>
    <p:sldId id="269" r:id="rId27"/>
    <p:sldId id="296" r:id="rId28"/>
    <p:sldId id="270" r:id="rId29"/>
    <p:sldId id="284" r:id="rId30"/>
    <p:sldId id="297" r:id="rId31"/>
    <p:sldId id="271" r:id="rId32"/>
    <p:sldId id="272" r:id="rId33"/>
    <p:sldId id="273" r:id="rId34"/>
    <p:sldId id="274" r:id="rId35"/>
    <p:sldId id="275" r:id="rId36"/>
    <p:sldId id="298" r:id="rId37"/>
    <p:sldId id="285" r:id="rId3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D95809"/>
    <a:srgbClr val="0062AC"/>
    <a:srgbClr val="D4E2F4"/>
    <a:srgbClr val="00589A"/>
    <a:srgbClr val="D96709"/>
    <a:srgbClr val="07009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286" autoAdjust="0"/>
    <p:restoredTop sz="75965" autoAdjust="0"/>
  </p:normalViewPr>
  <p:slideViewPr>
    <p:cSldViewPr>
      <p:cViewPr varScale="1">
        <p:scale>
          <a:sx n="76" d="100"/>
          <a:sy n="76" d="100"/>
        </p:scale>
        <p:origin x="-94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825E81-3E2A-4710-BD83-18CF48DBA21E}" type="datetimeFigureOut">
              <a:rPr lang="zh-TW" altLang="en-US" smtClean="0"/>
              <a:pPr/>
              <a:t>2011/5/26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A8CDD1-EB61-4BE0-A6B9-D3F26D04792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38A8CDD1-EB61-4BE0-A6B9-D3F26D04792F}" type="slidenum">
              <a:rPr lang="zh-TW" altLang="en-US" smtClean="0"/>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baseline="0" dirty="0" smtClean="0">
                <a:solidFill>
                  <a:schemeClr val="tx1"/>
                </a:solidFill>
                <a:latin typeface="+mn-lt"/>
                <a:ea typeface="+mn-ea"/>
                <a:cs typeface="+mn-cs"/>
              </a:rPr>
              <a:t>In these idealized experiments, the initial vortex is in thermal wind balance, with the tangential velocity being equal to the</a:t>
            </a:r>
          </a:p>
          <a:p>
            <a:r>
              <a:rPr lang="en-US" altLang="zh-TW" sz="1200" kern="1200" baseline="0" dirty="0" smtClean="0">
                <a:solidFill>
                  <a:schemeClr val="tx1"/>
                </a:solidFill>
                <a:latin typeface="+mn-lt"/>
                <a:ea typeface="+mn-ea"/>
                <a:cs typeface="+mn-cs"/>
              </a:rPr>
              <a:t>azimuthal-mean tangential velocity derived from the WRF at 1200 UTC 20 July. The axisymmetric hurricane model</a:t>
            </a:r>
          </a:p>
          <a:p>
            <a:r>
              <a:rPr lang="en-US" altLang="zh-TW" sz="1200" kern="1200" baseline="0" dirty="0" smtClean="0">
                <a:solidFill>
                  <a:schemeClr val="tx1"/>
                </a:solidFill>
                <a:latin typeface="+mn-lt"/>
                <a:ea typeface="+mn-ea"/>
                <a:cs typeface="+mn-cs"/>
              </a:rPr>
              <a:t>is forced directly by the heat forcing estimated from the WRF simulation.</a:t>
            </a:r>
            <a:endParaRPr lang="zh-TW" altLang="en-US" dirty="0"/>
          </a:p>
        </p:txBody>
      </p:sp>
      <p:sp>
        <p:nvSpPr>
          <p:cNvPr id="4" name="投影片編號版面配置區 3"/>
          <p:cNvSpPr>
            <a:spLocks noGrp="1"/>
          </p:cNvSpPr>
          <p:nvPr>
            <p:ph type="sldNum" sz="quarter" idx="10"/>
          </p:nvPr>
        </p:nvSpPr>
        <p:spPr/>
        <p:txBody>
          <a:bodyPr/>
          <a:lstStyle/>
          <a:p>
            <a:fld id="{38A8CDD1-EB61-4BE0-A6B9-D3F26D04792F}" type="slidenum">
              <a:rPr lang="zh-TW" altLang="en-US" smtClean="0"/>
              <a:pPr/>
              <a:t>16</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228600" indent="-228600">
              <a:buAutoNum type="arabicParenBoth"/>
            </a:pPr>
            <a:r>
              <a:rPr lang="en-US" altLang="zh-TW" sz="1200" kern="1200" baseline="0" dirty="0" smtClean="0">
                <a:solidFill>
                  <a:schemeClr val="tx1"/>
                </a:solidFill>
                <a:latin typeface="+mn-lt"/>
                <a:ea typeface="+mn-ea"/>
                <a:cs typeface="+mn-cs"/>
              </a:rPr>
              <a:t>In the first 12-h simulation, as the vortex winds pass over the warm ocean surface, heat and moisture are transferred into the atmosphere and produce locally higher conditional instability and, subsequently, convection and latent heat release</a:t>
            </a:r>
          </a:p>
          <a:p>
            <a:pPr marL="228600" indent="-228600">
              <a:buAutoNum type="arabicParenBoth"/>
            </a:pPr>
            <a:r>
              <a:rPr lang="en-US" altLang="zh-TW" sz="1200" kern="1200" baseline="0" dirty="0" smtClean="0">
                <a:solidFill>
                  <a:schemeClr val="tx1"/>
                </a:solidFill>
                <a:latin typeface="+mn-lt"/>
                <a:ea typeface="+mn-ea"/>
                <a:cs typeface="+mn-cs"/>
              </a:rPr>
              <a:t>However, as the cool and dry midlevel air descends to the surface from the mid- to upper-level dry-air intrusion (FZ10), convective activity slows and the release of CAPE and diabatic heating becomes weak</a:t>
            </a:r>
          </a:p>
          <a:p>
            <a:pPr marL="228600" indent="-228600">
              <a:buAutoNum type="arabicParenBoth"/>
            </a:pPr>
            <a:r>
              <a:rPr lang="en-US" altLang="zh-TW" sz="1200" kern="1200" baseline="0" dirty="0" smtClean="0">
                <a:solidFill>
                  <a:schemeClr val="tx1"/>
                </a:solidFill>
                <a:latin typeface="+mn-lt"/>
                <a:ea typeface="+mn-ea"/>
                <a:cs typeface="+mn-cs"/>
              </a:rPr>
              <a:t>In the period from 1200 UTC 21 July to 0400 UTC 22 July, the surface-based CAPE accumulates as a result of the surface heat and moisture fluxes (Fig. 3a). Renewed vigorous convection then produced condensational heating, which enhanced the system-scale vortex throughout the troposphere</a:t>
            </a:r>
            <a:endParaRPr lang="zh-TW" altLang="en-US" dirty="0"/>
          </a:p>
        </p:txBody>
      </p:sp>
      <p:sp>
        <p:nvSpPr>
          <p:cNvPr id="4" name="投影片編號版面配置區 3"/>
          <p:cNvSpPr>
            <a:spLocks noGrp="1"/>
          </p:cNvSpPr>
          <p:nvPr>
            <p:ph type="sldNum" sz="quarter" idx="10"/>
          </p:nvPr>
        </p:nvSpPr>
        <p:spPr/>
        <p:txBody>
          <a:bodyPr/>
          <a:lstStyle/>
          <a:p>
            <a:fld id="{38A8CDD1-EB61-4BE0-A6B9-D3F26D04792F}" type="slidenum">
              <a:rPr lang="zh-TW" altLang="en-US" smtClean="0"/>
              <a:pPr/>
              <a:t>17</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CN" sz="1200" kern="1200" baseline="0" dirty="0" smtClean="0">
                <a:solidFill>
                  <a:schemeClr val="tx1"/>
                </a:solidFill>
                <a:latin typeface="+mn-lt"/>
                <a:ea typeface="+mn-ea"/>
                <a:cs typeface="+mn-cs"/>
              </a:rPr>
              <a:t>CVA304 initially spirals </a:t>
            </a:r>
            <a:r>
              <a:rPr lang="en-US" altLang="zh-CN" sz="1200" kern="1200" baseline="0" dirty="0" err="1" smtClean="0">
                <a:solidFill>
                  <a:schemeClr val="tx1"/>
                </a:solidFill>
                <a:latin typeface="+mn-lt"/>
                <a:ea typeface="+mn-ea"/>
                <a:cs typeface="+mn-cs"/>
              </a:rPr>
              <a:t>radially</a:t>
            </a:r>
            <a:r>
              <a:rPr lang="en-US" altLang="zh-CN" sz="1200" kern="1200" baseline="0" dirty="0" smtClean="0">
                <a:solidFill>
                  <a:schemeClr val="tx1"/>
                </a:solidFill>
                <a:latin typeface="+mn-lt"/>
                <a:ea typeface="+mn-ea"/>
                <a:cs typeface="+mn-cs"/>
              </a:rPr>
              <a:t> </a:t>
            </a:r>
            <a:r>
              <a:rPr lang="en-US" altLang="zh-CN" sz="1200" kern="1200" baseline="0" dirty="0" err="1" smtClean="0">
                <a:solidFill>
                  <a:schemeClr val="tx1"/>
                </a:solidFill>
                <a:latin typeface="+mn-lt"/>
                <a:ea typeface="+mn-ea"/>
                <a:cs typeface="+mn-cs"/>
              </a:rPr>
              <a:t>inward,then</a:t>
            </a:r>
            <a:r>
              <a:rPr lang="en-US" altLang="zh-CN" sz="1200" kern="1200" baseline="0" dirty="0" smtClean="0">
                <a:solidFill>
                  <a:schemeClr val="tx1"/>
                </a:solidFill>
                <a:latin typeface="+mn-lt"/>
                <a:ea typeface="+mn-ea"/>
                <a:cs typeface="+mn-cs"/>
              </a:rPr>
              <a:t> outward, and later inward again, before eventually wrapping itself around the storm center at a radius of less than 50 km.</a:t>
            </a:r>
          </a:p>
          <a:p>
            <a:endParaRPr lang="en-US" altLang="zh-TW" sz="1200" kern="1200" baseline="0" dirty="0" smtClean="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38A8CDD1-EB61-4BE0-A6B9-D3F26D04792F}" type="slidenum">
              <a:rPr lang="zh-TW" altLang="en-US" smtClean="0"/>
              <a:pPr/>
              <a:t>19</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mn-lt"/>
                <a:ea typeface="+mn-ea"/>
                <a:cs typeface="+mn-cs"/>
              </a:rPr>
              <a:t>Figure 9 summarizes a variety of processes that occurred during the life cycle of CVA-0304 and the corresponding evolution of </a:t>
            </a:r>
            <a:r>
              <a:rPr lang="en-US" altLang="zh-CN" sz="1200" kern="1200" baseline="0" dirty="0" err="1" smtClean="0">
                <a:solidFill>
                  <a:schemeClr val="tx1"/>
                </a:solidFill>
                <a:latin typeface="+mn-lt"/>
                <a:ea typeface="+mn-ea"/>
                <a:cs typeface="+mn-cs"/>
              </a:rPr>
              <a:t>vorticity</a:t>
            </a:r>
            <a:r>
              <a:rPr lang="en-US" altLang="zh-CN" sz="1200" kern="1200" baseline="0" dirty="0" smtClean="0">
                <a:solidFill>
                  <a:schemeClr val="tx1"/>
                </a:solidFill>
                <a:latin typeface="+mn-lt"/>
                <a:ea typeface="+mn-ea"/>
                <a:cs typeface="+mn-cs"/>
              </a:rPr>
              <a:t>, respectively.</a:t>
            </a:r>
            <a:endParaRPr lang="zh-CN" altLang="en-US" dirty="0"/>
          </a:p>
        </p:txBody>
      </p:sp>
      <p:sp>
        <p:nvSpPr>
          <p:cNvPr id="4" name="灯片编号占位符 3"/>
          <p:cNvSpPr>
            <a:spLocks noGrp="1"/>
          </p:cNvSpPr>
          <p:nvPr>
            <p:ph type="sldNum" sz="quarter" idx="10"/>
          </p:nvPr>
        </p:nvSpPr>
        <p:spPr/>
        <p:txBody>
          <a:bodyPr/>
          <a:lstStyle/>
          <a:p>
            <a:fld id="{38A8CDD1-EB61-4BE0-A6B9-D3F26D04792F}" type="slidenum">
              <a:rPr lang="zh-TW" altLang="en-US" smtClean="0"/>
              <a:pPr/>
              <a:t>20</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mn-lt"/>
                <a:ea typeface="+mn-ea"/>
                <a:cs typeface="+mn-cs"/>
              </a:rPr>
              <a:t>The superposition of the </a:t>
            </a:r>
            <a:r>
              <a:rPr lang="en-US" altLang="zh-CN" sz="1200" kern="1200" baseline="0" dirty="0" err="1" smtClean="0">
                <a:solidFill>
                  <a:schemeClr val="tx1"/>
                </a:solidFill>
                <a:latin typeface="+mn-lt"/>
                <a:ea typeface="+mn-ea"/>
                <a:cs typeface="+mn-cs"/>
              </a:rPr>
              <a:t>diabatic</a:t>
            </a:r>
            <a:r>
              <a:rPr lang="en-US" altLang="zh-CN" sz="1200" kern="1200" baseline="0" dirty="0" smtClean="0">
                <a:solidFill>
                  <a:schemeClr val="tx1"/>
                </a:solidFill>
                <a:latin typeface="+mn-lt"/>
                <a:ea typeface="+mn-ea"/>
                <a:cs typeface="+mn-cs"/>
              </a:rPr>
              <a:t> heating and stretching effects with the evident </a:t>
            </a:r>
            <a:r>
              <a:rPr lang="en-US" altLang="zh-CN" sz="1200" kern="1200" baseline="0" dirty="0" err="1" smtClean="0">
                <a:solidFill>
                  <a:schemeClr val="tx1"/>
                </a:solidFill>
                <a:latin typeface="+mn-lt"/>
                <a:ea typeface="+mn-ea"/>
                <a:cs typeface="+mn-cs"/>
              </a:rPr>
              <a:t>vorticity</a:t>
            </a:r>
            <a:r>
              <a:rPr lang="en-US" altLang="zh-CN" sz="1200" kern="1200" baseline="0" dirty="0" smtClean="0">
                <a:solidFill>
                  <a:schemeClr val="tx1"/>
                </a:solidFill>
                <a:latin typeface="+mn-lt"/>
                <a:ea typeface="+mn-ea"/>
                <a:cs typeface="+mn-cs"/>
              </a:rPr>
              <a:t> implies that the moist convection makes a vital contribution to the enhancement of the CVA’s </a:t>
            </a:r>
            <a:r>
              <a:rPr lang="en-US" altLang="zh-CN" sz="1200" kern="1200" baseline="0" dirty="0" err="1" smtClean="0">
                <a:solidFill>
                  <a:schemeClr val="tx1"/>
                </a:solidFill>
                <a:latin typeface="+mn-lt"/>
                <a:ea typeface="+mn-ea"/>
                <a:cs typeface="+mn-cs"/>
              </a:rPr>
              <a:t>vorticity</a:t>
            </a:r>
            <a:r>
              <a:rPr lang="en-US" altLang="zh-CN" sz="1200" kern="1200" baseline="0" dirty="0" smtClean="0">
                <a:solidFill>
                  <a:schemeClr val="tx1"/>
                </a:solidFill>
                <a:latin typeface="+mn-lt"/>
                <a:ea typeface="+mn-ea"/>
                <a:cs typeface="+mn-cs"/>
              </a:rPr>
              <a:t> during the merging process through stretching</a:t>
            </a:r>
          </a:p>
          <a:p>
            <a:endParaRPr lang="en-US" altLang="zh-CN" sz="1200"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38A8CDD1-EB61-4BE0-A6B9-D3F26D04792F}" type="slidenum">
              <a:rPr lang="zh-TW" altLang="en-US" smtClean="0"/>
              <a:pPr/>
              <a:t>21</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mn-lt"/>
                <a:ea typeface="+mn-ea"/>
                <a:cs typeface="+mn-cs"/>
              </a:rPr>
              <a:t>Figure 9 summarizes a variety of processes that occurred during the life cycle of CVA-0304 and the corresponding evolution of </a:t>
            </a:r>
            <a:r>
              <a:rPr lang="en-US" altLang="zh-CN" sz="1200" kern="1200" baseline="0" dirty="0" err="1" smtClean="0">
                <a:solidFill>
                  <a:schemeClr val="tx1"/>
                </a:solidFill>
                <a:latin typeface="+mn-lt"/>
                <a:ea typeface="+mn-ea"/>
                <a:cs typeface="+mn-cs"/>
              </a:rPr>
              <a:t>vorticity</a:t>
            </a:r>
            <a:r>
              <a:rPr lang="en-US" altLang="zh-CN" sz="1200" kern="1200" baseline="0" dirty="0" smtClean="0">
                <a:solidFill>
                  <a:schemeClr val="tx1"/>
                </a:solidFill>
                <a:latin typeface="+mn-lt"/>
                <a:ea typeface="+mn-ea"/>
                <a:cs typeface="+mn-cs"/>
              </a:rPr>
              <a:t>, respectively.</a:t>
            </a:r>
            <a:endParaRPr lang="zh-CN" altLang="en-US" dirty="0"/>
          </a:p>
        </p:txBody>
      </p:sp>
      <p:sp>
        <p:nvSpPr>
          <p:cNvPr id="4" name="灯片编号占位符 3"/>
          <p:cNvSpPr>
            <a:spLocks noGrp="1"/>
          </p:cNvSpPr>
          <p:nvPr>
            <p:ph type="sldNum" sz="quarter" idx="10"/>
          </p:nvPr>
        </p:nvSpPr>
        <p:spPr/>
        <p:txBody>
          <a:bodyPr/>
          <a:lstStyle/>
          <a:p>
            <a:fld id="{38A8CDD1-EB61-4BE0-A6B9-D3F26D04792F}" type="slidenum">
              <a:rPr lang="zh-TW" altLang="en-US" smtClean="0"/>
              <a:pPr/>
              <a:t>23</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mn-lt"/>
                <a:ea typeface="+mn-ea"/>
                <a:cs typeface="+mn-cs"/>
              </a:rPr>
              <a:t>It is argued that the cyclonic circulation associated with CVA-0304 spreads horizontally along with the adjustment process (Fig. 9g) and, subsequently, leads to a considerable increase in CAPE in the ambient environment of CVA-0304 via the air–sea interaction</a:t>
            </a:r>
          </a:p>
          <a:p>
            <a:r>
              <a:rPr lang="en-US" altLang="zh-CN" sz="1200" kern="1200" baseline="0" dirty="0" smtClean="0">
                <a:solidFill>
                  <a:schemeClr val="tx1"/>
                </a:solidFill>
                <a:latin typeface="+mn-lt"/>
                <a:ea typeface="+mn-ea"/>
                <a:cs typeface="+mn-cs"/>
              </a:rPr>
              <a:t>(Emanuel 1986).</a:t>
            </a:r>
            <a:endParaRPr lang="zh-CN" altLang="en-US" dirty="0"/>
          </a:p>
        </p:txBody>
      </p:sp>
      <p:sp>
        <p:nvSpPr>
          <p:cNvPr id="4" name="灯片编号占位符 3"/>
          <p:cNvSpPr>
            <a:spLocks noGrp="1"/>
          </p:cNvSpPr>
          <p:nvPr>
            <p:ph type="sldNum" sz="quarter" idx="10"/>
          </p:nvPr>
        </p:nvSpPr>
        <p:spPr/>
        <p:txBody>
          <a:bodyPr/>
          <a:lstStyle/>
          <a:p>
            <a:fld id="{38A8CDD1-EB61-4BE0-A6B9-D3F26D04792F}" type="slidenum">
              <a:rPr lang="zh-TW" altLang="en-US" smtClean="0"/>
              <a:pPr/>
              <a:t>24</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mn-lt"/>
                <a:ea typeface="+mn-ea"/>
                <a:cs typeface="+mn-cs"/>
              </a:rPr>
              <a:t>The above examples of CVA-0304, CVA-2314, and CVA-2334 indicate that many complicated processes may take place during the lifetime of robust CVAs. Along with these processes, CVAs strengthen and decay alternatively, in coincidence with the release and accumulation of CAPE.</a:t>
            </a:r>
            <a:endParaRPr lang="zh-CN" altLang="en-US" dirty="0"/>
          </a:p>
        </p:txBody>
      </p:sp>
      <p:sp>
        <p:nvSpPr>
          <p:cNvPr id="4" name="灯片编号占位符 3"/>
          <p:cNvSpPr>
            <a:spLocks noGrp="1"/>
          </p:cNvSpPr>
          <p:nvPr>
            <p:ph type="sldNum" sz="quarter" idx="10"/>
          </p:nvPr>
        </p:nvSpPr>
        <p:spPr/>
        <p:txBody>
          <a:bodyPr/>
          <a:lstStyle/>
          <a:p>
            <a:fld id="{38A8CDD1-EB61-4BE0-A6B9-D3F26D04792F}" type="slidenum">
              <a:rPr lang="zh-TW" altLang="en-US" smtClean="0"/>
              <a:pPr/>
              <a:t>26</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mn-lt"/>
                <a:ea typeface="+mn-ea"/>
                <a:cs typeface="+mn-cs"/>
              </a:rPr>
              <a:t>The adjustment process mentioned above is also evident for the system-scale vortex in Fig. 3, which shows that the volume-integrated </a:t>
            </a:r>
            <a:r>
              <a:rPr lang="en-US" altLang="zh-CN" sz="1200" kern="1200" baseline="0" dirty="0" err="1" smtClean="0">
                <a:solidFill>
                  <a:schemeClr val="tx1"/>
                </a:solidFill>
                <a:latin typeface="+mn-lt"/>
                <a:ea typeface="+mn-ea"/>
                <a:cs typeface="+mn-cs"/>
              </a:rPr>
              <a:t>vorticity</a:t>
            </a:r>
            <a:r>
              <a:rPr lang="en-US" altLang="zh-CN" sz="1200" kern="1200" baseline="0" dirty="0" smtClean="0">
                <a:solidFill>
                  <a:schemeClr val="tx1"/>
                </a:solidFill>
                <a:latin typeface="+mn-lt"/>
                <a:ea typeface="+mn-ea"/>
                <a:cs typeface="+mn-cs"/>
              </a:rPr>
              <a:t> on the system-scale increases gradually, coinciding with the release of CAPE in the first 24 h, and then experiences a brief reduction accompanying the sharp increase of CAPE. After around 0400 UTC 22 July, the release of system-scale CAPE occurs again and the system-scale </a:t>
            </a:r>
            <a:r>
              <a:rPr lang="en-US" altLang="zh-CN" sz="1200" kern="1200" baseline="0" dirty="0" err="1" smtClean="0">
                <a:solidFill>
                  <a:schemeClr val="tx1"/>
                </a:solidFill>
                <a:latin typeface="+mn-lt"/>
                <a:ea typeface="+mn-ea"/>
                <a:cs typeface="+mn-cs"/>
              </a:rPr>
              <a:t>vorticity</a:t>
            </a:r>
            <a:r>
              <a:rPr lang="en-US" altLang="zh-CN" sz="1200" kern="1200" baseline="0" dirty="0" smtClean="0">
                <a:solidFill>
                  <a:schemeClr val="tx1"/>
                </a:solidFill>
                <a:latin typeface="+mn-lt"/>
                <a:ea typeface="+mn-ea"/>
                <a:cs typeface="+mn-cs"/>
              </a:rPr>
              <a:t> demonstrates a significant enhancement accordingly.</a:t>
            </a:r>
            <a:endParaRPr lang="zh-CN" altLang="en-US" dirty="0"/>
          </a:p>
        </p:txBody>
      </p:sp>
      <p:sp>
        <p:nvSpPr>
          <p:cNvPr id="4" name="灯片编号占位符 3"/>
          <p:cNvSpPr>
            <a:spLocks noGrp="1"/>
          </p:cNvSpPr>
          <p:nvPr>
            <p:ph type="sldNum" sz="quarter" idx="10"/>
          </p:nvPr>
        </p:nvSpPr>
        <p:spPr/>
        <p:txBody>
          <a:bodyPr/>
          <a:lstStyle/>
          <a:p>
            <a:fld id="{38A8CDD1-EB61-4BE0-A6B9-D3F26D04792F}" type="slidenum">
              <a:rPr lang="zh-TW" altLang="en-US" smtClean="0"/>
              <a:pPr/>
              <a:t>27</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Times New Roman" pitchFamily="18" charset="0"/>
                <a:cs typeface="Times New Roman" pitchFamily="18" charset="0"/>
              </a:rPr>
              <a:t>circles around the storm center</a:t>
            </a:r>
            <a:endParaRPr lang="zh-TW" altLang="en-US" dirty="0" smtClean="0">
              <a:latin typeface="Times New Roman" pitchFamily="18" charset="0"/>
              <a:cs typeface="Times New Roman" pitchFamily="18" charset="0"/>
            </a:endParaRPr>
          </a:p>
          <a:p>
            <a:endParaRPr lang="zh-TW" altLang="en-US" dirty="0"/>
          </a:p>
        </p:txBody>
      </p:sp>
      <p:sp>
        <p:nvSpPr>
          <p:cNvPr id="4" name="投影片編號版面配置區 3"/>
          <p:cNvSpPr>
            <a:spLocks noGrp="1"/>
          </p:cNvSpPr>
          <p:nvPr>
            <p:ph type="sldNum" sz="quarter" idx="10"/>
          </p:nvPr>
        </p:nvSpPr>
        <p:spPr/>
        <p:txBody>
          <a:bodyPr/>
          <a:lstStyle/>
          <a:p>
            <a:fld id="{38A8CDD1-EB61-4BE0-A6B9-D3F26D04792F}" type="slidenum">
              <a:rPr lang="zh-TW" altLang="en-US" smtClean="0"/>
              <a:pPr/>
              <a:t>32</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baseline="0" dirty="0" smtClean="0">
                <a:solidFill>
                  <a:schemeClr val="tx1"/>
                </a:solidFill>
                <a:latin typeface="+mn-lt"/>
                <a:ea typeface="+mn-ea"/>
                <a:cs typeface="+mn-cs"/>
              </a:rPr>
              <a:t>Earlier investigators suggested that the cooperative interaction between deep convection and the surface large-scale circulation is a positive feedback process, by which an incipient tropical disturbance can be intensified and ultimately developed into a TC; this positive feedback process was coined conditional instability  of the second kind (CISK; </a:t>
            </a:r>
            <a:r>
              <a:rPr lang="en-US" altLang="zh-TW" sz="1200" kern="1200" baseline="0" dirty="0" err="1" smtClean="0">
                <a:solidFill>
                  <a:schemeClr val="tx1"/>
                </a:solidFill>
                <a:latin typeface="+mn-lt"/>
                <a:ea typeface="+mn-ea"/>
                <a:cs typeface="+mn-cs"/>
              </a:rPr>
              <a:t>Charney</a:t>
            </a:r>
            <a:r>
              <a:rPr lang="en-US" altLang="zh-TW" sz="1200" kern="1200" baseline="0" dirty="0" smtClean="0">
                <a:solidFill>
                  <a:schemeClr val="tx1"/>
                </a:solidFill>
                <a:latin typeface="+mn-lt"/>
                <a:ea typeface="+mn-ea"/>
                <a:cs typeface="+mn-cs"/>
              </a:rPr>
              <a:t> and </a:t>
            </a:r>
            <a:r>
              <a:rPr lang="en-US" altLang="zh-TW" sz="1200" kern="1200" baseline="0" dirty="0" err="1" smtClean="0">
                <a:solidFill>
                  <a:schemeClr val="tx1"/>
                </a:solidFill>
                <a:latin typeface="+mn-lt"/>
                <a:ea typeface="+mn-ea"/>
                <a:cs typeface="+mn-cs"/>
              </a:rPr>
              <a:t>Eliassen</a:t>
            </a:r>
            <a:r>
              <a:rPr lang="en-US" altLang="zh-TW" sz="1200" kern="1200" baseline="0" dirty="0" smtClean="0">
                <a:solidFill>
                  <a:schemeClr val="tx1"/>
                </a:solidFill>
                <a:latin typeface="+mn-lt"/>
                <a:ea typeface="+mn-ea"/>
                <a:cs typeface="+mn-cs"/>
              </a:rPr>
              <a:t> 1964; </a:t>
            </a:r>
            <a:r>
              <a:rPr lang="en-US" altLang="zh-TW" sz="1200" kern="1200" baseline="0" dirty="0" err="1" smtClean="0">
                <a:solidFill>
                  <a:schemeClr val="tx1"/>
                </a:solidFill>
                <a:latin typeface="+mn-lt"/>
                <a:ea typeface="+mn-ea"/>
                <a:cs typeface="+mn-cs"/>
              </a:rPr>
              <a:t>Ooyama</a:t>
            </a:r>
            <a:r>
              <a:rPr lang="en-US" altLang="zh-TW" sz="1200" kern="1200" baseline="0" dirty="0" smtClean="0">
                <a:solidFill>
                  <a:schemeClr val="tx1"/>
                </a:solidFill>
                <a:latin typeface="+mn-lt"/>
                <a:ea typeface="+mn-ea"/>
                <a:cs typeface="+mn-cs"/>
              </a:rPr>
              <a:t> 1964).</a:t>
            </a:r>
          </a:p>
        </p:txBody>
      </p:sp>
      <p:sp>
        <p:nvSpPr>
          <p:cNvPr id="4" name="投影片編號版面配置區 3"/>
          <p:cNvSpPr>
            <a:spLocks noGrp="1"/>
          </p:cNvSpPr>
          <p:nvPr>
            <p:ph type="sldNum" sz="quarter" idx="10"/>
          </p:nvPr>
        </p:nvSpPr>
        <p:spPr/>
        <p:txBody>
          <a:bodyPr/>
          <a:lstStyle/>
          <a:p>
            <a:fld id="{38A8CDD1-EB61-4BE0-A6B9-D3F26D04792F}" type="slidenum">
              <a:rPr lang="zh-TW" altLang="en-US" smtClean="0"/>
              <a:pPr/>
              <a:t>4</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baseline="0" dirty="0" smtClean="0">
                <a:solidFill>
                  <a:schemeClr val="tx1"/>
                </a:solidFill>
                <a:latin typeface="+mn-lt"/>
                <a:ea typeface="+mn-ea"/>
                <a:cs typeface="+mn-cs"/>
              </a:rPr>
              <a:t>In the system scale, the macroscopic effects of convection (i.e., diabatic heating) form a persistent thermal forcing and then result in a secondary circulation to implement the adjustment of the momentum fields to the forcing. The horizontal branch of the secondary circulation (i.e., the significant</a:t>
            </a:r>
          </a:p>
          <a:p>
            <a:r>
              <a:rPr lang="en-US" altLang="zh-TW" sz="1200" kern="1200" baseline="0" dirty="0" smtClean="0">
                <a:solidFill>
                  <a:schemeClr val="tx1"/>
                </a:solidFill>
                <a:latin typeface="+mn-lt"/>
                <a:ea typeface="+mn-ea"/>
                <a:cs typeface="+mn-cs"/>
              </a:rPr>
              <a:t>low-level inflow) aggregates the ambient vorticity, cluster-, and convective-scale CVAs into the storm center region, which facilitates the merger of the CVAs. Continuous projection and conversion of smaller-scale vorticity into the larger scales will eventually lead to the </a:t>
            </a:r>
            <a:r>
              <a:rPr lang="en-US" altLang="zh-TW" sz="1200" kern="1200" baseline="0" dirty="0" err="1" smtClean="0">
                <a:solidFill>
                  <a:schemeClr val="tx1"/>
                </a:solidFill>
                <a:latin typeface="+mn-lt"/>
                <a:ea typeface="+mn-ea"/>
                <a:cs typeface="+mn-cs"/>
              </a:rPr>
              <a:t>spinup</a:t>
            </a:r>
            <a:r>
              <a:rPr lang="en-US" altLang="zh-TW" sz="1200" kern="1200" baseline="0" dirty="0" smtClean="0">
                <a:solidFill>
                  <a:schemeClr val="tx1"/>
                </a:solidFill>
                <a:latin typeface="+mn-lt"/>
                <a:ea typeface="+mn-ea"/>
                <a:cs typeface="+mn-cs"/>
              </a:rPr>
              <a:t> </a:t>
            </a:r>
          </a:p>
          <a:p>
            <a:r>
              <a:rPr lang="en-US" altLang="zh-TW" sz="1200" kern="1200" baseline="0" dirty="0" smtClean="0">
                <a:solidFill>
                  <a:schemeClr val="tx1"/>
                </a:solidFill>
                <a:latin typeface="+mn-lt"/>
                <a:ea typeface="+mn-ea"/>
                <a:cs typeface="+mn-cs"/>
              </a:rPr>
              <a:t>of the system-scale vortex.</a:t>
            </a:r>
            <a:endParaRPr lang="zh-TW" altLang="en-US" dirty="0"/>
          </a:p>
        </p:txBody>
      </p:sp>
      <p:sp>
        <p:nvSpPr>
          <p:cNvPr id="4" name="投影片編號版面配置區 3"/>
          <p:cNvSpPr>
            <a:spLocks noGrp="1"/>
          </p:cNvSpPr>
          <p:nvPr>
            <p:ph type="sldNum" sz="quarter" idx="10"/>
          </p:nvPr>
        </p:nvSpPr>
        <p:spPr/>
        <p:txBody>
          <a:bodyPr/>
          <a:lstStyle/>
          <a:p>
            <a:fld id="{38A8CDD1-EB61-4BE0-A6B9-D3F26D04792F}" type="slidenum">
              <a:rPr lang="zh-TW" altLang="en-US" smtClean="0"/>
              <a:pPr/>
              <a:t>35</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38A8CDD1-EB61-4BE0-A6B9-D3F26D04792F}" type="slidenum">
              <a:rPr lang="zh-TW" altLang="en-US" smtClean="0"/>
              <a:pPr/>
              <a:t>37</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baseline="0" dirty="0" smtClean="0">
                <a:solidFill>
                  <a:schemeClr val="tx1"/>
                </a:solidFill>
                <a:latin typeface="+mn-lt"/>
                <a:ea typeface="+mn-ea"/>
                <a:cs typeface="+mn-cs"/>
              </a:rPr>
              <a:t>Separation of the scales is achieved with a two-dimensional spectral decomposition based on fast Fourier transformation (FFT) in </a:t>
            </a:r>
            <a:r>
              <a:rPr lang="en-US" altLang="zh-TW" sz="1200" kern="1200" baseline="0" dirty="0" err="1" smtClean="0">
                <a:solidFill>
                  <a:schemeClr val="tx1"/>
                </a:solidFill>
                <a:latin typeface="+mn-lt"/>
                <a:ea typeface="+mn-ea"/>
                <a:cs typeface="+mn-cs"/>
              </a:rPr>
              <a:t>Matlab</a:t>
            </a:r>
            <a:endParaRPr lang="en-US" altLang="zh-TW" sz="1200" kern="1200" baseline="0" dirty="0" smtClean="0">
              <a:solidFill>
                <a:schemeClr val="tx1"/>
              </a:solidFill>
              <a:latin typeface="+mn-lt"/>
              <a:ea typeface="+mn-ea"/>
              <a:cs typeface="+mn-cs"/>
            </a:endParaRPr>
          </a:p>
          <a:p>
            <a:r>
              <a:rPr lang="en-US" altLang="zh-TW" sz="1200" kern="1200" baseline="0" dirty="0" smtClean="0">
                <a:solidFill>
                  <a:schemeClr val="tx1"/>
                </a:solidFill>
                <a:latin typeface="+mn-lt"/>
                <a:ea typeface="+mn-ea"/>
                <a:cs typeface="+mn-cs"/>
              </a:rPr>
              <a:t>well-organized but relatively weak vorticity disturbance</a:t>
            </a:r>
            <a:endParaRPr lang="zh-TW" altLang="en-US" dirty="0"/>
          </a:p>
        </p:txBody>
      </p:sp>
      <p:sp>
        <p:nvSpPr>
          <p:cNvPr id="4" name="投影片編號版面配置區 3"/>
          <p:cNvSpPr>
            <a:spLocks noGrp="1"/>
          </p:cNvSpPr>
          <p:nvPr>
            <p:ph type="sldNum" sz="quarter" idx="10"/>
          </p:nvPr>
        </p:nvSpPr>
        <p:spPr/>
        <p:txBody>
          <a:bodyPr/>
          <a:lstStyle/>
          <a:p>
            <a:fld id="{38A8CDD1-EB61-4BE0-A6B9-D3F26D04792F}" type="slidenum">
              <a:rPr lang="zh-TW" altLang="en-US" smtClean="0"/>
              <a:pPr/>
              <a:t>9</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dirty="0" smtClean="0"/>
              <a:t>power spectrum </a:t>
            </a:r>
            <a:r>
              <a:rPr lang="zh-TW" altLang="en-US" dirty="0" smtClean="0"/>
              <a:t>定义： 描述信号功率随频率变化的函数</a:t>
            </a:r>
            <a:endParaRPr lang="en-US" altLang="zh-TW" dirty="0" smtClean="0"/>
          </a:p>
          <a:p>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(1) At nearly all scales below 50 km (i.e., the convective scales) becomes saturated within the first 12 h and remains nearly constant</a:t>
            </a:r>
            <a:endParaRPr lang="zh-TW" altLang="en-US" dirty="0" smtClean="0"/>
          </a:p>
          <a:p>
            <a:r>
              <a:rPr lang="en-US" altLang="zh-TW" dirty="0" smtClean="0"/>
              <a:t>(2) </a:t>
            </a:r>
            <a:r>
              <a:rPr lang="en-US" altLang="zh-TW" sz="1200" kern="1200" baseline="0" dirty="0" smtClean="0">
                <a:solidFill>
                  <a:schemeClr val="tx1"/>
                </a:solidFill>
                <a:latin typeface="+mn-lt"/>
                <a:ea typeface="+mn-ea"/>
                <a:cs typeface="+mn-cs"/>
              </a:rPr>
              <a:t>while the amplitudes of the vorticity at the intermediate (cluster scale,50–150 km) and system (L&gt;150 km) scales increase steadily throughout the development of Dolly.</a:t>
            </a:r>
          </a:p>
          <a:p>
            <a:r>
              <a:rPr lang="en-US" altLang="zh-TW" sz="1200" kern="1200" baseline="0" dirty="0" smtClean="0">
                <a:solidFill>
                  <a:schemeClr val="tx1"/>
                </a:solidFill>
                <a:latin typeface="+mn-lt"/>
                <a:ea typeface="+mn-ea"/>
                <a:cs typeface="+mn-cs"/>
              </a:rPr>
              <a:t>(3)Different from vorticity, the spectral power of horizontal divergence at z =1.7 km reaches near saturation at all scales within the first few hours and maintains a similar amplitude throughout the developing stage</a:t>
            </a:r>
          </a:p>
          <a:p>
            <a:r>
              <a:rPr lang="en-US" altLang="zh-TW" sz="1200" kern="1200" baseline="0" dirty="0" smtClean="0">
                <a:solidFill>
                  <a:schemeClr val="tx1"/>
                </a:solidFill>
                <a:latin typeface="+mn-lt"/>
                <a:ea typeface="+mn-ea"/>
                <a:cs typeface="+mn-cs"/>
              </a:rPr>
              <a:t>(4)The square root of the ratio of the divergence power to the vorticity power (scaled as the </a:t>
            </a:r>
            <a:r>
              <a:rPr lang="en-US" altLang="zh-TW" sz="1200" kern="1200" baseline="0" dirty="0" err="1" smtClean="0">
                <a:solidFill>
                  <a:schemeClr val="tx1"/>
                </a:solidFill>
                <a:latin typeface="+mn-lt"/>
                <a:ea typeface="+mn-ea"/>
                <a:cs typeface="+mn-cs"/>
              </a:rPr>
              <a:t>Rossby</a:t>
            </a:r>
            <a:r>
              <a:rPr lang="en-US" altLang="zh-TW" sz="1200" kern="1200" baseline="0" dirty="0" smtClean="0">
                <a:solidFill>
                  <a:schemeClr val="tx1"/>
                </a:solidFill>
                <a:latin typeface="+mn-lt"/>
                <a:ea typeface="+mn-ea"/>
                <a:cs typeface="+mn-cs"/>
              </a:rPr>
              <a:t> number) exhibits an obvious reduction at the cluster and system scales.</a:t>
            </a:r>
            <a:endParaRPr lang="zh-TW" altLang="en-US" dirty="0"/>
          </a:p>
        </p:txBody>
      </p:sp>
      <p:sp>
        <p:nvSpPr>
          <p:cNvPr id="4" name="投影片編號版面配置區 3"/>
          <p:cNvSpPr>
            <a:spLocks noGrp="1"/>
          </p:cNvSpPr>
          <p:nvPr>
            <p:ph type="sldNum" sz="quarter" idx="10"/>
          </p:nvPr>
        </p:nvSpPr>
        <p:spPr/>
        <p:txBody>
          <a:bodyPr/>
          <a:lstStyle/>
          <a:p>
            <a:fld id="{38A8CDD1-EB61-4BE0-A6B9-D3F26D04792F}" type="slidenum">
              <a:rPr lang="zh-TW" altLang="en-US" smtClean="0"/>
              <a:pPr/>
              <a:t>10</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38A8CDD1-EB61-4BE0-A6B9-D3F26D04792F}" type="slidenum">
              <a:rPr lang="zh-TW" altLang="en-US" smtClean="0"/>
              <a:pPr/>
              <a:t>11</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baseline="0" dirty="0" smtClean="0">
                <a:solidFill>
                  <a:schemeClr val="tx1"/>
                </a:solidFill>
                <a:latin typeface="Times New Roman" pitchFamily="18" charset="0"/>
                <a:ea typeface="+mn-ea"/>
                <a:cs typeface="Times New Roman" pitchFamily="18" charset="0"/>
              </a:rPr>
              <a:t>where f is the Coriolis parameter; </a:t>
            </a:r>
            <a:r>
              <a:rPr lang="en-US" altLang="zh-CN" sz="1200" kern="1200" baseline="0" dirty="0" smtClean="0">
                <a:solidFill>
                  <a:schemeClr val="tx1"/>
                </a:solidFill>
                <a:latin typeface="Times New Roman" pitchFamily="18" charset="0"/>
                <a:ea typeface="+mn-ea"/>
                <a:cs typeface="Times New Roman" pitchFamily="18" charset="0"/>
              </a:rPr>
              <a:t>ζ</a:t>
            </a:r>
            <a:r>
              <a:rPr lang="en-US" altLang="zh-TW" sz="1200" kern="1200" baseline="0" dirty="0" smtClean="0">
                <a:solidFill>
                  <a:schemeClr val="tx1"/>
                </a:solidFill>
                <a:latin typeface="Times New Roman" pitchFamily="18" charset="0"/>
                <a:ea typeface="+mn-ea"/>
                <a:cs typeface="Times New Roman" pitchFamily="18" charset="0"/>
              </a:rPr>
              <a:t>, V, N, and I, are the</a:t>
            </a:r>
          </a:p>
          <a:p>
            <a:r>
              <a:rPr lang="en-US" altLang="zh-TW" sz="1200" kern="1200" baseline="0" dirty="0" smtClean="0">
                <a:solidFill>
                  <a:schemeClr val="tx1"/>
                </a:solidFill>
                <a:latin typeface="Times New Roman" pitchFamily="18" charset="0"/>
                <a:ea typeface="+mn-ea"/>
                <a:cs typeface="Times New Roman" pitchFamily="18" charset="0"/>
              </a:rPr>
              <a:t>mean vertical components of the relative vorticity, tangential</a:t>
            </a:r>
          </a:p>
          <a:p>
            <a:r>
              <a:rPr lang="en-US" altLang="zh-TW" sz="1200" kern="1200" baseline="0" dirty="0" smtClean="0">
                <a:solidFill>
                  <a:schemeClr val="tx1"/>
                </a:solidFill>
                <a:latin typeface="Times New Roman" pitchFamily="18" charset="0"/>
                <a:ea typeface="+mn-ea"/>
                <a:cs typeface="Times New Roman" pitchFamily="18" charset="0"/>
              </a:rPr>
              <a:t>velocity, Brunt–</a:t>
            </a:r>
            <a:r>
              <a:rPr lang="en-US" altLang="zh-TW" sz="1200" kern="1200" baseline="0" dirty="0" err="1" smtClean="0">
                <a:solidFill>
                  <a:schemeClr val="tx1"/>
                </a:solidFill>
                <a:latin typeface="Times New Roman" pitchFamily="18" charset="0"/>
                <a:ea typeface="+mn-ea"/>
                <a:cs typeface="Times New Roman" pitchFamily="18" charset="0"/>
              </a:rPr>
              <a:t>Va¨isa¨la</a:t>
            </a:r>
            <a:r>
              <a:rPr lang="en-US" altLang="zh-TW" sz="1200" kern="1200" baseline="0" dirty="0" smtClean="0">
                <a:solidFill>
                  <a:schemeClr val="tx1"/>
                </a:solidFill>
                <a:latin typeface="Times New Roman" pitchFamily="18" charset="0"/>
                <a:ea typeface="+mn-ea"/>
                <a:cs typeface="Times New Roman" pitchFamily="18" charset="0"/>
              </a:rPr>
              <a:t>¨ , and inertial frequencies,</a:t>
            </a:r>
          </a:p>
          <a:p>
            <a:r>
              <a:rPr lang="en-US" altLang="zh-TW" sz="1200" kern="1200" baseline="0" dirty="0" smtClean="0">
                <a:solidFill>
                  <a:schemeClr val="tx1"/>
                </a:solidFill>
                <a:latin typeface="Times New Roman" pitchFamily="18" charset="0"/>
                <a:ea typeface="+mn-ea"/>
                <a:cs typeface="Times New Roman" pitchFamily="18" charset="0"/>
              </a:rPr>
              <a:t>respectively; and H and R denote the scale height and</a:t>
            </a:r>
          </a:p>
          <a:p>
            <a:r>
              <a:rPr lang="en-US" altLang="zh-TW" sz="1200" kern="1200" baseline="0" dirty="0" smtClean="0">
                <a:solidFill>
                  <a:schemeClr val="tx1"/>
                </a:solidFill>
                <a:latin typeface="Times New Roman" pitchFamily="18" charset="0"/>
                <a:ea typeface="+mn-ea"/>
                <a:cs typeface="Times New Roman" pitchFamily="18" charset="0"/>
              </a:rPr>
              <a:t>horizontal scale of the system</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38A8CDD1-EB61-4BE0-A6B9-D3F26D04792F}" type="slidenum">
              <a:rPr lang="zh-TW" altLang="en-US" smtClean="0"/>
              <a:pPr/>
              <a:t>12</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i="1" dirty="0" smtClean="0">
                <a:latin typeface="Times New Roman" pitchFamily="18" charset="0"/>
                <a:cs typeface="Times New Roman" pitchFamily="18" charset="0"/>
              </a:rPr>
              <a:t>I</a:t>
            </a:r>
            <a:r>
              <a:rPr lang="en-US" altLang="zh-TW" i="1" baseline="30000" dirty="0" smtClean="0">
                <a:latin typeface="Times New Roman" pitchFamily="18" charset="0"/>
                <a:cs typeface="Times New Roman" pitchFamily="18" charset="0"/>
              </a:rPr>
              <a:t>2</a:t>
            </a:r>
            <a:r>
              <a:rPr lang="en-US" altLang="zh-TW" dirty="0" smtClean="0">
                <a:latin typeface="Times New Roman" pitchFamily="18" charset="0"/>
                <a:cs typeface="Times New Roman" pitchFamily="18" charset="0"/>
              </a:rPr>
              <a:t>: before 36h, confined to the lower troposphere, slow growth;      after 36h, increase sharply </a:t>
            </a:r>
            <a:endParaRPr lang="zh-TW" altLang="en-US" dirty="0" smtClean="0">
              <a:latin typeface="Times New Roman" pitchFamily="18" charset="0"/>
              <a:cs typeface="Times New Roman" pitchFamily="18" charset="0"/>
            </a:endParaRPr>
          </a:p>
          <a:p>
            <a:endParaRPr lang="en-US" altLang="zh-TW" sz="1200" kern="1200" baseline="0" dirty="0" smtClean="0">
              <a:solidFill>
                <a:schemeClr val="tx1"/>
              </a:solidFill>
              <a:latin typeface="+mn-lt"/>
              <a:ea typeface="+mn-ea"/>
              <a:cs typeface="+mn-cs"/>
            </a:endParaRPr>
          </a:p>
          <a:p>
            <a:r>
              <a:rPr lang="en-US" altLang="zh-TW" sz="1200" kern="1200" baseline="0" dirty="0" smtClean="0">
                <a:solidFill>
                  <a:schemeClr val="tx1"/>
                </a:solidFill>
                <a:latin typeface="+mn-lt"/>
                <a:ea typeface="+mn-ea"/>
                <a:cs typeface="+mn-cs"/>
              </a:rPr>
              <a:t>With no substantial variations in system-scale mean static stability, the reduction of the </a:t>
            </a:r>
            <a:r>
              <a:rPr lang="en-US" altLang="zh-TW" sz="1200" kern="1200" baseline="0" dirty="0" err="1" smtClean="0">
                <a:solidFill>
                  <a:schemeClr val="tx1"/>
                </a:solidFill>
                <a:latin typeface="+mn-lt"/>
                <a:ea typeface="+mn-ea"/>
                <a:cs typeface="+mn-cs"/>
              </a:rPr>
              <a:t>Rossby</a:t>
            </a:r>
            <a:r>
              <a:rPr lang="en-US" altLang="zh-TW" sz="1200" kern="1200" baseline="0" dirty="0" smtClean="0">
                <a:solidFill>
                  <a:schemeClr val="tx1"/>
                </a:solidFill>
                <a:latin typeface="+mn-lt"/>
                <a:ea typeface="+mn-ea"/>
                <a:cs typeface="+mn-cs"/>
              </a:rPr>
              <a:t> deformation</a:t>
            </a:r>
          </a:p>
          <a:p>
            <a:r>
              <a:rPr lang="en-US" altLang="zh-TW" sz="1200" kern="1200" baseline="0" dirty="0" smtClean="0">
                <a:solidFill>
                  <a:schemeClr val="tx1"/>
                </a:solidFill>
                <a:latin typeface="+mn-lt"/>
                <a:ea typeface="+mn-ea"/>
                <a:cs typeface="+mn-cs"/>
              </a:rPr>
              <a:t>radius mainly results from the increase of the mean inertial stability. This is consistent with the heat trapping  concept</a:t>
            </a:r>
          </a:p>
          <a:p>
            <a:r>
              <a:rPr lang="en-US" altLang="zh-TW" sz="1200" kern="1200" baseline="0" dirty="0" smtClean="0">
                <a:solidFill>
                  <a:schemeClr val="tx1"/>
                </a:solidFill>
                <a:latin typeface="+mn-lt"/>
                <a:ea typeface="+mn-ea"/>
                <a:cs typeface="+mn-cs"/>
              </a:rPr>
              <a:t> elucidated by Schubert </a:t>
            </a:r>
            <a:r>
              <a:rPr lang="en-US" altLang="zh-TW" sz="1200" kern="1200" baseline="0" dirty="0" err="1" smtClean="0">
                <a:solidFill>
                  <a:schemeClr val="tx1"/>
                </a:solidFill>
                <a:latin typeface="+mn-lt"/>
                <a:ea typeface="+mn-ea"/>
                <a:cs typeface="+mn-cs"/>
              </a:rPr>
              <a:t>andHack</a:t>
            </a:r>
            <a:r>
              <a:rPr lang="en-US" altLang="zh-TW" sz="1200" kern="1200" baseline="0" dirty="0" smtClean="0">
                <a:solidFill>
                  <a:schemeClr val="tx1"/>
                </a:solidFill>
                <a:latin typeface="+mn-lt"/>
                <a:ea typeface="+mn-ea"/>
                <a:cs typeface="+mn-cs"/>
              </a:rPr>
              <a:t> (1982) and Hack and Schubert (1986), who demonstrated that the conversion of</a:t>
            </a:r>
          </a:p>
          <a:p>
            <a:r>
              <a:rPr lang="en-US" altLang="zh-TW" sz="1200" kern="1200" baseline="0" dirty="0" smtClean="0">
                <a:solidFill>
                  <a:schemeClr val="tx1"/>
                </a:solidFill>
                <a:latin typeface="+mn-lt"/>
                <a:ea typeface="+mn-ea"/>
                <a:cs typeface="+mn-cs"/>
              </a:rPr>
              <a:t> heat energy to kinetic energy becomes more efficient with an increase in the inertial stability of the TC vortex as a whole.</a:t>
            </a:r>
            <a:endParaRPr lang="zh-TW" altLang="en-US" dirty="0"/>
          </a:p>
        </p:txBody>
      </p:sp>
      <p:sp>
        <p:nvSpPr>
          <p:cNvPr id="4" name="投影片編號版面配置區 3"/>
          <p:cNvSpPr>
            <a:spLocks noGrp="1"/>
          </p:cNvSpPr>
          <p:nvPr>
            <p:ph type="sldNum" sz="quarter" idx="10"/>
          </p:nvPr>
        </p:nvSpPr>
        <p:spPr/>
        <p:txBody>
          <a:bodyPr/>
          <a:lstStyle/>
          <a:p>
            <a:fld id="{38A8CDD1-EB61-4BE0-A6B9-D3F26D04792F}" type="slidenum">
              <a:rPr lang="zh-TW" altLang="en-US" smtClean="0"/>
              <a:pPr/>
              <a:t>13</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38A8CDD1-EB61-4BE0-A6B9-D3F26D04792F}" type="slidenum">
              <a:rPr lang="zh-TW" altLang="en-US" smtClean="0"/>
              <a:pPr/>
              <a:t>14</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38A8CDD1-EB61-4BE0-A6B9-D3F26D04792F}" type="slidenum">
              <a:rPr lang="zh-TW" altLang="en-US" smtClean="0"/>
              <a:pPr/>
              <a:t>15</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57AD485-FF4E-4116-9258-53DC7E5F9D04}" type="datetimeFigureOut">
              <a:rPr lang="zh-TW" altLang="en-US" smtClean="0"/>
              <a:pPr/>
              <a:t>2011/5/26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D54A81-F0B4-49DC-84A4-B7566F3F3895}"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57AD485-FF4E-4116-9258-53DC7E5F9D04}" type="datetimeFigureOut">
              <a:rPr lang="zh-TW" altLang="en-US" smtClean="0"/>
              <a:pPr/>
              <a:t>2011/5/26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D54A81-F0B4-49DC-84A4-B7566F3F3895}"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57AD485-FF4E-4116-9258-53DC7E5F9D04}" type="datetimeFigureOut">
              <a:rPr lang="zh-TW" altLang="en-US" smtClean="0"/>
              <a:pPr/>
              <a:t>2011/5/26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D54A81-F0B4-49DC-84A4-B7566F3F3895}"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57AD485-FF4E-4116-9258-53DC7E5F9D04}" type="datetimeFigureOut">
              <a:rPr lang="zh-TW" altLang="en-US" smtClean="0"/>
              <a:pPr/>
              <a:t>2011/5/26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D54A81-F0B4-49DC-84A4-B7566F3F3895}"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57AD485-FF4E-4116-9258-53DC7E5F9D04}" type="datetimeFigureOut">
              <a:rPr lang="zh-TW" altLang="en-US" smtClean="0"/>
              <a:pPr/>
              <a:t>2011/5/26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D54A81-F0B4-49DC-84A4-B7566F3F3895}"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157AD485-FF4E-4116-9258-53DC7E5F9D04}" type="datetimeFigureOut">
              <a:rPr lang="zh-TW" altLang="en-US" smtClean="0"/>
              <a:pPr/>
              <a:t>2011/5/26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CD54A81-F0B4-49DC-84A4-B7566F3F3895}"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57AD485-FF4E-4116-9258-53DC7E5F9D04}" type="datetimeFigureOut">
              <a:rPr lang="zh-TW" altLang="en-US" smtClean="0"/>
              <a:pPr/>
              <a:t>2011/5/26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CD54A81-F0B4-49DC-84A4-B7566F3F3895}"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57AD485-FF4E-4116-9258-53DC7E5F9D04}" type="datetimeFigureOut">
              <a:rPr lang="zh-TW" altLang="en-US" smtClean="0"/>
              <a:pPr/>
              <a:t>2011/5/26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CD54A81-F0B4-49DC-84A4-B7566F3F3895}"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57AD485-FF4E-4116-9258-53DC7E5F9D04}" type="datetimeFigureOut">
              <a:rPr lang="zh-TW" altLang="en-US" smtClean="0"/>
              <a:pPr/>
              <a:t>2011/5/26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CD54A81-F0B4-49DC-84A4-B7566F3F3895}"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57AD485-FF4E-4116-9258-53DC7E5F9D04}" type="datetimeFigureOut">
              <a:rPr lang="zh-TW" altLang="en-US" smtClean="0"/>
              <a:pPr/>
              <a:t>2011/5/26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CD54A81-F0B4-49DC-84A4-B7566F3F3895}"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57AD485-FF4E-4116-9258-53DC7E5F9D04}" type="datetimeFigureOut">
              <a:rPr lang="zh-TW" altLang="en-US" smtClean="0"/>
              <a:pPr/>
              <a:t>2011/5/26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CD54A81-F0B4-49DC-84A4-B7566F3F3895}"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AD485-FF4E-4116-9258-53DC7E5F9D04}" type="datetimeFigureOut">
              <a:rPr lang="zh-TW" altLang="en-US" smtClean="0"/>
              <a:pPr/>
              <a:t>2011/5/26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54A81-F0B4-49DC-84A4-B7566F3F3895}"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785918" y="1285860"/>
            <a:ext cx="7000924" cy="1470025"/>
          </a:xfrm>
        </p:spPr>
        <p:txBody>
          <a:bodyPr>
            <a:noAutofit/>
          </a:bodyPr>
          <a:lstStyle/>
          <a:p>
            <a:pPr algn="r"/>
            <a:r>
              <a:rPr lang="en-US" altLang="zh-TW" sz="3600" b="1" dirty="0">
                <a:solidFill>
                  <a:srgbClr val="D95809"/>
                </a:solidFill>
                <a:effectLst>
                  <a:outerShdw blurRad="50800" dist="50800" dir="5400000" algn="ctr" rotWithShape="0">
                    <a:schemeClr val="tx1"/>
                  </a:outerShdw>
                </a:effectLst>
              </a:rPr>
              <a:t>Evolution of Multiscale </a:t>
            </a:r>
            <a:r>
              <a:rPr lang="en-US" altLang="zh-TW" sz="3600" b="1" dirty="0" smtClean="0">
                <a:solidFill>
                  <a:srgbClr val="D95809"/>
                </a:solidFill>
                <a:effectLst>
                  <a:outerShdw blurRad="50800" dist="50800" dir="5400000" algn="ctr" rotWithShape="0">
                    <a:schemeClr val="tx1"/>
                  </a:outerShdw>
                </a:effectLst>
              </a:rPr>
              <a:t>Vortices</a:t>
            </a:r>
            <a:br>
              <a:rPr lang="en-US" altLang="zh-TW" sz="3600" b="1" dirty="0" smtClean="0">
                <a:solidFill>
                  <a:srgbClr val="D95809"/>
                </a:solidFill>
                <a:effectLst>
                  <a:outerShdw blurRad="50800" dist="50800" dir="5400000" algn="ctr" rotWithShape="0">
                    <a:schemeClr val="tx1"/>
                  </a:outerShdw>
                </a:effectLst>
              </a:rPr>
            </a:br>
            <a:r>
              <a:rPr lang="en-US" altLang="zh-TW" sz="3600" b="1" dirty="0" smtClean="0">
                <a:solidFill>
                  <a:srgbClr val="D95809"/>
                </a:solidFill>
                <a:effectLst>
                  <a:outerShdw blurRad="50800" dist="50800" dir="5400000" algn="ctr" rotWithShape="0">
                    <a:schemeClr val="tx1"/>
                  </a:outerShdw>
                </a:effectLst>
              </a:rPr>
              <a:t> in the </a:t>
            </a:r>
            <a:r>
              <a:rPr lang="en-US" altLang="zh-TW" sz="3600" b="1" dirty="0">
                <a:solidFill>
                  <a:srgbClr val="D95809"/>
                </a:solidFill>
                <a:effectLst>
                  <a:outerShdw blurRad="50800" dist="50800" dir="5400000" algn="ctr" rotWithShape="0">
                    <a:schemeClr val="tx1"/>
                  </a:outerShdw>
                </a:effectLst>
              </a:rPr>
              <a:t>Development </a:t>
            </a:r>
            <a:r>
              <a:rPr lang="en-US" altLang="zh-TW" sz="3600" b="1" dirty="0" smtClean="0">
                <a:solidFill>
                  <a:srgbClr val="D95809"/>
                </a:solidFill>
                <a:effectLst>
                  <a:outerShdw blurRad="50800" dist="50800" dir="5400000" algn="ctr" rotWithShape="0">
                    <a:schemeClr val="tx1"/>
                  </a:outerShdw>
                </a:effectLst>
              </a:rPr>
              <a:t> </a:t>
            </a:r>
            <a:br>
              <a:rPr lang="en-US" altLang="zh-TW" sz="3600" b="1" dirty="0" smtClean="0">
                <a:solidFill>
                  <a:srgbClr val="D95809"/>
                </a:solidFill>
                <a:effectLst>
                  <a:outerShdw blurRad="50800" dist="50800" dir="5400000" algn="ctr" rotWithShape="0">
                    <a:schemeClr val="tx1"/>
                  </a:outerShdw>
                </a:effectLst>
              </a:rPr>
            </a:br>
            <a:r>
              <a:rPr lang="en-US" altLang="zh-TW" sz="3600" b="1" dirty="0" smtClean="0">
                <a:solidFill>
                  <a:srgbClr val="D95809"/>
                </a:solidFill>
                <a:effectLst>
                  <a:outerShdw blurRad="50800" dist="50800" dir="5400000" algn="ctr" rotWithShape="0">
                    <a:schemeClr val="tx1"/>
                  </a:outerShdw>
                </a:effectLst>
              </a:rPr>
              <a:t> of Hurricane </a:t>
            </a:r>
            <a:r>
              <a:rPr lang="en-US" altLang="zh-TW" sz="3600" b="1" dirty="0">
                <a:solidFill>
                  <a:srgbClr val="D95809"/>
                </a:solidFill>
                <a:effectLst>
                  <a:outerShdw blurRad="50800" dist="50800" dir="5400000" algn="ctr" rotWithShape="0">
                    <a:schemeClr val="tx1"/>
                  </a:outerShdw>
                </a:effectLst>
              </a:rPr>
              <a:t>Dolly (2008)</a:t>
            </a:r>
            <a:endParaRPr lang="zh-TW" altLang="en-US" sz="3600" b="1" dirty="0">
              <a:solidFill>
                <a:srgbClr val="D95809"/>
              </a:solidFill>
              <a:effectLst>
                <a:outerShdw blurRad="50800" dist="50800" dir="5400000" algn="ctr" rotWithShape="0">
                  <a:schemeClr val="tx1"/>
                </a:outerShdw>
              </a:effectLst>
            </a:endParaRPr>
          </a:p>
        </p:txBody>
      </p:sp>
      <p:sp>
        <p:nvSpPr>
          <p:cNvPr id="4" name="矩形 3"/>
          <p:cNvSpPr/>
          <p:nvPr/>
        </p:nvSpPr>
        <p:spPr>
          <a:xfrm>
            <a:off x="1857356" y="3571876"/>
            <a:ext cx="6929486" cy="1107996"/>
          </a:xfrm>
          <a:prstGeom prst="rect">
            <a:avLst/>
          </a:prstGeom>
        </p:spPr>
        <p:txBody>
          <a:bodyPr wrap="square">
            <a:spAutoFit/>
          </a:bodyPr>
          <a:lstStyle/>
          <a:p>
            <a:pPr algn="just"/>
            <a:r>
              <a:rPr lang="en-US" sz="2200" b="1" i="1" dirty="0" smtClean="0">
                <a:effectLst>
                  <a:outerShdw blurRad="50800" dist="38100" algn="ctr" rotWithShape="0">
                    <a:schemeClr val="bg1"/>
                  </a:outerShdw>
                </a:effectLst>
                <a:latin typeface="Times New Roman" pitchFamily="18" charset="0"/>
                <a:cs typeface="Times New Roman" pitchFamily="18" charset="0"/>
              </a:rPr>
              <a:t>Reference :</a:t>
            </a:r>
            <a:r>
              <a:rPr lang="en-US" sz="2200" i="1" dirty="0" smtClean="0">
                <a:effectLst>
                  <a:outerShdw blurRad="50800" dist="38100" algn="ctr" rotWithShape="0">
                    <a:schemeClr val="bg1"/>
                  </a:outerShdw>
                </a:effectLst>
                <a:latin typeface="Times New Roman" pitchFamily="18" charset="0"/>
                <a:cs typeface="Times New Roman" pitchFamily="18" charset="0"/>
              </a:rPr>
              <a:t> </a:t>
            </a:r>
            <a:r>
              <a:rPr lang="en-US" sz="2200" b="1" dirty="0" smtClean="0">
                <a:effectLst>
                  <a:outerShdw blurRad="50800" dist="38100" algn="ctr" rotWithShape="0">
                    <a:schemeClr val="bg1"/>
                  </a:outerShdw>
                </a:effectLst>
                <a:latin typeface="Times New Roman" pitchFamily="18" charset="0"/>
                <a:cs typeface="Times New Roman" pitchFamily="18" charset="0"/>
              </a:rPr>
              <a:t>Fang</a:t>
            </a:r>
            <a:r>
              <a:rPr lang="en-US" sz="2200" b="1" dirty="0">
                <a:effectLst>
                  <a:outerShdw blurRad="50800" dist="38100" algn="ctr" rotWithShape="0">
                    <a:schemeClr val="bg1"/>
                  </a:outerShdw>
                </a:effectLst>
                <a:latin typeface="Times New Roman" pitchFamily="18" charset="0"/>
                <a:cs typeface="Times New Roman" pitchFamily="18" charset="0"/>
              </a:rPr>
              <a:t>, J., and F. Zhang, 2011: Evolution of multiscale vortices in the </a:t>
            </a:r>
            <a:r>
              <a:rPr lang="en-US" sz="2200" b="1" dirty="0" smtClean="0">
                <a:effectLst>
                  <a:outerShdw blurRad="50800" dist="38100" algn="ctr" rotWithShape="0">
                    <a:schemeClr val="bg1"/>
                  </a:outerShdw>
                </a:effectLst>
                <a:latin typeface="Times New Roman" pitchFamily="18" charset="0"/>
                <a:cs typeface="Times New Roman" pitchFamily="18" charset="0"/>
              </a:rPr>
              <a:t>development </a:t>
            </a:r>
            <a:r>
              <a:rPr lang="en-US" sz="2200" b="1" dirty="0">
                <a:effectLst>
                  <a:outerShdw blurRad="50800" dist="38100" algn="ctr" rotWithShape="0">
                    <a:schemeClr val="bg1"/>
                  </a:outerShdw>
                </a:effectLst>
                <a:latin typeface="Times New Roman" pitchFamily="18" charset="0"/>
                <a:cs typeface="Times New Roman" pitchFamily="18" charset="0"/>
              </a:rPr>
              <a:t>of Hurricane Dolly (2008). </a:t>
            </a:r>
            <a:r>
              <a:rPr lang="en-US" sz="2200" b="1" i="1" dirty="0">
                <a:effectLst>
                  <a:outerShdw blurRad="50800" dist="38100" algn="ctr" rotWithShape="0">
                    <a:schemeClr val="bg1"/>
                  </a:outerShdw>
                </a:effectLst>
                <a:latin typeface="Times New Roman" pitchFamily="18" charset="0"/>
                <a:cs typeface="Times New Roman" pitchFamily="18" charset="0"/>
              </a:rPr>
              <a:t>J. Atmos. Sci.</a:t>
            </a:r>
            <a:r>
              <a:rPr lang="en-US" sz="2200" b="1" dirty="0">
                <a:effectLst>
                  <a:outerShdw blurRad="50800" dist="38100" algn="ctr" rotWithShape="0">
                    <a:schemeClr val="bg1"/>
                  </a:outerShdw>
                </a:effectLst>
                <a:latin typeface="Times New Roman" pitchFamily="18" charset="0"/>
                <a:cs typeface="Times New Roman" pitchFamily="18" charset="0"/>
              </a:rPr>
              <a:t>, 68, 103–122.</a:t>
            </a:r>
            <a:endParaRPr lang="zh-TW" altLang="en-US" sz="2200" b="1" dirty="0">
              <a:effectLst>
                <a:outerShdw blurRad="50800" dist="38100" algn="ctr" rotWithShape="0">
                  <a:schemeClr val="bg1"/>
                </a:outerShdw>
              </a:effectLst>
              <a:latin typeface="Times New Roman" pitchFamily="18" charset="0"/>
              <a:cs typeface="Times New Roman" pitchFamily="18" charset="0"/>
            </a:endParaRPr>
          </a:p>
        </p:txBody>
      </p:sp>
      <p:sp>
        <p:nvSpPr>
          <p:cNvPr id="5" name="文字方塊 4"/>
          <p:cNvSpPr txBox="1"/>
          <p:nvPr/>
        </p:nvSpPr>
        <p:spPr>
          <a:xfrm>
            <a:off x="5072066" y="5143512"/>
            <a:ext cx="3429024" cy="904863"/>
          </a:xfrm>
          <a:prstGeom prst="rect">
            <a:avLst/>
          </a:prstGeom>
          <a:noFill/>
        </p:spPr>
        <p:txBody>
          <a:bodyPr wrap="square" rtlCol="0">
            <a:spAutoFit/>
          </a:bodyPr>
          <a:lstStyle/>
          <a:p>
            <a:pPr algn="r">
              <a:lnSpc>
                <a:spcPct val="120000"/>
              </a:lnSpc>
            </a:pPr>
            <a:r>
              <a:rPr lang="en-US" altLang="zh-CN" sz="2400" b="1" dirty="0" smtClean="0"/>
              <a:t>Yi  Zhang</a:t>
            </a:r>
          </a:p>
          <a:p>
            <a:pPr algn="r">
              <a:lnSpc>
                <a:spcPct val="120000"/>
              </a:lnSpc>
            </a:pPr>
            <a:r>
              <a:rPr lang="en-US" altLang="zh-TW" sz="2000" b="1" dirty="0" smtClean="0"/>
              <a:t>2011.05.25</a:t>
            </a:r>
            <a:endParaRPr lang="zh-TW" altLang="en-US" sz="2000" b="1" dirty="0"/>
          </a:p>
        </p:txBody>
      </p:sp>
      <p:pic>
        <p:nvPicPr>
          <p:cNvPr id="8" name="圖片 7" descr="page2_nav_bg.jpg"/>
          <p:cNvPicPr>
            <a:picLocks noChangeAspect="1"/>
          </p:cNvPicPr>
          <p:nvPr/>
        </p:nvPicPr>
        <p:blipFill>
          <a:blip r:embed="rId3"/>
          <a:stretch>
            <a:fillRect/>
          </a:stretch>
        </p:blipFill>
        <p:spPr>
          <a:xfrm>
            <a:off x="0" y="0"/>
            <a:ext cx="1571604" cy="6858000"/>
          </a:xfrm>
          <a:prstGeom prst="rect">
            <a:avLst/>
          </a:prstGeom>
        </p:spPr>
      </p:pic>
      <p:sp>
        <p:nvSpPr>
          <p:cNvPr id="6" name="文字方塊 5"/>
          <p:cNvSpPr txBox="1"/>
          <p:nvPr/>
        </p:nvSpPr>
        <p:spPr>
          <a:xfrm>
            <a:off x="214282" y="214290"/>
            <a:ext cx="2357454" cy="707886"/>
          </a:xfrm>
          <a:prstGeom prst="rect">
            <a:avLst/>
          </a:prstGeom>
          <a:noFill/>
        </p:spPr>
        <p:txBody>
          <a:bodyPr wrap="square" rtlCol="0">
            <a:spAutoFit/>
          </a:bodyPr>
          <a:lstStyle/>
          <a:p>
            <a:r>
              <a:rPr lang="en-US" altLang="zh-TW" sz="2000" b="1" i="1" dirty="0" smtClean="0">
                <a:solidFill>
                  <a:schemeClr val="bg1"/>
                </a:solidFill>
                <a:effectLst>
                  <a:outerShdw blurRad="38100" dist="38100" dir="2700000" algn="tl">
                    <a:srgbClr val="000000">
                      <a:alpha val="43137"/>
                    </a:srgbClr>
                  </a:outerShdw>
                </a:effectLst>
              </a:rPr>
              <a:t>Paper </a:t>
            </a:r>
          </a:p>
          <a:p>
            <a:r>
              <a:rPr lang="en-US" altLang="zh-TW" sz="2000" b="1" i="1" dirty="0" smtClean="0">
                <a:solidFill>
                  <a:schemeClr val="bg1"/>
                </a:solidFill>
                <a:effectLst>
                  <a:outerShdw blurRad="38100" dist="38100" dir="2700000" algn="tl">
                    <a:srgbClr val="000000">
                      <a:alpha val="43137"/>
                    </a:srgbClr>
                  </a:outerShdw>
                </a:effectLst>
              </a:rPr>
              <a:t>discussion</a:t>
            </a:r>
            <a:endParaRPr lang="zh-TW" altLang="en-US" sz="2000" b="1" i="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642910" y="571480"/>
            <a:ext cx="8001056" cy="6169969"/>
          </a:xfrm>
          <a:prstGeom prst="rect">
            <a:avLst/>
          </a:prstGeom>
          <a:noFill/>
          <a:ln w="9525">
            <a:noFill/>
            <a:miter lim="800000"/>
            <a:headEnd/>
            <a:tailEnd/>
          </a:ln>
          <a:effectLst/>
        </p:spPr>
      </p:pic>
      <p:sp>
        <p:nvSpPr>
          <p:cNvPr id="4" name="標題 1"/>
          <p:cNvSpPr txBox="1">
            <a:spLocks/>
          </p:cNvSpPr>
          <p:nvPr/>
        </p:nvSpPr>
        <p:spPr>
          <a:xfrm>
            <a:off x="0" y="0"/>
            <a:ext cx="9144000" cy="357166"/>
          </a:xfrm>
          <a:prstGeom prst="rect">
            <a:avLst/>
          </a:prstGeom>
          <a:solidFill>
            <a:srgbClr val="070092"/>
          </a:solidFill>
        </p:spPr>
        <p:txBody>
          <a:bodyPr vert="horz" lIns="91440" tIns="45720" rIns="91440" bIns="45720" rtlCol="0" anchor="ctr">
            <a:normAutofit fontScale="97500" lnSpcReduction="10000"/>
          </a:bodyPr>
          <a:lstStyle/>
          <a:p>
            <a:r>
              <a:rPr kumimoji="0" lang="en-US" altLang="zh-TW" sz="1800" b="1" i="0" u="none" strike="noStrike" kern="1200" cap="none" spc="0" normalizeH="0" baseline="0" noProof="0" dirty="0" smtClean="0">
                <a:ln>
                  <a:noFill/>
                </a:ln>
                <a:solidFill>
                  <a:schemeClr val="bg1"/>
                </a:solidFill>
                <a:effectLst/>
                <a:uLnTx/>
                <a:uFillTx/>
                <a:latin typeface="+mj-lt"/>
                <a:ea typeface="+mj-ea"/>
                <a:cs typeface="+mj-cs"/>
              </a:rPr>
              <a:t>      </a:t>
            </a:r>
            <a:r>
              <a:rPr lang="en-US" altLang="zh-TW" dirty="0" smtClean="0">
                <a:solidFill>
                  <a:schemeClr val="bg1"/>
                </a:solidFill>
              </a:rPr>
              <a:t>2.  overview of multiscale features</a:t>
            </a:r>
            <a:endParaRPr kumimoji="0" lang="zh-TW" altLang="en-US" sz="1800" b="1" i="0" u="none" strike="noStrike" kern="1200" cap="none" spc="0" normalizeH="0" baseline="0" noProof="0" dirty="0">
              <a:ln>
                <a:noFill/>
              </a:ln>
              <a:solidFill>
                <a:schemeClr val="bg1"/>
              </a:solidFill>
              <a:effectLst/>
              <a:uLnTx/>
              <a:uFillTx/>
              <a:latin typeface="+mj-lt"/>
              <a:ea typeface="+mj-ea"/>
              <a:cs typeface="+mj-cs"/>
            </a:endParaRPr>
          </a:p>
        </p:txBody>
      </p:sp>
      <p:cxnSp>
        <p:nvCxnSpPr>
          <p:cNvPr id="6" name="直線接點 5"/>
          <p:cNvCxnSpPr/>
          <p:nvPr/>
        </p:nvCxnSpPr>
        <p:spPr>
          <a:xfrm rot="5400000">
            <a:off x="128293" y="3218604"/>
            <a:ext cx="5580000" cy="1588"/>
          </a:xfrm>
          <a:prstGeom prst="line">
            <a:avLst/>
          </a:prstGeom>
          <a:ln w="19050">
            <a:solidFill>
              <a:srgbClr val="0000CC"/>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rot="5400000">
            <a:off x="1100313" y="3217810"/>
            <a:ext cx="5580000" cy="1588"/>
          </a:xfrm>
          <a:prstGeom prst="line">
            <a:avLst/>
          </a:prstGeom>
          <a:ln w="19050">
            <a:solidFill>
              <a:srgbClr val="0000CC"/>
            </a:solidFill>
            <a:prstDash val="dash"/>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2643174" y="5897794"/>
            <a:ext cx="714380" cy="338554"/>
          </a:xfrm>
          <a:prstGeom prst="rect">
            <a:avLst/>
          </a:prstGeom>
          <a:noFill/>
        </p:spPr>
        <p:txBody>
          <a:bodyPr wrap="square" rtlCol="0">
            <a:spAutoFit/>
          </a:bodyPr>
          <a:lstStyle/>
          <a:p>
            <a:r>
              <a:rPr lang="en-US" altLang="zh-TW" sz="1600" i="1" dirty="0" smtClean="0">
                <a:solidFill>
                  <a:srgbClr val="0000CC"/>
                </a:solidFill>
                <a:latin typeface="Times New Roman" pitchFamily="18" charset="0"/>
                <a:cs typeface="Times New Roman" pitchFamily="18" charset="0"/>
              </a:rPr>
              <a:t>L=50</a:t>
            </a:r>
            <a:endParaRPr lang="zh-TW" altLang="en-US" sz="1600" i="1" dirty="0">
              <a:solidFill>
                <a:srgbClr val="0000CC"/>
              </a:solidFill>
              <a:latin typeface="Times New Roman" pitchFamily="18" charset="0"/>
              <a:cs typeface="Times New Roman" pitchFamily="18" charset="0"/>
            </a:endParaRPr>
          </a:p>
        </p:txBody>
      </p:sp>
      <p:sp>
        <p:nvSpPr>
          <p:cNvPr id="9" name="文字方塊 8"/>
          <p:cNvSpPr txBox="1"/>
          <p:nvPr/>
        </p:nvSpPr>
        <p:spPr>
          <a:xfrm>
            <a:off x="3571868" y="5889791"/>
            <a:ext cx="928694" cy="338554"/>
          </a:xfrm>
          <a:prstGeom prst="rect">
            <a:avLst/>
          </a:prstGeom>
          <a:noFill/>
        </p:spPr>
        <p:txBody>
          <a:bodyPr wrap="square" rtlCol="0">
            <a:spAutoFit/>
          </a:bodyPr>
          <a:lstStyle/>
          <a:p>
            <a:r>
              <a:rPr lang="en-US" altLang="zh-TW" sz="1600" i="1" dirty="0" smtClean="0">
                <a:solidFill>
                  <a:srgbClr val="0000CC"/>
                </a:solidFill>
                <a:latin typeface="Times New Roman" pitchFamily="18" charset="0"/>
                <a:cs typeface="Times New Roman" pitchFamily="18" charset="0"/>
              </a:rPr>
              <a:t>L=150</a:t>
            </a:r>
            <a:endParaRPr lang="zh-TW" altLang="en-US" sz="1600" i="1" dirty="0">
              <a:solidFill>
                <a:srgbClr val="0000CC"/>
              </a:solidFill>
              <a:latin typeface="Times New Roman" pitchFamily="18" charset="0"/>
              <a:cs typeface="Times New Roman" pitchFamily="18" charset="0"/>
            </a:endParaRPr>
          </a:p>
        </p:txBody>
      </p:sp>
      <p:sp>
        <p:nvSpPr>
          <p:cNvPr id="11" name="文字方塊 10"/>
          <p:cNvSpPr txBox="1"/>
          <p:nvPr/>
        </p:nvSpPr>
        <p:spPr>
          <a:xfrm>
            <a:off x="1571604" y="428604"/>
            <a:ext cx="1357322" cy="261610"/>
          </a:xfrm>
          <a:prstGeom prst="rect">
            <a:avLst/>
          </a:prstGeom>
          <a:noFill/>
        </p:spPr>
        <p:txBody>
          <a:bodyPr wrap="square" rtlCol="0">
            <a:spAutoFit/>
          </a:bodyPr>
          <a:lstStyle/>
          <a:p>
            <a:r>
              <a:rPr lang="en-US" altLang="zh-TW" sz="1100" dirty="0" smtClean="0"/>
              <a:t>CONVECTIVE</a:t>
            </a:r>
            <a:endParaRPr lang="zh-TW" altLang="en-US" sz="1100" dirty="0"/>
          </a:p>
        </p:txBody>
      </p:sp>
      <p:sp>
        <p:nvSpPr>
          <p:cNvPr id="12" name="文字方塊 11"/>
          <p:cNvSpPr txBox="1"/>
          <p:nvPr/>
        </p:nvSpPr>
        <p:spPr>
          <a:xfrm>
            <a:off x="3071802" y="428604"/>
            <a:ext cx="1357322" cy="261610"/>
          </a:xfrm>
          <a:prstGeom prst="rect">
            <a:avLst/>
          </a:prstGeom>
          <a:noFill/>
        </p:spPr>
        <p:txBody>
          <a:bodyPr wrap="square" rtlCol="0">
            <a:spAutoFit/>
          </a:bodyPr>
          <a:lstStyle/>
          <a:p>
            <a:r>
              <a:rPr lang="en-US" altLang="zh-TW" sz="1100" dirty="0" smtClean="0"/>
              <a:t>CLUSTER</a:t>
            </a:r>
            <a:endParaRPr lang="zh-TW" altLang="en-US" sz="1100" dirty="0"/>
          </a:p>
        </p:txBody>
      </p:sp>
      <p:sp>
        <p:nvSpPr>
          <p:cNvPr id="13" name="文字方塊 12"/>
          <p:cNvSpPr txBox="1"/>
          <p:nvPr/>
        </p:nvSpPr>
        <p:spPr>
          <a:xfrm>
            <a:off x="3929058" y="428604"/>
            <a:ext cx="1357322" cy="261610"/>
          </a:xfrm>
          <a:prstGeom prst="rect">
            <a:avLst/>
          </a:prstGeom>
          <a:noFill/>
        </p:spPr>
        <p:txBody>
          <a:bodyPr wrap="square" rtlCol="0">
            <a:spAutoFit/>
          </a:bodyPr>
          <a:lstStyle/>
          <a:p>
            <a:r>
              <a:rPr lang="en-US" altLang="zh-TW" sz="1100" dirty="0" smtClean="0"/>
              <a:t>SYSTEM</a:t>
            </a:r>
            <a:endParaRPr lang="zh-TW" altLang="en-US" sz="1100" dirty="0"/>
          </a:p>
        </p:txBody>
      </p:sp>
      <p:sp>
        <p:nvSpPr>
          <p:cNvPr id="14" name="矩形 13"/>
          <p:cNvSpPr/>
          <p:nvPr/>
        </p:nvSpPr>
        <p:spPr>
          <a:xfrm>
            <a:off x="1714496" y="1014225"/>
            <a:ext cx="6286528" cy="1200329"/>
          </a:xfrm>
          <a:prstGeom prst="rect">
            <a:avLst/>
          </a:prstGeom>
          <a:solidFill>
            <a:schemeClr val="bg1">
              <a:lumMod val="95000"/>
              <a:alpha val="75000"/>
            </a:schemeClr>
          </a:solidFill>
        </p:spPr>
        <p:txBody>
          <a:bodyPr wrap="square">
            <a:spAutoFit/>
          </a:bodyPr>
          <a:lstStyle/>
          <a:p>
            <a:r>
              <a:rPr lang="en-US" altLang="zh-TW" dirty="0" smtClean="0">
                <a:latin typeface="Times New Roman" pitchFamily="18" charset="0"/>
                <a:cs typeface="Times New Roman" pitchFamily="18" charset="0"/>
              </a:rPr>
              <a:t>Saturation of the vorticity at convective scales implies that the continuous production of vorticity through convection, such as VHTs, at these small scales will be transferred immediately upscale to the cluster or system scales.</a:t>
            </a:r>
            <a:endParaRPr lang="zh-TW" altLang="en-US" dirty="0">
              <a:latin typeface="Times New Roman" pitchFamily="18" charset="0"/>
              <a:cs typeface="Times New Roman" pitchFamily="18" charset="0"/>
            </a:endParaRPr>
          </a:p>
        </p:txBody>
      </p:sp>
      <p:sp>
        <p:nvSpPr>
          <p:cNvPr id="15" name="矩形 14"/>
          <p:cNvSpPr/>
          <p:nvPr/>
        </p:nvSpPr>
        <p:spPr>
          <a:xfrm>
            <a:off x="1714480" y="2714620"/>
            <a:ext cx="6286544" cy="1200329"/>
          </a:xfrm>
          <a:prstGeom prst="rect">
            <a:avLst/>
          </a:prstGeom>
          <a:solidFill>
            <a:schemeClr val="bg1">
              <a:lumMod val="95000"/>
              <a:alpha val="75000"/>
            </a:schemeClr>
          </a:solidFill>
        </p:spPr>
        <p:txBody>
          <a:bodyPr wrap="square">
            <a:spAutoFit/>
          </a:bodyPr>
          <a:lstStyle/>
          <a:p>
            <a:r>
              <a:rPr lang="en-US" altLang="zh-TW" dirty="0" smtClean="0">
                <a:latin typeface="Times New Roman" pitchFamily="18" charset="0"/>
                <a:cs typeface="Times New Roman" pitchFamily="18" charset="0"/>
              </a:rPr>
              <a:t>The persistent increase in vorticity and the nearly steady divergence in the cluster and system scales imply that the cluster- and system-scale processes become more rotationally dominant during the development of Dolly.</a:t>
            </a:r>
            <a:endParaRPr lang="zh-TW" altLang="en-US" dirty="0">
              <a:latin typeface="Times New Roman" pitchFamily="18" charset="0"/>
              <a:cs typeface="Times New Roman" pitchFamily="18" charset="0"/>
            </a:endParaRPr>
          </a:p>
        </p:txBody>
      </p:sp>
      <p:sp>
        <p:nvSpPr>
          <p:cNvPr id="16" name="矩形 15"/>
          <p:cNvSpPr/>
          <p:nvPr/>
        </p:nvSpPr>
        <p:spPr>
          <a:xfrm>
            <a:off x="1714480" y="4514687"/>
            <a:ext cx="6357982" cy="923330"/>
          </a:xfrm>
          <a:prstGeom prst="rect">
            <a:avLst/>
          </a:prstGeom>
          <a:solidFill>
            <a:schemeClr val="bg1">
              <a:lumMod val="95000"/>
              <a:alpha val="75000"/>
            </a:schemeClr>
          </a:solidFill>
        </p:spPr>
        <p:txBody>
          <a:bodyPr wrap="square">
            <a:spAutoFit/>
          </a:bodyPr>
          <a:lstStyle/>
          <a:p>
            <a:r>
              <a:rPr lang="en-US" altLang="zh-TW" dirty="0" smtClean="0">
                <a:latin typeface="Times New Roman" pitchFamily="18" charset="0"/>
                <a:cs typeface="Times New Roman" pitchFamily="18" charset="0"/>
              </a:rPr>
              <a:t>The ratio is much smaller than 0.5 at the system scale during most of the </a:t>
            </a:r>
            <a:r>
              <a:rPr lang="en-US" altLang="zh-TW" dirty="0" err="1" smtClean="0">
                <a:latin typeface="Times New Roman" pitchFamily="18" charset="0"/>
                <a:cs typeface="Times New Roman" pitchFamily="18" charset="0"/>
              </a:rPr>
              <a:t>spinup</a:t>
            </a:r>
            <a:r>
              <a:rPr lang="en-US" altLang="zh-TW" dirty="0" smtClean="0">
                <a:latin typeface="Times New Roman" pitchFamily="18" charset="0"/>
                <a:cs typeface="Times New Roman" pitchFamily="18" charset="0"/>
              </a:rPr>
              <a:t> period, suggesting that the simulated system-scale vortex is in approximate </a:t>
            </a:r>
            <a:r>
              <a:rPr lang="en-US" altLang="zh-TW" dirty="0" smtClean="0">
                <a:solidFill>
                  <a:srgbClr val="FF0000"/>
                </a:solidFill>
                <a:latin typeface="Times New Roman" pitchFamily="18" charset="0"/>
                <a:cs typeface="Times New Roman" pitchFamily="18" charset="0"/>
              </a:rPr>
              <a:t>balance</a:t>
            </a:r>
            <a:r>
              <a:rPr lang="en-US" altLang="zh-TW" dirty="0" smtClean="0">
                <a:latin typeface="Times New Roman" pitchFamily="18" charset="0"/>
                <a:cs typeface="Times New Roman" pitchFamily="18" charset="0"/>
              </a:rPr>
              <a:t> throughout the developing stage.</a:t>
            </a:r>
            <a:endParaRPr lang="zh-TW" alt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428596" y="1214422"/>
            <a:ext cx="8201025" cy="3810000"/>
          </a:xfrm>
          <a:prstGeom prst="rect">
            <a:avLst/>
          </a:prstGeom>
          <a:noFill/>
          <a:ln w="9525">
            <a:noFill/>
            <a:miter lim="800000"/>
            <a:headEnd/>
            <a:tailEnd/>
          </a:ln>
          <a:effectLst/>
        </p:spPr>
      </p:pic>
      <p:sp>
        <p:nvSpPr>
          <p:cNvPr id="5" name="標題 1"/>
          <p:cNvSpPr txBox="1">
            <a:spLocks/>
          </p:cNvSpPr>
          <p:nvPr/>
        </p:nvSpPr>
        <p:spPr>
          <a:xfrm>
            <a:off x="0" y="0"/>
            <a:ext cx="9144000" cy="1000108"/>
          </a:xfrm>
          <a:prstGeom prst="rect">
            <a:avLst/>
          </a:prstGeom>
          <a:solidFill>
            <a:srgbClr val="070092"/>
          </a:solidFill>
        </p:spPr>
        <p:txBody>
          <a:bodyPr vert="horz" lIns="91440" tIns="45720" rIns="91440" bIns="45720" rtlCol="0" anchor="ctr">
            <a:normAutofit/>
          </a:bodyPr>
          <a:lstStyle/>
          <a:p>
            <a:pPr algn="ctr">
              <a:lnSpc>
                <a:spcPct val="80000"/>
              </a:lnSpc>
            </a:pPr>
            <a:r>
              <a:rPr lang="en-US" altLang="zh-TW" sz="2800" dirty="0" smtClean="0">
                <a:solidFill>
                  <a:schemeClr val="bg1"/>
                </a:solidFill>
              </a:rPr>
              <a:t>3. Quasi-balanced evolution of Hurricane Dolly </a:t>
            </a:r>
          </a:p>
          <a:p>
            <a:pPr algn="ctr">
              <a:lnSpc>
                <a:spcPct val="80000"/>
              </a:lnSpc>
            </a:pPr>
            <a:r>
              <a:rPr lang="en-US" altLang="zh-TW" sz="2800" dirty="0" smtClean="0">
                <a:solidFill>
                  <a:schemeClr val="bg1"/>
                </a:solidFill>
              </a:rPr>
              <a:t>in the system scale</a:t>
            </a:r>
            <a:endParaRPr kumimoji="0" lang="zh-TW" altLang="en-US" sz="2800" b="1"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7" name="文字方塊 6"/>
          <p:cNvSpPr txBox="1"/>
          <p:nvPr/>
        </p:nvSpPr>
        <p:spPr>
          <a:xfrm>
            <a:off x="857224" y="2452654"/>
            <a:ext cx="785818" cy="338554"/>
          </a:xfrm>
          <a:prstGeom prst="rect">
            <a:avLst/>
          </a:prstGeom>
          <a:noFill/>
        </p:spPr>
        <p:txBody>
          <a:bodyPr wrap="square" rtlCol="0">
            <a:spAutoFit/>
          </a:bodyPr>
          <a:lstStyle/>
          <a:p>
            <a:r>
              <a:rPr lang="en-US" altLang="zh-TW" sz="1600" dirty="0" smtClean="0">
                <a:solidFill>
                  <a:srgbClr val="0000CC"/>
                </a:solidFill>
              </a:rPr>
              <a:t>CAPE</a:t>
            </a:r>
            <a:endParaRPr lang="zh-TW" altLang="en-US" sz="1600" dirty="0">
              <a:solidFill>
                <a:srgbClr val="0000CC"/>
              </a:solidFill>
            </a:endParaRPr>
          </a:p>
        </p:txBody>
      </p:sp>
      <p:sp>
        <p:nvSpPr>
          <p:cNvPr id="8" name="文字方塊 7"/>
          <p:cNvSpPr txBox="1"/>
          <p:nvPr/>
        </p:nvSpPr>
        <p:spPr>
          <a:xfrm>
            <a:off x="2571736" y="3614298"/>
            <a:ext cx="1714512" cy="338554"/>
          </a:xfrm>
          <a:prstGeom prst="rect">
            <a:avLst/>
          </a:prstGeom>
          <a:noFill/>
        </p:spPr>
        <p:txBody>
          <a:bodyPr wrap="square" rtlCol="0">
            <a:spAutoFit/>
          </a:bodyPr>
          <a:lstStyle/>
          <a:p>
            <a:r>
              <a:rPr lang="en-US" altLang="zh-TW" sz="1600" dirty="0" smtClean="0">
                <a:solidFill>
                  <a:srgbClr val="0000CC"/>
                </a:solidFill>
              </a:rPr>
              <a:t>Total heat flux </a:t>
            </a:r>
            <a:endParaRPr lang="zh-TW" altLang="en-US" sz="1600" dirty="0">
              <a:solidFill>
                <a:srgbClr val="0000CC"/>
              </a:solidFill>
            </a:endParaRPr>
          </a:p>
        </p:txBody>
      </p:sp>
      <p:sp>
        <p:nvSpPr>
          <p:cNvPr id="9" name="文字方塊 8"/>
          <p:cNvSpPr txBox="1"/>
          <p:nvPr/>
        </p:nvSpPr>
        <p:spPr>
          <a:xfrm>
            <a:off x="5715008" y="2666968"/>
            <a:ext cx="1714512" cy="338554"/>
          </a:xfrm>
          <a:prstGeom prst="rect">
            <a:avLst/>
          </a:prstGeom>
          <a:noFill/>
        </p:spPr>
        <p:txBody>
          <a:bodyPr wrap="square" rtlCol="0">
            <a:spAutoFit/>
          </a:bodyPr>
          <a:lstStyle/>
          <a:p>
            <a:r>
              <a:rPr lang="en-US" altLang="zh-TW" sz="1600" dirty="0" smtClean="0">
                <a:solidFill>
                  <a:srgbClr val="0000CC"/>
                </a:solidFill>
              </a:rPr>
              <a:t>Diabatic heating</a:t>
            </a:r>
            <a:endParaRPr lang="zh-TW" altLang="en-US" sz="1600" dirty="0">
              <a:solidFill>
                <a:srgbClr val="0000CC"/>
              </a:solidFill>
            </a:endParaRPr>
          </a:p>
        </p:txBody>
      </p:sp>
      <p:sp>
        <p:nvSpPr>
          <p:cNvPr id="10" name="文字方塊 9"/>
          <p:cNvSpPr txBox="1"/>
          <p:nvPr/>
        </p:nvSpPr>
        <p:spPr>
          <a:xfrm>
            <a:off x="6786578" y="3257108"/>
            <a:ext cx="1714512" cy="338554"/>
          </a:xfrm>
          <a:prstGeom prst="rect">
            <a:avLst/>
          </a:prstGeom>
          <a:noFill/>
        </p:spPr>
        <p:txBody>
          <a:bodyPr wrap="square" rtlCol="0">
            <a:spAutoFit/>
          </a:bodyPr>
          <a:lstStyle/>
          <a:p>
            <a:r>
              <a:rPr lang="en-US" altLang="zh-TW" sz="1600" dirty="0" smtClean="0">
                <a:solidFill>
                  <a:srgbClr val="0000CC"/>
                </a:solidFill>
              </a:rPr>
              <a:t>Relative vorticity</a:t>
            </a:r>
            <a:endParaRPr lang="zh-TW" altLang="en-US" sz="1600" dirty="0">
              <a:solidFill>
                <a:srgbClr val="0000CC"/>
              </a:solidFill>
            </a:endParaRPr>
          </a:p>
        </p:txBody>
      </p:sp>
      <p:sp>
        <p:nvSpPr>
          <p:cNvPr id="11" name="矩形 10"/>
          <p:cNvSpPr/>
          <p:nvPr/>
        </p:nvSpPr>
        <p:spPr>
          <a:xfrm>
            <a:off x="1214414" y="5214950"/>
            <a:ext cx="6786610" cy="923330"/>
          </a:xfrm>
          <a:prstGeom prst="rect">
            <a:avLst/>
          </a:prstGeom>
        </p:spPr>
        <p:txBody>
          <a:bodyPr wrap="square">
            <a:spAutoFit/>
          </a:bodyPr>
          <a:lstStyle/>
          <a:p>
            <a:r>
              <a:rPr lang="en-US" altLang="zh-TW" dirty="0" smtClean="0">
                <a:latin typeface="Times New Roman" pitchFamily="18" charset="0"/>
                <a:cs typeface="Times New Roman" pitchFamily="18" charset="0"/>
              </a:rPr>
              <a:t>How the balance is maintained in such a strong convectively driven</a:t>
            </a:r>
          </a:p>
          <a:p>
            <a:r>
              <a:rPr lang="en-US" altLang="zh-TW" dirty="0" smtClean="0">
                <a:latin typeface="Times New Roman" pitchFamily="18" charset="0"/>
                <a:cs typeface="Times New Roman" pitchFamily="18" charset="0"/>
              </a:rPr>
              <a:t>system with strong surface heat fluxes, CAPE, and diabatic heating is an interesting issue.</a:t>
            </a:r>
            <a:endParaRPr lang="zh-TW"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0" y="0"/>
            <a:ext cx="9144000" cy="357166"/>
          </a:xfrm>
          <a:prstGeom prst="rect">
            <a:avLst/>
          </a:prstGeom>
          <a:solidFill>
            <a:srgbClr val="070092"/>
          </a:solidFill>
        </p:spPr>
        <p:txBody>
          <a:bodyPr vert="horz" lIns="91440" tIns="45720" rIns="91440" bIns="45720" rtlCol="0" anchor="ctr">
            <a:normAutofit fontScale="97500"/>
          </a:bodyPr>
          <a:lstStyle/>
          <a:p>
            <a:pPr>
              <a:lnSpc>
                <a:spcPct val="80000"/>
              </a:lnSpc>
            </a:pPr>
            <a:r>
              <a:rPr lang="en-US" altLang="zh-TW" dirty="0" smtClean="0">
                <a:solidFill>
                  <a:schemeClr val="bg1"/>
                </a:solidFill>
              </a:rPr>
              <a:t>      3.  Quasi-balanced evolution in the system scale</a:t>
            </a:r>
            <a:endParaRPr lang="zh-TW" altLang="en-US" b="1" dirty="0" smtClean="0">
              <a:solidFill>
                <a:schemeClr val="bg1"/>
              </a:solidFill>
            </a:endParaRPr>
          </a:p>
        </p:txBody>
      </p:sp>
      <p:sp>
        <p:nvSpPr>
          <p:cNvPr id="6" name="矩形 5"/>
          <p:cNvSpPr/>
          <p:nvPr/>
        </p:nvSpPr>
        <p:spPr>
          <a:xfrm>
            <a:off x="357158" y="500042"/>
            <a:ext cx="7643866" cy="369332"/>
          </a:xfrm>
          <a:prstGeom prst="rect">
            <a:avLst/>
          </a:prstGeom>
        </p:spPr>
        <p:txBody>
          <a:bodyPr wrap="square">
            <a:spAutoFit/>
          </a:bodyPr>
          <a:lstStyle/>
          <a:p>
            <a:r>
              <a:rPr lang="en-US" altLang="zh-TW" b="1" dirty="0" smtClean="0"/>
              <a:t>a. </a:t>
            </a:r>
            <a:r>
              <a:rPr lang="en-US" altLang="zh-TW" b="1" dirty="0" err="1" smtClean="0"/>
              <a:t>Rossby</a:t>
            </a:r>
            <a:r>
              <a:rPr lang="en-US" altLang="zh-TW" b="1" dirty="0" smtClean="0"/>
              <a:t> radius of deformation and </a:t>
            </a:r>
            <a:r>
              <a:rPr lang="en-US" altLang="zh-TW" b="1" dirty="0" err="1" smtClean="0"/>
              <a:t>geostrophic</a:t>
            </a:r>
            <a:r>
              <a:rPr lang="en-US" altLang="zh-TW" b="1" dirty="0" smtClean="0"/>
              <a:t> adjustment</a:t>
            </a:r>
            <a:endParaRPr lang="zh-TW" altLang="en-US" b="1" dirty="0"/>
          </a:p>
        </p:txBody>
      </p:sp>
      <p:pic>
        <p:nvPicPr>
          <p:cNvPr id="1026" name="Picture 2"/>
          <p:cNvPicPr>
            <a:picLocks noChangeAspect="1" noChangeArrowheads="1"/>
          </p:cNvPicPr>
          <p:nvPr/>
        </p:nvPicPr>
        <p:blipFill>
          <a:blip r:embed="rId3"/>
          <a:srcRect t="23318"/>
          <a:stretch>
            <a:fillRect/>
          </a:stretch>
        </p:blipFill>
        <p:spPr bwMode="auto">
          <a:xfrm>
            <a:off x="3357554" y="1000108"/>
            <a:ext cx="3571900" cy="704771"/>
          </a:xfrm>
          <a:prstGeom prst="rect">
            <a:avLst/>
          </a:prstGeom>
          <a:noFill/>
          <a:ln w="9525">
            <a:noFill/>
            <a:miter lim="800000"/>
            <a:headEnd/>
            <a:tailEnd/>
          </a:ln>
          <a:effectLst/>
        </p:spPr>
      </p:pic>
      <p:sp>
        <p:nvSpPr>
          <p:cNvPr id="8" name="矩形 7"/>
          <p:cNvSpPr/>
          <p:nvPr/>
        </p:nvSpPr>
        <p:spPr>
          <a:xfrm>
            <a:off x="571472" y="1130842"/>
            <a:ext cx="4572000" cy="369332"/>
          </a:xfrm>
          <a:prstGeom prst="rect">
            <a:avLst/>
          </a:prstGeom>
        </p:spPr>
        <p:txBody>
          <a:bodyPr>
            <a:spAutoFit/>
          </a:bodyPr>
          <a:lstStyle/>
          <a:p>
            <a:r>
              <a:rPr lang="en-US" altLang="zh-TW" dirty="0" err="1" smtClean="0">
                <a:latin typeface="Times New Roman" pitchFamily="18" charset="0"/>
                <a:cs typeface="Times New Roman" pitchFamily="18" charset="0"/>
              </a:rPr>
              <a:t>Rossby</a:t>
            </a:r>
            <a:r>
              <a:rPr lang="en-US" altLang="zh-TW" dirty="0" smtClean="0">
                <a:latin typeface="Times New Roman" pitchFamily="18" charset="0"/>
                <a:cs typeface="Times New Roman" pitchFamily="18" charset="0"/>
              </a:rPr>
              <a:t> deformation radius:</a:t>
            </a:r>
            <a:endParaRPr lang="zh-TW" altLang="en-US"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4"/>
          <a:srcRect/>
          <a:stretch>
            <a:fillRect/>
          </a:stretch>
        </p:blipFill>
        <p:spPr bwMode="auto">
          <a:xfrm>
            <a:off x="1643042" y="1714488"/>
            <a:ext cx="1281224" cy="633414"/>
          </a:xfrm>
          <a:prstGeom prst="rect">
            <a:avLst/>
          </a:prstGeom>
          <a:noFill/>
          <a:ln w="9525">
            <a:noFill/>
            <a:miter lim="800000"/>
            <a:headEnd/>
            <a:tailEnd/>
          </a:ln>
          <a:effectLst/>
        </p:spPr>
      </p:pic>
      <p:pic>
        <p:nvPicPr>
          <p:cNvPr id="4099" name="Picture 3"/>
          <p:cNvPicPr>
            <a:picLocks noChangeAspect="1" noChangeArrowheads="1"/>
          </p:cNvPicPr>
          <p:nvPr/>
        </p:nvPicPr>
        <p:blipFill>
          <a:blip r:embed="rId5"/>
          <a:srcRect/>
          <a:stretch>
            <a:fillRect/>
          </a:stretch>
        </p:blipFill>
        <p:spPr bwMode="auto">
          <a:xfrm>
            <a:off x="1500167" y="2357430"/>
            <a:ext cx="2071702" cy="626495"/>
          </a:xfrm>
          <a:prstGeom prst="rect">
            <a:avLst/>
          </a:prstGeom>
          <a:noFill/>
          <a:ln w="9525">
            <a:noFill/>
            <a:miter lim="800000"/>
            <a:headEnd/>
            <a:tailEnd/>
          </a:ln>
          <a:effectLst/>
        </p:spPr>
      </p:pic>
      <p:pic>
        <p:nvPicPr>
          <p:cNvPr id="4100" name="Picture 4"/>
          <p:cNvPicPr>
            <a:picLocks noChangeAspect="1" noChangeArrowheads="1"/>
          </p:cNvPicPr>
          <p:nvPr/>
        </p:nvPicPr>
        <p:blipFill>
          <a:blip r:embed="rId6"/>
          <a:srcRect/>
          <a:stretch>
            <a:fillRect/>
          </a:stretch>
        </p:blipFill>
        <p:spPr bwMode="auto">
          <a:xfrm>
            <a:off x="2357422" y="3214686"/>
            <a:ext cx="4714908" cy="3378785"/>
          </a:xfrm>
          <a:prstGeom prst="rect">
            <a:avLst/>
          </a:prstGeom>
          <a:noFill/>
          <a:ln w="9525">
            <a:solidFill>
              <a:schemeClr val="tx2">
                <a:lumMod val="60000"/>
                <a:lumOff val="40000"/>
              </a:schemeClr>
            </a:solidFill>
            <a:miter lim="800000"/>
            <a:headEnd/>
            <a:tailEnd/>
          </a:ln>
          <a:effectLst/>
        </p:spPr>
      </p:pic>
      <p:sp>
        <p:nvSpPr>
          <p:cNvPr id="9" name="文字方塊 8"/>
          <p:cNvSpPr txBox="1"/>
          <p:nvPr/>
        </p:nvSpPr>
        <p:spPr>
          <a:xfrm>
            <a:off x="3357554" y="1857364"/>
            <a:ext cx="3714776" cy="369332"/>
          </a:xfrm>
          <a:prstGeom prst="rect">
            <a:avLst/>
          </a:prstGeom>
          <a:noFill/>
        </p:spPr>
        <p:txBody>
          <a:bodyPr wrap="square" rtlCol="0">
            <a:spAutoFit/>
          </a:bodyPr>
          <a:lstStyle/>
          <a:p>
            <a:r>
              <a:rPr lang="en-US" altLang="zh-TW" dirty="0" smtClean="0">
                <a:latin typeface="Times New Roman" pitchFamily="18" charset="0"/>
                <a:cs typeface="Times New Roman" pitchFamily="18" charset="0"/>
              </a:rPr>
              <a:t>Brunt-</a:t>
            </a:r>
            <a:r>
              <a:rPr lang="en-US" altLang="zh-TW" dirty="0" err="1" smtClean="0">
                <a:latin typeface="Times New Roman" pitchFamily="18" charset="0"/>
                <a:cs typeface="Times New Roman" pitchFamily="18" charset="0"/>
              </a:rPr>
              <a:t>Vaisala</a:t>
            </a:r>
            <a:r>
              <a:rPr lang="en-US" altLang="zh-TW" dirty="0" smtClean="0">
                <a:latin typeface="Times New Roman" pitchFamily="18" charset="0"/>
                <a:cs typeface="Times New Roman" pitchFamily="18" charset="0"/>
              </a:rPr>
              <a:t> frequency</a:t>
            </a:r>
            <a:endParaRPr lang="zh-TW" altLang="en-US" dirty="0">
              <a:latin typeface="Times New Roman" pitchFamily="18" charset="0"/>
              <a:cs typeface="Times New Roman" pitchFamily="18" charset="0"/>
            </a:endParaRPr>
          </a:p>
        </p:txBody>
      </p:sp>
      <p:sp>
        <p:nvSpPr>
          <p:cNvPr id="10" name="文字方塊 9"/>
          <p:cNvSpPr txBox="1"/>
          <p:nvPr/>
        </p:nvSpPr>
        <p:spPr>
          <a:xfrm>
            <a:off x="3714744" y="2500306"/>
            <a:ext cx="3714776" cy="369332"/>
          </a:xfrm>
          <a:prstGeom prst="rect">
            <a:avLst/>
          </a:prstGeom>
          <a:noFill/>
        </p:spPr>
        <p:txBody>
          <a:bodyPr wrap="square" rtlCol="0">
            <a:spAutoFit/>
          </a:bodyPr>
          <a:lstStyle/>
          <a:p>
            <a:r>
              <a:rPr lang="en-US" altLang="zh-TW" dirty="0" smtClean="0">
                <a:latin typeface="Times New Roman" pitchFamily="18" charset="0"/>
                <a:cs typeface="Times New Roman" pitchFamily="18" charset="0"/>
              </a:rPr>
              <a:t>Inertial frequency</a:t>
            </a:r>
            <a:endParaRPr lang="zh-TW" altLang="en-US" dirty="0">
              <a:latin typeface="Times New Roman" pitchFamily="18" charset="0"/>
              <a:cs typeface="Times New Roman" pitchFamily="18" charset="0"/>
            </a:endParaRPr>
          </a:p>
        </p:txBody>
      </p:sp>
      <p:sp>
        <p:nvSpPr>
          <p:cNvPr id="11" name="文字方塊 10"/>
          <p:cNvSpPr txBox="1"/>
          <p:nvPr/>
        </p:nvSpPr>
        <p:spPr>
          <a:xfrm>
            <a:off x="785786" y="1856239"/>
            <a:ext cx="857256" cy="369332"/>
          </a:xfrm>
          <a:prstGeom prst="rect">
            <a:avLst/>
          </a:prstGeom>
          <a:noFill/>
        </p:spPr>
        <p:txBody>
          <a:bodyPr wrap="square" rtlCol="0">
            <a:spAutoFit/>
          </a:bodyPr>
          <a:lstStyle/>
          <a:p>
            <a:r>
              <a:rPr lang="en-US" altLang="zh-TW" dirty="0" smtClean="0">
                <a:latin typeface="Times New Roman" pitchFamily="18" charset="0"/>
                <a:cs typeface="Times New Roman" pitchFamily="18" charset="0"/>
              </a:rPr>
              <a:t>where</a:t>
            </a:r>
            <a:endParaRPr lang="zh-TW" altLang="en-US" dirty="0">
              <a:latin typeface="Times New Roman" pitchFamily="18" charset="0"/>
              <a:cs typeface="Times New Roman" pitchFamily="18" charset="0"/>
            </a:endParaRPr>
          </a:p>
        </p:txBody>
      </p:sp>
      <p:sp>
        <p:nvSpPr>
          <p:cNvPr id="12" name="矩形 11"/>
          <p:cNvSpPr/>
          <p:nvPr/>
        </p:nvSpPr>
        <p:spPr>
          <a:xfrm>
            <a:off x="7215206" y="6215082"/>
            <a:ext cx="1757854" cy="307777"/>
          </a:xfrm>
          <a:prstGeom prst="rect">
            <a:avLst/>
          </a:prstGeom>
        </p:spPr>
        <p:txBody>
          <a:bodyPr wrap="none">
            <a:spAutoFit/>
          </a:bodyPr>
          <a:lstStyle/>
          <a:p>
            <a:r>
              <a:rPr lang="en-US" altLang="zh-TW" sz="1400" i="1" dirty="0" smtClean="0">
                <a:latin typeface="Times New Roman" pitchFamily="18" charset="0"/>
                <a:cs typeface="Times New Roman" pitchFamily="18" charset="0"/>
              </a:rPr>
              <a:t>Schubert et al. (1980)</a:t>
            </a:r>
            <a:endParaRPr lang="zh-TW" altLang="en-US" sz="14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標題 1"/>
          <p:cNvSpPr txBox="1">
            <a:spLocks/>
          </p:cNvSpPr>
          <p:nvPr/>
        </p:nvSpPr>
        <p:spPr>
          <a:xfrm>
            <a:off x="0" y="0"/>
            <a:ext cx="9144000" cy="357166"/>
          </a:xfrm>
          <a:prstGeom prst="rect">
            <a:avLst/>
          </a:prstGeom>
          <a:solidFill>
            <a:srgbClr val="070092"/>
          </a:solidFill>
        </p:spPr>
        <p:txBody>
          <a:bodyPr vert="horz" lIns="91440" tIns="45720" rIns="91440" bIns="45720" rtlCol="0" anchor="ctr">
            <a:normAutofit fontScale="97500"/>
          </a:bodyPr>
          <a:lstStyle/>
          <a:p>
            <a:pPr>
              <a:lnSpc>
                <a:spcPct val="80000"/>
              </a:lnSpc>
            </a:pPr>
            <a:r>
              <a:rPr lang="en-US" altLang="zh-TW" dirty="0" smtClean="0">
                <a:solidFill>
                  <a:schemeClr val="bg1"/>
                </a:solidFill>
              </a:rPr>
              <a:t>      3.  Quasi-balanced evolution in the system scale</a:t>
            </a:r>
            <a:endParaRPr lang="zh-TW" altLang="en-US" b="1" dirty="0" smtClean="0">
              <a:solidFill>
                <a:schemeClr val="bg1"/>
              </a:solidFill>
            </a:endParaRPr>
          </a:p>
        </p:txBody>
      </p:sp>
      <p:pic>
        <p:nvPicPr>
          <p:cNvPr id="4" name="Picture 2"/>
          <p:cNvPicPr>
            <a:picLocks noChangeAspect="1" noChangeArrowheads="1"/>
          </p:cNvPicPr>
          <p:nvPr/>
        </p:nvPicPr>
        <p:blipFill>
          <a:blip r:embed="rId3"/>
          <a:srcRect/>
          <a:stretch>
            <a:fillRect/>
          </a:stretch>
        </p:blipFill>
        <p:spPr bwMode="auto">
          <a:xfrm>
            <a:off x="785786" y="500042"/>
            <a:ext cx="7315193" cy="4650552"/>
          </a:xfrm>
          <a:prstGeom prst="rect">
            <a:avLst/>
          </a:prstGeom>
          <a:noFill/>
          <a:ln w="9525">
            <a:noFill/>
            <a:miter lim="800000"/>
            <a:headEnd/>
            <a:tailEnd/>
          </a:ln>
          <a:effectLst/>
        </p:spPr>
      </p:pic>
      <p:sp>
        <p:nvSpPr>
          <p:cNvPr id="8" name="文字方塊 7"/>
          <p:cNvSpPr txBox="1"/>
          <p:nvPr/>
        </p:nvSpPr>
        <p:spPr>
          <a:xfrm>
            <a:off x="1993342" y="2517445"/>
            <a:ext cx="785818" cy="307777"/>
          </a:xfrm>
          <a:prstGeom prst="rect">
            <a:avLst/>
          </a:prstGeom>
          <a:noFill/>
        </p:spPr>
        <p:txBody>
          <a:bodyPr wrap="square" rtlCol="0">
            <a:spAutoFit/>
          </a:bodyPr>
          <a:lstStyle/>
          <a:p>
            <a:r>
              <a:rPr lang="en-US" altLang="zh-TW" sz="1400" b="1" dirty="0" smtClean="0">
                <a:solidFill>
                  <a:srgbClr val="0000CC"/>
                </a:solidFill>
              </a:rPr>
              <a:t>L</a:t>
            </a:r>
            <a:r>
              <a:rPr lang="en-US" altLang="zh-TW" sz="1050" b="1" dirty="0" smtClean="0">
                <a:solidFill>
                  <a:srgbClr val="0000CC"/>
                </a:solidFill>
              </a:rPr>
              <a:t>R</a:t>
            </a:r>
            <a:r>
              <a:rPr lang="en-US" altLang="zh-TW" sz="1400" b="1" dirty="0" smtClean="0">
                <a:solidFill>
                  <a:srgbClr val="0000CC"/>
                </a:solidFill>
              </a:rPr>
              <a:t>=360</a:t>
            </a:r>
            <a:endParaRPr lang="zh-TW" altLang="en-US" sz="1400" b="1" dirty="0">
              <a:solidFill>
                <a:srgbClr val="0000CC"/>
              </a:solidFill>
            </a:endParaRPr>
          </a:p>
        </p:txBody>
      </p:sp>
      <p:sp>
        <p:nvSpPr>
          <p:cNvPr id="9" name="矩形 8"/>
          <p:cNvSpPr/>
          <p:nvPr/>
        </p:nvSpPr>
        <p:spPr>
          <a:xfrm>
            <a:off x="1785918" y="2078760"/>
            <a:ext cx="697627" cy="307777"/>
          </a:xfrm>
          <a:prstGeom prst="rect">
            <a:avLst/>
          </a:prstGeom>
        </p:spPr>
        <p:txBody>
          <a:bodyPr wrap="none">
            <a:spAutoFit/>
          </a:bodyPr>
          <a:lstStyle/>
          <a:p>
            <a:r>
              <a:rPr lang="en-US" altLang="zh-TW" sz="1400" b="1" dirty="0" smtClean="0">
                <a:solidFill>
                  <a:srgbClr val="0000CC"/>
                </a:solidFill>
              </a:rPr>
              <a:t>L</a:t>
            </a:r>
            <a:r>
              <a:rPr lang="en-US" altLang="zh-TW" sz="1050" b="1" dirty="0" smtClean="0">
                <a:solidFill>
                  <a:srgbClr val="0000CC"/>
                </a:solidFill>
              </a:rPr>
              <a:t>R</a:t>
            </a:r>
            <a:r>
              <a:rPr lang="en-US" altLang="zh-TW" sz="1400" b="1" dirty="0" smtClean="0">
                <a:solidFill>
                  <a:srgbClr val="0000CC"/>
                </a:solidFill>
              </a:rPr>
              <a:t>=540</a:t>
            </a:r>
            <a:endParaRPr lang="zh-TW" altLang="en-US" sz="1400" b="1" dirty="0">
              <a:solidFill>
                <a:srgbClr val="0000CC"/>
              </a:solidFill>
            </a:endParaRPr>
          </a:p>
        </p:txBody>
      </p:sp>
      <p:sp>
        <p:nvSpPr>
          <p:cNvPr id="10" name="矩形 9"/>
          <p:cNvSpPr/>
          <p:nvPr/>
        </p:nvSpPr>
        <p:spPr>
          <a:xfrm>
            <a:off x="2214546" y="2786058"/>
            <a:ext cx="928694" cy="307777"/>
          </a:xfrm>
          <a:prstGeom prst="rect">
            <a:avLst/>
          </a:prstGeom>
        </p:spPr>
        <p:txBody>
          <a:bodyPr wrap="square">
            <a:spAutoFit/>
          </a:bodyPr>
          <a:lstStyle/>
          <a:p>
            <a:r>
              <a:rPr lang="en-US" altLang="zh-TW" sz="1400" b="1" dirty="0" smtClean="0">
                <a:solidFill>
                  <a:srgbClr val="0000CC"/>
                </a:solidFill>
              </a:rPr>
              <a:t>L</a:t>
            </a:r>
            <a:r>
              <a:rPr lang="en-US" altLang="zh-TW" sz="1100" b="1" dirty="0" smtClean="0">
                <a:solidFill>
                  <a:srgbClr val="0000CC"/>
                </a:solidFill>
              </a:rPr>
              <a:t>R</a:t>
            </a:r>
            <a:r>
              <a:rPr lang="en-US" altLang="zh-TW" sz="1400" b="1" dirty="0" smtClean="0">
                <a:solidFill>
                  <a:srgbClr val="0000CC"/>
                </a:solidFill>
              </a:rPr>
              <a:t>=180</a:t>
            </a:r>
            <a:endParaRPr lang="zh-TW" altLang="en-US" sz="1400" b="1" dirty="0">
              <a:solidFill>
                <a:srgbClr val="0000CC"/>
              </a:solidFill>
            </a:endParaRPr>
          </a:p>
        </p:txBody>
      </p:sp>
      <p:sp>
        <p:nvSpPr>
          <p:cNvPr id="11" name="文字方塊 10"/>
          <p:cNvSpPr txBox="1"/>
          <p:nvPr/>
        </p:nvSpPr>
        <p:spPr>
          <a:xfrm>
            <a:off x="5214942" y="2500306"/>
            <a:ext cx="1214446" cy="307777"/>
          </a:xfrm>
          <a:prstGeom prst="rect">
            <a:avLst/>
          </a:prstGeom>
          <a:noFill/>
        </p:spPr>
        <p:txBody>
          <a:bodyPr wrap="square" rtlCol="0">
            <a:spAutoFit/>
          </a:bodyPr>
          <a:lstStyle/>
          <a:p>
            <a:r>
              <a:rPr lang="en-US" altLang="zh-TW" sz="1400" b="1" dirty="0" smtClean="0">
                <a:solidFill>
                  <a:srgbClr val="0000CC"/>
                </a:solidFill>
              </a:rPr>
              <a:t>0-5km mean</a:t>
            </a:r>
            <a:endParaRPr lang="zh-TW" altLang="en-US" sz="1400" b="1" dirty="0">
              <a:solidFill>
                <a:srgbClr val="0000CC"/>
              </a:solidFill>
            </a:endParaRPr>
          </a:p>
        </p:txBody>
      </p:sp>
      <p:sp>
        <p:nvSpPr>
          <p:cNvPr id="12" name="矩形 11"/>
          <p:cNvSpPr/>
          <p:nvPr/>
        </p:nvSpPr>
        <p:spPr>
          <a:xfrm>
            <a:off x="5786446" y="3406975"/>
            <a:ext cx="1143008" cy="307777"/>
          </a:xfrm>
          <a:prstGeom prst="rect">
            <a:avLst/>
          </a:prstGeom>
        </p:spPr>
        <p:txBody>
          <a:bodyPr wrap="square">
            <a:spAutoFit/>
          </a:bodyPr>
          <a:lstStyle/>
          <a:p>
            <a:r>
              <a:rPr lang="en-US" altLang="zh-TW" sz="1400" b="1" dirty="0" smtClean="0">
                <a:solidFill>
                  <a:srgbClr val="0000CC"/>
                </a:solidFill>
              </a:rPr>
              <a:t>0-3km mean</a:t>
            </a:r>
            <a:endParaRPr lang="zh-TW" altLang="en-US" sz="1400" b="1" dirty="0">
              <a:solidFill>
                <a:srgbClr val="0000CC"/>
              </a:solidFill>
            </a:endParaRPr>
          </a:p>
        </p:txBody>
      </p:sp>
      <p:sp>
        <p:nvSpPr>
          <p:cNvPr id="13" name="矩形 12"/>
          <p:cNvSpPr/>
          <p:nvPr/>
        </p:nvSpPr>
        <p:spPr>
          <a:xfrm>
            <a:off x="5143504" y="1692463"/>
            <a:ext cx="1285884" cy="307777"/>
          </a:xfrm>
          <a:prstGeom prst="rect">
            <a:avLst/>
          </a:prstGeom>
        </p:spPr>
        <p:txBody>
          <a:bodyPr wrap="square">
            <a:spAutoFit/>
          </a:bodyPr>
          <a:lstStyle/>
          <a:p>
            <a:r>
              <a:rPr lang="en-US" altLang="zh-TW" sz="1400" b="1" dirty="0" smtClean="0">
                <a:solidFill>
                  <a:srgbClr val="0000CC"/>
                </a:solidFill>
              </a:rPr>
              <a:t>0-8km mean</a:t>
            </a:r>
            <a:endParaRPr lang="zh-TW" altLang="en-US" sz="1400" b="1" dirty="0">
              <a:solidFill>
                <a:srgbClr val="0000CC"/>
              </a:solidFill>
            </a:endParaRPr>
          </a:p>
        </p:txBody>
      </p:sp>
      <p:cxnSp>
        <p:nvCxnSpPr>
          <p:cNvPr id="16" name="直線接點 15"/>
          <p:cNvCxnSpPr/>
          <p:nvPr/>
        </p:nvCxnSpPr>
        <p:spPr>
          <a:xfrm rot="5400000" flipH="1" flipV="1">
            <a:off x="825174" y="2245810"/>
            <a:ext cx="3636000" cy="1588"/>
          </a:xfrm>
          <a:prstGeom prst="line">
            <a:avLst/>
          </a:prstGeom>
          <a:ln w="12700">
            <a:solidFill>
              <a:srgbClr val="0000CC"/>
            </a:solidFill>
            <a:prstDash val="dash"/>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285720" y="5214950"/>
            <a:ext cx="8572560" cy="646331"/>
          </a:xfrm>
          <a:prstGeom prst="rect">
            <a:avLst/>
          </a:prstGeom>
        </p:spPr>
        <p:txBody>
          <a:bodyPr wrap="square">
            <a:spAutoFit/>
          </a:bodyPr>
          <a:lstStyle/>
          <a:p>
            <a:r>
              <a:rPr lang="en-US" altLang="zh-TW" dirty="0" smtClean="0">
                <a:latin typeface="Times New Roman" pitchFamily="18" charset="0"/>
                <a:cs typeface="Times New Roman" pitchFamily="18" charset="0"/>
              </a:rPr>
              <a:t>Before 0000UTC 22: low-level wind field adjusts to balance thermodynamic perturbations, therefore, the system-scale vorticity is enhanced gradually at first in the low levels  </a:t>
            </a:r>
            <a:endParaRPr lang="zh-TW" altLang="en-US" dirty="0">
              <a:latin typeface="Times New Roman" pitchFamily="18" charset="0"/>
              <a:cs typeface="Times New Roman" pitchFamily="18" charset="0"/>
            </a:endParaRPr>
          </a:p>
        </p:txBody>
      </p:sp>
      <p:sp>
        <p:nvSpPr>
          <p:cNvPr id="19" name="矩形 18"/>
          <p:cNvSpPr/>
          <p:nvPr/>
        </p:nvSpPr>
        <p:spPr>
          <a:xfrm>
            <a:off x="1643042" y="3143248"/>
            <a:ext cx="928694" cy="400110"/>
          </a:xfrm>
          <a:prstGeom prst="rect">
            <a:avLst/>
          </a:prstGeom>
        </p:spPr>
        <p:txBody>
          <a:bodyPr wrap="square">
            <a:spAutoFit/>
          </a:bodyPr>
          <a:lstStyle/>
          <a:p>
            <a:r>
              <a:rPr lang="en-US" altLang="zh-TW" sz="2000" i="1" dirty="0" smtClean="0">
                <a:solidFill>
                  <a:srgbClr val="FF0000"/>
                </a:solidFill>
              </a:rPr>
              <a:t>L</a:t>
            </a:r>
            <a:r>
              <a:rPr lang="en-US" altLang="zh-TW" sz="1600" i="1" dirty="0" smtClean="0">
                <a:solidFill>
                  <a:srgbClr val="FF0000"/>
                </a:solidFill>
              </a:rPr>
              <a:t>R</a:t>
            </a:r>
            <a:r>
              <a:rPr lang="en-US" altLang="zh-TW" sz="2000" i="1" dirty="0" smtClean="0">
                <a:solidFill>
                  <a:srgbClr val="FF0000"/>
                </a:solidFill>
              </a:rPr>
              <a:t>&lt;=L</a:t>
            </a:r>
            <a:endParaRPr lang="zh-TW" altLang="en-US" sz="2000" i="1" dirty="0">
              <a:solidFill>
                <a:srgbClr val="FF0000"/>
              </a:solidFill>
            </a:endParaRPr>
          </a:p>
        </p:txBody>
      </p:sp>
      <p:sp>
        <p:nvSpPr>
          <p:cNvPr id="20" name="矩形 19"/>
          <p:cNvSpPr/>
          <p:nvPr/>
        </p:nvSpPr>
        <p:spPr>
          <a:xfrm>
            <a:off x="3214678" y="2500306"/>
            <a:ext cx="928694" cy="400110"/>
          </a:xfrm>
          <a:prstGeom prst="rect">
            <a:avLst/>
          </a:prstGeom>
        </p:spPr>
        <p:txBody>
          <a:bodyPr wrap="square">
            <a:spAutoFit/>
          </a:bodyPr>
          <a:lstStyle/>
          <a:p>
            <a:r>
              <a:rPr lang="en-US" altLang="zh-TW" sz="2000" i="1" dirty="0" smtClean="0">
                <a:solidFill>
                  <a:srgbClr val="FF0000"/>
                </a:solidFill>
              </a:rPr>
              <a:t>L</a:t>
            </a:r>
            <a:r>
              <a:rPr lang="en-US" altLang="zh-TW" sz="1600" i="1" dirty="0" smtClean="0">
                <a:solidFill>
                  <a:srgbClr val="FF0000"/>
                </a:solidFill>
              </a:rPr>
              <a:t>R&lt;&lt;</a:t>
            </a:r>
            <a:r>
              <a:rPr lang="en-US" altLang="zh-TW" sz="2000" i="1" dirty="0" smtClean="0">
                <a:solidFill>
                  <a:srgbClr val="FF0000"/>
                </a:solidFill>
              </a:rPr>
              <a:t>L</a:t>
            </a:r>
            <a:endParaRPr lang="zh-TW" altLang="en-US" sz="2000" i="1" dirty="0">
              <a:solidFill>
                <a:srgbClr val="FF0000"/>
              </a:solidFill>
            </a:endParaRPr>
          </a:p>
        </p:txBody>
      </p:sp>
      <p:sp>
        <p:nvSpPr>
          <p:cNvPr id="21" name="矩形 20"/>
          <p:cNvSpPr/>
          <p:nvPr/>
        </p:nvSpPr>
        <p:spPr>
          <a:xfrm>
            <a:off x="285720" y="5857892"/>
            <a:ext cx="8858280" cy="923330"/>
          </a:xfrm>
          <a:prstGeom prst="rect">
            <a:avLst/>
          </a:prstGeom>
        </p:spPr>
        <p:txBody>
          <a:bodyPr wrap="square">
            <a:spAutoFit/>
          </a:bodyPr>
          <a:lstStyle/>
          <a:p>
            <a:r>
              <a:rPr lang="en-US" altLang="zh-TW" dirty="0" smtClean="0">
                <a:latin typeface="Times New Roman" pitchFamily="18" charset="0"/>
                <a:cs typeface="Times New Roman" pitchFamily="18" charset="0"/>
              </a:rPr>
              <a:t>Following 0000 UTC 22: the convective heating released into the troposphere can be effectively trapped within the system-scale vortex and, thus, fuels the storm more efficiently. This results in Dolly’s rapid </a:t>
            </a:r>
            <a:r>
              <a:rPr lang="en-US" altLang="zh-TW" dirty="0" err="1" smtClean="0">
                <a:latin typeface="Times New Roman" pitchFamily="18" charset="0"/>
                <a:cs typeface="Times New Roman" pitchFamily="18" charset="0"/>
              </a:rPr>
              <a:t>spinup</a:t>
            </a:r>
            <a:r>
              <a:rPr lang="en-US" altLang="zh-TW" dirty="0" smtClean="0">
                <a:latin typeface="Times New Roman" pitchFamily="18" charset="0"/>
                <a:cs typeface="Times New Roman" pitchFamily="18" charset="0"/>
              </a:rPr>
              <a:t>.</a:t>
            </a:r>
            <a:endParaRPr lang="zh-TW" altLang="en-US" dirty="0">
              <a:latin typeface="Times New Roman" pitchFamily="18" charset="0"/>
              <a:cs typeface="Times New Roman" pitchFamily="18" charset="0"/>
            </a:endParaRPr>
          </a:p>
        </p:txBody>
      </p:sp>
      <p:cxnSp>
        <p:nvCxnSpPr>
          <p:cNvPr id="22" name="直線接點 21"/>
          <p:cNvCxnSpPr/>
          <p:nvPr/>
        </p:nvCxnSpPr>
        <p:spPr>
          <a:xfrm rot="5400000" flipH="1" flipV="1">
            <a:off x="5039221" y="2245810"/>
            <a:ext cx="3636000" cy="1588"/>
          </a:xfrm>
          <a:prstGeom prst="line">
            <a:avLst/>
          </a:prstGeom>
          <a:ln w="12700">
            <a:solidFill>
              <a:srgbClr val="0000CC"/>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4796462" y="3379078"/>
            <a:ext cx="3312000" cy="1588"/>
          </a:xfrm>
          <a:prstGeom prst="line">
            <a:avLst/>
          </a:prstGeom>
          <a:ln w="1270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8020109" y="3231825"/>
            <a:ext cx="981047" cy="307777"/>
          </a:xfrm>
          <a:prstGeom prst="rect">
            <a:avLst/>
          </a:prstGeom>
        </p:spPr>
        <p:txBody>
          <a:bodyPr wrap="square">
            <a:spAutoFit/>
          </a:bodyPr>
          <a:lstStyle/>
          <a:p>
            <a:r>
              <a:rPr lang="en-US" altLang="zh-TW" sz="1400" i="1" dirty="0" smtClean="0">
                <a:solidFill>
                  <a:srgbClr val="0000CC"/>
                </a:solidFill>
              </a:rPr>
              <a:t>L=150km</a:t>
            </a:r>
            <a:endParaRPr lang="zh-TW" altLang="en-US" sz="1400" i="1" dirty="0">
              <a:solidFill>
                <a:srgbClr val="0000CC"/>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7158" y="500042"/>
            <a:ext cx="7143800" cy="369332"/>
          </a:xfrm>
          <a:prstGeom prst="rect">
            <a:avLst/>
          </a:prstGeom>
        </p:spPr>
        <p:txBody>
          <a:bodyPr wrap="square">
            <a:spAutoFit/>
          </a:bodyPr>
          <a:lstStyle/>
          <a:p>
            <a:r>
              <a:rPr lang="en-US" altLang="zh-TW" dirty="0" smtClean="0"/>
              <a:t>b. Secondary transverse circulation and system-scale development</a:t>
            </a:r>
            <a:endParaRPr lang="zh-TW" altLang="en-US" dirty="0"/>
          </a:p>
        </p:txBody>
      </p:sp>
      <p:sp>
        <p:nvSpPr>
          <p:cNvPr id="5" name="標題 1"/>
          <p:cNvSpPr txBox="1">
            <a:spLocks/>
          </p:cNvSpPr>
          <p:nvPr/>
        </p:nvSpPr>
        <p:spPr>
          <a:xfrm>
            <a:off x="0" y="0"/>
            <a:ext cx="9144000" cy="357166"/>
          </a:xfrm>
          <a:prstGeom prst="rect">
            <a:avLst/>
          </a:prstGeom>
          <a:solidFill>
            <a:srgbClr val="070092"/>
          </a:solidFill>
        </p:spPr>
        <p:txBody>
          <a:bodyPr vert="horz" lIns="91440" tIns="45720" rIns="91440" bIns="45720" rtlCol="0" anchor="ctr">
            <a:normAutofit fontScale="97500"/>
          </a:bodyPr>
          <a:lstStyle/>
          <a:p>
            <a:pPr>
              <a:lnSpc>
                <a:spcPct val="80000"/>
              </a:lnSpc>
            </a:pPr>
            <a:r>
              <a:rPr lang="en-US" altLang="zh-TW" dirty="0" smtClean="0">
                <a:solidFill>
                  <a:schemeClr val="bg1"/>
                </a:solidFill>
              </a:rPr>
              <a:t>      3.  Quasi-balanced evolution in the system scale</a:t>
            </a:r>
            <a:endParaRPr lang="zh-TW" altLang="en-US" b="1" dirty="0" smtClean="0">
              <a:solidFill>
                <a:schemeClr val="bg1"/>
              </a:solidFill>
            </a:endParaRPr>
          </a:p>
        </p:txBody>
      </p:sp>
      <p:grpSp>
        <p:nvGrpSpPr>
          <p:cNvPr id="9" name="群組 8"/>
          <p:cNvGrpSpPr/>
          <p:nvPr/>
        </p:nvGrpSpPr>
        <p:grpSpPr>
          <a:xfrm>
            <a:off x="1500166" y="2071678"/>
            <a:ext cx="6215106" cy="642942"/>
            <a:chOff x="428596" y="1357298"/>
            <a:chExt cx="8029616" cy="876300"/>
          </a:xfrm>
        </p:grpSpPr>
        <p:pic>
          <p:nvPicPr>
            <p:cNvPr id="1027" name="Picture 3"/>
            <p:cNvPicPr>
              <a:picLocks noChangeAspect="1" noChangeArrowheads="1"/>
            </p:cNvPicPr>
            <p:nvPr/>
          </p:nvPicPr>
          <p:blipFill>
            <a:blip r:embed="rId3"/>
            <a:srcRect/>
            <a:stretch>
              <a:fillRect/>
            </a:stretch>
          </p:blipFill>
          <p:spPr bwMode="auto">
            <a:xfrm>
              <a:off x="428596" y="1357298"/>
              <a:ext cx="5886450" cy="8763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6286512" y="1406834"/>
              <a:ext cx="2171700" cy="819150"/>
            </a:xfrm>
            <a:prstGeom prst="rect">
              <a:avLst/>
            </a:prstGeom>
            <a:noFill/>
            <a:ln w="9525">
              <a:noFill/>
              <a:miter lim="800000"/>
              <a:headEnd/>
              <a:tailEnd/>
            </a:ln>
            <a:effectLst/>
          </p:spPr>
        </p:pic>
      </p:grpSp>
      <p:sp>
        <p:nvSpPr>
          <p:cNvPr id="11" name="矩形 10"/>
          <p:cNvSpPr/>
          <p:nvPr/>
        </p:nvSpPr>
        <p:spPr>
          <a:xfrm>
            <a:off x="571472" y="1000108"/>
            <a:ext cx="8001056" cy="923330"/>
          </a:xfrm>
          <a:prstGeom prst="rect">
            <a:avLst/>
          </a:prstGeom>
        </p:spPr>
        <p:txBody>
          <a:bodyPr wrap="square">
            <a:spAutoFit/>
          </a:bodyPr>
          <a:lstStyle/>
          <a:p>
            <a:r>
              <a:rPr lang="en-US" altLang="zh-TW" dirty="0" smtClean="0">
                <a:latin typeface="Times New Roman" pitchFamily="18" charset="0"/>
                <a:cs typeface="Times New Roman" pitchFamily="18" charset="0"/>
              </a:rPr>
              <a:t>Under the constraint of the hydrostatic and gradient wind balance, Sawyer–</a:t>
            </a:r>
            <a:r>
              <a:rPr lang="en-US" altLang="zh-TW" dirty="0" err="1" smtClean="0">
                <a:latin typeface="Times New Roman" pitchFamily="18" charset="0"/>
                <a:cs typeface="Times New Roman" pitchFamily="18" charset="0"/>
              </a:rPr>
              <a:t>Eliassen</a:t>
            </a:r>
            <a:r>
              <a:rPr lang="en-US" altLang="zh-TW" dirty="0" smtClean="0">
                <a:latin typeface="Times New Roman" pitchFamily="18" charset="0"/>
                <a:cs typeface="Times New Roman" pitchFamily="18" charset="0"/>
              </a:rPr>
              <a:t> equation for the </a:t>
            </a:r>
            <a:r>
              <a:rPr lang="en-US" altLang="zh-TW" dirty="0" err="1" smtClean="0">
                <a:latin typeface="Times New Roman" pitchFamily="18" charset="0"/>
                <a:cs typeface="Times New Roman" pitchFamily="18" charset="0"/>
              </a:rPr>
              <a:t>toroidal</a:t>
            </a:r>
            <a:r>
              <a:rPr lang="en-US" altLang="zh-TW" dirty="0" smtClean="0">
                <a:latin typeface="Times New Roman" pitchFamily="18" charset="0"/>
                <a:cs typeface="Times New Roman" pitchFamily="18" charset="0"/>
              </a:rPr>
              <a:t> </a:t>
            </a:r>
            <a:r>
              <a:rPr lang="en-US" altLang="zh-TW" dirty="0" err="1" smtClean="0">
                <a:latin typeface="Times New Roman" pitchFamily="18" charset="0"/>
                <a:cs typeface="Times New Roman" pitchFamily="18" charset="0"/>
              </a:rPr>
              <a:t>streamfunction</a:t>
            </a:r>
            <a:r>
              <a:rPr lang="en-US" altLang="zh-TW" dirty="0" smtClean="0">
                <a:latin typeface="Times New Roman" pitchFamily="18" charset="0"/>
                <a:cs typeface="Times New Roman" pitchFamily="18" charset="0"/>
              </a:rPr>
              <a:t> c in the vorticity-centered domain can be written as </a:t>
            </a:r>
            <a:r>
              <a:rPr lang="en-US" altLang="zh-TW" i="1" dirty="0" smtClean="0">
                <a:latin typeface="Times New Roman" pitchFamily="18" charset="0"/>
                <a:cs typeface="Times New Roman" pitchFamily="18" charset="0"/>
              </a:rPr>
              <a:t>(Montgomery et al. 2006)</a:t>
            </a:r>
            <a:endParaRPr lang="zh-TW" altLang="en-US" i="1" dirty="0">
              <a:latin typeface="Times New Roman" pitchFamily="18" charset="0"/>
              <a:cs typeface="Times New Roman" pitchFamily="18" charset="0"/>
            </a:endParaRPr>
          </a:p>
        </p:txBody>
      </p:sp>
      <p:sp>
        <p:nvSpPr>
          <p:cNvPr id="12" name="矩形 11"/>
          <p:cNvSpPr/>
          <p:nvPr/>
        </p:nvSpPr>
        <p:spPr>
          <a:xfrm>
            <a:off x="714348" y="2862860"/>
            <a:ext cx="7858180" cy="923330"/>
          </a:xfrm>
          <a:prstGeom prst="rect">
            <a:avLst/>
          </a:prstGeom>
        </p:spPr>
        <p:txBody>
          <a:bodyPr wrap="square">
            <a:spAutoFit/>
          </a:bodyPr>
          <a:lstStyle/>
          <a:p>
            <a:r>
              <a:rPr lang="en-US" altLang="zh-TW" dirty="0" smtClean="0">
                <a:latin typeface="Times New Roman" pitchFamily="18" charset="0"/>
                <a:cs typeface="Times New Roman" pitchFamily="18" charset="0"/>
              </a:rPr>
              <a:t>Equation (2) implies that, under the constraint of thermal wind balance, the </a:t>
            </a:r>
            <a:r>
              <a:rPr lang="en-US" altLang="zh-TW" dirty="0" smtClean="0">
                <a:solidFill>
                  <a:srgbClr val="FF0000"/>
                </a:solidFill>
                <a:latin typeface="Times New Roman" pitchFamily="18" charset="0"/>
                <a:cs typeface="Times New Roman" pitchFamily="18" charset="0"/>
              </a:rPr>
              <a:t>heating</a:t>
            </a:r>
            <a:r>
              <a:rPr lang="en-US" altLang="zh-TW" dirty="0" smtClean="0">
                <a:latin typeface="Times New Roman" pitchFamily="18" charset="0"/>
                <a:cs typeface="Times New Roman" pitchFamily="18" charset="0"/>
              </a:rPr>
              <a:t> and </a:t>
            </a:r>
            <a:r>
              <a:rPr lang="en-US" altLang="zh-TW" dirty="0" smtClean="0">
                <a:solidFill>
                  <a:srgbClr val="FF0000"/>
                </a:solidFill>
                <a:latin typeface="Times New Roman" pitchFamily="18" charset="0"/>
                <a:cs typeface="Times New Roman" pitchFamily="18" charset="0"/>
              </a:rPr>
              <a:t>momentum forcing </a:t>
            </a:r>
            <a:r>
              <a:rPr lang="en-US" altLang="zh-TW" dirty="0" smtClean="0">
                <a:latin typeface="Times New Roman" pitchFamily="18" charset="0"/>
                <a:cs typeface="Times New Roman" pitchFamily="18" charset="0"/>
              </a:rPr>
              <a:t>will induce the secondary circulation, which plays a vital role in the intensification of TCs.</a:t>
            </a:r>
            <a:endParaRPr lang="zh-TW" altLang="en-US" dirty="0">
              <a:latin typeface="Times New Roman" pitchFamily="18" charset="0"/>
              <a:cs typeface="Times New Roman" pitchFamily="18" charset="0"/>
            </a:endParaRPr>
          </a:p>
        </p:txBody>
      </p:sp>
      <p:pic>
        <p:nvPicPr>
          <p:cNvPr id="1029" name="Picture 5"/>
          <p:cNvPicPr>
            <a:picLocks noChangeAspect="1" noChangeArrowheads="1"/>
          </p:cNvPicPr>
          <p:nvPr/>
        </p:nvPicPr>
        <p:blipFill>
          <a:blip r:embed="rId5"/>
          <a:srcRect/>
          <a:stretch>
            <a:fillRect/>
          </a:stretch>
        </p:blipFill>
        <p:spPr bwMode="auto">
          <a:xfrm>
            <a:off x="1714480" y="4071942"/>
            <a:ext cx="2540016" cy="357190"/>
          </a:xfrm>
          <a:prstGeom prst="rect">
            <a:avLst/>
          </a:prstGeom>
          <a:noFill/>
          <a:ln w="9525">
            <a:noFill/>
            <a:miter lim="800000"/>
            <a:headEnd/>
            <a:tailEnd/>
          </a:ln>
          <a:effectLst/>
        </p:spPr>
      </p:pic>
      <p:pic>
        <p:nvPicPr>
          <p:cNvPr id="1031" name="Picture 7"/>
          <p:cNvPicPr>
            <a:picLocks noChangeAspect="1" noChangeArrowheads="1"/>
          </p:cNvPicPr>
          <p:nvPr/>
        </p:nvPicPr>
        <p:blipFill>
          <a:blip r:embed="rId6"/>
          <a:srcRect/>
          <a:stretch>
            <a:fillRect/>
          </a:stretch>
        </p:blipFill>
        <p:spPr bwMode="auto">
          <a:xfrm>
            <a:off x="1714480" y="5143512"/>
            <a:ext cx="2857520" cy="412753"/>
          </a:xfrm>
          <a:prstGeom prst="rect">
            <a:avLst/>
          </a:prstGeom>
          <a:noFill/>
          <a:ln w="9525">
            <a:noFill/>
            <a:miter lim="800000"/>
            <a:headEnd/>
            <a:tailEnd/>
          </a:ln>
          <a:effectLst/>
        </p:spPr>
      </p:pic>
      <p:grpSp>
        <p:nvGrpSpPr>
          <p:cNvPr id="18" name="群組 17"/>
          <p:cNvGrpSpPr/>
          <p:nvPr/>
        </p:nvGrpSpPr>
        <p:grpSpPr>
          <a:xfrm>
            <a:off x="1714480" y="4512000"/>
            <a:ext cx="2928957" cy="492860"/>
            <a:chOff x="3214678" y="5012066"/>
            <a:chExt cx="2928957" cy="492860"/>
          </a:xfrm>
        </p:grpSpPr>
        <p:pic>
          <p:nvPicPr>
            <p:cNvPr id="1030" name="Picture 6"/>
            <p:cNvPicPr>
              <a:picLocks noChangeAspect="1" noChangeArrowheads="1"/>
            </p:cNvPicPr>
            <p:nvPr/>
          </p:nvPicPr>
          <p:blipFill>
            <a:blip r:embed="rId7"/>
            <a:srcRect/>
            <a:stretch>
              <a:fillRect/>
            </a:stretch>
          </p:blipFill>
          <p:spPr bwMode="auto">
            <a:xfrm>
              <a:off x="3214678" y="5143512"/>
              <a:ext cx="2928957" cy="361414"/>
            </a:xfrm>
            <a:prstGeom prst="rect">
              <a:avLst/>
            </a:prstGeom>
            <a:noFill/>
            <a:ln w="9525">
              <a:noFill/>
              <a:miter lim="800000"/>
              <a:headEnd/>
              <a:tailEnd/>
            </a:ln>
            <a:effectLst/>
          </p:spPr>
        </p:pic>
        <p:pic>
          <p:nvPicPr>
            <p:cNvPr id="1032" name="Picture 8"/>
            <p:cNvPicPr>
              <a:picLocks noChangeAspect="1" noChangeArrowheads="1"/>
            </p:cNvPicPr>
            <p:nvPr/>
          </p:nvPicPr>
          <p:blipFill>
            <a:blip r:embed="rId8"/>
            <a:srcRect/>
            <a:stretch>
              <a:fillRect/>
            </a:stretch>
          </p:blipFill>
          <p:spPr bwMode="auto">
            <a:xfrm>
              <a:off x="4034786" y="5012066"/>
              <a:ext cx="1728000" cy="184046"/>
            </a:xfrm>
            <a:prstGeom prst="rect">
              <a:avLst/>
            </a:prstGeom>
            <a:noFill/>
            <a:ln w="9525">
              <a:noFill/>
              <a:miter lim="800000"/>
              <a:headEnd/>
              <a:tailEnd/>
            </a:ln>
            <a:effectLst/>
          </p:spPr>
        </p:pic>
      </p:grpSp>
      <p:grpSp>
        <p:nvGrpSpPr>
          <p:cNvPr id="31" name="群組 30"/>
          <p:cNvGrpSpPr/>
          <p:nvPr/>
        </p:nvGrpSpPr>
        <p:grpSpPr>
          <a:xfrm>
            <a:off x="4463414" y="4631304"/>
            <a:ext cx="4060536" cy="370920"/>
            <a:chOff x="4463414" y="4631304"/>
            <a:chExt cx="4060536" cy="370920"/>
          </a:xfrm>
        </p:grpSpPr>
        <p:sp>
          <p:nvSpPr>
            <p:cNvPr id="20" name="圓角矩形圖說文字 19"/>
            <p:cNvSpPr/>
            <p:nvPr/>
          </p:nvSpPr>
          <p:spPr>
            <a:xfrm>
              <a:off x="4857752" y="4643446"/>
              <a:ext cx="3500462" cy="357190"/>
            </a:xfrm>
            <a:prstGeom prst="wedgeRoundRectCallout">
              <a:avLst>
                <a:gd name="adj1" fmla="val -54792"/>
                <a:gd name="adj2" fmla="val 47033"/>
                <a:gd name="adj3" fmla="val 16667"/>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9" name="矩形 18"/>
            <p:cNvSpPr/>
            <p:nvPr/>
          </p:nvSpPr>
          <p:spPr>
            <a:xfrm>
              <a:off x="4809174" y="4631304"/>
              <a:ext cx="3714776" cy="369332"/>
            </a:xfrm>
            <a:prstGeom prst="rect">
              <a:avLst/>
            </a:prstGeom>
          </p:spPr>
          <p:txBody>
            <a:bodyPr wrap="square">
              <a:spAutoFit/>
            </a:bodyPr>
            <a:lstStyle/>
            <a:p>
              <a:r>
                <a:rPr lang="en-US" altLang="zh-TW" dirty="0" smtClean="0">
                  <a:latin typeface="Times New Roman" pitchFamily="18" charset="0"/>
                  <a:cs typeface="Times New Roman" pitchFamily="18" charset="0"/>
                </a:rPr>
                <a:t>azimuthal-mean diabatic heating rate</a:t>
              </a:r>
              <a:endParaRPr lang="zh-TW" altLang="en-US" dirty="0">
                <a:latin typeface="Times New Roman" pitchFamily="18" charset="0"/>
                <a:cs typeface="Times New Roman" pitchFamily="18" charset="0"/>
              </a:endParaRPr>
            </a:p>
          </p:txBody>
        </p:sp>
        <p:cxnSp>
          <p:nvCxnSpPr>
            <p:cNvPr id="23" name="直線接點 22"/>
            <p:cNvCxnSpPr/>
            <p:nvPr/>
          </p:nvCxnSpPr>
          <p:spPr>
            <a:xfrm>
              <a:off x="4463414" y="5000636"/>
              <a:ext cx="214314" cy="1588"/>
            </a:xfrm>
            <a:prstGeom prst="line">
              <a:avLst/>
            </a:prstGeom>
            <a:ln w="22225"/>
          </p:spPr>
          <p:style>
            <a:lnRef idx="1">
              <a:schemeClr val="accent1"/>
            </a:lnRef>
            <a:fillRef idx="0">
              <a:schemeClr val="accent1"/>
            </a:fillRef>
            <a:effectRef idx="0">
              <a:schemeClr val="accent1"/>
            </a:effectRef>
            <a:fontRef idx="minor">
              <a:schemeClr val="tx1"/>
            </a:fontRef>
          </p:style>
        </p:cxnSp>
      </p:grpSp>
      <p:grpSp>
        <p:nvGrpSpPr>
          <p:cNvPr id="30" name="群組 29"/>
          <p:cNvGrpSpPr/>
          <p:nvPr/>
        </p:nvGrpSpPr>
        <p:grpSpPr>
          <a:xfrm>
            <a:off x="2263140" y="4594860"/>
            <a:ext cx="6095074" cy="977280"/>
            <a:chOff x="2263140" y="4594860"/>
            <a:chExt cx="6095074" cy="977280"/>
          </a:xfrm>
        </p:grpSpPr>
        <p:sp>
          <p:nvSpPr>
            <p:cNvPr id="27" name="手繪多邊形 26"/>
            <p:cNvSpPr/>
            <p:nvPr/>
          </p:nvSpPr>
          <p:spPr>
            <a:xfrm>
              <a:off x="2263140" y="4594860"/>
              <a:ext cx="2331720" cy="960120"/>
            </a:xfrm>
            <a:custGeom>
              <a:avLst/>
              <a:gdLst>
                <a:gd name="connsiteX0" fmla="*/ 0 w 2331720"/>
                <a:gd name="connsiteY0" fmla="*/ 0 h 960120"/>
                <a:gd name="connsiteX1" fmla="*/ 0 w 2331720"/>
                <a:gd name="connsiteY1" fmla="*/ 960120 h 960120"/>
                <a:gd name="connsiteX2" fmla="*/ 2331720 w 2331720"/>
                <a:gd name="connsiteY2" fmla="*/ 960120 h 960120"/>
                <a:gd name="connsiteX3" fmla="*/ 2331720 w 2331720"/>
                <a:gd name="connsiteY3" fmla="*/ 560070 h 960120"/>
                <a:gd name="connsiteX4" fmla="*/ 2045970 w 2331720"/>
                <a:gd name="connsiteY4" fmla="*/ 560070 h 960120"/>
                <a:gd name="connsiteX5" fmla="*/ 2045970 w 2331720"/>
                <a:gd name="connsiteY5" fmla="*/ 34290 h 960120"/>
                <a:gd name="connsiteX6" fmla="*/ 0 w 2331720"/>
                <a:gd name="connsiteY6" fmla="*/ 0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1720" h="960120">
                  <a:moveTo>
                    <a:pt x="0" y="0"/>
                  </a:moveTo>
                  <a:lnTo>
                    <a:pt x="0" y="960120"/>
                  </a:lnTo>
                  <a:lnTo>
                    <a:pt x="2331720" y="960120"/>
                  </a:lnTo>
                  <a:lnTo>
                    <a:pt x="2331720" y="560070"/>
                  </a:lnTo>
                  <a:lnTo>
                    <a:pt x="2045970" y="560070"/>
                  </a:lnTo>
                  <a:lnTo>
                    <a:pt x="2045970" y="34290"/>
                  </a:lnTo>
                  <a:lnTo>
                    <a:pt x="0"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圓角矩形圖說文字 27"/>
            <p:cNvSpPr/>
            <p:nvPr/>
          </p:nvSpPr>
          <p:spPr>
            <a:xfrm>
              <a:off x="4857752" y="5214950"/>
              <a:ext cx="3500462" cy="357190"/>
            </a:xfrm>
            <a:prstGeom prst="wedgeRoundRectCallout">
              <a:avLst>
                <a:gd name="adj1" fmla="val -56098"/>
                <a:gd name="adj2" fmla="val 11833"/>
                <a:gd name="adj3" fmla="val 16667"/>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Times New Roman" pitchFamily="18" charset="0"/>
                  <a:cs typeface="Times New Roman" pitchFamily="18" charset="0"/>
                </a:rPr>
                <a:t>Eddy fluxes and </a:t>
              </a:r>
              <a:r>
                <a:rPr lang="en-US" altLang="zh-TW" dirty="0" err="1" smtClean="0">
                  <a:solidFill>
                    <a:schemeClr val="tx1"/>
                  </a:solidFill>
                  <a:latin typeface="Times New Roman" pitchFamily="18" charset="0"/>
                  <a:cs typeface="Times New Roman" pitchFamily="18" charset="0"/>
                </a:rPr>
                <a:t>subgrid</a:t>
              </a:r>
              <a:r>
                <a:rPr lang="en-US" altLang="zh-TW" dirty="0" smtClean="0">
                  <a:solidFill>
                    <a:schemeClr val="tx1"/>
                  </a:solidFill>
                  <a:latin typeface="Times New Roman" pitchFamily="18" charset="0"/>
                  <a:cs typeface="Times New Roman" pitchFamily="18" charset="0"/>
                </a:rPr>
                <a:t> processes</a:t>
              </a:r>
              <a:endParaRPr lang="zh-TW" altLang="en-US" dirty="0">
                <a:solidFill>
                  <a:schemeClr val="tx1"/>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500034" y="928670"/>
            <a:ext cx="6010015" cy="4714908"/>
          </a:xfrm>
          <a:prstGeom prst="rect">
            <a:avLst/>
          </a:prstGeom>
          <a:noFill/>
          <a:ln w="9525">
            <a:noFill/>
            <a:miter lim="800000"/>
            <a:headEnd/>
            <a:tailEnd/>
          </a:ln>
          <a:effectLst/>
        </p:spPr>
      </p:pic>
      <p:pic>
        <p:nvPicPr>
          <p:cNvPr id="5" name="Picture 3"/>
          <p:cNvPicPr>
            <a:picLocks noChangeAspect="1" noChangeArrowheads="1"/>
          </p:cNvPicPr>
          <p:nvPr/>
        </p:nvPicPr>
        <p:blipFill>
          <a:blip r:embed="rId4"/>
          <a:srcRect/>
          <a:stretch>
            <a:fillRect/>
          </a:stretch>
        </p:blipFill>
        <p:spPr bwMode="auto">
          <a:xfrm>
            <a:off x="0" y="5715016"/>
            <a:ext cx="9144031" cy="955346"/>
          </a:xfrm>
          <a:prstGeom prst="rect">
            <a:avLst/>
          </a:prstGeom>
          <a:noFill/>
          <a:ln w="9525">
            <a:noFill/>
            <a:miter lim="800000"/>
            <a:headEnd/>
            <a:tailEnd/>
          </a:ln>
          <a:effectLst/>
        </p:spPr>
      </p:pic>
      <p:sp>
        <p:nvSpPr>
          <p:cNvPr id="6" name="標題 1"/>
          <p:cNvSpPr txBox="1">
            <a:spLocks/>
          </p:cNvSpPr>
          <p:nvPr/>
        </p:nvSpPr>
        <p:spPr>
          <a:xfrm>
            <a:off x="0" y="0"/>
            <a:ext cx="9144000" cy="357166"/>
          </a:xfrm>
          <a:prstGeom prst="rect">
            <a:avLst/>
          </a:prstGeom>
          <a:solidFill>
            <a:srgbClr val="070092"/>
          </a:solidFill>
        </p:spPr>
        <p:txBody>
          <a:bodyPr vert="horz" lIns="91440" tIns="45720" rIns="91440" bIns="45720" rtlCol="0" anchor="ctr">
            <a:normAutofit fontScale="97500"/>
          </a:bodyPr>
          <a:lstStyle/>
          <a:p>
            <a:pPr>
              <a:lnSpc>
                <a:spcPct val="80000"/>
              </a:lnSpc>
            </a:pPr>
            <a:r>
              <a:rPr lang="en-US" altLang="zh-TW" dirty="0" smtClean="0">
                <a:solidFill>
                  <a:schemeClr val="bg1"/>
                </a:solidFill>
              </a:rPr>
              <a:t>      3.  Quasi-balanced evolution in the system scale</a:t>
            </a:r>
            <a:endParaRPr lang="zh-TW" altLang="en-US" b="1" dirty="0" smtClean="0">
              <a:solidFill>
                <a:schemeClr val="bg1"/>
              </a:solidFill>
            </a:endParaRPr>
          </a:p>
        </p:txBody>
      </p:sp>
      <p:sp>
        <p:nvSpPr>
          <p:cNvPr id="9" name="矩形 8"/>
          <p:cNvSpPr/>
          <p:nvPr/>
        </p:nvSpPr>
        <p:spPr>
          <a:xfrm>
            <a:off x="6572264" y="857232"/>
            <a:ext cx="2214578" cy="2031325"/>
          </a:xfrm>
          <a:prstGeom prst="rect">
            <a:avLst/>
          </a:prstGeom>
        </p:spPr>
        <p:txBody>
          <a:bodyPr wrap="square">
            <a:spAutoFit/>
          </a:bodyPr>
          <a:lstStyle/>
          <a:p>
            <a:r>
              <a:rPr lang="en-US" altLang="zh-TW" dirty="0" smtClean="0">
                <a:solidFill>
                  <a:srgbClr val="0000CC"/>
                </a:solidFill>
                <a:latin typeface="Times New Roman" pitchFamily="18" charset="0"/>
                <a:cs typeface="Times New Roman" pitchFamily="18" charset="0"/>
              </a:rPr>
              <a:t>WRF Simulate</a:t>
            </a:r>
          </a:p>
          <a:p>
            <a:endParaRPr lang="en-US" altLang="zh-TW" dirty="0" smtClean="0">
              <a:solidFill>
                <a:srgbClr val="0000CC"/>
              </a:solidFill>
              <a:latin typeface="Times New Roman" pitchFamily="18" charset="0"/>
              <a:cs typeface="Times New Roman" pitchFamily="18" charset="0"/>
            </a:endParaRPr>
          </a:p>
          <a:p>
            <a:endParaRPr lang="en-US" altLang="zh-TW" dirty="0" smtClean="0">
              <a:solidFill>
                <a:srgbClr val="0000CC"/>
              </a:solidFill>
              <a:latin typeface="Times New Roman" pitchFamily="18" charset="0"/>
              <a:cs typeface="Times New Roman" pitchFamily="18" charset="0"/>
            </a:endParaRPr>
          </a:p>
          <a:p>
            <a:endParaRPr lang="en-US" altLang="zh-TW" dirty="0" smtClean="0">
              <a:solidFill>
                <a:srgbClr val="0000CC"/>
              </a:solidFill>
              <a:latin typeface="Times New Roman" pitchFamily="18" charset="0"/>
              <a:cs typeface="Times New Roman" pitchFamily="18" charset="0"/>
            </a:endParaRPr>
          </a:p>
          <a:p>
            <a:endParaRPr lang="en-US" altLang="zh-TW" dirty="0" smtClean="0">
              <a:solidFill>
                <a:srgbClr val="0000CC"/>
              </a:solidFill>
              <a:latin typeface="Times New Roman" pitchFamily="18" charset="0"/>
              <a:cs typeface="Times New Roman" pitchFamily="18" charset="0"/>
            </a:endParaRPr>
          </a:p>
          <a:p>
            <a:endParaRPr lang="en-US" altLang="zh-TW" dirty="0" smtClean="0">
              <a:solidFill>
                <a:srgbClr val="0000CC"/>
              </a:solidFill>
              <a:latin typeface="Times New Roman" pitchFamily="18" charset="0"/>
              <a:cs typeface="Times New Roman" pitchFamily="18" charset="0"/>
            </a:endParaRPr>
          </a:p>
          <a:p>
            <a:r>
              <a:rPr lang="en-US" altLang="zh-TW" dirty="0" smtClean="0">
                <a:solidFill>
                  <a:srgbClr val="0000CC"/>
                </a:solidFill>
                <a:latin typeface="Times New Roman" pitchFamily="18" charset="0"/>
                <a:cs typeface="Times New Roman" pitchFamily="18" charset="0"/>
              </a:rPr>
              <a:t>Derived from SE eq.</a:t>
            </a:r>
            <a:endParaRPr lang="zh-TW" altLang="en-US" dirty="0">
              <a:solidFill>
                <a:srgbClr val="0000CC"/>
              </a:solidFill>
              <a:latin typeface="Times New Roman" pitchFamily="18" charset="0"/>
              <a:cs typeface="Times New Roman" pitchFamily="18" charset="0"/>
            </a:endParaRPr>
          </a:p>
        </p:txBody>
      </p:sp>
      <p:sp>
        <p:nvSpPr>
          <p:cNvPr id="11" name="矩形 10"/>
          <p:cNvSpPr/>
          <p:nvPr/>
        </p:nvSpPr>
        <p:spPr>
          <a:xfrm>
            <a:off x="700717" y="711679"/>
            <a:ext cx="1370953" cy="276999"/>
          </a:xfrm>
          <a:prstGeom prst="rect">
            <a:avLst/>
          </a:prstGeom>
        </p:spPr>
        <p:txBody>
          <a:bodyPr wrap="none">
            <a:spAutoFit/>
          </a:bodyPr>
          <a:lstStyle/>
          <a:p>
            <a:r>
              <a:rPr lang="en-US" altLang="zh-TW" sz="1200" b="1" dirty="0" smtClean="0"/>
              <a:t>0000–1100 UTC 21</a:t>
            </a:r>
            <a:endParaRPr lang="zh-TW" altLang="en-US" sz="1200" b="1" dirty="0"/>
          </a:p>
        </p:txBody>
      </p:sp>
      <p:sp>
        <p:nvSpPr>
          <p:cNvPr id="12" name="矩形 11"/>
          <p:cNvSpPr/>
          <p:nvPr/>
        </p:nvSpPr>
        <p:spPr>
          <a:xfrm>
            <a:off x="2143108" y="714356"/>
            <a:ext cx="1373902" cy="276999"/>
          </a:xfrm>
          <a:prstGeom prst="rect">
            <a:avLst/>
          </a:prstGeom>
        </p:spPr>
        <p:txBody>
          <a:bodyPr wrap="none">
            <a:spAutoFit/>
          </a:bodyPr>
          <a:lstStyle/>
          <a:p>
            <a:r>
              <a:rPr lang="en-US" altLang="zh-TW" sz="1200" b="1" dirty="0" smtClean="0"/>
              <a:t>1200–2300 UTC 21</a:t>
            </a:r>
            <a:endParaRPr lang="zh-TW" altLang="en-US" sz="1200" b="1" dirty="0"/>
          </a:p>
        </p:txBody>
      </p:sp>
      <p:sp>
        <p:nvSpPr>
          <p:cNvPr id="13" name="矩形 12"/>
          <p:cNvSpPr/>
          <p:nvPr/>
        </p:nvSpPr>
        <p:spPr>
          <a:xfrm>
            <a:off x="3571868" y="711679"/>
            <a:ext cx="1370953" cy="276999"/>
          </a:xfrm>
          <a:prstGeom prst="rect">
            <a:avLst/>
          </a:prstGeom>
        </p:spPr>
        <p:txBody>
          <a:bodyPr wrap="none">
            <a:spAutoFit/>
          </a:bodyPr>
          <a:lstStyle/>
          <a:p>
            <a:r>
              <a:rPr lang="en-US" altLang="zh-TW" sz="1200" b="1" dirty="0" smtClean="0"/>
              <a:t>0000–1100 UTC 22</a:t>
            </a:r>
            <a:endParaRPr lang="zh-TW" altLang="en-US" sz="1200" b="1" dirty="0"/>
          </a:p>
        </p:txBody>
      </p:sp>
      <p:sp>
        <p:nvSpPr>
          <p:cNvPr id="14" name="矩形 13"/>
          <p:cNvSpPr/>
          <p:nvPr/>
        </p:nvSpPr>
        <p:spPr>
          <a:xfrm>
            <a:off x="5014259" y="714356"/>
            <a:ext cx="1373902" cy="276999"/>
          </a:xfrm>
          <a:prstGeom prst="rect">
            <a:avLst/>
          </a:prstGeom>
        </p:spPr>
        <p:txBody>
          <a:bodyPr wrap="none">
            <a:spAutoFit/>
          </a:bodyPr>
          <a:lstStyle/>
          <a:p>
            <a:r>
              <a:rPr lang="en-US" altLang="zh-TW" sz="1200" b="1" dirty="0" smtClean="0"/>
              <a:t>1200–2300 UTC 22</a:t>
            </a:r>
            <a:endParaRPr lang="zh-TW" altLang="en-US" sz="1200" b="1" dirty="0"/>
          </a:p>
        </p:txBody>
      </p:sp>
      <p:sp>
        <p:nvSpPr>
          <p:cNvPr id="15" name="矩形 14"/>
          <p:cNvSpPr/>
          <p:nvPr/>
        </p:nvSpPr>
        <p:spPr>
          <a:xfrm>
            <a:off x="642910" y="3071810"/>
            <a:ext cx="5857916" cy="646331"/>
          </a:xfrm>
          <a:prstGeom prst="rect">
            <a:avLst/>
          </a:prstGeom>
          <a:solidFill>
            <a:schemeClr val="accent5">
              <a:lumMod val="20000"/>
              <a:lumOff val="80000"/>
              <a:alpha val="50000"/>
            </a:schemeClr>
          </a:solidFill>
        </p:spPr>
        <p:txBody>
          <a:bodyPr wrap="square">
            <a:spAutoFit/>
          </a:bodyPr>
          <a:lstStyle/>
          <a:p>
            <a:r>
              <a:rPr lang="en-US" altLang="zh-TW" dirty="0" smtClean="0"/>
              <a:t>The system scale vortex of Dolly maintains approximate gradient balance</a:t>
            </a:r>
            <a:endParaRPr lang="zh-TW" altLang="en-US" dirty="0"/>
          </a:p>
        </p:txBody>
      </p:sp>
      <p:sp>
        <p:nvSpPr>
          <p:cNvPr id="16" name="矩形 15"/>
          <p:cNvSpPr/>
          <p:nvPr/>
        </p:nvSpPr>
        <p:spPr>
          <a:xfrm>
            <a:off x="6572264" y="4214818"/>
            <a:ext cx="2214578" cy="923330"/>
          </a:xfrm>
          <a:prstGeom prst="rect">
            <a:avLst/>
          </a:prstGeom>
        </p:spPr>
        <p:txBody>
          <a:bodyPr wrap="square">
            <a:spAutoFit/>
          </a:bodyPr>
          <a:lstStyle/>
          <a:p>
            <a:r>
              <a:rPr lang="en-US" altLang="zh-TW" dirty="0" smtClean="0">
                <a:solidFill>
                  <a:srgbClr val="0000CC"/>
                </a:solidFill>
                <a:latin typeface="Times New Roman" pitchFamily="18" charset="0"/>
                <a:cs typeface="Times New Roman" pitchFamily="18" charset="0"/>
              </a:rPr>
              <a:t>SE eq. forced by eddy fluxes and </a:t>
            </a:r>
            <a:r>
              <a:rPr lang="en-US" altLang="zh-TW" dirty="0" err="1" smtClean="0">
                <a:solidFill>
                  <a:srgbClr val="0000CC"/>
                </a:solidFill>
                <a:latin typeface="Times New Roman" pitchFamily="18" charset="0"/>
                <a:cs typeface="Times New Roman" pitchFamily="18" charset="0"/>
              </a:rPr>
              <a:t>subgrid</a:t>
            </a:r>
            <a:r>
              <a:rPr lang="en-US" altLang="zh-TW" dirty="0" smtClean="0">
                <a:solidFill>
                  <a:srgbClr val="0000CC"/>
                </a:solidFill>
                <a:latin typeface="Times New Roman" pitchFamily="18" charset="0"/>
                <a:cs typeface="Times New Roman" pitchFamily="18" charset="0"/>
              </a:rPr>
              <a:t> processes</a:t>
            </a:r>
          </a:p>
        </p:txBody>
      </p:sp>
      <p:sp>
        <p:nvSpPr>
          <p:cNvPr id="17" name="矩形 16"/>
          <p:cNvSpPr/>
          <p:nvPr/>
        </p:nvSpPr>
        <p:spPr>
          <a:xfrm>
            <a:off x="642910" y="4500570"/>
            <a:ext cx="5857916" cy="646331"/>
          </a:xfrm>
          <a:prstGeom prst="rect">
            <a:avLst/>
          </a:prstGeom>
          <a:solidFill>
            <a:schemeClr val="accent5">
              <a:lumMod val="20000"/>
              <a:lumOff val="80000"/>
              <a:alpha val="50000"/>
            </a:schemeClr>
          </a:solidFill>
        </p:spPr>
        <p:txBody>
          <a:bodyPr wrap="square">
            <a:spAutoFit/>
          </a:bodyPr>
          <a:lstStyle/>
          <a:p>
            <a:r>
              <a:rPr lang="en-US" altLang="zh-TW" dirty="0" smtClean="0"/>
              <a:t>The </a:t>
            </a:r>
            <a:r>
              <a:rPr lang="en-US" altLang="zh-TW" dirty="0" err="1" smtClean="0"/>
              <a:t>spinup</a:t>
            </a:r>
            <a:r>
              <a:rPr lang="en-US" altLang="zh-TW" dirty="0" smtClean="0"/>
              <a:t> of the system-scale secondary circulation mainly</a:t>
            </a:r>
          </a:p>
          <a:p>
            <a:r>
              <a:rPr lang="en-US" altLang="zh-TW" dirty="0" smtClean="0"/>
              <a:t>results from the </a:t>
            </a:r>
            <a:r>
              <a:rPr lang="en-US" altLang="zh-TW" dirty="0" smtClean="0">
                <a:solidFill>
                  <a:srgbClr val="FF0000"/>
                </a:solidFill>
              </a:rPr>
              <a:t>axisymmetric diabatic heating</a:t>
            </a:r>
            <a:endParaRPr lang="zh-TW"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642910" y="1999394"/>
            <a:ext cx="7715304" cy="4572878"/>
          </a:xfrm>
          <a:prstGeom prst="rect">
            <a:avLst/>
          </a:prstGeom>
          <a:noFill/>
          <a:ln w="9525">
            <a:noFill/>
            <a:miter lim="800000"/>
            <a:headEnd/>
            <a:tailEnd/>
          </a:ln>
          <a:effectLst/>
        </p:spPr>
      </p:pic>
      <p:sp>
        <p:nvSpPr>
          <p:cNvPr id="5" name="矩形 4"/>
          <p:cNvSpPr/>
          <p:nvPr/>
        </p:nvSpPr>
        <p:spPr>
          <a:xfrm>
            <a:off x="1037248" y="5214104"/>
            <a:ext cx="2214578" cy="369332"/>
          </a:xfrm>
          <a:prstGeom prst="rect">
            <a:avLst/>
          </a:prstGeom>
        </p:spPr>
        <p:txBody>
          <a:bodyPr wrap="square">
            <a:spAutoFit/>
          </a:bodyPr>
          <a:lstStyle/>
          <a:p>
            <a:pPr algn="ctr"/>
            <a:r>
              <a:rPr lang="en-US" altLang="zh-TW" dirty="0" smtClean="0">
                <a:solidFill>
                  <a:srgbClr val="0000CC"/>
                </a:solidFill>
                <a:latin typeface="Times New Roman" pitchFamily="18" charset="0"/>
                <a:cs typeface="Times New Roman" pitchFamily="18" charset="0"/>
              </a:rPr>
              <a:t>WRF Simulate</a:t>
            </a:r>
          </a:p>
        </p:txBody>
      </p:sp>
      <p:sp>
        <p:nvSpPr>
          <p:cNvPr id="6" name="矩形 5"/>
          <p:cNvSpPr/>
          <p:nvPr/>
        </p:nvSpPr>
        <p:spPr>
          <a:xfrm>
            <a:off x="3431850" y="5214104"/>
            <a:ext cx="2214578" cy="646331"/>
          </a:xfrm>
          <a:prstGeom prst="rect">
            <a:avLst/>
          </a:prstGeom>
        </p:spPr>
        <p:txBody>
          <a:bodyPr wrap="square">
            <a:spAutoFit/>
          </a:bodyPr>
          <a:lstStyle/>
          <a:p>
            <a:pPr algn="ctr"/>
            <a:r>
              <a:rPr lang="en-US" altLang="zh-TW" dirty="0" smtClean="0">
                <a:solidFill>
                  <a:srgbClr val="0000CC"/>
                </a:solidFill>
                <a:latin typeface="Times New Roman" pitchFamily="18" charset="0"/>
                <a:cs typeface="Times New Roman" pitchFamily="18" charset="0"/>
              </a:rPr>
              <a:t>RE model forced by WRF heating </a:t>
            </a:r>
          </a:p>
        </p:txBody>
      </p:sp>
      <p:sp>
        <p:nvSpPr>
          <p:cNvPr id="7" name="矩形 6"/>
          <p:cNvSpPr/>
          <p:nvPr/>
        </p:nvSpPr>
        <p:spPr>
          <a:xfrm>
            <a:off x="5643570" y="5214104"/>
            <a:ext cx="2643206" cy="646331"/>
          </a:xfrm>
          <a:prstGeom prst="rect">
            <a:avLst/>
          </a:prstGeom>
        </p:spPr>
        <p:txBody>
          <a:bodyPr wrap="square">
            <a:spAutoFit/>
          </a:bodyPr>
          <a:lstStyle/>
          <a:p>
            <a:pPr algn="ctr"/>
            <a:r>
              <a:rPr lang="en-US" altLang="zh-TW" dirty="0" smtClean="0">
                <a:solidFill>
                  <a:srgbClr val="0000CC"/>
                </a:solidFill>
                <a:latin typeface="Times New Roman" pitchFamily="18" charset="0"/>
                <a:cs typeface="Times New Roman" pitchFamily="18" charset="0"/>
              </a:rPr>
              <a:t>RE model forced by WRF symmetric heating </a:t>
            </a:r>
          </a:p>
        </p:txBody>
      </p:sp>
      <p:sp>
        <p:nvSpPr>
          <p:cNvPr id="8" name="矩形 7"/>
          <p:cNvSpPr/>
          <p:nvPr/>
        </p:nvSpPr>
        <p:spPr>
          <a:xfrm>
            <a:off x="1142976" y="3999658"/>
            <a:ext cx="6858000" cy="1200329"/>
          </a:xfrm>
          <a:prstGeom prst="rect">
            <a:avLst/>
          </a:prstGeom>
          <a:solidFill>
            <a:schemeClr val="accent5">
              <a:lumMod val="20000"/>
              <a:lumOff val="80000"/>
              <a:alpha val="60000"/>
            </a:schemeClr>
          </a:solidFill>
        </p:spPr>
        <p:txBody>
          <a:bodyPr wrap="square">
            <a:spAutoFit/>
          </a:bodyPr>
          <a:lstStyle/>
          <a:p>
            <a:pPr algn="just"/>
            <a:r>
              <a:rPr lang="en-US" altLang="zh-TW" dirty="0" smtClean="0">
                <a:latin typeface="Times New Roman" pitchFamily="18" charset="0"/>
                <a:cs typeface="Times New Roman" pitchFamily="18" charset="0"/>
              </a:rPr>
              <a:t>(1) Further demonstrates that the system-scale diabatic heating plays a vital role in the development of Dolly</a:t>
            </a:r>
          </a:p>
          <a:p>
            <a:r>
              <a:rPr lang="en-US" altLang="zh-TW" dirty="0" smtClean="0">
                <a:latin typeface="Times New Roman" pitchFamily="18" charset="0"/>
                <a:cs typeface="Times New Roman" pitchFamily="18" charset="0"/>
              </a:rPr>
              <a:t>(2) asymmetric forcing has a very small and most often negative impact on the intensity of the system-scale vortex</a:t>
            </a:r>
            <a:endParaRPr lang="zh-TW" altLang="en-US" dirty="0">
              <a:latin typeface="Times New Roman" pitchFamily="18" charset="0"/>
              <a:cs typeface="Times New Roman" pitchFamily="18" charset="0"/>
            </a:endParaRPr>
          </a:p>
        </p:txBody>
      </p:sp>
      <p:grpSp>
        <p:nvGrpSpPr>
          <p:cNvPr id="9" name="群組 8"/>
          <p:cNvGrpSpPr/>
          <p:nvPr/>
        </p:nvGrpSpPr>
        <p:grpSpPr>
          <a:xfrm>
            <a:off x="2703182" y="1380158"/>
            <a:ext cx="2928957" cy="492860"/>
            <a:chOff x="3214678" y="5012066"/>
            <a:chExt cx="2928957" cy="492860"/>
          </a:xfrm>
        </p:grpSpPr>
        <p:pic>
          <p:nvPicPr>
            <p:cNvPr id="10" name="Picture 6"/>
            <p:cNvPicPr>
              <a:picLocks noChangeAspect="1" noChangeArrowheads="1"/>
            </p:cNvPicPr>
            <p:nvPr/>
          </p:nvPicPr>
          <p:blipFill>
            <a:blip r:embed="rId4"/>
            <a:srcRect/>
            <a:stretch>
              <a:fillRect/>
            </a:stretch>
          </p:blipFill>
          <p:spPr bwMode="auto">
            <a:xfrm>
              <a:off x="3214678" y="5143512"/>
              <a:ext cx="2928957" cy="361414"/>
            </a:xfrm>
            <a:prstGeom prst="rect">
              <a:avLst/>
            </a:prstGeom>
            <a:noFill/>
            <a:ln w="9525">
              <a:noFill/>
              <a:miter lim="800000"/>
              <a:headEnd/>
              <a:tailEnd/>
            </a:ln>
            <a:effectLst/>
          </p:spPr>
        </p:pic>
        <p:pic>
          <p:nvPicPr>
            <p:cNvPr id="11" name="Picture 8"/>
            <p:cNvPicPr>
              <a:picLocks noChangeAspect="1" noChangeArrowheads="1"/>
            </p:cNvPicPr>
            <p:nvPr/>
          </p:nvPicPr>
          <p:blipFill>
            <a:blip r:embed="rId5"/>
            <a:srcRect/>
            <a:stretch>
              <a:fillRect/>
            </a:stretch>
          </p:blipFill>
          <p:spPr bwMode="auto">
            <a:xfrm>
              <a:off x="4034786" y="5012066"/>
              <a:ext cx="1728000" cy="184046"/>
            </a:xfrm>
            <a:prstGeom prst="rect">
              <a:avLst/>
            </a:prstGeom>
            <a:noFill/>
            <a:ln w="9525">
              <a:noFill/>
              <a:miter lim="800000"/>
              <a:headEnd/>
              <a:tailEnd/>
            </a:ln>
            <a:effectLst/>
          </p:spPr>
        </p:pic>
      </p:grpSp>
      <p:pic>
        <p:nvPicPr>
          <p:cNvPr id="12" name="Picture 2"/>
          <p:cNvPicPr>
            <a:picLocks noChangeAspect="1" noChangeArrowheads="1"/>
          </p:cNvPicPr>
          <p:nvPr/>
        </p:nvPicPr>
        <p:blipFill>
          <a:blip r:embed="rId6"/>
          <a:srcRect/>
          <a:stretch>
            <a:fillRect/>
          </a:stretch>
        </p:blipFill>
        <p:spPr bwMode="auto">
          <a:xfrm>
            <a:off x="6908022" y="1488744"/>
            <a:ext cx="735812" cy="357190"/>
          </a:xfrm>
          <a:prstGeom prst="rect">
            <a:avLst/>
          </a:prstGeom>
          <a:noFill/>
          <a:ln w="9525">
            <a:noFill/>
            <a:miter lim="800000"/>
            <a:headEnd/>
            <a:tailEnd/>
          </a:ln>
          <a:effectLst/>
        </p:spPr>
      </p:pic>
      <p:sp>
        <p:nvSpPr>
          <p:cNvPr id="13" name="矩形 12"/>
          <p:cNvSpPr/>
          <p:nvPr/>
        </p:nvSpPr>
        <p:spPr>
          <a:xfrm>
            <a:off x="714348" y="639529"/>
            <a:ext cx="7786742" cy="646331"/>
          </a:xfrm>
          <a:prstGeom prst="rect">
            <a:avLst/>
          </a:prstGeom>
        </p:spPr>
        <p:txBody>
          <a:bodyPr wrap="square">
            <a:spAutoFit/>
          </a:bodyPr>
          <a:lstStyle/>
          <a:p>
            <a:r>
              <a:rPr lang="en-US" altLang="zh-TW" dirty="0" smtClean="0">
                <a:latin typeface="Times New Roman" pitchFamily="18" charset="0"/>
                <a:cs typeface="Times New Roman" pitchFamily="18" charset="0"/>
              </a:rPr>
              <a:t>Two idealized simulations based on the axisymmetric hurricane model developed by </a:t>
            </a:r>
            <a:r>
              <a:rPr lang="en-US" altLang="zh-TW" dirty="0" err="1" smtClean="0">
                <a:latin typeface="Times New Roman" pitchFamily="18" charset="0"/>
                <a:cs typeface="Times New Roman" pitchFamily="18" charset="0"/>
              </a:rPr>
              <a:t>Rotunno</a:t>
            </a:r>
            <a:r>
              <a:rPr lang="en-US" altLang="zh-TW" dirty="0" smtClean="0">
                <a:latin typeface="Times New Roman" pitchFamily="18" charset="0"/>
                <a:cs typeface="Times New Roman" pitchFamily="18" charset="0"/>
              </a:rPr>
              <a:t> and Emanuel (1987):</a:t>
            </a:r>
            <a:endParaRPr lang="zh-TW" altLang="en-US" dirty="0">
              <a:latin typeface="Times New Roman" pitchFamily="18" charset="0"/>
              <a:cs typeface="Times New Roman" pitchFamily="18" charset="0"/>
            </a:endParaRPr>
          </a:p>
        </p:txBody>
      </p:sp>
      <p:sp>
        <p:nvSpPr>
          <p:cNvPr id="14" name="文字方塊 13"/>
          <p:cNvSpPr txBox="1"/>
          <p:nvPr/>
        </p:nvSpPr>
        <p:spPr>
          <a:xfrm>
            <a:off x="1880216" y="1522322"/>
            <a:ext cx="857256" cy="369332"/>
          </a:xfrm>
          <a:prstGeom prst="rect">
            <a:avLst/>
          </a:prstGeom>
          <a:noFill/>
        </p:spPr>
        <p:txBody>
          <a:bodyPr wrap="square" rtlCol="0">
            <a:spAutoFit/>
          </a:bodyPr>
          <a:lstStyle/>
          <a:p>
            <a:r>
              <a:rPr lang="en-US" altLang="zh-TW" dirty="0" smtClean="0">
                <a:latin typeface="Times New Roman" pitchFamily="18" charset="0"/>
                <a:cs typeface="Times New Roman" pitchFamily="18" charset="0"/>
              </a:rPr>
              <a:t>Exp.1:</a:t>
            </a:r>
            <a:endParaRPr lang="zh-TW" altLang="en-US" dirty="0">
              <a:latin typeface="Times New Roman" pitchFamily="18" charset="0"/>
              <a:cs typeface="Times New Roman" pitchFamily="18" charset="0"/>
            </a:endParaRPr>
          </a:p>
        </p:txBody>
      </p:sp>
      <p:sp>
        <p:nvSpPr>
          <p:cNvPr id="15" name="文字方塊 14"/>
          <p:cNvSpPr txBox="1"/>
          <p:nvPr/>
        </p:nvSpPr>
        <p:spPr>
          <a:xfrm>
            <a:off x="6132206" y="1500174"/>
            <a:ext cx="857256" cy="369332"/>
          </a:xfrm>
          <a:prstGeom prst="rect">
            <a:avLst/>
          </a:prstGeom>
          <a:noFill/>
        </p:spPr>
        <p:txBody>
          <a:bodyPr wrap="square" rtlCol="0">
            <a:spAutoFit/>
          </a:bodyPr>
          <a:lstStyle/>
          <a:p>
            <a:r>
              <a:rPr lang="en-US" altLang="zh-TW" dirty="0" smtClean="0">
                <a:latin typeface="Times New Roman" pitchFamily="18" charset="0"/>
                <a:cs typeface="Times New Roman" pitchFamily="18" charset="0"/>
              </a:rPr>
              <a:t>Exp.2:</a:t>
            </a:r>
            <a:endParaRPr lang="zh-TW" altLang="en-US" dirty="0">
              <a:latin typeface="Times New Roman" pitchFamily="18" charset="0"/>
              <a:cs typeface="Times New Roman" pitchFamily="18" charset="0"/>
            </a:endParaRPr>
          </a:p>
        </p:txBody>
      </p:sp>
      <p:sp>
        <p:nvSpPr>
          <p:cNvPr id="16" name="標題 1"/>
          <p:cNvSpPr txBox="1">
            <a:spLocks/>
          </p:cNvSpPr>
          <p:nvPr/>
        </p:nvSpPr>
        <p:spPr>
          <a:xfrm>
            <a:off x="0" y="0"/>
            <a:ext cx="9144000" cy="357166"/>
          </a:xfrm>
          <a:prstGeom prst="rect">
            <a:avLst/>
          </a:prstGeom>
          <a:solidFill>
            <a:srgbClr val="070092"/>
          </a:solidFill>
        </p:spPr>
        <p:txBody>
          <a:bodyPr vert="horz" lIns="91440" tIns="45720" rIns="91440" bIns="45720" rtlCol="0" anchor="ctr">
            <a:normAutofit fontScale="97500"/>
          </a:bodyPr>
          <a:lstStyle/>
          <a:p>
            <a:pPr>
              <a:lnSpc>
                <a:spcPct val="80000"/>
              </a:lnSpc>
            </a:pPr>
            <a:r>
              <a:rPr lang="en-US" altLang="zh-TW" dirty="0" smtClean="0">
                <a:solidFill>
                  <a:schemeClr val="bg1"/>
                </a:solidFill>
              </a:rPr>
              <a:t>      3.  Quasi-balanced evolution in the system scale</a:t>
            </a:r>
            <a:endParaRPr lang="zh-TW" altLang="en-US"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b="10485"/>
          <a:stretch>
            <a:fillRect/>
          </a:stretch>
        </p:blipFill>
        <p:spPr bwMode="auto">
          <a:xfrm>
            <a:off x="938343" y="991355"/>
            <a:ext cx="7419871" cy="4357718"/>
          </a:xfrm>
          <a:prstGeom prst="rect">
            <a:avLst/>
          </a:prstGeom>
          <a:noFill/>
          <a:ln w="9525">
            <a:noFill/>
            <a:miter lim="800000"/>
            <a:headEnd/>
            <a:tailEnd/>
          </a:ln>
          <a:effectLst/>
        </p:spPr>
      </p:pic>
      <p:sp>
        <p:nvSpPr>
          <p:cNvPr id="5" name="矩形 4"/>
          <p:cNvSpPr/>
          <p:nvPr/>
        </p:nvSpPr>
        <p:spPr>
          <a:xfrm>
            <a:off x="81119" y="3835604"/>
            <a:ext cx="881652" cy="584775"/>
          </a:xfrm>
          <a:prstGeom prst="rect">
            <a:avLst/>
          </a:prstGeom>
        </p:spPr>
        <p:txBody>
          <a:bodyPr wrap="none">
            <a:spAutoFit/>
          </a:bodyPr>
          <a:lstStyle/>
          <a:p>
            <a:r>
              <a:rPr lang="en-US" altLang="zh-CN" sz="1600" b="1" dirty="0" smtClean="0">
                <a:solidFill>
                  <a:srgbClr val="FF0000"/>
                </a:solidFill>
              </a:rPr>
              <a:t>d</a:t>
            </a:r>
            <a:r>
              <a:rPr lang="en-US" altLang="zh-TW" sz="1600" b="1" dirty="0" smtClean="0">
                <a:solidFill>
                  <a:srgbClr val="FF0000"/>
                </a:solidFill>
              </a:rPr>
              <a:t>iabatic</a:t>
            </a:r>
          </a:p>
          <a:p>
            <a:r>
              <a:rPr lang="en-US" altLang="zh-TW" sz="1600" b="1" dirty="0" smtClean="0">
                <a:solidFill>
                  <a:srgbClr val="FF0000"/>
                </a:solidFill>
              </a:rPr>
              <a:t>heating</a:t>
            </a:r>
            <a:endParaRPr lang="zh-TW" altLang="en-US" sz="1600" b="1" dirty="0">
              <a:solidFill>
                <a:srgbClr val="FF0000"/>
              </a:solidFill>
            </a:endParaRPr>
          </a:p>
        </p:txBody>
      </p:sp>
      <p:sp>
        <p:nvSpPr>
          <p:cNvPr id="6" name="矩形 5"/>
          <p:cNvSpPr/>
          <p:nvPr/>
        </p:nvSpPr>
        <p:spPr>
          <a:xfrm>
            <a:off x="81119" y="1777173"/>
            <a:ext cx="859594" cy="584775"/>
          </a:xfrm>
          <a:prstGeom prst="rect">
            <a:avLst/>
          </a:prstGeom>
        </p:spPr>
        <p:txBody>
          <a:bodyPr wrap="none">
            <a:spAutoFit/>
          </a:bodyPr>
          <a:lstStyle/>
          <a:p>
            <a:r>
              <a:rPr lang="en-US" altLang="zh-TW" sz="1600" b="1" dirty="0" smtClean="0">
                <a:solidFill>
                  <a:srgbClr val="FF0000"/>
                </a:solidFill>
              </a:rPr>
              <a:t>vertical </a:t>
            </a:r>
          </a:p>
          <a:p>
            <a:r>
              <a:rPr lang="en-US" altLang="zh-TW" sz="1600" b="1" dirty="0" smtClean="0">
                <a:solidFill>
                  <a:srgbClr val="FF0000"/>
                </a:solidFill>
              </a:rPr>
              <a:t>velocity</a:t>
            </a:r>
            <a:endParaRPr lang="zh-TW" altLang="en-US" sz="1600" b="1" dirty="0">
              <a:solidFill>
                <a:srgbClr val="FF0000"/>
              </a:solidFill>
            </a:endParaRPr>
          </a:p>
        </p:txBody>
      </p:sp>
      <p:sp>
        <p:nvSpPr>
          <p:cNvPr id="8" name="矩形 7"/>
          <p:cNvSpPr/>
          <p:nvPr/>
        </p:nvSpPr>
        <p:spPr>
          <a:xfrm>
            <a:off x="1217407" y="785794"/>
            <a:ext cx="1640257" cy="276999"/>
          </a:xfrm>
          <a:prstGeom prst="rect">
            <a:avLst/>
          </a:prstGeom>
        </p:spPr>
        <p:txBody>
          <a:bodyPr wrap="none">
            <a:spAutoFit/>
          </a:bodyPr>
          <a:lstStyle/>
          <a:p>
            <a:pPr algn="ctr"/>
            <a:r>
              <a:rPr lang="en-US" altLang="zh-TW" sz="1200" b="1" dirty="0" smtClean="0">
                <a:solidFill>
                  <a:srgbClr val="0000CC"/>
                </a:solidFill>
              </a:rPr>
              <a:t>1200–2300 UTC 20 July</a:t>
            </a:r>
            <a:endParaRPr lang="zh-TW" altLang="en-US" sz="1200" b="1" dirty="0">
              <a:solidFill>
                <a:srgbClr val="0000CC"/>
              </a:solidFill>
            </a:endParaRPr>
          </a:p>
        </p:txBody>
      </p:sp>
      <p:sp>
        <p:nvSpPr>
          <p:cNvPr id="9" name="矩形 8"/>
          <p:cNvSpPr/>
          <p:nvPr/>
        </p:nvSpPr>
        <p:spPr>
          <a:xfrm>
            <a:off x="3045713" y="785794"/>
            <a:ext cx="1640257" cy="276999"/>
          </a:xfrm>
          <a:prstGeom prst="rect">
            <a:avLst/>
          </a:prstGeom>
        </p:spPr>
        <p:txBody>
          <a:bodyPr wrap="none">
            <a:spAutoFit/>
          </a:bodyPr>
          <a:lstStyle/>
          <a:p>
            <a:pPr algn="ctr"/>
            <a:r>
              <a:rPr lang="en-US" altLang="zh-TW" sz="1200" b="1" dirty="0" smtClean="0">
                <a:solidFill>
                  <a:srgbClr val="0000CC"/>
                </a:solidFill>
              </a:rPr>
              <a:t>0000–1100 UTC 21 July</a:t>
            </a:r>
            <a:endParaRPr lang="zh-TW" altLang="en-US" sz="1200" b="1" dirty="0">
              <a:solidFill>
                <a:srgbClr val="0000CC"/>
              </a:solidFill>
            </a:endParaRPr>
          </a:p>
        </p:txBody>
      </p:sp>
      <p:sp>
        <p:nvSpPr>
          <p:cNvPr id="10" name="矩形 9"/>
          <p:cNvSpPr/>
          <p:nvPr/>
        </p:nvSpPr>
        <p:spPr>
          <a:xfrm>
            <a:off x="4821982" y="785794"/>
            <a:ext cx="1640257" cy="276999"/>
          </a:xfrm>
          <a:prstGeom prst="rect">
            <a:avLst/>
          </a:prstGeom>
        </p:spPr>
        <p:txBody>
          <a:bodyPr wrap="none">
            <a:spAutoFit/>
          </a:bodyPr>
          <a:lstStyle/>
          <a:p>
            <a:pPr algn="ctr"/>
            <a:r>
              <a:rPr lang="en-US" altLang="zh-TW" sz="1200" b="1" dirty="0" smtClean="0">
                <a:solidFill>
                  <a:srgbClr val="0000CC"/>
                </a:solidFill>
              </a:rPr>
              <a:t>1200–2300 UTC 21 July</a:t>
            </a:r>
            <a:endParaRPr lang="zh-TW" altLang="en-US" sz="1200" b="1" dirty="0">
              <a:solidFill>
                <a:srgbClr val="0000CC"/>
              </a:solidFill>
            </a:endParaRPr>
          </a:p>
        </p:txBody>
      </p:sp>
      <p:sp>
        <p:nvSpPr>
          <p:cNvPr id="11" name="矩形 10"/>
          <p:cNvSpPr/>
          <p:nvPr/>
        </p:nvSpPr>
        <p:spPr>
          <a:xfrm>
            <a:off x="6617613" y="785794"/>
            <a:ext cx="1640257" cy="276999"/>
          </a:xfrm>
          <a:prstGeom prst="rect">
            <a:avLst/>
          </a:prstGeom>
        </p:spPr>
        <p:txBody>
          <a:bodyPr wrap="none">
            <a:spAutoFit/>
          </a:bodyPr>
          <a:lstStyle/>
          <a:p>
            <a:pPr algn="ctr"/>
            <a:r>
              <a:rPr lang="en-US" altLang="zh-TW" sz="1200" b="1" dirty="0" smtClean="0">
                <a:solidFill>
                  <a:srgbClr val="0000CC"/>
                </a:solidFill>
              </a:rPr>
              <a:t>0000–1100 UTC 22 July</a:t>
            </a:r>
            <a:endParaRPr lang="zh-TW" altLang="en-US" sz="1200" b="1" dirty="0">
              <a:solidFill>
                <a:srgbClr val="0000CC"/>
              </a:solidFill>
            </a:endParaRPr>
          </a:p>
        </p:txBody>
      </p:sp>
      <p:sp>
        <p:nvSpPr>
          <p:cNvPr id="12" name="矩形 11"/>
          <p:cNvSpPr/>
          <p:nvPr/>
        </p:nvSpPr>
        <p:spPr>
          <a:xfrm>
            <a:off x="571472" y="5720380"/>
            <a:ext cx="8143932" cy="923330"/>
          </a:xfrm>
          <a:prstGeom prst="rect">
            <a:avLst/>
          </a:prstGeom>
        </p:spPr>
        <p:txBody>
          <a:bodyPr wrap="square">
            <a:spAutoFit/>
          </a:bodyPr>
          <a:lstStyle/>
          <a:p>
            <a:r>
              <a:rPr lang="en-US" altLang="zh-TW" dirty="0" smtClean="0">
                <a:latin typeface="Times New Roman" pitchFamily="18" charset="0"/>
                <a:cs typeface="Times New Roman" pitchFamily="18" charset="0"/>
              </a:rPr>
              <a:t>Smaller-scale processes, including individual convective towers, are vital elements of the developing system and may contribute significantly to the collection, conversion, release, and transfer of heat (thermal energy) to the system scale</a:t>
            </a:r>
            <a:endParaRPr lang="zh-TW" altLang="en-US" dirty="0">
              <a:latin typeface="Times New Roman" pitchFamily="18" charset="0"/>
              <a:cs typeface="Times New Roman" pitchFamily="18" charset="0"/>
            </a:endParaRPr>
          </a:p>
        </p:txBody>
      </p:sp>
      <p:sp>
        <p:nvSpPr>
          <p:cNvPr id="13" name="矩形 12"/>
          <p:cNvSpPr/>
          <p:nvPr/>
        </p:nvSpPr>
        <p:spPr>
          <a:xfrm>
            <a:off x="285720" y="428604"/>
            <a:ext cx="8572560" cy="369332"/>
          </a:xfrm>
          <a:prstGeom prst="rect">
            <a:avLst/>
          </a:prstGeom>
        </p:spPr>
        <p:txBody>
          <a:bodyPr wrap="square">
            <a:spAutoFit/>
          </a:bodyPr>
          <a:lstStyle/>
          <a:p>
            <a:r>
              <a:rPr lang="en-US" altLang="zh-TW" dirty="0" smtClean="0"/>
              <a:t>C. Relation between smaller-scale convection and system-scale CAPE and diabatic heating</a:t>
            </a:r>
            <a:endParaRPr lang="zh-TW" altLang="en-US" dirty="0"/>
          </a:p>
        </p:txBody>
      </p:sp>
      <p:sp>
        <p:nvSpPr>
          <p:cNvPr id="14" name="標題 1"/>
          <p:cNvSpPr txBox="1">
            <a:spLocks/>
          </p:cNvSpPr>
          <p:nvPr/>
        </p:nvSpPr>
        <p:spPr>
          <a:xfrm>
            <a:off x="0" y="0"/>
            <a:ext cx="9144000" cy="357166"/>
          </a:xfrm>
          <a:prstGeom prst="rect">
            <a:avLst/>
          </a:prstGeom>
          <a:solidFill>
            <a:srgbClr val="070092"/>
          </a:solidFill>
        </p:spPr>
        <p:txBody>
          <a:bodyPr vert="horz" lIns="91440" tIns="45720" rIns="91440" bIns="45720" rtlCol="0" anchor="ctr">
            <a:normAutofit fontScale="97500"/>
          </a:bodyPr>
          <a:lstStyle/>
          <a:p>
            <a:pPr>
              <a:lnSpc>
                <a:spcPct val="80000"/>
              </a:lnSpc>
            </a:pPr>
            <a:r>
              <a:rPr lang="en-US" altLang="zh-TW" dirty="0" smtClean="0">
                <a:solidFill>
                  <a:schemeClr val="bg1"/>
                </a:solidFill>
              </a:rPr>
              <a:t>      3.  Quasi-balanced evolution in the system scale</a:t>
            </a:r>
            <a:endParaRPr lang="zh-TW" altLang="en-US" b="1" dirty="0" smtClean="0">
              <a:solidFill>
                <a:schemeClr val="bg1"/>
              </a:solidFill>
            </a:endParaRPr>
          </a:p>
        </p:txBody>
      </p:sp>
      <p:sp>
        <p:nvSpPr>
          <p:cNvPr id="15" name="矩形 14"/>
          <p:cNvSpPr/>
          <p:nvPr/>
        </p:nvSpPr>
        <p:spPr>
          <a:xfrm>
            <a:off x="1142992" y="5121488"/>
            <a:ext cx="2071686" cy="584775"/>
          </a:xfrm>
          <a:prstGeom prst="rect">
            <a:avLst/>
          </a:prstGeom>
        </p:spPr>
        <p:txBody>
          <a:bodyPr wrap="square">
            <a:spAutoFit/>
          </a:bodyPr>
          <a:lstStyle/>
          <a:p>
            <a:r>
              <a:rPr lang="en-US" altLang="zh-TW" sz="1600" dirty="0" smtClean="0">
                <a:solidFill>
                  <a:srgbClr val="0000CC"/>
                </a:solidFill>
              </a:rPr>
              <a:t>vortex pass over the warm ocean surface</a:t>
            </a:r>
            <a:endParaRPr lang="zh-TW" altLang="en-US" sz="1600" dirty="0">
              <a:solidFill>
                <a:srgbClr val="0000CC"/>
              </a:solidFill>
            </a:endParaRPr>
          </a:p>
        </p:txBody>
      </p:sp>
      <p:sp>
        <p:nvSpPr>
          <p:cNvPr id="16" name="矩形 15"/>
          <p:cNvSpPr/>
          <p:nvPr/>
        </p:nvSpPr>
        <p:spPr>
          <a:xfrm>
            <a:off x="3643306" y="5121488"/>
            <a:ext cx="2428892" cy="584775"/>
          </a:xfrm>
          <a:prstGeom prst="rect">
            <a:avLst/>
          </a:prstGeom>
        </p:spPr>
        <p:txBody>
          <a:bodyPr wrap="square">
            <a:spAutoFit/>
          </a:bodyPr>
          <a:lstStyle/>
          <a:p>
            <a:r>
              <a:rPr lang="en-US" altLang="zh-TW" sz="1600" dirty="0" smtClean="0">
                <a:solidFill>
                  <a:srgbClr val="0000CC"/>
                </a:solidFill>
              </a:rPr>
              <a:t>cool and dry midlevel air descend to surface </a:t>
            </a:r>
            <a:endParaRPr lang="zh-TW" altLang="en-US" sz="1600" dirty="0">
              <a:solidFill>
                <a:srgbClr val="0000CC"/>
              </a:solidFill>
            </a:endParaRPr>
          </a:p>
        </p:txBody>
      </p:sp>
      <p:sp>
        <p:nvSpPr>
          <p:cNvPr id="17" name="矩形 16"/>
          <p:cNvSpPr/>
          <p:nvPr/>
        </p:nvSpPr>
        <p:spPr>
          <a:xfrm>
            <a:off x="6572264" y="5143512"/>
            <a:ext cx="1896032" cy="584775"/>
          </a:xfrm>
          <a:prstGeom prst="rect">
            <a:avLst/>
          </a:prstGeom>
        </p:spPr>
        <p:txBody>
          <a:bodyPr wrap="none">
            <a:spAutoFit/>
          </a:bodyPr>
          <a:lstStyle/>
          <a:p>
            <a:r>
              <a:rPr lang="en-US" altLang="zh-TW" sz="1600" dirty="0" smtClean="0">
                <a:solidFill>
                  <a:srgbClr val="0000CC"/>
                </a:solidFill>
              </a:rPr>
              <a:t> vigorous convection</a:t>
            </a:r>
          </a:p>
          <a:p>
            <a:r>
              <a:rPr lang="en-US" altLang="zh-TW" sz="1600" dirty="0" smtClean="0">
                <a:solidFill>
                  <a:srgbClr val="0000CC"/>
                </a:solidFill>
              </a:rPr>
              <a:t>renew </a:t>
            </a:r>
            <a:endParaRPr lang="zh-TW" altLang="en-US" sz="1600" dirty="0">
              <a:solidFill>
                <a:srgbClr val="0000CC"/>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28596" y="1214422"/>
            <a:ext cx="8201025" cy="3810000"/>
          </a:xfrm>
          <a:prstGeom prst="rect">
            <a:avLst/>
          </a:prstGeom>
          <a:noFill/>
          <a:ln w="9525">
            <a:noFill/>
            <a:miter lim="800000"/>
            <a:headEnd/>
            <a:tailEnd/>
          </a:ln>
          <a:effectLst/>
        </p:spPr>
      </p:pic>
      <p:sp>
        <p:nvSpPr>
          <p:cNvPr id="7" name="文字方塊 6"/>
          <p:cNvSpPr txBox="1"/>
          <p:nvPr/>
        </p:nvSpPr>
        <p:spPr>
          <a:xfrm>
            <a:off x="857224" y="2452654"/>
            <a:ext cx="785818" cy="338554"/>
          </a:xfrm>
          <a:prstGeom prst="rect">
            <a:avLst/>
          </a:prstGeom>
          <a:noFill/>
        </p:spPr>
        <p:txBody>
          <a:bodyPr wrap="square" rtlCol="0">
            <a:spAutoFit/>
          </a:bodyPr>
          <a:lstStyle/>
          <a:p>
            <a:r>
              <a:rPr lang="en-US" altLang="zh-TW" sz="1600" dirty="0" smtClean="0">
                <a:solidFill>
                  <a:srgbClr val="0000CC"/>
                </a:solidFill>
              </a:rPr>
              <a:t>CAPE</a:t>
            </a:r>
            <a:endParaRPr lang="zh-TW" altLang="en-US" sz="1600" dirty="0">
              <a:solidFill>
                <a:srgbClr val="0000CC"/>
              </a:solidFill>
            </a:endParaRPr>
          </a:p>
        </p:txBody>
      </p:sp>
      <p:sp>
        <p:nvSpPr>
          <p:cNvPr id="8" name="文字方塊 7"/>
          <p:cNvSpPr txBox="1"/>
          <p:nvPr/>
        </p:nvSpPr>
        <p:spPr>
          <a:xfrm>
            <a:off x="2571736" y="3614298"/>
            <a:ext cx="1714512" cy="338554"/>
          </a:xfrm>
          <a:prstGeom prst="rect">
            <a:avLst/>
          </a:prstGeom>
          <a:noFill/>
        </p:spPr>
        <p:txBody>
          <a:bodyPr wrap="square" rtlCol="0">
            <a:spAutoFit/>
          </a:bodyPr>
          <a:lstStyle/>
          <a:p>
            <a:r>
              <a:rPr lang="en-US" altLang="zh-TW" sz="1600" dirty="0" smtClean="0">
                <a:solidFill>
                  <a:srgbClr val="0000CC"/>
                </a:solidFill>
              </a:rPr>
              <a:t>Total heat flux </a:t>
            </a:r>
            <a:endParaRPr lang="zh-TW" altLang="en-US" sz="1600" dirty="0">
              <a:solidFill>
                <a:srgbClr val="0000CC"/>
              </a:solidFill>
            </a:endParaRPr>
          </a:p>
        </p:txBody>
      </p:sp>
      <p:sp>
        <p:nvSpPr>
          <p:cNvPr id="9" name="文字方塊 8"/>
          <p:cNvSpPr txBox="1"/>
          <p:nvPr/>
        </p:nvSpPr>
        <p:spPr>
          <a:xfrm>
            <a:off x="5715008" y="2666968"/>
            <a:ext cx="1714512" cy="338554"/>
          </a:xfrm>
          <a:prstGeom prst="rect">
            <a:avLst/>
          </a:prstGeom>
          <a:noFill/>
        </p:spPr>
        <p:txBody>
          <a:bodyPr wrap="square" rtlCol="0">
            <a:spAutoFit/>
          </a:bodyPr>
          <a:lstStyle/>
          <a:p>
            <a:r>
              <a:rPr lang="en-US" altLang="zh-TW" sz="1600" dirty="0" smtClean="0">
                <a:solidFill>
                  <a:srgbClr val="0000CC"/>
                </a:solidFill>
              </a:rPr>
              <a:t>Diabatic heating</a:t>
            </a:r>
            <a:endParaRPr lang="zh-TW" altLang="en-US" sz="1600" dirty="0">
              <a:solidFill>
                <a:srgbClr val="0000CC"/>
              </a:solidFill>
            </a:endParaRPr>
          </a:p>
        </p:txBody>
      </p:sp>
      <p:sp>
        <p:nvSpPr>
          <p:cNvPr id="10" name="文字方塊 9"/>
          <p:cNvSpPr txBox="1"/>
          <p:nvPr/>
        </p:nvSpPr>
        <p:spPr>
          <a:xfrm>
            <a:off x="6786578" y="3257108"/>
            <a:ext cx="1714512" cy="338554"/>
          </a:xfrm>
          <a:prstGeom prst="rect">
            <a:avLst/>
          </a:prstGeom>
          <a:noFill/>
        </p:spPr>
        <p:txBody>
          <a:bodyPr wrap="square" rtlCol="0">
            <a:spAutoFit/>
          </a:bodyPr>
          <a:lstStyle/>
          <a:p>
            <a:r>
              <a:rPr lang="en-US" altLang="zh-TW" sz="1600" dirty="0" smtClean="0">
                <a:solidFill>
                  <a:srgbClr val="0000CC"/>
                </a:solidFill>
              </a:rPr>
              <a:t>Relative vorticity</a:t>
            </a:r>
            <a:endParaRPr lang="zh-TW" altLang="en-US" sz="1600" dirty="0">
              <a:solidFill>
                <a:srgbClr val="0000CC"/>
              </a:solidFill>
            </a:endParaRPr>
          </a:p>
        </p:txBody>
      </p:sp>
      <p:cxnSp>
        <p:nvCxnSpPr>
          <p:cNvPr id="13" name="直線接點 12"/>
          <p:cNvCxnSpPr/>
          <p:nvPr/>
        </p:nvCxnSpPr>
        <p:spPr>
          <a:xfrm rot="5400000" flipH="1" flipV="1">
            <a:off x="-208710" y="2648024"/>
            <a:ext cx="313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rot="5400000" flipH="1" flipV="1">
            <a:off x="3903762" y="2654190"/>
            <a:ext cx="302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000232" y="1142984"/>
            <a:ext cx="785818" cy="3000396"/>
          </a:xfrm>
          <a:prstGeom prst="rect">
            <a:avLst/>
          </a:prstGeom>
          <a:solidFill>
            <a:schemeClr val="bg1">
              <a:lumMod val="85000"/>
              <a:alpha val="31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6000760" y="1142984"/>
            <a:ext cx="785818" cy="3000396"/>
          </a:xfrm>
          <a:prstGeom prst="rect">
            <a:avLst/>
          </a:prstGeom>
          <a:solidFill>
            <a:schemeClr val="bg1">
              <a:lumMod val="85000"/>
              <a:alpha val="31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2143108" y="0"/>
            <a:ext cx="4500594" cy="646331"/>
          </a:xfrm>
          <a:prstGeom prst="rect">
            <a:avLst/>
          </a:prstGeom>
        </p:spPr>
        <p:txBody>
          <a:bodyPr wrap="square">
            <a:spAutoFit/>
          </a:bodyPr>
          <a:lstStyle/>
          <a:p>
            <a:r>
              <a:rPr lang="en-US" altLang="zh-TW" dirty="0" smtClean="0"/>
              <a:t>the surface-based CAPE accumulates as a result of the surface heat and moisture fluxes</a:t>
            </a:r>
            <a:endParaRPr lang="zh-TW" altLang="en-US" dirty="0"/>
          </a:p>
        </p:txBody>
      </p:sp>
      <p:sp>
        <p:nvSpPr>
          <p:cNvPr id="12" name="矩形圖說文字 11"/>
          <p:cNvSpPr/>
          <p:nvPr/>
        </p:nvSpPr>
        <p:spPr>
          <a:xfrm>
            <a:off x="2143108" y="71438"/>
            <a:ext cx="4357718" cy="642918"/>
          </a:xfrm>
          <a:prstGeom prst="wedgeRectCallout">
            <a:avLst>
              <a:gd name="adj1" fmla="val -40667"/>
              <a:gd name="adj2" fmla="val 10146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214282" y="1214422"/>
            <a:ext cx="8643998" cy="3637326"/>
          </a:xfrm>
          <a:prstGeom prst="rect">
            <a:avLst/>
          </a:prstGeom>
          <a:noFill/>
          <a:ln w="9525">
            <a:noFill/>
            <a:miter lim="800000"/>
            <a:headEnd/>
            <a:tailEnd/>
          </a:ln>
          <a:effectLst/>
        </p:spPr>
      </p:pic>
      <p:sp>
        <p:nvSpPr>
          <p:cNvPr id="5" name="標題 1"/>
          <p:cNvSpPr txBox="1">
            <a:spLocks/>
          </p:cNvSpPr>
          <p:nvPr/>
        </p:nvSpPr>
        <p:spPr>
          <a:xfrm>
            <a:off x="0" y="0"/>
            <a:ext cx="9144000" cy="1000108"/>
          </a:xfrm>
          <a:prstGeom prst="rect">
            <a:avLst/>
          </a:prstGeom>
          <a:solidFill>
            <a:srgbClr val="070092"/>
          </a:solidFill>
        </p:spPr>
        <p:txBody>
          <a:bodyPr vert="horz" lIns="91440" tIns="45720" rIns="91440" bIns="45720" rtlCol="0" anchor="ctr">
            <a:normAutofit/>
          </a:bodyPr>
          <a:lstStyle/>
          <a:p>
            <a:pPr algn="ctr">
              <a:lnSpc>
                <a:spcPct val="80000"/>
              </a:lnSpc>
            </a:pPr>
            <a:r>
              <a:rPr lang="en-US" altLang="zh-TW" sz="2800" dirty="0" smtClean="0">
                <a:solidFill>
                  <a:schemeClr val="bg1"/>
                </a:solidFill>
              </a:rPr>
              <a:t>4. Convective-scale processes occurred in the </a:t>
            </a:r>
          </a:p>
          <a:p>
            <a:pPr algn="ctr">
              <a:lnSpc>
                <a:spcPct val="80000"/>
              </a:lnSpc>
            </a:pPr>
            <a:r>
              <a:rPr lang="en-US" altLang="zh-TW" sz="2800" dirty="0" smtClean="0">
                <a:solidFill>
                  <a:schemeClr val="bg1"/>
                </a:solidFill>
              </a:rPr>
              <a:t>development of Hurricane Dolly</a:t>
            </a:r>
            <a:endParaRPr kumimoji="0" lang="zh-TW" altLang="en-US" sz="2800" b="1"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4" name="TextBox 3"/>
          <p:cNvSpPr txBox="1"/>
          <p:nvPr/>
        </p:nvSpPr>
        <p:spPr>
          <a:xfrm>
            <a:off x="2143108" y="2285992"/>
            <a:ext cx="1143008" cy="338554"/>
          </a:xfrm>
          <a:prstGeom prst="rect">
            <a:avLst/>
          </a:prstGeom>
          <a:noFill/>
        </p:spPr>
        <p:txBody>
          <a:bodyPr wrap="square" rtlCol="0">
            <a:spAutoFit/>
          </a:bodyPr>
          <a:lstStyle/>
          <a:p>
            <a:pPr algn="r"/>
            <a:r>
              <a:rPr lang="en-US" altLang="zh-CN" sz="1600" b="1" dirty="0" smtClean="0">
                <a:solidFill>
                  <a:srgbClr val="0000CC"/>
                </a:solidFill>
              </a:rPr>
              <a:t>CVA0304</a:t>
            </a:r>
            <a:endParaRPr lang="zh-CN" altLang="en-US" sz="1600" b="1" dirty="0">
              <a:solidFill>
                <a:srgbClr val="0000CC"/>
              </a:solidFill>
            </a:endParaRPr>
          </a:p>
        </p:txBody>
      </p:sp>
      <p:sp>
        <p:nvSpPr>
          <p:cNvPr id="6" name="TextBox 5"/>
          <p:cNvSpPr txBox="1"/>
          <p:nvPr/>
        </p:nvSpPr>
        <p:spPr>
          <a:xfrm>
            <a:off x="4714876" y="1500174"/>
            <a:ext cx="1143008" cy="338554"/>
          </a:xfrm>
          <a:prstGeom prst="rect">
            <a:avLst/>
          </a:prstGeom>
          <a:noFill/>
        </p:spPr>
        <p:txBody>
          <a:bodyPr wrap="square" rtlCol="0">
            <a:spAutoFit/>
          </a:bodyPr>
          <a:lstStyle/>
          <a:p>
            <a:pPr algn="r"/>
            <a:r>
              <a:rPr lang="en-US" altLang="zh-CN" sz="1600" b="1" dirty="0" smtClean="0">
                <a:solidFill>
                  <a:srgbClr val="0000CC"/>
                </a:solidFill>
              </a:rPr>
              <a:t>CVA2314</a:t>
            </a:r>
            <a:endParaRPr lang="zh-CN" altLang="en-US" sz="1600" b="1" dirty="0">
              <a:solidFill>
                <a:srgbClr val="0000CC"/>
              </a:solidFill>
            </a:endParaRPr>
          </a:p>
        </p:txBody>
      </p:sp>
      <p:sp>
        <p:nvSpPr>
          <p:cNvPr id="7" name="TextBox 6"/>
          <p:cNvSpPr txBox="1"/>
          <p:nvPr/>
        </p:nvSpPr>
        <p:spPr>
          <a:xfrm>
            <a:off x="7572396" y="1714488"/>
            <a:ext cx="1143008" cy="338554"/>
          </a:xfrm>
          <a:prstGeom prst="rect">
            <a:avLst/>
          </a:prstGeom>
          <a:noFill/>
        </p:spPr>
        <p:txBody>
          <a:bodyPr wrap="square" rtlCol="0">
            <a:spAutoFit/>
          </a:bodyPr>
          <a:lstStyle/>
          <a:p>
            <a:pPr algn="r"/>
            <a:r>
              <a:rPr lang="en-US" altLang="zh-CN" sz="1600" b="1" dirty="0" smtClean="0">
                <a:solidFill>
                  <a:srgbClr val="0000CC"/>
                </a:solidFill>
              </a:rPr>
              <a:t>CVA2334</a:t>
            </a:r>
            <a:endParaRPr lang="zh-CN" altLang="en-US" sz="1600" b="1" dirty="0">
              <a:solidFill>
                <a:srgbClr val="0000CC"/>
              </a:solidFill>
            </a:endParaRPr>
          </a:p>
        </p:txBody>
      </p:sp>
      <p:sp>
        <p:nvSpPr>
          <p:cNvPr id="9" name="矩形 8"/>
          <p:cNvSpPr/>
          <p:nvPr/>
        </p:nvSpPr>
        <p:spPr>
          <a:xfrm>
            <a:off x="285720" y="5211561"/>
            <a:ext cx="8572528" cy="646331"/>
          </a:xfrm>
          <a:prstGeom prst="rect">
            <a:avLst/>
          </a:prstGeom>
        </p:spPr>
        <p:txBody>
          <a:bodyPr wrap="square">
            <a:spAutoFit/>
          </a:bodyPr>
          <a:lstStyle/>
          <a:p>
            <a:r>
              <a:rPr lang="en-US" altLang="zh-CN" dirty="0" smtClean="0">
                <a:latin typeface="Times New Roman" pitchFamily="18" charset="0"/>
                <a:cs typeface="Times New Roman" pitchFamily="18" charset="0"/>
              </a:rPr>
              <a:t>Unlike a typical VHT that has a lifespan on the order of 1 h, these CVAs can be long lived through repeated cycles of convective development as well as decay or through merger</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1000108"/>
          </a:xfrm>
          <a:solidFill>
            <a:srgbClr val="070092"/>
          </a:solidFill>
        </p:spPr>
        <p:txBody>
          <a:bodyPr>
            <a:normAutofit/>
          </a:bodyPr>
          <a:lstStyle/>
          <a:p>
            <a:r>
              <a:rPr lang="en-US" altLang="zh-TW" sz="4000" b="1" dirty="0" smtClean="0">
                <a:solidFill>
                  <a:schemeClr val="bg1"/>
                </a:solidFill>
              </a:rPr>
              <a:t>Contents</a:t>
            </a:r>
            <a:endParaRPr lang="zh-TW" altLang="en-US" sz="4000" b="1" dirty="0">
              <a:solidFill>
                <a:schemeClr val="bg1"/>
              </a:solidFill>
            </a:endParaRPr>
          </a:p>
        </p:txBody>
      </p:sp>
      <p:sp>
        <p:nvSpPr>
          <p:cNvPr id="5" name="內容版面配置區 4"/>
          <p:cNvSpPr>
            <a:spLocks noGrp="1"/>
          </p:cNvSpPr>
          <p:nvPr>
            <p:ph idx="1"/>
          </p:nvPr>
        </p:nvSpPr>
        <p:spPr>
          <a:xfrm>
            <a:off x="457200" y="1357298"/>
            <a:ext cx="8229600" cy="4768865"/>
          </a:xfrm>
        </p:spPr>
        <p:txBody>
          <a:bodyPr>
            <a:normAutofit/>
          </a:bodyPr>
          <a:lstStyle/>
          <a:p>
            <a:pPr marL="457200" indent="-457200">
              <a:buClr>
                <a:srgbClr val="070092"/>
              </a:buClr>
              <a:buFont typeface="+mj-lt"/>
              <a:buAutoNum type="arabicPeriod"/>
            </a:pPr>
            <a:r>
              <a:rPr lang="en-US" altLang="zh-TW" sz="2400" b="1" dirty="0" smtClean="0">
                <a:latin typeface="Times New Roman" pitchFamily="18" charset="0"/>
                <a:cs typeface="Times New Roman" pitchFamily="18" charset="0"/>
              </a:rPr>
              <a:t>Introduction</a:t>
            </a:r>
          </a:p>
          <a:p>
            <a:pPr marL="457200" indent="-457200">
              <a:buClr>
                <a:srgbClr val="070092"/>
              </a:buClr>
              <a:buFont typeface="+mj-lt"/>
              <a:buAutoNum type="arabicPeriod"/>
            </a:pPr>
            <a:r>
              <a:rPr lang="en-US" altLang="zh-TW" sz="2400" b="1" dirty="0">
                <a:latin typeface="Times New Roman" pitchFamily="18" charset="0"/>
                <a:cs typeface="Times New Roman" pitchFamily="18" charset="0"/>
              </a:rPr>
              <a:t>An overview of multiscale features in </a:t>
            </a:r>
            <a:r>
              <a:rPr lang="en-US" altLang="zh-TW" sz="2400" b="1" dirty="0" smtClean="0">
                <a:latin typeface="Times New Roman" pitchFamily="18" charset="0"/>
                <a:cs typeface="Times New Roman" pitchFamily="18" charset="0"/>
              </a:rPr>
              <a:t>the development </a:t>
            </a:r>
            <a:r>
              <a:rPr lang="en-US" altLang="zh-TW" sz="2400" b="1" dirty="0">
                <a:latin typeface="Times New Roman" pitchFamily="18" charset="0"/>
                <a:cs typeface="Times New Roman" pitchFamily="18" charset="0"/>
              </a:rPr>
              <a:t>of Hurricane </a:t>
            </a:r>
            <a:r>
              <a:rPr lang="en-US" altLang="zh-TW" sz="2400" b="1" dirty="0" smtClean="0">
                <a:latin typeface="Times New Roman" pitchFamily="18" charset="0"/>
                <a:cs typeface="Times New Roman" pitchFamily="18" charset="0"/>
              </a:rPr>
              <a:t>Dolly</a:t>
            </a:r>
          </a:p>
          <a:p>
            <a:pPr marL="457200" indent="-457200">
              <a:buClr>
                <a:srgbClr val="070092"/>
              </a:buClr>
              <a:buFont typeface="+mj-lt"/>
              <a:buAutoNum type="arabicPeriod"/>
            </a:pPr>
            <a:r>
              <a:rPr lang="en-US" altLang="zh-TW" sz="2400" b="1" dirty="0">
                <a:latin typeface="Times New Roman" pitchFamily="18" charset="0"/>
                <a:cs typeface="Times New Roman" pitchFamily="18" charset="0"/>
              </a:rPr>
              <a:t>Quasi-balanced evolution of Hurricane Dolly </a:t>
            </a:r>
            <a:r>
              <a:rPr lang="en-US" altLang="zh-TW" sz="2400" b="1" dirty="0" smtClean="0">
                <a:latin typeface="Times New Roman" pitchFamily="18" charset="0"/>
                <a:cs typeface="Times New Roman" pitchFamily="18" charset="0"/>
              </a:rPr>
              <a:t>in the </a:t>
            </a:r>
            <a:r>
              <a:rPr lang="en-US" altLang="zh-TW" sz="2400" b="1" dirty="0">
                <a:solidFill>
                  <a:srgbClr val="FF0000"/>
                </a:solidFill>
                <a:latin typeface="Times New Roman" pitchFamily="18" charset="0"/>
                <a:cs typeface="Times New Roman" pitchFamily="18" charset="0"/>
              </a:rPr>
              <a:t>system </a:t>
            </a:r>
            <a:r>
              <a:rPr lang="en-US" altLang="zh-TW" sz="2400" b="1" dirty="0" smtClean="0">
                <a:solidFill>
                  <a:srgbClr val="FF0000"/>
                </a:solidFill>
                <a:latin typeface="Times New Roman" pitchFamily="18" charset="0"/>
                <a:cs typeface="Times New Roman" pitchFamily="18" charset="0"/>
              </a:rPr>
              <a:t>scale</a:t>
            </a:r>
          </a:p>
          <a:p>
            <a:pPr marL="457200" indent="-457200">
              <a:buClr>
                <a:srgbClr val="070092"/>
              </a:buClr>
              <a:buFont typeface="+mj-lt"/>
              <a:buAutoNum type="arabicPeriod"/>
            </a:pPr>
            <a:r>
              <a:rPr lang="en-US" altLang="zh-TW" sz="2400" b="1" dirty="0">
                <a:solidFill>
                  <a:srgbClr val="FF0000"/>
                </a:solidFill>
                <a:latin typeface="Times New Roman" pitchFamily="18" charset="0"/>
                <a:cs typeface="Times New Roman" pitchFamily="18" charset="0"/>
              </a:rPr>
              <a:t>Convective-scale</a:t>
            </a:r>
            <a:r>
              <a:rPr lang="en-US" altLang="zh-TW" sz="2400" b="1" dirty="0">
                <a:latin typeface="Times New Roman" pitchFamily="18" charset="0"/>
                <a:cs typeface="Times New Roman" pitchFamily="18" charset="0"/>
              </a:rPr>
              <a:t> processes occurred in </a:t>
            </a:r>
            <a:r>
              <a:rPr lang="en-US" altLang="zh-TW" sz="2400" b="1" dirty="0" smtClean="0">
                <a:latin typeface="Times New Roman" pitchFamily="18" charset="0"/>
                <a:cs typeface="Times New Roman" pitchFamily="18" charset="0"/>
              </a:rPr>
              <a:t>the development </a:t>
            </a:r>
            <a:r>
              <a:rPr lang="en-US" altLang="zh-TW" sz="2400" b="1" dirty="0">
                <a:latin typeface="Times New Roman" pitchFamily="18" charset="0"/>
                <a:cs typeface="Times New Roman" pitchFamily="18" charset="0"/>
              </a:rPr>
              <a:t>of Hurricane </a:t>
            </a:r>
            <a:r>
              <a:rPr lang="en-US" altLang="zh-TW" sz="2400" b="1" dirty="0" smtClean="0">
                <a:latin typeface="Times New Roman" pitchFamily="18" charset="0"/>
                <a:cs typeface="Times New Roman" pitchFamily="18" charset="0"/>
              </a:rPr>
              <a:t>Dolly</a:t>
            </a:r>
          </a:p>
          <a:p>
            <a:pPr marL="457200" indent="-457200">
              <a:buClr>
                <a:srgbClr val="070092"/>
              </a:buClr>
              <a:buFont typeface="+mj-lt"/>
              <a:buAutoNum type="arabicPeriod"/>
            </a:pPr>
            <a:r>
              <a:rPr lang="en-US" altLang="zh-TW" sz="2400" b="1" dirty="0">
                <a:solidFill>
                  <a:srgbClr val="FF0000"/>
                </a:solidFill>
                <a:latin typeface="Times New Roman" pitchFamily="18" charset="0"/>
                <a:cs typeface="Times New Roman" pitchFamily="18" charset="0"/>
              </a:rPr>
              <a:t>Cluster-scale</a:t>
            </a:r>
            <a:r>
              <a:rPr lang="en-US" altLang="zh-TW" sz="2400" b="1" dirty="0">
                <a:latin typeface="Times New Roman" pitchFamily="18" charset="0"/>
                <a:cs typeface="Times New Roman" pitchFamily="18" charset="0"/>
              </a:rPr>
              <a:t> processes occurring during </a:t>
            </a:r>
            <a:r>
              <a:rPr lang="en-US" altLang="zh-TW" sz="2400" b="1" dirty="0" smtClean="0">
                <a:latin typeface="Times New Roman" pitchFamily="18" charset="0"/>
                <a:cs typeface="Times New Roman" pitchFamily="18" charset="0"/>
              </a:rPr>
              <a:t>the developing </a:t>
            </a:r>
            <a:r>
              <a:rPr lang="en-US" altLang="zh-TW" sz="2400" b="1" dirty="0">
                <a:latin typeface="Times New Roman" pitchFamily="18" charset="0"/>
                <a:cs typeface="Times New Roman" pitchFamily="18" charset="0"/>
              </a:rPr>
              <a:t>stage of hurricane </a:t>
            </a:r>
            <a:r>
              <a:rPr lang="en-US" altLang="zh-TW" sz="2400" b="1" dirty="0" smtClean="0">
                <a:latin typeface="Times New Roman" pitchFamily="18" charset="0"/>
                <a:cs typeface="Times New Roman" pitchFamily="18" charset="0"/>
              </a:rPr>
              <a:t>Dolly</a:t>
            </a:r>
          </a:p>
          <a:p>
            <a:pPr marL="457200" indent="-457200">
              <a:buClr>
                <a:srgbClr val="070092"/>
              </a:buClr>
              <a:buFont typeface="+mj-lt"/>
              <a:buAutoNum type="arabicPeriod"/>
            </a:pPr>
            <a:r>
              <a:rPr lang="en-US" altLang="zh-TW" sz="2400" b="1" dirty="0" smtClean="0">
                <a:latin typeface="Times New Roman" pitchFamily="18" charset="0"/>
                <a:cs typeface="Times New Roman" pitchFamily="18" charset="0"/>
              </a:rPr>
              <a:t>Concluding </a:t>
            </a:r>
            <a:r>
              <a:rPr lang="en-US" altLang="zh-TW" sz="2400" b="1" dirty="0">
                <a:latin typeface="Times New Roman" pitchFamily="18" charset="0"/>
                <a:cs typeface="Times New Roman" pitchFamily="18" charset="0"/>
              </a:rPr>
              <a:t>remarks</a:t>
            </a:r>
            <a:endParaRPr lang="zh-TW" alt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500034" y="714356"/>
            <a:ext cx="8215337" cy="5045070"/>
          </a:xfrm>
          <a:prstGeom prst="rect">
            <a:avLst/>
          </a:prstGeom>
          <a:noFill/>
          <a:ln w="9525">
            <a:noFill/>
            <a:miter lim="800000"/>
            <a:headEnd/>
            <a:tailEnd/>
          </a:ln>
          <a:effectLst/>
        </p:spPr>
      </p:pic>
      <p:sp>
        <p:nvSpPr>
          <p:cNvPr id="5" name="標題 1"/>
          <p:cNvSpPr txBox="1">
            <a:spLocks/>
          </p:cNvSpPr>
          <p:nvPr/>
        </p:nvSpPr>
        <p:spPr>
          <a:xfrm>
            <a:off x="0" y="0"/>
            <a:ext cx="9144000" cy="357166"/>
          </a:xfrm>
          <a:prstGeom prst="rect">
            <a:avLst/>
          </a:prstGeom>
          <a:solidFill>
            <a:srgbClr val="070092"/>
          </a:solidFill>
        </p:spPr>
        <p:txBody>
          <a:bodyPr vert="horz" lIns="91440" tIns="45720" rIns="91440" bIns="45720" rtlCol="0" anchor="ctr">
            <a:normAutofit fontScale="97500"/>
          </a:bodyPr>
          <a:lstStyle/>
          <a:p>
            <a:pPr>
              <a:lnSpc>
                <a:spcPct val="80000"/>
              </a:lnSpc>
            </a:pPr>
            <a:r>
              <a:rPr lang="en-US" altLang="zh-TW" dirty="0" smtClean="0">
                <a:solidFill>
                  <a:schemeClr val="bg1"/>
                </a:solidFill>
              </a:rPr>
              <a:t>      4.  Convective-scale processes </a:t>
            </a:r>
            <a:endParaRPr lang="zh-TW" altLang="en-US" b="1" dirty="0" smtClean="0">
              <a:solidFill>
                <a:schemeClr val="bg1"/>
              </a:solidFill>
            </a:endParaRPr>
          </a:p>
        </p:txBody>
      </p:sp>
      <p:sp>
        <p:nvSpPr>
          <p:cNvPr id="6" name="文字方塊 5"/>
          <p:cNvSpPr txBox="1"/>
          <p:nvPr/>
        </p:nvSpPr>
        <p:spPr>
          <a:xfrm>
            <a:off x="571472" y="1500174"/>
            <a:ext cx="1143008" cy="338554"/>
          </a:xfrm>
          <a:prstGeom prst="rect">
            <a:avLst/>
          </a:prstGeom>
          <a:noFill/>
        </p:spPr>
        <p:txBody>
          <a:bodyPr wrap="square" rtlCol="0">
            <a:spAutoFit/>
          </a:bodyPr>
          <a:lstStyle/>
          <a:p>
            <a:r>
              <a:rPr lang="en-US" altLang="zh-TW" sz="1600" b="1" dirty="0" smtClean="0"/>
              <a:t>CVA-0304</a:t>
            </a:r>
            <a:endParaRPr lang="zh-TW" altLang="en-US" sz="1600" b="1" dirty="0"/>
          </a:p>
        </p:txBody>
      </p:sp>
      <p:sp>
        <p:nvSpPr>
          <p:cNvPr id="8" name="矩形 7"/>
          <p:cNvSpPr/>
          <p:nvPr/>
        </p:nvSpPr>
        <p:spPr>
          <a:xfrm>
            <a:off x="428596" y="500042"/>
            <a:ext cx="2143140" cy="48577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214282" y="857232"/>
            <a:ext cx="8492066" cy="714380"/>
          </a:xfrm>
          <a:prstGeom prst="rect">
            <a:avLst/>
          </a:prstGeom>
          <a:noFill/>
          <a:ln w="9525">
            <a:noFill/>
            <a:miter lim="800000"/>
            <a:headEnd/>
            <a:tailEnd/>
          </a:ln>
          <a:effectLst/>
        </p:spPr>
      </p:pic>
      <p:sp>
        <p:nvSpPr>
          <p:cNvPr id="6" name="標題 1"/>
          <p:cNvSpPr txBox="1">
            <a:spLocks/>
          </p:cNvSpPr>
          <p:nvPr/>
        </p:nvSpPr>
        <p:spPr>
          <a:xfrm>
            <a:off x="0" y="0"/>
            <a:ext cx="9144000" cy="357166"/>
          </a:xfrm>
          <a:prstGeom prst="rect">
            <a:avLst/>
          </a:prstGeom>
          <a:solidFill>
            <a:srgbClr val="070092"/>
          </a:solidFill>
        </p:spPr>
        <p:txBody>
          <a:bodyPr vert="horz" lIns="91440" tIns="45720" rIns="91440" bIns="45720" rtlCol="0" anchor="ctr">
            <a:normAutofit fontScale="97500"/>
          </a:bodyPr>
          <a:lstStyle/>
          <a:p>
            <a:pPr>
              <a:lnSpc>
                <a:spcPct val="80000"/>
              </a:lnSpc>
            </a:pPr>
            <a:r>
              <a:rPr lang="en-US" altLang="zh-TW" dirty="0" smtClean="0">
                <a:solidFill>
                  <a:schemeClr val="bg1"/>
                </a:solidFill>
              </a:rPr>
              <a:t>      4.  Convective-scale processes </a:t>
            </a:r>
            <a:endParaRPr lang="zh-TW" altLang="en-US" b="1" dirty="0" smtClean="0">
              <a:solidFill>
                <a:schemeClr val="bg1"/>
              </a:solidFill>
            </a:endParaRPr>
          </a:p>
        </p:txBody>
      </p:sp>
      <p:cxnSp>
        <p:nvCxnSpPr>
          <p:cNvPr id="8" name="直線接點 7"/>
          <p:cNvCxnSpPr/>
          <p:nvPr/>
        </p:nvCxnSpPr>
        <p:spPr>
          <a:xfrm>
            <a:off x="1142976" y="1500174"/>
            <a:ext cx="1928826"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4071934" y="1500174"/>
            <a:ext cx="162000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6072198" y="1500174"/>
            <a:ext cx="133200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7669718" y="1500174"/>
            <a:ext cx="100800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214414" y="1571612"/>
            <a:ext cx="1677126" cy="523220"/>
          </a:xfrm>
          <a:prstGeom prst="rect">
            <a:avLst/>
          </a:prstGeom>
        </p:spPr>
        <p:txBody>
          <a:bodyPr wrap="none">
            <a:spAutoFit/>
          </a:bodyPr>
          <a:lstStyle/>
          <a:p>
            <a:r>
              <a:rPr lang="en-US" altLang="zh-TW" sz="1400" dirty="0" smtClean="0"/>
              <a:t>horizontal advection</a:t>
            </a:r>
          </a:p>
          <a:p>
            <a:r>
              <a:rPr lang="en-US" altLang="zh-TW" sz="1400" dirty="0" smtClean="0"/>
              <a:t>of absolute vorticity </a:t>
            </a:r>
            <a:endParaRPr lang="zh-TW" altLang="en-US" sz="1400" dirty="0"/>
          </a:p>
        </p:txBody>
      </p:sp>
      <p:cxnSp>
        <p:nvCxnSpPr>
          <p:cNvPr id="13" name="直線接點 12"/>
          <p:cNvCxnSpPr/>
          <p:nvPr/>
        </p:nvCxnSpPr>
        <p:spPr>
          <a:xfrm>
            <a:off x="3214678" y="1500174"/>
            <a:ext cx="46800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071802" y="1571612"/>
            <a:ext cx="761747" cy="523220"/>
          </a:xfrm>
          <a:prstGeom prst="rect">
            <a:avLst/>
          </a:prstGeom>
        </p:spPr>
        <p:txBody>
          <a:bodyPr wrap="none">
            <a:spAutoFit/>
          </a:bodyPr>
          <a:lstStyle/>
          <a:p>
            <a:r>
              <a:rPr lang="en-US" altLang="zh-TW" sz="1400" dirty="0" smtClean="0"/>
              <a:t>vertical </a:t>
            </a:r>
          </a:p>
          <a:p>
            <a:r>
              <a:rPr lang="en-US" altLang="zh-TW" sz="1400" dirty="0" smtClean="0"/>
              <a:t>adv.</a:t>
            </a:r>
            <a:endParaRPr lang="zh-TW" altLang="en-US" sz="1400" dirty="0"/>
          </a:p>
        </p:txBody>
      </p:sp>
      <p:sp>
        <p:nvSpPr>
          <p:cNvPr id="15" name="矩形 14"/>
          <p:cNvSpPr/>
          <p:nvPr/>
        </p:nvSpPr>
        <p:spPr>
          <a:xfrm>
            <a:off x="4357686" y="1571612"/>
            <a:ext cx="912942" cy="307777"/>
          </a:xfrm>
          <a:prstGeom prst="rect">
            <a:avLst/>
          </a:prstGeom>
        </p:spPr>
        <p:txBody>
          <a:bodyPr wrap="none">
            <a:spAutoFit/>
          </a:bodyPr>
          <a:lstStyle/>
          <a:p>
            <a:r>
              <a:rPr lang="en-US" altLang="zh-TW" sz="1400" dirty="0" smtClean="0"/>
              <a:t>stretching</a:t>
            </a:r>
            <a:endParaRPr lang="zh-TW" altLang="en-US" sz="1400" dirty="0"/>
          </a:p>
        </p:txBody>
      </p:sp>
      <p:sp>
        <p:nvSpPr>
          <p:cNvPr id="16" name="矩形 15"/>
          <p:cNvSpPr/>
          <p:nvPr/>
        </p:nvSpPr>
        <p:spPr>
          <a:xfrm>
            <a:off x="6357950" y="1571612"/>
            <a:ext cx="611065" cy="307777"/>
          </a:xfrm>
          <a:prstGeom prst="rect">
            <a:avLst/>
          </a:prstGeom>
        </p:spPr>
        <p:txBody>
          <a:bodyPr wrap="none">
            <a:spAutoFit/>
          </a:bodyPr>
          <a:lstStyle/>
          <a:p>
            <a:r>
              <a:rPr lang="en-US" altLang="zh-TW" sz="1400" dirty="0" smtClean="0"/>
              <a:t>tilting</a:t>
            </a:r>
            <a:endParaRPr lang="zh-TW" altLang="en-US" sz="1400" dirty="0"/>
          </a:p>
        </p:txBody>
      </p:sp>
      <p:sp>
        <p:nvSpPr>
          <p:cNvPr id="18" name="矩形 17"/>
          <p:cNvSpPr/>
          <p:nvPr/>
        </p:nvSpPr>
        <p:spPr>
          <a:xfrm>
            <a:off x="357158" y="2143116"/>
            <a:ext cx="7929618" cy="369332"/>
          </a:xfrm>
          <a:prstGeom prst="rect">
            <a:avLst/>
          </a:prstGeom>
        </p:spPr>
        <p:txBody>
          <a:bodyPr wrap="square">
            <a:spAutoFit/>
          </a:bodyPr>
          <a:lstStyle/>
          <a:p>
            <a:r>
              <a:rPr lang="en-US" altLang="zh-TW" dirty="0" smtClean="0">
                <a:latin typeface="Times New Roman" pitchFamily="18" charset="0"/>
                <a:cs typeface="Times New Roman" pitchFamily="18" charset="0"/>
              </a:rPr>
              <a:t>For simplicity, only the vorticity at z=188 m is considered in the vorticity budget. </a:t>
            </a:r>
            <a:endParaRPr lang="zh-TW" altLang="en-US" dirty="0">
              <a:latin typeface="Times New Roman" pitchFamily="18" charset="0"/>
              <a:cs typeface="Times New Roman" pitchFamily="18" charset="0"/>
            </a:endParaRPr>
          </a:p>
        </p:txBody>
      </p:sp>
      <p:sp>
        <p:nvSpPr>
          <p:cNvPr id="19" name="矩形 18"/>
          <p:cNvSpPr/>
          <p:nvPr/>
        </p:nvSpPr>
        <p:spPr>
          <a:xfrm>
            <a:off x="7669845" y="1571612"/>
            <a:ext cx="1331311" cy="523220"/>
          </a:xfrm>
          <a:prstGeom prst="rect">
            <a:avLst/>
          </a:prstGeom>
        </p:spPr>
        <p:txBody>
          <a:bodyPr wrap="square">
            <a:spAutoFit/>
          </a:bodyPr>
          <a:lstStyle/>
          <a:p>
            <a:r>
              <a:rPr lang="en-US" altLang="zh-CN" sz="1400" dirty="0" err="1" smtClean="0"/>
              <a:t>Subgrid</a:t>
            </a:r>
            <a:r>
              <a:rPr lang="en-US" altLang="zh-CN" sz="1400" dirty="0" smtClean="0"/>
              <a:t>-scale</a:t>
            </a:r>
          </a:p>
          <a:p>
            <a:r>
              <a:rPr lang="en-US" altLang="zh-TW" sz="1400" dirty="0" smtClean="0"/>
              <a:t>flux</a:t>
            </a:r>
            <a:endParaRPr lang="zh-TW" altLang="en-US" sz="1400" dirty="0"/>
          </a:p>
        </p:txBody>
      </p:sp>
      <p:grpSp>
        <p:nvGrpSpPr>
          <p:cNvPr id="25" name="群組 24"/>
          <p:cNvGrpSpPr/>
          <p:nvPr/>
        </p:nvGrpSpPr>
        <p:grpSpPr>
          <a:xfrm>
            <a:off x="3143240" y="714356"/>
            <a:ext cx="4357718" cy="1428760"/>
            <a:chOff x="3143240" y="714356"/>
            <a:chExt cx="4357718" cy="1428760"/>
          </a:xfrm>
        </p:grpSpPr>
        <p:sp>
          <p:nvSpPr>
            <p:cNvPr id="20" name="矩形 19"/>
            <p:cNvSpPr/>
            <p:nvPr/>
          </p:nvSpPr>
          <p:spPr>
            <a:xfrm>
              <a:off x="3143240" y="928670"/>
              <a:ext cx="571504" cy="114300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5786446" y="714356"/>
              <a:ext cx="1714512" cy="142876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3" name="文字方塊 22"/>
          <p:cNvSpPr txBox="1"/>
          <p:nvPr/>
        </p:nvSpPr>
        <p:spPr>
          <a:xfrm>
            <a:off x="285720" y="2727324"/>
            <a:ext cx="8501122" cy="3693319"/>
          </a:xfrm>
          <a:prstGeom prst="rect">
            <a:avLst/>
          </a:prstGeom>
          <a:noFill/>
          <a:ln>
            <a:solidFill>
              <a:schemeClr val="tx2">
                <a:lumMod val="60000"/>
                <a:lumOff val="40000"/>
              </a:schemeClr>
            </a:solidFill>
          </a:ln>
        </p:spPr>
        <p:txBody>
          <a:bodyPr wrap="square" rtlCol="0">
            <a:spAutoFit/>
          </a:bodyPr>
          <a:lstStyle/>
          <a:p>
            <a:pPr marL="95250" indent="-95250">
              <a:buFont typeface="Arial" pitchFamily="34" charset="0"/>
              <a:buChar char="•"/>
            </a:pPr>
            <a:r>
              <a:rPr lang="en-US" altLang="zh-TW" dirty="0" smtClean="0">
                <a:latin typeface="Times New Roman" pitchFamily="18" charset="0"/>
                <a:cs typeface="Times New Roman" pitchFamily="18" charset="0"/>
              </a:rPr>
              <a:t>The distinct positive and negative vorticity tendencies induced by the horizontal advection were exactly situated on the </a:t>
            </a:r>
            <a:r>
              <a:rPr lang="en-US" altLang="zh-TW" dirty="0" smtClean="0">
                <a:solidFill>
                  <a:srgbClr val="FF0000"/>
                </a:solidFill>
                <a:latin typeface="Times New Roman" pitchFamily="18" charset="0"/>
                <a:cs typeface="Times New Roman" pitchFamily="18" charset="0"/>
              </a:rPr>
              <a:t>downwind and upwind sides of the maximum cyclonic vorticity center, respectively</a:t>
            </a:r>
            <a:r>
              <a:rPr lang="en-US" altLang="zh-TW" dirty="0" smtClean="0">
                <a:latin typeface="Times New Roman" pitchFamily="18" charset="0"/>
                <a:cs typeface="Times New Roman" pitchFamily="18" charset="0"/>
              </a:rPr>
              <a:t>. This implies that the effects of horizontal advection on CVA-0304 and the vorticity anomalies nearby act to </a:t>
            </a:r>
            <a:r>
              <a:rPr lang="en-US" altLang="zh-TW" dirty="0" err="1" smtClean="0">
                <a:latin typeface="Times New Roman" pitchFamily="18" charset="0"/>
                <a:cs typeface="Times New Roman" pitchFamily="18" charset="0"/>
              </a:rPr>
              <a:t>advect</a:t>
            </a:r>
            <a:r>
              <a:rPr lang="en-US" altLang="zh-TW" dirty="0" smtClean="0">
                <a:latin typeface="Times New Roman" pitchFamily="18" charset="0"/>
                <a:cs typeface="Times New Roman" pitchFamily="18" charset="0"/>
              </a:rPr>
              <a:t> them downwind.</a:t>
            </a:r>
          </a:p>
          <a:p>
            <a:pPr marL="95250" indent="-95250">
              <a:buFont typeface="Arial" pitchFamily="34" charset="0"/>
              <a:buChar char="•"/>
            </a:pPr>
            <a:endParaRPr lang="en-US" altLang="zh-TW" dirty="0" smtClean="0">
              <a:latin typeface="Times New Roman" pitchFamily="18" charset="0"/>
              <a:cs typeface="Times New Roman" pitchFamily="18" charset="0"/>
            </a:endParaRPr>
          </a:p>
          <a:p>
            <a:pPr marL="95250" indent="-95250">
              <a:buFont typeface="Arial" pitchFamily="34" charset="0"/>
              <a:buChar char="•"/>
            </a:pPr>
            <a:r>
              <a:rPr lang="en-US" altLang="zh-CN" dirty="0" smtClean="0">
                <a:latin typeface="Times New Roman" pitchFamily="18" charset="0"/>
                <a:cs typeface="Times New Roman" pitchFamily="18" charset="0"/>
              </a:rPr>
              <a:t>The superposition of the </a:t>
            </a:r>
            <a:r>
              <a:rPr lang="en-US" altLang="zh-CN" dirty="0" err="1" smtClean="0">
                <a:latin typeface="Times New Roman" pitchFamily="18" charset="0"/>
                <a:cs typeface="Times New Roman" pitchFamily="18" charset="0"/>
              </a:rPr>
              <a:t>diabatic</a:t>
            </a:r>
            <a:r>
              <a:rPr lang="en-US" altLang="zh-CN" dirty="0" smtClean="0">
                <a:latin typeface="Times New Roman" pitchFamily="18" charset="0"/>
                <a:cs typeface="Times New Roman" pitchFamily="18" charset="0"/>
              </a:rPr>
              <a:t> heating and stretching effects with the evident </a:t>
            </a:r>
            <a:r>
              <a:rPr lang="en-US" altLang="zh-CN" dirty="0" err="1" smtClean="0">
                <a:latin typeface="Times New Roman" pitchFamily="18" charset="0"/>
                <a:cs typeface="Times New Roman" pitchFamily="18" charset="0"/>
              </a:rPr>
              <a:t>vorticity</a:t>
            </a:r>
            <a:r>
              <a:rPr lang="en-US" altLang="zh-CN" dirty="0" smtClean="0">
                <a:latin typeface="Times New Roman" pitchFamily="18" charset="0"/>
                <a:cs typeface="Times New Roman" pitchFamily="18" charset="0"/>
              </a:rPr>
              <a:t> implies that the moist convection makes a vital contribution to the enhancement of the CVA’s </a:t>
            </a:r>
            <a:r>
              <a:rPr lang="en-US" altLang="zh-CN" dirty="0" err="1" smtClean="0">
                <a:latin typeface="Times New Roman" pitchFamily="18" charset="0"/>
                <a:cs typeface="Times New Roman" pitchFamily="18" charset="0"/>
              </a:rPr>
              <a:t>vorticity</a:t>
            </a:r>
            <a:r>
              <a:rPr lang="en-US" altLang="zh-CN" dirty="0" smtClean="0">
                <a:latin typeface="Times New Roman" pitchFamily="18" charset="0"/>
                <a:cs typeface="Times New Roman" pitchFamily="18" charset="0"/>
              </a:rPr>
              <a:t> during the merging process through stretching</a:t>
            </a:r>
            <a:endParaRPr lang="zh-CN" altLang="en-US" dirty="0" smtClean="0">
              <a:latin typeface="Times New Roman" pitchFamily="18" charset="0"/>
              <a:cs typeface="Times New Roman" pitchFamily="18" charset="0"/>
            </a:endParaRPr>
          </a:p>
          <a:p>
            <a:pPr marL="95250" indent="-95250"/>
            <a:endParaRPr lang="en-US" altLang="zh-TW" dirty="0" smtClean="0">
              <a:latin typeface="Times New Roman" pitchFamily="18" charset="0"/>
              <a:cs typeface="Times New Roman" pitchFamily="18" charset="0"/>
            </a:endParaRPr>
          </a:p>
          <a:p>
            <a:pPr marL="95250" indent="-95250">
              <a:buFont typeface="Arial" pitchFamily="34" charset="0"/>
              <a:buChar char="•"/>
            </a:pPr>
            <a:r>
              <a:rPr lang="en-US" altLang="zh-TW" dirty="0" smtClean="0">
                <a:latin typeface="Times New Roman" pitchFamily="18" charset="0"/>
                <a:cs typeface="Times New Roman" pitchFamily="18" charset="0"/>
              </a:rPr>
              <a:t>It can be found that the merger of the original CVA-0304 with A2 is mainly ascribed to the </a:t>
            </a:r>
            <a:r>
              <a:rPr lang="en-US" altLang="zh-TW" dirty="0" smtClean="0">
                <a:solidFill>
                  <a:srgbClr val="FF0000"/>
                </a:solidFill>
                <a:latin typeface="Times New Roman" pitchFamily="18" charset="0"/>
                <a:cs typeface="Times New Roman" pitchFamily="18" charset="0"/>
              </a:rPr>
              <a:t>moist convection </a:t>
            </a:r>
            <a:r>
              <a:rPr lang="en-US" altLang="zh-TW" dirty="0" smtClean="0">
                <a:latin typeface="Times New Roman" pitchFamily="18" charset="0"/>
                <a:cs typeface="Times New Roman" pitchFamily="18" charset="0"/>
              </a:rPr>
              <a:t>burst between them, which facilitates the merger through the concomitant </a:t>
            </a:r>
            <a:r>
              <a:rPr lang="en-US" altLang="zh-TW" dirty="0" smtClean="0">
                <a:solidFill>
                  <a:srgbClr val="FF0000"/>
                </a:solidFill>
                <a:latin typeface="Times New Roman" pitchFamily="18" charset="0"/>
                <a:cs typeface="Times New Roman" pitchFamily="18" charset="0"/>
              </a:rPr>
              <a:t>low-level convergent flow</a:t>
            </a:r>
            <a:r>
              <a:rPr lang="en-US" altLang="zh-TW" dirty="0" smtClean="0">
                <a:latin typeface="Times New Roman" pitchFamily="18" charset="0"/>
                <a:cs typeface="Times New Roman" pitchFamily="18" charset="0"/>
              </a:rPr>
              <a:t>(Hendricks et al. 2006) and enhancement of the vorticity between the CVAs.</a:t>
            </a:r>
            <a:endParaRPr lang="zh-TW" altLang="en-US" dirty="0">
              <a:latin typeface="Times New Roman" pitchFamily="18" charset="0"/>
              <a:cs typeface="Times New Roman" pitchFamily="18" charset="0"/>
            </a:endParaRPr>
          </a:p>
        </p:txBody>
      </p:sp>
      <p:sp>
        <p:nvSpPr>
          <p:cNvPr id="22" name="矩形 21"/>
          <p:cNvSpPr/>
          <p:nvPr/>
        </p:nvSpPr>
        <p:spPr>
          <a:xfrm>
            <a:off x="357158" y="500042"/>
            <a:ext cx="6072230" cy="369332"/>
          </a:xfrm>
          <a:prstGeom prst="rect">
            <a:avLst/>
          </a:prstGeom>
        </p:spPr>
        <p:txBody>
          <a:bodyPr wrap="square">
            <a:spAutoFit/>
          </a:bodyPr>
          <a:lstStyle/>
          <a:p>
            <a:r>
              <a:rPr lang="en-US" altLang="zh-TW" dirty="0" smtClean="0"/>
              <a:t>a. Merger of VHTs and its relation to the moist convection</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396071" y="857232"/>
            <a:ext cx="6533515" cy="5531795"/>
          </a:xfrm>
          <a:prstGeom prst="rect">
            <a:avLst/>
          </a:prstGeom>
          <a:noFill/>
          <a:ln w="9525">
            <a:noFill/>
            <a:miter lim="800000"/>
            <a:headEnd/>
            <a:tailEnd/>
          </a:ln>
          <a:effectLst/>
        </p:spPr>
      </p:pic>
      <p:sp>
        <p:nvSpPr>
          <p:cNvPr id="5" name="標題 1"/>
          <p:cNvSpPr txBox="1">
            <a:spLocks/>
          </p:cNvSpPr>
          <p:nvPr/>
        </p:nvSpPr>
        <p:spPr>
          <a:xfrm>
            <a:off x="0" y="0"/>
            <a:ext cx="9144000" cy="357166"/>
          </a:xfrm>
          <a:prstGeom prst="rect">
            <a:avLst/>
          </a:prstGeom>
          <a:solidFill>
            <a:srgbClr val="070092"/>
          </a:solidFill>
        </p:spPr>
        <p:txBody>
          <a:bodyPr vert="horz" lIns="91440" tIns="45720" rIns="91440" bIns="45720" rtlCol="0" anchor="ctr">
            <a:normAutofit fontScale="97500"/>
          </a:bodyPr>
          <a:lstStyle/>
          <a:p>
            <a:pPr>
              <a:lnSpc>
                <a:spcPct val="80000"/>
              </a:lnSpc>
            </a:pPr>
            <a:r>
              <a:rPr lang="en-US" altLang="zh-TW" dirty="0" smtClean="0">
                <a:solidFill>
                  <a:schemeClr val="bg1"/>
                </a:solidFill>
              </a:rPr>
              <a:t>      4.  Convective-scale processes </a:t>
            </a:r>
            <a:endParaRPr lang="zh-TW" altLang="en-US" b="1" dirty="0" smtClean="0">
              <a:solidFill>
                <a:schemeClr val="bg1"/>
              </a:solidFill>
            </a:endParaRPr>
          </a:p>
        </p:txBody>
      </p:sp>
      <p:sp>
        <p:nvSpPr>
          <p:cNvPr id="6" name="文字方塊 5"/>
          <p:cNvSpPr txBox="1"/>
          <p:nvPr/>
        </p:nvSpPr>
        <p:spPr>
          <a:xfrm>
            <a:off x="1369990" y="1080590"/>
            <a:ext cx="1143008" cy="307777"/>
          </a:xfrm>
          <a:prstGeom prst="rect">
            <a:avLst/>
          </a:prstGeom>
          <a:noFill/>
        </p:spPr>
        <p:txBody>
          <a:bodyPr wrap="square" rtlCol="0">
            <a:spAutoFit/>
          </a:bodyPr>
          <a:lstStyle/>
          <a:p>
            <a:r>
              <a:rPr lang="en-US" altLang="zh-TW" sz="1400" b="1" dirty="0" smtClean="0">
                <a:solidFill>
                  <a:srgbClr val="FF0000"/>
                </a:solidFill>
              </a:rPr>
              <a:t>CVA-0304</a:t>
            </a:r>
            <a:endParaRPr lang="zh-TW" altLang="en-US" sz="1400" b="1" dirty="0">
              <a:solidFill>
                <a:srgbClr val="FF0000"/>
              </a:solidFill>
            </a:endParaRPr>
          </a:p>
        </p:txBody>
      </p:sp>
      <p:sp>
        <p:nvSpPr>
          <p:cNvPr id="7" name="文字方塊 6"/>
          <p:cNvSpPr txBox="1"/>
          <p:nvPr/>
        </p:nvSpPr>
        <p:spPr>
          <a:xfrm>
            <a:off x="0" y="5214950"/>
            <a:ext cx="1643042" cy="830997"/>
          </a:xfrm>
          <a:prstGeom prst="rect">
            <a:avLst/>
          </a:prstGeom>
          <a:noFill/>
        </p:spPr>
        <p:txBody>
          <a:bodyPr wrap="square" rtlCol="0">
            <a:spAutoFit/>
          </a:bodyPr>
          <a:lstStyle/>
          <a:p>
            <a:r>
              <a:rPr lang="en-US" altLang="zh-TW" sz="1600" dirty="0" smtClean="0"/>
              <a:t>Turn off </a:t>
            </a:r>
            <a:r>
              <a:rPr lang="en-US" altLang="zh-TW" sz="1600" dirty="0" err="1" smtClean="0"/>
              <a:t>mosit</a:t>
            </a:r>
            <a:r>
              <a:rPr lang="en-US" altLang="zh-TW" sz="1600" dirty="0" smtClean="0"/>
              <a:t> process after 0704</a:t>
            </a:r>
            <a:endParaRPr lang="zh-TW" altLang="en-US" sz="1600" dirty="0"/>
          </a:p>
        </p:txBody>
      </p:sp>
      <p:sp>
        <p:nvSpPr>
          <p:cNvPr id="8" name="文字方塊 7"/>
          <p:cNvSpPr txBox="1"/>
          <p:nvPr/>
        </p:nvSpPr>
        <p:spPr>
          <a:xfrm>
            <a:off x="1571604" y="1652094"/>
            <a:ext cx="1143008" cy="307777"/>
          </a:xfrm>
          <a:prstGeom prst="rect">
            <a:avLst/>
          </a:prstGeom>
          <a:noFill/>
        </p:spPr>
        <p:txBody>
          <a:bodyPr wrap="square" rtlCol="0">
            <a:spAutoFit/>
          </a:bodyPr>
          <a:lstStyle/>
          <a:p>
            <a:r>
              <a:rPr lang="en-US" altLang="zh-TW" sz="1400" b="1" dirty="0" smtClean="0">
                <a:solidFill>
                  <a:srgbClr val="FF0000"/>
                </a:solidFill>
              </a:rPr>
              <a:t>A2</a:t>
            </a:r>
            <a:endParaRPr lang="zh-TW" altLang="en-US" sz="1400" b="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500034" y="714356"/>
            <a:ext cx="8215337" cy="5045070"/>
          </a:xfrm>
          <a:prstGeom prst="rect">
            <a:avLst/>
          </a:prstGeom>
          <a:noFill/>
          <a:ln w="9525">
            <a:noFill/>
            <a:miter lim="800000"/>
            <a:headEnd/>
            <a:tailEnd/>
          </a:ln>
          <a:effectLst/>
        </p:spPr>
      </p:pic>
      <p:sp>
        <p:nvSpPr>
          <p:cNvPr id="5" name="標題 1"/>
          <p:cNvSpPr txBox="1">
            <a:spLocks/>
          </p:cNvSpPr>
          <p:nvPr/>
        </p:nvSpPr>
        <p:spPr>
          <a:xfrm>
            <a:off x="0" y="0"/>
            <a:ext cx="9144000" cy="357166"/>
          </a:xfrm>
          <a:prstGeom prst="rect">
            <a:avLst/>
          </a:prstGeom>
          <a:solidFill>
            <a:srgbClr val="070092"/>
          </a:solidFill>
        </p:spPr>
        <p:txBody>
          <a:bodyPr vert="horz" lIns="91440" tIns="45720" rIns="91440" bIns="45720" rtlCol="0" anchor="ctr">
            <a:normAutofit fontScale="97500"/>
          </a:bodyPr>
          <a:lstStyle/>
          <a:p>
            <a:pPr>
              <a:lnSpc>
                <a:spcPct val="80000"/>
              </a:lnSpc>
            </a:pPr>
            <a:r>
              <a:rPr lang="en-US" altLang="zh-TW" dirty="0" smtClean="0">
                <a:solidFill>
                  <a:schemeClr val="bg1"/>
                </a:solidFill>
              </a:rPr>
              <a:t>      4.  Convective-scale processes </a:t>
            </a:r>
            <a:endParaRPr lang="zh-TW" altLang="en-US" b="1" dirty="0" smtClean="0">
              <a:solidFill>
                <a:schemeClr val="bg1"/>
              </a:solidFill>
            </a:endParaRPr>
          </a:p>
        </p:txBody>
      </p:sp>
      <p:sp>
        <p:nvSpPr>
          <p:cNvPr id="6" name="文字方塊 5"/>
          <p:cNvSpPr txBox="1"/>
          <p:nvPr/>
        </p:nvSpPr>
        <p:spPr>
          <a:xfrm>
            <a:off x="571472" y="1500174"/>
            <a:ext cx="1143008" cy="338554"/>
          </a:xfrm>
          <a:prstGeom prst="rect">
            <a:avLst/>
          </a:prstGeom>
          <a:noFill/>
        </p:spPr>
        <p:txBody>
          <a:bodyPr wrap="square" rtlCol="0">
            <a:spAutoFit/>
          </a:bodyPr>
          <a:lstStyle/>
          <a:p>
            <a:r>
              <a:rPr lang="en-US" altLang="zh-TW" sz="1600" b="1" dirty="0" smtClean="0"/>
              <a:t>CVA-0304</a:t>
            </a:r>
            <a:endParaRPr lang="zh-TW" altLang="en-US" sz="1600" b="1" dirty="0"/>
          </a:p>
        </p:txBody>
      </p:sp>
      <p:sp>
        <p:nvSpPr>
          <p:cNvPr id="7" name="矩形 6"/>
          <p:cNvSpPr/>
          <p:nvPr/>
        </p:nvSpPr>
        <p:spPr>
          <a:xfrm>
            <a:off x="4500562" y="571480"/>
            <a:ext cx="4143404" cy="48577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srcRect/>
          <a:stretch>
            <a:fillRect/>
          </a:stretch>
        </p:blipFill>
        <p:spPr bwMode="auto">
          <a:xfrm>
            <a:off x="1643042" y="857232"/>
            <a:ext cx="5857916" cy="4467313"/>
          </a:xfrm>
          <a:prstGeom prst="rect">
            <a:avLst/>
          </a:prstGeom>
          <a:noFill/>
          <a:ln w="9525">
            <a:noFill/>
            <a:miter lim="800000"/>
            <a:headEnd/>
            <a:tailEnd/>
          </a:ln>
          <a:effectLst/>
        </p:spPr>
      </p:pic>
      <p:sp>
        <p:nvSpPr>
          <p:cNvPr id="5" name="矩形 4"/>
          <p:cNvSpPr/>
          <p:nvPr/>
        </p:nvSpPr>
        <p:spPr>
          <a:xfrm>
            <a:off x="428596" y="416462"/>
            <a:ext cx="4270208" cy="369332"/>
          </a:xfrm>
          <a:prstGeom prst="rect">
            <a:avLst/>
          </a:prstGeom>
        </p:spPr>
        <p:txBody>
          <a:bodyPr wrap="none">
            <a:spAutoFit/>
          </a:bodyPr>
          <a:lstStyle/>
          <a:p>
            <a:r>
              <a:rPr lang="en-US" altLang="zh-TW" dirty="0" smtClean="0"/>
              <a:t>b. Adjustment and deformation of the CVAs</a:t>
            </a:r>
            <a:endParaRPr lang="zh-TW" altLang="en-US" dirty="0"/>
          </a:p>
        </p:txBody>
      </p:sp>
      <p:sp>
        <p:nvSpPr>
          <p:cNvPr id="6" name="標題 1"/>
          <p:cNvSpPr txBox="1">
            <a:spLocks/>
          </p:cNvSpPr>
          <p:nvPr/>
        </p:nvSpPr>
        <p:spPr>
          <a:xfrm>
            <a:off x="0" y="0"/>
            <a:ext cx="9144000" cy="357166"/>
          </a:xfrm>
          <a:prstGeom prst="rect">
            <a:avLst/>
          </a:prstGeom>
          <a:solidFill>
            <a:srgbClr val="070092"/>
          </a:solidFill>
        </p:spPr>
        <p:txBody>
          <a:bodyPr vert="horz" lIns="91440" tIns="45720" rIns="91440" bIns="45720" rtlCol="0" anchor="ctr">
            <a:normAutofit fontScale="97500"/>
          </a:bodyPr>
          <a:lstStyle/>
          <a:p>
            <a:pPr>
              <a:lnSpc>
                <a:spcPct val="80000"/>
              </a:lnSpc>
            </a:pPr>
            <a:r>
              <a:rPr lang="en-US" altLang="zh-TW" dirty="0" smtClean="0">
                <a:solidFill>
                  <a:schemeClr val="bg1"/>
                </a:solidFill>
              </a:rPr>
              <a:t>      4.  Convective-scale processes </a:t>
            </a:r>
            <a:endParaRPr lang="zh-TW" altLang="en-US" b="1" dirty="0" smtClean="0">
              <a:solidFill>
                <a:schemeClr val="bg1"/>
              </a:solidFill>
            </a:endParaRPr>
          </a:p>
        </p:txBody>
      </p:sp>
      <p:sp>
        <p:nvSpPr>
          <p:cNvPr id="7" name="矩形 6"/>
          <p:cNvSpPr/>
          <p:nvPr/>
        </p:nvSpPr>
        <p:spPr>
          <a:xfrm>
            <a:off x="285720" y="5443381"/>
            <a:ext cx="8501090" cy="1200329"/>
          </a:xfrm>
          <a:prstGeom prst="rect">
            <a:avLst/>
          </a:prstGeom>
        </p:spPr>
        <p:txBody>
          <a:bodyPr wrap="square">
            <a:spAutoFit/>
          </a:bodyPr>
          <a:lstStyle/>
          <a:p>
            <a:r>
              <a:rPr lang="en-US" altLang="zh-CN" dirty="0" smtClean="0">
                <a:latin typeface="Times New Roman" pitchFamily="18" charset="0"/>
                <a:cs typeface="Times New Roman" pitchFamily="18" charset="0"/>
              </a:rPr>
              <a:t>It is argued that the cyclonic circulation associated with CVA-0304 spreads horizontally along with the adjustment process (Fig. 9g) and, subsequently, leads to a considerable increase in CAPE in the ambient environment of CVA-0304 via the air–sea interaction</a:t>
            </a:r>
          </a:p>
          <a:p>
            <a:r>
              <a:rPr lang="en-US" altLang="zh-CN" dirty="0" smtClean="0">
                <a:latin typeface="Times New Roman" pitchFamily="18" charset="0"/>
                <a:cs typeface="Times New Roman" pitchFamily="18" charset="0"/>
              </a:rPr>
              <a:t>(Emanuel 1986).</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214282" y="0"/>
            <a:ext cx="4183130" cy="6858000"/>
          </a:xfrm>
          <a:prstGeom prst="rect">
            <a:avLst/>
          </a:prstGeom>
          <a:noFill/>
          <a:ln w="9525">
            <a:noFill/>
            <a:miter lim="800000"/>
            <a:headEnd/>
            <a:tailEnd/>
          </a:ln>
          <a:effectLst/>
        </p:spPr>
      </p:pic>
      <p:sp>
        <p:nvSpPr>
          <p:cNvPr id="5" name="矩形 4"/>
          <p:cNvSpPr/>
          <p:nvPr/>
        </p:nvSpPr>
        <p:spPr>
          <a:xfrm>
            <a:off x="4429124" y="142852"/>
            <a:ext cx="4572000" cy="923330"/>
          </a:xfrm>
          <a:prstGeom prst="rect">
            <a:avLst/>
          </a:prstGeom>
        </p:spPr>
        <p:txBody>
          <a:bodyPr>
            <a:spAutoFit/>
          </a:bodyPr>
          <a:lstStyle/>
          <a:p>
            <a:r>
              <a:rPr lang="en-US" altLang="zh-TW" dirty="0" smtClean="0">
                <a:latin typeface="Times New Roman" pitchFamily="18" charset="0"/>
                <a:cs typeface="Times New Roman" pitchFamily="18" charset="0"/>
              </a:rPr>
              <a:t>(1) maximum vorticity demonstrates considerable </a:t>
            </a:r>
            <a:r>
              <a:rPr lang="en-US" altLang="zh-TW" dirty="0" smtClean="0">
                <a:solidFill>
                  <a:srgbClr val="FF0000"/>
                </a:solidFill>
                <a:latin typeface="Times New Roman" pitchFamily="18" charset="0"/>
                <a:cs typeface="Times New Roman" pitchFamily="18" charset="0"/>
              </a:rPr>
              <a:t>undulation </a:t>
            </a:r>
            <a:r>
              <a:rPr lang="en-US" altLang="zh-TW" dirty="0" smtClean="0">
                <a:latin typeface="Times New Roman" pitchFamily="18" charset="0"/>
                <a:cs typeface="Times New Roman" pitchFamily="18" charset="0"/>
              </a:rPr>
              <a:t>instead of the persistent enhancement</a:t>
            </a:r>
            <a:endParaRPr lang="zh-TW" altLang="en-US" dirty="0">
              <a:latin typeface="Times New Roman" pitchFamily="18" charset="0"/>
              <a:cs typeface="Times New Roman" pitchFamily="18" charset="0"/>
            </a:endParaRPr>
          </a:p>
        </p:txBody>
      </p:sp>
      <p:sp>
        <p:nvSpPr>
          <p:cNvPr id="6" name="矩形 5"/>
          <p:cNvSpPr/>
          <p:nvPr/>
        </p:nvSpPr>
        <p:spPr>
          <a:xfrm>
            <a:off x="4429124" y="1237292"/>
            <a:ext cx="4572000" cy="1754326"/>
          </a:xfrm>
          <a:prstGeom prst="rect">
            <a:avLst/>
          </a:prstGeom>
        </p:spPr>
        <p:txBody>
          <a:bodyPr>
            <a:spAutoFit/>
          </a:bodyPr>
          <a:lstStyle/>
          <a:p>
            <a:r>
              <a:rPr lang="en-US" altLang="zh-TW" dirty="0" smtClean="0">
                <a:latin typeface="Times New Roman" pitchFamily="18" charset="0"/>
                <a:cs typeface="Times New Roman" pitchFamily="18" charset="0"/>
              </a:rPr>
              <a:t>(2) The </a:t>
            </a:r>
            <a:r>
              <a:rPr lang="en-US" altLang="zh-TW" dirty="0" smtClean="0">
                <a:solidFill>
                  <a:srgbClr val="FF0000"/>
                </a:solidFill>
                <a:latin typeface="Times New Roman" pitchFamily="18" charset="0"/>
                <a:cs typeface="Times New Roman" pitchFamily="18" charset="0"/>
              </a:rPr>
              <a:t>sharp strengthening of the CVA </a:t>
            </a:r>
            <a:r>
              <a:rPr lang="en-US" altLang="zh-TW" dirty="0" smtClean="0">
                <a:latin typeface="Times New Roman" pitchFamily="18" charset="0"/>
                <a:cs typeface="Times New Roman" pitchFamily="18" charset="0"/>
              </a:rPr>
              <a:t>is usually accompanied by a </a:t>
            </a:r>
            <a:r>
              <a:rPr lang="en-US" altLang="zh-TW" dirty="0" smtClean="0">
                <a:solidFill>
                  <a:srgbClr val="0000CC"/>
                </a:solidFill>
                <a:latin typeface="Times New Roman" pitchFamily="18" charset="0"/>
                <a:cs typeface="Times New Roman" pitchFamily="18" charset="0"/>
              </a:rPr>
              <a:t>sudden decrease in CAPE</a:t>
            </a:r>
            <a:r>
              <a:rPr lang="en-US" altLang="zh-TW" dirty="0" smtClean="0">
                <a:latin typeface="Times New Roman" pitchFamily="18" charset="0"/>
                <a:cs typeface="Times New Roman" pitchFamily="18" charset="0"/>
              </a:rPr>
              <a:t> (dash line) and followed by a considerable reduction in the maximum vorticity of the CVA (shaded) associated with the adjustment process</a:t>
            </a:r>
            <a:endParaRPr lang="zh-TW" altLang="en-US" dirty="0">
              <a:latin typeface="Times New Roman" pitchFamily="18" charset="0"/>
              <a:cs typeface="Times New Roman" pitchFamily="18" charset="0"/>
            </a:endParaRPr>
          </a:p>
        </p:txBody>
      </p:sp>
      <p:sp>
        <p:nvSpPr>
          <p:cNvPr id="7" name="矩形 6"/>
          <p:cNvSpPr/>
          <p:nvPr/>
        </p:nvSpPr>
        <p:spPr>
          <a:xfrm>
            <a:off x="4429124" y="3157365"/>
            <a:ext cx="4572000" cy="1200329"/>
          </a:xfrm>
          <a:prstGeom prst="rect">
            <a:avLst/>
          </a:prstGeom>
        </p:spPr>
        <p:txBody>
          <a:bodyPr>
            <a:spAutoFit/>
          </a:bodyPr>
          <a:lstStyle/>
          <a:p>
            <a:r>
              <a:rPr lang="en-US" altLang="zh-TW" dirty="0" smtClean="0">
                <a:latin typeface="Times New Roman" pitchFamily="18" charset="0"/>
                <a:cs typeface="Times New Roman" pitchFamily="18" charset="0"/>
              </a:rPr>
              <a:t>(3) During the adjustment, the low-level potential temperature, mixing ratio, and CAPE increase gradually as a result of the air–sea interaction and surface fluxes</a:t>
            </a:r>
            <a:endParaRPr lang="zh-TW"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a:stretch>
            <a:fillRect/>
          </a:stretch>
        </p:blipFill>
        <p:spPr bwMode="auto">
          <a:xfrm>
            <a:off x="214282" y="0"/>
            <a:ext cx="4260273" cy="6858000"/>
          </a:xfrm>
          <a:prstGeom prst="rect">
            <a:avLst/>
          </a:prstGeom>
          <a:noFill/>
          <a:ln w="9525">
            <a:noFill/>
            <a:miter lim="800000"/>
            <a:headEnd/>
            <a:tailEnd/>
          </a:ln>
          <a:effectLst/>
        </p:spPr>
      </p:pic>
      <p:sp>
        <p:nvSpPr>
          <p:cNvPr id="5" name="矩形 4"/>
          <p:cNvSpPr/>
          <p:nvPr/>
        </p:nvSpPr>
        <p:spPr>
          <a:xfrm>
            <a:off x="1785918" y="3214686"/>
            <a:ext cx="1100366" cy="369332"/>
          </a:xfrm>
          <a:prstGeom prst="rect">
            <a:avLst/>
          </a:prstGeom>
        </p:spPr>
        <p:txBody>
          <a:bodyPr wrap="none">
            <a:spAutoFit/>
          </a:bodyPr>
          <a:lstStyle/>
          <a:p>
            <a:r>
              <a:rPr lang="en-US" altLang="zh-TW" dirty="0" smtClean="0">
                <a:solidFill>
                  <a:srgbClr val="FF0000"/>
                </a:solidFill>
              </a:rPr>
              <a:t>CVA-2334</a:t>
            </a:r>
            <a:endParaRPr lang="zh-TW" altLang="en-US" dirty="0">
              <a:solidFill>
                <a:srgbClr val="FF0000"/>
              </a:solidFill>
            </a:endParaRPr>
          </a:p>
        </p:txBody>
      </p:sp>
      <p:sp>
        <p:nvSpPr>
          <p:cNvPr id="6" name="矩形 5"/>
          <p:cNvSpPr/>
          <p:nvPr/>
        </p:nvSpPr>
        <p:spPr>
          <a:xfrm>
            <a:off x="1785918" y="96814"/>
            <a:ext cx="1100366" cy="369332"/>
          </a:xfrm>
          <a:prstGeom prst="rect">
            <a:avLst/>
          </a:prstGeom>
        </p:spPr>
        <p:txBody>
          <a:bodyPr wrap="none">
            <a:spAutoFit/>
          </a:bodyPr>
          <a:lstStyle/>
          <a:p>
            <a:r>
              <a:rPr lang="en-US" altLang="zh-TW" dirty="0" smtClean="0">
                <a:solidFill>
                  <a:srgbClr val="FF0000"/>
                </a:solidFill>
              </a:rPr>
              <a:t>CVA-2314</a:t>
            </a:r>
            <a:endParaRPr lang="zh-TW" altLang="en-US" dirty="0">
              <a:solidFill>
                <a:srgbClr val="FF0000"/>
              </a:solidFill>
            </a:endParaRPr>
          </a:p>
        </p:txBody>
      </p:sp>
      <p:sp>
        <p:nvSpPr>
          <p:cNvPr id="7" name="矩形 6"/>
          <p:cNvSpPr/>
          <p:nvPr/>
        </p:nvSpPr>
        <p:spPr>
          <a:xfrm>
            <a:off x="4572000" y="785794"/>
            <a:ext cx="4286280" cy="923330"/>
          </a:xfrm>
          <a:prstGeom prst="rect">
            <a:avLst/>
          </a:prstGeom>
        </p:spPr>
        <p:txBody>
          <a:bodyPr wrap="square">
            <a:spAutoFit/>
          </a:bodyPr>
          <a:lstStyle/>
          <a:p>
            <a:r>
              <a:rPr lang="en-US" altLang="zh-CN" dirty="0" smtClean="0">
                <a:latin typeface="Times New Roman" pitchFamily="18" charset="0"/>
                <a:cs typeface="Times New Roman" pitchFamily="18" charset="0"/>
              </a:rPr>
              <a:t>The </a:t>
            </a:r>
            <a:r>
              <a:rPr lang="en-US" altLang="zh-TW" dirty="0" smtClean="0">
                <a:latin typeface="Times New Roman" pitchFamily="18" charset="0"/>
                <a:cs typeface="Times New Roman" pitchFamily="18" charset="0"/>
              </a:rPr>
              <a:t>negative correlation of the maximum</a:t>
            </a:r>
          </a:p>
          <a:p>
            <a:r>
              <a:rPr lang="en-US" altLang="zh-TW" dirty="0" smtClean="0">
                <a:latin typeface="Times New Roman" pitchFamily="18" charset="0"/>
                <a:cs typeface="Times New Roman" pitchFamily="18" charset="0"/>
              </a:rPr>
              <a:t>vorticity and CAPE can also be identified in</a:t>
            </a:r>
          </a:p>
          <a:p>
            <a:r>
              <a:rPr lang="en-US" altLang="zh-TW" dirty="0" smtClean="0">
                <a:latin typeface="Times New Roman" pitchFamily="18" charset="0"/>
                <a:cs typeface="Times New Roman" pitchFamily="18" charset="0"/>
              </a:rPr>
              <a:t>the evolution of CVA-2314 and CVA-2334</a:t>
            </a:r>
            <a:endParaRPr lang="zh-TW" altLang="en-US" dirty="0">
              <a:latin typeface="Times New Roman" pitchFamily="18" charset="0"/>
              <a:cs typeface="Times New Roman" pitchFamily="18" charset="0"/>
            </a:endParaRPr>
          </a:p>
        </p:txBody>
      </p:sp>
      <p:sp>
        <p:nvSpPr>
          <p:cNvPr id="9" name="矩形 8"/>
          <p:cNvSpPr/>
          <p:nvPr/>
        </p:nvSpPr>
        <p:spPr>
          <a:xfrm>
            <a:off x="4572000" y="2357430"/>
            <a:ext cx="4572000" cy="1477328"/>
          </a:xfrm>
          <a:prstGeom prst="rect">
            <a:avLst/>
          </a:prstGeom>
        </p:spPr>
        <p:txBody>
          <a:bodyPr wrap="square">
            <a:spAutoFit/>
          </a:bodyPr>
          <a:lstStyle/>
          <a:p>
            <a:r>
              <a:rPr lang="en-US" altLang="zh-CN" dirty="0" smtClean="0">
                <a:latin typeface="Times New Roman" pitchFamily="18" charset="0"/>
                <a:cs typeface="Times New Roman" pitchFamily="18" charset="0"/>
              </a:rPr>
              <a:t>Many complicated processes may take place during the lifetime of robust CVAs. Along with these processes, CVAs strengthen and decay alternatively, in coincidence with the release and accumulation of CAPE</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428596" y="631647"/>
            <a:ext cx="8201025" cy="3810000"/>
          </a:xfrm>
          <a:prstGeom prst="rect">
            <a:avLst/>
          </a:prstGeom>
          <a:noFill/>
          <a:ln w="9525">
            <a:noFill/>
            <a:miter lim="800000"/>
            <a:headEnd/>
            <a:tailEnd/>
          </a:ln>
          <a:effectLst/>
        </p:spPr>
      </p:pic>
      <p:sp>
        <p:nvSpPr>
          <p:cNvPr id="7" name="文字方塊 6"/>
          <p:cNvSpPr txBox="1"/>
          <p:nvPr/>
        </p:nvSpPr>
        <p:spPr>
          <a:xfrm>
            <a:off x="857224" y="1869879"/>
            <a:ext cx="785818" cy="338554"/>
          </a:xfrm>
          <a:prstGeom prst="rect">
            <a:avLst/>
          </a:prstGeom>
          <a:noFill/>
        </p:spPr>
        <p:txBody>
          <a:bodyPr wrap="square" rtlCol="0">
            <a:spAutoFit/>
          </a:bodyPr>
          <a:lstStyle/>
          <a:p>
            <a:r>
              <a:rPr lang="en-US" altLang="zh-TW" sz="1600" dirty="0" smtClean="0">
                <a:solidFill>
                  <a:srgbClr val="0000CC"/>
                </a:solidFill>
              </a:rPr>
              <a:t>CAPE</a:t>
            </a:r>
            <a:endParaRPr lang="zh-TW" altLang="en-US" sz="1600" dirty="0">
              <a:solidFill>
                <a:srgbClr val="0000CC"/>
              </a:solidFill>
            </a:endParaRPr>
          </a:p>
        </p:txBody>
      </p:sp>
      <p:sp>
        <p:nvSpPr>
          <p:cNvPr id="8" name="文字方塊 7"/>
          <p:cNvSpPr txBox="1"/>
          <p:nvPr/>
        </p:nvSpPr>
        <p:spPr>
          <a:xfrm>
            <a:off x="2571736" y="3031523"/>
            <a:ext cx="1714512" cy="338554"/>
          </a:xfrm>
          <a:prstGeom prst="rect">
            <a:avLst/>
          </a:prstGeom>
          <a:noFill/>
        </p:spPr>
        <p:txBody>
          <a:bodyPr wrap="square" rtlCol="0">
            <a:spAutoFit/>
          </a:bodyPr>
          <a:lstStyle/>
          <a:p>
            <a:r>
              <a:rPr lang="en-US" altLang="zh-TW" sz="1600" dirty="0" smtClean="0">
                <a:solidFill>
                  <a:srgbClr val="0000CC"/>
                </a:solidFill>
              </a:rPr>
              <a:t>Total heat flux </a:t>
            </a:r>
            <a:endParaRPr lang="zh-TW" altLang="en-US" sz="1600" dirty="0">
              <a:solidFill>
                <a:srgbClr val="0000CC"/>
              </a:solidFill>
            </a:endParaRPr>
          </a:p>
        </p:txBody>
      </p:sp>
      <p:sp>
        <p:nvSpPr>
          <p:cNvPr id="9" name="文字方塊 8"/>
          <p:cNvSpPr txBox="1"/>
          <p:nvPr/>
        </p:nvSpPr>
        <p:spPr>
          <a:xfrm>
            <a:off x="5715008" y="2084193"/>
            <a:ext cx="1714512" cy="338554"/>
          </a:xfrm>
          <a:prstGeom prst="rect">
            <a:avLst/>
          </a:prstGeom>
          <a:noFill/>
        </p:spPr>
        <p:txBody>
          <a:bodyPr wrap="square" rtlCol="0">
            <a:spAutoFit/>
          </a:bodyPr>
          <a:lstStyle/>
          <a:p>
            <a:r>
              <a:rPr lang="en-US" altLang="zh-TW" sz="1600" dirty="0" smtClean="0">
                <a:solidFill>
                  <a:srgbClr val="0000CC"/>
                </a:solidFill>
              </a:rPr>
              <a:t>Diabatic heating</a:t>
            </a:r>
            <a:endParaRPr lang="zh-TW" altLang="en-US" sz="1600" dirty="0">
              <a:solidFill>
                <a:srgbClr val="0000CC"/>
              </a:solidFill>
            </a:endParaRPr>
          </a:p>
        </p:txBody>
      </p:sp>
      <p:sp>
        <p:nvSpPr>
          <p:cNvPr id="10" name="文字方塊 9"/>
          <p:cNvSpPr txBox="1"/>
          <p:nvPr/>
        </p:nvSpPr>
        <p:spPr>
          <a:xfrm>
            <a:off x="6786578" y="2674333"/>
            <a:ext cx="1714512" cy="338554"/>
          </a:xfrm>
          <a:prstGeom prst="rect">
            <a:avLst/>
          </a:prstGeom>
          <a:noFill/>
        </p:spPr>
        <p:txBody>
          <a:bodyPr wrap="square" rtlCol="0">
            <a:spAutoFit/>
          </a:bodyPr>
          <a:lstStyle/>
          <a:p>
            <a:r>
              <a:rPr lang="en-US" altLang="zh-TW" sz="1600" dirty="0" smtClean="0">
                <a:solidFill>
                  <a:srgbClr val="0000CC"/>
                </a:solidFill>
              </a:rPr>
              <a:t>Relative vorticity</a:t>
            </a:r>
            <a:endParaRPr lang="zh-TW" altLang="en-US" sz="1600" dirty="0">
              <a:solidFill>
                <a:srgbClr val="0000CC"/>
              </a:solidFill>
            </a:endParaRPr>
          </a:p>
        </p:txBody>
      </p:sp>
      <p:cxnSp>
        <p:nvCxnSpPr>
          <p:cNvPr id="13" name="直線接點 12"/>
          <p:cNvCxnSpPr/>
          <p:nvPr/>
        </p:nvCxnSpPr>
        <p:spPr>
          <a:xfrm rot="5400000" flipH="1" flipV="1">
            <a:off x="-208710" y="2065249"/>
            <a:ext cx="313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rot="5400000" flipH="1" flipV="1">
            <a:off x="3903762" y="2071415"/>
            <a:ext cx="302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000232" y="560209"/>
            <a:ext cx="785818" cy="3000396"/>
          </a:xfrm>
          <a:prstGeom prst="rect">
            <a:avLst/>
          </a:prstGeom>
          <a:solidFill>
            <a:schemeClr val="bg1">
              <a:lumMod val="85000"/>
              <a:alpha val="31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6000760" y="560209"/>
            <a:ext cx="785818" cy="3000396"/>
          </a:xfrm>
          <a:prstGeom prst="rect">
            <a:avLst/>
          </a:prstGeom>
          <a:solidFill>
            <a:schemeClr val="bg1">
              <a:lumMod val="85000"/>
              <a:alpha val="31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500034" y="4572008"/>
            <a:ext cx="8215370" cy="707886"/>
          </a:xfrm>
          <a:prstGeom prst="rect">
            <a:avLst/>
          </a:prstGeom>
        </p:spPr>
        <p:txBody>
          <a:bodyPr wrap="square">
            <a:spAutoFit/>
          </a:bodyPr>
          <a:lstStyle/>
          <a:p>
            <a:r>
              <a:rPr lang="en-US" altLang="zh-CN" sz="2000" dirty="0" smtClean="0">
                <a:latin typeface="Times New Roman" pitchFamily="18" charset="0"/>
                <a:cs typeface="Times New Roman" pitchFamily="18" charset="0"/>
              </a:rPr>
              <a:t>The adjustment process mentioned above is </a:t>
            </a:r>
            <a:r>
              <a:rPr lang="en-US" altLang="zh-CN" sz="2000" dirty="0" smtClean="0">
                <a:solidFill>
                  <a:srgbClr val="FF0000"/>
                </a:solidFill>
                <a:latin typeface="Times New Roman" pitchFamily="18" charset="0"/>
                <a:cs typeface="Times New Roman" pitchFamily="18" charset="0"/>
              </a:rPr>
              <a:t>also evident for the system-scale </a:t>
            </a:r>
            <a:r>
              <a:rPr lang="en-US" altLang="zh-CN" sz="2000" dirty="0" smtClean="0">
                <a:latin typeface="Times New Roman" pitchFamily="18" charset="0"/>
                <a:cs typeface="Times New Roman" pitchFamily="18" charset="0"/>
              </a:rPr>
              <a:t>vortex.</a:t>
            </a:r>
            <a:endParaRPr lang="zh-CN" altLang="en-US" sz="2000" dirty="0">
              <a:latin typeface="Times New Roman" pitchFamily="18" charset="0"/>
              <a:cs typeface="Times New Roman" pitchFamily="18" charset="0"/>
            </a:endParaRPr>
          </a:p>
        </p:txBody>
      </p:sp>
      <p:sp>
        <p:nvSpPr>
          <p:cNvPr id="12" name="矩形 11"/>
          <p:cNvSpPr/>
          <p:nvPr/>
        </p:nvSpPr>
        <p:spPr>
          <a:xfrm>
            <a:off x="500034" y="5434628"/>
            <a:ext cx="8215370" cy="1015663"/>
          </a:xfrm>
          <a:prstGeom prst="rect">
            <a:avLst/>
          </a:prstGeom>
        </p:spPr>
        <p:txBody>
          <a:bodyPr wrap="square">
            <a:spAutoFit/>
          </a:bodyPr>
          <a:lstStyle/>
          <a:p>
            <a:r>
              <a:rPr lang="en-US" altLang="zh-CN" sz="2000" dirty="0" smtClean="0">
                <a:latin typeface="Times New Roman" pitchFamily="18" charset="0"/>
                <a:cs typeface="Times New Roman" pitchFamily="18" charset="0"/>
              </a:rPr>
              <a:t>The individual convective cells can lead to the transient enhancement of CVAs and facilitate the merger of CVAs via the self-induced convergent flow is similar to what occurred on the system scale</a:t>
            </a:r>
            <a:endParaRPr lang="zh-CN" alt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1080588" y="928670"/>
            <a:ext cx="6991874" cy="5482737"/>
          </a:xfrm>
          <a:prstGeom prst="rect">
            <a:avLst/>
          </a:prstGeom>
          <a:noFill/>
          <a:ln w="9525">
            <a:noFill/>
            <a:miter lim="800000"/>
            <a:headEnd/>
            <a:tailEnd/>
          </a:ln>
          <a:effectLst/>
        </p:spPr>
      </p:pic>
      <p:sp>
        <p:nvSpPr>
          <p:cNvPr id="3" name="矩形 2"/>
          <p:cNvSpPr/>
          <p:nvPr/>
        </p:nvSpPr>
        <p:spPr>
          <a:xfrm>
            <a:off x="372452" y="428604"/>
            <a:ext cx="4199548" cy="369332"/>
          </a:xfrm>
          <a:prstGeom prst="rect">
            <a:avLst/>
          </a:prstGeom>
        </p:spPr>
        <p:txBody>
          <a:bodyPr wrap="none">
            <a:spAutoFit/>
          </a:bodyPr>
          <a:lstStyle/>
          <a:p>
            <a:r>
              <a:rPr lang="en-US" altLang="zh-TW" dirty="0" smtClean="0"/>
              <a:t>c. Evolution of negative vorticity anomalies</a:t>
            </a:r>
            <a:endParaRPr lang="zh-TW" altLang="en-US" dirty="0"/>
          </a:p>
        </p:txBody>
      </p:sp>
      <p:sp>
        <p:nvSpPr>
          <p:cNvPr id="4" name="標題 1"/>
          <p:cNvSpPr txBox="1">
            <a:spLocks/>
          </p:cNvSpPr>
          <p:nvPr/>
        </p:nvSpPr>
        <p:spPr>
          <a:xfrm>
            <a:off x="0" y="0"/>
            <a:ext cx="9144000" cy="357166"/>
          </a:xfrm>
          <a:prstGeom prst="rect">
            <a:avLst/>
          </a:prstGeom>
          <a:solidFill>
            <a:srgbClr val="070092"/>
          </a:solidFill>
        </p:spPr>
        <p:txBody>
          <a:bodyPr vert="horz" lIns="91440" tIns="45720" rIns="91440" bIns="45720" rtlCol="0" anchor="ctr">
            <a:normAutofit fontScale="97500"/>
          </a:bodyPr>
          <a:lstStyle/>
          <a:p>
            <a:pPr>
              <a:lnSpc>
                <a:spcPct val="80000"/>
              </a:lnSpc>
            </a:pPr>
            <a:r>
              <a:rPr lang="en-US" altLang="zh-TW" dirty="0" smtClean="0">
                <a:solidFill>
                  <a:schemeClr val="bg1"/>
                </a:solidFill>
              </a:rPr>
              <a:t>      4.  Convective-scale processes </a:t>
            </a:r>
            <a:endParaRPr lang="zh-TW" altLang="en-US" b="1" dirty="0" smtClean="0">
              <a:solidFill>
                <a:schemeClr val="bg1"/>
              </a:solidFill>
            </a:endParaRPr>
          </a:p>
        </p:txBody>
      </p:sp>
      <p:sp>
        <p:nvSpPr>
          <p:cNvPr id="5" name="矩形 4"/>
          <p:cNvSpPr/>
          <p:nvPr/>
        </p:nvSpPr>
        <p:spPr>
          <a:xfrm>
            <a:off x="714348" y="5711627"/>
            <a:ext cx="7643866" cy="923330"/>
          </a:xfrm>
          <a:prstGeom prst="rect">
            <a:avLst/>
          </a:prstGeom>
          <a:solidFill>
            <a:schemeClr val="bg1"/>
          </a:solidFill>
        </p:spPr>
        <p:txBody>
          <a:bodyPr wrap="square">
            <a:spAutoFit/>
          </a:bodyPr>
          <a:lstStyle/>
          <a:p>
            <a:pPr marL="180975" indent="-180975">
              <a:buFont typeface="Arial" pitchFamily="34" charset="0"/>
              <a:buChar char="•"/>
            </a:pPr>
            <a:r>
              <a:rPr lang="en-US" altLang="zh-TW" dirty="0" smtClean="0">
                <a:latin typeface="Times New Roman" pitchFamily="18" charset="0"/>
                <a:cs typeface="Times New Roman" pitchFamily="18" charset="0"/>
              </a:rPr>
              <a:t>Instead of moving away from the storm center, both negative CVAs </a:t>
            </a:r>
            <a:r>
              <a:rPr lang="en-US" altLang="zh-TW" dirty="0" smtClean="0">
                <a:solidFill>
                  <a:srgbClr val="FF0000"/>
                </a:solidFill>
                <a:latin typeface="Times New Roman" pitchFamily="18" charset="0"/>
                <a:cs typeface="Times New Roman" pitchFamily="18" charset="0"/>
              </a:rPr>
              <a:t>spiral toward the storm center</a:t>
            </a:r>
            <a:r>
              <a:rPr lang="en-US" altLang="zh-TW" dirty="0" smtClean="0">
                <a:latin typeface="Times New Roman" pitchFamily="18" charset="0"/>
                <a:cs typeface="Times New Roman" pitchFamily="18" charset="0"/>
              </a:rPr>
              <a:t>.</a:t>
            </a:r>
          </a:p>
          <a:p>
            <a:pPr>
              <a:buFont typeface="Arial" pitchFamily="34" charset="0"/>
              <a:buChar char="•"/>
            </a:pPr>
            <a:endParaRPr lang="en-US" altLang="zh-TW"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643042" y="785795"/>
            <a:ext cx="5643602" cy="1000132"/>
          </a:xfrm>
          <a:prstGeom prst="rect">
            <a:avLst/>
          </a:prstGeom>
          <a:noFill/>
          <a:ln w="9525">
            <a:noFill/>
            <a:miter lim="800000"/>
            <a:headEnd/>
            <a:tailEnd/>
          </a:ln>
          <a:effectLst/>
        </p:spPr>
      </p:pic>
      <p:sp>
        <p:nvSpPr>
          <p:cNvPr id="5" name="矩形 4"/>
          <p:cNvSpPr/>
          <p:nvPr/>
        </p:nvSpPr>
        <p:spPr>
          <a:xfrm>
            <a:off x="1285852" y="1928802"/>
            <a:ext cx="6715172" cy="923330"/>
          </a:xfrm>
          <a:prstGeom prst="rect">
            <a:avLst/>
          </a:prstGeom>
        </p:spPr>
        <p:txBody>
          <a:bodyPr wrap="square">
            <a:spAutoFit/>
          </a:bodyPr>
          <a:lstStyle/>
          <a:p>
            <a:pPr marL="342900" indent="-342900">
              <a:buAutoNum type="arabicPeriod"/>
            </a:pPr>
            <a:r>
              <a:rPr lang="en-US" altLang="zh-TW" dirty="0" smtClean="0"/>
              <a:t>advection of perturbation vorticity by the background flows</a:t>
            </a:r>
          </a:p>
          <a:p>
            <a:pPr marL="342900" indent="-342900">
              <a:buFontTx/>
              <a:buAutoNum type="arabicPeriod"/>
            </a:pPr>
            <a:r>
              <a:rPr lang="en-US" altLang="zh-TW" dirty="0" smtClean="0"/>
              <a:t>advection of perturbation vorticity by the perturbation flows</a:t>
            </a:r>
          </a:p>
          <a:p>
            <a:pPr marL="342900" indent="-342900">
              <a:buFontTx/>
              <a:buAutoNum type="arabicPeriod"/>
            </a:pPr>
            <a:r>
              <a:rPr lang="en-US" altLang="zh-TW" dirty="0" smtClean="0"/>
              <a:t>advection of the background vorticity by the perturbation flow</a:t>
            </a:r>
            <a:endParaRPr lang="zh-TW" altLang="en-US" dirty="0"/>
          </a:p>
        </p:txBody>
      </p:sp>
      <p:sp>
        <p:nvSpPr>
          <p:cNvPr id="6" name="矩形 5"/>
          <p:cNvSpPr/>
          <p:nvPr/>
        </p:nvSpPr>
        <p:spPr>
          <a:xfrm>
            <a:off x="500034" y="3000372"/>
            <a:ext cx="7969157" cy="1200329"/>
          </a:xfrm>
          <a:prstGeom prst="rect">
            <a:avLst/>
          </a:prstGeom>
        </p:spPr>
        <p:txBody>
          <a:bodyPr wrap="square">
            <a:spAutoFit/>
          </a:bodyPr>
          <a:lstStyle/>
          <a:p>
            <a:r>
              <a:rPr lang="en-US" altLang="zh-TW" dirty="0" smtClean="0">
                <a:latin typeface="Times New Roman" pitchFamily="18" charset="0"/>
                <a:cs typeface="Times New Roman" pitchFamily="18" charset="0"/>
              </a:rPr>
              <a:t>If a negative vorticity perturbation is imposed on an axisymmetric cyclonic vortex, the third term on the right-hand side of Eq. (5) will lead to a negative (positive) vorticity tendency on the left (right) side of the original perturbation facing the axisymmetric vortex center.</a:t>
            </a:r>
            <a:endParaRPr lang="zh-TW" altLang="en-US" dirty="0">
              <a:latin typeface="Times New Roman" pitchFamily="18" charset="0"/>
              <a:cs typeface="Times New Roman" pitchFamily="18" charset="0"/>
            </a:endParaRPr>
          </a:p>
        </p:txBody>
      </p:sp>
      <p:sp>
        <p:nvSpPr>
          <p:cNvPr id="7" name="矩形 6"/>
          <p:cNvSpPr/>
          <p:nvPr/>
        </p:nvSpPr>
        <p:spPr>
          <a:xfrm>
            <a:off x="500034" y="4263948"/>
            <a:ext cx="7929618" cy="2308324"/>
          </a:xfrm>
          <a:prstGeom prst="rect">
            <a:avLst/>
          </a:prstGeom>
        </p:spPr>
        <p:txBody>
          <a:bodyPr wrap="square">
            <a:spAutoFit/>
          </a:bodyPr>
          <a:lstStyle/>
          <a:p>
            <a:r>
              <a:rPr lang="en-US" altLang="zh-TW" dirty="0" smtClean="0">
                <a:latin typeface="Times New Roman" pitchFamily="18" charset="0"/>
                <a:cs typeface="Times New Roman" pitchFamily="18" charset="0"/>
              </a:rPr>
              <a:t>Through the second term on the right-hand side, the newly produced vorticity anomalies tend to drive the negative vorticity perturbation away from the axisymmetric vortex center. </a:t>
            </a: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Therefore, the spiraling inward motion of the negative vorticity anomalies shown in Fig. 14 implies that the advection of the perturbation vorticity by the background inflow [term 1 on </a:t>
            </a:r>
            <a:r>
              <a:rPr lang="en-US" altLang="zh-TW" dirty="0" err="1" smtClean="0">
                <a:latin typeface="Times New Roman" pitchFamily="18" charset="0"/>
                <a:cs typeface="Times New Roman" pitchFamily="18" charset="0"/>
              </a:rPr>
              <a:t>rhs</a:t>
            </a:r>
            <a:r>
              <a:rPr lang="en-US" altLang="zh-TW" dirty="0" smtClean="0">
                <a:latin typeface="Times New Roman" pitchFamily="18" charset="0"/>
                <a:cs typeface="Times New Roman" pitchFamily="18" charset="0"/>
              </a:rPr>
              <a:t> of Eq. (5)] dominates over the interaction between vorticity anomalies [term 2 on </a:t>
            </a:r>
            <a:r>
              <a:rPr lang="en-US" altLang="zh-TW" dirty="0" err="1" smtClean="0">
                <a:latin typeface="Times New Roman" pitchFamily="18" charset="0"/>
                <a:cs typeface="Times New Roman" pitchFamily="18" charset="0"/>
              </a:rPr>
              <a:t>rhs</a:t>
            </a:r>
            <a:r>
              <a:rPr lang="en-US" altLang="zh-TW" dirty="0" smtClean="0">
                <a:latin typeface="Times New Roman" pitchFamily="18" charset="0"/>
                <a:cs typeface="Times New Roman" pitchFamily="18" charset="0"/>
              </a:rPr>
              <a:t> of Eq. (5)].</a:t>
            </a:r>
            <a:endParaRPr lang="zh-TW" altLang="en-US" dirty="0">
              <a:latin typeface="Times New Roman" pitchFamily="18" charset="0"/>
              <a:cs typeface="Times New Roman" pitchFamily="18" charset="0"/>
            </a:endParaRPr>
          </a:p>
        </p:txBody>
      </p:sp>
      <p:sp>
        <p:nvSpPr>
          <p:cNvPr id="8" name="標題 1"/>
          <p:cNvSpPr txBox="1">
            <a:spLocks/>
          </p:cNvSpPr>
          <p:nvPr/>
        </p:nvSpPr>
        <p:spPr>
          <a:xfrm>
            <a:off x="0" y="0"/>
            <a:ext cx="9144000" cy="357166"/>
          </a:xfrm>
          <a:prstGeom prst="rect">
            <a:avLst/>
          </a:prstGeom>
          <a:solidFill>
            <a:srgbClr val="070092"/>
          </a:solidFill>
        </p:spPr>
        <p:txBody>
          <a:bodyPr vert="horz" lIns="91440" tIns="45720" rIns="91440" bIns="45720" rtlCol="0" anchor="ctr">
            <a:normAutofit fontScale="97500"/>
          </a:bodyPr>
          <a:lstStyle/>
          <a:p>
            <a:pPr>
              <a:lnSpc>
                <a:spcPct val="80000"/>
              </a:lnSpc>
            </a:pPr>
            <a:r>
              <a:rPr lang="en-US" altLang="zh-TW" dirty="0" smtClean="0">
                <a:solidFill>
                  <a:schemeClr val="bg1"/>
                </a:solidFill>
              </a:rPr>
              <a:t>      4.  Convective-scale processes </a:t>
            </a:r>
            <a:endParaRPr lang="zh-TW" altLang="en-US" b="1" dirty="0" smtClean="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214423"/>
            <a:ext cx="8329642" cy="1357322"/>
          </a:xfrm>
        </p:spPr>
        <p:txBody>
          <a:bodyPr>
            <a:normAutofit/>
          </a:bodyPr>
          <a:lstStyle/>
          <a:p>
            <a:pPr marL="88900" indent="-88900">
              <a:buNone/>
            </a:pPr>
            <a:r>
              <a:rPr lang="en-US" altLang="zh-TW" sz="2400" dirty="0" smtClean="0">
                <a:latin typeface="Times New Roman" pitchFamily="18" charset="0"/>
                <a:cs typeface="Times New Roman" pitchFamily="18" charset="0"/>
              </a:rPr>
              <a:t>     More and more small-scale </a:t>
            </a:r>
            <a:r>
              <a:rPr lang="en-US" altLang="zh-TW" sz="2400" dirty="0">
                <a:latin typeface="Times New Roman" pitchFamily="18" charset="0"/>
                <a:cs typeface="Times New Roman" pitchFamily="18" charset="0"/>
              </a:rPr>
              <a:t>(</a:t>
            </a:r>
            <a:r>
              <a:rPr lang="en-US" altLang="zh-TW" sz="2400" dirty="0" smtClean="0">
                <a:latin typeface="Times New Roman" pitchFamily="18" charset="0"/>
                <a:cs typeface="Times New Roman" pitchFamily="18" charset="0"/>
              </a:rPr>
              <a:t>several to </a:t>
            </a:r>
            <a:r>
              <a:rPr lang="en-US" altLang="zh-TW" sz="2400" dirty="0">
                <a:latin typeface="Times New Roman" pitchFamily="18" charset="0"/>
                <a:cs typeface="Times New Roman" pitchFamily="18" charset="0"/>
              </a:rPr>
              <a:t>a few tens of kilometers) features and processes </a:t>
            </a:r>
            <a:r>
              <a:rPr lang="en-US" altLang="zh-TW" sz="2400" dirty="0" smtClean="0">
                <a:latin typeface="Times New Roman" pitchFamily="18" charset="0"/>
                <a:cs typeface="Times New Roman" pitchFamily="18" charset="0"/>
              </a:rPr>
              <a:t>associated with TCs </a:t>
            </a:r>
            <a:r>
              <a:rPr lang="en-US" altLang="zh-TW" sz="2400" dirty="0">
                <a:latin typeface="Times New Roman" pitchFamily="18" charset="0"/>
                <a:cs typeface="Times New Roman" pitchFamily="18" charset="0"/>
              </a:rPr>
              <a:t>have been </a:t>
            </a:r>
            <a:r>
              <a:rPr lang="en-US" altLang="zh-TW" sz="2400" dirty="0" smtClean="0">
                <a:latin typeface="Times New Roman" pitchFamily="18" charset="0"/>
                <a:cs typeface="Times New Roman" pitchFamily="18" charset="0"/>
              </a:rPr>
              <a:t>identified</a:t>
            </a:r>
          </a:p>
          <a:p>
            <a:r>
              <a:rPr lang="en-US" altLang="zh-TW" sz="2400" b="1" dirty="0" smtClean="0">
                <a:solidFill>
                  <a:srgbClr val="070092"/>
                </a:solidFill>
                <a:latin typeface="Times New Roman" pitchFamily="18" charset="0"/>
                <a:cs typeface="Times New Roman" pitchFamily="18" charset="0"/>
              </a:rPr>
              <a:t>Observational analysis</a:t>
            </a:r>
            <a:r>
              <a:rPr lang="en-US" altLang="zh-TW" sz="2400" dirty="0" smtClean="0">
                <a:latin typeface="Times New Roman" pitchFamily="18" charset="0"/>
                <a:cs typeface="Times New Roman" pitchFamily="18" charset="0"/>
              </a:rPr>
              <a:t>: </a:t>
            </a:r>
          </a:p>
        </p:txBody>
      </p:sp>
      <p:sp>
        <p:nvSpPr>
          <p:cNvPr id="4" name="標題 1"/>
          <p:cNvSpPr txBox="1">
            <a:spLocks/>
          </p:cNvSpPr>
          <p:nvPr/>
        </p:nvSpPr>
        <p:spPr>
          <a:xfrm>
            <a:off x="0" y="0"/>
            <a:ext cx="9144000" cy="1000108"/>
          </a:xfrm>
          <a:prstGeom prst="rect">
            <a:avLst/>
          </a:prstGeom>
          <a:solidFill>
            <a:srgbClr val="070092"/>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000" b="1" i="0" u="none" strike="noStrike" kern="1200" cap="none" spc="0" normalizeH="0" baseline="0" noProof="0" dirty="0" smtClean="0">
                <a:ln>
                  <a:noFill/>
                </a:ln>
                <a:solidFill>
                  <a:schemeClr val="bg1"/>
                </a:solidFill>
                <a:effectLst/>
                <a:uLnTx/>
                <a:uFillTx/>
                <a:latin typeface="+mj-lt"/>
                <a:ea typeface="+mj-ea"/>
                <a:cs typeface="+mj-cs"/>
              </a:rPr>
              <a:t>1. Introduction</a:t>
            </a:r>
            <a:endParaRPr kumimoji="0" lang="zh-TW" altLang="en-US" sz="4000" b="1"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5" name="文字方塊 4"/>
          <p:cNvSpPr txBox="1"/>
          <p:nvPr/>
        </p:nvSpPr>
        <p:spPr>
          <a:xfrm>
            <a:off x="571472" y="2571744"/>
            <a:ext cx="8286808" cy="3170099"/>
          </a:xfrm>
          <a:prstGeom prst="rect">
            <a:avLst/>
          </a:prstGeom>
          <a:noFill/>
        </p:spPr>
        <p:txBody>
          <a:bodyPr wrap="square" rtlCol="0">
            <a:spAutoFit/>
          </a:bodyPr>
          <a:lstStyle/>
          <a:p>
            <a:pPr>
              <a:spcBef>
                <a:spcPts val="600"/>
              </a:spcBef>
              <a:spcAft>
                <a:spcPts val="600"/>
              </a:spcAft>
            </a:pPr>
            <a:r>
              <a:rPr lang="en-US" altLang="zh-TW" b="1" dirty="0" smtClean="0">
                <a:latin typeface="Times New Roman" pitchFamily="18" charset="0"/>
                <a:cs typeface="Times New Roman" pitchFamily="18" charset="0"/>
              </a:rPr>
              <a:t>Marks and </a:t>
            </a:r>
            <a:r>
              <a:rPr lang="en-US" altLang="zh-TW" b="1" dirty="0" err="1" smtClean="0">
                <a:latin typeface="Times New Roman" pitchFamily="18" charset="0"/>
                <a:cs typeface="Times New Roman" pitchFamily="18" charset="0"/>
              </a:rPr>
              <a:t>Houze</a:t>
            </a:r>
            <a:r>
              <a:rPr lang="en-US" altLang="zh-TW" b="1" dirty="0" smtClean="0">
                <a:latin typeface="Times New Roman" pitchFamily="18" charset="0"/>
                <a:cs typeface="Times New Roman" pitchFamily="18" charset="0"/>
              </a:rPr>
              <a:t> (1984):  </a:t>
            </a:r>
            <a:r>
              <a:rPr lang="en-US" altLang="zh-TW" dirty="0" smtClean="0">
                <a:latin typeface="Times New Roman" pitchFamily="18" charset="0"/>
                <a:cs typeface="Times New Roman" pitchFamily="18" charset="0"/>
              </a:rPr>
              <a:t>Identified </a:t>
            </a:r>
            <a:r>
              <a:rPr lang="en-US" altLang="zh-TW" dirty="0" err="1" smtClean="0">
                <a:latin typeface="Times New Roman" pitchFamily="18" charset="0"/>
                <a:cs typeface="Times New Roman" pitchFamily="18" charset="0"/>
              </a:rPr>
              <a:t>smallscale</a:t>
            </a:r>
            <a:r>
              <a:rPr lang="en-US" altLang="zh-TW" dirty="0" smtClean="0">
                <a:latin typeface="Times New Roman" pitchFamily="18" charset="0"/>
                <a:cs typeface="Times New Roman" pitchFamily="18" charset="0"/>
              </a:rPr>
              <a:t> vortices in the eyewall of a TC using airborne Doppler radar data. Small-scale vortices played significant roles in the storm’s dynamics. </a:t>
            </a:r>
          </a:p>
          <a:p>
            <a:pPr>
              <a:spcBef>
                <a:spcPts val="600"/>
              </a:spcBef>
              <a:spcAft>
                <a:spcPts val="600"/>
              </a:spcAft>
            </a:pPr>
            <a:r>
              <a:rPr lang="en-US" altLang="zh-TW" b="1" dirty="0" smtClean="0">
                <a:latin typeface="Times New Roman" pitchFamily="18" charset="0"/>
                <a:cs typeface="Times New Roman" pitchFamily="18" charset="0"/>
              </a:rPr>
              <a:t>Marks et al. (2008):  </a:t>
            </a:r>
            <a:r>
              <a:rPr lang="en-US" altLang="zh-TW" dirty="0" smtClean="0">
                <a:latin typeface="Times New Roman" pitchFamily="18" charset="0"/>
                <a:cs typeface="Times New Roman" pitchFamily="18" charset="0"/>
              </a:rPr>
              <a:t>presented a detailed observational view of a vortex in the eyewall of Hurricane Hugo (1989). The intense cyclonic vorticity maximum adjacent to the strongest convection in the eyewall was roughly 1 km in diameter with a magnitude of 1.25* 10</a:t>
            </a:r>
            <a:r>
              <a:rPr lang="en-US" altLang="zh-TW" baseline="30000" dirty="0" smtClean="0">
                <a:latin typeface="Times New Roman" pitchFamily="18" charset="0"/>
                <a:cs typeface="Times New Roman" pitchFamily="18" charset="0"/>
              </a:rPr>
              <a:t>-1</a:t>
            </a:r>
            <a:r>
              <a:rPr lang="en-US" altLang="zh-TW" dirty="0" smtClean="0">
                <a:latin typeface="Times New Roman" pitchFamily="18" charset="0"/>
                <a:cs typeface="Times New Roman" pitchFamily="18" charset="0"/>
              </a:rPr>
              <a:t> s</a:t>
            </a:r>
            <a:r>
              <a:rPr lang="en-US" altLang="zh-TW" baseline="30000" dirty="0" smtClean="0">
                <a:latin typeface="Times New Roman" pitchFamily="18" charset="0"/>
                <a:cs typeface="Times New Roman" pitchFamily="18" charset="0"/>
              </a:rPr>
              <a:t>-1</a:t>
            </a:r>
            <a:r>
              <a:rPr lang="en-US" altLang="zh-TW" dirty="0" smtClean="0">
                <a:latin typeface="Times New Roman" pitchFamily="18" charset="0"/>
                <a:cs typeface="Times New Roman" pitchFamily="18" charset="0"/>
              </a:rPr>
              <a:t>.</a:t>
            </a:r>
          </a:p>
          <a:p>
            <a:pPr>
              <a:spcBef>
                <a:spcPts val="600"/>
              </a:spcBef>
              <a:spcAft>
                <a:spcPts val="600"/>
              </a:spcAft>
            </a:pPr>
            <a:r>
              <a:rPr lang="en-US" altLang="zh-TW" b="1" dirty="0" err="1" smtClean="0">
                <a:latin typeface="Times New Roman" pitchFamily="18" charset="0"/>
                <a:cs typeface="Times New Roman" pitchFamily="18" charset="0"/>
              </a:rPr>
              <a:t>Reasor</a:t>
            </a:r>
            <a:r>
              <a:rPr lang="en-US" altLang="zh-TW" b="1" dirty="0" smtClean="0">
                <a:latin typeface="Times New Roman" pitchFamily="18" charset="0"/>
                <a:cs typeface="Times New Roman" pitchFamily="18" charset="0"/>
              </a:rPr>
              <a:t> </a:t>
            </a:r>
            <a:r>
              <a:rPr lang="da-DK" altLang="zh-TW" b="1" dirty="0" smtClean="0">
                <a:latin typeface="Times New Roman" pitchFamily="18" charset="0"/>
                <a:cs typeface="Times New Roman" pitchFamily="18" charset="0"/>
              </a:rPr>
              <a:t>et al. (2005) </a:t>
            </a:r>
            <a:r>
              <a:rPr lang="da-DK" altLang="zh-TW" dirty="0" smtClean="0">
                <a:latin typeface="Times New Roman" pitchFamily="18" charset="0"/>
                <a:cs typeface="Times New Roman" pitchFamily="18" charset="0"/>
              </a:rPr>
              <a:t>and </a:t>
            </a:r>
            <a:r>
              <a:rPr lang="da-DK" altLang="zh-TW" b="1" dirty="0" smtClean="0">
                <a:latin typeface="Times New Roman" pitchFamily="18" charset="0"/>
                <a:cs typeface="Times New Roman" pitchFamily="18" charset="0"/>
              </a:rPr>
              <a:t>Sippel et al. (2006)</a:t>
            </a:r>
            <a:r>
              <a:rPr lang="da-DK" altLang="zh-TW" dirty="0" smtClean="0">
                <a:latin typeface="Times New Roman" pitchFamily="18" charset="0"/>
                <a:cs typeface="Times New Roman" pitchFamily="18" charset="0"/>
              </a:rPr>
              <a:t>:  provided observational </a:t>
            </a:r>
            <a:r>
              <a:rPr lang="en-US" altLang="zh-TW" dirty="0" smtClean="0">
                <a:latin typeface="Times New Roman" pitchFamily="18" charset="0"/>
                <a:cs typeface="Times New Roman" pitchFamily="18" charset="0"/>
              </a:rPr>
              <a:t>evidence for the existence and interactions of intense vortices associated with individual cumulonimbus clouds of varying scales and intensities in developing cyclones.</a:t>
            </a:r>
            <a:endParaRPr lang="zh-TW" alt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橢圓 3"/>
          <p:cNvSpPr/>
          <p:nvPr/>
        </p:nvSpPr>
        <p:spPr>
          <a:xfrm>
            <a:off x="1285852" y="2357430"/>
            <a:ext cx="3429024" cy="3429024"/>
          </a:xfrm>
          <a:prstGeom prst="ellipse">
            <a:avLst/>
          </a:prstGeom>
          <a:gradFill flip="none" rotWithShape="1">
            <a:gsLst>
              <a:gs pos="0">
                <a:schemeClr val="accent2">
                  <a:lumMod val="60000"/>
                  <a:lumOff val="4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橢圓 4"/>
          <p:cNvSpPr/>
          <p:nvPr/>
        </p:nvSpPr>
        <p:spPr>
          <a:xfrm>
            <a:off x="2928926" y="4000504"/>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Picture 2"/>
          <p:cNvPicPr>
            <a:picLocks noChangeAspect="1" noChangeArrowheads="1"/>
          </p:cNvPicPr>
          <p:nvPr/>
        </p:nvPicPr>
        <p:blipFill>
          <a:blip r:embed="rId2"/>
          <a:srcRect/>
          <a:stretch>
            <a:fillRect/>
          </a:stretch>
        </p:blipFill>
        <p:spPr bwMode="auto">
          <a:xfrm>
            <a:off x="1785918" y="571480"/>
            <a:ext cx="5643602" cy="1000132"/>
          </a:xfrm>
          <a:prstGeom prst="rect">
            <a:avLst/>
          </a:prstGeom>
          <a:noFill/>
          <a:ln w="9525">
            <a:noFill/>
            <a:miter lim="800000"/>
            <a:headEnd/>
            <a:tailEnd/>
          </a:ln>
          <a:effectLst/>
        </p:spPr>
      </p:pic>
      <p:sp>
        <p:nvSpPr>
          <p:cNvPr id="7" name="橢圓 6"/>
          <p:cNvSpPr/>
          <p:nvPr/>
        </p:nvSpPr>
        <p:spPr>
          <a:xfrm>
            <a:off x="3714744" y="3786190"/>
            <a:ext cx="357190" cy="642942"/>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3987796" y="3786190"/>
            <a:ext cx="357190" cy="642942"/>
          </a:xfrm>
          <a:prstGeom prst="ellipse">
            <a:avLst/>
          </a:prstGeom>
          <a:noFill/>
          <a:ln w="158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 name="直線單箭頭接點 9"/>
          <p:cNvCxnSpPr/>
          <p:nvPr/>
        </p:nvCxnSpPr>
        <p:spPr>
          <a:xfrm rot="5400000" flipH="1" flipV="1">
            <a:off x="4181615" y="2890977"/>
            <a:ext cx="0" cy="23365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5572132" y="3929066"/>
            <a:ext cx="642942" cy="461665"/>
          </a:xfrm>
          <a:prstGeom prst="rect">
            <a:avLst/>
          </a:prstGeom>
          <a:noFill/>
        </p:spPr>
        <p:txBody>
          <a:bodyPr wrap="square" rtlCol="0">
            <a:spAutoFit/>
          </a:bodyPr>
          <a:lstStyle/>
          <a:p>
            <a:r>
              <a:rPr lang="en-US" altLang="zh-TW" sz="2400" i="1" dirty="0" smtClean="0">
                <a:latin typeface="Times New Roman" pitchFamily="18" charset="0"/>
                <a:cs typeface="Times New Roman" pitchFamily="18" charset="0"/>
              </a:rPr>
              <a:t>x</a:t>
            </a:r>
            <a:endParaRPr lang="zh-TW" altLang="en-US" sz="2400" i="1" dirty="0">
              <a:latin typeface="Times New Roman" pitchFamily="18" charset="0"/>
              <a:cs typeface="Times New Roman" pitchFamily="18" charset="0"/>
            </a:endParaRPr>
          </a:p>
        </p:txBody>
      </p:sp>
      <p:sp>
        <p:nvSpPr>
          <p:cNvPr id="12" name="橢圓 11"/>
          <p:cNvSpPr/>
          <p:nvPr/>
        </p:nvSpPr>
        <p:spPr>
          <a:xfrm>
            <a:off x="3428992" y="3786190"/>
            <a:ext cx="357190" cy="642942"/>
          </a:xfrm>
          <a:prstGeom prst="ellipse">
            <a:avLst/>
          </a:prstGeom>
          <a:noFill/>
          <a:ln w="15875">
            <a:solidFill>
              <a:srgbClr val="00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4000496" y="3929066"/>
            <a:ext cx="428628" cy="369332"/>
          </a:xfrm>
          <a:prstGeom prst="rect">
            <a:avLst/>
          </a:prstGeom>
          <a:noFill/>
        </p:spPr>
        <p:txBody>
          <a:bodyPr wrap="square" rtlCol="0">
            <a:spAutoFit/>
          </a:bodyPr>
          <a:lstStyle/>
          <a:p>
            <a:r>
              <a:rPr lang="en-US" altLang="zh-TW" b="1" i="1" dirty="0" smtClean="0">
                <a:solidFill>
                  <a:srgbClr val="FF0000"/>
                </a:solidFill>
                <a:latin typeface="Times New Roman" pitchFamily="18" charset="0"/>
                <a:cs typeface="Times New Roman" pitchFamily="18" charset="0"/>
              </a:rPr>
              <a:t>+</a:t>
            </a:r>
            <a:endParaRPr lang="zh-TW" altLang="en-US" b="1" i="1" dirty="0">
              <a:solidFill>
                <a:srgbClr val="FF0000"/>
              </a:solidFill>
              <a:latin typeface="Times New Roman" pitchFamily="18" charset="0"/>
              <a:cs typeface="Times New Roman" pitchFamily="18" charset="0"/>
            </a:endParaRPr>
          </a:p>
        </p:txBody>
      </p:sp>
      <p:sp>
        <p:nvSpPr>
          <p:cNvPr id="14" name="文字方塊 13"/>
          <p:cNvSpPr txBox="1"/>
          <p:nvPr/>
        </p:nvSpPr>
        <p:spPr>
          <a:xfrm>
            <a:off x="3454392" y="3886146"/>
            <a:ext cx="428628" cy="400110"/>
          </a:xfrm>
          <a:prstGeom prst="rect">
            <a:avLst/>
          </a:prstGeom>
          <a:noFill/>
        </p:spPr>
        <p:txBody>
          <a:bodyPr wrap="square" rtlCol="0">
            <a:spAutoFit/>
          </a:bodyPr>
          <a:lstStyle/>
          <a:p>
            <a:r>
              <a:rPr lang="en-US" altLang="zh-TW" sz="2000" b="1" i="1" dirty="0" smtClean="0">
                <a:solidFill>
                  <a:srgbClr val="0000CC"/>
                </a:solidFill>
                <a:latin typeface="Times New Roman" pitchFamily="18" charset="0"/>
                <a:cs typeface="Times New Roman" pitchFamily="18" charset="0"/>
              </a:rPr>
              <a:t>-</a:t>
            </a:r>
            <a:endParaRPr lang="zh-TW" altLang="en-US" sz="2000" b="1" i="1" dirty="0">
              <a:solidFill>
                <a:srgbClr val="0000CC"/>
              </a:solidFill>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325060" y="142852"/>
            <a:ext cx="4772025" cy="5686425"/>
          </a:xfrm>
          <a:prstGeom prst="rect">
            <a:avLst/>
          </a:prstGeom>
          <a:noFill/>
          <a:ln w="9525">
            <a:noFill/>
            <a:miter lim="800000"/>
            <a:headEnd/>
            <a:tailEnd/>
          </a:ln>
          <a:effectLst/>
        </p:spPr>
      </p:pic>
      <p:sp>
        <p:nvSpPr>
          <p:cNvPr id="5" name="矩形 4"/>
          <p:cNvSpPr/>
          <p:nvPr/>
        </p:nvSpPr>
        <p:spPr>
          <a:xfrm>
            <a:off x="5143504" y="500042"/>
            <a:ext cx="4071934" cy="1200329"/>
          </a:xfrm>
          <a:prstGeom prst="rect">
            <a:avLst/>
          </a:prstGeom>
          <a:noFill/>
        </p:spPr>
        <p:txBody>
          <a:bodyPr wrap="square">
            <a:spAutoFit/>
          </a:bodyPr>
          <a:lstStyle/>
          <a:p>
            <a:pPr>
              <a:buFont typeface="Arial" pitchFamily="34" charset="0"/>
              <a:buChar char="•"/>
            </a:pPr>
            <a:r>
              <a:rPr lang="en-US" altLang="zh-TW" dirty="0" smtClean="0">
                <a:latin typeface="Times New Roman" pitchFamily="18" charset="0"/>
                <a:cs typeface="Times New Roman" pitchFamily="18" charset="0"/>
              </a:rPr>
              <a:t> Compared to the cyclonic CVAs, the negative vorticity anomalies are usually weaker and shorter lived as they move toward the storm center</a:t>
            </a:r>
          </a:p>
        </p:txBody>
      </p:sp>
      <p:sp>
        <p:nvSpPr>
          <p:cNvPr id="6" name="文字方塊 5"/>
          <p:cNvSpPr txBox="1"/>
          <p:nvPr/>
        </p:nvSpPr>
        <p:spPr>
          <a:xfrm>
            <a:off x="3539770" y="1357298"/>
            <a:ext cx="1857388" cy="338554"/>
          </a:xfrm>
          <a:prstGeom prst="rect">
            <a:avLst/>
          </a:prstGeom>
          <a:noFill/>
        </p:spPr>
        <p:txBody>
          <a:bodyPr wrap="square" rtlCol="0">
            <a:spAutoFit/>
          </a:bodyPr>
          <a:lstStyle/>
          <a:p>
            <a:r>
              <a:rPr lang="en-US" altLang="zh-TW" sz="1600" dirty="0" smtClean="0">
                <a:solidFill>
                  <a:srgbClr val="FF0000"/>
                </a:solidFill>
              </a:rPr>
              <a:t>Northern CVA</a:t>
            </a:r>
            <a:endParaRPr lang="zh-TW" altLang="en-US" sz="1600" dirty="0">
              <a:solidFill>
                <a:srgbClr val="FF0000"/>
              </a:solidFill>
            </a:endParaRPr>
          </a:p>
        </p:txBody>
      </p:sp>
      <p:sp>
        <p:nvSpPr>
          <p:cNvPr id="7" name="文字方塊 6"/>
          <p:cNvSpPr txBox="1"/>
          <p:nvPr/>
        </p:nvSpPr>
        <p:spPr>
          <a:xfrm>
            <a:off x="1896696" y="928670"/>
            <a:ext cx="1857388" cy="338554"/>
          </a:xfrm>
          <a:prstGeom prst="rect">
            <a:avLst/>
          </a:prstGeom>
          <a:noFill/>
        </p:spPr>
        <p:txBody>
          <a:bodyPr wrap="square" rtlCol="0">
            <a:spAutoFit/>
          </a:bodyPr>
          <a:lstStyle/>
          <a:p>
            <a:r>
              <a:rPr lang="en-US" altLang="zh-TW" sz="1600" dirty="0" smtClean="0">
                <a:solidFill>
                  <a:srgbClr val="FF0000"/>
                </a:solidFill>
              </a:rPr>
              <a:t>Southern CVA</a:t>
            </a:r>
            <a:endParaRPr lang="zh-TW" altLang="en-US" sz="1600" dirty="0">
              <a:solidFill>
                <a:srgbClr val="FF0000"/>
              </a:solidFill>
            </a:endParaRPr>
          </a:p>
        </p:txBody>
      </p:sp>
      <p:cxnSp>
        <p:nvCxnSpPr>
          <p:cNvPr id="9" name="直線接點 8"/>
          <p:cNvCxnSpPr/>
          <p:nvPr/>
        </p:nvCxnSpPr>
        <p:spPr>
          <a:xfrm>
            <a:off x="214282" y="825333"/>
            <a:ext cx="5040000" cy="1588"/>
          </a:xfrm>
          <a:prstGeom prst="line">
            <a:avLst/>
          </a:prstGeom>
          <a:ln>
            <a:solidFill>
              <a:srgbClr val="0000CC"/>
            </a:solidFill>
            <a:prstDash val="dash"/>
          </a:ln>
        </p:spPr>
        <p:style>
          <a:lnRef idx="1">
            <a:schemeClr val="accent1"/>
          </a:lnRef>
          <a:fillRef idx="0">
            <a:schemeClr val="accent1"/>
          </a:fillRef>
          <a:effectRef idx="0">
            <a:schemeClr val="accent1"/>
          </a:effectRef>
          <a:fontRef idx="minor">
            <a:schemeClr val="tx1"/>
          </a:fontRef>
        </p:style>
      </p:cxnSp>
      <p:grpSp>
        <p:nvGrpSpPr>
          <p:cNvPr id="35" name="群組 34"/>
          <p:cNvGrpSpPr/>
          <p:nvPr/>
        </p:nvGrpSpPr>
        <p:grpSpPr>
          <a:xfrm>
            <a:off x="1214414" y="1928802"/>
            <a:ext cx="7000924" cy="4941364"/>
            <a:chOff x="1214414" y="1928802"/>
            <a:chExt cx="7000924" cy="4941364"/>
          </a:xfrm>
        </p:grpSpPr>
        <p:grpSp>
          <p:nvGrpSpPr>
            <p:cNvPr id="33" name="群組 32"/>
            <p:cNvGrpSpPr/>
            <p:nvPr/>
          </p:nvGrpSpPr>
          <p:grpSpPr>
            <a:xfrm>
              <a:off x="1214414" y="5500702"/>
              <a:ext cx="7000924" cy="1369464"/>
              <a:chOff x="1357290" y="5500702"/>
              <a:chExt cx="7000924" cy="1369464"/>
            </a:xfrm>
          </p:grpSpPr>
          <p:pic>
            <p:nvPicPr>
              <p:cNvPr id="10" name="Picture 2"/>
              <p:cNvPicPr>
                <a:picLocks noChangeAspect="1" noChangeArrowheads="1"/>
              </p:cNvPicPr>
              <p:nvPr/>
            </p:nvPicPr>
            <p:blipFill>
              <a:blip r:embed="rId3"/>
              <a:srcRect/>
              <a:stretch>
                <a:fillRect/>
              </a:stretch>
            </p:blipFill>
            <p:spPr bwMode="auto">
              <a:xfrm>
                <a:off x="1357290" y="5929330"/>
                <a:ext cx="7000924" cy="588940"/>
              </a:xfrm>
              <a:prstGeom prst="rect">
                <a:avLst/>
              </a:prstGeom>
              <a:noFill/>
              <a:ln w="9525">
                <a:noFill/>
                <a:miter lim="800000"/>
                <a:headEnd/>
                <a:tailEnd/>
              </a:ln>
              <a:effectLst/>
            </p:spPr>
          </p:pic>
          <p:sp>
            <p:nvSpPr>
              <p:cNvPr id="11" name="矩形 10"/>
              <p:cNvSpPr/>
              <p:nvPr/>
            </p:nvSpPr>
            <p:spPr>
              <a:xfrm>
                <a:off x="2143108" y="6000768"/>
                <a:ext cx="1571636" cy="500066"/>
              </a:xfrm>
              <a:prstGeom prst="rect">
                <a:avLst/>
              </a:prstGeom>
              <a:no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z</a:t>
                </a:r>
                <a:endParaRPr lang="zh-TW" altLang="en-US" dirty="0"/>
              </a:p>
            </p:txBody>
          </p:sp>
          <p:sp>
            <p:nvSpPr>
              <p:cNvPr id="12" name="文字方塊 11"/>
              <p:cNvSpPr txBox="1"/>
              <p:nvPr/>
            </p:nvSpPr>
            <p:spPr>
              <a:xfrm>
                <a:off x="2143108" y="6500834"/>
                <a:ext cx="3714776" cy="369332"/>
              </a:xfrm>
              <a:prstGeom prst="rect">
                <a:avLst/>
              </a:prstGeom>
              <a:noFill/>
            </p:spPr>
            <p:txBody>
              <a:bodyPr wrap="square" rtlCol="0">
                <a:spAutoFit/>
              </a:bodyPr>
              <a:lstStyle/>
              <a:p>
                <a:r>
                  <a:rPr lang="en-US" altLang="zh-TW" dirty="0" smtClean="0">
                    <a:solidFill>
                      <a:srgbClr val="0000CC"/>
                    </a:solidFill>
                  </a:rPr>
                  <a:t>Divergence of </a:t>
                </a:r>
                <a:r>
                  <a:rPr lang="en-US" altLang="zh-TW" dirty="0" err="1" smtClean="0">
                    <a:solidFill>
                      <a:srgbClr val="0000CC"/>
                    </a:solidFill>
                  </a:rPr>
                  <a:t>advective</a:t>
                </a:r>
                <a:r>
                  <a:rPr lang="en-US" altLang="zh-TW" dirty="0" smtClean="0">
                    <a:solidFill>
                      <a:srgbClr val="0000CC"/>
                    </a:solidFill>
                  </a:rPr>
                  <a:t> flux</a:t>
                </a:r>
                <a:endParaRPr lang="zh-TW" altLang="en-US" dirty="0">
                  <a:solidFill>
                    <a:srgbClr val="0000CC"/>
                  </a:solidFill>
                </a:endParaRPr>
              </a:p>
            </p:txBody>
          </p:sp>
          <p:sp>
            <p:nvSpPr>
              <p:cNvPr id="13" name="文字方塊 12"/>
              <p:cNvSpPr txBox="1"/>
              <p:nvPr/>
            </p:nvSpPr>
            <p:spPr>
              <a:xfrm>
                <a:off x="4857752" y="5500702"/>
                <a:ext cx="2857520" cy="369332"/>
              </a:xfrm>
              <a:prstGeom prst="rect">
                <a:avLst/>
              </a:prstGeom>
              <a:noFill/>
            </p:spPr>
            <p:txBody>
              <a:bodyPr wrap="square" rtlCol="0">
                <a:spAutoFit/>
              </a:bodyPr>
              <a:lstStyle/>
              <a:p>
                <a:pPr algn="ctr"/>
                <a:r>
                  <a:rPr lang="en-US" altLang="zh-TW" dirty="0" smtClean="0">
                    <a:solidFill>
                      <a:srgbClr val="FF0000"/>
                    </a:solidFill>
                  </a:rPr>
                  <a:t>nonadvective flux</a:t>
                </a:r>
                <a:endParaRPr lang="zh-TW" altLang="en-US" dirty="0">
                  <a:solidFill>
                    <a:srgbClr val="FF0000"/>
                  </a:solidFill>
                </a:endParaRPr>
              </a:p>
            </p:txBody>
          </p:sp>
          <p:sp>
            <p:nvSpPr>
              <p:cNvPr id="14" name="矩形 13"/>
              <p:cNvSpPr/>
              <p:nvPr/>
            </p:nvSpPr>
            <p:spPr>
              <a:xfrm>
                <a:off x="4286248" y="6000768"/>
                <a:ext cx="1620000" cy="500066"/>
              </a:xfrm>
              <a:prstGeom prst="rect">
                <a:avLst/>
              </a:prstGeom>
              <a:no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 name="矩形 14"/>
              <p:cNvSpPr/>
              <p:nvPr/>
            </p:nvSpPr>
            <p:spPr>
              <a:xfrm>
                <a:off x="3775549" y="6000768"/>
                <a:ext cx="468000" cy="50006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5929322" y="6000768"/>
                <a:ext cx="1428760" cy="50006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 name="直線單箭頭接點 17"/>
              <p:cNvCxnSpPr/>
              <p:nvPr/>
            </p:nvCxnSpPr>
            <p:spPr>
              <a:xfrm rot="16200000" flipH="1">
                <a:off x="7000892" y="5786454"/>
                <a:ext cx="214314"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rot="10800000" flipV="1">
                <a:off x="4000496" y="5715016"/>
                <a:ext cx="1500198"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a:endCxn id="14" idx="2"/>
              </p:cNvCxnSpPr>
              <p:nvPr/>
            </p:nvCxnSpPr>
            <p:spPr>
              <a:xfrm flipV="1">
                <a:off x="4857752" y="6500834"/>
                <a:ext cx="238496"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a:xfrm rot="16200000" flipV="1">
                <a:off x="2750331" y="6393677"/>
                <a:ext cx="285752"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4" name="群組 33"/>
            <p:cNvGrpSpPr/>
            <p:nvPr/>
          </p:nvGrpSpPr>
          <p:grpSpPr>
            <a:xfrm>
              <a:off x="5214942" y="1928802"/>
              <a:ext cx="1928826" cy="1592902"/>
              <a:chOff x="5214942" y="1928802"/>
              <a:chExt cx="1928826" cy="1592902"/>
            </a:xfrm>
          </p:grpSpPr>
          <p:sp>
            <p:nvSpPr>
              <p:cNvPr id="28" name="直線圖說文字 1 27"/>
              <p:cNvSpPr/>
              <p:nvPr/>
            </p:nvSpPr>
            <p:spPr>
              <a:xfrm>
                <a:off x="5214942" y="1928802"/>
                <a:ext cx="1928826" cy="285752"/>
              </a:xfrm>
              <a:prstGeom prst="borderCallout1">
                <a:avLst>
                  <a:gd name="adj1" fmla="val 48517"/>
                  <a:gd name="adj2" fmla="val -215"/>
                  <a:gd name="adj3" fmla="val 155910"/>
                  <a:gd name="adj4" fmla="val -30756"/>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smtClean="0">
                    <a:solidFill>
                      <a:schemeClr val="tx1"/>
                    </a:solidFill>
                  </a:rPr>
                  <a:t>vorticity tendency</a:t>
                </a:r>
                <a:endParaRPr lang="zh-TW" altLang="en-US" dirty="0">
                  <a:solidFill>
                    <a:schemeClr val="tx1"/>
                  </a:solidFill>
                </a:endParaRPr>
              </a:p>
            </p:txBody>
          </p:sp>
          <p:sp>
            <p:nvSpPr>
              <p:cNvPr id="29" name="直線圖說文字 1 28"/>
              <p:cNvSpPr/>
              <p:nvPr/>
            </p:nvSpPr>
            <p:spPr>
              <a:xfrm>
                <a:off x="5214942" y="2357430"/>
                <a:ext cx="1928826" cy="285752"/>
              </a:xfrm>
              <a:prstGeom prst="borderCallout1">
                <a:avLst>
                  <a:gd name="adj1" fmla="val 48517"/>
                  <a:gd name="adj2" fmla="val -215"/>
                  <a:gd name="adj3" fmla="val 92655"/>
                  <a:gd name="adj4" fmla="val -37206"/>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err="1" smtClean="0">
                    <a:solidFill>
                      <a:schemeClr val="tx1"/>
                    </a:solidFill>
                  </a:rPr>
                  <a:t>advective</a:t>
                </a:r>
                <a:r>
                  <a:rPr lang="en-US" altLang="zh-TW" dirty="0" smtClean="0">
                    <a:solidFill>
                      <a:schemeClr val="tx1"/>
                    </a:solidFill>
                  </a:rPr>
                  <a:t> flux</a:t>
                </a:r>
                <a:endParaRPr lang="zh-TW" altLang="en-US" dirty="0">
                  <a:solidFill>
                    <a:schemeClr val="tx1"/>
                  </a:solidFill>
                </a:endParaRPr>
              </a:p>
            </p:txBody>
          </p:sp>
          <p:sp>
            <p:nvSpPr>
              <p:cNvPr id="30" name="直線圖說文字 1 29"/>
              <p:cNvSpPr/>
              <p:nvPr/>
            </p:nvSpPr>
            <p:spPr>
              <a:xfrm>
                <a:off x="5214942" y="2786058"/>
                <a:ext cx="1928826" cy="285752"/>
              </a:xfrm>
              <a:prstGeom prst="borderCallout1">
                <a:avLst>
                  <a:gd name="adj1" fmla="val 48517"/>
                  <a:gd name="adj2" fmla="val -215"/>
                  <a:gd name="adj3" fmla="val 70330"/>
                  <a:gd name="adj4" fmla="val -45640"/>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smtClean="0">
                    <a:solidFill>
                      <a:schemeClr val="tx1"/>
                    </a:solidFill>
                  </a:rPr>
                  <a:t>nonadvective flux</a:t>
                </a:r>
                <a:endParaRPr lang="zh-TW" altLang="en-US" dirty="0">
                  <a:solidFill>
                    <a:schemeClr val="tx1"/>
                  </a:solidFill>
                </a:endParaRPr>
              </a:p>
            </p:txBody>
          </p:sp>
          <p:sp>
            <p:nvSpPr>
              <p:cNvPr id="31" name="直線圖說文字 1 30"/>
              <p:cNvSpPr/>
              <p:nvPr/>
            </p:nvSpPr>
            <p:spPr>
              <a:xfrm>
                <a:off x="5214942" y="3235952"/>
                <a:ext cx="1928826" cy="285752"/>
              </a:xfrm>
              <a:prstGeom prst="borderCallout1">
                <a:avLst>
                  <a:gd name="adj1" fmla="val 48517"/>
                  <a:gd name="adj2" fmla="val -215"/>
                  <a:gd name="adj3" fmla="val 114981"/>
                  <a:gd name="adj4" fmla="val -35497"/>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smtClean="0">
                    <a:solidFill>
                      <a:schemeClr val="tx1"/>
                    </a:solidFill>
                  </a:rPr>
                  <a:t>horizontal div.</a:t>
                </a:r>
                <a:endParaRPr lang="zh-TW" altLang="en-US" dirty="0">
                  <a:solidFill>
                    <a:schemeClr val="tx1"/>
                  </a:solidFill>
                </a:endParaRPr>
              </a:p>
            </p:txBody>
          </p:sp>
        </p:grpSp>
      </p:grpSp>
      <p:cxnSp>
        <p:nvCxnSpPr>
          <p:cNvPr id="37" name="直線接點 36"/>
          <p:cNvCxnSpPr/>
          <p:nvPr/>
        </p:nvCxnSpPr>
        <p:spPr>
          <a:xfrm rot="5400000" flipH="1" flipV="1">
            <a:off x="2093518" y="3042322"/>
            <a:ext cx="1800000" cy="1588"/>
          </a:xfrm>
          <a:prstGeom prst="line">
            <a:avLst/>
          </a:prstGeom>
          <a:ln w="12700">
            <a:solidFill>
              <a:srgbClr val="0000CC"/>
            </a:solidFill>
            <a:prstDash val="dash"/>
          </a:ln>
        </p:spPr>
        <p:style>
          <a:lnRef idx="1">
            <a:schemeClr val="accent1"/>
          </a:lnRef>
          <a:fillRef idx="0">
            <a:schemeClr val="accent1"/>
          </a:fillRef>
          <a:effectRef idx="0">
            <a:schemeClr val="accent1"/>
          </a:effectRef>
          <a:fontRef idx="minor">
            <a:schemeClr val="tx1"/>
          </a:fontRef>
        </p:style>
      </p:cxnSp>
      <p:grpSp>
        <p:nvGrpSpPr>
          <p:cNvPr id="41" name="群組 40"/>
          <p:cNvGrpSpPr/>
          <p:nvPr/>
        </p:nvGrpSpPr>
        <p:grpSpPr>
          <a:xfrm>
            <a:off x="5214942" y="3857628"/>
            <a:ext cx="3696332" cy="1477328"/>
            <a:chOff x="5214942" y="3857628"/>
            <a:chExt cx="3696332" cy="1477328"/>
          </a:xfrm>
        </p:grpSpPr>
        <p:sp>
          <p:nvSpPr>
            <p:cNvPr id="38" name="矩形 37"/>
            <p:cNvSpPr/>
            <p:nvPr/>
          </p:nvSpPr>
          <p:spPr>
            <a:xfrm>
              <a:off x="5214942" y="3857628"/>
              <a:ext cx="3696332" cy="1477328"/>
            </a:xfrm>
            <a:prstGeom prst="rect">
              <a:avLst/>
            </a:prstGeom>
            <a:solidFill>
              <a:schemeClr val="tx2">
                <a:lumMod val="20000"/>
                <a:lumOff val="80000"/>
              </a:schemeClr>
            </a:solidFill>
          </p:spPr>
          <p:txBody>
            <a:bodyPr wrap="none">
              <a:spAutoFit/>
            </a:bodyPr>
            <a:lstStyle/>
            <a:p>
              <a:pPr algn="ctr"/>
              <a:r>
                <a:rPr lang="en-US" altLang="zh-TW" dirty="0" err="1" smtClean="0"/>
                <a:t>advective</a:t>
              </a:r>
              <a:r>
                <a:rPr lang="en-US" altLang="zh-TW" dirty="0" smtClean="0"/>
                <a:t> flux + </a:t>
              </a:r>
              <a:r>
                <a:rPr lang="en-US" altLang="zh-TW" dirty="0" err="1" smtClean="0"/>
                <a:t>subgrid</a:t>
              </a:r>
              <a:r>
                <a:rPr lang="en-US" altLang="zh-TW" dirty="0" smtClean="0"/>
                <a:t>-scale process</a:t>
              </a:r>
            </a:p>
            <a:p>
              <a:pPr algn="ctr"/>
              <a:r>
                <a:rPr lang="en-US" altLang="zh-TW" dirty="0" smtClean="0"/>
                <a:t>&gt;</a:t>
              </a:r>
            </a:p>
            <a:p>
              <a:pPr algn="ctr"/>
              <a:r>
                <a:rPr lang="en-US" altLang="zh-TW" dirty="0" smtClean="0"/>
                <a:t>nonadvective flux</a:t>
              </a:r>
            </a:p>
            <a:p>
              <a:pPr algn="ctr"/>
              <a:endParaRPr lang="en-US" altLang="zh-TW" dirty="0" smtClean="0"/>
            </a:p>
            <a:p>
              <a:pPr algn="ctr"/>
              <a:r>
                <a:rPr lang="en-US" altLang="zh-TW" dirty="0" smtClean="0"/>
                <a:t>decay of negative CVA </a:t>
              </a:r>
              <a:endParaRPr lang="zh-TW" altLang="en-US" dirty="0"/>
            </a:p>
          </p:txBody>
        </p:sp>
        <p:cxnSp>
          <p:nvCxnSpPr>
            <p:cNvPr id="40" name="直線單箭頭接點 39"/>
            <p:cNvCxnSpPr/>
            <p:nvPr/>
          </p:nvCxnSpPr>
          <p:spPr>
            <a:xfrm rot="5400000">
              <a:off x="6908188" y="4896505"/>
              <a:ext cx="285752"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2" name="直線接點 31"/>
          <p:cNvCxnSpPr/>
          <p:nvPr/>
        </p:nvCxnSpPr>
        <p:spPr>
          <a:xfrm>
            <a:off x="214282" y="3025772"/>
            <a:ext cx="5040000" cy="1588"/>
          </a:xfrm>
          <a:prstGeom prst="line">
            <a:avLst/>
          </a:prstGeom>
          <a:ln>
            <a:solidFill>
              <a:srgbClr val="0000CC"/>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linds(horizontal)">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TW" altLang="en-US" dirty="0"/>
          </a:p>
        </p:txBody>
      </p:sp>
      <p:pic>
        <p:nvPicPr>
          <p:cNvPr id="16386" name="Picture 2"/>
          <p:cNvPicPr>
            <a:picLocks noChangeAspect="1" noChangeArrowheads="1"/>
          </p:cNvPicPr>
          <p:nvPr/>
        </p:nvPicPr>
        <p:blipFill>
          <a:blip r:embed="rId3"/>
          <a:srcRect/>
          <a:stretch>
            <a:fillRect/>
          </a:stretch>
        </p:blipFill>
        <p:spPr bwMode="auto">
          <a:xfrm>
            <a:off x="4500562" y="1357298"/>
            <a:ext cx="3528000" cy="4206461"/>
          </a:xfrm>
          <a:prstGeom prst="rect">
            <a:avLst/>
          </a:prstGeom>
          <a:noFill/>
          <a:ln w="9525">
            <a:noFill/>
            <a:miter lim="800000"/>
            <a:headEnd/>
            <a:tailEnd/>
          </a:ln>
          <a:effectLst/>
        </p:spPr>
      </p:pic>
      <p:sp>
        <p:nvSpPr>
          <p:cNvPr id="5" name="標題 1"/>
          <p:cNvSpPr txBox="1">
            <a:spLocks/>
          </p:cNvSpPr>
          <p:nvPr/>
        </p:nvSpPr>
        <p:spPr>
          <a:xfrm>
            <a:off x="0" y="0"/>
            <a:ext cx="9144000" cy="1000108"/>
          </a:xfrm>
          <a:prstGeom prst="rect">
            <a:avLst/>
          </a:prstGeom>
          <a:solidFill>
            <a:srgbClr val="070092"/>
          </a:solidFill>
        </p:spPr>
        <p:txBody>
          <a:bodyPr vert="horz" lIns="91440" tIns="45720" rIns="91440" bIns="45720" rtlCol="0" anchor="ctr">
            <a:normAutofit/>
          </a:bodyPr>
          <a:lstStyle/>
          <a:p>
            <a:pPr algn="ctr">
              <a:lnSpc>
                <a:spcPct val="80000"/>
              </a:lnSpc>
            </a:pPr>
            <a:r>
              <a:rPr lang="en-US" altLang="zh-TW" sz="2800" dirty="0" smtClean="0">
                <a:solidFill>
                  <a:schemeClr val="bg1"/>
                </a:solidFill>
              </a:rPr>
              <a:t>5. Cluster-scale processes occurring during the</a:t>
            </a:r>
          </a:p>
          <a:p>
            <a:pPr algn="ctr">
              <a:lnSpc>
                <a:spcPct val="80000"/>
              </a:lnSpc>
            </a:pPr>
            <a:r>
              <a:rPr lang="en-US" altLang="zh-TW" sz="2800" dirty="0" smtClean="0">
                <a:solidFill>
                  <a:schemeClr val="bg1"/>
                </a:solidFill>
              </a:rPr>
              <a:t>developing stage of Hurricane Dolly</a:t>
            </a:r>
            <a:endParaRPr kumimoji="0" lang="zh-TW" altLang="en-US" sz="2800" b="1" i="0" u="none" strike="noStrike" kern="1200" cap="none" spc="0" normalizeH="0" baseline="0" noProof="0" dirty="0" smtClean="0">
              <a:ln>
                <a:noFill/>
              </a:ln>
              <a:solidFill>
                <a:schemeClr val="bg1"/>
              </a:solidFill>
              <a:effectLst/>
              <a:uLnTx/>
              <a:uFillTx/>
              <a:latin typeface="+mj-lt"/>
              <a:ea typeface="+mj-ea"/>
              <a:cs typeface="+mj-cs"/>
            </a:endParaRPr>
          </a:p>
        </p:txBody>
      </p:sp>
      <p:pic>
        <p:nvPicPr>
          <p:cNvPr id="2050" name="Picture 2"/>
          <p:cNvPicPr>
            <a:picLocks noChangeAspect="1" noChangeArrowheads="1"/>
          </p:cNvPicPr>
          <p:nvPr/>
        </p:nvPicPr>
        <p:blipFill>
          <a:blip r:embed="rId4"/>
          <a:srcRect/>
          <a:stretch>
            <a:fillRect/>
          </a:stretch>
        </p:blipFill>
        <p:spPr bwMode="auto">
          <a:xfrm>
            <a:off x="885823" y="1357298"/>
            <a:ext cx="3400425" cy="3667125"/>
          </a:xfrm>
          <a:prstGeom prst="rect">
            <a:avLst/>
          </a:prstGeom>
          <a:noFill/>
          <a:ln w="9525">
            <a:noFill/>
            <a:miter lim="800000"/>
            <a:headEnd/>
            <a:tailEnd/>
          </a:ln>
          <a:effectLst/>
        </p:spPr>
      </p:pic>
      <p:sp>
        <p:nvSpPr>
          <p:cNvPr id="7" name="矩形 6"/>
          <p:cNvSpPr/>
          <p:nvPr/>
        </p:nvSpPr>
        <p:spPr>
          <a:xfrm>
            <a:off x="1756675" y="1428736"/>
            <a:ext cx="1672317" cy="369332"/>
          </a:xfrm>
          <a:prstGeom prst="rect">
            <a:avLst/>
          </a:prstGeom>
        </p:spPr>
        <p:txBody>
          <a:bodyPr wrap="none">
            <a:spAutoFit/>
          </a:bodyPr>
          <a:lstStyle/>
          <a:p>
            <a:r>
              <a:rPr lang="en-US" altLang="zh-TW" dirty="0" smtClean="0"/>
              <a:t>0300 UTC 22 Jul</a:t>
            </a:r>
            <a:endParaRPr lang="zh-TW" altLang="en-US" dirty="0"/>
          </a:p>
        </p:txBody>
      </p:sp>
      <p:sp>
        <p:nvSpPr>
          <p:cNvPr id="8" name="矩形 7"/>
          <p:cNvSpPr/>
          <p:nvPr/>
        </p:nvSpPr>
        <p:spPr>
          <a:xfrm>
            <a:off x="7358082" y="2906909"/>
            <a:ext cx="1343188" cy="307777"/>
          </a:xfrm>
          <a:prstGeom prst="rect">
            <a:avLst/>
          </a:prstGeom>
        </p:spPr>
        <p:txBody>
          <a:bodyPr wrap="none">
            <a:spAutoFit/>
          </a:bodyPr>
          <a:lstStyle/>
          <a:p>
            <a:r>
              <a:rPr lang="en-US" altLang="zh-TW" sz="1400" dirty="0" smtClean="0"/>
              <a:t>0200 UTC 21 Jul</a:t>
            </a:r>
            <a:endParaRPr lang="zh-TW" altLang="en-US" sz="1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314328" y="571480"/>
            <a:ext cx="4154372" cy="6062681"/>
          </a:xfrm>
          <a:prstGeom prst="rect">
            <a:avLst/>
          </a:prstGeom>
          <a:noFill/>
          <a:ln w="9525">
            <a:noFill/>
            <a:miter lim="800000"/>
            <a:headEnd/>
            <a:tailEnd/>
          </a:ln>
          <a:effectLst/>
        </p:spPr>
      </p:pic>
      <p:sp>
        <p:nvSpPr>
          <p:cNvPr id="5" name="標題 1"/>
          <p:cNvSpPr txBox="1">
            <a:spLocks/>
          </p:cNvSpPr>
          <p:nvPr/>
        </p:nvSpPr>
        <p:spPr>
          <a:xfrm>
            <a:off x="0" y="0"/>
            <a:ext cx="9144000" cy="357166"/>
          </a:xfrm>
          <a:prstGeom prst="rect">
            <a:avLst/>
          </a:prstGeom>
          <a:solidFill>
            <a:srgbClr val="070092"/>
          </a:solidFill>
        </p:spPr>
        <p:txBody>
          <a:bodyPr vert="horz" lIns="91440" tIns="45720" rIns="91440" bIns="45720" rtlCol="0" anchor="ctr">
            <a:normAutofit fontScale="97500"/>
          </a:bodyPr>
          <a:lstStyle/>
          <a:p>
            <a:pPr>
              <a:lnSpc>
                <a:spcPct val="80000"/>
              </a:lnSpc>
            </a:pPr>
            <a:r>
              <a:rPr lang="en-US" altLang="zh-TW" dirty="0" smtClean="0">
                <a:solidFill>
                  <a:schemeClr val="bg1"/>
                </a:solidFill>
              </a:rPr>
              <a:t>      5.  Cluster-scale processes </a:t>
            </a:r>
            <a:endParaRPr lang="zh-TW" altLang="en-US" b="1" dirty="0" smtClean="0">
              <a:solidFill>
                <a:schemeClr val="bg1"/>
              </a:solidFill>
            </a:endParaRPr>
          </a:p>
        </p:txBody>
      </p:sp>
      <p:grpSp>
        <p:nvGrpSpPr>
          <p:cNvPr id="12" name="群組 11"/>
          <p:cNvGrpSpPr/>
          <p:nvPr/>
        </p:nvGrpSpPr>
        <p:grpSpPr>
          <a:xfrm>
            <a:off x="5500694" y="571480"/>
            <a:ext cx="2119760" cy="2286016"/>
            <a:chOff x="4714877" y="571481"/>
            <a:chExt cx="2119760" cy="2286016"/>
          </a:xfrm>
        </p:grpSpPr>
        <p:pic>
          <p:nvPicPr>
            <p:cNvPr id="6" name="Picture 2"/>
            <p:cNvPicPr>
              <a:picLocks noChangeAspect="1" noChangeArrowheads="1"/>
            </p:cNvPicPr>
            <p:nvPr/>
          </p:nvPicPr>
          <p:blipFill>
            <a:blip r:embed="rId3"/>
            <a:srcRect/>
            <a:stretch>
              <a:fillRect/>
            </a:stretch>
          </p:blipFill>
          <p:spPr bwMode="auto">
            <a:xfrm>
              <a:off x="4714877" y="571481"/>
              <a:ext cx="2119760" cy="2286016"/>
            </a:xfrm>
            <a:prstGeom prst="rect">
              <a:avLst/>
            </a:prstGeom>
            <a:noFill/>
            <a:ln w="9525">
              <a:noFill/>
              <a:miter lim="800000"/>
              <a:headEnd/>
              <a:tailEnd/>
            </a:ln>
            <a:effectLst/>
          </p:spPr>
        </p:pic>
        <p:sp>
          <p:nvSpPr>
            <p:cNvPr id="7" name="矩形 6"/>
            <p:cNvSpPr/>
            <p:nvPr/>
          </p:nvSpPr>
          <p:spPr>
            <a:xfrm>
              <a:off x="5593565" y="1693222"/>
              <a:ext cx="396000" cy="396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6125363" y="1350387"/>
              <a:ext cx="396000" cy="396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9" name="矩形 8"/>
          <p:cNvSpPr/>
          <p:nvPr/>
        </p:nvSpPr>
        <p:spPr>
          <a:xfrm>
            <a:off x="1523299" y="567728"/>
            <a:ext cx="1884427" cy="307777"/>
          </a:xfrm>
          <a:prstGeom prst="rect">
            <a:avLst/>
          </a:prstGeom>
        </p:spPr>
        <p:txBody>
          <a:bodyPr wrap="none">
            <a:spAutoFit/>
          </a:bodyPr>
          <a:lstStyle/>
          <a:p>
            <a:r>
              <a:rPr lang="en-US" altLang="zh-TW" sz="1400" dirty="0" smtClean="0">
                <a:solidFill>
                  <a:srgbClr val="0000CC"/>
                </a:solidFill>
              </a:rPr>
              <a:t>188-m relative vorticity</a:t>
            </a:r>
            <a:endParaRPr lang="zh-TW" altLang="en-US" sz="1400" dirty="0">
              <a:solidFill>
                <a:srgbClr val="0000CC"/>
              </a:solidFill>
            </a:endParaRPr>
          </a:p>
        </p:txBody>
      </p:sp>
      <p:sp>
        <p:nvSpPr>
          <p:cNvPr id="10" name="矩形 9"/>
          <p:cNvSpPr/>
          <p:nvPr/>
        </p:nvSpPr>
        <p:spPr>
          <a:xfrm>
            <a:off x="928662" y="1406711"/>
            <a:ext cx="3000380" cy="307777"/>
          </a:xfrm>
          <a:prstGeom prst="rect">
            <a:avLst/>
          </a:prstGeom>
        </p:spPr>
        <p:txBody>
          <a:bodyPr wrap="square">
            <a:spAutoFit/>
          </a:bodyPr>
          <a:lstStyle/>
          <a:p>
            <a:pPr algn="ctr"/>
            <a:r>
              <a:rPr lang="en-US" altLang="zh-TW" sz="1400" dirty="0" smtClean="0">
                <a:solidFill>
                  <a:srgbClr val="0000CC"/>
                </a:solidFill>
              </a:rPr>
              <a:t>0–12-km averaged diabatic heating</a:t>
            </a:r>
            <a:endParaRPr lang="zh-TW" altLang="en-US" sz="1400" dirty="0">
              <a:solidFill>
                <a:srgbClr val="0000CC"/>
              </a:solidFill>
            </a:endParaRPr>
          </a:p>
        </p:txBody>
      </p:sp>
      <p:sp>
        <p:nvSpPr>
          <p:cNvPr id="11" name="矩形 10"/>
          <p:cNvSpPr/>
          <p:nvPr/>
        </p:nvSpPr>
        <p:spPr>
          <a:xfrm>
            <a:off x="1659068" y="2235820"/>
            <a:ext cx="1627048" cy="307777"/>
          </a:xfrm>
          <a:prstGeom prst="rect">
            <a:avLst/>
          </a:prstGeom>
        </p:spPr>
        <p:txBody>
          <a:bodyPr wrap="none">
            <a:spAutoFit/>
          </a:bodyPr>
          <a:lstStyle/>
          <a:p>
            <a:r>
              <a:rPr lang="en-US" altLang="zh-TW" sz="1400" dirty="0" smtClean="0">
                <a:solidFill>
                  <a:srgbClr val="0000CC"/>
                </a:solidFill>
              </a:rPr>
              <a:t>surface-based CAPE</a:t>
            </a:r>
            <a:endParaRPr lang="zh-TW" altLang="en-US" sz="1400" dirty="0">
              <a:solidFill>
                <a:srgbClr val="0000CC"/>
              </a:solidFill>
            </a:endParaRPr>
          </a:p>
        </p:txBody>
      </p:sp>
      <p:sp>
        <p:nvSpPr>
          <p:cNvPr id="13" name="矩形 12"/>
          <p:cNvSpPr/>
          <p:nvPr/>
        </p:nvSpPr>
        <p:spPr>
          <a:xfrm>
            <a:off x="4643438" y="3000372"/>
            <a:ext cx="4429156" cy="3570208"/>
          </a:xfrm>
          <a:prstGeom prst="rect">
            <a:avLst/>
          </a:prstGeom>
        </p:spPr>
        <p:txBody>
          <a:bodyPr wrap="square">
            <a:spAutoFit/>
          </a:bodyPr>
          <a:lstStyle/>
          <a:p>
            <a:pPr>
              <a:spcBef>
                <a:spcPts val="600"/>
              </a:spcBef>
              <a:buFont typeface="Arial" pitchFamily="34" charset="0"/>
              <a:buChar char="•"/>
            </a:pPr>
            <a:r>
              <a:rPr lang="en-US" altLang="zh-TW" dirty="0" smtClean="0">
                <a:latin typeface="Times New Roman" pitchFamily="18" charset="0"/>
                <a:cs typeface="Times New Roman" pitchFamily="18" charset="0"/>
              </a:rPr>
              <a:t>  The significant increase in vorticity is usually accompanied by a decrease in CAPE and an increase in diabatic heating;</a:t>
            </a:r>
          </a:p>
          <a:p>
            <a:pPr>
              <a:spcBef>
                <a:spcPts val="600"/>
              </a:spcBef>
              <a:buFont typeface="Arial" pitchFamily="34" charset="0"/>
              <a:buChar char="•"/>
            </a:pPr>
            <a:r>
              <a:rPr lang="en-US" altLang="zh-TW" dirty="0" smtClean="0">
                <a:latin typeface="Times New Roman" pitchFamily="18" charset="0"/>
                <a:cs typeface="Times New Roman" pitchFamily="18" charset="0"/>
              </a:rPr>
              <a:t>  While in the episode that the vorticity is nearly stationary or decreasing, the CAPE usually accumulates and the diabatic heating is simultaneously reduced</a:t>
            </a:r>
          </a:p>
          <a:p>
            <a:pPr>
              <a:spcBef>
                <a:spcPts val="600"/>
              </a:spcBef>
              <a:buFont typeface="Arial" pitchFamily="34" charset="0"/>
              <a:buChar char="•"/>
            </a:pPr>
            <a:r>
              <a:rPr lang="en-US" altLang="zh-TW" dirty="0" smtClean="0">
                <a:latin typeface="Times New Roman" pitchFamily="18" charset="0"/>
                <a:cs typeface="Times New Roman" pitchFamily="18" charset="0"/>
              </a:rPr>
              <a:t> Similar relationships between patterns of vorticity and CAPE on the cluster and convective scales indicate that there are self-similarities that exist in the vortex at different scales</a:t>
            </a:r>
            <a:endParaRPr lang="zh-TW" altLang="en-US" dirty="0">
              <a:latin typeface="Times New Roman" pitchFamily="18" charset="0"/>
              <a:cs typeface="Times New Roman" pitchFamily="18" charset="0"/>
            </a:endParaRPr>
          </a:p>
        </p:txBody>
      </p:sp>
      <p:cxnSp>
        <p:nvCxnSpPr>
          <p:cNvPr id="14" name="直線接點 13"/>
          <p:cNvCxnSpPr/>
          <p:nvPr/>
        </p:nvCxnSpPr>
        <p:spPr>
          <a:xfrm rot="5400000" flipH="1" flipV="1">
            <a:off x="-201840" y="1866124"/>
            <a:ext cx="2448000" cy="1588"/>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rot="5400000" flipH="1" flipV="1">
            <a:off x="203933" y="1866125"/>
            <a:ext cx="2448000" cy="1588"/>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rot="5400000" flipH="1" flipV="1">
            <a:off x="1457919" y="1866125"/>
            <a:ext cx="2448000" cy="1588"/>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rot="5400000" flipH="1" flipV="1">
            <a:off x="1957985" y="1866125"/>
            <a:ext cx="2448000" cy="1588"/>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rot="5400000" flipH="1" flipV="1">
            <a:off x="-365981" y="4500854"/>
            <a:ext cx="2448000" cy="1588"/>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rot="5400000" flipH="1" flipV="1">
            <a:off x="82324" y="4500855"/>
            <a:ext cx="2448000" cy="1588"/>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rot="5400000" flipH="1" flipV="1">
            <a:off x="1085633" y="4509329"/>
            <a:ext cx="2448000" cy="1588"/>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rot="5400000" flipH="1" flipV="1">
            <a:off x="2204198" y="4509330"/>
            <a:ext cx="2448000" cy="1588"/>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1357290" y="571480"/>
            <a:ext cx="6429420" cy="4898303"/>
          </a:xfrm>
          <a:prstGeom prst="rect">
            <a:avLst/>
          </a:prstGeom>
          <a:noFill/>
          <a:ln w="9525">
            <a:noFill/>
            <a:miter lim="800000"/>
            <a:headEnd/>
            <a:tailEnd/>
          </a:ln>
          <a:effectLst/>
        </p:spPr>
      </p:pic>
      <p:sp>
        <p:nvSpPr>
          <p:cNvPr id="3" name="標題 1"/>
          <p:cNvSpPr txBox="1">
            <a:spLocks/>
          </p:cNvSpPr>
          <p:nvPr/>
        </p:nvSpPr>
        <p:spPr>
          <a:xfrm>
            <a:off x="0" y="0"/>
            <a:ext cx="9144000" cy="357166"/>
          </a:xfrm>
          <a:prstGeom prst="rect">
            <a:avLst/>
          </a:prstGeom>
          <a:solidFill>
            <a:srgbClr val="070092"/>
          </a:solidFill>
        </p:spPr>
        <p:txBody>
          <a:bodyPr vert="horz" lIns="91440" tIns="45720" rIns="91440" bIns="45720" rtlCol="0" anchor="ctr">
            <a:normAutofit fontScale="97500"/>
          </a:bodyPr>
          <a:lstStyle/>
          <a:p>
            <a:pPr>
              <a:lnSpc>
                <a:spcPct val="80000"/>
              </a:lnSpc>
            </a:pPr>
            <a:r>
              <a:rPr lang="en-US" altLang="zh-TW" dirty="0" smtClean="0">
                <a:solidFill>
                  <a:schemeClr val="bg1"/>
                </a:solidFill>
              </a:rPr>
              <a:t>      5.  Cluster-scale processes </a:t>
            </a:r>
            <a:endParaRPr lang="zh-TW" altLang="en-US" b="1" dirty="0" smtClean="0">
              <a:solidFill>
                <a:schemeClr val="bg1"/>
              </a:solidFill>
            </a:endParaRPr>
          </a:p>
        </p:txBody>
      </p:sp>
      <p:sp>
        <p:nvSpPr>
          <p:cNvPr id="4" name="矩形 3"/>
          <p:cNvSpPr/>
          <p:nvPr/>
        </p:nvSpPr>
        <p:spPr>
          <a:xfrm>
            <a:off x="1071538" y="5577504"/>
            <a:ext cx="7072362" cy="923330"/>
          </a:xfrm>
          <a:prstGeom prst="rect">
            <a:avLst/>
          </a:prstGeom>
        </p:spPr>
        <p:txBody>
          <a:bodyPr wrap="square">
            <a:spAutoFit/>
          </a:bodyPr>
          <a:lstStyle/>
          <a:p>
            <a:pPr marL="180975" indent="-180975">
              <a:buFont typeface="Arial" pitchFamily="34" charset="0"/>
              <a:buChar char="•"/>
            </a:pPr>
            <a:r>
              <a:rPr lang="en-US" altLang="zh-TW" dirty="0" smtClean="0">
                <a:latin typeface="Times New Roman" pitchFamily="18" charset="0"/>
                <a:cs typeface="Times New Roman" pitchFamily="18" charset="0"/>
              </a:rPr>
              <a:t>Instead of moving outward from the storm-centered area, the negative vorticity anomaly surrounded by the positive vorticity anomalies decays gradually and finally disappears</a:t>
            </a:r>
            <a:endParaRPr lang="zh-TW" altLang="en-US" dirty="0">
              <a:latin typeface="Times New Roman" pitchFamily="18" charset="0"/>
              <a:cs typeface="Times New Roman" pitchFamily="18" charset="0"/>
            </a:endParaRPr>
          </a:p>
        </p:txBody>
      </p:sp>
      <p:sp>
        <p:nvSpPr>
          <p:cNvPr id="5" name="文字方塊 4"/>
          <p:cNvSpPr txBox="1"/>
          <p:nvPr/>
        </p:nvSpPr>
        <p:spPr>
          <a:xfrm>
            <a:off x="1428728" y="4572008"/>
            <a:ext cx="1142976" cy="307777"/>
          </a:xfrm>
          <a:prstGeom prst="rect">
            <a:avLst/>
          </a:prstGeom>
          <a:noFill/>
        </p:spPr>
        <p:txBody>
          <a:bodyPr wrap="square" rtlCol="0">
            <a:spAutoFit/>
          </a:bodyPr>
          <a:lstStyle/>
          <a:p>
            <a:r>
              <a:rPr lang="en-US" altLang="zh-TW" sz="1400" dirty="0" smtClean="0">
                <a:solidFill>
                  <a:srgbClr val="FF0000"/>
                </a:solidFill>
              </a:rPr>
              <a:t>0900 UTC 22</a:t>
            </a:r>
            <a:endParaRPr lang="zh-TW" altLang="en-US" sz="1400" dirty="0">
              <a:solidFill>
                <a:srgbClr val="FF0000"/>
              </a:solidFill>
            </a:endParaRPr>
          </a:p>
        </p:txBody>
      </p:sp>
      <p:sp>
        <p:nvSpPr>
          <p:cNvPr id="6" name="文字方塊 5"/>
          <p:cNvSpPr txBox="1"/>
          <p:nvPr/>
        </p:nvSpPr>
        <p:spPr>
          <a:xfrm>
            <a:off x="3500430" y="4572008"/>
            <a:ext cx="1142976" cy="307777"/>
          </a:xfrm>
          <a:prstGeom prst="rect">
            <a:avLst/>
          </a:prstGeom>
          <a:noFill/>
        </p:spPr>
        <p:txBody>
          <a:bodyPr wrap="square" rtlCol="0">
            <a:spAutoFit/>
          </a:bodyPr>
          <a:lstStyle/>
          <a:p>
            <a:r>
              <a:rPr lang="en-US" altLang="zh-TW" sz="1400" dirty="0" smtClean="0">
                <a:solidFill>
                  <a:srgbClr val="FF0000"/>
                </a:solidFill>
              </a:rPr>
              <a:t>1000 UTC 22</a:t>
            </a:r>
            <a:endParaRPr lang="zh-TW" altLang="en-US" sz="1400" dirty="0">
              <a:solidFill>
                <a:srgbClr val="FF0000"/>
              </a:solidFill>
            </a:endParaRPr>
          </a:p>
        </p:txBody>
      </p:sp>
      <p:sp>
        <p:nvSpPr>
          <p:cNvPr id="7" name="文字方塊 6"/>
          <p:cNvSpPr txBox="1"/>
          <p:nvPr/>
        </p:nvSpPr>
        <p:spPr>
          <a:xfrm>
            <a:off x="5643570" y="4572008"/>
            <a:ext cx="1142976" cy="307777"/>
          </a:xfrm>
          <a:prstGeom prst="rect">
            <a:avLst/>
          </a:prstGeom>
          <a:noFill/>
        </p:spPr>
        <p:txBody>
          <a:bodyPr wrap="square" rtlCol="0">
            <a:spAutoFit/>
          </a:bodyPr>
          <a:lstStyle/>
          <a:p>
            <a:r>
              <a:rPr lang="en-US" altLang="zh-TW" sz="1400" dirty="0" smtClean="0">
                <a:solidFill>
                  <a:srgbClr val="FF0000"/>
                </a:solidFill>
              </a:rPr>
              <a:t>1100 UTC 22</a:t>
            </a:r>
            <a:endParaRPr lang="zh-TW" altLang="en-US" sz="1400" dirty="0">
              <a:solidFill>
                <a:srgbClr val="FF0000"/>
              </a:solidFill>
            </a:endParaRPr>
          </a:p>
        </p:txBody>
      </p:sp>
      <p:sp>
        <p:nvSpPr>
          <p:cNvPr id="8" name="文字方塊 7"/>
          <p:cNvSpPr txBox="1"/>
          <p:nvPr/>
        </p:nvSpPr>
        <p:spPr>
          <a:xfrm>
            <a:off x="1428728" y="2428868"/>
            <a:ext cx="1142976" cy="307777"/>
          </a:xfrm>
          <a:prstGeom prst="rect">
            <a:avLst/>
          </a:prstGeom>
          <a:noFill/>
        </p:spPr>
        <p:txBody>
          <a:bodyPr wrap="square" rtlCol="0">
            <a:spAutoFit/>
          </a:bodyPr>
          <a:lstStyle/>
          <a:p>
            <a:r>
              <a:rPr lang="en-US" altLang="zh-TW" sz="1400" dirty="0" smtClean="0">
                <a:solidFill>
                  <a:srgbClr val="FF0000"/>
                </a:solidFill>
              </a:rPr>
              <a:t>0600 UTC 22</a:t>
            </a:r>
            <a:endParaRPr lang="zh-TW" altLang="en-US" sz="1400" dirty="0">
              <a:solidFill>
                <a:srgbClr val="FF0000"/>
              </a:solidFill>
            </a:endParaRPr>
          </a:p>
        </p:txBody>
      </p:sp>
      <p:sp>
        <p:nvSpPr>
          <p:cNvPr id="9" name="文字方塊 8"/>
          <p:cNvSpPr txBox="1"/>
          <p:nvPr/>
        </p:nvSpPr>
        <p:spPr>
          <a:xfrm>
            <a:off x="3500430" y="2428868"/>
            <a:ext cx="1142976" cy="307777"/>
          </a:xfrm>
          <a:prstGeom prst="rect">
            <a:avLst/>
          </a:prstGeom>
          <a:noFill/>
        </p:spPr>
        <p:txBody>
          <a:bodyPr wrap="square" rtlCol="0">
            <a:spAutoFit/>
          </a:bodyPr>
          <a:lstStyle/>
          <a:p>
            <a:r>
              <a:rPr lang="en-US" altLang="zh-TW" sz="1400" dirty="0" smtClean="0">
                <a:solidFill>
                  <a:srgbClr val="FF0000"/>
                </a:solidFill>
              </a:rPr>
              <a:t>0700 UTC 22</a:t>
            </a:r>
            <a:endParaRPr lang="zh-TW" altLang="en-US" sz="1400" dirty="0">
              <a:solidFill>
                <a:srgbClr val="FF0000"/>
              </a:solidFill>
            </a:endParaRPr>
          </a:p>
        </p:txBody>
      </p:sp>
      <p:sp>
        <p:nvSpPr>
          <p:cNvPr id="10" name="文字方塊 9"/>
          <p:cNvSpPr txBox="1"/>
          <p:nvPr/>
        </p:nvSpPr>
        <p:spPr>
          <a:xfrm>
            <a:off x="5643570" y="2428868"/>
            <a:ext cx="1142976" cy="307777"/>
          </a:xfrm>
          <a:prstGeom prst="rect">
            <a:avLst/>
          </a:prstGeom>
          <a:noFill/>
        </p:spPr>
        <p:txBody>
          <a:bodyPr wrap="square" rtlCol="0">
            <a:spAutoFit/>
          </a:bodyPr>
          <a:lstStyle/>
          <a:p>
            <a:r>
              <a:rPr lang="en-US" altLang="zh-TW" sz="1400" dirty="0" smtClean="0">
                <a:solidFill>
                  <a:srgbClr val="FF0000"/>
                </a:solidFill>
              </a:rPr>
              <a:t>0800 UTC 22</a:t>
            </a:r>
            <a:endParaRPr lang="zh-TW" altLang="en-US" sz="1400"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0" y="0"/>
            <a:ext cx="9144000" cy="1000108"/>
          </a:xfrm>
          <a:prstGeom prst="rect">
            <a:avLst/>
          </a:prstGeom>
          <a:solidFill>
            <a:srgbClr val="070092"/>
          </a:solidFill>
        </p:spPr>
        <p:txBody>
          <a:bodyPr vert="horz" lIns="91440" tIns="45720" rIns="91440" bIns="45720" rtlCol="0" anchor="ctr">
            <a:normAutofit/>
          </a:bodyPr>
          <a:lstStyle/>
          <a:p>
            <a:pPr algn="ctr">
              <a:lnSpc>
                <a:spcPct val="80000"/>
              </a:lnSpc>
            </a:pPr>
            <a:r>
              <a:rPr lang="en-US" altLang="zh-TW" sz="3600" b="1" dirty="0" smtClean="0">
                <a:solidFill>
                  <a:schemeClr val="bg1"/>
                </a:solidFill>
              </a:rPr>
              <a:t>6. Concluding remarks</a:t>
            </a:r>
            <a:endParaRPr kumimoji="0" lang="zh-TW" altLang="en-US" sz="3600" b="1"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5" name="矩形 4"/>
          <p:cNvSpPr/>
          <p:nvPr/>
        </p:nvSpPr>
        <p:spPr>
          <a:xfrm>
            <a:off x="357158" y="1285860"/>
            <a:ext cx="8501122" cy="2693045"/>
          </a:xfrm>
          <a:prstGeom prst="rect">
            <a:avLst/>
          </a:prstGeom>
        </p:spPr>
        <p:txBody>
          <a:bodyPr wrap="square">
            <a:spAutoFit/>
          </a:bodyPr>
          <a:lstStyle/>
          <a:p>
            <a:pPr marL="176213" indent="-176213">
              <a:spcBef>
                <a:spcPts val="600"/>
              </a:spcBef>
              <a:buFont typeface="Arial" pitchFamily="34" charset="0"/>
              <a:buChar char="•"/>
            </a:pPr>
            <a:r>
              <a:rPr lang="en-US" altLang="zh-TW" sz="2400" dirty="0" smtClean="0">
                <a:latin typeface="Times New Roman" pitchFamily="18" charset="0"/>
                <a:cs typeface="Times New Roman" pitchFamily="18" charset="0"/>
              </a:rPr>
              <a:t>The system-scale vortex enhances gradually within the framework of </a:t>
            </a:r>
            <a:r>
              <a:rPr lang="en-US" altLang="zh-TW" sz="2400" dirty="0" smtClean="0">
                <a:solidFill>
                  <a:srgbClr val="FF0000"/>
                </a:solidFill>
                <a:latin typeface="Times New Roman" pitchFamily="18" charset="0"/>
                <a:cs typeface="Times New Roman" pitchFamily="18" charset="0"/>
              </a:rPr>
              <a:t>balanced dynamics </a:t>
            </a:r>
            <a:r>
              <a:rPr lang="en-US" altLang="zh-TW" sz="2400" dirty="0" smtClean="0">
                <a:latin typeface="Times New Roman" pitchFamily="18" charset="0"/>
                <a:cs typeface="Times New Roman" pitchFamily="18" charset="0"/>
              </a:rPr>
              <a:t>while the convective-scale vortices are largely unbalanced and are nearly saturated soon after the initial burst of convection.</a:t>
            </a:r>
          </a:p>
          <a:p>
            <a:pPr marL="176213" indent="-176213">
              <a:spcBef>
                <a:spcPts val="600"/>
              </a:spcBef>
              <a:buFont typeface="Arial" pitchFamily="34" charset="0"/>
              <a:buChar char="•"/>
            </a:pPr>
            <a:r>
              <a:rPr lang="en-US" altLang="zh-TW" sz="2400" dirty="0" smtClean="0">
                <a:latin typeface="Times New Roman" pitchFamily="18" charset="0"/>
                <a:cs typeface="Times New Roman" pitchFamily="18" charset="0"/>
              </a:rPr>
              <a:t>The role of convection in the development of Dolly is further explored: </a:t>
            </a:r>
          </a:p>
          <a:p>
            <a:endParaRPr lang="zh-TW" altLang="en-US" sz="2000" dirty="0"/>
          </a:p>
        </p:txBody>
      </p:sp>
      <p:grpSp>
        <p:nvGrpSpPr>
          <p:cNvPr id="28" name="群組 27"/>
          <p:cNvGrpSpPr/>
          <p:nvPr/>
        </p:nvGrpSpPr>
        <p:grpSpPr>
          <a:xfrm>
            <a:off x="285720" y="3872248"/>
            <a:ext cx="6286544" cy="2700024"/>
            <a:chOff x="285720" y="3872248"/>
            <a:chExt cx="6286544" cy="2700024"/>
          </a:xfrm>
        </p:grpSpPr>
        <p:sp>
          <p:nvSpPr>
            <p:cNvPr id="11" name="橢圓 10"/>
            <p:cNvSpPr/>
            <p:nvPr/>
          </p:nvSpPr>
          <p:spPr>
            <a:xfrm>
              <a:off x="285720" y="5357826"/>
              <a:ext cx="6286544" cy="121444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8" name="群組 7"/>
            <p:cNvGrpSpPr/>
            <p:nvPr/>
          </p:nvGrpSpPr>
          <p:grpSpPr>
            <a:xfrm>
              <a:off x="2597136" y="4214818"/>
              <a:ext cx="1317627" cy="2162175"/>
              <a:chOff x="3525830" y="3857628"/>
              <a:chExt cx="1317627" cy="2162175"/>
            </a:xfrm>
          </p:grpSpPr>
          <p:pic>
            <p:nvPicPr>
              <p:cNvPr id="1026" name="Picture 2"/>
              <p:cNvPicPr>
                <a:picLocks noChangeAspect="1" noChangeArrowheads="1"/>
              </p:cNvPicPr>
              <p:nvPr/>
            </p:nvPicPr>
            <p:blipFill>
              <a:blip r:embed="rId3"/>
              <a:srcRect/>
              <a:stretch>
                <a:fillRect/>
              </a:stretch>
            </p:blipFill>
            <p:spPr bwMode="auto">
              <a:xfrm>
                <a:off x="3786182" y="3857628"/>
                <a:ext cx="1057275" cy="2162175"/>
              </a:xfrm>
              <a:prstGeom prst="rect">
                <a:avLst/>
              </a:prstGeom>
              <a:noFill/>
              <a:ln w="9525">
                <a:noFill/>
                <a:miter lim="800000"/>
                <a:headEnd/>
                <a:tailEnd/>
              </a:ln>
              <a:effectLst/>
            </p:spPr>
          </p:pic>
          <p:sp>
            <p:nvSpPr>
              <p:cNvPr id="6" name="矩形 5"/>
              <p:cNvSpPr/>
              <p:nvPr/>
            </p:nvSpPr>
            <p:spPr>
              <a:xfrm>
                <a:off x="3576630" y="5416564"/>
                <a:ext cx="714380"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3525830" y="4189418"/>
                <a:ext cx="714380"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9" name="手繪多邊形 8"/>
            <p:cNvSpPr/>
            <p:nvPr/>
          </p:nvSpPr>
          <p:spPr>
            <a:xfrm>
              <a:off x="3641732" y="3875090"/>
              <a:ext cx="1930400" cy="2082800"/>
            </a:xfrm>
            <a:custGeom>
              <a:avLst/>
              <a:gdLst>
                <a:gd name="connsiteX0" fmla="*/ 0 w 1930400"/>
                <a:gd name="connsiteY0" fmla="*/ 2019300 h 2082800"/>
                <a:gd name="connsiteX1" fmla="*/ 0 w 1930400"/>
                <a:gd name="connsiteY1" fmla="*/ 190500 h 2082800"/>
                <a:gd name="connsiteX2" fmla="*/ 50800 w 1930400"/>
                <a:gd name="connsiteY2" fmla="*/ 76200 h 2082800"/>
                <a:gd name="connsiteX3" fmla="*/ 114300 w 1930400"/>
                <a:gd name="connsiteY3" fmla="*/ 0 h 2082800"/>
                <a:gd name="connsiteX4" fmla="*/ 1816100 w 1930400"/>
                <a:gd name="connsiteY4" fmla="*/ 0 h 2082800"/>
                <a:gd name="connsiteX5" fmla="*/ 1917700 w 1930400"/>
                <a:gd name="connsiteY5" fmla="*/ 76200 h 2082800"/>
                <a:gd name="connsiteX6" fmla="*/ 1930400 w 1930400"/>
                <a:gd name="connsiteY6" fmla="*/ 1943100 h 2082800"/>
                <a:gd name="connsiteX7" fmla="*/ 1892300 w 1930400"/>
                <a:gd name="connsiteY7" fmla="*/ 2032000 h 2082800"/>
                <a:gd name="connsiteX8" fmla="*/ 1651000 w 1930400"/>
                <a:gd name="connsiteY8" fmla="*/ 2082800 h 2082800"/>
                <a:gd name="connsiteX9" fmla="*/ 457200 w 1930400"/>
                <a:gd name="connsiteY9" fmla="*/ 2082800 h 2082800"/>
                <a:gd name="connsiteX10" fmla="*/ 457200 w 1930400"/>
                <a:gd name="connsiteY10" fmla="*/ 2082800 h 208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0400" h="2082800">
                  <a:moveTo>
                    <a:pt x="0" y="2019300"/>
                  </a:moveTo>
                  <a:lnTo>
                    <a:pt x="0" y="190500"/>
                  </a:lnTo>
                  <a:lnTo>
                    <a:pt x="50800" y="76200"/>
                  </a:lnTo>
                  <a:lnTo>
                    <a:pt x="114300" y="0"/>
                  </a:lnTo>
                  <a:lnTo>
                    <a:pt x="1816100" y="0"/>
                  </a:lnTo>
                  <a:lnTo>
                    <a:pt x="1917700" y="76200"/>
                  </a:lnTo>
                  <a:cubicBezTo>
                    <a:pt x="1921933" y="698500"/>
                    <a:pt x="1926167" y="1320800"/>
                    <a:pt x="1930400" y="1943100"/>
                  </a:cubicBezTo>
                  <a:lnTo>
                    <a:pt x="1892300" y="2032000"/>
                  </a:lnTo>
                  <a:lnTo>
                    <a:pt x="1651000" y="2082800"/>
                  </a:lnTo>
                  <a:lnTo>
                    <a:pt x="457200" y="2082800"/>
                  </a:lnTo>
                  <a:lnTo>
                    <a:pt x="457200" y="2082800"/>
                  </a:lnTo>
                </a:path>
              </a:pathLst>
            </a:custGeom>
            <a:ln w="25400">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2" name="雲朵形 11"/>
            <p:cNvSpPr/>
            <p:nvPr/>
          </p:nvSpPr>
          <p:spPr>
            <a:xfrm>
              <a:off x="4214810" y="5643578"/>
              <a:ext cx="428628" cy="357190"/>
            </a:xfrm>
            <a:prstGeom prst="cloud">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雲朵形 12"/>
            <p:cNvSpPr/>
            <p:nvPr/>
          </p:nvSpPr>
          <p:spPr>
            <a:xfrm>
              <a:off x="4786314" y="5715016"/>
              <a:ext cx="285752" cy="214314"/>
            </a:xfrm>
            <a:prstGeom prst="cloud">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手繪多邊形 16"/>
            <p:cNvSpPr/>
            <p:nvPr/>
          </p:nvSpPr>
          <p:spPr>
            <a:xfrm>
              <a:off x="1530646" y="3872248"/>
              <a:ext cx="1930400" cy="2082800"/>
            </a:xfrm>
            <a:custGeom>
              <a:avLst/>
              <a:gdLst>
                <a:gd name="connsiteX0" fmla="*/ 0 w 1930400"/>
                <a:gd name="connsiteY0" fmla="*/ 2019300 h 2082800"/>
                <a:gd name="connsiteX1" fmla="*/ 0 w 1930400"/>
                <a:gd name="connsiteY1" fmla="*/ 190500 h 2082800"/>
                <a:gd name="connsiteX2" fmla="*/ 50800 w 1930400"/>
                <a:gd name="connsiteY2" fmla="*/ 76200 h 2082800"/>
                <a:gd name="connsiteX3" fmla="*/ 114300 w 1930400"/>
                <a:gd name="connsiteY3" fmla="*/ 0 h 2082800"/>
                <a:gd name="connsiteX4" fmla="*/ 1816100 w 1930400"/>
                <a:gd name="connsiteY4" fmla="*/ 0 h 2082800"/>
                <a:gd name="connsiteX5" fmla="*/ 1917700 w 1930400"/>
                <a:gd name="connsiteY5" fmla="*/ 76200 h 2082800"/>
                <a:gd name="connsiteX6" fmla="*/ 1930400 w 1930400"/>
                <a:gd name="connsiteY6" fmla="*/ 1943100 h 2082800"/>
                <a:gd name="connsiteX7" fmla="*/ 1892300 w 1930400"/>
                <a:gd name="connsiteY7" fmla="*/ 2032000 h 2082800"/>
                <a:gd name="connsiteX8" fmla="*/ 1651000 w 1930400"/>
                <a:gd name="connsiteY8" fmla="*/ 2082800 h 2082800"/>
                <a:gd name="connsiteX9" fmla="*/ 457200 w 1930400"/>
                <a:gd name="connsiteY9" fmla="*/ 2082800 h 2082800"/>
                <a:gd name="connsiteX10" fmla="*/ 457200 w 1930400"/>
                <a:gd name="connsiteY10" fmla="*/ 2082800 h 208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0400" h="2082800">
                  <a:moveTo>
                    <a:pt x="0" y="2019300"/>
                  </a:moveTo>
                  <a:lnTo>
                    <a:pt x="0" y="190500"/>
                  </a:lnTo>
                  <a:lnTo>
                    <a:pt x="50800" y="76200"/>
                  </a:lnTo>
                  <a:lnTo>
                    <a:pt x="114300" y="0"/>
                  </a:lnTo>
                  <a:lnTo>
                    <a:pt x="1816100" y="0"/>
                  </a:lnTo>
                  <a:lnTo>
                    <a:pt x="1917700" y="76200"/>
                  </a:lnTo>
                  <a:cubicBezTo>
                    <a:pt x="1921933" y="698500"/>
                    <a:pt x="1926167" y="1320800"/>
                    <a:pt x="1930400" y="1943100"/>
                  </a:cubicBezTo>
                  <a:lnTo>
                    <a:pt x="1892300" y="2032000"/>
                  </a:lnTo>
                  <a:lnTo>
                    <a:pt x="1651000" y="2082800"/>
                  </a:lnTo>
                  <a:lnTo>
                    <a:pt x="457200" y="2082800"/>
                  </a:lnTo>
                  <a:lnTo>
                    <a:pt x="457200" y="2082800"/>
                  </a:lnTo>
                </a:path>
              </a:pathLst>
            </a:custGeom>
            <a:ln w="25400">
              <a:tailEnd type="stealth" w="lg" len="lg"/>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grpSp>
        <p:nvGrpSpPr>
          <p:cNvPr id="25" name="群組 24"/>
          <p:cNvGrpSpPr/>
          <p:nvPr/>
        </p:nvGrpSpPr>
        <p:grpSpPr>
          <a:xfrm>
            <a:off x="6643702" y="3857628"/>
            <a:ext cx="2235035" cy="2512472"/>
            <a:chOff x="6643702" y="3702610"/>
            <a:chExt cx="2235035" cy="2512472"/>
          </a:xfrm>
        </p:grpSpPr>
        <p:sp>
          <p:nvSpPr>
            <p:cNvPr id="14" name="矩形 13"/>
            <p:cNvSpPr/>
            <p:nvPr/>
          </p:nvSpPr>
          <p:spPr>
            <a:xfrm>
              <a:off x="6858016" y="3702610"/>
              <a:ext cx="1687257" cy="369332"/>
            </a:xfrm>
            <a:prstGeom prst="rect">
              <a:avLst/>
            </a:prstGeom>
          </p:spPr>
          <p:txBody>
            <a:bodyPr wrap="none">
              <a:spAutoFit/>
            </a:bodyPr>
            <a:lstStyle/>
            <a:p>
              <a:r>
                <a:rPr lang="en-US" altLang="zh-TW" dirty="0" smtClean="0"/>
                <a:t>diabatic heating</a:t>
              </a:r>
              <a:endParaRPr lang="zh-TW" altLang="en-US" dirty="0"/>
            </a:p>
          </p:txBody>
        </p:sp>
        <p:sp>
          <p:nvSpPr>
            <p:cNvPr id="15" name="矩形 14"/>
            <p:cNvSpPr/>
            <p:nvPr/>
          </p:nvSpPr>
          <p:spPr>
            <a:xfrm>
              <a:off x="6643702" y="4202676"/>
              <a:ext cx="2235035" cy="369332"/>
            </a:xfrm>
            <a:prstGeom prst="rect">
              <a:avLst/>
            </a:prstGeom>
          </p:spPr>
          <p:txBody>
            <a:bodyPr wrap="none">
              <a:spAutoFit/>
            </a:bodyPr>
            <a:lstStyle/>
            <a:p>
              <a:r>
                <a:rPr lang="en-US" altLang="zh-TW" dirty="0" smtClean="0"/>
                <a:t>secondary circulation </a:t>
              </a:r>
              <a:endParaRPr lang="zh-TW" altLang="en-US" dirty="0"/>
            </a:p>
          </p:txBody>
        </p:sp>
        <p:sp>
          <p:nvSpPr>
            <p:cNvPr id="16" name="矩形 15"/>
            <p:cNvSpPr/>
            <p:nvPr/>
          </p:nvSpPr>
          <p:spPr>
            <a:xfrm>
              <a:off x="6885271" y="4702742"/>
              <a:ext cx="1687257" cy="369332"/>
            </a:xfrm>
            <a:prstGeom prst="rect">
              <a:avLst/>
            </a:prstGeom>
          </p:spPr>
          <p:txBody>
            <a:bodyPr wrap="none">
              <a:spAutoFit/>
            </a:bodyPr>
            <a:lstStyle/>
            <a:p>
              <a:r>
                <a:rPr lang="en-US" altLang="zh-TW" dirty="0" smtClean="0"/>
                <a:t>aggregates </a:t>
              </a:r>
              <a:r>
                <a:rPr lang="en-US" altLang="zh-TW" dirty="0" err="1" smtClean="0"/>
                <a:t>Vor</a:t>
              </a:r>
              <a:r>
                <a:rPr lang="en-US" altLang="zh-TW" dirty="0" smtClean="0"/>
                <a:t>. </a:t>
              </a:r>
              <a:endParaRPr lang="zh-TW" altLang="en-US" dirty="0"/>
            </a:p>
          </p:txBody>
        </p:sp>
        <p:sp>
          <p:nvSpPr>
            <p:cNvPr id="18" name="矩形 17"/>
            <p:cNvSpPr/>
            <p:nvPr/>
          </p:nvSpPr>
          <p:spPr>
            <a:xfrm>
              <a:off x="6715140" y="5274246"/>
              <a:ext cx="1996187" cy="369332"/>
            </a:xfrm>
            <a:prstGeom prst="rect">
              <a:avLst/>
            </a:prstGeom>
          </p:spPr>
          <p:txBody>
            <a:bodyPr wrap="none">
              <a:spAutoFit/>
            </a:bodyPr>
            <a:lstStyle/>
            <a:p>
              <a:r>
                <a:rPr lang="en-US" altLang="zh-TW" dirty="0" smtClean="0"/>
                <a:t>merger of the CVAs</a:t>
              </a:r>
              <a:endParaRPr lang="zh-TW" altLang="en-US" dirty="0"/>
            </a:p>
          </p:txBody>
        </p:sp>
        <p:sp>
          <p:nvSpPr>
            <p:cNvPr id="19" name="矩形 18"/>
            <p:cNvSpPr/>
            <p:nvPr/>
          </p:nvSpPr>
          <p:spPr>
            <a:xfrm>
              <a:off x="6888496" y="5845750"/>
              <a:ext cx="1457387" cy="369332"/>
            </a:xfrm>
            <a:prstGeom prst="rect">
              <a:avLst/>
            </a:prstGeom>
          </p:spPr>
          <p:txBody>
            <a:bodyPr wrap="none">
              <a:spAutoFit/>
            </a:bodyPr>
            <a:lstStyle/>
            <a:p>
              <a:r>
                <a:rPr lang="en-US" altLang="zh-TW" dirty="0" smtClean="0"/>
                <a:t>vortex </a:t>
              </a:r>
              <a:r>
                <a:rPr lang="en-US" altLang="zh-TW" dirty="0" err="1" smtClean="0"/>
                <a:t>spinup</a:t>
              </a:r>
              <a:endParaRPr lang="zh-TW" altLang="en-US" dirty="0"/>
            </a:p>
          </p:txBody>
        </p:sp>
        <p:sp>
          <p:nvSpPr>
            <p:cNvPr id="20" name="向下箭號 19"/>
            <p:cNvSpPr/>
            <p:nvPr/>
          </p:nvSpPr>
          <p:spPr>
            <a:xfrm>
              <a:off x="7572396" y="4059800"/>
              <a:ext cx="71438"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向下箭號 20"/>
            <p:cNvSpPr/>
            <p:nvPr/>
          </p:nvSpPr>
          <p:spPr>
            <a:xfrm>
              <a:off x="7572396" y="4559866"/>
              <a:ext cx="71438"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向下箭號 21"/>
            <p:cNvSpPr/>
            <p:nvPr/>
          </p:nvSpPr>
          <p:spPr>
            <a:xfrm>
              <a:off x="7572396" y="5059932"/>
              <a:ext cx="71438"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向下箭號 22"/>
            <p:cNvSpPr/>
            <p:nvPr/>
          </p:nvSpPr>
          <p:spPr>
            <a:xfrm>
              <a:off x="7572396" y="5631436"/>
              <a:ext cx="71438"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0034" y="1285860"/>
            <a:ext cx="8286808" cy="3662541"/>
          </a:xfrm>
          <a:prstGeom prst="rect">
            <a:avLst/>
          </a:prstGeom>
        </p:spPr>
        <p:txBody>
          <a:bodyPr wrap="square">
            <a:spAutoFit/>
          </a:bodyPr>
          <a:lstStyle/>
          <a:p>
            <a:pPr marL="182563" indent="-182563">
              <a:spcBef>
                <a:spcPts val="600"/>
              </a:spcBef>
              <a:spcAft>
                <a:spcPts val="600"/>
              </a:spcAft>
              <a:buFont typeface="Arial" pitchFamily="34" charset="0"/>
              <a:buChar char="•"/>
            </a:pPr>
            <a:r>
              <a:rPr lang="en-US" altLang="zh-TW" sz="2400" dirty="0" smtClean="0">
                <a:latin typeface="Times New Roman" pitchFamily="18" charset="0"/>
                <a:cs typeface="Times New Roman" pitchFamily="18" charset="0"/>
              </a:rPr>
              <a:t>Inspection on the evolution of CVAs shows that the maximum cyclonic vorticity of the long- lived CVAs generally exhibits an obvious </a:t>
            </a:r>
            <a:r>
              <a:rPr lang="en-US" altLang="zh-TW" sz="2400" dirty="0" smtClean="0">
                <a:solidFill>
                  <a:srgbClr val="FF0000"/>
                </a:solidFill>
                <a:latin typeface="Times New Roman" pitchFamily="18" charset="0"/>
                <a:cs typeface="Times New Roman" pitchFamily="18" charset="0"/>
              </a:rPr>
              <a:t>negative correlation with CAPE</a:t>
            </a:r>
          </a:p>
          <a:p>
            <a:pPr marL="182563" indent="-182563">
              <a:spcBef>
                <a:spcPts val="600"/>
              </a:spcBef>
              <a:spcAft>
                <a:spcPts val="600"/>
              </a:spcAft>
              <a:buFont typeface="Arial" pitchFamily="34" charset="0"/>
              <a:buChar char="•"/>
            </a:pPr>
            <a:r>
              <a:rPr lang="en-US" altLang="zh-TW" sz="2400" dirty="0" smtClean="0">
                <a:latin typeface="Times New Roman" pitchFamily="18" charset="0"/>
                <a:cs typeface="Times New Roman" pitchFamily="18" charset="0"/>
              </a:rPr>
              <a:t>During the development of Dolly, the expulsion of the negative vorticity anomalies is not as evident as that suggested by previous idealized simulations. Instead, under the effect of system-scale convergent flow, the </a:t>
            </a:r>
            <a:r>
              <a:rPr lang="en-US" altLang="zh-TW" sz="2400" dirty="0" smtClean="0">
                <a:solidFill>
                  <a:srgbClr val="FF0000"/>
                </a:solidFill>
                <a:latin typeface="Times New Roman" pitchFamily="18" charset="0"/>
                <a:cs typeface="Times New Roman" pitchFamily="18" charset="0"/>
              </a:rPr>
              <a:t>negative vorticity anomalies also move toward the central storm area</a:t>
            </a:r>
            <a:endParaRPr lang="zh-TW" altLang="en-US" sz="2400" dirty="0" smtClean="0">
              <a:solidFill>
                <a:srgbClr val="FF0000"/>
              </a:solidFill>
              <a:latin typeface="Times New Roman" pitchFamily="18" charset="0"/>
              <a:cs typeface="Times New Roman" pitchFamily="18" charset="0"/>
            </a:endParaRPr>
          </a:p>
          <a:p>
            <a:pPr>
              <a:spcBef>
                <a:spcPts val="600"/>
              </a:spcBef>
              <a:spcAft>
                <a:spcPts val="600"/>
              </a:spcAft>
            </a:pPr>
            <a:endParaRPr lang="zh-TW" altLang="en-US" sz="2000" dirty="0">
              <a:latin typeface="Times New Roman" pitchFamily="18" charset="0"/>
              <a:cs typeface="Times New Roman" pitchFamily="18" charset="0"/>
            </a:endParaRPr>
          </a:p>
        </p:txBody>
      </p:sp>
      <p:sp>
        <p:nvSpPr>
          <p:cNvPr id="6" name="標題 1"/>
          <p:cNvSpPr txBox="1">
            <a:spLocks/>
          </p:cNvSpPr>
          <p:nvPr/>
        </p:nvSpPr>
        <p:spPr>
          <a:xfrm>
            <a:off x="0" y="0"/>
            <a:ext cx="9144000" cy="1000108"/>
          </a:xfrm>
          <a:prstGeom prst="rect">
            <a:avLst/>
          </a:prstGeom>
          <a:solidFill>
            <a:srgbClr val="070092"/>
          </a:solidFill>
        </p:spPr>
        <p:txBody>
          <a:bodyPr vert="horz" lIns="91440" tIns="45720" rIns="91440" bIns="45720" rtlCol="0" anchor="ctr">
            <a:normAutofit/>
          </a:bodyPr>
          <a:lstStyle/>
          <a:p>
            <a:pPr algn="ctr">
              <a:lnSpc>
                <a:spcPct val="80000"/>
              </a:lnSpc>
            </a:pPr>
            <a:r>
              <a:rPr lang="en-US" altLang="zh-TW" sz="3600" b="1" dirty="0" smtClean="0">
                <a:solidFill>
                  <a:schemeClr val="bg1"/>
                </a:solidFill>
              </a:rPr>
              <a:t>6. Concluding remarks</a:t>
            </a:r>
            <a:endParaRPr kumimoji="0" lang="zh-TW" altLang="en-US" sz="3600" b="1" i="0" u="none" strike="noStrike" kern="120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nju-91701305461918.jpg"/>
          <p:cNvPicPr>
            <a:picLocks noGrp="1" noChangeAspect="1"/>
          </p:cNvPicPr>
          <p:nvPr>
            <p:ph idx="1"/>
          </p:nvPr>
        </p:nvPicPr>
        <p:blipFill>
          <a:blip r:embed="rId3"/>
          <a:stretch>
            <a:fillRect/>
          </a:stretch>
        </p:blipFill>
        <p:spPr>
          <a:xfrm>
            <a:off x="0" y="0"/>
            <a:ext cx="9144032" cy="6858000"/>
          </a:xfrm>
        </p:spPr>
      </p:pic>
      <p:sp>
        <p:nvSpPr>
          <p:cNvPr id="5" name="文字方塊 4"/>
          <p:cNvSpPr txBox="1"/>
          <p:nvPr/>
        </p:nvSpPr>
        <p:spPr>
          <a:xfrm>
            <a:off x="2071670" y="2571744"/>
            <a:ext cx="4786346" cy="1323439"/>
          </a:xfrm>
          <a:prstGeom prst="rect">
            <a:avLst/>
          </a:prstGeom>
          <a:noFill/>
        </p:spPr>
        <p:txBody>
          <a:bodyPr wrap="square" rtlCol="0">
            <a:spAutoFit/>
          </a:bodyPr>
          <a:lstStyle/>
          <a:p>
            <a:pPr algn="ctr"/>
            <a:r>
              <a:rPr lang="en-US" altLang="zh-TW" sz="8000" b="1" i="1" dirty="0" smtClean="0">
                <a:solidFill>
                  <a:srgbClr val="FFC000"/>
                </a:solidFill>
                <a:effectLst>
                  <a:outerShdw blurRad="38100" dist="38100" dir="2700000" algn="tl">
                    <a:srgbClr val="000000">
                      <a:alpha val="43137"/>
                    </a:srgbClr>
                  </a:outerShdw>
                </a:effectLst>
                <a:latin typeface="Lucida Calligraphy" pitchFamily="66" charset="0"/>
              </a:rPr>
              <a:t>Thanks</a:t>
            </a:r>
            <a:endParaRPr lang="zh-TW" altLang="en-US" sz="8000" b="1" i="1" dirty="0">
              <a:solidFill>
                <a:srgbClr val="FFC000"/>
              </a:solidFill>
              <a:effectLst>
                <a:outerShdw blurRad="38100" dist="38100" dir="2700000" algn="tl">
                  <a:srgbClr val="000000">
                    <a:alpha val="43137"/>
                  </a:srgbClr>
                </a:outerShdw>
              </a:effectLst>
              <a:latin typeface="Lucida Calligraphy"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357166"/>
          </a:xfrm>
          <a:solidFill>
            <a:srgbClr val="070092"/>
          </a:solidFill>
        </p:spPr>
        <p:txBody>
          <a:bodyPr>
            <a:normAutofit fontScale="90000"/>
          </a:bodyPr>
          <a:lstStyle/>
          <a:p>
            <a:pPr algn="l"/>
            <a:r>
              <a:rPr lang="en-US" altLang="zh-TW" sz="1800" b="1" dirty="0" smtClean="0">
                <a:solidFill>
                  <a:schemeClr val="bg1"/>
                </a:solidFill>
              </a:rPr>
              <a:t>     1. Introduction</a:t>
            </a:r>
            <a:endParaRPr lang="zh-TW" altLang="en-US" sz="1800" b="1" dirty="0">
              <a:solidFill>
                <a:schemeClr val="bg1"/>
              </a:solidFill>
            </a:endParaRPr>
          </a:p>
        </p:txBody>
      </p:sp>
      <p:sp>
        <p:nvSpPr>
          <p:cNvPr id="3" name="內容版面配置區 2"/>
          <p:cNvSpPr>
            <a:spLocks noGrp="1"/>
          </p:cNvSpPr>
          <p:nvPr>
            <p:ph idx="1"/>
          </p:nvPr>
        </p:nvSpPr>
        <p:spPr>
          <a:xfrm>
            <a:off x="457200" y="500043"/>
            <a:ext cx="8229600" cy="1571636"/>
          </a:xfrm>
        </p:spPr>
        <p:txBody>
          <a:bodyPr>
            <a:normAutofit/>
          </a:bodyPr>
          <a:lstStyle/>
          <a:p>
            <a:r>
              <a:rPr lang="en-US" altLang="zh-TW" sz="2400" b="1" dirty="0" smtClean="0">
                <a:solidFill>
                  <a:srgbClr val="070092"/>
                </a:solidFill>
                <a:latin typeface="Times New Roman" pitchFamily="18" charset="0"/>
                <a:cs typeface="Times New Roman" pitchFamily="18" charset="0"/>
              </a:rPr>
              <a:t>Numerical studies</a:t>
            </a:r>
            <a:r>
              <a:rPr lang="en-US" altLang="zh-TW" sz="2400" dirty="0" smtClean="0">
                <a:latin typeface="Times New Roman" pitchFamily="18" charset="0"/>
                <a:cs typeface="Times New Roman" pitchFamily="18" charset="0"/>
              </a:rPr>
              <a:t>:</a:t>
            </a:r>
          </a:p>
          <a:p>
            <a:endParaRPr lang="en-US" altLang="zh-TW" sz="2400" dirty="0" smtClean="0">
              <a:latin typeface="Times New Roman" pitchFamily="18" charset="0"/>
              <a:cs typeface="Times New Roman" pitchFamily="18" charset="0"/>
            </a:endParaRPr>
          </a:p>
          <a:p>
            <a:pPr>
              <a:buSzPct val="80000"/>
              <a:buFont typeface="Wingdings" pitchFamily="2" charset="2"/>
              <a:buChar char="ü"/>
            </a:pPr>
            <a:r>
              <a:rPr lang="en-US" altLang="zh-TW" sz="2000" dirty="0" smtClean="0">
                <a:latin typeface="Times New Roman" pitchFamily="18" charset="0"/>
                <a:cs typeface="Times New Roman" pitchFamily="18" charset="0"/>
              </a:rPr>
              <a:t>Small-scale processes and their subsequent roles </a:t>
            </a:r>
            <a:r>
              <a:rPr lang="en-US" altLang="zh-TW" sz="2000" b="1" dirty="0" smtClean="0">
                <a:latin typeface="Times New Roman" pitchFamily="18" charset="0"/>
                <a:cs typeface="Times New Roman" pitchFamily="18" charset="0"/>
              </a:rPr>
              <a:t>in the development and evolution of TCs</a:t>
            </a:r>
            <a:r>
              <a:rPr lang="en-US" altLang="zh-TW" sz="2000" dirty="0" smtClean="0">
                <a:latin typeface="Times New Roman" pitchFamily="18" charset="0"/>
                <a:cs typeface="Times New Roman" pitchFamily="18" charset="0"/>
              </a:rPr>
              <a:t> [e.g. Hendricks et al.(2004), Montgomery et al. (2006)]</a:t>
            </a:r>
            <a:endParaRPr lang="zh-TW" altLang="en-US" sz="2000" dirty="0" smtClean="0">
              <a:latin typeface="Times New Roman" pitchFamily="18" charset="0"/>
              <a:cs typeface="Times New Roman" pitchFamily="18" charset="0"/>
            </a:endParaRPr>
          </a:p>
          <a:p>
            <a:endParaRPr lang="zh-TW" altLang="en-US" dirty="0"/>
          </a:p>
        </p:txBody>
      </p:sp>
      <p:sp>
        <p:nvSpPr>
          <p:cNvPr id="4" name="矩形 3"/>
          <p:cNvSpPr/>
          <p:nvPr/>
        </p:nvSpPr>
        <p:spPr>
          <a:xfrm>
            <a:off x="714348" y="2297850"/>
            <a:ext cx="7858180" cy="1631216"/>
          </a:xfrm>
          <a:prstGeom prst="rect">
            <a:avLst/>
          </a:prstGeom>
          <a:noFill/>
          <a:ln>
            <a:noFill/>
          </a:ln>
        </p:spPr>
        <p:txBody>
          <a:bodyPr wrap="square">
            <a:spAutoFit/>
          </a:bodyPr>
          <a:lstStyle/>
          <a:p>
            <a:pPr>
              <a:spcBef>
                <a:spcPts val="600"/>
              </a:spcBef>
              <a:spcAft>
                <a:spcPts val="600"/>
              </a:spcAft>
            </a:pPr>
            <a:r>
              <a:rPr lang="en-US" altLang="zh-TW" sz="2000" dirty="0" smtClean="0">
                <a:latin typeface="Times New Roman" pitchFamily="18" charset="0"/>
                <a:cs typeface="Times New Roman" pitchFamily="18" charset="0"/>
              </a:rPr>
              <a:t>A new paradigm on TC genesis: which occurs </a:t>
            </a:r>
            <a:r>
              <a:rPr lang="en-US" altLang="zh-TW" sz="2000" dirty="0" smtClean="0">
                <a:solidFill>
                  <a:srgbClr val="FF0000"/>
                </a:solidFill>
                <a:latin typeface="Times New Roman" pitchFamily="18" charset="0"/>
                <a:cs typeface="Times New Roman" pitchFamily="18" charset="0"/>
              </a:rPr>
              <a:t>within a vorticity-rich environment via VHTs and their aggregate effects</a:t>
            </a:r>
            <a:r>
              <a:rPr lang="en-US" altLang="zh-TW" sz="2000" dirty="0" smtClean="0">
                <a:latin typeface="Times New Roman" pitchFamily="18" charset="0"/>
                <a:cs typeface="Times New Roman" pitchFamily="18" charset="0"/>
              </a:rPr>
              <a:t>. The existence of </a:t>
            </a:r>
            <a:r>
              <a:rPr lang="en-US" altLang="zh-TW" sz="2000" dirty="0" smtClean="0">
                <a:solidFill>
                  <a:srgbClr val="FF0000"/>
                </a:solidFill>
                <a:latin typeface="Times New Roman" pitchFamily="18" charset="0"/>
                <a:cs typeface="Times New Roman" pitchFamily="18" charset="0"/>
              </a:rPr>
              <a:t>sufficient CAPE </a:t>
            </a:r>
            <a:r>
              <a:rPr lang="en-US" altLang="zh-TW" sz="2000" dirty="0" smtClean="0">
                <a:latin typeface="Times New Roman" pitchFamily="18" charset="0"/>
                <a:cs typeface="Times New Roman" pitchFamily="18" charset="0"/>
              </a:rPr>
              <a:t>and low-level cyclonic vorticity in pre-TC environments facilitates the formation of VHTs by </a:t>
            </a:r>
            <a:r>
              <a:rPr lang="en-US" altLang="zh-TW" sz="2000" dirty="0" smtClean="0">
                <a:solidFill>
                  <a:srgbClr val="FF0000"/>
                </a:solidFill>
                <a:latin typeface="Times New Roman" pitchFamily="18" charset="0"/>
                <a:cs typeface="Times New Roman" pitchFamily="18" charset="0"/>
              </a:rPr>
              <a:t>deep convective processes</a:t>
            </a:r>
            <a:r>
              <a:rPr lang="en-US" altLang="zh-TW" sz="2000" dirty="0" smtClean="0">
                <a:latin typeface="Times New Roman" pitchFamily="18" charset="0"/>
                <a:cs typeface="Times New Roman" pitchFamily="18" charset="0"/>
              </a:rPr>
              <a:t>, which serve as the primary building blocks of the TC vortex.</a:t>
            </a:r>
            <a:endParaRPr lang="zh-TW" alt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a:xfrm>
            <a:off x="500034" y="642918"/>
            <a:ext cx="8229600" cy="714380"/>
          </a:xfrm>
          <a:prstGeom prst="rect">
            <a:avLst/>
          </a:prstGeom>
        </p:spPr>
        <p:txBody>
          <a:bodyPr vert="horz" lIns="91440" tIns="45720" rIns="91440" bIns="45720" rtlCol="0">
            <a:normAutofit/>
          </a:bodyPr>
          <a:lstStyle/>
          <a:p>
            <a:pPr marL="342900" indent="-342900">
              <a:spcBef>
                <a:spcPct val="20000"/>
              </a:spcBef>
              <a:buSzPct val="80000"/>
              <a:buFont typeface="Wingdings" pitchFamily="2" charset="2"/>
              <a:buChar char="ü"/>
            </a:pPr>
            <a:r>
              <a:rPr lang="en-US" altLang="zh-TW" sz="2000" dirty="0" smtClean="0">
                <a:latin typeface="Times New Roman" pitchFamily="18" charset="0"/>
                <a:cs typeface="Times New Roman" pitchFamily="18" charset="0"/>
              </a:rPr>
              <a:t>The small-scale vortices, such as VHTs, and their aggregate effects are also argued to play a prominent role </a:t>
            </a:r>
            <a:r>
              <a:rPr lang="en-US" altLang="zh-TW" sz="2000" b="1" dirty="0" smtClean="0">
                <a:latin typeface="Times New Roman" pitchFamily="18" charset="0"/>
                <a:cs typeface="Times New Roman" pitchFamily="18" charset="0"/>
              </a:rPr>
              <a:t>in the rapid intensification of TCs </a:t>
            </a:r>
          </a:p>
        </p:txBody>
      </p:sp>
      <p:sp>
        <p:nvSpPr>
          <p:cNvPr id="5" name="內容版面配置區 2"/>
          <p:cNvSpPr txBox="1">
            <a:spLocks/>
          </p:cNvSpPr>
          <p:nvPr/>
        </p:nvSpPr>
        <p:spPr>
          <a:xfrm>
            <a:off x="571472" y="1500174"/>
            <a:ext cx="7981392" cy="4214842"/>
          </a:xfrm>
          <a:prstGeom prst="rect">
            <a:avLst/>
          </a:prstGeom>
          <a:noFill/>
          <a:ln>
            <a:noFill/>
          </a:ln>
        </p:spPr>
        <p:txBody>
          <a:bodyPr vert="horz" lIns="91440" tIns="45720" rIns="91440" bIns="45720" rtlCol="0">
            <a:noAutofit/>
          </a:bodyPr>
          <a:lstStyle/>
          <a:p>
            <a:r>
              <a:rPr lang="en-US" altLang="zh-TW" sz="2000" b="1" dirty="0" smtClean="0">
                <a:latin typeface="Times New Roman" pitchFamily="18" charset="0"/>
                <a:cs typeface="Times New Roman" pitchFamily="18" charset="0"/>
              </a:rPr>
              <a:t>CISK</a:t>
            </a:r>
            <a:r>
              <a:rPr lang="en-US" altLang="zh-TW" sz="2000" dirty="0" smtClean="0">
                <a:latin typeface="Times New Roman" pitchFamily="18" charset="0"/>
                <a:cs typeface="Times New Roman" pitchFamily="18" charset="0"/>
              </a:rPr>
              <a:t>: [ </a:t>
            </a:r>
            <a:r>
              <a:rPr lang="en-US" altLang="zh-TW" sz="2000" dirty="0" err="1" smtClean="0">
                <a:latin typeface="Times New Roman" pitchFamily="18" charset="0"/>
                <a:cs typeface="Times New Roman" pitchFamily="18" charset="0"/>
              </a:rPr>
              <a:t>Charney</a:t>
            </a:r>
            <a:r>
              <a:rPr lang="en-US" altLang="zh-TW" sz="2000" dirty="0" smtClean="0">
                <a:latin typeface="Times New Roman" pitchFamily="18" charset="0"/>
                <a:cs typeface="Times New Roman" pitchFamily="18" charset="0"/>
              </a:rPr>
              <a:t> and </a:t>
            </a:r>
            <a:r>
              <a:rPr lang="en-US" altLang="zh-TW" sz="2000" dirty="0" err="1" smtClean="0">
                <a:latin typeface="Times New Roman" pitchFamily="18" charset="0"/>
                <a:cs typeface="Times New Roman" pitchFamily="18" charset="0"/>
              </a:rPr>
              <a:t>Eliassen</a:t>
            </a:r>
            <a:r>
              <a:rPr lang="en-US" altLang="zh-TW" sz="2000" dirty="0" smtClean="0">
                <a:latin typeface="Times New Roman" pitchFamily="18" charset="0"/>
                <a:cs typeface="Times New Roman" pitchFamily="18" charset="0"/>
              </a:rPr>
              <a:t> (1964),  </a:t>
            </a:r>
            <a:r>
              <a:rPr lang="en-US" altLang="zh-TW" sz="2000" dirty="0" err="1" smtClean="0">
                <a:latin typeface="Times New Roman" pitchFamily="18" charset="0"/>
                <a:cs typeface="Times New Roman" pitchFamily="18" charset="0"/>
              </a:rPr>
              <a:t>Ooyama</a:t>
            </a:r>
            <a:r>
              <a:rPr lang="en-US" altLang="zh-TW" sz="2000" dirty="0" smtClean="0">
                <a:latin typeface="Times New Roman" pitchFamily="18" charset="0"/>
                <a:cs typeface="Times New Roman" pitchFamily="18" charset="0"/>
              </a:rPr>
              <a:t> (1964) ]</a:t>
            </a:r>
          </a:p>
          <a:p>
            <a:r>
              <a:rPr lang="en-US" altLang="zh-TW" sz="2000" dirty="0" smtClean="0">
                <a:latin typeface="Times New Roman" pitchFamily="18" charset="0"/>
                <a:cs typeface="Times New Roman" pitchFamily="18" charset="0"/>
              </a:rPr>
              <a:t>The cooperative interaction between deep convection and the surface large-scale circulation is a positive feedback process, by which an incipient tropical disturbance can be intensified and ultimately developed into a TC</a:t>
            </a:r>
          </a:p>
          <a:p>
            <a:endParaRPr lang="en-US" altLang="zh-TW" sz="800" b="1" dirty="0" smtClean="0">
              <a:latin typeface="Times New Roman" pitchFamily="18" charset="0"/>
              <a:cs typeface="Times New Roman" pitchFamily="18" charset="0"/>
            </a:endParaRPr>
          </a:p>
          <a:p>
            <a:pPr marL="342900" indent="-342900">
              <a:spcBef>
                <a:spcPct val="20000"/>
              </a:spcBef>
              <a:buSzPct val="80000"/>
            </a:pPr>
            <a:r>
              <a:rPr lang="en-US" altLang="zh-TW" sz="2000" b="1" dirty="0" smtClean="0">
                <a:latin typeface="Times New Roman" pitchFamily="18" charset="0"/>
                <a:cs typeface="Times New Roman" pitchFamily="18" charset="0"/>
              </a:rPr>
              <a:t>WISHE</a:t>
            </a:r>
            <a:r>
              <a:rPr lang="en-US" altLang="zh-TW" sz="2000" dirty="0" smtClean="0">
                <a:latin typeface="Times New Roman" pitchFamily="18" charset="0"/>
                <a:cs typeface="Times New Roman" pitchFamily="18" charset="0"/>
              </a:rPr>
              <a:t>: [</a:t>
            </a:r>
            <a:r>
              <a:rPr lang="pt-BR" altLang="zh-TW" sz="2000" dirty="0" smtClean="0">
                <a:latin typeface="Times New Roman" pitchFamily="18" charset="0"/>
                <a:cs typeface="Times New Roman" pitchFamily="18" charset="0"/>
              </a:rPr>
              <a:t>Emanuel (1986) , Rotunno and Emanuel (1987)]</a:t>
            </a:r>
          </a:p>
          <a:p>
            <a:r>
              <a:rPr lang="en-US" altLang="zh-TW" sz="2000" dirty="0" smtClean="0">
                <a:latin typeface="Times New Roman" pitchFamily="18" charset="0"/>
                <a:cs typeface="Times New Roman" pitchFamily="18" charset="0"/>
              </a:rPr>
              <a:t>A positive feedback between the azimuthal-mean boundary layer equivalent potential temperature and the azimuthal-mean surface wind speed underneath the eyewall of the storm fuels the  intensification of the TC vortex</a:t>
            </a:r>
            <a:endParaRPr lang="pt-BR" altLang="zh-TW" sz="2000" dirty="0" smtClean="0">
              <a:latin typeface="Times New Roman" pitchFamily="18" charset="0"/>
              <a:cs typeface="Times New Roman" pitchFamily="18" charset="0"/>
            </a:endParaRPr>
          </a:p>
          <a:p>
            <a:pPr marL="342900" indent="-342900">
              <a:spcBef>
                <a:spcPct val="20000"/>
              </a:spcBef>
              <a:buSzPct val="80000"/>
            </a:pPr>
            <a:endParaRPr lang="pt-BR" altLang="zh-TW" sz="800" dirty="0" smtClean="0">
              <a:latin typeface="Times New Roman" pitchFamily="18" charset="0"/>
              <a:cs typeface="Times New Roman" pitchFamily="18" charset="0"/>
            </a:endParaRPr>
          </a:p>
          <a:p>
            <a:r>
              <a:rPr lang="pt-BR" altLang="zh-TW" sz="2000" b="1" dirty="0" smtClean="0">
                <a:latin typeface="Times New Roman" pitchFamily="18" charset="0"/>
                <a:cs typeface="Times New Roman" pitchFamily="18" charset="0"/>
              </a:rPr>
              <a:t>Futher discussions about WISHE</a:t>
            </a:r>
            <a:r>
              <a:rPr lang="pt-BR" altLang="zh-TW" sz="2000" dirty="0" smtClean="0">
                <a:latin typeface="Times New Roman" pitchFamily="18" charset="0"/>
                <a:cs typeface="Times New Roman" pitchFamily="18" charset="0"/>
              </a:rPr>
              <a:t>: [</a:t>
            </a:r>
            <a:r>
              <a:rPr lang="en-US" altLang="zh-TW" sz="2000" dirty="0" smtClean="0">
                <a:latin typeface="Times New Roman" pitchFamily="18" charset="0"/>
                <a:cs typeface="Times New Roman" pitchFamily="18" charset="0"/>
              </a:rPr>
              <a:t>Nguyen et al. (2008), Montgomery et al. (2009)] </a:t>
            </a:r>
          </a:p>
          <a:p>
            <a:r>
              <a:rPr lang="en-US" altLang="zh-TW" sz="2000" dirty="0" smtClean="0">
                <a:latin typeface="Times New Roman" pitchFamily="18" charset="0"/>
                <a:cs typeface="Times New Roman" pitchFamily="18" charset="0"/>
              </a:rPr>
              <a:t>VHTs are able to extract surface moisture fluxes that are locally sufficient for growth without the wind–moisture feedback that  typifies WISHE, and therefore the WISHE feedback mechanism is much less of a constraint on the development of TCs in three dimensions.</a:t>
            </a:r>
          </a:p>
        </p:txBody>
      </p:sp>
      <p:sp>
        <p:nvSpPr>
          <p:cNvPr id="6" name="標題 1"/>
          <p:cNvSpPr>
            <a:spLocks noGrp="1"/>
          </p:cNvSpPr>
          <p:nvPr>
            <p:ph type="title"/>
          </p:nvPr>
        </p:nvSpPr>
        <p:spPr>
          <a:xfrm>
            <a:off x="0" y="0"/>
            <a:ext cx="9144000" cy="357166"/>
          </a:xfrm>
          <a:solidFill>
            <a:srgbClr val="070092"/>
          </a:solidFill>
        </p:spPr>
        <p:txBody>
          <a:bodyPr>
            <a:normAutofit fontScale="90000"/>
          </a:bodyPr>
          <a:lstStyle/>
          <a:p>
            <a:pPr algn="l"/>
            <a:r>
              <a:rPr lang="en-US" altLang="zh-TW" sz="1800" b="1" dirty="0" smtClean="0">
                <a:solidFill>
                  <a:schemeClr val="bg1"/>
                </a:solidFill>
              </a:rPr>
              <a:t>     1. Introduction</a:t>
            </a:r>
            <a:endParaRPr lang="zh-TW" altLang="en-US" sz="1800"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0" y="0"/>
            <a:ext cx="9144000" cy="357166"/>
          </a:xfrm>
          <a:solidFill>
            <a:srgbClr val="070092"/>
          </a:solidFill>
        </p:spPr>
        <p:txBody>
          <a:bodyPr>
            <a:normAutofit fontScale="90000"/>
          </a:bodyPr>
          <a:lstStyle/>
          <a:p>
            <a:pPr algn="l"/>
            <a:r>
              <a:rPr lang="en-US" altLang="zh-TW" sz="1800" b="1" dirty="0" smtClean="0">
                <a:solidFill>
                  <a:schemeClr val="bg1"/>
                </a:solidFill>
              </a:rPr>
              <a:t>     1. Introduction</a:t>
            </a:r>
            <a:endParaRPr lang="zh-TW" altLang="en-US" sz="1800" b="1" dirty="0">
              <a:solidFill>
                <a:schemeClr val="bg1"/>
              </a:solidFill>
            </a:endParaRPr>
          </a:p>
        </p:txBody>
      </p:sp>
      <p:sp>
        <p:nvSpPr>
          <p:cNvPr id="5" name="內容版面配置區 2"/>
          <p:cNvSpPr txBox="1">
            <a:spLocks/>
          </p:cNvSpPr>
          <p:nvPr/>
        </p:nvSpPr>
        <p:spPr>
          <a:xfrm>
            <a:off x="448260" y="714356"/>
            <a:ext cx="8229600" cy="928694"/>
          </a:xfrm>
          <a:prstGeom prst="rect">
            <a:avLst/>
          </a:prstGeom>
        </p:spPr>
        <p:txBody>
          <a:bodyPr vert="horz" lIns="91440" tIns="45720" rIns="91440" bIns="45720" rtlCol="0">
            <a:normAutofit/>
          </a:bodyPr>
          <a:lstStyle/>
          <a:p>
            <a:pPr marL="342900" indent="-342900">
              <a:spcBef>
                <a:spcPct val="20000"/>
              </a:spcBef>
              <a:buSzPct val="80000"/>
              <a:buFont typeface="Wingdings" pitchFamily="2" charset="2"/>
              <a:buChar char="ü"/>
            </a:pPr>
            <a:r>
              <a:rPr lang="en-US" altLang="zh-TW" sz="2000" dirty="0" smtClean="0">
                <a:latin typeface="Times New Roman" pitchFamily="18" charset="0"/>
                <a:cs typeface="Times New Roman" pitchFamily="18" charset="0"/>
              </a:rPr>
              <a:t>The evolution of negative vorticity anomalies in the development of TCs is another interesting issue associated with small-scale vortices.</a:t>
            </a:r>
            <a:endParaRPr lang="zh-TW" altLang="en-US" sz="2000" dirty="0" smtClean="0">
              <a:latin typeface="Times New Roman" pitchFamily="18" charset="0"/>
              <a:cs typeface="Times New Roman" pitchFamily="18" charset="0"/>
            </a:endParaRPr>
          </a:p>
        </p:txBody>
      </p:sp>
      <p:sp>
        <p:nvSpPr>
          <p:cNvPr id="6" name="矩形 5"/>
          <p:cNvSpPr/>
          <p:nvPr/>
        </p:nvSpPr>
        <p:spPr>
          <a:xfrm>
            <a:off x="642910" y="1737358"/>
            <a:ext cx="7858180" cy="3277820"/>
          </a:xfrm>
          <a:prstGeom prst="rect">
            <a:avLst/>
          </a:prstGeom>
          <a:noFill/>
          <a:ln>
            <a:noFill/>
          </a:ln>
        </p:spPr>
        <p:txBody>
          <a:bodyPr wrap="square">
            <a:spAutoFit/>
          </a:bodyPr>
          <a:lstStyle/>
          <a:p>
            <a:pPr>
              <a:spcBef>
                <a:spcPts val="600"/>
              </a:spcBef>
            </a:pPr>
            <a:r>
              <a:rPr lang="en-US" altLang="zh-TW" sz="2000" dirty="0" smtClean="0">
                <a:latin typeface="Times New Roman" pitchFamily="18" charset="0"/>
                <a:cs typeface="Times New Roman" pitchFamily="18" charset="0"/>
              </a:rPr>
              <a:t>Montgomery and </a:t>
            </a:r>
            <a:r>
              <a:rPr lang="en-US" altLang="zh-TW" sz="2000" dirty="0" err="1" smtClean="0">
                <a:latin typeface="Times New Roman" pitchFamily="18" charset="0"/>
                <a:cs typeface="Times New Roman" pitchFamily="18" charset="0"/>
              </a:rPr>
              <a:t>Enagonio</a:t>
            </a:r>
            <a:r>
              <a:rPr lang="en-US" altLang="zh-TW" sz="2000" dirty="0" smtClean="0">
                <a:latin typeface="Times New Roman" pitchFamily="18" charset="0"/>
                <a:cs typeface="Times New Roman" pitchFamily="18" charset="0"/>
              </a:rPr>
              <a:t> (1998) : vortex intensification was preceded by the </a:t>
            </a:r>
            <a:r>
              <a:rPr lang="en-US" altLang="zh-TW" sz="2000" dirty="0" smtClean="0">
                <a:solidFill>
                  <a:srgbClr val="FF0000"/>
                </a:solidFill>
                <a:latin typeface="Times New Roman" pitchFamily="18" charset="0"/>
                <a:cs typeface="Times New Roman" pitchFamily="18" charset="0"/>
              </a:rPr>
              <a:t>ingestion of like-signed PV anomalies</a:t>
            </a:r>
            <a:r>
              <a:rPr lang="en-US" altLang="zh-TW" sz="2000" dirty="0" smtClean="0">
                <a:latin typeface="Times New Roman" pitchFamily="18" charset="0"/>
                <a:cs typeface="Times New Roman" pitchFamily="18" charset="0"/>
              </a:rPr>
              <a:t> into the parent vortex and </a:t>
            </a:r>
            <a:r>
              <a:rPr lang="en-US" altLang="zh-TW" sz="2000" dirty="0" smtClean="0">
                <a:solidFill>
                  <a:srgbClr val="FF0000"/>
                </a:solidFill>
                <a:latin typeface="Times New Roman" pitchFamily="18" charset="0"/>
                <a:cs typeface="Times New Roman" pitchFamily="18" charset="0"/>
              </a:rPr>
              <a:t>expulsion of opposite-signed PV anomalies </a:t>
            </a:r>
            <a:r>
              <a:rPr lang="en-US" altLang="zh-TW" sz="2000" dirty="0" smtClean="0">
                <a:latin typeface="Times New Roman" pitchFamily="18" charset="0"/>
                <a:cs typeface="Times New Roman" pitchFamily="18" charset="0"/>
              </a:rPr>
              <a:t>during the axisymmetrization process</a:t>
            </a:r>
          </a:p>
          <a:p>
            <a:pPr>
              <a:spcBef>
                <a:spcPts val="600"/>
              </a:spcBef>
            </a:pPr>
            <a:endParaRPr lang="en-US" altLang="zh-TW" sz="800" dirty="0" smtClean="0">
              <a:latin typeface="Times New Roman" pitchFamily="18" charset="0"/>
              <a:cs typeface="Times New Roman" pitchFamily="18" charset="0"/>
            </a:endParaRPr>
          </a:p>
          <a:p>
            <a:r>
              <a:rPr lang="en-US" altLang="zh-TW" sz="2000" dirty="0" smtClean="0">
                <a:latin typeface="Times New Roman" pitchFamily="18" charset="0"/>
                <a:cs typeface="Times New Roman" pitchFamily="18" charset="0"/>
              </a:rPr>
              <a:t>Nolan et al. (2001) : demonstrated that the low vorticity core moves </a:t>
            </a:r>
            <a:r>
              <a:rPr lang="en-US" altLang="zh-TW" sz="2000" dirty="0" smtClean="0">
                <a:solidFill>
                  <a:srgbClr val="FF0000"/>
                </a:solidFill>
                <a:latin typeface="Times New Roman" pitchFamily="18" charset="0"/>
                <a:cs typeface="Times New Roman" pitchFamily="18" charset="0"/>
              </a:rPr>
              <a:t>radially  outward</a:t>
            </a:r>
            <a:r>
              <a:rPr lang="en-US" altLang="zh-TW" sz="2000" dirty="0" smtClean="0">
                <a:latin typeface="Times New Roman" pitchFamily="18" charset="0"/>
                <a:cs typeface="Times New Roman" pitchFamily="18" charset="0"/>
              </a:rPr>
              <a:t> toward the outer edge of the eyewall</a:t>
            </a:r>
          </a:p>
          <a:p>
            <a:endParaRPr lang="en-US" altLang="zh-TW" sz="800" dirty="0" smtClean="0">
              <a:latin typeface="Times New Roman" pitchFamily="18" charset="0"/>
              <a:cs typeface="Times New Roman" pitchFamily="18" charset="0"/>
            </a:endParaRPr>
          </a:p>
          <a:p>
            <a:r>
              <a:rPr lang="en-US" altLang="zh-TW" sz="2000" dirty="0" smtClean="0">
                <a:latin typeface="Times New Roman" pitchFamily="18" charset="0"/>
                <a:cs typeface="Times New Roman" pitchFamily="18" charset="0"/>
              </a:rPr>
              <a:t>Nguyen et al. (2008) :  cyclonic vorticity anomalies will tend to move toward the center, while </a:t>
            </a:r>
            <a:r>
              <a:rPr lang="en-US" altLang="zh-TW" sz="2000" dirty="0" err="1" smtClean="0">
                <a:latin typeface="Times New Roman" pitchFamily="18" charset="0"/>
                <a:cs typeface="Times New Roman" pitchFamily="18" charset="0"/>
              </a:rPr>
              <a:t>anticyclonic</a:t>
            </a:r>
            <a:r>
              <a:rPr lang="en-US" altLang="zh-TW" sz="2000" dirty="0" smtClean="0">
                <a:latin typeface="Times New Roman" pitchFamily="18" charset="0"/>
                <a:cs typeface="Times New Roman" pitchFamily="18" charset="0"/>
              </a:rPr>
              <a:t> anomalies will tend to </a:t>
            </a:r>
            <a:r>
              <a:rPr lang="en-US" altLang="zh-TW" sz="2000" dirty="0" smtClean="0">
                <a:solidFill>
                  <a:srgbClr val="FF0000"/>
                </a:solidFill>
                <a:latin typeface="Times New Roman" pitchFamily="18" charset="0"/>
                <a:cs typeface="Times New Roman" pitchFamily="18" charset="0"/>
              </a:rPr>
              <a:t>move away from the center</a:t>
            </a:r>
            <a:r>
              <a:rPr lang="en-US" altLang="zh-TW" sz="2000" dirty="0" smtClean="0">
                <a:latin typeface="Times New Roman" pitchFamily="18" charset="0"/>
                <a:cs typeface="Times New Roman" pitchFamily="18" charset="0"/>
              </a:rPr>
              <a:t>.</a:t>
            </a:r>
            <a:endParaRPr lang="zh-TW" altLang="en-US" sz="2000" dirty="0" smtClean="0">
              <a:latin typeface="Times New Roman" pitchFamily="18" charset="0"/>
              <a:cs typeface="Times New Roman" pitchFamily="18" charset="0"/>
            </a:endParaRPr>
          </a:p>
        </p:txBody>
      </p:sp>
      <p:sp>
        <p:nvSpPr>
          <p:cNvPr id="7" name="矩形 6"/>
          <p:cNvSpPr/>
          <p:nvPr/>
        </p:nvSpPr>
        <p:spPr>
          <a:xfrm>
            <a:off x="1857356" y="5143512"/>
            <a:ext cx="5429288" cy="461665"/>
          </a:xfrm>
          <a:prstGeom prst="rect">
            <a:avLst/>
          </a:prstGeom>
        </p:spPr>
        <p:txBody>
          <a:bodyPr wrap="square">
            <a:spAutoFit/>
          </a:bodyPr>
          <a:lstStyle/>
          <a:p>
            <a:pPr algn="ctr"/>
            <a:r>
              <a:rPr lang="en-US" altLang="zh-TW" sz="2400" b="1" dirty="0" smtClean="0">
                <a:latin typeface="Times New Roman" pitchFamily="18" charset="0"/>
                <a:cs typeface="Times New Roman" pitchFamily="18" charset="0"/>
              </a:rPr>
              <a:t>Expulsion of the negative vortices!</a:t>
            </a:r>
            <a:endParaRPr lang="zh-TW" alt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285860"/>
            <a:ext cx="8229600" cy="4840303"/>
          </a:xfrm>
        </p:spPr>
        <p:txBody>
          <a:bodyPr>
            <a:normAutofit/>
          </a:bodyPr>
          <a:lstStyle/>
          <a:p>
            <a:r>
              <a:rPr lang="en-US" altLang="zh-TW" sz="2400" dirty="0" smtClean="0">
                <a:latin typeface="Times New Roman" pitchFamily="18" charset="0"/>
                <a:cs typeface="Times New Roman" pitchFamily="18" charset="0"/>
              </a:rPr>
              <a:t>The current study focuses mainly on the evolution of the low-level vorticity associated with CVAs</a:t>
            </a:r>
          </a:p>
          <a:p>
            <a:r>
              <a:rPr lang="en-US" altLang="zh-TW" sz="2400" dirty="0" smtClean="0">
                <a:latin typeface="Times New Roman" pitchFamily="18" charset="0"/>
                <a:cs typeface="Times New Roman" pitchFamily="18" charset="0"/>
              </a:rPr>
              <a:t> Examines in detail the evolution and multiscale interactions of these CVAs along with their impacts on the genesis and development of Hurricane Dolly(2008)</a:t>
            </a:r>
          </a:p>
        </p:txBody>
      </p:sp>
      <p:sp>
        <p:nvSpPr>
          <p:cNvPr id="4" name="標題 1"/>
          <p:cNvSpPr>
            <a:spLocks noGrp="1"/>
          </p:cNvSpPr>
          <p:nvPr>
            <p:ph type="title"/>
          </p:nvPr>
        </p:nvSpPr>
        <p:spPr>
          <a:xfrm>
            <a:off x="0" y="0"/>
            <a:ext cx="9144000" cy="1000108"/>
          </a:xfrm>
          <a:solidFill>
            <a:srgbClr val="070092"/>
          </a:solidFill>
        </p:spPr>
        <p:txBody>
          <a:bodyPr>
            <a:normAutofit/>
          </a:bodyPr>
          <a:lstStyle/>
          <a:p>
            <a:r>
              <a:rPr lang="en-US" altLang="zh-TW" sz="4000" b="1" dirty="0" smtClean="0">
                <a:solidFill>
                  <a:schemeClr val="bg1"/>
                </a:solidFill>
              </a:rPr>
              <a:t>Motivation</a:t>
            </a:r>
            <a:endParaRPr lang="zh-TW" altLang="en-US" sz="4000" b="1" dirty="0">
              <a:solidFill>
                <a:schemeClr val="bg1"/>
              </a:solidFill>
            </a:endParaRPr>
          </a:p>
        </p:txBody>
      </p:sp>
      <p:sp>
        <p:nvSpPr>
          <p:cNvPr id="5" name="矩形 4"/>
          <p:cNvSpPr/>
          <p:nvPr/>
        </p:nvSpPr>
        <p:spPr>
          <a:xfrm>
            <a:off x="571472" y="3786190"/>
            <a:ext cx="8143932" cy="830997"/>
          </a:xfrm>
          <a:prstGeom prst="rect">
            <a:avLst/>
          </a:prstGeom>
        </p:spPr>
        <p:txBody>
          <a:bodyPr wrap="square">
            <a:spAutoFit/>
          </a:bodyPr>
          <a:lstStyle/>
          <a:p>
            <a:r>
              <a:rPr lang="en-US" altLang="zh-TW" sz="2400" dirty="0" smtClean="0">
                <a:solidFill>
                  <a:srgbClr val="FF0000"/>
                </a:solidFill>
                <a:latin typeface="Times New Roman" pitchFamily="18" charset="0"/>
                <a:cs typeface="Times New Roman" pitchFamily="18" charset="0"/>
              </a:rPr>
              <a:t>CVAs </a:t>
            </a:r>
            <a:r>
              <a:rPr lang="en-US" altLang="zh-TW" sz="2400" dirty="0" smtClean="0">
                <a:latin typeface="Times New Roman" pitchFamily="18" charset="0"/>
                <a:cs typeface="Times New Roman" pitchFamily="18" charset="0"/>
              </a:rPr>
              <a:t>(Convectively induced vorticity anomalies ): active VHTs, decayed VHTs, or VHTs to be</a:t>
            </a:r>
            <a:endParaRPr lang="zh-TW" alt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857752" y="1600200"/>
            <a:ext cx="4000528" cy="4525963"/>
          </a:xfrm>
        </p:spPr>
        <p:txBody>
          <a:bodyPr>
            <a:normAutofit/>
          </a:bodyPr>
          <a:lstStyle/>
          <a:p>
            <a:r>
              <a:rPr lang="en-US" altLang="zh-TW" sz="2000" dirty="0" smtClean="0">
                <a:latin typeface="Times New Roman" pitchFamily="18" charset="0"/>
                <a:cs typeface="Times New Roman" pitchFamily="18" charset="0"/>
              </a:rPr>
              <a:t>At around 1200 UTC 20 July, a well-defined low-level circulation center was centered about 500 km east of </a:t>
            </a:r>
            <a:r>
              <a:rPr lang="en-US" altLang="zh-TW" sz="2000" dirty="0" err="1" smtClean="0">
                <a:latin typeface="Times New Roman" pitchFamily="18" charset="0"/>
                <a:cs typeface="Times New Roman" pitchFamily="18" charset="0"/>
              </a:rPr>
              <a:t>Chetumal</a:t>
            </a:r>
            <a:r>
              <a:rPr lang="en-US" altLang="zh-TW" sz="2000" dirty="0" smtClean="0">
                <a:latin typeface="Times New Roman" pitchFamily="18" charset="0"/>
                <a:cs typeface="Times New Roman" pitchFamily="18" charset="0"/>
              </a:rPr>
              <a:t>, Mexico. However, the system soon became disorganized and the circulation center temporarily became difficult to track.</a:t>
            </a:r>
          </a:p>
          <a:p>
            <a:r>
              <a:rPr lang="en-US" altLang="zh-TW" sz="2000" dirty="0" smtClean="0">
                <a:latin typeface="Times New Roman" pitchFamily="18" charset="0"/>
                <a:cs typeface="Times New Roman" pitchFamily="18" charset="0"/>
              </a:rPr>
              <a:t>After 1200 UTC 21 July, when the system was to the north of the Yucatan Peninsula, it  reorganized and finally strengthened into a hurricane by 0000UTC 23 July</a:t>
            </a:r>
            <a:endParaRPr lang="zh-TW" altLang="en-US" sz="2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285720" y="0"/>
            <a:ext cx="4564444" cy="6643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14282" y="4803803"/>
            <a:ext cx="8929718" cy="1839907"/>
          </a:xfrm>
        </p:spPr>
        <p:txBody>
          <a:bodyPr>
            <a:normAutofit fontScale="92500"/>
          </a:bodyPr>
          <a:lstStyle/>
          <a:p>
            <a:pPr>
              <a:lnSpc>
                <a:spcPct val="120000"/>
              </a:lnSpc>
            </a:pPr>
            <a:r>
              <a:rPr lang="en-US" altLang="zh-TW" sz="2000" i="1" dirty="0" smtClean="0">
                <a:latin typeface="Times New Roman" pitchFamily="18" charset="0"/>
                <a:cs typeface="Times New Roman" pitchFamily="18" charset="0"/>
              </a:rPr>
              <a:t>L&gt;150km</a:t>
            </a:r>
            <a:r>
              <a:rPr lang="en-US" altLang="zh-TW" sz="2000" dirty="0" smtClean="0">
                <a:latin typeface="Times New Roman" pitchFamily="18" charset="0"/>
                <a:cs typeface="Times New Roman" pitchFamily="18" charset="0"/>
              </a:rPr>
              <a:t>:  system-scale, well-organized but relatively weak vorticity disturbance</a:t>
            </a:r>
          </a:p>
          <a:p>
            <a:pPr>
              <a:lnSpc>
                <a:spcPct val="120000"/>
              </a:lnSpc>
            </a:pPr>
            <a:r>
              <a:rPr lang="en-US" altLang="zh-TW" sz="2000" i="1" dirty="0" smtClean="0">
                <a:latin typeface="Times New Roman" pitchFamily="18" charset="0"/>
                <a:cs typeface="Times New Roman" pitchFamily="18" charset="0"/>
              </a:rPr>
              <a:t>50km&lt;L&lt;150km</a:t>
            </a:r>
            <a:r>
              <a:rPr lang="en-US" altLang="zh-TW" sz="2000" dirty="0" smtClean="0">
                <a:latin typeface="Times New Roman" pitchFamily="18" charset="0"/>
                <a:cs typeface="Times New Roman" pitchFamily="18" charset="0"/>
              </a:rPr>
              <a:t>: cluster-scale, circulate around the primary system-scale vortex</a:t>
            </a:r>
          </a:p>
          <a:p>
            <a:pPr>
              <a:lnSpc>
                <a:spcPct val="120000"/>
              </a:lnSpc>
            </a:pPr>
            <a:r>
              <a:rPr lang="en-US" altLang="zh-TW" sz="2000" i="1" dirty="0" smtClean="0">
                <a:latin typeface="Times New Roman" pitchFamily="18" charset="0"/>
                <a:cs typeface="Times New Roman" pitchFamily="18" charset="0"/>
              </a:rPr>
              <a:t>L&lt;50km: </a:t>
            </a:r>
            <a:r>
              <a:rPr lang="en-US" altLang="zh-TW" sz="2000" dirty="0" smtClean="0">
                <a:latin typeface="Times New Roman" pitchFamily="18" charset="0"/>
                <a:cs typeface="Times New Roman" pitchFamily="18" charset="0"/>
              </a:rPr>
              <a:t>convective-scale, induced by moist convection; e</a:t>
            </a:r>
            <a:r>
              <a:rPr lang="en-US" altLang="zh-TW" sz="2100" dirty="0" smtClean="0">
                <a:latin typeface="Times New Roman" pitchFamily="18" charset="0"/>
                <a:cs typeface="Times New Roman" pitchFamily="18" charset="0"/>
              </a:rPr>
              <a:t>ach of the intermediate-scale vorticity anomalies may be regarded as a cluster of convective scale CVAs</a:t>
            </a:r>
            <a:endParaRPr lang="zh-TW" altLang="en-US" sz="21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l="1538" r="1539"/>
          <a:stretch>
            <a:fillRect/>
          </a:stretch>
        </p:blipFill>
        <p:spPr bwMode="auto">
          <a:xfrm>
            <a:off x="71438" y="1214422"/>
            <a:ext cx="9001156" cy="3503657"/>
          </a:xfrm>
          <a:prstGeom prst="rect">
            <a:avLst/>
          </a:prstGeom>
          <a:noFill/>
          <a:ln w="9525">
            <a:noFill/>
            <a:miter lim="800000"/>
            <a:headEnd/>
            <a:tailEnd/>
          </a:ln>
          <a:effectLst/>
        </p:spPr>
      </p:pic>
      <p:sp>
        <p:nvSpPr>
          <p:cNvPr id="4" name="標題 1"/>
          <p:cNvSpPr txBox="1">
            <a:spLocks/>
          </p:cNvSpPr>
          <p:nvPr/>
        </p:nvSpPr>
        <p:spPr>
          <a:xfrm>
            <a:off x="0" y="0"/>
            <a:ext cx="9144000" cy="1000108"/>
          </a:xfrm>
          <a:prstGeom prst="rect">
            <a:avLst/>
          </a:prstGeom>
          <a:solidFill>
            <a:srgbClr val="070092"/>
          </a:solidFill>
        </p:spPr>
        <p:txBody>
          <a:bodyPr vert="horz" lIns="91440" tIns="45720" rIns="91440" bIns="45720" rtlCol="0" anchor="ctr">
            <a:normAutofit/>
          </a:bodyPr>
          <a:lstStyle/>
          <a:p>
            <a:pPr algn="ctr">
              <a:lnSpc>
                <a:spcPct val="80000"/>
              </a:lnSpc>
            </a:pPr>
            <a:r>
              <a:rPr lang="en-US" altLang="zh-TW" sz="2800" dirty="0" smtClean="0">
                <a:solidFill>
                  <a:schemeClr val="bg1"/>
                </a:solidFill>
              </a:rPr>
              <a:t>2. An overview of multiscale features in the</a:t>
            </a:r>
          </a:p>
          <a:p>
            <a:pPr algn="ctr">
              <a:lnSpc>
                <a:spcPct val="80000"/>
              </a:lnSpc>
            </a:pPr>
            <a:r>
              <a:rPr lang="en-US" altLang="zh-TW" sz="2800" dirty="0" smtClean="0">
                <a:solidFill>
                  <a:schemeClr val="bg1"/>
                </a:solidFill>
              </a:rPr>
              <a:t>development of Hurricane Dolly</a:t>
            </a:r>
            <a:endParaRPr kumimoji="0" lang="zh-TW" altLang="en-US" sz="2800" b="1"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5" name="矩形 4"/>
          <p:cNvSpPr/>
          <p:nvPr/>
        </p:nvSpPr>
        <p:spPr>
          <a:xfrm>
            <a:off x="5479428" y="2500306"/>
            <a:ext cx="428628" cy="42862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 name="直線接點 6"/>
          <p:cNvCxnSpPr/>
          <p:nvPr/>
        </p:nvCxnSpPr>
        <p:spPr>
          <a:xfrm rot="5400000" flipH="1" flipV="1">
            <a:off x="5822165" y="1464455"/>
            <a:ext cx="1143008" cy="928694"/>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5929322" y="2928934"/>
            <a:ext cx="928694" cy="571504"/>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15400</TotalTime>
  <Words>3490</Words>
  <Application>Microsoft Office PowerPoint</Application>
  <PresentationFormat>如螢幕大小 (4:3)</PresentationFormat>
  <Paragraphs>308</Paragraphs>
  <Slides>37</Slides>
  <Notes>21</Notes>
  <HiddenSlides>0</HiddenSlides>
  <MMClips>0</MMClips>
  <ScaleCrop>false</ScaleCrop>
  <HeadingPairs>
    <vt:vector size="4" baseType="variant">
      <vt:variant>
        <vt:lpstr>佈景主題</vt:lpstr>
      </vt:variant>
      <vt:variant>
        <vt:i4>1</vt:i4>
      </vt:variant>
      <vt:variant>
        <vt:lpstr>投影片標題</vt:lpstr>
      </vt:variant>
      <vt:variant>
        <vt:i4>37</vt:i4>
      </vt:variant>
    </vt:vector>
  </HeadingPairs>
  <TitlesOfParts>
    <vt:vector size="38" baseType="lpstr">
      <vt:lpstr>Office 佈景主題</vt:lpstr>
      <vt:lpstr>Evolution of Multiscale Vortices  in the Development    of Hurricane Dolly (2008)</vt:lpstr>
      <vt:lpstr>Contents</vt:lpstr>
      <vt:lpstr>投影片 3</vt:lpstr>
      <vt:lpstr>     1. Introduction</vt:lpstr>
      <vt:lpstr>     1. Introduction</vt:lpstr>
      <vt:lpstr>     1. Introduction</vt:lpstr>
      <vt:lpstr>Motivation</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lpstr>投影片 35</vt:lpstr>
      <vt:lpstr>投影片 36</vt:lpstr>
      <vt:lpstr>投影片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PML@65561</dc:creator>
  <cp:lastModifiedBy>PML@65561</cp:lastModifiedBy>
  <cp:revision>661</cp:revision>
  <dcterms:created xsi:type="dcterms:W3CDTF">2011-05-04T00:53:54Z</dcterms:created>
  <dcterms:modified xsi:type="dcterms:W3CDTF">2011-05-26T00:26:20Z</dcterms:modified>
</cp:coreProperties>
</file>