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2" r:id="rId5"/>
    <p:sldId id="264" r:id="rId6"/>
    <p:sldId id="259" r:id="rId7"/>
    <p:sldId id="265" r:id="rId8"/>
    <p:sldId id="260" r:id="rId9"/>
    <p:sldId id="266" r:id="rId10"/>
    <p:sldId id="268" r:id="rId11"/>
    <p:sldId id="269" r:id="rId12"/>
    <p:sldId id="270" r:id="rId13"/>
    <p:sldId id="261"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88" r:id="rId33"/>
    <p:sldId id="290" r:id="rId34"/>
    <p:sldId id="291"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17BCC-720A-42C3-9340-B4BB451A2044}" type="datetimeFigureOut">
              <a:rPr lang="zh-TW" altLang="en-US" smtClean="0"/>
              <a:pPr/>
              <a:t>2011/5/17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D9968A-2C80-4B09-8495-1B78D6738754}" type="slidenum">
              <a:rPr lang="zh-TW" altLang="en-US" smtClean="0"/>
              <a:pPr/>
              <a:t>‹#›</a:t>
            </a:fld>
            <a:endParaRPr lang="zh-TW" altLang="en-US"/>
          </a:p>
        </p:txBody>
      </p:sp>
    </p:spTree>
    <p:extLst>
      <p:ext uri="{BB962C8B-B14F-4D97-AF65-F5344CB8AC3E}">
        <p14:creationId xmlns="" xmlns:p14="http://schemas.microsoft.com/office/powerpoint/2010/main" val="79504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AD9968A-2C80-4B09-8495-1B78D6738754}" type="slidenum">
              <a:rPr lang="zh-TW" altLang="en-US" smtClean="0"/>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桃芝颱風在本篇研究中是屬於紮實颱風，他在登陸地區附近三小時內降下了</a:t>
            </a:r>
            <a:r>
              <a:rPr lang="en-US" altLang="zh-TW" dirty="0" smtClean="0"/>
              <a:t>390</a:t>
            </a:r>
            <a:r>
              <a:rPr lang="zh-TW" altLang="en-US" dirty="0" smtClean="0"/>
              <a:t>毫米的雨量，而凱米颱風則不屬於紮實颱風在同樣的三小時內降下的雨量只有</a:t>
            </a:r>
            <a:r>
              <a:rPr lang="en-US" altLang="zh-TW" dirty="0" smtClean="0"/>
              <a:t>100</a:t>
            </a:r>
            <a:r>
              <a:rPr lang="zh-TW" altLang="en-US" dirty="0" smtClean="0"/>
              <a:t>毫米，因此有著紮實結構的颱風會帶來較大的災害</a:t>
            </a:r>
            <a:endParaRPr lang="zh-TW" altLang="en-US" dirty="0"/>
          </a:p>
        </p:txBody>
      </p:sp>
      <p:sp>
        <p:nvSpPr>
          <p:cNvPr id="4" name="投影片編號版面配置區 3"/>
          <p:cNvSpPr>
            <a:spLocks noGrp="1"/>
          </p:cNvSpPr>
          <p:nvPr>
            <p:ph type="sldNum" sz="quarter" idx="10"/>
          </p:nvPr>
        </p:nvSpPr>
        <p:spPr/>
        <p:txBody>
          <a:bodyPr/>
          <a:lstStyle/>
          <a:p>
            <a:fld id="{5AD9968A-2C80-4B09-8495-1B78D6738754}" type="slidenum">
              <a:rPr lang="zh-TW" altLang="en-US" smtClean="0"/>
              <a:pPr/>
              <a:t>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為了瞭解</a:t>
            </a:r>
            <a:r>
              <a:rPr lang="en-US" altLang="zh-TW" dirty="0" smtClean="0"/>
              <a:t>S</a:t>
            </a:r>
            <a:r>
              <a:rPr lang="zh-TW" altLang="en-US" dirty="0" smtClean="0"/>
              <a:t>參數在不同結構</a:t>
            </a:r>
            <a:r>
              <a:rPr lang="en-US" altLang="zh-TW" dirty="0" smtClean="0"/>
              <a:t>TC</a:t>
            </a:r>
            <a:r>
              <a:rPr lang="zh-TW" altLang="en-US" dirty="0" smtClean="0"/>
              <a:t>下的變化，測試了許多種理想化渦旋。</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AD9968A-2C80-4B09-8495-1B78D6738754}" type="slidenum">
              <a:rPr lang="zh-TW" altLang="en-US" smtClean="0"/>
              <a:pPr/>
              <a:t>11</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a:t>
            </a:r>
            <a:r>
              <a:rPr lang="zh-TW" altLang="en-US" dirty="0" smtClean="0"/>
              <a:t>決定了切向風隨距中心距離增加降低的速度。</a:t>
            </a:r>
            <a:endParaRPr lang="zh-TW" altLang="en-US" dirty="0"/>
          </a:p>
        </p:txBody>
      </p:sp>
      <p:sp>
        <p:nvSpPr>
          <p:cNvPr id="4" name="投影片編號版面配置區 3"/>
          <p:cNvSpPr>
            <a:spLocks noGrp="1"/>
          </p:cNvSpPr>
          <p:nvPr>
            <p:ph type="sldNum" sz="quarter" idx="10"/>
          </p:nvPr>
        </p:nvSpPr>
        <p:spPr/>
        <p:txBody>
          <a:bodyPr/>
          <a:lstStyle/>
          <a:p>
            <a:fld id="{5AD9968A-2C80-4B09-8495-1B78D6738754}" type="slidenum">
              <a:rPr lang="zh-TW" altLang="en-US" smtClean="0"/>
              <a:pPr/>
              <a:t>12</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171</a:t>
            </a:r>
            <a:r>
              <a:rPr lang="zh-TW" altLang="en-US" dirty="0" smtClean="0"/>
              <a:t>個</a:t>
            </a:r>
            <a:r>
              <a:rPr lang="en-US" altLang="zh-TW" dirty="0" smtClean="0"/>
              <a:t>TC</a:t>
            </a:r>
            <a:r>
              <a:rPr lang="zh-TW" altLang="en-US" dirty="0" smtClean="0"/>
              <a:t>的</a:t>
            </a:r>
            <a:r>
              <a:rPr lang="en-US" altLang="zh-TW" dirty="0" smtClean="0"/>
              <a:t>S</a:t>
            </a:r>
            <a:r>
              <a:rPr lang="zh-TW" altLang="en-US" dirty="0" smtClean="0"/>
              <a:t>參數與</a:t>
            </a:r>
            <a:r>
              <a:rPr lang="en-US" altLang="zh-TW" dirty="0" smtClean="0"/>
              <a:t>(100~300km)</a:t>
            </a:r>
            <a:r>
              <a:rPr lang="zh-TW" altLang="en-US" dirty="0" smtClean="0"/>
              <a:t>間的平均切向風風速做散佈圖</a:t>
            </a:r>
            <a:endParaRPr lang="zh-TW" altLang="en-US" dirty="0"/>
          </a:p>
        </p:txBody>
      </p:sp>
      <p:sp>
        <p:nvSpPr>
          <p:cNvPr id="4" name="投影片編號版面配置區 3"/>
          <p:cNvSpPr>
            <a:spLocks noGrp="1"/>
          </p:cNvSpPr>
          <p:nvPr>
            <p:ph type="sldNum" sz="quarter" idx="10"/>
          </p:nvPr>
        </p:nvSpPr>
        <p:spPr/>
        <p:txBody>
          <a:bodyPr/>
          <a:lstStyle/>
          <a:p>
            <a:fld id="{5AD9968A-2C80-4B09-8495-1B78D6738754}" type="slidenum">
              <a:rPr lang="zh-TW" altLang="en-US" smtClean="0"/>
              <a:pPr/>
              <a:t>16</a:t>
            </a:fld>
            <a:endParaRPr lang="zh-TW" altLang="en-US"/>
          </a:p>
        </p:txBody>
      </p:sp>
    </p:spTree>
    <p:extLst>
      <p:ext uri="{BB962C8B-B14F-4D97-AF65-F5344CB8AC3E}">
        <p14:creationId xmlns="" xmlns:p14="http://schemas.microsoft.com/office/powerpoint/2010/main" val="332848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但是</a:t>
            </a:r>
            <a:r>
              <a:rPr lang="en-US" altLang="zh-TW" dirty="0" smtClean="0"/>
              <a:t>S</a:t>
            </a:r>
            <a:r>
              <a:rPr lang="zh-TW" altLang="en-US" dirty="0" smtClean="0"/>
              <a:t>參數並不適合完全取代傳統表示尺寸與力度的參數，雖然此參數能在分辨紮實颱風能捕捉到傳統參數不完全的地方</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AD9968A-2C80-4B09-8495-1B78D6738754}" type="slidenum">
              <a:rPr lang="zh-TW" altLang="en-US" smtClean="0"/>
              <a:pPr/>
              <a:t>17</a:t>
            </a:fld>
            <a:endParaRPr lang="zh-TW" altLang="en-US"/>
          </a:p>
        </p:txBody>
      </p:sp>
    </p:spTree>
    <p:extLst>
      <p:ext uri="{BB962C8B-B14F-4D97-AF65-F5344CB8AC3E}">
        <p14:creationId xmlns="" xmlns:p14="http://schemas.microsoft.com/office/powerpoint/2010/main" val="286194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總體來說在增強階段非紮實颱風受到的環境影響更強，而紮實颱風的增強受到內部動力主導。</a:t>
            </a:r>
            <a:endParaRPr lang="zh-TW" altLang="en-US" dirty="0"/>
          </a:p>
        </p:txBody>
      </p:sp>
      <p:sp>
        <p:nvSpPr>
          <p:cNvPr id="4" name="投影片編號版面配置區 3"/>
          <p:cNvSpPr>
            <a:spLocks noGrp="1"/>
          </p:cNvSpPr>
          <p:nvPr>
            <p:ph type="sldNum" sz="quarter" idx="10"/>
          </p:nvPr>
        </p:nvSpPr>
        <p:spPr/>
        <p:txBody>
          <a:bodyPr/>
          <a:lstStyle/>
          <a:p>
            <a:fld id="{5AD9968A-2C80-4B09-8495-1B78D6738754}" type="slidenum">
              <a:rPr lang="zh-TW" altLang="en-US" smtClean="0"/>
              <a:pPr/>
              <a:t>23</a:t>
            </a:fld>
            <a:endParaRPr lang="zh-TW" altLang="en-US"/>
          </a:p>
        </p:txBody>
      </p:sp>
    </p:spTree>
    <p:extLst>
      <p:ext uri="{BB962C8B-B14F-4D97-AF65-F5344CB8AC3E}">
        <p14:creationId xmlns="" xmlns:p14="http://schemas.microsoft.com/office/powerpoint/2010/main" val="323359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a:t>
            </a:r>
            <a:r>
              <a:rPr lang="en-US" altLang="zh-TW" dirty="0" smtClean="0"/>
              <a:t>TD</a:t>
            </a:r>
            <a:r>
              <a:rPr lang="zh-TW" altLang="en-US" dirty="0" smtClean="0"/>
              <a:t>階段，非紮實</a:t>
            </a:r>
            <a:r>
              <a:rPr lang="en-US" altLang="zh-TW" dirty="0" smtClean="0"/>
              <a:t>TC</a:t>
            </a:r>
            <a:r>
              <a:rPr lang="zh-TW" altLang="en-US" dirty="0" smtClean="0"/>
              <a:t>的中心南側</a:t>
            </a:r>
            <a:r>
              <a:rPr lang="en-US" altLang="zh-TW" dirty="0" smtClean="0"/>
              <a:t>5</a:t>
            </a:r>
            <a:r>
              <a:rPr lang="zh-TW" altLang="en-US" dirty="0" smtClean="0"/>
              <a:t>度</a:t>
            </a:r>
            <a:r>
              <a:rPr lang="en-US" altLang="zh-TW" dirty="0" smtClean="0"/>
              <a:t>~10</a:t>
            </a:r>
            <a:r>
              <a:rPr lang="zh-TW" altLang="en-US" dirty="0" smtClean="0"/>
              <a:t>度有著明顯的西風、西南風吹入。這是非紮實颱風明顯的特徵，因為</a:t>
            </a:r>
            <a:r>
              <a:rPr lang="en-US" altLang="zh-TW" dirty="0" smtClean="0"/>
              <a:t>Steadiness</a:t>
            </a:r>
            <a:r>
              <a:rPr lang="zh-TW" altLang="en-US" dirty="0" smtClean="0"/>
              <a:t>超過</a:t>
            </a:r>
            <a:r>
              <a:rPr lang="en-US" altLang="zh-TW" dirty="0" smtClean="0"/>
              <a:t>90%</a:t>
            </a:r>
            <a:r>
              <a:rPr lang="zh-TW" altLang="en-US" dirty="0" smtClean="0"/>
              <a:t>。同樣的情況在達到</a:t>
            </a:r>
            <a:r>
              <a:rPr lang="en-US" altLang="zh-TW" dirty="0" smtClean="0"/>
              <a:t>TS</a:t>
            </a:r>
            <a:r>
              <a:rPr lang="zh-TW" altLang="en-US" dirty="0" smtClean="0"/>
              <a:t>強度也是一樣明顯。</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到了</a:t>
            </a:r>
            <a:r>
              <a:rPr lang="en-US" altLang="zh-TW" dirty="0" smtClean="0"/>
              <a:t>TY</a:t>
            </a:r>
            <a:r>
              <a:rPr lang="zh-TW" altLang="en-US" dirty="0" smtClean="0"/>
              <a:t>與</a:t>
            </a:r>
            <a:r>
              <a:rPr lang="en-US" altLang="zh-TW" dirty="0" smtClean="0"/>
              <a:t>ST</a:t>
            </a:r>
            <a:r>
              <a:rPr lang="zh-TW" altLang="en-US" dirty="0" smtClean="0"/>
              <a:t>階段，非紮實</a:t>
            </a:r>
            <a:r>
              <a:rPr lang="en-US" altLang="zh-TW" dirty="0" smtClean="0"/>
              <a:t>TC</a:t>
            </a:r>
            <a:r>
              <a:rPr lang="zh-TW" altLang="en-US" dirty="0" smtClean="0"/>
              <a:t>與紮實</a:t>
            </a:r>
            <a:r>
              <a:rPr lang="en-US" altLang="zh-TW" dirty="0" smtClean="0"/>
              <a:t>TC</a:t>
            </a:r>
            <a:r>
              <a:rPr lang="zh-TW" altLang="en-US" dirty="0" smtClean="0"/>
              <a:t>最大風速都呈現</a:t>
            </a:r>
            <a:r>
              <a:rPr lang="en-US" altLang="zh-TW" dirty="0" smtClean="0"/>
              <a:t>WAVENUMBER1</a:t>
            </a:r>
            <a:r>
              <a:rPr lang="zh-TW" altLang="en-US" dirty="0" smtClean="0"/>
              <a:t>的結構。</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在這階段非紮實</a:t>
            </a:r>
            <a:r>
              <a:rPr lang="en-US" altLang="zh-TW" dirty="0" smtClean="0"/>
              <a:t>TC</a:t>
            </a:r>
            <a:r>
              <a:rPr lang="zh-TW" altLang="en-US" dirty="0" smtClean="0"/>
              <a:t>與紮實</a:t>
            </a:r>
            <a:r>
              <a:rPr lang="en-US" altLang="zh-TW" dirty="0" smtClean="0"/>
              <a:t>TC</a:t>
            </a:r>
            <a:r>
              <a:rPr lang="zh-TW" altLang="en-US" dirty="0" smtClean="0"/>
              <a:t>間的風場差異由於非紮實</a:t>
            </a:r>
            <a:r>
              <a:rPr lang="en-US" altLang="zh-TW" dirty="0" smtClean="0"/>
              <a:t>TC</a:t>
            </a:r>
            <a:r>
              <a:rPr lang="zh-TW" altLang="en-US" dirty="0" smtClean="0"/>
              <a:t>在外圍區域風速都較紮實</a:t>
            </a:r>
            <a:r>
              <a:rPr lang="en-US" altLang="zh-TW" dirty="0" smtClean="0"/>
              <a:t>TC</a:t>
            </a:r>
            <a:r>
              <a:rPr lang="zh-TW" altLang="en-US" dirty="0" smtClean="0"/>
              <a:t>來得高因而主要呈現軸對稱的情況</a:t>
            </a:r>
            <a:r>
              <a:rPr lang="zh-TW" altLang="en-US" dirty="0" smtClean="0"/>
              <a:t>。</a:t>
            </a:r>
            <a:endParaRPr lang="zh-TW" altLang="en-US" dirty="0" smtClean="0"/>
          </a:p>
        </p:txBody>
      </p:sp>
      <p:sp>
        <p:nvSpPr>
          <p:cNvPr id="4" name="投影片編號版面配置區 3"/>
          <p:cNvSpPr>
            <a:spLocks noGrp="1"/>
          </p:cNvSpPr>
          <p:nvPr>
            <p:ph type="sldNum" sz="quarter" idx="10"/>
          </p:nvPr>
        </p:nvSpPr>
        <p:spPr/>
        <p:txBody>
          <a:bodyPr/>
          <a:lstStyle/>
          <a:p>
            <a:fld id="{5AD9968A-2C80-4B09-8495-1B78D6738754}" type="slidenum">
              <a:rPr lang="zh-TW" altLang="en-US" smtClean="0"/>
              <a:pPr/>
              <a:t>26</a:t>
            </a:fld>
            <a:endParaRPr lang="zh-TW" altLang="en-US"/>
          </a:p>
        </p:txBody>
      </p:sp>
    </p:spTree>
    <p:extLst>
      <p:ext uri="{BB962C8B-B14F-4D97-AF65-F5344CB8AC3E}">
        <p14:creationId xmlns="" xmlns:p14="http://schemas.microsoft.com/office/powerpoint/2010/main" val="186350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AD9968A-2C80-4B09-8495-1B78D6738754}" type="slidenum">
              <a:rPr lang="zh-TW" altLang="en-US" smtClean="0"/>
              <a:pPr/>
              <a:t>27</a:t>
            </a:fld>
            <a:endParaRPr lang="zh-TW" altLang="en-US"/>
          </a:p>
        </p:txBody>
      </p:sp>
    </p:spTree>
    <p:extLst>
      <p:ext uri="{BB962C8B-B14F-4D97-AF65-F5344CB8AC3E}">
        <p14:creationId xmlns="" xmlns:p14="http://schemas.microsoft.com/office/powerpoint/2010/main" val="386071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6615B32-0769-46C9-9485-3B478D53CD95}" type="datetimeFigureOut">
              <a:rPr lang="zh-TW" altLang="en-US" smtClean="0"/>
              <a:pPr/>
              <a:t>2011/5/17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ADE0D6-7C18-43D4-8944-D27692272AC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15B32-0769-46C9-9485-3B478D53CD95}" type="datetimeFigureOut">
              <a:rPr lang="zh-TW" altLang="en-US" smtClean="0"/>
              <a:pPr/>
              <a:t>2011/5/17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DE0D6-7C18-43D4-8944-D27692272AC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2856"/>
            <a:ext cx="7772400" cy="1470025"/>
          </a:xfrm>
        </p:spPr>
        <p:txBody>
          <a:bodyPr/>
          <a:lstStyle/>
          <a:p>
            <a:r>
              <a:rPr lang="zh-TW" altLang="en-US" dirty="0" smtClean="0"/>
              <a:t>西北太平洋熱帶氣旋核心風場結構的影響</a:t>
            </a:r>
            <a:endParaRPr lang="zh-TW" altLang="en-US" dirty="0"/>
          </a:p>
        </p:txBody>
      </p:sp>
      <p:sp>
        <p:nvSpPr>
          <p:cNvPr id="3" name="副標題 2"/>
          <p:cNvSpPr>
            <a:spLocks noGrp="1"/>
          </p:cNvSpPr>
          <p:nvPr>
            <p:ph type="subTitle" idx="1"/>
          </p:nvPr>
        </p:nvSpPr>
        <p:spPr/>
        <p:txBody>
          <a:bodyPr/>
          <a:lstStyle/>
          <a:p>
            <a:r>
              <a:rPr lang="zh-TW" altLang="en-US" dirty="0" smtClean="0"/>
              <a:t>魏士偉</a:t>
            </a:r>
            <a:endParaRPr lang="zh-TW" altLang="en-US" dirty="0"/>
          </a:p>
        </p:txBody>
      </p:sp>
      <p:sp>
        <p:nvSpPr>
          <p:cNvPr id="4" name="文字方塊 3"/>
          <p:cNvSpPr txBox="1"/>
          <p:nvPr/>
        </p:nvSpPr>
        <p:spPr>
          <a:xfrm>
            <a:off x="1115616" y="5085184"/>
            <a:ext cx="7128792" cy="1200329"/>
          </a:xfrm>
          <a:prstGeom prst="rect">
            <a:avLst/>
          </a:prstGeom>
          <a:noFill/>
        </p:spPr>
        <p:txBody>
          <a:bodyPr wrap="square" rtlCol="0">
            <a:spAutoFit/>
          </a:bodyPr>
          <a:lstStyle/>
          <a:p>
            <a:r>
              <a:rPr lang="zh-TW" altLang="en-US" dirty="0" smtClean="0"/>
              <a:t>參考文獻：</a:t>
            </a:r>
            <a:endParaRPr lang="en-US" altLang="zh-TW" dirty="0" smtClean="0"/>
          </a:p>
          <a:p>
            <a:r>
              <a:rPr lang="en-US" altLang="zh-TW" dirty="0" smtClean="0"/>
              <a:t>Chen, D. Y-C, K. K. W. Cheng, C- S Lee, 2011: Some Implication of Core </a:t>
            </a:r>
          </a:p>
          <a:p>
            <a:r>
              <a:rPr lang="zh-TW" altLang="en-US" dirty="0" smtClean="0"/>
              <a:t>　　</a:t>
            </a:r>
            <a:r>
              <a:rPr lang="en-US" altLang="zh-TW" dirty="0" smtClean="0"/>
              <a:t>Regime Wind Structure in Western North Pacific Tropical Cyclone, </a:t>
            </a:r>
          </a:p>
          <a:p>
            <a:r>
              <a:rPr lang="zh-TW" altLang="en-US" i="1" dirty="0" smtClean="0"/>
              <a:t>　</a:t>
            </a:r>
            <a:r>
              <a:rPr lang="zh-TW" altLang="en-US" i="1" dirty="0" smtClean="0"/>
              <a:t>　</a:t>
            </a:r>
            <a:r>
              <a:rPr lang="en-US" altLang="zh-TW" i="1" dirty="0" err="1" smtClean="0"/>
              <a:t>Wea</a:t>
            </a:r>
            <a:r>
              <a:rPr lang="en-US" altLang="zh-TW" i="1" dirty="0" smtClean="0"/>
              <a:t>. and For., </a:t>
            </a:r>
            <a:r>
              <a:rPr lang="en-US" altLang="zh-TW" b="1" dirty="0" smtClean="0"/>
              <a:t>26</a:t>
            </a:r>
            <a:r>
              <a:rPr lang="en-US" altLang="zh-TW" dirty="0" smtClean="0"/>
              <a:t>, 61—75</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TC</a:t>
            </a:r>
            <a:r>
              <a:rPr lang="zh-TW" altLang="en-US" dirty="0" smtClean="0"/>
              <a:t>紮實度參數</a:t>
            </a:r>
            <a:endParaRPr lang="zh-TW" altLang="en-US" dirty="0"/>
          </a:p>
        </p:txBody>
      </p:sp>
      <p:sp>
        <p:nvSpPr>
          <p:cNvPr id="3" name="內容版面配置區 2"/>
          <p:cNvSpPr>
            <a:spLocks noGrp="1"/>
          </p:cNvSpPr>
          <p:nvPr>
            <p:ph idx="1"/>
          </p:nvPr>
        </p:nvSpPr>
        <p:spPr/>
        <p:txBody>
          <a:bodyPr/>
          <a:lstStyle/>
          <a:p>
            <a:r>
              <a:rPr lang="zh-TW" altLang="en-US" dirty="0" smtClean="0"/>
              <a:t>在前述兩種條件下使用</a:t>
            </a:r>
            <a:r>
              <a:rPr lang="en-US" altLang="zh-TW" dirty="0" smtClean="0"/>
              <a:t>S</a:t>
            </a:r>
            <a:r>
              <a:rPr lang="zh-TW" altLang="en-US" dirty="0" smtClean="0"/>
              <a:t>參數描述</a:t>
            </a:r>
            <a:r>
              <a:rPr lang="en-US" altLang="zh-TW" dirty="0" smtClean="0"/>
              <a:t>TC</a:t>
            </a:r>
            <a:r>
              <a:rPr lang="zh-TW" altLang="en-US" dirty="0" smtClean="0"/>
              <a:t>的結構特性：</a:t>
            </a:r>
            <a:endParaRPr lang="en-US" altLang="zh-TW" dirty="0" smtClean="0"/>
          </a:p>
          <a:p>
            <a:endParaRPr lang="en-US" altLang="zh-TW" dirty="0" smtClean="0"/>
          </a:p>
          <a:p>
            <a:endParaRPr lang="en-US" altLang="zh-TW" dirty="0" smtClean="0"/>
          </a:p>
          <a:p>
            <a:r>
              <a:rPr lang="zh-TW" altLang="en-US" dirty="0" smtClean="0"/>
              <a:t>在</a:t>
            </a:r>
            <a:r>
              <a:rPr lang="en-US" altLang="zh-TW" dirty="0" smtClean="0"/>
              <a:t>S&lt;1</a:t>
            </a:r>
            <a:r>
              <a:rPr lang="zh-TW" altLang="en-US" dirty="0" smtClean="0"/>
              <a:t>時颱風結構相對越紮實，此時</a:t>
            </a:r>
            <a:r>
              <a:rPr lang="en-US" altLang="zh-TW" dirty="0" smtClean="0"/>
              <a:t>Vt</a:t>
            </a:r>
            <a:r>
              <a:rPr lang="en-US" altLang="zh-TW" baseline="-25000" dirty="0" smtClean="0"/>
              <a:t>2RMW</a:t>
            </a:r>
            <a:r>
              <a:rPr lang="zh-TW" altLang="en-US" dirty="0" smtClean="0"/>
              <a:t>與</a:t>
            </a:r>
            <a:r>
              <a:rPr lang="en-US" altLang="zh-TW" dirty="0" err="1" smtClean="0"/>
              <a:t>Vt</a:t>
            </a:r>
            <a:r>
              <a:rPr lang="en-US" altLang="zh-TW" baseline="-25000" dirty="0" err="1" smtClean="0"/>
              <a:t>max</a:t>
            </a:r>
            <a:r>
              <a:rPr lang="zh-TW" altLang="en-US" dirty="0" smtClean="0"/>
              <a:t>的比值較小</a:t>
            </a:r>
            <a:r>
              <a:rPr lang="en-US" altLang="zh-TW" dirty="0" smtClean="0"/>
              <a:t>(</a:t>
            </a:r>
            <a:r>
              <a:rPr lang="zh-TW" altLang="en-US" dirty="0" smtClean="0"/>
              <a:t>符合條件</a:t>
            </a:r>
            <a:r>
              <a:rPr lang="en-US" altLang="zh-TW" dirty="0" smtClean="0"/>
              <a:t>2)</a:t>
            </a:r>
            <a:r>
              <a:rPr lang="zh-TW" altLang="en-US" dirty="0" smtClean="0"/>
              <a:t>，或者</a:t>
            </a:r>
            <a:r>
              <a:rPr lang="en-US" altLang="zh-TW" dirty="0" smtClean="0"/>
              <a:t>RMW</a:t>
            </a:r>
            <a:r>
              <a:rPr lang="zh-TW" altLang="en-US" dirty="0" smtClean="0"/>
              <a:t>小於全部</a:t>
            </a:r>
            <a:r>
              <a:rPr lang="en-US" altLang="zh-TW" dirty="0" smtClean="0"/>
              <a:t>TC</a:t>
            </a:r>
            <a:r>
              <a:rPr lang="zh-TW" altLang="en-US" dirty="0" smtClean="0"/>
              <a:t>平均</a:t>
            </a:r>
            <a:r>
              <a:rPr lang="en-US" altLang="zh-TW" dirty="0" smtClean="0"/>
              <a:t>(</a:t>
            </a:r>
            <a:r>
              <a:rPr lang="zh-TW" altLang="en-US" dirty="0" smtClean="0"/>
              <a:t>符合條件</a:t>
            </a:r>
            <a:r>
              <a:rPr lang="en-US" altLang="zh-TW" dirty="0" smtClean="0"/>
              <a:t>1)</a:t>
            </a:r>
            <a:r>
              <a:rPr lang="zh-TW" altLang="en-US" dirty="0" smtClean="0"/>
              <a:t>。</a:t>
            </a:r>
            <a:endParaRPr lang="zh-TW" altLang="en-US" dirty="0"/>
          </a:p>
        </p:txBody>
      </p:sp>
      <p:graphicFrame>
        <p:nvGraphicFramePr>
          <p:cNvPr id="4" name="物件 3"/>
          <p:cNvGraphicFramePr>
            <a:graphicFrameLocks noChangeAspect="1"/>
          </p:cNvGraphicFramePr>
          <p:nvPr/>
        </p:nvGraphicFramePr>
        <p:xfrm>
          <a:off x="899592" y="2852936"/>
          <a:ext cx="7272808" cy="719956"/>
        </p:xfrm>
        <a:graphic>
          <a:graphicData uri="http://schemas.openxmlformats.org/presentationml/2006/ole">
            <p:oleObj spid="_x0000_s24605" name="方程式" r:id="rId3" imgW="3365500" imgH="431800" progId="Equation.3">
              <p:embed/>
            </p:oleObj>
          </a:graphicData>
        </a:graphic>
      </p:graphicFrame>
      <p:pic>
        <p:nvPicPr>
          <p:cNvPr id="24580" name="Picture 4"/>
          <p:cNvPicPr>
            <a:picLocks noChangeAspect="1" noChangeArrowheads="1"/>
          </p:cNvPicPr>
          <p:nvPr/>
        </p:nvPicPr>
        <p:blipFill>
          <a:blip r:embed="rId4" cstate="print"/>
          <a:srcRect/>
          <a:stretch>
            <a:fillRect/>
          </a:stretch>
        </p:blipFill>
        <p:spPr bwMode="auto">
          <a:xfrm>
            <a:off x="1979712" y="2132856"/>
            <a:ext cx="5410200" cy="3238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5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580"/>
                                        </p:tgtEl>
                                      </p:cBhvr>
                                    </p:animEffect>
                                    <p:set>
                                      <p:cBhvr>
                                        <p:cTn id="12" dur="1" fill="hold">
                                          <p:stCondLst>
                                            <p:cond delay="499"/>
                                          </p:stCondLst>
                                        </p:cTn>
                                        <p:tgtEl>
                                          <p:spTgt spid="24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理想化渦旋的</a:t>
            </a:r>
            <a:r>
              <a:rPr lang="en-US" altLang="zh-TW" dirty="0" smtClean="0"/>
              <a:t>S</a:t>
            </a:r>
            <a:r>
              <a:rPr lang="zh-TW" altLang="en-US" dirty="0" smtClean="0"/>
              <a:t>參數</a:t>
            </a:r>
            <a:endParaRPr lang="zh-TW" altLang="en-US" dirty="0"/>
          </a:p>
        </p:txBody>
      </p:sp>
      <p:sp>
        <p:nvSpPr>
          <p:cNvPr id="3" name="內容版面配置區 2"/>
          <p:cNvSpPr>
            <a:spLocks noGrp="1"/>
          </p:cNvSpPr>
          <p:nvPr>
            <p:ph idx="1"/>
          </p:nvPr>
        </p:nvSpPr>
        <p:spPr/>
        <p:txBody>
          <a:bodyPr/>
          <a:lstStyle/>
          <a:p>
            <a:r>
              <a:rPr lang="zh-TW" altLang="en-US" dirty="0" smtClean="0"/>
              <a:t>為了瞭解</a:t>
            </a:r>
            <a:r>
              <a:rPr lang="en-US" altLang="zh-TW" dirty="0" smtClean="0"/>
              <a:t>S</a:t>
            </a:r>
            <a:r>
              <a:rPr lang="zh-TW" altLang="en-US" dirty="0" smtClean="0"/>
              <a:t>參數在不同</a:t>
            </a:r>
            <a:r>
              <a:rPr lang="en-US" altLang="zh-TW" dirty="0" smtClean="0"/>
              <a:t>TC</a:t>
            </a:r>
            <a:r>
              <a:rPr lang="zh-TW" altLang="en-US" dirty="0" smtClean="0"/>
              <a:t>結構下的變化，測試了許多理想化渦旋。</a:t>
            </a:r>
            <a:endParaRPr lang="en-US" altLang="zh-TW" dirty="0" smtClean="0"/>
          </a:p>
          <a:p>
            <a:r>
              <a:rPr lang="zh-TW" altLang="en-US" dirty="0" smtClean="0"/>
              <a:t>理想化渦旋的給定透過以下公式，來自</a:t>
            </a:r>
            <a:r>
              <a:rPr lang="en-US" altLang="zh-TW" dirty="0" smtClean="0"/>
              <a:t>Chen and Williams(1987)</a:t>
            </a:r>
            <a:r>
              <a:rPr lang="zh-TW" altLang="en-US" dirty="0" smtClean="0"/>
              <a:t>：</a:t>
            </a:r>
            <a:endParaRPr lang="zh-TW" altLang="en-US" dirty="0"/>
          </a:p>
        </p:txBody>
      </p:sp>
      <p:graphicFrame>
        <p:nvGraphicFramePr>
          <p:cNvPr id="4" name="物件 3"/>
          <p:cNvGraphicFramePr>
            <a:graphicFrameLocks noChangeAspect="1"/>
          </p:cNvGraphicFramePr>
          <p:nvPr/>
        </p:nvGraphicFramePr>
        <p:xfrm>
          <a:off x="1763688" y="3861048"/>
          <a:ext cx="3960440" cy="648072"/>
        </p:xfrm>
        <a:graphic>
          <a:graphicData uri="http://schemas.openxmlformats.org/presentationml/2006/ole">
            <p:oleObj spid="_x0000_s27702" name="方程式" r:id="rId4" imgW="2705100" imgH="457200" progId="Equation.3">
              <p:embed/>
            </p:oleObj>
          </a:graphicData>
        </a:graphic>
      </p:graphicFrame>
      <p:graphicFrame>
        <p:nvGraphicFramePr>
          <p:cNvPr id="5" name="物件 4"/>
          <p:cNvGraphicFramePr>
            <a:graphicFrameLocks noChangeAspect="1"/>
          </p:cNvGraphicFramePr>
          <p:nvPr/>
        </p:nvGraphicFramePr>
        <p:xfrm>
          <a:off x="1763688" y="4725144"/>
          <a:ext cx="4320480" cy="720080"/>
        </p:xfrm>
        <a:graphic>
          <a:graphicData uri="http://schemas.openxmlformats.org/presentationml/2006/ole">
            <p:oleObj spid="_x0000_s27703" name="方程式" r:id="rId5" imgW="3352800" imgH="55880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理想化渦旋的</a:t>
            </a:r>
            <a:r>
              <a:rPr lang="en-US" altLang="zh-TW" dirty="0" smtClean="0"/>
              <a:t>S</a:t>
            </a:r>
            <a:r>
              <a:rPr lang="zh-TW" altLang="en-US" dirty="0" smtClean="0"/>
              <a:t>參數</a:t>
            </a:r>
            <a:endParaRPr lang="zh-TW" altLang="en-US" dirty="0"/>
          </a:p>
        </p:txBody>
      </p:sp>
      <p:sp>
        <p:nvSpPr>
          <p:cNvPr id="3" name="內容版面配置區 2"/>
          <p:cNvSpPr>
            <a:spLocks noGrp="1"/>
          </p:cNvSpPr>
          <p:nvPr>
            <p:ph idx="1"/>
          </p:nvPr>
        </p:nvSpPr>
        <p:spPr>
          <a:xfrm>
            <a:off x="611560" y="4941168"/>
            <a:ext cx="8136904" cy="1728192"/>
          </a:xfrm>
        </p:spPr>
        <p:txBody>
          <a:bodyPr>
            <a:normAutofit fontScale="77500" lnSpcReduction="20000"/>
          </a:bodyPr>
          <a:lstStyle/>
          <a:p>
            <a:r>
              <a:rPr lang="en-US" altLang="zh-TW" dirty="0" smtClean="0"/>
              <a:t>B1~B3</a:t>
            </a:r>
            <a:r>
              <a:rPr lang="zh-TW" altLang="en-US" dirty="0" smtClean="0"/>
              <a:t>，只改變</a:t>
            </a:r>
            <a:r>
              <a:rPr lang="en-US" altLang="zh-TW" dirty="0" smtClean="0"/>
              <a:t>b</a:t>
            </a:r>
            <a:r>
              <a:rPr lang="zh-TW" altLang="en-US" dirty="0" smtClean="0"/>
              <a:t>，</a:t>
            </a:r>
            <a:r>
              <a:rPr lang="en-US" altLang="zh-TW" dirty="0" smtClean="0"/>
              <a:t>b</a:t>
            </a:r>
            <a:r>
              <a:rPr lang="zh-TW" altLang="en-US" dirty="0" smtClean="0"/>
              <a:t>越大</a:t>
            </a:r>
            <a:r>
              <a:rPr lang="en-US" altLang="zh-TW" dirty="0" smtClean="0"/>
              <a:t>S</a:t>
            </a:r>
            <a:r>
              <a:rPr lang="zh-TW" altLang="en-US" dirty="0" smtClean="0"/>
              <a:t>越小，</a:t>
            </a:r>
            <a:r>
              <a:rPr lang="en-US" altLang="zh-TW" dirty="0" smtClean="0"/>
              <a:t>TC</a:t>
            </a:r>
            <a:r>
              <a:rPr lang="zh-TW" altLang="en-US" dirty="0" smtClean="0"/>
              <a:t>越紮實。</a:t>
            </a:r>
            <a:endParaRPr lang="en-US" altLang="zh-TW" dirty="0" smtClean="0"/>
          </a:p>
          <a:p>
            <a:r>
              <a:rPr lang="en-US" altLang="zh-TW" dirty="0" smtClean="0"/>
              <a:t>R1~R3</a:t>
            </a:r>
            <a:r>
              <a:rPr lang="zh-TW" altLang="en-US" dirty="0" smtClean="0"/>
              <a:t>，只有</a:t>
            </a:r>
            <a:r>
              <a:rPr lang="en-US" altLang="zh-TW" dirty="0" smtClean="0"/>
              <a:t>RMW</a:t>
            </a:r>
            <a:r>
              <a:rPr lang="zh-TW" altLang="en-US" dirty="0" smtClean="0"/>
              <a:t>改變，</a:t>
            </a:r>
            <a:r>
              <a:rPr lang="en-US" altLang="zh-TW" dirty="0" smtClean="0"/>
              <a:t>RMW</a:t>
            </a:r>
            <a:r>
              <a:rPr lang="zh-TW" altLang="en-US" dirty="0" smtClean="0"/>
              <a:t>越小越紮實。</a:t>
            </a:r>
            <a:endParaRPr lang="en-US" altLang="zh-TW" dirty="0" smtClean="0"/>
          </a:p>
          <a:p>
            <a:r>
              <a:rPr lang="en-US" altLang="zh-TW" dirty="0" smtClean="0"/>
              <a:t>V1~V3</a:t>
            </a:r>
            <a:r>
              <a:rPr lang="zh-TW" altLang="en-US" dirty="0" smtClean="0"/>
              <a:t>，只改變最大切向風，風速越低</a:t>
            </a:r>
            <a:r>
              <a:rPr lang="en-US" altLang="zh-TW" dirty="0" smtClean="0"/>
              <a:t>TC</a:t>
            </a:r>
            <a:r>
              <a:rPr lang="zh-TW" altLang="en-US" dirty="0" smtClean="0"/>
              <a:t>越紮實。</a:t>
            </a:r>
            <a:endParaRPr lang="en-US" altLang="zh-TW" dirty="0" smtClean="0"/>
          </a:p>
          <a:p>
            <a:r>
              <a:rPr lang="en-US" altLang="zh-TW" dirty="0" smtClean="0"/>
              <a:t>S1~S3</a:t>
            </a:r>
            <a:r>
              <a:rPr lang="zh-TW" altLang="en-US" dirty="0" smtClean="0"/>
              <a:t>，只固定</a:t>
            </a:r>
            <a:r>
              <a:rPr lang="en-US" altLang="zh-TW" dirty="0" smtClean="0"/>
              <a:t>RMW</a:t>
            </a:r>
            <a:r>
              <a:rPr lang="zh-TW" altLang="en-US" dirty="0" smtClean="0"/>
              <a:t>，切向風越小</a:t>
            </a:r>
            <a:r>
              <a:rPr lang="en-US" altLang="zh-TW" dirty="0" smtClean="0"/>
              <a:t>b</a:t>
            </a:r>
            <a:r>
              <a:rPr lang="zh-TW" altLang="en-US" dirty="0" smtClean="0"/>
              <a:t>越小的</a:t>
            </a:r>
            <a:r>
              <a:rPr lang="en-US" altLang="zh-TW" dirty="0" smtClean="0"/>
              <a:t>TC</a:t>
            </a:r>
            <a:r>
              <a:rPr lang="zh-TW" altLang="en-US" dirty="0" smtClean="0"/>
              <a:t>越紮實。</a:t>
            </a:r>
            <a:endParaRPr lang="en-US" altLang="zh-TW" dirty="0" smtClean="0"/>
          </a:p>
        </p:txBody>
      </p:sp>
      <p:pic>
        <p:nvPicPr>
          <p:cNvPr id="4" name="Picture 4"/>
          <p:cNvPicPr>
            <a:picLocks noChangeAspect="1" noChangeArrowheads="1"/>
          </p:cNvPicPr>
          <p:nvPr/>
        </p:nvPicPr>
        <p:blipFill>
          <a:blip r:embed="rId3" cstate="print"/>
          <a:srcRect/>
          <a:stretch>
            <a:fillRect/>
          </a:stretch>
        </p:blipFill>
        <p:spPr bwMode="auto">
          <a:xfrm>
            <a:off x="1858863" y="1340768"/>
            <a:ext cx="5305425"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紮實颱風特性</a:t>
            </a:r>
            <a:endParaRPr lang="zh-TW" altLang="en-US" dirty="0"/>
          </a:p>
        </p:txBody>
      </p:sp>
      <p:sp>
        <p:nvSpPr>
          <p:cNvPr id="3" name="內容版面配置區 2"/>
          <p:cNvSpPr>
            <a:spLocks noGrp="1"/>
          </p:cNvSpPr>
          <p:nvPr>
            <p:ph idx="1"/>
          </p:nvPr>
        </p:nvSpPr>
        <p:spPr/>
        <p:txBody>
          <a:bodyPr/>
          <a:lstStyle/>
          <a:p>
            <a:r>
              <a:rPr lang="en-US" altLang="zh-TW" dirty="0" smtClean="0"/>
              <a:t>S</a:t>
            </a:r>
            <a:r>
              <a:rPr lang="zh-TW" altLang="en-US" dirty="0" smtClean="0"/>
              <a:t>參數與強度及大小的關係</a:t>
            </a:r>
            <a:endParaRPr lang="en-US" altLang="zh-TW" dirty="0" smtClean="0"/>
          </a:p>
          <a:p>
            <a:r>
              <a:rPr lang="zh-TW" altLang="en-US" dirty="0" smtClean="0"/>
              <a:t>氣候特性</a:t>
            </a:r>
            <a:endParaRPr lang="en-US" altLang="zh-TW" dirty="0" smtClean="0"/>
          </a:p>
          <a:p>
            <a:r>
              <a:rPr lang="zh-TW" altLang="en-US" dirty="0" smtClean="0"/>
              <a:t>環境條件</a:t>
            </a:r>
            <a:endParaRPr lang="en-US" altLang="zh-TW"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t>
            </a:r>
            <a:r>
              <a:rPr lang="zh-TW" altLang="en-US" dirty="0" smtClean="0"/>
              <a:t>參數與強度及大小的關係</a:t>
            </a:r>
            <a:endParaRPr lang="en-US" altLang="zh-TW" dirty="0" smtClean="0"/>
          </a:p>
        </p:txBody>
      </p:sp>
      <p:sp>
        <p:nvSpPr>
          <p:cNvPr id="3" name="內容版面配置區 2"/>
          <p:cNvSpPr>
            <a:spLocks noGrp="1"/>
          </p:cNvSpPr>
          <p:nvPr>
            <p:ph idx="1"/>
          </p:nvPr>
        </p:nvSpPr>
        <p:spPr/>
        <p:txBody>
          <a:bodyPr/>
          <a:lstStyle/>
          <a:p>
            <a:r>
              <a:rPr lang="en-US" altLang="zh-TW" dirty="0" err="1" smtClean="0"/>
              <a:t>QuickSCAT</a:t>
            </a:r>
            <a:r>
              <a:rPr lang="zh-TW" altLang="en-US" dirty="0"/>
              <a:t>的風場反演資料在較高風速的情況</a:t>
            </a:r>
            <a:r>
              <a:rPr lang="zh-TW" altLang="en-US" dirty="0" smtClean="0"/>
              <a:t>下會有較多的不確定性，並且與</a:t>
            </a:r>
            <a:r>
              <a:rPr lang="en-US" altLang="zh-TW" dirty="0" smtClean="0"/>
              <a:t>JTWC</a:t>
            </a:r>
            <a:r>
              <a:rPr lang="zh-TW" altLang="en-US" dirty="0" smtClean="0"/>
              <a:t>最佳路徑資料相比有時會高估有時會低估。</a:t>
            </a:r>
            <a:endParaRPr lang="en-US" altLang="zh-TW" dirty="0" smtClean="0"/>
          </a:p>
          <a:p>
            <a:r>
              <a:rPr lang="zh-TW" altLang="en-US" dirty="0" smtClean="0"/>
              <a:t>不過</a:t>
            </a:r>
            <a:r>
              <a:rPr lang="en-US" altLang="zh-TW" dirty="0" err="1" smtClean="0"/>
              <a:t>QuickSCAT</a:t>
            </a:r>
            <a:r>
              <a:rPr lang="zh-TW" altLang="en-US" dirty="0"/>
              <a:t>跟</a:t>
            </a:r>
            <a:r>
              <a:rPr lang="en-US" altLang="zh-TW" dirty="0"/>
              <a:t>JTWC</a:t>
            </a:r>
            <a:r>
              <a:rPr lang="zh-TW" altLang="en-US" dirty="0"/>
              <a:t>最佳路徑資料相關係數</a:t>
            </a:r>
            <a:r>
              <a:rPr lang="en-US" altLang="zh-TW" dirty="0"/>
              <a:t>0.73</a:t>
            </a:r>
            <a:r>
              <a:rPr lang="zh-TW" altLang="en-US" dirty="0" smtClean="0"/>
              <a:t>代表</a:t>
            </a:r>
            <a:r>
              <a:rPr lang="en-US" altLang="zh-TW" dirty="0" err="1" smtClean="0"/>
              <a:t>QuickSCAT</a:t>
            </a:r>
            <a:r>
              <a:rPr lang="zh-TW" altLang="en-US" dirty="0" smtClean="0"/>
              <a:t>的風場反演資料對於強度變化有一定的代表性。</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t>
            </a:r>
            <a:r>
              <a:rPr lang="zh-TW" altLang="en-US" dirty="0" smtClean="0"/>
              <a:t>參數與強度及大小的關係</a:t>
            </a:r>
            <a:endParaRPr lang="en-US" altLang="zh-TW" dirty="0" smtClean="0"/>
          </a:p>
        </p:txBody>
      </p:sp>
      <p:sp>
        <p:nvSpPr>
          <p:cNvPr id="3" name="內容版面配置區 2"/>
          <p:cNvSpPr>
            <a:spLocks noGrp="1"/>
          </p:cNvSpPr>
          <p:nvPr>
            <p:ph idx="1"/>
          </p:nvPr>
        </p:nvSpPr>
        <p:spPr>
          <a:xfrm>
            <a:off x="518864" y="5301208"/>
            <a:ext cx="8229600" cy="1368152"/>
          </a:xfrm>
        </p:spPr>
        <p:txBody>
          <a:bodyPr>
            <a:normAutofit fontScale="77500" lnSpcReduction="20000"/>
          </a:bodyPr>
          <a:lstStyle/>
          <a:p>
            <a:r>
              <a:rPr lang="en-US" altLang="zh-TW" dirty="0" smtClean="0"/>
              <a:t>(a)</a:t>
            </a:r>
            <a:r>
              <a:rPr lang="zh-TW" altLang="en-US" dirty="0" smtClean="0"/>
              <a:t>龍王颱風</a:t>
            </a:r>
            <a:r>
              <a:rPr lang="en-US" altLang="zh-TW" dirty="0" smtClean="0"/>
              <a:t>(b)</a:t>
            </a:r>
            <a:r>
              <a:rPr lang="zh-TW" altLang="en-US" dirty="0" smtClean="0"/>
              <a:t>泰利颱風，雖然在泰利颱風</a:t>
            </a:r>
            <a:r>
              <a:rPr lang="en-US" altLang="zh-TW" dirty="0" err="1" smtClean="0"/>
              <a:t>QuickSCAT</a:t>
            </a:r>
            <a:r>
              <a:rPr lang="zh-TW" altLang="en-US" dirty="0" smtClean="0"/>
              <a:t>的風速略為高於</a:t>
            </a:r>
            <a:r>
              <a:rPr lang="en-US" altLang="zh-TW" dirty="0" smtClean="0"/>
              <a:t>JTWC</a:t>
            </a:r>
            <a:r>
              <a:rPr lang="zh-TW" altLang="en-US" dirty="0" smtClean="0"/>
              <a:t>的資料，但是在大約</a:t>
            </a:r>
            <a:r>
              <a:rPr lang="en-US" altLang="zh-TW" dirty="0" smtClean="0"/>
              <a:t>80%</a:t>
            </a:r>
            <a:r>
              <a:rPr lang="zh-TW" altLang="en-US" dirty="0" smtClean="0"/>
              <a:t>的</a:t>
            </a:r>
            <a:r>
              <a:rPr lang="en-US" altLang="zh-TW" dirty="0" smtClean="0"/>
              <a:t>case</a:t>
            </a:r>
            <a:r>
              <a:rPr lang="zh-TW" altLang="en-US" dirty="0" smtClean="0"/>
              <a:t>中都是類似於龍王颱風</a:t>
            </a:r>
            <a:r>
              <a:rPr lang="en-US" altLang="zh-TW" dirty="0" err="1" smtClean="0"/>
              <a:t>QuickSCAT</a:t>
            </a:r>
            <a:r>
              <a:rPr lang="zh-TW" altLang="en-US" dirty="0" smtClean="0"/>
              <a:t>的資料能夠很好的表現颱風的結構。</a:t>
            </a:r>
            <a:endParaRPr lang="zh-TW" altLang="en-US" dirty="0"/>
          </a:p>
        </p:txBody>
      </p:sp>
      <p:pic>
        <p:nvPicPr>
          <p:cNvPr id="286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292" b="1"/>
          <a:stretch/>
        </p:blipFill>
        <p:spPr bwMode="auto">
          <a:xfrm>
            <a:off x="641596" y="1412776"/>
            <a:ext cx="3924941" cy="3725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591" r="5152"/>
          <a:stretch/>
        </p:blipFill>
        <p:spPr bwMode="auto">
          <a:xfrm>
            <a:off x="4632959" y="1398615"/>
            <a:ext cx="3894017" cy="3758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t>
            </a:r>
            <a:r>
              <a:rPr lang="zh-TW" altLang="en-US" dirty="0" smtClean="0"/>
              <a:t>參數與強度及大小的關係</a:t>
            </a:r>
            <a:endParaRPr lang="en-US" altLang="zh-TW" dirty="0" smtClean="0"/>
          </a:p>
        </p:txBody>
      </p:sp>
      <p:sp>
        <p:nvSpPr>
          <p:cNvPr id="3" name="內容版面配置區 2"/>
          <p:cNvSpPr>
            <a:spLocks noGrp="1"/>
          </p:cNvSpPr>
          <p:nvPr>
            <p:ph idx="1"/>
          </p:nvPr>
        </p:nvSpPr>
        <p:spPr>
          <a:xfrm>
            <a:off x="457200" y="4725144"/>
            <a:ext cx="8229600" cy="1800200"/>
          </a:xfrm>
        </p:spPr>
        <p:txBody>
          <a:bodyPr>
            <a:normAutofit fontScale="77500" lnSpcReduction="20000"/>
          </a:bodyPr>
          <a:lstStyle/>
          <a:p>
            <a:r>
              <a:rPr lang="zh-TW" altLang="en-US" dirty="0" smtClean="0"/>
              <a:t>力度與</a:t>
            </a:r>
            <a:r>
              <a:rPr lang="en-US" altLang="zh-TW" dirty="0" smtClean="0"/>
              <a:t>S</a:t>
            </a:r>
            <a:r>
              <a:rPr lang="zh-TW" altLang="en-US" dirty="0" smtClean="0"/>
              <a:t>參數的相關係數高達</a:t>
            </a:r>
            <a:r>
              <a:rPr lang="en-US" altLang="zh-TW" dirty="0" smtClean="0"/>
              <a:t>0.83</a:t>
            </a:r>
            <a:r>
              <a:rPr lang="zh-TW" altLang="en-US" dirty="0" smtClean="0"/>
              <a:t>，一定程度上可以表現</a:t>
            </a:r>
            <a:r>
              <a:rPr lang="en-US" altLang="zh-TW" dirty="0" smtClean="0"/>
              <a:t>TC</a:t>
            </a:r>
            <a:r>
              <a:rPr lang="zh-TW" altLang="en-US" dirty="0" smtClean="0"/>
              <a:t>結構的強壯程度，並且能在內核與外部區域間的相對風速提供更多的資訊。</a:t>
            </a:r>
            <a:endParaRPr lang="en-US" altLang="zh-TW" dirty="0" smtClean="0"/>
          </a:p>
          <a:p>
            <a:r>
              <a:rPr lang="zh-TW" altLang="en-US" dirty="0"/>
              <a:t>強度則與</a:t>
            </a:r>
            <a:r>
              <a:rPr lang="en-US" altLang="zh-TW" dirty="0"/>
              <a:t>S</a:t>
            </a:r>
            <a:r>
              <a:rPr lang="zh-TW" altLang="en-US" dirty="0"/>
              <a:t>參數的相關係數較低只有</a:t>
            </a:r>
            <a:r>
              <a:rPr lang="en-US" altLang="zh-TW" dirty="0" smtClean="0"/>
              <a:t>0.54</a:t>
            </a:r>
            <a:r>
              <a:rPr lang="zh-TW" altLang="en-US" dirty="0" smtClean="0"/>
              <a:t>，與前人研究一致，表示強度與力度之前並沒有太大的關係。</a:t>
            </a:r>
            <a:endParaRPr lang="zh-TW" altLang="en-US" dirty="0"/>
          </a:p>
        </p:txBody>
      </p:sp>
      <p:pic>
        <p:nvPicPr>
          <p:cNvPr id="296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340768"/>
            <a:ext cx="3721847" cy="3284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916"/>
          <a:stretch/>
        </p:blipFill>
        <p:spPr bwMode="auto">
          <a:xfrm>
            <a:off x="4189391" y="1268760"/>
            <a:ext cx="3838993" cy="33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t>
            </a:r>
            <a:r>
              <a:rPr lang="zh-TW" altLang="en-US" dirty="0" smtClean="0"/>
              <a:t>參數與強度及大小的關係</a:t>
            </a:r>
            <a:endParaRPr lang="en-US" altLang="zh-TW" dirty="0" smtClean="0"/>
          </a:p>
        </p:txBody>
      </p:sp>
      <p:sp>
        <p:nvSpPr>
          <p:cNvPr id="3" name="內容版面配置區 2"/>
          <p:cNvSpPr>
            <a:spLocks noGrp="1"/>
          </p:cNvSpPr>
          <p:nvPr>
            <p:ph idx="1"/>
          </p:nvPr>
        </p:nvSpPr>
        <p:spPr>
          <a:xfrm>
            <a:off x="457200" y="4797152"/>
            <a:ext cx="8229600" cy="1872208"/>
          </a:xfrm>
        </p:spPr>
        <p:txBody>
          <a:bodyPr>
            <a:normAutofit fontScale="77500" lnSpcReduction="20000"/>
          </a:bodyPr>
          <a:lstStyle/>
          <a:p>
            <a:r>
              <a:rPr lang="zh-TW" altLang="en-US" dirty="0" smtClean="0"/>
              <a:t>由於</a:t>
            </a:r>
            <a:r>
              <a:rPr lang="en-US" altLang="zh-TW" dirty="0" smtClean="0"/>
              <a:t>S</a:t>
            </a:r>
            <a:r>
              <a:rPr lang="zh-TW" altLang="en-US" dirty="0" smtClean="0"/>
              <a:t>參數能大致描述自</a:t>
            </a:r>
            <a:r>
              <a:rPr lang="en-US" altLang="zh-TW" dirty="0" smtClean="0"/>
              <a:t>RMW</a:t>
            </a:r>
            <a:r>
              <a:rPr lang="zh-TW" altLang="en-US" dirty="0" smtClean="0"/>
              <a:t>至</a:t>
            </a:r>
            <a:r>
              <a:rPr lang="en-US" altLang="zh-TW" dirty="0" smtClean="0"/>
              <a:t>2RMW</a:t>
            </a:r>
            <a:r>
              <a:rPr lang="zh-TW" altLang="en-US" dirty="0" smtClean="0"/>
              <a:t>的風場結構因此與使用風速定出的</a:t>
            </a:r>
            <a:r>
              <a:rPr lang="en-US" altLang="zh-TW" dirty="0" smtClean="0"/>
              <a:t>TC</a:t>
            </a:r>
            <a:r>
              <a:rPr lang="zh-TW" altLang="en-US" dirty="0" smtClean="0"/>
              <a:t>尺寸有著較高的相關性</a:t>
            </a:r>
            <a:r>
              <a:rPr lang="en-US" altLang="zh-TW" dirty="0" smtClean="0"/>
              <a:t>(0.76)</a:t>
            </a:r>
          </a:p>
          <a:p>
            <a:r>
              <a:rPr lang="zh-TW" altLang="en-US" dirty="0"/>
              <a:t>在本</a:t>
            </a:r>
            <a:r>
              <a:rPr lang="zh-TW" altLang="en-US" dirty="0" smtClean="0"/>
              <a:t>研究</a:t>
            </a:r>
            <a:r>
              <a:rPr lang="zh-TW" altLang="en-US" dirty="0"/>
              <a:t>的分析</a:t>
            </a:r>
            <a:r>
              <a:rPr lang="zh-TW" altLang="en-US" dirty="0" smtClean="0"/>
              <a:t>中，紮實</a:t>
            </a:r>
            <a:r>
              <a:rPr lang="en-US" altLang="zh-TW" dirty="0" smtClean="0"/>
              <a:t>TC</a:t>
            </a:r>
            <a:r>
              <a:rPr lang="zh-TW" altLang="en-US" dirty="0" smtClean="0"/>
              <a:t>通常發生在早期發展的階段都處於較低緯度的地方，不過在</a:t>
            </a:r>
            <a:r>
              <a:rPr lang="zh-TW" altLang="en-US" dirty="0"/>
              <a:t>西北</a:t>
            </a:r>
            <a:r>
              <a:rPr lang="zh-TW" altLang="en-US" dirty="0" smtClean="0"/>
              <a:t>太平洋由於路徑多樣化因此</a:t>
            </a:r>
            <a:r>
              <a:rPr lang="en-US" altLang="zh-TW" dirty="0" smtClean="0"/>
              <a:t>S</a:t>
            </a:r>
            <a:r>
              <a:rPr lang="zh-TW" altLang="en-US" dirty="0" smtClean="0"/>
              <a:t>參數與緯度的相關係數只有</a:t>
            </a:r>
            <a:r>
              <a:rPr lang="en-US" altLang="zh-TW" dirty="0" smtClean="0"/>
              <a:t>0.17</a:t>
            </a:r>
            <a:r>
              <a:rPr lang="zh-TW" altLang="en-US" dirty="0" smtClean="0"/>
              <a:t>。</a:t>
            </a:r>
            <a:endParaRPr lang="zh-TW" altLang="en-US" dirty="0"/>
          </a:p>
        </p:txBody>
      </p:sp>
      <p:pic>
        <p:nvPicPr>
          <p:cNvPr id="307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1546743"/>
            <a:ext cx="6929524" cy="3136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366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氣候特性</a:t>
            </a:r>
            <a:endParaRPr lang="en-US" altLang="zh-TW" dirty="0"/>
          </a:p>
        </p:txBody>
      </p:sp>
      <p:sp>
        <p:nvSpPr>
          <p:cNvPr id="3" name="內容版面配置區 2"/>
          <p:cNvSpPr>
            <a:spLocks noGrp="1"/>
          </p:cNvSpPr>
          <p:nvPr>
            <p:ph idx="1"/>
          </p:nvPr>
        </p:nvSpPr>
        <p:spPr/>
        <p:txBody>
          <a:bodyPr/>
          <a:lstStyle/>
          <a:p>
            <a:r>
              <a:rPr lang="zh-TW" altLang="en-US" dirty="0" smtClean="0"/>
              <a:t>類似於前人研究的環狀颶風</a:t>
            </a:r>
            <a:r>
              <a:rPr lang="en-US" altLang="zh-TW" dirty="0" smtClean="0"/>
              <a:t>(AH)</a:t>
            </a:r>
            <a:r>
              <a:rPr lang="zh-TW" altLang="en-US" dirty="0" smtClean="0"/>
              <a:t>，相對於不紮實颱風，紮實颱風在達到最大強度後減弱的速度更慢。</a:t>
            </a:r>
            <a:endParaRPr lang="en-US" altLang="zh-TW" dirty="0" smtClean="0"/>
          </a:p>
          <a:p>
            <a:r>
              <a:rPr lang="zh-TW" altLang="en-US" dirty="0"/>
              <a:t>因此本研究</a:t>
            </a:r>
            <a:r>
              <a:rPr lang="zh-TW" altLang="en-US" dirty="0" smtClean="0"/>
              <a:t>將</a:t>
            </a:r>
            <a:r>
              <a:rPr lang="zh-TW" altLang="en-US" dirty="0"/>
              <a:t>所有</a:t>
            </a:r>
            <a:r>
              <a:rPr lang="en-US" altLang="zh-TW" dirty="0"/>
              <a:t>TC</a:t>
            </a:r>
            <a:r>
              <a:rPr lang="zh-TW" altLang="en-US" dirty="0"/>
              <a:t>個案排序的</a:t>
            </a:r>
            <a:r>
              <a:rPr lang="en-US" altLang="zh-TW" dirty="0"/>
              <a:t>33</a:t>
            </a:r>
            <a:r>
              <a:rPr lang="zh-TW" altLang="en-US" dirty="0"/>
              <a:t>百分位數跟</a:t>
            </a:r>
            <a:r>
              <a:rPr lang="en-US" altLang="zh-TW" dirty="0"/>
              <a:t>67</a:t>
            </a:r>
            <a:r>
              <a:rPr lang="zh-TW" altLang="en-US" dirty="0"/>
              <a:t>百分</a:t>
            </a:r>
            <a:r>
              <a:rPr lang="zh-TW" altLang="en-US" dirty="0" smtClean="0"/>
              <a:t>位數，得到</a:t>
            </a:r>
            <a:r>
              <a:rPr lang="en-US" altLang="zh-TW" dirty="0" smtClean="0"/>
              <a:t>S</a:t>
            </a:r>
            <a:r>
              <a:rPr lang="zh-TW" altLang="en-US" dirty="0" smtClean="0"/>
              <a:t>參數</a:t>
            </a:r>
            <a:r>
              <a:rPr lang="en-US" altLang="zh-TW" dirty="0" smtClean="0"/>
              <a:t>0.79</a:t>
            </a:r>
            <a:r>
              <a:rPr lang="zh-TW" altLang="en-US" dirty="0" smtClean="0"/>
              <a:t>與</a:t>
            </a:r>
            <a:r>
              <a:rPr lang="en-US" altLang="zh-TW" dirty="0" smtClean="0"/>
              <a:t>1.18</a:t>
            </a:r>
            <a:r>
              <a:rPr lang="zh-TW" altLang="en-US" dirty="0" smtClean="0"/>
              <a:t>作為紮實颱風、</a:t>
            </a:r>
            <a:r>
              <a:rPr lang="zh-TW" altLang="en-US" dirty="0" smtClean="0"/>
              <a:t>中等颱風</a:t>
            </a:r>
            <a:r>
              <a:rPr lang="zh-TW" altLang="en-US" dirty="0" smtClean="0"/>
              <a:t>與不紮實颱風的分界。</a:t>
            </a:r>
            <a:endParaRPr lang="zh-TW" altLang="en-US" dirty="0"/>
          </a:p>
        </p:txBody>
      </p:sp>
    </p:spTree>
    <p:extLst>
      <p:ext uri="{BB962C8B-B14F-4D97-AF65-F5344CB8AC3E}">
        <p14:creationId xmlns="" xmlns:p14="http://schemas.microsoft.com/office/powerpoint/2010/main" val="70643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氣候特性</a:t>
            </a:r>
            <a:endParaRPr lang="en-US" altLang="zh-TW" dirty="0"/>
          </a:p>
        </p:txBody>
      </p:sp>
      <p:sp>
        <p:nvSpPr>
          <p:cNvPr id="3" name="內容版面配置區 2"/>
          <p:cNvSpPr>
            <a:spLocks noGrp="1"/>
          </p:cNvSpPr>
          <p:nvPr>
            <p:ph idx="1"/>
          </p:nvPr>
        </p:nvSpPr>
        <p:spPr>
          <a:xfrm>
            <a:off x="457200" y="4581128"/>
            <a:ext cx="8229600" cy="1944216"/>
          </a:xfrm>
        </p:spPr>
        <p:txBody>
          <a:bodyPr>
            <a:normAutofit fontScale="85000" lnSpcReduction="20000"/>
          </a:bodyPr>
          <a:lstStyle/>
          <a:p>
            <a:r>
              <a:rPr lang="zh-TW" altLang="en-US" dirty="0" smtClean="0"/>
              <a:t>在發展初期</a:t>
            </a:r>
            <a:r>
              <a:rPr lang="en-US" altLang="zh-TW" dirty="0" smtClean="0"/>
              <a:t>(DB~TS)</a:t>
            </a:r>
            <a:r>
              <a:rPr lang="zh-TW" altLang="en-US" dirty="0" smtClean="0"/>
              <a:t>紮實颱風佔的比例都較高，與前人研究中表示</a:t>
            </a:r>
            <a:r>
              <a:rPr lang="en-US" altLang="zh-TW" dirty="0" smtClean="0"/>
              <a:t>TC</a:t>
            </a:r>
            <a:r>
              <a:rPr lang="zh-TW" altLang="en-US" dirty="0" smtClean="0"/>
              <a:t>通常都在減弱期變大的論述一致。</a:t>
            </a:r>
            <a:endParaRPr lang="en-US" altLang="zh-TW" dirty="0" smtClean="0"/>
          </a:p>
          <a:p>
            <a:r>
              <a:rPr lang="zh-TW" altLang="en-US" dirty="0" smtClean="0"/>
              <a:t>達到颱風</a:t>
            </a:r>
            <a:r>
              <a:rPr lang="zh-TW" altLang="en-US" dirty="0" smtClean="0"/>
              <a:t>強度後紮實</a:t>
            </a:r>
            <a:r>
              <a:rPr lang="en-US" altLang="zh-TW" dirty="0" smtClean="0"/>
              <a:t>TC</a:t>
            </a:r>
            <a:r>
              <a:rPr lang="zh-TW" altLang="en-US" dirty="0" smtClean="0"/>
              <a:t>的比例減少了許多，相對來說，紮實的</a:t>
            </a:r>
            <a:r>
              <a:rPr lang="en-US" altLang="zh-TW" dirty="0" smtClean="0"/>
              <a:t>TC</a:t>
            </a:r>
            <a:r>
              <a:rPr lang="zh-TW" altLang="en-US" dirty="0" smtClean="0"/>
              <a:t>雖然不能達到很強的強度，但是對於初期的增強是有益的。</a:t>
            </a:r>
            <a:endParaRPr lang="zh-TW" altLang="en-US" dirty="0"/>
          </a:p>
        </p:txBody>
      </p:sp>
      <p:pic>
        <p:nvPicPr>
          <p:cNvPr id="317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752" y="1556792"/>
            <a:ext cx="4136829" cy="28270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0258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簡介</a:t>
            </a:r>
            <a:endParaRPr lang="en-US" altLang="zh-TW" dirty="0" smtClean="0"/>
          </a:p>
          <a:p>
            <a:r>
              <a:rPr lang="zh-TW" altLang="en-US" dirty="0" smtClean="0"/>
              <a:t>資料處理</a:t>
            </a:r>
            <a:endParaRPr lang="en-US" altLang="zh-TW" dirty="0" smtClean="0"/>
          </a:p>
          <a:p>
            <a:r>
              <a:rPr lang="en-US" altLang="zh-TW" dirty="0" smtClean="0"/>
              <a:t>TC</a:t>
            </a:r>
            <a:r>
              <a:rPr lang="zh-TW" altLang="en-US" dirty="0" smtClean="0"/>
              <a:t>結構分析</a:t>
            </a:r>
            <a:endParaRPr lang="en-US" altLang="zh-TW" dirty="0" smtClean="0"/>
          </a:p>
          <a:p>
            <a:pPr lvl="1"/>
            <a:r>
              <a:rPr lang="en-US" altLang="zh-TW" dirty="0" smtClean="0"/>
              <a:t>TC</a:t>
            </a:r>
            <a:r>
              <a:rPr lang="zh-TW" altLang="en-US" dirty="0" smtClean="0"/>
              <a:t>紮實度參數</a:t>
            </a:r>
            <a:endParaRPr lang="en-US" altLang="zh-TW" dirty="0" smtClean="0"/>
          </a:p>
          <a:p>
            <a:pPr lvl="1"/>
            <a:r>
              <a:rPr lang="zh-TW" altLang="en-US" dirty="0"/>
              <a:t>理想化渦</a:t>
            </a:r>
            <a:r>
              <a:rPr lang="zh-TW" altLang="en-US" dirty="0" smtClean="0"/>
              <a:t>旋的</a:t>
            </a:r>
            <a:r>
              <a:rPr lang="en-US" altLang="zh-TW" dirty="0" smtClean="0"/>
              <a:t>S</a:t>
            </a:r>
            <a:r>
              <a:rPr lang="zh-TW" altLang="en-US" dirty="0" smtClean="0"/>
              <a:t>參數</a:t>
            </a:r>
            <a:endParaRPr lang="en-US" altLang="zh-TW" dirty="0" smtClean="0"/>
          </a:p>
          <a:p>
            <a:r>
              <a:rPr lang="zh-TW" altLang="en-US" dirty="0" smtClean="0"/>
              <a:t>紮實颱風特性</a:t>
            </a:r>
            <a:endParaRPr lang="en-US" altLang="zh-TW" dirty="0" smtClean="0"/>
          </a:p>
          <a:p>
            <a:pPr lvl="1"/>
            <a:r>
              <a:rPr lang="en-US" altLang="zh-TW" dirty="0" smtClean="0"/>
              <a:t>S</a:t>
            </a:r>
            <a:r>
              <a:rPr lang="zh-TW" altLang="en-US" dirty="0" smtClean="0"/>
              <a:t>參數與強度及大小的關係</a:t>
            </a:r>
            <a:endParaRPr lang="en-US" altLang="zh-TW" dirty="0" smtClean="0"/>
          </a:p>
          <a:p>
            <a:pPr lvl="1"/>
            <a:r>
              <a:rPr lang="zh-TW" altLang="en-US" dirty="0" smtClean="0"/>
              <a:t>氣候特性</a:t>
            </a:r>
            <a:endParaRPr lang="en-US" altLang="zh-TW" dirty="0" smtClean="0"/>
          </a:p>
          <a:p>
            <a:pPr lvl="1"/>
            <a:r>
              <a:rPr lang="zh-TW" altLang="en-US" dirty="0" smtClean="0"/>
              <a:t>環境條件</a:t>
            </a:r>
            <a:endParaRPr lang="en-US" altLang="zh-TW" dirty="0" smtClean="0"/>
          </a:p>
          <a:p>
            <a:r>
              <a:rPr lang="zh-TW" altLang="en-US" dirty="0" smtClean="0"/>
              <a:t>結論</a:t>
            </a:r>
            <a:r>
              <a:rPr lang="zh-TW" altLang="en-US" dirty="0"/>
              <a:t>與</a:t>
            </a:r>
            <a:r>
              <a:rPr lang="zh-TW" altLang="en-US" dirty="0" smtClean="0"/>
              <a:t>討論</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氣候特性</a:t>
            </a:r>
            <a:endParaRPr lang="en-US" altLang="zh-TW" dirty="0"/>
          </a:p>
        </p:txBody>
      </p:sp>
      <p:sp>
        <p:nvSpPr>
          <p:cNvPr id="3" name="內容版面配置區 2"/>
          <p:cNvSpPr>
            <a:spLocks noGrp="1"/>
          </p:cNvSpPr>
          <p:nvPr>
            <p:ph idx="1"/>
          </p:nvPr>
        </p:nvSpPr>
        <p:spPr>
          <a:xfrm>
            <a:off x="457200" y="4708028"/>
            <a:ext cx="8507288" cy="1889323"/>
          </a:xfrm>
        </p:spPr>
        <p:txBody>
          <a:bodyPr>
            <a:normAutofit/>
          </a:bodyPr>
          <a:lstStyle/>
          <a:p>
            <a:r>
              <a:rPr lang="zh-TW" altLang="en-US" dirty="0" smtClean="0"/>
              <a:t>在這張圖中正值代表紮實</a:t>
            </a:r>
            <a:r>
              <a:rPr lang="en-US" altLang="zh-TW" dirty="0" smtClean="0"/>
              <a:t>TC</a:t>
            </a:r>
            <a:r>
              <a:rPr lang="zh-TW" altLang="en-US" dirty="0" smtClean="0"/>
              <a:t>更多，由此得知紮實結構的</a:t>
            </a:r>
            <a:r>
              <a:rPr lang="en-US" altLang="zh-TW" dirty="0" smtClean="0"/>
              <a:t>TC</a:t>
            </a:r>
            <a:r>
              <a:rPr lang="zh-TW" altLang="en-US" dirty="0" smtClean="0"/>
              <a:t>多處於增強階段並且位處低緯，而非紮實</a:t>
            </a:r>
            <a:r>
              <a:rPr lang="en-US" altLang="zh-TW" dirty="0" smtClean="0"/>
              <a:t>TC</a:t>
            </a:r>
            <a:r>
              <a:rPr lang="zh-TW" altLang="en-US" dirty="0" smtClean="0"/>
              <a:t>多半處於減弱的階段。</a:t>
            </a:r>
            <a:endParaRPr lang="zh-TW" altLang="en-US" dirty="0"/>
          </a:p>
        </p:txBody>
      </p:sp>
      <p:pic>
        <p:nvPicPr>
          <p:cNvPr id="327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1484784"/>
            <a:ext cx="5479517" cy="32232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3596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氣候特性</a:t>
            </a:r>
            <a:endParaRPr lang="en-US" altLang="zh-TW" dirty="0"/>
          </a:p>
        </p:txBody>
      </p:sp>
      <p:sp>
        <p:nvSpPr>
          <p:cNvPr id="3" name="內容版面配置區 2"/>
          <p:cNvSpPr>
            <a:spLocks noGrp="1"/>
          </p:cNvSpPr>
          <p:nvPr>
            <p:ph idx="1"/>
          </p:nvPr>
        </p:nvSpPr>
        <p:spPr>
          <a:xfrm>
            <a:off x="457200" y="4293096"/>
            <a:ext cx="8229600" cy="1833067"/>
          </a:xfrm>
        </p:spPr>
        <p:txBody>
          <a:bodyPr>
            <a:normAutofit fontScale="92500" lnSpcReduction="10000"/>
          </a:bodyPr>
          <a:lstStyle/>
          <a:p>
            <a:r>
              <a:rPr lang="zh-TW" altLang="en-US" dirty="0" smtClean="0"/>
              <a:t>在</a:t>
            </a:r>
            <a:r>
              <a:rPr lang="en-US" altLang="zh-TW" dirty="0" smtClean="0"/>
              <a:t>TD</a:t>
            </a:r>
            <a:r>
              <a:rPr lang="zh-TW" altLang="en-US" dirty="0" smtClean="0"/>
              <a:t>階段可以看見非紮實</a:t>
            </a:r>
            <a:r>
              <a:rPr lang="en-US" altLang="zh-TW" dirty="0" smtClean="0"/>
              <a:t>TC</a:t>
            </a:r>
            <a:r>
              <a:rPr lang="zh-TW" altLang="en-US" dirty="0" smtClean="0"/>
              <a:t>低於</a:t>
            </a:r>
            <a:r>
              <a:rPr lang="en-US" altLang="zh-TW" dirty="0" smtClean="0"/>
              <a:t>250K</a:t>
            </a:r>
            <a:r>
              <a:rPr lang="zh-TW" altLang="en-US" dirty="0" smtClean="0"/>
              <a:t>的範圍約</a:t>
            </a:r>
            <a:r>
              <a:rPr lang="en-US" altLang="zh-TW" dirty="0" smtClean="0"/>
              <a:t>10</a:t>
            </a:r>
            <a:r>
              <a:rPr lang="zh-TW" altLang="en-US" dirty="0" smtClean="0"/>
              <a:t>度緯度*</a:t>
            </a:r>
            <a:r>
              <a:rPr lang="en-US" altLang="zh-TW" dirty="0" smtClean="0"/>
              <a:t>20</a:t>
            </a:r>
            <a:r>
              <a:rPr lang="zh-TW" altLang="en-US" dirty="0" smtClean="0"/>
              <a:t>度經度，紮實</a:t>
            </a:r>
            <a:r>
              <a:rPr lang="en-US" altLang="zh-TW" dirty="0" smtClean="0"/>
              <a:t>TC</a:t>
            </a:r>
            <a:r>
              <a:rPr lang="zh-TW" altLang="en-US" dirty="0" smtClean="0"/>
              <a:t>則小了許多半徑才約</a:t>
            </a:r>
            <a:r>
              <a:rPr lang="en-US" altLang="zh-TW" dirty="0" smtClean="0"/>
              <a:t>2</a:t>
            </a:r>
            <a:r>
              <a:rPr lang="zh-TW" altLang="en-US" dirty="0" smtClean="0"/>
              <a:t>度。</a:t>
            </a:r>
            <a:endParaRPr lang="en-US" altLang="zh-TW" dirty="0" smtClean="0"/>
          </a:p>
          <a:p>
            <a:r>
              <a:rPr lang="zh-TW" altLang="en-US" dirty="0"/>
              <a:t>非紮實</a:t>
            </a:r>
            <a:r>
              <a:rPr lang="en-US" altLang="zh-TW" dirty="0"/>
              <a:t>TC</a:t>
            </a:r>
            <a:r>
              <a:rPr lang="zh-TW" altLang="en-US" dirty="0" smtClean="0"/>
              <a:t>在核心區域周圍有明顯的環境對流。</a:t>
            </a:r>
            <a:endParaRPr lang="zh-TW" altLang="en-US" dirty="0"/>
          </a:p>
        </p:txBody>
      </p:sp>
      <p:pic>
        <p:nvPicPr>
          <p:cNvPr id="337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403581"/>
            <a:ext cx="6391833" cy="27466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0352" y="2090236"/>
            <a:ext cx="659523" cy="1373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3786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氣候特性</a:t>
            </a:r>
            <a:endParaRPr lang="en-US" altLang="zh-TW" dirty="0"/>
          </a:p>
        </p:txBody>
      </p:sp>
      <p:sp>
        <p:nvSpPr>
          <p:cNvPr id="3" name="內容版面配置區 2"/>
          <p:cNvSpPr>
            <a:spLocks noGrp="1"/>
          </p:cNvSpPr>
          <p:nvPr>
            <p:ph idx="1"/>
          </p:nvPr>
        </p:nvSpPr>
        <p:spPr/>
        <p:txBody>
          <a:bodyPr/>
          <a:lstStyle/>
          <a:p>
            <a:endParaRPr lang="zh-TW" altLang="en-US" dirty="0"/>
          </a:p>
        </p:txBody>
      </p:sp>
      <p:pic>
        <p:nvPicPr>
          <p:cNvPr id="348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1556792"/>
            <a:ext cx="5976664" cy="50650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06938" y="3402675"/>
            <a:ext cx="659523" cy="1373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1103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氣候特性</a:t>
            </a:r>
            <a:endParaRPr lang="en-US" altLang="zh-TW" dirty="0"/>
          </a:p>
        </p:txBody>
      </p:sp>
      <p:sp>
        <p:nvSpPr>
          <p:cNvPr id="3" name="內容版面配置區 2"/>
          <p:cNvSpPr>
            <a:spLocks noGrp="1"/>
          </p:cNvSpPr>
          <p:nvPr>
            <p:ph idx="1"/>
          </p:nvPr>
        </p:nvSpPr>
        <p:spPr>
          <a:xfrm>
            <a:off x="457200" y="4077072"/>
            <a:ext cx="8229600" cy="2520280"/>
          </a:xfrm>
        </p:spPr>
        <p:txBody>
          <a:bodyPr>
            <a:normAutofit fontScale="92500"/>
          </a:bodyPr>
          <a:lstStyle/>
          <a:p>
            <a:r>
              <a:rPr lang="zh-TW" altLang="en-US" dirty="0" smtClean="0"/>
              <a:t>非紮實颱風自</a:t>
            </a:r>
            <a:r>
              <a:rPr lang="en-US" altLang="zh-TW" dirty="0" smtClean="0"/>
              <a:t>TS-&gt;TY-&gt;ST</a:t>
            </a:r>
            <a:r>
              <a:rPr lang="zh-TW" altLang="en-US" dirty="0" smtClean="0"/>
              <a:t>在中心南方</a:t>
            </a:r>
            <a:r>
              <a:rPr lang="en-US" altLang="zh-TW" dirty="0" smtClean="0"/>
              <a:t>10</a:t>
            </a:r>
            <a:r>
              <a:rPr lang="zh-TW" altLang="en-US" dirty="0" smtClean="0"/>
              <a:t>度左右都還有較強的對流。</a:t>
            </a:r>
            <a:endParaRPr lang="en-US" altLang="zh-TW" dirty="0" smtClean="0"/>
          </a:p>
          <a:p>
            <a:r>
              <a:rPr lang="zh-TW" altLang="en-US" dirty="0" smtClean="0"/>
              <a:t>相反的紮實颱風南邊則沒有這情況，對流都主要集中在核心區域附近，另外在紮實颱風東北象限有著中緯度系統與</a:t>
            </a:r>
            <a:r>
              <a:rPr lang="en-US" altLang="zh-TW" dirty="0" smtClean="0"/>
              <a:t>TC</a:t>
            </a:r>
            <a:r>
              <a:rPr lang="zh-TW" altLang="en-US" dirty="0" smtClean="0"/>
              <a:t>交互作用。</a:t>
            </a:r>
            <a:endParaRPr lang="en-US" altLang="zh-TW" dirty="0" smtClean="0"/>
          </a:p>
        </p:txBody>
      </p:sp>
      <p:pic>
        <p:nvPicPr>
          <p:cNvPr id="358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0120" y="1412776"/>
            <a:ext cx="6948264" cy="25107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53316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氣候特性</a:t>
            </a:r>
          </a:p>
        </p:txBody>
      </p:sp>
      <p:sp>
        <p:nvSpPr>
          <p:cNvPr id="3" name="內容版面配置區 2"/>
          <p:cNvSpPr>
            <a:spLocks noGrp="1"/>
          </p:cNvSpPr>
          <p:nvPr>
            <p:ph idx="1"/>
          </p:nvPr>
        </p:nvSpPr>
        <p:spPr>
          <a:xfrm>
            <a:off x="457200" y="4221088"/>
            <a:ext cx="8229600" cy="2304256"/>
          </a:xfrm>
        </p:spPr>
        <p:txBody>
          <a:bodyPr>
            <a:normAutofit fontScale="85000" lnSpcReduction="10000"/>
          </a:bodyPr>
          <a:lstStyle/>
          <a:p>
            <a:r>
              <a:rPr lang="zh-TW" altLang="en-US" dirty="0"/>
              <a:t>非紮實颱風在初期</a:t>
            </a:r>
            <a:r>
              <a:rPr lang="en-US" altLang="zh-TW" dirty="0"/>
              <a:t>(TD&amp;TS</a:t>
            </a:r>
            <a:r>
              <a:rPr lang="en-US" altLang="zh-TW" dirty="0" smtClean="0"/>
              <a:t>)</a:t>
            </a:r>
            <a:r>
              <a:rPr lang="zh-TW" altLang="en-US" dirty="0" smtClean="0"/>
              <a:t>強風速區域較紮實颱風來得寬廣。且有多個最大風速區，可能是因為對流系統併入</a:t>
            </a:r>
            <a:r>
              <a:rPr lang="en-US" altLang="zh-TW" dirty="0" smtClean="0"/>
              <a:t>TC</a:t>
            </a:r>
            <a:r>
              <a:rPr lang="zh-TW" altLang="en-US" dirty="0" smtClean="0"/>
              <a:t>系統，或者環境流場造成的。</a:t>
            </a:r>
            <a:endParaRPr lang="en-US" altLang="zh-TW" dirty="0" smtClean="0"/>
          </a:p>
          <a:p>
            <a:r>
              <a:rPr lang="zh-TW" altLang="en-US" dirty="0" smtClean="0"/>
              <a:t>風速明顯增強的區域非紮實</a:t>
            </a:r>
            <a:r>
              <a:rPr lang="en-US" altLang="zh-TW" dirty="0" smtClean="0"/>
              <a:t>TC</a:t>
            </a:r>
            <a:r>
              <a:rPr lang="zh-TW" altLang="en-US" dirty="0" smtClean="0"/>
              <a:t>約</a:t>
            </a:r>
            <a:r>
              <a:rPr lang="en-US" altLang="zh-TW" dirty="0" smtClean="0"/>
              <a:t>5</a:t>
            </a:r>
            <a:r>
              <a:rPr lang="zh-TW" altLang="en-US" dirty="0" smtClean="0"/>
              <a:t>度，而紮實</a:t>
            </a:r>
            <a:r>
              <a:rPr lang="en-US" altLang="zh-TW" dirty="0" smtClean="0"/>
              <a:t>TC</a:t>
            </a:r>
            <a:r>
              <a:rPr lang="zh-TW" altLang="en-US" dirty="0" smtClean="0"/>
              <a:t>只有</a:t>
            </a:r>
            <a:r>
              <a:rPr lang="en-US" altLang="zh-TW" dirty="0" smtClean="0"/>
              <a:t>2.5</a:t>
            </a:r>
            <a:r>
              <a:rPr lang="zh-TW" altLang="en-US" dirty="0" smtClean="0"/>
              <a:t>度左右的範圍。</a:t>
            </a:r>
            <a:endParaRPr lang="zh-TW" altLang="en-US" dirty="0"/>
          </a:p>
        </p:txBody>
      </p:sp>
      <p:pic>
        <p:nvPicPr>
          <p:cNvPr id="368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6144" y="1201650"/>
            <a:ext cx="6588224" cy="267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6144" y="3871713"/>
            <a:ext cx="6588224" cy="349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矩形 3"/>
          <p:cNvSpPr/>
          <p:nvPr/>
        </p:nvSpPr>
        <p:spPr>
          <a:xfrm>
            <a:off x="2699792" y="1340768"/>
            <a:ext cx="576064"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156176" y="1340768"/>
            <a:ext cx="288032" cy="2376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1460260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環境</a:t>
            </a:r>
            <a:r>
              <a:rPr lang="zh-TW" altLang="en-US" dirty="0" smtClean="0"/>
              <a:t>條件</a:t>
            </a:r>
            <a:endParaRPr lang="zh-TW" altLang="en-US" dirty="0"/>
          </a:p>
        </p:txBody>
      </p:sp>
      <p:sp>
        <p:nvSpPr>
          <p:cNvPr id="3" name="內容版面配置區 2"/>
          <p:cNvSpPr>
            <a:spLocks noGrp="1"/>
          </p:cNvSpPr>
          <p:nvPr>
            <p:ph idx="1"/>
          </p:nvPr>
        </p:nvSpPr>
        <p:spPr/>
        <p:txBody>
          <a:bodyPr/>
          <a:lstStyle/>
          <a:p>
            <a:r>
              <a:rPr lang="en-US" altLang="zh-TW" dirty="0" smtClean="0"/>
              <a:t>Steadiness = (magnitude of composite wind vector)/(mean wind speed) × 100%</a:t>
            </a:r>
          </a:p>
          <a:p>
            <a:r>
              <a:rPr lang="zh-TW" altLang="en-US" dirty="0"/>
              <a:t>利用上述參數量化</a:t>
            </a:r>
            <a:r>
              <a:rPr lang="zh-TW" altLang="en-US" dirty="0" smtClean="0"/>
              <a:t>合成風場</a:t>
            </a:r>
            <a:r>
              <a:rPr lang="zh-TW" altLang="en-US" dirty="0"/>
              <a:t>的</a:t>
            </a:r>
            <a:r>
              <a:rPr lang="zh-TW" altLang="en-US" dirty="0" smtClean="0"/>
              <a:t>變化。這個數值在所有的合成風場兼如果差異不大，百分比便會很高。</a:t>
            </a:r>
            <a:endParaRPr lang="zh-TW" altLang="en-US" dirty="0"/>
          </a:p>
        </p:txBody>
      </p:sp>
    </p:spTree>
    <p:extLst>
      <p:ext uri="{BB962C8B-B14F-4D97-AF65-F5344CB8AC3E}">
        <p14:creationId xmlns="" xmlns:p14="http://schemas.microsoft.com/office/powerpoint/2010/main" val="43166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環境</a:t>
            </a:r>
            <a:r>
              <a:rPr lang="zh-TW" altLang="en-US" dirty="0" smtClean="0"/>
              <a:t>條件</a:t>
            </a:r>
            <a:endParaRPr lang="zh-TW" altLang="en-US" dirty="0"/>
          </a:p>
        </p:txBody>
      </p:sp>
      <p:pic>
        <p:nvPicPr>
          <p:cNvPr id="2867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616" y="79348"/>
            <a:ext cx="6408712" cy="67340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5" name="表格 4"/>
          <p:cNvGraphicFramePr>
            <a:graphicFrameLocks noGrp="1"/>
          </p:cNvGraphicFramePr>
          <p:nvPr>
            <p:extLst>
              <p:ext uri="{D42A27DB-BD31-4B8C-83A1-F6EECF244321}">
                <p14:modId xmlns="" xmlns:p14="http://schemas.microsoft.com/office/powerpoint/2010/main" val="3792371799"/>
              </p:ext>
            </p:extLst>
          </p:nvPr>
        </p:nvGraphicFramePr>
        <p:xfrm>
          <a:off x="7380312" y="2636912"/>
          <a:ext cx="1548171" cy="1463040"/>
        </p:xfrm>
        <a:graphic>
          <a:graphicData uri="http://schemas.openxmlformats.org/drawingml/2006/table">
            <a:tbl>
              <a:tblPr firstRow="1" bandRow="1">
                <a:tableStyleId>{5C22544A-7EE6-4342-B048-85BDC9FD1C3A}</a:tableStyleId>
              </a:tblPr>
              <a:tblGrid>
                <a:gridCol w="516057"/>
                <a:gridCol w="516057"/>
                <a:gridCol w="516057"/>
              </a:tblGrid>
              <a:tr h="1440160">
                <a:tc>
                  <a:txBody>
                    <a:bodyPr/>
                    <a:lstStyle/>
                    <a:p>
                      <a:pPr algn="ctr"/>
                      <a:r>
                        <a:rPr lang="zh-TW" altLang="en-US" dirty="0" smtClean="0"/>
                        <a:t>非紮實颱風</a:t>
                      </a:r>
                      <a:endParaRPr lang="zh-TW" altLang="en-US" dirty="0"/>
                    </a:p>
                  </a:txBody>
                  <a:tcPr/>
                </a:tc>
                <a:tc>
                  <a:txBody>
                    <a:bodyPr/>
                    <a:lstStyle/>
                    <a:p>
                      <a:pPr algn="ctr"/>
                      <a:r>
                        <a:rPr lang="zh-TW" altLang="en-US" dirty="0" smtClean="0"/>
                        <a:t>紮實颱風</a:t>
                      </a:r>
                      <a:endParaRPr lang="zh-TW" altLang="en-US" dirty="0"/>
                    </a:p>
                  </a:txBody>
                  <a:tcPr/>
                </a:tc>
                <a:tc>
                  <a:txBody>
                    <a:bodyPr/>
                    <a:lstStyle/>
                    <a:p>
                      <a:pPr algn="ctr"/>
                      <a:r>
                        <a:rPr lang="zh-TW" altLang="en-US" dirty="0" smtClean="0"/>
                        <a:t>兩者差異</a:t>
                      </a:r>
                      <a:endParaRPr lang="zh-TW" altLang="en-US" dirty="0"/>
                    </a:p>
                  </a:txBody>
                  <a:tcPr/>
                </a:tc>
              </a:tr>
            </a:tbl>
          </a:graphicData>
        </a:graphic>
      </p:graphicFrame>
      <p:sp>
        <p:nvSpPr>
          <p:cNvPr id="6" name="矩形 5"/>
          <p:cNvSpPr/>
          <p:nvPr/>
        </p:nvSpPr>
        <p:spPr>
          <a:xfrm>
            <a:off x="1835696" y="980728"/>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835696" y="2636912"/>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623439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環境條件</a:t>
            </a:r>
          </a:p>
        </p:txBody>
      </p:sp>
      <p:sp>
        <p:nvSpPr>
          <p:cNvPr id="3" name="內容版面配置區 2"/>
          <p:cNvSpPr>
            <a:spLocks noGrp="1"/>
          </p:cNvSpPr>
          <p:nvPr>
            <p:ph idx="1"/>
          </p:nvPr>
        </p:nvSpPr>
        <p:spPr>
          <a:xfrm>
            <a:off x="457200" y="1600200"/>
            <a:ext cx="8229600" cy="4709120"/>
          </a:xfrm>
        </p:spPr>
        <p:txBody>
          <a:bodyPr>
            <a:normAutofit/>
          </a:bodyPr>
          <a:lstStyle/>
          <a:p>
            <a:r>
              <a:rPr lang="zh-TW" altLang="en-US" dirty="0" smtClean="0"/>
              <a:t>由</a:t>
            </a:r>
            <a:r>
              <a:rPr lang="en-US" altLang="zh-TW" dirty="0" smtClean="0"/>
              <a:t>IR1</a:t>
            </a:r>
            <a:r>
              <a:rPr lang="zh-TW" altLang="en-US" dirty="0" smtClean="0"/>
              <a:t>雲頂溫度與風場結構可以得知環境場對於</a:t>
            </a:r>
            <a:r>
              <a:rPr lang="en-US" altLang="zh-TW" dirty="0" smtClean="0"/>
              <a:t>TC</a:t>
            </a:r>
            <a:r>
              <a:rPr lang="zh-TW" altLang="en-US" dirty="0" smtClean="0"/>
              <a:t>生成為紮實</a:t>
            </a:r>
            <a:r>
              <a:rPr lang="en-US" altLang="zh-TW" dirty="0" smtClean="0"/>
              <a:t>TC</a:t>
            </a:r>
            <a:r>
              <a:rPr lang="zh-TW" altLang="en-US" dirty="0" smtClean="0"/>
              <a:t>與否有著重要的影響。</a:t>
            </a:r>
            <a:endParaRPr lang="en-US" altLang="zh-TW" dirty="0" smtClean="0"/>
          </a:p>
          <a:p>
            <a:r>
              <a:rPr lang="zh-TW" altLang="en-US" dirty="0"/>
              <a:t>為了瞭解其他綜觀天氣因素</a:t>
            </a:r>
            <a:r>
              <a:rPr lang="zh-TW" altLang="en-US" dirty="0" smtClean="0"/>
              <a:t>對紮實</a:t>
            </a:r>
            <a:r>
              <a:rPr lang="en-US" altLang="zh-TW" dirty="0" smtClean="0"/>
              <a:t>TC</a:t>
            </a:r>
            <a:r>
              <a:rPr lang="zh-TW" altLang="en-US" dirty="0" smtClean="0"/>
              <a:t>的影響，根據前人的方法探討了各層以及與中心距離之平均角動量、相對渦度、水平平流、溫度、輻散場、雲頂溫度梯度、緯向風、相對濕度。</a:t>
            </a:r>
            <a:endParaRPr lang="en-US" altLang="zh-TW" dirty="0" smtClean="0"/>
          </a:p>
          <a:p>
            <a:r>
              <a:rPr lang="zh-TW" altLang="en-US" dirty="0" smtClean="0"/>
              <a:t>使用</a:t>
            </a:r>
            <a:r>
              <a:rPr lang="en-US" altLang="zh-TW" dirty="0" smtClean="0"/>
              <a:t>NCEP</a:t>
            </a:r>
            <a:r>
              <a:rPr lang="zh-TW" altLang="en-US" dirty="0" smtClean="0"/>
              <a:t> </a:t>
            </a:r>
            <a:r>
              <a:rPr lang="en-US" altLang="zh-TW" dirty="0" smtClean="0"/>
              <a:t>GFS</a:t>
            </a:r>
            <a:r>
              <a:rPr lang="zh-TW" altLang="en-US" dirty="0" smtClean="0"/>
              <a:t>與衛星的</a:t>
            </a:r>
            <a:r>
              <a:rPr lang="en-US" altLang="zh-TW" dirty="0" smtClean="0"/>
              <a:t>IR1</a:t>
            </a:r>
            <a:r>
              <a:rPr lang="zh-TW" altLang="en-US" dirty="0" smtClean="0"/>
              <a:t>資料，並未分離環境流場與</a:t>
            </a:r>
            <a:r>
              <a:rPr lang="en-US" altLang="zh-TW" dirty="0" smtClean="0"/>
              <a:t>TC</a:t>
            </a:r>
            <a:r>
              <a:rPr lang="zh-TW" altLang="en-US" dirty="0" smtClean="0"/>
              <a:t>流場。</a:t>
            </a:r>
            <a:endParaRPr lang="en-US" altLang="zh-TW" dirty="0" smtClean="0"/>
          </a:p>
        </p:txBody>
      </p:sp>
    </p:spTree>
    <p:extLst>
      <p:ext uri="{BB962C8B-B14F-4D97-AF65-F5344CB8AC3E}">
        <p14:creationId xmlns="" xmlns:p14="http://schemas.microsoft.com/office/powerpoint/2010/main" val="3292442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環境</a:t>
            </a:r>
            <a:r>
              <a:rPr lang="zh-TW" altLang="en-US" dirty="0" smtClean="0"/>
              <a:t>條件</a:t>
            </a:r>
            <a:endParaRPr lang="zh-TW" altLang="en-US" dirty="0"/>
          </a:p>
        </p:txBody>
      </p:sp>
      <p:sp>
        <p:nvSpPr>
          <p:cNvPr id="3" name="內容版面配置區 2"/>
          <p:cNvSpPr>
            <a:spLocks noGrp="1"/>
          </p:cNvSpPr>
          <p:nvPr>
            <p:ph idx="1"/>
          </p:nvPr>
        </p:nvSpPr>
        <p:spPr>
          <a:xfrm>
            <a:off x="457200" y="4581128"/>
            <a:ext cx="8229600" cy="1872208"/>
          </a:xfrm>
        </p:spPr>
        <p:txBody>
          <a:bodyPr>
            <a:normAutofit fontScale="55000" lnSpcReduction="20000"/>
          </a:bodyPr>
          <a:lstStyle/>
          <a:p>
            <a:r>
              <a:rPr lang="en-US" altLang="zh-TW" dirty="0" smtClean="0"/>
              <a:t>MUND</a:t>
            </a:r>
            <a:r>
              <a:rPr lang="zh-TW" altLang="en-US" dirty="0" smtClean="0"/>
              <a:t>這參數能夠很好的區別是否為紮實</a:t>
            </a:r>
            <a:r>
              <a:rPr lang="en-US" altLang="zh-TW" dirty="0" smtClean="0"/>
              <a:t>TC</a:t>
            </a:r>
            <a:r>
              <a:rPr lang="zh-TW" altLang="en-US" dirty="0" smtClean="0"/>
              <a:t>。</a:t>
            </a:r>
            <a:endParaRPr lang="en-US" altLang="zh-TW" dirty="0" smtClean="0"/>
          </a:p>
          <a:p>
            <a:r>
              <a:rPr lang="zh-TW" altLang="en-US" dirty="0" smtClean="0"/>
              <a:t>在</a:t>
            </a:r>
            <a:r>
              <a:rPr lang="en-US" altLang="zh-TW" dirty="0"/>
              <a:t>TS</a:t>
            </a:r>
            <a:r>
              <a:rPr lang="zh-TW" altLang="en-US" dirty="0"/>
              <a:t>、</a:t>
            </a:r>
            <a:r>
              <a:rPr lang="en-US" altLang="zh-TW" dirty="0"/>
              <a:t>TY</a:t>
            </a:r>
            <a:r>
              <a:rPr lang="zh-TW" altLang="en-US" dirty="0"/>
              <a:t>、</a:t>
            </a:r>
            <a:r>
              <a:rPr lang="en-US" altLang="zh-TW" dirty="0"/>
              <a:t>ST</a:t>
            </a:r>
            <a:r>
              <a:rPr lang="zh-TW" altLang="en-US" dirty="0"/>
              <a:t>階段的</a:t>
            </a:r>
            <a:r>
              <a:rPr lang="en-US" altLang="zh-TW" dirty="0" smtClean="0"/>
              <a:t>TC</a:t>
            </a:r>
            <a:r>
              <a:rPr lang="zh-TW" altLang="en-US" dirty="0" smtClean="0"/>
              <a:t>其</a:t>
            </a:r>
            <a:r>
              <a:rPr lang="en-US" altLang="zh-TW" dirty="0" smtClean="0"/>
              <a:t>MPI</a:t>
            </a:r>
            <a:r>
              <a:rPr lang="zh-TW" altLang="en-US" dirty="0" smtClean="0"/>
              <a:t>都相當接近</a:t>
            </a:r>
            <a:r>
              <a:rPr lang="en-US" altLang="zh-TW" dirty="0" smtClean="0"/>
              <a:t>(</a:t>
            </a:r>
            <a:r>
              <a:rPr lang="zh-TW" altLang="en-US" dirty="0" smtClean="0"/>
              <a:t>不論紮實與否</a:t>
            </a:r>
            <a:r>
              <a:rPr lang="en-US" altLang="zh-TW" dirty="0" smtClean="0"/>
              <a:t>)</a:t>
            </a:r>
            <a:r>
              <a:rPr lang="zh-TW" altLang="en-US" dirty="0" smtClean="0"/>
              <a:t>，紮實</a:t>
            </a:r>
            <a:r>
              <a:rPr lang="en-US" altLang="zh-TW" dirty="0" smtClean="0"/>
              <a:t>TC</a:t>
            </a:r>
            <a:r>
              <a:rPr lang="zh-TW" altLang="en-US" dirty="0" smtClean="0"/>
              <a:t>有稍微較好的增強效率，可能是由於內核區的對流較為集中的關係。</a:t>
            </a:r>
            <a:endParaRPr lang="en-US" altLang="zh-TW" dirty="0" smtClean="0"/>
          </a:p>
          <a:p>
            <a:r>
              <a:rPr lang="zh-TW" altLang="en-US" dirty="0"/>
              <a:t>在</a:t>
            </a:r>
            <a:r>
              <a:rPr lang="en-US" altLang="zh-TW" dirty="0"/>
              <a:t>200hPa</a:t>
            </a:r>
            <a:r>
              <a:rPr lang="zh-TW" altLang="en-US" dirty="0"/>
              <a:t>輻</a:t>
            </a:r>
            <a:r>
              <a:rPr lang="zh-TW" altLang="en-US" dirty="0" smtClean="0"/>
              <a:t>散場，非紮實</a:t>
            </a:r>
            <a:r>
              <a:rPr lang="en-US" altLang="zh-TW" dirty="0" smtClean="0"/>
              <a:t>TC</a:t>
            </a:r>
            <a:r>
              <a:rPr lang="zh-TW" altLang="en-US" dirty="0" smtClean="0"/>
              <a:t>約為紮實</a:t>
            </a:r>
            <a:r>
              <a:rPr lang="en-US" altLang="zh-TW" dirty="0" smtClean="0"/>
              <a:t>TC</a:t>
            </a:r>
            <a:r>
              <a:rPr lang="zh-TW" altLang="en-US" dirty="0" smtClean="0"/>
              <a:t>的兩倍，來自於非紮實</a:t>
            </a:r>
            <a:r>
              <a:rPr lang="en-US" altLang="zh-TW" dirty="0" smtClean="0"/>
              <a:t>TC</a:t>
            </a:r>
            <a:r>
              <a:rPr lang="zh-TW" altLang="en-US" dirty="0" smtClean="0"/>
              <a:t>在低層範圍寬廣的對流。</a:t>
            </a:r>
            <a:endParaRPr lang="en-US" altLang="zh-TW" dirty="0" smtClean="0"/>
          </a:p>
          <a:p>
            <a:r>
              <a:rPr lang="zh-TW" altLang="en-US" dirty="0"/>
              <a:t>相對</a:t>
            </a:r>
            <a:r>
              <a:rPr lang="zh-TW" altLang="en-US" dirty="0" smtClean="0"/>
              <a:t>溼度方面，非紮實</a:t>
            </a:r>
            <a:r>
              <a:rPr lang="en-US" altLang="zh-TW" dirty="0" smtClean="0"/>
              <a:t>TC</a:t>
            </a:r>
            <a:r>
              <a:rPr lang="zh-TW" altLang="en-US" dirty="0" smtClean="0"/>
              <a:t>大約都比紮實</a:t>
            </a:r>
            <a:r>
              <a:rPr lang="en-US" altLang="zh-TW" dirty="0" smtClean="0"/>
              <a:t>TC</a:t>
            </a:r>
            <a:r>
              <a:rPr lang="zh-TW" altLang="en-US" dirty="0" smtClean="0"/>
              <a:t>高了</a:t>
            </a:r>
            <a:r>
              <a:rPr lang="en-US" altLang="zh-TW" dirty="0" smtClean="0"/>
              <a:t>7%</a:t>
            </a:r>
            <a:r>
              <a:rPr lang="zh-TW" altLang="en-US" dirty="0" smtClean="0"/>
              <a:t>，這與前人研究指出相對濕度對於</a:t>
            </a:r>
            <a:r>
              <a:rPr lang="en-US" altLang="zh-TW" dirty="0" smtClean="0"/>
              <a:t>TC</a:t>
            </a:r>
            <a:r>
              <a:rPr lang="zh-TW" altLang="en-US" dirty="0" smtClean="0"/>
              <a:t>的尺寸是個重要的因素相符。</a:t>
            </a:r>
            <a:endParaRPr lang="zh-TW" altLang="en-US" dirty="0"/>
          </a:p>
        </p:txBody>
      </p:sp>
      <p:pic>
        <p:nvPicPr>
          <p:cNvPr id="296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07865" y="1340768"/>
            <a:ext cx="5012407" cy="3151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92442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環境</a:t>
            </a:r>
            <a:r>
              <a:rPr lang="zh-TW" altLang="en-US" dirty="0" smtClean="0"/>
              <a:t>條件</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前人透過正</a:t>
            </a:r>
            <a:r>
              <a:rPr lang="en-US" altLang="zh-TW" dirty="0" smtClean="0"/>
              <a:t>KE</a:t>
            </a:r>
            <a:r>
              <a:rPr lang="zh-TW" altLang="en-US" dirty="0" smtClean="0"/>
              <a:t>差異提出兩種主要的</a:t>
            </a:r>
            <a:r>
              <a:rPr lang="en-US" altLang="zh-TW" dirty="0" smtClean="0"/>
              <a:t>TC</a:t>
            </a:r>
            <a:r>
              <a:rPr lang="zh-TW" altLang="en-US" dirty="0" smtClean="0"/>
              <a:t>成長形式，其一為內部過程像是次眼牆形成與眼牆替換。另一為外部綜觀環境場造成的像是垂直風切與溫度平流。</a:t>
            </a:r>
            <a:endParaRPr lang="en-US" altLang="zh-TW" dirty="0" smtClean="0"/>
          </a:p>
          <a:p>
            <a:r>
              <a:rPr lang="zh-TW" altLang="en-US" dirty="0" smtClean="0"/>
              <a:t>本研究環境參數的分析可以看出在某種低層綜觀環境適合非紮實</a:t>
            </a:r>
            <a:r>
              <a:rPr lang="en-US" altLang="zh-TW" dirty="0" smtClean="0"/>
              <a:t>TC</a:t>
            </a:r>
            <a:r>
              <a:rPr lang="zh-TW" altLang="en-US" dirty="0" smtClean="0"/>
              <a:t>的生成，而較乾的環境場適合紮實</a:t>
            </a:r>
            <a:r>
              <a:rPr lang="en-US" altLang="zh-TW" dirty="0" smtClean="0"/>
              <a:t>TC</a:t>
            </a:r>
            <a:r>
              <a:rPr lang="zh-TW" altLang="en-US" dirty="0" smtClean="0"/>
              <a:t>成長。</a:t>
            </a:r>
            <a:endParaRPr lang="en-US" altLang="zh-TW" dirty="0"/>
          </a:p>
          <a:p>
            <a:r>
              <a:rPr lang="zh-TW" altLang="en-US" dirty="0" smtClean="0"/>
              <a:t>為了瞭解紮實</a:t>
            </a:r>
            <a:r>
              <a:rPr lang="en-US" altLang="zh-TW" dirty="0" smtClean="0"/>
              <a:t>TC</a:t>
            </a:r>
            <a:r>
              <a:rPr lang="zh-TW" altLang="en-US" dirty="0" smtClean="0"/>
              <a:t>核心區域更細部的過程，未來將透過數值模擬進行更多研究。</a:t>
            </a:r>
            <a:endParaRPr lang="en-US" altLang="zh-TW" dirty="0" smtClean="0"/>
          </a:p>
        </p:txBody>
      </p:sp>
    </p:spTree>
    <p:extLst>
      <p:ext uri="{BB962C8B-B14F-4D97-AF65-F5344CB8AC3E}">
        <p14:creationId xmlns="" xmlns:p14="http://schemas.microsoft.com/office/powerpoint/2010/main" val="329244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idx="1"/>
          </p:nvPr>
        </p:nvSpPr>
        <p:spPr/>
        <p:txBody>
          <a:bodyPr/>
          <a:lstStyle/>
          <a:p>
            <a:r>
              <a:rPr lang="zh-TW" altLang="en-US" dirty="0" smtClean="0"/>
              <a:t>為了增進預報熱帶氣旋的影響，需要能夠更好的預報熱帶氣旋的強度與結構。</a:t>
            </a:r>
            <a:endParaRPr lang="en-US" altLang="zh-TW" dirty="0" smtClean="0"/>
          </a:p>
          <a:p>
            <a:r>
              <a:rPr lang="zh-TW" altLang="en-US" dirty="0"/>
              <a:t>有</a:t>
            </a:r>
            <a:r>
              <a:rPr lang="zh-TW" altLang="en-US" dirty="0" smtClean="0"/>
              <a:t>許多</a:t>
            </a:r>
            <a:r>
              <a:rPr lang="zh-TW" altLang="en-US" dirty="0"/>
              <a:t>研究</a:t>
            </a:r>
            <a:r>
              <a:rPr lang="zh-TW" altLang="en-US" dirty="0" smtClean="0"/>
              <a:t>在分析與探討影響熱帶氣旋增強的物理機制，像是</a:t>
            </a:r>
            <a:r>
              <a:rPr lang="en-US" altLang="zh-TW" dirty="0" smtClean="0"/>
              <a:t>MPI</a:t>
            </a:r>
            <a:r>
              <a:rPr lang="zh-TW" altLang="en-US" dirty="0" smtClean="0"/>
              <a:t>理論、垂直風切、地形效應、內動力過程以及海洋熱容量。</a:t>
            </a:r>
            <a:endParaRPr lang="en-US" altLang="zh-TW" dirty="0" smtClean="0"/>
          </a:p>
          <a:p>
            <a:r>
              <a:rPr lang="zh-TW" altLang="en-US" dirty="0"/>
              <a:t>另外也有研究指出暖海洋渦旋對於颱風強度改變扮演重要的</a:t>
            </a:r>
            <a:r>
              <a:rPr lang="zh-TW" altLang="en-US" dirty="0" smtClean="0"/>
              <a:t>角色。</a:t>
            </a: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結論與討論</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紮實</a:t>
            </a:r>
            <a:r>
              <a:rPr lang="en-US" altLang="zh-TW" dirty="0" smtClean="0"/>
              <a:t>TC</a:t>
            </a:r>
            <a:r>
              <a:rPr lang="zh-TW" altLang="en-US" dirty="0" smtClean="0"/>
              <a:t>類似於前人研究中的環狀颶風</a:t>
            </a:r>
            <a:r>
              <a:rPr lang="en-US" altLang="zh-TW" dirty="0" smtClean="0"/>
              <a:t>(AH)</a:t>
            </a:r>
            <a:r>
              <a:rPr lang="zh-TW" altLang="en-US" dirty="0" smtClean="0"/>
              <a:t>，都沒有明顯的外圍雨帶，且最大風速半徑都較小，並且兩者強度與</a:t>
            </a:r>
            <a:r>
              <a:rPr lang="en-US" altLang="zh-TW" dirty="0" smtClean="0"/>
              <a:t>MPI</a:t>
            </a:r>
            <a:r>
              <a:rPr lang="zh-TW" altLang="en-US" dirty="0" smtClean="0"/>
              <a:t>的比例都較</a:t>
            </a:r>
            <a:r>
              <a:rPr lang="en-US" altLang="zh-TW" dirty="0" smtClean="0"/>
              <a:t>TC</a:t>
            </a:r>
            <a:r>
              <a:rPr lang="zh-TW" altLang="en-US" dirty="0" smtClean="0"/>
              <a:t>平均來得高。</a:t>
            </a:r>
            <a:endParaRPr lang="en-US" altLang="zh-TW" dirty="0" smtClean="0"/>
          </a:p>
          <a:p>
            <a:r>
              <a:rPr lang="zh-TW" altLang="en-US" dirty="0"/>
              <a:t>本研究中的</a:t>
            </a:r>
            <a:r>
              <a:rPr lang="en-US" altLang="zh-TW" dirty="0"/>
              <a:t>S</a:t>
            </a:r>
            <a:r>
              <a:rPr lang="zh-TW" altLang="en-US" dirty="0"/>
              <a:t>參數可以用來</a:t>
            </a:r>
            <a:r>
              <a:rPr lang="zh-TW" altLang="en-US" dirty="0" smtClean="0"/>
              <a:t>補充傳統參數在內核區與外核區相對發展表現上的不足。</a:t>
            </a:r>
            <a:endParaRPr lang="en-US" altLang="zh-TW" dirty="0" smtClean="0"/>
          </a:p>
          <a:p>
            <a:r>
              <a:rPr lang="zh-TW" altLang="en-US" dirty="0"/>
              <a:t>與非紮實</a:t>
            </a:r>
            <a:r>
              <a:rPr lang="en-US" altLang="zh-TW" dirty="0"/>
              <a:t>TC</a:t>
            </a:r>
            <a:r>
              <a:rPr lang="zh-TW" altLang="en-US" dirty="0"/>
              <a:t>相比，紮實</a:t>
            </a:r>
            <a:r>
              <a:rPr lang="en-US" altLang="zh-TW" dirty="0"/>
              <a:t>TC</a:t>
            </a:r>
            <a:r>
              <a:rPr lang="zh-TW" altLang="en-US" dirty="0"/>
              <a:t>多出現在</a:t>
            </a:r>
            <a:r>
              <a:rPr lang="zh-TW" altLang="en-US" dirty="0" smtClean="0"/>
              <a:t>生命期初期的增強階段。並且紮實</a:t>
            </a:r>
            <a:r>
              <a:rPr lang="en-US" altLang="zh-TW" dirty="0" smtClean="0"/>
              <a:t>TC</a:t>
            </a:r>
            <a:r>
              <a:rPr lang="zh-TW" altLang="en-US" dirty="0" smtClean="0"/>
              <a:t>增強至</a:t>
            </a:r>
            <a:r>
              <a:rPr lang="en-US" altLang="zh-TW" dirty="0" smtClean="0"/>
              <a:t>TY</a:t>
            </a:r>
            <a:r>
              <a:rPr lang="zh-TW" altLang="en-US" dirty="0" smtClean="0"/>
              <a:t>或</a:t>
            </a:r>
            <a:r>
              <a:rPr lang="en-US" altLang="zh-TW" dirty="0" smtClean="0"/>
              <a:t>ST</a:t>
            </a:r>
            <a:r>
              <a:rPr lang="zh-TW" altLang="en-US" dirty="0" smtClean="0"/>
              <a:t>時，平均強度比非紮實</a:t>
            </a:r>
            <a:r>
              <a:rPr lang="en-US" altLang="zh-TW" dirty="0" smtClean="0"/>
              <a:t>TC</a:t>
            </a:r>
            <a:r>
              <a:rPr lang="zh-TW" altLang="en-US" dirty="0" smtClean="0"/>
              <a:t>更接近</a:t>
            </a:r>
            <a:r>
              <a:rPr lang="en-US" altLang="zh-TW" dirty="0" smtClean="0"/>
              <a:t>MPI</a:t>
            </a:r>
            <a:r>
              <a:rPr lang="zh-TW" altLang="en-US" dirty="0" smtClean="0"/>
              <a:t>。</a:t>
            </a:r>
            <a:endParaRPr lang="zh-TW" altLang="en-US" dirty="0"/>
          </a:p>
        </p:txBody>
      </p:sp>
    </p:spTree>
    <p:extLst>
      <p:ext uri="{BB962C8B-B14F-4D97-AF65-F5344CB8AC3E}">
        <p14:creationId xmlns="" xmlns:p14="http://schemas.microsoft.com/office/powerpoint/2010/main" val="1555655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結論與討論</a:t>
            </a:r>
            <a:endParaRPr lang="zh-TW" altLang="en-US" dirty="0"/>
          </a:p>
        </p:txBody>
      </p:sp>
      <p:sp>
        <p:nvSpPr>
          <p:cNvPr id="3" name="內容版面配置區 2"/>
          <p:cNvSpPr>
            <a:spLocks noGrp="1"/>
          </p:cNvSpPr>
          <p:nvPr>
            <p:ph idx="1"/>
          </p:nvPr>
        </p:nvSpPr>
        <p:spPr>
          <a:xfrm>
            <a:off x="457200" y="1600200"/>
            <a:ext cx="8229600" cy="4853136"/>
          </a:xfrm>
        </p:spPr>
        <p:txBody>
          <a:bodyPr>
            <a:normAutofit fontScale="92500" lnSpcReduction="20000"/>
          </a:bodyPr>
          <a:lstStyle/>
          <a:p>
            <a:r>
              <a:rPr lang="zh-TW" altLang="en-US" dirty="0" smtClean="0"/>
              <a:t>在紅外線雲頂溫度的比較中發現</a:t>
            </a:r>
            <a:r>
              <a:rPr lang="zh-TW" altLang="en-US" dirty="0"/>
              <a:t>非</a:t>
            </a:r>
            <a:r>
              <a:rPr lang="zh-TW" altLang="en-US" dirty="0" smtClean="0"/>
              <a:t>紮實</a:t>
            </a:r>
            <a:r>
              <a:rPr lang="en-US" altLang="zh-TW" dirty="0" smtClean="0"/>
              <a:t>TC</a:t>
            </a:r>
            <a:r>
              <a:rPr lang="zh-TW" altLang="en-US" dirty="0" smtClean="0"/>
              <a:t>由於與低層西南風輻合使其比紮實</a:t>
            </a:r>
            <a:r>
              <a:rPr lang="en-US" altLang="zh-TW" dirty="0" smtClean="0"/>
              <a:t>TC</a:t>
            </a:r>
            <a:r>
              <a:rPr lang="zh-TW" altLang="en-US" dirty="0" smtClean="0"/>
              <a:t>在外部區域有更明顯的對流發展，而紮實</a:t>
            </a:r>
            <a:r>
              <a:rPr lang="en-US" altLang="zh-TW" dirty="0" smtClean="0"/>
              <a:t>TC</a:t>
            </a:r>
            <a:r>
              <a:rPr lang="zh-TW" altLang="en-US" dirty="0" smtClean="0"/>
              <a:t>的結構較接近於軸對稱。</a:t>
            </a:r>
            <a:endParaRPr lang="en-US" altLang="zh-TW" dirty="0" smtClean="0"/>
          </a:p>
          <a:p>
            <a:r>
              <a:rPr lang="zh-TW" altLang="en-US" dirty="0" smtClean="0"/>
              <a:t>近</a:t>
            </a:r>
            <a:r>
              <a:rPr lang="en-US" altLang="zh-TW" dirty="0" smtClean="0"/>
              <a:t>TC</a:t>
            </a:r>
            <a:r>
              <a:rPr lang="zh-TW" altLang="en-US" dirty="0" smtClean="0"/>
              <a:t>中心的低層相對濕度對於紮實度的貢獻還需要更進一步的研究與探討。</a:t>
            </a:r>
            <a:endParaRPr lang="en-US" altLang="zh-TW" dirty="0" smtClean="0"/>
          </a:p>
          <a:p>
            <a:r>
              <a:rPr lang="zh-TW" altLang="en-US" dirty="0"/>
              <a:t>本研究同樣</a:t>
            </a:r>
            <a:r>
              <a:rPr lang="zh-TW" altLang="en-US" dirty="0" smtClean="0"/>
              <a:t>地了解到內部</a:t>
            </a:r>
            <a:r>
              <a:rPr lang="zh-TW" altLang="en-US" dirty="0"/>
              <a:t>動力</a:t>
            </a:r>
            <a:r>
              <a:rPr lang="zh-TW" altLang="en-US" dirty="0" smtClean="0"/>
              <a:t>過程對於</a:t>
            </a:r>
            <a:r>
              <a:rPr lang="en-US" altLang="zh-TW" dirty="0" smtClean="0"/>
              <a:t>TC</a:t>
            </a:r>
            <a:r>
              <a:rPr lang="zh-TW" altLang="en-US" dirty="0"/>
              <a:t>結構的</a:t>
            </a:r>
            <a:r>
              <a:rPr lang="zh-TW" altLang="en-US" dirty="0" smtClean="0"/>
              <a:t>改變扮演重要因素</a:t>
            </a:r>
            <a:r>
              <a:rPr lang="en-US" altLang="zh-TW" dirty="0" smtClean="0"/>
              <a:t>(</a:t>
            </a:r>
            <a:r>
              <a:rPr lang="zh-TW" altLang="en-US" dirty="0" smtClean="0"/>
              <a:t>特別在紮實</a:t>
            </a:r>
            <a:r>
              <a:rPr lang="en-US" altLang="zh-TW" dirty="0" smtClean="0"/>
              <a:t>TC)</a:t>
            </a:r>
            <a:r>
              <a:rPr lang="zh-TW" altLang="en-US" dirty="0" smtClean="0"/>
              <a:t>。</a:t>
            </a:r>
            <a:endParaRPr lang="en-US" altLang="zh-TW" dirty="0" smtClean="0"/>
          </a:p>
          <a:p>
            <a:r>
              <a:rPr lang="zh-TW" altLang="en-US" dirty="0"/>
              <a:t>在預報</a:t>
            </a:r>
            <a:r>
              <a:rPr lang="zh-TW" altLang="en-US" dirty="0" smtClean="0"/>
              <a:t>方面，本研究的了解了紮實</a:t>
            </a:r>
            <a:r>
              <a:rPr lang="en-US" altLang="zh-TW" dirty="0" smtClean="0"/>
              <a:t>TC</a:t>
            </a:r>
            <a:r>
              <a:rPr lang="zh-TW" altLang="en-US" dirty="0" smtClean="0"/>
              <a:t>的一些特徵，用於作業上或許能夠減少一些強度方面預報的誤差。</a:t>
            </a:r>
            <a:endParaRPr lang="zh-TW" altLang="en-US" dirty="0"/>
          </a:p>
        </p:txBody>
      </p:sp>
    </p:spTree>
    <p:extLst>
      <p:ext uri="{BB962C8B-B14F-4D97-AF65-F5344CB8AC3E}">
        <p14:creationId xmlns="" xmlns:p14="http://schemas.microsoft.com/office/powerpoint/2010/main" val="2859815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924944"/>
            <a:ext cx="8229600" cy="1143000"/>
          </a:xfrm>
        </p:spPr>
        <p:txBody>
          <a:bodyPr>
            <a:normAutofit/>
          </a:bodyPr>
          <a:lstStyle/>
          <a:p>
            <a:r>
              <a:rPr lang="en-US" altLang="zh-TW" dirty="0" smtClean="0"/>
              <a:t>The End</a:t>
            </a:r>
            <a:endParaRPr lang="zh-TW" altLang="en-US" dirty="0"/>
          </a:p>
        </p:txBody>
      </p:sp>
    </p:spTree>
    <p:extLst>
      <p:ext uri="{BB962C8B-B14F-4D97-AF65-F5344CB8AC3E}">
        <p14:creationId xmlns="" xmlns:p14="http://schemas.microsoft.com/office/powerpoint/2010/main" val="2595339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研究相關\濾波結果\RH_comp\850hPa\type1_A_RHfilt_850hPa.png"/>
          <p:cNvPicPr>
            <a:picLocks noChangeAspect="1" noChangeArrowheads="1"/>
          </p:cNvPicPr>
          <p:nvPr/>
        </p:nvPicPr>
        <p:blipFill>
          <a:blip r:embed="rId2" cstate="print"/>
          <a:srcRect/>
          <a:stretch>
            <a:fillRect/>
          </a:stretch>
        </p:blipFill>
        <p:spPr bwMode="auto">
          <a:xfrm>
            <a:off x="4860032" y="260648"/>
            <a:ext cx="3888432" cy="3003814"/>
          </a:xfrm>
          <a:prstGeom prst="rect">
            <a:avLst/>
          </a:prstGeom>
          <a:noFill/>
        </p:spPr>
      </p:pic>
      <p:pic>
        <p:nvPicPr>
          <p:cNvPr id="28675" name="Picture 3" descr="D:\研究相關\濾波結果\RH_comp\850hPa\type1_5Days_Abnormal_850hPa_RH_Composite.png"/>
          <p:cNvPicPr>
            <a:picLocks noChangeAspect="1" noChangeArrowheads="1"/>
          </p:cNvPicPr>
          <p:nvPr/>
        </p:nvPicPr>
        <p:blipFill>
          <a:blip r:embed="rId3" cstate="print"/>
          <a:srcRect/>
          <a:stretch>
            <a:fillRect/>
          </a:stretch>
        </p:blipFill>
        <p:spPr bwMode="auto">
          <a:xfrm>
            <a:off x="611560" y="260648"/>
            <a:ext cx="3903214" cy="3015233"/>
          </a:xfrm>
          <a:prstGeom prst="rect">
            <a:avLst/>
          </a:prstGeom>
          <a:noFill/>
        </p:spPr>
      </p:pic>
      <p:pic>
        <p:nvPicPr>
          <p:cNvPr id="28676" name="Picture 4" descr="D:\研究相關\濾波結果\RH_comp\RH_tys\850hPa\type1_A_RHtys_850hPa.png"/>
          <p:cNvPicPr>
            <a:picLocks noChangeAspect="1" noChangeArrowheads="1"/>
          </p:cNvPicPr>
          <p:nvPr/>
        </p:nvPicPr>
        <p:blipFill>
          <a:blip r:embed="rId4" cstate="print"/>
          <a:srcRect/>
          <a:stretch>
            <a:fillRect/>
          </a:stretch>
        </p:blipFill>
        <p:spPr bwMode="auto">
          <a:xfrm>
            <a:off x="689992" y="3501008"/>
            <a:ext cx="3810000" cy="29432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idx="1"/>
          </p:nvPr>
        </p:nvSpPr>
        <p:spPr/>
        <p:txBody>
          <a:bodyPr/>
          <a:lstStyle/>
          <a:p>
            <a:r>
              <a:rPr lang="zh-TW" altLang="en-US" dirty="0" smtClean="0"/>
              <a:t>在熱帶氣旋大小方面，</a:t>
            </a:r>
            <a:r>
              <a:rPr lang="en-US" altLang="zh-TW" dirty="0" smtClean="0"/>
              <a:t>2010</a:t>
            </a:r>
            <a:r>
              <a:rPr lang="zh-TW" altLang="en-US" dirty="0" smtClean="0"/>
              <a:t>年</a:t>
            </a:r>
            <a:r>
              <a:rPr lang="en-US" altLang="zh-TW" dirty="0" smtClean="0"/>
              <a:t>Lee</a:t>
            </a:r>
            <a:r>
              <a:rPr lang="zh-TW" altLang="en-US" dirty="0" smtClean="0"/>
              <a:t>等人的研究指出，熱帶氣旋從熱帶風暴增強到颱風強度的過程很大的機會會維持本來的尺寸。</a:t>
            </a:r>
            <a:endParaRPr lang="en-US" altLang="zh-TW" dirty="0" smtClean="0"/>
          </a:p>
          <a:p>
            <a:r>
              <a:rPr lang="en-US" altLang="zh-TW" dirty="0" smtClean="0"/>
              <a:t>Holland and Merrill(1984)</a:t>
            </a:r>
            <a:r>
              <a:rPr lang="zh-TW" altLang="en-US" dirty="0" smtClean="0"/>
              <a:t>用強度、力度跟尺寸來定量判斷颱風結構。</a:t>
            </a:r>
            <a:r>
              <a:rPr lang="en-US" altLang="zh-TW" dirty="0" smtClean="0"/>
              <a:t>Gray(1988)</a:t>
            </a:r>
            <a:r>
              <a:rPr lang="zh-TW" altLang="en-US" dirty="0" smtClean="0"/>
              <a:t>指出外核力度與颱風尺寸有著正相關、內核力度則與強度有線性相關。</a:t>
            </a:r>
            <a:endParaRPr lang="en-US" altLang="zh-TW"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idx="1"/>
          </p:nvPr>
        </p:nvSpPr>
        <p:spPr>
          <a:xfrm>
            <a:off x="457200" y="1600200"/>
            <a:ext cx="8229600" cy="4709120"/>
          </a:xfrm>
        </p:spPr>
        <p:txBody>
          <a:bodyPr>
            <a:normAutofit/>
          </a:bodyPr>
          <a:lstStyle/>
          <a:p>
            <a:r>
              <a:rPr lang="zh-TW" altLang="en-US" dirty="0" smtClean="0"/>
              <a:t>本研究主要焦點放在有著強軸對稱風場的紮實颱風。紮實颱風的最大風速半徑通常比較小。</a:t>
            </a:r>
            <a:endParaRPr lang="en-US" altLang="zh-TW" dirty="0" smtClean="0"/>
          </a:p>
          <a:p>
            <a:r>
              <a:rPr lang="zh-TW" altLang="en-US" dirty="0" smtClean="0"/>
              <a:t>對於這種紮實颱風，預報員通常會低估其影響，並且這種颱風的預報也有其難度，由於對流區域相對較集中，在影響上短距離內的變化很大。</a:t>
            </a:r>
            <a:endParaRPr lang="en-US" altLang="zh-TW" dirty="0" smtClean="0"/>
          </a:p>
          <a:p>
            <a:r>
              <a:rPr lang="zh-TW" altLang="en-US" dirty="0"/>
              <a:t>因此本篇研究主要想從衛星觀測上</a:t>
            </a:r>
            <a:r>
              <a:rPr lang="zh-TW" altLang="en-US" dirty="0" smtClean="0"/>
              <a:t>量化紮實颱風的</a:t>
            </a:r>
            <a:r>
              <a:rPr lang="zh-TW" altLang="en-US" dirty="0"/>
              <a:t>特性</a:t>
            </a:r>
            <a:r>
              <a:rPr lang="zh-TW" altLang="en-US" dirty="0" smtClean="0"/>
              <a:t>。</a:t>
            </a:r>
            <a:endParaRPr lang="en-US" altLang="zh-TW" dirty="0" smtClean="0"/>
          </a:p>
        </p:txBody>
      </p:sp>
      <p:pic>
        <p:nvPicPr>
          <p:cNvPr id="2051" name="Picture 3"/>
          <p:cNvPicPr>
            <a:picLocks noChangeAspect="1" noChangeArrowheads="1"/>
          </p:cNvPicPr>
          <p:nvPr/>
        </p:nvPicPr>
        <p:blipFill>
          <a:blip r:embed="rId3" cstate="print"/>
          <a:srcRect/>
          <a:stretch>
            <a:fillRect/>
          </a:stretch>
        </p:blipFill>
        <p:spPr bwMode="auto">
          <a:xfrm>
            <a:off x="827584" y="1323975"/>
            <a:ext cx="7524750" cy="5534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1"/>
                                        </p:tgtEl>
                                      </p:cBhvr>
                                    </p:animEffect>
                                    <p:set>
                                      <p:cBhvr>
                                        <p:cTn id="12"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資料處理</a:t>
            </a:r>
            <a:endParaRPr lang="zh-TW" altLang="en-US" dirty="0"/>
          </a:p>
        </p:txBody>
      </p:sp>
      <p:sp>
        <p:nvSpPr>
          <p:cNvPr id="3" name="內容版面配置區 2"/>
          <p:cNvSpPr>
            <a:spLocks noGrp="1"/>
          </p:cNvSpPr>
          <p:nvPr>
            <p:ph idx="1"/>
          </p:nvPr>
        </p:nvSpPr>
        <p:spPr/>
        <p:txBody>
          <a:bodyPr/>
          <a:lstStyle/>
          <a:p>
            <a:r>
              <a:rPr lang="zh-TW" altLang="en-US" dirty="0" smtClean="0"/>
              <a:t>熱帶氣旋強度與位置資料來自</a:t>
            </a:r>
            <a:r>
              <a:rPr lang="en-US" altLang="zh-TW" dirty="0" smtClean="0"/>
              <a:t>JTWC</a:t>
            </a:r>
            <a:r>
              <a:rPr lang="zh-TW" altLang="en-US" dirty="0" smtClean="0"/>
              <a:t>，每六小時一筆，並且利用三次曲線內插每小時的中心位置。</a:t>
            </a:r>
            <a:endParaRPr lang="en-US" altLang="zh-TW" dirty="0" smtClean="0"/>
          </a:p>
          <a:p>
            <a:r>
              <a:rPr lang="zh-TW" altLang="en-US" dirty="0"/>
              <a:t>表面風場</a:t>
            </a:r>
            <a:r>
              <a:rPr lang="zh-TW" altLang="en-US" dirty="0" smtClean="0"/>
              <a:t>資訊來自</a:t>
            </a:r>
            <a:r>
              <a:rPr lang="en-US" altLang="zh-TW" dirty="0" err="1" smtClean="0"/>
              <a:t>QuickSCAT</a:t>
            </a:r>
            <a:r>
              <a:rPr lang="zh-TW" altLang="en-US" dirty="0" smtClean="0"/>
              <a:t>的</a:t>
            </a:r>
            <a:r>
              <a:rPr lang="en-US" altLang="zh-TW" dirty="0" smtClean="0"/>
              <a:t>10m</a:t>
            </a:r>
            <a:r>
              <a:rPr lang="zh-TW" altLang="en-US" dirty="0" smtClean="0"/>
              <a:t>風場，其中只使用掃過</a:t>
            </a:r>
            <a:r>
              <a:rPr lang="en-US" altLang="zh-TW" dirty="0" smtClean="0"/>
              <a:t>TC</a:t>
            </a:r>
            <a:r>
              <a:rPr lang="zh-TW" altLang="en-US" dirty="0" smtClean="0"/>
              <a:t>中心，並且高於</a:t>
            </a:r>
            <a:r>
              <a:rPr lang="en-US" altLang="zh-TW" dirty="0" smtClean="0"/>
              <a:t>50%</a:t>
            </a:r>
            <a:r>
              <a:rPr lang="zh-TW" altLang="en-US" dirty="0" smtClean="0"/>
              <a:t>覆蓋率，以及不受降雨影響的資料。在上述條件下於</a:t>
            </a:r>
            <a:r>
              <a:rPr lang="en-US" altLang="zh-TW" dirty="0" smtClean="0"/>
              <a:t>2000~2007</a:t>
            </a:r>
            <a:r>
              <a:rPr lang="zh-TW" altLang="en-US" dirty="0" smtClean="0"/>
              <a:t>年間共有</a:t>
            </a:r>
            <a:r>
              <a:rPr lang="en-US" altLang="zh-TW" dirty="0" smtClean="0"/>
              <a:t>171</a:t>
            </a:r>
            <a:r>
              <a:rPr lang="zh-TW" altLang="en-US" dirty="0" smtClean="0"/>
              <a:t>個</a:t>
            </a:r>
            <a:r>
              <a:rPr lang="en-US" altLang="zh-TW" dirty="0" smtClean="0"/>
              <a:t>TC</a:t>
            </a:r>
            <a:r>
              <a:rPr lang="zh-TW" altLang="en-US" dirty="0" smtClean="0"/>
              <a:t>，</a:t>
            </a:r>
            <a:r>
              <a:rPr lang="en-US" altLang="zh-TW" dirty="0" smtClean="0"/>
              <a:t>1252</a:t>
            </a:r>
            <a:r>
              <a:rPr lang="zh-TW" altLang="en-US" dirty="0" smtClean="0"/>
              <a:t>筆的資料。</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資料處理</a:t>
            </a:r>
            <a:endParaRPr lang="zh-TW" altLang="en-US" dirty="0"/>
          </a:p>
        </p:txBody>
      </p:sp>
      <p:sp>
        <p:nvSpPr>
          <p:cNvPr id="3" name="內容版面配置區 2"/>
          <p:cNvSpPr>
            <a:spLocks noGrp="1"/>
          </p:cNvSpPr>
          <p:nvPr>
            <p:ph idx="1"/>
          </p:nvPr>
        </p:nvSpPr>
        <p:spPr/>
        <p:txBody>
          <a:bodyPr/>
          <a:lstStyle/>
          <a:p>
            <a:r>
              <a:rPr lang="en-US" altLang="zh-TW" dirty="0" smtClean="0"/>
              <a:t>RMW</a:t>
            </a:r>
            <a:r>
              <a:rPr lang="zh-TW" altLang="en-US" dirty="0" smtClean="0"/>
              <a:t>由距中心</a:t>
            </a:r>
            <a:r>
              <a:rPr lang="en-US" altLang="zh-TW" dirty="0" smtClean="0"/>
              <a:t>250km</a:t>
            </a:r>
            <a:r>
              <a:rPr lang="zh-TW" altLang="en-US" dirty="0" smtClean="0"/>
              <a:t>內所有切向風當中最快的</a:t>
            </a:r>
            <a:r>
              <a:rPr lang="en-US" altLang="zh-TW" dirty="0" smtClean="0"/>
              <a:t>1%</a:t>
            </a:r>
            <a:r>
              <a:rPr lang="zh-TW" altLang="en-US" dirty="0" smtClean="0"/>
              <a:t>的切向風平均中心距離來決定。而兩倍</a:t>
            </a:r>
            <a:r>
              <a:rPr lang="en-US" altLang="zh-TW" dirty="0" smtClean="0"/>
              <a:t>RMW</a:t>
            </a:r>
            <a:r>
              <a:rPr lang="zh-TW" altLang="en-US" dirty="0" smtClean="0"/>
              <a:t>的切向風風速</a:t>
            </a:r>
            <a:r>
              <a:rPr lang="en-US" altLang="zh-TW" dirty="0" smtClean="0"/>
              <a:t>(         )</a:t>
            </a:r>
            <a:r>
              <a:rPr lang="zh-TW" altLang="en-US" dirty="0" smtClean="0"/>
              <a:t>為最接近兩倍</a:t>
            </a:r>
            <a:r>
              <a:rPr lang="en-US" altLang="zh-TW" dirty="0" smtClean="0"/>
              <a:t>RMW</a:t>
            </a:r>
            <a:r>
              <a:rPr lang="zh-TW" altLang="en-US" dirty="0" smtClean="0"/>
              <a:t>的</a:t>
            </a:r>
            <a:r>
              <a:rPr lang="en-US" altLang="zh-TW" dirty="0" smtClean="0"/>
              <a:t>1%</a:t>
            </a:r>
            <a:r>
              <a:rPr lang="zh-TW" altLang="en-US" dirty="0" smtClean="0"/>
              <a:t>的平均風速。</a:t>
            </a:r>
            <a:endParaRPr lang="en-US" altLang="zh-TW" dirty="0" smtClean="0"/>
          </a:p>
          <a:p>
            <a:r>
              <a:rPr lang="zh-TW" altLang="en-US" dirty="0"/>
              <a:t>紅外線</a:t>
            </a:r>
            <a:r>
              <a:rPr lang="zh-TW" altLang="en-US" dirty="0" smtClean="0"/>
              <a:t>衛星雲圖</a:t>
            </a:r>
            <a:r>
              <a:rPr lang="en-US" altLang="zh-TW" dirty="0" smtClean="0"/>
              <a:t>(IR1)</a:t>
            </a:r>
            <a:r>
              <a:rPr lang="zh-TW" altLang="en-US" dirty="0" smtClean="0"/>
              <a:t>來自</a:t>
            </a:r>
            <a:r>
              <a:rPr lang="zh-TW" altLang="en-US" dirty="0"/>
              <a:t>日本高知</a:t>
            </a:r>
            <a:r>
              <a:rPr lang="zh-TW" altLang="en-US" dirty="0" smtClean="0"/>
              <a:t>大學。</a:t>
            </a:r>
            <a:endParaRPr lang="en-US" altLang="zh-TW" dirty="0" smtClean="0"/>
          </a:p>
          <a:p>
            <a:r>
              <a:rPr lang="zh-TW" altLang="en-US" dirty="0"/>
              <a:t>綜觀環境場的</a:t>
            </a:r>
            <a:r>
              <a:rPr lang="zh-TW" altLang="en-US" dirty="0" smtClean="0"/>
              <a:t>分析則是使用</a:t>
            </a:r>
            <a:r>
              <a:rPr lang="en-US" altLang="zh-TW" dirty="0" smtClean="0"/>
              <a:t>NCEP</a:t>
            </a:r>
            <a:r>
              <a:rPr lang="zh-TW" altLang="en-US" dirty="0" smtClean="0"/>
              <a:t>全球預報系統</a:t>
            </a:r>
            <a:r>
              <a:rPr lang="en-US" altLang="zh-TW" dirty="0" smtClean="0"/>
              <a:t>(GFS)1</a:t>
            </a:r>
            <a:r>
              <a:rPr lang="zh-TW" altLang="en-US" dirty="0" smtClean="0"/>
              <a:t>度</a:t>
            </a:r>
            <a:r>
              <a:rPr lang="en-US" altLang="zh-TW" dirty="0" smtClean="0"/>
              <a:t>×1</a:t>
            </a:r>
            <a:r>
              <a:rPr lang="zh-TW" altLang="en-US" dirty="0" smtClean="0"/>
              <a:t>度的分析場。</a:t>
            </a:r>
            <a:endParaRPr lang="en-US" altLang="zh-TW" dirty="0" smtClean="0"/>
          </a:p>
        </p:txBody>
      </p:sp>
      <p:graphicFrame>
        <p:nvGraphicFramePr>
          <p:cNvPr id="4" name="物件 3"/>
          <p:cNvGraphicFramePr>
            <a:graphicFrameLocks noChangeAspect="1"/>
          </p:cNvGraphicFramePr>
          <p:nvPr/>
        </p:nvGraphicFramePr>
        <p:xfrm>
          <a:off x="5076056" y="2636912"/>
          <a:ext cx="1000285" cy="504056"/>
        </p:xfrm>
        <a:graphic>
          <a:graphicData uri="http://schemas.openxmlformats.org/presentationml/2006/ole">
            <p:oleObj spid="_x0000_s3100" name="方程式" r:id="rId3" imgW="507780" imgH="25389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TC</a:t>
            </a:r>
            <a:r>
              <a:rPr lang="zh-TW" altLang="en-US" dirty="0"/>
              <a:t>結構分析</a:t>
            </a:r>
          </a:p>
        </p:txBody>
      </p:sp>
      <p:sp>
        <p:nvSpPr>
          <p:cNvPr id="3" name="內容版面配置區 2"/>
          <p:cNvSpPr>
            <a:spLocks noGrp="1"/>
          </p:cNvSpPr>
          <p:nvPr>
            <p:ph idx="1"/>
          </p:nvPr>
        </p:nvSpPr>
        <p:spPr/>
        <p:txBody>
          <a:bodyPr/>
          <a:lstStyle/>
          <a:p>
            <a:r>
              <a:rPr lang="en-US" altLang="zh-TW" dirty="0" smtClean="0"/>
              <a:t>TC</a:t>
            </a:r>
            <a:r>
              <a:rPr lang="zh-TW" altLang="en-US" dirty="0" smtClean="0"/>
              <a:t>紮實度參數</a:t>
            </a:r>
            <a:endParaRPr lang="en-US" altLang="zh-TW" dirty="0" smtClean="0"/>
          </a:p>
          <a:p>
            <a:r>
              <a:rPr lang="zh-TW" altLang="en-US" dirty="0" smtClean="0"/>
              <a:t>理想化渦旋的</a:t>
            </a:r>
            <a:r>
              <a:rPr lang="en-US" altLang="zh-TW" dirty="0" smtClean="0"/>
              <a:t>S</a:t>
            </a:r>
            <a:r>
              <a:rPr lang="zh-TW" altLang="en-US" dirty="0" smtClean="0"/>
              <a:t>參數</a:t>
            </a:r>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TC</a:t>
            </a:r>
            <a:r>
              <a:rPr lang="zh-TW" altLang="en-US" dirty="0" smtClean="0"/>
              <a:t>紮實度參數</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為了量化切向風速距中心距離增加而下降的程度，計算了兩倍</a:t>
            </a:r>
            <a:r>
              <a:rPr lang="en-US" altLang="zh-TW" dirty="0" smtClean="0"/>
              <a:t>RMW</a:t>
            </a:r>
            <a:r>
              <a:rPr lang="zh-TW" altLang="en-US" dirty="0" smtClean="0"/>
              <a:t>的切向風速，大約是</a:t>
            </a:r>
            <a:r>
              <a:rPr lang="en-US" altLang="zh-TW" dirty="0" smtClean="0"/>
              <a:t>RMW</a:t>
            </a:r>
            <a:r>
              <a:rPr lang="zh-TW" altLang="en-US" dirty="0" smtClean="0"/>
              <a:t>風速的一半。</a:t>
            </a:r>
            <a:endParaRPr lang="en-US" altLang="zh-TW" dirty="0" smtClean="0"/>
          </a:p>
          <a:p>
            <a:r>
              <a:rPr lang="zh-TW" altLang="en-US" dirty="0" smtClean="0"/>
              <a:t>在本研究中發現在紮實颱風中切向風自</a:t>
            </a:r>
            <a:r>
              <a:rPr lang="en-US" altLang="zh-TW" dirty="0" smtClean="0"/>
              <a:t>RMW</a:t>
            </a:r>
            <a:r>
              <a:rPr lang="zh-TW" altLang="en-US" dirty="0" smtClean="0"/>
              <a:t>至</a:t>
            </a:r>
            <a:r>
              <a:rPr lang="en-US" altLang="zh-TW" dirty="0" smtClean="0"/>
              <a:t>2RMW</a:t>
            </a:r>
            <a:r>
              <a:rPr lang="zh-TW" altLang="en-US" dirty="0" smtClean="0"/>
              <a:t>風速會快速下降。</a:t>
            </a:r>
            <a:endParaRPr lang="en-US" altLang="zh-TW" dirty="0" smtClean="0"/>
          </a:p>
          <a:p>
            <a:r>
              <a:rPr lang="zh-TW" altLang="en-US" dirty="0" smtClean="0"/>
              <a:t>根據以下兩種特性分類為紮實</a:t>
            </a:r>
            <a:r>
              <a:rPr lang="en-US" altLang="zh-TW" dirty="0" smtClean="0"/>
              <a:t>TC</a:t>
            </a:r>
            <a:r>
              <a:rPr lang="zh-TW" altLang="en-US" dirty="0" smtClean="0"/>
              <a:t>：</a:t>
            </a:r>
            <a:endParaRPr lang="en-US" altLang="zh-TW" dirty="0" smtClean="0"/>
          </a:p>
          <a:p>
            <a:pPr lvl="1"/>
            <a:r>
              <a:rPr lang="zh-TW" altLang="en-US" dirty="0" smtClean="0"/>
              <a:t>在相同的</a:t>
            </a:r>
            <a:r>
              <a:rPr lang="en-US" altLang="zh-TW" dirty="0" smtClean="0"/>
              <a:t>TC</a:t>
            </a:r>
            <a:r>
              <a:rPr lang="zh-TW" altLang="en-US" dirty="0" smtClean="0"/>
              <a:t>強度或</a:t>
            </a:r>
            <a:r>
              <a:rPr lang="en-US" altLang="zh-TW" dirty="0" smtClean="0"/>
              <a:t>RMW</a:t>
            </a:r>
            <a:r>
              <a:rPr lang="zh-TW" altLang="en-US" dirty="0" smtClean="0"/>
              <a:t>下，紮實</a:t>
            </a:r>
            <a:r>
              <a:rPr lang="en-US" altLang="zh-TW" dirty="0" smtClean="0"/>
              <a:t>TC</a:t>
            </a:r>
            <a:r>
              <a:rPr lang="zh-TW" altLang="en-US" dirty="0" smtClean="0"/>
              <a:t>有著較小的</a:t>
            </a:r>
            <a:r>
              <a:rPr lang="en-US" altLang="zh-TW" dirty="0" smtClean="0"/>
              <a:t>RMW</a:t>
            </a:r>
            <a:r>
              <a:rPr lang="zh-TW" altLang="en-US" dirty="0" smtClean="0"/>
              <a:t>與最大切向風速。</a:t>
            </a:r>
            <a:endParaRPr lang="en-US" altLang="zh-TW" dirty="0" smtClean="0"/>
          </a:p>
          <a:p>
            <a:pPr lvl="1"/>
            <a:r>
              <a:rPr lang="zh-TW" altLang="en-US" dirty="0" smtClean="0"/>
              <a:t>從</a:t>
            </a:r>
            <a:r>
              <a:rPr lang="en-US" altLang="zh-TW" dirty="0" smtClean="0"/>
              <a:t>RMW</a:t>
            </a:r>
            <a:r>
              <a:rPr lang="zh-TW" altLang="en-US" dirty="0" smtClean="0"/>
              <a:t>至</a:t>
            </a:r>
            <a:r>
              <a:rPr lang="en-US" altLang="zh-TW" dirty="0" smtClean="0"/>
              <a:t>2RMW</a:t>
            </a:r>
            <a:r>
              <a:rPr lang="zh-TW" altLang="en-US" dirty="0" smtClean="0"/>
              <a:t>間切向風速減弱速度高於</a:t>
            </a:r>
            <a:r>
              <a:rPr lang="en-US" altLang="zh-TW" dirty="0" smtClean="0"/>
              <a:t>TC</a:t>
            </a:r>
            <a:r>
              <a:rPr lang="zh-TW" altLang="en-US" dirty="0" smtClean="0"/>
              <a:t>平均。</a:t>
            </a:r>
            <a:endParaRPr lang="en-US" altLang="zh-TW" dirty="0" smtClean="0"/>
          </a:p>
          <a:p>
            <a:pPr lvl="1"/>
            <a:endParaRPr lang="en-US" altLang="zh-TW"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3325</TotalTime>
  <Words>2305</Words>
  <Application>Microsoft Office PowerPoint</Application>
  <PresentationFormat>如螢幕大小 (4:3)</PresentationFormat>
  <Paragraphs>138</Paragraphs>
  <Slides>34</Slides>
  <Notes>9</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34</vt:i4>
      </vt:variant>
    </vt:vector>
  </HeadingPairs>
  <TitlesOfParts>
    <vt:vector size="36" baseType="lpstr">
      <vt:lpstr>Office 佈景主題</vt:lpstr>
      <vt:lpstr>方程式</vt:lpstr>
      <vt:lpstr>西北太平洋熱帶氣旋核心風場結構的影響</vt:lpstr>
      <vt:lpstr>大綱</vt:lpstr>
      <vt:lpstr>簡介</vt:lpstr>
      <vt:lpstr>簡介</vt:lpstr>
      <vt:lpstr>簡介</vt:lpstr>
      <vt:lpstr>資料處理</vt:lpstr>
      <vt:lpstr>資料處理</vt:lpstr>
      <vt:lpstr>TC結構分析</vt:lpstr>
      <vt:lpstr>TC紮實度參數</vt:lpstr>
      <vt:lpstr>TC紮實度參數</vt:lpstr>
      <vt:lpstr>理想化渦旋的S參數</vt:lpstr>
      <vt:lpstr>理想化渦旋的S參數</vt:lpstr>
      <vt:lpstr>紮實颱風特性</vt:lpstr>
      <vt:lpstr>S參數與強度及大小的關係</vt:lpstr>
      <vt:lpstr>S參數與強度及大小的關係</vt:lpstr>
      <vt:lpstr>S參數與強度及大小的關係</vt:lpstr>
      <vt:lpstr>S參數與強度及大小的關係</vt:lpstr>
      <vt:lpstr>氣候特性</vt:lpstr>
      <vt:lpstr>氣候特性</vt:lpstr>
      <vt:lpstr>氣候特性</vt:lpstr>
      <vt:lpstr>氣候特性</vt:lpstr>
      <vt:lpstr>氣候特性</vt:lpstr>
      <vt:lpstr>氣候特性</vt:lpstr>
      <vt:lpstr>氣候特性</vt:lpstr>
      <vt:lpstr>環境條件</vt:lpstr>
      <vt:lpstr>環境條件</vt:lpstr>
      <vt:lpstr>環境條件</vt:lpstr>
      <vt:lpstr>環境條件</vt:lpstr>
      <vt:lpstr>環境條件</vt:lpstr>
      <vt:lpstr>結論與討論</vt:lpstr>
      <vt:lpstr>結論與討論</vt:lpstr>
      <vt:lpstr>The End</vt:lpstr>
      <vt:lpstr>投影片 33</vt:lpstr>
      <vt:lpstr>投影片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weiwilliam</dc:creator>
  <cp:lastModifiedBy>weiwilliam</cp:lastModifiedBy>
  <cp:revision>285</cp:revision>
  <dcterms:created xsi:type="dcterms:W3CDTF">2011-05-10T06:31:49Z</dcterms:created>
  <dcterms:modified xsi:type="dcterms:W3CDTF">2011-05-17T01:54:22Z</dcterms:modified>
</cp:coreProperties>
</file>