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35"/>
  </p:notesMasterIdLst>
  <p:sldIdLst>
    <p:sldId id="256" r:id="rId2"/>
    <p:sldId id="270" r:id="rId3"/>
    <p:sldId id="322" r:id="rId4"/>
    <p:sldId id="323" r:id="rId5"/>
    <p:sldId id="324" r:id="rId6"/>
    <p:sldId id="259" r:id="rId7"/>
    <p:sldId id="325" r:id="rId8"/>
    <p:sldId id="262" r:id="rId9"/>
    <p:sldId id="302" r:id="rId10"/>
    <p:sldId id="261" r:id="rId11"/>
    <p:sldId id="326" r:id="rId12"/>
    <p:sldId id="303" r:id="rId13"/>
    <p:sldId id="327" r:id="rId14"/>
    <p:sldId id="328" r:id="rId15"/>
    <p:sldId id="329" r:id="rId16"/>
    <p:sldId id="313" r:id="rId17"/>
    <p:sldId id="286" r:id="rId18"/>
    <p:sldId id="330" r:id="rId19"/>
    <p:sldId id="331" r:id="rId20"/>
    <p:sldId id="332" r:id="rId21"/>
    <p:sldId id="334" r:id="rId22"/>
    <p:sldId id="338" r:id="rId23"/>
    <p:sldId id="340" r:id="rId24"/>
    <p:sldId id="341" r:id="rId25"/>
    <p:sldId id="342" r:id="rId26"/>
    <p:sldId id="343" r:id="rId27"/>
    <p:sldId id="344" r:id="rId28"/>
    <p:sldId id="345" r:id="rId29"/>
    <p:sldId id="346" r:id="rId30"/>
    <p:sldId id="284" r:id="rId31"/>
    <p:sldId id="321" r:id="rId32"/>
    <p:sldId id="337" r:id="rId33"/>
    <p:sldId id="258" r:id="rId34"/>
  </p:sldIdLst>
  <p:sldSz cx="9144000" cy="5715000" type="screen16x1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07FF"/>
    <a:srgbClr val="00FF00"/>
    <a:srgbClr val="48FF07"/>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74" autoAdjust="0"/>
  </p:normalViewPr>
  <p:slideViewPr>
    <p:cSldViewPr>
      <p:cViewPr>
        <p:scale>
          <a:sx n="90" d="100"/>
          <a:sy n="90" d="100"/>
        </p:scale>
        <p:origin x="-360" y="-138"/>
      </p:cViewPr>
      <p:guideLst>
        <p:guide orient="horz" pos="180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B5215-13B3-4F46-BDF8-29F648FF59BF}" type="datetimeFigureOut">
              <a:rPr lang="zh-TW" altLang="en-US" smtClean="0"/>
              <a:pPr/>
              <a:t>2011/5/10</a:t>
            </a:fld>
            <a:endParaRPr lang="zh-TW" altLang="en-US"/>
          </a:p>
        </p:txBody>
      </p:sp>
      <p:sp>
        <p:nvSpPr>
          <p:cNvPr id="4" name="投影片圖像版面配置區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2FD7EB-D277-40E3-B046-113A502BAAF0}"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endParaRPr lang="en-US" altLang="zh-TW" dirty="0" smtClean="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11</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12</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r>
              <a:rPr lang="zh-TW" altLang="en-US" dirty="0" smtClean="0"/>
              <a:t>動畫二：觀測、模式中都可看出典型成熟氣旋的渦度分佈（</a:t>
            </a:r>
            <a:r>
              <a:rPr lang="en-US" altLang="zh-TW" dirty="0" smtClean="0"/>
              <a:t>RMW</a:t>
            </a:r>
            <a:r>
              <a:rPr lang="zh-TW" altLang="en-US" dirty="0" smtClean="0"/>
              <a:t>內很高）</a:t>
            </a:r>
            <a:endParaRPr lang="en-US" altLang="zh-TW" dirty="0" smtClean="0"/>
          </a:p>
          <a:p>
            <a:r>
              <a:rPr lang="zh-TW" altLang="en-US" dirty="0" smtClean="0"/>
              <a:t>動畫三：在距中心約</a:t>
            </a:r>
            <a:r>
              <a:rPr lang="en-US" altLang="zh-TW" dirty="0" smtClean="0"/>
              <a:t>50km</a:t>
            </a:r>
            <a:r>
              <a:rPr lang="zh-TW" altLang="en-US" dirty="0" smtClean="0"/>
              <a:t>處有較高的渦度值，這有可能是水平渦度被</a:t>
            </a:r>
            <a:r>
              <a:rPr lang="en-US" altLang="zh-TW" dirty="0" smtClean="0"/>
              <a:t>tilt</a:t>
            </a:r>
            <a:r>
              <a:rPr lang="zh-TW" altLang="en-US" dirty="0" smtClean="0"/>
              <a:t>、</a:t>
            </a:r>
            <a:r>
              <a:rPr lang="en-US" altLang="zh-TW" dirty="0" smtClean="0"/>
              <a:t>stretch</a:t>
            </a:r>
            <a:r>
              <a:rPr lang="zh-TW" altLang="en-US" dirty="0" smtClean="0"/>
              <a:t>後的結果</a:t>
            </a:r>
            <a:endParaRPr lang="en-US" altLang="zh-TW" dirty="0" smtClean="0"/>
          </a:p>
          <a:p>
            <a:r>
              <a:rPr lang="zh-TW" altLang="en-US" dirty="0" smtClean="0"/>
              <a:t>觀測到的較為</a:t>
            </a:r>
            <a:r>
              <a:rPr lang="en-US" altLang="zh-TW" dirty="0" smtClean="0"/>
              <a:t>smooth</a:t>
            </a:r>
            <a:r>
              <a:rPr lang="zh-TW" altLang="en-US" dirty="0" smtClean="0"/>
              <a:t>，主要是因為這是</a:t>
            </a:r>
            <a:r>
              <a:rPr lang="en-US" altLang="zh-TW" dirty="0" smtClean="0"/>
              <a:t>60-100min</a:t>
            </a:r>
            <a:r>
              <a:rPr lang="zh-TW" altLang="en-US" dirty="0" smtClean="0"/>
              <a:t>平均結果，而</a:t>
            </a:r>
            <a:r>
              <a:rPr lang="en-US" altLang="zh-TW" dirty="0" smtClean="0"/>
              <a:t>P3</a:t>
            </a:r>
            <a:r>
              <a:rPr lang="zh-TW" altLang="en-US" dirty="0" smtClean="0"/>
              <a:t>的解析度也較低</a:t>
            </a:r>
            <a:endParaRPr lang="en-US" altLang="zh-TW" dirty="0" smtClean="0"/>
          </a:p>
          <a:p>
            <a:r>
              <a:rPr lang="zh-TW" altLang="en-US" dirty="0" smtClean="0"/>
              <a:t>隨時間演進，外雨帶的渦度有變強並往內收縮的現象，而眼牆也開始崩解</a:t>
            </a:r>
            <a:r>
              <a:rPr lang="en-US" altLang="zh-TW" dirty="0" smtClean="0"/>
              <a:t>(EWRC)</a:t>
            </a:r>
            <a:r>
              <a:rPr lang="zh-TW" altLang="en-US" dirty="0" smtClean="0"/>
              <a:t>，替換結束後風眼較大</a:t>
            </a:r>
            <a:endParaRPr lang="en-US" altLang="zh-TW" dirty="0" smtClean="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13</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r>
              <a:rPr lang="zh-TW" altLang="en-US" dirty="0" smtClean="0"/>
              <a:t>雨帶較為螺旋狀</a:t>
            </a:r>
            <a:endParaRPr lang="en-US" altLang="zh-TW" dirty="0" smtClean="0"/>
          </a:p>
          <a:p>
            <a:r>
              <a:rPr lang="en-US" altLang="zh-TW" dirty="0" smtClean="0"/>
              <a:t>Rita/Katrina</a:t>
            </a:r>
            <a:r>
              <a:rPr lang="zh-TW" altLang="en-US" dirty="0" smtClean="0"/>
              <a:t>相比，後者也沒有明顯的</a:t>
            </a:r>
            <a:r>
              <a:rPr lang="en-US" altLang="zh-TW" dirty="0" smtClean="0"/>
              <a:t>Moat</a:t>
            </a:r>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14</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r>
              <a:rPr lang="en-US" altLang="zh-TW" dirty="0" smtClean="0"/>
              <a:t>PV</a:t>
            </a:r>
            <a:r>
              <a:rPr lang="zh-TW" altLang="en-US" dirty="0" smtClean="0"/>
              <a:t>採用</a:t>
            </a:r>
            <a:r>
              <a:rPr lang="en-US" altLang="zh-TW" dirty="0" smtClean="0"/>
              <a:t>Log</a:t>
            </a:r>
            <a:r>
              <a:rPr lang="zh-TW" altLang="en-US" dirty="0" smtClean="0"/>
              <a:t>級數，因為內核</a:t>
            </a:r>
            <a:r>
              <a:rPr lang="en-US" altLang="zh-TW" dirty="0" smtClean="0"/>
              <a:t>PV</a:t>
            </a:r>
            <a:r>
              <a:rPr lang="zh-TW" altLang="en-US" dirty="0" smtClean="0"/>
              <a:t>大外側</a:t>
            </a:r>
            <a:r>
              <a:rPr lang="en-US" altLang="zh-TW" dirty="0" smtClean="0"/>
              <a:t>PV</a:t>
            </a:r>
            <a:r>
              <a:rPr lang="zh-TW" altLang="en-US" dirty="0" smtClean="0"/>
              <a:t>一個級數 </a:t>
            </a:r>
            <a:endParaRPr lang="en-US" altLang="zh-TW" dirty="0" smtClean="0"/>
          </a:p>
          <a:p>
            <a:r>
              <a:rPr lang="zh-TW" altLang="en-US" dirty="0" smtClean="0"/>
              <a:t>要探討是什麼造成次眼牆</a:t>
            </a:r>
            <a:endParaRPr lang="en-US" altLang="zh-TW" dirty="0" smtClean="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15</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r>
              <a:rPr lang="zh-TW" altLang="en-US" dirty="0" smtClean="0"/>
              <a:t>傅立葉級數分解後發現波數一二的結果較為活躍，主要原因是因為高波數的變化會被內核切線旋轉所對稱化</a:t>
            </a:r>
            <a:endParaRPr lang="en-US" altLang="zh-TW" dirty="0" smtClean="0"/>
          </a:p>
          <a:p>
            <a:r>
              <a:rPr lang="zh-TW" altLang="en-US" dirty="0" smtClean="0"/>
              <a:t>這裡用</a:t>
            </a:r>
            <a:r>
              <a:rPr lang="en-US" altLang="zh-TW" dirty="0" smtClean="0"/>
              <a:t>WN2</a:t>
            </a:r>
            <a:r>
              <a:rPr lang="zh-TW" altLang="en-US" dirty="0" smtClean="0"/>
              <a:t>是因為</a:t>
            </a:r>
            <a:r>
              <a:rPr lang="en-US" altLang="zh-TW" dirty="0" smtClean="0"/>
              <a:t>WN1</a:t>
            </a:r>
            <a:r>
              <a:rPr lang="zh-TW" altLang="en-US" dirty="0" smtClean="0"/>
              <a:t>通常與風切、氣旋運動有關，所以不採用（採用</a:t>
            </a:r>
            <a:r>
              <a:rPr lang="en-US" altLang="zh-TW" dirty="0" smtClean="0"/>
              <a:t>12</a:t>
            </a:r>
            <a:r>
              <a:rPr lang="zh-TW" altLang="en-US" dirty="0" smtClean="0"/>
              <a:t>分鐘的模式輸出資料）</a:t>
            </a:r>
            <a:endParaRPr lang="en-US" altLang="zh-TW" dirty="0" smtClean="0"/>
          </a:p>
          <a:p>
            <a:r>
              <a:rPr lang="en-US" altLang="zh-TW" dirty="0" smtClean="0"/>
              <a:t>Katrina</a:t>
            </a:r>
            <a:r>
              <a:rPr lang="zh-TW" altLang="en-US" dirty="0" smtClean="0"/>
              <a:t>有從眼牆往外的</a:t>
            </a:r>
            <a:r>
              <a:rPr lang="en-US" altLang="zh-TW" dirty="0" smtClean="0"/>
              <a:t>VRWs</a:t>
            </a:r>
            <a:r>
              <a:rPr lang="zh-TW" altLang="en-US" dirty="0" smtClean="0"/>
              <a:t>，</a:t>
            </a:r>
            <a:r>
              <a:rPr lang="en-US" altLang="zh-TW" dirty="0" smtClean="0"/>
              <a:t>Rita</a:t>
            </a:r>
            <a:r>
              <a:rPr lang="zh-TW" altLang="en-US" dirty="0" smtClean="0"/>
              <a:t>一開始沒有明顯向外傳的</a:t>
            </a:r>
            <a:r>
              <a:rPr lang="en-US" altLang="zh-TW" dirty="0" smtClean="0"/>
              <a:t>VRWs</a:t>
            </a:r>
          </a:p>
          <a:p>
            <a:r>
              <a:rPr lang="en-US" altLang="zh-TW" dirty="0" smtClean="0"/>
              <a:t>EWRC</a:t>
            </a:r>
            <a:r>
              <a:rPr lang="zh-TW" altLang="en-US" dirty="0" smtClean="0"/>
              <a:t>後</a:t>
            </a:r>
            <a:r>
              <a:rPr lang="en-US" altLang="zh-TW" dirty="0" smtClean="0"/>
              <a:t>VRWs</a:t>
            </a:r>
            <a:r>
              <a:rPr lang="zh-TW" altLang="en-US" dirty="0" smtClean="0"/>
              <a:t>就成為從眼牆區發送了</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17</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r>
              <a:rPr lang="zh-TW" altLang="en-US" dirty="0" smtClean="0"/>
              <a:t>可看出</a:t>
            </a:r>
            <a:r>
              <a:rPr lang="en-US" altLang="zh-TW" dirty="0" smtClean="0"/>
              <a:t>Rita</a:t>
            </a:r>
            <a:r>
              <a:rPr lang="zh-TW" altLang="en-US" dirty="0" smtClean="0"/>
              <a:t>隨時間推演其半徑越來越短，雨帶也越來越寬</a:t>
            </a:r>
            <a:endParaRPr lang="en-US" altLang="zh-TW" dirty="0" smtClean="0"/>
          </a:p>
          <a:p>
            <a:r>
              <a:rPr lang="en-US" altLang="zh-TW" dirty="0" smtClean="0"/>
              <a:t>Katrina</a:t>
            </a:r>
            <a:r>
              <a:rPr lang="zh-TW" altLang="en-US" dirty="0" smtClean="0"/>
              <a:t>的則是內螺旋雨帶造成，這些雨帶是暫時的，且與徑向傳遞之</a:t>
            </a:r>
            <a:r>
              <a:rPr lang="en-US" altLang="zh-TW" dirty="0" smtClean="0"/>
              <a:t>VRWs</a:t>
            </a:r>
            <a:r>
              <a:rPr lang="zh-TW" altLang="en-US" dirty="0" smtClean="0"/>
              <a:t>耦合的很好</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18</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虛線是切線風速，放在這是為了方便參考</a:t>
            </a:r>
            <a:r>
              <a:rPr lang="en-US" altLang="zh-TW" dirty="0" smtClean="0"/>
              <a:t>RMW</a:t>
            </a:r>
            <a:r>
              <a:rPr lang="zh-TW" altLang="en-US" dirty="0" smtClean="0"/>
              <a:t>之處</a:t>
            </a:r>
            <a:endParaRPr lang="en-US" altLang="zh-TW" dirty="0" smtClean="0"/>
          </a:p>
          <a:p>
            <a:r>
              <a:rPr lang="zh-TW" altLang="en-US" dirty="0" smtClean="0"/>
              <a:t>亂流在眼牆區把能量傳到風眼中</a:t>
            </a:r>
            <a:endParaRPr lang="en-US" altLang="zh-TW" dirty="0" smtClean="0"/>
          </a:p>
          <a:p>
            <a:r>
              <a:rPr lang="zh-TW" altLang="en-US" dirty="0" smtClean="0"/>
              <a:t>此結果不如</a:t>
            </a:r>
            <a:r>
              <a:rPr lang="en-US" altLang="zh-TW" dirty="0" smtClean="0"/>
              <a:t>MK97</a:t>
            </a:r>
            <a:r>
              <a:rPr lang="zh-TW" altLang="en-US" dirty="0" smtClean="0"/>
              <a:t>所示，在停滯點處將能量由</a:t>
            </a:r>
            <a:r>
              <a:rPr lang="en-US" altLang="zh-TW" dirty="0" smtClean="0"/>
              <a:t>Eddy</a:t>
            </a:r>
            <a:r>
              <a:rPr lang="zh-TW" altLang="en-US" dirty="0" smtClean="0"/>
              <a:t>傳送到</a:t>
            </a:r>
            <a:r>
              <a:rPr lang="en-US" altLang="zh-TW" dirty="0" smtClean="0"/>
              <a:t>Mean Wind</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19</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作這分析是因為亂流動量通量作用不顯著，所以看看是不是別的原因造成的</a:t>
            </a:r>
            <a:endParaRPr lang="en-US" altLang="zh-TW" dirty="0" smtClean="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20</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RHS</a:t>
            </a:r>
            <a:r>
              <a:rPr lang="zh-TW" altLang="en-US" dirty="0" smtClean="0"/>
              <a:t>第一項可以解釋成平均渦旋環流造成的</a:t>
            </a:r>
            <a:endParaRPr lang="en-US" altLang="zh-TW" dirty="0" smtClean="0"/>
          </a:p>
          <a:p>
            <a:r>
              <a:rPr lang="zh-TW" altLang="en-US" dirty="0" smtClean="0"/>
              <a:t>第四項代表對流尺度的加熱所產生的位渦，跟外雨帶息息相關</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21</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2</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Katrina</a:t>
            </a:r>
            <a:r>
              <a:rPr lang="zh-TW" altLang="en-US" dirty="0" smtClean="0"/>
              <a:t>可以到</a:t>
            </a:r>
            <a:r>
              <a:rPr lang="en-US" altLang="zh-TW" dirty="0" smtClean="0"/>
              <a:t>50PVU</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22</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23</a:t>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24</a:t>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25</a:t>
            </a:fld>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由於是環狀平均之結果，擾動項代表的就是非環狀的加熱部份（</a:t>
            </a:r>
            <a:r>
              <a:rPr lang="en-US" altLang="zh-TW" dirty="0" smtClean="0"/>
              <a:t>individual</a:t>
            </a:r>
            <a:r>
              <a:rPr lang="en-US" altLang="zh-TW" baseline="0" dirty="0" smtClean="0"/>
              <a:t> convective cells</a:t>
            </a:r>
            <a:r>
              <a:rPr lang="zh-TW" altLang="en-US" dirty="0" smtClean="0"/>
              <a:t>）</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26</a:t>
            </a:fld>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27</a:t>
            </a:fld>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28</a:t>
            </a:fld>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（較長的平均結果）內核結構相似，但</a:t>
            </a:r>
            <a:r>
              <a:rPr lang="en-US" altLang="zh-TW" dirty="0" smtClean="0"/>
              <a:t>Rita</a:t>
            </a:r>
            <a:r>
              <a:rPr lang="zh-TW" altLang="en-US" dirty="0" smtClean="0"/>
              <a:t>外雨帶</a:t>
            </a:r>
            <a:r>
              <a:rPr lang="en-US" altLang="zh-TW" dirty="0" smtClean="0"/>
              <a:t>PV</a:t>
            </a:r>
            <a:r>
              <a:rPr lang="zh-TW" altLang="en-US" dirty="0" smtClean="0"/>
              <a:t>生成率較高，皆大於零</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29</a:t>
            </a:fld>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endParaRPr lang="en-US" altLang="zh-TW" dirty="0" smtClean="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30</a:t>
            </a:fld>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Eddy</a:t>
            </a:r>
            <a:r>
              <a:rPr lang="zh-TW" altLang="en-US" dirty="0" smtClean="0"/>
              <a:t>、</a:t>
            </a:r>
            <a:r>
              <a:rPr lang="en-US" altLang="zh-TW" dirty="0" smtClean="0"/>
              <a:t>VRWs</a:t>
            </a:r>
            <a:r>
              <a:rPr lang="zh-TW" altLang="en-US" dirty="0" smtClean="0"/>
              <a:t>向內及外傳送</a:t>
            </a:r>
            <a:r>
              <a:rPr lang="en-US" altLang="zh-TW" dirty="0" smtClean="0"/>
              <a:t>PV</a:t>
            </a:r>
          </a:p>
          <a:p>
            <a:r>
              <a:rPr lang="zh-TW" altLang="en-US" dirty="0" smtClean="0"/>
              <a:t>雨帶形狀很重要，雨帶越接近環狀，其平均值越大</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31</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有不少理論、模式針對內核眼牆替換的動力過程來</a:t>
            </a:r>
            <a:r>
              <a:rPr lang="zh-TW" altLang="en-US" smtClean="0"/>
              <a:t>作研究</a:t>
            </a:r>
            <a:endParaRPr lang="en-US" altLang="zh-TW" dirty="0" smtClean="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3</a:t>
            </a:fld>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endParaRPr lang="en-US" altLang="zh-TW" dirty="0" smtClean="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32</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主要是因為他們是用次大垂直速度區來代替，但這與對流有關，卻不一定是真正次眼牆出現之處，而在眼牆替換過程中出現了快速增強的現象，這與觀測不符</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4</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Rita</a:t>
            </a:r>
            <a:r>
              <a:rPr lang="zh-TW" altLang="en-US" dirty="0" smtClean="0"/>
              <a:t>有發展出次眼牆，也有</a:t>
            </a:r>
            <a:r>
              <a:rPr lang="en-US" altLang="zh-TW" dirty="0" smtClean="0"/>
              <a:t>EWRC</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5</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r>
              <a:rPr lang="en-US" altLang="zh-TW" dirty="0" smtClean="0"/>
              <a:t>Mod. K-F</a:t>
            </a:r>
            <a:r>
              <a:rPr lang="zh-TW" altLang="en-US" dirty="0" smtClean="0"/>
              <a:t>修改後較適用於熱帶海洋上</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6</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這裡採用結果與</a:t>
            </a:r>
            <a:r>
              <a:rPr lang="en-US" altLang="zh-TW" dirty="0" smtClean="0"/>
              <a:t>NHC</a:t>
            </a:r>
            <a:r>
              <a:rPr lang="zh-TW" altLang="en-US" dirty="0" smtClean="0"/>
              <a:t>最佳路徑最為接近的兩組來比</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7</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8</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endParaRPr lang="en-US" altLang="zh-TW" dirty="0" smtClean="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10</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775360"/>
            <a:ext cx="7772400" cy="1225021"/>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C37DDA7E-8821-4FFD-BD73-5C8A4927B37D}" type="datetimeFigureOut">
              <a:rPr lang="zh-TW" altLang="en-US" smtClean="0"/>
              <a:pPr/>
              <a:t>2011/5/10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37DDA7E-8821-4FFD-BD73-5C8A4927B37D}" type="datetimeFigureOut">
              <a:rPr lang="zh-TW" altLang="en-US" smtClean="0"/>
              <a:pPr/>
              <a:t>2011/5/10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90500"/>
            <a:ext cx="2057400" cy="40640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90500"/>
            <a:ext cx="6019800" cy="4064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37DDA7E-8821-4FFD-BD73-5C8A4927B37D}" type="datetimeFigureOut">
              <a:rPr lang="zh-TW" altLang="en-US" smtClean="0"/>
              <a:pPr/>
              <a:t>2011/5/10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37DDA7E-8821-4FFD-BD73-5C8A4927B37D}" type="datetimeFigureOut">
              <a:rPr lang="zh-TW" altLang="en-US" smtClean="0"/>
              <a:pPr/>
              <a:t>2011/5/10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672419"/>
            <a:ext cx="7772400" cy="1135063"/>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C37DDA7E-8821-4FFD-BD73-5C8A4927B37D}" type="datetimeFigureOut">
              <a:rPr lang="zh-TW" altLang="en-US" smtClean="0"/>
              <a:pPr/>
              <a:t>2011/5/10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C37DDA7E-8821-4FFD-BD73-5C8A4927B37D}" type="datetimeFigureOut">
              <a:rPr lang="zh-TW" altLang="en-US" smtClean="0"/>
              <a:pPr/>
              <a:t>2011/5/10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865"/>
            <a:ext cx="8229600" cy="9525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C37DDA7E-8821-4FFD-BD73-5C8A4927B37D}" type="datetimeFigureOut">
              <a:rPr lang="zh-TW" altLang="en-US" smtClean="0"/>
              <a:pPr/>
              <a:t>2011/5/10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37DDA7E-8821-4FFD-BD73-5C8A4927B37D}" type="datetimeFigureOut">
              <a:rPr lang="zh-TW" altLang="en-US" smtClean="0"/>
              <a:pPr/>
              <a:t>2011/5/10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37DDA7E-8821-4FFD-BD73-5C8A4927B37D}" type="datetimeFigureOut">
              <a:rPr lang="zh-TW" altLang="en-US" smtClean="0"/>
              <a:pPr/>
              <a:t>2011/5/10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4" y="227543"/>
            <a:ext cx="3008313" cy="968375"/>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4"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37DDA7E-8821-4FFD-BD73-5C8A4927B37D}" type="datetimeFigureOut">
              <a:rPr lang="zh-TW" altLang="en-US" smtClean="0"/>
              <a:pPr/>
              <a:t>2011/5/10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000500"/>
            <a:ext cx="5486400" cy="472282"/>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37DDA7E-8821-4FFD-BD73-5C8A4927B37D}" type="datetimeFigureOut">
              <a:rPr lang="zh-TW" altLang="en-US" smtClean="0"/>
              <a:pPr/>
              <a:t>2011/5/10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6000" b="-16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5296964"/>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C37DDA7E-8821-4FFD-BD73-5C8A4927B37D}" type="datetimeFigureOut">
              <a:rPr lang="zh-TW" altLang="en-US" smtClean="0"/>
              <a:pPr/>
              <a:t>2011/5/10</a:t>
            </a:fld>
            <a:endParaRPr lang="zh-TW" altLang="en-US"/>
          </a:p>
        </p:txBody>
      </p:sp>
      <p:sp>
        <p:nvSpPr>
          <p:cNvPr id="5" name="頁尾版面配置區 4"/>
          <p:cNvSpPr>
            <a:spLocks noGrp="1"/>
          </p:cNvSpPr>
          <p:nvPr>
            <p:ph type="ftr" sz="quarter" idx="3"/>
          </p:nvPr>
        </p:nvSpPr>
        <p:spPr>
          <a:xfrm>
            <a:off x="3124200" y="5296964"/>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5296964"/>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AC26B826-2400-416C-B836-22A23D7B4AB4}"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zh-TW" altLang="en-US" b="1" dirty="0" smtClean="0">
                <a:solidFill>
                  <a:srgbClr val="FFFF00"/>
                </a:solidFill>
                <a:latin typeface="微軟正黑體" pitchFamily="34" charset="-120"/>
                <a:ea typeface="微軟正黑體" pitchFamily="34" charset="-120"/>
              </a:rPr>
              <a:t>颶風</a:t>
            </a:r>
            <a:r>
              <a:rPr lang="en-US" altLang="zh-TW" b="1" dirty="0" smtClean="0">
                <a:solidFill>
                  <a:srgbClr val="FFFF00"/>
                </a:solidFill>
                <a:latin typeface="微軟正黑體" pitchFamily="34" charset="-120"/>
                <a:ea typeface="微軟正黑體" pitchFamily="34" charset="-120"/>
              </a:rPr>
              <a:t>Rita(2005)</a:t>
            </a:r>
            <a:r>
              <a:rPr lang="zh-TW" altLang="en-US" b="1" dirty="0" smtClean="0">
                <a:solidFill>
                  <a:srgbClr val="FFFF00"/>
                </a:solidFill>
                <a:latin typeface="微軟正黑體" pitchFamily="34" charset="-120"/>
                <a:ea typeface="微軟正黑體" pitchFamily="34" charset="-120"/>
              </a:rPr>
              <a:t>次眼牆之形成及雨帶中對流所生成之位渦</a:t>
            </a:r>
            <a:endParaRPr lang="zh-TW" altLang="en-US" b="1" dirty="0">
              <a:solidFill>
                <a:srgbClr val="FFFF00"/>
              </a:solidFill>
              <a:latin typeface="微軟正黑體" pitchFamily="34" charset="-120"/>
              <a:ea typeface="微軟正黑體" pitchFamily="34" charset="-120"/>
            </a:endParaRPr>
          </a:p>
        </p:txBody>
      </p:sp>
      <p:sp>
        <p:nvSpPr>
          <p:cNvPr id="3" name="副標題 2"/>
          <p:cNvSpPr>
            <a:spLocks noGrp="1"/>
          </p:cNvSpPr>
          <p:nvPr>
            <p:ph type="subTitle" idx="1"/>
          </p:nvPr>
        </p:nvSpPr>
        <p:spPr>
          <a:xfrm>
            <a:off x="899592" y="3557240"/>
            <a:ext cx="7632848" cy="1460500"/>
          </a:xfrm>
        </p:spPr>
        <p:txBody>
          <a:bodyPr>
            <a:normAutofit fontScale="70000" lnSpcReduction="20000"/>
          </a:bodyPr>
          <a:lstStyle/>
          <a:p>
            <a:pPr algn="l"/>
            <a:r>
              <a:rPr lang="en-US" altLang="zh-TW" dirty="0" err="1" smtClean="0">
                <a:solidFill>
                  <a:schemeClr val="bg1"/>
                </a:solidFill>
                <a:latin typeface="Calibri" pitchFamily="34" charset="0"/>
                <a:cs typeface="Calibri" pitchFamily="34" charset="0"/>
              </a:rPr>
              <a:t>Judt</a:t>
            </a:r>
            <a:r>
              <a:rPr lang="en-US" altLang="zh-TW" dirty="0" smtClean="0">
                <a:solidFill>
                  <a:schemeClr val="bg1"/>
                </a:solidFill>
                <a:latin typeface="Calibri" pitchFamily="34" charset="0"/>
                <a:cs typeface="Calibri" pitchFamily="34" charset="0"/>
              </a:rPr>
              <a:t>, F., and S. S. Chen, 2010: Convectively generated </a:t>
            </a:r>
          </a:p>
          <a:p>
            <a:pPr algn="l"/>
            <a:r>
              <a:rPr lang="zh-TW" altLang="en-US" dirty="0" smtClean="0">
                <a:solidFill>
                  <a:schemeClr val="bg1"/>
                </a:solidFill>
                <a:latin typeface="Calibri" pitchFamily="34" charset="0"/>
                <a:cs typeface="Calibri" pitchFamily="34" charset="0"/>
              </a:rPr>
              <a:t>　　</a:t>
            </a:r>
            <a:r>
              <a:rPr lang="en-US" altLang="zh-TW" dirty="0" smtClean="0">
                <a:solidFill>
                  <a:schemeClr val="bg1"/>
                </a:solidFill>
                <a:latin typeface="Calibri" pitchFamily="34" charset="0"/>
                <a:cs typeface="Calibri" pitchFamily="34" charset="0"/>
              </a:rPr>
              <a:t>potential vorticity in </a:t>
            </a:r>
            <a:r>
              <a:rPr lang="en-US" altLang="zh-TW" dirty="0" err="1" smtClean="0">
                <a:solidFill>
                  <a:schemeClr val="bg1"/>
                </a:solidFill>
                <a:latin typeface="Calibri" pitchFamily="34" charset="0"/>
                <a:cs typeface="Calibri" pitchFamily="34" charset="0"/>
              </a:rPr>
              <a:t>rainbands</a:t>
            </a:r>
            <a:r>
              <a:rPr lang="en-US" altLang="zh-TW" dirty="0" smtClean="0">
                <a:solidFill>
                  <a:schemeClr val="bg1"/>
                </a:solidFill>
                <a:latin typeface="Calibri" pitchFamily="34" charset="0"/>
                <a:cs typeface="Calibri" pitchFamily="34" charset="0"/>
              </a:rPr>
              <a:t> and formation of the </a:t>
            </a:r>
          </a:p>
          <a:p>
            <a:pPr algn="l"/>
            <a:r>
              <a:rPr lang="zh-TW" altLang="en-US" dirty="0" smtClean="0">
                <a:solidFill>
                  <a:schemeClr val="bg1"/>
                </a:solidFill>
                <a:latin typeface="Calibri" pitchFamily="34" charset="0"/>
                <a:cs typeface="Calibri" pitchFamily="34" charset="0"/>
              </a:rPr>
              <a:t>　　</a:t>
            </a:r>
            <a:r>
              <a:rPr lang="en-US" altLang="zh-TW" dirty="0" smtClean="0">
                <a:solidFill>
                  <a:schemeClr val="bg1"/>
                </a:solidFill>
                <a:latin typeface="Calibri" pitchFamily="34" charset="0"/>
                <a:cs typeface="Calibri" pitchFamily="34" charset="0"/>
              </a:rPr>
              <a:t>secondary eyewall in Hurricane Rita of 2005. </a:t>
            </a:r>
            <a:r>
              <a:rPr lang="en-US" altLang="zh-TW" i="1" dirty="0" smtClean="0">
                <a:solidFill>
                  <a:schemeClr val="bg1"/>
                </a:solidFill>
                <a:latin typeface="Calibri" pitchFamily="34" charset="0"/>
                <a:cs typeface="Calibri" pitchFamily="34" charset="0"/>
              </a:rPr>
              <a:t>J. Atmos. Sci., </a:t>
            </a:r>
          </a:p>
          <a:p>
            <a:pPr algn="l"/>
            <a:r>
              <a:rPr lang="zh-TW" altLang="en-US" b="1" i="1" dirty="0" smtClean="0">
                <a:solidFill>
                  <a:schemeClr val="bg1"/>
                </a:solidFill>
                <a:latin typeface="Calibri" pitchFamily="34" charset="0"/>
                <a:cs typeface="Calibri" pitchFamily="34" charset="0"/>
              </a:rPr>
              <a:t>　　</a:t>
            </a:r>
            <a:r>
              <a:rPr lang="en-US" altLang="zh-TW" b="1" dirty="0" smtClean="0">
                <a:solidFill>
                  <a:schemeClr val="bg1"/>
                </a:solidFill>
                <a:latin typeface="Calibri" pitchFamily="34" charset="0"/>
                <a:cs typeface="Calibri" pitchFamily="34" charset="0"/>
              </a:rPr>
              <a:t>67</a:t>
            </a:r>
            <a:r>
              <a:rPr lang="en-US" altLang="zh-TW" i="1" dirty="0" smtClean="0">
                <a:solidFill>
                  <a:schemeClr val="bg1"/>
                </a:solidFill>
                <a:latin typeface="Calibri" pitchFamily="34" charset="0"/>
                <a:cs typeface="Calibri" pitchFamily="34" charset="0"/>
              </a:rPr>
              <a:t>, </a:t>
            </a:r>
            <a:r>
              <a:rPr lang="en-US" altLang="zh-TW" dirty="0" smtClean="0">
                <a:solidFill>
                  <a:schemeClr val="bg1"/>
                </a:solidFill>
                <a:latin typeface="Calibri" pitchFamily="34" charset="0"/>
                <a:cs typeface="Calibri" pitchFamily="34" charset="0"/>
              </a:rPr>
              <a:t>3581-3599</a:t>
            </a:r>
          </a:p>
        </p:txBody>
      </p:sp>
      <p:sp>
        <p:nvSpPr>
          <p:cNvPr id="4" name="文字方塊 3"/>
          <p:cNvSpPr txBox="1"/>
          <p:nvPr/>
        </p:nvSpPr>
        <p:spPr>
          <a:xfrm>
            <a:off x="7308304" y="5305772"/>
            <a:ext cx="1800493" cy="369332"/>
          </a:xfrm>
          <a:prstGeom prst="rect">
            <a:avLst/>
          </a:prstGeom>
          <a:noFill/>
        </p:spPr>
        <p:txBody>
          <a:bodyPr wrap="none" rtlCol="0">
            <a:spAutoFit/>
          </a:bodyPr>
          <a:lstStyle/>
          <a:p>
            <a:r>
              <a:rPr lang="zh-TW" altLang="en-US" dirty="0" smtClean="0">
                <a:solidFill>
                  <a:schemeClr val="bg1"/>
                </a:solidFill>
              </a:rPr>
              <a:t>報告人：林柏旭</a:t>
            </a:r>
            <a:endParaRPr lang="zh-TW" altLang="en-US"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solidFill>
                  <a:srgbClr val="FFFF00"/>
                </a:solidFill>
              </a:rPr>
              <a:t>路徑</a:t>
            </a:r>
            <a:endParaRPr lang="zh-TW" altLang="en-US" b="1" dirty="0">
              <a:solidFill>
                <a:srgbClr val="FFFF00"/>
              </a:solidFill>
            </a:endParaRPr>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512743" y="1705372"/>
            <a:ext cx="3929102" cy="3837236"/>
          </a:xfrm>
          <a:prstGeom prst="rect">
            <a:avLst/>
          </a:prstGeom>
          <a:noFill/>
          <a:ln w="9525">
            <a:noFill/>
            <a:miter lim="800000"/>
            <a:headEnd/>
            <a:tailEnd/>
          </a:ln>
        </p:spPr>
      </p:pic>
      <p:sp>
        <p:nvSpPr>
          <p:cNvPr id="11" name="文字版面配置區 10"/>
          <p:cNvSpPr>
            <a:spLocks noGrp="1"/>
          </p:cNvSpPr>
          <p:nvPr>
            <p:ph type="body" idx="1"/>
          </p:nvPr>
        </p:nvSpPr>
        <p:spPr>
          <a:xfrm>
            <a:off x="457200" y="1129308"/>
            <a:ext cx="4040188" cy="533135"/>
          </a:xfrm>
        </p:spPr>
        <p:txBody>
          <a:bodyPr/>
          <a:lstStyle/>
          <a:p>
            <a:pPr algn="ctr"/>
            <a:r>
              <a:rPr lang="zh-TW" altLang="en-US" dirty="0" smtClean="0">
                <a:solidFill>
                  <a:schemeClr val="bg1"/>
                </a:solidFill>
              </a:rPr>
              <a:t>預報約快</a:t>
            </a:r>
            <a:r>
              <a:rPr lang="en-US" altLang="zh-TW" dirty="0" smtClean="0">
                <a:solidFill>
                  <a:schemeClr val="bg1"/>
                </a:solidFill>
              </a:rPr>
              <a:t>12-18</a:t>
            </a:r>
            <a:r>
              <a:rPr lang="zh-TW" altLang="en-US" dirty="0" smtClean="0">
                <a:solidFill>
                  <a:schemeClr val="bg1"/>
                </a:solidFill>
              </a:rPr>
              <a:t>小時</a:t>
            </a:r>
            <a:endParaRPr lang="zh-TW" altLang="en-US" dirty="0">
              <a:solidFill>
                <a:schemeClr val="bg1"/>
              </a:solidFill>
            </a:endParaRPr>
          </a:p>
        </p:txBody>
      </p:sp>
      <p:sp>
        <p:nvSpPr>
          <p:cNvPr id="12" name="文字版面配置區 11"/>
          <p:cNvSpPr>
            <a:spLocks noGrp="1"/>
          </p:cNvSpPr>
          <p:nvPr>
            <p:ph type="body" sz="quarter" idx="3"/>
          </p:nvPr>
        </p:nvSpPr>
        <p:spPr>
          <a:xfrm>
            <a:off x="4645033" y="1129308"/>
            <a:ext cx="4041775" cy="533135"/>
          </a:xfrm>
        </p:spPr>
        <p:txBody>
          <a:bodyPr/>
          <a:lstStyle/>
          <a:p>
            <a:pPr algn="ctr"/>
            <a:r>
              <a:rPr lang="zh-TW" altLang="en-US" dirty="0" smtClean="0">
                <a:solidFill>
                  <a:schemeClr val="bg1"/>
                </a:solidFill>
              </a:rPr>
              <a:t>預報約快</a:t>
            </a:r>
            <a:r>
              <a:rPr lang="en-US" altLang="zh-TW" dirty="0" smtClean="0">
                <a:solidFill>
                  <a:schemeClr val="bg1"/>
                </a:solidFill>
              </a:rPr>
              <a:t>6</a:t>
            </a:r>
            <a:r>
              <a:rPr lang="zh-TW" altLang="en-US" dirty="0" smtClean="0">
                <a:solidFill>
                  <a:schemeClr val="bg1"/>
                </a:solidFill>
              </a:rPr>
              <a:t>小時</a:t>
            </a:r>
            <a:endParaRPr lang="zh-TW" altLang="en-US" dirty="0">
              <a:solidFill>
                <a:schemeClr val="bg1"/>
              </a:solidFill>
            </a:endParaRPr>
          </a:p>
        </p:txBody>
      </p:sp>
      <p:pic>
        <p:nvPicPr>
          <p:cNvPr id="1027" name="Picture 3"/>
          <p:cNvPicPr>
            <a:picLocks noGrp="1" noChangeAspect="1" noChangeArrowheads="1"/>
          </p:cNvPicPr>
          <p:nvPr>
            <p:ph sz="quarter" idx="4"/>
          </p:nvPr>
        </p:nvPicPr>
        <p:blipFill>
          <a:blip r:embed="rId4" cstate="print"/>
          <a:srcRect/>
          <a:stretch>
            <a:fillRect/>
          </a:stretch>
        </p:blipFill>
        <p:spPr bwMode="auto">
          <a:xfrm>
            <a:off x="4726326" y="1705372"/>
            <a:ext cx="3879172" cy="3837236"/>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圖片 29" descr="Katrina-Intensity.png"/>
          <p:cNvPicPr>
            <a:picLocks noChangeAspect="1"/>
          </p:cNvPicPr>
          <p:nvPr/>
        </p:nvPicPr>
        <p:blipFill>
          <a:blip r:embed="rId3" cstate="print"/>
          <a:stretch>
            <a:fillRect/>
          </a:stretch>
        </p:blipFill>
        <p:spPr>
          <a:xfrm>
            <a:off x="4766079" y="1830960"/>
            <a:ext cx="3690000" cy="3330796"/>
          </a:xfrm>
          <a:prstGeom prst="rect">
            <a:avLst/>
          </a:prstGeom>
        </p:spPr>
      </p:pic>
      <p:pic>
        <p:nvPicPr>
          <p:cNvPr id="31" name="圖片 30" descr="Katrina-Intensity-Obs.jpg"/>
          <p:cNvPicPr>
            <a:picLocks noChangeAspect="1"/>
          </p:cNvPicPr>
          <p:nvPr/>
        </p:nvPicPr>
        <p:blipFill>
          <a:blip r:embed="rId4" cstate="print"/>
          <a:stretch>
            <a:fillRect/>
          </a:stretch>
        </p:blipFill>
        <p:spPr>
          <a:xfrm>
            <a:off x="4770175" y="1830727"/>
            <a:ext cx="3690257" cy="3331029"/>
          </a:xfrm>
          <a:prstGeom prst="rect">
            <a:avLst/>
          </a:prstGeom>
        </p:spPr>
      </p:pic>
      <p:pic>
        <p:nvPicPr>
          <p:cNvPr id="9" name="Picture 2"/>
          <p:cNvPicPr>
            <a:picLocks noGrp="1" noChangeAspect="1" noChangeArrowheads="1"/>
          </p:cNvPicPr>
          <p:nvPr>
            <p:ph sz="half" idx="2"/>
          </p:nvPr>
        </p:nvPicPr>
        <p:blipFill>
          <a:blip r:embed="rId5" cstate="print"/>
          <a:srcRect/>
          <a:stretch>
            <a:fillRect/>
          </a:stretch>
        </p:blipFill>
        <p:spPr bwMode="auto">
          <a:xfrm>
            <a:off x="661543" y="1812925"/>
            <a:ext cx="3631502" cy="3292475"/>
          </a:xfrm>
          <a:prstGeom prst="rect">
            <a:avLst/>
          </a:prstGeom>
          <a:noFill/>
          <a:ln w="9525">
            <a:noFill/>
            <a:miter lim="800000"/>
            <a:headEnd/>
            <a:tailEnd/>
          </a:ln>
        </p:spPr>
      </p:pic>
      <p:pic>
        <p:nvPicPr>
          <p:cNvPr id="20" name="圖片 19" descr="Rita-Intensity-Obs.jpg"/>
          <p:cNvPicPr>
            <a:picLocks noChangeAspect="1"/>
          </p:cNvPicPr>
          <p:nvPr/>
        </p:nvPicPr>
        <p:blipFill>
          <a:blip r:embed="rId6" cstate="print"/>
          <a:stretch>
            <a:fillRect/>
          </a:stretch>
        </p:blipFill>
        <p:spPr>
          <a:xfrm>
            <a:off x="655450" y="1806640"/>
            <a:ext cx="3644537" cy="3304903"/>
          </a:xfrm>
          <a:prstGeom prst="rect">
            <a:avLst/>
          </a:prstGeom>
          <a:ln>
            <a:noFill/>
          </a:ln>
        </p:spPr>
      </p:pic>
      <p:sp>
        <p:nvSpPr>
          <p:cNvPr id="2" name="標題 1"/>
          <p:cNvSpPr>
            <a:spLocks noGrp="1"/>
          </p:cNvSpPr>
          <p:nvPr>
            <p:ph type="title"/>
          </p:nvPr>
        </p:nvSpPr>
        <p:spPr/>
        <p:txBody>
          <a:bodyPr/>
          <a:lstStyle/>
          <a:p>
            <a:pPr algn="l"/>
            <a:r>
              <a:rPr lang="zh-TW" altLang="en-US" b="1" dirty="0" smtClean="0">
                <a:solidFill>
                  <a:srgbClr val="FFFF00"/>
                </a:solidFill>
              </a:rPr>
              <a:t>強度</a:t>
            </a:r>
            <a:endParaRPr lang="zh-TW" altLang="en-US" b="1" dirty="0">
              <a:solidFill>
                <a:srgbClr val="FFFF00"/>
              </a:solidFill>
            </a:endParaRPr>
          </a:p>
        </p:txBody>
      </p:sp>
      <p:sp>
        <p:nvSpPr>
          <p:cNvPr id="11" name="文字版面配置區 10"/>
          <p:cNvSpPr>
            <a:spLocks noGrp="1"/>
          </p:cNvSpPr>
          <p:nvPr>
            <p:ph type="body" idx="1"/>
          </p:nvPr>
        </p:nvSpPr>
        <p:spPr/>
        <p:txBody>
          <a:bodyPr>
            <a:noAutofit/>
          </a:bodyPr>
          <a:lstStyle/>
          <a:p>
            <a:pPr algn="ctr"/>
            <a:r>
              <a:rPr lang="zh-TW" altLang="en-US" sz="1600" dirty="0" smtClean="0">
                <a:solidFill>
                  <a:schemeClr val="bg1"/>
                </a:solidFill>
              </a:rPr>
              <a:t>模式有抓到強度變化</a:t>
            </a:r>
            <a:endParaRPr lang="en-US" altLang="zh-TW" sz="1600" dirty="0" smtClean="0">
              <a:solidFill>
                <a:schemeClr val="bg1"/>
              </a:solidFill>
            </a:endParaRPr>
          </a:p>
          <a:p>
            <a:pPr algn="ctr"/>
            <a:r>
              <a:rPr lang="zh-TW" altLang="en-US" sz="1600" dirty="0" smtClean="0">
                <a:solidFill>
                  <a:schemeClr val="bg1"/>
                </a:solidFill>
              </a:rPr>
              <a:t>不過發生時間較早</a:t>
            </a:r>
            <a:endParaRPr lang="zh-TW" altLang="en-US" sz="1600" dirty="0">
              <a:solidFill>
                <a:schemeClr val="bg1"/>
              </a:solidFill>
            </a:endParaRPr>
          </a:p>
        </p:txBody>
      </p:sp>
      <p:sp>
        <p:nvSpPr>
          <p:cNvPr id="12" name="文字版面配置區 11"/>
          <p:cNvSpPr>
            <a:spLocks noGrp="1"/>
          </p:cNvSpPr>
          <p:nvPr>
            <p:ph type="body" sz="quarter" idx="3"/>
          </p:nvPr>
        </p:nvSpPr>
        <p:spPr/>
        <p:txBody>
          <a:bodyPr>
            <a:normAutofit/>
          </a:bodyPr>
          <a:lstStyle/>
          <a:p>
            <a:pPr algn="ctr"/>
            <a:r>
              <a:rPr lang="zh-TW" altLang="en-US" sz="1600" dirty="0" smtClean="0">
                <a:solidFill>
                  <a:schemeClr val="bg1"/>
                </a:solidFill>
              </a:rPr>
              <a:t>強度減弱時間較晚</a:t>
            </a:r>
            <a:endParaRPr lang="zh-TW" altLang="en-US" sz="1600" dirty="0">
              <a:solidFill>
                <a:schemeClr val="bg1"/>
              </a:solidFill>
            </a:endParaRPr>
          </a:p>
        </p:txBody>
      </p:sp>
      <p:grpSp>
        <p:nvGrpSpPr>
          <p:cNvPr id="21" name="群組 20"/>
          <p:cNvGrpSpPr/>
          <p:nvPr/>
        </p:nvGrpSpPr>
        <p:grpSpPr>
          <a:xfrm>
            <a:off x="1043608" y="2281436"/>
            <a:ext cx="792088" cy="1809492"/>
            <a:chOff x="1043608" y="2281436"/>
            <a:chExt cx="792088" cy="1809492"/>
          </a:xfrm>
        </p:grpSpPr>
        <p:sp>
          <p:nvSpPr>
            <p:cNvPr id="13" name="矩形 12"/>
            <p:cNvSpPr/>
            <p:nvPr/>
          </p:nvSpPr>
          <p:spPr>
            <a:xfrm>
              <a:off x="1043608" y="2281436"/>
              <a:ext cx="792088" cy="1440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1259632" y="3721596"/>
              <a:ext cx="402674" cy="369332"/>
            </a:xfrm>
            <a:prstGeom prst="rect">
              <a:avLst/>
            </a:prstGeom>
            <a:noFill/>
          </p:spPr>
          <p:txBody>
            <a:bodyPr wrap="none" rtlCol="0">
              <a:spAutoFit/>
            </a:bodyPr>
            <a:lstStyle/>
            <a:p>
              <a:r>
                <a:rPr lang="en-US" altLang="zh-TW" dirty="0" smtClean="0"/>
                <a:t>RI</a:t>
              </a:r>
              <a:endParaRPr lang="zh-TW" altLang="en-US" dirty="0"/>
            </a:p>
          </p:txBody>
        </p:sp>
      </p:grpSp>
      <p:grpSp>
        <p:nvGrpSpPr>
          <p:cNvPr id="22" name="群組 21"/>
          <p:cNvGrpSpPr/>
          <p:nvPr/>
        </p:nvGrpSpPr>
        <p:grpSpPr>
          <a:xfrm>
            <a:off x="2123728" y="2065412"/>
            <a:ext cx="1302864" cy="1800200"/>
            <a:chOff x="2123728" y="2065412"/>
            <a:chExt cx="1302864" cy="1800200"/>
          </a:xfrm>
        </p:grpSpPr>
        <p:sp>
          <p:nvSpPr>
            <p:cNvPr id="17" name="矩形 16"/>
            <p:cNvSpPr/>
            <p:nvPr/>
          </p:nvSpPr>
          <p:spPr>
            <a:xfrm>
              <a:off x="2123728" y="2065412"/>
              <a:ext cx="1296144" cy="1440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p:cNvSpPr txBox="1"/>
            <p:nvPr/>
          </p:nvSpPr>
          <p:spPr>
            <a:xfrm>
              <a:off x="2627784" y="3496280"/>
              <a:ext cx="798808" cy="369332"/>
            </a:xfrm>
            <a:prstGeom prst="rect">
              <a:avLst/>
            </a:prstGeom>
            <a:noFill/>
          </p:spPr>
          <p:txBody>
            <a:bodyPr wrap="none" rtlCol="0">
              <a:spAutoFit/>
            </a:bodyPr>
            <a:lstStyle/>
            <a:p>
              <a:r>
                <a:rPr lang="en-US" altLang="zh-TW" dirty="0" smtClean="0"/>
                <a:t>EWRC</a:t>
              </a:r>
              <a:endParaRPr lang="zh-TW" altLang="en-US" dirty="0"/>
            </a:p>
          </p:txBody>
        </p:sp>
      </p:grpSp>
      <p:sp>
        <p:nvSpPr>
          <p:cNvPr id="24" name="矩形 23"/>
          <p:cNvSpPr/>
          <p:nvPr/>
        </p:nvSpPr>
        <p:spPr>
          <a:xfrm>
            <a:off x="1763688" y="2569468"/>
            <a:ext cx="1008112" cy="864096"/>
          </a:xfrm>
          <a:prstGeom prst="rect">
            <a:avLst/>
          </a:prstGeom>
          <a:noFill/>
          <a:ln>
            <a:solidFill>
              <a:srgbClr val="130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3" name="群組 32"/>
          <p:cNvGrpSpPr/>
          <p:nvPr/>
        </p:nvGrpSpPr>
        <p:grpSpPr>
          <a:xfrm>
            <a:off x="5796136" y="2137420"/>
            <a:ext cx="1008112" cy="1809492"/>
            <a:chOff x="5796136" y="2137420"/>
            <a:chExt cx="1008112" cy="1809492"/>
          </a:xfrm>
        </p:grpSpPr>
        <p:sp>
          <p:nvSpPr>
            <p:cNvPr id="14" name="矩形 13"/>
            <p:cNvSpPr/>
            <p:nvPr/>
          </p:nvSpPr>
          <p:spPr>
            <a:xfrm>
              <a:off x="5796136" y="2137420"/>
              <a:ext cx="1008112" cy="1440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文字方塊 31"/>
            <p:cNvSpPr txBox="1"/>
            <p:nvPr/>
          </p:nvSpPr>
          <p:spPr>
            <a:xfrm>
              <a:off x="6113542" y="3577580"/>
              <a:ext cx="402674" cy="369332"/>
            </a:xfrm>
            <a:prstGeom prst="rect">
              <a:avLst/>
            </a:prstGeom>
            <a:noFill/>
          </p:spPr>
          <p:txBody>
            <a:bodyPr wrap="none" rtlCol="0">
              <a:spAutoFit/>
            </a:bodyPr>
            <a:lstStyle/>
            <a:p>
              <a:r>
                <a:rPr lang="en-US" altLang="zh-TW" dirty="0" smtClean="0"/>
                <a:t>RI</a:t>
              </a:r>
              <a:endParaRPr lang="zh-TW" altLang="en-US" dirty="0"/>
            </a:p>
          </p:txBody>
        </p:sp>
      </p:grpSp>
      <p:cxnSp>
        <p:nvCxnSpPr>
          <p:cNvPr id="34" name="直線接點 33"/>
          <p:cNvCxnSpPr/>
          <p:nvPr/>
        </p:nvCxnSpPr>
        <p:spPr>
          <a:xfrm rot="5400000">
            <a:off x="5537364" y="3505572"/>
            <a:ext cx="288032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6228184" y="2065412"/>
            <a:ext cx="1152128" cy="914400"/>
          </a:xfrm>
          <a:prstGeom prst="rect">
            <a:avLst/>
          </a:prstGeom>
          <a:noFill/>
          <a:ln>
            <a:solidFill>
              <a:srgbClr val="130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5" name="群組 24"/>
          <p:cNvGrpSpPr/>
          <p:nvPr/>
        </p:nvGrpSpPr>
        <p:grpSpPr>
          <a:xfrm>
            <a:off x="3059832" y="2036152"/>
            <a:ext cx="981872" cy="3494936"/>
            <a:chOff x="3059832" y="2036152"/>
            <a:chExt cx="981872" cy="3494936"/>
          </a:xfrm>
        </p:grpSpPr>
        <p:cxnSp>
          <p:nvCxnSpPr>
            <p:cNvPr id="16" name="直線接點 15"/>
            <p:cNvCxnSpPr/>
            <p:nvPr/>
          </p:nvCxnSpPr>
          <p:spPr>
            <a:xfrm rot="5400000">
              <a:off x="2051720" y="3476312"/>
              <a:ext cx="288032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文字方塊 22"/>
            <p:cNvSpPr txBox="1"/>
            <p:nvPr/>
          </p:nvSpPr>
          <p:spPr>
            <a:xfrm>
              <a:off x="3059832" y="5161756"/>
              <a:ext cx="981872" cy="369332"/>
            </a:xfrm>
            <a:prstGeom prst="rect">
              <a:avLst/>
            </a:prstGeom>
            <a:noFill/>
          </p:spPr>
          <p:txBody>
            <a:bodyPr wrap="none" rtlCol="0">
              <a:spAutoFit/>
            </a:bodyPr>
            <a:lstStyle/>
            <a:p>
              <a:r>
                <a:rPr lang="en-US" altLang="zh-TW" dirty="0" smtClean="0">
                  <a:solidFill>
                    <a:schemeClr val="bg1"/>
                  </a:solidFill>
                </a:rPr>
                <a:t>Landfall</a:t>
              </a:r>
              <a:endParaRPr lang="zh-TW" altLang="en-US" dirty="0">
                <a:solidFill>
                  <a:schemeClr val="bg1"/>
                </a:solidFill>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fade">
                                      <p:cBhvr>
                                        <p:cTn id="37" dur="500"/>
                                        <p:tgtEl>
                                          <p:spTgt spid="11">
                                            <p:txEl>
                                              <p:pRg st="1" end="1"/>
                                            </p:txEl>
                                          </p:spTgt>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1"/>
                                        </p:tgtEl>
                                      </p:cBhvr>
                                    </p:animEffect>
                                    <p:set>
                                      <p:cBhvr>
                                        <p:cTn id="55" dur="1" fill="hold">
                                          <p:stCondLst>
                                            <p:cond delay="499"/>
                                          </p:stCondLst>
                                        </p:cTn>
                                        <p:tgtEl>
                                          <p:spTgt spid="31"/>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33"/>
                                        </p:tgtEl>
                                      </p:cBhvr>
                                    </p:animEffect>
                                    <p:set>
                                      <p:cBhvr>
                                        <p:cTn id="58" dur="1" fill="hold">
                                          <p:stCondLst>
                                            <p:cond delay="499"/>
                                          </p:stCondLst>
                                        </p:cTn>
                                        <p:tgtEl>
                                          <p:spTgt spid="3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
                                            <p:txEl>
                                              <p:pRg st="0" end="0"/>
                                            </p:txEl>
                                          </p:spTgt>
                                        </p:tgtEl>
                                        <p:attrNameLst>
                                          <p:attrName>style.visibility</p:attrName>
                                        </p:attrNameLst>
                                      </p:cBhvr>
                                      <p:to>
                                        <p:strVal val="visible"/>
                                      </p:to>
                                    </p:set>
                                    <p:animEffect transition="in" filter="fade">
                                      <p:cBhvr>
                                        <p:cTn id="6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2" grpId="0" build="p"/>
      <p:bldP spid="24"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solidFill>
                  <a:srgbClr val="FFFF00"/>
                </a:solidFill>
              </a:rPr>
              <a:t>颶風結構</a:t>
            </a:r>
            <a:endParaRPr lang="zh-TW" altLang="en-US" dirty="0"/>
          </a:p>
        </p:txBody>
      </p:sp>
      <p:grpSp>
        <p:nvGrpSpPr>
          <p:cNvPr id="16" name="群組 15"/>
          <p:cNvGrpSpPr/>
          <p:nvPr/>
        </p:nvGrpSpPr>
        <p:grpSpPr>
          <a:xfrm>
            <a:off x="3491880" y="-44086"/>
            <a:ext cx="5184576" cy="5709898"/>
            <a:chOff x="3491880" y="-44086"/>
            <a:chExt cx="5184576" cy="5709898"/>
          </a:xfrm>
        </p:grpSpPr>
        <p:pic>
          <p:nvPicPr>
            <p:cNvPr id="13" name="Picture 2"/>
            <p:cNvPicPr>
              <a:picLocks noChangeAspect="1" noChangeArrowheads="1"/>
            </p:cNvPicPr>
            <p:nvPr/>
          </p:nvPicPr>
          <p:blipFill>
            <a:blip r:embed="rId3" cstate="print"/>
            <a:srcRect t="-2100"/>
            <a:stretch>
              <a:fillRect/>
            </a:stretch>
          </p:blipFill>
          <p:spPr bwMode="auto">
            <a:xfrm>
              <a:off x="3491880" y="-5688"/>
              <a:ext cx="5184576" cy="5671500"/>
            </a:xfrm>
            <a:prstGeom prst="rect">
              <a:avLst/>
            </a:prstGeom>
            <a:solidFill>
              <a:schemeClr val="bg1"/>
            </a:solidFill>
            <a:ln w="9525">
              <a:noFill/>
              <a:miter lim="800000"/>
              <a:headEnd/>
              <a:tailEnd/>
            </a:ln>
          </p:spPr>
        </p:pic>
        <p:sp>
          <p:nvSpPr>
            <p:cNvPr id="5" name="文字方塊 4"/>
            <p:cNvSpPr txBox="1"/>
            <p:nvPr/>
          </p:nvSpPr>
          <p:spPr>
            <a:xfrm>
              <a:off x="3892970" y="-44086"/>
              <a:ext cx="1756378" cy="338554"/>
            </a:xfrm>
            <a:prstGeom prst="rect">
              <a:avLst/>
            </a:prstGeom>
            <a:solidFill>
              <a:schemeClr val="bg1"/>
            </a:solidFill>
          </p:spPr>
          <p:txBody>
            <a:bodyPr wrap="none" rtlCol="0">
              <a:spAutoFit/>
            </a:bodyPr>
            <a:lstStyle/>
            <a:p>
              <a:r>
                <a:rPr lang="en-US" altLang="zh-TW" sz="1600" dirty="0" smtClean="0"/>
                <a:t>700hPa MM5</a:t>
              </a:r>
              <a:r>
                <a:rPr lang="zh-TW" altLang="en-US" sz="1600" dirty="0" smtClean="0"/>
                <a:t>風速</a:t>
              </a:r>
              <a:endParaRPr lang="zh-TW" altLang="en-US" sz="1600" dirty="0"/>
            </a:p>
          </p:txBody>
        </p:sp>
        <p:sp>
          <p:nvSpPr>
            <p:cNvPr id="6" name="文字方塊 5"/>
            <p:cNvSpPr txBox="1"/>
            <p:nvPr/>
          </p:nvSpPr>
          <p:spPr>
            <a:xfrm>
              <a:off x="3851239" y="2867051"/>
              <a:ext cx="1961563" cy="338554"/>
            </a:xfrm>
            <a:prstGeom prst="rect">
              <a:avLst/>
            </a:prstGeom>
            <a:solidFill>
              <a:schemeClr val="bg1"/>
            </a:solidFill>
          </p:spPr>
          <p:txBody>
            <a:bodyPr wrap="none" rtlCol="0">
              <a:spAutoFit/>
            </a:bodyPr>
            <a:lstStyle/>
            <a:p>
              <a:r>
                <a:rPr lang="en-US" altLang="zh-TW" sz="1600" dirty="0" smtClean="0"/>
                <a:t>700hPa MM5</a:t>
              </a:r>
              <a:r>
                <a:rPr lang="zh-TW" altLang="en-US" sz="1600" dirty="0" smtClean="0"/>
                <a:t>降雨率</a:t>
              </a:r>
              <a:endParaRPr lang="en-US" altLang="zh-TW" sz="1600" dirty="0" smtClean="0"/>
            </a:p>
          </p:txBody>
        </p:sp>
        <p:sp>
          <p:nvSpPr>
            <p:cNvPr id="7" name="文字方塊 6"/>
            <p:cNvSpPr txBox="1"/>
            <p:nvPr/>
          </p:nvSpPr>
          <p:spPr>
            <a:xfrm>
              <a:off x="6193862" y="-33453"/>
              <a:ext cx="1944763" cy="338554"/>
            </a:xfrm>
            <a:prstGeom prst="rect">
              <a:avLst/>
            </a:prstGeom>
            <a:solidFill>
              <a:schemeClr val="bg1"/>
            </a:solidFill>
          </p:spPr>
          <p:txBody>
            <a:bodyPr wrap="none" rtlCol="0">
              <a:spAutoFit/>
            </a:bodyPr>
            <a:lstStyle/>
            <a:p>
              <a:r>
                <a:rPr lang="en-US" altLang="zh-TW" sz="1600" dirty="0" smtClean="0"/>
                <a:t>2.5km ELDORA</a:t>
              </a:r>
              <a:r>
                <a:rPr lang="zh-TW" altLang="en-US" sz="1600" dirty="0" smtClean="0"/>
                <a:t>風速</a:t>
              </a:r>
              <a:endParaRPr lang="zh-TW" altLang="en-US" sz="1600" dirty="0"/>
            </a:p>
          </p:txBody>
        </p:sp>
        <p:sp>
          <p:nvSpPr>
            <p:cNvPr id="10" name="文字方塊 9"/>
            <p:cNvSpPr txBox="1"/>
            <p:nvPr/>
          </p:nvSpPr>
          <p:spPr>
            <a:xfrm>
              <a:off x="3870763" y="2567045"/>
              <a:ext cx="2069389" cy="338554"/>
            </a:xfrm>
            <a:prstGeom prst="rect">
              <a:avLst/>
            </a:prstGeom>
            <a:solidFill>
              <a:schemeClr val="bg1"/>
            </a:solidFill>
          </p:spPr>
          <p:txBody>
            <a:bodyPr wrap="square" rtlCol="0">
              <a:spAutoFit/>
            </a:bodyPr>
            <a:lstStyle/>
            <a:p>
              <a:pPr algn="ctr"/>
              <a:r>
                <a:rPr lang="en-US" altLang="zh-TW" sz="1600" dirty="0" smtClean="0"/>
                <a:t>Sep.22  0624 UTC </a:t>
              </a:r>
              <a:endParaRPr lang="zh-TW" altLang="en-US" sz="1600" dirty="0" smtClean="0"/>
            </a:p>
          </p:txBody>
        </p:sp>
        <p:sp>
          <p:nvSpPr>
            <p:cNvPr id="11" name="文字方塊 10"/>
            <p:cNvSpPr txBox="1"/>
            <p:nvPr/>
          </p:nvSpPr>
          <p:spPr>
            <a:xfrm>
              <a:off x="6156176" y="2569468"/>
              <a:ext cx="2296206" cy="338554"/>
            </a:xfrm>
            <a:prstGeom prst="rect">
              <a:avLst/>
            </a:prstGeom>
            <a:noFill/>
          </p:spPr>
          <p:txBody>
            <a:bodyPr wrap="none" rtlCol="0">
              <a:spAutoFit/>
            </a:bodyPr>
            <a:lstStyle/>
            <a:p>
              <a:r>
                <a:rPr lang="en-US" altLang="zh-TW" sz="1600" dirty="0" smtClean="0"/>
                <a:t>Sep.22  1712-1742 UTC </a:t>
              </a:r>
              <a:endParaRPr lang="zh-TW" altLang="en-US" sz="1600" dirty="0" smtClean="0"/>
            </a:p>
          </p:txBody>
        </p:sp>
        <p:sp>
          <p:nvSpPr>
            <p:cNvPr id="15" name="文字方塊 14"/>
            <p:cNvSpPr txBox="1"/>
            <p:nvPr/>
          </p:nvSpPr>
          <p:spPr>
            <a:xfrm>
              <a:off x="6194663" y="2888317"/>
              <a:ext cx="2149948" cy="338554"/>
            </a:xfrm>
            <a:prstGeom prst="rect">
              <a:avLst/>
            </a:prstGeom>
            <a:solidFill>
              <a:schemeClr val="bg1"/>
            </a:solidFill>
          </p:spPr>
          <p:txBody>
            <a:bodyPr wrap="none" rtlCol="0">
              <a:spAutoFit/>
            </a:bodyPr>
            <a:lstStyle/>
            <a:p>
              <a:r>
                <a:rPr lang="en-US" altLang="zh-TW" sz="1600" dirty="0" smtClean="0"/>
                <a:t>2.5km ELDORA</a:t>
              </a:r>
              <a:r>
                <a:rPr lang="zh-TW" altLang="en-US" sz="1600" dirty="0" smtClean="0"/>
                <a:t>降雨率</a:t>
              </a:r>
              <a:endParaRPr lang="en-US" altLang="zh-TW" sz="1600" dirty="0" smtClean="0"/>
            </a:p>
          </p:txBody>
        </p:sp>
      </p:grpSp>
      <p:sp>
        <p:nvSpPr>
          <p:cNvPr id="17" name="文字方塊 16"/>
          <p:cNvSpPr txBox="1"/>
          <p:nvPr/>
        </p:nvSpPr>
        <p:spPr>
          <a:xfrm>
            <a:off x="179512" y="1417340"/>
            <a:ext cx="3262432" cy="2554545"/>
          </a:xfrm>
          <a:prstGeom prst="rect">
            <a:avLst/>
          </a:prstGeom>
          <a:noFill/>
        </p:spPr>
        <p:txBody>
          <a:bodyPr wrap="none" rtlCol="0">
            <a:spAutoFit/>
          </a:bodyPr>
          <a:lstStyle/>
          <a:p>
            <a:pPr>
              <a:buFont typeface="Wingdings" pitchFamily="2" charset="2"/>
              <a:buChar char="u"/>
            </a:pPr>
            <a:r>
              <a:rPr lang="en-US" altLang="zh-TW" sz="2000" dirty="0" smtClean="0">
                <a:solidFill>
                  <a:schemeClr val="bg1"/>
                </a:solidFill>
              </a:rPr>
              <a:t>Rita</a:t>
            </a:r>
          </a:p>
          <a:p>
            <a:pPr>
              <a:buFont typeface="Wingdings" pitchFamily="2" charset="2"/>
              <a:buChar char="u"/>
            </a:pPr>
            <a:endParaRPr lang="en-US" altLang="zh-TW" sz="2000" dirty="0" smtClean="0">
              <a:solidFill>
                <a:schemeClr val="bg1"/>
              </a:solidFill>
            </a:endParaRPr>
          </a:p>
          <a:p>
            <a:pPr>
              <a:buFont typeface="Wingdings" pitchFamily="2" charset="2"/>
              <a:buChar char="u"/>
            </a:pPr>
            <a:r>
              <a:rPr lang="zh-TW" altLang="en-US" sz="2000" dirty="0" smtClean="0">
                <a:solidFill>
                  <a:schemeClr val="bg1"/>
                </a:solidFill>
              </a:rPr>
              <a:t>模式、觀測都有看到雙眼</a:t>
            </a:r>
            <a:endParaRPr lang="en-US" altLang="zh-TW" sz="2000" dirty="0" smtClean="0">
              <a:solidFill>
                <a:schemeClr val="bg1"/>
              </a:solidFill>
            </a:endParaRPr>
          </a:p>
          <a:p>
            <a:r>
              <a:rPr lang="zh-TW" altLang="en-US" sz="2000" dirty="0" smtClean="0">
                <a:solidFill>
                  <a:schemeClr val="bg1"/>
                </a:solidFill>
              </a:rPr>
              <a:t>　牆結構</a:t>
            </a:r>
            <a:endParaRPr lang="en-US" altLang="zh-TW" sz="2000" dirty="0" smtClean="0">
              <a:solidFill>
                <a:schemeClr val="bg1"/>
              </a:solidFill>
            </a:endParaRPr>
          </a:p>
          <a:p>
            <a:endParaRPr lang="zh-TW" altLang="en-US" sz="2000" dirty="0" smtClean="0">
              <a:solidFill>
                <a:schemeClr val="bg1"/>
              </a:solidFill>
            </a:endParaRPr>
          </a:p>
          <a:p>
            <a:pPr>
              <a:buFont typeface="Wingdings" pitchFamily="2" charset="2"/>
              <a:buChar char="u"/>
            </a:pPr>
            <a:r>
              <a:rPr lang="zh-TW" altLang="en-US" sz="2000" dirty="0" smtClean="0">
                <a:solidFill>
                  <a:schemeClr val="bg1"/>
                </a:solidFill>
              </a:rPr>
              <a:t>觀測資料由於解析度較高</a:t>
            </a:r>
            <a:endParaRPr lang="en-US" altLang="zh-TW" sz="2000" dirty="0" smtClean="0">
              <a:solidFill>
                <a:schemeClr val="bg1"/>
              </a:solidFill>
            </a:endParaRPr>
          </a:p>
          <a:p>
            <a:r>
              <a:rPr lang="zh-TW" altLang="en-US" sz="2000" dirty="0" smtClean="0">
                <a:solidFill>
                  <a:schemeClr val="bg1"/>
                </a:solidFill>
              </a:rPr>
              <a:t>　故可看到較小尺度的現象</a:t>
            </a:r>
            <a:endParaRPr lang="en-US" altLang="zh-TW" sz="2000" dirty="0" smtClean="0">
              <a:solidFill>
                <a:schemeClr val="bg1"/>
              </a:solidFill>
            </a:endParaRPr>
          </a:p>
          <a:p>
            <a:pPr>
              <a:buFont typeface="Wingdings" pitchFamily="2" charset="2"/>
              <a:buChar char="u"/>
            </a:pPr>
            <a:endParaRPr lang="en-US" altLang="zh-TW" sz="2000" dirty="0" smtClean="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solidFill>
                  <a:srgbClr val="FFFF00"/>
                </a:solidFill>
              </a:rPr>
              <a:t>颶風結構</a:t>
            </a:r>
            <a:r>
              <a:rPr lang="en-US" altLang="zh-TW" b="1" dirty="0" smtClean="0">
                <a:solidFill>
                  <a:srgbClr val="FFFF00"/>
                </a:solidFill>
              </a:rPr>
              <a:t>-Rita (</a:t>
            </a:r>
            <a:r>
              <a:rPr lang="zh-TW" altLang="en-US" b="1" dirty="0" smtClean="0">
                <a:solidFill>
                  <a:srgbClr val="FFFF00"/>
                </a:solidFill>
              </a:rPr>
              <a:t>垂直渦度</a:t>
            </a:r>
            <a:r>
              <a:rPr lang="en-US" altLang="zh-TW" b="1" dirty="0" smtClean="0">
                <a:solidFill>
                  <a:srgbClr val="FFFF00"/>
                </a:solidFill>
              </a:rPr>
              <a:t>)</a:t>
            </a:r>
            <a:endParaRPr lang="zh-TW" altLang="en-US" dirty="0"/>
          </a:p>
        </p:txBody>
      </p:sp>
      <p:sp>
        <p:nvSpPr>
          <p:cNvPr id="17" name="文字方塊 16"/>
          <p:cNvSpPr txBox="1"/>
          <p:nvPr/>
        </p:nvSpPr>
        <p:spPr>
          <a:xfrm>
            <a:off x="443794" y="4874043"/>
            <a:ext cx="5904656" cy="707886"/>
          </a:xfrm>
          <a:prstGeom prst="rect">
            <a:avLst/>
          </a:prstGeom>
          <a:noFill/>
        </p:spPr>
        <p:txBody>
          <a:bodyPr wrap="square" rtlCol="0">
            <a:spAutoFit/>
          </a:bodyPr>
          <a:lstStyle/>
          <a:p>
            <a:pPr>
              <a:buFont typeface="Wingdings" pitchFamily="2" charset="2"/>
              <a:buChar char="u"/>
            </a:pPr>
            <a:r>
              <a:rPr lang="zh-TW" altLang="en-US" sz="2000" dirty="0" smtClean="0">
                <a:solidFill>
                  <a:schemeClr val="bg1"/>
                </a:solidFill>
              </a:rPr>
              <a:t>利用由</a:t>
            </a:r>
            <a:r>
              <a:rPr lang="en-US" altLang="zh-TW" sz="2000" dirty="0" smtClean="0">
                <a:solidFill>
                  <a:schemeClr val="bg1"/>
                </a:solidFill>
              </a:rPr>
              <a:t>P3</a:t>
            </a:r>
            <a:r>
              <a:rPr lang="zh-TW" altLang="en-US" sz="2000" dirty="0" smtClean="0">
                <a:solidFill>
                  <a:schemeClr val="bg1"/>
                </a:solidFill>
              </a:rPr>
              <a:t>穿越飛行時，機載雷達所反演出之三維</a:t>
            </a:r>
            <a:endParaRPr lang="en-US" altLang="zh-TW" sz="2000" dirty="0" smtClean="0">
              <a:solidFill>
                <a:schemeClr val="bg1"/>
              </a:solidFill>
            </a:endParaRPr>
          </a:p>
          <a:p>
            <a:r>
              <a:rPr lang="zh-TW" altLang="en-US" sz="2000" dirty="0" smtClean="0">
                <a:solidFill>
                  <a:schemeClr val="bg1"/>
                </a:solidFill>
              </a:rPr>
              <a:t>　風場來計算垂直渦度，並與模式比較</a:t>
            </a:r>
            <a:r>
              <a:rPr lang="en-US" altLang="zh-TW" sz="2000" dirty="0" smtClean="0">
                <a:solidFill>
                  <a:schemeClr val="bg1"/>
                </a:solidFill>
              </a:rPr>
              <a:t>(700hPa)</a:t>
            </a:r>
          </a:p>
        </p:txBody>
      </p:sp>
      <p:grpSp>
        <p:nvGrpSpPr>
          <p:cNvPr id="18" name="群組 17"/>
          <p:cNvGrpSpPr/>
          <p:nvPr/>
        </p:nvGrpSpPr>
        <p:grpSpPr>
          <a:xfrm>
            <a:off x="757997" y="1267473"/>
            <a:ext cx="7880462" cy="3678259"/>
            <a:chOff x="757997" y="1052115"/>
            <a:chExt cx="7880462" cy="3678259"/>
          </a:xfrm>
        </p:grpSpPr>
        <p:pic>
          <p:nvPicPr>
            <p:cNvPr id="2050" name="Picture 2"/>
            <p:cNvPicPr>
              <a:picLocks noChangeAspect="1" noChangeArrowheads="1"/>
            </p:cNvPicPr>
            <p:nvPr/>
          </p:nvPicPr>
          <p:blipFill>
            <a:blip r:embed="rId3" cstate="print"/>
            <a:srcRect t="49124" r="11971"/>
            <a:stretch>
              <a:fillRect/>
            </a:stretch>
          </p:blipFill>
          <p:spPr bwMode="auto">
            <a:xfrm>
              <a:off x="4499992" y="1057300"/>
              <a:ext cx="3705992" cy="3653818"/>
            </a:xfrm>
            <a:prstGeom prst="rect">
              <a:avLst/>
            </a:prstGeom>
            <a:noFill/>
            <a:ln w="9525">
              <a:noFill/>
              <a:miter lim="800000"/>
              <a:headEnd/>
              <a:tailEnd/>
            </a:ln>
          </p:spPr>
        </p:pic>
        <p:pic>
          <p:nvPicPr>
            <p:cNvPr id="14" name="Picture 2"/>
            <p:cNvPicPr>
              <a:picLocks noChangeAspect="1" noChangeArrowheads="1"/>
            </p:cNvPicPr>
            <p:nvPr/>
          </p:nvPicPr>
          <p:blipFill>
            <a:blip r:embed="rId3" cstate="print"/>
            <a:srcRect t="-1253" r="11116" b="50377"/>
            <a:stretch>
              <a:fillRect/>
            </a:stretch>
          </p:blipFill>
          <p:spPr bwMode="auto">
            <a:xfrm>
              <a:off x="757997" y="1076710"/>
              <a:ext cx="3741995" cy="3653664"/>
            </a:xfrm>
            <a:prstGeom prst="rect">
              <a:avLst/>
            </a:prstGeom>
            <a:solidFill>
              <a:schemeClr val="bg1"/>
            </a:solidFill>
            <a:ln w="9525">
              <a:noFill/>
              <a:miter lim="800000"/>
              <a:headEnd/>
              <a:tailEnd/>
            </a:ln>
          </p:spPr>
        </p:pic>
        <p:pic>
          <p:nvPicPr>
            <p:cNvPr id="16" name="Picture 2"/>
            <p:cNvPicPr>
              <a:picLocks noChangeAspect="1" noChangeArrowheads="1"/>
            </p:cNvPicPr>
            <p:nvPr/>
          </p:nvPicPr>
          <p:blipFill>
            <a:blip r:embed="rId3" cstate="print"/>
            <a:srcRect l="88930" t="22056" b="26918"/>
            <a:stretch>
              <a:fillRect/>
            </a:stretch>
          </p:blipFill>
          <p:spPr bwMode="auto">
            <a:xfrm>
              <a:off x="8172400" y="1052115"/>
              <a:ext cx="466059" cy="3664498"/>
            </a:xfrm>
            <a:prstGeom prst="rect">
              <a:avLst/>
            </a:prstGeom>
            <a:noFill/>
            <a:ln w="9525">
              <a:noFill/>
              <a:miter lim="800000"/>
              <a:headEnd/>
              <a:tailEnd/>
            </a:ln>
          </p:spPr>
        </p:pic>
      </p:grpSp>
      <p:grpSp>
        <p:nvGrpSpPr>
          <p:cNvPr id="27" name="群組 26"/>
          <p:cNvGrpSpPr/>
          <p:nvPr/>
        </p:nvGrpSpPr>
        <p:grpSpPr>
          <a:xfrm>
            <a:off x="1559539" y="912618"/>
            <a:ext cx="7381727" cy="1500293"/>
            <a:chOff x="1559539" y="697260"/>
            <a:chExt cx="7381727" cy="1500293"/>
          </a:xfrm>
        </p:grpSpPr>
        <p:sp>
          <p:nvSpPr>
            <p:cNvPr id="19" name="矩形 18"/>
            <p:cNvSpPr/>
            <p:nvPr/>
          </p:nvSpPr>
          <p:spPr>
            <a:xfrm>
              <a:off x="1559539" y="1765505"/>
              <a:ext cx="43204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p:cNvSpPr txBox="1"/>
            <p:nvPr/>
          </p:nvSpPr>
          <p:spPr>
            <a:xfrm>
              <a:off x="4139952" y="697260"/>
              <a:ext cx="4801314" cy="369332"/>
            </a:xfrm>
            <a:prstGeom prst="rect">
              <a:avLst/>
            </a:prstGeom>
            <a:noFill/>
          </p:spPr>
          <p:txBody>
            <a:bodyPr wrap="none" rtlCol="0">
              <a:spAutoFit/>
            </a:bodyPr>
            <a:lstStyle/>
            <a:p>
              <a:r>
                <a:rPr lang="zh-TW" altLang="en-US" dirty="0" smtClean="0">
                  <a:solidFill>
                    <a:schemeClr val="bg1"/>
                  </a:solidFill>
                </a:rPr>
                <a:t>颶風中心沒有降水，所以沒有辦法測得回波值</a:t>
              </a:r>
              <a:endParaRPr lang="en-US" altLang="zh-TW" dirty="0" smtClean="0">
                <a:solidFill>
                  <a:schemeClr val="bg1"/>
                </a:solidFill>
              </a:endParaRPr>
            </a:p>
          </p:txBody>
        </p:sp>
        <p:cxnSp>
          <p:nvCxnSpPr>
            <p:cNvPr id="22" name="直線單箭頭接點 21"/>
            <p:cNvCxnSpPr>
              <a:stCxn id="20" idx="1"/>
            </p:cNvCxnSpPr>
            <p:nvPr/>
          </p:nvCxnSpPr>
          <p:spPr>
            <a:xfrm rot="10800000" flipV="1">
              <a:off x="2123728" y="881926"/>
              <a:ext cx="2016224" cy="82344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8" name="橢圓 27"/>
          <p:cNvSpPr/>
          <p:nvPr/>
        </p:nvSpPr>
        <p:spPr>
          <a:xfrm>
            <a:off x="3119965" y="3505572"/>
            <a:ext cx="1008112"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1" name="群組 30"/>
          <p:cNvGrpSpPr/>
          <p:nvPr/>
        </p:nvGrpSpPr>
        <p:grpSpPr>
          <a:xfrm>
            <a:off x="1535789" y="1953295"/>
            <a:ext cx="2304256" cy="504056"/>
            <a:chOff x="1535789" y="1717247"/>
            <a:chExt cx="2304256" cy="504056"/>
          </a:xfrm>
        </p:grpSpPr>
        <p:sp>
          <p:nvSpPr>
            <p:cNvPr id="29" name="橢圓 28"/>
            <p:cNvSpPr/>
            <p:nvPr/>
          </p:nvSpPr>
          <p:spPr>
            <a:xfrm>
              <a:off x="3407997" y="1753630"/>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29"/>
            <p:cNvSpPr/>
            <p:nvPr/>
          </p:nvSpPr>
          <p:spPr>
            <a:xfrm>
              <a:off x="1535789" y="1717247"/>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5" name="群組 34"/>
          <p:cNvGrpSpPr/>
          <p:nvPr/>
        </p:nvGrpSpPr>
        <p:grpSpPr>
          <a:xfrm>
            <a:off x="7574340" y="4441010"/>
            <a:ext cx="1569660" cy="792754"/>
            <a:chOff x="7574340" y="4225652"/>
            <a:chExt cx="1569660" cy="792754"/>
          </a:xfrm>
        </p:grpSpPr>
        <p:sp>
          <p:nvSpPr>
            <p:cNvPr id="32" name="文字方塊 31"/>
            <p:cNvSpPr txBox="1"/>
            <p:nvPr/>
          </p:nvSpPr>
          <p:spPr>
            <a:xfrm>
              <a:off x="7574340" y="4649074"/>
              <a:ext cx="1569660" cy="369332"/>
            </a:xfrm>
            <a:prstGeom prst="rect">
              <a:avLst/>
            </a:prstGeom>
            <a:noFill/>
          </p:spPr>
          <p:txBody>
            <a:bodyPr wrap="none" rtlCol="0">
              <a:spAutoFit/>
            </a:bodyPr>
            <a:lstStyle/>
            <a:p>
              <a:r>
                <a:rPr lang="zh-TW" altLang="en-US" dirty="0" smtClean="0">
                  <a:solidFill>
                    <a:schemeClr val="bg1"/>
                  </a:solidFill>
                </a:rPr>
                <a:t>眼牆替換結束</a:t>
              </a:r>
              <a:endParaRPr lang="zh-TW" altLang="en-US" dirty="0">
                <a:solidFill>
                  <a:schemeClr val="bg1"/>
                </a:solidFill>
              </a:endParaRPr>
            </a:p>
          </p:txBody>
        </p:sp>
        <p:cxnSp>
          <p:nvCxnSpPr>
            <p:cNvPr id="34" name="直線單箭頭接點 33"/>
            <p:cNvCxnSpPr/>
            <p:nvPr/>
          </p:nvCxnSpPr>
          <p:spPr>
            <a:xfrm rot="16200000" flipV="1">
              <a:off x="8028384" y="4297660"/>
              <a:ext cx="360040" cy="21602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31"/>
                                        </p:tgtEl>
                                      </p:cBhvr>
                                    </p:animEffect>
                                    <p:set>
                                      <p:cBhvr>
                                        <p:cTn id="20" dur="1" fill="hold">
                                          <p:stCondLst>
                                            <p:cond delay="499"/>
                                          </p:stCondLst>
                                        </p:cTn>
                                        <p:tgtEl>
                                          <p:spTgt spid="31"/>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solidFill>
                  <a:srgbClr val="FFFF00"/>
                </a:solidFill>
              </a:rPr>
              <a:t>颶風結構</a:t>
            </a:r>
            <a:r>
              <a:rPr lang="en-US" altLang="zh-TW" b="1" dirty="0" smtClean="0">
                <a:solidFill>
                  <a:srgbClr val="FFFF00"/>
                </a:solidFill>
              </a:rPr>
              <a:t>-Katrina</a:t>
            </a:r>
            <a:endParaRPr lang="zh-TW" altLang="en-US" dirty="0"/>
          </a:p>
        </p:txBody>
      </p:sp>
      <p:sp>
        <p:nvSpPr>
          <p:cNvPr id="17" name="文字方塊 16"/>
          <p:cNvSpPr txBox="1"/>
          <p:nvPr/>
        </p:nvSpPr>
        <p:spPr>
          <a:xfrm>
            <a:off x="467544" y="1273324"/>
            <a:ext cx="5904656" cy="1631216"/>
          </a:xfrm>
          <a:prstGeom prst="rect">
            <a:avLst/>
          </a:prstGeom>
          <a:noFill/>
        </p:spPr>
        <p:txBody>
          <a:bodyPr wrap="square" rtlCol="0">
            <a:spAutoFit/>
          </a:bodyPr>
          <a:lstStyle/>
          <a:p>
            <a:pPr>
              <a:buFont typeface="Wingdings" pitchFamily="2" charset="2"/>
              <a:buChar char="u"/>
            </a:pPr>
            <a:r>
              <a:rPr lang="zh-TW" altLang="en-US" sz="2000" dirty="0" smtClean="0">
                <a:solidFill>
                  <a:schemeClr val="bg1"/>
                </a:solidFill>
              </a:rPr>
              <a:t>模擬出的風眼較小</a:t>
            </a:r>
            <a:endParaRPr lang="en-US" altLang="zh-TW" sz="2000" dirty="0" smtClean="0">
              <a:solidFill>
                <a:schemeClr val="bg1"/>
              </a:solidFill>
            </a:endParaRPr>
          </a:p>
          <a:p>
            <a:r>
              <a:rPr lang="zh-TW" altLang="en-US" sz="2000" dirty="0" smtClean="0">
                <a:solidFill>
                  <a:schemeClr val="bg1"/>
                </a:solidFill>
              </a:rPr>
              <a:t>　（強度較強）</a:t>
            </a:r>
            <a:endParaRPr lang="en-US" altLang="zh-TW" sz="2000" dirty="0" smtClean="0">
              <a:solidFill>
                <a:schemeClr val="bg1"/>
              </a:solidFill>
            </a:endParaRPr>
          </a:p>
          <a:p>
            <a:pPr>
              <a:buFont typeface="Wingdings" pitchFamily="2" charset="2"/>
              <a:buChar char="u"/>
            </a:pPr>
            <a:endParaRPr lang="en-US" altLang="zh-TW" sz="2000" dirty="0" smtClean="0">
              <a:solidFill>
                <a:schemeClr val="bg1"/>
              </a:solidFill>
            </a:endParaRPr>
          </a:p>
          <a:p>
            <a:pPr>
              <a:buFont typeface="Wingdings" pitchFamily="2" charset="2"/>
              <a:buChar char="u"/>
            </a:pPr>
            <a:r>
              <a:rPr lang="zh-TW" altLang="en-US" sz="2000" dirty="0" smtClean="0">
                <a:solidFill>
                  <a:schemeClr val="bg1"/>
                </a:solidFill>
              </a:rPr>
              <a:t>外雨帶也有較強渦度，</a:t>
            </a:r>
            <a:endParaRPr lang="en-US" altLang="zh-TW" sz="2000" dirty="0" smtClean="0">
              <a:solidFill>
                <a:schemeClr val="bg1"/>
              </a:solidFill>
            </a:endParaRPr>
          </a:p>
          <a:p>
            <a:pPr>
              <a:buFont typeface="Wingdings" pitchFamily="2" charset="2"/>
              <a:buChar char="u"/>
            </a:pPr>
            <a:r>
              <a:rPr lang="zh-TW" altLang="en-US" sz="2000" dirty="0" smtClean="0">
                <a:solidFill>
                  <a:schemeClr val="bg1"/>
                </a:solidFill>
              </a:rPr>
              <a:t>但與</a:t>
            </a:r>
            <a:r>
              <a:rPr lang="en-US" altLang="zh-TW" sz="2000" dirty="0" smtClean="0">
                <a:solidFill>
                  <a:schemeClr val="bg1"/>
                </a:solidFill>
              </a:rPr>
              <a:t>Rita</a:t>
            </a:r>
            <a:r>
              <a:rPr lang="zh-TW" altLang="en-US" sz="2000" dirty="0" smtClean="0">
                <a:solidFill>
                  <a:schemeClr val="bg1"/>
                </a:solidFill>
              </a:rPr>
              <a:t>相比仍較小</a:t>
            </a:r>
            <a:endParaRPr lang="en-US" altLang="zh-TW" sz="2000" dirty="0" smtClean="0">
              <a:solidFill>
                <a:schemeClr val="bg1"/>
              </a:solidFill>
            </a:endParaRPr>
          </a:p>
        </p:txBody>
      </p:sp>
      <p:pic>
        <p:nvPicPr>
          <p:cNvPr id="3074" name="Picture 2"/>
          <p:cNvPicPr>
            <a:picLocks noChangeAspect="1" noChangeArrowheads="1"/>
          </p:cNvPicPr>
          <p:nvPr/>
        </p:nvPicPr>
        <p:blipFill>
          <a:blip r:embed="rId3" cstate="print"/>
          <a:srcRect/>
          <a:stretch>
            <a:fillRect/>
          </a:stretch>
        </p:blipFill>
        <p:spPr bwMode="auto">
          <a:xfrm>
            <a:off x="3617565" y="985292"/>
            <a:ext cx="5346923" cy="4643811"/>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b="1" dirty="0" smtClean="0">
                <a:solidFill>
                  <a:srgbClr val="FFFF00"/>
                </a:solidFill>
                <a:latin typeface="+mj-ea"/>
              </a:rPr>
              <a:t>PV</a:t>
            </a:r>
            <a:r>
              <a:rPr lang="zh-TW" altLang="en-US" b="1" dirty="0" smtClean="0">
                <a:solidFill>
                  <a:srgbClr val="FFFF00"/>
                </a:solidFill>
                <a:latin typeface="+mj-ea"/>
              </a:rPr>
              <a:t>發展</a:t>
            </a:r>
            <a:endParaRPr lang="zh-TW" altLang="en-US" b="1" dirty="0">
              <a:solidFill>
                <a:srgbClr val="FFFF00"/>
              </a:solidFill>
              <a:latin typeface="+mj-ea"/>
            </a:endParaRPr>
          </a:p>
        </p:txBody>
      </p:sp>
      <p:grpSp>
        <p:nvGrpSpPr>
          <p:cNvPr id="14" name="群組 13"/>
          <p:cNvGrpSpPr/>
          <p:nvPr/>
        </p:nvGrpSpPr>
        <p:grpSpPr>
          <a:xfrm>
            <a:off x="4067944" y="858454"/>
            <a:ext cx="4536504" cy="4848858"/>
            <a:chOff x="4067944" y="858454"/>
            <a:chExt cx="4536504" cy="4848858"/>
          </a:xfrm>
        </p:grpSpPr>
        <p:pic>
          <p:nvPicPr>
            <p:cNvPr id="13" name="Picture 2"/>
            <p:cNvPicPr>
              <a:picLocks noChangeAspect="1" noChangeArrowheads="1"/>
            </p:cNvPicPr>
            <p:nvPr/>
          </p:nvPicPr>
          <p:blipFill>
            <a:blip r:embed="rId3" cstate="print"/>
            <a:srcRect t="-4138" b="-1379"/>
            <a:stretch>
              <a:fillRect/>
            </a:stretch>
          </p:blipFill>
          <p:spPr bwMode="auto">
            <a:xfrm>
              <a:off x="4067944" y="858454"/>
              <a:ext cx="4536504" cy="4848858"/>
            </a:xfrm>
            <a:prstGeom prst="rect">
              <a:avLst/>
            </a:prstGeom>
            <a:solidFill>
              <a:schemeClr val="bg1"/>
            </a:solidFill>
            <a:ln w="9525">
              <a:noFill/>
              <a:miter lim="800000"/>
              <a:headEnd/>
              <a:tailEnd/>
            </a:ln>
          </p:spPr>
        </p:pic>
        <p:sp>
          <p:nvSpPr>
            <p:cNvPr id="7" name="文字方塊 6"/>
            <p:cNvSpPr txBox="1"/>
            <p:nvPr/>
          </p:nvSpPr>
          <p:spPr>
            <a:xfrm>
              <a:off x="5841892" y="878406"/>
              <a:ext cx="1441420" cy="307777"/>
            </a:xfrm>
            <a:prstGeom prst="rect">
              <a:avLst/>
            </a:prstGeom>
            <a:solidFill>
              <a:schemeClr val="bg1"/>
            </a:solidFill>
            <a:ln>
              <a:noFill/>
            </a:ln>
          </p:spPr>
          <p:txBody>
            <a:bodyPr wrap="none" rtlCol="0">
              <a:spAutoFit/>
            </a:bodyPr>
            <a:lstStyle/>
            <a:p>
              <a:r>
                <a:rPr lang="zh-TW" altLang="en-US" sz="1400" dirty="0" smtClean="0"/>
                <a:t>方位角平均風速</a:t>
              </a:r>
              <a:endParaRPr lang="zh-TW" altLang="en-US" sz="1400" dirty="0"/>
            </a:p>
          </p:txBody>
        </p:sp>
        <p:sp>
          <p:nvSpPr>
            <p:cNvPr id="10" name="矩形 9"/>
            <p:cNvSpPr/>
            <p:nvPr/>
          </p:nvSpPr>
          <p:spPr>
            <a:xfrm>
              <a:off x="6876256" y="2534964"/>
              <a:ext cx="36004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6948264" y="4009628"/>
              <a:ext cx="36004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5835518" y="3937620"/>
              <a:ext cx="1441420" cy="307777"/>
            </a:xfrm>
            <a:prstGeom prst="rect">
              <a:avLst/>
            </a:prstGeom>
            <a:noFill/>
            <a:ln>
              <a:noFill/>
            </a:ln>
          </p:spPr>
          <p:txBody>
            <a:bodyPr wrap="none" rtlCol="0">
              <a:spAutoFit/>
            </a:bodyPr>
            <a:lstStyle/>
            <a:p>
              <a:r>
                <a:rPr lang="zh-TW" altLang="en-US" sz="1400" dirty="0" smtClean="0"/>
                <a:t>方位角平均位渦</a:t>
              </a:r>
              <a:endParaRPr lang="zh-TW" altLang="en-US" sz="1400" dirty="0"/>
            </a:p>
          </p:txBody>
        </p:sp>
        <p:sp>
          <p:nvSpPr>
            <p:cNvPr id="8" name="文字方塊 7"/>
            <p:cNvSpPr txBox="1"/>
            <p:nvPr/>
          </p:nvSpPr>
          <p:spPr>
            <a:xfrm>
              <a:off x="5750006" y="2425452"/>
              <a:ext cx="1620957" cy="307777"/>
            </a:xfrm>
            <a:prstGeom prst="rect">
              <a:avLst/>
            </a:prstGeom>
            <a:noFill/>
            <a:ln>
              <a:noFill/>
            </a:ln>
          </p:spPr>
          <p:txBody>
            <a:bodyPr wrap="none" rtlCol="0">
              <a:spAutoFit/>
            </a:bodyPr>
            <a:lstStyle/>
            <a:p>
              <a:r>
                <a:rPr lang="zh-TW" altLang="en-US" sz="1400" dirty="0" smtClean="0"/>
                <a:t>方位角平均降雨率</a:t>
              </a:r>
              <a:endParaRPr lang="zh-TW" altLang="en-US" sz="1400" dirty="0"/>
            </a:p>
          </p:txBody>
        </p:sp>
      </p:grpSp>
      <p:sp>
        <p:nvSpPr>
          <p:cNvPr id="12" name="內容版面配置區 11"/>
          <p:cNvSpPr>
            <a:spLocks noGrp="1"/>
          </p:cNvSpPr>
          <p:nvPr>
            <p:ph idx="1"/>
          </p:nvPr>
        </p:nvSpPr>
        <p:spPr>
          <a:xfrm>
            <a:off x="457200" y="1333500"/>
            <a:ext cx="3538736" cy="3771636"/>
          </a:xfrm>
        </p:spPr>
        <p:txBody>
          <a:bodyPr>
            <a:normAutofit/>
          </a:bodyPr>
          <a:lstStyle/>
          <a:p>
            <a:r>
              <a:rPr lang="zh-TW" altLang="en-US" sz="2800" dirty="0" smtClean="0">
                <a:solidFill>
                  <a:schemeClr val="bg1"/>
                </a:solidFill>
              </a:rPr>
              <a:t>機載雷達提供空間上高解析度資料，但時間不夠連續</a:t>
            </a:r>
            <a:endParaRPr lang="zh-TW" altLang="en-US" sz="2800" dirty="0">
              <a:solidFill>
                <a:schemeClr val="bg1"/>
              </a:solidFill>
            </a:endParaRPr>
          </a:p>
        </p:txBody>
      </p:sp>
      <p:cxnSp>
        <p:nvCxnSpPr>
          <p:cNvPr id="16" name="直線接點 15"/>
          <p:cNvCxnSpPr/>
          <p:nvPr/>
        </p:nvCxnSpPr>
        <p:spPr>
          <a:xfrm>
            <a:off x="4572000" y="1777380"/>
            <a:ext cx="142425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群組 22"/>
          <p:cNvGrpSpPr/>
          <p:nvPr/>
        </p:nvGrpSpPr>
        <p:grpSpPr>
          <a:xfrm>
            <a:off x="4579951" y="3515097"/>
            <a:ext cx="1448560" cy="1536551"/>
            <a:chOff x="4579951" y="3515097"/>
            <a:chExt cx="1448560" cy="1536551"/>
          </a:xfrm>
        </p:grpSpPr>
        <p:cxnSp>
          <p:nvCxnSpPr>
            <p:cNvPr id="21" name="直線接點 20"/>
            <p:cNvCxnSpPr/>
            <p:nvPr/>
          </p:nvCxnSpPr>
          <p:spPr>
            <a:xfrm>
              <a:off x="4604253" y="3515097"/>
              <a:ext cx="142425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4579951" y="5051648"/>
              <a:ext cx="142425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 name="群組 29"/>
          <p:cNvGrpSpPr/>
          <p:nvPr/>
        </p:nvGrpSpPr>
        <p:grpSpPr>
          <a:xfrm>
            <a:off x="2875612" y="2857500"/>
            <a:ext cx="1944216" cy="646331"/>
            <a:chOff x="2875612" y="2857500"/>
            <a:chExt cx="1944216" cy="646331"/>
          </a:xfrm>
        </p:grpSpPr>
        <p:sp>
          <p:nvSpPr>
            <p:cNvPr id="27" name="文字方塊 26"/>
            <p:cNvSpPr txBox="1"/>
            <p:nvPr/>
          </p:nvSpPr>
          <p:spPr>
            <a:xfrm>
              <a:off x="2875612" y="2857500"/>
              <a:ext cx="1107996" cy="646331"/>
            </a:xfrm>
            <a:prstGeom prst="rect">
              <a:avLst/>
            </a:prstGeom>
            <a:noFill/>
          </p:spPr>
          <p:txBody>
            <a:bodyPr wrap="none" rtlCol="0">
              <a:spAutoFit/>
            </a:bodyPr>
            <a:lstStyle/>
            <a:p>
              <a:r>
                <a:rPr lang="en-US" altLang="zh-TW" dirty="0" smtClean="0">
                  <a:solidFill>
                    <a:schemeClr val="bg1"/>
                  </a:solidFill>
                </a:rPr>
                <a:t>Moat</a:t>
              </a:r>
            </a:p>
            <a:p>
              <a:r>
                <a:rPr lang="zh-TW" altLang="en-US" dirty="0" smtClean="0">
                  <a:solidFill>
                    <a:schemeClr val="bg1"/>
                  </a:solidFill>
                </a:rPr>
                <a:t>因？果？</a:t>
              </a:r>
              <a:endParaRPr lang="zh-TW" altLang="en-US" dirty="0">
                <a:solidFill>
                  <a:schemeClr val="bg1"/>
                </a:solidFill>
              </a:endParaRPr>
            </a:p>
          </p:txBody>
        </p:sp>
        <p:cxnSp>
          <p:nvCxnSpPr>
            <p:cNvPr id="29" name="直線單箭頭接點 28"/>
            <p:cNvCxnSpPr>
              <a:stCxn id="27" idx="3"/>
            </p:cNvCxnSpPr>
            <p:nvPr/>
          </p:nvCxnSpPr>
          <p:spPr>
            <a:xfrm flipV="1">
              <a:off x="3983608" y="3145532"/>
              <a:ext cx="836220" cy="351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2" name="群組 31"/>
          <p:cNvGrpSpPr/>
          <p:nvPr/>
        </p:nvGrpSpPr>
        <p:grpSpPr>
          <a:xfrm>
            <a:off x="3275856" y="3073524"/>
            <a:ext cx="1944216" cy="1872208"/>
            <a:chOff x="3275856" y="3073524"/>
            <a:chExt cx="1944216" cy="1872208"/>
          </a:xfrm>
        </p:grpSpPr>
        <p:sp>
          <p:nvSpPr>
            <p:cNvPr id="24" name="矩形 23"/>
            <p:cNvSpPr/>
            <p:nvPr/>
          </p:nvSpPr>
          <p:spPr>
            <a:xfrm>
              <a:off x="4499992" y="4153644"/>
              <a:ext cx="720080"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p:cNvSpPr txBox="1"/>
            <p:nvPr/>
          </p:nvSpPr>
          <p:spPr>
            <a:xfrm>
              <a:off x="3275856" y="3793604"/>
              <a:ext cx="798808" cy="369332"/>
            </a:xfrm>
            <a:prstGeom prst="rect">
              <a:avLst/>
            </a:prstGeom>
            <a:noFill/>
          </p:spPr>
          <p:txBody>
            <a:bodyPr wrap="none" rtlCol="0">
              <a:spAutoFit/>
            </a:bodyPr>
            <a:lstStyle/>
            <a:p>
              <a:r>
                <a:rPr lang="en-US" altLang="zh-TW" dirty="0" smtClean="0">
                  <a:solidFill>
                    <a:schemeClr val="bg1"/>
                  </a:solidFill>
                </a:rPr>
                <a:t>EWRC</a:t>
              </a:r>
              <a:endParaRPr lang="zh-TW" altLang="en-US" dirty="0">
                <a:solidFill>
                  <a:schemeClr val="bg1"/>
                </a:solidFill>
              </a:endParaRPr>
            </a:p>
          </p:txBody>
        </p:sp>
        <p:sp>
          <p:nvSpPr>
            <p:cNvPr id="31" name="矩形 30"/>
            <p:cNvSpPr/>
            <p:nvPr/>
          </p:nvSpPr>
          <p:spPr>
            <a:xfrm>
              <a:off x="4716016" y="3073524"/>
              <a:ext cx="28803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8" name="群組 37"/>
          <p:cNvGrpSpPr/>
          <p:nvPr/>
        </p:nvGrpSpPr>
        <p:grpSpPr>
          <a:xfrm>
            <a:off x="2627784" y="2785492"/>
            <a:ext cx="2448272" cy="1017404"/>
            <a:chOff x="2627784" y="2785492"/>
            <a:chExt cx="2448272" cy="1017404"/>
          </a:xfrm>
        </p:grpSpPr>
        <p:cxnSp>
          <p:nvCxnSpPr>
            <p:cNvPr id="35" name="直線單箭頭接點 34"/>
            <p:cNvCxnSpPr/>
            <p:nvPr/>
          </p:nvCxnSpPr>
          <p:spPr>
            <a:xfrm rot="16200000" flipV="1">
              <a:off x="4644008" y="2929508"/>
              <a:ext cx="576064" cy="2880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文字方塊 36"/>
            <p:cNvSpPr txBox="1"/>
            <p:nvPr/>
          </p:nvSpPr>
          <p:spPr>
            <a:xfrm>
              <a:off x="2627784" y="3433564"/>
              <a:ext cx="1338828" cy="369332"/>
            </a:xfrm>
            <a:prstGeom prst="rect">
              <a:avLst/>
            </a:prstGeom>
            <a:noFill/>
          </p:spPr>
          <p:txBody>
            <a:bodyPr wrap="none" rtlCol="0">
              <a:spAutoFit/>
            </a:bodyPr>
            <a:lstStyle/>
            <a:p>
              <a:r>
                <a:rPr lang="zh-TW" altLang="en-US" dirty="0" smtClean="0">
                  <a:solidFill>
                    <a:schemeClr val="bg1"/>
                  </a:solidFill>
                </a:rPr>
                <a:t>新眼牆收縮</a:t>
              </a:r>
              <a:endParaRPr lang="zh-TW" altLang="en-US" dirty="0">
                <a:solidFill>
                  <a:schemeClr val="bg1"/>
                </a:solidFill>
              </a:endParaRPr>
            </a:p>
          </p:txBody>
        </p:sp>
      </p:grpSp>
      <p:grpSp>
        <p:nvGrpSpPr>
          <p:cNvPr id="41" name="群組 40"/>
          <p:cNvGrpSpPr/>
          <p:nvPr/>
        </p:nvGrpSpPr>
        <p:grpSpPr>
          <a:xfrm>
            <a:off x="2915816" y="553244"/>
            <a:ext cx="2954655" cy="1152128"/>
            <a:chOff x="2915816" y="553244"/>
            <a:chExt cx="2954655" cy="1152128"/>
          </a:xfrm>
        </p:grpSpPr>
        <p:sp>
          <p:nvSpPr>
            <p:cNvPr id="39" name="矩形 38"/>
            <p:cNvSpPr/>
            <p:nvPr/>
          </p:nvSpPr>
          <p:spPr>
            <a:xfrm>
              <a:off x="4499992" y="1273324"/>
              <a:ext cx="129614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文字方塊 39"/>
            <p:cNvSpPr txBox="1"/>
            <p:nvPr/>
          </p:nvSpPr>
          <p:spPr>
            <a:xfrm>
              <a:off x="2915816" y="553244"/>
              <a:ext cx="2954655" cy="369332"/>
            </a:xfrm>
            <a:prstGeom prst="rect">
              <a:avLst/>
            </a:prstGeom>
            <a:noFill/>
          </p:spPr>
          <p:txBody>
            <a:bodyPr wrap="none" rtlCol="0">
              <a:spAutoFit/>
            </a:bodyPr>
            <a:lstStyle/>
            <a:p>
              <a:r>
                <a:rPr lang="zh-TW" altLang="en-US" dirty="0" smtClean="0">
                  <a:solidFill>
                    <a:schemeClr val="bg1"/>
                  </a:solidFill>
                </a:rPr>
                <a:t>形成較大的風眼，強度減弱</a:t>
              </a:r>
              <a:endParaRPr lang="zh-TW" altLang="en-US" dirty="0">
                <a:solidFill>
                  <a:schemeClr val="bg1"/>
                </a:solidFill>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2"/>
                                        </p:tgtEl>
                                      </p:cBhvr>
                                    </p:animEffect>
                                    <p:set>
                                      <p:cBhvr>
                                        <p:cTn id="27" dur="1" fill="hold">
                                          <p:stCondLst>
                                            <p:cond delay="499"/>
                                          </p:stCondLst>
                                        </p:cTn>
                                        <p:tgtEl>
                                          <p:spTgt spid="32"/>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41"/>
                                        </p:tgtEl>
                                      </p:cBhvr>
                                    </p:animEffect>
                                    <p:set>
                                      <p:cBhvr>
                                        <p:cTn id="39" dur="1" fill="hold">
                                          <p:stCondLst>
                                            <p:cond delay="499"/>
                                          </p:stCondLst>
                                        </p:cTn>
                                        <p:tgtEl>
                                          <p:spTgt spid="41"/>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38"/>
                                        </p:tgtEl>
                                      </p:cBhvr>
                                    </p:animEffect>
                                    <p:set>
                                      <p:cBhvr>
                                        <p:cTn id="42" dur="1" fill="hold">
                                          <p:stCondLst>
                                            <p:cond delay="499"/>
                                          </p:stCondLst>
                                        </p:cTn>
                                        <p:tgtEl>
                                          <p:spTgt spid="38"/>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solidFill>
                  <a:schemeClr val="bg1"/>
                </a:solidFill>
              </a:rPr>
              <a:t>模擬結果分析</a:t>
            </a:r>
            <a:endParaRPr lang="zh-TW" altLang="en-US" dirty="0">
              <a:solidFill>
                <a:schemeClr val="bg1"/>
              </a:solidFill>
            </a:endParaRPr>
          </a:p>
        </p:txBody>
      </p:sp>
      <p:sp>
        <p:nvSpPr>
          <p:cNvPr id="5" name="文字版面配置區 4"/>
          <p:cNvSpPr>
            <a:spLocks noGrp="1"/>
          </p:cNvSpPr>
          <p:nvPr>
            <p:ph type="body" idx="1"/>
          </p:nvPr>
        </p:nvSpPr>
        <p:spPr/>
        <p:txBody>
          <a:bodyPr>
            <a:normAutofit/>
          </a:bodyPr>
          <a:lstStyle/>
          <a:p>
            <a:r>
              <a:rPr lang="en-US" altLang="zh-TW" sz="2400" dirty="0" smtClean="0">
                <a:solidFill>
                  <a:srgbClr val="FFFF00"/>
                </a:solidFill>
                <a:latin typeface="+mj-ea"/>
                <a:ea typeface="+mj-ea"/>
              </a:rPr>
              <a:t>Vortex Rossby Waves / Eddy Momentum Flux</a:t>
            </a:r>
            <a:endParaRPr lang="zh-TW" altLang="en-US" sz="2400" dirty="0">
              <a:solidFill>
                <a:srgbClr val="FFFF00"/>
              </a:solidFill>
              <a:latin typeface="+mj-ea"/>
              <a:ea typeface="+mj-ea"/>
            </a:endParaRP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en-US" altLang="zh-TW" b="1" dirty="0" smtClean="0">
                <a:solidFill>
                  <a:srgbClr val="FFFF00"/>
                </a:solidFill>
              </a:rPr>
              <a:t>VRWs-WN2</a:t>
            </a:r>
            <a:endParaRPr lang="zh-TW" altLang="en-US" dirty="0"/>
          </a:p>
        </p:txBody>
      </p:sp>
      <p:pic>
        <p:nvPicPr>
          <p:cNvPr id="5122" name="Picture 2"/>
          <p:cNvPicPr>
            <a:picLocks noChangeAspect="1" noChangeArrowheads="1"/>
          </p:cNvPicPr>
          <p:nvPr/>
        </p:nvPicPr>
        <p:blipFill>
          <a:blip r:embed="rId3" cstate="print"/>
          <a:srcRect/>
          <a:stretch>
            <a:fillRect/>
          </a:stretch>
        </p:blipFill>
        <p:spPr bwMode="auto">
          <a:xfrm>
            <a:off x="2123620" y="60764"/>
            <a:ext cx="6984884" cy="5605048"/>
          </a:xfrm>
          <a:prstGeom prst="rect">
            <a:avLst/>
          </a:prstGeom>
          <a:noFill/>
          <a:ln w="9525">
            <a:noFill/>
            <a:miter lim="800000"/>
            <a:headEnd/>
            <a:tailEnd/>
          </a:ln>
        </p:spPr>
      </p:pic>
      <p:sp>
        <p:nvSpPr>
          <p:cNvPr id="10" name="文字方塊 9"/>
          <p:cNvSpPr txBox="1"/>
          <p:nvPr/>
        </p:nvSpPr>
        <p:spPr>
          <a:xfrm>
            <a:off x="323528" y="1417340"/>
            <a:ext cx="1515158" cy="923330"/>
          </a:xfrm>
          <a:prstGeom prst="rect">
            <a:avLst/>
          </a:prstGeom>
          <a:noFill/>
        </p:spPr>
        <p:txBody>
          <a:bodyPr wrap="none" rtlCol="0">
            <a:spAutoFit/>
          </a:bodyPr>
          <a:lstStyle/>
          <a:p>
            <a:r>
              <a:rPr lang="en-US" altLang="zh-TW" dirty="0" smtClean="0">
                <a:solidFill>
                  <a:schemeClr val="bg1"/>
                </a:solidFill>
              </a:rPr>
              <a:t>WN-2</a:t>
            </a:r>
          </a:p>
          <a:p>
            <a:r>
              <a:rPr lang="zh-TW" altLang="en-US" dirty="0" smtClean="0">
                <a:solidFill>
                  <a:schemeClr val="bg1"/>
                </a:solidFill>
              </a:rPr>
              <a:t>降雨率</a:t>
            </a:r>
            <a:r>
              <a:rPr lang="en-US" altLang="zh-TW" dirty="0" smtClean="0">
                <a:solidFill>
                  <a:schemeClr val="bg1"/>
                </a:solidFill>
              </a:rPr>
              <a:t>(</a:t>
            </a:r>
            <a:r>
              <a:rPr lang="zh-TW" altLang="en-US" dirty="0" smtClean="0">
                <a:solidFill>
                  <a:schemeClr val="bg1"/>
                </a:solidFill>
              </a:rPr>
              <a:t>色階</a:t>
            </a:r>
            <a:r>
              <a:rPr lang="en-US" altLang="zh-TW" dirty="0" smtClean="0">
                <a:solidFill>
                  <a:schemeClr val="bg1"/>
                </a:solidFill>
              </a:rPr>
              <a:t>)</a:t>
            </a:r>
          </a:p>
          <a:p>
            <a:r>
              <a:rPr lang="en-US" altLang="zh-TW" dirty="0" smtClean="0">
                <a:solidFill>
                  <a:schemeClr val="bg1"/>
                </a:solidFill>
              </a:rPr>
              <a:t>PV(</a:t>
            </a:r>
            <a:r>
              <a:rPr lang="zh-TW" altLang="en-US" dirty="0" smtClean="0">
                <a:solidFill>
                  <a:schemeClr val="bg1"/>
                </a:solidFill>
              </a:rPr>
              <a:t>等值線</a:t>
            </a:r>
            <a:r>
              <a:rPr lang="en-US" altLang="zh-TW" dirty="0" smtClean="0">
                <a:solidFill>
                  <a:schemeClr val="bg1"/>
                </a:solidFill>
              </a:rPr>
              <a:t>)</a:t>
            </a:r>
            <a:endParaRPr lang="zh-TW" altLang="en-US" dirty="0">
              <a:solidFill>
                <a:schemeClr val="bg1"/>
              </a:solidFill>
            </a:endParaRPr>
          </a:p>
        </p:txBody>
      </p:sp>
      <p:sp>
        <p:nvSpPr>
          <p:cNvPr id="11" name="矩形 10"/>
          <p:cNvSpPr/>
          <p:nvPr/>
        </p:nvSpPr>
        <p:spPr>
          <a:xfrm>
            <a:off x="2987824" y="3433564"/>
            <a:ext cx="2592288" cy="2016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2987824" y="265212"/>
            <a:ext cx="2592288" cy="30963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9" name="群組 18"/>
          <p:cNvGrpSpPr/>
          <p:nvPr/>
        </p:nvGrpSpPr>
        <p:grpSpPr>
          <a:xfrm>
            <a:off x="397525" y="841276"/>
            <a:ext cx="3526403" cy="4464496"/>
            <a:chOff x="397525" y="841276"/>
            <a:chExt cx="3526403" cy="4464496"/>
          </a:xfrm>
        </p:grpSpPr>
        <p:sp>
          <p:nvSpPr>
            <p:cNvPr id="15" name="矩形 14"/>
            <p:cNvSpPr/>
            <p:nvPr/>
          </p:nvSpPr>
          <p:spPr>
            <a:xfrm>
              <a:off x="3491880" y="841276"/>
              <a:ext cx="432048" cy="44644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397525" y="3739498"/>
              <a:ext cx="2262158" cy="369332"/>
            </a:xfrm>
            <a:prstGeom prst="rect">
              <a:avLst/>
            </a:prstGeom>
            <a:noFill/>
          </p:spPr>
          <p:txBody>
            <a:bodyPr wrap="none" rtlCol="0">
              <a:spAutoFit/>
            </a:bodyPr>
            <a:lstStyle/>
            <a:p>
              <a:r>
                <a:rPr lang="zh-TW" altLang="en-US" dirty="0" smtClean="0">
                  <a:solidFill>
                    <a:schemeClr val="bg1"/>
                  </a:solidFill>
                </a:rPr>
                <a:t>可能不利於對流</a:t>
              </a:r>
              <a:r>
                <a:rPr lang="zh-TW" altLang="en-US" dirty="0" smtClean="0"/>
                <a:t>發展</a:t>
              </a:r>
              <a:endParaRPr lang="zh-TW" altLang="en-US" dirty="0"/>
            </a:p>
          </p:txBody>
        </p:sp>
      </p:grpSp>
      <p:grpSp>
        <p:nvGrpSpPr>
          <p:cNvPr id="22" name="群組 21"/>
          <p:cNvGrpSpPr/>
          <p:nvPr/>
        </p:nvGrpSpPr>
        <p:grpSpPr>
          <a:xfrm>
            <a:off x="535412" y="913284"/>
            <a:ext cx="4036588" cy="2808312"/>
            <a:chOff x="535412" y="913284"/>
            <a:chExt cx="4036588" cy="2808312"/>
          </a:xfrm>
        </p:grpSpPr>
        <p:sp>
          <p:nvSpPr>
            <p:cNvPr id="20" name="矩形 19"/>
            <p:cNvSpPr/>
            <p:nvPr/>
          </p:nvSpPr>
          <p:spPr>
            <a:xfrm>
              <a:off x="3851920" y="913284"/>
              <a:ext cx="720080" cy="24482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535412" y="3075265"/>
              <a:ext cx="2147960" cy="646331"/>
            </a:xfrm>
            <a:prstGeom prst="rect">
              <a:avLst/>
            </a:prstGeom>
            <a:noFill/>
          </p:spPr>
          <p:txBody>
            <a:bodyPr wrap="none" rtlCol="0">
              <a:spAutoFit/>
            </a:bodyPr>
            <a:lstStyle/>
            <a:p>
              <a:r>
                <a:rPr lang="en-US" altLang="zh-TW" dirty="0" smtClean="0">
                  <a:solidFill>
                    <a:schemeClr val="bg1"/>
                  </a:solidFill>
                </a:rPr>
                <a:t>VRWs</a:t>
              </a:r>
              <a:r>
                <a:rPr lang="zh-TW" altLang="en-US" dirty="0" smtClean="0">
                  <a:solidFill>
                    <a:schemeClr val="bg1"/>
                  </a:solidFill>
                </a:rPr>
                <a:t>從外雨帶</a:t>
              </a:r>
              <a:r>
                <a:rPr lang="zh-TW" altLang="en-US" dirty="0" smtClean="0"/>
                <a:t>出現</a:t>
              </a:r>
              <a:endParaRPr lang="en-US" altLang="zh-TW" dirty="0" smtClean="0"/>
            </a:p>
            <a:p>
              <a:r>
                <a:rPr lang="zh-TW" altLang="en-US" dirty="0" smtClean="0">
                  <a:solidFill>
                    <a:schemeClr val="bg1"/>
                  </a:solidFill>
                </a:rPr>
                <a:t>而非眼牆區</a:t>
              </a:r>
              <a:endParaRPr lang="zh-TW" altLang="en-US" dirty="0">
                <a:solidFill>
                  <a:schemeClr val="bg1"/>
                </a:solidFill>
              </a:endParaRPr>
            </a:p>
          </p:txBody>
        </p:sp>
      </p:grpSp>
      <p:sp>
        <p:nvSpPr>
          <p:cNvPr id="23" name="矩形 22"/>
          <p:cNvSpPr/>
          <p:nvPr/>
        </p:nvSpPr>
        <p:spPr>
          <a:xfrm>
            <a:off x="6804248" y="193204"/>
            <a:ext cx="1080120" cy="51845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7" name="群組 26"/>
          <p:cNvGrpSpPr/>
          <p:nvPr/>
        </p:nvGrpSpPr>
        <p:grpSpPr>
          <a:xfrm>
            <a:off x="3779912" y="481236"/>
            <a:ext cx="1230856" cy="1800200"/>
            <a:chOff x="3779912" y="481236"/>
            <a:chExt cx="1230856" cy="1800200"/>
          </a:xfrm>
        </p:grpSpPr>
        <p:cxnSp>
          <p:nvCxnSpPr>
            <p:cNvPr id="25" name="直線單箭頭接點 24"/>
            <p:cNvCxnSpPr/>
            <p:nvPr/>
          </p:nvCxnSpPr>
          <p:spPr>
            <a:xfrm rot="16200000" flipV="1">
              <a:off x="3131840" y="1129308"/>
              <a:ext cx="1800200"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4211960" y="553244"/>
              <a:ext cx="798808" cy="369332"/>
            </a:xfrm>
            <a:prstGeom prst="rect">
              <a:avLst/>
            </a:prstGeom>
            <a:noFill/>
          </p:spPr>
          <p:txBody>
            <a:bodyPr wrap="none" rtlCol="0">
              <a:spAutoFit/>
            </a:bodyPr>
            <a:lstStyle/>
            <a:p>
              <a:r>
                <a:rPr lang="en-US" altLang="zh-TW" dirty="0" smtClean="0"/>
                <a:t>EWRC</a:t>
              </a:r>
              <a:endParaRPr lang="zh-TW" altLang="en-US" dirty="0"/>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3"/>
                                        </p:tgtEl>
                                      </p:cBhvr>
                                    </p:animEffect>
                                    <p:set>
                                      <p:cBhvr>
                                        <p:cTn id="20" dur="1" fill="hold">
                                          <p:stCondLst>
                                            <p:cond delay="499"/>
                                          </p:stCondLst>
                                        </p:cTn>
                                        <p:tgtEl>
                                          <p:spTgt spid="23"/>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9"/>
                                        </p:tgtEl>
                                      </p:cBhvr>
                                    </p:animEffect>
                                    <p:set>
                                      <p:cBhvr>
                                        <p:cTn id="44" dur="1" fill="hold">
                                          <p:stCondLst>
                                            <p:cond delay="499"/>
                                          </p:stCondLst>
                                        </p:cTn>
                                        <p:tgtEl>
                                          <p:spTgt spid="19"/>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2"/>
                                        </p:tgtEl>
                                      </p:cBhvr>
                                    </p:animEffect>
                                    <p:set>
                                      <p:cBhvr>
                                        <p:cTn id="52" dur="1" fill="hold">
                                          <p:stCondLst>
                                            <p:cond delay="499"/>
                                          </p:stCondLst>
                                        </p:cTn>
                                        <p:tgtEl>
                                          <p:spTgt spid="22"/>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1" grpId="1" animBg="1"/>
      <p:bldP spid="12" grpId="0" animBg="1"/>
      <p:bldP spid="12" grpId="1" animBg="1"/>
      <p:bldP spid="23" grpId="0" animBg="1"/>
      <p:bldP spid="2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p:cNvGrpSpPr/>
          <p:nvPr/>
        </p:nvGrpSpPr>
        <p:grpSpPr>
          <a:xfrm>
            <a:off x="5652120" y="1849388"/>
            <a:ext cx="1071736" cy="1071736"/>
            <a:chOff x="4139952" y="1921396"/>
            <a:chExt cx="1071736" cy="1071736"/>
          </a:xfrm>
        </p:grpSpPr>
        <p:sp>
          <p:nvSpPr>
            <p:cNvPr id="8" name="橢圓 7"/>
            <p:cNvSpPr/>
            <p:nvPr/>
          </p:nvSpPr>
          <p:spPr>
            <a:xfrm>
              <a:off x="4380686" y="2160568"/>
              <a:ext cx="576064" cy="5760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4139952" y="1921396"/>
              <a:ext cx="1071736" cy="107173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 name="群組 6"/>
          <p:cNvGrpSpPr/>
          <p:nvPr/>
        </p:nvGrpSpPr>
        <p:grpSpPr>
          <a:xfrm>
            <a:off x="2051720" y="1993404"/>
            <a:ext cx="3185487" cy="784830"/>
            <a:chOff x="920304" y="2281436"/>
            <a:chExt cx="3185487" cy="784830"/>
          </a:xfrm>
        </p:grpSpPr>
        <p:sp>
          <p:nvSpPr>
            <p:cNvPr id="22" name="文字方塊 21"/>
            <p:cNvSpPr txBox="1"/>
            <p:nvPr/>
          </p:nvSpPr>
          <p:spPr>
            <a:xfrm>
              <a:off x="920304" y="2281436"/>
              <a:ext cx="3185487" cy="784830"/>
            </a:xfrm>
            <a:prstGeom prst="rect">
              <a:avLst/>
            </a:prstGeom>
            <a:noFill/>
          </p:spPr>
          <p:txBody>
            <a:bodyPr wrap="none" rtlCol="0">
              <a:spAutoFit/>
            </a:bodyPr>
            <a:lstStyle/>
            <a:p>
              <a:pPr algn="ctr"/>
              <a:r>
                <a:rPr lang="zh-TW" altLang="en-US" dirty="0" smtClean="0">
                  <a:solidFill>
                    <a:schemeClr val="bg1"/>
                  </a:solidFill>
                </a:rPr>
                <a:t>降雨率</a:t>
              </a:r>
              <a:r>
                <a:rPr lang="en-US" altLang="zh-TW" dirty="0" smtClean="0">
                  <a:solidFill>
                    <a:schemeClr val="bg1"/>
                  </a:solidFill>
                </a:rPr>
                <a:t>&gt;12.5mm/hr</a:t>
              </a:r>
              <a:r>
                <a:rPr lang="zh-TW" altLang="en-US" dirty="0" smtClean="0">
                  <a:solidFill>
                    <a:schemeClr val="bg1"/>
                  </a:solidFill>
                </a:rPr>
                <a:t>之格點數</a:t>
              </a:r>
              <a:endParaRPr lang="en-US" altLang="zh-TW" dirty="0" smtClean="0">
                <a:solidFill>
                  <a:schemeClr val="bg1"/>
                </a:solidFill>
              </a:endParaRPr>
            </a:p>
            <a:p>
              <a:pPr algn="ctr">
                <a:lnSpc>
                  <a:spcPct val="150000"/>
                </a:lnSpc>
              </a:pPr>
              <a:r>
                <a:rPr lang="zh-TW" altLang="en-US" dirty="0" smtClean="0">
                  <a:solidFill>
                    <a:schemeClr val="bg1"/>
                  </a:solidFill>
                </a:rPr>
                <a:t>該半徑之切向上所有格點總數</a:t>
              </a:r>
              <a:endParaRPr lang="en-US" altLang="zh-TW" dirty="0" smtClean="0">
                <a:solidFill>
                  <a:schemeClr val="bg1"/>
                </a:solidFill>
              </a:endParaRPr>
            </a:p>
          </p:txBody>
        </p:sp>
        <p:cxnSp>
          <p:nvCxnSpPr>
            <p:cNvPr id="27" name="直線接點 26"/>
            <p:cNvCxnSpPr/>
            <p:nvPr/>
          </p:nvCxnSpPr>
          <p:spPr>
            <a:xfrm rot="10800000" flipH="1">
              <a:off x="971599" y="2641476"/>
              <a:ext cx="30828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標題 1"/>
          <p:cNvSpPr>
            <a:spLocks noGrp="1"/>
          </p:cNvSpPr>
          <p:nvPr>
            <p:ph type="title"/>
          </p:nvPr>
        </p:nvSpPr>
        <p:spPr/>
        <p:txBody>
          <a:bodyPr>
            <a:normAutofit/>
          </a:bodyPr>
          <a:lstStyle/>
          <a:p>
            <a:pPr algn="l"/>
            <a:r>
              <a:rPr lang="zh-TW" altLang="en-US" b="1" dirty="0" smtClean="0">
                <a:solidFill>
                  <a:srgbClr val="FFFF00"/>
                </a:solidFill>
              </a:rPr>
              <a:t>各半徑上之切向對流降水分量</a:t>
            </a:r>
            <a:endParaRPr lang="zh-TW" altLang="en-US" dirty="0"/>
          </a:p>
        </p:txBody>
      </p:sp>
      <p:pic>
        <p:nvPicPr>
          <p:cNvPr id="19" name="Picture 2"/>
          <p:cNvPicPr>
            <a:picLocks noChangeAspect="1" noChangeArrowheads="1"/>
          </p:cNvPicPr>
          <p:nvPr/>
        </p:nvPicPr>
        <p:blipFill>
          <a:blip r:embed="rId3" cstate="print"/>
          <a:srcRect/>
          <a:stretch>
            <a:fillRect/>
          </a:stretch>
        </p:blipFill>
        <p:spPr bwMode="auto">
          <a:xfrm>
            <a:off x="2195736" y="169946"/>
            <a:ext cx="6745356" cy="5545054"/>
          </a:xfrm>
          <a:prstGeom prst="rect">
            <a:avLst/>
          </a:prstGeom>
          <a:noFill/>
          <a:ln w="9525">
            <a:noFill/>
            <a:miter lim="800000"/>
            <a:headEnd/>
            <a:tailEnd/>
          </a:ln>
        </p:spPr>
      </p:pic>
      <p:grpSp>
        <p:nvGrpSpPr>
          <p:cNvPr id="25" name="群組 24"/>
          <p:cNvGrpSpPr/>
          <p:nvPr/>
        </p:nvGrpSpPr>
        <p:grpSpPr>
          <a:xfrm>
            <a:off x="3707904" y="1777380"/>
            <a:ext cx="576064" cy="2088232"/>
            <a:chOff x="7092280" y="1777380"/>
            <a:chExt cx="576064" cy="2088232"/>
          </a:xfrm>
        </p:grpSpPr>
        <p:cxnSp>
          <p:nvCxnSpPr>
            <p:cNvPr id="15" name="直線單箭頭接點 14"/>
            <p:cNvCxnSpPr/>
            <p:nvPr/>
          </p:nvCxnSpPr>
          <p:spPr>
            <a:xfrm rot="16200000" flipV="1">
              <a:off x="6408204" y="2677480"/>
              <a:ext cx="2088232" cy="28803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7380312" y="2425452"/>
              <a:ext cx="288032"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rot="10800000">
              <a:off x="7092280" y="2425452"/>
              <a:ext cx="288032"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0" name="文字方塊 9"/>
          <p:cNvSpPr txBox="1"/>
          <p:nvPr/>
        </p:nvSpPr>
        <p:spPr>
          <a:xfrm>
            <a:off x="138229" y="4585692"/>
            <a:ext cx="2438488" cy="923330"/>
          </a:xfrm>
          <a:prstGeom prst="rect">
            <a:avLst/>
          </a:prstGeom>
          <a:noFill/>
        </p:spPr>
        <p:txBody>
          <a:bodyPr wrap="none" rtlCol="0">
            <a:spAutoFit/>
          </a:bodyPr>
          <a:lstStyle/>
          <a:p>
            <a:r>
              <a:rPr lang="en-US" altLang="zh-TW" dirty="0" smtClean="0">
                <a:solidFill>
                  <a:schemeClr val="bg1"/>
                </a:solidFill>
              </a:rPr>
              <a:t>WN-2</a:t>
            </a:r>
          </a:p>
          <a:p>
            <a:r>
              <a:rPr lang="zh-TW" altLang="en-US" dirty="0" smtClean="0">
                <a:solidFill>
                  <a:schemeClr val="bg1"/>
                </a:solidFill>
              </a:rPr>
              <a:t>降雨率覆蓋分量</a:t>
            </a:r>
            <a:r>
              <a:rPr lang="en-US" altLang="zh-TW" dirty="0" smtClean="0">
                <a:solidFill>
                  <a:schemeClr val="bg1"/>
                </a:solidFill>
              </a:rPr>
              <a:t>(</a:t>
            </a:r>
            <a:r>
              <a:rPr lang="zh-TW" altLang="en-US" dirty="0" smtClean="0">
                <a:solidFill>
                  <a:schemeClr val="bg1"/>
                </a:solidFill>
              </a:rPr>
              <a:t>色</a:t>
            </a:r>
            <a:r>
              <a:rPr lang="zh-TW" altLang="en-US" dirty="0" smtClean="0"/>
              <a:t>階</a:t>
            </a:r>
            <a:r>
              <a:rPr lang="en-US" altLang="zh-TW" dirty="0" smtClean="0"/>
              <a:t>)</a:t>
            </a:r>
          </a:p>
          <a:p>
            <a:r>
              <a:rPr lang="zh-TW" altLang="en-US" dirty="0" smtClean="0">
                <a:solidFill>
                  <a:schemeClr val="bg1"/>
                </a:solidFill>
              </a:rPr>
              <a:t>降雨率</a:t>
            </a:r>
            <a:r>
              <a:rPr lang="en-US" altLang="zh-TW" dirty="0" smtClean="0">
                <a:solidFill>
                  <a:schemeClr val="bg1"/>
                </a:solidFill>
              </a:rPr>
              <a:t>(</a:t>
            </a:r>
            <a:r>
              <a:rPr lang="zh-TW" altLang="en-US" dirty="0" smtClean="0">
                <a:solidFill>
                  <a:schemeClr val="bg1"/>
                </a:solidFill>
              </a:rPr>
              <a:t>等值線</a:t>
            </a:r>
            <a:r>
              <a:rPr lang="en-US" altLang="zh-TW" dirty="0" smtClean="0">
                <a:solidFill>
                  <a:schemeClr val="bg1"/>
                </a:solidFill>
              </a:rPr>
              <a:t>)</a:t>
            </a:r>
            <a:endParaRPr lang="zh-TW" altLang="en-US" dirty="0">
              <a:solidFill>
                <a:schemeClr val="bg1"/>
              </a:solidFill>
            </a:endParaRPr>
          </a:p>
        </p:txBody>
      </p:sp>
      <p:sp>
        <p:nvSpPr>
          <p:cNvPr id="26" name="矩形 25"/>
          <p:cNvSpPr/>
          <p:nvPr/>
        </p:nvSpPr>
        <p:spPr>
          <a:xfrm>
            <a:off x="6516216" y="265212"/>
            <a:ext cx="1296144" cy="51845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3995936" y="4297660"/>
            <a:ext cx="1224136" cy="1080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p:cNvSpPr txBox="1"/>
          <p:nvPr/>
        </p:nvSpPr>
        <p:spPr>
          <a:xfrm>
            <a:off x="3275856" y="3865612"/>
            <a:ext cx="2262158" cy="369332"/>
          </a:xfrm>
          <a:prstGeom prst="rect">
            <a:avLst/>
          </a:prstGeom>
          <a:noFill/>
        </p:spPr>
        <p:txBody>
          <a:bodyPr wrap="none" rtlCol="0">
            <a:spAutoFit/>
          </a:bodyPr>
          <a:lstStyle/>
          <a:p>
            <a:r>
              <a:rPr lang="zh-TW" altLang="en-US" dirty="0" smtClean="0">
                <a:solidFill>
                  <a:schemeClr val="bg1"/>
                </a:solidFill>
              </a:rPr>
              <a:t>早期即有外雨帶出現</a:t>
            </a:r>
            <a:endParaRPr lang="zh-TW" altLang="en-US" dirty="0">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animBg="1"/>
      <p:bldP spid="12" grpId="1" animBg="1"/>
      <p:bldP spid="20" grpId="0"/>
      <p:bldP spid="2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solidFill>
                  <a:srgbClr val="FFFF00"/>
                </a:solidFill>
              </a:rPr>
              <a:t>渦流動量</a:t>
            </a:r>
            <a:r>
              <a:rPr lang="zh-TW" altLang="en-US" b="1" dirty="0" smtClean="0">
                <a:solidFill>
                  <a:srgbClr val="FFFF00"/>
                </a:solidFill>
              </a:rPr>
              <a:t>通量分析</a:t>
            </a:r>
            <a:endParaRPr lang="zh-TW" altLang="en-US" dirty="0"/>
          </a:p>
        </p:txBody>
      </p:sp>
      <p:sp>
        <p:nvSpPr>
          <p:cNvPr id="3" name="內容版面配置區 2"/>
          <p:cNvSpPr>
            <a:spLocks noGrp="1"/>
          </p:cNvSpPr>
          <p:nvPr>
            <p:ph idx="1"/>
          </p:nvPr>
        </p:nvSpPr>
        <p:spPr/>
        <p:txBody>
          <a:bodyPr/>
          <a:lstStyle/>
          <a:p>
            <a:r>
              <a:rPr lang="en-US" altLang="zh-TW" dirty="0" smtClean="0">
                <a:solidFill>
                  <a:schemeClr val="bg1"/>
                </a:solidFill>
              </a:rPr>
              <a:t>MK97</a:t>
            </a:r>
            <a:r>
              <a:rPr lang="zh-TW" altLang="en-US" dirty="0" smtClean="0">
                <a:solidFill>
                  <a:schemeClr val="bg1"/>
                </a:solidFill>
              </a:rPr>
              <a:t>：</a:t>
            </a:r>
            <a:r>
              <a:rPr lang="en-US" altLang="zh-TW" dirty="0" smtClean="0">
                <a:solidFill>
                  <a:schemeClr val="bg1"/>
                </a:solidFill>
              </a:rPr>
              <a:t>VRWs</a:t>
            </a:r>
            <a:r>
              <a:rPr lang="zh-TW" altLang="en-US" dirty="0" smtClean="0">
                <a:solidFill>
                  <a:schemeClr val="bg1"/>
                </a:solidFill>
              </a:rPr>
              <a:t>有停滯點的存在，該處波動與平均流場之交互作用會讓切線風速增加</a:t>
            </a:r>
            <a:endParaRPr lang="en-US" altLang="zh-TW" dirty="0" smtClean="0">
              <a:solidFill>
                <a:schemeClr val="bg1"/>
              </a:solidFill>
            </a:endParaRPr>
          </a:p>
          <a:p>
            <a:r>
              <a:rPr lang="zh-TW" altLang="en-US" dirty="0" smtClean="0">
                <a:solidFill>
                  <a:schemeClr val="bg1"/>
                </a:solidFill>
              </a:rPr>
              <a:t>切線風之加速度由亂流動量通量輻散作用所決定</a:t>
            </a:r>
            <a:endParaRPr lang="zh-TW" altLang="en-US" dirty="0">
              <a:solidFill>
                <a:schemeClr val="bg1"/>
              </a:solidFill>
            </a:endParaRPr>
          </a:p>
        </p:txBody>
      </p:sp>
      <p:graphicFrame>
        <p:nvGraphicFramePr>
          <p:cNvPr id="4" name="物件 3"/>
          <p:cNvGraphicFramePr>
            <a:graphicFrameLocks noChangeAspect="1"/>
          </p:cNvGraphicFramePr>
          <p:nvPr/>
        </p:nvGraphicFramePr>
        <p:xfrm>
          <a:off x="3491880" y="3577580"/>
          <a:ext cx="2224087" cy="669925"/>
        </p:xfrm>
        <a:graphic>
          <a:graphicData uri="http://schemas.openxmlformats.org/presentationml/2006/ole">
            <p:oleObj spid="_x0000_s1026" name="方程式" r:id="rId4" imgW="1307880" imgH="393480" progId="Equation.3">
              <p:embed/>
            </p:oleObj>
          </a:graphicData>
        </a:graphic>
      </p:graphicFrame>
      <p:grpSp>
        <p:nvGrpSpPr>
          <p:cNvPr id="8" name="群組 7"/>
          <p:cNvGrpSpPr/>
          <p:nvPr/>
        </p:nvGrpSpPr>
        <p:grpSpPr>
          <a:xfrm>
            <a:off x="827584" y="481236"/>
            <a:ext cx="7620000" cy="4895850"/>
            <a:chOff x="5652120" y="1705372"/>
            <a:chExt cx="7620000" cy="4895850"/>
          </a:xfrm>
        </p:grpSpPr>
        <p:pic>
          <p:nvPicPr>
            <p:cNvPr id="1027" name="Picture 3"/>
            <p:cNvPicPr>
              <a:picLocks noChangeAspect="1" noChangeArrowheads="1"/>
            </p:cNvPicPr>
            <p:nvPr/>
          </p:nvPicPr>
          <p:blipFill>
            <a:blip r:embed="rId5" cstate="print"/>
            <a:srcRect/>
            <a:stretch>
              <a:fillRect/>
            </a:stretch>
          </p:blipFill>
          <p:spPr bwMode="auto">
            <a:xfrm>
              <a:off x="5652120" y="1705372"/>
              <a:ext cx="7620000" cy="4895850"/>
            </a:xfrm>
            <a:prstGeom prst="rect">
              <a:avLst/>
            </a:prstGeom>
            <a:noFill/>
            <a:ln w="9525">
              <a:noFill/>
              <a:miter lim="800000"/>
              <a:headEnd/>
              <a:tailEnd/>
            </a:ln>
          </p:spPr>
        </p:pic>
        <p:sp>
          <p:nvSpPr>
            <p:cNvPr id="6" name="文字方塊 5"/>
            <p:cNvSpPr txBox="1"/>
            <p:nvPr/>
          </p:nvSpPr>
          <p:spPr>
            <a:xfrm>
              <a:off x="6730303" y="5841128"/>
              <a:ext cx="2460995" cy="369332"/>
            </a:xfrm>
            <a:prstGeom prst="rect">
              <a:avLst/>
            </a:prstGeom>
            <a:noFill/>
          </p:spPr>
          <p:txBody>
            <a:bodyPr wrap="none" rtlCol="0">
              <a:spAutoFit/>
            </a:bodyPr>
            <a:lstStyle/>
            <a:p>
              <a:r>
                <a:rPr lang="en-US" altLang="zh-TW" dirty="0" smtClean="0"/>
                <a:t>Sep22. 0000-0600 UTC</a:t>
              </a:r>
              <a:endParaRPr lang="zh-TW" altLang="en-US" dirty="0"/>
            </a:p>
          </p:txBody>
        </p:sp>
        <p:sp>
          <p:nvSpPr>
            <p:cNvPr id="7" name="文字方塊 6"/>
            <p:cNvSpPr txBox="1"/>
            <p:nvPr/>
          </p:nvSpPr>
          <p:spPr>
            <a:xfrm>
              <a:off x="10332640" y="5841128"/>
              <a:ext cx="2460995" cy="369332"/>
            </a:xfrm>
            <a:prstGeom prst="rect">
              <a:avLst/>
            </a:prstGeom>
            <a:noFill/>
          </p:spPr>
          <p:txBody>
            <a:bodyPr wrap="none" rtlCol="0">
              <a:spAutoFit/>
            </a:bodyPr>
            <a:lstStyle/>
            <a:p>
              <a:r>
                <a:rPr lang="en-US" altLang="zh-TW" dirty="0" smtClean="0"/>
                <a:t>Sep28. 0300-0800 UTC</a:t>
              </a:r>
              <a:endParaRPr lang="zh-TW" altLang="en-US" dirty="0"/>
            </a:p>
          </p:txBody>
        </p:sp>
      </p:grpSp>
      <p:grpSp>
        <p:nvGrpSpPr>
          <p:cNvPr id="13" name="群組 12"/>
          <p:cNvGrpSpPr/>
          <p:nvPr/>
        </p:nvGrpSpPr>
        <p:grpSpPr>
          <a:xfrm>
            <a:off x="1712946" y="697260"/>
            <a:ext cx="3610666" cy="4345190"/>
            <a:chOff x="6537482" y="1921396"/>
            <a:chExt cx="3610666" cy="4345190"/>
          </a:xfrm>
        </p:grpSpPr>
        <p:cxnSp>
          <p:nvCxnSpPr>
            <p:cNvPr id="10" name="直線接點 9"/>
            <p:cNvCxnSpPr/>
            <p:nvPr/>
          </p:nvCxnSpPr>
          <p:spPr>
            <a:xfrm rot="5400000">
              <a:off x="4377242" y="4081636"/>
              <a:ext cx="43204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rot="5400000">
              <a:off x="7987908" y="4106346"/>
              <a:ext cx="43204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群組 16"/>
          <p:cNvGrpSpPr/>
          <p:nvPr/>
        </p:nvGrpSpPr>
        <p:grpSpPr>
          <a:xfrm>
            <a:off x="1331640" y="1561356"/>
            <a:ext cx="4123299" cy="2304255"/>
            <a:chOff x="6156176" y="2785492"/>
            <a:chExt cx="4123299" cy="2304255"/>
          </a:xfrm>
        </p:grpSpPr>
        <p:sp>
          <p:nvSpPr>
            <p:cNvPr id="12" name="矩形 11"/>
            <p:cNvSpPr/>
            <p:nvPr/>
          </p:nvSpPr>
          <p:spPr>
            <a:xfrm>
              <a:off x="6372200" y="3361556"/>
              <a:ext cx="288032"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9991443" y="3449042"/>
              <a:ext cx="288032" cy="16407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6156176" y="3145532"/>
              <a:ext cx="216024" cy="360040"/>
            </a:xfrm>
            <a:prstGeom prst="rect">
              <a:avLst/>
            </a:prstGeom>
            <a:noFill/>
            <a:ln>
              <a:solidFill>
                <a:srgbClr val="130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9756576" y="2785492"/>
              <a:ext cx="288032" cy="704601"/>
            </a:xfrm>
            <a:prstGeom prst="rect">
              <a:avLst/>
            </a:prstGeom>
            <a:noFill/>
            <a:ln>
              <a:solidFill>
                <a:srgbClr val="130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4" name="群組 23"/>
          <p:cNvGrpSpPr/>
          <p:nvPr/>
        </p:nvGrpSpPr>
        <p:grpSpPr>
          <a:xfrm>
            <a:off x="1907704" y="2353444"/>
            <a:ext cx="2031325" cy="873388"/>
            <a:chOff x="6732240" y="3577580"/>
            <a:chExt cx="2031325" cy="873388"/>
          </a:xfrm>
        </p:grpSpPr>
        <p:cxnSp>
          <p:nvCxnSpPr>
            <p:cNvPr id="20" name="直線單箭頭接點 19"/>
            <p:cNvCxnSpPr>
              <a:stCxn id="23" idx="0"/>
            </p:cNvCxnSpPr>
            <p:nvPr/>
          </p:nvCxnSpPr>
          <p:spPr>
            <a:xfrm rot="16200000" flipV="1">
              <a:off x="7348084" y="3681816"/>
              <a:ext cx="504056" cy="29558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3" name="文字方塊 22"/>
            <p:cNvSpPr txBox="1"/>
            <p:nvPr/>
          </p:nvSpPr>
          <p:spPr>
            <a:xfrm>
              <a:off x="6732240" y="4081636"/>
              <a:ext cx="2031325" cy="369332"/>
            </a:xfrm>
            <a:prstGeom prst="rect">
              <a:avLst/>
            </a:prstGeom>
            <a:noFill/>
          </p:spPr>
          <p:txBody>
            <a:bodyPr wrap="none" rtlCol="0">
              <a:spAutoFit/>
            </a:bodyPr>
            <a:lstStyle/>
            <a:p>
              <a:r>
                <a:rPr lang="zh-TW" altLang="en-US" dirty="0" smtClean="0"/>
                <a:t>此時次眼牆發展中</a:t>
              </a:r>
              <a:endParaRPr lang="zh-TW" altLang="en-US" dirty="0"/>
            </a:p>
          </p:txBody>
        </p:sp>
      </p:grpSp>
      <p:sp>
        <p:nvSpPr>
          <p:cNvPr id="27" name="文字方塊 26"/>
          <p:cNvSpPr txBox="1"/>
          <p:nvPr/>
        </p:nvSpPr>
        <p:spPr>
          <a:xfrm>
            <a:off x="2267744" y="4009628"/>
            <a:ext cx="2130711" cy="400110"/>
          </a:xfrm>
          <a:prstGeom prst="rect">
            <a:avLst/>
          </a:prstGeom>
          <a:noFill/>
        </p:spPr>
        <p:txBody>
          <a:bodyPr wrap="none" rtlCol="0">
            <a:spAutoFit/>
          </a:bodyPr>
          <a:lstStyle/>
          <a:p>
            <a:r>
              <a:rPr lang="en-US" altLang="zh-TW" sz="2000" dirty="0" smtClean="0">
                <a:solidFill>
                  <a:srgbClr val="FF0000"/>
                </a:solidFill>
              </a:rPr>
              <a:t>EMFD</a:t>
            </a:r>
            <a:r>
              <a:rPr lang="zh-TW" altLang="en-US" sz="2000" dirty="0" smtClean="0">
                <a:solidFill>
                  <a:srgbClr val="FF0000"/>
                </a:solidFill>
              </a:rPr>
              <a:t>作用不顯著</a:t>
            </a:r>
            <a:endParaRPr lang="zh-TW" altLang="en-US" sz="2000" dirty="0">
              <a:solidFill>
                <a:srgbClr val="FF0000"/>
              </a:solidFill>
            </a:endParaRPr>
          </a:p>
        </p:txBody>
      </p:sp>
      <p:sp>
        <p:nvSpPr>
          <p:cNvPr id="22" name="文字方塊 21"/>
          <p:cNvSpPr txBox="1"/>
          <p:nvPr/>
        </p:nvSpPr>
        <p:spPr>
          <a:xfrm>
            <a:off x="4974572" y="5017740"/>
            <a:ext cx="728084" cy="369332"/>
          </a:xfrm>
          <a:prstGeom prst="rect">
            <a:avLst/>
          </a:prstGeom>
          <a:noFill/>
        </p:spPr>
        <p:txBody>
          <a:bodyPr wrap="none" rtlCol="0">
            <a:spAutoFit/>
          </a:bodyPr>
          <a:lstStyle/>
          <a:p>
            <a:r>
              <a:rPr lang="en-US" altLang="zh-TW" dirty="0" smtClean="0">
                <a:solidFill>
                  <a:srgbClr val="FF0000"/>
                </a:solidFill>
              </a:rPr>
              <a:t>RMW</a:t>
            </a:r>
            <a:endParaRPr lang="zh-TW" altLang="en-US" dirty="0">
              <a:solidFill>
                <a:srgbClr val="FF0000"/>
              </a:solidFill>
            </a:endParaRPr>
          </a:p>
        </p:txBody>
      </p:sp>
      <p:grpSp>
        <p:nvGrpSpPr>
          <p:cNvPr id="29" name="群組 28"/>
          <p:cNvGrpSpPr/>
          <p:nvPr/>
        </p:nvGrpSpPr>
        <p:grpSpPr>
          <a:xfrm>
            <a:off x="2123728" y="1849388"/>
            <a:ext cx="5904656" cy="576064"/>
            <a:chOff x="2123728" y="1849388"/>
            <a:chExt cx="5904656" cy="576064"/>
          </a:xfrm>
        </p:grpSpPr>
        <p:sp>
          <p:nvSpPr>
            <p:cNvPr id="26" name="矩形 25"/>
            <p:cNvSpPr/>
            <p:nvPr/>
          </p:nvSpPr>
          <p:spPr>
            <a:xfrm>
              <a:off x="2123728" y="1849388"/>
              <a:ext cx="2304256" cy="576064"/>
            </a:xfrm>
            <a:prstGeom prst="rect">
              <a:avLst/>
            </a:prstGeom>
            <a:noFill/>
            <a:ln>
              <a:solidFill>
                <a:srgbClr val="130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5724128" y="1849388"/>
              <a:ext cx="2304256" cy="576064"/>
            </a:xfrm>
            <a:prstGeom prst="rect">
              <a:avLst/>
            </a:prstGeom>
            <a:noFill/>
            <a:ln>
              <a:solidFill>
                <a:srgbClr val="130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fade">
                                      <p:cBhvr>
                                        <p:cTn id="15" dur="500"/>
                                        <p:tgtEl>
                                          <p:spTgt spid="2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22">
                                            <p:txEl>
                                              <p:pRg st="0" end="0"/>
                                            </p:txEl>
                                          </p:spTgt>
                                        </p:tgtEl>
                                      </p:cBhvr>
                                    </p:animEffect>
                                    <p:set>
                                      <p:cBhvr>
                                        <p:cTn id="23" dur="1" fill="hold">
                                          <p:stCondLst>
                                            <p:cond delay="499"/>
                                          </p:stCondLst>
                                        </p:cTn>
                                        <p:tgtEl>
                                          <p:spTgt spid="22">
                                            <p:txEl>
                                              <p:pRg st="0" end="0"/>
                                            </p:txEl>
                                          </p:spTgt>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2"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solidFill>
                  <a:srgbClr val="FFFF00"/>
                </a:solidFill>
                <a:latin typeface="+mj-ea"/>
              </a:rPr>
              <a:t>簡介</a:t>
            </a:r>
            <a:endParaRPr lang="zh-TW" altLang="en-US" b="1" dirty="0">
              <a:solidFill>
                <a:srgbClr val="FFFF00"/>
              </a:solidFill>
              <a:latin typeface="+mj-ea"/>
            </a:endParaRPr>
          </a:p>
        </p:txBody>
      </p:sp>
      <p:sp>
        <p:nvSpPr>
          <p:cNvPr id="3" name="內容版面配置區 2"/>
          <p:cNvSpPr>
            <a:spLocks noGrp="1"/>
          </p:cNvSpPr>
          <p:nvPr>
            <p:ph idx="1"/>
          </p:nvPr>
        </p:nvSpPr>
        <p:spPr/>
        <p:txBody>
          <a:bodyPr>
            <a:normAutofit/>
          </a:bodyPr>
          <a:lstStyle/>
          <a:p>
            <a:r>
              <a:rPr lang="zh-TW" altLang="en-US" dirty="0" smtClean="0">
                <a:solidFill>
                  <a:schemeClr val="bg1"/>
                </a:solidFill>
                <a:latin typeface="+mn-ea"/>
              </a:rPr>
              <a:t>成熟之</a:t>
            </a:r>
            <a:r>
              <a:rPr lang="en-US" altLang="zh-TW" dirty="0" smtClean="0">
                <a:solidFill>
                  <a:schemeClr val="bg1"/>
                </a:solidFill>
                <a:latin typeface="+mn-ea"/>
              </a:rPr>
              <a:t>TC</a:t>
            </a:r>
            <a:r>
              <a:rPr lang="zh-TW" altLang="en-US" dirty="0" smtClean="0">
                <a:solidFill>
                  <a:schemeClr val="bg1"/>
                </a:solidFill>
                <a:latin typeface="+mn-ea"/>
              </a:rPr>
              <a:t>其強度由環境條件：垂直風切、水汽分佈、海溫，及內部動力因素所影響</a:t>
            </a:r>
            <a:endParaRPr lang="en-US" altLang="zh-TW" dirty="0" smtClean="0">
              <a:solidFill>
                <a:schemeClr val="bg1"/>
              </a:solidFill>
              <a:latin typeface="+mn-ea"/>
            </a:endParaRPr>
          </a:p>
          <a:p>
            <a:endParaRPr lang="en-US" altLang="zh-TW" dirty="0" smtClean="0">
              <a:solidFill>
                <a:schemeClr val="bg1"/>
              </a:solidFill>
              <a:latin typeface="+mn-ea"/>
            </a:endParaRPr>
          </a:p>
          <a:p>
            <a:r>
              <a:rPr lang="zh-TW" altLang="en-US" dirty="0" smtClean="0">
                <a:solidFill>
                  <a:schemeClr val="bg1"/>
                </a:solidFill>
                <a:latin typeface="+mn-ea"/>
              </a:rPr>
              <a:t>本研究目的是探討為何有些較強的熱帶氣旋會發展出次眼牆，而有些卻不會，文中主要是利用</a:t>
            </a:r>
            <a:r>
              <a:rPr lang="en-US" altLang="zh-TW" dirty="0" smtClean="0">
                <a:solidFill>
                  <a:schemeClr val="bg1"/>
                </a:solidFill>
                <a:latin typeface="+mn-ea"/>
              </a:rPr>
              <a:t>RAINEX</a:t>
            </a:r>
            <a:r>
              <a:rPr lang="zh-TW" altLang="en-US" dirty="0" smtClean="0">
                <a:solidFill>
                  <a:schemeClr val="bg1"/>
                </a:solidFill>
                <a:latin typeface="+mn-ea"/>
              </a:rPr>
              <a:t>期間觀測、模擬資料，針對五級颶風</a:t>
            </a:r>
            <a:r>
              <a:rPr lang="en-US" altLang="zh-TW" dirty="0" smtClean="0">
                <a:solidFill>
                  <a:schemeClr val="bg1"/>
                </a:solidFill>
                <a:latin typeface="+mn-ea"/>
              </a:rPr>
              <a:t>Katrina</a:t>
            </a:r>
            <a:r>
              <a:rPr lang="zh-TW" altLang="en-US" dirty="0" smtClean="0">
                <a:solidFill>
                  <a:schemeClr val="bg1"/>
                </a:solidFill>
                <a:latin typeface="+mn-ea"/>
              </a:rPr>
              <a:t>、</a:t>
            </a:r>
            <a:r>
              <a:rPr lang="en-US" altLang="zh-TW" dirty="0" smtClean="0">
                <a:solidFill>
                  <a:schemeClr val="bg1"/>
                </a:solidFill>
                <a:latin typeface="+mn-ea"/>
              </a:rPr>
              <a:t>Rita</a:t>
            </a:r>
            <a:r>
              <a:rPr lang="zh-TW" altLang="en-US" dirty="0" smtClean="0">
                <a:solidFill>
                  <a:schemeClr val="bg1"/>
                </a:solidFill>
                <a:latin typeface="+mn-ea"/>
              </a:rPr>
              <a:t>來作分析</a:t>
            </a:r>
            <a:endParaRPr lang="en-US" altLang="zh-TW" dirty="0" smtClean="0">
              <a:solidFill>
                <a:schemeClr val="bg1"/>
              </a:solidFill>
              <a:latin typeface="+mn-ea"/>
            </a:endParaRPr>
          </a:p>
          <a:p>
            <a:endParaRPr lang="en-US" altLang="zh-TW" dirty="0" smtClean="0">
              <a:solidFill>
                <a:schemeClr val="bg1"/>
              </a:solidFill>
              <a:latin typeface="+mj-ea"/>
              <a:ea typeface="+mj-ea"/>
            </a:endParaRPr>
          </a:p>
          <a:p>
            <a:endParaRPr lang="en-US" altLang="zh-TW" dirty="0" smtClean="0">
              <a:solidFill>
                <a:schemeClr val="bg1"/>
              </a:solidFill>
              <a:latin typeface="+mj-ea"/>
              <a:ea typeface="+mj-ea"/>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solidFill>
                  <a:schemeClr val="bg1"/>
                </a:solidFill>
              </a:rPr>
              <a:t>模擬結果分析</a:t>
            </a:r>
            <a:endParaRPr lang="zh-TW" altLang="en-US" dirty="0">
              <a:solidFill>
                <a:schemeClr val="bg1"/>
              </a:solidFill>
            </a:endParaRPr>
          </a:p>
        </p:txBody>
      </p:sp>
      <p:sp>
        <p:nvSpPr>
          <p:cNvPr id="5" name="文字版面配置區 4"/>
          <p:cNvSpPr>
            <a:spLocks noGrp="1"/>
          </p:cNvSpPr>
          <p:nvPr>
            <p:ph type="body" idx="1"/>
          </p:nvPr>
        </p:nvSpPr>
        <p:spPr/>
        <p:txBody>
          <a:bodyPr>
            <a:normAutofit/>
          </a:bodyPr>
          <a:lstStyle/>
          <a:p>
            <a:r>
              <a:rPr lang="en-US" altLang="zh-TW" sz="2400" dirty="0" smtClean="0">
                <a:solidFill>
                  <a:srgbClr val="FFFF00"/>
                </a:solidFill>
                <a:latin typeface="+mj-ea"/>
                <a:ea typeface="+mj-ea"/>
              </a:rPr>
              <a:t>Rita S.E.F.</a:t>
            </a:r>
            <a:endParaRPr lang="zh-TW" altLang="en-US" sz="2400" dirty="0">
              <a:solidFill>
                <a:srgbClr val="FFFF00"/>
              </a:solidFill>
              <a:latin typeface="+mj-ea"/>
              <a:ea typeface="+mj-ea"/>
            </a:endParaRP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solidFill>
                  <a:srgbClr val="FFFF00"/>
                </a:solidFill>
              </a:rPr>
              <a:t>位渦收支</a:t>
            </a:r>
            <a:endParaRPr lang="zh-TW" altLang="en-US" dirty="0"/>
          </a:p>
        </p:txBody>
      </p:sp>
      <p:sp>
        <p:nvSpPr>
          <p:cNvPr id="22" name="內容版面配置區 21"/>
          <p:cNvSpPr>
            <a:spLocks noGrp="1"/>
          </p:cNvSpPr>
          <p:nvPr>
            <p:ph idx="1"/>
          </p:nvPr>
        </p:nvSpPr>
        <p:spPr/>
        <p:txBody>
          <a:bodyPr/>
          <a:lstStyle/>
          <a:p>
            <a:r>
              <a:rPr lang="zh-TW" altLang="en-US" dirty="0" smtClean="0">
                <a:solidFill>
                  <a:schemeClr val="bg1"/>
                </a:solidFill>
              </a:rPr>
              <a:t>將收支方程</a:t>
            </a:r>
            <a:r>
              <a:rPr lang="en-US" altLang="zh-TW" dirty="0" smtClean="0">
                <a:solidFill>
                  <a:schemeClr val="bg1"/>
                </a:solidFill>
              </a:rPr>
              <a:t>(Wang 2002a)</a:t>
            </a:r>
            <a:r>
              <a:rPr lang="zh-TW" altLang="en-US" dirty="0" smtClean="0">
                <a:solidFill>
                  <a:schemeClr val="bg1"/>
                </a:solidFill>
              </a:rPr>
              <a:t>改寫至</a:t>
            </a:r>
            <a:r>
              <a:rPr lang="en-US" altLang="zh-TW" dirty="0" smtClean="0">
                <a:solidFill>
                  <a:schemeClr val="bg1"/>
                </a:solidFill>
              </a:rPr>
              <a:t>z</a:t>
            </a:r>
            <a:r>
              <a:rPr lang="zh-TW" altLang="en-US" dirty="0" smtClean="0">
                <a:solidFill>
                  <a:schemeClr val="bg1"/>
                </a:solidFill>
              </a:rPr>
              <a:t>座標，並採用</a:t>
            </a:r>
            <a:r>
              <a:rPr lang="en-US" altLang="zh-TW" dirty="0" smtClean="0">
                <a:solidFill>
                  <a:schemeClr val="bg1"/>
                </a:solidFill>
              </a:rPr>
              <a:t>Reynolds Decomposition</a:t>
            </a:r>
            <a:r>
              <a:rPr lang="zh-TW" altLang="en-US" dirty="0" smtClean="0">
                <a:solidFill>
                  <a:schemeClr val="bg1"/>
                </a:solidFill>
              </a:rPr>
              <a:t>分解為方位角平均場以及擾動場，忽略摩擦作用</a:t>
            </a:r>
            <a:endParaRPr lang="zh-TW" altLang="en-US" dirty="0">
              <a:solidFill>
                <a:schemeClr val="bg1"/>
              </a:solidFill>
            </a:endParaRPr>
          </a:p>
        </p:txBody>
      </p:sp>
      <p:graphicFrame>
        <p:nvGraphicFramePr>
          <p:cNvPr id="24" name="物件 23"/>
          <p:cNvGraphicFramePr>
            <a:graphicFrameLocks noChangeAspect="1"/>
          </p:cNvGraphicFramePr>
          <p:nvPr/>
        </p:nvGraphicFramePr>
        <p:xfrm>
          <a:off x="1187624" y="3073524"/>
          <a:ext cx="6636675" cy="1296714"/>
        </p:xfrm>
        <a:graphic>
          <a:graphicData uri="http://schemas.openxmlformats.org/presentationml/2006/ole">
            <p:oleObj spid="_x0000_s50179" name="方程式" r:id="rId4" imgW="2273040" imgH="444240" progId="Equation.3">
              <p:embed/>
            </p:oleObj>
          </a:graphicData>
        </a:graphic>
      </p:graphicFrame>
      <p:sp>
        <p:nvSpPr>
          <p:cNvPr id="26" name="文字方塊 25"/>
          <p:cNvSpPr txBox="1"/>
          <p:nvPr/>
        </p:nvSpPr>
        <p:spPr>
          <a:xfrm>
            <a:off x="2123728" y="4153644"/>
            <a:ext cx="1569660" cy="646331"/>
          </a:xfrm>
          <a:prstGeom prst="rect">
            <a:avLst/>
          </a:prstGeom>
          <a:noFill/>
        </p:spPr>
        <p:txBody>
          <a:bodyPr wrap="none" rtlCol="0">
            <a:spAutoFit/>
          </a:bodyPr>
          <a:lstStyle/>
          <a:p>
            <a:r>
              <a:rPr lang="zh-TW" altLang="en-US" dirty="0" smtClean="0">
                <a:solidFill>
                  <a:schemeClr val="bg1"/>
                </a:solidFill>
              </a:rPr>
              <a:t>平均風場造成</a:t>
            </a:r>
            <a:endParaRPr lang="en-US" altLang="zh-TW" dirty="0" smtClean="0">
              <a:solidFill>
                <a:schemeClr val="bg1"/>
              </a:solidFill>
            </a:endParaRPr>
          </a:p>
          <a:p>
            <a:r>
              <a:rPr lang="zh-TW" altLang="en-US" dirty="0" smtClean="0">
                <a:solidFill>
                  <a:schemeClr val="bg1"/>
                </a:solidFill>
              </a:rPr>
              <a:t>之通量輻散</a:t>
            </a:r>
            <a:endParaRPr lang="zh-TW" altLang="en-US" dirty="0">
              <a:solidFill>
                <a:schemeClr val="bg1"/>
              </a:solidFill>
            </a:endParaRPr>
          </a:p>
        </p:txBody>
      </p:sp>
      <p:sp>
        <p:nvSpPr>
          <p:cNvPr id="8" name="文字方塊 7"/>
          <p:cNvSpPr txBox="1"/>
          <p:nvPr/>
        </p:nvSpPr>
        <p:spPr>
          <a:xfrm>
            <a:off x="4211960" y="4585692"/>
            <a:ext cx="3687228" cy="369332"/>
          </a:xfrm>
          <a:prstGeom prst="rect">
            <a:avLst/>
          </a:prstGeom>
          <a:noFill/>
        </p:spPr>
        <p:txBody>
          <a:bodyPr wrap="none" rtlCol="0">
            <a:spAutoFit/>
          </a:bodyPr>
          <a:lstStyle/>
          <a:p>
            <a:r>
              <a:rPr lang="zh-TW" altLang="en-US" dirty="0" smtClean="0">
                <a:solidFill>
                  <a:schemeClr val="bg1"/>
                </a:solidFill>
              </a:rPr>
              <a:t>加熱與垂直渦度同相位即會產生</a:t>
            </a:r>
            <a:r>
              <a:rPr lang="en-US" altLang="zh-TW" dirty="0" smtClean="0">
                <a:solidFill>
                  <a:schemeClr val="bg1"/>
                </a:solidFill>
              </a:rPr>
              <a:t>PV</a:t>
            </a:r>
            <a:endParaRPr lang="zh-TW" altLang="en-US" dirty="0">
              <a:solidFill>
                <a:schemeClr val="bg1"/>
              </a:solidFill>
            </a:endParaRPr>
          </a:p>
        </p:txBody>
      </p:sp>
      <p:sp>
        <p:nvSpPr>
          <p:cNvPr id="9" name="文字方塊 8"/>
          <p:cNvSpPr txBox="1"/>
          <p:nvPr/>
        </p:nvSpPr>
        <p:spPr>
          <a:xfrm>
            <a:off x="251520" y="5068669"/>
            <a:ext cx="3960440" cy="400110"/>
          </a:xfrm>
          <a:prstGeom prst="rect">
            <a:avLst/>
          </a:prstGeom>
          <a:noFill/>
        </p:spPr>
        <p:txBody>
          <a:bodyPr wrap="square" rtlCol="0">
            <a:spAutoFit/>
          </a:bodyPr>
          <a:lstStyle/>
          <a:p>
            <a:r>
              <a:rPr lang="zh-TW" altLang="en-US" sz="2000" dirty="0" smtClean="0">
                <a:solidFill>
                  <a:schemeClr val="bg1"/>
                </a:solidFill>
              </a:rPr>
              <a:t>與向量</a:t>
            </a:r>
            <a:r>
              <a:rPr lang="en-US" altLang="zh-TW" sz="2000" dirty="0" smtClean="0">
                <a:solidFill>
                  <a:schemeClr val="bg1"/>
                </a:solidFill>
              </a:rPr>
              <a:t>v</a:t>
            </a:r>
            <a:r>
              <a:rPr lang="zh-TW" altLang="en-US" sz="2000" dirty="0" smtClean="0">
                <a:solidFill>
                  <a:schemeClr val="bg1"/>
                </a:solidFill>
              </a:rPr>
              <a:t>有關的項僅使</a:t>
            </a:r>
            <a:r>
              <a:rPr lang="en-US" altLang="zh-TW" sz="2000" dirty="0" smtClean="0">
                <a:solidFill>
                  <a:schemeClr val="bg1"/>
                </a:solidFill>
              </a:rPr>
              <a:t>PV</a:t>
            </a:r>
            <a:r>
              <a:rPr lang="zh-TW" altLang="en-US" sz="2000" dirty="0" smtClean="0">
                <a:solidFill>
                  <a:schemeClr val="bg1"/>
                </a:solidFill>
              </a:rPr>
              <a:t>重新分佈</a:t>
            </a:r>
            <a:endParaRPr lang="zh-TW" altLang="en-US" sz="2000" dirty="0">
              <a:solidFill>
                <a:schemeClr val="bg1"/>
              </a:solidFill>
            </a:endParaRPr>
          </a:p>
        </p:txBody>
      </p:sp>
      <p:sp>
        <p:nvSpPr>
          <p:cNvPr id="10" name="矩形 9"/>
          <p:cNvSpPr/>
          <p:nvPr/>
        </p:nvSpPr>
        <p:spPr>
          <a:xfrm>
            <a:off x="6300192" y="3073524"/>
            <a:ext cx="1656184" cy="1368152"/>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solidFill>
                  <a:srgbClr val="FFFF00"/>
                </a:solidFill>
              </a:rPr>
              <a:t>位渦收支</a:t>
            </a:r>
            <a:r>
              <a:rPr lang="en-US" altLang="zh-TW" b="1" dirty="0" smtClean="0">
                <a:solidFill>
                  <a:srgbClr val="FFFF00"/>
                </a:solidFill>
              </a:rPr>
              <a:t>-</a:t>
            </a:r>
            <a:r>
              <a:rPr lang="zh-TW" altLang="en-US" b="1" dirty="0" smtClean="0">
                <a:solidFill>
                  <a:srgbClr val="FFFF00"/>
                </a:solidFill>
              </a:rPr>
              <a:t>內核</a:t>
            </a:r>
            <a:r>
              <a:rPr lang="en-US" altLang="zh-TW" b="1" dirty="0" smtClean="0">
                <a:solidFill>
                  <a:srgbClr val="FFFF00"/>
                </a:solidFill>
              </a:rPr>
              <a:t>1</a:t>
            </a:r>
            <a:endParaRPr lang="zh-TW" altLang="en-US" dirty="0"/>
          </a:p>
        </p:txBody>
      </p:sp>
      <p:sp>
        <p:nvSpPr>
          <p:cNvPr id="3" name="內容版面配置區 2"/>
          <p:cNvSpPr>
            <a:spLocks noGrp="1"/>
          </p:cNvSpPr>
          <p:nvPr>
            <p:ph idx="1"/>
          </p:nvPr>
        </p:nvSpPr>
        <p:spPr>
          <a:xfrm>
            <a:off x="457200" y="4009628"/>
            <a:ext cx="8229600" cy="1705372"/>
          </a:xfrm>
        </p:spPr>
        <p:txBody>
          <a:bodyPr>
            <a:normAutofit fontScale="70000" lnSpcReduction="20000"/>
          </a:bodyPr>
          <a:lstStyle/>
          <a:p>
            <a:r>
              <a:rPr lang="zh-TW" altLang="en-US" dirty="0" smtClean="0">
                <a:solidFill>
                  <a:schemeClr val="bg1"/>
                </a:solidFill>
              </a:rPr>
              <a:t>眼牆的對稱性使得平均場的貢獻較大</a:t>
            </a:r>
            <a:endParaRPr lang="en-US" altLang="zh-TW" dirty="0" smtClean="0">
              <a:solidFill>
                <a:schemeClr val="bg1"/>
              </a:solidFill>
            </a:endParaRPr>
          </a:p>
          <a:p>
            <a:r>
              <a:rPr lang="zh-TW" altLang="en-US" dirty="0" smtClean="0">
                <a:solidFill>
                  <a:schemeClr val="bg1"/>
                </a:solidFill>
              </a:rPr>
              <a:t>由於</a:t>
            </a:r>
            <a:r>
              <a:rPr lang="en-US" altLang="zh-TW" dirty="0" smtClean="0">
                <a:solidFill>
                  <a:schemeClr val="bg1"/>
                </a:solidFill>
              </a:rPr>
              <a:t>Katrina</a:t>
            </a:r>
            <a:r>
              <a:rPr lang="zh-TW" altLang="en-US" dirty="0" smtClean="0">
                <a:solidFill>
                  <a:schemeClr val="bg1"/>
                </a:solidFill>
              </a:rPr>
              <a:t>較強，其內核產生之</a:t>
            </a:r>
            <a:r>
              <a:rPr lang="en-US" altLang="zh-TW" dirty="0" smtClean="0">
                <a:solidFill>
                  <a:schemeClr val="bg1"/>
                </a:solidFill>
              </a:rPr>
              <a:t>PV</a:t>
            </a:r>
            <a:r>
              <a:rPr lang="zh-TW" altLang="en-US" dirty="0" smtClean="0">
                <a:solidFill>
                  <a:schemeClr val="bg1"/>
                </a:solidFill>
              </a:rPr>
              <a:t>值也較高</a:t>
            </a:r>
            <a:r>
              <a:rPr lang="en-US" altLang="zh-TW" dirty="0" smtClean="0">
                <a:solidFill>
                  <a:schemeClr val="bg1"/>
                </a:solidFill>
              </a:rPr>
              <a:t>(</a:t>
            </a:r>
            <a:r>
              <a:rPr lang="zh-TW" altLang="en-US" dirty="0" smtClean="0">
                <a:solidFill>
                  <a:schemeClr val="bg1"/>
                </a:solidFill>
              </a:rPr>
              <a:t>最大到</a:t>
            </a:r>
            <a:r>
              <a:rPr lang="en-US" altLang="zh-TW" dirty="0" smtClean="0">
                <a:solidFill>
                  <a:schemeClr val="bg1"/>
                </a:solidFill>
              </a:rPr>
              <a:t>50PVU)</a:t>
            </a:r>
          </a:p>
          <a:p>
            <a:r>
              <a:rPr lang="zh-TW" altLang="en-US" dirty="0" smtClean="0">
                <a:solidFill>
                  <a:schemeClr val="bg1"/>
                </a:solidFill>
              </a:rPr>
              <a:t>眼牆內側的沈降冷卻造成這個負值</a:t>
            </a:r>
            <a:endParaRPr lang="en-US" altLang="zh-TW" dirty="0" smtClean="0">
              <a:solidFill>
                <a:schemeClr val="bg1"/>
              </a:solidFill>
            </a:endParaRPr>
          </a:p>
          <a:p>
            <a:r>
              <a:rPr lang="zh-TW" altLang="en-US" dirty="0" smtClean="0">
                <a:solidFill>
                  <a:schemeClr val="bg1"/>
                </a:solidFill>
              </a:rPr>
              <a:t>擾動場對收支影響在眼牆中心為負，眼牆邊緣為正，表示有向內傳遞</a:t>
            </a:r>
            <a:r>
              <a:rPr lang="en-US" altLang="zh-TW" dirty="0" smtClean="0">
                <a:solidFill>
                  <a:schemeClr val="bg1"/>
                </a:solidFill>
              </a:rPr>
              <a:t>(PV Mixing)/</a:t>
            </a:r>
            <a:r>
              <a:rPr lang="zh-TW" altLang="en-US" dirty="0" smtClean="0">
                <a:solidFill>
                  <a:schemeClr val="bg1"/>
                </a:solidFill>
              </a:rPr>
              <a:t>向外傳遞之作用</a:t>
            </a:r>
            <a:r>
              <a:rPr lang="en-US" altLang="zh-TW" dirty="0" smtClean="0">
                <a:solidFill>
                  <a:schemeClr val="bg1"/>
                </a:solidFill>
              </a:rPr>
              <a:t>(VRWs)</a:t>
            </a:r>
            <a:endParaRPr lang="zh-TW" altLang="en-US" dirty="0">
              <a:solidFill>
                <a:schemeClr val="bg1"/>
              </a:solidFill>
            </a:endParaRPr>
          </a:p>
        </p:txBody>
      </p:sp>
      <p:pic>
        <p:nvPicPr>
          <p:cNvPr id="55298" name="Picture 2"/>
          <p:cNvPicPr>
            <a:picLocks noChangeAspect="1" noChangeArrowheads="1"/>
          </p:cNvPicPr>
          <p:nvPr/>
        </p:nvPicPr>
        <p:blipFill>
          <a:blip r:embed="rId4" cstate="print"/>
          <a:srcRect/>
          <a:stretch>
            <a:fillRect/>
          </a:stretch>
        </p:blipFill>
        <p:spPr bwMode="auto">
          <a:xfrm>
            <a:off x="0" y="1345332"/>
            <a:ext cx="9057566" cy="2620612"/>
          </a:xfrm>
          <a:prstGeom prst="rect">
            <a:avLst/>
          </a:prstGeom>
          <a:noFill/>
          <a:ln w="9525">
            <a:noFill/>
            <a:miter lim="800000"/>
            <a:headEnd/>
            <a:tailEnd/>
          </a:ln>
        </p:spPr>
      </p:pic>
      <p:cxnSp>
        <p:nvCxnSpPr>
          <p:cNvPr id="9" name="直線接點 8"/>
          <p:cNvCxnSpPr/>
          <p:nvPr/>
        </p:nvCxnSpPr>
        <p:spPr>
          <a:xfrm>
            <a:off x="539552" y="1705372"/>
            <a:ext cx="8136904"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5724128" y="265212"/>
            <a:ext cx="2783326" cy="923330"/>
          </a:xfrm>
          <a:prstGeom prst="rect">
            <a:avLst/>
          </a:prstGeom>
          <a:noFill/>
        </p:spPr>
        <p:txBody>
          <a:bodyPr wrap="none" rtlCol="0">
            <a:spAutoFit/>
          </a:bodyPr>
          <a:lstStyle/>
          <a:p>
            <a:r>
              <a:rPr lang="zh-TW" altLang="en-US" dirty="0" smtClean="0">
                <a:solidFill>
                  <a:schemeClr val="bg1"/>
                </a:solidFill>
              </a:rPr>
              <a:t>點線：平均降雨率</a:t>
            </a:r>
            <a:endParaRPr lang="en-US" altLang="zh-TW" dirty="0" smtClean="0">
              <a:solidFill>
                <a:schemeClr val="bg1"/>
              </a:solidFill>
            </a:endParaRPr>
          </a:p>
          <a:p>
            <a:r>
              <a:rPr lang="zh-TW" altLang="en-US" dirty="0" smtClean="0">
                <a:solidFill>
                  <a:schemeClr val="bg1"/>
                </a:solidFill>
              </a:rPr>
              <a:t>虛線：</a:t>
            </a:r>
            <a:r>
              <a:rPr lang="en-US" altLang="zh-TW" dirty="0" smtClean="0">
                <a:solidFill>
                  <a:schemeClr val="bg1"/>
                </a:solidFill>
              </a:rPr>
              <a:t>PV</a:t>
            </a:r>
          </a:p>
          <a:p>
            <a:r>
              <a:rPr lang="zh-TW" altLang="en-US" dirty="0" smtClean="0">
                <a:solidFill>
                  <a:schemeClr val="bg1"/>
                </a:solidFill>
              </a:rPr>
              <a:t>實線：</a:t>
            </a:r>
            <a:r>
              <a:rPr lang="en-US" altLang="zh-TW" dirty="0" smtClean="0">
                <a:solidFill>
                  <a:schemeClr val="bg1"/>
                </a:solidFill>
              </a:rPr>
              <a:t>PV Generation Rate</a:t>
            </a:r>
            <a:endParaRPr lang="zh-TW" altLang="en-US" dirty="0">
              <a:solidFill>
                <a:schemeClr val="bg1"/>
              </a:solidFill>
            </a:endParaRPr>
          </a:p>
        </p:txBody>
      </p:sp>
      <p:sp>
        <p:nvSpPr>
          <p:cNvPr id="11" name="矩形 10"/>
          <p:cNvSpPr/>
          <p:nvPr/>
        </p:nvSpPr>
        <p:spPr>
          <a:xfrm>
            <a:off x="2123728" y="1921396"/>
            <a:ext cx="936104" cy="5040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2267744" y="1489348"/>
            <a:ext cx="1728192" cy="237626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1" name="群組 20"/>
          <p:cNvGrpSpPr/>
          <p:nvPr/>
        </p:nvGrpSpPr>
        <p:grpSpPr>
          <a:xfrm>
            <a:off x="1907704" y="2641476"/>
            <a:ext cx="2016224" cy="1008112"/>
            <a:chOff x="1907704" y="2641476"/>
            <a:chExt cx="2016224" cy="1008112"/>
          </a:xfrm>
        </p:grpSpPr>
        <p:sp>
          <p:nvSpPr>
            <p:cNvPr id="13" name="矩形 12"/>
            <p:cNvSpPr/>
            <p:nvPr/>
          </p:nvSpPr>
          <p:spPr>
            <a:xfrm>
              <a:off x="2843808" y="3145532"/>
              <a:ext cx="576064" cy="5040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3347864" y="2641476"/>
              <a:ext cx="576064" cy="5040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1907704" y="2641476"/>
              <a:ext cx="576064" cy="5040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aphicFrame>
        <p:nvGraphicFramePr>
          <p:cNvPr id="55301" name="Object 3"/>
          <p:cNvGraphicFramePr>
            <a:graphicFrameLocks noChangeAspect="1"/>
          </p:cNvGraphicFramePr>
          <p:nvPr/>
        </p:nvGraphicFramePr>
        <p:xfrm>
          <a:off x="6875463" y="1417638"/>
          <a:ext cx="720725" cy="649287"/>
        </p:xfrm>
        <a:graphic>
          <a:graphicData uri="http://schemas.openxmlformats.org/presentationml/2006/ole">
            <p:oleObj spid="_x0000_s55301" name="方程式" r:id="rId5" imgW="342720" imgH="444240" progId="Equation.3">
              <p:embed/>
            </p:oleObj>
          </a:graphicData>
        </a:graphic>
      </p:graphicFrame>
      <p:graphicFrame>
        <p:nvGraphicFramePr>
          <p:cNvPr id="55302" name="Object 4"/>
          <p:cNvGraphicFramePr>
            <a:graphicFrameLocks noChangeAspect="1"/>
          </p:cNvGraphicFramePr>
          <p:nvPr/>
        </p:nvGraphicFramePr>
        <p:xfrm>
          <a:off x="6732588" y="2425700"/>
          <a:ext cx="915987" cy="647700"/>
        </p:xfrm>
        <a:graphic>
          <a:graphicData uri="http://schemas.openxmlformats.org/presentationml/2006/ole">
            <p:oleObj spid="_x0000_s55302" name="方程式" r:id="rId6" imgW="533160" imgH="419040" progId="Equation.3">
              <p:embed/>
            </p:oleObj>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p:cNvPicPr>
            <a:picLocks noChangeAspect="1" noChangeArrowheads="1"/>
          </p:cNvPicPr>
          <p:nvPr/>
        </p:nvPicPr>
        <p:blipFill>
          <a:blip r:embed="rId4" cstate="print"/>
          <a:srcRect/>
          <a:stretch>
            <a:fillRect/>
          </a:stretch>
        </p:blipFill>
        <p:spPr bwMode="auto">
          <a:xfrm>
            <a:off x="72008" y="1336460"/>
            <a:ext cx="9036496" cy="2601160"/>
          </a:xfrm>
          <a:prstGeom prst="rect">
            <a:avLst/>
          </a:prstGeom>
          <a:noFill/>
          <a:ln w="9525">
            <a:noFill/>
            <a:miter lim="800000"/>
            <a:headEnd/>
            <a:tailEnd/>
          </a:ln>
        </p:spPr>
      </p:pic>
      <p:sp>
        <p:nvSpPr>
          <p:cNvPr id="2" name="標題 1"/>
          <p:cNvSpPr>
            <a:spLocks noGrp="1"/>
          </p:cNvSpPr>
          <p:nvPr>
            <p:ph type="title"/>
          </p:nvPr>
        </p:nvSpPr>
        <p:spPr/>
        <p:txBody>
          <a:bodyPr/>
          <a:lstStyle/>
          <a:p>
            <a:pPr algn="l"/>
            <a:r>
              <a:rPr lang="zh-TW" altLang="en-US" b="1" dirty="0" smtClean="0">
                <a:solidFill>
                  <a:srgbClr val="FFFF00"/>
                </a:solidFill>
              </a:rPr>
              <a:t>位渦收支</a:t>
            </a:r>
            <a:r>
              <a:rPr lang="en-US" altLang="zh-TW" b="1" dirty="0" smtClean="0">
                <a:solidFill>
                  <a:srgbClr val="FFFF00"/>
                </a:solidFill>
              </a:rPr>
              <a:t>-</a:t>
            </a:r>
            <a:r>
              <a:rPr lang="zh-TW" altLang="en-US" b="1" dirty="0" smtClean="0">
                <a:solidFill>
                  <a:srgbClr val="FFFF00"/>
                </a:solidFill>
              </a:rPr>
              <a:t>內核</a:t>
            </a:r>
            <a:r>
              <a:rPr lang="en-US" altLang="zh-TW" b="1" dirty="0" smtClean="0">
                <a:solidFill>
                  <a:srgbClr val="FFFF00"/>
                </a:solidFill>
              </a:rPr>
              <a:t>2</a:t>
            </a:r>
            <a:endParaRPr lang="zh-TW" altLang="en-US" dirty="0"/>
          </a:p>
        </p:txBody>
      </p:sp>
      <p:sp>
        <p:nvSpPr>
          <p:cNvPr id="3" name="內容版面配置區 2"/>
          <p:cNvSpPr>
            <a:spLocks noGrp="1"/>
          </p:cNvSpPr>
          <p:nvPr>
            <p:ph idx="1"/>
          </p:nvPr>
        </p:nvSpPr>
        <p:spPr>
          <a:xfrm>
            <a:off x="457200" y="4009628"/>
            <a:ext cx="8229600" cy="1705372"/>
          </a:xfrm>
        </p:spPr>
        <p:txBody>
          <a:bodyPr>
            <a:normAutofit/>
          </a:bodyPr>
          <a:lstStyle/>
          <a:p>
            <a:r>
              <a:rPr lang="zh-TW" altLang="en-US" sz="2200" dirty="0" smtClean="0">
                <a:solidFill>
                  <a:schemeClr val="bg1"/>
                </a:solidFill>
              </a:rPr>
              <a:t>由較高的</a:t>
            </a:r>
            <a:r>
              <a:rPr lang="en-US" altLang="zh-TW" sz="2200" dirty="0" smtClean="0">
                <a:solidFill>
                  <a:schemeClr val="bg1"/>
                </a:solidFill>
              </a:rPr>
              <a:t>PV</a:t>
            </a:r>
            <a:r>
              <a:rPr lang="zh-TW" altLang="en-US" sz="2200" dirty="0" smtClean="0">
                <a:solidFill>
                  <a:schemeClr val="bg1"/>
                </a:solidFill>
              </a:rPr>
              <a:t>生成率可看出</a:t>
            </a:r>
            <a:r>
              <a:rPr lang="en-US" altLang="zh-TW" sz="2200" dirty="0" smtClean="0">
                <a:solidFill>
                  <a:schemeClr val="bg1"/>
                </a:solidFill>
              </a:rPr>
              <a:t>Katrina</a:t>
            </a:r>
            <a:r>
              <a:rPr lang="zh-TW" altLang="en-US" sz="2200" dirty="0" smtClean="0">
                <a:solidFill>
                  <a:schemeClr val="bg1"/>
                </a:solidFill>
              </a:rPr>
              <a:t>增強得較快，其風眼中的</a:t>
            </a:r>
            <a:r>
              <a:rPr lang="en-US" altLang="zh-TW" sz="2200" dirty="0" smtClean="0">
                <a:solidFill>
                  <a:schemeClr val="bg1"/>
                </a:solidFill>
              </a:rPr>
              <a:t>PV</a:t>
            </a:r>
            <a:r>
              <a:rPr lang="zh-TW" altLang="en-US" sz="2200" dirty="0" smtClean="0">
                <a:solidFill>
                  <a:schemeClr val="bg1"/>
                </a:solidFill>
              </a:rPr>
              <a:t>值也較高</a:t>
            </a:r>
            <a:endParaRPr lang="zh-TW" altLang="en-US" sz="2200" dirty="0">
              <a:solidFill>
                <a:schemeClr val="bg1"/>
              </a:solidFill>
            </a:endParaRPr>
          </a:p>
        </p:txBody>
      </p:sp>
      <p:graphicFrame>
        <p:nvGraphicFramePr>
          <p:cNvPr id="55299" name="Object 3"/>
          <p:cNvGraphicFramePr>
            <a:graphicFrameLocks noChangeAspect="1"/>
          </p:cNvGraphicFramePr>
          <p:nvPr/>
        </p:nvGraphicFramePr>
        <p:xfrm>
          <a:off x="6876256" y="1417340"/>
          <a:ext cx="720080" cy="648916"/>
        </p:xfrm>
        <a:graphic>
          <a:graphicData uri="http://schemas.openxmlformats.org/presentationml/2006/ole">
            <p:oleObj spid="_x0000_s57346" name="方程式" r:id="rId5" imgW="342720" imgH="444240" progId="Equation.3">
              <p:embed/>
            </p:oleObj>
          </a:graphicData>
        </a:graphic>
      </p:graphicFrame>
      <p:graphicFrame>
        <p:nvGraphicFramePr>
          <p:cNvPr id="55300" name="Object 4"/>
          <p:cNvGraphicFramePr>
            <a:graphicFrameLocks noChangeAspect="1"/>
          </p:cNvGraphicFramePr>
          <p:nvPr/>
        </p:nvGraphicFramePr>
        <p:xfrm>
          <a:off x="6732240" y="2425452"/>
          <a:ext cx="916212" cy="648072"/>
        </p:xfrm>
        <a:graphic>
          <a:graphicData uri="http://schemas.openxmlformats.org/presentationml/2006/ole">
            <p:oleObj spid="_x0000_s57347" name="方程式" r:id="rId6" imgW="533160" imgH="419040" progId="Equation.3">
              <p:embed/>
            </p:oleObj>
          </a:graphicData>
        </a:graphic>
      </p:graphicFrame>
      <p:sp>
        <p:nvSpPr>
          <p:cNvPr id="10" name="文字方塊 9"/>
          <p:cNvSpPr txBox="1"/>
          <p:nvPr/>
        </p:nvSpPr>
        <p:spPr>
          <a:xfrm>
            <a:off x="5724128" y="265212"/>
            <a:ext cx="2783326" cy="923330"/>
          </a:xfrm>
          <a:prstGeom prst="rect">
            <a:avLst/>
          </a:prstGeom>
          <a:noFill/>
        </p:spPr>
        <p:txBody>
          <a:bodyPr wrap="none" rtlCol="0">
            <a:spAutoFit/>
          </a:bodyPr>
          <a:lstStyle/>
          <a:p>
            <a:r>
              <a:rPr lang="zh-TW" altLang="en-US" dirty="0" smtClean="0">
                <a:solidFill>
                  <a:schemeClr val="bg1"/>
                </a:solidFill>
              </a:rPr>
              <a:t>點線：平均降雨率</a:t>
            </a:r>
            <a:endParaRPr lang="en-US" altLang="zh-TW" dirty="0" smtClean="0">
              <a:solidFill>
                <a:schemeClr val="bg1"/>
              </a:solidFill>
            </a:endParaRPr>
          </a:p>
          <a:p>
            <a:r>
              <a:rPr lang="zh-TW" altLang="en-US" dirty="0" smtClean="0">
                <a:solidFill>
                  <a:schemeClr val="bg1"/>
                </a:solidFill>
              </a:rPr>
              <a:t>虛線：</a:t>
            </a:r>
            <a:r>
              <a:rPr lang="en-US" altLang="zh-TW" dirty="0" smtClean="0">
                <a:solidFill>
                  <a:schemeClr val="bg1"/>
                </a:solidFill>
              </a:rPr>
              <a:t>PV</a:t>
            </a:r>
          </a:p>
          <a:p>
            <a:r>
              <a:rPr lang="zh-TW" altLang="en-US" dirty="0" smtClean="0">
                <a:solidFill>
                  <a:schemeClr val="bg1"/>
                </a:solidFill>
              </a:rPr>
              <a:t>實線：</a:t>
            </a:r>
            <a:r>
              <a:rPr lang="en-US" altLang="zh-TW" dirty="0" smtClean="0">
                <a:solidFill>
                  <a:schemeClr val="bg1"/>
                </a:solidFill>
              </a:rPr>
              <a:t>PV Generation Rate</a:t>
            </a:r>
            <a:endParaRPr lang="zh-TW" altLang="en-US"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p:cNvPicPr>
            <a:picLocks noChangeAspect="1" noChangeArrowheads="1"/>
          </p:cNvPicPr>
          <p:nvPr/>
        </p:nvPicPr>
        <p:blipFill>
          <a:blip r:embed="rId4" cstate="print"/>
          <a:srcRect/>
          <a:stretch>
            <a:fillRect/>
          </a:stretch>
        </p:blipFill>
        <p:spPr bwMode="auto">
          <a:xfrm>
            <a:off x="72008" y="1328738"/>
            <a:ext cx="9036496" cy="2721120"/>
          </a:xfrm>
          <a:prstGeom prst="rect">
            <a:avLst/>
          </a:prstGeom>
          <a:noFill/>
          <a:ln w="9525">
            <a:noFill/>
            <a:miter lim="800000"/>
            <a:headEnd/>
            <a:tailEnd/>
          </a:ln>
        </p:spPr>
      </p:pic>
      <p:sp>
        <p:nvSpPr>
          <p:cNvPr id="2" name="標題 1"/>
          <p:cNvSpPr>
            <a:spLocks noGrp="1"/>
          </p:cNvSpPr>
          <p:nvPr>
            <p:ph type="title"/>
          </p:nvPr>
        </p:nvSpPr>
        <p:spPr/>
        <p:txBody>
          <a:bodyPr/>
          <a:lstStyle/>
          <a:p>
            <a:pPr algn="l"/>
            <a:r>
              <a:rPr lang="zh-TW" altLang="en-US" b="1" dirty="0" smtClean="0">
                <a:solidFill>
                  <a:srgbClr val="FFFF00"/>
                </a:solidFill>
              </a:rPr>
              <a:t>位渦收支</a:t>
            </a:r>
            <a:r>
              <a:rPr lang="en-US" altLang="zh-TW" b="1" dirty="0" smtClean="0">
                <a:solidFill>
                  <a:srgbClr val="FFFF00"/>
                </a:solidFill>
              </a:rPr>
              <a:t>-</a:t>
            </a:r>
            <a:r>
              <a:rPr lang="zh-TW" altLang="en-US" b="1" dirty="0" smtClean="0">
                <a:solidFill>
                  <a:srgbClr val="FFFF00"/>
                </a:solidFill>
              </a:rPr>
              <a:t>內核</a:t>
            </a:r>
            <a:r>
              <a:rPr lang="en-US" altLang="zh-TW" b="1" dirty="0" smtClean="0">
                <a:solidFill>
                  <a:srgbClr val="FFFF00"/>
                </a:solidFill>
              </a:rPr>
              <a:t>3</a:t>
            </a:r>
            <a:endParaRPr lang="zh-TW" altLang="en-US" dirty="0"/>
          </a:p>
        </p:txBody>
      </p:sp>
      <p:sp>
        <p:nvSpPr>
          <p:cNvPr id="3" name="內容版面配置區 2"/>
          <p:cNvSpPr>
            <a:spLocks noGrp="1"/>
          </p:cNvSpPr>
          <p:nvPr>
            <p:ph idx="1"/>
          </p:nvPr>
        </p:nvSpPr>
        <p:spPr>
          <a:xfrm>
            <a:off x="457200" y="4009628"/>
            <a:ext cx="8229600" cy="1705372"/>
          </a:xfrm>
        </p:spPr>
        <p:txBody>
          <a:bodyPr>
            <a:normAutofit/>
          </a:bodyPr>
          <a:lstStyle/>
          <a:p>
            <a:r>
              <a:rPr lang="zh-TW" altLang="en-US" sz="2200" dirty="0" smtClean="0">
                <a:solidFill>
                  <a:schemeClr val="bg1"/>
                </a:solidFill>
              </a:rPr>
              <a:t>（此時為</a:t>
            </a:r>
            <a:r>
              <a:rPr lang="en-US" altLang="zh-TW" sz="2200" dirty="0" smtClean="0">
                <a:solidFill>
                  <a:schemeClr val="bg1"/>
                </a:solidFill>
              </a:rPr>
              <a:t>EWRC</a:t>
            </a:r>
            <a:r>
              <a:rPr lang="zh-TW" altLang="en-US" sz="2200" dirty="0" smtClean="0">
                <a:solidFill>
                  <a:schemeClr val="bg1"/>
                </a:solidFill>
              </a:rPr>
              <a:t>階段） </a:t>
            </a:r>
            <a:r>
              <a:rPr lang="en-US" altLang="zh-TW" sz="2200" dirty="0" smtClean="0">
                <a:solidFill>
                  <a:schemeClr val="bg1"/>
                </a:solidFill>
              </a:rPr>
              <a:t>Rita</a:t>
            </a:r>
            <a:r>
              <a:rPr lang="zh-TW" altLang="en-US" sz="2200" dirty="0" smtClean="0">
                <a:solidFill>
                  <a:schemeClr val="bg1"/>
                </a:solidFill>
              </a:rPr>
              <a:t>的主眼牆快速減弱，眼牆中的位渦生成率小於消耗率</a:t>
            </a:r>
            <a:endParaRPr lang="zh-TW" altLang="en-US" sz="2200" dirty="0">
              <a:solidFill>
                <a:schemeClr val="bg1"/>
              </a:solidFill>
            </a:endParaRPr>
          </a:p>
        </p:txBody>
      </p:sp>
      <p:graphicFrame>
        <p:nvGraphicFramePr>
          <p:cNvPr id="55299" name="Object 3"/>
          <p:cNvGraphicFramePr>
            <a:graphicFrameLocks noChangeAspect="1"/>
          </p:cNvGraphicFramePr>
          <p:nvPr/>
        </p:nvGraphicFramePr>
        <p:xfrm>
          <a:off x="6876256" y="1417340"/>
          <a:ext cx="720080" cy="648916"/>
        </p:xfrm>
        <a:graphic>
          <a:graphicData uri="http://schemas.openxmlformats.org/presentationml/2006/ole">
            <p:oleObj spid="_x0000_s58370" name="方程式" r:id="rId5" imgW="342720" imgH="444240" progId="Equation.3">
              <p:embed/>
            </p:oleObj>
          </a:graphicData>
        </a:graphic>
      </p:graphicFrame>
      <p:graphicFrame>
        <p:nvGraphicFramePr>
          <p:cNvPr id="55300" name="Object 4"/>
          <p:cNvGraphicFramePr>
            <a:graphicFrameLocks noChangeAspect="1"/>
          </p:cNvGraphicFramePr>
          <p:nvPr/>
        </p:nvGraphicFramePr>
        <p:xfrm>
          <a:off x="6732240" y="2425452"/>
          <a:ext cx="916212" cy="648072"/>
        </p:xfrm>
        <a:graphic>
          <a:graphicData uri="http://schemas.openxmlformats.org/presentationml/2006/ole">
            <p:oleObj spid="_x0000_s58371" name="方程式" r:id="rId6" imgW="533160" imgH="419040" progId="Equation.3">
              <p:embed/>
            </p:oleObj>
          </a:graphicData>
        </a:graphic>
      </p:graphicFrame>
      <p:sp>
        <p:nvSpPr>
          <p:cNvPr id="10" name="文字方塊 9"/>
          <p:cNvSpPr txBox="1"/>
          <p:nvPr/>
        </p:nvSpPr>
        <p:spPr>
          <a:xfrm>
            <a:off x="5724128" y="265212"/>
            <a:ext cx="2783326" cy="923330"/>
          </a:xfrm>
          <a:prstGeom prst="rect">
            <a:avLst/>
          </a:prstGeom>
          <a:noFill/>
        </p:spPr>
        <p:txBody>
          <a:bodyPr wrap="none" rtlCol="0">
            <a:spAutoFit/>
          </a:bodyPr>
          <a:lstStyle/>
          <a:p>
            <a:r>
              <a:rPr lang="zh-TW" altLang="en-US" dirty="0" smtClean="0">
                <a:solidFill>
                  <a:schemeClr val="bg1"/>
                </a:solidFill>
              </a:rPr>
              <a:t>點線：平均降雨率</a:t>
            </a:r>
            <a:endParaRPr lang="en-US" altLang="zh-TW" dirty="0" smtClean="0">
              <a:solidFill>
                <a:schemeClr val="bg1"/>
              </a:solidFill>
            </a:endParaRPr>
          </a:p>
          <a:p>
            <a:r>
              <a:rPr lang="zh-TW" altLang="en-US" dirty="0" smtClean="0">
                <a:solidFill>
                  <a:schemeClr val="bg1"/>
                </a:solidFill>
              </a:rPr>
              <a:t>虛線：</a:t>
            </a:r>
            <a:r>
              <a:rPr lang="en-US" altLang="zh-TW" dirty="0" smtClean="0">
                <a:solidFill>
                  <a:schemeClr val="bg1"/>
                </a:solidFill>
              </a:rPr>
              <a:t>PV</a:t>
            </a:r>
          </a:p>
          <a:p>
            <a:r>
              <a:rPr lang="zh-TW" altLang="en-US" dirty="0" smtClean="0">
                <a:solidFill>
                  <a:schemeClr val="bg1"/>
                </a:solidFill>
              </a:rPr>
              <a:t>實線：</a:t>
            </a:r>
            <a:r>
              <a:rPr lang="en-US" altLang="zh-TW" dirty="0" smtClean="0">
                <a:solidFill>
                  <a:schemeClr val="bg1"/>
                </a:solidFill>
              </a:rPr>
              <a:t>PV Generation Rate</a:t>
            </a:r>
            <a:endParaRPr lang="zh-TW" altLang="en-US" dirty="0">
              <a:solidFill>
                <a:schemeClr val="bg1"/>
              </a:solidFill>
            </a:endParaRPr>
          </a:p>
        </p:txBody>
      </p:sp>
      <p:sp>
        <p:nvSpPr>
          <p:cNvPr id="9" name="矩形 8"/>
          <p:cNvSpPr/>
          <p:nvPr/>
        </p:nvSpPr>
        <p:spPr>
          <a:xfrm>
            <a:off x="3096344" y="1921396"/>
            <a:ext cx="792088" cy="57606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3096344" y="2929508"/>
            <a:ext cx="792088" cy="57606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p:cNvPicPr>
            <a:picLocks noChangeAspect="1" noChangeArrowheads="1"/>
          </p:cNvPicPr>
          <p:nvPr/>
        </p:nvPicPr>
        <p:blipFill>
          <a:blip r:embed="rId3" cstate="print"/>
          <a:srcRect/>
          <a:stretch>
            <a:fillRect/>
          </a:stretch>
        </p:blipFill>
        <p:spPr bwMode="auto">
          <a:xfrm>
            <a:off x="35496" y="1273324"/>
            <a:ext cx="9036496" cy="2796808"/>
          </a:xfrm>
          <a:prstGeom prst="rect">
            <a:avLst/>
          </a:prstGeom>
          <a:noFill/>
          <a:ln w="9525">
            <a:noFill/>
            <a:miter lim="800000"/>
            <a:headEnd/>
            <a:tailEnd/>
          </a:ln>
        </p:spPr>
      </p:pic>
      <p:sp>
        <p:nvSpPr>
          <p:cNvPr id="2" name="標題 1"/>
          <p:cNvSpPr>
            <a:spLocks noGrp="1"/>
          </p:cNvSpPr>
          <p:nvPr>
            <p:ph type="title"/>
          </p:nvPr>
        </p:nvSpPr>
        <p:spPr/>
        <p:txBody>
          <a:bodyPr/>
          <a:lstStyle/>
          <a:p>
            <a:pPr algn="l"/>
            <a:r>
              <a:rPr lang="zh-TW" altLang="en-US" b="1" dirty="0" smtClean="0">
                <a:solidFill>
                  <a:srgbClr val="FFFF00"/>
                </a:solidFill>
              </a:rPr>
              <a:t>位渦收支</a:t>
            </a:r>
            <a:r>
              <a:rPr lang="en-US" altLang="zh-TW" b="1" dirty="0" smtClean="0">
                <a:solidFill>
                  <a:srgbClr val="FFFF00"/>
                </a:solidFill>
              </a:rPr>
              <a:t>-</a:t>
            </a:r>
            <a:r>
              <a:rPr lang="zh-TW" altLang="en-US" b="1" dirty="0" smtClean="0">
                <a:solidFill>
                  <a:srgbClr val="FFFF00"/>
                </a:solidFill>
              </a:rPr>
              <a:t>內核</a:t>
            </a:r>
            <a:r>
              <a:rPr lang="en-US" altLang="zh-TW" b="1" dirty="0" smtClean="0">
                <a:solidFill>
                  <a:srgbClr val="FFFF00"/>
                </a:solidFill>
              </a:rPr>
              <a:t>4</a:t>
            </a:r>
            <a:endParaRPr lang="zh-TW" altLang="en-US" dirty="0"/>
          </a:p>
        </p:txBody>
      </p:sp>
      <p:sp>
        <p:nvSpPr>
          <p:cNvPr id="3" name="內容版面配置區 2"/>
          <p:cNvSpPr>
            <a:spLocks noGrp="1"/>
          </p:cNvSpPr>
          <p:nvPr>
            <p:ph idx="1"/>
          </p:nvPr>
        </p:nvSpPr>
        <p:spPr>
          <a:xfrm>
            <a:off x="457200" y="4009628"/>
            <a:ext cx="8229600" cy="1705372"/>
          </a:xfrm>
        </p:spPr>
        <p:txBody>
          <a:bodyPr>
            <a:normAutofit/>
          </a:bodyPr>
          <a:lstStyle/>
          <a:p>
            <a:r>
              <a:rPr lang="en-US" altLang="zh-TW" sz="2200" dirty="0" smtClean="0">
                <a:solidFill>
                  <a:schemeClr val="bg1"/>
                </a:solidFill>
              </a:rPr>
              <a:t>Rita</a:t>
            </a:r>
            <a:r>
              <a:rPr lang="zh-TW" altLang="en-US" sz="2200" dirty="0" smtClean="0">
                <a:solidFill>
                  <a:schemeClr val="bg1"/>
                </a:solidFill>
              </a:rPr>
              <a:t>之主眼牆消散的差不多，次眼牆處開始有位渦生成，也開始有重新分佈之現象</a:t>
            </a:r>
            <a:endParaRPr lang="zh-TW" altLang="en-US" sz="2200" dirty="0">
              <a:solidFill>
                <a:schemeClr val="bg1"/>
              </a:solidFill>
            </a:endParaRPr>
          </a:p>
        </p:txBody>
      </p:sp>
      <p:sp>
        <p:nvSpPr>
          <p:cNvPr id="10" name="文字方塊 9"/>
          <p:cNvSpPr txBox="1"/>
          <p:nvPr/>
        </p:nvSpPr>
        <p:spPr>
          <a:xfrm>
            <a:off x="5724128" y="265212"/>
            <a:ext cx="2783326" cy="923330"/>
          </a:xfrm>
          <a:prstGeom prst="rect">
            <a:avLst/>
          </a:prstGeom>
          <a:noFill/>
        </p:spPr>
        <p:txBody>
          <a:bodyPr wrap="none" rtlCol="0">
            <a:spAutoFit/>
          </a:bodyPr>
          <a:lstStyle/>
          <a:p>
            <a:r>
              <a:rPr lang="zh-TW" altLang="en-US" dirty="0" smtClean="0">
                <a:solidFill>
                  <a:schemeClr val="bg1"/>
                </a:solidFill>
              </a:rPr>
              <a:t>點線：平均降雨率</a:t>
            </a:r>
            <a:endParaRPr lang="en-US" altLang="zh-TW" dirty="0" smtClean="0">
              <a:solidFill>
                <a:schemeClr val="bg1"/>
              </a:solidFill>
            </a:endParaRPr>
          </a:p>
          <a:p>
            <a:r>
              <a:rPr lang="zh-TW" altLang="en-US" dirty="0" smtClean="0">
                <a:solidFill>
                  <a:schemeClr val="bg1"/>
                </a:solidFill>
              </a:rPr>
              <a:t>虛線：</a:t>
            </a:r>
            <a:r>
              <a:rPr lang="en-US" altLang="zh-TW" dirty="0" smtClean="0">
                <a:solidFill>
                  <a:schemeClr val="bg1"/>
                </a:solidFill>
              </a:rPr>
              <a:t>PV</a:t>
            </a:r>
          </a:p>
          <a:p>
            <a:r>
              <a:rPr lang="zh-TW" altLang="en-US" dirty="0" smtClean="0">
                <a:solidFill>
                  <a:schemeClr val="bg1"/>
                </a:solidFill>
              </a:rPr>
              <a:t>實線：</a:t>
            </a:r>
            <a:r>
              <a:rPr lang="en-US" altLang="zh-TW" dirty="0" smtClean="0">
                <a:solidFill>
                  <a:schemeClr val="bg1"/>
                </a:solidFill>
              </a:rPr>
              <a:t>PV Generation Rate</a:t>
            </a:r>
            <a:endParaRPr lang="zh-TW" altLang="en-US" dirty="0">
              <a:solidFill>
                <a:schemeClr val="bg1"/>
              </a:solidFill>
            </a:endParaRPr>
          </a:p>
        </p:txBody>
      </p:sp>
      <p:sp>
        <p:nvSpPr>
          <p:cNvPr id="12" name="矩形 11"/>
          <p:cNvSpPr/>
          <p:nvPr/>
        </p:nvSpPr>
        <p:spPr>
          <a:xfrm>
            <a:off x="6228184" y="1489348"/>
            <a:ext cx="936104" cy="216024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solidFill>
                  <a:srgbClr val="FFFF00"/>
                </a:solidFill>
              </a:rPr>
              <a:t>位渦收支</a:t>
            </a:r>
            <a:r>
              <a:rPr lang="en-US" altLang="zh-TW" b="1" dirty="0" smtClean="0">
                <a:solidFill>
                  <a:srgbClr val="FFFF00"/>
                </a:solidFill>
              </a:rPr>
              <a:t>-</a:t>
            </a:r>
            <a:r>
              <a:rPr lang="zh-TW" altLang="en-US" b="1" dirty="0" smtClean="0">
                <a:solidFill>
                  <a:srgbClr val="FFFF00"/>
                </a:solidFill>
              </a:rPr>
              <a:t>雨帶</a:t>
            </a:r>
            <a:r>
              <a:rPr lang="en-US" altLang="zh-TW" b="1" dirty="0" smtClean="0">
                <a:solidFill>
                  <a:srgbClr val="FFFF00"/>
                </a:solidFill>
              </a:rPr>
              <a:t>1</a:t>
            </a:r>
            <a:endParaRPr lang="zh-TW" altLang="en-US" dirty="0"/>
          </a:p>
        </p:txBody>
      </p:sp>
      <p:sp>
        <p:nvSpPr>
          <p:cNvPr id="3" name="內容版面配置區 2"/>
          <p:cNvSpPr>
            <a:spLocks noGrp="1"/>
          </p:cNvSpPr>
          <p:nvPr>
            <p:ph idx="1"/>
          </p:nvPr>
        </p:nvSpPr>
        <p:spPr>
          <a:xfrm>
            <a:off x="457200" y="4009628"/>
            <a:ext cx="8229600" cy="1705372"/>
          </a:xfrm>
        </p:spPr>
        <p:txBody>
          <a:bodyPr>
            <a:normAutofit/>
          </a:bodyPr>
          <a:lstStyle/>
          <a:p>
            <a:r>
              <a:rPr lang="en-US" altLang="zh-TW" sz="2200" dirty="0" smtClean="0">
                <a:solidFill>
                  <a:schemeClr val="bg1"/>
                </a:solidFill>
              </a:rPr>
              <a:t>Rita</a:t>
            </a:r>
            <a:r>
              <a:rPr lang="zh-TW" altLang="en-US" sz="2200" dirty="0" smtClean="0">
                <a:solidFill>
                  <a:schemeClr val="bg1"/>
                </a:solidFill>
              </a:rPr>
              <a:t>的位渦生成率在</a:t>
            </a:r>
            <a:r>
              <a:rPr lang="en-US" altLang="zh-TW" sz="2200" dirty="0" smtClean="0">
                <a:solidFill>
                  <a:schemeClr val="bg1"/>
                </a:solidFill>
              </a:rPr>
              <a:t>40km</a:t>
            </a:r>
            <a:r>
              <a:rPr lang="zh-TW" altLang="en-US" sz="2200" dirty="0" smtClean="0">
                <a:solidFill>
                  <a:schemeClr val="bg1"/>
                </a:solidFill>
              </a:rPr>
              <a:t>以外大致都為正值</a:t>
            </a:r>
            <a:endParaRPr lang="en-US" altLang="zh-TW" sz="2200" dirty="0" smtClean="0">
              <a:solidFill>
                <a:schemeClr val="bg1"/>
              </a:solidFill>
            </a:endParaRPr>
          </a:p>
          <a:p>
            <a:r>
              <a:rPr lang="en-US" altLang="zh-TW" sz="2200" dirty="0" smtClean="0">
                <a:solidFill>
                  <a:schemeClr val="bg1"/>
                </a:solidFill>
              </a:rPr>
              <a:t>Katrina</a:t>
            </a:r>
            <a:r>
              <a:rPr lang="zh-TW" altLang="en-US" sz="2200" dirty="0" smtClean="0">
                <a:solidFill>
                  <a:schemeClr val="bg1"/>
                </a:solidFill>
              </a:rPr>
              <a:t>則沒有明顯的正值</a:t>
            </a:r>
            <a:endParaRPr lang="zh-TW" altLang="en-US" sz="2200" dirty="0">
              <a:solidFill>
                <a:schemeClr val="bg1"/>
              </a:solidFill>
            </a:endParaRPr>
          </a:p>
        </p:txBody>
      </p:sp>
      <p:sp>
        <p:nvSpPr>
          <p:cNvPr id="10" name="文字方塊 9"/>
          <p:cNvSpPr txBox="1"/>
          <p:nvPr/>
        </p:nvSpPr>
        <p:spPr>
          <a:xfrm>
            <a:off x="5724128" y="265212"/>
            <a:ext cx="2783326" cy="923330"/>
          </a:xfrm>
          <a:prstGeom prst="rect">
            <a:avLst/>
          </a:prstGeom>
          <a:noFill/>
        </p:spPr>
        <p:txBody>
          <a:bodyPr wrap="none" rtlCol="0">
            <a:spAutoFit/>
          </a:bodyPr>
          <a:lstStyle/>
          <a:p>
            <a:r>
              <a:rPr lang="zh-TW" altLang="en-US" dirty="0" smtClean="0">
                <a:solidFill>
                  <a:schemeClr val="bg1"/>
                </a:solidFill>
              </a:rPr>
              <a:t>點線：平均降雨率</a:t>
            </a:r>
            <a:endParaRPr lang="en-US" altLang="zh-TW" dirty="0" smtClean="0">
              <a:solidFill>
                <a:schemeClr val="bg1"/>
              </a:solidFill>
            </a:endParaRPr>
          </a:p>
          <a:p>
            <a:r>
              <a:rPr lang="zh-TW" altLang="en-US" dirty="0" smtClean="0">
                <a:solidFill>
                  <a:schemeClr val="bg1"/>
                </a:solidFill>
              </a:rPr>
              <a:t>虛線：</a:t>
            </a:r>
            <a:r>
              <a:rPr lang="en-US" altLang="zh-TW" dirty="0" smtClean="0">
                <a:solidFill>
                  <a:schemeClr val="bg1"/>
                </a:solidFill>
              </a:rPr>
              <a:t>PV</a:t>
            </a:r>
          </a:p>
          <a:p>
            <a:r>
              <a:rPr lang="zh-TW" altLang="en-US" dirty="0" smtClean="0">
                <a:solidFill>
                  <a:schemeClr val="bg1"/>
                </a:solidFill>
              </a:rPr>
              <a:t>實線：</a:t>
            </a:r>
            <a:r>
              <a:rPr lang="en-US" altLang="zh-TW" dirty="0" smtClean="0">
                <a:solidFill>
                  <a:schemeClr val="bg1"/>
                </a:solidFill>
              </a:rPr>
              <a:t>PV Generation Rate</a:t>
            </a:r>
            <a:endParaRPr lang="zh-TW" altLang="en-US" dirty="0">
              <a:solidFill>
                <a:schemeClr val="bg1"/>
              </a:solidFill>
            </a:endParaRPr>
          </a:p>
        </p:txBody>
      </p:sp>
      <p:pic>
        <p:nvPicPr>
          <p:cNvPr id="60418" name="Picture 2"/>
          <p:cNvPicPr>
            <a:picLocks noChangeAspect="1" noChangeArrowheads="1"/>
          </p:cNvPicPr>
          <p:nvPr/>
        </p:nvPicPr>
        <p:blipFill>
          <a:blip r:embed="rId3" cstate="print"/>
          <a:srcRect/>
          <a:stretch>
            <a:fillRect/>
          </a:stretch>
        </p:blipFill>
        <p:spPr bwMode="auto">
          <a:xfrm>
            <a:off x="35496" y="1273324"/>
            <a:ext cx="9001000" cy="2629506"/>
          </a:xfrm>
          <a:prstGeom prst="rect">
            <a:avLst/>
          </a:prstGeom>
          <a:noFill/>
          <a:ln w="9525">
            <a:noFill/>
            <a:miter lim="800000"/>
            <a:headEnd/>
            <a:tailEnd/>
          </a:ln>
        </p:spPr>
      </p:pic>
      <p:sp>
        <p:nvSpPr>
          <p:cNvPr id="8" name="矩形 7"/>
          <p:cNvSpPr/>
          <p:nvPr/>
        </p:nvSpPr>
        <p:spPr>
          <a:xfrm>
            <a:off x="1763688" y="2497460"/>
            <a:ext cx="7200800" cy="72008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cstate="print"/>
          <a:srcRect/>
          <a:stretch>
            <a:fillRect/>
          </a:stretch>
        </p:blipFill>
        <p:spPr bwMode="auto">
          <a:xfrm>
            <a:off x="35875" y="1251747"/>
            <a:ext cx="9000621" cy="2685873"/>
          </a:xfrm>
          <a:prstGeom prst="rect">
            <a:avLst/>
          </a:prstGeom>
          <a:noFill/>
          <a:ln w="9525">
            <a:noFill/>
            <a:miter lim="800000"/>
            <a:headEnd/>
            <a:tailEnd/>
          </a:ln>
        </p:spPr>
      </p:pic>
      <p:sp>
        <p:nvSpPr>
          <p:cNvPr id="2" name="標題 1"/>
          <p:cNvSpPr>
            <a:spLocks noGrp="1"/>
          </p:cNvSpPr>
          <p:nvPr>
            <p:ph type="title"/>
          </p:nvPr>
        </p:nvSpPr>
        <p:spPr/>
        <p:txBody>
          <a:bodyPr/>
          <a:lstStyle/>
          <a:p>
            <a:pPr algn="l"/>
            <a:r>
              <a:rPr lang="zh-TW" altLang="en-US" b="1" dirty="0" smtClean="0">
                <a:solidFill>
                  <a:srgbClr val="FFFF00"/>
                </a:solidFill>
              </a:rPr>
              <a:t>位渦收支</a:t>
            </a:r>
            <a:r>
              <a:rPr lang="en-US" altLang="zh-TW" b="1" dirty="0" smtClean="0">
                <a:solidFill>
                  <a:srgbClr val="FFFF00"/>
                </a:solidFill>
              </a:rPr>
              <a:t>-</a:t>
            </a:r>
            <a:r>
              <a:rPr lang="zh-TW" altLang="en-US" b="1" dirty="0" smtClean="0">
                <a:solidFill>
                  <a:srgbClr val="FFFF00"/>
                </a:solidFill>
              </a:rPr>
              <a:t>雨帶</a:t>
            </a:r>
            <a:r>
              <a:rPr lang="en-US" altLang="zh-TW" b="1" dirty="0" smtClean="0">
                <a:solidFill>
                  <a:srgbClr val="FFFF00"/>
                </a:solidFill>
              </a:rPr>
              <a:t>2</a:t>
            </a:r>
            <a:endParaRPr lang="zh-TW" altLang="en-US" dirty="0"/>
          </a:p>
        </p:txBody>
      </p:sp>
      <p:sp>
        <p:nvSpPr>
          <p:cNvPr id="3" name="內容版面配置區 2"/>
          <p:cNvSpPr>
            <a:spLocks noGrp="1"/>
          </p:cNvSpPr>
          <p:nvPr>
            <p:ph idx="1"/>
          </p:nvPr>
        </p:nvSpPr>
        <p:spPr>
          <a:xfrm>
            <a:off x="457200" y="4009628"/>
            <a:ext cx="8229600" cy="1705372"/>
          </a:xfrm>
        </p:spPr>
        <p:txBody>
          <a:bodyPr>
            <a:normAutofit/>
          </a:bodyPr>
          <a:lstStyle/>
          <a:p>
            <a:r>
              <a:rPr lang="zh-TW" altLang="en-US" sz="2200" dirty="0" smtClean="0">
                <a:solidFill>
                  <a:schemeClr val="bg1"/>
                </a:solidFill>
              </a:rPr>
              <a:t>平均場的貢獻開始增加（軸對稱化）</a:t>
            </a:r>
            <a:endParaRPr lang="en-US" altLang="zh-TW" sz="2200" dirty="0" smtClean="0">
              <a:solidFill>
                <a:schemeClr val="bg1"/>
              </a:solidFill>
            </a:endParaRPr>
          </a:p>
          <a:p>
            <a:r>
              <a:rPr lang="en-US" altLang="zh-TW" sz="2200" dirty="0" smtClean="0">
                <a:solidFill>
                  <a:schemeClr val="bg1"/>
                </a:solidFill>
              </a:rPr>
              <a:t>Rita</a:t>
            </a:r>
            <a:r>
              <a:rPr lang="zh-TW" altLang="en-US" sz="2200" dirty="0" smtClean="0">
                <a:solidFill>
                  <a:schemeClr val="bg1"/>
                </a:solidFill>
              </a:rPr>
              <a:t>之擾動場仍是有著正貢獻</a:t>
            </a:r>
            <a:endParaRPr lang="zh-TW" altLang="en-US" sz="2200" dirty="0">
              <a:solidFill>
                <a:schemeClr val="bg1"/>
              </a:solidFill>
            </a:endParaRPr>
          </a:p>
        </p:txBody>
      </p:sp>
      <p:sp>
        <p:nvSpPr>
          <p:cNvPr id="10" name="文字方塊 9"/>
          <p:cNvSpPr txBox="1"/>
          <p:nvPr/>
        </p:nvSpPr>
        <p:spPr>
          <a:xfrm>
            <a:off x="5724128" y="265212"/>
            <a:ext cx="2783326" cy="923330"/>
          </a:xfrm>
          <a:prstGeom prst="rect">
            <a:avLst/>
          </a:prstGeom>
          <a:noFill/>
        </p:spPr>
        <p:txBody>
          <a:bodyPr wrap="none" rtlCol="0">
            <a:spAutoFit/>
          </a:bodyPr>
          <a:lstStyle/>
          <a:p>
            <a:r>
              <a:rPr lang="zh-TW" altLang="en-US" dirty="0" smtClean="0">
                <a:solidFill>
                  <a:schemeClr val="bg1"/>
                </a:solidFill>
              </a:rPr>
              <a:t>點線：平均降雨率</a:t>
            </a:r>
            <a:endParaRPr lang="en-US" altLang="zh-TW" dirty="0" smtClean="0">
              <a:solidFill>
                <a:schemeClr val="bg1"/>
              </a:solidFill>
            </a:endParaRPr>
          </a:p>
          <a:p>
            <a:r>
              <a:rPr lang="zh-TW" altLang="en-US" dirty="0" smtClean="0">
                <a:solidFill>
                  <a:schemeClr val="bg1"/>
                </a:solidFill>
              </a:rPr>
              <a:t>虛線：</a:t>
            </a:r>
            <a:r>
              <a:rPr lang="en-US" altLang="zh-TW" dirty="0" smtClean="0">
                <a:solidFill>
                  <a:schemeClr val="bg1"/>
                </a:solidFill>
              </a:rPr>
              <a:t>PV</a:t>
            </a:r>
          </a:p>
          <a:p>
            <a:r>
              <a:rPr lang="zh-TW" altLang="en-US" dirty="0" smtClean="0">
                <a:solidFill>
                  <a:schemeClr val="bg1"/>
                </a:solidFill>
              </a:rPr>
              <a:t>實線：</a:t>
            </a:r>
            <a:r>
              <a:rPr lang="en-US" altLang="zh-TW" dirty="0" smtClean="0">
                <a:solidFill>
                  <a:schemeClr val="bg1"/>
                </a:solidFill>
              </a:rPr>
              <a:t>PV Generation Rate</a:t>
            </a:r>
            <a:endParaRPr lang="zh-TW" altLang="en-US"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cstate="print"/>
          <a:srcRect/>
          <a:stretch>
            <a:fillRect/>
          </a:stretch>
        </p:blipFill>
        <p:spPr bwMode="auto">
          <a:xfrm>
            <a:off x="35496" y="1273324"/>
            <a:ext cx="9001000" cy="2643416"/>
          </a:xfrm>
          <a:prstGeom prst="rect">
            <a:avLst/>
          </a:prstGeom>
          <a:noFill/>
          <a:ln w="9525">
            <a:noFill/>
            <a:miter lim="800000"/>
            <a:headEnd/>
            <a:tailEnd/>
          </a:ln>
        </p:spPr>
      </p:pic>
      <p:sp>
        <p:nvSpPr>
          <p:cNvPr id="2" name="標題 1"/>
          <p:cNvSpPr>
            <a:spLocks noGrp="1"/>
          </p:cNvSpPr>
          <p:nvPr>
            <p:ph type="title"/>
          </p:nvPr>
        </p:nvSpPr>
        <p:spPr/>
        <p:txBody>
          <a:bodyPr/>
          <a:lstStyle/>
          <a:p>
            <a:pPr algn="l"/>
            <a:r>
              <a:rPr lang="zh-TW" altLang="en-US" b="1" dirty="0" smtClean="0">
                <a:solidFill>
                  <a:srgbClr val="FFFF00"/>
                </a:solidFill>
              </a:rPr>
              <a:t>位渦收支</a:t>
            </a:r>
            <a:r>
              <a:rPr lang="en-US" altLang="zh-TW" b="1" dirty="0" smtClean="0">
                <a:solidFill>
                  <a:srgbClr val="FFFF00"/>
                </a:solidFill>
              </a:rPr>
              <a:t>-</a:t>
            </a:r>
            <a:r>
              <a:rPr lang="zh-TW" altLang="en-US" b="1" dirty="0" smtClean="0">
                <a:solidFill>
                  <a:srgbClr val="FFFF00"/>
                </a:solidFill>
              </a:rPr>
              <a:t>雨帶</a:t>
            </a:r>
            <a:r>
              <a:rPr lang="en-US" altLang="zh-TW" b="1" dirty="0" smtClean="0">
                <a:solidFill>
                  <a:srgbClr val="FFFF00"/>
                </a:solidFill>
              </a:rPr>
              <a:t>3</a:t>
            </a:r>
            <a:endParaRPr lang="zh-TW" altLang="en-US" dirty="0"/>
          </a:p>
        </p:txBody>
      </p:sp>
      <p:sp>
        <p:nvSpPr>
          <p:cNvPr id="3" name="內容版面配置區 2"/>
          <p:cNvSpPr>
            <a:spLocks noGrp="1"/>
          </p:cNvSpPr>
          <p:nvPr>
            <p:ph idx="1"/>
          </p:nvPr>
        </p:nvSpPr>
        <p:spPr>
          <a:xfrm>
            <a:off x="457200" y="4009628"/>
            <a:ext cx="8229600" cy="1705372"/>
          </a:xfrm>
        </p:spPr>
        <p:txBody>
          <a:bodyPr>
            <a:normAutofit/>
          </a:bodyPr>
          <a:lstStyle/>
          <a:p>
            <a:r>
              <a:rPr lang="en-US" altLang="zh-TW" sz="2200" dirty="0" smtClean="0">
                <a:solidFill>
                  <a:schemeClr val="bg1"/>
                </a:solidFill>
              </a:rPr>
              <a:t>SEF</a:t>
            </a:r>
            <a:r>
              <a:rPr lang="zh-TW" altLang="en-US" sz="2200" dirty="0" smtClean="0">
                <a:solidFill>
                  <a:schemeClr val="bg1"/>
                </a:solidFill>
              </a:rPr>
              <a:t>，此時已有眼牆之特性，擾動場在眼牆處造成負值，眼牆邊緣造成正值</a:t>
            </a:r>
            <a:endParaRPr lang="en-US" altLang="zh-TW" sz="2200" dirty="0" smtClean="0">
              <a:solidFill>
                <a:schemeClr val="bg1"/>
              </a:solidFill>
            </a:endParaRPr>
          </a:p>
          <a:p>
            <a:r>
              <a:rPr lang="zh-TW" altLang="en-US" sz="2200" dirty="0" smtClean="0">
                <a:solidFill>
                  <a:schemeClr val="bg1"/>
                </a:solidFill>
              </a:rPr>
              <a:t>此時與</a:t>
            </a:r>
            <a:r>
              <a:rPr lang="en-US" altLang="zh-TW" sz="2200" dirty="0" smtClean="0">
                <a:solidFill>
                  <a:schemeClr val="bg1"/>
                </a:solidFill>
              </a:rPr>
              <a:t>SEF</a:t>
            </a:r>
            <a:r>
              <a:rPr lang="zh-TW" altLang="en-US" sz="2200" dirty="0" smtClean="0">
                <a:solidFill>
                  <a:schemeClr val="bg1"/>
                </a:solidFill>
              </a:rPr>
              <a:t>前期不同的是擾動場是造成負貢獻</a:t>
            </a:r>
            <a:endParaRPr lang="zh-TW" altLang="en-US" sz="2200" dirty="0">
              <a:solidFill>
                <a:schemeClr val="bg1"/>
              </a:solidFill>
            </a:endParaRPr>
          </a:p>
        </p:txBody>
      </p:sp>
      <p:sp>
        <p:nvSpPr>
          <p:cNvPr id="10" name="文字方塊 9"/>
          <p:cNvSpPr txBox="1"/>
          <p:nvPr/>
        </p:nvSpPr>
        <p:spPr>
          <a:xfrm>
            <a:off x="5724128" y="265212"/>
            <a:ext cx="2783326" cy="923330"/>
          </a:xfrm>
          <a:prstGeom prst="rect">
            <a:avLst/>
          </a:prstGeom>
          <a:noFill/>
        </p:spPr>
        <p:txBody>
          <a:bodyPr wrap="none" rtlCol="0">
            <a:spAutoFit/>
          </a:bodyPr>
          <a:lstStyle/>
          <a:p>
            <a:r>
              <a:rPr lang="zh-TW" altLang="en-US" dirty="0" smtClean="0">
                <a:solidFill>
                  <a:schemeClr val="bg1"/>
                </a:solidFill>
              </a:rPr>
              <a:t>點線：平均降雨率</a:t>
            </a:r>
            <a:endParaRPr lang="en-US" altLang="zh-TW" dirty="0" smtClean="0">
              <a:solidFill>
                <a:schemeClr val="bg1"/>
              </a:solidFill>
            </a:endParaRPr>
          </a:p>
          <a:p>
            <a:r>
              <a:rPr lang="zh-TW" altLang="en-US" dirty="0" smtClean="0">
                <a:solidFill>
                  <a:schemeClr val="bg1"/>
                </a:solidFill>
              </a:rPr>
              <a:t>虛線：</a:t>
            </a:r>
            <a:r>
              <a:rPr lang="en-US" altLang="zh-TW" dirty="0" smtClean="0">
                <a:solidFill>
                  <a:schemeClr val="bg1"/>
                </a:solidFill>
              </a:rPr>
              <a:t>PV</a:t>
            </a:r>
          </a:p>
          <a:p>
            <a:r>
              <a:rPr lang="zh-TW" altLang="en-US" dirty="0" smtClean="0">
                <a:solidFill>
                  <a:schemeClr val="bg1"/>
                </a:solidFill>
              </a:rPr>
              <a:t>實線：</a:t>
            </a:r>
            <a:r>
              <a:rPr lang="en-US" altLang="zh-TW" dirty="0" smtClean="0">
                <a:solidFill>
                  <a:schemeClr val="bg1"/>
                </a:solidFill>
              </a:rPr>
              <a:t>PV Generation Rate</a:t>
            </a:r>
            <a:endParaRPr lang="zh-TW" altLang="en-US" dirty="0">
              <a:solidFill>
                <a:schemeClr val="bg1"/>
              </a:solidFill>
            </a:endParaRPr>
          </a:p>
        </p:txBody>
      </p:sp>
      <p:sp>
        <p:nvSpPr>
          <p:cNvPr id="7" name="矩形 6"/>
          <p:cNvSpPr/>
          <p:nvPr/>
        </p:nvSpPr>
        <p:spPr>
          <a:xfrm>
            <a:off x="2771800" y="1489348"/>
            <a:ext cx="1080120" cy="72008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2339752" y="2569468"/>
            <a:ext cx="1800200" cy="108012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solidFill>
                  <a:srgbClr val="FFFF00"/>
                </a:solidFill>
              </a:rPr>
              <a:t>位渦收支</a:t>
            </a:r>
            <a:r>
              <a:rPr lang="en-US" altLang="zh-TW" b="1" dirty="0" smtClean="0">
                <a:solidFill>
                  <a:srgbClr val="FFFF00"/>
                </a:solidFill>
              </a:rPr>
              <a:t>-</a:t>
            </a:r>
            <a:r>
              <a:rPr lang="zh-TW" altLang="en-US" b="1" dirty="0" smtClean="0">
                <a:solidFill>
                  <a:srgbClr val="FFFF00"/>
                </a:solidFill>
              </a:rPr>
              <a:t>小結</a:t>
            </a:r>
            <a:endParaRPr lang="zh-TW" altLang="en-US" dirty="0"/>
          </a:p>
        </p:txBody>
      </p:sp>
      <p:sp>
        <p:nvSpPr>
          <p:cNvPr id="3" name="內容版面配置區 2"/>
          <p:cNvSpPr>
            <a:spLocks noGrp="1"/>
          </p:cNvSpPr>
          <p:nvPr>
            <p:ph idx="1"/>
          </p:nvPr>
        </p:nvSpPr>
        <p:spPr/>
        <p:txBody>
          <a:bodyPr>
            <a:normAutofit/>
          </a:bodyPr>
          <a:lstStyle/>
          <a:p>
            <a:r>
              <a:rPr lang="en-US" altLang="zh-TW" sz="2800" dirty="0" smtClean="0">
                <a:solidFill>
                  <a:schemeClr val="bg1"/>
                </a:solidFill>
              </a:rPr>
              <a:t>Rita</a:t>
            </a:r>
            <a:r>
              <a:rPr lang="zh-TW" altLang="en-US" sz="2800" dirty="0" smtClean="0">
                <a:solidFill>
                  <a:schemeClr val="bg1"/>
                </a:solidFill>
              </a:rPr>
              <a:t>外雨帶中的位渦生成較有效率</a:t>
            </a:r>
            <a:endParaRPr lang="en-US" altLang="zh-TW" sz="2400" dirty="0" smtClean="0">
              <a:solidFill>
                <a:schemeClr val="bg1"/>
              </a:solidFill>
            </a:endParaRPr>
          </a:p>
          <a:p>
            <a:pPr lvl="1"/>
            <a:r>
              <a:rPr lang="zh-TW" altLang="en-US" sz="2400" dirty="0" smtClean="0">
                <a:solidFill>
                  <a:schemeClr val="bg1"/>
                </a:solidFill>
              </a:rPr>
              <a:t>持續存在的雨帶、由擾動場轉換到平均場的機制</a:t>
            </a:r>
            <a:r>
              <a:rPr lang="en-US" altLang="zh-TW" sz="2400" dirty="0" smtClean="0">
                <a:solidFill>
                  <a:schemeClr val="bg1"/>
                </a:solidFill>
              </a:rPr>
              <a:t>(optimal projection)</a:t>
            </a:r>
            <a:r>
              <a:rPr lang="zh-TW" altLang="en-US" sz="2400" dirty="0" smtClean="0">
                <a:solidFill>
                  <a:schemeClr val="bg1"/>
                </a:solidFill>
              </a:rPr>
              <a:t>讓位渦值能持續增加，並進而造成</a:t>
            </a:r>
            <a:r>
              <a:rPr lang="en-US" altLang="zh-TW" sz="2400" dirty="0" smtClean="0">
                <a:solidFill>
                  <a:schemeClr val="bg1"/>
                </a:solidFill>
              </a:rPr>
              <a:t>EWRC</a:t>
            </a:r>
          </a:p>
          <a:p>
            <a:endParaRPr lang="en-US" altLang="zh-TW" sz="2800" dirty="0" smtClean="0"/>
          </a:p>
        </p:txBody>
      </p:sp>
      <p:pic>
        <p:nvPicPr>
          <p:cNvPr id="64515" name="Picture 3"/>
          <p:cNvPicPr>
            <a:picLocks noChangeAspect="1" noChangeArrowheads="1"/>
          </p:cNvPicPr>
          <p:nvPr/>
        </p:nvPicPr>
        <p:blipFill>
          <a:blip r:embed="rId3" cstate="print"/>
          <a:srcRect/>
          <a:stretch>
            <a:fillRect/>
          </a:stretch>
        </p:blipFill>
        <p:spPr bwMode="auto">
          <a:xfrm>
            <a:off x="733425" y="10593"/>
            <a:ext cx="6790903" cy="5712447"/>
          </a:xfrm>
          <a:prstGeom prst="rect">
            <a:avLst/>
          </a:prstGeom>
          <a:noFill/>
          <a:ln w="9525">
            <a:noFill/>
            <a:miter lim="800000"/>
            <a:headEnd/>
            <a:tailEnd/>
          </a:ln>
        </p:spPr>
      </p:pic>
      <p:sp>
        <p:nvSpPr>
          <p:cNvPr id="11" name="矩形 10"/>
          <p:cNvSpPr/>
          <p:nvPr/>
        </p:nvSpPr>
        <p:spPr>
          <a:xfrm>
            <a:off x="2627784" y="121196"/>
            <a:ext cx="1512168" cy="223224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1115616" y="2857500"/>
            <a:ext cx="6264696" cy="64807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1187624" y="4297660"/>
            <a:ext cx="6192688" cy="64807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fade">
                                      <p:cBhvr>
                                        <p:cTn id="7" dur="500"/>
                                        <p:tgtEl>
                                          <p:spTgt spid="645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fontScale="85000" lnSpcReduction="20000"/>
          </a:bodyPr>
          <a:lstStyle/>
          <a:p>
            <a:r>
              <a:rPr lang="en-US" altLang="zh-TW" dirty="0" smtClean="0">
                <a:solidFill>
                  <a:schemeClr val="bg1"/>
                </a:solidFill>
                <a:latin typeface="Times New Roman" pitchFamily="18" charset="0"/>
                <a:cs typeface="Times New Roman" pitchFamily="18" charset="0"/>
              </a:rPr>
              <a:t>Guinn &amp; Schubert 1993; Montgomery &amp; </a:t>
            </a:r>
            <a:r>
              <a:rPr lang="en-US" altLang="zh-TW" dirty="0" err="1" smtClean="0">
                <a:solidFill>
                  <a:schemeClr val="bg1"/>
                </a:solidFill>
                <a:latin typeface="Times New Roman" pitchFamily="18" charset="0"/>
                <a:cs typeface="Times New Roman" pitchFamily="18" charset="0"/>
              </a:rPr>
              <a:t>Kallenbach</a:t>
            </a:r>
            <a:r>
              <a:rPr lang="en-US" altLang="zh-TW" dirty="0" smtClean="0">
                <a:solidFill>
                  <a:schemeClr val="bg1"/>
                </a:solidFill>
                <a:latin typeface="Times New Roman" pitchFamily="18" charset="0"/>
                <a:cs typeface="Times New Roman" pitchFamily="18" charset="0"/>
              </a:rPr>
              <a:t> 1997; Chen &amp; </a:t>
            </a:r>
            <a:r>
              <a:rPr lang="en-US" altLang="zh-TW" dirty="0" err="1" smtClean="0">
                <a:solidFill>
                  <a:schemeClr val="bg1"/>
                </a:solidFill>
                <a:latin typeface="Times New Roman" pitchFamily="18" charset="0"/>
                <a:cs typeface="Times New Roman" pitchFamily="18" charset="0"/>
              </a:rPr>
              <a:t>Yau</a:t>
            </a:r>
            <a:r>
              <a:rPr lang="en-US" altLang="zh-TW" dirty="0" smtClean="0">
                <a:solidFill>
                  <a:schemeClr val="bg1"/>
                </a:solidFill>
                <a:latin typeface="Times New Roman" pitchFamily="18" charset="0"/>
                <a:cs typeface="Times New Roman" pitchFamily="18" charset="0"/>
              </a:rPr>
              <a:t> 2001;  Wang 2002a,b</a:t>
            </a:r>
            <a:r>
              <a:rPr lang="zh-TW" altLang="en-US" dirty="0" smtClean="0">
                <a:solidFill>
                  <a:schemeClr val="bg1"/>
                </a:solidFill>
                <a:latin typeface="+mn-ea"/>
              </a:rPr>
              <a:t>的研究指出</a:t>
            </a:r>
            <a:r>
              <a:rPr lang="en-US" altLang="zh-TW" dirty="0" smtClean="0">
                <a:solidFill>
                  <a:schemeClr val="bg1"/>
                </a:solidFill>
                <a:latin typeface="Times New Roman" pitchFamily="18" charset="0"/>
                <a:cs typeface="Times New Roman" pitchFamily="18" charset="0"/>
              </a:rPr>
              <a:t>VRWs</a:t>
            </a:r>
            <a:r>
              <a:rPr lang="zh-TW" altLang="en-US" dirty="0" smtClean="0">
                <a:solidFill>
                  <a:schemeClr val="bg1"/>
                </a:solidFill>
                <a:latin typeface="+mn-ea"/>
              </a:rPr>
              <a:t>對眼牆替換過程</a:t>
            </a:r>
            <a:r>
              <a:rPr lang="en-US" altLang="zh-TW" dirty="0" smtClean="0">
                <a:solidFill>
                  <a:schemeClr val="bg1"/>
                </a:solidFill>
                <a:latin typeface="Times New Roman" pitchFamily="18" charset="0"/>
                <a:cs typeface="Times New Roman" pitchFamily="18" charset="0"/>
              </a:rPr>
              <a:t>(EWRC)</a:t>
            </a:r>
            <a:r>
              <a:rPr lang="zh-TW" altLang="en-US" dirty="0" smtClean="0">
                <a:solidFill>
                  <a:schemeClr val="bg1"/>
                </a:solidFill>
                <a:latin typeface="+mn-ea"/>
              </a:rPr>
              <a:t>扮演重要角色</a:t>
            </a:r>
            <a:endParaRPr lang="en-US" altLang="zh-TW" dirty="0" smtClean="0">
              <a:solidFill>
                <a:schemeClr val="bg1"/>
              </a:solidFill>
              <a:latin typeface="+mn-ea"/>
            </a:endParaRPr>
          </a:p>
          <a:p>
            <a:r>
              <a:rPr lang="zh-TW" altLang="en-US" dirty="0" smtClean="0">
                <a:solidFill>
                  <a:schemeClr val="bg1"/>
                </a:solidFill>
                <a:latin typeface="+mn-ea"/>
              </a:rPr>
              <a:t>其中</a:t>
            </a:r>
            <a:r>
              <a:rPr lang="en-US" altLang="zh-TW" dirty="0" smtClean="0">
                <a:solidFill>
                  <a:schemeClr val="bg1"/>
                </a:solidFill>
                <a:latin typeface="Times New Roman" pitchFamily="18" charset="0"/>
                <a:cs typeface="Times New Roman" pitchFamily="18" charset="0"/>
              </a:rPr>
              <a:t>MK97</a:t>
            </a:r>
            <a:r>
              <a:rPr lang="zh-TW" altLang="en-US" dirty="0" smtClean="0">
                <a:solidFill>
                  <a:schemeClr val="bg1"/>
                </a:solidFill>
                <a:latin typeface="+mn-ea"/>
              </a:rPr>
              <a:t>中的假說指出</a:t>
            </a:r>
            <a:r>
              <a:rPr lang="en-US" altLang="zh-TW" dirty="0" smtClean="0">
                <a:solidFill>
                  <a:schemeClr val="bg1"/>
                </a:solidFill>
                <a:latin typeface="Times New Roman" pitchFamily="18" charset="0"/>
                <a:cs typeface="Times New Roman" pitchFamily="18" charset="0"/>
              </a:rPr>
              <a:t>VRWs</a:t>
            </a:r>
            <a:r>
              <a:rPr lang="zh-TW" altLang="en-US" dirty="0" smtClean="0">
                <a:solidFill>
                  <a:schemeClr val="bg1"/>
                </a:solidFill>
                <a:latin typeface="+mn-ea"/>
              </a:rPr>
              <a:t>在離中心一段距離處會藉</a:t>
            </a:r>
            <a:r>
              <a:rPr lang="zh-TW" altLang="en-US" dirty="0" smtClean="0">
                <a:solidFill>
                  <a:schemeClr val="bg1"/>
                </a:solidFill>
                <a:latin typeface="+mn-ea"/>
              </a:rPr>
              <a:t>由渦流動量</a:t>
            </a:r>
            <a:r>
              <a:rPr lang="zh-TW" altLang="en-US" dirty="0" smtClean="0">
                <a:solidFill>
                  <a:schemeClr val="bg1"/>
                </a:solidFill>
                <a:latin typeface="+mn-ea"/>
              </a:rPr>
              <a:t>通量輻合加速切線風，利於次眼牆形成</a:t>
            </a:r>
            <a:endParaRPr lang="en-US" altLang="zh-TW" dirty="0" smtClean="0">
              <a:solidFill>
                <a:schemeClr val="bg1"/>
              </a:solidFill>
              <a:latin typeface="+mn-ea"/>
            </a:endParaRPr>
          </a:p>
          <a:p>
            <a:r>
              <a:rPr lang="en-US" altLang="zh-TW" dirty="0" err="1" smtClean="0">
                <a:solidFill>
                  <a:schemeClr val="bg1"/>
                </a:solidFill>
                <a:latin typeface="Times New Roman" pitchFamily="18" charset="0"/>
                <a:cs typeface="Times New Roman" pitchFamily="18" charset="0"/>
              </a:rPr>
              <a:t>Kossin</a:t>
            </a:r>
            <a:r>
              <a:rPr lang="en-US" altLang="zh-TW" dirty="0" smtClean="0">
                <a:solidFill>
                  <a:schemeClr val="bg1"/>
                </a:solidFill>
                <a:latin typeface="Times New Roman" pitchFamily="18" charset="0"/>
                <a:cs typeface="Times New Roman" pitchFamily="18" charset="0"/>
              </a:rPr>
              <a:t> et al.(2000)</a:t>
            </a:r>
            <a:r>
              <a:rPr lang="zh-TW" altLang="en-US" dirty="0" smtClean="0">
                <a:solidFill>
                  <a:schemeClr val="bg1"/>
                </a:solidFill>
                <a:latin typeface="+mn-ea"/>
              </a:rPr>
              <a:t>將同心圓渦度環放入理想模式中研究主、次眼牆的交互作用</a:t>
            </a:r>
            <a:endParaRPr lang="en-US" altLang="zh-TW" dirty="0" smtClean="0">
              <a:solidFill>
                <a:schemeClr val="bg1"/>
              </a:solidFill>
              <a:latin typeface="+mn-ea"/>
            </a:endParaRPr>
          </a:p>
          <a:p>
            <a:r>
              <a:rPr lang="en-US" altLang="zh-TW" dirty="0" err="1" smtClean="0">
                <a:solidFill>
                  <a:schemeClr val="bg1"/>
                </a:solidFill>
                <a:latin typeface="Times New Roman" pitchFamily="18" charset="0"/>
                <a:cs typeface="Times New Roman" pitchFamily="18" charset="0"/>
              </a:rPr>
              <a:t>Kuo</a:t>
            </a:r>
            <a:r>
              <a:rPr lang="en-US" altLang="zh-TW" dirty="0" smtClean="0">
                <a:solidFill>
                  <a:schemeClr val="bg1"/>
                </a:solidFill>
                <a:latin typeface="Times New Roman" pitchFamily="18" charset="0"/>
                <a:cs typeface="Times New Roman" pitchFamily="18" charset="0"/>
              </a:rPr>
              <a:t> et al.(2004, 2008)</a:t>
            </a:r>
            <a:r>
              <a:rPr lang="zh-TW" altLang="en-US" dirty="0" smtClean="0">
                <a:solidFill>
                  <a:schemeClr val="bg1"/>
                </a:solidFill>
                <a:latin typeface="Times New Roman" pitchFamily="18" charset="0"/>
                <a:cs typeface="Times New Roman" pitchFamily="18" charset="0"/>
              </a:rPr>
              <a:t>利用簡化的正壓渦旋模式</a:t>
            </a:r>
            <a:r>
              <a:rPr lang="zh-TW" altLang="en-US" dirty="0" smtClean="0">
                <a:solidFill>
                  <a:schemeClr val="bg1"/>
                </a:solidFill>
                <a:latin typeface="+mn-ea"/>
              </a:rPr>
              <a:t>研究兩渦度之交互作用</a:t>
            </a:r>
            <a:endParaRPr lang="zh-TW" altLang="en-US" dirty="0">
              <a:solidFill>
                <a:schemeClr val="bg1"/>
              </a:solidFill>
              <a:latin typeface="+mn-ea"/>
            </a:endParaRPr>
          </a:p>
        </p:txBody>
      </p:sp>
      <p:sp>
        <p:nvSpPr>
          <p:cNvPr id="4" name="標題 1"/>
          <p:cNvSpPr>
            <a:spLocks noGrp="1"/>
          </p:cNvSpPr>
          <p:nvPr>
            <p:ph type="title"/>
          </p:nvPr>
        </p:nvSpPr>
        <p:spPr/>
        <p:txBody>
          <a:bodyPr/>
          <a:lstStyle/>
          <a:p>
            <a:pPr algn="l"/>
            <a:r>
              <a:rPr lang="zh-TW" altLang="en-US" b="1" dirty="0" smtClean="0">
                <a:solidFill>
                  <a:srgbClr val="FFFF00"/>
                </a:solidFill>
                <a:latin typeface="+mj-ea"/>
              </a:rPr>
              <a:t>前人研究</a:t>
            </a:r>
            <a:endParaRPr lang="zh-TW" altLang="en-US" b="1" dirty="0">
              <a:solidFill>
                <a:srgbClr val="FFFF00"/>
              </a:solidFill>
              <a:latin typeface="+mj-ea"/>
            </a:endParaRPr>
          </a:p>
        </p:txBody>
      </p:sp>
      <p:sp>
        <p:nvSpPr>
          <p:cNvPr id="5" name="文字方塊 4"/>
          <p:cNvSpPr txBox="1"/>
          <p:nvPr/>
        </p:nvSpPr>
        <p:spPr>
          <a:xfrm>
            <a:off x="1229722" y="5161756"/>
            <a:ext cx="2749471" cy="400110"/>
          </a:xfrm>
          <a:prstGeom prst="rect">
            <a:avLst/>
          </a:prstGeom>
          <a:noFill/>
        </p:spPr>
        <p:txBody>
          <a:bodyPr wrap="none" rtlCol="0">
            <a:spAutoFit/>
          </a:bodyPr>
          <a:lstStyle/>
          <a:p>
            <a:r>
              <a:rPr lang="zh-TW" altLang="en-US" sz="2000" dirty="0" smtClean="0">
                <a:solidFill>
                  <a:srgbClr val="FFFF00"/>
                </a:solidFill>
              </a:rPr>
              <a:t>在真實世界之可用性？</a:t>
            </a:r>
            <a:endParaRPr lang="zh-TW" altLang="en-US" sz="2000" dirty="0">
              <a:solidFill>
                <a:srgbClr val="FFFF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solidFill>
                  <a:srgbClr val="FFFF00"/>
                </a:solidFill>
              </a:rPr>
              <a:t>結論</a:t>
            </a:r>
            <a:endParaRPr lang="zh-TW" altLang="en-US" b="1" dirty="0">
              <a:solidFill>
                <a:srgbClr val="FFFF00"/>
              </a:solidFill>
            </a:endParaRPr>
          </a:p>
        </p:txBody>
      </p:sp>
      <p:sp>
        <p:nvSpPr>
          <p:cNvPr id="3" name="內容版面配置區 2"/>
          <p:cNvSpPr>
            <a:spLocks noGrp="1"/>
          </p:cNvSpPr>
          <p:nvPr>
            <p:ph idx="1"/>
          </p:nvPr>
        </p:nvSpPr>
        <p:spPr/>
        <p:txBody>
          <a:bodyPr>
            <a:normAutofit/>
          </a:bodyPr>
          <a:lstStyle/>
          <a:p>
            <a:r>
              <a:rPr lang="en-US" altLang="zh-TW" dirty="0" smtClean="0">
                <a:solidFill>
                  <a:schemeClr val="bg1"/>
                </a:solidFill>
              </a:rPr>
              <a:t>VRWs</a:t>
            </a:r>
            <a:r>
              <a:rPr lang="zh-TW" altLang="en-US" dirty="0" smtClean="0">
                <a:solidFill>
                  <a:schemeClr val="bg1"/>
                </a:solidFill>
              </a:rPr>
              <a:t>在兩個颶風內都有出現，但是並沒有對</a:t>
            </a:r>
            <a:r>
              <a:rPr lang="en-US" altLang="zh-TW" dirty="0" smtClean="0">
                <a:solidFill>
                  <a:schemeClr val="bg1"/>
                </a:solidFill>
              </a:rPr>
              <a:t>Rita</a:t>
            </a:r>
            <a:r>
              <a:rPr lang="zh-TW" altLang="en-US" dirty="0" smtClean="0">
                <a:solidFill>
                  <a:schemeClr val="bg1"/>
                </a:solidFill>
              </a:rPr>
              <a:t>的次眼牆形成造成貢獻</a:t>
            </a:r>
            <a:endParaRPr lang="en-US" altLang="zh-TW" dirty="0" smtClean="0">
              <a:solidFill>
                <a:schemeClr val="bg1"/>
              </a:solidFill>
            </a:endParaRPr>
          </a:p>
          <a:p>
            <a:endParaRPr lang="en-US" altLang="zh-TW" dirty="0" smtClean="0">
              <a:solidFill>
                <a:schemeClr val="bg1"/>
              </a:solidFill>
            </a:endParaRPr>
          </a:p>
          <a:p>
            <a:r>
              <a:rPr lang="en-US" altLang="zh-TW" dirty="0" smtClean="0">
                <a:solidFill>
                  <a:schemeClr val="bg1"/>
                </a:solidFill>
              </a:rPr>
              <a:t>Katrina</a:t>
            </a:r>
            <a:r>
              <a:rPr lang="zh-TW" altLang="en-US" dirty="0" smtClean="0">
                <a:solidFill>
                  <a:schemeClr val="bg1"/>
                </a:solidFill>
              </a:rPr>
              <a:t>中的內螺旋雨帶即為</a:t>
            </a:r>
            <a:r>
              <a:rPr lang="en-US" altLang="zh-TW" dirty="0" smtClean="0">
                <a:solidFill>
                  <a:schemeClr val="bg1"/>
                </a:solidFill>
              </a:rPr>
              <a:t>VRWs</a:t>
            </a:r>
            <a:r>
              <a:rPr lang="zh-TW" altLang="en-US" dirty="0" smtClean="0">
                <a:solidFill>
                  <a:schemeClr val="bg1"/>
                </a:solidFill>
              </a:rPr>
              <a:t>所造成，由於其存在時間相對較短，無法形成次眼牆</a:t>
            </a:r>
            <a:endParaRPr lang="en-US" altLang="zh-TW" dirty="0" smtClean="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solidFill>
                  <a:srgbClr val="FFFF00"/>
                </a:solidFill>
              </a:rPr>
              <a:t>結論</a:t>
            </a:r>
            <a:endParaRPr lang="zh-TW" altLang="en-US" dirty="0"/>
          </a:p>
        </p:txBody>
      </p:sp>
      <p:sp>
        <p:nvSpPr>
          <p:cNvPr id="3" name="內容版面配置區 2"/>
          <p:cNvSpPr>
            <a:spLocks noGrp="1"/>
          </p:cNvSpPr>
          <p:nvPr>
            <p:ph idx="1"/>
          </p:nvPr>
        </p:nvSpPr>
        <p:spPr/>
        <p:txBody>
          <a:bodyPr>
            <a:normAutofit fontScale="85000" lnSpcReduction="20000"/>
          </a:bodyPr>
          <a:lstStyle/>
          <a:p>
            <a:r>
              <a:rPr lang="zh-TW" altLang="en-US" dirty="0" smtClean="0">
                <a:solidFill>
                  <a:schemeClr val="bg1"/>
                </a:solidFill>
                <a:latin typeface="+mn-ea"/>
              </a:rPr>
              <a:t>位渦收支顯示：</a:t>
            </a:r>
            <a:endParaRPr lang="en-US" altLang="zh-TW" dirty="0" smtClean="0">
              <a:solidFill>
                <a:schemeClr val="bg1"/>
              </a:solidFill>
              <a:latin typeface="+mn-ea"/>
            </a:endParaRPr>
          </a:p>
          <a:p>
            <a:pPr lvl="1"/>
            <a:r>
              <a:rPr lang="zh-TW" altLang="en-US" dirty="0" smtClean="0">
                <a:solidFill>
                  <a:schemeClr val="bg1"/>
                </a:solidFill>
                <a:latin typeface="+mn-ea"/>
              </a:rPr>
              <a:t>眼牆的</a:t>
            </a:r>
            <a:r>
              <a:rPr lang="en-US" altLang="zh-TW" dirty="0" smtClean="0">
                <a:solidFill>
                  <a:schemeClr val="bg1"/>
                </a:solidFill>
                <a:latin typeface="+mn-ea"/>
              </a:rPr>
              <a:t>PV</a:t>
            </a:r>
            <a:r>
              <a:rPr lang="zh-TW" altLang="en-US" dirty="0" smtClean="0">
                <a:solidFill>
                  <a:schemeClr val="bg1"/>
                </a:solidFill>
                <a:latin typeface="+mn-ea"/>
              </a:rPr>
              <a:t>主要是由平均加熱、平均渦度造成</a:t>
            </a:r>
            <a:endParaRPr lang="en-US" altLang="zh-TW" dirty="0" smtClean="0">
              <a:solidFill>
                <a:schemeClr val="bg1"/>
              </a:solidFill>
              <a:latin typeface="+mn-ea"/>
            </a:endParaRPr>
          </a:p>
          <a:p>
            <a:pPr lvl="1"/>
            <a:r>
              <a:rPr lang="en-US" altLang="zh-TW" dirty="0" smtClean="0">
                <a:solidFill>
                  <a:schemeClr val="bg1"/>
                </a:solidFill>
                <a:latin typeface="+mn-ea"/>
              </a:rPr>
              <a:t>SEF</a:t>
            </a:r>
            <a:r>
              <a:rPr lang="zh-TW" altLang="en-US" dirty="0" smtClean="0">
                <a:solidFill>
                  <a:schemeClr val="bg1"/>
                </a:solidFill>
                <a:latin typeface="+mn-ea"/>
              </a:rPr>
              <a:t>時期，外雨帶部份的</a:t>
            </a:r>
            <a:r>
              <a:rPr lang="en-US" altLang="zh-TW" dirty="0" smtClean="0">
                <a:solidFill>
                  <a:schemeClr val="bg1"/>
                </a:solidFill>
                <a:latin typeface="+mn-ea"/>
              </a:rPr>
              <a:t>PV</a:t>
            </a:r>
            <a:r>
              <a:rPr lang="zh-TW" altLang="en-US" dirty="0" smtClean="0">
                <a:solidFill>
                  <a:schemeClr val="bg1"/>
                </a:solidFill>
                <a:latin typeface="+mn-ea"/>
              </a:rPr>
              <a:t>大多是由擾動加熱、擾動渦度所造成的</a:t>
            </a:r>
            <a:endParaRPr lang="en-US" altLang="zh-TW" dirty="0" smtClean="0">
              <a:solidFill>
                <a:schemeClr val="bg1"/>
              </a:solidFill>
              <a:latin typeface="+mn-ea"/>
            </a:endParaRPr>
          </a:p>
          <a:p>
            <a:pPr lvl="1"/>
            <a:r>
              <a:rPr lang="en-US" altLang="zh-TW" dirty="0" smtClean="0">
                <a:solidFill>
                  <a:schemeClr val="bg1"/>
                </a:solidFill>
                <a:latin typeface="+mn-ea"/>
              </a:rPr>
              <a:t>Rita</a:t>
            </a:r>
            <a:r>
              <a:rPr lang="zh-TW" altLang="en-US" dirty="0" smtClean="0">
                <a:solidFill>
                  <a:schemeClr val="bg1"/>
                </a:solidFill>
                <a:latin typeface="+mn-ea"/>
              </a:rPr>
              <a:t>的</a:t>
            </a:r>
            <a:r>
              <a:rPr lang="en-US" altLang="zh-TW" dirty="0" smtClean="0">
                <a:solidFill>
                  <a:schemeClr val="bg1"/>
                </a:solidFill>
                <a:latin typeface="+mn-ea"/>
              </a:rPr>
              <a:t>PV</a:t>
            </a:r>
            <a:r>
              <a:rPr lang="zh-TW" altLang="en-US" dirty="0" smtClean="0">
                <a:solidFill>
                  <a:schemeClr val="bg1"/>
                </a:solidFill>
                <a:latin typeface="+mn-ea"/>
              </a:rPr>
              <a:t>產生率在距中心</a:t>
            </a:r>
            <a:r>
              <a:rPr lang="en-US" altLang="zh-TW" dirty="0" smtClean="0">
                <a:solidFill>
                  <a:schemeClr val="bg1"/>
                </a:solidFill>
                <a:latin typeface="+mn-ea"/>
              </a:rPr>
              <a:t>60-120km</a:t>
            </a:r>
            <a:r>
              <a:rPr lang="zh-TW" altLang="en-US" dirty="0" smtClean="0">
                <a:solidFill>
                  <a:schemeClr val="bg1"/>
                </a:solidFill>
                <a:latin typeface="+mn-ea"/>
              </a:rPr>
              <a:t>處較大，也因此造成次眼牆之形成，這是因為外雨帶的對流剛好可以投影到環狀平均上</a:t>
            </a:r>
            <a:endParaRPr lang="en-US" altLang="zh-TW" dirty="0" smtClean="0">
              <a:solidFill>
                <a:schemeClr val="bg1"/>
              </a:solidFill>
              <a:latin typeface="+mn-ea"/>
            </a:endParaRPr>
          </a:p>
          <a:p>
            <a:r>
              <a:rPr lang="zh-TW" altLang="en-US" dirty="0" smtClean="0">
                <a:solidFill>
                  <a:schemeClr val="bg1"/>
                </a:solidFill>
                <a:latin typeface="+mn-ea"/>
              </a:rPr>
              <a:t>位渦由對流產生，經由軸對稱化過程被分佈至平均場，在加熱最大處之下方會產生噴流，讓地表通量增加，進而使雨帶增強而形成次眼牆</a:t>
            </a:r>
            <a:endParaRPr lang="zh-TW" altLang="en-US" dirty="0">
              <a:solidFill>
                <a:schemeClr val="bg1"/>
              </a:solidFill>
              <a:latin typeface="+mn-ea"/>
            </a:endParaRPr>
          </a:p>
        </p:txBody>
      </p:sp>
      <p:pic>
        <p:nvPicPr>
          <p:cNvPr id="4" name="Picture 2"/>
          <p:cNvPicPr>
            <a:picLocks noChangeAspect="1" noChangeArrowheads="1"/>
          </p:cNvPicPr>
          <p:nvPr/>
        </p:nvPicPr>
        <p:blipFill>
          <a:blip r:embed="rId3" cstate="print"/>
          <a:srcRect/>
          <a:stretch>
            <a:fillRect/>
          </a:stretch>
        </p:blipFill>
        <p:spPr bwMode="auto">
          <a:xfrm>
            <a:off x="2195736" y="1345332"/>
            <a:ext cx="5093986" cy="3672408"/>
          </a:xfrm>
          <a:prstGeom prst="rect">
            <a:avLst/>
          </a:prstGeom>
          <a:noFill/>
          <a:ln w="9525">
            <a:noFill/>
            <a:miter lim="800000"/>
            <a:headEnd/>
            <a:tailEnd/>
          </a:ln>
        </p:spPr>
      </p:pic>
      <p:sp>
        <p:nvSpPr>
          <p:cNvPr id="5" name="矩形 4"/>
          <p:cNvSpPr/>
          <p:nvPr/>
        </p:nvSpPr>
        <p:spPr>
          <a:xfrm>
            <a:off x="4355976" y="1561356"/>
            <a:ext cx="1296144" cy="338437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3419872" y="1561356"/>
            <a:ext cx="1296144" cy="338437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solidFill>
                  <a:srgbClr val="FFFF00"/>
                </a:solidFill>
              </a:rPr>
              <a:t>未來展望</a:t>
            </a:r>
            <a:endParaRPr lang="zh-TW" altLang="en-US" b="1" dirty="0">
              <a:solidFill>
                <a:srgbClr val="FFFF00"/>
              </a:solidFill>
            </a:endParaRPr>
          </a:p>
        </p:txBody>
      </p:sp>
      <p:sp>
        <p:nvSpPr>
          <p:cNvPr id="3" name="內容版面配置區 2"/>
          <p:cNvSpPr>
            <a:spLocks noGrp="1"/>
          </p:cNvSpPr>
          <p:nvPr>
            <p:ph idx="1"/>
          </p:nvPr>
        </p:nvSpPr>
        <p:spPr/>
        <p:txBody>
          <a:bodyPr>
            <a:normAutofit/>
          </a:bodyPr>
          <a:lstStyle/>
          <a:p>
            <a:r>
              <a:rPr lang="zh-TW" altLang="en-US" dirty="0" smtClean="0">
                <a:solidFill>
                  <a:schemeClr val="bg1"/>
                </a:solidFill>
              </a:rPr>
              <a:t>為何這兩個颶風會發展成不同的雨帶形式，雨帶形式是否與環境（如水汽）有關？</a:t>
            </a:r>
            <a:endParaRPr lang="en-US" altLang="zh-TW" dirty="0" smtClean="0">
              <a:solidFill>
                <a:schemeClr val="bg1"/>
              </a:solidFill>
            </a:endParaRPr>
          </a:p>
          <a:p>
            <a:endParaRPr lang="en-US" altLang="zh-TW" dirty="0" smtClean="0">
              <a:solidFill>
                <a:schemeClr val="bg1"/>
              </a:solidFill>
            </a:endParaRPr>
          </a:p>
          <a:p>
            <a:r>
              <a:rPr lang="zh-TW" altLang="en-US" dirty="0" smtClean="0">
                <a:solidFill>
                  <a:schemeClr val="bg1"/>
                </a:solidFill>
              </a:rPr>
              <a:t>次眼牆以及眼牆替換過程之可預報度是與大環境條件有關或是與初始位渦分佈有關？</a:t>
            </a:r>
            <a:endParaRPr lang="en-US" altLang="zh-TW" dirty="0" smtClean="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a:xfrm>
            <a:off x="685800" y="2280551"/>
            <a:ext cx="7772400" cy="1225021"/>
          </a:xfrm>
        </p:spPr>
        <p:txBody>
          <a:bodyPr/>
          <a:lstStyle/>
          <a:p>
            <a:r>
              <a:rPr lang="en-US" altLang="zh-TW" b="1" dirty="0" smtClean="0">
                <a:solidFill>
                  <a:srgbClr val="FFFF00"/>
                </a:solidFill>
              </a:rPr>
              <a:t>THE END</a:t>
            </a:r>
            <a:endParaRPr lang="zh-TW" altLang="en-US" b="1" dirty="0">
              <a:solidFill>
                <a:srgbClr val="FFFF00"/>
              </a:solidFill>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solidFill>
                  <a:srgbClr val="FFFF00"/>
                </a:solidFill>
                <a:latin typeface="+mj-ea"/>
              </a:rPr>
              <a:t>前人研究</a:t>
            </a:r>
            <a:endParaRPr lang="zh-TW" altLang="en-US" dirty="0"/>
          </a:p>
        </p:txBody>
      </p:sp>
      <p:sp>
        <p:nvSpPr>
          <p:cNvPr id="3" name="內容版面配置區 2"/>
          <p:cNvSpPr>
            <a:spLocks noGrp="1"/>
          </p:cNvSpPr>
          <p:nvPr>
            <p:ph idx="1"/>
          </p:nvPr>
        </p:nvSpPr>
        <p:spPr/>
        <p:txBody>
          <a:bodyPr>
            <a:normAutofit/>
          </a:bodyPr>
          <a:lstStyle/>
          <a:p>
            <a:r>
              <a:rPr lang="zh-TW" altLang="en-US" sz="2800" dirty="0" smtClean="0">
                <a:solidFill>
                  <a:schemeClr val="bg1"/>
                </a:solidFill>
              </a:rPr>
              <a:t>也有學者利用高解析度、完整物理過程的模式配合理想的初始、邊界條件來研究次眼牆</a:t>
            </a:r>
            <a:r>
              <a:rPr lang="en-US" altLang="zh-TW" sz="2800" dirty="0" smtClean="0">
                <a:solidFill>
                  <a:schemeClr val="bg1"/>
                </a:solidFill>
                <a:latin typeface="Times New Roman" pitchFamily="18" charset="0"/>
                <a:cs typeface="Times New Roman" pitchFamily="18" charset="0"/>
              </a:rPr>
              <a:t>(Chen &amp; </a:t>
            </a:r>
            <a:r>
              <a:rPr lang="en-US" altLang="zh-TW" sz="2800" dirty="0" err="1" smtClean="0">
                <a:solidFill>
                  <a:schemeClr val="bg1"/>
                </a:solidFill>
                <a:latin typeface="Times New Roman" pitchFamily="18" charset="0"/>
                <a:cs typeface="Times New Roman" pitchFamily="18" charset="0"/>
              </a:rPr>
              <a:t>Yau</a:t>
            </a:r>
            <a:r>
              <a:rPr lang="en-US" altLang="zh-TW" sz="2800" dirty="0" smtClean="0">
                <a:solidFill>
                  <a:schemeClr val="bg1"/>
                </a:solidFill>
                <a:latin typeface="Times New Roman" pitchFamily="18" charset="0"/>
                <a:cs typeface="Times New Roman" pitchFamily="18" charset="0"/>
              </a:rPr>
              <a:t> 2001;Wang 2002a,b; </a:t>
            </a:r>
            <a:r>
              <a:rPr lang="en-US" altLang="zh-TW" sz="2800" dirty="0" err="1" smtClean="0">
                <a:solidFill>
                  <a:schemeClr val="bg1"/>
                </a:solidFill>
                <a:latin typeface="Times New Roman" pitchFamily="18" charset="0"/>
                <a:cs typeface="Times New Roman" pitchFamily="18" charset="0"/>
              </a:rPr>
              <a:t>Terwey</a:t>
            </a:r>
            <a:r>
              <a:rPr lang="en-US" altLang="zh-TW" sz="2800" dirty="0" smtClean="0">
                <a:solidFill>
                  <a:schemeClr val="bg1"/>
                </a:solidFill>
                <a:latin typeface="Times New Roman" pitchFamily="18" charset="0"/>
                <a:cs typeface="Times New Roman" pitchFamily="18" charset="0"/>
              </a:rPr>
              <a:t> &amp;Montgomery 2008)</a:t>
            </a:r>
          </a:p>
          <a:p>
            <a:pPr lvl="1"/>
            <a:r>
              <a:rPr lang="zh-TW" altLang="en-US" sz="2400" dirty="0" smtClean="0">
                <a:solidFill>
                  <a:schemeClr val="bg1"/>
                </a:solidFill>
              </a:rPr>
              <a:t>在</a:t>
            </a:r>
            <a:r>
              <a:rPr lang="en-US" altLang="zh-TW" sz="2400" dirty="0" smtClean="0">
                <a:solidFill>
                  <a:schemeClr val="bg1"/>
                </a:solidFill>
                <a:latin typeface="Times New Roman" pitchFamily="18" charset="0"/>
                <a:cs typeface="Times New Roman" pitchFamily="18" charset="0"/>
              </a:rPr>
              <a:t>TM08</a:t>
            </a:r>
            <a:r>
              <a:rPr lang="zh-TW" altLang="en-US" sz="2400" dirty="0" smtClean="0">
                <a:solidFill>
                  <a:schemeClr val="bg1"/>
                </a:solidFill>
              </a:rPr>
              <a:t>中</a:t>
            </a:r>
            <a:r>
              <a:rPr lang="en-US" altLang="zh-TW" sz="2400" dirty="0" smtClean="0">
                <a:solidFill>
                  <a:schemeClr val="bg1"/>
                </a:solidFill>
                <a:latin typeface="Times New Roman" pitchFamily="18" charset="0"/>
                <a:cs typeface="Times New Roman" pitchFamily="18" charset="0"/>
              </a:rPr>
              <a:t>EWRC</a:t>
            </a:r>
            <a:r>
              <a:rPr lang="zh-TW" altLang="en-US" sz="2400" dirty="0" smtClean="0">
                <a:solidFill>
                  <a:schemeClr val="bg1"/>
                </a:solidFill>
              </a:rPr>
              <a:t>、次眼牆的形成不是很明顯，主要是因為次大風速區沒有出現</a:t>
            </a:r>
            <a:endParaRPr lang="en-US" altLang="zh-TW" sz="2400" dirty="0" smtClean="0">
              <a:solidFill>
                <a:schemeClr val="bg1"/>
              </a:solidFill>
            </a:endParaRPr>
          </a:p>
          <a:p>
            <a:pPr lvl="1"/>
            <a:r>
              <a:rPr lang="zh-TW" altLang="en-US" sz="2400" dirty="0" smtClean="0">
                <a:solidFill>
                  <a:schemeClr val="bg1"/>
                </a:solidFill>
              </a:rPr>
              <a:t>其他人將</a:t>
            </a:r>
            <a:r>
              <a:rPr lang="en-US" altLang="zh-TW" sz="2400" dirty="0" smtClean="0">
                <a:solidFill>
                  <a:schemeClr val="bg1"/>
                </a:solidFill>
                <a:latin typeface="Times New Roman" pitchFamily="18" charset="0"/>
                <a:cs typeface="Times New Roman" pitchFamily="18" charset="0"/>
              </a:rPr>
              <a:t>EWRC</a:t>
            </a:r>
            <a:r>
              <a:rPr lang="zh-TW" altLang="en-US" sz="2400" dirty="0" smtClean="0">
                <a:solidFill>
                  <a:schemeClr val="bg1"/>
                </a:solidFill>
              </a:rPr>
              <a:t>現象歸因於</a:t>
            </a:r>
            <a:r>
              <a:rPr lang="en-US" altLang="zh-TW" sz="2400" dirty="0" smtClean="0">
                <a:solidFill>
                  <a:schemeClr val="bg1"/>
                </a:solidFill>
                <a:latin typeface="Times New Roman" pitchFamily="18" charset="0"/>
                <a:cs typeface="Times New Roman" pitchFamily="18" charset="0"/>
              </a:rPr>
              <a:t>VRWs</a:t>
            </a:r>
            <a:r>
              <a:rPr lang="zh-TW" altLang="en-US" sz="2400" dirty="0" smtClean="0">
                <a:solidFill>
                  <a:schemeClr val="bg1"/>
                </a:solidFill>
              </a:rPr>
              <a:t>等內動力過程</a:t>
            </a:r>
            <a:endParaRPr lang="en-US" altLang="zh-TW" sz="2400" dirty="0" smtClean="0">
              <a:solidFill>
                <a:schemeClr val="bg1"/>
              </a:solidFill>
            </a:endParaRPr>
          </a:p>
          <a:p>
            <a:endParaRPr lang="en-US" altLang="zh-TW" dirty="0" smtClean="0"/>
          </a:p>
        </p:txBody>
      </p:sp>
      <p:sp>
        <p:nvSpPr>
          <p:cNvPr id="4" name="文字方塊 3"/>
          <p:cNvSpPr txBox="1"/>
          <p:nvPr/>
        </p:nvSpPr>
        <p:spPr>
          <a:xfrm>
            <a:off x="1547664" y="4801716"/>
            <a:ext cx="4261103" cy="400110"/>
          </a:xfrm>
          <a:prstGeom prst="rect">
            <a:avLst/>
          </a:prstGeom>
          <a:noFill/>
        </p:spPr>
        <p:txBody>
          <a:bodyPr wrap="none" rtlCol="0">
            <a:spAutoFit/>
          </a:bodyPr>
          <a:lstStyle/>
          <a:p>
            <a:r>
              <a:rPr lang="zh-TW" altLang="en-US" sz="2000" dirty="0" smtClean="0">
                <a:solidFill>
                  <a:srgbClr val="FFFF00"/>
                </a:solidFill>
              </a:rPr>
              <a:t>但沒有探討為何有</a:t>
            </a:r>
            <a:r>
              <a:rPr lang="en-US" altLang="zh-TW" sz="2000" dirty="0" smtClean="0">
                <a:solidFill>
                  <a:srgbClr val="FFFF00"/>
                </a:solidFill>
                <a:latin typeface="Times New Roman" pitchFamily="18" charset="0"/>
                <a:cs typeface="Times New Roman" pitchFamily="18" charset="0"/>
              </a:rPr>
              <a:t>EWRC</a:t>
            </a:r>
            <a:r>
              <a:rPr lang="zh-TW" altLang="en-US" sz="2000" dirty="0" smtClean="0">
                <a:solidFill>
                  <a:srgbClr val="FFFF00"/>
                </a:solidFill>
              </a:rPr>
              <a:t>之現象發生</a:t>
            </a:r>
            <a:endParaRPr lang="zh-TW" altLang="en-US" sz="2000" dirty="0">
              <a:solidFill>
                <a:srgbClr val="FFFF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solidFill>
                  <a:srgbClr val="FFFF00"/>
                </a:solidFill>
                <a:latin typeface="+mj-ea"/>
              </a:rPr>
              <a:t>前人研究</a:t>
            </a:r>
            <a:endParaRPr lang="zh-TW" altLang="en-US" dirty="0"/>
          </a:p>
        </p:txBody>
      </p:sp>
      <p:sp>
        <p:nvSpPr>
          <p:cNvPr id="3" name="內容版面配置區 2"/>
          <p:cNvSpPr>
            <a:spLocks noGrp="1"/>
          </p:cNvSpPr>
          <p:nvPr>
            <p:ph idx="1"/>
          </p:nvPr>
        </p:nvSpPr>
        <p:spPr/>
        <p:txBody>
          <a:bodyPr/>
          <a:lstStyle/>
          <a:p>
            <a:r>
              <a:rPr lang="en-US" altLang="zh-TW" dirty="0" smtClean="0">
                <a:solidFill>
                  <a:schemeClr val="bg1"/>
                </a:solidFill>
                <a:latin typeface="Times New Roman" pitchFamily="18" charset="0"/>
                <a:cs typeface="Times New Roman" pitchFamily="18" charset="0"/>
              </a:rPr>
              <a:t>Barnes et al. 1983;</a:t>
            </a:r>
            <a:r>
              <a:rPr lang="zh-TW" altLang="en-US" dirty="0" smtClean="0">
                <a:solidFill>
                  <a:schemeClr val="bg1"/>
                </a:solidFill>
                <a:latin typeface="+mn-ea"/>
              </a:rPr>
              <a:t>以及</a:t>
            </a:r>
            <a:r>
              <a:rPr lang="en-US" altLang="zh-TW" dirty="0" smtClean="0">
                <a:solidFill>
                  <a:schemeClr val="bg1"/>
                </a:solidFill>
                <a:latin typeface="Times New Roman" pitchFamily="18" charset="0"/>
                <a:cs typeface="Times New Roman" pitchFamily="18" charset="0"/>
              </a:rPr>
              <a:t>Hence &amp; </a:t>
            </a:r>
            <a:r>
              <a:rPr lang="en-US" altLang="zh-TW" dirty="0" err="1" smtClean="0">
                <a:solidFill>
                  <a:schemeClr val="bg1"/>
                </a:solidFill>
                <a:latin typeface="Times New Roman" pitchFamily="18" charset="0"/>
                <a:cs typeface="Times New Roman" pitchFamily="18" charset="0"/>
              </a:rPr>
              <a:t>Houze</a:t>
            </a:r>
            <a:r>
              <a:rPr lang="en-US" altLang="zh-TW" dirty="0" smtClean="0">
                <a:solidFill>
                  <a:schemeClr val="bg1"/>
                </a:solidFill>
                <a:latin typeface="Times New Roman" pitchFamily="18" charset="0"/>
                <a:cs typeface="Times New Roman" pitchFamily="18" charset="0"/>
              </a:rPr>
              <a:t> 2008</a:t>
            </a:r>
            <a:r>
              <a:rPr lang="zh-TW" altLang="en-US" dirty="0" smtClean="0">
                <a:solidFill>
                  <a:schemeClr val="bg1"/>
                </a:solidFill>
                <a:latin typeface="+mn-ea"/>
              </a:rPr>
              <a:t>的觀測研究顯示與強烈外雨帶相關的水平噴流與次眼牆之形成有關</a:t>
            </a:r>
            <a:endParaRPr lang="en-US" altLang="zh-TW" dirty="0" smtClean="0">
              <a:solidFill>
                <a:schemeClr val="bg1"/>
              </a:solidFill>
              <a:latin typeface="+mn-ea"/>
            </a:endParaRPr>
          </a:p>
          <a:p>
            <a:r>
              <a:rPr lang="en-US" altLang="zh-TW" dirty="0" smtClean="0">
                <a:solidFill>
                  <a:schemeClr val="bg1"/>
                </a:solidFill>
                <a:latin typeface="Times New Roman" pitchFamily="18" charset="0"/>
                <a:cs typeface="Times New Roman" pitchFamily="18" charset="0"/>
              </a:rPr>
              <a:t>2005 Hurricane </a:t>
            </a:r>
            <a:r>
              <a:rPr lang="en-US" altLang="zh-TW" dirty="0" err="1" smtClean="0">
                <a:solidFill>
                  <a:schemeClr val="bg1"/>
                </a:solidFill>
                <a:latin typeface="Times New Roman" pitchFamily="18" charset="0"/>
                <a:cs typeface="Times New Roman" pitchFamily="18" charset="0"/>
              </a:rPr>
              <a:t>Rainband</a:t>
            </a:r>
            <a:r>
              <a:rPr lang="en-US" altLang="zh-TW" dirty="0" smtClean="0">
                <a:solidFill>
                  <a:schemeClr val="bg1"/>
                </a:solidFill>
                <a:latin typeface="Times New Roman" pitchFamily="18" charset="0"/>
                <a:cs typeface="Times New Roman" pitchFamily="18" charset="0"/>
              </a:rPr>
              <a:t> and Intensity Change Experiment</a:t>
            </a:r>
            <a:r>
              <a:rPr lang="zh-TW" altLang="en-US" dirty="0" smtClean="0">
                <a:solidFill>
                  <a:schemeClr val="bg1"/>
                </a:solidFill>
                <a:latin typeface="+mn-ea"/>
              </a:rPr>
              <a:t>計畫利用三架機載都卜勒雷達來作觀測，蒐集到了颶風</a:t>
            </a:r>
            <a:r>
              <a:rPr lang="en-US" altLang="zh-TW" dirty="0" smtClean="0">
                <a:solidFill>
                  <a:schemeClr val="bg1"/>
                </a:solidFill>
                <a:latin typeface="Times New Roman" pitchFamily="18" charset="0"/>
                <a:cs typeface="Times New Roman" pitchFamily="18" charset="0"/>
              </a:rPr>
              <a:t>Katrina</a:t>
            </a:r>
            <a:r>
              <a:rPr lang="zh-TW" altLang="en-US" dirty="0" smtClean="0">
                <a:solidFill>
                  <a:schemeClr val="bg1"/>
                </a:solidFill>
                <a:latin typeface="+mn-ea"/>
              </a:rPr>
              <a:t>以及</a:t>
            </a:r>
            <a:r>
              <a:rPr lang="en-US" altLang="zh-TW" dirty="0" smtClean="0">
                <a:solidFill>
                  <a:schemeClr val="bg1"/>
                </a:solidFill>
                <a:latin typeface="Times New Roman" pitchFamily="18" charset="0"/>
                <a:cs typeface="Times New Roman" pitchFamily="18" charset="0"/>
              </a:rPr>
              <a:t>Rita</a:t>
            </a:r>
            <a:r>
              <a:rPr lang="zh-TW" altLang="en-US" dirty="0" smtClean="0">
                <a:solidFill>
                  <a:schemeClr val="bg1"/>
                </a:solidFill>
                <a:latin typeface="+mn-ea"/>
              </a:rPr>
              <a:t>的資料</a:t>
            </a:r>
            <a:endParaRPr lang="zh-TW" altLang="en-US" dirty="0">
              <a:solidFill>
                <a:schemeClr val="bg1"/>
              </a:solidFill>
              <a:latin typeface="+mn-ea"/>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solidFill>
                  <a:srgbClr val="FFFF00"/>
                </a:solidFill>
              </a:rPr>
              <a:t>模式設定</a:t>
            </a:r>
            <a:endParaRPr lang="zh-TW" altLang="en-US" b="1" dirty="0">
              <a:solidFill>
                <a:srgbClr val="FFFF00"/>
              </a:solidFill>
            </a:endParaRPr>
          </a:p>
        </p:txBody>
      </p:sp>
      <p:sp>
        <p:nvSpPr>
          <p:cNvPr id="3" name="內容版面配置區 2"/>
          <p:cNvSpPr>
            <a:spLocks noGrp="1"/>
          </p:cNvSpPr>
          <p:nvPr>
            <p:ph idx="1"/>
          </p:nvPr>
        </p:nvSpPr>
        <p:spPr>
          <a:xfrm>
            <a:off x="457200" y="1333500"/>
            <a:ext cx="8229600" cy="4044280"/>
          </a:xfrm>
        </p:spPr>
        <p:txBody>
          <a:bodyPr>
            <a:normAutofit fontScale="92500" lnSpcReduction="10000"/>
          </a:bodyPr>
          <a:lstStyle/>
          <a:p>
            <a:r>
              <a:rPr lang="zh-TW" altLang="en-US" dirty="0" smtClean="0">
                <a:solidFill>
                  <a:schemeClr val="bg1"/>
                </a:solidFill>
                <a:latin typeface="+mn-ea"/>
              </a:rPr>
              <a:t>採用三層巢狀網格非靜力</a:t>
            </a:r>
            <a:r>
              <a:rPr lang="en-US" altLang="zh-TW" dirty="0" smtClean="0">
                <a:solidFill>
                  <a:schemeClr val="bg1"/>
                </a:solidFill>
                <a:latin typeface="Times New Roman" pitchFamily="18" charset="0"/>
                <a:cs typeface="Times New Roman" pitchFamily="18" charset="0"/>
              </a:rPr>
              <a:t>MM5</a:t>
            </a:r>
            <a:r>
              <a:rPr lang="zh-TW" altLang="en-US" dirty="0" smtClean="0">
                <a:solidFill>
                  <a:schemeClr val="bg1"/>
                </a:solidFill>
                <a:latin typeface="+mn-ea"/>
              </a:rPr>
              <a:t>模式</a:t>
            </a:r>
            <a:endParaRPr lang="en-US" altLang="zh-TW" dirty="0" smtClean="0">
              <a:solidFill>
                <a:schemeClr val="bg1"/>
              </a:solidFill>
              <a:latin typeface="+mn-ea"/>
            </a:endParaRPr>
          </a:p>
          <a:p>
            <a:endParaRPr lang="en-US" altLang="zh-TW" dirty="0" smtClean="0">
              <a:solidFill>
                <a:schemeClr val="bg1"/>
              </a:solidFill>
              <a:latin typeface="+mn-ea"/>
            </a:endParaRPr>
          </a:p>
          <a:p>
            <a:endParaRPr lang="en-US" altLang="zh-TW" dirty="0" smtClean="0">
              <a:solidFill>
                <a:schemeClr val="bg1"/>
              </a:solidFill>
              <a:latin typeface="+mn-ea"/>
            </a:endParaRPr>
          </a:p>
          <a:p>
            <a:endParaRPr lang="en-US" altLang="zh-TW" dirty="0" smtClean="0">
              <a:solidFill>
                <a:schemeClr val="bg1"/>
              </a:solidFill>
              <a:latin typeface="+mn-ea"/>
            </a:endParaRPr>
          </a:p>
          <a:p>
            <a:endParaRPr lang="en-US" altLang="zh-TW" dirty="0" smtClean="0">
              <a:solidFill>
                <a:schemeClr val="bg1"/>
              </a:solidFill>
              <a:latin typeface="+mn-ea"/>
            </a:endParaRPr>
          </a:p>
          <a:p>
            <a:r>
              <a:rPr lang="en-US" altLang="zh-TW" dirty="0" smtClean="0">
                <a:solidFill>
                  <a:schemeClr val="bg1"/>
                </a:solidFill>
                <a:latin typeface="Times New Roman" pitchFamily="18" charset="0"/>
                <a:cs typeface="Times New Roman" pitchFamily="18" charset="0"/>
              </a:rPr>
              <a:t>D02 &amp; D03 </a:t>
            </a:r>
            <a:r>
              <a:rPr lang="zh-TW" altLang="en-US" dirty="0" smtClean="0">
                <a:solidFill>
                  <a:schemeClr val="bg1"/>
                </a:solidFill>
                <a:latin typeface="Times New Roman" pitchFamily="18" charset="0"/>
                <a:cs typeface="Times New Roman" pitchFamily="18" charset="0"/>
              </a:rPr>
              <a:t>為</a:t>
            </a:r>
            <a:r>
              <a:rPr lang="en-US" altLang="zh-TW" dirty="0" smtClean="0">
                <a:solidFill>
                  <a:schemeClr val="bg1"/>
                </a:solidFill>
                <a:latin typeface="Times New Roman" pitchFamily="18" charset="0"/>
                <a:cs typeface="Times New Roman" pitchFamily="18" charset="0"/>
              </a:rPr>
              <a:t>Vortex-following</a:t>
            </a:r>
          </a:p>
          <a:p>
            <a:r>
              <a:rPr lang="en-US" altLang="zh-TW" dirty="0" smtClean="0">
                <a:solidFill>
                  <a:schemeClr val="bg1"/>
                </a:solidFill>
                <a:latin typeface="Times New Roman" pitchFamily="18" charset="0"/>
                <a:cs typeface="Times New Roman" pitchFamily="18" charset="0"/>
              </a:rPr>
              <a:t>Mod. K-F</a:t>
            </a:r>
            <a:r>
              <a:rPr lang="zh-TW" altLang="en-US" dirty="0" smtClean="0">
                <a:solidFill>
                  <a:schemeClr val="bg1"/>
                </a:solidFill>
                <a:latin typeface="+mn-ea"/>
              </a:rPr>
              <a:t>：提高激發對流雲之垂直速度門檻值、讓</a:t>
            </a:r>
            <a:r>
              <a:rPr lang="en-US" altLang="zh-TW" dirty="0" smtClean="0">
                <a:solidFill>
                  <a:schemeClr val="bg1"/>
                </a:solidFill>
                <a:latin typeface="+mn-ea"/>
              </a:rPr>
              <a:t>30%</a:t>
            </a:r>
            <a:r>
              <a:rPr lang="zh-TW" altLang="en-US" dirty="0" smtClean="0">
                <a:solidFill>
                  <a:schemeClr val="bg1"/>
                </a:solidFill>
                <a:latin typeface="+mn-ea"/>
              </a:rPr>
              <a:t>水象粒子溢出至可解析之網格</a:t>
            </a:r>
            <a:endParaRPr lang="en-US" altLang="zh-TW" dirty="0" smtClean="0">
              <a:solidFill>
                <a:schemeClr val="bg1"/>
              </a:solidFill>
              <a:latin typeface="+mn-ea"/>
            </a:endParaRPr>
          </a:p>
          <a:p>
            <a:endParaRPr lang="en-US" altLang="zh-TW" dirty="0" smtClean="0"/>
          </a:p>
          <a:p>
            <a:endParaRPr lang="en-US" altLang="zh-TW" dirty="0" smtClean="0"/>
          </a:p>
          <a:p>
            <a:endParaRPr lang="en-US" altLang="zh-TW" dirty="0" smtClean="0"/>
          </a:p>
        </p:txBody>
      </p:sp>
      <p:graphicFrame>
        <p:nvGraphicFramePr>
          <p:cNvPr id="4" name="表格 3"/>
          <p:cNvGraphicFramePr>
            <a:graphicFrameLocks noGrp="1"/>
          </p:cNvGraphicFramePr>
          <p:nvPr/>
        </p:nvGraphicFramePr>
        <p:xfrm>
          <a:off x="1475656" y="1921396"/>
          <a:ext cx="6267164" cy="1854200"/>
        </p:xfrm>
        <a:graphic>
          <a:graphicData uri="http://schemas.openxmlformats.org/drawingml/2006/table">
            <a:tbl>
              <a:tblPr firstRow="1" bandRow="1">
                <a:tableStyleId>{5C22544A-7EE6-4342-B048-85BDC9FD1C3A}</a:tableStyleId>
              </a:tblPr>
              <a:tblGrid>
                <a:gridCol w="2707403"/>
                <a:gridCol w="1122033"/>
                <a:gridCol w="1186587"/>
                <a:gridCol w="1251141"/>
              </a:tblGrid>
              <a:tr h="370840">
                <a:tc>
                  <a:txBody>
                    <a:bodyPr/>
                    <a:lstStyle/>
                    <a:p>
                      <a:r>
                        <a:rPr lang="en-US" altLang="zh-TW" sz="1800" dirty="0" smtClean="0"/>
                        <a:t>Domain</a:t>
                      </a:r>
                      <a:endParaRPr lang="zh-TW" altLang="en-US" sz="1800" dirty="0"/>
                    </a:p>
                  </a:txBody>
                  <a:tcPr/>
                </a:tc>
                <a:tc>
                  <a:txBody>
                    <a:bodyPr/>
                    <a:lstStyle/>
                    <a:p>
                      <a:r>
                        <a:rPr lang="en-US" altLang="zh-TW" sz="1800" dirty="0" smtClean="0"/>
                        <a:t>1</a:t>
                      </a:r>
                      <a:endParaRPr lang="zh-TW" altLang="en-US" sz="1800" dirty="0"/>
                    </a:p>
                  </a:txBody>
                  <a:tcPr/>
                </a:tc>
                <a:tc>
                  <a:txBody>
                    <a:bodyPr/>
                    <a:lstStyle/>
                    <a:p>
                      <a:r>
                        <a:rPr lang="en-US" altLang="zh-TW" sz="1800" dirty="0" smtClean="0"/>
                        <a:t>2</a:t>
                      </a:r>
                      <a:endParaRPr lang="zh-TW" altLang="en-US" sz="1800" dirty="0"/>
                    </a:p>
                  </a:txBody>
                  <a:tcPr/>
                </a:tc>
                <a:tc>
                  <a:txBody>
                    <a:bodyPr/>
                    <a:lstStyle/>
                    <a:p>
                      <a:r>
                        <a:rPr lang="en-US" altLang="zh-TW" sz="1800" dirty="0" smtClean="0"/>
                        <a:t>3</a:t>
                      </a:r>
                      <a:endParaRPr lang="zh-TW" altLang="en-US" sz="1800" dirty="0"/>
                    </a:p>
                  </a:txBody>
                  <a:tcPr/>
                </a:tc>
              </a:tr>
              <a:tr h="370840">
                <a:tc>
                  <a:txBody>
                    <a:bodyPr/>
                    <a:lstStyle/>
                    <a:p>
                      <a:r>
                        <a:rPr lang="zh-TW" altLang="en-US" sz="1800" dirty="0" smtClean="0"/>
                        <a:t>水平網格間距（公里）</a:t>
                      </a:r>
                      <a:endParaRPr lang="zh-TW" altLang="en-US" sz="1800" dirty="0"/>
                    </a:p>
                  </a:txBody>
                  <a:tcPr/>
                </a:tc>
                <a:tc>
                  <a:txBody>
                    <a:bodyPr/>
                    <a:lstStyle/>
                    <a:p>
                      <a:pPr algn="ctr"/>
                      <a:r>
                        <a:rPr lang="en-US" altLang="zh-TW" sz="1800" dirty="0" smtClean="0">
                          <a:latin typeface="Times New Roman" pitchFamily="18" charset="0"/>
                          <a:cs typeface="Times New Roman" pitchFamily="18" charset="0"/>
                        </a:rPr>
                        <a:t>15</a:t>
                      </a:r>
                      <a:endParaRPr lang="zh-TW" altLang="en-US" sz="1800" dirty="0">
                        <a:latin typeface="Times New Roman" pitchFamily="18" charset="0"/>
                        <a:cs typeface="Times New Roman" pitchFamily="18" charset="0"/>
                      </a:endParaRPr>
                    </a:p>
                  </a:txBody>
                  <a:tcPr/>
                </a:tc>
                <a:tc>
                  <a:txBody>
                    <a:bodyPr/>
                    <a:lstStyle/>
                    <a:p>
                      <a:pPr algn="ctr"/>
                      <a:r>
                        <a:rPr lang="en-US" altLang="zh-TW" sz="1800" dirty="0" smtClean="0">
                          <a:latin typeface="Times New Roman" pitchFamily="18" charset="0"/>
                          <a:cs typeface="Times New Roman" pitchFamily="18" charset="0"/>
                        </a:rPr>
                        <a:t>5</a:t>
                      </a:r>
                      <a:endParaRPr lang="zh-TW" altLang="en-US" sz="1800" dirty="0">
                        <a:latin typeface="Times New Roman" pitchFamily="18" charset="0"/>
                        <a:cs typeface="Times New Roman" pitchFamily="18" charset="0"/>
                      </a:endParaRPr>
                    </a:p>
                  </a:txBody>
                  <a:tcPr/>
                </a:tc>
                <a:tc>
                  <a:txBody>
                    <a:bodyPr/>
                    <a:lstStyle/>
                    <a:p>
                      <a:pPr algn="ctr"/>
                      <a:r>
                        <a:rPr lang="en-US" altLang="zh-TW" sz="1800" dirty="0" smtClean="0">
                          <a:latin typeface="Times New Roman" pitchFamily="18" charset="0"/>
                          <a:cs typeface="Times New Roman" pitchFamily="18" charset="0"/>
                        </a:rPr>
                        <a:t>1.67</a:t>
                      </a:r>
                      <a:endParaRPr lang="zh-TW" altLang="en-US" sz="1800" dirty="0">
                        <a:latin typeface="Times New Roman" pitchFamily="18" charset="0"/>
                        <a:cs typeface="Times New Roman" pitchFamily="18" charset="0"/>
                      </a:endParaRPr>
                    </a:p>
                  </a:txBody>
                  <a:tcPr/>
                </a:tc>
              </a:tr>
              <a:tr h="370840">
                <a:tc>
                  <a:txBody>
                    <a:bodyPr/>
                    <a:lstStyle/>
                    <a:p>
                      <a:r>
                        <a:rPr lang="en-US" altLang="zh-TW" sz="1800" dirty="0" smtClean="0">
                          <a:solidFill>
                            <a:schemeClr val="tx1"/>
                          </a:solidFill>
                          <a:latin typeface="Times New Roman" pitchFamily="18" charset="0"/>
                          <a:cs typeface="Times New Roman" pitchFamily="18" charset="0"/>
                        </a:rPr>
                        <a:t>PBL</a:t>
                      </a:r>
                      <a:endParaRPr lang="zh-TW" altLang="en-US" sz="1800" dirty="0">
                        <a:solidFill>
                          <a:schemeClr val="tx1"/>
                        </a:solidFill>
                        <a:latin typeface="Times New Roman" pitchFamily="18" charset="0"/>
                        <a:cs typeface="Times New Roman" pitchFamily="18" charset="0"/>
                      </a:endParaRPr>
                    </a:p>
                  </a:txBody>
                  <a:tcPr/>
                </a:tc>
                <a:tc gridSpan="3">
                  <a:txBody>
                    <a:bodyPr/>
                    <a:lstStyle/>
                    <a:p>
                      <a:pPr algn="ctr"/>
                      <a:r>
                        <a:rPr lang="en-US" altLang="zh-TW" sz="1800" dirty="0" err="1" smtClean="0">
                          <a:latin typeface="Times New Roman" pitchFamily="18" charset="0"/>
                          <a:cs typeface="Times New Roman" pitchFamily="18" charset="0"/>
                        </a:rPr>
                        <a:t>Blackdar</a:t>
                      </a:r>
                      <a:endParaRPr lang="zh-TW" altLang="en-US" sz="1800" dirty="0">
                        <a:latin typeface="Times New Roman" pitchFamily="18" charset="0"/>
                        <a:cs typeface="Times New Roman" pitchFamily="18" charset="0"/>
                      </a:endParaRPr>
                    </a:p>
                  </a:txBody>
                  <a:tcPr/>
                </a:tc>
                <a:tc hMerge="1">
                  <a:txBody>
                    <a:bodyPr/>
                    <a:lstStyle/>
                    <a:p>
                      <a:endParaRPr lang="zh-TW" altLang="en-US"/>
                    </a:p>
                  </a:txBody>
                  <a:tcPr/>
                </a:tc>
                <a:tc hMerge="1">
                  <a:txBody>
                    <a:bodyPr/>
                    <a:lstStyle/>
                    <a:p>
                      <a:endParaRPr lang="zh-TW" altLang="en-US"/>
                    </a:p>
                  </a:txBody>
                  <a:tcPr/>
                </a:tc>
              </a:tr>
              <a:tr h="370840">
                <a:tc>
                  <a:txBody>
                    <a:bodyPr/>
                    <a:lstStyle/>
                    <a:p>
                      <a:r>
                        <a:rPr lang="en-US" altLang="zh-TW" sz="1800" dirty="0" smtClean="0">
                          <a:solidFill>
                            <a:schemeClr val="tx1"/>
                          </a:solidFill>
                          <a:latin typeface="Times New Roman" pitchFamily="18" charset="0"/>
                          <a:cs typeface="Times New Roman" pitchFamily="18" charset="0"/>
                        </a:rPr>
                        <a:t>Microphysics</a:t>
                      </a:r>
                      <a:endParaRPr lang="zh-TW" altLang="en-US" sz="1800" dirty="0">
                        <a:solidFill>
                          <a:schemeClr val="tx1"/>
                        </a:solidFill>
                        <a:latin typeface="Times New Roman" pitchFamily="18" charset="0"/>
                        <a:cs typeface="Times New Roman" pitchFamily="18" charset="0"/>
                      </a:endParaRPr>
                    </a:p>
                  </a:txBody>
                  <a:tcPr/>
                </a:tc>
                <a:tc gridSpan="3">
                  <a:txBody>
                    <a:bodyPr/>
                    <a:lstStyle/>
                    <a:p>
                      <a:pPr algn="ctr"/>
                      <a:r>
                        <a:rPr lang="en-US" altLang="zh-TW" sz="1800" dirty="0" smtClean="0">
                          <a:latin typeface="Times New Roman" pitchFamily="18" charset="0"/>
                          <a:cs typeface="Times New Roman" pitchFamily="18" charset="0"/>
                        </a:rPr>
                        <a:t>Tao et</a:t>
                      </a:r>
                      <a:r>
                        <a:rPr lang="en-US" altLang="zh-TW" sz="1800" baseline="0" dirty="0" smtClean="0">
                          <a:latin typeface="Times New Roman" pitchFamily="18" charset="0"/>
                          <a:cs typeface="Times New Roman" pitchFamily="18" charset="0"/>
                        </a:rPr>
                        <a:t> al.</a:t>
                      </a:r>
                      <a:endParaRPr lang="zh-TW" altLang="en-US" sz="1800" dirty="0">
                        <a:latin typeface="Times New Roman" pitchFamily="18" charset="0"/>
                        <a:cs typeface="Times New Roman" pitchFamily="18" charset="0"/>
                      </a:endParaRPr>
                    </a:p>
                  </a:txBody>
                  <a:tcPr/>
                </a:tc>
                <a:tc hMerge="1">
                  <a:txBody>
                    <a:bodyPr/>
                    <a:lstStyle/>
                    <a:p>
                      <a:endParaRPr lang="zh-TW" altLang="en-US"/>
                    </a:p>
                  </a:txBody>
                  <a:tcPr/>
                </a:tc>
                <a:tc hMerge="1">
                  <a:txBody>
                    <a:bodyPr/>
                    <a:lstStyle/>
                    <a:p>
                      <a:endParaRPr lang="zh-TW" altLang="en-US"/>
                    </a:p>
                  </a:txBody>
                  <a:tcPr/>
                </a:tc>
              </a:tr>
              <a:tr h="370840">
                <a:tc>
                  <a:txBody>
                    <a:bodyPr/>
                    <a:lstStyle/>
                    <a:p>
                      <a:r>
                        <a:rPr lang="en-US" altLang="zh-TW" sz="1800" dirty="0" smtClean="0">
                          <a:solidFill>
                            <a:schemeClr val="tx1"/>
                          </a:solidFill>
                          <a:latin typeface="Times New Roman" pitchFamily="18" charset="0"/>
                          <a:cs typeface="Times New Roman" pitchFamily="18" charset="0"/>
                        </a:rPr>
                        <a:t>Cumulus</a:t>
                      </a:r>
                      <a:endParaRPr lang="zh-TW" altLang="en-US" sz="1800" dirty="0">
                        <a:solidFill>
                          <a:schemeClr val="tx1"/>
                        </a:solidFill>
                        <a:latin typeface="Times New Roman" pitchFamily="18" charset="0"/>
                        <a:cs typeface="Times New Roman" pitchFamily="18" charset="0"/>
                      </a:endParaRPr>
                    </a:p>
                  </a:txBody>
                  <a:tcPr/>
                </a:tc>
                <a:tc>
                  <a:txBody>
                    <a:bodyPr/>
                    <a:lstStyle/>
                    <a:p>
                      <a:pPr algn="ctr"/>
                      <a:r>
                        <a:rPr lang="en-US" altLang="zh-TW" sz="1800" dirty="0" smtClean="0">
                          <a:latin typeface="Times New Roman" pitchFamily="18" charset="0"/>
                          <a:cs typeface="Times New Roman" pitchFamily="18" charset="0"/>
                        </a:rPr>
                        <a:t>Mod. K-F</a:t>
                      </a:r>
                      <a:endParaRPr lang="zh-TW" altLang="en-US" sz="1800" dirty="0">
                        <a:latin typeface="Times New Roman" pitchFamily="18" charset="0"/>
                        <a:cs typeface="Times New Roman" pitchFamily="18" charset="0"/>
                      </a:endParaRPr>
                    </a:p>
                  </a:txBody>
                  <a:tcPr/>
                </a:tc>
                <a:tc gridSpan="2">
                  <a:txBody>
                    <a:bodyPr/>
                    <a:lstStyle/>
                    <a:p>
                      <a:pPr algn="ctr"/>
                      <a:r>
                        <a:rPr lang="en-US" altLang="zh-TW" sz="1800" dirty="0" smtClean="0">
                          <a:latin typeface="Times New Roman" pitchFamily="18" charset="0"/>
                          <a:cs typeface="Times New Roman" pitchFamily="18" charset="0"/>
                        </a:rPr>
                        <a:t>N/A</a:t>
                      </a:r>
                      <a:endParaRPr lang="zh-TW" altLang="en-US" sz="1800" dirty="0">
                        <a:latin typeface="Times New Roman" pitchFamily="18" charset="0"/>
                        <a:cs typeface="Times New Roman" pitchFamily="18" charset="0"/>
                      </a:endParaRPr>
                    </a:p>
                  </a:txBody>
                  <a:tcPr/>
                </a:tc>
                <a:tc hMerge="1">
                  <a:txBody>
                    <a:bodyPr/>
                    <a:lstStyle/>
                    <a:p>
                      <a:pPr algn="ctr"/>
                      <a:endParaRPr lang="zh-TW" altLang="en-US" sz="1800" dirty="0"/>
                    </a:p>
                  </a:txBody>
                  <a:tcPr/>
                </a:tc>
              </a:tr>
            </a:tbl>
          </a:graphicData>
        </a:graphic>
      </p:graphicFrame>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solidFill>
                  <a:srgbClr val="FFFF00"/>
                </a:solidFill>
              </a:rPr>
              <a:t>資料來源</a:t>
            </a:r>
            <a:endParaRPr lang="zh-TW" altLang="en-US" dirty="0"/>
          </a:p>
        </p:txBody>
      </p:sp>
      <p:sp>
        <p:nvSpPr>
          <p:cNvPr id="3" name="內容版面配置區 2"/>
          <p:cNvSpPr>
            <a:spLocks noGrp="1"/>
          </p:cNvSpPr>
          <p:nvPr>
            <p:ph idx="1"/>
          </p:nvPr>
        </p:nvSpPr>
        <p:spPr/>
        <p:txBody>
          <a:bodyPr>
            <a:normAutofit/>
          </a:bodyPr>
          <a:lstStyle/>
          <a:p>
            <a:r>
              <a:rPr lang="zh-TW" altLang="en-US" sz="2800" dirty="0" smtClean="0">
                <a:solidFill>
                  <a:schemeClr val="bg1"/>
                </a:solidFill>
              </a:rPr>
              <a:t>在</a:t>
            </a:r>
            <a:r>
              <a:rPr lang="en-US" altLang="zh-TW" sz="2800" dirty="0" smtClean="0">
                <a:solidFill>
                  <a:schemeClr val="bg1"/>
                </a:solidFill>
              </a:rPr>
              <a:t>RAINEX</a:t>
            </a:r>
            <a:r>
              <a:rPr lang="zh-TW" altLang="en-US" sz="2800" dirty="0" smtClean="0">
                <a:solidFill>
                  <a:schemeClr val="bg1"/>
                </a:solidFill>
              </a:rPr>
              <a:t>觀測期間，有許多高解析度的</a:t>
            </a:r>
            <a:r>
              <a:rPr lang="en-US" altLang="zh-TW" sz="2800" dirty="0" smtClean="0">
                <a:solidFill>
                  <a:schemeClr val="bg1"/>
                </a:solidFill>
              </a:rPr>
              <a:t>MM5</a:t>
            </a:r>
            <a:r>
              <a:rPr lang="zh-TW" altLang="en-US" sz="2800" dirty="0" smtClean="0">
                <a:solidFill>
                  <a:schemeClr val="bg1"/>
                </a:solidFill>
              </a:rPr>
              <a:t>預報利用作業模式模擬資料當作初始、邊界條件</a:t>
            </a:r>
            <a:endParaRPr lang="en-US" altLang="zh-TW" sz="2800" dirty="0" smtClean="0">
              <a:solidFill>
                <a:schemeClr val="bg1"/>
              </a:solidFill>
            </a:endParaRPr>
          </a:p>
          <a:p>
            <a:pPr lvl="1"/>
            <a:r>
              <a:rPr lang="en-US" altLang="zh-TW" sz="2400" dirty="0" smtClean="0">
                <a:solidFill>
                  <a:schemeClr val="bg1"/>
                </a:solidFill>
              </a:rPr>
              <a:t> </a:t>
            </a:r>
            <a:r>
              <a:rPr lang="en-US" altLang="zh-TW" sz="2400" dirty="0" smtClean="0">
                <a:solidFill>
                  <a:srgbClr val="FFFF00"/>
                </a:solidFill>
              </a:rPr>
              <a:t>G</a:t>
            </a:r>
            <a:r>
              <a:rPr lang="en-US" altLang="zh-TW" sz="2400" dirty="0" smtClean="0">
                <a:solidFill>
                  <a:schemeClr val="bg1"/>
                </a:solidFill>
              </a:rPr>
              <a:t>eophysical </a:t>
            </a:r>
            <a:r>
              <a:rPr lang="en-US" altLang="zh-TW" sz="2400" dirty="0" smtClean="0">
                <a:solidFill>
                  <a:srgbClr val="FFFF00"/>
                </a:solidFill>
              </a:rPr>
              <a:t>F</a:t>
            </a:r>
            <a:r>
              <a:rPr lang="en-US" altLang="zh-TW" sz="2400" dirty="0" smtClean="0">
                <a:solidFill>
                  <a:schemeClr val="bg1"/>
                </a:solidFill>
              </a:rPr>
              <a:t>luid </a:t>
            </a:r>
            <a:r>
              <a:rPr lang="en-US" altLang="zh-TW" sz="2400" dirty="0" smtClean="0">
                <a:solidFill>
                  <a:srgbClr val="FFFF00"/>
                </a:solidFill>
              </a:rPr>
              <a:t>D</a:t>
            </a:r>
            <a:r>
              <a:rPr lang="en-US" altLang="zh-TW" sz="2400" dirty="0" smtClean="0">
                <a:solidFill>
                  <a:schemeClr val="bg1"/>
                </a:solidFill>
              </a:rPr>
              <a:t>ynamics </a:t>
            </a:r>
            <a:r>
              <a:rPr lang="en-US" altLang="zh-TW" sz="2400" dirty="0" smtClean="0">
                <a:solidFill>
                  <a:srgbClr val="FFFF00"/>
                </a:solidFill>
              </a:rPr>
              <a:t>L</a:t>
            </a:r>
            <a:r>
              <a:rPr lang="en-US" altLang="zh-TW" sz="2400" dirty="0" smtClean="0">
                <a:solidFill>
                  <a:schemeClr val="bg1"/>
                </a:solidFill>
              </a:rPr>
              <a:t>aboratory</a:t>
            </a:r>
          </a:p>
          <a:p>
            <a:pPr lvl="1"/>
            <a:r>
              <a:rPr lang="en-US" altLang="zh-TW" sz="2400" dirty="0" smtClean="0">
                <a:solidFill>
                  <a:srgbClr val="FFFF00"/>
                </a:solidFill>
              </a:rPr>
              <a:t>N</a:t>
            </a:r>
            <a:r>
              <a:rPr lang="en-US" altLang="zh-TW" sz="2400" dirty="0" smtClean="0">
                <a:solidFill>
                  <a:schemeClr val="bg1"/>
                </a:solidFill>
              </a:rPr>
              <a:t>avy </a:t>
            </a:r>
            <a:r>
              <a:rPr lang="en-US" altLang="zh-TW" sz="2400" dirty="0" smtClean="0">
                <a:solidFill>
                  <a:srgbClr val="FFFF00"/>
                </a:solidFill>
              </a:rPr>
              <a:t>O</a:t>
            </a:r>
            <a:r>
              <a:rPr lang="en-US" altLang="zh-TW" sz="2400" dirty="0" smtClean="0">
                <a:solidFill>
                  <a:schemeClr val="bg1"/>
                </a:solidFill>
              </a:rPr>
              <a:t>perational </a:t>
            </a:r>
            <a:r>
              <a:rPr lang="en-US" altLang="zh-TW" sz="2400" dirty="0" smtClean="0">
                <a:solidFill>
                  <a:srgbClr val="FFFF00"/>
                </a:solidFill>
              </a:rPr>
              <a:t>G</a:t>
            </a:r>
            <a:r>
              <a:rPr lang="en-US" altLang="zh-TW" sz="2400" dirty="0" smtClean="0">
                <a:solidFill>
                  <a:schemeClr val="bg1"/>
                </a:solidFill>
              </a:rPr>
              <a:t>lobal </a:t>
            </a:r>
            <a:r>
              <a:rPr lang="en-US" altLang="zh-TW" sz="2400" dirty="0" smtClean="0">
                <a:solidFill>
                  <a:srgbClr val="FFFF00"/>
                </a:solidFill>
              </a:rPr>
              <a:t>A</a:t>
            </a:r>
            <a:r>
              <a:rPr lang="en-US" altLang="zh-TW" sz="2400" dirty="0" smtClean="0">
                <a:solidFill>
                  <a:schemeClr val="bg1"/>
                </a:solidFill>
              </a:rPr>
              <a:t>tmospheric </a:t>
            </a:r>
            <a:r>
              <a:rPr lang="en-US" altLang="zh-TW" sz="2400" dirty="0" smtClean="0">
                <a:solidFill>
                  <a:srgbClr val="FFFF00"/>
                </a:solidFill>
              </a:rPr>
              <a:t>P</a:t>
            </a:r>
            <a:r>
              <a:rPr lang="en-US" altLang="zh-TW" sz="2400" dirty="0" smtClean="0">
                <a:solidFill>
                  <a:schemeClr val="bg1"/>
                </a:solidFill>
              </a:rPr>
              <a:t>rediction </a:t>
            </a:r>
            <a:r>
              <a:rPr lang="en-US" altLang="zh-TW" sz="2400" dirty="0" smtClean="0">
                <a:solidFill>
                  <a:srgbClr val="FFFF00"/>
                </a:solidFill>
              </a:rPr>
              <a:t>S</a:t>
            </a:r>
            <a:r>
              <a:rPr lang="en-US" altLang="zh-TW" sz="2400" dirty="0" smtClean="0">
                <a:solidFill>
                  <a:schemeClr val="bg1"/>
                </a:solidFill>
              </a:rPr>
              <a:t>ystem</a:t>
            </a:r>
          </a:p>
          <a:p>
            <a:endParaRPr lang="en-US" altLang="zh-TW" sz="2800" dirty="0" smtClean="0"/>
          </a:p>
        </p:txBody>
      </p:sp>
      <p:graphicFrame>
        <p:nvGraphicFramePr>
          <p:cNvPr id="4" name="表格 3"/>
          <p:cNvGraphicFramePr>
            <a:graphicFrameLocks noGrp="1"/>
          </p:cNvGraphicFramePr>
          <p:nvPr/>
        </p:nvGraphicFramePr>
        <p:xfrm>
          <a:off x="1403648" y="4009628"/>
          <a:ext cx="6279924" cy="1112520"/>
        </p:xfrm>
        <a:graphic>
          <a:graphicData uri="http://schemas.openxmlformats.org/drawingml/2006/table">
            <a:tbl>
              <a:tblPr firstRow="1" bandRow="1">
                <a:tableStyleId>{5C22544A-7EE6-4342-B048-85BDC9FD1C3A}</a:tableStyleId>
              </a:tblPr>
              <a:tblGrid>
                <a:gridCol w="963930"/>
                <a:gridCol w="3164205"/>
                <a:gridCol w="2151789"/>
              </a:tblGrid>
              <a:tr h="370840">
                <a:tc>
                  <a:txBody>
                    <a:bodyPr/>
                    <a:lstStyle/>
                    <a:p>
                      <a:r>
                        <a:rPr lang="en-US" altLang="zh-TW" dirty="0" smtClean="0"/>
                        <a:t>Case</a:t>
                      </a:r>
                      <a:endParaRPr lang="zh-TW" altLang="en-US" dirty="0"/>
                    </a:p>
                  </a:txBody>
                  <a:tcPr/>
                </a:tc>
                <a:tc>
                  <a:txBody>
                    <a:bodyPr/>
                    <a:lstStyle/>
                    <a:p>
                      <a:r>
                        <a:rPr lang="zh-TW" altLang="en-US" dirty="0" smtClean="0"/>
                        <a:t>模擬時間</a:t>
                      </a:r>
                      <a:endParaRPr lang="zh-TW" altLang="en-US" dirty="0"/>
                    </a:p>
                  </a:txBody>
                  <a:tcPr/>
                </a:tc>
                <a:tc>
                  <a:txBody>
                    <a:bodyPr/>
                    <a:lstStyle/>
                    <a:p>
                      <a:r>
                        <a:rPr lang="zh-TW" altLang="en-US" dirty="0" smtClean="0"/>
                        <a:t>初始、邊界條件</a:t>
                      </a:r>
                      <a:endParaRPr lang="zh-TW" altLang="en-US" dirty="0"/>
                    </a:p>
                  </a:txBody>
                  <a:tcPr/>
                </a:tc>
              </a:tr>
              <a:tr h="370840">
                <a:tc>
                  <a:txBody>
                    <a:bodyPr/>
                    <a:lstStyle/>
                    <a:p>
                      <a:r>
                        <a:rPr lang="en-US" altLang="zh-TW" dirty="0" smtClean="0"/>
                        <a:t>Katrina</a:t>
                      </a:r>
                      <a:endParaRPr lang="zh-TW" altLang="en-US" dirty="0"/>
                    </a:p>
                  </a:txBody>
                  <a:tcPr/>
                </a:tc>
                <a:tc>
                  <a:txBody>
                    <a:bodyPr/>
                    <a:lstStyle/>
                    <a:p>
                      <a:r>
                        <a:rPr lang="en-US" altLang="zh-TW" dirty="0" smtClean="0"/>
                        <a:t>2005</a:t>
                      </a:r>
                      <a:r>
                        <a:rPr lang="en-US" altLang="zh-TW" baseline="0" dirty="0" smtClean="0"/>
                        <a:t> Aug. 27 0000UTC – </a:t>
                      </a:r>
                      <a:r>
                        <a:rPr lang="zh-TW" altLang="en-US" baseline="0" dirty="0" smtClean="0"/>
                        <a:t>三天</a:t>
                      </a:r>
                      <a:endParaRPr lang="zh-TW" altLang="en-US" dirty="0"/>
                    </a:p>
                  </a:txBody>
                  <a:tcPr/>
                </a:tc>
                <a:tc>
                  <a:txBody>
                    <a:bodyPr/>
                    <a:lstStyle/>
                    <a:p>
                      <a:r>
                        <a:rPr lang="en-US" altLang="zh-TW" dirty="0" smtClean="0"/>
                        <a:t>GFDL</a:t>
                      </a:r>
                      <a:endParaRPr lang="zh-TW" altLang="en-US" dirty="0"/>
                    </a:p>
                  </a:txBody>
                  <a:tcPr/>
                </a:tc>
              </a:tr>
              <a:tr h="370840">
                <a:tc>
                  <a:txBody>
                    <a:bodyPr/>
                    <a:lstStyle/>
                    <a:p>
                      <a:r>
                        <a:rPr lang="en-US" altLang="zh-TW" dirty="0" smtClean="0"/>
                        <a:t>Rita</a:t>
                      </a:r>
                      <a:endParaRPr lang="zh-TW" altLang="en-US" dirty="0"/>
                    </a:p>
                  </a:txBody>
                  <a:tcPr/>
                </a:tc>
                <a:tc>
                  <a:txBody>
                    <a:bodyPr/>
                    <a:lstStyle/>
                    <a:p>
                      <a:r>
                        <a:rPr lang="en-US" altLang="zh-TW" dirty="0" smtClean="0"/>
                        <a:t>2005 </a:t>
                      </a:r>
                      <a:r>
                        <a:rPr lang="en-US" altLang="zh-TW" baseline="0" dirty="0" smtClean="0"/>
                        <a:t>Sep. 20 0000UTC – </a:t>
                      </a:r>
                      <a:r>
                        <a:rPr lang="zh-TW" altLang="en-US" baseline="0" dirty="0" smtClean="0"/>
                        <a:t>五天</a:t>
                      </a:r>
                      <a:endParaRPr lang="zh-TW" altLang="en-US" dirty="0"/>
                    </a:p>
                  </a:txBody>
                  <a:tcPr/>
                </a:tc>
                <a:tc>
                  <a:txBody>
                    <a:bodyPr/>
                    <a:lstStyle/>
                    <a:p>
                      <a:r>
                        <a:rPr lang="en-US" altLang="zh-TW" dirty="0" smtClean="0"/>
                        <a:t>NOGAPS</a:t>
                      </a:r>
                      <a:endParaRPr lang="zh-TW" altLang="en-US" dirty="0"/>
                    </a:p>
                  </a:txBody>
                  <a:tcPr/>
                </a:tc>
              </a:tr>
            </a:tbl>
          </a:graphicData>
        </a:graphic>
      </p:graphicFrame>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solidFill>
                  <a:srgbClr val="FFFF00"/>
                </a:solidFill>
              </a:rPr>
              <a:t>飛機觀測資料來源</a:t>
            </a:r>
            <a:endParaRPr lang="zh-TW" altLang="en-US" b="1" dirty="0">
              <a:solidFill>
                <a:srgbClr val="FFFF00"/>
              </a:solidFill>
            </a:endParaRPr>
          </a:p>
        </p:txBody>
      </p:sp>
      <p:sp>
        <p:nvSpPr>
          <p:cNvPr id="3" name="內容版面配置區 2"/>
          <p:cNvSpPr>
            <a:spLocks noGrp="1"/>
          </p:cNvSpPr>
          <p:nvPr>
            <p:ph idx="1"/>
          </p:nvPr>
        </p:nvSpPr>
        <p:spPr>
          <a:xfrm>
            <a:off x="457200" y="1333500"/>
            <a:ext cx="8229600" cy="4044280"/>
          </a:xfrm>
        </p:spPr>
        <p:txBody>
          <a:bodyPr>
            <a:normAutofit/>
          </a:bodyPr>
          <a:lstStyle/>
          <a:p>
            <a:r>
              <a:rPr lang="zh-TW" altLang="en-US" dirty="0" smtClean="0">
                <a:solidFill>
                  <a:schemeClr val="bg1"/>
                </a:solidFill>
                <a:latin typeface="+mn-ea"/>
              </a:rPr>
              <a:t>除了投落送以及飛機所提供的局地觀測資料外，</a:t>
            </a:r>
            <a:r>
              <a:rPr lang="en-US" altLang="zh-TW" dirty="0" smtClean="0">
                <a:solidFill>
                  <a:schemeClr val="bg1"/>
                </a:solidFill>
                <a:latin typeface="Calibri" pitchFamily="34" charset="0"/>
                <a:cs typeface="Calibri" pitchFamily="34" charset="0"/>
              </a:rPr>
              <a:t>NOAA WP3D &amp; NRL P3</a:t>
            </a:r>
            <a:r>
              <a:rPr lang="zh-TW" altLang="en-US" dirty="0" smtClean="0">
                <a:solidFill>
                  <a:schemeClr val="bg1"/>
                </a:solidFill>
                <a:latin typeface="+mn-ea"/>
              </a:rPr>
              <a:t>更可提供三維風場、雷達反射率資料（解析度可達</a:t>
            </a:r>
            <a:r>
              <a:rPr lang="en-US" altLang="zh-TW" dirty="0" smtClean="0">
                <a:solidFill>
                  <a:schemeClr val="bg1"/>
                </a:solidFill>
                <a:latin typeface="Calibri" pitchFamily="34" charset="0"/>
                <a:cs typeface="Calibri" pitchFamily="34" charset="0"/>
              </a:rPr>
              <a:t>400</a:t>
            </a:r>
            <a:r>
              <a:rPr lang="zh-TW" altLang="en-US" dirty="0" smtClean="0">
                <a:solidFill>
                  <a:schemeClr val="bg1"/>
                </a:solidFill>
                <a:latin typeface="+mn-ea"/>
              </a:rPr>
              <a:t>公尺）</a:t>
            </a:r>
            <a:endParaRPr lang="en-US" altLang="zh-TW" dirty="0" smtClean="0">
              <a:solidFill>
                <a:schemeClr val="bg1"/>
              </a:solidFill>
              <a:latin typeface="+mn-ea"/>
            </a:endParaRPr>
          </a:p>
        </p:txBody>
      </p:sp>
      <p:grpSp>
        <p:nvGrpSpPr>
          <p:cNvPr id="7" name="群組 6"/>
          <p:cNvGrpSpPr/>
          <p:nvPr/>
        </p:nvGrpSpPr>
        <p:grpSpPr>
          <a:xfrm>
            <a:off x="0" y="0"/>
            <a:ext cx="9144000" cy="5715000"/>
            <a:chOff x="0" y="0"/>
            <a:chExt cx="9144000" cy="5715000"/>
          </a:xfrm>
        </p:grpSpPr>
        <p:sp>
          <p:nvSpPr>
            <p:cNvPr id="4" name="文字方塊 3"/>
            <p:cNvSpPr txBox="1"/>
            <p:nvPr/>
          </p:nvSpPr>
          <p:spPr>
            <a:xfrm>
              <a:off x="5436096" y="4513684"/>
              <a:ext cx="3490571" cy="923330"/>
            </a:xfrm>
            <a:prstGeom prst="rect">
              <a:avLst/>
            </a:prstGeom>
            <a:noFill/>
          </p:spPr>
          <p:txBody>
            <a:bodyPr wrap="none" rtlCol="0">
              <a:spAutoFit/>
            </a:bodyPr>
            <a:lstStyle/>
            <a:p>
              <a:r>
                <a:rPr lang="en-US" altLang="zh-TW" dirty="0" smtClean="0"/>
                <a:t>image courtesy:</a:t>
              </a:r>
            </a:p>
            <a:p>
              <a:r>
                <a:rPr lang="zh-TW" altLang="en-US" dirty="0" smtClean="0"/>
                <a:t>　　</a:t>
              </a:r>
              <a:r>
                <a:rPr lang="en-US" altLang="zh-TW" dirty="0" smtClean="0"/>
                <a:t> http://www.flightinfo.jp/</a:t>
              </a:r>
            </a:p>
            <a:p>
              <a:r>
                <a:rPr lang="zh-TW" altLang="en-US" dirty="0" smtClean="0"/>
                <a:t>　　 </a:t>
              </a:r>
              <a:r>
                <a:rPr lang="en-US" altLang="zh-TW" dirty="0" smtClean="0"/>
                <a:t>http://www.aoml.noaa.gov/</a:t>
              </a:r>
            </a:p>
          </p:txBody>
        </p:sp>
        <p:pic>
          <p:nvPicPr>
            <p:cNvPr id="5" name="圖片 4" descr="NRL_P3.jpg"/>
            <p:cNvPicPr>
              <a:picLocks noChangeAspect="1"/>
            </p:cNvPicPr>
            <p:nvPr/>
          </p:nvPicPr>
          <p:blipFill>
            <a:blip r:embed="rId3" cstate="print"/>
            <a:srcRect t="10933"/>
            <a:stretch>
              <a:fillRect/>
            </a:stretch>
          </p:blipFill>
          <p:spPr>
            <a:xfrm>
              <a:off x="0" y="2977469"/>
              <a:ext cx="5152417" cy="2737531"/>
            </a:xfrm>
            <a:prstGeom prst="rect">
              <a:avLst/>
            </a:prstGeom>
          </p:spPr>
        </p:pic>
        <p:pic>
          <p:nvPicPr>
            <p:cNvPr id="6" name="圖片 5" descr="p477.jpg"/>
            <p:cNvPicPr>
              <a:picLocks noChangeAspect="1"/>
            </p:cNvPicPr>
            <p:nvPr/>
          </p:nvPicPr>
          <p:blipFill>
            <a:blip r:embed="rId4" cstate="print"/>
            <a:srcRect b="7028"/>
            <a:stretch>
              <a:fillRect/>
            </a:stretch>
          </p:blipFill>
          <p:spPr>
            <a:xfrm>
              <a:off x="3576439" y="0"/>
              <a:ext cx="5567561" cy="3884171"/>
            </a:xfrm>
            <a:prstGeom prst="rect">
              <a:avLst/>
            </a:prstGeom>
          </p:spPr>
        </p:pic>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solidFill>
                  <a:schemeClr val="bg1"/>
                </a:solidFill>
              </a:rPr>
              <a:t>模擬結果</a:t>
            </a:r>
            <a:endParaRPr lang="zh-TW" altLang="en-US" dirty="0">
              <a:solidFill>
                <a:schemeClr val="bg1"/>
              </a:solidFill>
            </a:endParaRPr>
          </a:p>
        </p:txBody>
      </p:sp>
      <p:sp>
        <p:nvSpPr>
          <p:cNvPr id="5" name="文字版面配置區 4"/>
          <p:cNvSpPr>
            <a:spLocks noGrp="1"/>
          </p:cNvSpPr>
          <p:nvPr>
            <p:ph type="body" idx="1"/>
          </p:nvPr>
        </p:nvSpPr>
        <p:spPr/>
        <p:txBody>
          <a:bodyPr>
            <a:normAutofit/>
          </a:bodyPr>
          <a:lstStyle/>
          <a:p>
            <a:r>
              <a:rPr lang="en-US" altLang="zh-TW" sz="2400" dirty="0" smtClean="0">
                <a:solidFill>
                  <a:srgbClr val="FFFF00"/>
                </a:solidFill>
                <a:latin typeface="+mj-ea"/>
                <a:ea typeface="+mj-ea"/>
              </a:rPr>
              <a:t>Katrina &amp; Rita</a:t>
            </a:r>
            <a:endParaRPr lang="zh-TW" altLang="en-US" sz="2400" dirty="0">
              <a:solidFill>
                <a:srgbClr val="FFFF00"/>
              </a:solidFill>
              <a:latin typeface="+mj-ea"/>
              <a:ea typeface="+mj-ea"/>
            </a:endParaRP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模組">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龍騰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16310</TotalTime>
  <Words>2160</Words>
  <Application>Microsoft Office PowerPoint</Application>
  <PresentationFormat>如螢幕大小 (16:10)</PresentationFormat>
  <Paragraphs>266</Paragraphs>
  <Slides>33</Slides>
  <Notes>30</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33</vt:i4>
      </vt:variant>
    </vt:vector>
  </HeadingPairs>
  <TitlesOfParts>
    <vt:vector size="35" baseType="lpstr">
      <vt:lpstr>Office 佈景主題</vt:lpstr>
      <vt:lpstr>方程式</vt:lpstr>
      <vt:lpstr>颶風Rita(2005)次眼牆之形成及雨帶中對流所生成之位渦</vt:lpstr>
      <vt:lpstr>簡介</vt:lpstr>
      <vt:lpstr>前人研究</vt:lpstr>
      <vt:lpstr>前人研究</vt:lpstr>
      <vt:lpstr>前人研究</vt:lpstr>
      <vt:lpstr>模式設定</vt:lpstr>
      <vt:lpstr>資料來源</vt:lpstr>
      <vt:lpstr>飛機觀測資料來源</vt:lpstr>
      <vt:lpstr>模擬結果</vt:lpstr>
      <vt:lpstr>路徑</vt:lpstr>
      <vt:lpstr>強度</vt:lpstr>
      <vt:lpstr>颶風結構</vt:lpstr>
      <vt:lpstr>颶風結構-Rita (垂直渦度)</vt:lpstr>
      <vt:lpstr>颶風結構-Katrina</vt:lpstr>
      <vt:lpstr>PV發展</vt:lpstr>
      <vt:lpstr>模擬結果分析</vt:lpstr>
      <vt:lpstr>VRWs-WN2</vt:lpstr>
      <vt:lpstr>各半徑上之切向對流降水分量</vt:lpstr>
      <vt:lpstr>渦流動量通量分析</vt:lpstr>
      <vt:lpstr>模擬結果分析</vt:lpstr>
      <vt:lpstr>位渦收支</vt:lpstr>
      <vt:lpstr>位渦收支-內核1</vt:lpstr>
      <vt:lpstr>位渦收支-內核2</vt:lpstr>
      <vt:lpstr>位渦收支-內核3</vt:lpstr>
      <vt:lpstr>位渦收支-內核4</vt:lpstr>
      <vt:lpstr>位渦收支-雨帶1</vt:lpstr>
      <vt:lpstr>位渦收支-雨帶2</vt:lpstr>
      <vt:lpstr>位渦收支-雨帶3</vt:lpstr>
      <vt:lpstr>位渦收支-小結</vt:lpstr>
      <vt:lpstr>結論</vt:lpstr>
      <vt:lpstr>結論</vt:lpstr>
      <vt:lpstr>未來展望</vt:lpstr>
      <vt:lpstr>THE END</vt:lpstr>
    </vt:vector>
  </TitlesOfParts>
  <Company>Inst. of Atmos. Phy. NCU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Roles of Vortex Rossby Waves in Hurricane Secondary Eyewall Formation</dc:title>
  <dc:creator>Kobayashi</dc:creator>
  <cp:lastModifiedBy>Kobayashi</cp:lastModifiedBy>
  <cp:revision>1683</cp:revision>
  <dcterms:created xsi:type="dcterms:W3CDTF">2010-11-10T08:36:00Z</dcterms:created>
  <dcterms:modified xsi:type="dcterms:W3CDTF">2011-05-10T08:05:13Z</dcterms:modified>
</cp:coreProperties>
</file>