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32"/>
  </p:notesMasterIdLst>
  <p:sldIdLst>
    <p:sldId id="256" r:id="rId2"/>
    <p:sldId id="260" r:id="rId3"/>
    <p:sldId id="261" r:id="rId4"/>
    <p:sldId id="257" r:id="rId5"/>
    <p:sldId id="258" r:id="rId6"/>
    <p:sldId id="259" r:id="rId7"/>
    <p:sldId id="262" r:id="rId8"/>
    <p:sldId id="263" r:id="rId9"/>
    <p:sldId id="264" r:id="rId10"/>
    <p:sldId id="265" r:id="rId11"/>
    <p:sldId id="274" r:id="rId12"/>
    <p:sldId id="275" r:id="rId13"/>
    <p:sldId id="276" r:id="rId14"/>
    <p:sldId id="266" r:id="rId15"/>
    <p:sldId id="267" r:id="rId16"/>
    <p:sldId id="277" r:id="rId17"/>
    <p:sldId id="268" r:id="rId18"/>
    <p:sldId id="278" r:id="rId19"/>
    <p:sldId id="269" r:id="rId20"/>
    <p:sldId id="279" r:id="rId21"/>
    <p:sldId id="280" r:id="rId22"/>
    <p:sldId id="282" r:id="rId23"/>
    <p:sldId id="270" r:id="rId24"/>
    <p:sldId id="281" r:id="rId25"/>
    <p:sldId id="284" r:id="rId26"/>
    <p:sldId id="283" r:id="rId27"/>
    <p:sldId id="271" r:id="rId28"/>
    <p:sldId id="272" r:id="rId29"/>
    <p:sldId id="285" r:id="rId30"/>
    <p:sldId id="273" r:id="rId31"/>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1" autoAdjust="0"/>
    <p:restoredTop sz="80672" autoAdjust="0"/>
  </p:normalViewPr>
  <p:slideViewPr>
    <p:cSldViewPr>
      <p:cViewPr>
        <p:scale>
          <a:sx n="75" d="100"/>
          <a:sy n="75" d="100"/>
        </p:scale>
        <p:origin x="-1944" y="-3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9EE608-59A3-41A3-93BB-A73FD4E33988}" type="datetimeFigureOut">
              <a:rPr lang="zh-TW" altLang="en-US" smtClean="0"/>
              <a:t>2011/3/28</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AA6FAE-DC88-4B2C-94DA-A4E9A9636300}" type="slidenum">
              <a:rPr lang="zh-TW" altLang="en-US" smtClean="0"/>
              <a:t>‹#›</a:t>
            </a:fld>
            <a:endParaRPr lang="zh-TW" altLang="en-US"/>
          </a:p>
        </p:txBody>
      </p:sp>
    </p:spTree>
    <p:extLst>
      <p:ext uri="{BB962C8B-B14F-4D97-AF65-F5344CB8AC3E}">
        <p14:creationId xmlns:p14="http://schemas.microsoft.com/office/powerpoint/2010/main" val="3852076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8AA6FAE-DC88-4B2C-94DA-A4E9A9636300}" type="slidenum">
              <a:rPr lang="zh-TW" altLang="en-US" smtClean="0"/>
              <a:t>1</a:t>
            </a:fld>
            <a:endParaRPr lang="zh-TW" altLang="en-US"/>
          </a:p>
        </p:txBody>
      </p:sp>
    </p:spTree>
    <p:extLst>
      <p:ext uri="{BB962C8B-B14F-4D97-AF65-F5344CB8AC3E}">
        <p14:creationId xmlns:p14="http://schemas.microsoft.com/office/powerpoint/2010/main" val="69455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8AA6FAE-DC88-4B2C-94DA-A4E9A9636300}" type="slidenum">
              <a:rPr lang="zh-TW" altLang="en-US" smtClean="0"/>
              <a:t>4</a:t>
            </a:fld>
            <a:endParaRPr lang="zh-TW" altLang="en-US"/>
          </a:p>
        </p:txBody>
      </p:sp>
    </p:spTree>
    <p:extLst>
      <p:ext uri="{BB962C8B-B14F-4D97-AF65-F5344CB8AC3E}">
        <p14:creationId xmlns:p14="http://schemas.microsoft.com/office/powerpoint/2010/main" val="161187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Karina :</a:t>
            </a:r>
          </a:p>
          <a:p>
            <a:r>
              <a:rPr lang="en-US" altLang="zh-TW" baseline="0" dirty="0" smtClean="0"/>
              <a:t>Maximum sustained wind = 75 m/s</a:t>
            </a:r>
          </a:p>
          <a:p>
            <a:r>
              <a:rPr lang="en-US" altLang="zh-TW" dirty="0" smtClean="0"/>
              <a:t>Minimum</a:t>
            </a:r>
            <a:r>
              <a:rPr lang="en-US" altLang="zh-TW" baseline="0" dirty="0" smtClean="0"/>
              <a:t> sea level pressure = 902 </a:t>
            </a:r>
            <a:r>
              <a:rPr lang="en-US" altLang="zh-TW" baseline="0" dirty="0" err="1" smtClean="0"/>
              <a:t>hPa</a:t>
            </a:r>
            <a:endParaRPr lang="en-US" altLang="zh-TW" baseline="0" dirty="0" smtClean="0"/>
          </a:p>
          <a:p>
            <a:r>
              <a:rPr lang="en-US" altLang="zh-TW" sz="1200" b="0" i="0" u="none" strike="noStrike" kern="1200" baseline="0" dirty="0" smtClean="0">
                <a:solidFill>
                  <a:schemeClr val="tx1"/>
                </a:solidFill>
                <a:latin typeface="+mn-lt"/>
                <a:ea typeface="+mn-ea"/>
                <a:cs typeface="+mn-cs"/>
              </a:rPr>
              <a:t>The narrow ring of bright elements around the storm center correspond to the eyewall precipitation surrounding the eye of the storm.</a:t>
            </a:r>
            <a:endParaRPr lang="en-US" altLang="zh-TW" baseline="0" dirty="0" smtClean="0"/>
          </a:p>
          <a:p>
            <a:endParaRPr lang="en-US" altLang="zh-TW" baseline="0" dirty="0" smtClean="0"/>
          </a:p>
          <a:p>
            <a:r>
              <a:rPr lang="en-US" altLang="zh-TW" baseline="0" dirty="0" smtClean="0"/>
              <a:t>Rita :</a:t>
            </a:r>
          </a:p>
          <a:p>
            <a:r>
              <a:rPr lang="en-US" altLang="zh-TW" baseline="0" dirty="0" smtClean="0"/>
              <a:t>Maximum sustained wind = 77 m/s</a:t>
            </a:r>
          </a:p>
          <a:p>
            <a:r>
              <a:rPr lang="en-US" altLang="zh-TW" dirty="0" smtClean="0"/>
              <a:t>Minimum</a:t>
            </a:r>
            <a:r>
              <a:rPr lang="en-US" altLang="zh-TW" baseline="0" dirty="0" smtClean="0"/>
              <a:t> sea level pressure = 897 </a:t>
            </a:r>
            <a:r>
              <a:rPr lang="en-US" altLang="zh-TW" baseline="0" dirty="0" err="1" smtClean="0"/>
              <a:t>hPa</a:t>
            </a:r>
            <a:r>
              <a:rPr lang="en-US" altLang="zh-TW" baseline="0" dirty="0" smtClean="0"/>
              <a:t>  (</a:t>
            </a:r>
            <a:r>
              <a:rPr lang="en-US" altLang="zh-TW" baseline="0" dirty="0" err="1" smtClean="0"/>
              <a:t>hecto</a:t>
            </a:r>
            <a:r>
              <a:rPr lang="en-US" altLang="zh-TW" baseline="0" dirty="0" smtClean="0"/>
              <a:t>-Pascal)</a:t>
            </a:r>
          </a:p>
          <a:p>
            <a:r>
              <a:rPr lang="en-US" altLang="zh-TW" sz="1200" b="0" i="0" u="none" strike="noStrike" kern="1200" baseline="0" dirty="0" smtClean="0">
                <a:solidFill>
                  <a:schemeClr val="tx1"/>
                </a:solidFill>
                <a:latin typeface="+mn-lt"/>
                <a:ea typeface="+mn-ea"/>
                <a:cs typeface="+mn-cs"/>
              </a:rPr>
              <a:t>The PCT (ice scattering) in the MIMIC product (Figure 4b) suggests a lesser degree of strong, active convection in the principal rainband than in Hurricane Katrina on 28 August 2005 (Figure 4a).</a:t>
            </a:r>
            <a:endParaRPr lang="en-US" altLang="zh-TW" baseline="0" dirty="0" smtClean="0"/>
          </a:p>
          <a:p>
            <a:r>
              <a:rPr lang="en-US" altLang="zh-TW" dirty="0" smtClean="0"/>
              <a:t>--------------------------------------------------------------------------------------------------------------------</a:t>
            </a:r>
          </a:p>
          <a:p>
            <a:r>
              <a:rPr lang="en-US" altLang="zh-TW" sz="1200" b="0" i="0" u="none" strike="noStrike" kern="1200" baseline="0" dirty="0" smtClean="0">
                <a:solidFill>
                  <a:schemeClr val="tx1"/>
                </a:solidFill>
                <a:latin typeface="+mn-lt"/>
                <a:ea typeface="+mn-ea"/>
                <a:cs typeface="+mn-cs"/>
              </a:rPr>
              <a:t>1 )  ELDORA radar data obtained in this region also indicate fewer active convective elements in Rita compared to Katrina (Figures 5a and 5b).</a:t>
            </a:r>
          </a:p>
          <a:p>
            <a:r>
              <a:rPr lang="en-US" altLang="zh-TW" sz="1200" b="0" i="0" u="none" strike="noStrike" kern="1200" baseline="0" dirty="0" smtClean="0">
                <a:solidFill>
                  <a:schemeClr val="tx1"/>
                </a:solidFill>
                <a:latin typeface="+mn-lt"/>
                <a:ea typeface="+mn-ea"/>
                <a:cs typeface="+mn-cs"/>
              </a:rPr>
              <a:t>2 )  The principal rainband of Rita spirals more tightly around the storm on this day than the principal rainband of Katrina on 28 August 2005.</a:t>
            </a:r>
            <a:endParaRPr lang="zh-TW" altLang="en-US" dirty="0"/>
          </a:p>
        </p:txBody>
      </p:sp>
      <p:sp>
        <p:nvSpPr>
          <p:cNvPr id="4" name="投影片編號版面配置區 3"/>
          <p:cNvSpPr>
            <a:spLocks noGrp="1"/>
          </p:cNvSpPr>
          <p:nvPr>
            <p:ph type="sldNum" sz="quarter" idx="10"/>
          </p:nvPr>
        </p:nvSpPr>
        <p:spPr/>
        <p:txBody>
          <a:bodyPr/>
          <a:lstStyle/>
          <a:p>
            <a:fld id="{88AA6FAE-DC88-4B2C-94DA-A4E9A9636300}" type="slidenum">
              <a:rPr lang="zh-TW" altLang="en-US" smtClean="0"/>
              <a:t>8</a:t>
            </a:fld>
            <a:endParaRPr lang="zh-TW" altLang="en-US"/>
          </a:p>
        </p:txBody>
      </p:sp>
    </p:spTree>
    <p:extLst>
      <p:ext uri="{BB962C8B-B14F-4D97-AF65-F5344CB8AC3E}">
        <p14:creationId xmlns:p14="http://schemas.microsoft.com/office/powerpoint/2010/main" val="411637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Contour </a:t>
            </a:r>
            <a:r>
              <a:rPr lang="en-US" altLang="zh-TW" dirty="0" smtClean="0">
                <a:sym typeface="Wingdings" pitchFamily="2" charset="2"/>
              </a:rPr>
              <a:t>vertical  </a:t>
            </a:r>
            <a:r>
              <a:rPr lang="en-US" altLang="zh-TW" dirty="0" err="1" smtClean="0">
                <a:sym typeface="Wingdings" pitchFamily="2" charset="2"/>
              </a:rPr>
              <a:t>vorticity</a:t>
            </a:r>
            <a:r>
              <a:rPr lang="en-US" altLang="zh-TW" dirty="0" smtClean="0">
                <a:sym typeface="Wingdings" pitchFamily="2" charset="2"/>
              </a:rPr>
              <a:t> </a:t>
            </a:r>
            <a:endParaRPr lang="en-US" altLang="zh-TW" dirty="0" smtClean="0">
              <a:sym typeface="Wingdings" pitchFamily="2" charset="2"/>
            </a:endParaRPr>
          </a:p>
          <a:p>
            <a:r>
              <a:rPr lang="en-US" altLang="zh-TW" dirty="0" smtClean="0">
                <a:sym typeface="Wingdings" pitchFamily="2" charset="2"/>
              </a:rPr>
              <a:t>Fig</a:t>
            </a:r>
            <a:r>
              <a:rPr lang="en-US" altLang="zh-TW" baseline="0" dirty="0" smtClean="0">
                <a:sym typeface="Wingdings" pitchFamily="2" charset="2"/>
              </a:rPr>
              <a:t> b the updraft has &gt; 14 m/s, a weaker downdraft was located slightly upwind </a:t>
            </a:r>
          </a:p>
          <a:p>
            <a:r>
              <a:rPr lang="en-US" altLang="zh-TW" baseline="0" dirty="0" smtClean="0">
                <a:sym typeface="Wingdings" pitchFamily="2" charset="2"/>
              </a:rPr>
              <a:t>Fig c the updraft extended from near the bottom to about 8 km</a:t>
            </a:r>
          </a:p>
          <a:p>
            <a:endParaRPr lang="en-US" altLang="zh-TW" baseline="0" dirty="0" smtClean="0">
              <a:sym typeface="Wingdings" pitchFamily="2" charset="2"/>
            </a:endParaRPr>
          </a:p>
          <a:p>
            <a:r>
              <a:rPr lang="en-US" altLang="zh-TW" b="1" baseline="0" dirty="0" smtClean="0">
                <a:sym typeface="Wingdings" pitchFamily="2" charset="2"/>
              </a:rPr>
              <a:t>On a small, local scale this circulation mimic the in, up and out circulation behavior of an eyewall, and produced a echo cell on radar which slopes outward in a manner similar to a well-developed eyewall</a:t>
            </a:r>
          </a:p>
          <a:p>
            <a:r>
              <a:rPr lang="en-US" altLang="zh-TW" b="1" baseline="0" dirty="0" smtClean="0">
                <a:sym typeface="Wingdings" pitchFamily="2" charset="2"/>
              </a:rPr>
              <a:t>The ELDORA data thus show a convective-scale updraft circulation embedded in Katrina  rainband that confirms the structure hypothesized by BZJM</a:t>
            </a:r>
          </a:p>
          <a:p>
            <a:endParaRPr lang="en-US" altLang="zh-TW" baseline="0" dirty="0" smtClean="0">
              <a:sym typeface="Wingdings" pitchFamily="2" charset="2"/>
            </a:endParaRPr>
          </a:p>
          <a:p>
            <a:r>
              <a:rPr lang="en-US" altLang="zh-TW" baseline="0" dirty="0" smtClean="0">
                <a:sym typeface="Wingdings" pitchFamily="2" charset="2"/>
              </a:rPr>
              <a:t>Fig d shows a larger of strong convergence,  which was smallest and most intense at the base of the sloping reflectivity core</a:t>
            </a:r>
          </a:p>
          <a:p>
            <a:r>
              <a:rPr lang="en-US" altLang="zh-TW" baseline="0" dirty="0" smtClean="0">
                <a:sym typeface="Wingdings" pitchFamily="2" charset="2"/>
              </a:rPr>
              <a:t>Convergence and divergence are also sloped outward and upward</a:t>
            </a:r>
          </a:p>
          <a:p>
            <a:r>
              <a:rPr lang="en-US" altLang="zh-TW" baseline="0" dirty="0" smtClean="0">
                <a:sym typeface="Wingdings" pitchFamily="2" charset="2"/>
              </a:rPr>
              <a:t> divergence capped the low-level convergence in the region of the convective cell</a:t>
            </a:r>
          </a:p>
          <a:p>
            <a:endParaRPr lang="en-US" altLang="zh-TW" baseline="0" dirty="0" smtClean="0">
              <a:sym typeface="Wingdings" pitchFamily="2" charset="2"/>
            </a:endParaRPr>
          </a:p>
          <a:p>
            <a:r>
              <a:rPr lang="en-US" altLang="zh-TW" baseline="0" dirty="0" smtClean="0">
                <a:sym typeface="Wingdings" pitchFamily="2" charset="2"/>
              </a:rPr>
              <a:t>Fig f shows the wind component normal to the cross section, which may also be regarded as an approximation to the long-band component of the wind relative to the principal band</a:t>
            </a:r>
            <a:endParaRPr lang="en-US" altLang="zh-TW" dirty="0" smtClean="0">
              <a:sym typeface="Wingdings" pitchFamily="2" charset="2"/>
            </a:endParaRPr>
          </a:p>
        </p:txBody>
      </p:sp>
      <p:sp>
        <p:nvSpPr>
          <p:cNvPr id="4" name="投影片編號版面配置區 3"/>
          <p:cNvSpPr>
            <a:spLocks noGrp="1"/>
          </p:cNvSpPr>
          <p:nvPr>
            <p:ph type="sldNum" sz="quarter" idx="10"/>
          </p:nvPr>
        </p:nvSpPr>
        <p:spPr/>
        <p:txBody>
          <a:bodyPr/>
          <a:lstStyle/>
          <a:p>
            <a:fld id="{88AA6FAE-DC88-4B2C-94DA-A4E9A9636300}" type="slidenum">
              <a:rPr lang="zh-TW" altLang="en-US" smtClean="0"/>
              <a:t>9</a:t>
            </a:fld>
            <a:endParaRPr lang="zh-TW" altLang="en-US"/>
          </a:p>
        </p:txBody>
      </p:sp>
    </p:spTree>
    <p:extLst>
      <p:ext uri="{BB962C8B-B14F-4D97-AF65-F5344CB8AC3E}">
        <p14:creationId xmlns:p14="http://schemas.microsoft.com/office/powerpoint/2010/main" val="1017743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Fig a Shows overall a lesser</a:t>
            </a:r>
            <a:r>
              <a:rPr lang="en-US" altLang="zh-TW" baseline="0" dirty="0" smtClean="0"/>
              <a:t> presence of active convection within Rita’s principal rainband</a:t>
            </a:r>
          </a:p>
          <a:p>
            <a:r>
              <a:rPr lang="en-US" altLang="zh-TW" baseline="0" dirty="0" smtClean="0"/>
              <a:t>Fig b </a:t>
            </a:r>
          </a:p>
          <a:p>
            <a:r>
              <a:rPr lang="en-US" altLang="zh-TW" baseline="0" dirty="0" smtClean="0"/>
              <a:t>Fig c indicate that the vertical velocity were stronger about 3.5 km level and show the in, up, and outward flow within an associated radially outward leaning reflectivity core.</a:t>
            </a:r>
          </a:p>
          <a:p>
            <a:r>
              <a:rPr lang="en-US" altLang="zh-TW" baseline="0" dirty="0" smtClean="0"/>
              <a:t>      this features again exhibited an updraft structure of the type hypothesized by BZJM</a:t>
            </a:r>
          </a:p>
          <a:p>
            <a:r>
              <a:rPr lang="en-US" altLang="zh-TW" baseline="0" dirty="0" smtClean="0"/>
              <a:t>      the BZJM overturning updraft structure is seen repeatedly, both with in the principal rainband of a given storm and from one storm to another</a:t>
            </a:r>
          </a:p>
          <a:p>
            <a:r>
              <a:rPr lang="en-US" altLang="zh-TW" baseline="0" dirty="0" smtClean="0"/>
              <a:t>Fig d again show an outward sloping divergence pattern aloft, centered around 7 km, within a divergence at lower levels.</a:t>
            </a:r>
          </a:p>
          <a:p>
            <a:r>
              <a:rPr lang="en-US" altLang="zh-TW" baseline="0" dirty="0" smtClean="0"/>
              <a:t>Fig e</a:t>
            </a:r>
            <a:r>
              <a:rPr lang="zh-TW" altLang="en-US" baseline="0" dirty="0" smtClean="0"/>
              <a:t> </a:t>
            </a:r>
            <a:r>
              <a:rPr lang="en-US" altLang="zh-TW" baseline="0" dirty="0" smtClean="0"/>
              <a:t>this divergence/ convergence pattern is associated with an outward sloping updraft</a:t>
            </a:r>
          </a:p>
          <a:p>
            <a:r>
              <a:rPr lang="en-US" altLang="zh-TW" baseline="0" dirty="0" smtClean="0"/>
              <a:t>Fig f the SHWM was also situated at a somewhat higher level than in Katrina.  The jet was capped by a very sharp vertical gradient of cross section-</a:t>
            </a:r>
            <a:r>
              <a:rPr lang="en-US" altLang="zh-TW" baseline="0" dirty="0" err="1" smtClean="0"/>
              <a:t>noraml</a:t>
            </a:r>
            <a:r>
              <a:rPr lang="en-US" altLang="zh-TW" baseline="0" dirty="0" smtClean="0"/>
              <a:t> wind above 6 km.</a:t>
            </a:r>
          </a:p>
          <a:p>
            <a:endParaRPr lang="en-US" altLang="zh-TW" baseline="0" dirty="0" smtClean="0"/>
          </a:p>
          <a:p>
            <a:r>
              <a:rPr lang="en-US" altLang="zh-TW" baseline="0" dirty="0" smtClean="0"/>
              <a:t>The positive </a:t>
            </a:r>
            <a:r>
              <a:rPr lang="en-US" altLang="zh-TW" baseline="0" dirty="0" err="1" smtClean="0"/>
              <a:t>vorticities</a:t>
            </a:r>
            <a:r>
              <a:rPr lang="en-US" altLang="zh-TW" baseline="0" dirty="0" smtClean="0"/>
              <a:t> associated with the SHWM was again directly situated over the updraft, and just below the large max. divergence </a:t>
            </a:r>
          </a:p>
        </p:txBody>
      </p:sp>
      <p:sp>
        <p:nvSpPr>
          <p:cNvPr id="4" name="投影片編號版面配置區 3"/>
          <p:cNvSpPr>
            <a:spLocks noGrp="1"/>
          </p:cNvSpPr>
          <p:nvPr>
            <p:ph type="sldNum" sz="quarter" idx="10"/>
          </p:nvPr>
        </p:nvSpPr>
        <p:spPr/>
        <p:txBody>
          <a:bodyPr/>
          <a:lstStyle/>
          <a:p>
            <a:fld id="{88AA6FAE-DC88-4B2C-94DA-A4E9A9636300}" type="slidenum">
              <a:rPr lang="zh-TW" altLang="en-US" smtClean="0"/>
              <a:t>10</a:t>
            </a:fld>
            <a:endParaRPr lang="zh-TW" altLang="en-US"/>
          </a:p>
        </p:txBody>
      </p:sp>
    </p:spTree>
    <p:extLst>
      <p:ext uri="{BB962C8B-B14F-4D97-AF65-F5344CB8AC3E}">
        <p14:creationId xmlns:p14="http://schemas.microsoft.com/office/powerpoint/2010/main" val="1410111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dirty="0" smtClean="0"/>
              <a:t>BZJM and Powell [1990a] suggested that the boundary layer radial inflow toward the storm center would be diverted upward in the </a:t>
            </a:r>
            <a:r>
              <a:rPr lang="en-US" altLang="zh-TW" sz="1200" dirty="0" err="1" smtClean="0"/>
              <a:t>rainband’s</a:t>
            </a:r>
            <a:r>
              <a:rPr lang="en-US" altLang="zh-TW" sz="1200" dirty="0" smtClean="0"/>
              <a:t> convective updrafts. </a:t>
            </a:r>
            <a:endParaRPr lang="zh-TW" altLang="en-US" dirty="0"/>
          </a:p>
        </p:txBody>
      </p:sp>
      <p:sp>
        <p:nvSpPr>
          <p:cNvPr id="4" name="投影片編號版面配置區 3"/>
          <p:cNvSpPr>
            <a:spLocks noGrp="1"/>
          </p:cNvSpPr>
          <p:nvPr>
            <p:ph type="sldNum" sz="quarter" idx="10"/>
          </p:nvPr>
        </p:nvSpPr>
        <p:spPr/>
        <p:txBody>
          <a:bodyPr/>
          <a:lstStyle/>
          <a:p>
            <a:fld id="{88AA6FAE-DC88-4B2C-94DA-A4E9A9636300}" type="slidenum">
              <a:rPr lang="zh-TW" altLang="en-US" smtClean="0"/>
              <a:t>11</a:t>
            </a:fld>
            <a:endParaRPr lang="zh-TW" altLang="en-US"/>
          </a:p>
        </p:txBody>
      </p:sp>
    </p:spTree>
    <p:extLst>
      <p:ext uri="{BB962C8B-B14F-4D97-AF65-F5344CB8AC3E}">
        <p14:creationId xmlns:p14="http://schemas.microsoft.com/office/powerpoint/2010/main" val="739778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u="none" strike="noStrike" kern="1200" baseline="0" dirty="0" smtClean="0">
                <a:solidFill>
                  <a:schemeClr val="tx1"/>
                </a:solidFill>
                <a:latin typeface="+mn-lt"/>
                <a:ea typeface="+mn-ea"/>
                <a:cs typeface="+mn-cs"/>
              </a:rPr>
              <a:t>We now turn to the downdraft component of the BZJM model. In studies such as BZJM (Figure 2b) and Powell ([1990a, 1990b] Figure 2c) the lower-level downdrafts of the convective-scale circulations have received some attention regarding their ability to modify the moist static energy of the radial inflow, and hence the eyewall circulation.</a:t>
            </a:r>
          </a:p>
          <a:p>
            <a:endParaRPr lang="en-US" altLang="zh-TW" sz="1200" b="0" i="0" u="none" strike="noStrike" kern="1200" baseline="0" dirty="0" smtClean="0">
              <a:solidFill>
                <a:schemeClr val="tx1"/>
              </a:solidFill>
              <a:latin typeface="+mn-lt"/>
              <a:ea typeface="+mn-ea"/>
              <a:cs typeface="+mn-cs"/>
            </a:endParaRPr>
          </a:p>
          <a:p>
            <a:r>
              <a:rPr lang="en-US" altLang="zh-TW" sz="1200" b="0" i="0" u="none" strike="noStrike" kern="1200" baseline="0" dirty="0" smtClean="0">
                <a:solidFill>
                  <a:schemeClr val="tx1"/>
                </a:solidFill>
                <a:latin typeface="+mn-lt"/>
                <a:ea typeface="+mn-ea"/>
                <a:cs typeface="+mn-cs"/>
              </a:rPr>
              <a:t>A lower-level downdraft enters from radially outside of the cell and subsides into the base of the reflectivity core. This downdraft corresponds to the low-level downdraft circulation hypothesized by BZJM (see Figure 2b). This circulation has the potential to lower the moist static energy of the flow within the boundary layer (BZJM [Powell, 1990a, 1990b]).</a:t>
            </a:r>
          </a:p>
          <a:p>
            <a:endParaRPr lang="en-US" altLang="zh-TW" sz="1200" b="0" i="0" u="none" strike="noStrike" kern="1200" baseline="0" dirty="0" smtClean="0">
              <a:solidFill>
                <a:schemeClr val="tx1"/>
              </a:solidFill>
              <a:latin typeface="+mn-lt"/>
              <a:ea typeface="+mn-ea"/>
              <a:cs typeface="+mn-cs"/>
            </a:endParaRPr>
          </a:p>
          <a:p>
            <a:r>
              <a:rPr lang="en-US" altLang="zh-TW" sz="1200" b="0" i="0" u="none" strike="noStrike" kern="1200" baseline="0" dirty="0" smtClean="0">
                <a:solidFill>
                  <a:schemeClr val="tx1"/>
                </a:solidFill>
                <a:latin typeface="+mn-lt"/>
                <a:ea typeface="+mn-ea"/>
                <a:cs typeface="+mn-cs"/>
              </a:rPr>
              <a:t>Another downdraft extending from upper levels is seen radially inside the reflectivity cell, likely induced by heating from the convective-scale updraft.</a:t>
            </a:r>
            <a:endParaRPr lang="zh-TW" altLang="en-US" dirty="0"/>
          </a:p>
        </p:txBody>
      </p:sp>
      <p:sp>
        <p:nvSpPr>
          <p:cNvPr id="4" name="投影片編號版面配置區 3"/>
          <p:cNvSpPr>
            <a:spLocks noGrp="1"/>
          </p:cNvSpPr>
          <p:nvPr>
            <p:ph type="sldNum" sz="quarter" idx="10"/>
          </p:nvPr>
        </p:nvSpPr>
        <p:spPr/>
        <p:txBody>
          <a:bodyPr/>
          <a:lstStyle/>
          <a:p>
            <a:fld id="{88AA6FAE-DC88-4B2C-94DA-A4E9A9636300}" type="slidenum">
              <a:rPr lang="zh-TW" altLang="en-US" smtClean="0"/>
              <a:t>13</a:t>
            </a:fld>
            <a:endParaRPr lang="zh-TW" altLang="en-US"/>
          </a:p>
        </p:txBody>
      </p:sp>
    </p:spTree>
    <p:extLst>
      <p:ext uri="{BB962C8B-B14F-4D97-AF65-F5344CB8AC3E}">
        <p14:creationId xmlns:p14="http://schemas.microsoft.com/office/powerpoint/2010/main" val="665012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u="none" strike="noStrike" kern="1200" baseline="0" dirty="0" smtClean="0">
                <a:solidFill>
                  <a:schemeClr val="tx1"/>
                </a:solidFill>
                <a:latin typeface="+mn-lt"/>
                <a:ea typeface="+mn-ea"/>
                <a:cs typeface="+mn-cs"/>
              </a:rPr>
              <a:t>A lower-level downdraft enters from radially outside of the cell and subsides into the base of the reflectivity core. This downdraft corresponds to the low-level downdraft circulation hypothesized by BZJM (see Figure 2b). This circulation has the potential to lower the moist static energy of the flow within the boundary layer (BZJM [Powell, 1990a, 1990b]).</a:t>
            </a:r>
          </a:p>
          <a:p>
            <a:endParaRPr lang="en-US" altLang="zh-TW" sz="1200" b="0" i="0" u="none" strike="noStrike" kern="1200" baseline="0" dirty="0" smtClean="0">
              <a:solidFill>
                <a:schemeClr val="tx1"/>
              </a:solidFill>
              <a:latin typeface="+mn-lt"/>
              <a:ea typeface="+mn-ea"/>
              <a:cs typeface="+mn-cs"/>
            </a:endParaRPr>
          </a:p>
          <a:p>
            <a:r>
              <a:rPr lang="en-US" altLang="zh-TW" sz="1200" b="0" i="0" u="none" strike="noStrike" kern="1200" baseline="0" dirty="0" smtClean="0">
                <a:solidFill>
                  <a:schemeClr val="tx1"/>
                </a:solidFill>
                <a:latin typeface="+mn-lt"/>
                <a:ea typeface="+mn-ea"/>
                <a:cs typeface="+mn-cs"/>
              </a:rPr>
              <a:t>Another downdraft extending from upper levels is seen radially inside the reflectivity cell, likely induced by heating from the convective-scale updraft.</a:t>
            </a:r>
          </a:p>
          <a:p>
            <a:endParaRPr lang="en-US" altLang="zh-TW" sz="1200" b="0" i="0" u="none" strike="noStrike" kern="1200" baseline="0" dirty="0" smtClean="0">
              <a:solidFill>
                <a:schemeClr val="tx1"/>
              </a:solidFill>
              <a:latin typeface="+mn-lt"/>
              <a:ea typeface="+mn-ea"/>
              <a:cs typeface="+mn-cs"/>
            </a:endParaRPr>
          </a:p>
          <a:p>
            <a:r>
              <a:rPr lang="en-US" altLang="zh-TW" sz="1200" b="0" i="0" u="none" strike="noStrike" kern="1200" baseline="0" dirty="0" smtClean="0">
                <a:solidFill>
                  <a:schemeClr val="tx1"/>
                </a:solidFill>
                <a:latin typeface="+mn-lt"/>
                <a:ea typeface="+mn-ea"/>
                <a:cs typeface="+mn-cs"/>
              </a:rPr>
              <a:t>The lower-level downdraft again entered from radially outside the sloping reflectivity cell, descended to the base of the cell and likely carried low moist static energy air in toward the center of the storm, as a negative feedback to storm intensity. The downdraft originating at upper levels again entered from radially inside the cell and descended, combined with a larger area of descent aloft.</a:t>
            </a:r>
            <a:endParaRPr lang="zh-TW" altLang="en-US" dirty="0" smtClean="0"/>
          </a:p>
          <a:p>
            <a:endParaRPr lang="zh-TW" altLang="en-US" dirty="0"/>
          </a:p>
        </p:txBody>
      </p:sp>
      <p:sp>
        <p:nvSpPr>
          <p:cNvPr id="4" name="投影片編號版面配置區 3"/>
          <p:cNvSpPr>
            <a:spLocks noGrp="1"/>
          </p:cNvSpPr>
          <p:nvPr>
            <p:ph type="sldNum" sz="quarter" idx="10"/>
          </p:nvPr>
        </p:nvSpPr>
        <p:spPr/>
        <p:txBody>
          <a:bodyPr/>
          <a:lstStyle/>
          <a:p>
            <a:fld id="{88AA6FAE-DC88-4B2C-94DA-A4E9A9636300}" type="slidenum">
              <a:rPr lang="zh-TW" altLang="en-US" smtClean="0"/>
              <a:t>14</a:t>
            </a:fld>
            <a:endParaRPr lang="zh-TW" altLang="en-US"/>
          </a:p>
        </p:txBody>
      </p:sp>
    </p:spTree>
    <p:extLst>
      <p:ext uri="{BB962C8B-B14F-4D97-AF65-F5344CB8AC3E}">
        <p14:creationId xmlns:p14="http://schemas.microsoft.com/office/powerpoint/2010/main" val="3590819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Ref idx="1001">
        <a:schemeClr val="bg1"/>
      </p:bgRef>
    </p:bg>
    <p:spTree>
      <p:nvGrpSpPr>
        <p:cNvPr id="1" name=""/>
        <p:cNvGrpSpPr/>
        <p:nvPr/>
      </p:nvGrpSpPr>
      <p:grpSpPr>
        <a:xfrm>
          <a:off x="0" y="0"/>
          <a:ext cx="0" cy="0"/>
          <a:chOff x="0" y="0"/>
          <a:chExt cx="0" cy="0"/>
        </a:xfrm>
      </p:grpSpPr>
      <p:sp>
        <p:nvSpPr>
          <p:cNvPr id="8" name="標題 7"/>
          <p:cNvSpPr>
            <a:spLocks noGrp="1"/>
          </p:cNvSpPr>
          <p:nvPr>
            <p:ph type="ctrTitle"/>
          </p:nvPr>
        </p:nvSpPr>
        <p:spPr>
          <a:xfrm>
            <a:off x="2286000" y="3124200"/>
            <a:ext cx="6172200" cy="1894362"/>
          </a:xfrm>
        </p:spPr>
        <p:txBody>
          <a:bodyPr/>
          <a:lstStyle>
            <a:lvl1pPr>
              <a:defRPr b="1"/>
            </a:lvl1pPr>
          </a:lstStyle>
          <a:p>
            <a:r>
              <a:rPr kumimoji="0" lang="zh-TW" altLang="en-US" smtClean="0"/>
              <a:t>按一下以編輯母片標題樣式</a:t>
            </a:r>
            <a:endParaRPr kumimoji="0" lang="en-US"/>
          </a:p>
        </p:txBody>
      </p:sp>
      <p:sp>
        <p:nvSpPr>
          <p:cNvPr id="9" name="副標題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TW" altLang="en-US" smtClean="0"/>
              <a:t>按一下以編輯母片副標題樣式</a:t>
            </a:r>
            <a:endParaRPr kumimoji="0" lang="en-US"/>
          </a:p>
        </p:txBody>
      </p:sp>
      <p:sp>
        <p:nvSpPr>
          <p:cNvPr id="28" name="日期版面配置區 27"/>
          <p:cNvSpPr>
            <a:spLocks noGrp="1"/>
          </p:cNvSpPr>
          <p:nvPr>
            <p:ph type="dt" sz="half" idx="10"/>
          </p:nvPr>
        </p:nvSpPr>
        <p:spPr bwMode="auto">
          <a:xfrm rot="5400000">
            <a:off x="7764621" y="1174097"/>
            <a:ext cx="2286000" cy="381000"/>
          </a:xfrm>
        </p:spPr>
        <p:txBody>
          <a:bodyPr/>
          <a:lstStyle/>
          <a:p>
            <a:fld id="{9E1CD6A4-A142-425D-89D8-10C4DFFDFF69}" type="datetime1">
              <a:rPr lang="zh-TW" altLang="en-US" smtClean="0"/>
              <a:t>2011/3/28</a:t>
            </a:fld>
            <a:endParaRPr lang="zh-TW" altLang="en-US"/>
          </a:p>
        </p:txBody>
      </p:sp>
      <p:sp>
        <p:nvSpPr>
          <p:cNvPr id="17" name="頁尾版面配置區 16"/>
          <p:cNvSpPr>
            <a:spLocks noGrp="1"/>
          </p:cNvSpPr>
          <p:nvPr>
            <p:ph type="ftr" sz="quarter" idx="11"/>
          </p:nvPr>
        </p:nvSpPr>
        <p:spPr bwMode="auto">
          <a:xfrm rot="5400000">
            <a:off x="7077269" y="4181669"/>
            <a:ext cx="3657600" cy="384048"/>
          </a:xfrm>
        </p:spPr>
        <p:txBody>
          <a:bodyPr/>
          <a:lstStyle/>
          <a:p>
            <a:endParaRPr lang="zh-TW" altLang="en-US"/>
          </a:p>
        </p:txBody>
      </p:sp>
      <p:sp>
        <p:nvSpPr>
          <p:cNvPr id="10" name="矩形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矩形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矩形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矩形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直線接點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直線接點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直線接點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直線接點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直線接點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直線接點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矩形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橢圓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橢圓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橢圓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橢圓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橢圓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投影片編號版面配置區 28"/>
          <p:cNvSpPr>
            <a:spLocks noGrp="1"/>
          </p:cNvSpPr>
          <p:nvPr>
            <p:ph type="sldNum" sz="quarter" idx="12"/>
          </p:nvPr>
        </p:nvSpPr>
        <p:spPr bwMode="auto">
          <a:xfrm>
            <a:off x="1325544" y="4928702"/>
            <a:ext cx="609600" cy="517524"/>
          </a:xfrm>
        </p:spPr>
        <p:txBody>
          <a:bodyPr/>
          <a:lstStyle/>
          <a:p>
            <a:fld id="{73DA0BB7-265A-403C-9275-D587AB510EDC}" type="slidenum">
              <a:rPr lang="zh-TW" altLang="en-US" smtClean="0"/>
              <a:t>‹#›</a:t>
            </a:fld>
            <a:endParaRPr lang="zh-TW"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CD48DD46-78CA-45D7-9A63-15D59B5858AA}" type="datetime1">
              <a:rPr lang="zh-TW" altLang="en-US" smtClean="0"/>
              <a:t>2011/3/28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9"/>
            <a:ext cx="1676400" cy="5851525"/>
          </a:xfrm>
        </p:spPr>
        <p:txBody>
          <a:bodyPr vert="eaVer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AA2F5EC8-F038-41E0-842E-B599278452CF}" type="datetime1">
              <a:rPr lang="zh-TW" altLang="en-US" smtClean="0"/>
              <a:t>2011/3/28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8" name="內容版面配置區 7"/>
          <p:cNvSpPr>
            <a:spLocks noGrp="1"/>
          </p:cNvSpPr>
          <p:nvPr>
            <p:ph sz="quarter" idx="1"/>
          </p:nvPr>
        </p:nvSpPr>
        <p:spPr>
          <a:xfrm>
            <a:off x="457200" y="1600200"/>
            <a:ext cx="7467600" cy="4873752"/>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7" name="日期版面配置區 6"/>
          <p:cNvSpPr>
            <a:spLocks noGrp="1"/>
          </p:cNvSpPr>
          <p:nvPr>
            <p:ph type="dt" sz="half" idx="14"/>
          </p:nvPr>
        </p:nvSpPr>
        <p:spPr/>
        <p:txBody>
          <a:bodyPr rtlCol="0"/>
          <a:lstStyle/>
          <a:p>
            <a:fld id="{CEB6733A-4BF2-4BFD-87BB-3EEF074DC74D}" type="datetime1">
              <a:rPr lang="zh-TW" altLang="en-US" smtClean="0"/>
              <a:t>2011/3/28</a:t>
            </a:fld>
            <a:endParaRPr lang="zh-TW" altLang="en-US"/>
          </a:p>
        </p:txBody>
      </p:sp>
      <p:sp>
        <p:nvSpPr>
          <p:cNvPr id="9" name="投影片編號版面配置區 8"/>
          <p:cNvSpPr>
            <a:spLocks noGrp="1"/>
          </p:cNvSpPr>
          <p:nvPr>
            <p:ph type="sldNum" sz="quarter" idx="15"/>
          </p:nvPr>
        </p:nvSpPr>
        <p:spPr/>
        <p:txBody>
          <a:bodyPr rtlCol="0"/>
          <a:lstStyle/>
          <a:p>
            <a:fld id="{73DA0BB7-265A-403C-9275-D587AB510EDC}" type="slidenum">
              <a:rPr lang="zh-TW" altLang="en-US" smtClean="0"/>
              <a:t>‹#›</a:t>
            </a:fld>
            <a:endParaRPr lang="zh-TW" altLang="en-US"/>
          </a:p>
        </p:txBody>
      </p:sp>
      <p:sp>
        <p:nvSpPr>
          <p:cNvPr id="10" name="頁尾版面配置區 9"/>
          <p:cNvSpPr>
            <a:spLocks noGrp="1"/>
          </p:cNvSpPr>
          <p:nvPr>
            <p:ph type="ftr" sz="quarter" idx="16"/>
          </p:nvPr>
        </p:nvSpPr>
        <p:spPr/>
        <p:txBody>
          <a:bodyPr rtlCol="0"/>
          <a:lstStyle/>
          <a:p>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Ref idx="1001">
        <a:schemeClr val="bg2"/>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2286000" y="2895600"/>
            <a:ext cx="6172200" cy="2053590"/>
          </a:xfrm>
        </p:spPr>
        <p:txBody>
          <a:bodyPr/>
          <a:lstStyle>
            <a:lvl1pPr algn="l">
              <a:buNone/>
              <a:defRPr sz="3000" b="1" cap="small" baseline="0"/>
            </a:lvl1pPr>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TW" altLang="en-US" smtClean="0"/>
              <a:t>按一下以編輯母片文字樣式</a:t>
            </a:r>
          </a:p>
        </p:txBody>
      </p:sp>
      <p:sp>
        <p:nvSpPr>
          <p:cNvPr id="4" name="日期版面配置區 3"/>
          <p:cNvSpPr>
            <a:spLocks noGrp="1"/>
          </p:cNvSpPr>
          <p:nvPr>
            <p:ph type="dt" sz="half" idx="10"/>
          </p:nvPr>
        </p:nvSpPr>
        <p:spPr bwMode="auto">
          <a:xfrm rot="5400000">
            <a:off x="7763256" y="1170432"/>
            <a:ext cx="2286000" cy="381000"/>
          </a:xfrm>
        </p:spPr>
        <p:txBody>
          <a:bodyPr/>
          <a:lstStyle/>
          <a:p>
            <a:fld id="{413B4227-9B6B-41CB-9D9D-273791284F35}" type="datetime1">
              <a:rPr lang="zh-TW" altLang="en-US" smtClean="0"/>
              <a:t>2011/3/28</a:t>
            </a:fld>
            <a:endParaRPr lang="zh-TW" altLang="en-US"/>
          </a:p>
        </p:txBody>
      </p:sp>
      <p:sp>
        <p:nvSpPr>
          <p:cNvPr id="5" name="頁尾版面配置區 4"/>
          <p:cNvSpPr>
            <a:spLocks noGrp="1"/>
          </p:cNvSpPr>
          <p:nvPr>
            <p:ph type="ftr" sz="quarter" idx="11"/>
          </p:nvPr>
        </p:nvSpPr>
        <p:spPr bwMode="auto">
          <a:xfrm rot="5400000">
            <a:off x="7077456" y="4178808"/>
            <a:ext cx="3657600" cy="384048"/>
          </a:xfrm>
        </p:spPr>
        <p:txBody>
          <a:bodyPr/>
          <a:lstStyle/>
          <a:p>
            <a:endParaRPr lang="zh-TW" altLang="en-US"/>
          </a:p>
        </p:txBody>
      </p:sp>
      <p:sp>
        <p:nvSpPr>
          <p:cNvPr id="9" name="矩形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矩形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矩形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矩形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直線接點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直線接點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直線接點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直線接點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直線接點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矩形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橢圓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橢圓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橢圓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橢圓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橢圓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直線接點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投影片編號版面配置區 5"/>
          <p:cNvSpPr>
            <a:spLocks noGrp="1"/>
          </p:cNvSpPr>
          <p:nvPr>
            <p:ph type="sldNum" sz="quarter" idx="12"/>
          </p:nvPr>
        </p:nvSpPr>
        <p:spPr bwMode="auto">
          <a:xfrm>
            <a:off x="1340616" y="4928702"/>
            <a:ext cx="609600" cy="517524"/>
          </a:xfrm>
        </p:spPr>
        <p:txBody>
          <a:bodyPr/>
          <a:lstStyle/>
          <a:p>
            <a:fld id="{73DA0BB7-265A-403C-9275-D587AB510EDC}" type="slidenum">
              <a:rPr lang="zh-TW" altLang="en-US" smtClean="0"/>
              <a:t>‹#›</a:t>
            </a:fld>
            <a:endParaRPr lang="zh-TW"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5" name="日期版面配置區 4"/>
          <p:cNvSpPr>
            <a:spLocks noGrp="1"/>
          </p:cNvSpPr>
          <p:nvPr>
            <p:ph type="dt" sz="half" idx="10"/>
          </p:nvPr>
        </p:nvSpPr>
        <p:spPr/>
        <p:txBody>
          <a:bodyPr/>
          <a:lstStyle/>
          <a:p>
            <a:fld id="{15248AD9-5441-4BE9-A29F-484AC6107D55}" type="datetime1">
              <a:rPr lang="zh-TW" altLang="en-US" smtClean="0"/>
              <a:t>2011/3/28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t>‹#›</a:t>
            </a:fld>
            <a:endParaRPr lang="zh-TW" altLang="en-US"/>
          </a:p>
        </p:txBody>
      </p:sp>
      <p:sp>
        <p:nvSpPr>
          <p:cNvPr id="9" name="內容版面配置區 8"/>
          <p:cNvSpPr>
            <a:spLocks noGrp="1"/>
          </p:cNvSpPr>
          <p:nvPr>
            <p:ph sz="quarter" idx="1"/>
          </p:nvPr>
        </p:nvSpPr>
        <p:spPr>
          <a:xfrm>
            <a:off x="457200" y="1600200"/>
            <a:ext cx="3657600" cy="4572000"/>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11" name="內容版面配置區 10"/>
          <p:cNvSpPr>
            <a:spLocks noGrp="1"/>
          </p:cNvSpPr>
          <p:nvPr>
            <p:ph sz="quarter" idx="2"/>
          </p:nvPr>
        </p:nvSpPr>
        <p:spPr>
          <a:xfrm>
            <a:off x="4270248" y="1600200"/>
            <a:ext cx="3657600" cy="4572000"/>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7543800" cy="1143000"/>
          </a:xfrm>
        </p:spPr>
        <p:txBody>
          <a:bodyPr anchor="b"/>
          <a:lstStyle>
            <a:lvl1pPr>
              <a:defRPr/>
            </a:lvl1pPr>
          </a:lstStyle>
          <a:p>
            <a:r>
              <a:rPr kumimoji="0" lang="zh-TW" altLang="en-US" smtClean="0"/>
              <a:t>按一下以編輯母片標題樣式</a:t>
            </a:r>
            <a:endParaRPr kumimoji="0" lang="en-US"/>
          </a:p>
        </p:txBody>
      </p:sp>
      <p:sp>
        <p:nvSpPr>
          <p:cNvPr id="7" name="日期版面配置區 6"/>
          <p:cNvSpPr>
            <a:spLocks noGrp="1"/>
          </p:cNvSpPr>
          <p:nvPr>
            <p:ph type="dt" sz="half" idx="10"/>
          </p:nvPr>
        </p:nvSpPr>
        <p:spPr/>
        <p:txBody>
          <a:bodyPr/>
          <a:lstStyle/>
          <a:p>
            <a:fld id="{54FB667F-2BF3-4F2F-AB0D-8713D3C96DB9}" type="datetime1">
              <a:rPr lang="zh-TW" altLang="en-US" smtClean="0"/>
              <a:t>2011/3/28</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73DA0BB7-265A-403C-9275-D587AB510EDC}" type="slidenum">
              <a:rPr lang="zh-TW" altLang="en-US" smtClean="0"/>
              <a:t>‹#›</a:t>
            </a:fld>
            <a:endParaRPr lang="zh-TW" altLang="en-US"/>
          </a:p>
        </p:txBody>
      </p:sp>
      <p:sp>
        <p:nvSpPr>
          <p:cNvPr id="11" name="內容版面配置區 10"/>
          <p:cNvSpPr>
            <a:spLocks noGrp="1"/>
          </p:cNvSpPr>
          <p:nvPr>
            <p:ph sz="quarter" idx="2"/>
          </p:nvPr>
        </p:nvSpPr>
        <p:spPr>
          <a:xfrm>
            <a:off x="457200" y="2362200"/>
            <a:ext cx="3657600" cy="3886200"/>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13" name="內容版面配置區 12"/>
          <p:cNvSpPr>
            <a:spLocks noGrp="1"/>
          </p:cNvSpPr>
          <p:nvPr>
            <p:ph sz="quarter" idx="4"/>
          </p:nvPr>
        </p:nvSpPr>
        <p:spPr>
          <a:xfrm>
            <a:off x="4371975" y="2362200"/>
            <a:ext cx="3657600" cy="3886200"/>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12" name="文字版面配置區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zh-TW" altLang="en-US" smtClean="0"/>
              <a:t>按一下以編輯母片文字樣式</a:t>
            </a:r>
          </a:p>
        </p:txBody>
      </p:sp>
      <p:sp>
        <p:nvSpPr>
          <p:cNvPr id="14" name="文字版面配置區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zh-TW" altLang="en-US" smtClean="0"/>
              <a:t>按一下以編輯母片文字樣式</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6" name="日期版面配置區 5"/>
          <p:cNvSpPr>
            <a:spLocks noGrp="1"/>
          </p:cNvSpPr>
          <p:nvPr>
            <p:ph type="dt" sz="half" idx="10"/>
          </p:nvPr>
        </p:nvSpPr>
        <p:spPr/>
        <p:txBody>
          <a:bodyPr rtlCol="0"/>
          <a:lstStyle/>
          <a:p>
            <a:fld id="{FD0864FA-5C90-49B2-BBDE-2B23F8ED4D43}" type="datetime1">
              <a:rPr lang="zh-TW" altLang="en-US" smtClean="0"/>
              <a:t>2011/3/28</a:t>
            </a:fld>
            <a:endParaRPr lang="zh-TW" altLang="en-US"/>
          </a:p>
        </p:txBody>
      </p:sp>
      <p:sp>
        <p:nvSpPr>
          <p:cNvPr id="7" name="投影片編號版面配置區 6"/>
          <p:cNvSpPr>
            <a:spLocks noGrp="1"/>
          </p:cNvSpPr>
          <p:nvPr>
            <p:ph type="sldNum" sz="quarter" idx="11"/>
          </p:nvPr>
        </p:nvSpPr>
        <p:spPr/>
        <p:txBody>
          <a:bodyPr rtlCol="0"/>
          <a:lstStyle/>
          <a:p>
            <a:fld id="{73DA0BB7-265A-403C-9275-D587AB510EDC}" type="slidenum">
              <a:rPr lang="zh-TW" altLang="en-US" smtClean="0"/>
              <a:t>‹#›</a:t>
            </a:fld>
            <a:endParaRPr lang="zh-TW" altLang="en-US"/>
          </a:p>
        </p:txBody>
      </p:sp>
      <p:sp>
        <p:nvSpPr>
          <p:cNvPr id="8" name="頁尾版面配置區 7"/>
          <p:cNvSpPr>
            <a:spLocks noGrp="1"/>
          </p:cNvSpPr>
          <p:nvPr>
            <p:ph type="ftr" sz="quarter" idx="12"/>
          </p:nvPr>
        </p:nvSpPr>
        <p:spPr/>
        <p:txBody>
          <a:bodyPr rtlCol="0"/>
          <a:lstStyle/>
          <a:p>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55082073-DD4E-4F02-BEA2-88A406F5F138}" type="datetime1">
              <a:rPr lang="zh-TW" altLang="en-US" smtClean="0"/>
              <a:t>2011/3/28</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bg>
      <p:bgRef idx="1001">
        <a:schemeClr val="bg1"/>
      </p:bgRef>
    </p:bg>
    <p:spTree>
      <p:nvGrpSpPr>
        <p:cNvPr id="1" name=""/>
        <p:cNvGrpSpPr/>
        <p:nvPr/>
      </p:nvGrpSpPr>
      <p:grpSpPr>
        <a:xfrm>
          <a:off x="0" y="0"/>
          <a:ext cx="0" cy="0"/>
          <a:chOff x="0" y="0"/>
          <a:chExt cx="0" cy="0"/>
        </a:xfrm>
      </p:grpSpPr>
      <p:sp>
        <p:nvSpPr>
          <p:cNvPr id="10" name="直線接點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標題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zh-TW" altLang="en-US" smtClean="0"/>
              <a:t>按一下以編輯母片標題樣式</a:t>
            </a:r>
            <a:endParaRPr kumimoji="0" lang="en-US"/>
          </a:p>
        </p:txBody>
      </p:sp>
      <p:sp>
        <p:nvSpPr>
          <p:cNvPr id="3" name="文字版面配置區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zh-TW" altLang="en-US" smtClean="0"/>
              <a:t>按一下以編輯母片文字樣式</a:t>
            </a:r>
          </a:p>
        </p:txBody>
      </p:sp>
      <p:sp>
        <p:nvSpPr>
          <p:cNvPr id="8" name="直線接點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直線接點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直線接點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矩形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直線接點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橢圓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內容版面配置區 17"/>
          <p:cNvSpPr>
            <a:spLocks noGrp="1"/>
          </p:cNvSpPr>
          <p:nvPr>
            <p:ph sz="quarter" idx="1"/>
          </p:nvPr>
        </p:nvSpPr>
        <p:spPr>
          <a:xfrm>
            <a:off x="304800" y="274320"/>
            <a:ext cx="5638800" cy="6327648"/>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21" name="日期版面配置區 20"/>
          <p:cNvSpPr>
            <a:spLocks noGrp="1"/>
          </p:cNvSpPr>
          <p:nvPr>
            <p:ph type="dt" sz="half" idx="14"/>
          </p:nvPr>
        </p:nvSpPr>
        <p:spPr/>
        <p:txBody>
          <a:bodyPr rtlCol="0"/>
          <a:lstStyle/>
          <a:p>
            <a:fld id="{8E334F36-2CFF-47E4-BB4E-5DA49F64C06B}" type="datetime1">
              <a:rPr lang="zh-TW" altLang="en-US" smtClean="0"/>
              <a:t>2011/3/28</a:t>
            </a:fld>
            <a:endParaRPr lang="zh-TW" altLang="en-US"/>
          </a:p>
        </p:txBody>
      </p:sp>
      <p:sp>
        <p:nvSpPr>
          <p:cNvPr id="22" name="投影片編號版面配置區 21"/>
          <p:cNvSpPr>
            <a:spLocks noGrp="1"/>
          </p:cNvSpPr>
          <p:nvPr>
            <p:ph type="sldNum" sz="quarter" idx="15"/>
          </p:nvPr>
        </p:nvSpPr>
        <p:spPr/>
        <p:txBody>
          <a:bodyPr rtlCol="0"/>
          <a:lstStyle/>
          <a:p>
            <a:fld id="{73DA0BB7-265A-403C-9275-D587AB510EDC}" type="slidenum">
              <a:rPr lang="zh-TW" altLang="en-US" smtClean="0"/>
              <a:t>‹#›</a:t>
            </a:fld>
            <a:endParaRPr lang="zh-TW" altLang="en-US"/>
          </a:p>
        </p:txBody>
      </p:sp>
      <p:sp>
        <p:nvSpPr>
          <p:cNvPr id="23" name="頁尾版面配置區 22"/>
          <p:cNvSpPr>
            <a:spLocks noGrp="1"/>
          </p:cNvSpPr>
          <p:nvPr>
            <p:ph type="ftr" sz="quarter" idx="16"/>
          </p:nvPr>
        </p:nvSpPr>
        <p:spPr/>
        <p:txBody>
          <a:bodyPr rtlCol="0"/>
          <a:lstStyle/>
          <a:p>
            <a:endParaRPr lang="zh-TW"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9" name="直線接點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橢圓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標題 1"/>
          <p:cNvSpPr>
            <a:spLocks noGrp="1"/>
          </p:cNvSpPr>
          <p:nvPr>
            <p:ph type="title"/>
          </p:nvPr>
        </p:nvSpPr>
        <p:spPr>
          <a:xfrm rot="5400000">
            <a:off x="3350133" y="3200400"/>
            <a:ext cx="6309360" cy="457200"/>
          </a:xfrm>
        </p:spPr>
        <p:txBody>
          <a:bodyPr anchor="b"/>
          <a:lstStyle>
            <a:lvl1pPr algn="l">
              <a:buNone/>
              <a:defRPr sz="2000" b="1"/>
            </a:lvl1pPr>
          </a:lstStyle>
          <a:p>
            <a:r>
              <a:rPr kumimoji="0" lang="zh-TW" altLang="en-US" smtClean="0"/>
              <a:t>按一下以編輯母片標題樣式</a:t>
            </a:r>
            <a:endParaRPr kumimoji="0" lang="en-US"/>
          </a:p>
        </p:txBody>
      </p:sp>
      <p:sp>
        <p:nvSpPr>
          <p:cNvPr id="3" name="圖片版面配置區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zh-TW" altLang="en-US" smtClean="0"/>
              <a:t>按一下圖示以新增圖片</a:t>
            </a:r>
            <a:endParaRPr kumimoji="0" lang="en-US" dirty="0"/>
          </a:p>
        </p:txBody>
      </p:sp>
      <p:sp>
        <p:nvSpPr>
          <p:cNvPr id="4" name="文字版面配置區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zh-TW" altLang="en-US" smtClean="0"/>
              <a:t>按一下以編輯母片文字樣式</a:t>
            </a:r>
          </a:p>
        </p:txBody>
      </p:sp>
      <p:sp>
        <p:nvSpPr>
          <p:cNvPr id="10" name="直線接點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矩形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直線接點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直線接點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直線接點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日期版面配置區 16"/>
          <p:cNvSpPr>
            <a:spLocks noGrp="1"/>
          </p:cNvSpPr>
          <p:nvPr>
            <p:ph type="dt" sz="half" idx="10"/>
          </p:nvPr>
        </p:nvSpPr>
        <p:spPr/>
        <p:txBody>
          <a:bodyPr rtlCol="0"/>
          <a:lstStyle/>
          <a:p>
            <a:fld id="{C787B463-77F9-4202-8C3C-FFB1BE850B6C}" type="datetime1">
              <a:rPr lang="zh-TW" altLang="en-US" smtClean="0"/>
              <a:t>2011/3/28</a:t>
            </a:fld>
            <a:endParaRPr lang="zh-TW" altLang="en-US"/>
          </a:p>
        </p:txBody>
      </p:sp>
      <p:sp>
        <p:nvSpPr>
          <p:cNvPr id="18" name="投影片編號版面配置區 17"/>
          <p:cNvSpPr>
            <a:spLocks noGrp="1"/>
          </p:cNvSpPr>
          <p:nvPr>
            <p:ph type="sldNum" sz="quarter" idx="11"/>
          </p:nvPr>
        </p:nvSpPr>
        <p:spPr/>
        <p:txBody>
          <a:bodyPr rtlCol="0"/>
          <a:lstStyle/>
          <a:p>
            <a:fld id="{73DA0BB7-265A-403C-9275-D587AB510EDC}" type="slidenum">
              <a:rPr lang="zh-TW" altLang="en-US" smtClean="0"/>
              <a:t>‹#›</a:t>
            </a:fld>
            <a:endParaRPr lang="zh-TW" altLang="en-US"/>
          </a:p>
        </p:txBody>
      </p:sp>
      <p:sp>
        <p:nvSpPr>
          <p:cNvPr id="21" name="頁尾版面配置區 20"/>
          <p:cNvSpPr>
            <a:spLocks noGrp="1"/>
          </p:cNvSpPr>
          <p:nvPr>
            <p:ph type="ftr" sz="quarter" idx="12"/>
          </p:nvPr>
        </p:nvSpPr>
        <p:spPr/>
        <p:txBody>
          <a:bodyPr rtlCol="0"/>
          <a:lstStyle/>
          <a:p>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直線接點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標題版面配置區 21"/>
          <p:cNvSpPr>
            <a:spLocks noGrp="1"/>
          </p:cNvSpPr>
          <p:nvPr>
            <p:ph type="title"/>
          </p:nvPr>
        </p:nvSpPr>
        <p:spPr>
          <a:xfrm>
            <a:off x="457200" y="274638"/>
            <a:ext cx="7467600" cy="1143000"/>
          </a:xfrm>
          <a:prstGeom prst="rect">
            <a:avLst/>
          </a:prstGeom>
        </p:spPr>
        <p:txBody>
          <a:bodyPr vert="horz" anchor="b">
            <a:normAutofit/>
          </a:bodyPr>
          <a:lstStyle/>
          <a:p>
            <a:r>
              <a:rPr kumimoji="0" lang="zh-TW" altLang="en-US" smtClean="0"/>
              <a:t>按一下以編輯母片標題樣式</a:t>
            </a:r>
            <a:endParaRPr kumimoji="0" lang="en-US"/>
          </a:p>
        </p:txBody>
      </p:sp>
      <p:sp>
        <p:nvSpPr>
          <p:cNvPr id="13" name="文字版面配置區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
        <p:nvSpPr>
          <p:cNvPr id="14" name="日期版面配置區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C8C61E6C-B803-43E8-97CE-A56991511836}" type="datetime1">
              <a:rPr lang="zh-TW" altLang="en-US" smtClean="0"/>
              <a:t>2011/3/28</a:t>
            </a:fld>
            <a:endParaRPr lang="zh-TW" altLang="en-US"/>
          </a:p>
        </p:txBody>
      </p:sp>
      <p:sp>
        <p:nvSpPr>
          <p:cNvPr id="3" name="頁尾版面配置區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zh-TW" altLang="en-US"/>
          </a:p>
        </p:txBody>
      </p:sp>
      <p:sp>
        <p:nvSpPr>
          <p:cNvPr id="7" name="直線接點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直線接點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矩形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直線接點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橢圓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投影片編號版面配置區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73DA0BB7-265A-403C-9275-D587AB510EDC}" type="slidenum">
              <a:rPr lang="zh-TW" altLang="en-US" smtClean="0"/>
              <a:t>‹#›</a:t>
            </a:fld>
            <a:endParaRPr lang="zh-TW" alt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ftr="0" dt="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6.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3568" y="116632"/>
            <a:ext cx="7772400" cy="4267200"/>
          </a:xfrm>
        </p:spPr>
        <p:txBody>
          <a:bodyPr>
            <a:normAutofit/>
          </a:bodyPr>
          <a:lstStyle/>
          <a:p>
            <a:r>
              <a:rPr lang="en-US" altLang="zh-TW" sz="3600" dirty="0" smtClean="0"/>
              <a:t>Kinematic structure of convective-scale elements in the rainbands of Hurricanes Katrina and Rita </a:t>
            </a:r>
            <a:endParaRPr lang="zh-TW" altLang="en-US" sz="3600" dirty="0"/>
          </a:p>
        </p:txBody>
      </p:sp>
      <p:sp>
        <p:nvSpPr>
          <p:cNvPr id="3" name="副標題 2"/>
          <p:cNvSpPr>
            <a:spLocks noGrp="1"/>
          </p:cNvSpPr>
          <p:nvPr>
            <p:ph type="subTitle" idx="1"/>
          </p:nvPr>
        </p:nvSpPr>
        <p:spPr>
          <a:xfrm>
            <a:off x="899592" y="5626697"/>
            <a:ext cx="7704856" cy="898647"/>
          </a:xfrm>
        </p:spPr>
        <p:txBody>
          <a:bodyPr>
            <a:normAutofit fontScale="92500"/>
          </a:bodyPr>
          <a:lstStyle/>
          <a:p>
            <a:pPr marL="358775" indent="-358775" algn="just"/>
            <a:r>
              <a:rPr lang="en-US" altLang="zh-TW" sz="1600" dirty="0"/>
              <a:t>Hence, D. A., and R. A. </a:t>
            </a:r>
            <a:r>
              <a:rPr lang="en-US" altLang="zh-TW" sz="1600" dirty="0" err="1"/>
              <a:t>Houze</a:t>
            </a:r>
            <a:r>
              <a:rPr lang="en-US" altLang="zh-TW" sz="1600" dirty="0"/>
              <a:t> Jr. (2008), Kinematic structure of convective-scale elements in the rainbands of </a:t>
            </a:r>
            <a:r>
              <a:rPr lang="en-US" altLang="zh-TW" sz="1600" dirty="0" smtClean="0"/>
              <a:t>Hurricanes Katrina </a:t>
            </a:r>
            <a:r>
              <a:rPr lang="en-US" altLang="zh-TW" sz="1600" dirty="0"/>
              <a:t>and Rita (2005), J. </a:t>
            </a:r>
            <a:r>
              <a:rPr lang="en-US" altLang="zh-TW" sz="1600" dirty="0" err="1"/>
              <a:t>Geophys</a:t>
            </a:r>
            <a:r>
              <a:rPr lang="en-US" altLang="zh-TW" sz="1600" dirty="0"/>
              <a:t>. Res., 113, D15108, doi:10.1029/2007JD009429.</a:t>
            </a:r>
            <a:endParaRPr lang="zh-TW" altLang="en-US" sz="1600" dirty="0"/>
          </a:p>
        </p:txBody>
      </p:sp>
      <p:sp>
        <p:nvSpPr>
          <p:cNvPr id="4" name="文字方塊 3"/>
          <p:cNvSpPr txBox="1"/>
          <p:nvPr/>
        </p:nvSpPr>
        <p:spPr>
          <a:xfrm>
            <a:off x="1259632" y="4509120"/>
            <a:ext cx="6768752" cy="369332"/>
          </a:xfrm>
          <a:prstGeom prst="rect">
            <a:avLst/>
          </a:prstGeom>
          <a:noFill/>
        </p:spPr>
        <p:txBody>
          <a:bodyPr wrap="square" rtlCol="0">
            <a:spAutoFit/>
          </a:bodyPr>
          <a:lstStyle/>
          <a:p>
            <a:r>
              <a:rPr lang="en-US" altLang="zh-TW" dirty="0" smtClean="0"/>
              <a:t>Reporter : Chen Deng-Shun</a:t>
            </a:r>
            <a:endParaRPr lang="zh-TW" altLang="en-US" dirty="0"/>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t>1</a:t>
            </a:fld>
            <a:endParaRPr lang="zh-TW" altLang="en-US"/>
          </a:p>
        </p:txBody>
      </p:sp>
    </p:spTree>
    <p:extLst>
      <p:ext uri="{BB962C8B-B14F-4D97-AF65-F5344CB8AC3E}">
        <p14:creationId xmlns:p14="http://schemas.microsoft.com/office/powerpoint/2010/main" val="620308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投影片編號版面配置區 2"/>
          <p:cNvSpPr>
            <a:spLocks noGrp="1"/>
          </p:cNvSpPr>
          <p:nvPr>
            <p:ph type="sldNum" sz="quarter" idx="11"/>
          </p:nvPr>
        </p:nvSpPr>
        <p:spPr/>
        <p:txBody>
          <a:bodyPr/>
          <a:lstStyle/>
          <a:p>
            <a:fld id="{73DA0BB7-265A-403C-9275-D587AB510EDC}" type="slidenum">
              <a:rPr lang="zh-TW" altLang="en-US" smtClean="0"/>
              <a:t>10</a:t>
            </a:fld>
            <a:endParaRPr lang="zh-TW" altLang="en-US"/>
          </a:p>
        </p:txBody>
      </p:sp>
      <p:sp>
        <p:nvSpPr>
          <p:cNvPr id="5" name="文字方塊 4"/>
          <p:cNvSpPr txBox="1"/>
          <p:nvPr/>
        </p:nvSpPr>
        <p:spPr>
          <a:xfrm>
            <a:off x="2051720" y="188640"/>
            <a:ext cx="1368152" cy="369332"/>
          </a:xfrm>
          <a:prstGeom prst="rect">
            <a:avLst/>
          </a:prstGeom>
          <a:noFill/>
        </p:spPr>
        <p:txBody>
          <a:bodyPr wrap="square" rtlCol="0">
            <a:spAutoFit/>
          </a:bodyPr>
          <a:lstStyle/>
          <a:p>
            <a:r>
              <a:rPr lang="en-US" altLang="zh-TW" dirty="0" smtClean="0"/>
              <a:t>Rita</a:t>
            </a:r>
            <a:endParaRPr lang="zh-TW" altLang="en-US" dirty="0"/>
          </a:p>
        </p:txBody>
      </p:sp>
      <p:grpSp>
        <p:nvGrpSpPr>
          <p:cNvPr id="15" name="群組 14"/>
          <p:cNvGrpSpPr/>
          <p:nvPr/>
        </p:nvGrpSpPr>
        <p:grpSpPr>
          <a:xfrm>
            <a:off x="369183" y="548680"/>
            <a:ext cx="8451289" cy="6048672"/>
            <a:chOff x="369183" y="548680"/>
            <a:chExt cx="8451289" cy="6048672"/>
          </a:xfrm>
        </p:grpSpPr>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183" y="548680"/>
              <a:ext cx="7722249" cy="5694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3"/>
            <p:cNvSpPr txBox="1"/>
            <p:nvPr/>
          </p:nvSpPr>
          <p:spPr>
            <a:xfrm>
              <a:off x="7956376" y="1052736"/>
              <a:ext cx="657032" cy="369332"/>
            </a:xfrm>
            <a:prstGeom prst="rect">
              <a:avLst/>
            </a:prstGeom>
            <a:noFill/>
          </p:spPr>
          <p:txBody>
            <a:bodyPr wrap="square" rtlCol="0">
              <a:spAutoFit/>
            </a:bodyPr>
            <a:lstStyle/>
            <a:p>
              <a:r>
                <a:rPr lang="en-US" altLang="zh-TW" dirty="0" err="1" smtClean="0"/>
                <a:t>dBZ</a:t>
              </a:r>
              <a:endParaRPr lang="zh-TW" altLang="en-US" dirty="0"/>
            </a:p>
          </p:txBody>
        </p:sp>
        <p:sp>
          <p:nvSpPr>
            <p:cNvPr id="7" name="文字方塊 6"/>
            <p:cNvSpPr txBox="1"/>
            <p:nvPr/>
          </p:nvSpPr>
          <p:spPr>
            <a:xfrm>
              <a:off x="8047709" y="2348880"/>
              <a:ext cx="657032" cy="369332"/>
            </a:xfrm>
            <a:prstGeom prst="rect">
              <a:avLst/>
            </a:prstGeom>
            <a:noFill/>
          </p:spPr>
          <p:txBody>
            <a:bodyPr wrap="square" rtlCol="0">
              <a:spAutoFit/>
            </a:bodyPr>
            <a:lstStyle/>
            <a:p>
              <a:r>
                <a:rPr lang="en-US" altLang="zh-TW" dirty="0" smtClean="0"/>
                <a:t>div</a:t>
              </a:r>
              <a:endParaRPr lang="zh-TW" altLang="en-US" dirty="0"/>
            </a:p>
          </p:txBody>
        </p:sp>
        <p:sp>
          <p:nvSpPr>
            <p:cNvPr id="8" name="文字方塊 7"/>
            <p:cNvSpPr txBox="1"/>
            <p:nvPr/>
          </p:nvSpPr>
          <p:spPr>
            <a:xfrm>
              <a:off x="8091432" y="3717032"/>
              <a:ext cx="657032" cy="369332"/>
            </a:xfrm>
            <a:prstGeom prst="rect">
              <a:avLst/>
            </a:prstGeom>
            <a:noFill/>
          </p:spPr>
          <p:txBody>
            <a:bodyPr wrap="square" rtlCol="0">
              <a:spAutoFit/>
            </a:bodyPr>
            <a:lstStyle/>
            <a:p>
              <a:r>
                <a:rPr lang="en-US" altLang="zh-TW" dirty="0"/>
                <a:t>W</a:t>
              </a:r>
              <a:endParaRPr lang="zh-TW" altLang="en-US" dirty="0"/>
            </a:p>
          </p:txBody>
        </p:sp>
        <p:sp>
          <p:nvSpPr>
            <p:cNvPr id="9" name="文字方塊 8"/>
            <p:cNvSpPr txBox="1"/>
            <p:nvPr/>
          </p:nvSpPr>
          <p:spPr>
            <a:xfrm>
              <a:off x="8163440" y="4941168"/>
              <a:ext cx="657032" cy="369332"/>
            </a:xfrm>
            <a:prstGeom prst="rect">
              <a:avLst/>
            </a:prstGeom>
            <a:noFill/>
          </p:spPr>
          <p:txBody>
            <a:bodyPr wrap="square" rtlCol="0">
              <a:spAutoFit/>
            </a:bodyPr>
            <a:lstStyle/>
            <a:p>
              <a:r>
                <a:rPr lang="en-US" altLang="zh-TW" dirty="0"/>
                <a:t>V</a:t>
              </a:r>
              <a:endParaRPr lang="zh-TW" altLang="en-US" dirty="0"/>
            </a:p>
          </p:txBody>
        </p:sp>
        <p:cxnSp>
          <p:nvCxnSpPr>
            <p:cNvPr id="10" name="直線單箭頭接點 9"/>
            <p:cNvCxnSpPr/>
            <p:nvPr/>
          </p:nvCxnSpPr>
          <p:spPr>
            <a:xfrm flipH="1">
              <a:off x="3851920" y="6381328"/>
              <a:ext cx="36004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文字方塊 10"/>
            <p:cNvSpPr txBox="1"/>
            <p:nvPr/>
          </p:nvSpPr>
          <p:spPr>
            <a:xfrm>
              <a:off x="3275856" y="6156012"/>
              <a:ext cx="1008112" cy="369332"/>
            </a:xfrm>
            <a:prstGeom prst="rect">
              <a:avLst/>
            </a:prstGeom>
            <a:noFill/>
          </p:spPr>
          <p:txBody>
            <a:bodyPr wrap="square" rtlCol="0">
              <a:spAutoFit/>
            </a:bodyPr>
            <a:lstStyle/>
            <a:p>
              <a:r>
                <a:rPr lang="en-US" altLang="zh-TW" dirty="0" smtClean="0"/>
                <a:t>eye</a:t>
              </a:r>
              <a:endParaRPr lang="zh-TW" altLang="en-US" dirty="0"/>
            </a:p>
          </p:txBody>
        </p:sp>
        <p:cxnSp>
          <p:nvCxnSpPr>
            <p:cNvPr id="12" name="直線單箭頭接點 11"/>
            <p:cNvCxnSpPr/>
            <p:nvPr/>
          </p:nvCxnSpPr>
          <p:spPr>
            <a:xfrm flipH="1" flipV="1">
              <a:off x="6948264" y="5579948"/>
              <a:ext cx="864096" cy="72008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文字方塊 12"/>
            <p:cNvSpPr txBox="1"/>
            <p:nvPr/>
          </p:nvSpPr>
          <p:spPr>
            <a:xfrm>
              <a:off x="7524328" y="6228020"/>
              <a:ext cx="1036397" cy="369332"/>
            </a:xfrm>
            <a:prstGeom prst="rect">
              <a:avLst/>
            </a:prstGeom>
            <a:noFill/>
          </p:spPr>
          <p:txBody>
            <a:bodyPr wrap="square" rtlCol="0">
              <a:spAutoFit/>
            </a:bodyPr>
            <a:lstStyle/>
            <a:p>
              <a:r>
                <a:rPr lang="en-US" altLang="zh-TW" dirty="0" smtClean="0"/>
                <a:t>SHWM</a:t>
              </a:r>
              <a:endParaRPr lang="zh-TW" altLang="en-US" dirty="0"/>
            </a:p>
          </p:txBody>
        </p:sp>
      </p:grpSp>
      <p:sp>
        <p:nvSpPr>
          <p:cNvPr id="17" name="文字方塊 16"/>
          <p:cNvSpPr txBox="1"/>
          <p:nvPr/>
        </p:nvSpPr>
        <p:spPr>
          <a:xfrm>
            <a:off x="5292080" y="476672"/>
            <a:ext cx="3851920" cy="5093702"/>
          </a:xfrm>
          <a:prstGeom prst="rect">
            <a:avLst/>
          </a:prstGeom>
          <a:noFill/>
        </p:spPr>
        <p:txBody>
          <a:bodyPr wrap="square" rtlCol="0">
            <a:spAutoFit/>
          </a:bodyPr>
          <a:lstStyle/>
          <a:p>
            <a:pPr marL="285750" indent="-285750">
              <a:buFont typeface="Wingdings" pitchFamily="2" charset="2"/>
              <a:buChar char="n"/>
            </a:pPr>
            <a:r>
              <a:rPr lang="en-US" altLang="zh-TW" sz="1700" dirty="0" smtClean="0">
                <a:effectLst>
                  <a:outerShdw blurRad="38100" dist="38100" dir="2700000" algn="tl">
                    <a:srgbClr val="000000">
                      <a:alpha val="43137"/>
                    </a:srgbClr>
                  </a:outerShdw>
                </a:effectLst>
              </a:rPr>
              <a:t>The </a:t>
            </a:r>
            <a:r>
              <a:rPr lang="en-US" altLang="zh-TW" sz="1700" dirty="0">
                <a:effectLst>
                  <a:outerShdw blurRad="38100" dist="38100" dir="2700000" algn="tl">
                    <a:srgbClr val="000000">
                      <a:alpha val="43137"/>
                    </a:srgbClr>
                  </a:outerShdw>
                </a:effectLst>
              </a:rPr>
              <a:t>vertical velocity were stronger about 3.5 km level and show the in, up, and outward flow within an associated radially outward leaning reflectivity core</a:t>
            </a:r>
            <a:r>
              <a:rPr lang="en-US" altLang="zh-TW" sz="1700" dirty="0" smtClean="0">
                <a:effectLst>
                  <a:outerShdw blurRad="38100" dist="38100" dir="2700000" algn="tl">
                    <a:srgbClr val="000000">
                      <a:alpha val="43137"/>
                    </a:srgbClr>
                  </a:outerShdw>
                </a:effectLst>
              </a:rPr>
              <a:t>.</a:t>
            </a:r>
          </a:p>
          <a:p>
            <a:pPr marL="285750" indent="-285750">
              <a:buFont typeface="Wingdings" pitchFamily="2" charset="2"/>
              <a:buChar char="n"/>
            </a:pPr>
            <a:r>
              <a:rPr lang="en-US" altLang="zh-TW" sz="1700" dirty="0">
                <a:effectLst>
                  <a:outerShdw blurRad="38100" dist="38100" dir="2700000" algn="tl">
                    <a:srgbClr val="000000">
                      <a:alpha val="43137"/>
                    </a:srgbClr>
                  </a:outerShdw>
                </a:effectLst>
              </a:rPr>
              <a:t>Fig d again show an outward sloping divergence pattern aloft, centered around 7 km, within a divergence at lower levels</a:t>
            </a:r>
            <a:r>
              <a:rPr lang="en-US" altLang="zh-TW" sz="1700" dirty="0" smtClean="0">
                <a:effectLst>
                  <a:outerShdw blurRad="38100" dist="38100" dir="2700000" algn="tl">
                    <a:srgbClr val="000000">
                      <a:alpha val="43137"/>
                    </a:srgbClr>
                  </a:outerShdw>
                </a:effectLst>
              </a:rPr>
              <a:t>.</a:t>
            </a:r>
            <a:r>
              <a:rPr lang="en-US" altLang="zh-TW" sz="1700" dirty="0">
                <a:effectLst>
                  <a:outerShdw blurRad="38100" dist="38100" dir="2700000" algn="tl">
                    <a:srgbClr val="000000">
                      <a:alpha val="43137"/>
                    </a:srgbClr>
                  </a:outerShdw>
                </a:effectLst>
              </a:rPr>
              <a:t> </a:t>
            </a:r>
            <a:endParaRPr lang="en-US" altLang="zh-TW" sz="1700" dirty="0" smtClean="0">
              <a:effectLst>
                <a:outerShdw blurRad="38100" dist="38100" dir="2700000" algn="tl">
                  <a:srgbClr val="000000">
                    <a:alpha val="43137"/>
                  </a:srgbClr>
                </a:outerShdw>
              </a:effectLst>
            </a:endParaRPr>
          </a:p>
          <a:p>
            <a:pPr marL="285750" indent="-285750">
              <a:buFont typeface="Wingdings" pitchFamily="2" charset="2"/>
              <a:buChar char="n"/>
            </a:pPr>
            <a:r>
              <a:rPr lang="en-US" altLang="zh-TW" sz="1700" dirty="0" smtClean="0">
                <a:effectLst>
                  <a:outerShdw blurRad="38100" dist="38100" dir="2700000" algn="tl">
                    <a:srgbClr val="000000">
                      <a:alpha val="43137"/>
                    </a:srgbClr>
                  </a:outerShdw>
                </a:effectLst>
              </a:rPr>
              <a:t>Fig </a:t>
            </a:r>
            <a:r>
              <a:rPr lang="en-US" altLang="zh-TW" sz="1700" dirty="0">
                <a:effectLst>
                  <a:outerShdw blurRad="38100" dist="38100" dir="2700000" algn="tl">
                    <a:srgbClr val="000000">
                      <a:alpha val="43137"/>
                    </a:srgbClr>
                  </a:outerShdw>
                </a:effectLst>
              </a:rPr>
              <a:t>e</a:t>
            </a:r>
            <a:r>
              <a:rPr lang="zh-TW" altLang="en-US" sz="1700" dirty="0">
                <a:effectLst>
                  <a:outerShdw blurRad="38100" dist="38100" dir="2700000" algn="tl">
                    <a:srgbClr val="000000">
                      <a:alpha val="43137"/>
                    </a:srgbClr>
                  </a:outerShdw>
                </a:effectLst>
              </a:rPr>
              <a:t> </a:t>
            </a:r>
            <a:r>
              <a:rPr lang="en-US" altLang="zh-TW" sz="1700" dirty="0">
                <a:effectLst>
                  <a:outerShdw blurRad="38100" dist="38100" dir="2700000" algn="tl">
                    <a:srgbClr val="000000">
                      <a:alpha val="43137"/>
                    </a:srgbClr>
                  </a:outerShdw>
                </a:effectLst>
              </a:rPr>
              <a:t>this divergence/ convergence pattern is associated with an outward sloping updraft</a:t>
            </a:r>
          </a:p>
          <a:p>
            <a:pPr marL="285750" indent="-285750">
              <a:buFont typeface="Wingdings" pitchFamily="2" charset="2"/>
              <a:buChar char="n"/>
            </a:pPr>
            <a:r>
              <a:rPr lang="en-US" altLang="zh-TW" sz="1700" dirty="0" smtClean="0">
                <a:effectLst>
                  <a:outerShdw blurRad="38100" dist="38100" dir="2700000" algn="tl">
                    <a:srgbClr val="000000">
                      <a:alpha val="43137"/>
                    </a:srgbClr>
                  </a:outerShdw>
                </a:effectLst>
              </a:rPr>
              <a:t>Fig </a:t>
            </a:r>
            <a:r>
              <a:rPr lang="en-US" altLang="zh-TW" sz="1700" dirty="0">
                <a:effectLst>
                  <a:outerShdw blurRad="38100" dist="38100" dir="2700000" algn="tl">
                    <a:srgbClr val="000000">
                      <a:alpha val="43137"/>
                    </a:srgbClr>
                  </a:outerShdw>
                </a:effectLst>
              </a:rPr>
              <a:t>f the SHWM was also situated at a somewhat higher level than in Katrina.  The jet was capped by a very sharp vertical gradient of cross section-</a:t>
            </a:r>
            <a:r>
              <a:rPr lang="en-US" altLang="zh-TW" sz="1700" dirty="0" err="1">
                <a:effectLst>
                  <a:outerShdw blurRad="38100" dist="38100" dir="2700000" algn="tl">
                    <a:srgbClr val="000000">
                      <a:alpha val="43137"/>
                    </a:srgbClr>
                  </a:outerShdw>
                </a:effectLst>
              </a:rPr>
              <a:t>noraml</a:t>
            </a:r>
            <a:r>
              <a:rPr lang="en-US" altLang="zh-TW" sz="1700" dirty="0">
                <a:effectLst>
                  <a:outerShdw blurRad="38100" dist="38100" dir="2700000" algn="tl">
                    <a:srgbClr val="000000">
                      <a:alpha val="43137"/>
                    </a:srgbClr>
                  </a:outerShdw>
                </a:effectLst>
              </a:rPr>
              <a:t> wind </a:t>
            </a:r>
            <a:r>
              <a:rPr lang="en-US" altLang="zh-TW" sz="1700" dirty="0"/>
              <a:t>above 6 </a:t>
            </a:r>
            <a:r>
              <a:rPr lang="en-US" altLang="zh-TW" dirty="0"/>
              <a:t>km.</a:t>
            </a:r>
          </a:p>
          <a:p>
            <a:pPr marL="285750" indent="-285750">
              <a:buFont typeface="Wingdings" pitchFamily="2" charset="2"/>
              <a:buChar char="n"/>
            </a:pPr>
            <a:endParaRPr lang="en-US" altLang="zh-TW" dirty="0"/>
          </a:p>
        </p:txBody>
      </p:sp>
    </p:spTree>
    <p:extLst>
      <p:ext uri="{BB962C8B-B14F-4D97-AF65-F5344CB8AC3E}">
        <p14:creationId xmlns:p14="http://schemas.microsoft.com/office/powerpoint/2010/main" val="382052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55556E-7 -4.81481E-6 L -0.35677 -4.81481E-6 " pathEditMode="relative" rAng="0" ptsTypes="AA">
                                      <p:cBhvr>
                                        <p:cTn id="6" dur="2000" fill="hold"/>
                                        <p:tgtEl>
                                          <p:spTgt spid="15"/>
                                        </p:tgtEl>
                                        <p:attrNameLst>
                                          <p:attrName>ppt_x</p:attrName>
                                          <p:attrName>ppt_y</p:attrName>
                                        </p:attrNameLst>
                                      </p:cBhvr>
                                      <p:rCtr x="-17847" y="0"/>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smtClean="0"/>
              <a:t>Updraft </a:t>
            </a:r>
            <a:endParaRPr lang="zh-TW" altLang="en-US" dirty="0"/>
          </a:p>
        </p:txBody>
      </p:sp>
      <p:sp>
        <p:nvSpPr>
          <p:cNvPr id="5" name="內容版面配置區 4"/>
          <p:cNvSpPr>
            <a:spLocks noGrp="1"/>
          </p:cNvSpPr>
          <p:nvPr>
            <p:ph sz="quarter" idx="1"/>
          </p:nvPr>
        </p:nvSpPr>
        <p:spPr/>
        <p:txBody>
          <a:bodyPr>
            <a:normAutofit/>
          </a:bodyPr>
          <a:lstStyle/>
          <a:p>
            <a:r>
              <a:rPr lang="en-US" altLang="zh-TW" sz="2000" dirty="0"/>
              <a:t>Thus the BZJM overturning updraft structure is </a:t>
            </a:r>
            <a:r>
              <a:rPr lang="en-US" altLang="zh-TW" sz="2000" dirty="0" smtClean="0"/>
              <a:t>seen repeatedly</a:t>
            </a:r>
            <a:r>
              <a:rPr lang="en-US" altLang="zh-TW" sz="2000" dirty="0"/>
              <a:t>, both within the principal rainband of a </a:t>
            </a:r>
            <a:r>
              <a:rPr lang="en-US" altLang="zh-TW" sz="2000" dirty="0" smtClean="0"/>
              <a:t>given storm </a:t>
            </a:r>
            <a:r>
              <a:rPr lang="en-US" altLang="zh-TW" sz="2000" dirty="0"/>
              <a:t>and from one storm to another. The </a:t>
            </a:r>
            <a:r>
              <a:rPr lang="en-US" altLang="zh-TW" sz="2000" dirty="0" smtClean="0"/>
              <a:t>RAINEX ELDORA </a:t>
            </a:r>
            <a:r>
              <a:rPr lang="en-US" altLang="zh-TW" sz="2000" dirty="0"/>
              <a:t>data verify via direct observation the </a:t>
            </a:r>
            <a:r>
              <a:rPr lang="en-US" altLang="zh-TW" sz="2000" dirty="0" smtClean="0"/>
              <a:t>existence of </a:t>
            </a:r>
            <a:r>
              <a:rPr lang="en-US" altLang="zh-TW" sz="2000" dirty="0"/>
              <a:t>the convective-scale circulations suggested by BZJM </a:t>
            </a:r>
            <a:r>
              <a:rPr lang="en-US" altLang="zh-TW" sz="2000" dirty="0" smtClean="0"/>
              <a:t>and Powell </a:t>
            </a:r>
            <a:r>
              <a:rPr lang="en-US" altLang="zh-TW" sz="2000" dirty="0"/>
              <a:t>[1990a].</a:t>
            </a:r>
            <a:endParaRPr lang="en-US" altLang="zh-TW" sz="2000" dirty="0" smtClean="0"/>
          </a:p>
          <a:p>
            <a:r>
              <a:rPr lang="en-US" altLang="zh-TW" sz="2000" dirty="0" smtClean="0"/>
              <a:t>Thus </a:t>
            </a:r>
            <a:r>
              <a:rPr lang="en-US" altLang="zh-TW" sz="2000" dirty="0"/>
              <a:t>in the principal rainbands of both Katrina </a:t>
            </a:r>
            <a:r>
              <a:rPr lang="en-US" altLang="zh-TW" sz="2000" dirty="0" smtClean="0"/>
              <a:t>and Rita</a:t>
            </a:r>
            <a:r>
              <a:rPr lang="en-US" altLang="zh-TW" sz="2000" dirty="0"/>
              <a:t>, the updraft maximum was collocated with the </a:t>
            </a:r>
            <a:r>
              <a:rPr lang="en-US" altLang="zh-TW" sz="2000" dirty="0" smtClean="0"/>
              <a:t>region of </a:t>
            </a:r>
            <a:r>
              <a:rPr lang="en-US" altLang="zh-TW" sz="2000" dirty="0"/>
              <a:t>maximum positive </a:t>
            </a:r>
            <a:r>
              <a:rPr lang="en-US" altLang="zh-TW" sz="2000" dirty="0" err="1"/>
              <a:t>vorticity</a:t>
            </a:r>
            <a:r>
              <a:rPr lang="en-US" altLang="zh-TW" sz="2000" dirty="0"/>
              <a:t> </a:t>
            </a:r>
            <a:endParaRPr lang="en-US" altLang="zh-TW" sz="2000" dirty="0" smtClean="0"/>
          </a:p>
          <a:p>
            <a:r>
              <a:rPr lang="en-US" altLang="zh-TW" sz="2000" dirty="0" smtClean="0"/>
              <a:t>This process </a:t>
            </a:r>
            <a:r>
              <a:rPr lang="en-US" altLang="zh-TW" sz="2000" dirty="0"/>
              <a:t>would be a negative feedback to the </a:t>
            </a:r>
            <a:r>
              <a:rPr lang="en-US" altLang="zh-TW" sz="2000" dirty="0" smtClean="0"/>
              <a:t>eyewall circulation </a:t>
            </a:r>
            <a:r>
              <a:rPr lang="en-US" altLang="zh-TW" sz="2000" dirty="0"/>
              <a:t>if it extracted energy from the boundary </a:t>
            </a:r>
            <a:r>
              <a:rPr lang="en-US" altLang="zh-TW" sz="2000" dirty="0" smtClean="0"/>
              <a:t>layer before </a:t>
            </a:r>
            <a:r>
              <a:rPr lang="en-US" altLang="zh-TW" sz="2000" dirty="0"/>
              <a:t>it could be consumed by the secondary circulation </a:t>
            </a:r>
            <a:r>
              <a:rPr lang="en-US" altLang="zh-TW" sz="2000" dirty="0" smtClean="0"/>
              <a:t>in the </a:t>
            </a:r>
            <a:r>
              <a:rPr lang="en-US" altLang="zh-TW" sz="2000" dirty="0"/>
              <a:t>eyewall region [Powell, </a:t>
            </a:r>
            <a:r>
              <a:rPr lang="en-US" altLang="zh-TW" sz="2000" dirty="0" smtClean="0"/>
              <a:t>1990b].</a:t>
            </a:r>
            <a:endParaRPr lang="zh-TW" altLang="en-US" sz="2000" dirty="0"/>
          </a:p>
        </p:txBody>
      </p:sp>
      <p:sp>
        <p:nvSpPr>
          <p:cNvPr id="3" name="投影片編號版面配置區 2"/>
          <p:cNvSpPr>
            <a:spLocks noGrp="1"/>
          </p:cNvSpPr>
          <p:nvPr>
            <p:ph type="sldNum" sz="quarter" idx="15"/>
          </p:nvPr>
        </p:nvSpPr>
        <p:spPr/>
        <p:txBody>
          <a:bodyPr/>
          <a:lstStyle/>
          <a:p>
            <a:fld id="{73DA0BB7-265A-403C-9275-D587AB510EDC}" type="slidenum">
              <a:rPr lang="zh-TW" altLang="en-US" smtClean="0"/>
              <a:t>11</a:t>
            </a:fld>
            <a:endParaRPr lang="zh-TW" altLang="en-US"/>
          </a:p>
        </p:txBody>
      </p:sp>
    </p:spTree>
    <p:extLst>
      <p:ext uri="{BB962C8B-B14F-4D97-AF65-F5344CB8AC3E}">
        <p14:creationId xmlns:p14="http://schemas.microsoft.com/office/powerpoint/2010/main" val="32183823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Updraft</a:t>
            </a:r>
            <a:endParaRPr lang="zh-TW" altLang="en-US" dirty="0"/>
          </a:p>
        </p:txBody>
      </p:sp>
      <mc:AlternateContent xmlns:mc="http://schemas.openxmlformats.org/markup-compatibility/2006">
        <mc:Choice xmlns:a14="http://schemas.microsoft.com/office/drawing/2010/main" Requires="a14">
          <p:sp>
            <p:nvSpPr>
              <p:cNvPr id="3" name="內容版面配置區 2"/>
              <p:cNvSpPr>
                <a:spLocks noGrp="1"/>
              </p:cNvSpPr>
              <p:nvPr>
                <p:ph sz="quarter" idx="1"/>
              </p:nvPr>
            </p:nvSpPr>
            <p:spPr/>
            <p:txBody>
              <a:bodyPr>
                <a:normAutofit/>
              </a:bodyPr>
              <a:lstStyle/>
              <a:p>
                <a:r>
                  <a:rPr lang="en-US" altLang="zh-TW" dirty="0"/>
                  <a:t>note that where the low-level air flowed radially </a:t>
                </a:r>
                <a:r>
                  <a:rPr lang="en-US" altLang="zh-TW" dirty="0" smtClean="0"/>
                  <a:t>inward under </a:t>
                </a:r>
                <a:r>
                  <a:rPr lang="en-US" altLang="zh-TW" dirty="0"/>
                  <a:t>the SHWM, it had strong horizontal </a:t>
                </a:r>
                <a:r>
                  <a:rPr lang="en-US" altLang="zh-TW" dirty="0" err="1"/>
                  <a:t>vorticity</a:t>
                </a:r>
                <a:r>
                  <a:rPr lang="en-US" altLang="zh-TW" dirty="0"/>
                  <a:t> </a:t>
                </a:r>
                <a:r>
                  <a:rPr lang="en-US" altLang="zh-TW" dirty="0" smtClean="0"/>
                  <a:t> </a:t>
                </a:r>
                <a14:m>
                  <m:oMath xmlns:m="http://schemas.openxmlformats.org/officeDocument/2006/math">
                    <m:r>
                      <a:rPr lang="zh-TW" altLang="en-US" i="1" smtClean="0">
                        <a:latin typeface="Cambria Math"/>
                      </a:rPr>
                      <m:t>𝜂</m:t>
                    </m:r>
                  </m:oMath>
                </a14:m>
                <a:r>
                  <a:rPr lang="en-US" altLang="zh-TW" dirty="0" smtClean="0"/>
                  <a:t>, which was </a:t>
                </a:r>
                <a:r>
                  <a:rPr lang="en-US" altLang="zh-TW" dirty="0"/>
                  <a:t>subsequently tilted to form vertical </a:t>
                </a:r>
                <a:r>
                  <a:rPr lang="en-US" altLang="zh-TW" dirty="0" err="1"/>
                  <a:t>vorticity</a:t>
                </a:r>
                <a:r>
                  <a:rPr lang="en-US" altLang="zh-TW" dirty="0"/>
                  <a:t> </a:t>
                </a:r>
                <a:r>
                  <a:rPr lang="en-US" altLang="zh-TW" dirty="0" smtClean="0"/>
                  <a:t> (</a:t>
                </a:r>
                <a14:m>
                  <m:oMath xmlns:m="http://schemas.openxmlformats.org/officeDocument/2006/math">
                    <m:r>
                      <a:rPr lang="zh-TW" altLang="en-US" i="1" smtClean="0">
                        <a:latin typeface="Cambria Math"/>
                      </a:rPr>
                      <m:t>𝜁</m:t>
                    </m:r>
                  </m:oMath>
                </a14:m>
                <a:r>
                  <a:rPr lang="en-US" altLang="zh-TW" dirty="0" smtClean="0"/>
                  <a:t>) where the flow </a:t>
                </a:r>
                <a:r>
                  <a:rPr lang="en-US" altLang="zh-TW" dirty="0"/>
                  <a:t>turned upward at the inner edge of the convective cell</a:t>
                </a:r>
                <a:endParaRPr lang="en-US" altLang="zh-TW" dirty="0" smtClean="0"/>
              </a:p>
              <a:p>
                <a:r>
                  <a:rPr lang="en-US" altLang="zh-TW" dirty="0" smtClean="0"/>
                  <a:t>After </a:t>
                </a:r>
                <a:r>
                  <a:rPr lang="en-US" altLang="zh-TW" dirty="0"/>
                  <a:t>turning upward, the </a:t>
                </a:r>
                <a:r>
                  <a:rPr lang="en-US" altLang="zh-TW" dirty="0" smtClean="0"/>
                  <a:t>vortex tube </a:t>
                </a:r>
                <a:r>
                  <a:rPr lang="en-US" altLang="zh-TW" dirty="0"/>
                  <a:t>was stretched by low-level </a:t>
                </a:r>
                <a:r>
                  <a:rPr lang="en-US" altLang="zh-TW" dirty="0" smtClean="0"/>
                  <a:t>convergence. </a:t>
                </a:r>
                <a:r>
                  <a:rPr lang="en-US" altLang="zh-TW" dirty="0"/>
                  <a:t>T</a:t>
                </a:r>
                <a:r>
                  <a:rPr lang="en-US" altLang="zh-TW" dirty="0" smtClean="0"/>
                  <a:t>he </a:t>
                </a:r>
                <a:r>
                  <a:rPr lang="en-US" altLang="zh-TW" dirty="0"/>
                  <a:t>positive </a:t>
                </a:r>
                <a:r>
                  <a:rPr lang="en-US" altLang="zh-TW" dirty="0" err="1"/>
                  <a:t>vorticity</a:t>
                </a:r>
                <a:r>
                  <a:rPr lang="en-US" altLang="zh-TW" dirty="0"/>
                  <a:t> was </a:t>
                </a:r>
                <a:r>
                  <a:rPr lang="en-US" altLang="zh-TW" dirty="0" smtClean="0"/>
                  <a:t>accumulating radially </a:t>
                </a:r>
                <a:r>
                  <a:rPr lang="en-US" altLang="zh-TW" dirty="0"/>
                  <a:t>inward of the jet.</a:t>
                </a:r>
                <a:endParaRPr lang="zh-TW" altLang="en-US" dirty="0"/>
              </a:p>
            </p:txBody>
          </p:sp>
        </mc:Choice>
        <mc:Fallback>
          <p:sp>
            <p:nvSpPr>
              <p:cNvPr id="3" name="內容版面配置區 2"/>
              <p:cNvSpPr>
                <a:spLocks noGrp="1" noRot="1" noChangeAspect="1" noMove="1" noResize="1" noEditPoints="1" noAdjustHandles="1" noChangeArrowheads="1" noChangeShapeType="1" noTextEdit="1"/>
              </p:cNvSpPr>
              <p:nvPr>
                <p:ph sz="quarter" idx="1"/>
              </p:nvPr>
            </p:nvSpPr>
            <p:spPr>
              <a:blipFill rotWithShape="1">
                <a:blip r:embed="rId2"/>
                <a:stretch>
                  <a:fillRect l="-327" t="-1001" r="-1633"/>
                </a:stretch>
              </a:blipFill>
            </p:spPr>
            <p:txBody>
              <a:bodyPr/>
              <a:lstStyle/>
              <a:p>
                <a:r>
                  <a:rPr lang="zh-TW" altLang="en-US">
                    <a:noFill/>
                  </a:rPr>
                  <a:t> </a:t>
                </a:r>
              </a:p>
            </p:txBody>
          </p:sp>
        </mc:Fallback>
      </mc:AlternateContent>
      <p:sp>
        <p:nvSpPr>
          <p:cNvPr id="4" name="投影片編號版面配置區 3"/>
          <p:cNvSpPr>
            <a:spLocks noGrp="1"/>
          </p:cNvSpPr>
          <p:nvPr>
            <p:ph type="sldNum" sz="quarter" idx="15"/>
          </p:nvPr>
        </p:nvSpPr>
        <p:spPr/>
        <p:txBody>
          <a:bodyPr/>
          <a:lstStyle/>
          <a:p>
            <a:fld id="{73DA0BB7-265A-403C-9275-D587AB510EDC}" type="slidenum">
              <a:rPr lang="zh-TW" altLang="en-US" smtClean="0"/>
              <a:t>12</a:t>
            </a:fld>
            <a:endParaRPr lang="zh-TW" altLang="en-US"/>
          </a:p>
        </p:txBody>
      </p:sp>
    </p:spTree>
    <p:extLst>
      <p:ext uri="{BB962C8B-B14F-4D97-AF65-F5344CB8AC3E}">
        <p14:creationId xmlns:p14="http://schemas.microsoft.com/office/powerpoint/2010/main" val="5798705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Downdrafts</a:t>
            </a:r>
            <a:endParaRPr lang="zh-TW" altLang="en-US" dirty="0"/>
          </a:p>
        </p:txBody>
      </p:sp>
      <p:sp>
        <p:nvSpPr>
          <p:cNvPr id="3" name="內容版面配置區 2"/>
          <p:cNvSpPr>
            <a:spLocks noGrp="1"/>
          </p:cNvSpPr>
          <p:nvPr>
            <p:ph sz="quarter" idx="1"/>
          </p:nvPr>
        </p:nvSpPr>
        <p:spPr/>
        <p:txBody>
          <a:bodyPr/>
          <a:lstStyle/>
          <a:p>
            <a:r>
              <a:rPr lang="en-US" altLang="zh-TW" dirty="0"/>
              <a:t>A lower-level downdraft enters from radially outside of the cell and subsides into the base of the reflectivity core. </a:t>
            </a:r>
            <a:endParaRPr lang="en-US" altLang="zh-TW" dirty="0" smtClean="0"/>
          </a:p>
          <a:p>
            <a:r>
              <a:rPr lang="en-US" altLang="zh-TW" dirty="0" smtClean="0"/>
              <a:t>This </a:t>
            </a:r>
            <a:r>
              <a:rPr lang="en-US" altLang="zh-TW" dirty="0"/>
              <a:t>downdraft corresponds to the low-level downdraft circulation hypothesized by </a:t>
            </a:r>
            <a:r>
              <a:rPr lang="en-US" altLang="zh-TW" dirty="0" smtClean="0"/>
              <a:t>BZJM. </a:t>
            </a:r>
            <a:r>
              <a:rPr lang="en-US" altLang="zh-TW" dirty="0"/>
              <a:t>This circulation has the potential to lower the moist static energy of the flow within the boundary layer (BZJM [Powell, 1990a, 1990b]).</a:t>
            </a:r>
          </a:p>
          <a:p>
            <a:endParaRPr lang="zh-TW" altLang="en-US" dirty="0"/>
          </a:p>
        </p:txBody>
      </p:sp>
      <p:sp>
        <p:nvSpPr>
          <p:cNvPr id="4" name="投影片編號版面配置區 3"/>
          <p:cNvSpPr>
            <a:spLocks noGrp="1"/>
          </p:cNvSpPr>
          <p:nvPr>
            <p:ph type="sldNum" sz="quarter" idx="15"/>
          </p:nvPr>
        </p:nvSpPr>
        <p:spPr/>
        <p:txBody>
          <a:bodyPr/>
          <a:lstStyle/>
          <a:p>
            <a:fld id="{73DA0BB7-265A-403C-9275-D587AB510EDC}" type="slidenum">
              <a:rPr lang="zh-TW" altLang="en-US" smtClean="0"/>
              <a:t>13</a:t>
            </a:fld>
            <a:endParaRPr lang="zh-TW" altLang="en-US"/>
          </a:p>
        </p:txBody>
      </p:sp>
    </p:spTree>
    <p:extLst>
      <p:ext uri="{BB962C8B-B14F-4D97-AF65-F5344CB8AC3E}">
        <p14:creationId xmlns:p14="http://schemas.microsoft.com/office/powerpoint/2010/main" val="30609749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1"/>
          </p:nvPr>
        </p:nvSpPr>
        <p:spPr/>
        <p:txBody>
          <a:bodyPr/>
          <a:lstStyle/>
          <a:p>
            <a:fld id="{73DA0BB7-265A-403C-9275-D587AB510EDC}" type="slidenum">
              <a:rPr lang="zh-TW" altLang="en-US" smtClean="0"/>
              <a:t>14</a:t>
            </a:fld>
            <a:endParaRPr lang="zh-TW" altLang="en-US"/>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300414"/>
            <a:ext cx="6547485" cy="6320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字方塊 4"/>
          <p:cNvSpPr txBox="1"/>
          <p:nvPr/>
        </p:nvSpPr>
        <p:spPr>
          <a:xfrm>
            <a:off x="107504" y="115748"/>
            <a:ext cx="1368152" cy="369332"/>
          </a:xfrm>
          <a:prstGeom prst="rect">
            <a:avLst/>
          </a:prstGeom>
          <a:noFill/>
        </p:spPr>
        <p:txBody>
          <a:bodyPr wrap="square" rtlCol="0">
            <a:spAutoFit/>
          </a:bodyPr>
          <a:lstStyle/>
          <a:p>
            <a:r>
              <a:rPr lang="en-US" altLang="zh-TW" dirty="0" smtClean="0"/>
              <a:t>Katrina</a:t>
            </a:r>
            <a:endParaRPr lang="zh-TW" altLang="en-US" dirty="0"/>
          </a:p>
        </p:txBody>
      </p:sp>
      <p:cxnSp>
        <p:nvCxnSpPr>
          <p:cNvPr id="4" name="直線接點 3"/>
          <p:cNvCxnSpPr/>
          <p:nvPr/>
        </p:nvCxnSpPr>
        <p:spPr>
          <a:xfrm>
            <a:off x="5508104" y="908720"/>
            <a:ext cx="936104" cy="648072"/>
          </a:xfrm>
          <a:prstGeom prst="line">
            <a:avLst/>
          </a:prstGeom>
          <a:ln w="25400">
            <a:solidFill>
              <a:srgbClr val="00B0F0"/>
            </a:solidFill>
            <a:prstDash val="dash"/>
            <a:tailEnd type="none"/>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7077" y="0"/>
            <a:ext cx="1661912" cy="2001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直線接點 14"/>
          <p:cNvCxnSpPr/>
          <p:nvPr/>
        </p:nvCxnSpPr>
        <p:spPr>
          <a:xfrm>
            <a:off x="5508104" y="908720"/>
            <a:ext cx="2088232" cy="936104"/>
          </a:xfrm>
          <a:prstGeom prst="line">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 name="直線單箭頭接點 16"/>
          <p:cNvCxnSpPr/>
          <p:nvPr/>
        </p:nvCxnSpPr>
        <p:spPr>
          <a:xfrm>
            <a:off x="6444208" y="1573560"/>
            <a:ext cx="2520280" cy="271264"/>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46929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1"/>
          </p:nvPr>
        </p:nvSpPr>
        <p:spPr/>
        <p:txBody>
          <a:bodyPr/>
          <a:lstStyle/>
          <a:p>
            <a:fld id="{73DA0BB7-265A-403C-9275-D587AB510EDC}" type="slidenum">
              <a:rPr lang="zh-TW" altLang="en-US" smtClean="0"/>
              <a:t>15</a:t>
            </a:fld>
            <a:endParaRPr lang="zh-TW" altLang="en-US"/>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332656"/>
            <a:ext cx="6497479" cy="6298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字方塊 4"/>
          <p:cNvSpPr txBox="1"/>
          <p:nvPr/>
        </p:nvSpPr>
        <p:spPr>
          <a:xfrm>
            <a:off x="107504" y="115748"/>
            <a:ext cx="1368152" cy="369332"/>
          </a:xfrm>
          <a:prstGeom prst="rect">
            <a:avLst/>
          </a:prstGeom>
          <a:noFill/>
        </p:spPr>
        <p:txBody>
          <a:bodyPr wrap="square" rtlCol="0">
            <a:spAutoFit/>
          </a:bodyPr>
          <a:lstStyle/>
          <a:p>
            <a:r>
              <a:rPr lang="en-US" altLang="zh-TW" dirty="0" smtClean="0"/>
              <a:t>Rita</a:t>
            </a:r>
            <a:endParaRPr lang="zh-TW" altLang="en-US" dirty="0"/>
          </a:p>
        </p:txBody>
      </p:sp>
      <p:cxnSp>
        <p:nvCxnSpPr>
          <p:cNvPr id="4" name="直線接點 3"/>
          <p:cNvCxnSpPr/>
          <p:nvPr/>
        </p:nvCxnSpPr>
        <p:spPr>
          <a:xfrm>
            <a:off x="5580112" y="1700808"/>
            <a:ext cx="1008112" cy="360040"/>
          </a:xfrm>
          <a:prstGeom prst="line">
            <a:avLst/>
          </a:prstGeom>
          <a:ln w="25400">
            <a:solidFill>
              <a:srgbClr val="00B0F0"/>
            </a:solidFill>
            <a:prstDash val="dash"/>
            <a:tailEnd type="none"/>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100" y="0"/>
            <a:ext cx="1587288" cy="1880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直線單箭頭接點 7"/>
          <p:cNvCxnSpPr/>
          <p:nvPr/>
        </p:nvCxnSpPr>
        <p:spPr>
          <a:xfrm flipV="1">
            <a:off x="6588224" y="1772816"/>
            <a:ext cx="2376264" cy="288032"/>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 name="直線單箭頭接點 9"/>
          <p:cNvCxnSpPr/>
          <p:nvPr/>
        </p:nvCxnSpPr>
        <p:spPr>
          <a:xfrm>
            <a:off x="5580112" y="1700808"/>
            <a:ext cx="2124236" cy="72008"/>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08329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smtClean="0"/>
              <a:t>Upper-level downdrafts</a:t>
            </a:r>
            <a:endParaRPr lang="zh-TW" altLang="en-US" dirty="0"/>
          </a:p>
        </p:txBody>
      </p:sp>
      <p:sp>
        <p:nvSpPr>
          <p:cNvPr id="5" name="內容版面配置區 4"/>
          <p:cNvSpPr>
            <a:spLocks noGrp="1"/>
          </p:cNvSpPr>
          <p:nvPr>
            <p:ph sz="quarter" idx="1"/>
          </p:nvPr>
        </p:nvSpPr>
        <p:spPr/>
        <p:txBody>
          <a:bodyPr/>
          <a:lstStyle/>
          <a:p>
            <a:r>
              <a:rPr lang="en-US" altLang="zh-TW" dirty="0" smtClean="0"/>
              <a:t>These upper-level </a:t>
            </a:r>
            <a:r>
              <a:rPr lang="en-US" altLang="zh-TW" dirty="0"/>
              <a:t>downdrafts are likely the reason that the </a:t>
            </a:r>
            <a:r>
              <a:rPr lang="en-US" altLang="zh-TW" dirty="0" smtClean="0"/>
              <a:t>inside edge </a:t>
            </a:r>
            <a:r>
              <a:rPr lang="en-US" altLang="zh-TW" dirty="0"/>
              <a:t>of the principal rainband segments in Figures 6a, </a:t>
            </a:r>
            <a:r>
              <a:rPr lang="en-US" altLang="zh-TW" dirty="0" smtClean="0"/>
              <a:t>7a, 8a</a:t>
            </a:r>
            <a:r>
              <a:rPr lang="en-US" altLang="zh-TW" dirty="0"/>
              <a:t>, and 9a are marked by a sharp gradient of </a:t>
            </a:r>
            <a:r>
              <a:rPr lang="en-US" altLang="zh-TW" dirty="0" smtClean="0"/>
              <a:t>reflectivity with </a:t>
            </a:r>
            <a:r>
              <a:rPr lang="en-US" altLang="zh-TW" dirty="0"/>
              <a:t>very weak echo immediately radially interior to </a:t>
            </a:r>
            <a:r>
              <a:rPr lang="en-US" altLang="zh-TW" dirty="0" smtClean="0"/>
              <a:t>the principal </a:t>
            </a:r>
            <a:r>
              <a:rPr lang="en-US" altLang="zh-TW" dirty="0"/>
              <a:t>rainband.</a:t>
            </a:r>
            <a:endParaRPr lang="zh-TW" altLang="en-US" dirty="0"/>
          </a:p>
        </p:txBody>
      </p:sp>
      <p:sp>
        <p:nvSpPr>
          <p:cNvPr id="3" name="投影片編號版面配置區 2"/>
          <p:cNvSpPr>
            <a:spLocks noGrp="1"/>
          </p:cNvSpPr>
          <p:nvPr>
            <p:ph type="sldNum" sz="quarter" idx="15"/>
          </p:nvPr>
        </p:nvSpPr>
        <p:spPr/>
        <p:txBody>
          <a:bodyPr/>
          <a:lstStyle/>
          <a:p>
            <a:fld id="{73DA0BB7-265A-403C-9275-D587AB510EDC}" type="slidenum">
              <a:rPr lang="zh-TW" altLang="en-US" smtClean="0"/>
              <a:t>16</a:t>
            </a:fld>
            <a:endParaRPr lang="zh-TW" altLang="en-US"/>
          </a:p>
        </p:txBody>
      </p:sp>
    </p:spTree>
    <p:extLst>
      <p:ext uri="{BB962C8B-B14F-4D97-AF65-F5344CB8AC3E}">
        <p14:creationId xmlns:p14="http://schemas.microsoft.com/office/powerpoint/2010/main" val="14309589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1"/>
          </p:nvPr>
        </p:nvSpPr>
        <p:spPr/>
        <p:txBody>
          <a:bodyPr/>
          <a:lstStyle/>
          <a:p>
            <a:fld id="{73DA0BB7-265A-403C-9275-D587AB510EDC}" type="slidenum">
              <a:rPr lang="zh-TW" altLang="en-US" smtClean="0"/>
              <a:t>17</a:t>
            </a:fld>
            <a:endParaRPr lang="zh-TW" altLang="en-US"/>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692696"/>
            <a:ext cx="7547610" cy="5830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3"/>
          <p:cNvSpPr txBox="1"/>
          <p:nvPr/>
        </p:nvSpPr>
        <p:spPr>
          <a:xfrm>
            <a:off x="3275856" y="301298"/>
            <a:ext cx="2304256" cy="369332"/>
          </a:xfrm>
          <a:prstGeom prst="rect">
            <a:avLst/>
          </a:prstGeom>
          <a:noFill/>
        </p:spPr>
        <p:txBody>
          <a:bodyPr wrap="square" rtlCol="0">
            <a:spAutoFit/>
          </a:bodyPr>
          <a:lstStyle/>
          <a:p>
            <a:r>
              <a:rPr lang="en-US" altLang="zh-TW" dirty="0" smtClean="0"/>
              <a:t>Upwind area</a:t>
            </a:r>
            <a:endParaRPr lang="zh-TW" altLang="en-US" dirty="0"/>
          </a:p>
        </p:txBody>
      </p:sp>
      <p:sp>
        <p:nvSpPr>
          <p:cNvPr id="5" name="文字方塊 4"/>
          <p:cNvSpPr txBox="1"/>
          <p:nvPr/>
        </p:nvSpPr>
        <p:spPr>
          <a:xfrm>
            <a:off x="1691680" y="476672"/>
            <a:ext cx="1656184" cy="369332"/>
          </a:xfrm>
          <a:prstGeom prst="rect">
            <a:avLst/>
          </a:prstGeom>
          <a:noFill/>
        </p:spPr>
        <p:txBody>
          <a:bodyPr wrap="square" rtlCol="0">
            <a:spAutoFit/>
          </a:bodyPr>
          <a:lstStyle/>
          <a:p>
            <a:r>
              <a:rPr lang="en-US" altLang="zh-TW" dirty="0" smtClean="0"/>
              <a:t>Katrina </a:t>
            </a:r>
            <a:endParaRPr lang="zh-TW" altLang="en-US" dirty="0"/>
          </a:p>
        </p:txBody>
      </p:sp>
      <p:sp>
        <p:nvSpPr>
          <p:cNvPr id="7" name="文字方塊 6"/>
          <p:cNvSpPr txBox="1"/>
          <p:nvPr/>
        </p:nvSpPr>
        <p:spPr>
          <a:xfrm>
            <a:off x="5672902" y="497454"/>
            <a:ext cx="1656184" cy="369332"/>
          </a:xfrm>
          <a:prstGeom prst="rect">
            <a:avLst/>
          </a:prstGeom>
          <a:noFill/>
        </p:spPr>
        <p:txBody>
          <a:bodyPr wrap="square" rtlCol="0">
            <a:spAutoFit/>
          </a:bodyPr>
          <a:lstStyle/>
          <a:p>
            <a:r>
              <a:rPr lang="en-US" altLang="zh-TW" dirty="0" smtClean="0"/>
              <a:t>Rita </a:t>
            </a:r>
            <a:endParaRPr lang="zh-TW" altLang="en-US" dirty="0"/>
          </a:p>
        </p:txBody>
      </p:sp>
    </p:spTree>
    <p:extLst>
      <p:ext uri="{BB962C8B-B14F-4D97-AF65-F5344CB8AC3E}">
        <p14:creationId xmlns:p14="http://schemas.microsoft.com/office/powerpoint/2010/main" val="31846126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smtClean="0"/>
              <a:t>Upwind</a:t>
            </a:r>
            <a:endParaRPr lang="zh-TW" altLang="en-US" dirty="0"/>
          </a:p>
        </p:txBody>
      </p:sp>
      <p:sp>
        <p:nvSpPr>
          <p:cNvPr id="5" name="內容版面配置區 4"/>
          <p:cNvSpPr>
            <a:spLocks noGrp="1"/>
          </p:cNvSpPr>
          <p:nvPr>
            <p:ph sz="quarter" idx="1"/>
          </p:nvPr>
        </p:nvSpPr>
        <p:spPr/>
        <p:txBody>
          <a:bodyPr>
            <a:normAutofit/>
          </a:bodyPr>
          <a:lstStyle/>
          <a:p>
            <a:r>
              <a:rPr lang="en-US" altLang="zh-TW" dirty="0"/>
              <a:t>The plan view of the </a:t>
            </a:r>
            <a:r>
              <a:rPr lang="en-US" altLang="zh-TW" dirty="0" smtClean="0"/>
              <a:t>upwind portions </a:t>
            </a:r>
            <a:r>
              <a:rPr lang="en-US" altLang="zh-TW" dirty="0"/>
              <a:t>of both the Katrina and Rita principal </a:t>
            </a:r>
            <a:r>
              <a:rPr lang="en-US" altLang="zh-TW" dirty="0" smtClean="0"/>
              <a:t>rainbands show </a:t>
            </a:r>
            <a:r>
              <a:rPr lang="en-US" altLang="zh-TW" dirty="0"/>
              <a:t>that the </a:t>
            </a:r>
            <a:r>
              <a:rPr lang="en-US" altLang="zh-TW" dirty="0" smtClean="0"/>
              <a:t>convective cells </a:t>
            </a:r>
            <a:r>
              <a:rPr lang="en-US" altLang="zh-TW" dirty="0"/>
              <a:t>were less well defined than nearer the midpoint </a:t>
            </a:r>
            <a:r>
              <a:rPr lang="en-US" altLang="zh-TW" dirty="0" smtClean="0"/>
              <a:t>of the </a:t>
            </a:r>
            <a:r>
              <a:rPr lang="en-US" altLang="zh-TW" dirty="0"/>
              <a:t>rainbands, as exemplified by Figures 6 and 8</a:t>
            </a:r>
            <a:r>
              <a:rPr lang="en-US" altLang="zh-TW" dirty="0" smtClean="0"/>
              <a:t>..</a:t>
            </a:r>
          </a:p>
          <a:p>
            <a:r>
              <a:rPr lang="en-US" altLang="zh-TW" dirty="0" smtClean="0"/>
              <a:t>Nonetheless, Figures </a:t>
            </a:r>
            <a:r>
              <a:rPr lang="en-US" altLang="zh-TW" dirty="0"/>
              <a:t>10b and 10d indicate that the updrafts of </a:t>
            </a:r>
            <a:r>
              <a:rPr lang="en-US" altLang="zh-TW" dirty="0" smtClean="0"/>
              <a:t>the cells </a:t>
            </a:r>
            <a:r>
              <a:rPr lang="en-US" altLang="zh-TW" dirty="0"/>
              <a:t>exhibited much the same behavior as the updrafts </a:t>
            </a:r>
            <a:r>
              <a:rPr lang="en-US" altLang="zh-TW" dirty="0" smtClean="0"/>
              <a:t>of the </a:t>
            </a:r>
            <a:r>
              <a:rPr lang="en-US" altLang="zh-TW" dirty="0"/>
              <a:t>cells in the middle sections of both principal rainbands.</a:t>
            </a:r>
            <a:endParaRPr lang="zh-TW" altLang="en-US" dirty="0"/>
          </a:p>
        </p:txBody>
      </p:sp>
      <p:sp>
        <p:nvSpPr>
          <p:cNvPr id="3" name="投影片編號版面配置區 2"/>
          <p:cNvSpPr>
            <a:spLocks noGrp="1"/>
          </p:cNvSpPr>
          <p:nvPr>
            <p:ph type="sldNum" sz="quarter" idx="15"/>
          </p:nvPr>
        </p:nvSpPr>
        <p:spPr/>
        <p:txBody>
          <a:bodyPr/>
          <a:lstStyle/>
          <a:p>
            <a:fld id="{73DA0BB7-265A-403C-9275-D587AB510EDC}" type="slidenum">
              <a:rPr lang="zh-TW" altLang="en-US" smtClean="0"/>
              <a:t>18</a:t>
            </a:fld>
            <a:endParaRPr lang="zh-TW" altLang="en-US"/>
          </a:p>
        </p:txBody>
      </p:sp>
    </p:spTree>
    <p:extLst>
      <p:ext uri="{BB962C8B-B14F-4D97-AF65-F5344CB8AC3E}">
        <p14:creationId xmlns:p14="http://schemas.microsoft.com/office/powerpoint/2010/main" val="24558848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1"/>
          </p:nvPr>
        </p:nvSpPr>
        <p:spPr/>
        <p:txBody>
          <a:bodyPr/>
          <a:lstStyle/>
          <a:p>
            <a:fld id="{73DA0BB7-265A-403C-9275-D587AB510EDC}" type="slidenum">
              <a:rPr lang="zh-TW" altLang="en-US" smtClean="0"/>
              <a:t>19</a:t>
            </a:fld>
            <a:endParaRPr lang="zh-TW" altLang="en-US"/>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692696"/>
            <a:ext cx="7344816" cy="5758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字方塊 4"/>
          <p:cNvSpPr txBox="1"/>
          <p:nvPr/>
        </p:nvSpPr>
        <p:spPr>
          <a:xfrm>
            <a:off x="3275856" y="301298"/>
            <a:ext cx="2304256" cy="369332"/>
          </a:xfrm>
          <a:prstGeom prst="rect">
            <a:avLst/>
          </a:prstGeom>
          <a:noFill/>
        </p:spPr>
        <p:txBody>
          <a:bodyPr wrap="square" rtlCol="0">
            <a:spAutoFit/>
          </a:bodyPr>
          <a:lstStyle/>
          <a:p>
            <a:r>
              <a:rPr lang="en-US" altLang="zh-TW" dirty="0" smtClean="0"/>
              <a:t>Downwind area</a:t>
            </a:r>
            <a:endParaRPr lang="zh-TW" altLang="en-US" dirty="0"/>
          </a:p>
        </p:txBody>
      </p:sp>
      <p:sp>
        <p:nvSpPr>
          <p:cNvPr id="6" name="文字方塊 5"/>
          <p:cNvSpPr txBox="1"/>
          <p:nvPr/>
        </p:nvSpPr>
        <p:spPr>
          <a:xfrm>
            <a:off x="1691680" y="476672"/>
            <a:ext cx="1656184" cy="369332"/>
          </a:xfrm>
          <a:prstGeom prst="rect">
            <a:avLst/>
          </a:prstGeom>
          <a:noFill/>
        </p:spPr>
        <p:txBody>
          <a:bodyPr wrap="square" rtlCol="0">
            <a:spAutoFit/>
          </a:bodyPr>
          <a:lstStyle/>
          <a:p>
            <a:r>
              <a:rPr lang="en-US" altLang="zh-TW" dirty="0" smtClean="0"/>
              <a:t>Katrina </a:t>
            </a:r>
            <a:endParaRPr lang="zh-TW" altLang="en-US" dirty="0"/>
          </a:p>
        </p:txBody>
      </p:sp>
      <p:sp>
        <p:nvSpPr>
          <p:cNvPr id="7" name="文字方塊 6"/>
          <p:cNvSpPr txBox="1"/>
          <p:nvPr/>
        </p:nvSpPr>
        <p:spPr>
          <a:xfrm>
            <a:off x="5672902" y="497454"/>
            <a:ext cx="1656184" cy="369332"/>
          </a:xfrm>
          <a:prstGeom prst="rect">
            <a:avLst/>
          </a:prstGeom>
          <a:noFill/>
        </p:spPr>
        <p:txBody>
          <a:bodyPr wrap="square" rtlCol="0">
            <a:spAutoFit/>
          </a:bodyPr>
          <a:lstStyle/>
          <a:p>
            <a:r>
              <a:rPr lang="en-US" altLang="zh-TW" dirty="0" smtClean="0"/>
              <a:t>Rita </a:t>
            </a:r>
            <a:endParaRPr lang="zh-TW" altLang="en-US" dirty="0"/>
          </a:p>
        </p:txBody>
      </p:sp>
    </p:spTree>
    <p:extLst>
      <p:ext uri="{BB962C8B-B14F-4D97-AF65-F5344CB8AC3E}">
        <p14:creationId xmlns:p14="http://schemas.microsoft.com/office/powerpoint/2010/main" val="29997005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Contents</a:t>
            </a:r>
            <a:endParaRPr lang="zh-TW" altLang="en-US" dirty="0"/>
          </a:p>
        </p:txBody>
      </p:sp>
      <p:sp>
        <p:nvSpPr>
          <p:cNvPr id="3" name="內容版面配置區 2"/>
          <p:cNvSpPr>
            <a:spLocks noGrp="1"/>
          </p:cNvSpPr>
          <p:nvPr>
            <p:ph sz="quarter" idx="1"/>
          </p:nvPr>
        </p:nvSpPr>
        <p:spPr>
          <a:xfrm>
            <a:off x="457200" y="1600200"/>
            <a:ext cx="8219256" cy="4873752"/>
          </a:xfrm>
        </p:spPr>
        <p:txBody>
          <a:bodyPr>
            <a:noAutofit/>
          </a:bodyPr>
          <a:lstStyle/>
          <a:p>
            <a:r>
              <a:rPr lang="en-US" altLang="zh-TW" sz="2000" dirty="0" smtClean="0"/>
              <a:t>Introduction</a:t>
            </a:r>
          </a:p>
          <a:p>
            <a:r>
              <a:rPr lang="en-US" altLang="zh-TW" sz="2000" dirty="0" smtClean="0"/>
              <a:t>Data description </a:t>
            </a:r>
          </a:p>
          <a:p>
            <a:r>
              <a:rPr lang="en-US" altLang="zh-TW" sz="2000" dirty="0" smtClean="0"/>
              <a:t>Principal Rainbands of Katrina and Rita</a:t>
            </a:r>
          </a:p>
          <a:p>
            <a:r>
              <a:rPr lang="en-US" altLang="zh-TW" sz="2000" dirty="0" smtClean="0"/>
              <a:t>Convective-scale updrafts within the </a:t>
            </a:r>
            <a:r>
              <a:rPr lang="en-US" altLang="zh-TW" sz="2000" dirty="0"/>
              <a:t>r</a:t>
            </a:r>
            <a:r>
              <a:rPr lang="en-US" altLang="zh-TW" sz="2000" dirty="0" smtClean="0"/>
              <a:t>ainband</a:t>
            </a:r>
            <a:endParaRPr lang="en-US" altLang="zh-TW" sz="2000" dirty="0"/>
          </a:p>
          <a:p>
            <a:pPr lvl="1"/>
            <a:r>
              <a:rPr lang="en-US" altLang="zh-TW" sz="1600" dirty="0" smtClean="0"/>
              <a:t>Validation of the </a:t>
            </a:r>
            <a:r>
              <a:rPr lang="en-US" altLang="zh-TW" sz="1600" dirty="0"/>
              <a:t>Barnes et al. [1983, hereafter BZJM] </a:t>
            </a:r>
            <a:r>
              <a:rPr lang="en-US" altLang="zh-TW" sz="1600" dirty="0" smtClean="0"/>
              <a:t>conceptual model </a:t>
            </a:r>
          </a:p>
          <a:p>
            <a:pPr lvl="1"/>
            <a:r>
              <a:rPr lang="en-US" altLang="zh-TW" sz="1600" dirty="0" smtClean="0"/>
              <a:t>Extension of the BZJM updraft model </a:t>
            </a:r>
          </a:p>
          <a:p>
            <a:pPr lvl="1"/>
            <a:r>
              <a:rPr lang="en-US" altLang="zh-TW" sz="1600" dirty="0" smtClean="0"/>
              <a:t>Effects of </a:t>
            </a:r>
            <a:r>
              <a:rPr lang="en-US" altLang="zh-TW" sz="1600" dirty="0"/>
              <a:t>r</a:t>
            </a:r>
            <a:r>
              <a:rPr lang="en-US" altLang="zh-TW" sz="1600" dirty="0" smtClean="0"/>
              <a:t>ainband convective updraft in the SHWM</a:t>
            </a:r>
          </a:p>
          <a:p>
            <a:pPr lvl="1"/>
            <a:r>
              <a:rPr lang="en-US" altLang="zh-TW" sz="1600" dirty="0" smtClean="0"/>
              <a:t>Downdraft</a:t>
            </a:r>
          </a:p>
          <a:p>
            <a:r>
              <a:rPr lang="en-US" altLang="zh-TW" sz="2000" dirty="0" smtClean="0"/>
              <a:t>Structure of the upwind and downwind ends of principal rainbands </a:t>
            </a:r>
          </a:p>
          <a:p>
            <a:r>
              <a:rPr lang="en-US" altLang="zh-TW" sz="2000" dirty="0" smtClean="0"/>
              <a:t>Vertical </a:t>
            </a:r>
            <a:r>
              <a:rPr lang="en-US" altLang="zh-TW" sz="2000" dirty="0"/>
              <a:t>m</a:t>
            </a:r>
            <a:r>
              <a:rPr lang="en-US" altLang="zh-TW" sz="2000" dirty="0" smtClean="0"/>
              <a:t>ass transports in the upwind, middle and downwind regions of principal rainbands </a:t>
            </a:r>
          </a:p>
          <a:p>
            <a:r>
              <a:rPr lang="en-US" altLang="zh-TW" sz="2000" dirty="0" smtClean="0"/>
              <a:t>Conceptual model of convection in the principal rainband</a:t>
            </a:r>
          </a:p>
          <a:p>
            <a:r>
              <a:rPr lang="en-US" altLang="zh-TW" sz="2000" dirty="0" smtClean="0"/>
              <a:t>Conclusions</a:t>
            </a:r>
            <a:endParaRPr lang="zh-TW" altLang="en-US" sz="2000" dirty="0"/>
          </a:p>
        </p:txBody>
      </p:sp>
      <p:sp>
        <p:nvSpPr>
          <p:cNvPr id="4" name="投影片編號版面配置區 3"/>
          <p:cNvSpPr>
            <a:spLocks noGrp="1"/>
          </p:cNvSpPr>
          <p:nvPr>
            <p:ph type="sldNum" sz="quarter" idx="15"/>
          </p:nvPr>
        </p:nvSpPr>
        <p:spPr/>
        <p:txBody>
          <a:bodyPr/>
          <a:lstStyle/>
          <a:p>
            <a:fld id="{73DA0BB7-265A-403C-9275-D587AB510EDC}" type="slidenum">
              <a:rPr lang="zh-TW" altLang="en-US" smtClean="0"/>
              <a:t>2</a:t>
            </a:fld>
            <a:endParaRPr lang="zh-TW" altLang="en-US"/>
          </a:p>
        </p:txBody>
      </p:sp>
    </p:spTree>
    <p:extLst>
      <p:ext uri="{BB962C8B-B14F-4D97-AF65-F5344CB8AC3E}">
        <p14:creationId xmlns:p14="http://schemas.microsoft.com/office/powerpoint/2010/main" val="39919442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smtClean="0"/>
              <a:t>Downwind </a:t>
            </a:r>
            <a:endParaRPr lang="zh-TW" altLang="en-US" dirty="0"/>
          </a:p>
        </p:txBody>
      </p:sp>
      <p:sp>
        <p:nvSpPr>
          <p:cNvPr id="5" name="內容版面配置區 4"/>
          <p:cNvSpPr>
            <a:spLocks noGrp="1"/>
          </p:cNvSpPr>
          <p:nvPr>
            <p:ph sz="quarter" idx="1"/>
          </p:nvPr>
        </p:nvSpPr>
        <p:spPr/>
        <p:txBody>
          <a:bodyPr>
            <a:normAutofit/>
          </a:bodyPr>
          <a:lstStyle/>
          <a:p>
            <a:r>
              <a:rPr lang="en-US" altLang="zh-TW" dirty="0"/>
              <a:t>The downwind portions of the principal rainbands </a:t>
            </a:r>
            <a:r>
              <a:rPr lang="en-US" altLang="zh-TW" dirty="0" smtClean="0"/>
              <a:t>in both </a:t>
            </a:r>
            <a:r>
              <a:rPr lang="en-US" altLang="zh-TW" dirty="0"/>
              <a:t>Katrina and Rita </a:t>
            </a:r>
            <a:r>
              <a:rPr lang="en-US" altLang="zh-TW" dirty="0" smtClean="0"/>
              <a:t>were </a:t>
            </a:r>
            <a:r>
              <a:rPr lang="en-US" altLang="zh-TW" dirty="0"/>
              <a:t>dominated by collapsing convection</a:t>
            </a:r>
            <a:r>
              <a:rPr lang="en-US" altLang="zh-TW" dirty="0" smtClean="0"/>
              <a:t>.</a:t>
            </a:r>
          </a:p>
          <a:p>
            <a:r>
              <a:rPr lang="en-US" altLang="zh-TW" dirty="0"/>
              <a:t>Cells were frequently seen to </a:t>
            </a:r>
            <a:r>
              <a:rPr lang="en-US" altLang="zh-TW" dirty="0" smtClean="0"/>
              <a:t>have been </a:t>
            </a:r>
            <a:r>
              <a:rPr lang="en-US" altLang="zh-TW" dirty="0"/>
              <a:t>collapsing into stratiform precipitation with </a:t>
            </a:r>
            <a:r>
              <a:rPr lang="en-US" altLang="zh-TW" dirty="0" smtClean="0"/>
              <a:t>bright bands becoming. </a:t>
            </a:r>
          </a:p>
          <a:p>
            <a:r>
              <a:rPr lang="en-US" altLang="zh-TW" dirty="0" smtClean="0"/>
              <a:t>In </a:t>
            </a:r>
            <a:r>
              <a:rPr lang="en-US" altLang="zh-TW" dirty="0"/>
              <a:t>the process discussed by </a:t>
            </a:r>
            <a:r>
              <a:rPr lang="en-US" altLang="zh-TW" dirty="0" err="1"/>
              <a:t>Houze</a:t>
            </a:r>
            <a:r>
              <a:rPr lang="en-US" altLang="zh-TW" dirty="0"/>
              <a:t> [1997], these </a:t>
            </a:r>
            <a:r>
              <a:rPr lang="en-US" altLang="zh-TW" dirty="0" smtClean="0"/>
              <a:t>collapsing cells </a:t>
            </a:r>
            <a:r>
              <a:rPr lang="en-US" altLang="zh-TW" dirty="0"/>
              <a:t>evidently accumulated to form a broad region </a:t>
            </a:r>
            <a:r>
              <a:rPr lang="en-US" altLang="zh-TW" dirty="0" smtClean="0"/>
              <a:t>of stratiform </a:t>
            </a:r>
            <a:r>
              <a:rPr lang="en-US" altLang="zh-TW" dirty="0"/>
              <a:t>precipitation in the downwind portion of </a:t>
            </a:r>
            <a:r>
              <a:rPr lang="en-US" altLang="zh-TW" dirty="0" smtClean="0"/>
              <a:t>the principal </a:t>
            </a:r>
            <a:r>
              <a:rPr lang="en-US" altLang="zh-TW" dirty="0"/>
              <a:t>rainband</a:t>
            </a:r>
            <a:endParaRPr lang="zh-TW" altLang="en-US" dirty="0"/>
          </a:p>
        </p:txBody>
      </p:sp>
      <p:sp>
        <p:nvSpPr>
          <p:cNvPr id="3" name="投影片編號版面配置區 2"/>
          <p:cNvSpPr>
            <a:spLocks noGrp="1"/>
          </p:cNvSpPr>
          <p:nvPr>
            <p:ph type="sldNum" sz="quarter" idx="15"/>
          </p:nvPr>
        </p:nvSpPr>
        <p:spPr/>
        <p:txBody>
          <a:bodyPr/>
          <a:lstStyle/>
          <a:p>
            <a:fld id="{73DA0BB7-265A-403C-9275-D587AB510EDC}" type="slidenum">
              <a:rPr lang="zh-TW" altLang="en-US" smtClean="0"/>
              <a:t>20</a:t>
            </a:fld>
            <a:endParaRPr lang="zh-TW" altLang="en-US"/>
          </a:p>
        </p:txBody>
      </p:sp>
    </p:spTree>
    <p:extLst>
      <p:ext uri="{BB962C8B-B14F-4D97-AF65-F5344CB8AC3E}">
        <p14:creationId xmlns:p14="http://schemas.microsoft.com/office/powerpoint/2010/main" val="10494016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Vertical Mass Transports </a:t>
            </a:r>
            <a:endParaRPr lang="zh-TW" altLang="en-US" dirty="0"/>
          </a:p>
        </p:txBody>
      </p:sp>
      <p:sp>
        <p:nvSpPr>
          <p:cNvPr id="5" name="內容版面配置區 4"/>
          <p:cNvSpPr>
            <a:spLocks noGrp="1"/>
          </p:cNvSpPr>
          <p:nvPr>
            <p:ph sz="quarter" idx="1"/>
          </p:nvPr>
        </p:nvSpPr>
        <p:spPr/>
        <p:txBody>
          <a:bodyPr/>
          <a:lstStyle/>
          <a:p>
            <a:r>
              <a:rPr lang="en-US" altLang="zh-TW" dirty="0"/>
              <a:t>The generation </a:t>
            </a:r>
            <a:r>
              <a:rPr lang="en-US" altLang="zh-TW" dirty="0" smtClean="0"/>
              <a:t>of the </a:t>
            </a:r>
            <a:r>
              <a:rPr lang="en-US" altLang="zh-TW" dirty="0"/>
              <a:t>vertical component of PV is proportional to the </a:t>
            </a:r>
            <a:r>
              <a:rPr lang="en-US" altLang="zh-TW" u="sng" dirty="0" smtClean="0"/>
              <a:t>vertical gradient </a:t>
            </a:r>
            <a:r>
              <a:rPr lang="en-US" altLang="zh-TW" u="sng" dirty="0"/>
              <a:t>of latent heating</a:t>
            </a:r>
            <a:r>
              <a:rPr lang="en-US" altLang="zh-TW" dirty="0"/>
              <a:t>, and is thus approximately </a:t>
            </a:r>
            <a:r>
              <a:rPr lang="en-US" altLang="zh-TW" dirty="0" smtClean="0"/>
              <a:t>proportional to </a:t>
            </a:r>
            <a:r>
              <a:rPr lang="en-US" altLang="zh-TW" dirty="0"/>
              <a:t>the slopes of the </a:t>
            </a:r>
            <a:r>
              <a:rPr lang="en-US" altLang="zh-TW" dirty="0">
                <a:effectLst>
                  <a:outerShdw blurRad="38100" dist="38100" dir="2700000" algn="tl">
                    <a:srgbClr val="000000">
                      <a:alpha val="43137"/>
                    </a:srgbClr>
                  </a:outerShdw>
                </a:effectLst>
              </a:rPr>
              <a:t>vertical profiles of </a:t>
            </a:r>
            <a:r>
              <a:rPr lang="en-US" altLang="zh-TW" dirty="0" smtClean="0">
                <a:effectLst>
                  <a:outerShdw blurRad="38100" dist="38100" dir="2700000" algn="tl">
                    <a:srgbClr val="000000">
                      <a:alpha val="43137"/>
                    </a:srgbClr>
                  </a:outerShdw>
                </a:effectLst>
              </a:rPr>
              <a:t>mass transport</a:t>
            </a:r>
            <a:r>
              <a:rPr lang="en-US" altLang="zh-TW" dirty="0" smtClean="0"/>
              <a:t> </a:t>
            </a:r>
            <a:r>
              <a:rPr lang="en-US" altLang="zh-TW" dirty="0"/>
              <a:t>[Haynes and McIntyre, 1987</a:t>
            </a:r>
            <a:r>
              <a:rPr lang="en-US" altLang="zh-TW" dirty="0" smtClean="0"/>
              <a:t>].</a:t>
            </a:r>
          </a:p>
          <a:p>
            <a:r>
              <a:rPr lang="en-US" altLang="zh-TW" dirty="0"/>
              <a:t>We will see that convective </a:t>
            </a:r>
            <a:r>
              <a:rPr lang="en-US" altLang="zh-TW" u="sng" dirty="0"/>
              <a:t>up-</a:t>
            </a:r>
            <a:r>
              <a:rPr lang="en-US" altLang="zh-TW" dirty="0"/>
              <a:t> </a:t>
            </a:r>
            <a:r>
              <a:rPr lang="en-US" altLang="zh-TW" dirty="0" smtClean="0"/>
              <a:t>and </a:t>
            </a:r>
            <a:r>
              <a:rPr lang="en-US" altLang="zh-TW" u="sng" dirty="0" smtClean="0"/>
              <a:t>downdraft</a:t>
            </a:r>
            <a:r>
              <a:rPr lang="en-US" altLang="zh-TW" dirty="0" smtClean="0"/>
              <a:t> </a:t>
            </a:r>
            <a:r>
              <a:rPr lang="en-US" altLang="zh-TW" dirty="0"/>
              <a:t>motions dominate this vertical transport, and </a:t>
            </a:r>
            <a:r>
              <a:rPr lang="en-US" altLang="zh-TW" dirty="0" smtClean="0"/>
              <a:t>that </a:t>
            </a:r>
            <a:r>
              <a:rPr lang="en-US" altLang="zh-TW" dirty="0"/>
              <a:t>all three types of drafts: </a:t>
            </a:r>
            <a:r>
              <a:rPr lang="en-US" altLang="zh-TW" dirty="0">
                <a:effectLst>
                  <a:outerShdw blurRad="38100" dist="38100" dir="2700000" algn="tl">
                    <a:srgbClr val="000000">
                      <a:alpha val="43137"/>
                    </a:srgbClr>
                  </a:outerShdw>
                </a:effectLst>
              </a:rPr>
              <a:t>updrafts, lower-level </a:t>
            </a:r>
            <a:r>
              <a:rPr lang="en-US" altLang="zh-TW" dirty="0" smtClean="0">
                <a:effectLst>
                  <a:outerShdw blurRad="38100" dist="38100" dir="2700000" algn="tl">
                    <a:srgbClr val="000000">
                      <a:alpha val="43137"/>
                    </a:srgbClr>
                  </a:outerShdw>
                </a:effectLst>
              </a:rPr>
              <a:t>downdrafts, and </a:t>
            </a:r>
            <a:r>
              <a:rPr lang="en-US" altLang="zh-TW" dirty="0">
                <a:effectLst>
                  <a:outerShdw blurRad="38100" dist="38100" dir="2700000" algn="tl">
                    <a:srgbClr val="000000">
                      <a:alpha val="43137"/>
                    </a:srgbClr>
                  </a:outerShdw>
                </a:effectLst>
              </a:rPr>
              <a:t>upper-level downdrafts</a:t>
            </a:r>
            <a:r>
              <a:rPr lang="en-US" altLang="zh-TW" dirty="0"/>
              <a:t> </a:t>
            </a:r>
            <a:r>
              <a:rPr lang="en-US" altLang="zh-TW" dirty="0" smtClean="0"/>
              <a:t>affect </a:t>
            </a:r>
            <a:r>
              <a:rPr lang="en-US" altLang="zh-TW" dirty="0"/>
              <a:t>the </a:t>
            </a:r>
            <a:r>
              <a:rPr lang="en-US" altLang="zh-TW" dirty="0" smtClean="0"/>
              <a:t>net mass </a:t>
            </a:r>
            <a:r>
              <a:rPr lang="en-US" altLang="zh-TW" dirty="0"/>
              <a:t>transport profile.</a:t>
            </a:r>
            <a:endParaRPr lang="en-US" altLang="zh-TW" dirty="0" smtClean="0"/>
          </a:p>
          <a:p>
            <a:endParaRPr lang="zh-TW" altLang="en-US" dirty="0"/>
          </a:p>
        </p:txBody>
      </p:sp>
      <p:sp>
        <p:nvSpPr>
          <p:cNvPr id="3" name="投影片編號版面配置區 2"/>
          <p:cNvSpPr>
            <a:spLocks noGrp="1"/>
          </p:cNvSpPr>
          <p:nvPr>
            <p:ph type="sldNum" sz="quarter" idx="15"/>
          </p:nvPr>
        </p:nvSpPr>
        <p:spPr/>
        <p:txBody>
          <a:bodyPr/>
          <a:lstStyle/>
          <a:p>
            <a:fld id="{73DA0BB7-265A-403C-9275-D587AB510EDC}" type="slidenum">
              <a:rPr lang="zh-TW" altLang="en-US" smtClean="0"/>
              <a:t>21</a:t>
            </a:fld>
            <a:endParaRPr lang="zh-TW" altLang="en-US"/>
          </a:p>
        </p:txBody>
      </p:sp>
    </p:spTree>
    <p:extLst>
      <p:ext uri="{BB962C8B-B14F-4D97-AF65-F5344CB8AC3E}">
        <p14:creationId xmlns:p14="http://schemas.microsoft.com/office/powerpoint/2010/main" val="23067579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Vertical Mass Transports </a:t>
            </a:r>
            <a:endParaRPr lang="zh-TW" altLang="en-US" dirty="0"/>
          </a:p>
        </p:txBody>
      </p:sp>
      <p:sp>
        <p:nvSpPr>
          <p:cNvPr id="3" name="內容版面配置區 2"/>
          <p:cNvSpPr>
            <a:spLocks noGrp="1"/>
          </p:cNvSpPr>
          <p:nvPr>
            <p:ph sz="quarter" idx="1"/>
          </p:nvPr>
        </p:nvSpPr>
        <p:spPr/>
        <p:txBody>
          <a:bodyPr>
            <a:normAutofit/>
          </a:bodyPr>
          <a:lstStyle/>
          <a:p>
            <a:r>
              <a:rPr lang="en-US" altLang="zh-TW" dirty="0" err="1"/>
              <a:t>Yuter</a:t>
            </a:r>
            <a:r>
              <a:rPr lang="en-US" altLang="zh-TW" dirty="0"/>
              <a:t> and </a:t>
            </a:r>
            <a:r>
              <a:rPr lang="en-US" altLang="zh-TW" dirty="0" err="1"/>
              <a:t>Houze</a:t>
            </a:r>
            <a:r>
              <a:rPr lang="en-US" altLang="zh-TW" dirty="0"/>
              <a:t> [</a:t>
            </a:r>
            <a:r>
              <a:rPr lang="en-US" altLang="zh-TW" dirty="0" smtClean="0"/>
              <a:t>1995a, 1995b</a:t>
            </a:r>
            <a:r>
              <a:rPr lang="en-US" altLang="zh-TW" dirty="0"/>
              <a:t>] found upper-level downdrafts in squall-line </a:t>
            </a:r>
            <a:r>
              <a:rPr lang="en-US" altLang="zh-TW" dirty="0" smtClean="0"/>
              <a:t>convection; those </a:t>
            </a:r>
            <a:r>
              <a:rPr lang="en-US" altLang="zh-TW" dirty="0"/>
              <a:t>drafts were likely a response to the </a:t>
            </a:r>
            <a:r>
              <a:rPr lang="en-US" altLang="zh-TW" dirty="0" smtClean="0"/>
              <a:t>buoyant updrafts.</a:t>
            </a:r>
          </a:p>
          <a:p>
            <a:r>
              <a:rPr lang="en-US" altLang="zh-TW" dirty="0" smtClean="0"/>
              <a:t>The upper-level downdrafts </a:t>
            </a:r>
            <a:r>
              <a:rPr lang="en-US" altLang="zh-TW" dirty="0"/>
              <a:t>observed in the principal rainbands are </a:t>
            </a:r>
            <a:r>
              <a:rPr lang="en-US" altLang="zh-TW" dirty="0" smtClean="0"/>
              <a:t>likely induced </a:t>
            </a:r>
            <a:r>
              <a:rPr lang="en-US" altLang="zh-TW" dirty="0"/>
              <a:t>by the heating within the convective cells</a:t>
            </a:r>
            <a:r>
              <a:rPr lang="en-US" altLang="zh-TW" dirty="0" smtClean="0"/>
              <a:t>.</a:t>
            </a:r>
          </a:p>
          <a:p>
            <a:r>
              <a:rPr lang="en-US" altLang="zh-TW" dirty="0" smtClean="0"/>
              <a:t> They strongly </a:t>
            </a:r>
            <a:r>
              <a:rPr lang="en-US" altLang="zh-TW" dirty="0"/>
              <a:t>affect the net vertical mass transport at </a:t>
            </a:r>
            <a:r>
              <a:rPr lang="en-US" altLang="zh-TW" dirty="0" smtClean="0"/>
              <a:t>upper levels </a:t>
            </a:r>
            <a:r>
              <a:rPr lang="en-US" altLang="zh-TW" dirty="0"/>
              <a:t>in the vicinity of the principal rainband.</a:t>
            </a:r>
            <a:endParaRPr lang="zh-TW" altLang="en-US" dirty="0"/>
          </a:p>
        </p:txBody>
      </p:sp>
      <p:sp>
        <p:nvSpPr>
          <p:cNvPr id="4" name="投影片編號版面配置區 3"/>
          <p:cNvSpPr>
            <a:spLocks noGrp="1"/>
          </p:cNvSpPr>
          <p:nvPr>
            <p:ph type="sldNum" sz="quarter" idx="15"/>
          </p:nvPr>
        </p:nvSpPr>
        <p:spPr/>
        <p:txBody>
          <a:bodyPr/>
          <a:lstStyle/>
          <a:p>
            <a:fld id="{73DA0BB7-265A-403C-9275-D587AB510EDC}" type="slidenum">
              <a:rPr lang="zh-TW" altLang="en-US" smtClean="0"/>
              <a:t>22</a:t>
            </a:fld>
            <a:endParaRPr lang="zh-TW" altLang="en-US"/>
          </a:p>
        </p:txBody>
      </p:sp>
    </p:spTree>
    <p:extLst>
      <p:ext uri="{BB962C8B-B14F-4D97-AF65-F5344CB8AC3E}">
        <p14:creationId xmlns:p14="http://schemas.microsoft.com/office/powerpoint/2010/main" val="5124911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1"/>
          </p:nvPr>
        </p:nvSpPr>
        <p:spPr>
          <a:xfrm>
            <a:off x="8138864" y="5734050"/>
            <a:ext cx="609600" cy="521208"/>
          </a:xfrm>
        </p:spPr>
        <p:txBody>
          <a:bodyPr/>
          <a:lstStyle/>
          <a:p>
            <a:fld id="{73DA0BB7-265A-403C-9275-D587AB510EDC}" type="slidenum">
              <a:rPr lang="zh-TW" altLang="en-US" smtClean="0"/>
              <a:t>23</a:t>
            </a:fld>
            <a:endParaRPr lang="zh-TW" altLang="en-US"/>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9017" y="548680"/>
            <a:ext cx="7457599" cy="6010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3"/>
          <p:cNvSpPr txBox="1"/>
          <p:nvPr/>
        </p:nvSpPr>
        <p:spPr>
          <a:xfrm>
            <a:off x="7715841" y="980728"/>
            <a:ext cx="1290865" cy="369332"/>
          </a:xfrm>
          <a:prstGeom prst="rect">
            <a:avLst/>
          </a:prstGeom>
          <a:noFill/>
        </p:spPr>
        <p:txBody>
          <a:bodyPr wrap="square" rtlCol="0">
            <a:spAutoFit/>
          </a:bodyPr>
          <a:lstStyle/>
          <a:p>
            <a:r>
              <a:rPr lang="en-US" altLang="zh-TW" dirty="0" smtClean="0"/>
              <a:t>Upwind </a:t>
            </a:r>
            <a:endParaRPr lang="zh-TW" altLang="en-US" dirty="0"/>
          </a:p>
        </p:txBody>
      </p:sp>
      <p:sp>
        <p:nvSpPr>
          <p:cNvPr id="6" name="文字方塊 5"/>
          <p:cNvSpPr txBox="1"/>
          <p:nvPr/>
        </p:nvSpPr>
        <p:spPr>
          <a:xfrm>
            <a:off x="7838667" y="2627620"/>
            <a:ext cx="1290865" cy="369332"/>
          </a:xfrm>
          <a:prstGeom prst="rect">
            <a:avLst/>
          </a:prstGeom>
          <a:noFill/>
        </p:spPr>
        <p:txBody>
          <a:bodyPr wrap="square" rtlCol="0">
            <a:spAutoFit/>
          </a:bodyPr>
          <a:lstStyle/>
          <a:p>
            <a:r>
              <a:rPr lang="en-US" altLang="zh-TW" dirty="0" smtClean="0"/>
              <a:t>Middle </a:t>
            </a:r>
            <a:endParaRPr lang="zh-TW" altLang="en-US" dirty="0"/>
          </a:p>
        </p:txBody>
      </p:sp>
      <p:sp>
        <p:nvSpPr>
          <p:cNvPr id="11" name="手繪多邊形 10"/>
          <p:cNvSpPr/>
          <p:nvPr/>
        </p:nvSpPr>
        <p:spPr>
          <a:xfrm>
            <a:off x="7715841" y="2265218"/>
            <a:ext cx="119505" cy="1143000"/>
          </a:xfrm>
          <a:custGeom>
            <a:avLst/>
            <a:gdLst>
              <a:gd name="connsiteX0" fmla="*/ 10391 w 239010"/>
              <a:gd name="connsiteY0" fmla="*/ 0 h 1143000"/>
              <a:gd name="connsiteX1" fmla="*/ 238991 w 239010"/>
              <a:gd name="connsiteY1" fmla="*/ 571500 h 1143000"/>
              <a:gd name="connsiteX2" fmla="*/ 0 w 239010"/>
              <a:gd name="connsiteY2" fmla="*/ 1143000 h 1143000"/>
            </a:gdLst>
            <a:ahLst/>
            <a:cxnLst>
              <a:cxn ang="0">
                <a:pos x="connsiteX0" y="connsiteY0"/>
              </a:cxn>
              <a:cxn ang="0">
                <a:pos x="connsiteX1" y="connsiteY1"/>
              </a:cxn>
              <a:cxn ang="0">
                <a:pos x="connsiteX2" y="connsiteY2"/>
              </a:cxn>
            </a:cxnLst>
            <a:rect l="l" t="t" r="r" b="b"/>
            <a:pathLst>
              <a:path w="239010" h="1143000">
                <a:moveTo>
                  <a:pt x="10391" y="0"/>
                </a:moveTo>
                <a:cubicBezTo>
                  <a:pt x="125557" y="190500"/>
                  <a:pt x="240723" y="381000"/>
                  <a:pt x="238991" y="571500"/>
                </a:cubicBezTo>
                <a:cubicBezTo>
                  <a:pt x="237259" y="762000"/>
                  <a:pt x="118629" y="952500"/>
                  <a:pt x="0" y="1143000"/>
                </a:cubicBezTo>
              </a:path>
            </a:pathLst>
          </a:cu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13" name="文字方塊 12"/>
          <p:cNvSpPr txBox="1"/>
          <p:nvPr/>
        </p:nvSpPr>
        <p:spPr>
          <a:xfrm>
            <a:off x="7787849" y="4859868"/>
            <a:ext cx="1392663" cy="369332"/>
          </a:xfrm>
          <a:prstGeom prst="rect">
            <a:avLst/>
          </a:prstGeom>
          <a:noFill/>
        </p:spPr>
        <p:txBody>
          <a:bodyPr wrap="square" rtlCol="0">
            <a:spAutoFit/>
          </a:bodyPr>
          <a:lstStyle/>
          <a:p>
            <a:r>
              <a:rPr lang="en-US" altLang="zh-TW" dirty="0"/>
              <a:t>D</a:t>
            </a:r>
            <a:r>
              <a:rPr lang="en-US" altLang="zh-TW" dirty="0" smtClean="0"/>
              <a:t>ownwind </a:t>
            </a:r>
            <a:endParaRPr lang="zh-TW" altLang="en-US" dirty="0"/>
          </a:p>
        </p:txBody>
      </p:sp>
      <p:sp>
        <p:nvSpPr>
          <p:cNvPr id="14" name="手繪多邊形 13"/>
          <p:cNvSpPr/>
          <p:nvPr/>
        </p:nvSpPr>
        <p:spPr>
          <a:xfrm>
            <a:off x="7733548" y="4434750"/>
            <a:ext cx="126309" cy="1143000"/>
          </a:xfrm>
          <a:custGeom>
            <a:avLst/>
            <a:gdLst>
              <a:gd name="connsiteX0" fmla="*/ 10391 w 239010"/>
              <a:gd name="connsiteY0" fmla="*/ 0 h 1143000"/>
              <a:gd name="connsiteX1" fmla="*/ 238991 w 239010"/>
              <a:gd name="connsiteY1" fmla="*/ 571500 h 1143000"/>
              <a:gd name="connsiteX2" fmla="*/ 0 w 239010"/>
              <a:gd name="connsiteY2" fmla="*/ 1143000 h 1143000"/>
            </a:gdLst>
            <a:ahLst/>
            <a:cxnLst>
              <a:cxn ang="0">
                <a:pos x="connsiteX0" y="connsiteY0"/>
              </a:cxn>
              <a:cxn ang="0">
                <a:pos x="connsiteX1" y="connsiteY1"/>
              </a:cxn>
              <a:cxn ang="0">
                <a:pos x="connsiteX2" y="connsiteY2"/>
              </a:cxn>
            </a:cxnLst>
            <a:rect l="l" t="t" r="r" b="b"/>
            <a:pathLst>
              <a:path w="239010" h="1143000">
                <a:moveTo>
                  <a:pt x="10391" y="0"/>
                </a:moveTo>
                <a:cubicBezTo>
                  <a:pt x="125557" y="190500"/>
                  <a:pt x="240723" y="381000"/>
                  <a:pt x="238991" y="571500"/>
                </a:cubicBezTo>
                <a:cubicBezTo>
                  <a:pt x="237259" y="762000"/>
                  <a:pt x="118629" y="952500"/>
                  <a:pt x="0" y="1143000"/>
                </a:cubicBezTo>
              </a:path>
            </a:pathLst>
          </a:cu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cxnSp>
        <p:nvCxnSpPr>
          <p:cNvPr id="5" name="直線單箭頭接點 4"/>
          <p:cNvCxnSpPr/>
          <p:nvPr/>
        </p:nvCxnSpPr>
        <p:spPr>
          <a:xfrm flipH="1">
            <a:off x="802184" y="2039640"/>
            <a:ext cx="1584176"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直線單箭頭接點 7"/>
          <p:cNvCxnSpPr/>
          <p:nvPr/>
        </p:nvCxnSpPr>
        <p:spPr>
          <a:xfrm flipH="1">
            <a:off x="755576" y="989236"/>
            <a:ext cx="1643484"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75668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smtClean="0"/>
              <a:t>Upwind Region </a:t>
            </a:r>
            <a:endParaRPr lang="zh-TW" altLang="en-US" dirty="0"/>
          </a:p>
        </p:txBody>
      </p:sp>
      <p:sp>
        <p:nvSpPr>
          <p:cNvPr id="5" name="內容版面配置區 4"/>
          <p:cNvSpPr>
            <a:spLocks noGrp="1"/>
          </p:cNvSpPr>
          <p:nvPr>
            <p:ph sz="quarter" idx="1"/>
          </p:nvPr>
        </p:nvSpPr>
        <p:spPr/>
        <p:txBody>
          <a:bodyPr>
            <a:normAutofit/>
          </a:bodyPr>
          <a:lstStyle/>
          <a:p>
            <a:r>
              <a:rPr lang="en-US" altLang="zh-TW" dirty="0"/>
              <a:t>In this particular upwind region, the </a:t>
            </a:r>
            <a:r>
              <a:rPr lang="en-US" altLang="zh-TW" dirty="0" smtClean="0"/>
              <a:t>downdrafts nearly </a:t>
            </a:r>
            <a:r>
              <a:rPr lang="en-US" altLang="zh-TW" dirty="0"/>
              <a:t>canceled the updrafts at the lowest levels, </a:t>
            </a:r>
            <a:r>
              <a:rPr lang="en-US" altLang="zh-TW" dirty="0" smtClean="0"/>
              <a:t>so that </a:t>
            </a:r>
            <a:r>
              <a:rPr lang="en-US" altLang="zh-TW" dirty="0"/>
              <a:t>the maximum net upward vertical mass transport was </a:t>
            </a:r>
            <a:r>
              <a:rPr lang="en-US" altLang="zh-TW" dirty="0" smtClean="0"/>
              <a:t>in midlevels.</a:t>
            </a:r>
          </a:p>
          <a:p>
            <a:endParaRPr lang="zh-TW" altLang="en-US" dirty="0"/>
          </a:p>
        </p:txBody>
      </p:sp>
      <p:sp>
        <p:nvSpPr>
          <p:cNvPr id="3" name="投影片編號版面配置區 2"/>
          <p:cNvSpPr>
            <a:spLocks noGrp="1"/>
          </p:cNvSpPr>
          <p:nvPr>
            <p:ph type="sldNum" sz="quarter" idx="15"/>
          </p:nvPr>
        </p:nvSpPr>
        <p:spPr/>
        <p:txBody>
          <a:bodyPr/>
          <a:lstStyle/>
          <a:p>
            <a:fld id="{73DA0BB7-265A-403C-9275-D587AB510EDC}" type="slidenum">
              <a:rPr lang="zh-TW" altLang="en-US" smtClean="0"/>
              <a:t>24</a:t>
            </a:fld>
            <a:endParaRPr lang="zh-TW" altLang="en-US"/>
          </a:p>
        </p:txBody>
      </p:sp>
    </p:spTree>
    <p:extLst>
      <p:ext uri="{BB962C8B-B14F-4D97-AF65-F5344CB8AC3E}">
        <p14:creationId xmlns:p14="http://schemas.microsoft.com/office/powerpoint/2010/main" val="36437120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Middle Region	</a:t>
            </a:r>
            <a:endParaRPr lang="zh-TW" altLang="en-US" dirty="0"/>
          </a:p>
        </p:txBody>
      </p:sp>
      <p:sp>
        <p:nvSpPr>
          <p:cNvPr id="3" name="內容版面配置區 2"/>
          <p:cNvSpPr>
            <a:spLocks noGrp="1"/>
          </p:cNvSpPr>
          <p:nvPr>
            <p:ph sz="quarter" idx="1"/>
          </p:nvPr>
        </p:nvSpPr>
        <p:spPr/>
        <p:txBody>
          <a:bodyPr>
            <a:normAutofit fontScale="92500" lnSpcReduction="10000"/>
          </a:bodyPr>
          <a:lstStyle/>
          <a:p>
            <a:r>
              <a:rPr lang="en-US" altLang="zh-TW" dirty="0"/>
              <a:t>The net upward vertical mass transport is even stronger within middle region, Despite having a fairly significant amount of stratiform precipitation in these regions, the profiles still exhibit a classic convective profile in the sense that the net vertical mass transport is positive at all levels.</a:t>
            </a:r>
          </a:p>
          <a:p>
            <a:r>
              <a:rPr lang="en-US" altLang="zh-TW" dirty="0"/>
              <a:t>In terms of PV generation, the change in slope of these mass transport profiles at 3–4 km implies that the drafts are producing a net increase of PV below this level, and a decrease above.</a:t>
            </a:r>
          </a:p>
          <a:p>
            <a:r>
              <a:rPr lang="en-US" altLang="zh-TW" dirty="0"/>
              <a:t>the overturning convective updraft circulation of cells in the middle sector of the principal rainband tends to concentrate positive </a:t>
            </a:r>
            <a:r>
              <a:rPr lang="en-US" altLang="zh-TW" dirty="0" err="1"/>
              <a:t>vorticity</a:t>
            </a:r>
            <a:r>
              <a:rPr lang="en-US" altLang="zh-TW" dirty="0"/>
              <a:t> in the lower troposphere via stretching.</a:t>
            </a:r>
          </a:p>
          <a:p>
            <a:endParaRPr lang="zh-TW" altLang="en-US" dirty="0"/>
          </a:p>
        </p:txBody>
      </p:sp>
      <p:sp>
        <p:nvSpPr>
          <p:cNvPr id="4" name="投影片編號版面配置區 3"/>
          <p:cNvSpPr>
            <a:spLocks noGrp="1"/>
          </p:cNvSpPr>
          <p:nvPr>
            <p:ph type="sldNum" sz="quarter" idx="15"/>
          </p:nvPr>
        </p:nvSpPr>
        <p:spPr/>
        <p:txBody>
          <a:bodyPr/>
          <a:lstStyle/>
          <a:p>
            <a:fld id="{73DA0BB7-265A-403C-9275-D587AB510EDC}" type="slidenum">
              <a:rPr lang="zh-TW" altLang="en-US" smtClean="0"/>
              <a:t>25</a:t>
            </a:fld>
            <a:endParaRPr lang="zh-TW" altLang="en-US"/>
          </a:p>
        </p:txBody>
      </p:sp>
    </p:spTree>
    <p:extLst>
      <p:ext uri="{BB962C8B-B14F-4D97-AF65-F5344CB8AC3E}">
        <p14:creationId xmlns:p14="http://schemas.microsoft.com/office/powerpoint/2010/main" val="32114175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Downwind Region</a:t>
            </a:r>
            <a:endParaRPr lang="zh-TW" altLang="en-US" dirty="0"/>
          </a:p>
        </p:txBody>
      </p:sp>
      <p:sp>
        <p:nvSpPr>
          <p:cNvPr id="3" name="內容版面配置區 2"/>
          <p:cNvSpPr>
            <a:spLocks noGrp="1"/>
          </p:cNvSpPr>
          <p:nvPr>
            <p:ph sz="quarter" idx="1"/>
          </p:nvPr>
        </p:nvSpPr>
        <p:spPr/>
        <p:txBody>
          <a:bodyPr>
            <a:normAutofit fontScale="92500"/>
          </a:bodyPr>
          <a:lstStyle/>
          <a:p>
            <a:r>
              <a:rPr lang="en-US" altLang="zh-TW" dirty="0"/>
              <a:t>The vertical mass transports by convective cells </a:t>
            </a:r>
            <a:r>
              <a:rPr lang="en-US" altLang="zh-TW" dirty="0" smtClean="0"/>
              <a:t>are noticeably </a:t>
            </a:r>
            <a:r>
              <a:rPr lang="en-US" altLang="zh-TW" dirty="0"/>
              <a:t>weaker in the downwind section of the </a:t>
            </a:r>
            <a:r>
              <a:rPr lang="en-US" altLang="zh-TW" dirty="0" smtClean="0"/>
              <a:t>principal </a:t>
            </a:r>
            <a:r>
              <a:rPr lang="en-US" altLang="zh-TW" dirty="0"/>
              <a:t>rainband, where we have seen that the cells tend to be in </a:t>
            </a:r>
            <a:r>
              <a:rPr lang="en-US" altLang="zh-TW" dirty="0" smtClean="0"/>
              <a:t>a collapsed </a:t>
            </a:r>
            <a:r>
              <a:rPr lang="en-US" altLang="zh-TW" dirty="0"/>
              <a:t>and more stratiform </a:t>
            </a:r>
            <a:r>
              <a:rPr lang="en-US" altLang="zh-TW" dirty="0" smtClean="0"/>
              <a:t>state</a:t>
            </a:r>
          </a:p>
          <a:p>
            <a:r>
              <a:rPr lang="en-US" altLang="zh-TW" dirty="0"/>
              <a:t>At low </a:t>
            </a:r>
            <a:r>
              <a:rPr lang="en-US" altLang="zh-TW" dirty="0" smtClean="0"/>
              <a:t>levels, downdrafts </a:t>
            </a:r>
            <a:r>
              <a:rPr lang="en-US" altLang="zh-TW" dirty="0"/>
              <a:t>outweighed updrafts to give a slightly </a:t>
            </a:r>
            <a:r>
              <a:rPr lang="en-US" altLang="zh-TW" dirty="0" smtClean="0"/>
              <a:t>negative (but </a:t>
            </a:r>
            <a:r>
              <a:rPr lang="en-US" altLang="zh-TW" dirty="0"/>
              <a:t>near zero) mass transport. At upper levels the </a:t>
            </a:r>
            <a:r>
              <a:rPr lang="en-US" altLang="zh-TW" dirty="0" smtClean="0"/>
              <a:t>updrafts outweighed </a:t>
            </a:r>
            <a:r>
              <a:rPr lang="en-US" altLang="zh-TW" dirty="0"/>
              <a:t>downdrafts to produce a net positive </a:t>
            </a:r>
            <a:r>
              <a:rPr lang="en-US" altLang="zh-TW" dirty="0" smtClean="0"/>
              <a:t>mass transport</a:t>
            </a:r>
            <a:r>
              <a:rPr lang="en-US" altLang="zh-TW" dirty="0"/>
              <a:t>. </a:t>
            </a:r>
            <a:endParaRPr lang="en-US" altLang="zh-TW" dirty="0" smtClean="0"/>
          </a:p>
          <a:p>
            <a:r>
              <a:rPr lang="en-US" altLang="zh-TW" dirty="0" smtClean="0"/>
              <a:t>This </a:t>
            </a:r>
            <a:r>
              <a:rPr lang="en-US" altLang="zh-TW" dirty="0"/>
              <a:t>structure is expected in areas of </a:t>
            </a:r>
            <a:r>
              <a:rPr lang="en-US" altLang="zh-TW" dirty="0" smtClean="0"/>
              <a:t>stratiform precipitation </a:t>
            </a:r>
            <a:r>
              <a:rPr lang="en-US" altLang="zh-TW" dirty="0"/>
              <a:t>[</a:t>
            </a:r>
            <a:r>
              <a:rPr lang="en-US" altLang="zh-TW" dirty="0" err="1"/>
              <a:t>Houze</a:t>
            </a:r>
            <a:r>
              <a:rPr lang="en-US" altLang="zh-TW" dirty="0"/>
              <a:t>, 1982, 1989], especially if the </a:t>
            </a:r>
            <a:r>
              <a:rPr lang="en-US" altLang="zh-TW" dirty="0" smtClean="0"/>
              <a:t>stratiform precipitation </a:t>
            </a:r>
            <a:r>
              <a:rPr lang="en-US" altLang="zh-TW" dirty="0"/>
              <a:t>has been formed by collapsing </a:t>
            </a:r>
            <a:r>
              <a:rPr lang="en-US" altLang="zh-TW" dirty="0" smtClean="0"/>
              <a:t>and weakening </a:t>
            </a:r>
            <a:r>
              <a:rPr lang="en-US" altLang="zh-TW" dirty="0"/>
              <a:t>convection [</a:t>
            </a:r>
            <a:r>
              <a:rPr lang="en-US" altLang="zh-TW" dirty="0" err="1"/>
              <a:t>Houze</a:t>
            </a:r>
            <a:r>
              <a:rPr lang="en-US" altLang="zh-TW" dirty="0"/>
              <a:t>, 1997].</a:t>
            </a:r>
            <a:endParaRPr lang="zh-TW" altLang="en-US" dirty="0"/>
          </a:p>
        </p:txBody>
      </p:sp>
      <p:sp>
        <p:nvSpPr>
          <p:cNvPr id="4" name="投影片編號版面配置區 3"/>
          <p:cNvSpPr>
            <a:spLocks noGrp="1"/>
          </p:cNvSpPr>
          <p:nvPr>
            <p:ph type="sldNum" sz="quarter" idx="15"/>
          </p:nvPr>
        </p:nvSpPr>
        <p:spPr/>
        <p:txBody>
          <a:bodyPr/>
          <a:lstStyle/>
          <a:p>
            <a:fld id="{73DA0BB7-265A-403C-9275-D587AB510EDC}" type="slidenum">
              <a:rPr lang="zh-TW" altLang="en-US" smtClean="0"/>
              <a:t>26</a:t>
            </a:fld>
            <a:endParaRPr lang="zh-TW" altLang="en-US"/>
          </a:p>
        </p:txBody>
      </p:sp>
    </p:spTree>
    <p:extLst>
      <p:ext uri="{BB962C8B-B14F-4D97-AF65-F5344CB8AC3E}">
        <p14:creationId xmlns:p14="http://schemas.microsoft.com/office/powerpoint/2010/main" val="7919158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1"/>
          </p:nvPr>
        </p:nvSpPr>
        <p:spPr>
          <a:xfrm>
            <a:off x="8364240" y="5734050"/>
            <a:ext cx="609600" cy="521208"/>
          </a:xfrm>
        </p:spPr>
        <p:txBody>
          <a:bodyPr/>
          <a:lstStyle/>
          <a:p>
            <a:fld id="{73DA0BB7-265A-403C-9275-D587AB510EDC}" type="slidenum">
              <a:rPr lang="zh-TW" altLang="en-US" smtClean="0"/>
              <a:t>27</a:t>
            </a:fld>
            <a:endParaRPr lang="zh-TW" altLang="en-US"/>
          </a:p>
        </p:txBody>
      </p:sp>
      <p:pic>
        <p:nvPicPr>
          <p:cNvPr id="1126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55576" y="332656"/>
            <a:ext cx="4392488" cy="632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直線接點 4"/>
          <p:cNvCxnSpPr/>
          <p:nvPr/>
        </p:nvCxnSpPr>
        <p:spPr>
          <a:xfrm>
            <a:off x="6660232" y="1412776"/>
            <a:ext cx="0" cy="4191272"/>
          </a:xfrm>
          <a:prstGeom prst="line">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文字方塊 5"/>
          <p:cNvSpPr txBox="1"/>
          <p:nvPr/>
        </p:nvSpPr>
        <p:spPr>
          <a:xfrm>
            <a:off x="5527304" y="1628800"/>
            <a:ext cx="1080120" cy="369332"/>
          </a:xfrm>
          <a:prstGeom prst="rect">
            <a:avLst/>
          </a:prstGeom>
          <a:noFill/>
        </p:spPr>
        <p:txBody>
          <a:bodyPr wrap="square" rtlCol="0">
            <a:spAutoFit/>
          </a:bodyPr>
          <a:lstStyle/>
          <a:p>
            <a:r>
              <a:rPr lang="en-US" altLang="zh-TW" dirty="0" smtClean="0"/>
              <a:t>Upwind </a:t>
            </a:r>
            <a:endParaRPr lang="zh-TW" altLang="en-US" dirty="0"/>
          </a:p>
        </p:txBody>
      </p:sp>
      <p:sp>
        <p:nvSpPr>
          <p:cNvPr id="8" name="文字方塊 7"/>
          <p:cNvSpPr txBox="1"/>
          <p:nvPr/>
        </p:nvSpPr>
        <p:spPr>
          <a:xfrm>
            <a:off x="5557888" y="3311905"/>
            <a:ext cx="1080120" cy="369332"/>
          </a:xfrm>
          <a:prstGeom prst="rect">
            <a:avLst/>
          </a:prstGeom>
          <a:noFill/>
        </p:spPr>
        <p:txBody>
          <a:bodyPr wrap="square" rtlCol="0">
            <a:spAutoFit/>
          </a:bodyPr>
          <a:lstStyle/>
          <a:p>
            <a:r>
              <a:rPr lang="en-US" altLang="zh-TW" dirty="0" smtClean="0"/>
              <a:t>Middle</a:t>
            </a:r>
            <a:endParaRPr lang="zh-TW" altLang="en-US" dirty="0"/>
          </a:p>
        </p:txBody>
      </p:sp>
      <p:sp>
        <p:nvSpPr>
          <p:cNvPr id="9" name="文字方塊 8"/>
          <p:cNvSpPr txBox="1"/>
          <p:nvPr/>
        </p:nvSpPr>
        <p:spPr>
          <a:xfrm>
            <a:off x="5311788" y="5003884"/>
            <a:ext cx="1439652" cy="369332"/>
          </a:xfrm>
          <a:prstGeom prst="rect">
            <a:avLst/>
          </a:prstGeom>
          <a:noFill/>
        </p:spPr>
        <p:txBody>
          <a:bodyPr wrap="square" rtlCol="0">
            <a:spAutoFit/>
          </a:bodyPr>
          <a:lstStyle/>
          <a:p>
            <a:r>
              <a:rPr lang="en-US" altLang="zh-TW" dirty="0" smtClean="0"/>
              <a:t>Downwind </a:t>
            </a:r>
            <a:endParaRPr lang="zh-TW" altLang="en-US" dirty="0"/>
          </a:p>
        </p:txBody>
      </p:sp>
      <p:sp>
        <p:nvSpPr>
          <p:cNvPr id="7" name="文字方塊 6"/>
          <p:cNvSpPr txBox="1"/>
          <p:nvPr/>
        </p:nvSpPr>
        <p:spPr>
          <a:xfrm>
            <a:off x="6772424" y="1351801"/>
            <a:ext cx="2160240" cy="646331"/>
          </a:xfrm>
          <a:prstGeom prst="rect">
            <a:avLst/>
          </a:prstGeom>
          <a:noFill/>
        </p:spPr>
        <p:txBody>
          <a:bodyPr wrap="square" rtlCol="0">
            <a:spAutoFit/>
          </a:bodyPr>
          <a:lstStyle/>
          <a:p>
            <a:r>
              <a:rPr lang="en-US" altLang="zh-TW" dirty="0" smtClean="0"/>
              <a:t>Early stages of development </a:t>
            </a:r>
            <a:endParaRPr lang="zh-TW" altLang="en-US" dirty="0"/>
          </a:p>
        </p:txBody>
      </p:sp>
      <p:sp>
        <p:nvSpPr>
          <p:cNvPr id="12" name="文字方塊 11"/>
          <p:cNvSpPr txBox="1"/>
          <p:nvPr/>
        </p:nvSpPr>
        <p:spPr>
          <a:xfrm>
            <a:off x="6749356" y="3311905"/>
            <a:ext cx="2160240" cy="369332"/>
          </a:xfrm>
          <a:prstGeom prst="rect">
            <a:avLst/>
          </a:prstGeom>
          <a:noFill/>
        </p:spPr>
        <p:txBody>
          <a:bodyPr wrap="square" rtlCol="0">
            <a:spAutoFit/>
          </a:bodyPr>
          <a:lstStyle/>
          <a:p>
            <a:r>
              <a:rPr lang="en-US" altLang="zh-TW" dirty="0" smtClean="0"/>
              <a:t>Fully developed </a:t>
            </a:r>
            <a:endParaRPr lang="zh-TW" altLang="en-US" dirty="0"/>
          </a:p>
        </p:txBody>
      </p:sp>
      <p:sp>
        <p:nvSpPr>
          <p:cNvPr id="13" name="文字方塊 12"/>
          <p:cNvSpPr txBox="1"/>
          <p:nvPr/>
        </p:nvSpPr>
        <p:spPr>
          <a:xfrm>
            <a:off x="6804248" y="5003884"/>
            <a:ext cx="2160240" cy="1200329"/>
          </a:xfrm>
          <a:prstGeom prst="rect">
            <a:avLst/>
          </a:prstGeom>
          <a:noFill/>
        </p:spPr>
        <p:txBody>
          <a:bodyPr wrap="square" rtlCol="0">
            <a:spAutoFit/>
          </a:bodyPr>
          <a:lstStyle/>
          <a:p>
            <a:r>
              <a:rPr lang="en-US" altLang="zh-TW" dirty="0" smtClean="0"/>
              <a:t>Collapsing into a weaker, more stratiform structure</a:t>
            </a:r>
            <a:endParaRPr lang="zh-TW" altLang="en-US" dirty="0"/>
          </a:p>
        </p:txBody>
      </p:sp>
    </p:spTree>
    <p:extLst>
      <p:ext uri="{BB962C8B-B14F-4D97-AF65-F5344CB8AC3E}">
        <p14:creationId xmlns:p14="http://schemas.microsoft.com/office/powerpoint/2010/main" val="19462754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Conclusions </a:t>
            </a:r>
            <a:endParaRPr lang="zh-TW" altLang="en-US" dirty="0"/>
          </a:p>
        </p:txBody>
      </p:sp>
      <p:sp>
        <p:nvSpPr>
          <p:cNvPr id="4" name="內容版面配置區 3"/>
          <p:cNvSpPr>
            <a:spLocks noGrp="1"/>
          </p:cNvSpPr>
          <p:nvPr>
            <p:ph sz="quarter" idx="1"/>
          </p:nvPr>
        </p:nvSpPr>
        <p:spPr/>
        <p:txBody>
          <a:bodyPr>
            <a:normAutofit fontScale="92500" lnSpcReduction="20000"/>
          </a:bodyPr>
          <a:lstStyle/>
          <a:p>
            <a:r>
              <a:rPr lang="en-US" altLang="zh-TW" dirty="0"/>
              <a:t>High-resolution reflectivity and velocity </a:t>
            </a:r>
            <a:r>
              <a:rPr lang="en-US" altLang="zh-TW" dirty="0" smtClean="0"/>
              <a:t>data collected </a:t>
            </a:r>
            <a:r>
              <a:rPr lang="en-US" altLang="zh-TW" dirty="0"/>
              <a:t>with the NCAR ELDORA system on the </a:t>
            </a:r>
            <a:r>
              <a:rPr lang="en-US" altLang="zh-TW" dirty="0" smtClean="0"/>
              <a:t>NRL P3 </a:t>
            </a:r>
            <a:r>
              <a:rPr lang="en-US" altLang="zh-TW" dirty="0"/>
              <a:t>in RAINEX in the principal rainbands of </a:t>
            </a:r>
            <a:r>
              <a:rPr lang="en-US" altLang="zh-TW" dirty="0" smtClean="0"/>
              <a:t>hurricanes Katrina </a:t>
            </a:r>
            <a:r>
              <a:rPr lang="en-US" altLang="zh-TW" dirty="0"/>
              <a:t>and Rita confirm the existence of the </a:t>
            </a:r>
            <a:r>
              <a:rPr lang="en-US" altLang="zh-TW" dirty="0" smtClean="0"/>
              <a:t>convective-scale up- </a:t>
            </a:r>
            <a:r>
              <a:rPr lang="en-US" altLang="zh-TW" dirty="0"/>
              <a:t>and downdraft structures of the type </a:t>
            </a:r>
            <a:r>
              <a:rPr lang="en-US" altLang="zh-TW" dirty="0" smtClean="0"/>
              <a:t>hypothesized by </a:t>
            </a:r>
            <a:r>
              <a:rPr lang="en-US" altLang="zh-TW" dirty="0"/>
              <a:t>BZJM and Powell</a:t>
            </a:r>
            <a:endParaRPr lang="en-US" altLang="zh-TW" dirty="0" smtClean="0"/>
          </a:p>
          <a:p>
            <a:r>
              <a:rPr lang="en-US" altLang="zh-TW" dirty="0" smtClean="0"/>
              <a:t>These </a:t>
            </a:r>
            <a:r>
              <a:rPr lang="en-US" altLang="zh-TW" dirty="0"/>
              <a:t>observations </a:t>
            </a:r>
            <a:r>
              <a:rPr lang="en-US" altLang="zh-TW" dirty="0" smtClean="0"/>
              <a:t>further indicate </a:t>
            </a:r>
            <a:r>
              <a:rPr lang="en-US" altLang="zh-TW" dirty="0"/>
              <a:t>how these small-scale features may affect the </a:t>
            </a:r>
            <a:r>
              <a:rPr lang="en-US" altLang="zh-TW" dirty="0" smtClean="0"/>
              <a:t>larger storm </a:t>
            </a:r>
            <a:r>
              <a:rPr lang="en-US" altLang="zh-TW" dirty="0"/>
              <a:t>circulation</a:t>
            </a:r>
            <a:r>
              <a:rPr lang="en-US" altLang="zh-TW" dirty="0" smtClean="0"/>
              <a:t>.</a:t>
            </a:r>
          </a:p>
          <a:p>
            <a:r>
              <a:rPr lang="en-US" altLang="zh-TW" dirty="0"/>
              <a:t>the circulation not only exhibits </a:t>
            </a:r>
            <a:r>
              <a:rPr lang="en-US" altLang="zh-TW" dirty="0" smtClean="0"/>
              <a:t>the overturning </a:t>
            </a:r>
            <a:r>
              <a:rPr lang="en-US" altLang="zh-TW" dirty="0"/>
              <a:t>updraft and low-level downdraft shown </a:t>
            </a:r>
            <a:r>
              <a:rPr lang="en-US" altLang="zh-TW" dirty="0" smtClean="0"/>
              <a:t>by BZJM </a:t>
            </a:r>
            <a:r>
              <a:rPr lang="en-US" altLang="zh-TW" dirty="0"/>
              <a:t>approaching from radially outside the rainband </a:t>
            </a:r>
            <a:r>
              <a:rPr lang="en-US" altLang="zh-TW" dirty="0" smtClean="0"/>
              <a:t>and crossing </a:t>
            </a:r>
            <a:r>
              <a:rPr lang="en-US" altLang="zh-TW" dirty="0"/>
              <a:t>within the rainband zone, </a:t>
            </a:r>
            <a:endParaRPr lang="en-US" altLang="zh-TW" dirty="0" smtClean="0"/>
          </a:p>
          <a:p>
            <a:r>
              <a:rPr lang="en-US" altLang="zh-TW" dirty="0" smtClean="0"/>
              <a:t>but </a:t>
            </a:r>
            <a:r>
              <a:rPr lang="en-US" altLang="zh-TW" dirty="0"/>
              <a:t>also that the </a:t>
            </a:r>
            <a:r>
              <a:rPr lang="en-US" altLang="zh-TW" dirty="0" smtClean="0"/>
              <a:t>radially inward </a:t>
            </a:r>
            <a:r>
              <a:rPr lang="en-US" altLang="zh-TW" dirty="0"/>
              <a:t>edge of the rainband was bounded by a </a:t>
            </a:r>
            <a:r>
              <a:rPr lang="en-US" altLang="zh-TW" dirty="0" smtClean="0"/>
              <a:t>strong downdraft </a:t>
            </a:r>
            <a:r>
              <a:rPr lang="en-US" altLang="zh-TW" dirty="0"/>
              <a:t>originating in upper levels, likely in </a:t>
            </a:r>
            <a:r>
              <a:rPr lang="en-US" altLang="zh-TW" dirty="0" smtClean="0"/>
              <a:t>response to </a:t>
            </a:r>
            <a:r>
              <a:rPr lang="en-US" altLang="zh-TW" dirty="0"/>
              <a:t>the heating in the convective cells.</a:t>
            </a:r>
            <a:endParaRPr lang="en-US" altLang="zh-TW" dirty="0" smtClean="0"/>
          </a:p>
          <a:p>
            <a:endParaRPr lang="zh-TW" altLang="en-US" dirty="0"/>
          </a:p>
        </p:txBody>
      </p:sp>
      <p:sp>
        <p:nvSpPr>
          <p:cNvPr id="3" name="投影片編號版面配置區 2"/>
          <p:cNvSpPr>
            <a:spLocks noGrp="1"/>
          </p:cNvSpPr>
          <p:nvPr>
            <p:ph type="sldNum" sz="quarter" idx="15"/>
          </p:nvPr>
        </p:nvSpPr>
        <p:spPr/>
        <p:txBody>
          <a:bodyPr/>
          <a:lstStyle/>
          <a:p>
            <a:fld id="{73DA0BB7-265A-403C-9275-D587AB510EDC}" type="slidenum">
              <a:rPr lang="zh-TW" altLang="en-US" smtClean="0"/>
              <a:t>28</a:t>
            </a:fld>
            <a:endParaRPr lang="zh-TW" altLang="en-US"/>
          </a:p>
        </p:txBody>
      </p:sp>
    </p:spTree>
    <p:extLst>
      <p:ext uri="{BB962C8B-B14F-4D97-AF65-F5344CB8AC3E}">
        <p14:creationId xmlns:p14="http://schemas.microsoft.com/office/powerpoint/2010/main" val="5728413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Conclusions</a:t>
            </a:r>
            <a:endParaRPr lang="zh-TW" altLang="en-US" dirty="0"/>
          </a:p>
        </p:txBody>
      </p:sp>
      <p:sp>
        <p:nvSpPr>
          <p:cNvPr id="3" name="內容版面配置區 2"/>
          <p:cNvSpPr>
            <a:spLocks noGrp="1"/>
          </p:cNvSpPr>
          <p:nvPr>
            <p:ph sz="quarter" idx="1"/>
          </p:nvPr>
        </p:nvSpPr>
        <p:spPr/>
        <p:txBody>
          <a:bodyPr>
            <a:normAutofit lnSpcReduction="10000"/>
          </a:bodyPr>
          <a:lstStyle/>
          <a:p>
            <a:r>
              <a:rPr lang="en-US" altLang="zh-TW" dirty="0"/>
              <a:t>The Doppler observations provide </a:t>
            </a:r>
            <a:r>
              <a:rPr lang="en-US" altLang="zh-TW" dirty="0" err="1" smtClean="0"/>
              <a:t>threedimensional</a:t>
            </a:r>
            <a:r>
              <a:rPr lang="en-US" altLang="zh-TW" dirty="0"/>
              <a:t> </a:t>
            </a:r>
            <a:r>
              <a:rPr lang="en-US" altLang="zh-TW" dirty="0" smtClean="0"/>
              <a:t>kinematic </a:t>
            </a:r>
            <a:r>
              <a:rPr lang="en-US" altLang="zh-TW" dirty="0"/>
              <a:t>fields from which we have </a:t>
            </a:r>
            <a:r>
              <a:rPr lang="en-US" altLang="zh-TW" dirty="0" smtClean="0"/>
              <a:t>determined (Figure </a:t>
            </a:r>
            <a:r>
              <a:rPr lang="en-US" altLang="zh-TW" dirty="0"/>
              <a:t>13b) that, within the overturning </a:t>
            </a:r>
            <a:r>
              <a:rPr lang="en-US" altLang="zh-TW" dirty="0" smtClean="0"/>
              <a:t>updraft, horizontal </a:t>
            </a:r>
            <a:r>
              <a:rPr lang="en-US" altLang="zh-TW" dirty="0" err="1"/>
              <a:t>vorticity</a:t>
            </a:r>
            <a:r>
              <a:rPr lang="en-US" altLang="zh-TW" dirty="0"/>
              <a:t> below the SHWM is tilted into </a:t>
            </a:r>
            <a:r>
              <a:rPr lang="en-US" altLang="zh-TW" dirty="0" smtClean="0"/>
              <a:t>vertical </a:t>
            </a:r>
            <a:r>
              <a:rPr lang="en-US" altLang="zh-TW" dirty="0" err="1" smtClean="0"/>
              <a:t>vorticity</a:t>
            </a:r>
            <a:r>
              <a:rPr lang="en-US" altLang="zh-TW" dirty="0"/>
              <a:t>, then stretched by the low-level </a:t>
            </a:r>
            <a:r>
              <a:rPr lang="en-US" altLang="zh-TW" dirty="0" smtClean="0"/>
              <a:t>convergence corresponding </a:t>
            </a:r>
            <a:r>
              <a:rPr lang="en-US" altLang="zh-TW" dirty="0"/>
              <a:t>to the updraft. </a:t>
            </a:r>
            <a:endParaRPr lang="en-US" altLang="zh-TW" dirty="0" smtClean="0"/>
          </a:p>
          <a:p>
            <a:r>
              <a:rPr lang="en-US" altLang="zh-TW" dirty="0" smtClean="0"/>
              <a:t>This </a:t>
            </a:r>
            <a:r>
              <a:rPr lang="en-US" altLang="zh-TW" dirty="0"/>
              <a:t>concentrated </a:t>
            </a:r>
            <a:r>
              <a:rPr lang="en-US" altLang="zh-TW" dirty="0" err="1" smtClean="0"/>
              <a:t>vorticity</a:t>
            </a:r>
            <a:r>
              <a:rPr lang="en-US" altLang="zh-TW" dirty="0"/>
              <a:t> </a:t>
            </a:r>
            <a:r>
              <a:rPr lang="en-US" altLang="zh-TW" dirty="0" smtClean="0"/>
              <a:t>is </a:t>
            </a:r>
            <a:r>
              <a:rPr lang="en-US" altLang="zh-TW" dirty="0"/>
              <a:t>then </a:t>
            </a:r>
            <a:r>
              <a:rPr lang="en-US" altLang="zh-TW" dirty="0" err="1"/>
              <a:t>advected</a:t>
            </a:r>
            <a:r>
              <a:rPr lang="en-US" altLang="zh-TW" dirty="0"/>
              <a:t> upwards to midlevels, strengthening </a:t>
            </a:r>
            <a:r>
              <a:rPr lang="en-US" altLang="zh-TW" dirty="0" smtClean="0"/>
              <a:t>the existing </a:t>
            </a:r>
            <a:r>
              <a:rPr lang="en-US" altLang="zh-TW" dirty="0" err="1"/>
              <a:t>vorticity</a:t>
            </a:r>
            <a:r>
              <a:rPr lang="en-US" altLang="zh-TW" dirty="0"/>
              <a:t> anomaly adjacent to the SHWM</a:t>
            </a:r>
            <a:r>
              <a:rPr lang="en-US" altLang="zh-TW" dirty="0" smtClean="0"/>
              <a:t>.</a:t>
            </a:r>
          </a:p>
          <a:p>
            <a:r>
              <a:rPr lang="en-US" altLang="zh-TW" dirty="0" err="1"/>
              <a:t>vorticity</a:t>
            </a:r>
            <a:r>
              <a:rPr lang="en-US" altLang="zh-TW" dirty="0"/>
              <a:t> transport by convective cells lying just </a:t>
            </a:r>
            <a:r>
              <a:rPr lang="en-US" altLang="zh-TW" dirty="0" smtClean="0"/>
              <a:t>radially inward </a:t>
            </a:r>
            <a:r>
              <a:rPr lang="en-US" altLang="zh-TW" dirty="0"/>
              <a:t>of the SHWM can substantially increase the </a:t>
            </a:r>
            <a:r>
              <a:rPr lang="en-US" altLang="zh-TW" dirty="0" smtClean="0"/>
              <a:t>intensity of </a:t>
            </a:r>
            <a:r>
              <a:rPr lang="en-US" altLang="zh-TW" dirty="0"/>
              <a:t>the SHWM over the course of several hours.</a:t>
            </a:r>
            <a:endParaRPr lang="zh-TW" altLang="en-US" dirty="0"/>
          </a:p>
        </p:txBody>
      </p:sp>
      <p:sp>
        <p:nvSpPr>
          <p:cNvPr id="4" name="投影片編號版面配置區 3"/>
          <p:cNvSpPr>
            <a:spLocks noGrp="1"/>
          </p:cNvSpPr>
          <p:nvPr>
            <p:ph type="sldNum" sz="quarter" idx="15"/>
          </p:nvPr>
        </p:nvSpPr>
        <p:spPr/>
        <p:txBody>
          <a:bodyPr/>
          <a:lstStyle/>
          <a:p>
            <a:fld id="{73DA0BB7-265A-403C-9275-D587AB510EDC}" type="slidenum">
              <a:rPr lang="zh-TW" altLang="en-US" smtClean="0"/>
              <a:t>29</a:t>
            </a:fld>
            <a:endParaRPr lang="zh-TW" altLang="en-US"/>
          </a:p>
        </p:txBody>
      </p:sp>
    </p:spTree>
    <p:extLst>
      <p:ext uri="{BB962C8B-B14F-4D97-AF65-F5344CB8AC3E}">
        <p14:creationId xmlns:p14="http://schemas.microsoft.com/office/powerpoint/2010/main" val="39083009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Objectives</a:t>
            </a:r>
            <a:endParaRPr lang="zh-TW" altLang="en-US" dirty="0"/>
          </a:p>
        </p:txBody>
      </p:sp>
      <p:sp>
        <p:nvSpPr>
          <p:cNvPr id="3" name="內容版面配置區 2"/>
          <p:cNvSpPr>
            <a:spLocks noGrp="1"/>
          </p:cNvSpPr>
          <p:nvPr>
            <p:ph sz="quarter" idx="1"/>
          </p:nvPr>
        </p:nvSpPr>
        <p:spPr/>
        <p:txBody>
          <a:bodyPr/>
          <a:lstStyle/>
          <a:p>
            <a:r>
              <a:rPr lang="en-US" altLang="zh-TW" dirty="0" smtClean="0"/>
              <a:t>Validate the existence of the convective-scale circulation features postulated by BZJM.</a:t>
            </a:r>
          </a:p>
          <a:p>
            <a:r>
              <a:rPr lang="en-US" altLang="zh-TW" dirty="0" smtClean="0"/>
              <a:t>Show how the structure of these features varied along the band. </a:t>
            </a:r>
          </a:p>
          <a:p>
            <a:r>
              <a:rPr lang="en-US" altLang="zh-TW" dirty="0" smtClean="0"/>
              <a:t>Determine how these features may have affected the structure of principal rainband and the overall intensity of the hurricane. </a:t>
            </a:r>
            <a:endParaRPr lang="zh-TW" altLang="en-US" dirty="0"/>
          </a:p>
        </p:txBody>
      </p:sp>
      <p:sp>
        <p:nvSpPr>
          <p:cNvPr id="4" name="投影片編號版面配置區 3"/>
          <p:cNvSpPr>
            <a:spLocks noGrp="1"/>
          </p:cNvSpPr>
          <p:nvPr>
            <p:ph type="sldNum" sz="quarter" idx="15"/>
          </p:nvPr>
        </p:nvSpPr>
        <p:spPr/>
        <p:txBody>
          <a:bodyPr/>
          <a:lstStyle/>
          <a:p>
            <a:fld id="{73DA0BB7-265A-403C-9275-D587AB510EDC}" type="slidenum">
              <a:rPr lang="zh-TW" altLang="en-US" smtClean="0"/>
              <a:t>3</a:t>
            </a:fld>
            <a:endParaRPr lang="zh-TW" altLang="en-US"/>
          </a:p>
        </p:txBody>
      </p:sp>
    </p:spTree>
    <p:extLst>
      <p:ext uri="{BB962C8B-B14F-4D97-AF65-F5344CB8AC3E}">
        <p14:creationId xmlns:p14="http://schemas.microsoft.com/office/powerpoint/2010/main" val="9522404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sz="quarter" idx="1"/>
          </p:nvPr>
        </p:nvSpPr>
        <p:spPr/>
        <p:txBody>
          <a:bodyPr/>
          <a:lstStyle/>
          <a:p>
            <a:r>
              <a:rPr lang="en-US" altLang="zh-TW" dirty="0" smtClean="0"/>
              <a:t>Thanks </a:t>
            </a:r>
            <a:endParaRPr lang="zh-TW" altLang="en-US" dirty="0"/>
          </a:p>
        </p:txBody>
      </p:sp>
      <p:sp>
        <p:nvSpPr>
          <p:cNvPr id="4" name="投影片編號版面配置區 3"/>
          <p:cNvSpPr>
            <a:spLocks noGrp="1"/>
          </p:cNvSpPr>
          <p:nvPr>
            <p:ph type="sldNum" sz="quarter" idx="15"/>
          </p:nvPr>
        </p:nvSpPr>
        <p:spPr/>
        <p:txBody>
          <a:bodyPr/>
          <a:lstStyle/>
          <a:p>
            <a:fld id="{73DA0BB7-265A-403C-9275-D587AB510EDC}" type="slidenum">
              <a:rPr lang="zh-TW" altLang="en-US" smtClean="0"/>
              <a:t>30</a:t>
            </a:fld>
            <a:endParaRPr lang="zh-TW" altLang="en-US"/>
          </a:p>
        </p:txBody>
      </p:sp>
    </p:spTree>
    <p:extLst>
      <p:ext uri="{BB962C8B-B14F-4D97-AF65-F5344CB8AC3E}">
        <p14:creationId xmlns:p14="http://schemas.microsoft.com/office/powerpoint/2010/main" val="32605719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Introduction</a:t>
            </a:r>
            <a:endParaRPr lang="zh-TW" altLang="en-US" dirty="0"/>
          </a:p>
        </p:txBody>
      </p:sp>
      <p:sp>
        <p:nvSpPr>
          <p:cNvPr id="3" name="內容版面配置區 2"/>
          <p:cNvSpPr>
            <a:spLocks noGrp="1"/>
          </p:cNvSpPr>
          <p:nvPr>
            <p:ph sz="quarter" idx="1"/>
          </p:nvPr>
        </p:nvSpPr>
        <p:spPr/>
        <p:txBody>
          <a:bodyPr/>
          <a:lstStyle/>
          <a:p>
            <a:r>
              <a:rPr lang="en-US" altLang="zh-TW" dirty="0"/>
              <a:t>Willoughby et al</a:t>
            </a:r>
            <a:r>
              <a:rPr lang="en-US" altLang="zh-TW" dirty="0" smtClean="0"/>
              <a:t>. [</a:t>
            </a:r>
            <a:r>
              <a:rPr lang="en-US" altLang="zh-TW" dirty="0"/>
              <a:t>1984] described the different types of rainbands that tend </a:t>
            </a:r>
            <a:r>
              <a:rPr lang="en-US" altLang="zh-TW" dirty="0" smtClean="0"/>
              <a:t>to be </a:t>
            </a:r>
            <a:r>
              <a:rPr lang="en-US" altLang="zh-TW" dirty="0"/>
              <a:t>persistent within a mature tropical cyclone</a:t>
            </a:r>
            <a:endParaRPr lang="zh-TW" altLang="en-US" dirty="0"/>
          </a:p>
        </p:txBody>
      </p:sp>
      <p:pic>
        <p:nvPicPr>
          <p:cNvPr id="1027"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23728" y="2996952"/>
            <a:ext cx="4104456" cy="3304375"/>
          </a:xfrm>
          <a:prstGeom prst="roundRect">
            <a:avLst>
              <a:gd name="adj" fmla="val 4685"/>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a:xfrm>
            <a:off x="5796136" y="4649139"/>
            <a:ext cx="2088232"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altLang="zh-TW" b="1" dirty="0" smtClean="0"/>
              <a:t>Principal band </a:t>
            </a:r>
            <a:endParaRPr lang="zh-TW" altLang="en-US" b="1" dirty="0"/>
          </a:p>
        </p:txBody>
      </p:sp>
      <p:cxnSp>
        <p:nvCxnSpPr>
          <p:cNvPr id="6" name="直線單箭頭接點 5"/>
          <p:cNvCxnSpPr>
            <a:stCxn id="4" idx="1"/>
          </p:cNvCxnSpPr>
          <p:nvPr/>
        </p:nvCxnSpPr>
        <p:spPr>
          <a:xfrm flipH="1" flipV="1">
            <a:off x="4860032" y="4649139"/>
            <a:ext cx="936104" cy="18466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文字方塊 8"/>
          <p:cNvSpPr txBox="1"/>
          <p:nvPr/>
        </p:nvSpPr>
        <p:spPr>
          <a:xfrm>
            <a:off x="827584" y="5147573"/>
            <a:ext cx="2232248"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altLang="zh-TW" b="1" dirty="0" smtClean="0"/>
              <a:t>Secondary bands </a:t>
            </a:r>
            <a:endParaRPr lang="zh-TW" altLang="en-US" b="1" dirty="0"/>
          </a:p>
        </p:txBody>
      </p:sp>
      <p:cxnSp>
        <p:nvCxnSpPr>
          <p:cNvPr id="8" name="直線單箭頭接點 7"/>
          <p:cNvCxnSpPr>
            <a:stCxn id="9" idx="3"/>
          </p:cNvCxnSpPr>
          <p:nvPr/>
        </p:nvCxnSpPr>
        <p:spPr>
          <a:xfrm flipV="1">
            <a:off x="3059832" y="5147573"/>
            <a:ext cx="792088" cy="18466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文字方塊 11"/>
          <p:cNvSpPr txBox="1"/>
          <p:nvPr/>
        </p:nvSpPr>
        <p:spPr>
          <a:xfrm>
            <a:off x="1115616" y="3965431"/>
            <a:ext cx="1872208"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altLang="zh-TW" b="1" dirty="0" smtClean="0"/>
              <a:t>Inner eyewall</a:t>
            </a:r>
            <a:endParaRPr lang="zh-TW" altLang="en-US" b="1" dirty="0"/>
          </a:p>
        </p:txBody>
      </p:sp>
      <p:sp>
        <p:nvSpPr>
          <p:cNvPr id="13" name="文字方塊 12"/>
          <p:cNvSpPr txBox="1"/>
          <p:nvPr/>
        </p:nvSpPr>
        <p:spPr>
          <a:xfrm>
            <a:off x="5004048" y="3429000"/>
            <a:ext cx="1944216"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altLang="zh-TW" b="1" dirty="0"/>
              <a:t>O</a:t>
            </a:r>
            <a:r>
              <a:rPr lang="en-US" altLang="zh-TW" b="1" dirty="0" smtClean="0"/>
              <a:t>uter eyewall</a:t>
            </a:r>
            <a:endParaRPr lang="zh-TW" altLang="en-US" b="1" dirty="0"/>
          </a:p>
        </p:txBody>
      </p:sp>
      <p:cxnSp>
        <p:nvCxnSpPr>
          <p:cNvPr id="11" name="直線單箭頭接點 10"/>
          <p:cNvCxnSpPr>
            <a:stCxn id="12" idx="3"/>
          </p:cNvCxnSpPr>
          <p:nvPr/>
        </p:nvCxnSpPr>
        <p:spPr>
          <a:xfrm>
            <a:off x="2987824" y="4150097"/>
            <a:ext cx="671946" cy="18466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單箭頭接點 14"/>
          <p:cNvCxnSpPr/>
          <p:nvPr/>
        </p:nvCxnSpPr>
        <p:spPr>
          <a:xfrm flipH="1">
            <a:off x="4175956" y="3613666"/>
            <a:ext cx="828092" cy="18466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文字方塊 18"/>
          <p:cNvSpPr txBox="1"/>
          <p:nvPr/>
        </p:nvSpPr>
        <p:spPr>
          <a:xfrm>
            <a:off x="3155330" y="3001273"/>
            <a:ext cx="624582"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altLang="zh-TW" b="1" dirty="0" smtClean="0"/>
              <a:t>eye</a:t>
            </a:r>
            <a:endParaRPr lang="zh-TW" altLang="en-US" b="1" dirty="0"/>
          </a:p>
        </p:txBody>
      </p:sp>
      <p:cxnSp>
        <p:nvCxnSpPr>
          <p:cNvPr id="18" name="直線單箭頭接點 17"/>
          <p:cNvCxnSpPr/>
          <p:nvPr/>
        </p:nvCxnSpPr>
        <p:spPr>
          <a:xfrm>
            <a:off x="3467621" y="3370605"/>
            <a:ext cx="384299" cy="77949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投影片編號版面配置區 30"/>
          <p:cNvSpPr>
            <a:spLocks noGrp="1"/>
          </p:cNvSpPr>
          <p:nvPr>
            <p:ph type="sldNum" sz="quarter" idx="15"/>
          </p:nvPr>
        </p:nvSpPr>
        <p:spPr/>
        <p:txBody>
          <a:bodyPr/>
          <a:lstStyle/>
          <a:p>
            <a:fld id="{73DA0BB7-265A-403C-9275-D587AB510EDC}" type="slidenum">
              <a:rPr lang="zh-TW" altLang="en-US" smtClean="0"/>
              <a:t>4</a:t>
            </a:fld>
            <a:endParaRPr lang="zh-TW" altLang="en-US"/>
          </a:p>
        </p:txBody>
      </p:sp>
    </p:spTree>
    <p:extLst>
      <p:ext uri="{BB962C8B-B14F-4D97-AF65-F5344CB8AC3E}">
        <p14:creationId xmlns:p14="http://schemas.microsoft.com/office/powerpoint/2010/main" val="39849871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Introduction</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sz="quarter" idx="1"/>
              </p:nvPr>
            </p:nvSpPr>
            <p:spPr/>
            <p:txBody>
              <a:bodyPr>
                <a:normAutofit/>
              </a:bodyPr>
              <a:lstStyle/>
              <a:p>
                <a:r>
                  <a:rPr lang="en-US" altLang="zh-TW" sz="1800" dirty="0"/>
                  <a:t>Barnes et al. [1983, hereafter BZJM] noted that </a:t>
                </a:r>
                <a:r>
                  <a:rPr lang="en-US" altLang="zh-TW" sz="1800" dirty="0" smtClean="0"/>
                  <a:t>the low-level </a:t>
                </a:r>
                <a:r>
                  <a:rPr lang="en-US" altLang="zh-TW" sz="1800" dirty="0"/>
                  <a:t>radial inflow slowed in the rainband and </a:t>
                </a:r>
                <a:r>
                  <a:rPr lang="en-US" altLang="zh-TW" sz="1800" dirty="0" smtClean="0"/>
                  <a:t>suggested from </a:t>
                </a:r>
                <a:r>
                  <a:rPr lang="en-US" altLang="zh-TW" sz="1800" dirty="0"/>
                  <a:t>that observation that rainbands may provide </a:t>
                </a:r>
                <a:r>
                  <a:rPr lang="en-US" altLang="zh-TW" sz="1800" dirty="0" smtClean="0"/>
                  <a:t>a ‘‘</a:t>
                </a:r>
                <a:r>
                  <a:rPr lang="en-US" altLang="zh-TW" sz="1800" dirty="0"/>
                  <a:t>partial barrier’’ to the moist inflow to the storm</a:t>
                </a:r>
                <a:r>
                  <a:rPr lang="en-US" altLang="zh-TW" sz="1800" dirty="0" smtClean="0"/>
                  <a:t>.</a:t>
                </a:r>
              </a:p>
              <a:p>
                <a:r>
                  <a:rPr lang="en-US" altLang="zh-TW" sz="1800" dirty="0"/>
                  <a:t>they further deduced </a:t>
                </a:r>
                <a:r>
                  <a:rPr lang="en-US" altLang="zh-TW" sz="1800" dirty="0" smtClean="0"/>
                  <a:t>that the </a:t>
                </a:r>
                <a:r>
                  <a:rPr lang="en-US" altLang="zh-TW" sz="1800" dirty="0"/>
                  <a:t>convective elements within a rainband consist of </a:t>
                </a:r>
                <a:r>
                  <a:rPr lang="en-US" altLang="zh-TW" sz="1800" dirty="0" smtClean="0"/>
                  <a:t>two circulations</a:t>
                </a:r>
                <a:r>
                  <a:rPr lang="en-US" altLang="zh-TW" sz="1800" dirty="0"/>
                  <a:t>: </a:t>
                </a:r>
                <a:r>
                  <a:rPr lang="en-US" altLang="zh-TW" sz="1800" dirty="0">
                    <a:effectLst>
                      <a:outerShdw blurRad="38100" dist="38100" dir="2700000" algn="tl">
                        <a:srgbClr val="000000">
                          <a:alpha val="43137"/>
                        </a:srgbClr>
                      </a:outerShdw>
                    </a:effectLst>
                  </a:rPr>
                  <a:t>a radially outward leaning updraft</a:t>
                </a:r>
                <a:r>
                  <a:rPr lang="en-US" altLang="zh-TW" sz="1800" dirty="0"/>
                  <a:t>, and </a:t>
                </a:r>
                <a:r>
                  <a:rPr lang="en-US" altLang="zh-TW" sz="1800" dirty="0" smtClean="0">
                    <a:effectLst>
                      <a:outerShdw blurRad="38100" dist="38100" dir="2700000" algn="tl">
                        <a:srgbClr val="000000">
                          <a:alpha val="43137"/>
                        </a:srgbClr>
                      </a:outerShdw>
                    </a:effectLst>
                  </a:rPr>
                  <a:t>a descending </a:t>
                </a:r>
                <a:r>
                  <a:rPr lang="en-US" altLang="zh-TW" sz="1800" dirty="0">
                    <a:effectLst>
                      <a:outerShdw blurRad="38100" dist="38100" dir="2700000" algn="tl">
                        <a:srgbClr val="000000">
                          <a:alpha val="43137"/>
                        </a:srgbClr>
                      </a:outerShdw>
                    </a:effectLst>
                  </a:rPr>
                  <a:t>radial inflow that brings </a:t>
                </a:r>
                <a:r>
                  <a:rPr lang="en-US" altLang="zh-TW" sz="1800" dirty="0" smtClean="0">
                    <a:effectLst>
                      <a:outerShdw blurRad="38100" dist="38100" dir="2700000" algn="tl">
                        <a:srgbClr val="000000">
                          <a:alpha val="43137"/>
                        </a:srgbClr>
                      </a:outerShdw>
                    </a:effectLst>
                  </a:rPr>
                  <a:t>low-</a:t>
                </a:r>
                <a14:m>
                  <m:oMath xmlns:m="http://schemas.openxmlformats.org/officeDocument/2006/math">
                    <m:r>
                      <a:rPr lang="zh-TW" altLang="en-US" sz="1800" i="1" smtClean="0">
                        <a:effectLst>
                          <a:outerShdw blurRad="38100" dist="38100" dir="2700000" algn="tl">
                            <a:srgbClr val="000000">
                              <a:alpha val="43137"/>
                            </a:srgbClr>
                          </a:outerShdw>
                        </a:effectLst>
                        <a:latin typeface="Cambria Math"/>
                      </a:rPr>
                      <m:t>𝜃</m:t>
                    </m:r>
                  </m:oMath>
                </a14:m>
                <a:r>
                  <a:rPr lang="en-US" altLang="zh-TW" sz="1800" dirty="0" smtClean="0">
                    <a:effectLst>
                      <a:outerShdw blurRad="38100" dist="38100" dir="2700000" algn="tl">
                        <a:srgbClr val="000000">
                          <a:alpha val="43137"/>
                        </a:srgbClr>
                      </a:outerShdw>
                    </a:effectLst>
                  </a:rPr>
                  <a:t>e </a:t>
                </a:r>
                <a:r>
                  <a:rPr lang="en-US" altLang="zh-TW" sz="1800" dirty="0">
                    <a:effectLst>
                      <a:outerShdw blurRad="38100" dist="38100" dir="2700000" algn="tl">
                        <a:srgbClr val="000000">
                          <a:alpha val="43137"/>
                        </a:srgbClr>
                      </a:outerShdw>
                    </a:effectLst>
                  </a:rPr>
                  <a:t>air to </a:t>
                </a:r>
                <a:r>
                  <a:rPr lang="en-US" altLang="zh-TW" sz="1800" dirty="0" smtClean="0">
                    <a:effectLst>
                      <a:outerShdw blurRad="38100" dist="38100" dir="2700000" algn="tl">
                        <a:srgbClr val="000000">
                          <a:alpha val="43137"/>
                        </a:srgbClr>
                      </a:outerShdw>
                    </a:effectLst>
                  </a:rPr>
                  <a:t>lower levels.</a:t>
                </a:r>
                <a:r>
                  <a:rPr lang="en-US" altLang="zh-TW" sz="1800" dirty="0" smtClean="0"/>
                  <a:t> </a:t>
                </a:r>
                <a:endParaRPr lang="zh-TW" altLang="en-US" sz="1800" dirty="0"/>
              </a:p>
            </p:txBody>
          </p:sp>
        </mc:Choice>
        <mc:Fallback xmlns="">
          <p:sp>
            <p:nvSpPr>
              <p:cNvPr id="3" name="內容版面配置區 2"/>
              <p:cNvSpPr>
                <a:spLocks noGrp="1" noRot="1" noChangeAspect="1" noMove="1" noResize="1" noEditPoints="1" noAdjustHandles="1" noChangeArrowheads="1" noChangeShapeType="1" noTextEdit="1"/>
              </p:cNvSpPr>
              <p:nvPr>
                <p:ph sz="quarter" idx="1"/>
              </p:nvPr>
            </p:nvSpPr>
            <p:spPr>
              <a:blipFill rotWithShape="1">
                <a:blip r:embed="rId2"/>
                <a:stretch>
                  <a:fillRect t="-626"/>
                </a:stretch>
              </a:blipFill>
            </p:spPr>
            <p:txBody>
              <a:bodyPr/>
              <a:lstStyle/>
              <a:p>
                <a:r>
                  <a:rPr lang="zh-TW" altLang="en-US">
                    <a:noFill/>
                  </a:rPr>
                  <a:t> </a:t>
                </a:r>
              </a:p>
            </p:txBody>
          </p:sp>
        </mc:Fallback>
      </mc:AlternateContent>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3861047"/>
            <a:ext cx="4427984" cy="2841977"/>
          </a:xfrm>
          <a:prstGeom prst="round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投影片編號版面配置區 3"/>
          <p:cNvSpPr>
            <a:spLocks noGrp="1"/>
          </p:cNvSpPr>
          <p:nvPr>
            <p:ph type="sldNum" sz="quarter" idx="15"/>
          </p:nvPr>
        </p:nvSpPr>
        <p:spPr/>
        <p:txBody>
          <a:bodyPr/>
          <a:lstStyle/>
          <a:p>
            <a:fld id="{73DA0BB7-265A-403C-9275-D587AB510EDC}" type="slidenum">
              <a:rPr lang="zh-TW" altLang="en-US" smtClean="0"/>
              <a:t>5</a:t>
            </a:fld>
            <a:endParaRPr lang="zh-TW" altLang="en-US"/>
          </a:p>
        </p:txBody>
      </p:sp>
    </p:spTree>
    <p:extLst>
      <p:ext uri="{BB962C8B-B14F-4D97-AF65-F5344CB8AC3E}">
        <p14:creationId xmlns:p14="http://schemas.microsoft.com/office/powerpoint/2010/main" val="37798499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Introduction</a:t>
            </a:r>
            <a:endParaRPr lang="zh-TW" altLang="en-US" dirty="0"/>
          </a:p>
        </p:txBody>
      </p:sp>
      <p:sp>
        <p:nvSpPr>
          <p:cNvPr id="3" name="內容版面配置區 2"/>
          <p:cNvSpPr>
            <a:spLocks noGrp="1"/>
          </p:cNvSpPr>
          <p:nvPr>
            <p:ph sz="quarter" idx="1"/>
          </p:nvPr>
        </p:nvSpPr>
        <p:spPr/>
        <p:txBody>
          <a:bodyPr>
            <a:normAutofit fontScale="92500"/>
          </a:bodyPr>
          <a:lstStyle/>
          <a:p>
            <a:r>
              <a:rPr lang="en-US" altLang="zh-TW" sz="2000" dirty="0" smtClean="0"/>
              <a:t>The convective-scale circulations have potential to influence the intensity of the tropical cyclone, they may weaken the cyclone in two way:</a:t>
            </a:r>
          </a:p>
          <a:p>
            <a:pPr marL="822960" lvl="1" indent="-457200">
              <a:buFont typeface="+mj-lt"/>
              <a:buAutoNum type="arabicPeriod"/>
            </a:pPr>
            <a:r>
              <a:rPr lang="en-US" altLang="zh-TW" sz="1800" dirty="0" smtClean="0"/>
              <a:t>The updraft turns the low-level moist radial inflow up and away from the storm center before it reaches the eyewall area.</a:t>
            </a:r>
          </a:p>
          <a:p>
            <a:pPr marL="822960" lvl="1" indent="-457200">
              <a:buFont typeface="+mj-lt"/>
              <a:buAutoNum type="arabicPeriod"/>
            </a:pPr>
            <a:r>
              <a:rPr lang="en-US" altLang="zh-TW" sz="1800" dirty="0" smtClean="0"/>
              <a:t> the downdraft reduces the moist static energy of the low-level radial flow.</a:t>
            </a:r>
            <a:endParaRPr lang="en-US" altLang="zh-TW" sz="1800" dirty="0"/>
          </a:p>
          <a:p>
            <a:r>
              <a:rPr lang="en-US" altLang="zh-TW" sz="2000" i="1" dirty="0"/>
              <a:t>Franklin</a:t>
            </a:r>
            <a:r>
              <a:rPr lang="en-US" altLang="zh-TW" sz="2000" dirty="0"/>
              <a:t> et al. [2006] extended </a:t>
            </a:r>
            <a:r>
              <a:rPr lang="en-US" altLang="zh-TW" sz="2000" i="1" dirty="0"/>
              <a:t>May and Holland </a:t>
            </a:r>
            <a:r>
              <a:rPr lang="en-US" altLang="zh-TW" sz="2000" dirty="0"/>
              <a:t>[</a:t>
            </a:r>
            <a:r>
              <a:rPr lang="en-US" altLang="zh-TW" sz="2000" dirty="0" smtClean="0"/>
              <a:t>1999] via </a:t>
            </a:r>
            <a:r>
              <a:rPr lang="en-US" altLang="zh-TW" sz="2000" dirty="0"/>
              <a:t>full-physics modeling, finding that PV generation </a:t>
            </a:r>
            <a:r>
              <a:rPr lang="en-US" altLang="zh-TW" sz="2000" dirty="0" smtClean="0"/>
              <a:t>within the </a:t>
            </a:r>
            <a:r>
              <a:rPr lang="en-US" altLang="zh-TW" sz="2000" dirty="0"/>
              <a:t>stratiform regions could affect the intensity of </a:t>
            </a:r>
            <a:r>
              <a:rPr lang="en-US" altLang="zh-TW" sz="2000" dirty="0" smtClean="0"/>
              <a:t>the overall </a:t>
            </a:r>
            <a:r>
              <a:rPr lang="en-US" altLang="zh-TW" sz="2000" dirty="0"/>
              <a:t>vortex. Convective-scale processes may also </a:t>
            </a:r>
            <a:r>
              <a:rPr lang="en-US" altLang="zh-TW" sz="2000" dirty="0" smtClean="0"/>
              <a:t>be important.</a:t>
            </a:r>
          </a:p>
          <a:p>
            <a:r>
              <a:rPr lang="en-US" altLang="zh-TW" sz="2000" dirty="0"/>
              <a:t>This upscale feedback may reside in the </a:t>
            </a:r>
            <a:r>
              <a:rPr lang="en-US" altLang="zh-TW" sz="2000" dirty="0" smtClean="0"/>
              <a:t>interaction between </a:t>
            </a:r>
            <a:r>
              <a:rPr lang="en-US" altLang="zh-TW" sz="2000" dirty="0"/>
              <a:t>the small-scale convective circulations and </a:t>
            </a:r>
            <a:r>
              <a:rPr lang="en-US" altLang="zh-TW" sz="2000" dirty="0" smtClean="0"/>
              <a:t>the secondary </a:t>
            </a:r>
            <a:r>
              <a:rPr lang="en-US" altLang="zh-TW" sz="2000" dirty="0"/>
              <a:t>horizontal wind maximum (SHWM) of a </a:t>
            </a:r>
            <a:r>
              <a:rPr lang="en-US" altLang="zh-TW" sz="2000" dirty="0" smtClean="0"/>
              <a:t>rainband, an </a:t>
            </a:r>
            <a:r>
              <a:rPr lang="en-US" altLang="zh-TW" sz="2000" dirty="0"/>
              <a:t>interaction that has not been extensively </a:t>
            </a:r>
            <a:r>
              <a:rPr lang="en-US" altLang="zh-TW" sz="2000" dirty="0" smtClean="0"/>
              <a:t>investigated observationally</a:t>
            </a:r>
            <a:r>
              <a:rPr lang="en-US" altLang="zh-TW" sz="2000" dirty="0"/>
              <a:t>.</a:t>
            </a:r>
            <a:endParaRPr lang="en-US" altLang="zh-TW" sz="2000" dirty="0" smtClean="0"/>
          </a:p>
        </p:txBody>
      </p:sp>
      <p:sp>
        <p:nvSpPr>
          <p:cNvPr id="4" name="投影片編號版面配置區 3"/>
          <p:cNvSpPr>
            <a:spLocks noGrp="1"/>
          </p:cNvSpPr>
          <p:nvPr>
            <p:ph type="sldNum" sz="quarter" idx="15"/>
          </p:nvPr>
        </p:nvSpPr>
        <p:spPr/>
        <p:txBody>
          <a:bodyPr/>
          <a:lstStyle/>
          <a:p>
            <a:fld id="{73DA0BB7-265A-403C-9275-D587AB510EDC}" type="slidenum">
              <a:rPr lang="zh-TW" altLang="en-US" smtClean="0"/>
              <a:t>6</a:t>
            </a:fld>
            <a:endParaRPr lang="zh-TW" altLang="en-US"/>
          </a:p>
        </p:txBody>
      </p:sp>
    </p:spTree>
    <p:extLst>
      <p:ext uri="{BB962C8B-B14F-4D97-AF65-F5344CB8AC3E}">
        <p14:creationId xmlns:p14="http://schemas.microsoft.com/office/powerpoint/2010/main" val="19428447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Data description </a:t>
            </a:r>
            <a:endParaRPr lang="zh-TW" altLang="en-US" dirty="0"/>
          </a:p>
        </p:txBody>
      </p:sp>
      <p:sp>
        <p:nvSpPr>
          <p:cNvPr id="3" name="內容版面配置區 2"/>
          <p:cNvSpPr>
            <a:spLocks noGrp="1"/>
          </p:cNvSpPr>
          <p:nvPr>
            <p:ph sz="quarter" idx="1"/>
          </p:nvPr>
        </p:nvSpPr>
        <p:spPr>
          <a:xfrm>
            <a:off x="457200" y="1600200"/>
            <a:ext cx="7859216" cy="4873752"/>
          </a:xfrm>
        </p:spPr>
        <p:txBody>
          <a:bodyPr>
            <a:normAutofit lnSpcReduction="10000"/>
          </a:bodyPr>
          <a:lstStyle/>
          <a:p>
            <a:r>
              <a:rPr lang="en-US" altLang="zh-TW" dirty="0" smtClean="0"/>
              <a:t>Hurricane Rainband and Intensity </a:t>
            </a:r>
            <a:r>
              <a:rPr lang="en-US" altLang="zh-TW" dirty="0"/>
              <a:t>C</a:t>
            </a:r>
            <a:r>
              <a:rPr lang="en-US" altLang="zh-TW" dirty="0" smtClean="0"/>
              <a:t>hange Experiment (RAINEX)</a:t>
            </a:r>
          </a:p>
          <a:p>
            <a:pPr lvl="1"/>
            <a:r>
              <a:rPr lang="en-US" altLang="zh-TW" dirty="0" smtClean="0"/>
              <a:t>NOAA 43 P-3 (N43) - X-band dual-Doppler radar system</a:t>
            </a:r>
          </a:p>
          <a:p>
            <a:pPr lvl="2">
              <a:buFont typeface="Wingdings" pitchFamily="2" charset="2"/>
              <a:buChar char="Ø"/>
            </a:pPr>
            <a:r>
              <a:rPr lang="en-US" altLang="zh-TW" dirty="0" smtClean="0"/>
              <a:t>Using a single antenna that rapidly alternated viewing angles between 20</a:t>
            </a:r>
            <a:r>
              <a:rPr lang="en-US" altLang="zh-TW" baseline="30000" dirty="0" smtClean="0"/>
              <a:t>o</a:t>
            </a:r>
            <a:r>
              <a:rPr lang="en-US" altLang="zh-TW" dirty="0" smtClean="0"/>
              <a:t> fore and 20</a:t>
            </a:r>
            <a:r>
              <a:rPr lang="en-US" altLang="zh-TW" baseline="30000" dirty="0" smtClean="0"/>
              <a:t>o</a:t>
            </a:r>
            <a:r>
              <a:rPr lang="en-US" altLang="zh-TW" dirty="0" smtClean="0"/>
              <a:t> aft of the vector normal to the ground track of the aircraft.</a:t>
            </a:r>
          </a:p>
          <a:p>
            <a:pPr lvl="2">
              <a:buFont typeface="Wingdings" pitchFamily="2" charset="2"/>
              <a:buChar char="Ø"/>
            </a:pPr>
            <a:r>
              <a:rPr lang="en-US" altLang="zh-TW" dirty="0" smtClean="0"/>
              <a:t>Along-track resolutions = 1.5 km</a:t>
            </a:r>
          </a:p>
          <a:p>
            <a:pPr lvl="2">
              <a:buFont typeface="Wingdings" pitchFamily="2" charset="2"/>
              <a:buChar char="Ø"/>
            </a:pPr>
            <a:r>
              <a:rPr lang="en-US" altLang="zh-TW" dirty="0" smtClean="0"/>
              <a:t>Allowed horizontal wavelength = 8 km</a:t>
            </a:r>
          </a:p>
          <a:p>
            <a:pPr lvl="1"/>
            <a:r>
              <a:rPr lang="en-US" altLang="zh-TW" dirty="0" smtClean="0"/>
              <a:t>NCAR Electra Doppler Radar (ELDORA) aboard the Navy Research Laboratory P-3 aircraft (NRL) – X-band dual-Doppler radar </a:t>
            </a:r>
          </a:p>
          <a:p>
            <a:pPr lvl="2">
              <a:buFont typeface="Wingdings" pitchFamily="2" charset="2"/>
              <a:buChar char="Ø"/>
            </a:pPr>
            <a:r>
              <a:rPr lang="en-US" altLang="zh-TW" dirty="0"/>
              <a:t>Using </a:t>
            </a:r>
            <a:r>
              <a:rPr lang="en-US" altLang="zh-TW" dirty="0" smtClean="0"/>
              <a:t>two antennas electronically fixed that at 20</a:t>
            </a:r>
            <a:r>
              <a:rPr lang="en-US" altLang="zh-TW" baseline="30000" dirty="0" smtClean="0"/>
              <a:t>o</a:t>
            </a:r>
            <a:r>
              <a:rPr lang="en-US" altLang="zh-TW" dirty="0" smtClean="0"/>
              <a:t> </a:t>
            </a:r>
            <a:r>
              <a:rPr lang="en-US" altLang="zh-TW" dirty="0"/>
              <a:t>fore and 20</a:t>
            </a:r>
            <a:r>
              <a:rPr lang="en-US" altLang="zh-TW" baseline="30000" dirty="0"/>
              <a:t>o</a:t>
            </a:r>
            <a:r>
              <a:rPr lang="en-US" altLang="zh-TW" dirty="0"/>
              <a:t> </a:t>
            </a:r>
            <a:r>
              <a:rPr lang="en-US" altLang="zh-TW" dirty="0" smtClean="0"/>
              <a:t>aft.</a:t>
            </a:r>
            <a:endParaRPr lang="en-US" altLang="zh-TW" dirty="0"/>
          </a:p>
          <a:p>
            <a:pPr lvl="2">
              <a:buFont typeface="Wingdings" pitchFamily="2" charset="2"/>
              <a:buChar char="Ø"/>
            </a:pPr>
            <a:r>
              <a:rPr lang="en-US" altLang="zh-TW" dirty="0"/>
              <a:t>Along-track resolutions = </a:t>
            </a:r>
            <a:r>
              <a:rPr lang="en-US" altLang="zh-TW" dirty="0" smtClean="0"/>
              <a:t>0.5 </a:t>
            </a:r>
            <a:r>
              <a:rPr lang="en-US" altLang="zh-TW" dirty="0"/>
              <a:t>km</a:t>
            </a:r>
          </a:p>
          <a:p>
            <a:pPr lvl="2">
              <a:buFont typeface="Wingdings" pitchFamily="2" charset="2"/>
              <a:buChar char="Ø"/>
            </a:pPr>
            <a:r>
              <a:rPr lang="en-US" altLang="zh-TW" dirty="0"/>
              <a:t>Allowed horizontal wavelength = </a:t>
            </a:r>
            <a:r>
              <a:rPr lang="en-US" altLang="zh-TW" dirty="0" smtClean="0"/>
              <a:t>2 km</a:t>
            </a:r>
          </a:p>
          <a:p>
            <a:endParaRPr lang="zh-TW" altLang="en-US" dirty="0"/>
          </a:p>
        </p:txBody>
      </p:sp>
      <p:sp>
        <p:nvSpPr>
          <p:cNvPr id="4" name="投影片編號版面配置區 3"/>
          <p:cNvSpPr>
            <a:spLocks noGrp="1"/>
          </p:cNvSpPr>
          <p:nvPr>
            <p:ph type="sldNum" sz="quarter" idx="15"/>
          </p:nvPr>
        </p:nvSpPr>
        <p:spPr/>
        <p:txBody>
          <a:bodyPr/>
          <a:lstStyle/>
          <a:p>
            <a:fld id="{73DA0BB7-265A-403C-9275-D587AB510EDC}" type="slidenum">
              <a:rPr lang="zh-TW" altLang="en-US" smtClean="0"/>
              <a:t>7</a:t>
            </a:fld>
            <a:endParaRPr lang="zh-TW" altLang="en-US"/>
          </a:p>
        </p:txBody>
      </p:sp>
    </p:spTree>
    <p:extLst>
      <p:ext uri="{BB962C8B-B14F-4D97-AF65-F5344CB8AC3E}">
        <p14:creationId xmlns:p14="http://schemas.microsoft.com/office/powerpoint/2010/main" val="32553192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584" b="-562"/>
          <a:stretch/>
        </p:blipFill>
        <p:spPr bwMode="auto">
          <a:xfrm>
            <a:off x="179512" y="188640"/>
            <a:ext cx="4184523" cy="3064383"/>
          </a:xfrm>
          <a:prstGeom prst="roundRect">
            <a:avLst>
              <a:gd name="adj" fmla="val 9592"/>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p:blipFill>
        <p:spPr bwMode="auto">
          <a:xfrm>
            <a:off x="192146" y="3396603"/>
            <a:ext cx="4157853" cy="3064383"/>
          </a:xfrm>
          <a:prstGeom prst="roundRect">
            <a:avLst>
              <a:gd name="adj" fmla="val 8053"/>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a:xfrm>
            <a:off x="3347864" y="1916832"/>
            <a:ext cx="1944216" cy="369332"/>
          </a:xfrm>
          <a:prstGeom prst="rect">
            <a:avLst/>
          </a:prstGeom>
          <a:noFill/>
        </p:spPr>
        <p:txBody>
          <a:bodyPr wrap="square" rtlCol="0">
            <a:spAutoFit/>
          </a:bodyPr>
          <a:lstStyle/>
          <a:p>
            <a:r>
              <a:rPr lang="en-US" altLang="zh-TW" dirty="0" smtClean="0"/>
              <a:t>Katina </a:t>
            </a:r>
            <a:endParaRPr lang="zh-TW" altLang="en-US" dirty="0"/>
          </a:p>
        </p:txBody>
      </p:sp>
      <p:sp>
        <p:nvSpPr>
          <p:cNvPr id="5" name="文字方塊 4"/>
          <p:cNvSpPr txBox="1"/>
          <p:nvPr/>
        </p:nvSpPr>
        <p:spPr>
          <a:xfrm>
            <a:off x="3491880" y="5229200"/>
            <a:ext cx="1512168" cy="369332"/>
          </a:xfrm>
          <a:prstGeom prst="rect">
            <a:avLst/>
          </a:prstGeom>
          <a:noFill/>
        </p:spPr>
        <p:txBody>
          <a:bodyPr wrap="square" rtlCol="0">
            <a:spAutoFit/>
          </a:bodyPr>
          <a:lstStyle/>
          <a:p>
            <a:r>
              <a:rPr lang="en-US" altLang="zh-TW" dirty="0" smtClean="0"/>
              <a:t>Rita</a:t>
            </a:r>
            <a:endParaRPr lang="zh-TW" altLang="en-US" dirty="0"/>
          </a:p>
        </p:txBody>
      </p:sp>
      <p:pic>
        <p:nvPicPr>
          <p:cNvPr id="1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44008" y="208363"/>
            <a:ext cx="3312368" cy="6252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72000" y="189658"/>
            <a:ext cx="3456384" cy="6335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投影片編號版面配置區 7"/>
          <p:cNvSpPr>
            <a:spLocks noGrp="1"/>
          </p:cNvSpPr>
          <p:nvPr>
            <p:ph type="sldNum" sz="quarter" idx="11"/>
          </p:nvPr>
        </p:nvSpPr>
        <p:spPr/>
        <p:txBody>
          <a:bodyPr/>
          <a:lstStyle/>
          <a:p>
            <a:fld id="{73DA0BB7-265A-403C-9275-D587AB510EDC}" type="slidenum">
              <a:rPr lang="zh-TW" altLang="en-US" smtClean="0"/>
              <a:t>8</a:t>
            </a:fld>
            <a:endParaRPr lang="zh-TW" altLang="en-US"/>
          </a:p>
        </p:txBody>
      </p:sp>
    </p:spTree>
    <p:extLst>
      <p:ext uri="{BB962C8B-B14F-4D97-AF65-F5344CB8AC3E}">
        <p14:creationId xmlns:p14="http://schemas.microsoft.com/office/powerpoint/2010/main" val="89756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1"/>
          </p:nvPr>
        </p:nvSpPr>
        <p:spPr/>
        <p:txBody>
          <a:bodyPr/>
          <a:lstStyle/>
          <a:p>
            <a:fld id="{73DA0BB7-265A-403C-9275-D587AB510EDC}" type="slidenum">
              <a:rPr lang="zh-TW" altLang="en-US" smtClean="0"/>
              <a:t>9</a:t>
            </a:fld>
            <a:endParaRPr lang="zh-TW" altLang="en-US"/>
          </a:p>
        </p:txBody>
      </p:sp>
      <p:sp>
        <p:nvSpPr>
          <p:cNvPr id="4" name="文字方塊 3"/>
          <p:cNvSpPr txBox="1"/>
          <p:nvPr/>
        </p:nvSpPr>
        <p:spPr>
          <a:xfrm>
            <a:off x="2051720" y="188640"/>
            <a:ext cx="1368152" cy="369332"/>
          </a:xfrm>
          <a:prstGeom prst="rect">
            <a:avLst/>
          </a:prstGeom>
          <a:noFill/>
        </p:spPr>
        <p:txBody>
          <a:bodyPr wrap="square" rtlCol="0">
            <a:spAutoFit/>
          </a:bodyPr>
          <a:lstStyle/>
          <a:p>
            <a:r>
              <a:rPr lang="en-US" altLang="zh-TW" dirty="0" smtClean="0"/>
              <a:t>Katrina</a:t>
            </a:r>
            <a:endParaRPr lang="zh-TW" altLang="en-US" dirty="0"/>
          </a:p>
        </p:txBody>
      </p:sp>
      <p:grpSp>
        <p:nvGrpSpPr>
          <p:cNvPr id="8" name="群組 7"/>
          <p:cNvGrpSpPr/>
          <p:nvPr/>
        </p:nvGrpSpPr>
        <p:grpSpPr>
          <a:xfrm>
            <a:off x="431976" y="476672"/>
            <a:ext cx="8388496" cy="6201980"/>
            <a:chOff x="431976" y="476672"/>
            <a:chExt cx="8388496" cy="6201980"/>
          </a:xfrm>
        </p:grpSpPr>
        <p:sp>
          <p:nvSpPr>
            <p:cNvPr id="13" name="文字方塊 12"/>
            <p:cNvSpPr txBox="1"/>
            <p:nvPr/>
          </p:nvSpPr>
          <p:spPr>
            <a:xfrm>
              <a:off x="8163440" y="4941168"/>
              <a:ext cx="657032" cy="369332"/>
            </a:xfrm>
            <a:prstGeom prst="rect">
              <a:avLst/>
            </a:prstGeom>
            <a:noFill/>
          </p:spPr>
          <p:txBody>
            <a:bodyPr wrap="square" rtlCol="0">
              <a:spAutoFit/>
            </a:bodyPr>
            <a:lstStyle/>
            <a:p>
              <a:r>
                <a:rPr lang="en-US" altLang="zh-TW" dirty="0"/>
                <a:t>V</a:t>
              </a:r>
              <a:endParaRPr lang="zh-TW" altLang="en-US" dirty="0"/>
            </a:p>
          </p:txBody>
        </p:sp>
        <p:pic>
          <p:nvPicPr>
            <p:cNvPr id="410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976" y="476672"/>
              <a:ext cx="7684389" cy="572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直線單箭頭接點 5"/>
            <p:cNvCxnSpPr/>
            <p:nvPr/>
          </p:nvCxnSpPr>
          <p:spPr>
            <a:xfrm flipH="1">
              <a:off x="3895643" y="6381328"/>
              <a:ext cx="36004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文字方塊 6"/>
            <p:cNvSpPr txBox="1"/>
            <p:nvPr/>
          </p:nvSpPr>
          <p:spPr>
            <a:xfrm>
              <a:off x="3319579" y="6156012"/>
              <a:ext cx="1008112" cy="369332"/>
            </a:xfrm>
            <a:prstGeom prst="rect">
              <a:avLst/>
            </a:prstGeom>
            <a:noFill/>
          </p:spPr>
          <p:txBody>
            <a:bodyPr wrap="square" rtlCol="0">
              <a:spAutoFit/>
            </a:bodyPr>
            <a:lstStyle/>
            <a:p>
              <a:r>
                <a:rPr lang="en-US" altLang="zh-TW" dirty="0" smtClean="0"/>
                <a:t>eye</a:t>
              </a:r>
              <a:endParaRPr lang="zh-TW" altLang="en-US" dirty="0"/>
            </a:p>
          </p:txBody>
        </p:sp>
        <p:sp>
          <p:nvSpPr>
            <p:cNvPr id="15" name="文字方塊 14"/>
            <p:cNvSpPr txBox="1"/>
            <p:nvPr/>
          </p:nvSpPr>
          <p:spPr>
            <a:xfrm>
              <a:off x="7568051" y="6309320"/>
              <a:ext cx="1036397" cy="369332"/>
            </a:xfrm>
            <a:prstGeom prst="rect">
              <a:avLst/>
            </a:prstGeom>
            <a:noFill/>
          </p:spPr>
          <p:txBody>
            <a:bodyPr wrap="square" rtlCol="0">
              <a:spAutoFit/>
            </a:bodyPr>
            <a:lstStyle/>
            <a:p>
              <a:r>
                <a:rPr lang="en-US" altLang="zh-TW" dirty="0" smtClean="0"/>
                <a:t>SHWM</a:t>
              </a:r>
              <a:endParaRPr lang="zh-TW" altLang="en-US" dirty="0"/>
            </a:p>
          </p:txBody>
        </p:sp>
        <p:sp>
          <p:nvSpPr>
            <p:cNvPr id="10" name="文字方塊 9"/>
            <p:cNvSpPr txBox="1"/>
            <p:nvPr/>
          </p:nvSpPr>
          <p:spPr>
            <a:xfrm>
              <a:off x="7956376" y="1052736"/>
              <a:ext cx="657032" cy="369332"/>
            </a:xfrm>
            <a:prstGeom prst="rect">
              <a:avLst/>
            </a:prstGeom>
            <a:noFill/>
          </p:spPr>
          <p:txBody>
            <a:bodyPr wrap="square" rtlCol="0">
              <a:spAutoFit/>
            </a:bodyPr>
            <a:lstStyle/>
            <a:p>
              <a:r>
                <a:rPr lang="en-US" altLang="zh-TW" dirty="0" err="1" smtClean="0"/>
                <a:t>dBZ</a:t>
              </a:r>
              <a:endParaRPr lang="zh-TW" altLang="en-US" dirty="0"/>
            </a:p>
          </p:txBody>
        </p:sp>
        <p:sp>
          <p:nvSpPr>
            <p:cNvPr id="11" name="文字方塊 10"/>
            <p:cNvSpPr txBox="1"/>
            <p:nvPr/>
          </p:nvSpPr>
          <p:spPr>
            <a:xfrm>
              <a:off x="8047709" y="2348880"/>
              <a:ext cx="657032" cy="369332"/>
            </a:xfrm>
            <a:prstGeom prst="rect">
              <a:avLst/>
            </a:prstGeom>
            <a:noFill/>
          </p:spPr>
          <p:txBody>
            <a:bodyPr wrap="square" rtlCol="0">
              <a:spAutoFit/>
            </a:bodyPr>
            <a:lstStyle/>
            <a:p>
              <a:r>
                <a:rPr lang="en-US" altLang="zh-TW" dirty="0" smtClean="0"/>
                <a:t>div</a:t>
              </a:r>
              <a:endParaRPr lang="zh-TW" altLang="en-US" dirty="0"/>
            </a:p>
          </p:txBody>
        </p:sp>
        <p:sp>
          <p:nvSpPr>
            <p:cNvPr id="12" name="文字方塊 11"/>
            <p:cNvSpPr txBox="1"/>
            <p:nvPr/>
          </p:nvSpPr>
          <p:spPr>
            <a:xfrm>
              <a:off x="8091432" y="3717032"/>
              <a:ext cx="657032" cy="369332"/>
            </a:xfrm>
            <a:prstGeom prst="rect">
              <a:avLst/>
            </a:prstGeom>
            <a:noFill/>
          </p:spPr>
          <p:txBody>
            <a:bodyPr wrap="square" rtlCol="0">
              <a:spAutoFit/>
            </a:bodyPr>
            <a:lstStyle/>
            <a:p>
              <a:r>
                <a:rPr lang="en-US" altLang="zh-TW" dirty="0"/>
                <a:t>W</a:t>
              </a:r>
              <a:endParaRPr lang="zh-TW" altLang="en-US" dirty="0"/>
            </a:p>
          </p:txBody>
        </p:sp>
        <p:cxnSp>
          <p:nvCxnSpPr>
            <p:cNvPr id="14" name="直線單箭頭接點 13"/>
            <p:cNvCxnSpPr/>
            <p:nvPr/>
          </p:nvCxnSpPr>
          <p:spPr>
            <a:xfrm flipH="1" flipV="1">
              <a:off x="6948264" y="5661248"/>
              <a:ext cx="864096" cy="72008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9" name="文字方塊 8"/>
          <p:cNvSpPr txBox="1"/>
          <p:nvPr/>
        </p:nvSpPr>
        <p:spPr>
          <a:xfrm>
            <a:off x="5211112" y="494084"/>
            <a:ext cx="3681368" cy="5632311"/>
          </a:xfrm>
          <a:prstGeom prst="rect">
            <a:avLst/>
          </a:prstGeom>
          <a:noFill/>
        </p:spPr>
        <p:txBody>
          <a:bodyPr wrap="square" rtlCol="0">
            <a:spAutoFit/>
          </a:bodyPr>
          <a:lstStyle/>
          <a:p>
            <a:pPr marL="285750" indent="-285750">
              <a:buFont typeface="Wingdings" pitchFamily="2" charset="2"/>
              <a:buChar char="n"/>
            </a:pPr>
            <a:r>
              <a:rPr lang="en-US" altLang="zh-TW" dirty="0" smtClean="0">
                <a:effectLst>
                  <a:outerShdw blurRad="38100" dist="38100" dir="2700000" algn="tl">
                    <a:srgbClr val="000000">
                      <a:alpha val="43137"/>
                    </a:srgbClr>
                  </a:outerShdw>
                </a:effectLst>
                <a:sym typeface="Wingdings" pitchFamily="2" charset="2"/>
              </a:rPr>
              <a:t>The updraft extended from near the bottom to about 8 km.</a:t>
            </a:r>
          </a:p>
          <a:p>
            <a:pPr marL="285750" indent="-285750">
              <a:buFont typeface="Wingdings" pitchFamily="2" charset="2"/>
              <a:buChar char="n"/>
            </a:pPr>
            <a:r>
              <a:rPr lang="en-US" altLang="zh-TW" dirty="0" smtClean="0">
                <a:effectLst>
                  <a:outerShdw blurRad="38100" dist="38100" dir="2700000" algn="tl">
                    <a:srgbClr val="000000">
                      <a:alpha val="43137"/>
                    </a:srgbClr>
                  </a:outerShdw>
                </a:effectLst>
                <a:sym typeface="Wingdings" pitchFamily="2" charset="2"/>
              </a:rPr>
              <a:t>Shows a larger of strong convergence,  which was smallest and most intense at the base of the sloping reflectivity core.</a:t>
            </a:r>
          </a:p>
          <a:p>
            <a:pPr marL="285750" indent="-285750">
              <a:buFont typeface="Wingdings" pitchFamily="2" charset="2"/>
              <a:buChar char="n"/>
            </a:pPr>
            <a:r>
              <a:rPr lang="en-US" altLang="zh-TW" dirty="0" smtClean="0">
                <a:effectLst>
                  <a:outerShdw blurRad="38100" dist="38100" dir="2700000" algn="tl">
                    <a:srgbClr val="000000">
                      <a:alpha val="43137"/>
                    </a:srgbClr>
                  </a:outerShdw>
                </a:effectLst>
                <a:sym typeface="Wingdings" pitchFamily="2" charset="2"/>
              </a:rPr>
              <a:t>Convergence and divergence are also sloped outward and upward, divergence capped the low-level convergence in the region of the convective cell</a:t>
            </a:r>
          </a:p>
          <a:p>
            <a:pPr marL="285750" indent="-285750">
              <a:buFont typeface="Wingdings" pitchFamily="2" charset="2"/>
              <a:buChar char="n"/>
            </a:pPr>
            <a:r>
              <a:rPr lang="en-US" altLang="zh-TW" dirty="0" smtClean="0">
                <a:effectLst>
                  <a:outerShdw blurRad="38100" dist="38100" dir="2700000" algn="tl">
                    <a:srgbClr val="000000">
                      <a:alpha val="43137"/>
                    </a:srgbClr>
                  </a:outerShdw>
                </a:effectLst>
                <a:sym typeface="Wingdings" pitchFamily="2" charset="2"/>
              </a:rPr>
              <a:t>Shows the wind component normal to the cross section, which may also be regarded as an approximation to the long-band component of the wind relative to the principal band</a:t>
            </a:r>
          </a:p>
        </p:txBody>
      </p:sp>
    </p:spTree>
    <p:extLst>
      <p:ext uri="{BB962C8B-B14F-4D97-AF65-F5344CB8AC3E}">
        <p14:creationId xmlns:p14="http://schemas.microsoft.com/office/powerpoint/2010/main" val="297204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7778E-6 2.22222E-6 L -0.36823 -0.00047 " pathEditMode="relative" rAng="0" ptsTypes="AA">
                                      <p:cBhvr>
                                        <p:cTn id="6" dur="2000" fill="hold"/>
                                        <p:tgtEl>
                                          <p:spTgt spid="8"/>
                                        </p:tgtEl>
                                        <p:attrNameLst>
                                          <p:attrName>ppt_x</p:attrName>
                                          <p:attrName>ppt_y</p:attrName>
                                        </p:attrNameLst>
                                      </p:cBhvr>
                                      <p:rCtr x="-18420" y="-23"/>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壁窗">
  <a:themeElements>
    <a:clrScheme name="壁窗">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壁窗">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壁窗">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lnDef>
      <a:spPr>
        <a:ln w="25400">
          <a:solidFill>
            <a:schemeClr val="tx1"/>
          </a:solidFill>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6829</TotalTime>
  <Words>2679</Words>
  <Application>Microsoft Office PowerPoint</Application>
  <PresentationFormat>如螢幕大小 (4:3)</PresentationFormat>
  <Paragraphs>216</Paragraphs>
  <Slides>30</Slides>
  <Notes>8</Notes>
  <HiddenSlides>0</HiddenSlides>
  <MMClips>0</MMClips>
  <ScaleCrop>false</ScaleCrop>
  <HeadingPairs>
    <vt:vector size="4" baseType="variant">
      <vt:variant>
        <vt:lpstr>佈景主題</vt:lpstr>
      </vt:variant>
      <vt:variant>
        <vt:i4>1</vt:i4>
      </vt:variant>
      <vt:variant>
        <vt:lpstr>投影片標題</vt:lpstr>
      </vt:variant>
      <vt:variant>
        <vt:i4>30</vt:i4>
      </vt:variant>
    </vt:vector>
  </HeadingPairs>
  <TitlesOfParts>
    <vt:vector size="31" baseType="lpstr">
      <vt:lpstr>壁窗</vt:lpstr>
      <vt:lpstr>Kinematic structure of convective-scale elements in the rainbands of Hurricanes Katrina and Rita </vt:lpstr>
      <vt:lpstr>Contents</vt:lpstr>
      <vt:lpstr>Objectives</vt:lpstr>
      <vt:lpstr>Introduction</vt:lpstr>
      <vt:lpstr>Introduction</vt:lpstr>
      <vt:lpstr>Introduction</vt:lpstr>
      <vt:lpstr>Data description </vt:lpstr>
      <vt:lpstr>PowerPoint 簡報</vt:lpstr>
      <vt:lpstr>PowerPoint 簡報</vt:lpstr>
      <vt:lpstr>PowerPoint 簡報</vt:lpstr>
      <vt:lpstr>Updraft </vt:lpstr>
      <vt:lpstr>Updraft</vt:lpstr>
      <vt:lpstr>Downdrafts</vt:lpstr>
      <vt:lpstr>PowerPoint 簡報</vt:lpstr>
      <vt:lpstr>PowerPoint 簡報</vt:lpstr>
      <vt:lpstr>Upper-level downdrafts</vt:lpstr>
      <vt:lpstr>PowerPoint 簡報</vt:lpstr>
      <vt:lpstr>Upwind</vt:lpstr>
      <vt:lpstr>PowerPoint 簡報</vt:lpstr>
      <vt:lpstr>Downwind </vt:lpstr>
      <vt:lpstr>Vertical Mass Transports </vt:lpstr>
      <vt:lpstr>Vertical Mass Transports </vt:lpstr>
      <vt:lpstr>PowerPoint 簡報</vt:lpstr>
      <vt:lpstr>Upwind Region </vt:lpstr>
      <vt:lpstr>Middle Region </vt:lpstr>
      <vt:lpstr>Downwind Region</vt:lpstr>
      <vt:lpstr>PowerPoint 簡報</vt:lpstr>
      <vt:lpstr>Conclusions </vt:lpstr>
      <vt:lpstr>Conclusions</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Kinematic structure of convective-scale elements in the rainbands of Hurricanes Katrina and Rita </dc:title>
  <dc:creator>Dennis</dc:creator>
  <cp:lastModifiedBy>Dennis</cp:lastModifiedBy>
  <cp:revision>55</cp:revision>
  <dcterms:created xsi:type="dcterms:W3CDTF">2011-03-21T01:24:03Z</dcterms:created>
  <dcterms:modified xsi:type="dcterms:W3CDTF">2011-03-28T12:10:29Z</dcterms:modified>
</cp:coreProperties>
</file>