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79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7" r:id="rId24"/>
    <p:sldId id="275" r:id="rId25"/>
    <p:sldId id="278" r:id="rId26"/>
    <p:sldId id="276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41ECE-9A3F-48E4-A6F3-0820E1653C24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C970-D9E2-4EE7-B0F1-4356261C01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788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5C970-D9E2-4EE7-B0F1-4356261C01A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7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567136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</a:rPr>
              <a:t>講員</a:t>
            </a:r>
            <a:r>
              <a:rPr lang="zh-TW" altLang="en-US" sz="2000" b="1" dirty="0">
                <a:solidFill>
                  <a:srgbClr val="FFFF00"/>
                </a:solidFill>
              </a:rPr>
              <a:t>：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周俊宇</a:t>
            </a:r>
            <a:endParaRPr lang="en-US" altLang="zh-TW" sz="2000" b="1" dirty="0" smtClean="0">
              <a:solidFill>
                <a:srgbClr val="FFFF00"/>
              </a:solidFill>
            </a:endParaRPr>
          </a:p>
          <a:p>
            <a:r>
              <a:rPr lang="zh-TW" altLang="en-US" sz="2000" b="1" dirty="0">
                <a:solidFill>
                  <a:srgbClr val="FFFF00"/>
                </a:solidFill>
              </a:rPr>
              <a:t>指導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教授：楊明仁 教授</a:t>
            </a:r>
            <a:endParaRPr lang="en-US" altLang="zh-TW" sz="2000" b="1" dirty="0" smtClean="0">
              <a:solidFill>
                <a:srgbClr val="FFFF00"/>
              </a:solidFill>
            </a:endParaRPr>
          </a:p>
          <a:p>
            <a:endParaRPr lang="en-US" altLang="zh-TW" dirty="0"/>
          </a:p>
          <a:p>
            <a:r>
              <a:rPr lang="en-US" altLang="zh-TW" dirty="0" err="1" smtClean="0"/>
              <a:t>Colle</a:t>
            </a:r>
            <a:r>
              <a:rPr lang="en-US" altLang="zh-TW" dirty="0"/>
              <a:t>, B. A., Y. Lin, S. Medina, and B. F. </a:t>
            </a:r>
            <a:r>
              <a:rPr lang="en-US" altLang="zh-TW" dirty="0" err="1"/>
              <a:t>Smull</a:t>
            </a:r>
            <a:r>
              <a:rPr lang="en-US" altLang="zh-TW" dirty="0"/>
              <a:t>, 2008: Orographic modification of convection and flow kinematics by the Oregon coast range and Cascades during IMPROVE-2. </a:t>
            </a:r>
            <a:r>
              <a:rPr lang="en-US" altLang="zh-TW" i="1" dirty="0"/>
              <a:t>Mon. </a:t>
            </a:r>
            <a:r>
              <a:rPr lang="en-US" altLang="zh-TW" i="1" dirty="0" err="1"/>
              <a:t>Wea</a:t>
            </a:r>
            <a:r>
              <a:rPr lang="en-US" altLang="zh-TW" i="1" dirty="0"/>
              <a:t>. Rev.</a:t>
            </a:r>
            <a:r>
              <a:rPr lang="en-US" altLang="zh-TW" dirty="0"/>
              <a:t>, </a:t>
            </a:r>
            <a:r>
              <a:rPr lang="en-US" altLang="zh-TW" b="1" dirty="0"/>
              <a:t>136</a:t>
            </a:r>
            <a:r>
              <a:rPr lang="en-US" altLang="zh-TW" dirty="0"/>
              <a:t>, 3894–3916.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007888"/>
            <a:ext cx="8134672" cy="1470025"/>
          </a:xfrm>
        </p:spPr>
        <p:txBody>
          <a:bodyPr/>
          <a:lstStyle/>
          <a:p>
            <a:r>
              <a:rPr lang="en-US" altLang="zh-TW" b="1" dirty="0" smtClean="0"/>
              <a:t>IMPROVE-2</a:t>
            </a:r>
            <a:r>
              <a:rPr lang="zh-TW" altLang="en-US" b="1" dirty="0" smtClean="0"/>
              <a:t> 期間內於</a:t>
            </a:r>
            <a:r>
              <a:rPr lang="en-US" altLang="zh-TW" b="1" dirty="0"/>
              <a:t>Oregon </a:t>
            </a:r>
            <a:r>
              <a:rPr lang="zh-TW" altLang="en-US" b="1" dirty="0"/>
              <a:t>海岸</a:t>
            </a:r>
            <a:r>
              <a:rPr lang="zh-TW" altLang="en-US" b="1" dirty="0" smtClean="0"/>
              <a:t>山脈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&amp; </a:t>
            </a:r>
            <a:r>
              <a:rPr lang="en-US" altLang="zh-TW" b="1" dirty="0"/>
              <a:t>Cascades</a:t>
            </a:r>
            <a:r>
              <a:rPr lang="zh-TW" altLang="en-US" b="1" dirty="0" smtClean="0"/>
              <a:t>的對流動力及地形修改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40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綜觀尺度動力演化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B.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垂直結構分析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en-US" altLang="zh-TW" dirty="0" smtClean="0"/>
              <a:t>Irish Bend</a:t>
            </a:r>
            <a:r>
              <a:rPr lang="zh-TW" altLang="en-US" dirty="0" smtClean="0"/>
              <a:t>的剖風儀的觀測風場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UW</a:t>
            </a:r>
            <a:r>
              <a:rPr lang="zh-TW" altLang="en-US" dirty="0" smtClean="0"/>
              <a:t>的探空資料反演相當位溫</a:t>
            </a:r>
            <a:endParaRPr lang="en-US" altLang="zh-TW" dirty="0" smtClean="0"/>
          </a:p>
          <a:p>
            <a:r>
              <a:rPr lang="zh-TW" altLang="en-US" dirty="0" smtClean="0"/>
              <a:t>將觀測場與</a:t>
            </a:r>
            <a:r>
              <a:rPr lang="en-US" altLang="zh-TW" dirty="0" smtClean="0"/>
              <a:t>WRF1.33km</a:t>
            </a:r>
            <a:r>
              <a:rPr lang="zh-TW" altLang="en-US" dirty="0" smtClean="0"/>
              <a:t>的模擬作比較</a:t>
            </a:r>
            <a:endParaRPr lang="en-US" altLang="zh-TW" dirty="0" smtClean="0"/>
          </a:p>
          <a:p>
            <a:endParaRPr lang="en-US" altLang="zh-TW" dirty="0" smtClean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8028384" cy="49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8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綜觀尺度動力演化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12/4</a:t>
            </a:r>
            <a:r>
              <a:rPr lang="zh-TW" altLang="en-US" dirty="0"/>
              <a:t> </a:t>
            </a:r>
            <a:r>
              <a:rPr lang="en-US" altLang="zh-TW" dirty="0"/>
              <a:t>1800</a:t>
            </a:r>
            <a:r>
              <a:rPr lang="zh-TW" altLang="en-US" dirty="0"/>
              <a:t> </a:t>
            </a:r>
            <a:r>
              <a:rPr lang="en-US" altLang="zh-TW" dirty="0"/>
              <a:t>UTC</a:t>
            </a:r>
            <a:r>
              <a:rPr lang="zh-TW" altLang="en-US" dirty="0"/>
              <a:t> 高度低於</a:t>
            </a:r>
            <a:r>
              <a:rPr lang="en-US" altLang="zh-TW" dirty="0"/>
              <a:t>1km</a:t>
            </a:r>
            <a:r>
              <a:rPr lang="zh-TW" altLang="en-US" dirty="0"/>
              <a:t>的部分由於受到地形阻隔 風向為南南西風 </a:t>
            </a:r>
            <a:r>
              <a:rPr lang="en-US" altLang="zh-TW" dirty="0">
                <a:solidFill>
                  <a:srgbClr val="FF0000"/>
                </a:solidFill>
              </a:rPr>
              <a:t>&lt;10 m/s</a:t>
            </a:r>
          </a:p>
          <a:p>
            <a:r>
              <a:rPr lang="zh-TW" altLang="en-US" dirty="0"/>
              <a:t>在高度</a:t>
            </a:r>
            <a:r>
              <a:rPr lang="en-US" altLang="zh-TW" dirty="0"/>
              <a:t>1.5km</a:t>
            </a:r>
            <a:r>
              <a:rPr lang="zh-TW" altLang="en-US" dirty="0"/>
              <a:t>處風轉向為西風 </a:t>
            </a:r>
            <a:r>
              <a:rPr lang="en-US" altLang="zh-TW" dirty="0">
                <a:solidFill>
                  <a:srgbClr val="FF0000"/>
                </a:solidFill>
              </a:rPr>
              <a:t>7-10 m/s</a:t>
            </a:r>
          </a:p>
          <a:p>
            <a:r>
              <a:rPr lang="en-US" altLang="zh-TW" dirty="0"/>
              <a:t>12/5 0000</a:t>
            </a:r>
            <a:r>
              <a:rPr lang="zh-TW" altLang="en-US" dirty="0"/>
              <a:t> </a:t>
            </a:r>
            <a:r>
              <a:rPr lang="en-US" altLang="zh-TW" dirty="0"/>
              <a:t>UTC </a:t>
            </a:r>
            <a:r>
              <a:rPr lang="zh-TW" altLang="en-US" dirty="0"/>
              <a:t>短波槽靠近  </a:t>
            </a:r>
            <a:r>
              <a:rPr lang="en-US" altLang="zh-TW" dirty="0"/>
              <a:t>1-3km</a:t>
            </a:r>
            <a:r>
              <a:rPr lang="zh-TW" altLang="en-US" dirty="0"/>
              <a:t>處西南風增強 </a:t>
            </a:r>
            <a:r>
              <a:rPr lang="en-US" altLang="zh-TW" dirty="0">
                <a:solidFill>
                  <a:srgbClr val="FF0000"/>
                </a:solidFill>
              </a:rPr>
              <a:t>15-20m/s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12/4 2100</a:t>
            </a:r>
            <a:r>
              <a:rPr lang="zh-TW" altLang="en-US" dirty="0"/>
              <a:t> </a:t>
            </a:r>
            <a:r>
              <a:rPr lang="en-US" altLang="zh-TW" dirty="0"/>
              <a:t>UTC </a:t>
            </a:r>
            <a:r>
              <a:rPr lang="zh-TW" altLang="en-US" dirty="0"/>
              <a:t>至 </a:t>
            </a:r>
            <a:r>
              <a:rPr lang="en-US" altLang="zh-TW" dirty="0"/>
              <a:t>12/5</a:t>
            </a:r>
            <a:r>
              <a:rPr lang="zh-TW" altLang="en-US" dirty="0"/>
              <a:t> </a:t>
            </a:r>
            <a:r>
              <a:rPr lang="en-US" altLang="zh-TW" dirty="0"/>
              <a:t>0300</a:t>
            </a:r>
            <a:r>
              <a:rPr lang="zh-TW" altLang="en-US" dirty="0"/>
              <a:t> </a:t>
            </a:r>
            <a:r>
              <a:rPr lang="en-US" altLang="zh-TW" dirty="0"/>
              <a:t>UTC</a:t>
            </a:r>
            <a:r>
              <a:rPr lang="zh-TW" altLang="en-US" dirty="0"/>
              <a:t> 間有暖平流</a:t>
            </a:r>
            <a:endParaRPr lang="en-US" altLang="zh-TW" dirty="0"/>
          </a:p>
          <a:p>
            <a:r>
              <a:rPr lang="en-US" altLang="zh-TW" dirty="0"/>
              <a:t>12/5</a:t>
            </a:r>
            <a:r>
              <a:rPr lang="zh-TW" altLang="en-US" dirty="0"/>
              <a:t> </a:t>
            </a:r>
            <a:r>
              <a:rPr lang="en-US" altLang="zh-TW" dirty="0"/>
              <a:t>0300</a:t>
            </a:r>
            <a:r>
              <a:rPr lang="zh-TW" altLang="en-US" dirty="0"/>
              <a:t> </a:t>
            </a:r>
            <a:r>
              <a:rPr lang="en-US" altLang="zh-TW" dirty="0"/>
              <a:t>UTC</a:t>
            </a:r>
            <a:r>
              <a:rPr lang="zh-TW" altLang="en-US" dirty="0"/>
              <a:t>之後觀測到的分層減弱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12/5</a:t>
            </a:r>
            <a:r>
              <a:rPr lang="zh-TW" altLang="en-US" dirty="0"/>
              <a:t> </a:t>
            </a:r>
            <a:r>
              <a:rPr lang="en-US" altLang="zh-TW" dirty="0"/>
              <a:t>0600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0900</a:t>
            </a:r>
            <a:r>
              <a:rPr lang="zh-TW" altLang="en-US" dirty="0"/>
              <a:t> </a:t>
            </a:r>
            <a:r>
              <a:rPr lang="en-US" altLang="zh-TW" dirty="0"/>
              <a:t>UTC</a:t>
            </a:r>
            <a:r>
              <a:rPr lang="zh-TW" altLang="en-US" dirty="0"/>
              <a:t> 由表面延伸至</a:t>
            </a:r>
            <a:r>
              <a:rPr lang="en-US" altLang="zh-TW" dirty="0"/>
              <a:t>3 km</a:t>
            </a:r>
            <a:r>
              <a:rPr lang="zh-TW" altLang="en-US" dirty="0"/>
              <a:t>處向前傾斜的槽通過 </a:t>
            </a:r>
            <a:r>
              <a:rPr lang="en-US" altLang="zh-TW" dirty="0"/>
              <a:t>Irish Bend</a:t>
            </a:r>
          </a:p>
          <a:p>
            <a:r>
              <a:rPr lang="zh-TW" altLang="en-US" dirty="0"/>
              <a:t>當槽通過時 </a:t>
            </a:r>
            <a:r>
              <a:rPr lang="en-US" altLang="zh-TW" dirty="0"/>
              <a:t>3-4km</a:t>
            </a:r>
            <a:r>
              <a:rPr lang="zh-TW" altLang="en-US" dirty="0"/>
              <a:t>處相當位溫降低也因此降低 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8115581" cy="58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綜觀尺度動力演化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模擬的暖平流及西南風增強則是在</a:t>
            </a:r>
            <a:r>
              <a:rPr lang="en-US" altLang="zh-TW" dirty="0"/>
              <a:t>12/4</a:t>
            </a:r>
            <a:r>
              <a:rPr lang="zh-TW" altLang="en-US" dirty="0"/>
              <a:t> </a:t>
            </a:r>
            <a:r>
              <a:rPr lang="en-US" altLang="zh-TW" dirty="0"/>
              <a:t>2230</a:t>
            </a:r>
            <a:r>
              <a:rPr lang="zh-TW" altLang="en-US" dirty="0"/>
              <a:t> </a:t>
            </a:r>
            <a:r>
              <a:rPr lang="en-US" altLang="zh-TW" dirty="0"/>
              <a:t>UTC</a:t>
            </a:r>
            <a:r>
              <a:rPr lang="zh-TW" altLang="en-US" dirty="0"/>
              <a:t> 至 </a:t>
            </a:r>
            <a:r>
              <a:rPr lang="en-US" altLang="zh-TW" dirty="0"/>
              <a:t>12/5</a:t>
            </a:r>
            <a:r>
              <a:rPr lang="zh-TW" altLang="en-US" dirty="0"/>
              <a:t> </a:t>
            </a:r>
            <a:r>
              <a:rPr lang="en-US" altLang="zh-TW" dirty="0"/>
              <a:t>0330</a:t>
            </a:r>
            <a:r>
              <a:rPr lang="zh-TW" altLang="en-US" dirty="0"/>
              <a:t> </a:t>
            </a:r>
            <a:r>
              <a:rPr lang="en-US" altLang="zh-TW" dirty="0"/>
              <a:t>UTC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模擬結果上 因為槽所造成的風向轉變 較觀測來的少 特別是在</a:t>
            </a:r>
            <a:r>
              <a:rPr lang="en-US" altLang="zh-TW" dirty="0" smtClean="0"/>
              <a:t>2-3km</a:t>
            </a:r>
            <a:r>
              <a:rPr lang="zh-TW" altLang="en-US" dirty="0" smtClean="0"/>
              <a:t>處</a:t>
            </a:r>
            <a:endParaRPr lang="en-US" altLang="zh-TW" dirty="0" smtClean="0"/>
          </a:p>
          <a:p>
            <a:r>
              <a:rPr lang="zh-TW" altLang="en-US" dirty="0" smtClean="0"/>
              <a:t>模擬的相當位溫也比觀測值來的高 低層的分層也較不明顯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主要推測是模式在槽通過後於低層不夠乾燥所導致</a:t>
            </a:r>
            <a:endParaRPr lang="en-US" altLang="zh-TW" dirty="0" smtClean="0"/>
          </a:p>
          <a:p>
            <a:r>
              <a:rPr lang="zh-TW" altLang="en-US" dirty="0" smtClean="0"/>
              <a:t>所以在</a:t>
            </a:r>
            <a:r>
              <a:rPr lang="zh-TW" altLang="en-US" dirty="0"/>
              <a:t> </a:t>
            </a:r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en-US" altLang="zh-TW" dirty="0" smtClean="0"/>
              <a:t>0900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 後的相當位溫較觀測高出</a:t>
            </a:r>
            <a:r>
              <a:rPr lang="en-US" altLang="zh-TW" dirty="0" smtClean="0"/>
              <a:t>3-4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87534"/>
            <a:ext cx="8177103" cy="58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3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綜觀尺度動力演化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91" y="1532372"/>
            <a:ext cx="7668344" cy="474335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UW</a:t>
            </a:r>
            <a:r>
              <a:rPr lang="zh-TW" altLang="en-US" dirty="0" smtClean="0"/>
              <a:t> 探空資料與 </a:t>
            </a:r>
            <a:r>
              <a:rPr lang="en-US" altLang="zh-TW" dirty="0" smtClean="0"/>
              <a:t>WRF</a:t>
            </a:r>
            <a:r>
              <a:rPr lang="zh-TW" altLang="en-US" dirty="0" smtClean="0"/>
              <a:t> 模擬的比較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FF00"/>
                </a:solidFill>
              </a:rPr>
              <a:t>12/5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0330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UTC</a:t>
            </a:r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 smtClean="0"/>
              <a:t>積雪融化及蒸發量低於此層所造成額外的冷卻 </a:t>
            </a:r>
            <a:endParaRPr lang="en-US" altLang="zh-TW" dirty="0" smtClean="0"/>
          </a:p>
          <a:p>
            <a:r>
              <a:rPr lang="zh-TW" altLang="en-US" dirty="0" smtClean="0"/>
              <a:t>模式並未成功模擬出這一穩定層</a:t>
            </a:r>
            <a:endParaRPr lang="en-US" altLang="zh-TW" dirty="0" smtClean="0"/>
          </a:p>
          <a:p>
            <a:r>
              <a:rPr lang="zh-TW" altLang="en-US" dirty="0" smtClean="0"/>
              <a:t>一部分原因是因為模擬的邊界層較濕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9540"/>
            <a:ext cx="7538785" cy="623859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308261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低估低層風切的強度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23183" y="3082619"/>
            <a:ext cx="18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約</a:t>
            </a:r>
            <a:r>
              <a:rPr lang="zh-TW" altLang="en-US" b="1" dirty="0" smtClean="0">
                <a:solidFill>
                  <a:srgbClr val="FF0000"/>
                </a:solidFill>
              </a:rPr>
              <a:t>高出</a:t>
            </a:r>
            <a:r>
              <a:rPr lang="en-US" altLang="zh-TW" b="1" dirty="0" smtClean="0">
                <a:solidFill>
                  <a:srgbClr val="FF0000"/>
                </a:solidFill>
              </a:rPr>
              <a:t>1-2K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99533" y="28529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高度 </a:t>
            </a:r>
            <a:r>
              <a:rPr lang="en-US" altLang="zh-TW" b="1" dirty="0" smtClean="0">
                <a:solidFill>
                  <a:srgbClr val="FF0000"/>
                </a:solidFill>
              </a:rPr>
              <a:t>0.7-2.0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km</a:t>
            </a:r>
            <a:r>
              <a:rPr lang="zh-TW" altLang="en-US" b="1" dirty="0" smtClean="0">
                <a:solidFill>
                  <a:srgbClr val="FF0000"/>
                </a:solidFill>
              </a:rPr>
              <a:t>觀測及模擬皆</a:t>
            </a:r>
            <a:r>
              <a:rPr lang="en-US" altLang="zh-TW" b="1" dirty="0" smtClean="0">
                <a:solidFill>
                  <a:srgbClr val="FF0000"/>
                </a:solidFill>
              </a:rPr>
              <a:t>&lt;0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07604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低估了近地表摩擦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07904" y="6021288"/>
            <a:ext cx="198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邊界層太濕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64837" y="3799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12/4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2100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07604" y="3499267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12/5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0330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4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中尺度動力演化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A. </a:t>
            </a:r>
            <a:r>
              <a:rPr lang="zh-TW" altLang="en-US" dirty="0" smtClean="0">
                <a:solidFill>
                  <a:srgbClr val="FFFF00"/>
                </a:solidFill>
              </a:rPr>
              <a:t>降雨演化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/>
              <a:t>使用觀測的雷達回波與</a:t>
            </a:r>
            <a:r>
              <a:rPr lang="en-US" altLang="zh-TW" dirty="0" smtClean="0"/>
              <a:t>WRF</a:t>
            </a:r>
            <a:r>
              <a:rPr lang="zh-TW" altLang="en-US" dirty="0" smtClean="0"/>
              <a:t>模擬的結果作比較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0"/>
            <a:ext cx="7068639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5616" y="2636912"/>
            <a:ext cx="698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對流胞發展於山脈北部至沿岸一帶  與低層位勢不穩定相符合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23728" y="57791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降雨回波更為廣泛接近層狀 逐漸延伸至整個山脈區域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7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</a:rPr>
              <a:t>A. </a:t>
            </a:r>
            <a:r>
              <a:rPr lang="zh-TW" altLang="en-US" dirty="0">
                <a:solidFill>
                  <a:srgbClr val="FFFF00"/>
                </a:solidFill>
              </a:rPr>
              <a:t>降雨演化</a:t>
            </a:r>
            <a:endParaRPr lang="en-US" altLang="zh-TW" dirty="0">
              <a:solidFill>
                <a:srgbClr val="FFFF00"/>
              </a:solidFill>
            </a:endParaRPr>
          </a:p>
          <a:p>
            <a:r>
              <a:rPr lang="en-US" altLang="zh-TW" dirty="0" smtClean="0"/>
              <a:t>12/5 0400 UTC </a:t>
            </a:r>
            <a:r>
              <a:rPr lang="zh-TW" altLang="en-US" dirty="0" smtClean="0"/>
              <a:t>中層槽通過之前  降雨範圍持續增加達到最大程度</a:t>
            </a:r>
            <a:endParaRPr lang="en-US" altLang="zh-TW" dirty="0" smtClean="0"/>
          </a:p>
          <a:p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en-US" altLang="zh-TW" dirty="0" smtClean="0"/>
              <a:t>0800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 中層槽通過 逐漸變為胞狀降雨 模式確實模擬出來降水的演化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980" y="0"/>
            <a:ext cx="6426035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18494" y="2649189"/>
            <a:ext cx="642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中層槽通過前  降雨區域範圍擴大  主要為層狀降水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23728" y="5826418"/>
            <a:ext cx="580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在槽通過後  降雨逐漸變為胞狀降水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3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</a:rPr>
              <a:t>A. </a:t>
            </a:r>
            <a:r>
              <a:rPr lang="zh-TW" altLang="en-US" dirty="0">
                <a:solidFill>
                  <a:srgbClr val="FFFF00"/>
                </a:solidFill>
              </a:rPr>
              <a:t>降雨演化</a:t>
            </a:r>
            <a:endParaRPr lang="en-US" altLang="zh-TW" dirty="0">
              <a:solidFill>
                <a:srgbClr val="FFFF00"/>
              </a:solidFill>
            </a:endParaRPr>
          </a:p>
          <a:p>
            <a:r>
              <a:rPr lang="en-US" altLang="zh-TW" dirty="0" smtClean="0"/>
              <a:t>A-B</a:t>
            </a:r>
            <a:r>
              <a:rPr lang="zh-TW" altLang="en-US" dirty="0" smtClean="0"/>
              <a:t> 的剖面比較 </a:t>
            </a:r>
            <a:endParaRPr lang="en-US" altLang="zh-TW" dirty="0" smtClean="0"/>
          </a:p>
          <a:p>
            <a:r>
              <a:rPr lang="en-US" altLang="zh-TW" dirty="0" smtClean="0"/>
              <a:t>A-B</a:t>
            </a:r>
            <a:r>
              <a:rPr lang="zh-TW" altLang="en-US" dirty="0" smtClean="0"/>
              <a:t> 的剖面是用來說明 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山脈及海岸山脈的降水分布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9" y="21409"/>
            <a:ext cx="8706719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1680" y="27089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可看見有一些局部對流柱在廣泛的降水區域內發展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39946" y="587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降水的區域擴大  同時也在迎風側雷達站附近有非常大的回波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65" y="0"/>
            <a:ext cx="8521099" cy="6858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39552" y="27182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對流柱發展更寬 而中層槽靠近 穩定度降低  這部分模式也有模擬出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58772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部分降水也延伸至了背風側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929"/>
            <a:ext cx="9144000" cy="56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9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進一步說明對流發展的變化</a:t>
            </a:r>
            <a:r>
              <a:rPr lang="zh-TW" altLang="en-US" dirty="0"/>
              <a:t> </a:t>
            </a:r>
            <a:r>
              <a:rPr lang="zh-TW" altLang="en-US" dirty="0" smtClean="0"/>
              <a:t>使用 </a:t>
            </a:r>
            <a:r>
              <a:rPr lang="en-US" altLang="zh-TW" dirty="0" smtClean="0"/>
              <a:t>S-pol</a:t>
            </a:r>
            <a:r>
              <a:rPr lang="zh-TW" altLang="en-US" dirty="0" smtClean="0"/>
              <a:t> 雷達做連續的 </a:t>
            </a:r>
            <a:r>
              <a:rPr lang="en-US" altLang="zh-TW" dirty="0" smtClean="0"/>
              <a:t>RHI</a:t>
            </a:r>
            <a:r>
              <a:rPr lang="zh-TW" altLang="en-US" dirty="0" smtClean="0"/>
              <a:t> 掃描</a:t>
            </a:r>
            <a:endParaRPr lang="en-US" altLang="zh-TW" dirty="0" smtClean="0"/>
          </a:p>
          <a:p>
            <a:r>
              <a:rPr lang="zh-TW" altLang="en-US" dirty="0" smtClean="0"/>
              <a:t>觀察到</a:t>
            </a:r>
            <a:r>
              <a:rPr lang="zh-TW" altLang="en-US" dirty="0"/>
              <a:t>三</a:t>
            </a:r>
            <a:r>
              <a:rPr lang="zh-TW" altLang="en-US" dirty="0" smtClean="0"/>
              <a:t>個強降水胞的移動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398" y="836712"/>
            <a:ext cx="5873204" cy="51258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B.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NOAA</a:t>
            </a:r>
            <a:r>
              <a:rPr lang="zh-TW" altLang="en-US" dirty="0" smtClean="0">
                <a:solidFill>
                  <a:srgbClr val="FFFF00"/>
                </a:solidFill>
              </a:rPr>
              <a:t> 觀測資料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/>
              <a:t>接著是將模擬結果與</a:t>
            </a:r>
            <a:r>
              <a:rPr lang="en-US" altLang="zh-TW" dirty="0" smtClean="0"/>
              <a:t>NOAA</a:t>
            </a:r>
            <a:r>
              <a:rPr lang="zh-TW" altLang="en-US" dirty="0" smtClean="0"/>
              <a:t>的雷達觀測資料做比較  </a:t>
            </a:r>
            <a:r>
              <a:rPr lang="en-US" altLang="zh-TW" dirty="0" smtClean="0">
                <a:solidFill>
                  <a:srgbClr val="FF0000"/>
                </a:solidFill>
              </a:rPr>
              <a:t>2300 – 0200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UTC</a:t>
            </a:r>
          </a:p>
          <a:p>
            <a:r>
              <a:rPr lang="zh-TW" altLang="en-US" dirty="0" smtClean="0"/>
              <a:t>主要是分析風場受到地形阻礙的變化情形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6116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4766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反演自</a:t>
            </a:r>
            <a:r>
              <a:rPr lang="en-US" altLang="zh-TW" b="1" dirty="0" smtClean="0">
                <a:solidFill>
                  <a:srgbClr val="FF0000"/>
                </a:solidFill>
              </a:rPr>
              <a:t>2330–0100 </a:t>
            </a:r>
            <a:r>
              <a:rPr lang="en-US" altLang="zh-TW" b="1" dirty="0">
                <a:solidFill>
                  <a:srgbClr val="FF0000"/>
                </a:solidFill>
              </a:rPr>
              <a:t>UTC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76056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WRF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0030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310852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在迎風面的最大風速 模擬與觀測相似  但 </a:t>
            </a:r>
            <a:r>
              <a:rPr lang="en-US" altLang="zh-TW" b="1" dirty="0" smtClean="0">
                <a:solidFill>
                  <a:srgbClr val="FF0000"/>
                </a:solidFill>
              </a:rPr>
              <a:t>shear layer </a:t>
            </a:r>
            <a:r>
              <a:rPr lang="zh-TW" altLang="en-US" b="1" dirty="0" smtClean="0">
                <a:solidFill>
                  <a:srgbClr val="FF0000"/>
                </a:solidFill>
              </a:rPr>
              <a:t>較淺較弱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0663" y="349014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反演自 </a:t>
            </a:r>
            <a:r>
              <a:rPr lang="en-US" altLang="zh-TW" b="1" dirty="0" smtClean="0">
                <a:solidFill>
                  <a:srgbClr val="FF0000"/>
                </a:solidFill>
              </a:rPr>
              <a:t>0144–0200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20072" y="3477854"/>
            <a:ext cx="2288530" cy="38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WRF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0200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5616" y="61653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在迎風坡的風速到達</a:t>
            </a:r>
            <a:r>
              <a:rPr lang="en-US" altLang="zh-TW" b="1" dirty="0" smtClean="0">
                <a:solidFill>
                  <a:srgbClr val="FF0000"/>
                </a:solidFill>
              </a:rPr>
              <a:t>21-24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m/s  </a:t>
            </a:r>
            <a:r>
              <a:rPr lang="zh-TW" altLang="en-US" b="1" dirty="0" smtClean="0">
                <a:solidFill>
                  <a:srgbClr val="FF0000"/>
                </a:solidFill>
              </a:rPr>
              <a:t>模擬的結果則偏弱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4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C. </a:t>
            </a:r>
            <a:r>
              <a:rPr lang="zh-TW" altLang="en-US" dirty="0">
                <a:solidFill>
                  <a:srgbClr val="FFFF00"/>
                </a:solidFill>
              </a:rPr>
              <a:t>地</a:t>
            </a:r>
            <a:r>
              <a:rPr lang="zh-TW" altLang="en-US" dirty="0" smtClean="0">
                <a:solidFill>
                  <a:srgbClr val="FFFF00"/>
                </a:solidFill>
              </a:rPr>
              <a:t>面降水分布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0"/>
            <a:ext cx="5095503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3528" y="29969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降水最大區域集中於海岸山脈及</a:t>
            </a:r>
            <a:r>
              <a:rPr lang="en-US" altLang="zh-TW" b="1" dirty="0" smtClean="0">
                <a:solidFill>
                  <a:srgbClr val="FF0000"/>
                </a:solidFill>
              </a:rPr>
              <a:t>Cascades</a:t>
            </a:r>
            <a:r>
              <a:rPr lang="zh-TW" altLang="en-US" b="1" dirty="0" smtClean="0">
                <a:solidFill>
                  <a:srgbClr val="FF0000"/>
                </a:solidFill>
              </a:rPr>
              <a:t>迎風面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544" y="62373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模擬的最佳區域也是集中於山區  比起一般模式普遍都高估的情形也較好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b="1" dirty="0" smtClean="0"/>
              <a:t>關鍵字</a:t>
            </a:r>
            <a:endParaRPr lang="en-US" altLang="zh-TW" b="1" dirty="0" smtClean="0"/>
          </a:p>
          <a:p>
            <a:r>
              <a:rPr lang="zh-TW" altLang="en-US" b="1" dirty="0" smtClean="0"/>
              <a:t>前言</a:t>
            </a:r>
            <a:endParaRPr lang="en-US" altLang="zh-TW" b="1" dirty="0" smtClean="0"/>
          </a:p>
          <a:p>
            <a:r>
              <a:rPr lang="zh-TW" altLang="en-US" b="1" dirty="0"/>
              <a:t>前人研究</a:t>
            </a:r>
            <a:endParaRPr lang="en-US" altLang="zh-TW" b="1" dirty="0" smtClean="0"/>
          </a:p>
          <a:p>
            <a:r>
              <a:rPr lang="zh-TW" altLang="en-US" b="1" dirty="0" smtClean="0"/>
              <a:t>觀測資料</a:t>
            </a:r>
            <a:r>
              <a:rPr lang="zh-TW" altLang="en-US" b="1" dirty="0"/>
              <a:t>與</a:t>
            </a:r>
            <a:r>
              <a:rPr lang="zh-TW" altLang="en-US" b="1" dirty="0" smtClean="0"/>
              <a:t>模式設計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綜觀尺度動力演化</a:t>
            </a:r>
            <a:endParaRPr lang="en-US" altLang="zh-TW" b="1" dirty="0" smtClean="0"/>
          </a:p>
          <a:p>
            <a:r>
              <a:rPr lang="zh-TW" altLang="en-US" b="1" dirty="0"/>
              <a:t>中尺度動力</a:t>
            </a:r>
            <a:r>
              <a:rPr lang="zh-TW" altLang="en-US" b="1" dirty="0" smtClean="0"/>
              <a:t>演化</a:t>
            </a:r>
            <a:endParaRPr lang="en-US" altLang="zh-TW" b="1" dirty="0" smtClean="0"/>
          </a:p>
          <a:p>
            <a:r>
              <a:rPr lang="zh-TW" altLang="en-US" b="1" dirty="0"/>
              <a:t>結果</a:t>
            </a:r>
            <a:r>
              <a:rPr lang="zh-TW" altLang="en-US" b="1" dirty="0" smtClean="0"/>
              <a:t>討論</a:t>
            </a:r>
            <a:endParaRPr lang="en-US" altLang="zh-TW" b="1" dirty="0" smtClean="0"/>
          </a:p>
          <a:p>
            <a:r>
              <a:rPr lang="zh-TW" altLang="en-US" b="1" dirty="0"/>
              <a:t>結論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xmlns="" val="42568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結果討論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A.</a:t>
            </a:r>
            <a:r>
              <a:rPr lang="zh-TW" altLang="en-US" dirty="0" smtClean="0">
                <a:solidFill>
                  <a:srgbClr val="FFFF00"/>
                </a:solidFill>
              </a:rPr>
              <a:t> 高解析度回波演化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/>
              <a:t>使用位於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迎風面的 </a:t>
            </a:r>
            <a:r>
              <a:rPr lang="en-US" altLang="zh-TW" dirty="0" smtClean="0"/>
              <a:t>S-pol </a:t>
            </a:r>
            <a:r>
              <a:rPr lang="zh-TW" altLang="en-US" dirty="0" smtClean="0"/>
              <a:t>雷達觀察其降水結構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20" y="-10790"/>
            <a:ext cx="619288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72200" y="412231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1600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-1800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對流胞到達雷達的上空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72200" y="1772816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2000 - 0000 UTC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其結構持續發展加深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199" y="3418210"/>
            <a:ext cx="242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0000 –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0400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 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地形使雲持續加深至</a:t>
            </a:r>
            <a:r>
              <a:rPr lang="en-US" altLang="zh-TW" b="1" dirty="0" smtClean="0">
                <a:solidFill>
                  <a:srgbClr val="FF0000"/>
                </a:solidFill>
              </a:rPr>
              <a:t>5km</a:t>
            </a:r>
            <a:r>
              <a:rPr lang="zh-TW" altLang="en-US" b="1" dirty="0" smtClean="0">
                <a:solidFill>
                  <a:srgbClr val="FF0000"/>
                </a:solidFill>
              </a:rPr>
              <a:t>處  並於</a:t>
            </a:r>
            <a:r>
              <a:rPr lang="en-US" altLang="zh-TW" b="1" dirty="0" smtClean="0">
                <a:solidFill>
                  <a:srgbClr val="FF0000"/>
                </a:solidFill>
              </a:rPr>
              <a:t>3km</a:t>
            </a:r>
            <a:r>
              <a:rPr lang="zh-TW" altLang="en-US" b="1" dirty="0" smtClean="0">
                <a:solidFill>
                  <a:srgbClr val="FF0000"/>
                </a:solidFill>
              </a:rPr>
              <a:t>處回波有明顯的垂直差異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72199" y="52292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0800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許多對流柱開始發展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結果討論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B.</a:t>
            </a:r>
            <a:r>
              <a:rPr lang="zh-TW" altLang="en-US" dirty="0" smtClean="0">
                <a:solidFill>
                  <a:srgbClr val="FFFF00"/>
                </a:solidFill>
              </a:rPr>
              <a:t> 重力波對降雨的影響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/>
              <a:t>使用 </a:t>
            </a:r>
            <a:r>
              <a:rPr lang="en-US" altLang="zh-TW" dirty="0" smtClean="0"/>
              <a:t>WRF </a:t>
            </a:r>
            <a:r>
              <a:rPr lang="zh-TW" altLang="en-US" dirty="0" smtClean="0"/>
              <a:t>模擬</a:t>
            </a:r>
            <a:r>
              <a:rPr lang="zh-TW" altLang="en-US" dirty="0"/>
              <a:t>在</a:t>
            </a:r>
            <a:r>
              <a:rPr lang="zh-TW" altLang="en-US" dirty="0" smtClean="0"/>
              <a:t> </a:t>
            </a:r>
            <a:r>
              <a:rPr lang="en-US" altLang="zh-TW" dirty="0" smtClean="0"/>
              <a:t>Cascades </a:t>
            </a:r>
            <a:r>
              <a:rPr lang="zh-TW" altLang="en-US" dirty="0" smtClean="0"/>
              <a:t>的垂直動量與</a:t>
            </a:r>
            <a:r>
              <a:rPr lang="zh-TW" altLang="en-US" dirty="0"/>
              <a:t>一些較小尺度 </a:t>
            </a:r>
            <a:r>
              <a:rPr lang="en-US" altLang="zh-TW" dirty="0"/>
              <a:t>(10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20</a:t>
            </a:r>
            <a:r>
              <a:rPr lang="zh-TW" altLang="en-US" dirty="0"/>
              <a:t> </a:t>
            </a:r>
            <a:r>
              <a:rPr lang="en-US" altLang="zh-TW" dirty="0"/>
              <a:t>km) </a:t>
            </a:r>
            <a:r>
              <a:rPr lang="zh-TW" altLang="en-US" dirty="0" smtClean="0"/>
              <a:t>的重力波震盪之間的關係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高度為</a:t>
            </a:r>
            <a:r>
              <a:rPr lang="en-US" altLang="zh-TW" dirty="0" smtClean="0"/>
              <a:t>2.4km </a:t>
            </a:r>
            <a:r>
              <a:rPr lang="zh-TW" altLang="en-US" dirty="0" smtClean="0"/>
              <a:t>時間從 </a:t>
            </a:r>
            <a:r>
              <a:rPr lang="en-US" altLang="zh-TW" dirty="0" smtClean="0"/>
              <a:t>12/4 2351 </a:t>
            </a:r>
            <a:r>
              <a:rPr lang="en-US" altLang="zh-TW" dirty="0"/>
              <a:t>UTC </a:t>
            </a:r>
            <a:r>
              <a:rPr lang="en-US" altLang="zh-TW" dirty="0" smtClean="0"/>
              <a:t> -</a:t>
            </a:r>
            <a:r>
              <a:rPr lang="zh-TW" altLang="en-US" dirty="0" smtClean="0"/>
              <a:t> </a:t>
            </a:r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en-US" altLang="zh-TW" dirty="0" smtClean="0"/>
              <a:t>0008 </a:t>
            </a:r>
            <a:r>
              <a:rPr lang="en-US" altLang="zh-TW" dirty="0"/>
              <a:t>UTC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929"/>
            <a:ext cx="9144000" cy="5656142"/>
          </a:xfrm>
          <a:prstGeom prst="rect">
            <a:avLst/>
          </a:prstGeom>
        </p:spPr>
      </p:pic>
      <p:sp>
        <p:nvSpPr>
          <p:cNvPr id="9" name="燕尾形向右箭號 8"/>
          <p:cNvSpPr/>
          <p:nvPr/>
        </p:nvSpPr>
        <p:spPr>
          <a:xfrm rot="16200000">
            <a:off x="3239852" y="3465004"/>
            <a:ext cx="4464496" cy="21602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0"/>
            <a:ext cx="6984776" cy="6858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331640" y="134076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模擬風速平均比觀測值低 </a:t>
            </a:r>
            <a:r>
              <a:rPr lang="en-US" altLang="zh-TW" b="1" dirty="0" smtClean="0">
                <a:solidFill>
                  <a:srgbClr val="FF0000"/>
                </a:solidFill>
              </a:rPr>
              <a:t>3-5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m/s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2924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模式產生了比觀測更多的雲水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03648" y="44371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1.33km </a:t>
            </a:r>
            <a:r>
              <a:rPr lang="zh-TW" altLang="en-US" b="1" dirty="0">
                <a:solidFill>
                  <a:srgbClr val="FF0000"/>
                </a:solidFill>
              </a:rPr>
              <a:t>完整</a:t>
            </a:r>
            <a:r>
              <a:rPr lang="zh-TW" altLang="en-US" b="1" dirty="0" smtClean="0">
                <a:solidFill>
                  <a:srgbClr val="FF0000"/>
                </a:solidFill>
              </a:rPr>
              <a:t>模擬出較小的垂直震盪 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build="allAtOnce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結果</a:t>
            </a:r>
            <a:r>
              <a:rPr lang="zh-TW" altLang="en-US" dirty="0" smtClean="0"/>
              <a:t>討論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再進一步探討其垂直結構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327" y="0"/>
            <a:ext cx="6103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0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結果討論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接著討論地形解析度不同所造成的影響  </a:t>
            </a:r>
            <a:endParaRPr lang="en-US" altLang="zh-TW" dirty="0" smtClean="0"/>
          </a:p>
          <a:p>
            <a:r>
              <a:rPr lang="en-US" altLang="zh-TW" dirty="0" smtClean="0"/>
              <a:t>SMTH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0"/>
            <a:ext cx="56450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79912" y="1988840"/>
            <a:ext cx="324036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309125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修改此部分的地形解析至與</a:t>
            </a:r>
            <a:r>
              <a:rPr lang="en-US" altLang="zh-TW" b="1" dirty="0" smtClean="0">
                <a:solidFill>
                  <a:srgbClr val="FF0000"/>
                </a:solidFill>
              </a:rPr>
              <a:t>12km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domain</a:t>
            </a:r>
            <a:r>
              <a:rPr lang="zh-TW" altLang="en-US" b="1" dirty="0" smtClean="0">
                <a:solidFill>
                  <a:srgbClr val="FF0000"/>
                </a:solidFill>
              </a:rPr>
              <a:t>相同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91680" y="446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2000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–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0200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UTC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91680" y="36450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0200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–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0600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UCT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8625044" cy="6858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139952" y="52292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地形平滑後對迎風面降雨的影響不算大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結果討論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C.</a:t>
            </a:r>
            <a:r>
              <a:rPr lang="zh-TW" altLang="en-US" dirty="0" smtClean="0">
                <a:solidFill>
                  <a:srgbClr val="FFFF00"/>
                </a:solidFill>
              </a:rPr>
              <a:t> 海岸山脈的影響 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/>
              <a:t>這部分探討海岸山脈對於降水所造成的影響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NOCR</a:t>
            </a:r>
            <a:r>
              <a:rPr lang="zh-TW" altLang="en-US" dirty="0" smtClean="0"/>
              <a:t> </a:t>
            </a:r>
            <a:r>
              <a:rPr lang="zh-TW" altLang="en-US" dirty="0"/>
              <a:t>是</a:t>
            </a:r>
            <a:r>
              <a:rPr lang="zh-TW" altLang="en-US" dirty="0" smtClean="0"/>
              <a:t>將海岸山脈部分設定為平地 </a:t>
            </a:r>
            <a:endParaRPr lang="en-US" altLang="zh-TW" dirty="0"/>
          </a:p>
          <a:p>
            <a:r>
              <a:rPr lang="en-US" altLang="zh-TW" dirty="0"/>
              <a:t>N</a:t>
            </a:r>
            <a:r>
              <a:rPr lang="en-US" altLang="zh-TW" dirty="0" smtClean="0"/>
              <a:t>OCRW</a:t>
            </a:r>
            <a:r>
              <a:rPr lang="zh-TW" altLang="en-US" dirty="0" smtClean="0"/>
              <a:t> 是將海岸山脈的部分設為海面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80" y="0"/>
            <a:ext cx="8424239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1560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沿海地帶的降雨 減少了</a:t>
            </a:r>
            <a:r>
              <a:rPr lang="en-US" altLang="zh-TW" b="1" dirty="0" smtClean="0">
                <a:solidFill>
                  <a:srgbClr val="FF0000"/>
                </a:solidFill>
              </a:rPr>
              <a:t>40%-60%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46917" y="11247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而在</a:t>
            </a:r>
            <a:r>
              <a:rPr lang="en-US" altLang="zh-TW" b="1" dirty="0" smtClean="0">
                <a:solidFill>
                  <a:srgbClr val="FF0000"/>
                </a:solidFill>
              </a:rPr>
              <a:t>Cascades</a:t>
            </a:r>
            <a:r>
              <a:rPr lang="zh-TW" altLang="en-US" b="1" dirty="0" smtClean="0">
                <a:solidFill>
                  <a:srgbClr val="FF0000"/>
                </a:solidFill>
              </a:rPr>
              <a:t>迎風面則增加</a:t>
            </a:r>
            <a:r>
              <a:rPr lang="en-US" altLang="zh-TW" b="1" dirty="0" smtClean="0">
                <a:solidFill>
                  <a:srgbClr val="FF0000"/>
                </a:solidFill>
              </a:rPr>
              <a:t>10%-20%</a:t>
            </a:r>
            <a:r>
              <a:rPr lang="zh-TW" altLang="en-US" b="1" dirty="0" smtClean="0">
                <a:solidFill>
                  <a:srgbClr val="FF0000"/>
                </a:solidFill>
              </a:rPr>
              <a:t>的降雨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79" y="0"/>
            <a:ext cx="8528242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55576" y="52384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降雨減少了</a:t>
            </a:r>
            <a:r>
              <a:rPr lang="en-US" altLang="zh-TW" b="1" dirty="0" smtClean="0">
                <a:solidFill>
                  <a:srgbClr val="FF0000"/>
                </a:solidFill>
              </a:rPr>
              <a:t>60-70%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11960" y="17728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山脈區域則增加 </a:t>
            </a:r>
            <a:r>
              <a:rPr lang="en-US" altLang="zh-TW" b="1" dirty="0" smtClean="0">
                <a:solidFill>
                  <a:srgbClr val="FF0000"/>
                </a:solidFill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–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30%</a:t>
            </a:r>
            <a:r>
              <a:rPr lang="zh-TW" altLang="en-US" b="1" dirty="0" smtClean="0">
                <a:solidFill>
                  <a:srgbClr val="FF0000"/>
                </a:solidFill>
              </a:rPr>
              <a:t> 降雨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7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結果討論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四個實驗</a:t>
            </a:r>
            <a:r>
              <a:rPr lang="zh-TW" altLang="en-US" dirty="0" smtClean="0"/>
              <a:t>累積</a:t>
            </a:r>
            <a:r>
              <a:rPr lang="zh-TW" altLang="en-US" dirty="0"/>
              <a:t>雨量的</a:t>
            </a:r>
            <a:r>
              <a:rPr lang="zh-TW" altLang="en-US" dirty="0" smtClean="0"/>
              <a:t>比較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降水垂直結構的比較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0"/>
            <a:ext cx="5616624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319"/>
            <a:ext cx="9144000" cy="65971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36096" y="404664"/>
            <a:ext cx="1080120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64088" y="14755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胞狀對流小幅減弱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2321" y="260648"/>
            <a:ext cx="504056" cy="1872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300192" y="21328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迎風面降雨小幅增加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36096" y="2996952"/>
            <a:ext cx="1080120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076056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對流結構大幅減少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60233" y="2780928"/>
            <a:ext cx="1296144" cy="2160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49411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迎風面產生不少強降水胞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7504" y="53105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12/4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1900 UTC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–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12/5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0600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UTC</a:t>
            </a:r>
            <a:r>
              <a:rPr lang="zh-TW" altLang="en-US" b="1" dirty="0" smtClean="0">
                <a:solidFill>
                  <a:schemeClr val="bg1"/>
                </a:solidFill>
              </a:rPr>
              <a:t> 剖面</a:t>
            </a:r>
            <a:r>
              <a:rPr lang="en-US" altLang="zh-TW" b="1" dirty="0" smtClean="0">
                <a:solidFill>
                  <a:schemeClr val="bg1"/>
                </a:solidFill>
              </a:rPr>
              <a:t>AB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本篇主要是描述了</a:t>
            </a:r>
            <a:r>
              <a:rPr lang="en-US" altLang="zh-TW" dirty="0" smtClean="0"/>
              <a:t>IMPROVE-2</a:t>
            </a:r>
            <a:r>
              <a:rPr lang="zh-TW" altLang="en-US" dirty="0" smtClean="0"/>
              <a:t>期間內的</a:t>
            </a:r>
            <a:r>
              <a:rPr lang="en-US" altLang="zh-TW" dirty="0" smtClean="0"/>
              <a:t>12/4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12/5</a:t>
            </a:r>
            <a:r>
              <a:rPr lang="zh-TW" altLang="en-US" dirty="0" smtClean="0"/>
              <a:t>，有一寒冷不穩定的槽通過時的事件，進行其動力及降水之間共同演進的研究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發展</a:t>
            </a:r>
            <a:r>
              <a:rPr lang="zh-TW" altLang="en-US" dirty="0" smtClean="0"/>
              <a:t>於冷氣團內的槽，伴隨著相對弱的跨阻礙流與熱力分層向</a:t>
            </a:r>
            <a:r>
              <a:rPr lang="en-US" altLang="zh-TW" dirty="0" smtClean="0"/>
              <a:t>Oregon</a:t>
            </a:r>
            <a:r>
              <a:rPr lang="zh-TW" altLang="en-US" dirty="0" smtClean="0"/>
              <a:t>的海岸山脈以及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山脈方向移動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而在沿海地區，由於低層相對的不穩定，以及受到較為平緩的海岸山脈阻礙使得其對流胞發展與增強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在對流胞越過</a:t>
            </a:r>
            <a:r>
              <a:rPr lang="en-US" altLang="zh-TW" dirty="0" smtClean="0"/>
              <a:t>Willamette</a:t>
            </a:r>
            <a:r>
              <a:rPr lang="zh-TW" altLang="en-US" dirty="0" smtClean="0"/>
              <a:t>谷地到達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的迎風面，當上層槽靠近後，降水覆蓋區域及強度都增加，也有部分降水到達了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的背風側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75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WRF</a:t>
            </a:r>
            <a:r>
              <a:rPr lang="zh-TW" altLang="en-US" dirty="0" smtClean="0"/>
              <a:t>模擬的結果上，低估了跨阻礙流</a:t>
            </a:r>
            <a:r>
              <a:rPr lang="en-US" altLang="zh-TW" dirty="0" smtClean="0"/>
              <a:t>(cross-barrier)</a:t>
            </a:r>
            <a:r>
              <a:rPr lang="zh-TW" altLang="en-US" dirty="0" smtClean="0"/>
              <a:t>的強度，不過卻準確的模擬出山脊附近的垂直速度變化</a:t>
            </a:r>
            <a:r>
              <a:rPr lang="en-US" altLang="zh-TW" dirty="0" smtClean="0">
                <a:solidFill>
                  <a:srgbClr val="FF0000"/>
                </a:solidFill>
              </a:rPr>
              <a:t>(~ 1 m/s)</a:t>
            </a:r>
            <a:r>
              <a:rPr lang="zh-TW" altLang="en-US" dirty="0" smtClean="0"/>
              <a:t>，不過在山脊附近的降水卻是過於高估</a:t>
            </a:r>
            <a:endParaRPr lang="en-US" altLang="zh-TW" dirty="0"/>
          </a:p>
          <a:p>
            <a:r>
              <a:rPr lang="zh-TW" altLang="en-US" dirty="0" smtClean="0"/>
              <a:t>而在迎風坡的部分由於有一些對流胞的影響，所以比附近山谷多了約</a:t>
            </a:r>
            <a:r>
              <a:rPr lang="en-US" altLang="zh-TW" dirty="0" smtClean="0"/>
              <a:t>50%</a:t>
            </a:r>
            <a:r>
              <a:rPr lang="zh-TW" altLang="en-US" dirty="0" smtClean="0"/>
              <a:t>的降雨量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在地形的敏感度測試上，將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的地形平滑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使用</a:t>
            </a:r>
            <a:r>
              <a:rPr lang="en-US" altLang="zh-TW" dirty="0" smtClean="0">
                <a:solidFill>
                  <a:srgbClr val="FF0000"/>
                </a:solidFill>
              </a:rPr>
              <a:t>12km</a:t>
            </a:r>
            <a:r>
              <a:rPr lang="zh-TW" altLang="en-US" dirty="0" smtClean="0">
                <a:solidFill>
                  <a:srgbClr val="FF0000"/>
                </a:solidFill>
              </a:rPr>
              <a:t>的解析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，發現山脊附近的降雨影響並不大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減少</a:t>
            </a:r>
            <a:r>
              <a:rPr lang="en-US" altLang="zh-TW" dirty="0" smtClean="0">
                <a:solidFill>
                  <a:srgbClr val="FF0000"/>
                </a:solidFill>
              </a:rPr>
              <a:t>5%)</a:t>
            </a:r>
            <a:r>
              <a:rPr lang="zh-TW" altLang="en-US" dirty="0" smtClean="0"/>
              <a:t>，主要原因是山脊部分的垂直動量本身比較小的緣故</a:t>
            </a:r>
            <a:endParaRPr lang="en-US" altLang="zh-TW" dirty="0" smtClean="0"/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而</a:t>
            </a:r>
            <a:r>
              <a:rPr lang="zh-TW" altLang="en-US" dirty="0" smtClean="0"/>
              <a:t>另一個地形敏感度實驗來看，則發現海岸山脈對於對流胞發展的影響性非常重要，主要有兩個因素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</a:rPr>
              <a:t>a</a:t>
            </a:r>
            <a:r>
              <a:rPr lang="en-US" altLang="zh-TW" dirty="0">
                <a:solidFill>
                  <a:srgbClr val="FFFF00"/>
                </a:solidFill>
              </a:rPr>
              <a:t>. </a:t>
            </a:r>
            <a:r>
              <a:rPr lang="zh-TW" altLang="en-US" dirty="0">
                <a:solidFill>
                  <a:srgbClr val="FFFF00"/>
                </a:solidFill>
              </a:rPr>
              <a:t>地形可使氣流抬升</a:t>
            </a:r>
            <a:endParaRPr lang="en-US" altLang="zh-TW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       </a:t>
            </a:r>
            <a:r>
              <a:rPr lang="en-US" altLang="zh-TW" dirty="0">
                <a:solidFill>
                  <a:srgbClr val="FFFF00"/>
                </a:solidFill>
              </a:rPr>
              <a:t>b.</a:t>
            </a:r>
            <a:r>
              <a:rPr lang="zh-TW" altLang="en-US" dirty="0">
                <a:solidFill>
                  <a:srgbClr val="FFFF00"/>
                </a:solidFill>
              </a:rPr>
              <a:t> 海陸間的摩擦可增加低層輻合</a:t>
            </a:r>
            <a:endParaRPr lang="en-US" altLang="zh-TW" dirty="0" smtClean="0"/>
          </a:p>
          <a:p>
            <a:r>
              <a:rPr lang="zh-TW" altLang="en-US" dirty="0" smtClean="0"/>
              <a:t>則可以藉由</a:t>
            </a:r>
            <a:r>
              <a:rPr lang="en-US" altLang="zh-TW" dirty="0" smtClean="0"/>
              <a:t>NOCR</a:t>
            </a:r>
            <a:r>
              <a:rPr lang="zh-TW" altLang="en-US" dirty="0" smtClean="0"/>
              <a:t>及</a:t>
            </a:r>
            <a:r>
              <a:rPr lang="en-US" altLang="zh-TW" dirty="0" smtClean="0"/>
              <a:t>NOCRW</a:t>
            </a:r>
            <a:r>
              <a:rPr lang="zh-TW" altLang="en-US" dirty="0" smtClean="0"/>
              <a:t>模擬結果看出其影響性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最後，接下來的研究將著重於雲微物理上，其目標是改進對於微物理的參數化，而使降水的預測更加準確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400" dirty="0" smtClean="0"/>
              <a:t>Thank you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</a:t>
            </a:r>
            <a:r>
              <a:rPr lang="zh-TW" altLang="en-US" dirty="0" smtClean="0"/>
              <a:t>  </a:t>
            </a:r>
            <a:r>
              <a:rPr lang="en-US" altLang="zh-TW" dirty="0" smtClean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95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關鍵字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IMPROVE</a:t>
            </a:r>
            <a:r>
              <a:rPr lang="zh-TW" altLang="en-US" dirty="0" smtClean="0">
                <a:solidFill>
                  <a:srgbClr val="FFFF00"/>
                </a:solidFill>
              </a:rPr>
              <a:t> 計畫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Improvement of Microphysical Parameterization through Observational Verification </a:t>
            </a:r>
            <a:r>
              <a:rPr lang="en-US" altLang="zh-TW" dirty="0" smtClean="0">
                <a:solidFill>
                  <a:srgbClr val="FF0000"/>
                </a:solidFill>
              </a:rPr>
              <a:t>Experiment)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目前定量降水預報發展緩慢，有部分原因是由於中尺度模式中微物理參數化仍然不夠良好，為了提高其預報的準確性，必須要發展更好的參數化；所以需要密集且完整的觀測資料作為背景，因此發展出此項計畫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IMPROVE</a:t>
            </a:r>
            <a:r>
              <a:rPr lang="zh-TW" altLang="en-US" dirty="0" smtClean="0"/>
              <a:t>計畫的觀測區域是位於西北太平洋，有兩個期間：第一期是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月至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月，著重於離岸鋒面系統對</a:t>
            </a:r>
            <a:r>
              <a:rPr lang="en-US" altLang="zh-TW" dirty="0" smtClean="0"/>
              <a:t>Washington</a:t>
            </a:r>
            <a:r>
              <a:rPr lang="zh-TW" altLang="en-US" dirty="0" smtClean="0"/>
              <a:t>的降水影響；第二期則是同年的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月至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月，主要是探討</a:t>
            </a:r>
            <a:r>
              <a:rPr lang="en-US" altLang="zh-TW" dirty="0" smtClean="0"/>
              <a:t>Oregon</a:t>
            </a:r>
            <a:r>
              <a:rPr lang="zh-TW" altLang="en-US" dirty="0" smtClean="0"/>
              <a:t>地形產生的降水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密集使用了地面雷達、飛機穿越、探空等各種觀測儀器，獲取各種氣象資訊，提供給微物理參數化發展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060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先前</a:t>
            </a:r>
            <a:r>
              <a:rPr lang="zh-TW" altLang="en-US" dirty="0" smtClean="0"/>
              <a:t>的一些計畫  如 </a:t>
            </a:r>
            <a:r>
              <a:rPr lang="en-US" altLang="zh-TW" dirty="0" err="1" smtClean="0"/>
              <a:t>Mesoscale</a:t>
            </a:r>
            <a:r>
              <a:rPr lang="zh-TW" altLang="en-US" dirty="0" smtClean="0"/>
              <a:t> </a:t>
            </a:r>
            <a:r>
              <a:rPr lang="en-US" altLang="zh-TW" dirty="0" smtClean="0"/>
              <a:t>Alpine </a:t>
            </a:r>
            <a:r>
              <a:rPr lang="en-US" altLang="zh-TW" dirty="0" err="1"/>
              <a:t>Programme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(MAP; </a:t>
            </a:r>
            <a:r>
              <a:rPr lang="en-US" altLang="zh-TW" dirty="0" err="1">
                <a:solidFill>
                  <a:srgbClr val="FF0000"/>
                </a:solidFill>
              </a:rPr>
              <a:t>Bougeault</a:t>
            </a:r>
            <a:r>
              <a:rPr lang="en-US" altLang="zh-TW" dirty="0">
                <a:solidFill>
                  <a:srgbClr val="FF0000"/>
                </a:solidFill>
              </a:rPr>
              <a:t> et al. 2001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IMPROVE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Stoelinga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et al. 2003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latin typeface="+mn-ea"/>
              </a:rPr>
              <a:t>都是</a:t>
            </a:r>
            <a:r>
              <a:rPr lang="zh-TW" altLang="en-US" dirty="0">
                <a:latin typeface="+mn-ea"/>
              </a:rPr>
              <a:t>在</a:t>
            </a:r>
            <a:r>
              <a:rPr lang="zh-TW" altLang="en-US" dirty="0" smtClean="0">
                <a:latin typeface="+mn-ea"/>
              </a:rPr>
              <a:t>收集於複雜地形的動力、雲微物理和降水的詳細數據 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主要是進一步研究 水氣動量 雲物理及地形降水之間的關係 用以改善中尺度模式中的雲物理參數化 希望能加強定量降水的預報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而地形降雨對於穩定度變化以及地形變化相當敏感 同時這也是一個值得研究的領域</a:t>
            </a:r>
            <a:endParaRPr lang="en-US" altLang="zh-TW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而本篇則是著重於</a:t>
            </a:r>
            <a:r>
              <a:rPr lang="en-US" altLang="zh-TW" dirty="0" smtClean="0"/>
              <a:t>IMPROVE-2</a:t>
            </a:r>
            <a:r>
              <a:rPr lang="zh-TW" altLang="en-US" dirty="0" smtClean="0"/>
              <a:t>中</a:t>
            </a:r>
            <a:r>
              <a:rPr lang="en-US" altLang="zh-TW" dirty="0" smtClean="0"/>
              <a:t>12/4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12/5</a:t>
            </a:r>
            <a:r>
              <a:rPr lang="zh-TW" altLang="en-US" dirty="0" smtClean="0"/>
              <a:t> 的強降水事件 進行一連串的探討與模擬</a:t>
            </a:r>
            <a:endParaRPr lang="en-US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近期已有許多分析指出有與許多複雜的物理過程會影響地形降水 如重力波在靜態穩定的環境下 有強低層風切的條件下 會有短暫的上升氣流發展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Houze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Medina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it-IT" altLang="zh-TW" dirty="0" smtClean="0">
                <a:solidFill>
                  <a:srgbClr val="FF0000"/>
                </a:solidFill>
              </a:rPr>
              <a:t>2005</a:t>
            </a:r>
            <a:r>
              <a:rPr lang="it-IT" altLang="zh-TW" dirty="0">
                <a:solidFill>
                  <a:srgbClr val="FF0000"/>
                </a:solidFill>
              </a:rPr>
              <a:t>; Medina et al. 2005</a:t>
            </a:r>
            <a:r>
              <a:rPr lang="it-IT" altLang="zh-TW" dirty="0" smtClean="0">
                <a:solidFill>
                  <a:srgbClr val="FF0000"/>
                </a:solidFill>
              </a:rPr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以及上游處阻礙了流場和迎風面位勢不穩定增強的條件下 會發展出狹長的對流組織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Kirshbaum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dirty="0" err="1">
                <a:solidFill>
                  <a:srgbClr val="FF0000"/>
                </a:solidFill>
              </a:rPr>
              <a:t>Durran</a:t>
            </a:r>
            <a:r>
              <a:rPr lang="en-US" altLang="zh-TW" dirty="0">
                <a:solidFill>
                  <a:srgbClr val="FF0000"/>
                </a:solidFill>
              </a:rPr>
              <a:t> 2005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也進一步使用雷達觀測 研究斜壓波通過複雜地形時的地形降水變化 在</a:t>
            </a:r>
            <a:r>
              <a:rPr lang="en-US" altLang="zh-TW" dirty="0" smtClean="0"/>
              <a:t>MAP</a:t>
            </a:r>
            <a:r>
              <a:rPr lang="zh-TW" altLang="en-US" dirty="0" smtClean="0"/>
              <a:t>的例子中 也觀測到由於對流胞的影響 使得地形降水增強 </a:t>
            </a:r>
            <a:r>
              <a:rPr lang="en-US" altLang="zh-TW" dirty="0">
                <a:solidFill>
                  <a:srgbClr val="FF0000"/>
                </a:solidFill>
              </a:rPr>
              <a:t>(Smith et al. 2003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對於</a:t>
            </a:r>
            <a:r>
              <a:rPr lang="en-US" altLang="zh-TW" dirty="0" smtClean="0"/>
              <a:t>IMPROVE-2</a:t>
            </a:r>
            <a:r>
              <a:rPr lang="zh-TW" altLang="en-US" dirty="0" smtClean="0"/>
              <a:t>事件的研究 先前也已有使用</a:t>
            </a:r>
            <a:r>
              <a:rPr lang="en-US" altLang="zh-TW" dirty="0" smtClean="0"/>
              <a:t>MM5</a:t>
            </a:r>
            <a:r>
              <a:rPr lang="zh-TW" altLang="en-US" dirty="0" smtClean="0"/>
              <a:t>模擬的研究 本次則是再加上其他的觀測資料 使用</a:t>
            </a:r>
            <a:r>
              <a:rPr lang="en-US" altLang="zh-TW" dirty="0" smtClean="0"/>
              <a:t>WRF</a:t>
            </a:r>
            <a:r>
              <a:rPr lang="zh-TW" altLang="en-US" dirty="0" smtClean="0"/>
              <a:t>再次進行模擬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8899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觀測資料來源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IMPROVE-2</a:t>
            </a:r>
            <a:r>
              <a:rPr lang="zh-TW" altLang="en-US" dirty="0" smtClean="0">
                <a:solidFill>
                  <a:srgbClr val="FFFF00"/>
                </a:solidFill>
              </a:rPr>
              <a:t> 計畫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/>
              <a:t>選取資料</a:t>
            </a:r>
            <a:r>
              <a:rPr lang="zh-TW" altLang="en-US" dirty="0" smtClean="0"/>
              <a:t>期間</a:t>
            </a:r>
            <a:r>
              <a:rPr lang="zh-TW" altLang="en-US" dirty="0" smtClean="0"/>
              <a:t>為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12/4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12/5</a:t>
            </a:r>
          </a:p>
          <a:p>
            <a:r>
              <a:rPr lang="en-US" altLang="zh-TW" dirty="0" smtClean="0"/>
              <a:t>NCAR</a:t>
            </a:r>
            <a:r>
              <a:rPr lang="zh-TW" altLang="en-US" dirty="0" smtClean="0"/>
              <a:t> </a:t>
            </a:r>
            <a:r>
              <a:rPr lang="en-US" altLang="zh-TW" dirty="0" smtClean="0"/>
              <a:t>S-band radar </a:t>
            </a:r>
            <a:r>
              <a:rPr lang="zh-TW" altLang="en-US" dirty="0" smtClean="0"/>
              <a:t>於</a:t>
            </a:r>
            <a:r>
              <a:rPr lang="en-US" altLang="zh-TW" dirty="0" smtClean="0"/>
              <a:t>Cascade</a:t>
            </a:r>
            <a:r>
              <a:rPr lang="zh-TW" altLang="en-US" dirty="0" smtClean="0"/>
              <a:t>山脈西側丘陵地帶 </a:t>
            </a:r>
            <a:r>
              <a:rPr lang="zh-TW" altLang="en-US" dirty="0">
                <a:solidFill>
                  <a:srgbClr val="FF0000"/>
                </a:solidFill>
              </a:rPr>
              <a:t>建構</a:t>
            </a:r>
            <a:r>
              <a:rPr lang="zh-TW" altLang="en-US" dirty="0" smtClean="0">
                <a:solidFill>
                  <a:srgbClr val="FF0000"/>
                </a:solidFill>
              </a:rPr>
              <a:t>三維視圖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UW</a:t>
            </a:r>
            <a:r>
              <a:rPr lang="zh-TW" altLang="en-US" dirty="0" smtClean="0"/>
              <a:t> 移動探空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NCAR</a:t>
            </a:r>
            <a:r>
              <a:rPr lang="zh-TW" altLang="en-US" dirty="0" smtClean="0"/>
              <a:t> 綜合探空系統 </a:t>
            </a:r>
            <a:r>
              <a:rPr lang="en-US" altLang="zh-TW" dirty="0" smtClean="0"/>
              <a:t>(ISS)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獲取上游風場及分層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NOAA</a:t>
            </a:r>
            <a:r>
              <a:rPr lang="zh-TW" altLang="en-US" dirty="0" smtClean="0"/>
              <a:t> </a:t>
            </a:r>
            <a:r>
              <a:rPr lang="en-US" altLang="zh-TW" dirty="0" smtClean="0"/>
              <a:t>S-band radar </a:t>
            </a:r>
            <a:r>
              <a:rPr lang="zh-TW" altLang="en-US" dirty="0" smtClean="0"/>
              <a:t>於迎風坡海拔</a:t>
            </a:r>
            <a:r>
              <a:rPr lang="en-US" altLang="zh-TW" dirty="0" smtClean="0"/>
              <a:t>500m</a:t>
            </a:r>
            <a:r>
              <a:rPr lang="zh-TW" altLang="en-US" dirty="0" smtClean="0"/>
              <a:t>處作垂直向掃描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NOAA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UW</a:t>
            </a:r>
            <a:r>
              <a:rPr lang="zh-TW" altLang="en-US" dirty="0" smtClean="0"/>
              <a:t>  飛機穿越獲取雲物理資訊 </a:t>
            </a:r>
            <a:r>
              <a:rPr lang="zh-TW" altLang="en-US" dirty="0" smtClean="0">
                <a:solidFill>
                  <a:srgbClr val="FF0000"/>
                </a:solidFill>
              </a:rPr>
              <a:t>環境風場及溫度濕度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內差至 </a:t>
            </a:r>
            <a:r>
              <a:rPr lang="en-US" altLang="zh-TW" dirty="0" smtClean="0"/>
              <a:t>240km X 170km </a:t>
            </a:r>
            <a:r>
              <a:rPr lang="zh-TW" altLang="en-US" dirty="0" smtClean="0"/>
              <a:t>網格範圍內 </a:t>
            </a:r>
            <a:r>
              <a:rPr lang="zh-TW" altLang="en-US" dirty="0">
                <a:solidFill>
                  <a:srgbClr val="FF0000"/>
                </a:solidFill>
              </a:rPr>
              <a:t>網格</a:t>
            </a:r>
            <a:r>
              <a:rPr lang="zh-TW" altLang="en-US" dirty="0" smtClean="0">
                <a:solidFill>
                  <a:srgbClr val="FF0000"/>
                </a:solidFill>
              </a:rPr>
              <a:t>間距為</a:t>
            </a:r>
            <a:r>
              <a:rPr lang="en-US" altLang="zh-TW" dirty="0" smtClean="0">
                <a:solidFill>
                  <a:srgbClr val="FF0000"/>
                </a:solidFill>
              </a:rPr>
              <a:t>1km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垂直範圍至</a:t>
            </a:r>
            <a:r>
              <a:rPr lang="en-US" altLang="zh-TW" dirty="0" smtClean="0"/>
              <a:t>10km</a:t>
            </a:r>
            <a:r>
              <a:rPr lang="zh-TW" altLang="en-US" dirty="0" smtClean="0"/>
              <a:t>高 </a:t>
            </a:r>
            <a:r>
              <a:rPr lang="zh-TW" altLang="en-US" dirty="0" smtClean="0">
                <a:solidFill>
                  <a:srgbClr val="FF0000"/>
                </a:solidFill>
              </a:rPr>
              <a:t>解析度為</a:t>
            </a:r>
            <a:r>
              <a:rPr lang="en-US" altLang="zh-TW" dirty="0" smtClean="0">
                <a:solidFill>
                  <a:srgbClr val="FF0000"/>
                </a:solidFill>
              </a:rPr>
              <a:t>0.25km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2696"/>
            <a:ext cx="8172400" cy="5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15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模式設計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94848" cy="456510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WRF</a:t>
            </a:r>
            <a:r>
              <a:rPr lang="zh-TW" altLang="en-US" dirty="0" smtClean="0"/>
              <a:t> 版本為</a:t>
            </a:r>
            <a:r>
              <a:rPr lang="en-US" altLang="zh-TW" dirty="0" smtClean="0"/>
              <a:t>2.2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模擬</a:t>
            </a:r>
            <a:r>
              <a:rPr lang="zh-TW" altLang="en-US" dirty="0" smtClean="0"/>
              <a:t>時間為 </a:t>
            </a:r>
            <a:r>
              <a:rPr lang="en-US" altLang="zh-TW" dirty="0" smtClean="0"/>
              <a:t>IMPROVE-2</a:t>
            </a:r>
            <a:r>
              <a:rPr lang="zh-TW" altLang="en-US" dirty="0" smtClean="0"/>
              <a:t> 事件期間 </a:t>
            </a:r>
            <a:r>
              <a:rPr lang="en-US" altLang="zh-TW" dirty="0" smtClean="0"/>
              <a:t>(12/4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12/5)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使用四層巢狀網格 </a:t>
            </a:r>
            <a:r>
              <a:rPr lang="en-US" altLang="zh-TW" dirty="0" smtClean="0"/>
              <a:t>36km – 12km – 4km</a:t>
            </a:r>
            <a:r>
              <a:rPr lang="zh-TW" altLang="en-US" dirty="0" smtClean="0"/>
              <a:t> 設置與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Garvert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et </a:t>
            </a:r>
            <a:r>
              <a:rPr lang="en-US" altLang="zh-TW" dirty="0" smtClean="0">
                <a:solidFill>
                  <a:srgbClr val="FF0000"/>
                </a:solidFill>
              </a:rPr>
              <a:t>al.2005a</a:t>
            </a:r>
            <a:r>
              <a:rPr lang="en-US" altLang="zh-TW" dirty="0">
                <a:solidFill>
                  <a:srgbClr val="FF0000"/>
                </a:solidFill>
              </a:rPr>
              <a:t>; GSM07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相同</a:t>
            </a:r>
            <a:endParaRPr lang="en-US" altLang="zh-TW" dirty="0"/>
          </a:p>
          <a:p>
            <a:r>
              <a:rPr lang="zh-TW" altLang="en-US" dirty="0"/>
              <a:t>而</a:t>
            </a:r>
            <a:r>
              <a:rPr lang="zh-TW" altLang="en-US" dirty="0" smtClean="0"/>
              <a:t>最內層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/>
              <a:t>1.33km </a:t>
            </a:r>
            <a:r>
              <a:rPr lang="zh-TW" altLang="en-US" dirty="0">
                <a:solidFill>
                  <a:srgbClr val="FF0000"/>
                </a:solidFill>
              </a:rPr>
              <a:t>位於</a:t>
            </a:r>
            <a:r>
              <a:rPr lang="en-US" altLang="zh-TW" dirty="0" smtClean="0">
                <a:solidFill>
                  <a:srgbClr val="FF0000"/>
                </a:solidFill>
              </a:rPr>
              <a:t>Oregon</a:t>
            </a:r>
            <a:r>
              <a:rPr lang="zh-TW" altLang="en-US" dirty="0" smtClean="0">
                <a:solidFill>
                  <a:srgbClr val="FF0000"/>
                </a:solidFill>
              </a:rPr>
              <a:t>海岸山脈至</a:t>
            </a:r>
            <a:r>
              <a:rPr lang="zh-TW" altLang="en-US" dirty="0">
                <a:solidFill>
                  <a:srgbClr val="FF0000"/>
                </a:solidFill>
              </a:rPr>
              <a:t>太平洋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垂直</a:t>
            </a:r>
            <a:r>
              <a:rPr lang="zh-TW" altLang="en-US" dirty="0"/>
              <a:t>分</a:t>
            </a:r>
            <a:r>
              <a:rPr lang="zh-TW" altLang="en-US" dirty="0" smtClean="0"/>
              <a:t>層為</a:t>
            </a:r>
            <a:r>
              <a:rPr lang="en-US" altLang="zh-TW" dirty="0" smtClean="0"/>
              <a:t>32</a:t>
            </a:r>
            <a:r>
              <a:rPr lang="zh-TW" altLang="en-US" dirty="0" smtClean="0"/>
              <a:t>層 使用 </a:t>
            </a:r>
            <a:r>
              <a:rPr lang="en-US" altLang="zh-TW" dirty="0" smtClean="0"/>
              <a:t>half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sigma</a:t>
            </a:r>
            <a:r>
              <a:rPr lang="zh-TW" altLang="en-US" dirty="0" smtClean="0"/>
              <a:t> </a:t>
            </a:r>
            <a:r>
              <a:rPr lang="en-US" altLang="zh-TW" dirty="0" smtClean="0"/>
              <a:t>levels</a:t>
            </a:r>
          </a:p>
          <a:p>
            <a:r>
              <a:rPr lang="zh-TW" altLang="en-US" dirty="0" smtClean="0"/>
              <a:t>邊界條件使用</a:t>
            </a:r>
            <a:r>
              <a:rPr lang="en-US" altLang="zh-TW" dirty="0" smtClean="0"/>
              <a:t>NCEP</a:t>
            </a:r>
            <a:r>
              <a:rPr lang="zh-TW" altLang="en-US" dirty="0" smtClean="0"/>
              <a:t>的全球預報系統 </a:t>
            </a:r>
            <a:r>
              <a:rPr lang="en-US" altLang="zh-TW" dirty="0" smtClean="0"/>
              <a:t>6h</a:t>
            </a:r>
            <a:r>
              <a:rPr lang="zh-TW" altLang="en-US" dirty="0"/>
              <a:t> </a:t>
            </a:r>
            <a:r>
              <a:rPr lang="zh-TW" altLang="en-US" dirty="0" smtClean="0"/>
              <a:t>的分析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更新控制模擬使用 </a:t>
            </a:r>
            <a:r>
              <a:rPr lang="en-US" altLang="zh-TW" dirty="0" smtClean="0"/>
              <a:t>Reisner2</a:t>
            </a:r>
            <a:r>
              <a:rPr lang="zh-TW" altLang="en-US" dirty="0" smtClean="0"/>
              <a:t> </a:t>
            </a:r>
            <a:r>
              <a:rPr lang="en-US" altLang="zh-TW" dirty="0" smtClean="0"/>
              <a:t>scheme</a:t>
            </a:r>
            <a:r>
              <a:rPr lang="zh-TW" altLang="en-US" dirty="0" smtClean="0"/>
              <a:t> </a:t>
            </a:r>
            <a:r>
              <a:rPr lang="en-US" altLang="zh-TW" dirty="0">
                <a:solidFill>
                  <a:srgbClr val="FF0000"/>
                </a:solidFill>
              </a:rPr>
              <a:t>(Thompson et al. 2004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 smtClean="0"/>
              <a:t>更新 </a:t>
            </a:r>
            <a:r>
              <a:rPr lang="en-US" altLang="zh-TW" dirty="0" err="1" smtClean="0"/>
              <a:t>Kain</a:t>
            </a:r>
            <a:r>
              <a:rPr lang="en-US" altLang="zh-TW" dirty="0" smtClean="0"/>
              <a:t>–Fritsch</a:t>
            </a:r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(2004)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/>
              <a:t>積雲參數化 </a:t>
            </a:r>
            <a:r>
              <a:rPr lang="en-US" altLang="zh-TW" dirty="0" smtClean="0">
                <a:solidFill>
                  <a:srgbClr val="FF0000"/>
                </a:solidFill>
              </a:rPr>
              <a:t>4km</a:t>
            </a:r>
            <a:r>
              <a:rPr lang="zh-TW" altLang="en-US" dirty="0" smtClean="0">
                <a:solidFill>
                  <a:srgbClr val="FF0000"/>
                </a:solidFill>
              </a:rPr>
              <a:t>及</a:t>
            </a:r>
            <a:r>
              <a:rPr lang="en-US" altLang="zh-TW" dirty="0" smtClean="0">
                <a:solidFill>
                  <a:srgbClr val="FF0000"/>
                </a:solidFill>
              </a:rPr>
              <a:t>1.33km</a:t>
            </a:r>
            <a:r>
              <a:rPr lang="zh-TW" altLang="en-US" dirty="0" smtClean="0">
                <a:solidFill>
                  <a:srgbClr val="FF0000"/>
                </a:solidFill>
              </a:rPr>
              <a:t>關閉積雲參數化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更新 </a:t>
            </a:r>
            <a:r>
              <a:rPr lang="en-US" altLang="zh-TW" dirty="0" smtClean="0"/>
              <a:t>MYJ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Eta Mellor–Yamada–</a:t>
            </a:r>
            <a:r>
              <a:rPr lang="en-US" altLang="zh-TW" dirty="0" err="1" smtClean="0"/>
              <a:t>Janjic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  <a:r>
              <a:rPr lang="zh-TW" altLang="en-US" dirty="0" smtClean="0"/>
              <a:t> 邊界層參數化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12776"/>
            <a:ext cx="6072184" cy="47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9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綜觀</a:t>
            </a:r>
            <a:r>
              <a:rPr lang="zh-TW" altLang="en-US" dirty="0" smtClean="0"/>
              <a:t>尺度</a:t>
            </a:r>
            <a:r>
              <a:rPr lang="zh-TW" altLang="en-US" dirty="0"/>
              <a:t>動力</a:t>
            </a:r>
            <a:r>
              <a:rPr lang="zh-TW" altLang="en-US" dirty="0" smtClean="0"/>
              <a:t>演化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A. </a:t>
            </a:r>
            <a:r>
              <a:rPr lang="zh-TW" altLang="en-US" dirty="0" smtClean="0">
                <a:solidFill>
                  <a:srgbClr val="FFFF00"/>
                </a:solidFill>
              </a:rPr>
              <a:t>上層及地表分析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en-US" altLang="zh-TW" dirty="0" smtClean="0"/>
              <a:t>12/4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zh-TW" altLang="en-US" dirty="0"/>
              <a:t>的期間</a:t>
            </a:r>
            <a:r>
              <a:rPr lang="zh-TW" altLang="en-US" dirty="0" smtClean="0"/>
              <a:t>內 有兩個短波槽通過西北太平洋區域</a:t>
            </a:r>
            <a:endParaRPr lang="en-US" altLang="zh-TW" dirty="0" smtClean="0"/>
          </a:p>
          <a:p>
            <a:r>
              <a:rPr lang="en-US" altLang="zh-TW" dirty="0" smtClean="0"/>
              <a:t>12/4</a:t>
            </a:r>
            <a:r>
              <a:rPr lang="zh-TW" altLang="en-US" dirty="0" smtClean="0"/>
              <a:t> </a:t>
            </a:r>
            <a:r>
              <a:rPr lang="en-US" altLang="zh-TW" dirty="0" smtClean="0"/>
              <a:t>1200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 </a:t>
            </a:r>
            <a:r>
              <a:rPr lang="en-US" altLang="zh-TW" dirty="0" smtClean="0"/>
              <a:t>500mb </a:t>
            </a:r>
            <a:r>
              <a:rPr lang="zh-TW" altLang="en-US" dirty="0" smtClean="0"/>
              <a:t>第一個短波通過模擬區域 </a:t>
            </a:r>
            <a:endParaRPr lang="en-US" altLang="zh-TW" dirty="0" smtClean="0"/>
          </a:p>
          <a:p>
            <a:r>
              <a:rPr lang="zh-TW" altLang="en-US" dirty="0" smtClean="0"/>
              <a:t>另一短波槽在</a:t>
            </a:r>
            <a:r>
              <a:rPr lang="en-US" altLang="zh-TW" dirty="0" smtClean="0"/>
              <a:t>140W</a:t>
            </a:r>
            <a:r>
              <a:rPr lang="zh-TW" altLang="en-US" dirty="0" smtClean="0">
                <a:latin typeface="微軟正黑體"/>
                <a:ea typeface="微軟正黑體"/>
              </a:rPr>
              <a:t>ﾟ並伴隨著</a:t>
            </a:r>
            <a:r>
              <a:rPr lang="en-US" altLang="zh-TW" dirty="0" smtClean="0">
                <a:ea typeface="微軟正黑體"/>
              </a:rPr>
              <a:t>60</a:t>
            </a:r>
            <a:r>
              <a:rPr lang="zh-TW" altLang="en-US" dirty="0" smtClean="0">
                <a:ea typeface="微軟正黑體"/>
              </a:rPr>
              <a:t> </a:t>
            </a:r>
            <a:r>
              <a:rPr lang="en-US" altLang="zh-TW" dirty="0" smtClean="0">
                <a:ea typeface="微軟正黑體"/>
              </a:rPr>
              <a:t>m/s</a:t>
            </a:r>
            <a:r>
              <a:rPr lang="zh-TW" altLang="en-US" dirty="0" smtClean="0">
                <a:latin typeface="微軟正黑體"/>
                <a:ea typeface="微軟正黑體"/>
              </a:rPr>
              <a:t>噴流於</a:t>
            </a:r>
            <a:r>
              <a:rPr lang="en-US" altLang="zh-TW" dirty="0" smtClean="0">
                <a:ea typeface="微軟正黑體"/>
              </a:rPr>
              <a:t>300mb</a:t>
            </a:r>
            <a:r>
              <a:rPr lang="zh-TW" altLang="en-US" dirty="0" smtClean="0">
                <a:latin typeface="微軟正黑體"/>
                <a:ea typeface="微軟正黑體"/>
              </a:rPr>
              <a:t>處</a:t>
            </a:r>
            <a:endParaRPr lang="en-US" altLang="zh-TW" dirty="0">
              <a:latin typeface="微軟正黑體"/>
              <a:ea typeface="微軟正黑體"/>
            </a:endParaRPr>
          </a:p>
          <a:p>
            <a:r>
              <a:rPr lang="zh-TW" altLang="en-US" dirty="0" smtClean="0"/>
              <a:t>開放式</a:t>
            </a:r>
            <a:r>
              <a:rPr lang="zh-TW" altLang="en-US" dirty="0"/>
              <a:t>的胞</a:t>
            </a:r>
            <a:r>
              <a:rPr lang="zh-TW" altLang="en-US" dirty="0" smtClean="0"/>
              <a:t>狀對流</a:t>
            </a:r>
            <a:r>
              <a:rPr lang="zh-TW" altLang="en-US" dirty="0"/>
              <a:t>向東北</a:t>
            </a:r>
            <a:r>
              <a:rPr lang="zh-TW" altLang="en-US" dirty="0" smtClean="0"/>
              <a:t>方</a:t>
            </a:r>
            <a:r>
              <a:rPr lang="zh-TW" altLang="en-US" dirty="0"/>
              <a:t>發展</a:t>
            </a:r>
            <a:r>
              <a:rPr lang="zh-TW" altLang="en-US" dirty="0" smtClean="0"/>
              <a:t> 使得斜壓發展並於短波槽後方產生相對寒冷且不穩定的氣團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en-US" altLang="zh-TW" dirty="0" smtClean="0"/>
              <a:t>0000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 </a:t>
            </a:r>
            <a:r>
              <a:rPr lang="en-US" altLang="zh-TW" dirty="0" smtClean="0"/>
              <a:t>500mb</a:t>
            </a:r>
            <a:r>
              <a:rPr lang="zh-TW" altLang="en-US" dirty="0"/>
              <a:t> </a:t>
            </a:r>
            <a:r>
              <a:rPr lang="zh-TW" altLang="en-US" dirty="0" smtClean="0"/>
              <a:t>觀測到有一槽於西北太平洋岸 而</a:t>
            </a:r>
            <a:r>
              <a:rPr lang="en-US" altLang="zh-TW" dirty="0" smtClean="0"/>
              <a:t>WRF</a:t>
            </a:r>
            <a:r>
              <a:rPr lang="zh-TW" altLang="en-US" dirty="0" smtClean="0"/>
              <a:t>也有模擬出</a:t>
            </a:r>
            <a:endParaRPr lang="en-US" altLang="zh-TW" dirty="0" smtClean="0"/>
          </a:p>
          <a:p>
            <a:r>
              <a:rPr lang="zh-TW" altLang="en-US" dirty="0"/>
              <a:t>由於中</a:t>
            </a:r>
            <a:r>
              <a:rPr lang="zh-TW" altLang="en-US" dirty="0" smtClean="0"/>
              <a:t>高層的雲層遮蔽 使</a:t>
            </a:r>
            <a:r>
              <a:rPr lang="en-US" altLang="zh-TW" b="1" dirty="0" smtClean="0"/>
              <a:t>Oregon</a:t>
            </a:r>
            <a:r>
              <a:rPr lang="zh-TW" altLang="en-US" dirty="0" smtClean="0"/>
              <a:t>海岸雲頂溫度冷卻至 </a:t>
            </a:r>
            <a:r>
              <a:rPr lang="en-US" altLang="zh-TW" dirty="0" smtClean="0"/>
              <a:t>~220K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0"/>
            <a:ext cx="4405023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8609"/>
            <a:ext cx="7663861" cy="614078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52398" y="548680"/>
            <a:ext cx="230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12/5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0000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UTC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500mb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71" y="358609"/>
            <a:ext cx="7908337" cy="614078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52398" y="404664"/>
            <a:ext cx="43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12/4 1200 UTC 500mb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9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綜觀尺度動力演化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en-US" altLang="zh-TW" dirty="0" smtClean="0"/>
              <a:t>0000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在</a:t>
            </a:r>
            <a:r>
              <a:rPr lang="en-US" altLang="zh-TW" dirty="0" smtClean="0"/>
              <a:t>Oregon</a:t>
            </a:r>
            <a:r>
              <a:rPr lang="zh-TW" altLang="en-US" dirty="0" smtClean="0"/>
              <a:t>的中西部區域 觀測及</a:t>
            </a:r>
            <a:r>
              <a:rPr lang="en-US" altLang="zh-TW" dirty="0" smtClean="0"/>
              <a:t>WRF</a:t>
            </a:r>
            <a:r>
              <a:rPr lang="zh-TW" altLang="en-US" dirty="0" smtClean="0"/>
              <a:t>的模擬一致 在地表附近為      </a:t>
            </a:r>
            <a:r>
              <a:rPr lang="en-US" altLang="zh-TW" dirty="0" smtClean="0"/>
              <a:t>5</a:t>
            </a:r>
            <a:r>
              <a:rPr lang="zh-TW" altLang="en-US" dirty="0" smtClean="0"/>
              <a:t> </a:t>
            </a:r>
            <a:r>
              <a:rPr lang="en-US" altLang="zh-TW" dirty="0" smtClean="0"/>
              <a:t>-10</a:t>
            </a:r>
            <a:r>
              <a:rPr lang="zh-TW" altLang="en-US" dirty="0" smtClean="0"/>
              <a:t> </a:t>
            </a:r>
            <a:r>
              <a:rPr lang="en-US" altLang="zh-TW" dirty="0" smtClean="0"/>
              <a:t>m/s</a:t>
            </a:r>
            <a:r>
              <a:rPr lang="zh-TW" altLang="en-US" dirty="0" smtClean="0"/>
              <a:t> 的西南風 </a:t>
            </a:r>
            <a:endParaRPr lang="en-US" altLang="zh-TW" dirty="0" smtClean="0"/>
          </a:p>
          <a:p>
            <a:r>
              <a:rPr lang="zh-TW" altLang="en-US" dirty="0" smtClean="0"/>
              <a:t>而在靠近 </a:t>
            </a:r>
            <a:r>
              <a:rPr lang="en-US" altLang="zh-TW" dirty="0" smtClean="0"/>
              <a:t>Cascades</a:t>
            </a:r>
            <a:r>
              <a:rPr lang="zh-TW" altLang="en-US" dirty="0" smtClean="0"/>
              <a:t> 山脈後則轉為南風 是由於地形的阻隔 以及在 </a:t>
            </a:r>
            <a:r>
              <a:rPr lang="en-US" altLang="zh-TW" dirty="0" smtClean="0"/>
              <a:t>Willamette</a:t>
            </a:r>
            <a:r>
              <a:rPr lang="zh-TW" altLang="en-US" dirty="0" smtClean="0"/>
              <a:t> 谷因為海岸地形所產生的南方氣流會合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12/5</a:t>
            </a:r>
            <a:r>
              <a:rPr lang="zh-TW" altLang="en-US" dirty="0" smtClean="0"/>
              <a:t> </a:t>
            </a:r>
            <a:r>
              <a:rPr lang="en-US" altLang="zh-TW" dirty="0" smtClean="0"/>
              <a:t>1200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 由於</a:t>
            </a:r>
            <a:r>
              <a:rPr lang="en-US" altLang="zh-TW" dirty="0" smtClean="0"/>
              <a:t>500mb</a:t>
            </a:r>
            <a:r>
              <a:rPr lang="zh-TW" altLang="en-US" dirty="0" smtClean="0"/>
              <a:t>的槽軸推進至</a:t>
            </a:r>
            <a:r>
              <a:rPr lang="en-US" altLang="zh-TW" dirty="0" smtClean="0"/>
              <a:t>Oregon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Washington</a:t>
            </a:r>
            <a:r>
              <a:rPr lang="zh-TW" altLang="en-US" dirty="0" smtClean="0"/>
              <a:t> 而</a:t>
            </a:r>
            <a:r>
              <a:rPr lang="en-US" altLang="zh-TW" dirty="0" smtClean="0"/>
              <a:t>850mb</a:t>
            </a:r>
            <a:r>
              <a:rPr lang="zh-TW" altLang="en-US" dirty="0" smtClean="0"/>
              <a:t>的槽也來到了</a:t>
            </a:r>
            <a:r>
              <a:rPr lang="en-US" altLang="zh-TW" dirty="0" smtClean="0"/>
              <a:t>Oregon</a:t>
            </a:r>
            <a:r>
              <a:rPr lang="zh-TW" altLang="en-US" dirty="0" smtClean="0"/>
              <a:t>的東部 產生微弱的冷平流且風向轉為西北西 </a:t>
            </a:r>
            <a:endParaRPr lang="en-US" altLang="zh-TW" dirty="0" smtClean="0"/>
          </a:p>
          <a:p>
            <a:r>
              <a:rPr lang="zh-TW" altLang="en-US" dirty="0" smtClean="0"/>
              <a:t>而 </a:t>
            </a:r>
            <a:r>
              <a:rPr lang="en-US" altLang="zh-TW" dirty="0" smtClean="0"/>
              <a:t>12-h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WRF</a:t>
            </a:r>
            <a:r>
              <a:rPr lang="zh-TW" altLang="en-US" dirty="0" smtClean="0"/>
              <a:t>預報也模擬出槽的位置及流場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-12788"/>
            <a:ext cx="4705055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9" y="1196752"/>
            <a:ext cx="9144000" cy="41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8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2155</TotalTime>
  <Words>2281</Words>
  <Application>Microsoft Office PowerPoint</Application>
  <PresentationFormat>如螢幕大小 (4:3)</PresentationFormat>
  <Paragraphs>224</Paragraphs>
  <Slides>29</Slides>
  <Notes>1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地平線</vt:lpstr>
      <vt:lpstr>IMPROVE-2 期間內於Oregon 海岸山脈 &amp; Cascades的對流動力及地形修改</vt:lpstr>
      <vt:lpstr>大綱</vt:lpstr>
      <vt:lpstr>關鍵字</vt:lpstr>
      <vt:lpstr>前言</vt:lpstr>
      <vt:lpstr>前人研究</vt:lpstr>
      <vt:lpstr>觀測資料來源</vt:lpstr>
      <vt:lpstr>模式設計</vt:lpstr>
      <vt:lpstr>綜觀尺度動力演化</vt:lpstr>
      <vt:lpstr>綜觀尺度動力演化</vt:lpstr>
      <vt:lpstr>綜觀尺度動力演化</vt:lpstr>
      <vt:lpstr>綜觀尺度動力演化</vt:lpstr>
      <vt:lpstr>綜觀尺度動力演化</vt:lpstr>
      <vt:lpstr>綜觀尺度動力演化</vt:lpstr>
      <vt:lpstr>中尺度動力演化</vt:lpstr>
      <vt:lpstr>中尺度動力演化</vt:lpstr>
      <vt:lpstr>中尺度動力演化</vt:lpstr>
      <vt:lpstr>中尺度動力演化</vt:lpstr>
      <vt:lpstr>中尺度動力演化</vt:lpstr>
      <vt:lpstr>中尺度動力演化</vt:lpstr>
      <vt:lpstr>結果討論</vt:lpstr>
      <vt:lpstr>結果討論</vt:lpstr>
      <vt:lpstr>結果討論</vt:lpstr>
      <vt:lpstr>結果討論</vt:lpstr>
      <vt:lpstr>結果討論</vt:lpstr>
      <vt:lpstr>結果討論</vt:lpstr>
      <vt:lpstr>結論</vt:lpstr>
      <vt:lpstr>結論</vt:lpstr>
      <vt:lpstr>結論</vt:lpstr>
      <vt:lpstr>THE 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Kullansama</cp:lastModifiedBy>
  <cp:revision>102</cp:revision>
  <dcterms:modified xsi:type="dcterms:W3CDTF">2011-03-22T01:48:48Z</dcterms:modified>
</cp:coreProperties>
</file>