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7"/>
  </p:notesMasterIdLst>
  <p:sldIdLst>
    <p:sldId id="256" r:id="rId2"/>
    <p:sldId id="270" r:id="rId3"/>
    <p:sldId id="322" r:id="rId4"/>
    <p:sldId id="259" r:id="rId5"/>
    <p:sldId id="262" r:id="rId6"/>
    <p:sldId id="302" r:id="rId7"/>
    <p:sldId id="261" r:id="rId8"/>
    <p:sldId id="303" r:id="rId9"/>
    <p:sldId id="304" r:id="rId10"/>
    <p:sldId id="306" r:id="rId11"/>
    <p:sldId id="307" r:id="rId12"/>
    <p:sldId id="308" r:id="rId13"/>
    <p:sldId id="311" r:id="rId14"/>
    <p:sldId id="312" r:id="rId15"/>
    <p:sldId id="313" r:id="rId16"/>
    <p:sldId id="286" r:id="rId17"/>
    <p:sldId id="314" r:id="rId18"/>
    <p:sldId id="317" r:id="rId19"/>
    <p:sldId id="315" r:id="rId20"/>
    <p:sldId id="319" r:id="rId21"/>
    <p:sldId id="320" r:id="rId22"/>
    <p:sldId id="318" r:id="rId23"/>
    <p:sldId id="284" r:id="rId24"/>
    <p:sldId id="321" r:id="rId25"/>
    <p:sldId id="258" r:id="rId26"/>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7FF"/>
    <a:srgbClr val="00FF00"/>
    <a:srgbClr val="48FF07"/>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85" autoAdjust="0"/>
  </p:normalViewPr>
  <p:slideViewPr>
    <p:cSldViewPr>
      <p:cViewPr>
        <p:scale>
          <a:sx n="60" d="100"/>
          <a:sy n="60" d="100"/>
        </p:scale>
        <p:origin x="-1758" y="-666"/>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B5215-13B3-4F46-BDF8-29F648FF59BF}" type="datetimeFigureOut">
              <a:rPr lang="zh-TW" altLang="en-US" smtClean="0"/>
              <a:pPr/>
              <a:t>2011/3/8</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FD7EB-D277-40E3-B046-113A502BAAF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PBL</a:t>
            </a:r>
            <a:r>
              <a:rPr lang="zh-TW" altLang="en-US" dirty="0" smtClean="0"/>
              <a:t>內入流，</a:t>
            </a:r>
            <a:r>
              <a:rPr lang="en-US" altLang="zh-TW" dirty="0" smtClean="0"/>
              <a:t>PBL</a:t>
            </a:r>
            <a:r>
              <a:rPr lang="zh-TW" altLang="en-US" dirty="0" smtClean="0"/>
              <a:t>上出流（約</a:t>
            </a:r>
            <a:r>
              <a:rPr lang="en-US" altLang="zh-TW" dirty="0" smtClean="0"/>
              <a:t>2km</a:t>
            </a:r>
            <a:r>
              <a:rPr lang="zh-TW" altLang="en-US" dirty="0" smtClean="0"/>
              <a:t>）</a:t>
            </a:r>
            <a:endParaRPr lang="en-US" altLang="zh-TW" dirty="0" smtClean="0"/>
          </a:p>
          <a:p>
            <a:r>
              <a:rPr lang="zh-TW" altLang="en-US" dirty="0" smtClean="0"/>
              <a:t>在迎風面有較強的回波</a:t>
            </a:r>
            <a:r>
              <a:rPr lang="en-US" altLang="zh-TW" dirty="0" smtClean="0"/>
              <a:t>/</a:t>
            </a:r>
            <a:r>
              <a:rPr lang="zh-TW" altLang="en-US" dirty="0" smtClean="0"/>
              <a:t>上升氣流</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北側高層有出流，因為該處有雨帶</a:t>
            </a:r>
            <a:endParaRPr lang="en-US" altLang="zh-TW" dirty="0" smtClean="0"/>
          </a:p>
          <a:p>
            <a:r>
              <a:rPr lang="zh-TW" altLang="en-US" dirty="0" smtClean="0"/>
              <a:t>東側有較強的入流，這是颱風往陸地移動造成的輻合</a:t>
            </a:r>
            <a:endParaRPr lang="en-US" altLang="zh-TW" dirty="0" smtClean="0"/>
          </a:p>
          <a:p>
            <a:r>
              <a:rPr lang="zh-TW" altLang="en-US" dirty="0" smtClean="0"/>
              <a:t>右圖中可以看出有不少局地對流胞</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b="0" dirty="0" smtClean="0">
                <a:solidFill>
                  <a:srgbClr val="FFFF00"/>
                </a:solidFill>
              </a:rPr>
              <a:t>中心</a:t>
            </a:r>
            <a:r>
              <a:rPr lang="en-US" altLang="zh-TW" b="0" dirty="0" smtClean="0">
                <a:solidFill>
                  <a:srgbClr val="FFFF00"/>
                </a:solidFill>
              </a:rPr>
              <a:t>12*12km</a:t>
            </a:r>
            <a:r>
              <a:rPr lang="zh-TW" altLang="en-US" b="0" dirty="0" smtClean="0">
                <a:solidFill>
                  <a:srgbClr val="FFFF00"/>
                </a:solidFill>
              </a:rPr>
              <a:t>平均之結果</a:t>
            </a:r>
            <a:endParaRPr lang="en-US" altLang="zh-TW" b="0" dirty="0" smtClean="0"/>
          </a:p>
          <a:p>
            <a:r>
              <a:rPr lang="zh-TW" altLang="en-US" dirty="0" smtClean="0"/>
              <a:t>登陸過程的</a:t>
            </a:r>
            <a:r>
              <a:rPr lang="en-US" altLang="zh-TW" dirty="0" smtClean="0"/>
              <a:t>18hr</a:t>
            </a:r>
            <a:r>
              <a:rPr lang="zh-TW" altLang="en-US" dirty="0" smtClean="0"/>
              <a:t>變化</a:t>
            </a:r>
            <a:endParaRPr lang="en-US" altLang="zh-TW" dirty="0" smtClean="0"/>
          </a:p>
          <a:p>
            <a:r>
              <a:rPr lang="en-US" altLang="zh-TW" dirty="0" smtClean="0"/>
              <a:t>20-22</a:t>
            </a:r>
            <a:r>
              <a:rPr lang="zh-TW" altLang="en-US" dirty="0" smtClean="0"/>
              <a:t>中層開始有上升運動</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地形造成</a:t>
            </a:r>
            <a:r>
              <a:rPr lang="en-US" altLang="zh-TW" dirty="0" smtClean="0"/>
              <a:t>28-30h</a:t>
            </a:r>
            <a:r>
              <a:rPr lang="zh-TW" altLang="en-US" dirty="0" smtClean="0"/>
              <a:t>時明顯的下沉、輻散運動</a:t>
            </a:r>
          </a:p>
          <a:p>
            <a:r>
              <a:rPr lang="zh-TW" altLang="en-US" dirty="0" smtClean="0"/>
              <a:t>隨後有著近地表</a:t>
            </a:r>
            <a:r>
              <a:rPr lang="en-US" altLang="zh-TW" dirty="0" err="1" smtClean="0"/>
              <a:t>θe</a:t>
            </a:r>
            <a:r>
              <a:rPr lang="zh-TW" altLang="en-US" dirty="0" smtClean="0"/>
              <a:t>的下降，主要是因為水汽的截斷，以及環境</a:t>
            </a:r>
            <a:r>
              <a:rPr lang="en-US" altLang="zh-TW" dirty="0" smtClean="0"/>
              <a:t>low </a:t>
            </a:r>
            <a:r>
              <a:rPr lang="en-US" altLang="zh-TW" dirty="0" err="1" smtClean="0"/>
              <a:t>θe</a:t>
            </a:r>
            <a:r>
              <a:rPr lang="zh-TW" altLang="en-US" dirty="0" smtClean="0"/>
              <a:t>空氣的逸入</a:t>
            </a:r>
            <a:endParaRPr lang="en-US" altLang="zh-TW" dirty="0" smtClean="0"/>
          </a:p>
          <a:p>
            <a:r>
              <a:rPr lang="zh-TW" altLang="en-US" dirty="0" smtClean="0"/>
              <a:t>上升運動將地表低</a:t>
            </a:r>
            <a:r>
              <a:rPr lang="en-US" altLang="zh-TW" dirty="0" err="1" smtClean="0"/>
              <a:t>θe</a:t>
            </a:r>
            <a:r>
              <a:rPr lang="zh-TW" altLang="en-US" dirty="0" smtClean="0"/>
              <a:t>帶上中對流層</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登陸前兩小時，眼牆開始收縮</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16</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登陸前後六小時的</a:t>
            </a:r>
            <a:r>
              <a:rPr lang="en-US" altLang="zh-TW" dirty="0" smtClean="0"/>
              <a:t>Cross Track</a:t>
            </a:r>
            <a:br>
              <a:rPr lang="en-US" altLang="zh-TW" dirty="0" smtClean="0"/>
            </a:br>
            <a:r>
              <a:rPr lang="zh-TW" altLang="en-US" dirty="0" smtClean="0"/>
              <a:t>檢驗眼牆收縮現象是否是因為地形造成：</a:t>
            </a:r>
            <a:endParaRPr lang="en-US" altLang="zh-TW" dirty="0" smtClean="0"/>
          </a:p>
          <a:p>
            <a:r>
              <a:rPr lang="zh-TW" altLang="en-US" dirty="0" smtClean="0"/>
              <a:t>有地形影響的收縮的確較快</a:t>
            </a:r>
            <a:endParaRPr lang="en-US" altLang="zh-TW" dirty="0" smtClean="0"/>
          </a:p>
          <a:p>
            <a:r>
              <a:rPr lang="en-US" altLang="zh-TW" dirty="0" smtClean="0"/>
              <a:t>CTL</a:t>
            </a:r>
            <a:r>
              <a:rPr lang="zh-TW" altLang="en-US" dirty="0" smtClean="0"/>
              <a:t>實驗在</a:t>
            </a:r>
            <a:r>
              <a:rPr lang="en-US" altLang="zh-TW" dirty="0" smtClean="0"/>
              <a:t>TC</a:t>
            </a:r>
            <a:r>
              <a:rPr lang="zh-TW" altLang="en-US" dirty="0" smtClean="0"/>
              <a:t>登陸後切線風在西側眼牆較強，但是強徑向入流是出現在西側，這是因為東側海上有強對流所造成的</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17</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	</a:t>
            </a:r>
            <a:r>
              <a:rPr lang="zh-TW" altLang="en-US" dirty="0" smtClean="0"/>
              <a:t>風眼中心有來自</a:t>
            </a:r>
            <a:r>
              <a:rPr lang="en-US" altLang="zh-TW" dirty="0" smtClean="0"/>
              <a:t>MBL</a:t>
            </a:r>
            <a:r>
              <a:rPr lang="zh-TW" altLang="en-US" dirty="0" smtClean="0"/>
              <a:t>的高</a:t>
            </a:r>
            <a:r>
              <a:rPr lang="en-US" altLang="zh-TW" dirty="0" err="1" smtClean="0"/>
              <a:t>θe</a:t>
            </a:r>
            <a:r>
              <a:rPr lang="zh-TW" altLang="en-US" dirty="0" smtClean="0"/>
              <a:t>空氣，東北側有高</a:t>
            </a:r>
            <a:r>
              <a:rPr lang="en-US" altLang="zh-TW" dirty="0" err="1" smtClean="0"/>
              <a:t>θe</a:t>
            </a:r>
            <a:r>
              <a:rPr lang="zh-TW" altLang="en-US" dirty="0" smtClean="0"/>
              <a:t>的空氣，東南角的空氣等位溫較低</a:t>
            </a:r>
            <a:endParaRPr lang="en-US" altLang="zh-TW" dirty="0" smtClean="0"/>
          </a:p>
          <a:p>
            <a:r>
              <a:rPr lang="zh-TW" altLang="en-US" dirty="0" smtClean="0"/>
              <a:t>登陸後低</a:t>
            </a:r>
            <a:r>
              <a:rPr lang="en-US" altLang="zh-TW" dirty="0" err="1" smtClean="0"/>
              <a:t>θe</a:t>
            </a:r>
            <a:r>
              <a:rPr lang="zh-TW" altLang="en-US" dirty="0" smtClean="0"/>
              <a:t>空氣出現再</a:t>
            </a:r>
            <a:r>
              <a:rPr lang="en-US" altLang="zh-TW" dirty="0" smtClean="0"/>
              <a:t>CMR</a:t>
            </a:r>
            <a:r>
              <a:rPr lang="zh-TW" altLang="en-US" dirty="0" smtClean="0"/>
              <a:t>背風側，並且因為輻合流入中心，破壞眼牆，海上的高</a:t>
            </a:r>
            <a:r>
              <a:rPr lang="en-US" altLang="zh-TW" dirty="0" err="1" smtClean="0"/>
              <a:t>θe</a:t>
            </a:r>
            <a:r>
              <a:rPr lang="zh-TW" altLang="en-US" dirty="0" smtClean="0"/>
              <a:t>讓西側對流發展（基本上海上都可以提供高</a:t>
            </a:r>
            <a:r>
              <a:rPr lang="en-US" altLang="zh-TW" dirty="0" err="1" smtClean="0"/>
              <a:t>θe</a:t>
            </a:r>
            <a:r>
              <a:rPr lang="zh-TW" altLang="en-US" dirty="0" smtClean="0"/>
              <a:t>）</a:t>
            </a:r>
            <a:endParaRPr lang="en-US" altLang="zh-TW" dirty="0" smtClean="0"/>
          </a:p>
          <a:p>
            <a:r>
              <a:rPr lang="en-US" altLang="zh-TW" dirty="0" smtClean="0"/>
              <a:t>	</a:t>
            </a:r>
            <a:r>
              <a:rPr lang="zh-TW" altLang="en-US" dirty="0" smtClean="0"/>
              <a:t>當沒有</a:t>
            </a:r>
            <a:r>
              <a:rPr lang="en-US" altLang="zh-TW" dirty="0" smtClean="0"/>
              <a:t>CMR</a:t>
            </a:r>
            <a:r>
              <a:rPr lang="zh-TW" altLang="en-US" dirty="0" smtClean="0"/>
              <a:t>，</a:t>
            </a:r>
            <a:r>
              <a:rPr lang="en-US" altLang="zh-TW" dirty="0" smtClean="0"/>
              <a:t>CMR</a:t>
            </a:r>
            <a:r>
              <a:rPr lang="zh-TW" altLang="en-US" dirty="0" smtClean="0"/>
              <a:t>東側的低</a:t>
            </a:r>
            <a:r>
              <a:rPr lang="en-US" altLang="zh-TW" dirty="0" err="1" smtClean="0"/>
              <a:t>θe</a:t>
            </a:r>
            <a:r>
              <a:rPr lang="zh-TW" altLang="en-US" dirty="0" smtClean="0"/>
              <a:t>就沒了，其熱力結構跟登陸前差不多，但因沒了</a:t>
            </a:r>
            <a:r>
              <a:rPr lang="en-US" altLang="zh-TW" dirty="0" smtClean="0"/>
              <a:t>CMR</a:t>
            </a:r>
            <a:r>
              <a:rPr lang="zh-TW" altLang="en-US" dirty="0" smtClean="0"/>
              <a:t>，西側的回波也較弱</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21</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ABCE</a:t>
            </a:r>
            <a:r>
              <a:rPr lang="zh-TW" altLang="en-US" dirty="0" smtClean="0"/>
              <a:t>來自較高</a:t>
            </a:r>
            <a:r>
              <a:rPr lang="en-US" altLang="zh-TW" dirty="0" err="1" smtClean="0"/>
              <a:t>θe</a:t>
            </a:r>
            <a:r>
              <a:rPr lang="zh-TW" altLang="en-US" dirty="0" smtClean="0"/>
              <a:t>區，</a:t>
            </a:r>
            <a:r>
              <a:rPr lang="en-US" altLang="zh-TW" dirty="0" smtClean="0"/>
              <a:t>DF</a:t>
            </a:r>
            <a:r>
              <a:rPr lang="zh-TW" altLang="en-US" dirty="0" smtClean="0"/>
              <a:t>則是來自較低的區域</a:t>
            </a:r>
            <a:endParaRPr lang="en-US" altLang="zh-TW" dirty="0" smtClean="0"/>
          </a:p>
          <a:p>
            <a:r>
              <a:rPr lang="zh-TW" altLang="en-US" dirty="0" smtClean="0"/>
              <a:t>主要顯示出低</a:t>
            </a:r>
            <a:r>
              <a:rPr lang="en-US" altLang="zh-TW" dirty="0" err="1" smtClean="0"/>
              <a:t>θe</a:t>
            </a:r>
            <a:r>
              <a:rPr lang="zh-TW" altLang="en-US" dirty="0" smtClean="0"/>
              <a:t>的空氣混合並取代了風眼中高</a:t>
            </a:r>
            <a:r>
              <a:rPr lang="en-US" altLang="zh-TW" dirty="0" err="1" smtClean="0"/>
              <a:t>θe</a:t>
            </a:r>
            <a:r>
              <a:rPr lang="zh-TW" altLang="en-US" dirty="0" smtClean="0"/>
              <a:t>空氣並造成眼牆崩解</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22</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中層平均雷達回波（</a:t>
            </a:r>
            <a:r>
              <a:rPr lang="en-US" altLang="zh-TW" dirty="0" smtClean="0"/>
              <a:t>σ=0.4-0.8</a:t>
            </a:r>
            <a:r>
              <a:rPr lang="zh-TW" altLang="en-US" dirty="0" smtClean="0"/>
              <a:t>）</a:t>
            </a:r>
            <a:endParaRPr lang="en-US" altLang="zh-TW" dirty="0" smtClean="0"/>
          </a:p>
          <a:p>
            <a:r>
              <a:rPr lang="zh-TW" altLang="en-US" dirty="0" smtClean="0"/>
              <a:t>以及低層平均風場（</a:t>
            </a:r>
            <a:r>
              <a:rPr lang="en-US" altLang="zh-TW" dirty="0" smtClean="0"/>
              <a:t>σ=0.7-1.0</a:t>
            </a:r>
            <a:r>
              <a:rPr lang="zh-TW" altLang="en-US" dirty="0" smtClean="0"/>
              <a:t>）</a:t>
            </a:r>
            <a:endParaRPr lang="en-US" altLang="zh-TW" dirty="0" smtClean="0"/>
          </a:p>
          <a:p>
            <a:r>
              <a:rPr lang="zh-TW" altLang="en-US" dirty="0" smtClean="0"/>
              <a:t>兩圈內圈分別為</a:t>
            </a:r>
            <a:r>
              <a:rPr lang="en-US" altLang="zh-TW" dirty="0" smtClean="0"/>
              <a:t>25km/60km</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典型的成熟海洋性</a:t>
            </a:r>
            <a:r>
              <a:rPr lang="en-US" altLang="zh-TW" dirty="0" smtClean="0"/>
              <a:t>TC:</a:t>
            </a:r>
          </a:p>
          <a:p>
            <a:r>
              <a:rPr lang="en-US" altLang="zh-TW" dirty="0" smtClean="0"/>
              <a:t>1.</a:t>
            </a:r>
            <a:r>
              <a:rPr lang="zh-TW" altLang="en-US" dirty="0" smtClean="0"/>
              <a:t>眼牆強回波區內有強上升（最強的上升速度約</a:t>
            </a:r>
            <a:r>
              <a:rPr lang="en-US" altLang="zh-TW" dirty="0" smtClean="0"/>
              <a:t>2.7m/s</a:t>
            </a:r>
            <a:r>
              <a:rPr lang="zh-TW" altLang="en-US" dirty="0" smtClean="0"/>
              <a:t>，出現於</a:t>
            </a:r>
            <a:r>
              <a:rPr lang="en-US" altLang="zh-TW" dirty="0" smtClean="0"/>
              <a:t>z=6km</a:t>
            </a:r>
            <a:r>
              <a:rPr lang="zh-TW" altLang="en-US" dirty="0" smtClean="0"/>
              <a:t>處）</a:t>
            </a:r>
            <a:endParaRPr lang="en-US" altLang="zh-TW" dirty="0" smtClean="0"/>
          </a:p>
          <a:p>
            <a:r>
              <a:rPr lang="en-US" altLang="zh-TW" dirty="0" smtClean="0"/>
              <a:t>2.</a:t>
            </a:r>
            <a:r>
              <a:rPr lang="zh-TW" altLang="en-US" dirty="0" smtClean="0"/>
              <a:t>眼與眼牆間有下沉氣流</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en-US" altLang="zh-TW" dirty="0" smtClean="0"/>
              <a:t>CTL</a:t>
            </a:r>
            <a:r>
              <a:rPr lang="zh-TW" altLang="en-US" dirty="0" smtClean="0"/>
              <a:t>以外的實驗呈現</a:t>
            </a:r>
            <a:r>
              <a:rPr lang="en-US" altLang="zh-TW" dirty="0" smtClean="0"/>
              <a:t>WN-1</a:t>
            </a:r>
            <a:r>
              <a:rPr lang="zh-TW" altLang="en-US" dirty="0" smtClean="0"/>
              <a:t>之分佈，登陸時間的不同也顯示了地形的阻擋效應</a:t>
            </a:r>
            <a:endParaRPr lang="en-US" altLang="zh-TW" dirty="0" smtClean="0"/>
          </a:p>
          <a:p>
            <a:r>
              <a:rPr lang="zh-TW" altLang="en-US" dirty="0" smtClean="0"/>
              <a:t>降雨也多出現於風切下游之左側，這與</a:t>
            </a:r>
            <a:r>
              <a:rPr lang="en-US" altLang="zh-TW" dirty="0" smtClean="0"/>
              <a:t>Black</a:t>
            </a:r>
            <a:r>
              <a:rPr lang="zh-TW" altLang="en-US" dirty="0" smtClean="0"/>
              <a:t>等人於</a:t>
            </a:r>
            <a:r>
              <a:rPr lang="en-US" altLang="zh-TW" dirty="0" smtClean="0"/>
              <a:t>2002</a:t>
            </a:r>
            <a:r>
              <a:rPr lang="zh-TW" altLang="en-US" dirty="0" smtClean="0"/>
              <a:t>提出之理論相同</a:t>
            </a:r>
            <a:endParaRPr lang="en-US" altLang="zh-TW" dirty="0" smtClean="0"/>
          </a:p>
          <a:p>
            <a:r>
              <a:rPr lang="en-US" altLang="zh-TW" dirty="0" smtClean="0"/>
              <a:t>Ocean Run</a:t>
            </a:r>
            <a:r>
              <a:rPr lang="zh-TW" altLang="en-US" dirty="0" smtClean="0"/>
              <a:t>登陸時於眼牆產生較少降雨，顯示地表摩擦之貢獻</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為上一張圖方框中之平均結果</a:t>
            </a:r>
            <a:endParaRPr lang="en-US" altLang="zh-TW" dirty="0" smtClean="0"/>
          </a:p>
          <a:p>
            <a:r>
              <a:rPr lang="en-US" altLang="zh-TW" dirty="0" smtClean="0"/>
              <a:t>4a</a:t>
            </a:r>
            <a:r>
              <a:rPr lang="zh-TW" altLang="en-US" dirty="0" smtClean="0"/>
              <a:t>之眼牆與徑向出流都有向外傾斜的現象，扮演著將水汽向外帶出，使雨帶變寬的角色</a:t>
            </a:r>
            <a:endParaRPr lang="en-US" altLang="zh-TW" dirty="0" smtClean="0"/>
          </a:p>
          <a:p>
            <a:r>
              <a:rPr lang="en-US" altLang="zh-TW" dirty="0" smtClean="0"/>
              <a:t>4b</a:t>
            </a:r>
            <a:r>
              <a:rPr lang="zh-TW" altLang="en-US" dirty="0" smtClean="0"/>
              <a:t>有較強切線風</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685800"/>
            <a:ext cx="5486400" cy="3429000"/>
          </a:xfrm>
        </p:spPr>
      </p:sp>
      <p:sp>
        <p:nvSpPr>
          <p:cNvPr id="3" name="備忘稿版面配置區 2"/>
          <p:cNvSpPr>
            <a:spLocks noGrp="1"/>
          </p:cNvSpPr>
          <p:nvPr>
            <p:ph type="body" idx="1"/>
          </p:nvPr>
        </p:nvSpPr>
        <p:spPr/>
        <p:txBody>
          <a:bodyPr>
            <a:normAutofit/>
          </a:bodyPr>
          <a:lstStyle/>
          <a:p>
            <a:r>
              <a:rPr lang="zh-TW" altLang="en-US" dirty="0" smtClean="0"/>
              <a:t>與上圖同，不過畫不同變數</a:t>
            </a:r>
            <a:endParaRPr lang="en-US" altLang="zh-TW" dirty="0" smtClean="0"/>
          </a:p>
          <a:p>
            <a:r>
              <a:rPr lang="zh-TW" altLang="en-US" dirty="0" smtClean="0"/>
              <a:t>有地形會將低</a:t>
            </a:r>
            <a:r>
              <a:rPr lang="en-US" altLang="zh-TW" dirty="0" err="1" smtClean="0"/>
              <a:t>θe</a:t>
            </a:r>
            <a:r>
              <a:rPr lang="zh-TW" altLang="en-US" dirty="0" smtClean="0"/>
              <a:t>的空氣帶入</a:t>
            </a:r>
            <a:r>
              <a:rPr lang="en-US" altLang="zh-TW" dirty="0" smtClean="0"/>
              <a:t>PBL</a:t>
            </a:r>
            <a:r>
              <a:rPr lang="zh-TW" altLang="en-US" dirty="0" smtClean="0"/>
              <a:t>中</a:t>
            </a:r>
            <a:endParaRPr lang="en-US" altLang="zh-TW" dirty="0" smtClean="0"/>
          </a:p>
          <a:p>
            <a:r>
              <a:rPr lang="en-US" altLang="zh-TW" dirty="0" smtClean="0"/>
              <a:t>NT</a:t>
            </a:r>
            <a:r>
              <a:rPr lang="zh-TW" altLang="en-US" dirty="0" smtClean="0"/>
              <a:t>與</a:t>
            </a:r>
            <a:r>
              <a:rPr lang="en-US" altLang="zh-TW" dirty="0" smtClean="0"/>
              <a:t>Ocean</a:t>
            </a:r>
            <a:r>
              <a:rPr lang="zh-TW" altLang="en-US" dirty="0" smtClean="0"/>
              <a:t>類似，但是</a:t>
            </a:r>
            <a:r>
              <a:rPr lang="en-US" altLang="zh-TW" dirty="0" smtClean="0"/>
              <a:t>Ocean</a:t>
            </a:r>
            <a:r>
              <a:rPr lang="zh-TW" altLang="en-US" dirty="0" smtClean="0"/>
              <a:t>的</a:t>
            </a:r>
            <a:r>
              <a:rPr lang="en-US" altLang="zh-TW" dirty="0" err="1" smtClean="0"/>
              <a:t>θe</a:t>
            </a:r>
            <a:r>
              <a:rPr lang="zh-TW" altLang="en-US" dirty="0" smtClean="0"/>
              <a:t>高了約</a:t>
            </a:r>
            <a:r>
              <a:rPr lang="en-US" altLang="zh-TW" dirty="0" smtClean="0"/>
              <a:t>2-3K</a:t>
            </a:r>
            <a:r>
              <a:rPr lang="zh-TW" altLang="en-US" dirty="0" smtClean="0"/>
              <a:t>，主因是因為有海表面通量</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60"/>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9"/>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27543"/>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4"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2011/3/8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2000" b="-20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64"/>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37DDA7E-8821-4FFD-BD73-5C8A4927B37D}" type="datetimeFigureOut">
              <a:rPr lang="zh-TW" altLang="en-US" smtClean="0"/>
              <a:pPr/>
              <a:t>2011/3/8</a:t>
            </a:fld>
            <a:endParaRPr lang="zh-TW" altLang="en-US"/>
          </a:p>
        </p:txBody>
      </p:sp>
      <p:sp>
        <p:nvSpPr>
          <p:cNvPr id="5" name="頁尾版面配置區 4"/>
          <p:cNvSpPr>
            <a:spLocks noGrp="1"/>
          </p:cNvSpPr>
          <p:nvPr>
            <p:ph type="ftr" sz="quarter" idx="3"/>
          </p:nvPr>
        </p:nvSpPr>
        <p:spPr>
          <a:xfrm>
            <a:off x="3124200" y="5296964"/>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64"/>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C26B826-2400-416C-B836-22A23D7B4AB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b="1" dirty="0" smtClean="0">
                <a:solidFill>
                  <a:srgbClr val="FFFF00"/>
                </a:solidFill>
                <a:latin typeface="微軟正黑體" pitchFamily="34" charset="-120"/>
                <a:ea typeface="微軟正黑體" pitchFamily="34" charset="-120"/>
              </a:rPr>
              <a:t>利用數值模式針對娜莉颱風</a:t>
            </a:r>
            <a:r>
              <a:rPr lang="en-US" altLang="zh-TW" b="1" dirty="0" smtClean="0">
                <a:solidFill>
                  <a:srgbClr val="FFFF00"/>
                </a:solidFill>
                <a:latin typeface="微軟正黑體" pitchFamily="34" charset="-120"/>
                <a:ea typeface="微軟正黑體" pitchFamily="34" charset="-120"/>
              </a:rPr>
              <a:t>(2001)</a:t>
            </a:r>
            <a:r>
              <a:rPr lang="zh-TW" altLang="en-US" b="1" dirty="0" smtClean="0">
                <a:solidFill>
                  <a:srgbClr val="FFFF00"/>
                </a:solidFill>
                <a:latin typeface="微軟正黑體" pitchFamily="34" charset="-120"/>
                <a:ea typeface="微軟正黑體" pitchFamily="34" charset="-120"/>
              </a:rPr>
              <a:t>登陸時之研究　</a:t>
            </a:r>
            <a:r>
              <a:rPr lang="en-US" altLang="zh-TW" b="1" dirty="0" smtClean="0">
                <a:solidFill>
                  <a:srgbClr val="FFFF00"/>
                </a:solidFill>
                <a:latin typeface="微軟正黑體" pitchFamily="34" charset="-120"/>
                <a:ea typeface="微軟正黑體" pitchFamily="34" charset="-120"/>
              </a:rPr>
              <a:t>Part II: </a:t>
            </a:r>
            <a:r>
              <a:rPr lang="zh-TW" altLang="en-US" b="1" dirty="0" smtClean="0">
                <a:solidFill>
                  <a:srgbClr val="FFFF00"/>
                </a:solidFill>
                <a:latin typeface="微軟正黑體" pitchFamily="34" charset="-120"/>
                <a:ea typeface="微軟正黑體" pitchFamily="34" charset="-120"/>
              </a:rPr>
              <a:t>結構改變、地形造成之不對稱性</a:t>
            </a:r>
            <a:endParaRPr lang="zh-TW" altLang="en-US" b="1" dirty="0">
              <a:solidFill>
                <a:srgbClr val="FFFF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899592" y="3557240"/>
            <a:ext cx="7632848" cy="1460500"/>
          </a:xfrm>
        </p:spPr>
        <p:txBody>
          <a:bodyPr>
            <a:normAutofit fontScale="70000" lnSpcReduction="20000"/>
          </a:bodyPr>
          <a:lstStyle/>
          <a:p>
            <a:pPr algn="l"/>
            <a:r>
              <a:rPr lang="en-US" altLang="zh-TW" dirty="0" smtClean="0">
                <a:solidFill>
                  <a:schemeClr val="bg1"/>
                </a:solidFill>
                <a:latin typeface="Calibri" pitchFamily="34" charset="0"/>
                <a:cs typeface="Calibri" pitchFamily="34" charset="0"/>
              </a:rPr>
              <a:t>Yang, M.-J., D.-L. Zhang, X.-D. Tang and Y. Zhang, 2010: </a:t>
            </a:r>
            <a:r>
              <a:rPr lang="zh-TW" altLang="en-US" dirty="0" smtClean="0">
                <a:solidFill>
                  <a:schemeClr val="bg1"/>
                </a:solidFill>
                <a:latin typeface="Calibri" pitchFamily="34" charset="0"/>
                <a:cs typeface="Calibri" pitchFamily="34" charset="0"/>
              </a:rPr>
              <a:t>　　</a:t>
            </a:r>
            <a:endParaRPr lang="en-US" altLang="zh-TW" dirty="0" smtClean="0">
              <a:solidFill>
                <a:schemeClr val="bg1"/>
              </a:solidFill>
              <a:latin typeface="Calibri" pitchFamily="34" charset="0"/>
              <a:cs typeface="Calibri" pitchFamily="34" charset="0"/>
            </a:endParaRP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A Modeling Study of Typhoon </a:t>
            </a:r>
            <a:r>
              <a:rPr lang="en-US" altLang="zh-TW" dirty="0" err="1" smtClean="0">
                <a:solidFill>
                  <a:schemeClr val="bg1"/>
                </a:solidFill>
                <a:latin typeface="Calibri" pitchFamily="34" charset="0"/>
                <a:cs typeface="Calibri" pitchFamily="34" charset="0"/>
              </a:rPr>
              <a:t>Nari</a:t>
            </a:r>
            <a:r>
              <a:rPr lang="en-US" altLang="zh-TW" dirty="0" smtClean="0">
                <a:solidFill>
                  <a:schemeClr val="bg1"/>
                </a:solidFill>
                <a:latin typeface="Calibri" pitchFamily="34" charset="0"/>
                <a:cs typeface="Calibri" pitchFamily="34" charset="0"/>
              </a:rPr>
              <a:t> (2001) at Landfall. </a:t>
            </a: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Part II: Structural Changes and Terrain-Induced Asymmetries</a:t>
            </a:r>
          </a:p>
          <a:p>
            <a:pPr algn="l"/>
            <a:r>
              <a:rPr lang="zh-TW" altLang="en-US" dirty="0" smtClean="0">
                <a:solidFill>
                  <a:schemeClr val="bg1"/>
                </a:solidFill>
                <a:latin typeface="Calibri" pitchFamily="34" charset="0"/>
                <a:cs typeface="Calibri" pitchFamily="34" charset="0"/>
              </a:rPr>
              <a:t>　　</a:t>
            </a:r>
            <a:r>
              <a:rPr lang="en-US" altLang="zh-TW" i="1" dirty="0" smtClean="0">
                <a:solidFill>
                  <a:schemeClr val="bg1"/>
                </a:solidFill>
                <a:latin typeface="Calibri" pitchFamily="34" charset="0"/>
                <a:cs typeface="Calibri" pitchFamily="34" charset="0"/>
              </a:rPr>
              <a:t>J. Geo. Res. –Atmos.</a:t>
            </a:r>
            <a:r>
              <a:rPr lang="en-US" altLang="zh-TW" dirty="0" smtClean="0">
                <a:solidFill>
                  <a:schemeClr val="bg1"/>
                </a:solidFill>
                <a:latin typeface="Calibri" pitchFamily="34" charset="0"/>
                <a:cs typeface="Calibri" pitchFamily="34" charset="0"/>
              </a:rPr>
              <a:t> (Accepted Dec. 2010)</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en-US" altLang="zh-TW" b="1" dirty="0" err="1" smtClean="0">
                <a:solidFill>
                  <a:srgbClr val="FFFF00"/>
                </a:solidFill>
              </a:rPr>
              <a:t>AlongTrack</a:t>
            </a:r>
            <a:r>
              <a:rPr lang="zh-TW" altLang="en-US" b="1" dirty="0" smtClean="0">
                <a:solidFill>
                  <a:srgbClr val="FFFF00"/>
                </a:solidFill>
              </a:rPr>
              <a:t>垂直剖面</a:t>
            </a:r>
            <a:endParaRPr lang="zh-TW" altLang="en-US" dirty="0"/>
          </a:p>
        </p:txBody>
      </p:sp>
      <p:grpSp>
        <p:nvGrpSpPr>
          <p:cNvPr id="8" name="群組 7"/>
          <p:cNvGrpSpPr/>
          <p:nvPr/>
        </p:nvGrpSpPr>
        <p:grpSpPr>
          <a:xfrm>
            <a:off x="46136" y="1762750"/>
            <a:ext cx="8990360" cy="2814380"/>
            <a:chOff x="46136" y="1762750"/>
            <a:chExt cx="8990360" cy="2814380"/>
          </a:xfrm>
        </p:grpSpPr>
        <p:pic>
          <p:nvPicPr>
            <p:cNvPr id="69636" name="Picture 4" descr="fig4-combine"/>
            <p:cNvPicPr>
              <a:picLocks noChangeAspect="1" noChangeArrowheads="1"/>
            </p:cNvPicPr>
            <p:nvPr/>
          </p:nvPicPr>
          <p:blipFill>
            <a:blip r:embed="rId3" cstate="print"/>
            <a:srcRect t="64622"/>
            <a:stretch>
              <a:fillRect/>
            </a:stretch>
          </p:blipFill>
          <p:spPr bwMode="auto">
            <a:xfrm>
              <a:off x="5626248" y="1762750"/>
              <a:ext cx="3410248" cy="2814380"/>
            </a:xfrm>
            <a:prstGeom prst="rect">
              <a:avLst/>
            </a:prstGeom>
            <a:noFill/>
            <a:ln w="9525">
              <a:noFill/>
              <a:miter lim="800000"/>
              <a:headEnd/>
              <a:tailEnd/>
            </a:ln>
          </p:spPr>
        </p:pic>
        <p:pic>
          <p:nvPicPr>
            <p:cNvPr id="69634" name="Picture 2" descr="fig4-combine"/>
            <p:cNvPicPr>
              <a:picLocks noChangeAspect="1" noChangeArrowheads="1"/>
            </p:cNvPicPr>
            <p:nvPr/>
          </p:nvPicPr>
          <p:blipFill>
            <a:blip r:embed="rId3" cstate="print"/>
            <a:srcRect t="32311" r="8076" b="35773"/>
            <a:stretch>
              <a:fillRect/>
            </a:stretch>
          </p:blipFill>
          <p:spPr bwMode="auto">
            <a:xfrm>
              <a:off x="2817936" y="1773821"/>
              <a:ext cx="3134836" cy="2538973"/>
            </a:xfrm>
            <a:prstGeom prst="rect">
              <a:avLst/>
            </a:prstGeom>
            <a:noFill/>
            <a:ln w="9525">
              <a:noFill/>
              <a:miter lim="800000"/>
              <a:headEnd/>
              <a:tailEnd/>
            </a:ln>
          </p:spPr>
        </p:pic>
        <p:pic>
          <p:nvPicPr>
            <p:cNvPr id="69635" name="Picture 3" descr="fig4-combine"/>
            <p:cNvPicPr>
              <a:picLocks noChangeAspect="1" noChangeArrowheads="1"/>
            </p:cNvPicPr>
            <p:nvPr/>
          </p:nvPicPr>
          <p:blipFill>
            <a:blip r:embed="rId3" cstate="print"/>
            <a:srcRect r="8614" b="68084"/>
            <a:stretch>
              <a:fillRect/>
            </a:stretch>
          </p:blipFill>
          <p:spPr bwMode="auto">
            <a:xfrm>
              <a:off x="46136" y="1777380"/>
              <a:ext cx="3116489" cy="2538973"/>
            </a:xfrm>
            <a:prstGeom prst="rect">
              <a:avLst/>
            </a:prstGeom>
            <a:noFill/>
            <a:ln w="9525">
              <a:noFill/>
              <a:miter lim="800000"/>
              <a:headEnd/>
              <a:tailEnd/>
            </a:ln>
          </p:spPr>
        </p:pic>
      </p:grpSp>
      <p:sp>
        <p:nvSpPr>
          <p:cNvPr id="9" name="文字方塊 8"/>
          <p:cNvSpPr txBox="1"/>
          <p:nvPr/>
        </p:nvSpPr>
        <p:spPr>
          <a:xfrm>
            <a:off x="0" y="4514672"/>
            <a:ext cx="2262158" cy="1200329"/>
          </a:xfrm>
          <a:prstGeom prst="rect">
            <a:avLst/>
          </a:prstGeom>
          <a:noFill/>
        </p:spPr>
        <p:txBody>
          <a:bodyPr wrap="none" rtlCol="0">
            <a:spAutoFit/>
          </a:bodyPr>
          <a:lstStyle/>
          <a:p>
            <a:r>
              <a:rPr lang="zh-TW" altLang="en-US" dirty="0" smtClean="0">
                <a:solidFill>
                  <a:schemeClr val="bg1"/>
                </a:solidFill>
                <a:latin typeface="+mj-ea"/>
                <a:ea typeface="+mj-ea"/>
              </a:rPr>
              <a:t>色階：垂直速度</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咖啡色細線：切線風</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黑色粗線：徑向風</a:t>
            </a:r>
          </a:p>
          <a:p>
            <a:endParaRPr lang="zh-TW" altLang="en-US" dirty="0"/>
          </a:p>
        </p:txBody>
      </p:sp>
      <p:cxnSp>
        <p:nvCxnSpPr>
          <p:cNvPr id="11" name="直線接點 10"/>
          <p:cNvCxnSpPr>
            <a:stCxn id="69635" idx="2"/>
          </p:cNvCxnSpPr>
          <p:nvPr/>
        </p:nvCxnSpPr>
        <p:spPr>
          <a:xfrm rot="5400000" flipH="1">
            <a:off x="594570" y="3306542"/>
            <a:ext cx="1530861" cy="488765"/>
          </a:xfrm>
          <a:prstGeom prst="line">
            <a:avLst/>
          </a:prstGeom>
          <a:ln w="38100">
            <a:solidFill>
              <a:srgbClr val="1307FF"/>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83568" y="3073524"/>
            <a:ext cx="504056" cy="1080120"/>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139952" y="3073525"/>
            <a:ext cx="576064" cy="1224136"/>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en-US" altLang="zh-TW" b="1" dirty="0" err="1" smtClean="0">
                <a:solidFill>
                  <a:srgbClr val="FFFF00"/>
                </a:solidFill>
              </a:rPr>
              <a:t>AlongTrack</a:t>
            </a:r>
            <a:r>
              <a:rPr lang="zh-TW" altLang="en-US" b="1" dirty="0" smtClean="0">
                <a:solidFill>
                  <a:srgbClr val="FFFF00"/>
                </a:solidFill>
              </a:rPr>
              <a:t>垂直剖面</a:t>
            </a:r>
            <a:endParaRPr lang="zh-TW" altLang="en-US" dirty="0"/>
          </a:p>
        </p:txBody>
      </p:sp>
      <p:sp>
        <p:nvSpPr>
          <p:cNvPr id="9" name="文字方塊 8"/>
          <p:cNvSpPr txBox="1"/>
          <p:nvPr/>
        </p:nvSpPr>
        <p:spPr>
          <a:xfrm>
            <a:off x="0" y="4514672"/>
            <a:ext cx="3187091" cy="646331"/>
          </a:xfrm>
          <a:prstGeom prst="rect">
            <a:avLst/>
          </a:prstGeom>
          <a:noFill/>
        </p:spPr>
        <p:txBody>
          <a:bodyPr wrap="none" rtlCol="0">
            <a:spAutoFit/>
          </a:bodyPr>
          <a:lstStyle/>
          <a:p>
            <a:r>
              <a:rPr lang="zh-TW" altLang="en-US" dirty="0" smtClean="0">
                <a:solidFill>
                  <a:schemeClr val="bg1"/>
                </a:solidFill>
                <a:latin typeface="+mj-ea"/>
                <a:ea typeface="+mj-ea"/>
              </a:rPr>
              <a:t>色階：</a:t>
            </a:r>
            <a:r>
              <a:rPr lang="en-US" altLang="zh-TW" dirty="0" err="1" smtClean="0">
                <a:solidFill>
                  <a:schemeClr val="bg1"/>
                </a:solidFill>
                <a:latin typeface="+mj-ea"/>
                <a:ea typeface="+mj-ea"/>
              </a:rPr>
              <a:t>θe</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黑色粗線：</a:t>
            </a:r>
            <a:r>
              <a:rPr lang="en-US" altLang="zh-TW" dirty="0" smtClean="0">
                <a:solidFill>
                  <a:schemeClr val="bg1"/>
                </a:solidFill>
                <a:latin typeface="+mj-ea"/>
                <a:ea typeface="+mj-ea"/>
              </a:rPr>
              <a:t>20dBZ</a:t>
            </a:r>
            <a:r>
              <a:rPr lang="zh-TW" altLang="en-US" dirty="0" smtClean="0">
                <a:solidFill>
                  <a:schemeClr val="bg1"/>
                </a:solidFill>
                <a:latin typeface="+mj-ea"/>
                <a:ea typeface="+mj-ea"/>
              </a:rPr>
              <a:t>回波等值線</a:t>
            </a:r>
          </a:p>
        </p:txBody>
      </p:sp>
      <p:grpSp>
        <p:nvGrpSpPr>
          <p:cNvPr id="17" name="群組 16"/>
          <p:cNvGrpSpPr/>
          <p:nvPr/>
        </p:nvGrpSpPr>
        <p:grpSpPr>
          <a:xfrm>
            <a:off x="48178" y="1779247"/>
            <a:ext cx="8969268" cy="2785874"/>
            <a:chOff x="28575" y="1769722"/>
            <a:chExt cx="8969268" cy="2785874"/>
          </a:xfrm>
        </p:grpSpPr>
        <p:pic>
          <p:nvPicPr>
            <p:cNvPr id="70660" name="Picture 4" descr="fig5-combine"/>
            <p:cNvPicPr>
              <a:picLocks noChangeAspect="1" noChangeArrowheads="1"/>
            </p:cNvPicPr>
            <p:nvPr/>
          </p:nvPicPr>
          <p:blipFill>
            <a:blip r:embed="rId3" cstate="print"/>
            <a:srcRect t="64876"/>
            <a:stretch>
              <a:fillRect/>
            </a:stretch>
          </p:blipFill>
          <p:spPr bwMode="auto">
            <a:xfrm>
              <a:off x="5649769" y="1772310"/>
              <a:ext cx="3348074" cy="2783286"/>
            </a:xfrm>
            <a:prstGeom prst="rect">
              <a:avLst/>
            </a:prstGeom>
            <a:noFill/>
            <a:ln w="9525">
              <a:noFill/>
              <a:miter lim="800000"/>
              <a:headEnd/>
              <a:tailEnd/>
            </a:ln>
          </p:spPr>
        </p:pic>
        <p:pic>
          <p:nvPicPr>
            <p:cNvPr id="70658" name="Picture 2" descr="fig5-combine"/>
            <p:cNvPicPr>
              <a:picLocks noChangeAspect="1" noChangeArrowheads="1"/>
            </p:cNvPicPr>
            <p:nvPr/>
          </p:nvPicPr>
          <p:blipFill>
            <a:blip r:embed="rId3" cstate="print"/>
            <a:srcRect t="32438" r="6581" b="35682"/>
            <a:stretch>
              <a:fillRect/>
            </a:stretch>
          </p:blipFill>
          <p:spPr bwMode="auto">
            <a:xfrm>
              <a:off x="2828829" y="1772960"/>
              <a:ext cx="3127719" cy="2526204"/>
            </a:xfrm>
            <a:prstGeom prst="rect">
              <a:avLst/>
            </a:prstGeom>
            <a:noFill/>
            <a:ln w="9525">
              <a:noFill/>
              <a:miter lim="800000"/>
              <a:headEnd/>
              <a:tailEnd/>
            </a:ln>
          </p:spPr>
        </p:pic>
        <p:pic>
          <p:nvPicPr>
            <p:cNvPr id="16" name="Picture 3" descr="fig5-combine"/>
            <p:cNvPicPr>
              <a:picLocks noChangeAspect="1" noChangeArrowheads="1"/>
            </p:cNvPicPr>
            <p:nvPr/>
          </p:nvPicPr>
          <p:blipFill>
            <a:blip r:embed="rId3" cstate="print"/>
            <a:srcRect r="6581" b="68119"/>
            <a:stretch>
              <a:fillRect/>
            </a:stretch>
          </p:blipFill>
          <p:spPr bwMode="auto">
            <a:xfrm>
              <a:off x="28575" y="1769722"/>
              <a:ext cx="3127731" cy="2526277"/>
            </a:xfrm>
            <a:prstGeom prst="rect">
              <a:avLst/>
            </a:prstGeom>
            <a:noFill/>
            <a:ln w="9525">
              <a:noFill/>
              <a:miter lim="800000"/>
              <a:headEnd/>
              <a:tailEnd/>
            </a:ln>
          </p:spPr>
        </p:pic>
      </p:grpSp>
      <p:cxnSp>
        <p:nvCxnSpPr>
          <p:cNvPr id="19" name="直線單箭頭接點 18"/>
          <p:cNvCxnSpPr/>
          <p:nvPr/>
        </p:nvCxnSpPr>
        <p:spPr>
          <a:xfrm rot="5400000">
            <a:off x="719572" y="3469568"/>
            <a:ext cx="64807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092280" y="3001516"/>
            <a:ext cx="64807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283968" y="3001516"/>
            <a:ext cx="64807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切向分佈</a:t>
            </a:r>
            <a:r>
              <a:rPr lang="en-US" altLang="zh-TW" b="1" dirty="0" smtClean="0">
                <a:solidFill>
                  <a:srgbClr val="FFFF00"/>
                </a:solidFill>
              </a:rPr>
              <a:t>@R=25km</a:t>
            </a:r>
            <a:endParaRPr lang="zh-TW" altLang="en-US" dirty="0"/>
          </a:p>
        </p:txBody>
      </p:sp>
      <p:sp>
        <p:nvSpPr>
          <p:cNvPr id="11" name="文字版面配置區 10"/>
          <p:cNvSpPr>
            <a:spLocks noGrp="1"/>
          </p:cNvSpPr>
          <p:nvPr>
            <p:ph idx="1"/>
          </p:nvPr>
        </p:nvSpPr>
        <p:spPr>
          <a:xfrm>
            <a:off x="457200" y="1750160"/>
            <a:ext cx="8229600" cy="3771636"/>
          </a:xfrm>
        </p:spPr>
        <p:txBody>
          <a:bodyPr>
            <a:normAutofit lnSpcReduction="10000"/>
          </a:bodyPr>
          <a:lstStyle/>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400" dirty="0" smtClean="0">
              <a:solidFill>
                <a:schemeClr val="bg1"/>
              </a:solidFill>
              <a:latin typeface="+mj-ea"/>
              <a:ea typeface="+mj-ea"/>
            </a:endParaRPr>
          </a:p>
          <a:p>
            <a:endParaRPr lang="en-US" altLang="zh-TW" sz="2400" dirty="0" smtClean="0">
              <a:solidFill>
                <a:schemeClr val="bg1"/>
              </a:solidFill>
              <a:latin typeface="+mj-ea"/>
              <a:ea typeface="+mj-ea"/>
            </a:endParaRPr>
          </a:p>
          <a:p>
            <a:r>
              <a:rPr lang="zh-TW" altLang="en-US" sz="2400" dirty="0" smtClean="0">
                <a:solidFill>
                  <a:schemeClr val="bg1"/>
                </a:solidFill>
                <a:latin typeface="+mj-ea"/>
                <a:ea typeface="+mj-ea"/>
              </a:rPr>
              <a:t>色階：徑向風</a:t>
            </a:r>
            <a:r>
              <a:rPr lang="en-US" altLang="zh-TW" sz="2400" dirty="0" smtClean="0">
                <a:solidFill>
                  <a:schemeClr val="bg1"/>
                </a:solidFill>
                <a:latin typeface="+mj-ea"/>
                <a:ea typeface="+mj-ea"/>
              </a:rPr>
              <a:t>/</a:t>
            </a:r>
            <a:r>
              <a:rPr lang="zh-TW" altLang="en-US" sz="2400" dirty="0" smtClean="0">
                <a:solidFill>
                  <a:schemeClr val="bg1"/>
                </a:solidFill>
                <a:latin typeface="+mj-ea"/>
                <a:ea typeface="+mj-ea"/>
              </a:rPr>
              <a:t>雷達回波</a:t>
            </a:r>
            <a:endParaRPr lang="en-US" altLang="zh-TW" sz="2400" dirty="0" smtClean="0">
              <a:solidFill>
                <a:schemeClr val="bg1"/>
              </a:solidFill>
              <a:latin typeface="+mj-ea"/>
              <a:ea typeface="+mj-ea"/>
            </a:endParaRPr>
          </a:p>
          <a:p>
            <a:r>
              <a:rPr lang="zh-TW" altLang="en-US" sz="2400" dirty="0" smtClean="0">
                <a:solidFill>
                  <a:schemeClr val="bg1"/>
                </a:solidFill>
                <a:latin typeface="+mj-ea"/>
                <a:ea typeface="+mj-ea"/>
              </a:rPr>
              <a:t>輪廓線：垂直速度</a:t>
            </a:r>
            <a:endParaRPr lang="zh-TW" altLang="en-US" sz="2400" dirty="0">
              <a:solidFill>
                <a:schemeClr val="bg1"/>
              </a:solidFill>
              <a:latin typeface="+mj-ea"/>
              <a:ea typeface="+mj-ea"/>
            </a:endParaRPr>
          </a:p>
        </p:txBody>
      </p:sp>
      <p:grpSp>
        <p:nvGrpSpPr>
          <p:cNvPr id="15" name="群組 14"/>
          <p:cNvGrpSpPr/>
          <p:nvPr/>
        </p:nvGrpSpPr>
        <p:grpSpPr>
          <a:xfrm>
            <a:off x="490480" y="1206036"/>
            <a:ext cx="8185976" cy="3091624"/>
            <a:chOff x="1060188" y="1559875"/>
            <a:chExt cx="6968182" cy="2631696"/>
          </a:xfrm>
        </p:grpSpPr>
        <p:pic>
          <p:nvPicPr>
            <p:cNvPr id="16" name="Picture 2" descr="fig6-1"/>
            <p:cNvPicPr>
              <a:picLocks noChangeAspect="1" noChangeArrowheads="1"/>
            </p:cNvPicPr>
            <p:nvPr/>
          </p:nvPicPr>
          <p:blipFill>
            <a:blip r:embed="rId3" cstate="print"/>
            <a:srcRect l="4683" t="3866" r="4683" b="55415"/>
            <a:stretch>
              <a:fillRect/>
            </a:stretch>
          </p:blipFill>
          <p:spPr bwMode="auto">
            <a:xfrm>
              <a:off x="1061313" y="1559875"/>
              <a:ext cx="6967057" cy="2274908"/>
            </a:xfrm>
            <a:prstGeom prst="rect">
              <a:avLst/>
            </a:prstGeom>
            <a:noFill/>
            <a:ln w="9525">
              <a:noFill/>
              <a:miter lim="800000"/>
              <a:headEnd/>
              <a:tailEnd/>
            </a:ln>
          </p:spPr>
        </p:pic>
        <p:pic>
          <p:nvPicPr>
            <p:cNvPr id="17" name="Picture 2" descr="fig6-1"/>
            <p:cNvPicPr>
              <a:picLocks noChangeAspect="1" noChangeArrowheads="1"/>
            </p:cNvPicPr>
            <p:nvPr/>
          </p:nvPicPr>
          <p:blipFill>
            <a:blip r:embed="rId3" cstate="print"/>
            <a:srcRect l="4683" t="86988" r="4683" b="6444"/>
            <a:stretch>
              <a:fillRect/>
            </a:stretch>
          </p:blipFill>
          <p:spPr bwMode="auto">
            <a:xfrm>
              <a:off x="1060188" y="3824668"/>
              <a:ext cx="6967057" cy="366903"/>
            </a:xfrm>
            <a:prstGeom prst="rect">
              <a:avLst/>
            </a:prstGeom>
            <a:noFill/>
            <a:ln w="9525">
              <a:noFill/>
              <a:miter lim="800000"/>
              <a:headEnd/>
              <a:tailEnd/>
            </a:ln>
          </p:spPr>
        </p:pic>
      </p:grpSp>
      <p:sp>
        <p:nvSpPr>
          <p:cNvPr id="19" name="矩形 18"/>
          <p:cNvSpPr/>
          <p:nvPr/>
        </p:nvSpPr>
        <p:spPr>
          <a:xfrm>
            <a:off x="827584" y="3604876"/>
            <a:ext cx="37444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827584" y="3244836"/>
            <a:ext cx="37444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4860032" y="3001516"/>
            <a:ext cx="3600400" cy="936104"/>
            <a:chOff x="4860032" y="3001516"/>
            <a:chExt cx="3600400" cy="936104"/>
          </a:xfrm>
        </p:grpSpPr>
        <p:sp>
          <p:nvSpPr>
            <p:cNvPr id="9" name="矩形 8"/>
            <p:cNvSpPr/>
            <p:nvPr/>
          </p:nvSpPr>
          <p:spPr>
            <a:xfrm>
              <a:off x="7596336" y="3001516"/>
              <a:ext cx="86409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860032" y="3001516"/>
              <a:ext cx="86409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切向分佈</a:t>
            </a:r>
            <a:r>
              <a:rPr lang="en-US" altLang="zh-TW" b="1" dirty="0" smtClean="0">
                <a:solidFill>
                  <a:srgbClr val="FFFF00"/>
                </a:solidFill>
              </a:rPr>
              <a:t>@R=60km</a:t>
            </a:r>
            <a:endParaRPr lang="zh-TW" altLang="en-US" dirty="0"/>
          </a:p>
        </p:txBody>
      </p:sp>
      <p:sp>
        <p:nvSpPr>
          <p:cNvPr id="11" name="文字版面配置區 10"/>
          <p:cNvSpPr>
            <a:spLocks noGrp="1"/>
          </p:cNvSpPr>
          <p:nvPr>
            <p:ph idx="1"/>
          </p:nvPr>
        </p:nvSpPr>
        <p:spPr>
          <a:xfrm>
            <a:off x="457200" y="1750160"/>
            <a:ext cx="8229600" cy="3771636"/>
          </a:xfrm>
        </p:spPr>
        <p:txBody>
          <a:bodyPr>
            <a:normAutofit lnSpcReduction="10000"/>
          </a:bodyPr>
          <a:lstStyle/>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r>
              <a:rPr lang="zh-TW" altLang="en-US" sz="2400" dirty="0" smtClean="0">
                <a:solidFill>
                  <a:schemeClr val="bg1"/>
                </a:solidFill>
                <a:latin typeface="+mj-ea"/>
                <a:ea typeface="+mj-ea"/>
              </a:rPr>
              <a:t>色階：徑向風</a:t>
            </a:r>
            <a:r>
              <a:rPr lang="en-US" altLang="zh-TW" sz="2400" dirty="0" smtClean="0">
                <a:solidFill>
                  <a:schemeClr val="bg1"/>
                </a:solidFill>
                <a:latin typeface="+mj-ea"/>
                <a:ea typeface="+mj-ea"/>
              </a:rPr>
              <a:t>/</a:t>
            </a:r>
            <a:r>
              <a:rPr lang="zh-TW" altLang="en-US" sz="2400" dirty="0" smtClean="0">
                <a:solidFill>
                  <a:schemeClr val="bg1"/>
                </a:solidFill>
                <a:latin typeface="+mj-ea"/>
                <a:ea typeface="+mj-ea"/>
              </a:rPr>
              <a:t>雷達回波</a:t>
            </a:r>
            <a:endParaRPr lang="en-US" altLang="zh-TW" sz="2400" dirty="0" smtClean="0">
              <a:solidFill>
                <a:schemeClr val="bg1"/>
              </a:solidFill>
              <a:latin typeface="+mj-ea"/>
              <a:ea typeface="+mj-ea"/>
            </a:endParaRPr>
          </a:p>
          <a:p>
            <a:r>
              <a:rPr lang="zh-TW" altLang="en-US" sz="2400" dirty="0" smtClean="0">
                <a:solidFill>
                  <a:schemeClr val="bg1"/>
                </a:solidFill>
                <a:latin typeface="+mj-ea"/>
                <a:ea typeface="+mj-ea"/>
              </a:rPr>
              <a:t>輪廓線：垂直速度</a:t>
            </a:r>
            <a:endParaRPr lang="zh-TW" altLang="en-US" sz="2400" dirty="0">
              <a:solidFill>
                <a:schemeClr val="bg1"/>
              </a:solidFill>
              <a:latin typeface="+mj-ea"/>
              <a:ea typeface="+mj-ea"/>
            </a:endParaRPr>
          </a:p>
        </p:txBody>
      </p:sp>
      <p:pic>
        <p:nvPicPr>
          <p:cNvPr id="7" name="Picture 2" descr="fig6-1"/>
          <p:cNvPicPr>
            <a:picLocks noChangeAspect="1" noChangeArrowheads="1"/>
          </p:cNvPicPr>
          <p:nvPr/>
        </p:nvPicPr>
        <p:blipFill>
          <a:blip r:embed="rId3" cstate="print"/>
          <a:srcRect l="4683" t="44460" r="4683" b="6444"/>
          <a:stretch>
            <a:fillRect/>
          </a:stretch>
        </p:blipFill>
        <p:spPr bwMode="auto">
          <a:xfrm>
            <a:off x="489600" y="1206000"/>
            <a:ext cx="8010578" cy="3153850"/>
          </a:xfrm>
          <a:prstGeom prst="rect">
            <a:avLst/>
          </a:prstGeom>
          <a:noFill/>
          <a:ln w="9525">
            <a:noFill/>
            <a:miter lim="800000"/>
            <a:headEnd/>
            <a:tailEnd/>
          </a:ln>
        </p:spPr>
      </p:pic>
      <p:pic>
        <p:nvPicPr>
          <p:cNvPr id="5" name="Picture 1" descr="fig1-combine-RGB"/>
          <p:cNvPicPr>
            <a:picLocks noChangeAspect="1" noChangeArrowheads="1"/>
          </p:cNvPicPr>
          <p:nvPr/>
        </p:nvPicPr>
        <p:blipFill>
          <a:blip r:embed="rId4" cstate="print"/>
          <a:srcRect t="49994"/>
          <a:stretch>
            <a:fillRect/>
          </a:stretch>
        </p:blipFill>
        <p:spPr bwMode="auto">
          <a:xfrm>
            <a:off x="4932040" y="1201317"/>
            <a:ext cx="3403550" cy="3292475"/>
          </a:xfrm>
          <a:prstGeom prst="rect">
            <a:avLst/>
          </a:prstGeom>
          <a:noFill/>
          <a:ln w="9525">
            <a:noFill/>
            <a:miter lim="800000"/>
            <a:headEnd/>
            <a:tailEnd/>
          </a:ln>
        </p:spPr>
      </p:pic>
      <p:sp>
        <p:nvSpPr>
          <p:cNvPr id="6" name="矩形 5"/>
          <p:cNvSpPr/>
          <p:nvPr/>
        </p:nvSpPr>
        <p:spPr>
          <a:xfrm>
            <a:off x="683568" y="1633364"/>
            <a:ext cx="115212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27584" y="3361556"/>
            <a:ext cx="194421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中心時序變化</a:t>
            </a:r>
            <a:endParaRPr lang="zh-TW" altLang="en-US" dirty="0"/>
          </a:p>
        </p:txBody>
      </p:sp>
      <p:pic>
        <p:nvPicPr>
          <p:cNvPr id="5" name="Picture 2" descr="fig7000"/>
          <p:cNvPicPr>
            <a:picLocks noGrp="1" noChangeAspect="1" noChangeArrowheads="1"/>
          </p:cNvPicPr>
          <p:nvPr>
            <p:ph idx="1"/>
          </p:nvPr>
        </p:nvPicPr>
        <p:blipFill>
          <a:blip r:embed="rId3" cstate="print"/>
          <a:srcRect/>
          <a:stretch>
            <a:fillRect/>
          </a:stretch>
        </p:blipFill>
        <p:spPr bwMode="auto">
          <a:xfrm>
            <a:off x="1979710" y="1112960"/>
            <a:ext cx="5328594" cy="4408836"/>
          </a:xfrm>
          <a:prstGeom prst="rect">
            <a:avLst/>
          </a:prstGeom>
          <a:noFill/>
          <a:ln w="9525">
            <a:noFill/>
            <a:miter lim="800000"/>
            <a:headEnd/>
            <a:tailEnd/>
          </a:ln>
        </p:spPr>
      </p:pic>
      <p:sp>
        <p:nvSpPr>
          <p:cNvPr id="6" name="文字方塊 5"/>
          <p:cNvSpPr txBox="1"/>
          <p:nvPr/>
        </p:nvSpPr>
        <p:spPr>
          <a:xfrm>
            <a:off x="-36512" y="1561357"/>
            <a:ext cx="2031325" cy="646331"/>
          </a:xfrm>
          <a:prstGeom prst="rect">
            <a:avLst/>
          </a:prstGeom>
          <a:noFill/>
        </p:spPr>
        <p:txBody>
          <a:bodyPr wrap="none" rtlCol="0">
            <a:spAutoFit/>
          </a:bodyPr>
          <a:lstStyle/>
          <a:p>
            <a:r>
              <a:rPr lang="zh-TW" altLang="en-US" dirty="0" smtClean="0">
                <a:solidFill>
                  <a:schemeClr val="bg1"/>
                </a:solidFill>
                <a:latin typeface="+mj-ea"/>
                <a:ea typeface="+mj-ea"/>
              </a:rPr>
              <a:t>色階：</a:t>
            </a:r>
            <a:r>
              <a:rPr lang="en-US" altLang="zh-TW" dirty="0" err="1" smtClean="0">
                <a:solidFill>
                  <a:schemeClr val="bg1"/>
                </a:solidFill>
                <a:latin typeface="+mj-ea"/>
                <a:ea typeface="+mj-ea"/>
              </a:rPr>
              <a:t>θe</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輪廓線：水平輻散</a:t>
            </a:r>
            <a:endParaRPr lang="zh-TW" altLang="en-US" dirty="0">
              <a:solidFill>
                <a:schemeClr val="bg1"/>
              </a:solidFill>
              <a:latin typeface="+mj-ea"/>
              <a:ea typeface="+mj-ea"/>
            </a:endParaRPr>
          </a:p>
        </p:txBody>
      </p:sp>
      <p:sp>
        <p:nvSpPr>
          <p:cNvPr id="7" name="矩形 6"/>
          <p:cNvSpPr/>
          <p:nvPr/>
        </p:nvSpPr>
        <p:spPr>
          <a:xfrm>
            <a:off x="2411760" y="985292"/>
            <a:ext cx="864096" cy="4248472"/>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75856" y="985292"/>
            <a:ext cx="504056" cy="4248472"/>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p:nvPr/>
        </p:nvCxnSpPr>
        <p:spPr>
          <a:xfrm flipV="1">
            <a:off x="3779912" y="4801716"/>
            <a:ext cx="936104"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932040" y="4297660"/>
            <a:ext cx="194421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932040" y="985292"/>
            <a:ext cx="504056" cy="4248472"/>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zh-TW" altLang="en-US" sz="2400" dirty="0" smtClean="0">
                <a:solidFill>
                  <a:srgbClr val="FFFF00"/>
                </a:solidFill>
                <a:latin typeface="+mj-ea"/>
                <a:ea typeface="+mj-ea"/>
              </a:rPr>
              <a:t>登陸後渦旋收縮現象</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方位角平均時序變化</a:t>
            </a:r>
            <a:endParaRPr lang="zh-TW" altLang="en-US" dirty="0"/>
          </a:p>
        </p:txBody>
      </p:sp>
      <p:pic>
        <p:nvPicPr>
          <p:cNvPr id="5" name="Picture 1" descr="1vtx"/>
          <p:cNvPicPr>
            <a:picLocks noGrp="1" noChangeAspect="1" noChangeArrowheads="1"/>
          </p:cNvPicPr>
          <p:nvPr>
            <p:ph idx="1"/>
          </p:nvPr>
        </p:nvPicPr>
        <p:blipFill>
          <a:blip r:embed="rId3" cstate="print"/>
          <a:srcRect/>
          <a:stretch>
            <a:fillRect/>
          </a:stretch>
        </p:blipFill>
        <p:spPr bwMode="auto">
          <a:xfrm>
            <a:off x="1835696" y="1310676"/>
            <a:ext cx="5472608" cy="4355136"/>
          </a:xfrm>
          <a:prstGeom prst="rect">
            <a:avLst/>
          </a:prstGeom>
          <a:noFill/>
          <a:ln w="9525">
            <a:noFill/>
            <a:miter lim="800000"/>
            <a:headEnd/>
            <a:tailEnd/>
          </a:ln>
        </p:spPr>
      </p:pic>
      <p:cxnSp>
        <p:nvCxnSpPr>
          <p:cNvPr id="7" name="直線單箭頭接點 6"/>
          <p:cNvCxnSpPr/>
          <p:nvPr/>
        </p:nvCxnSpPr>
        <p:spPr>
          <a:xfrm rot="16200000" flipV="1">
            <a:off x="2195736" y="2713484"/>
            <a:ext cx="1800200"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6512" y="1345332"/>
            <a:ext cx="2031325" cy="1477328"/>
          </a:xfrm>
          <a:prstGeom prst="rect">
            <a:avLst/>
          </a:prstGeom>
          <a:noFill/>
        </p:spPr>
        <p:txBody>
          <a:bodyPr wrap="none" rtlCol="0">
            <a:spAutoFit/>
          </a:bodyPr>
          <a:lstStyle/>
          <a:p>
            <a:r>
              <a:rPr lang="zh-TW" altLang="en-US" dirty="0" smtClean="0">
                <a:solidFill>
                  <a:schemeClr val="bg1"/>
                </a:solidFill>
                <a:latin typeface="+mj-ea"/>
                <a:ea typeface="+mj-ea"/>
              </a:rPr>
              <a:t>實線：</a:t>
            </a:r>
            <a:r>
              <a:rPr lang="en-US" altLang="zh-TW" dirty="0" smtClean="0">
                <a:solidFill>
                  <a:schemeClr val="bg1"/>
                </a:solidFill>
                <a:latin typeface="+mj-ea"/>
                <a:ea typeface="+mj-ea"/>
              </a:rPr>
              <a:t>σ</a:t>
            </a:r>
            <a:r>
              <a:rPr lang="zh-TW" altLang="en-US" dirty="0" smtClean="0">
                <a:solidFill>
                  <a:schemeClr val="bg1"/>
                </a:solidFill>
                <a:latin typeface="+mj-ea"/>
                <a:ea typeface="+mj-ea"/>
              </a:rPr>
              <a:t>＝</a:t>
            </a:r>
            <a:r>
              <a:rPr lang="en-US" altLang="zh-TW" dirty="0" smtClean="0">
                <a:solidFill>
                  <a:schemeClr val="bg1"/>
                </a:solidFill>
                <a:latin typeface="+mj-ea"/>
                <a:ea typeface="+mj-ea"/>
              </a:rPr>
              <a:t>0.7</a:t>
            </a:r>
            <a:r>
              <a:rPr lang="zh-TW" altLang="en-US" dirty="0" smtClean="0">
                <a:solidFill>
                  <a:schemeClr val="bg1"/>
                </a:solidFill>
                <a:latin typeface="+mj-ea"/>
                <a:ea typeface="+mj-ea"/>
              </a:rPr>
              <a:t>垂直</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　　　速度</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虛線：徑向風速</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陰影：相對切線</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　　　風速</a:t>
            </a:r>
            <a:endParaRPr lang="en-US" altLang="zh-TW" dirty="0" smtClean="0">
              <a:solidFill>
                <a:schemeClr val="bg1"/>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地形影響</a:t>
            </a:r>
            <a:endParaRPr lang="zh-TW" altLang="en-US" dirty="0"/>
          </a:p>
        </p:txBody>
      </p:sp>
      <p:grpSp>
        <p:nvGrpSpPr>
          <p:cNvPr id="25" name="群組 24"/>
          <p:cNvGrpSpPr/>
          <p:nvPr/>
        </p:nvGrpSpPr>
        <p:grpSpPr>
          <a:xfrm>
            <a:off x="2" y="1633365"/>
            <a:ext cx="9125679" cy="2950819"/>
            <a:chOff x="0" y="1633364"/>
            <a:chExt cx="9125679" cy="2950819"/>
          </a:xfrm>
        </p:grpSpPr>
        <p:grpSp>
          <p:nvGrpSpPr>
            <p:cNvPr id="86030" name="Group 14"/>
            <p:cNvGrpSpPr>
              <a:grpSpLocks noChangeAspect="1"/>
            </p:cNvGrpSpPr>
            <p:nvPr/>
          </p:nvGrpSpPr>
          <p:grpSpPr bwMode="auto">
            <a:xfrm>
              <a:off x="5848398" y="1931684"/>
              <a:ext cx="3277281" cy="2652499"/>
              <a:chOff x="3103" y="9172"/>
              <a:chExt cx="5841" cy="4207"/>
            </a:xfrm>
          </p:grpSpPr>
          <p:pic>
            <p:nvPicPr>
              <p:cNvPr id="86031" name="Picture 15" descr="fig9-b-colorchange2"/>
              <p:cNvPicPr>
                <a:picLocks noChangeAspect="1" noChangeArrowheads="1"/>
              </p:cNvPicPr>
              <p:nvPr/>
            </p:nvPicPr>
            <p:blipFill>
              <a:blip r:embed="rId3" cstate="print"/>
              <a:srcRect t="62764"/>
              <a:stretch>
                <a:fillRect/>
              </a:stretch>
            </p:blipFill>
            <p:spPr bwMode="auto">
              <a:xfrm>
                <a:off x="3103" y="9172"/>
                <a:ext cx="5841" cy="4207"/>
              </a:xfrm>
              <a:prstGeom prst="rect">
                <a:avLst/>
              </a:prstGeom>
              <a:noFill/>
              <a:ln w="9525">
                <a:noFill/>
                <a:miter lim="800000"/>
                <a:headEnd/>
                <a:tailEnd/>
              </a:ln>
            </p:spPr>
          </p:pic>
          <p:sp>
            <p:nvSpPr>
              <p:cNvPr id="86033" name="Text Box 17"/>
              <p:cNvSpPr txBox="1">
                <a:spLocks noChangeArrowheads="1"/>
              </p:cNvSpPr>
              <p:nvPr/>
            </p:nvSpPr>
            <p:spPr bwMode="auto">
              <a:xfrm>
                <a:off x="3675" y="9337"/>
                <a:ext cx="3524" cy="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(c)</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86024" name="Group 8"/>
            <p:cNvGrpSpPr>
              <a:grpSpLocks/>
            </p:cNvGrpSpPr>
            <p:nvPr/>
          </p:nvGrpSpPr>
          <p:grpSpPr bwMode="auto">
            <a:xfrm>
              <a:off x="2915816" y="1927685"/>
              <a:ext cx="3250910" cy="2236370"/>
              <a:chOff x="3275" y="5183"/>
              <a:chExt cx="5794" cy="3547"/>
            </a:xfrm>
          </p:grpSpPr>
          <p:pic>
            <p:nvPicPr>
              <p:cNvPr id="86025" name="Picture 9" descr="fig9-b-colorchange2"/>
              <p:cNvPicPr>
                <a:picLocks noChangeAspect="1" noChangeArrowheads="1"/>
              </p:cNvPicPr>
              <p:nvPr/>
            </p:nvPicPr>
            <p:blipFill>
              <a:blip r:embed="rId3" cstate="print"/>
              <a:srcRect t="31149" r="798" b="37460"/>
              <a:stretch>
                <a:fillRect/>
              </a:stretch>
            </p:blipFill>
            <p:spPr bwMode="auto">
              <a:xfrm>
                <a:off x="3275" y="5183"/>
                <a:ext cx="5794" cy="3547"/>
              </a:xfrm>
              <a:prstGeom prst="rect">
                <a:avLst/>
              </a:prstGeom>
              <a:noFill/>
              <a:ln w="9525">
                <a:noFill/>
                <a:miter lim="800000"/>
                <a:headEnd/>
                <a:tailEnd/>
              </a:ln>
            </p:spPr>
          </p:pic>
          <p:sp>
            <p:nvSpPr>
              <p:cNvPr id="86028" name="Text Box 12"/>
              <p:cNvSpPr txBox="1">
                <a:spLocks noChangeArrowheads="1"/>
              </p:cNvSpPr>
              <p:nvPr/>
            </p:nvSpPr>
            <p:spPr bwMode="auto">
              <a:xfrm>
                <a:off x="3859" y="5310"/>
                <a:ext cx="3523" cy="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000000"/>
                    </a:solidFill>
                    <a:effectLst/>
                    <a:latin typeface="Arial" pitchFamily="34" charset="0"/>
                    <a:ea typeface="新細明體" pitchFamily="18" charset="-120"/>
                    <a:cs typeface="新細明體" pitchFamily="18" charset="-120"/>
                  </a:rPr>
                  <a:t>(b)</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nvGrpSpPr>
            <p:cNvPr id="86018" name="Group 2"/>
            <p:cNvGrpSpPr>
              <a:grpSpLocks/>
            </p:cNvGrpSpPr>
            <p:nvPr/>
          </p:nvGrpSpPr>
          <p:grpSpPr bwMode="auto">
            <a:xfrm>
              <a:off x="0" y="1928332"/>
              <a:ext cx="3250910" cy="2225022"/>
              <a:chOff x="3105" y="1376"/>
              <a:chExt cx="5794" cy="3529"/>
            </a:xfrm>
          </p:grpSpPr>
          <p:pic>
            <p:nvPicPr>
              <p:cNvPr id="86019" name="Picture 3" descr="fig9-b-colorchange2"/>
              <p:cNvPicPr>
                <a:picLocks noChangeAspect="1" noChangeArrowheads="1"/>
              </p:cNvPicPr>
              <p:nvPr/>
            </p:nvPicPr>
            <p:blipFill>
              <a:blip r:embed="rId3" cstate="print"/>
              <a:srcRect t="93" r="798" b="68677"/>
              <a:stretch>
                <a:fillRect/>
              </a:stretch>
            </p:blipFill>
            <p:spPr bwMode="auto">
              <a:xfrm>
                <a:off x="3105" y="1376"/>
                <a:ext cx="5794" cy="3529"/>
              </a:xfrm>
              <a:prstGeom prst="rect">
                <a:avLst/>
              </a:prstGeom>
              <a:noFill/>
              <a:ln w="9525">
                <a:noFill/>
                <a:miter lim="800000"/>
                <a:headEnd/>
                <a:tailEnd/>
              </a:ln>
            </p:spPr>
          </p:pic>
          <p:sp>
            <p:nvSpPr>
              <p:cNvPr id="86023" name="Text Box 7"/>
              <p:cNvSpPr txBox="1">
                <a:spLocks noChangeArrowheads="1"/>
              </p:cNvSpPr>
              <p:nvPr/>
            </p:nvSpPr>
            <p:spPr bwMode="auto">
              <a:xfrm>
                <a:off x="3690" y="1530"/>
                <a:ext cx="3523" cy="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新細明體" pitchFamily="18" charset="-120"/>
                  </a:rPr>
                  <a:t>(a)</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grpSp>
        <p:sp>
          <p:nvSpPr>
            <p:cNvPr id="22" name="文字方塊 21"/>
            <p:cNvSpPr txBox="1"/>
            <p:nvPr/>
          </p:nvSpPr>
          <p:spPr>
            <a:xfrm>
              <a:off x="323528" y="1633364"/>
              <a:ext cx="574196" cy="369332"/>
            </a:xfrm>
            <a:prstGeom prst="rect">
              <a:avLst/>
            </a:prstGeom>
            <a:noFill/>
          </p:spPr>
          <p:txBody>
            <a:bodyPr wrap="none" rtlCol="0">
              <a:spAutoFit/>
            </a:bodyPr>
            <a:lstStyle/>
            <a:p>
              <a:r>
                <a:rPr lang="en-US" altLang="zh-TW" dirty="0" smtClean="0">
                  <a:solidFill>
                    <a:schemeClr val="bg1"/>
                  </a:solidFill>
                </a:rPr>
                <a:t>CTL</a:t>
              </a:r>
              <a:endParaRPr lang="zh-TW" altLang="en-US" dirty="0">
                <a:solidFill>
                  <a:schemeClr val="bg1"/>
                </a:solidFill>
              </a:endParaRPr>
            </a:p>
          </p:txBody>
        </p:sp>
        <p:sp>
          <p:nvSpPr>
            <p:cNvPr id="23" name="文字方塊 22"/>
            <p:cNvSpPr txBox="1"/>
            <p:nvPr/>
          </p:nvSpPr>
          <p:spPr>
            <a:xfrm>
              <a:off x="3218478" y="1633364"/>
              <a:ext cx="1420325" cy="369332"/>
            </a:xfrm>
            <a:prstGeom prst="rect">
              <a:avLst/>
            </a:prstGeom>
            <a:noFill/>
          </p:spPr>
          <p:txBody>
            <a:bodyPr wrap="none" rtlCol="0">
              <a:spAutoFit/>
            </a:bodyPr>
            <a:lstStyle/>
            <a:p>
              <a:r>
                <a:rPr lang="en-US" altLang="zh-TW" dirty="0" smtClean="0">
                  <a:solidFill>
                    <a:schemeClr val="bg1"/>
                  </a:solidFill>
                </a:rPr>
                <a:t>50% Terrain</a:t>
              </a:r>
              <a:endParaRPr lang="zh-TW" altLang="en-US" dirty="0">
                <a:solidFill>
                  <a:schemeClr val="bg1"/>
                </a:solidFill>
              </a:endParaRPr>
            </a:p>
          </p:txBody>
        </p:sp>
        <p:sp>
          <p:nvSpPr>
            <p:cNvPr id="24" name="文字方塊 23"/>
            <p:cNvSpPr txBox="1"/>
            <p:nvPr/>
          </p:nvSpPr>
          <p:spPr>
            <a:xfrm>
              <a:off x="6170806" y="1633364"/>
              <a:ext cx="1292085" cy="369332"/>
            </a:xfrm>
            <a:prstGeom prst="rect">
              <a:avLst/>
            </a:prstGeom>
            <a:noFill/>
          </p:spPr>
          <p:txBody>
            <a:bodyPr wrap="none" rtlCol="0">
              <a:spAutoFit/>
            </a:bodyPr>
            <a:lstStyle/>
            <a:p>
              <a:r>
                <a:rPr lang="en-US" altLang="zh-TW" dirty="0" smtClean="0">
                  <a:solidFill>
                    <a:schemeClr val="bg1"/>
                  </a:solidFill>
                </a:rPr>
                <a:t>0% Terrain</a:t>
              </a:r>
              <a:endParaRPr lang="zh-TW" altLang="en-US" dirty="0">
                <a:solidFill>
                  <a:schemeClr val="bg1"/>
                </a:solidFill>
              </a:endParaRPr>
            </a:p>
          </p:txBody>
        </p:sp>
      </p:grpSp>
      <p:sp>
        <p:nvSpPr>
          <p:cNvPr id="26" name="文字方塊 25"/>
          <p:cNvSpPr txBox="1"/>
          <p:nvPr/>
        </p:nvSpPr>
        <p:spPr>
          <a:xfrm>
            <a:off x="2" y="4657701"/>
            <a:ext cx="3985386" cy="646331"/>
          </a:xfrm>
          <a:prstGeom prst="rect">
            <a:avLst/>
          </a:prstGeom>
          <a:noFill/>
        </p:spPr>
        <p:txBody>
          <a:bodyPr wrap="none" rtlCol="0">
            <a:spAutoFit/>
          </a:bodyPr>
          <a:lstStyle/>
          <a:p>
            <a:r>
              <a:rPr lang="zh-TW" altLang="en-US" dirty="0" smtClean="0">
                <a:solidFill>
                  <a:schemeClr val="bg1"/>
                </a:solidFill>
                <a:latin typeface="+mj-ea"/>
                <a:ea typeface="+mj-ea"/>
              </a:rPr>
              <a:t>虛線：</a:t>
            </a:r>
            <a:r>
              <a:rPr lang="en-US" altLang="zh-TW" dirty="0" smtClean="0">
                <a:solidFill>
                  <a:schemeClr val="bg1"/>
                </a:solidFill>
                <a:latin typeface="+mj-ea"/>
                <a:ea typeface="+mj-ea"/>
              </a:rPr>
              <a:t>σ=0.9985</a:t>
            </a:r>
            <a:r>
              <a:rPr lang="zh-TW" altLang="en-US" dirty="0" smtClean="0">
                <a:solidFill>
                  <a:schemeClr val="bg1"/>
                </a:solidFill>
                <a:latin typeface="+mj-ea"/>
                <a:ea typeface="+mj-ea"/>
              </a:rPr>
              <a:t>近地表徑向風速</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陰影：</a:t>
            </a:r>
            <a:r>
              <a:rPr lang="en-US" altLang="zh-TW" dirty="0" smtClean="0">
                <a:solidFill>
                  <a:schemeClr val="bg1"/>
                </a:solidFill>
                <a:latin typeface="+mj-ea"/>
                <a:ea typeface="+mj-ea"/>
              </a:rPr>
              <a:t>σ=0.9985</a:t>
            </a:r>
            <a:r>
              <a:rPr lang="zh-TW" altLang="en-US" dirty="0" smtClean="0">
                <a:solidFill>
                  <a:schemeClr val="bg1"/>
                </a:solidFill>
                <a:latin typeface="+mj-ea"/>
                <a:ea typeface="+mj-ea"/>
              </a:rPr>
              <a:t>近地表相對切線風速</a:t>
            </a:r>
            <a:endParaRPr lang="en-US" altLang="zh-TW" dirty="0" smtClean="0">
              <a:solidFill>
                <a:schemeClr val="bg1"/>
              </a:solidFill>
              <a:latin typeface="+mj-ea"/>
              <a:ea typeface="+mj-ea"/>
            </a:endParaRPr>
          </a:p>
        </p:txBody>
      </p:sp>
      <p:cxnSp>
        <p:nvCxnSpPr>
          <p:cNvPr id="28" name="直線單箭頭接點 27"/>
          <p:cNvCxnSpPr/>
          <p:nvPr/>
        </p:nvCxnSpPr>
        <p:spPr>
          <a:xfrm rot="5400000" flipH="1" flipV="1">
            <a:off x="971600" y="2569468"/>
            <a:ext cx="1152128"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331640" y="2137420"/>
            <a:ext cx="432048"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835696" y="2137420"/>
            <a:ext cx="720080" cy="1008112"/>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zh-TW" altLang="en-US" sz="2400" dirty="0" smtClean="0">
                <a:solidFill>
                  <a:srgbClr val="FFFF00"/>
                </a:solidFill>
                <a:latin typeface="+mj-ea"/>
                <a:ea typeface="+mj-ea"/>
              </a:rPr>
              <a:t>登陸後眼牆崩解現象</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FF00"/>
                </a:solidFill>
              </a:rPr>
              <a:t>模擬結果</a:t>
            </a:r>
            <a:r>
              <a:rPr lang="en-US" altLang="zh-TW" b="1" dirty="0" smtClean="0">
                <a:solidFill>
                  <a:srgbClr val="FFFF00"/>
                </a:solidFill>
              </a:rPr>
              <a:t>-</a:t>
            </a:r>
            <a:r>
              <a:rPr lang="en-US" altLang="zh-TW" b="1" dirty="0" err="1" smtClean="0">
                <a:solidFill>
                  <a:srgbClr val="FFFF00"/>
                </a:solidFill>
              </a:rPr>
              <a:t>CrossTrack</a:t>
            </a:r>
            <a:r>
              <a:rPr lang="zh-TW" altLang="en-US" b="1" dirty="0" smtClean="0">
                <a:solidFill>
                  <a:srgbClr val="FFFF00"/>
                </a:solidFill>
              </a:rPr>
              <a:t>垂直剖面</a:t>
            </a:r>
            <a:endParaRPr lang="zh-TW" altLang="en-US" dirty="0"/>
          </a:p>
        </p:txBody>
      </p:sp>
      <p:pic>
        <p:nvPicPr>
          <p:cNvPr id="87042" name="Picture 2" descr="fig10-combine"/>
          <p:cNvPicPr>
            <a:picLocks noChangeAspect="1" noChangeArrowheads="1"/>
          </p:cNvPicPr>
          <p:nvPr/>
        </p:nvPicPr>
        <p:blipFill>
          <a:blip r:embed="rId2" cstate="print"/>
          <a:srcRect b="52884"/>
          <a:stretch>
            <a:fillRect/>
          </a:stretch>
        </p:blipFill>
        <p:spPr bwMode="auto">
          <a:xfrm>
            <a:off x="395536" y="1517530"/>
            <a:ext cx="4070350" cy="3068162"/>
          </a:xfrm>
          <a:prstGeom prst="rect">
            <a:avLst/>
          </a:prstGeom>
          <a:noFill/>
          <a:ln w="9525">
            <a:noFill/>
            <a:miter lim="800000"/>
            <a:headEnd/>
            <a:tailEnd/>
          </a:ln>
        </p:spPr>
      </p:pic>
      <p:pic>
        <p:nvPicPr>
          <p:cNvPr id="5" name="Picture 2" descr="fig10-combine"/>
          <p:cNvPicPr>
            <a:picLocks noChangeAspect="1" noChangeArrowheads="1"/>
          </p:cNvPicPr>
          <p:nvPr/>
        </p:nvPicPr>
        <p:blipFill>
          <a:blip r:embed="rId2" cstate="print"/>
          <a:srcRect t="47084"/>
          <a:stretch>
            <a:fillRect/>
          </a:stretch>
        </p:blipFill>
        <p:spPr bwMode="auto">
          <a:xfrm>
            <a:off x="4932040" y="1499908"/>
            <a:ext cx="4070350" cy="3445825"/>
          </a:xfrm>
          <a:prstGeom prst="rect">
            <a:avLst/>
          </a:prstGeom>
          <a:noFill/>
          <a:ln w="9525">
            <a:noFill/>
            <a:miter lim="800000"/>
            <a:headEnd/>
            <a:tailEnd/>
          </a:ln>
        </p:spPr>
      </p:pic>
      <p:sp>
        <p:nvSpPr>
          <p:cNvPr id="6" name="文字方塊 5"/>
          <p:cNvSpPr txBox="1"/>
          <p:nvPr/>
        </p:nvSpPr>
        <p:spPr>
          <a:xfrm>
            <a:off x="755576" y="1229498"/>
            <a:ext cx="1503938" cy="369332"/>
          </a:xfrm>
          <a:prstGeom prst="rect">
            <a:avLst/>
          </a:prstGeom>
          <a:noFill/>
        </p:spPr>
        <p:txBody>
          <a:bodyPr wrap="none" rtlCol="0">
            <a:spAutoFit/>
          </a:bodyPr>
          <a:lstStyle/>
          <a:p>
            <a:r>
              <a:rPr lang="en-US" altLang="zh-TW" dirty="0" smtClean="0">
                <a:solidFill>
                  <a:schemeClr val="bg1"/>
                </a:solidFill>
              </a:rPr>
              <a:t>CTL </a:t>
            </a:r>
            <a:r>
              <a:rPr lang="zh-TW" altLang="en-US" dirty="0" smtClean="0">
                <a:solidFill>
                  <a:schemeClr val="bg1"/>
                </a:solidFill>
              </a:rPr>
              <a:t>＠</a:t>
            </a:r>
            <a:r>
              <a:rPr lang="en-US" altLang="zh-TW" dirty="0" smtClean="0">
                <a:solidFill>
                  <a:schemeClr val="bg1"/>
                </a:solidFill>
              </a:rPr>
              <a:t>T=30h</a:t>
            </a:r>
            <a:endParaRPr lang="zh-TW" altLang="en-US" dirty="0">
              <a:solidFill>
                <a:schemeClr val="bg1"/>
              </a:solidFill>
            </a:endParaRPr>
          </a:p>
        </p:txBody>
      </p:sp>
      <p:sp>
        <p:nvSpPr>
          <p:cNvPr id="7" name="文字方塊 6"/>
          <p:cNvSpPr txBox="1"/>
          <p:nvPr/>
        </p:nvSpPr>
        <p:spPr>
          <a:xfrm>
            <a:off x="5292080" y="1202583"/>
            <a:ext cx="1380506" cy="369332"/>
          </a:xfrm>
          <a:prstGeom prst="rect">
            <a:avLst/>
          </a:prstGeom>
          <a:noFill/>
        </p:spPr>
        <p:txBody>
          <a:bodyPr wrap="none" rtlCol="0">
            <a:spAutoFit/>
          </a:bodyPr>
          <a:lstStyle/>
          <a:p>
            <a:r>
              <a:rPr lang="en-US" altLang="zh-TW" dirty="0" smtClean="0">
                <a:solidFill>
                  <a:schemeClr val="bg1"/>
                </a:solidFill>
              </a:rPr>
              <a:t>NT @T=30h</a:t>
            </a:r>
            <a:endParaRPr lang="zh-TW" altLang="en-US" dirty="0">
              <a:solidFill>
                <a:schemeClr val="bg1"/>
              </a:solidFill>
            </a:endParaRPr>
          </a:p>
        </p:txBody>
      </p:sp>
      <p:sp>
        <p:nvSpPr>
          <p:cNvPr id="8" name="文字方塊 7"/>
          <p:cNvSpPr txBox="1"/>
          <p:nvPr/>
        </p:nvSpPr>
        <p:spPr>
          <a:xfrm>
            <a:off x="2" y="4803458"/>
            <a:ext cx="2678875" cy="646331"/>
          </a:xfrm>
          <a:prstGeom prst="rect">
            <a:avLst/>
          </a:prstGeom>
          <a:noFill/>
        </p:spPr>
        <p:txBody>
          <a:bodyPr wrap="none" rtlCol="0">
            <a:spAutoFit/>
          </a:bodyPr>
          <a:lstStyle/>
          <a:p>
            <a:r>
              <a:rPr lang="zh-TW" altLang="en-US" dirty="0" smtClean="0">
                <a:solidFill>
                  <a:schemeClr val="bg1"/>
                </a:solidFill>
              </a:rPr>
              <a:t>實線：</a:t>
            </a:r>
            <a:r>
              <a:rPr lang="en-US" altLang="zh-TW" dirty="0" smtClean="0">
                <a:solidFill>
                  <a:schemeClr val="bg1"/>
                </a:solidFill>
              </a:rPr>
              <a:t>20dBZ</a:t>
            </a:r>
            <a:r>
              <a:rPr lang="zh-TW" altLang="en-US" dirty="0" smtClean="0">
                <a:solidFill>
                  <a:schemeClr val="bg1"/>
                </a:solidFill>
              </a:rPr>
              <a:t>回波等值線</a:t>
            </a:r>
            <a:endParaRPr lang="en-US" altLang="zh-TW" dirty="0" smtClean="0">
              <a:solidFill>
                <a:schemeClr val="bg1"/>
              </a:solidFill>
            </a:endParaRPr>
          </a:p>
          <a:p>
            <a:r>
              <a:rPr lang="zh-TW" altLang="en-US" dirty="0" smtClean="0">
                <a:solidFill>
                  <a:schemeClr val="bg1"/>
                </a:solidFill>
              </a:rPr>
              <a:t>陰影：</a:t>
            </a:r>
            <a:r>
              <a:rPr lang="en-US" altLang="zh-TW" dirty="0" err="1" smtClean="0">
                <a:solidFill>
                  <a:schemeClr val="bg1"/>
                </a:solidFill>
              </a:rPr>
              <a:t>θe</a:t>
            </a:r>
            <a:endParaRPr lang="en-US" altLang="zh-TW" dirty="0" smtClean="0">
              <a:solidFill>
                <a:schemeClr val="bg1"/>
              </a:solidFill>
            </a:endParaRPr>
          </a:p>
        </p:txBody>
      </p:sp>
      <p:sp>
        <p:nvSpPr>
          <p:cNvPr id="9" name="矩形 8"/>
          <p:cNvSpPr/>
          <p:nvPr/>
        </p:nvSpPr>
        <p:spPr>
          <a:xfrm>
            <a:off x="6516216" y="2281436"/>
            <a:ext cx="936104"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516216" y="4153644"/>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763688" y="3001516"/>
            <a:ext cx="504056"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771800" y="3001516"/>
            <a:ext cx="504056"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latin typeface="+mj-ea"/>
              </a:rPr>
              <a:t>簡介</a:t>
            </a:r>
            <a:endParaRPr lang="zh-TW" altLang="en-US" b="1" dirty="0">
              <a:solidFill>
                <a:srgbClr val="FFFF00"/>
              </a:solidFill>
              <a:latin typeface="+mj-ea"/>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solidFill>
                  <a:schemeClr val="bg1"/>
                </a:solidFill>
                <a:latin typeface="+mj-ea"/>
              </a:rPr>
              <a:t>目前雖有許多針對</a:t>
            </a:r>
            <a:r>
              <a:rPr lang="en-US" altLang="zh-TW" dirty="0" smtClean="0">
                <a:solidFill>
                  <a:schemeClr val="bg1"/>
                </a:solidFill>
                <a:latin typeface="+mj-ea"/>
              </a:rPr>
              <a:t>TC</a:t>
            </a:r>
            <a:r>
              <a:rPr lang="zh-TW" altLang="en-US" dirty="0" smtClean="0">
                <a:solidFill>
                  <a:schemeClr val="bg1"/>
                </a:solidFill>
                <a:latin typeface="+mj-ea"/>
              </a:rPr>
              <a:t>之研究，但我們對其登陸時的時空變化瞭解仍嫌不足</a:t>
            </a:r>
            <a:endParaRPr lang="en-US" altLang="zh-TW" dirty="0" smtClean="0">
              <a:solidFill>
                <a:schemeClr val="bg1"/>
              </a:solidFill>
              <a:latin typeface="+mj-ea"/>
            </a:endParaRPr>
          </a:p>
          <a:p>
            <a:pPr lvl="1"/>
            <a:r>
              <a:rPr lang="zh-TW" altLang="en-US" dirty="0" smtClean="0">
                <a:solidFill>
                  <a:schemeClr val="bg1"/>
                </a:solidFill>
                <a:latin typeface="+mj-ea"/>
              </a:rPr>
              <a:t>部份是由於高解析度觀測資料的缺乏</a:t>
            </a:r>
            <a:endParaRPr lang="en-US" altLang="zh-TW" dirty="0" smtClean="0">
              <a:solidFill>
                <a:schemeClr val="bg1"/>
              </a:solidFill>
              <a:latin typeface="+mj-ea"/>
            </a:endParaRPr>
          </a:p>
          <a:p>
            <a:pPr lvl="1"/>
            <a:r>
              <a:rPr lang="zh-TW" altLang="en-US" dirty="0" smtClean="0">
                <a:solidFill>
                  <a:schemeClr val="bg1"/>
                </a:solidFill>
                <a:latin typeface="+mj-ea"/>
              </a:rPr>
              <a:t>後來有更好的觀測研究，但多半局限於海上的颱風</a:t>
            </a:r>
            <a:endParaRPr lang="en-US" altLang="zh-TW" dirty="0" smtClean="0">
              <a:solidFill>
                <a:schemeClr val="bg1"/>
              </a:solidFill>
              <a:latin typeface="+mj-ea"/>
            </a:endParaRPr>
          </a:p>
          <a:p>
            <a:r>
              <a:rPr lang="zh-TW" altLang="en-US" dirty="0" smtClean="0">
                <a:solidFill>
                  <a:schemeClr val="bg1"/>
                </a:solidFill>
                <a:latin typeface="+mj-ea"/>
                <a:ea typeface="+mj-ea"/>
              </a:rPr>
              <a:t>也有很多利用理論、數值模式研究颱風</a:t>
            </a:r>
            <a:r>
              <a:rPr lang="zh-TW" altLang="en-US" dirty="0" smtClean="0">
                <a:solidFill>
                  <a:schemeClr val="bg1"/>
                </a:solidFill>
                <a:latin typeface="+mj-ea"/>
              </a:rPr>
              <a:t>動力與</a:t>
            </a:r>
            <a:r>
              <a:rPr lang="zh-TW" altLang="en-US" dirty="0" smtClean="0">
                <a:solidFill>
                  <a:schemeClr val="bg1"/>
                </a:solidFill>
                <a:latin typeface="+mj-ea"/>
                <a:ea typeface="+mj-ea"/>
              </a:rPr>
              <a:t>結構，但針對登陸颱風的研究也不多，尤其是對當颱風遇上高聳地形時降雨結構、動力過程</a:t>
            </a:r>
            <a:r>
              <a:rPr lang="zh-TW" altLang="en-US" dirty="0" smtClean="0">
                <a:solidFill>
                  <a:schemeClr val="bg1"/>
                </a:solidFill>
                <a:latin typeface="+mj-ea"/>
              </a:rPr>
              <a:t>之改變</a:t>
            </a:r>
            <a:r>
              <a:rPr lang="zh-TW" altLang="en-US" dirty="0" smtClean="0">
                <a:solidFill>
                  <a:schemeClr val="bg1"/>
                </a:solidFill>
                <a:latin typeface="+mj-ea"/>
                <a:ea typeface="+mj-ea"/>
              </a:rPr>
              <a:t>的瞭解更是少之又少</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FF00"/>
                </a:solidFill>
              </a:rPr>
              <a:t>模擬結果</a:t>
            </a:r>
            <a:r>
              <a:rPr lang="en-US" altLang="zh-TW" b="1" dirty="0" smtClean="0">
                <a:solidFill>
                  <a:srgbClr val="FFFF00"/>
                </a:solidFill>
              </a:rPr>
              <a:t>-</a:t>
            </a:r>
            <a:r>
              <a:rPr lang="en-US" altLang="zh-TW" b="1" dirty="0" err="1" smtClean="0">
                <a:solidFill>
                  <a:srgbClr val="FFFF00"/>
                </a:solidFill>
              </a:rPr>
              <a:t>CrossTrack</a:t>
            </a:r>
            <a:r>
              <a:rPr lang="zh-TW" altLang="en-US" b="1" dirty="0" smtClean="0">
                <a:solidFill>
                  <a:srgbClr val="FFFF00"/>
                </a:solidFill>
              </a:rPr>
              <a:t>垂直剖面</a:t>
            </a:r>
            <a:endParaRPr lang="zh-TW" altLang="en-US" dirty="0"/>
          </a:p>
        </p:txBody>
      </p:sp>
      <p:sp>
        <p:nvSpPr>
          <p:cNvPr id="6" name="文字方塊 5"/>
          <p:cNvSpPr txBox="1"/>
          <p:nvPr/>
        </p:nvSpPr>
        <p:spPr>
          <a:xfrm>
            <a:off x="755576" y="1229498"/>
            <a:ext cx="1503938" cy="369332"/>
          </a:xfrm>
          <a:prstGeom prst="rect">
            <a:avLst/>
          </a:prstGeom>
          <a:noFill/>
        </p:spPr>
        <p:txBody>
          <a:bodyPr wrap="none" rtlCol="0">
            <a:spAutoFit/>
          </a:bodyPr>
          <a:lstStyle/>
          <a:p>
            <a:r>
              <a:rPr lang="en-US" altLang="zh-TW" dirty="0" smtClean="0">
                <a:solidFill>
                  <a:schemeClr val="bg1"/>
                </a:solidFill>
              </a:rPr>
              <a:t>CTL </a:t>
            </a:r>
            <a:r>
              <a:rPr lang="zh-TW" altLang="en-US" dirty="0" smtClean="0">
                <a:solidFill>
                  <a:schemeClr val="bg1"/>
                </a:solidFill>
              </a:rPr>
              <a:t>＠</a:t>
            </a:r>
            <a:r>
              <a:rPr lang="en-US" altLang="zh-TW" dirty="0" smtClean="0">
                <a:solidFill>
                  <a:schemeClr val="bg1"/>
                </a:solidFill>
              </a:rPr>
              <a:t>T=30h</a:t>
            </a:r>
            <a:endParaRPr lang="zh-TW" altLang="en-US" dirty="0">
              <a:solidFill>
                <a:schemeClr val="bg1"/>
              </a:solidFill>
            </a:endParaRPr>
          </a:p>
        </p:txBody>
      </p:sp>
      <p:sp>
        <p:nvSpPr>
          <p:cNvPr id="7" name="文字方塊 6"/>
          <p:cNvSpPr txBox="1"/>
          <p:nvPr/>
        </p:nvSpPr>
        <p:spPr>
          <a:xfrm>
            <a:off x="5292080" y="1202583"/>
            <a:ext cx="1380506" cy="369332"/>
          </a:xfrm>
          <a:prstGeom prst="rect">
            <a:avLst/>
          </a:prstGeom>
          <a:noFill/>
        </p:spPr>
        <p:txBody>
          <a:bodyPr wrap="none" rtlCol="0">
            <a:spAutoFit/>
          </a:bodyPr>
          <a:lstStyle/>
          <a:p>
            <a:r>
              <a:rPr lang="en-US" altLang="zh-TW" dirty="0" smtClean="0">
                <a:solidFill>
                  <a:schemeClr val="bg1"/>
                </a:solidFill>
              </a:rPr>
              <a:t>NT @T=30h</a:t>
            </a:r>
            <a:endParaRPr lang="zh-TW" altLang="en-US" dirty="0">
              <a:solidFill>
                <a:schemeClr val="bg1"/>
              </a:solidFill>
            </a:endParaRPr>
          </a:p>
        </p:txBody>
      </p:sp>
      <p:sp>
        <p:nvSpPr>
          <p:cNvPr id="8" name="文字方塊 7"/>
          <p:cNvSpPr txBox="1"/>
          <p:nvPr/>
        </p:nvSpPr>
        <p:spPr>
          <a:xfrm>
            <a:off x="2" y="4803458"/>
            <a:ext cx="2725426" cy="646331"/>
          </a:xfrm>
          <a:prstGeom prst="rect">
            <a:avLst/>
          </a:prstGeom>
          <a:noFill/>
        </p:spPr>
        <p:txBody>
          <a:bodyPr wrap="none" rtlCol="0">
            <a:spAutoFit/>
          </a:bodyPr>
          <a:lstStyle/>
          <a:p>
            <a:r>
              <a:rPr lang="zh-TW" altLang="en-US" dirty="0" smtClean="0">
                <a:solidFill>
                  <a:schemeClr val="bg1"/>
                </a:solidFill>
                <a:latin typeface="+mj-ea"/>
                <a:ea typeface="+mj-ea"/>
              </a:rPr>
              <a:t>實線：</a:t>
            </a:r>
            <a:r>
              <a:rPr lang="en-US" altLang="zh-TW" dirty="0" smtClean="0">
                <a:solidFill>
                  <a:schemeClr val="bg1"/>
                </a:solidFill>
                <a:latin typeface="+mj-ea"/>
                <a:ea typeface="+mj-ea"/>
              </a:rPr>
              <a:t>20dBZ</a:t>
            </a:r>
            <a:r>
              <a:rPr lang="zh-TW" altLang="en-US" dirty="0" smtClean="0">
                <a:solidFill>
                  <a:schemeClr val="bg1"/>
                </a:solidFill>
                <a:latin typeface="+mj-ea"/>
                <a:ea typeface="+mj-ea"/>
              </a:rPr>
              <a:t>回波等值線</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陰影：</a:t>
            </a:r>
            <a:r>
              <a:rPr lang="en-US" altLang="zh-TW" dirty="0" smtClean="0">
                <a:solidFill>
                  <a:schemeClr val="bg1"/>
                </a:solidFill>
                <a:latin typeface="+mj-ea"/>
                <a:ea typeface="+mj-ea"/>
              </a:rPr>
              <a:t>PV</a:t>
            </a:r>
          </a:p>
        </p:txBody>
      </p:sp>
      <p:pic>
        <p:nvPicPr>
          <p:cNvPr id="88066" name="Picture 2" descr="fig11-combine"/>
          <p:cNvPicPr>
            <a:picLocks noChangeAspect="1" noChangeArrowheads="1"/>
          </p:cNvPicPr>
          <p:nvPr/>
        </p:nvPicPr>
        <p:blipFill>
          <a:blip r:embed="rId2" cstate="print"/>
          <a:srcRect b="52702"/>
          <a:stretch>
            <a:fillRect/>
          </a:stretch>
        </p:blipFill>
        <p:spPr bwMode="auto">
          <a:xfrm>
            <a:off x="396002" y="1519200"/>
            <a:ext cx="4070207" cy="3104884"/>
          </a:xfrm>
          <a:prstGeom prst="rect">
            <a:avLst/>
          </a:prstGeom>
          <a:noFill/>
          <a:ln w="9525">
            <a:noFill/>
            <a:miter lim="800000"/>
            <a:headEnd/>
            <a:tailEnd/>
          </a:ln>
        </p:spPr>
      </p:pic>
      <p:pic>
        <p:nvPicPr>
          <p:cNvPr id="88067" name="Picture 3" descr="fig11-combine"/>
          <p:cNvPicPr>
            <a:picLocks noChangeAspect="1" noChangeArrowheads="1"/>
          </p:cNvPicPr>
          <p:nvPr/>
        </p:nvPicPr>
        <p:blipFill>
          <a:blip r:embed="rId2" cstate="print"/>
          <a:srcRect t="46922"/>
          <a:stretch>
            <a:fillRect/>
          </a:stretch>
        </p:blipFill>
        <p:spPr bwMode="auto">
          <a:xfrm>
            <a:off x="4932002" y="1501201"/>
            <a:ext cx="4070207" cy="348431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登陸期間結構變化</a:t>
            </a:r>
            <a:endParaRPr lang="zh-TW" altLang="en-US" dirty="0"/>
          </a:p>
        </p:txBody>
      </p:sp>
      <p:grpSp>
        <p:nvGrpSpPr>
          <p:cNvPr id="12" name="群組 11"/>
          <p:cNvGrpSpPr/>
          <p:nvPr/>
        </p:nvGrpSpPr>
        <p:grpSpPr>
          <a:xfrm>
            <a:off x="1528823" y="1207920"/>
            <a:ext cx="7075627" cy="2153636"/>
            <a:chOff x="952757" y="1207920"/>
            <a:chExt cx="7075627" cy="2153636"/>
          </a:xfrm>
        </p:grpSpPr>
        <p:pic>
          <p:nvPicPr>
            <p:cNvPr id="6" name="Picture 2" descr="fig12-combine-RGB"/>
            <p:cNvPicPr>
              <a:picLocks noChangeAspect="1" noChangeArrowheads="1"/>
            </p:cNvPicPr>
            <p:nvPr/>
          </p:nvPicPr>
          <p:blipFill>
            <a:blip r:embed="rId3" cstate="print"/>
            <a:srcRect t="67049" r="52188"/>
            <a:stretch>
              <a:fillRect/>
            </a:stretch>
          </p:blipFill>
          <p:spPr bwMode="auto">
            <a:xfrm>
              <a:off x="5772624" y="1217730"/>
              <a:ext cx="2255760" cy="2140443"/>
            </a:xfrm>
            <a:prstGeom prst="rect">
              <a:avLst/>
            </a:prstGeom>
            <a:noFill/>
            <a:ln w="9525">
              <a:noFill/>
              <a:miter lim="800000"/>
              <a:headEnd/>
              <a:tailEnd/>
            </a:ln>
          </p:spPr>
        </p:pic>
        <p:pic>
          <p:nvPicPr>
            <p:cNvPr id="5" name="Picture 2" descr="fig12-combine-RGB"/>
            <p:cNvPicPr>
              <a:picLocks noChangeAspect="1" noChangeArrowheads="1"/>
            </p:cNvPicPr>
            <p:nvPr/>
          </p:nvPicPr>
          <p:blipFill>
            <a:blip r:embed="rId3" cstate="print"/>
            <a:srcRect t="33439" r="52836" b="33439"/>
            <a:stretch>
              <a:fillRect/>
            </a:stretch>
          </p:blipFill>
          <p:spPr bwMode="auto">
            <a:xfrm>
              <a:off x="3657566" y="1207920"/>
              <a:ext cx="2225156" cy="2151832"/>
            </a:xfrm>
            <a:prstGeom prst="rect">
              <a:avLst/>
            </a:prstGeom>
            <a:noFill/>
            <a:ln w="9525">
              <a:noFill/>
              <a:miter lim="800000"/>
              <a:headEnd/>
              <a:tailEnd/>
            </a:ln>
          </p:spPr>
        </p:pic>
        <p:pic>
          <p:nvPicPr>
            <p:cNvPr id="89090" name="Picture 2" descr="fig12-combine-RGB"/>
            <p:cNvPicPr>
              <a:picLocks noChangeAspect="1" noChangeArrowheads="1"/>
            </p:cNvPicPr>
            <p:nvPr/>
          </p:nvPicPr>
          <p:blipFill>
            <a:blip r:embed="rId3" cstate="print"/>
            <a:srcRect r="52512" b="66878"/>
            <a:stretch>
              <a:fillRect/>
            </a:stretch>
          </p:blipFill>
          <p:spPr bwMode="auto">
            <a:xfrm>
              <a:off x="1531998" y="1209968"/>
              <a:ext cx="2240465" cy="2151588"/>
            </a:xfrm>
            <a:prstGeom prst="rect">
              <a:avLst/>
            </a:prstGeom>
            <a:noFill/>
            <a:ln w="9525">
              <a:noFill/>
              <a:miter lim="800000"/>
              <a:headEnd/>
              <a:tailEnd/>
            </a:ln>
          </p:spPr>
        </p:pic>
        <p:sp>
          <p:nvSpPr>
            <p:cNvPr id="10" name="文字方塊 9"/>
            <p:cNvSpPr txBox="1"/>
            <p:nvPr/>
          </p:nvSpPr>
          <p:spPr>
            <a:xfrm>
              <a:off x="952757" y="1211949"/>
              <a:ext cx="574196" cy="369332"/>
            </a:xfrm>
            <a:prstGeom prst="rect">
              <a:avLst/>
            </a:prstGeom>
            <a:noFill/>
          </p:spPr>
          <p:txBody>
            <a:bodyPr wrap="none" rtlCol="0">
              <a:spAutoFit/>
            </a:bodyPr>
            <a:lstStyle/>
            <a:p>
              <a:r>
                <a:rPr lang="en-US" altLang="zh-TW" dirty="0" smtClean="0">
                  <a:solidFill>
                    <a:schemeClr val="bg1"/>
                  </a:solidFill>
                </a:rPr>
                <a:t>CTL</a:t>
              </a:r>
              <a:endParaRPr lang="zh-TW" altLang="en-US" dirty="0">
                <a:solidFill>
                  <a:schemeClr val="bg1"/>
                </a:solidFill>
              </a:endParaRPr>
            </a:p>
          </p:txBody>
        </p:sp>
      </p:grpSp>
      <p:grpSp>
        <p:nvGrpSpPr>
          <p:cNvPr id="13" name="群組 12"/>
          <p:cNvGrpSpPr/>
          <p:nvPr/>
        </p:nvGrpSpPr>
        <p:grpSpPr>
          <a:xfrm>
            <a:off x="1595335" y="3433564"/>
            <a:ext cx="7225139" cy="2169755"/>
            <a:chOff x="264576" y="3502693"/>
            <a:chExt cx="7225139" cy="2169755"/>
          </a:xfrm>
        </p:grpSpPr>
        <p:pic>
          <p:nvPicPr>
            <p:cNvPr id="9" name="Picture 2" descr="fig12-combine-RGB"/>
            <p:cNvPicPr>
              <a:picLocks noChangeAspect="1" noChangeArrowheads="1"/>
            </p:cNvPicPr>
            <p:nvPr/>
          </p:nvPicPr>
          <p:blipFill>
            <a:blip r:embed="rId3" cstate="print"/>
            <a:srcRect l="47002" t="66883"/>
            <a:stretch>
              <a:fillRect/>
            </a:stretch>
          </p:blipFill>
          <p:spPr bwMode="auto">
            <a:xfrm>
              <a:off x="4989196" y="3505015"/>
              <a:ext cx="2500519" cy="2151271"/>
            </a:xfrm>
            <a:prstGeom prst="rect">
              <a:avLst/>
            </a:prstGeom>
            <a:noFill/>
            <a:ln w="9525">
              <a:noFill/>
              <a:miter lim="800000"/>
              <a:headEnd/>
              <a:tailEnd/>
            </a:ln>
          </p:spPr>
        </p:pic>
        <p:pic>
          <p:nvPicPr>
            <p:cNvPr id="8" name="Picture 2" descr="fig12-combine-RGB"/>
            <p:cNvPicPr>
              <a:picLocks noChangeAspect="1" noChangeArrowheads="1"/>
            </p:cNvPicPr>
            <p:nvPr/>
          </p:nvPicPr>
          <p:blipFill>
            <a:blip r:embed="rId3" cstate="print"/>
            <a:srcRect l="47002" t="33414" r="4862" b="33204"/>
            <a:stretch>
              <a:fillRect/>
            </a:stretch>
          </p:blipFill>
          <p:spPr bwMode="auto">
            <a:xfrm>
              <a:off x="2879477" y="3502693"/>
              <a:ext cx="2271014" cy="2168751"/>
            </a:xfrm>
            <a:prstGeom prst="rect">
              <a:avLst/>
            </a:prstGeom>
            <a:noFill/>
            <a:ln w="9525">
              <a:noFill/>
              <a:miter lim="800000"/>
              <a:headEnd/>
              <a:tailEnd/>
            </a:ln>
          </p:spPr>
        </p:pic>
        <p:pic>
          <p:nvPicPr>
            <p:cNvPr id="7" name="Picture 2" descr="fig12-combine-RGB"/>
            <p:cNvPicPr>
              <a:picLocks noChangeAspect="1" noChangeArrowheads="1"/>
            </p:cNvPicPr>
            <p:nvPr/>
          </p:nvPicPr>
          <p:blipFill>
            <a:blip r:embed="rId3" cstate="print"/>
            <a:srcRect l="47002" r="4862" b="66643"/>
            <a:stretch>
              <a:fillRect/>
            </a:stretch>
          </p:blipFill>
          <p:spPr bwMode="auto">
            <a:xfrm>
              <a:off x="755525" y="3505572"/>
              <a:ext cx="2271132" cy="2166876"/>
            </a:xfrm>
            <a:prstGeom prst="rect">
              <a:avLst/>
            </a:prstGeom>
            <a:noFill/>
            <a:ln w="9525">
              <a:noFill/>
              <a:miter lim="800000"/>
              <a:headEnd/>
              <a:tailEnd/>
            </a:ln>
          </p:spPr>
        </p:pic>
        <p:sp>
          <p:nvSpPr>
            <p:cNvPr id="11" name="文字方塊 10"/>
            <p:cNvSpPr txBox="1"/>
            <p:nvPr/>
          </p:nvSpPr>
          <p:spPr>
            <a:xfrm>
              <a:off x="264576" y="3505572"/>
              <a:ext cx="478016" cy="369332"/>
            </a:xfrm>
            <a:prstGeom prst="rect">
              <a:avLst/>
            </a:prstGeom>
            <a:noFill/>
          </p:spPr>
          <p:txBody>
            <a:bodyPr wrap="none" rtlCol="0">
              <a:spAutoFit/>
            </a:bodyPr>
            <a:lstStyle/>
            <a:p>
              <a:r>
                <a:rPr lang="en-US" altLang="zh-TW" dirty="0" smtClean="0">
                  <a:solidFill>
                    <a:schemeClr val="bg1"/>
                  </a:solidFill>
                </a:rPr>
                <a:t>NT</a:t>
              </a:r>
              <a:endParaRPr lang="zh-TW" altLang="en-US" dirty="0">
                <a:solidFill>
                  <a:schemeClr val="bg1"/>
                </a:solidFill>
              </a:endParaRPr>
            </a:p>
          </p:txBody>
        </p:sp>
      </p:grpSp>
      <p:sp>
        <p:nvSpPr>
          <p:cNvPr id="14" name="文字方塊 13"/>
          <p:cNvSpPr txBox="1"/>
          <p:nvPr/>
        </p:nvSpPr>
        <p:spPr>
          <a:xfrm>
            <a:off x="2" y="4801717"/>
            <a:ext cx="1800493" cy="646331"/>
          </a:xfrm>
          <a:prstGeom prst="rect">
            <a:avLst/>
          </a:prstGeom>
          <a:noFill/>
        </p:spPr>
        <p:txBody>
          <a:bodyPr wrap="none" rtlCol="0">
            <a:spAutoFit/>
          </a:bodyPr>
          <a:lstStyle/>
          <a:p>
            <a:r>
              <a:rPr lang="zh-TW" altLang="en-US" dirty="0" smtClean="0">
                <a:solidFill>
                  <a:schemeClr val="bg1"/>
                </a:solidFill>
                <a:latin typeface="+mj-ea"/>
                <a:ea typeface="+mj-ea"/>
              </a:rPr>
              <a:t>實線：</a:t>
            </a:r>
            <a:r>
              <a:rPr lang="en-US" altLang="zh-TW" dirty="0" err="1" smtClean="0">
                <a:solidFill>
                  <a:schemeClr val="bg1"/>
                </a:solidFill>
                <a:latin typeface="+mj-ea"/>
                <a:ea typeface="+mj-ea"/>
              </a:rPr>
              <a:t>θe</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陰影：雷達回波</a:t>
            </a:r>
            <a:endParaRPr lang="en-US" altLang="zh-TW" dirty="0" smtClean="0">
              <a:solidFill>
                <a:schemeClr val="bg1"/>
              </a:solidFill>
              <a:latin typeface="+mj-ea"/>
              <a:ea typeface="+mj-ea"/>
            </a:endParaRPr>
          </a:p>
        </p:txBody>
      </p:sp>
      <p:sp>
        <p:nvSpPr>
          <p:cNvPr id="15" name="文字方塊 14"/>
          <p:cNvSpPr txBox="1"/>
          <p:nvPr/>
        </p:nvSpPr>
        <p:spPr>
          <a:xfrm>
            <a:off x="3419872" y="2569468"/>
            <a:ext cx="311304" cy="369332"/>
          </a:xfrm>
          <a:prstGeom prst="rect">
            <a:avLst/>
          </a:prstGeom>
          <a:noFill/>
        </p:spPr>
        <p:txBody>
          <a:bodyPr wrap="none" rtlCol="0">
            <a:spAutoFit/>
          </a:bodyPr>
          <a:lstStyle/>
          <a:p>
            <a:r>
              <a:rPr lang="en-US" altLang="zh-TW" b="1" dirty="0" smtClean="0">
                <a:solidFill>
                  <a:schemeClr val="bg1"/>
                </a:solidFill>
              </a:rPr>
              <a:t>L</a:t>
            </a:r>
            <a:endParaRPr lang="zh-TW" altLang="en-US" b="1" dirty="0">
              <a:solidFill>
                <a:schemeClr val="bg1"/>
              </a:solidFill>
            </a:endParaRPr>
          </a:p>
        </p:txBody>
      </p:sp>
      <p:sp>
        <p:nvSpPr>
          <p:cNvPr id="16" name="文字方塊 15"/>
          <p:cNvSpPr txBox="1"/>
          <p:nvPr/>
        </p:nvSpPr>
        <p:spPr>
          <a:xfrm>
            <a:off x="3369226" y="2043420"/>
            <a:ext cx="351378" cy="369332"/>
          </a:xfrm>
          <a:prstGeom prst="rect">
            <a:avLst/>
          </a:prstGeom>
          <a:noFill/>
        </p:spPr>
        <p:txBody>
          <a:bodyPr wrap="none" rtlCol="0">
            <a:spAutoFit/>
          </a:bodyPr>
          <a:lstStyle/>
          <a:p>
            <a:r>
              <a:rPr lang="en-US" altLang="zh-TW" b="1" dirty="0" smtClean="0">
                <a:solidFill>
                  <a:schemeClr val="bg1"/>
                </a:solidFill>
              </a:rPr>
              <a:t>H</a:t>
            </a:r>
            <a:endParaRPr lang="zh-TW" altLang="en-US" b="1" dirty="0">
              <a:solidFill>
                <a:schemeClr val="bg1"/>
              </a:solidFill>
            </a:endParaRPr>
          </a:p>
        </p:txBody>
      </p:sp>
      <p:sp>
        <p:nvSpPr>
          <p:cNvPr id="17" name="文字方塊 16"/>
          <p:cNvSpPr txBox="1"/>
          <p:nvPr/>
        </p:nvSpPr>
        <p:spPr>
          <a:xfrm>
            <a:off x="5436096" y="2425452"/>
            <a:ext cx="311304" cy="369332"/>
          </a:xfrm>
          <a:prstGeom prst="rect">
            <a:avLst/>
          </a:prstGeom>
          <a:noFill/>
        </p:spPr>
        <p:txBody>
          <a:bodyPr wrap="none" rtlCol="0">
            <a:spAutoFit/>
          </a:bodyPr>
          <a:lstStyle/>
          <a:p>
            <a:r>
              <a:rPr lang="en-US" altLang="zh-TW" b="1" dirty="0" smtClean="0">
                <a:solidFill>
                  <a:schemeClr val="bg1"/>
                </a:solidFill>
              </a:rPr>
              <a:t>L</a:t>
            </a:r>
            <a:endParaRPr lang="zh-TW" altLang="en-US" b="1" dirty="0">
              <a:solidFill>
                <a:schemeClr val="bg1"/>
              </a:solidFill>
            </a:endParaRPr>
          </a:p>
        </p:txBody>
      </p:sp>
      <p:sp>
        <p:nvSpPr>
          <p:cNvPr id="18" name="文字方塊 17"/>
          <p:cNvSpPr txBox="1"/>
          <p:nvPr/>
        </p:nvSpPr>
        <p:spPr>
          <a:xfrm>
            <a:off x="5076056" y="1561356"/>
            <a:ext cx="351378" cy="369332"/>
          </a:xfrm>
          <a:prstGeom prst="rect">
            <a:avLst/>
          </a:prstGeom>
          <a:noFill/>
        </p:spPr>
        <p:txBody>
          <a:bodyPr wrap="none" rtlCol="0">
            <a:spAutoFit/>
          </a:bodyPr>
          <a:lstStyle/>
          <a:p>
            <a:r>
              <a:rPr lang="en-US" altLang="zh-TW" b="1" dirty="0" smtClean="0">
                <a:solidFill>
                  <a:schemeClr val="bg1"/>
                </a:solidFill>
              </a:rPr>
              <a:t>H</a:t>
            </a:r>
            <a:endParaRPr lang="zh-TW" altLang="en-US"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軌跡線（</a:t>
            </a:r>
            <a:r>
              <a:rPr lang="en-US" altLang="zh-TW" b="1" dirty="0" smtClean="0">
                <a:solidFill>
                  <a:srgbClr val="FFFF00"/>
                </a:solidFill>
              </a:rPr>
              <a:t>σ=0.94</a:t>
            </a:r>
            <a:r>
              <a:rPr lang="zh-TW" altLang="en-US" b="1" dirty="0" smtClean="0">
                <a:solidFill>
                  <a:srgbClr val="FFFF00"/>
                </a:solidFill>
              </a:rPr>
              <a:t>）</a:t>
            </a:r>
            <a:endParaRPr lang="zh-TW" altLang="en-US" dirty="0"/>
          </a:p>
        </p:txBody>
      </p:sp>
      <p:grpSp>
        <p:nvGrpSpPr>
          <p:cNvPr id="7" name="內容版面配置區 6"/>
          <p:cNvGrpSpPr>
            <a:grpSpLocks noGrp="1"/>
          </p:cNvGrpSpPr>
          <p:nvPr>
            <p:ph idx="1"/>
          </p:nvPr>
        </p:nvGrpSpPr>
        <p:grpSpPr>
          <a:xfrm>
            <a:off x="457200" y="1333500"/>
            <a:ext cx="8229600" cy="3771900"/>
            <a:chOff x="251520" y="2036837"/>
            <a:chExt cx="6786959" cy="3402938"/>
          </a:xfrm>
        </p:grpSpPr>
        <p:pic>
          <p:nvPicPr>
            <p:cNvPr id="8" name="Picture 2" descr="fig13-combine2"/>
            <p:cNvPicPr>
              <a:picLocks noChangeAspect="1" noChangeArrowheads="1"/>
            </p:cNvPicPr>
            <p:nvPr/>
          </p:nvPicPr>
          <p:blipFill>
            <a:blip r:embed="rId3" cstate="print"/>
            <a:srcRect b="50670"/>
            <a:stretch>
              <a:fillRect/>
            </a:stretch>
          </p:blipFill>
          <p:spPr bwMode="auto">
            <a:xfrm>
              <a:off x="251520" y="2065412"/>
              <a:ext cx="3390900" cy="3336361"/>
            </a:xfrm>
            <a:prstGeom prst="rect">
              <a:avLst/>
            </a:prstGeom>
            <a:noFill/>
            <a:ln w="9525">
              <a:noFill/>
              <a:miter lim="800000"/>
              <a:headEnd/>
              <a:tailEnd/>
            </a:ln>
          </p:spPr>
        </p:pic>
        <p:pic>
          <p:nvPicPr>
            <p:cNvPr id="9" name="Picture 2" descr="fig13-combine2"/>
            <p:cNvPicPr>
              <a:picLocks noChangeAspect="1" noChangeArrowheads="1"/>
            </p:cNvPicPr>
            <p:nvPr/>
          </p:nvPicPr>
          <p:blipFill>
            <a:blip r:embed="rId3" cstate="print"/>
            <a:srcRect t="49683"/>
            <a:stretch>
              <a:fillRect/>
            </a:stretch>
          </p:blipFill>
          <p:spPr bwMode="auto">
            <a:xfrm>
              <a:off x="3647579" y="2036837"/>
              <a:ext cx="3390900" cy="3402938"/>
            </a:xfrm>
            <a:prstGeom prst="rect">
              <a:avLst/>
            </a:prstGeom>
            <a:noFill/>
            <a:ln w="9525">
              <a:noFill/>
              <a:miter lim="800000"/>
              <a:headEnd/>
              <a:tailEnd/>
            </a:ln>
          </p:spPr>
        </p:pic>
      </p:grpSp>
      <p:sp>
        <p:nvSpPr>
          <p:cNvPr id="10" name="矩形 9"/>
          <p:cNvSpPr/>
          <p:nvPr/>
        </p:nvSpPr>
        <p:spPr>
          <a:xfrm>
            <a:off x="2339752" y="4009629"/>
            <a:ext cx="7920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491880" y="1345332"/>
            <a:ext cx="1008112" cy="2592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a:t>
            </a:r>
            <a:endParaRPr lang="zh-TW" altLang="en-US" b="1" dirty="0">
              <a:solidFill>
                <a:srgbClr val="FFFF00"/>
              </a:solidFill>
            </a:endParaRPr>
          </a:p>
        </p:txBody>
      </p:sp>
      <p:sp>
        <p:nvSpPr>
          <p:cNvPr id="3" name="內容版面配置區 2"/>
          <p:cNvSpPr>
            <a:spLocks noGrp="1"/>
          </p:cNvSpPr>
          <p:nvPr>
            <p:ph idx="1"/>
          </p:nvPr>
        </p:nvSpPr>
        <p:spPr/>
        <p:txBody>
          <a:bodyPr>
            <a:normAutofit fontScale="77500" lnSpcReduction="20000"/>
          </a:bodyPr>
          <a:lstStyle/>
          <a:p>
            <a:r>
              <a:rPr lang="zh-TW" altLang="en-US" dirty="0" smtClean="0">
                <a:solidFill>
                  <a:schemeClr val="bg1"/>
                </a:solidFill>
                <a:latin typeface="+mj-ea"/>
                <a:ea typeface="+mj-ea"/>
              </a:rPr>
              <a:t>登陸時：</a:t>
            </a:r>
            <a:endParaRPr lang="en-US" altLang="zh-TW" dirty="0" smtClean="0">
              <a:solidFill>
                <a:schemeClr val="bg1"/>
              </a:solidFill>
              <a:latin typeface="+mj-ea"/>
              <a:ea typeface="+mj-ea"/>
            </a:endParaRPr>
          </a:p>
          <a:p>
            <a:pPr lvl="1"/>
            <a:r>
              <a:rPr lang="zh-TW" altLang="en-US" dirty="0" smtClean="0">
                <a:solidFill>
                  <a:schemeClr val="bg1"/>
                </a:solidFill>
                <a:latin typeface="+mj-ea"/>
                <a:ea typeface="+mj-ea"/>
              </a:rPr>
              <a:t>有地形存在會造成較強的降雨與潛熱釋放，進而產生較強的主、次環流</a:t>
            </a:r>
            <a:endParaRPr lang="en-US" altLang="zh-TW" dirty="0" smtClean="0">
              <a:solidFill>
                <a:schemeClr val="bg1"/>
              </a:solidFill>
              <a:latin typeface="+mj-ea"/>
              <a:ea typeface="+mj-ea"/>
            </a:endParaRPr>
          </a:p>
          <a:p>
            <a:pPr lvl="1"/>
            <a:endParaRPr lang="en-US" altLang="zh-TW" dirty="0" smtClean="0">
              <a:solidFill>
                <a:schemeClr val="bg1"/>
              </a:solidFill>
              <a:latin typeface="+mj-ea"/>
              <a:ea typeface="+mj-ea"/>
            </a:endParaRPr>
          </a:p>
          <a:p>
            <a:r>
              <a:rPr lang="zh-TW" altLang="en-US" dirty="0" smtClean="0">
                <a:solidFill>
                  <a:schemeClr val="bg1"/>
                </a:solidFill>
                <a:latin typeface="+mj-ea"/>
                <a:ea typeface="+mj-ea"/>
              </a:rPr>
              <a:t>登陸後：</a:t>
            </a:r>
            <a:endParaRPr lang="en-US" altLang="zh-TW" dirty="0" smtClean="0">
              <a:solidFill>
                <a:schemeClr val="bg1"/>
              </a:solidFill>
              <a:latin typeface="+mj-ea"/>
              <a:ea typeface="+mj-ea"/>
            </a:endParaRPr>
          </a:p>
          <a:p>
            <a:pPr lvl="1"/>
            <a:r>
              <a:rPr lang="zh-TW" altLang="en-US" dirty="0" smtClean="0">
                <a:solidFill>
                  <a:schemeClr val="bg1"/>
                </a:solidFill>
                <a:latin typeface="+mj-ea"/>
                <a:ea typeface="+mj-ea"/>
              </a:rPr>
              <a:t>近地表最大風速以及中層眼牆上升氣流之半徑仍會因為地形降雨所提供的潛熱而持續收縮</a:t>
            </a:r>
            <a:endParaRPr lang="en-US" altLang="zh-TW" dirty="0" smtClean="0">
              <a:solidFill>
                <a:schemeClr val="bg1"/>
              </a:solidFill>
              <a:latin typeface="+mj-ea"/>
              <a:ea typeface="+mj-ea"/>
            </a:endParaRPr>
          </a:p>
          <a:p>
            <a:pPr lvl="1"/>
            <a:r>
              <a:rPr lang="zh-TW" altLang="en-US" dirty="0" smtClean="0">
                <a:solidFill>
                  <a:schemeClr val="bg1"/>
                </a:solidFill>
                <a:latin typeface="+mj-ea"/>
                <a:ea typeface="+mj-ea"/>
              </a:rPr>
              <a:t>因地表摩擦以及地形阻擋效應，使切線風減弱、地形上之低層入流及徑向入流增強</a:t>
            </a:r>
            <a:endParaRPr lang="en-US" altLang="zh-TW" dirty="0" smtClean="0">
              <a:solidFill>
                <a:schemeClr val="bg1"/>
              </a:solidFill>
              <a:latin typeface="+mj-ea"/>
              <a:ea typeface="+mj-ea"/>
            </a:endParaRPr>
          </a:p>
          <a:p>
            <a:pPr lvl="1"/>
            <a:r>
              <a:rPr lang="zh-TW" altLang="en-US" dirty="0" smtClean="0">
                <a:solidFill>
                  <a:schemeClr val="bg1"/>
                </a:solidFill>
                <a:latin typeface="+mj-ea"/>
                <a:ea typeface="+mj-ea"/>
              </a:rPr>
              <a:t>眼牆上升氣流呈現胞狀，與大環境垂直風切較無關</a:t>
            </a:r>
            <a:endParaRPr lang="en-US" altLang="zh-TW" dirty="0" smtClean="0">
              <a:solidFill>
                <a:schemeClr val="bg1"/>
              </a:solidFill>
              <a:latin typeface="+mj-ea"/>
              <a:ea typeface="+mj-ea"/>
            </a:endParaRPr>
          </a:p>
          <a:p>
            <a:pPr lvl="1"/>
            <a:r>
              <a:rPr lang="zh-TW" altLang="en-US" dirty="0" smtClean="0">
                <a:solidFill>
                  <a:schemeClr val="bg1"/>
                </a:solidFill>
                <a:latin typeface="+mj-ea"/>
                <a:ea typeface="+mj-ea"/>
              </a:rPr>
              <a:t>徑向出流向外傾斜，將水汽帶往外雨帶，使降水區域</a:t>
            </a:r>
            <a:r>
              <a:rPr lang="zh-TW" altLang="en-US" dirty="0" smtClean="0">
                <a:solidFill>
                  <a:schemeClr val="bg1"/>
                </a:solidFill>
              </a:rPr>
              <a:t>變廣</a:t>
            </a:r>
            <a:endParaRPr lang="en-US" altLang="zh-TW"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bg1"/>
                </a:solidFill>
                <a:latin typeface="+mj-ea"/>
                <a:ea typeface="+mj-ea"/>
              </a:rPr>
              <a:t>由於地形的抬升作用，會讓渦旋與中高層低</a:t>
            </a:r>
            <a:r>
              <a:rPr lang="en-US" altLang="zh-TW" dirty="0" err="1" smtClean="0">
                <a:solidFill>
                  <a:schemeClr val="bg1"/>
                </a:solidFill>
                <a:latin typeface="+mj-ea"/>
                <a:ea typeface="+mj-ea"/>
              </a:rPr>
              <a:t>θe</a:t>
            </a:r>
            <a:r>
              <a:rPr lang="zh-TW" altLang="en-US" dirty="0" smtClean="0">
                <a:solidFill>
                  <a:schemeClr val="bg1"/>
                </a:solidFill>
                <a:latin typeface="+mj-ea"/>
                <a:ea typeface="+mj-ea"/>
              </a:rPr>
              <a:t>的空氣混合</a:t>
            </a:r>
            <a:endParaRPr lang="en-US" altLang="zh-TW" dirty="0" smtClean="0">
              <a:solidFill>
                <a:schemeClr val="bg1"/>
              </a:solidFill>
              <a:latin typeface="+mj-ea"/>
              <a:ea typeface="+mj-ea"/>
            </a:endParaRPr>
          </a:p>
          <a:p>
            <a:endParaRPr lang="en-US" altLang="zh-TW" dirty="0" smtClean="0">
              <a:solidFill>
                <a:schemeClr val="bg1"/>
              </a:solidFill>
              <a:latin typeface="+mj-ea"/>
              <a:ea typeface="+mj-ea"/>
            </a:endParaRPr>
          </a:p>
          <a:p>
            <a:r>
              <a:rPr lang="zh-TW" altLang="en-US" dirty="0" smtClean="0">
                <a:solidFill>
                  <a:schemeClr val="bg1"/>
                </a:solidFill>
                <a:latin typeface="+mj-ea"/>
                <a:ea typeface="+mj-ea"/>
              </a:rPr>
              <a:t>上述原因以及中央山脈的地形造成了登陸後的不對稱結構</a:t>
            </a:r>
            <a:endParaRPr lang="zh-TW" altLang="en-US" dirty="0">
              <a:solidFill>
                <a:schemeClr val="bg1"/>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280551"/>
            <a:ext cx="7772400" cy="1225021"/>
          </a:xfrm>
        </p:spPr>
        <p:txBody>
          <a:bodyPr/>
          <a:lstStyle/>
          <a:p>
            <a:r>
              <a:rPr lang="en-US" altLang="zh-TW" b="1" dirty="0" smtClean="0">
                <a:solidFill>
                  <a:srgbClr val="FFFF00"/>
                </a:solidFill>
              </a:rPr>
              <a:t>THE END</a:t>
            </a:r>
            <a:endParaRPr lang="zh-TW" altLang="en-US" b="1"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TW" altLang="en-US" dirty="0" smtClean="0">
                <a:solidFill>
                  <a:schemeClr val="bg1"/>
                </a:solidFill>
                <a:latin typeface="+mj-ea"/>
              </a:rPr>
              <a:t>本研究利用雲解析模式研究台灣地形對娜莉颱風之不對稱性結構的影響</a:t>
            </a:r>
            <a:endParaRPr lang="en-US" altLang="zh-TW" dirty="0" smtClean="0">
              <a:solidFill>
                <a:schemeClr val="bg1"/>
              </a:solidFill>
              <a:latin typeface="+mj-ea"/>
            </a:endParaRPr>
          </a:p>
          <a:p>
            <a:endParaRPr lang="en-US" altLang="zh-TW" dirty="0" smtClean="0">
              <a:solidFill>
                <a:schemeClr val="bg1"/>
              </a:solidFill>
              <a:latin typeface="+mj-ea"/>
              <a:ea typeface="+mj-ea"/>
            </a:endParaRPr>
          </a:p>
          <a:p>
            <a:r>
              <a:rPr lang="zh-TW" altLang="en-US" dirty="0" smtClean="0">
                <a:solidFill>
                  <a:schemeClr val="bg1"/>
                </a:solidFill>
                <a:latin typeface="+mj-ea"/>
                <a:ea typeface="+mj-ea"/>
              </a:rPr>
              <a:t>研究颱風登陸前與登陸後降雨、動力場的結構改變</a:t>
            </a:r>
            <a:endParaRPr lang="en-US" altLang="zh-TW" dirty="0" smtClean="0">
              <a:solidFill>
                <a:schemeClr val="bg1"/>
              </a:solidFill>
              <a:latin typeface="+mj-ea"/>
              <a:ea typeface="+mj-ea"/>
            </a:endParaRPr>
          </a:p>
          <a:p>
            <a:r>
              <a:rPr lang="zh-TW" altLang="en-US" dirty="0" smtClean="0">
                <a:solidFill>
                  <a:schemeClr val="bg1"/>
                </a:solidFill>
                <a:latin typeface="+mj-ea"/>
                <a:ea typeface="+mj-ea"/>
              </a:rPr>
              <a:t>研究地形對登陸後的颱風結構造成的不對稱性</a:t>
            </a:r>
            <a:endParaRPr lang="en-US" altLang="zh-TW" dirty="0" smtClean="0">
              <a:solidFill>
                <a:schemeClr val="bg1"/>
              </a:solidFill>
              <a:latin typeface="+mj-ea"/>
              <a:ea typeface="+mj-ea"/>
            </a:endParaRPr>
          </a:p>
          <a:p>
            <a:endParaRPr lang="zh-TW" altLang="en-US" dirty="0">
              <a:latin typeface="+mj-ea"/>
              <a:ea typeface="+mj-ea"/>
            </a:endParaRPr>
          </a:p>
        </p:txBody>
      </p:sp>
      <p:sp>
        <p:nvSpPr>
          <p:cNvPr id="4" name="標題 1"/>
          <p:cNvSpPr>
            <a:spLocks noGrp="1"/>
          </p:cNvSpPr>
          <p:nvPr>
            <p:ph type="title"/>
          </p:nvPr>
        </p:nvSpPr>
        <p:spPr/>
        <p:txBody>
          <a:bodyPr/>
          <a:lstStyle/>
          <a:p>
            <a:pPr algn="l"/>
            <a:r>
              <a:rPr lang="zh-TW" altLang="en-US" b="1" dirty="0" smtClean="0">
                <a:solidFill>
                  <a:srgbClr val="FFFF00"/>
                </a:solidFill>
                <a:latin typeface="+mj-ea"/>
              </a:rPr>
              <a:t>簡介</a:t>
            </a:r>
            <a:endParaRPr lang="zh-TW" altLang="en-US" b="1" dirty="0">
              <a:solidFill>
                <a:srgbClr val="FFFF00"/>
              </a:solidFill>
              <a:latin typeface="+mj-ea"/>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模式設定</a:t>
            </a:r>
            <a:endParaRPr lang="zh-TW" altLang="en-US" b="1" dirty="0">
              <a:solidFill>
                <a:srgbClr val="FFFF00"/>
              </a:solidFill>
            </a:endParaRPr>
          </a:p>
        </p:txBody>
      </p:sp>
      <p:sp>
        <p:nvSpPr>
          <p:cNvPr id="3" name="內容版面配置區 2"/>
          <p:cNvSpPr>
            <a:spLocks noGrp="1"/>
          </p:cNvSpPr>
          <p:nvPr>
            <p:ph idx="1"/>
          </p:nvPr>
        </p:nvSpPr>
        <p:spPr/>
        <p:txBody>
          <a:bodyPr>
            <a:normAutofit/>
          </a:bodyPr>
          <a:lstStyle/>
          <a:p>
            <a:r>
              <a:rPr lang="zh-TW" altLang="en-US" dirty="0" smtClean="0">
                <a:solidFill>
                  <a:schemeClr val="bg1"/>
                </a:solidFill>
                <a:latin typeface="+mj-ea"/>
                <a:ea typeface="+mj-ea"/>
              </a:rPr>
              <a:t>採用四層巢狀網格非靜力</a:t>
            </a:r>
            <a:r>
              <a:rPr lang="en-US" altLang="zh-TW" dirty="0" smtClean="0">
                <a:solidFill>
                  <a:schemeClr val="bg1"/>
                </a:solidFill>
                <a:latin typeface="+mj-ea"/>
                <a:ea typeface="+mj-ea"/>
              </a:rPr>
              <a:t>MM5</a:t>
            </a:r>
            <a:r>
              <a:rPr lang="zh-TW" altLang="en-US" dirty="0" smtClean="0">
                <a:solidFill>
                  <a:schemeClr val="bg1"/>
                </a:solidFill>
                <a:latin typeface="+mj-ea"/>
                <a:ea typeface="+mj-ea"/>
              </a:rPr>
              <a:t>模式</a:t>
            </a:r>
            <a:endParaRPr lang="en-US" altLang="zh-TW" dirty="0" smtClean="0">
              <a:solidFill>
                <a:schemeClr val="bg1"/>
              </a:solidFill>
              <a:latin typeface="+mj-ea"/>
              <a:ea typeface="+mj-ea"/>
            </a:endParaRPr>
          </a:p>
          <a:p>
            <a:endParaRPr lang="en-US" altLang="zh-TW" dirty="0" smtClean="0"/>
          </a:p>
          <a:p>
            <a:endParaRPr lang="en-US" altLang="zh-TW" dirty="0" smtClean="0"/>
          </a:p>
          <a:p>
            <a:endParaRPr lang="en-US" altLang="zh-TW" dirty="0" smtClean="0"/>
          </a:p>
        </p:txBody>
      </p:sp>
      <p:graphicFrame>
        <p:nvGraphicFramePr>
          <p:cNvPr id="4" name="表格 3"/>
          <p:cNvGraphicFramePr>
            <a:graphicFrameLocks noGrp="1"/>
          </p:cNvGraphicFramePr>
          <p:nvPr/>
        </p:nvGraphicFramePr>
        <p:xfrm>
          <a:off x="611559" y="1897393"/>
          <a:ext cx="7632847" cy="3708400"/>
        </p:xfrm>
        <a:graphic>
          <a:graphicData uri="http://schemas.openxmlformats.org/drawingml/2006/table">
            <a:tbl>
              <a:tblPr firstRow="1" bandRow="1">
                <a:tableStyleId>{5C22544A-7EE6-4342-B048-85BDC9FD1C3A}</a:tableStyleId>
              </a:tblPr>
              <a:tblGrid>
                <a:gridCol w="2707403"/>
                <a:gridCol w="1122033"/>
                <a:gridCol w="1186587"/>
                <a:gridCol w="1251141"/>
                <a:gridCol w="1365683"/>
              </a:tblGrid>
              <a:tr h="370840">
                <a:tc>
                  <a:txBody>
                    <a:bodyPr/>
                    <a:lstStyle/>
                    <a:p>
                      <a:r>
                        <a:rPr lang="en-US" altLang="zh-TW" sz="1800" dirty="0" smtClean="0"/>
                        <a:t>Domain</a:t>
                      </a:r>
                      <a:endParaRPr lang="zh-TW" altLang="en-US" sz="1800" dirty="0"/>
                    </a:p>
                  </a:txBody>
                  <a:tcPr/>
                </a:tc>
                <a:tc>
                  <a:txBody>
                    <a:bodyPr/>
                    <a:lstStyle/>
                    <a:p>
                      <a:r>
                        <a:rPr lang="en-US" altLang="zh-TW" sz="1800" dirty="0" smtClean="0"/>
                        <a:t>1</a:t>
                      </a:r>
                      <a:endParaRPr lang="zh-TW" altLang="en-US" sz="1800" dirty="0"/>
                    </a:p>
                  </a:txBody>
                  <a:tcPr/>
                </a:tc>
                <a:tc>
                  <a:txBody>
                    <a:bodyPr/>
                    <a:lstStyle/>
                    <a:p>
                      <a:r>
                        <a:rPr lang="en-US" altLang="zh-TW" sz="1800" dirty="0" smtClean="0"/>
                        <a:t>2</a:t>
                      </a:r>
                      <a:endParaRPr lang="zh-TW" altLang="en-US" sz="1800" dirty="0"/>
                    </a:p>
                  </a:txBody>
                  <a:tcPr/>
                </a:tc>
                <a:tc>
                  <a:txBody>
                    <a:bodyPr/>
                    <a:lstStyle/>
                    <a:p>
                      <a:r>
                        <a:rPr lang="en-US" altLang="zh-TW" sz="1800" dirty="0" smtClean="0"/>
                        <a:t>3</a:t>
                      </a:r>
                      <a:endParaRPr lang="zh-TW" altLang="en-US" sz="1800" dirty="0"/>
                    </a:p>
                  </a:txBody>
                  <a:tcPr/>
                </a:tc>
                <a:tc>
                  <a:txBody>
                    <a:bodyPr/>
                    <a:lstStyle/>
                    <a:p>
                      <a:r>
                        <a:rPr lang="en-US" altLang="zh-TW" sz="1800" dirty="0" smtClean="0"/>
                        <a:t>4</a:t>
                      </a:r>
                      <a:endParaRPr lang="zh-TW" altLang="en-US" sz="1800" dirty="0"/>
                    </a:p>
                  </a:txBody>
                  <a:tcPr/>
                </a:tc>
              </a:tr>
              <a:tr h="370840">
                <a:tc>
                  <a:txBody>
                    <a:bodyPr/>
                    <a:lstStyle/>
                    <a:p>
                      <a:r>
                        <a:rPr lang="zh-TW" altLang="en-US" sz="1800" dirty="0" smtClean="0"/>
                        <a:t>水平網格間距（公里）</a:t>
                      </a:r>
                      <a:endParaRPr lang="zh-TW" altLang="en-US" sz="1800" dirty="0"/>
                    </a:p>
                  </a:txBody>
                  <a:tcPr/>
                </a:tc>
                <a:tc>
                  <a:txBody>
                    <a:bodyPr/>
                    <a:lstStyle/>
                    <a:p>
                      <a:pPr algn="ctr"/>
                      <a:r>
                        <a:rPr lang="en-US" altLang="zh-TW" sz="1800" dirty="0" smtClean="0"/>
                        <a:t>54</a:t>
                      </a:r>
                      <a:endParaRPr lang="zh-TW" altLang="en-US" sz="1800" dirty="0"/>
                    </a:p>
                  </a:txBody>
                  <a:tcPr/>
                </a:tc>
                <a:tc>
                  <a:txBody>
                    <a:bodyPr/>
                    <a:lstStyle/>
                    <a:p>
                      <a:pPr algn="ctr"/>
                      <a:r>
                        <a:rPr lang="en-US" altLang="zh-TW" sz="1800" dirty="0" smtClean="0"/>
                        <a:t>18</a:t>
                      </a:r>
                      <a:endParaRPr lang="zh-TW" altLang="en-US" sz="1800" dirty="0"/>
                    </a:p>
                  </a:txBody>
                  <a:tcPr/>
                </a:tc>
                <a:tc>
                  <a:txBody>
                    <a:bodyPr/>
                    <a:lstStyle/>
                    <a:p>
                      <a:pPr algn="ctr"/>
                      <a:r>
                        <a:rPr lang="en-US" altLang="zh-TW" sz="1800" dirty="0" smtClean="0"/>
                        <a:t>6</a:t>
                      </a:r>
                      <a:endParaRPr lang="zh-TW" altLang="en-US" sz="1800" dirty="0"/>
                    </a:p>
                  </a:txBody>
                  <a:tcPr/>
                </a:tc>
                <a:tc>
                  <a:txBody>
                    <a:bodyPr/>
                    <a:lstStyle/>
                    <a:p>
                      <a:pPr algn="ctr"/>
                      <a:r>
                        <a:rPr lang="en-US" altLang="zh-TW" sz="1800" dirty="0" smtClean="0"/>
                        <a:t>2</a:t>
                      </a:r>
                      <a:endParaRPr lang="zh-TW" altLang="en-US" sz="1800" dirty="0"/>
                    </a:p>
                  </a:txBody>
                  <a:tcPr/>
                </a:tc>
              </a:tr>
              <a:tr h="370840">
                <a:tc>
                  <a:txBody>
                    <a:bodyPr/>
                    <a:lstStyle/>
                    <a:p>
                      <a:r>
                        <a:rPr lang="zh-TW" altLang="en-US" sz="1800" dirty="0" smtClean="0"/>
                        <a:t>格點數</a:t>
                      </a:r>
                      <a:endParaRPr lang="zh-TW" altLang="en-US" sz="1800" dirty="0"/>
                    </a:p>
                  </a:txBody>
                  <a:tcPr/>
                </a:tc>
                <a:tc>
                  <a:txBody>
                    <a:bodyPr/>
                    <a:lstStyle/>
                    <a:p>
                      <a:pPr algn="ctr"/>
                      <a:r>
                        <a:rPr lang="en-US" altLang="zh-TW" sz="1800" dirty="0" smtClean="0"/>
                        <a:t>81*71</a:t>
                      </a:r>
                      <a:endParaRPr lang="zh-TW" altLang="en-US" sz="1800" dirty="0"/>
                    </a:p>
                  </a:txBody>
                  <a:tcPr/>
                </a:tc>
                <a:tc>
                  <a:txBody>
                    <a:bodyPr/>
                    <a:lstStyle/>
                    <a:p>
                      <a:pPr algn="ctr"/>
                      <a:r>
                        <a:rPr lang="en-US" altLang="zh-TW" sz="1800" dirty="0" smtClean="0"/>
                        <a:t>100*100</a:t>
                      </a:r>
                      <a:endParaRPr lang="zh-TW" altLang="en-US" sz="1800" dirty="0"/>
                    </a:p>
                  </a:txBody>
                  <a:tcPr/>
                </a:tc>
                <a:tc>
                  <a:txBody>
                    <a:bodyPr/>
                    <a:lstStyle/>
                    <a:p>
                      <a:pPr algn="ctr"/>
                      <a:r>
                        <a:rPr lang="en-US" altLang="zh-TW" sz="1800" dirty="0" smtClean="0"/>
                        <a:t>166*166</a:t>
                      </a:r>
                      <a:endParaRPr lang="zh-TW" altLang="en-US" sz="1800" dirty="0"/>
                    </a:p>
                  </a:txBody>
                  <a:tcPr/>
                </a:tc>
                <a:tc>
                  <a:txBody>
                    <a:bodyPr/>
                    <a:lstStyle/>
                    <a:p>
                      <a:pPr algn="ctr"/>
                      <a:r>
                        <a:rPr lang="en-US" altLang="zh-TW" sz="1800" dirty="0" smtClean="0"/>
                        <a:t>271*301</a:t>
                      </a:r>
                      <a:endParaRPr lang="zh-TW" altLang="en-US" sz="1800" dirty="0"/>
                    </a:p>
                  </a:txBody>
                  <a:tcPr/>
                </a:tc>
              </a:tr>
              <a:tr h="370840">
                <a:tc>
                  <a:txBody>
                    <a:bodyPr/>
                    <a:lstStyle/>
                    <a:p>
                      <a:r>
                        <a:rPr lang="zh-TW" altLang="en-US" sz="1800" dirty="0" smtClean="0">
                          <a:solidFill>
                            <a:schemeClr val="tx1"/>
                          </a:solidFill>
                        </a:rPr>
                        <a:t>積分步長（秒）</a:t>
                      </a:r>
                      <a:endParaRPr lang="zh-TW" altLang="en-US" sz="1800" dirty="0">
                        <a:solidFill>
                          <a:schemeClr val="tx1"/>
                        </a:solidFill>
                      </a:endParaRPr>
                    </a:p>
                  </a:txBody>
                  <a:tcPr/>
                </a:tc>
                <a:tc>
                  <a:txBody>
                    <a:bodyPr/>
                    <a:lstStyle/>
                    <a:p>
                      <a:pPr algn="ctr"/>
                      <a:r>
                        <a:rPr lang="en-US" altLang="zh-TW" sz="1800" dirty="0" smtClean="0"/>
                        <a:t>90</a:t>
                      </a:r>
                      <a:endParaRPr lang="zh-TW" altLang="en-US" sz="1800" dirty="0"/>
                    </a:p>
                  </a:txBody>
                  <a:tcPr/>
                </a:tc>
                <a:tc>
                  <a:txBody>
                    <a:bodyPr/>
                    <a:lstStyle/>
                    <a:p>
                      <a:pPr algn="ctr"/>
                      <a:r>
                        <a:rPr lang="en-US" altLang="zh-TW" sz="1800" dirty="0" smtClean="0"/>
                        <a:t>30</a:t>
                      </a:r>
                      <a:endParaRPr lang="zh-TW" altLang="en-US" sz="1800" dirty="0"/>
                    </a:p>
                  </a:txBody>
                  <a:tcPr/>
                </a:tc>
                <a:tc>
                  <a:txBody>
                    <a:bodyPr/>
                    <a:lstStyle/>
                    <a:p>
                      <a:pPr algn="ctr"/>
                      <a:r>
                        <a:rPr lang="en-US" altLang="zh-TW" sz="1800" dirty="0" smtClean="0"/>
                        <a:t>10</a:t>
                      </a:r>
                      <a:endParaRPr lang="zh-TW" altLang="en-US" sz="1800" dirty="0"/>
                    </a:p>
                  </a:txBody>
                  <a:tcPr/>
                </a:tc>
                <a:tc>
                  <a:txBody>
                    <a:bodyPr/>
                    <a:lstStyle/>
                    <a:p>
                      <a:pPr algn="ctr"/>
                      <a:r>
                        <a:rPr lang="en-US" altLang="zh-TW" sz="1800" dirty="0" smtClean="0"/>
                        <a:t>3.3</a:t>
                      </a:r>
                      <a:endParaRPr lang="zh-TW" altLang="en-US" sz="1800" dirty="0"/>
                    </a:p>
                  </a:txBody>
                  <a:tcPr/>
                </a:tc>
              </a:tr>
              <a:tr h="370840">
                <a:tc>
                  <a:txBody>
                    <a:bodyPr/>
                    <a:lstStyle/>
                    <a:p>
                      <a:r>
                        <a:rPr lang="zh-TW" altLang="en-US" sz="1800" dirty="0" smtClean="0">
                          <a:solidFill>
                            <a:schemeClr val="tx1"/>
                          </a:solidFill>
                        </a:rPr>
                        <a:t>積分時間</a:t>
                      </a:r>
                      <a:endParaRPr lang="zh-TW" altLang="en-US" sz="1800" dirty="0">
                        <a:solidFill>
                          <a:schemeClr val="tx1"/>
                        </a:solidFill>
                      </a:endParaRPr>
                    </a:p>
                  </a:txBody>
                  <a:tcPr/>
                </a:tc>
                <a:tc gridSpan="4">
                  <a:txBody>
                    <a:bodyPr/>
                    <a:lstStyle/>
                    <a:p>
                      <a:pPr algn="ctr"/>
                      <a:r>
                        <a:rPr lang="en-US" altLang="zh-TW" sz="1800" dirty="0" smtClean="0"/>
                        <a:t>0-84hr</a:t>
                      </a:r>
                      <a:endParaRPr lang="zh-TW" altLang="en-US" sz="1800"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r>
                        <a:rPr lang="zh-TW" altLang="en-US" sz="1800" dirty="0" smtClean="0">
                          <a:solidFill>
                            <a:schemeClr val="tx1"/>
                          </a:solidFill>
                        </a:rPr>
                        <a:t>初始、邊界條件</a:t>
                      </a:r>
                      <a:endParaRPr lang="zh-TW" altLang="en-US" sz="1800" dirty="0">
                        <a:solidFill>
                          <a:schemeClr val="tx1"/>
                        </a:solidFill>
                      </a:endParaRPr>
                    </a:p>
                  </a:txBody>
                  <a:tcPr/>
                </a:tc>
                <a:tc gridSpan="3">
                  <a:txBody>
                    <a:bodyPr/>
                    <a:lstStyle/>
                    <a:p>
                      <a:pPr algn="ctr"/>
                      <a:r>
                        <a:rPr lang="en-US" altLang="zh-TW" sz="1800" dirty="0" smtClean="0"/>
                        <a:t>ECMWF</a:t>
                      </a:r>
                      <a:endParaRPr lang="zh-TW" altLang="en-US" sz="1800" dirty="0"/>
                    </a:p>
                  </a:txBody>
                  <a:tcPr/>
                </a:tc>
                <a:tc hMerge="1">
                  <a:txBody>
                    <a:bodyPr/>
                    <a:lstStyle/>
                    <a:p>
                      <a:endParaRPr lang="zh-TW" altLang="en-US"/>
                    </a:p>
                  </a:txBody>
                  <a:tcPr/>
                </a:tc>
                <a:tc hMerge="1">
                  <a:txBody>
                    <a:bodyPr/>
                    <a:lstStyle/>
                    <a:p>
                      <a:endParaRPr lang="zh-TW" altLang="en-US"/>
                    </a:p>
                  </a:txBody>
                  <a:tcPr/>
                </a:tc>
                <a:tc>
                  <a:txBody>
                    <a:bodyPr/>
                    <a:lstStyle/>
                    <a:p>
                      <a:pPr algn="ctr"/>
                      <a:r>
                        <a:rPr lang="en-US" altLang="zh-TW" sz="1800" dirty="0" smtClean="0"/>
                        <a:t>From D03</a:t>
                      </a:r>
                      <a:endParaRPr lang="zh-TW" altLang="en-US" sz="1800" dirty="0"/>
                    </a:p>
                  </a:txBody>
                  <a:tcPr/>
                </a:tc>
              </a:tr>
              <a:tr h="370840">
                <a:tc>
                  <a:txBody>
                    <a:bodyPr/>
                    <a:lstStyle/>
                    <a:p>
                      <a:r>
                        <a:rPr lang="en-US" altLang="zh-TW" sz="1800" dirty="0" smtClean="0">
                          <a:solidFill>
                            <a:schemeClr val="tx1"/>
                          </a:solidFill>
                        </a:rPr>
                        <a:t>PBL</a:t>
                      </a:r>
                      <a:endParaRPr lang="zh-TW" altLang="en-US" sz="1800" dirty="0">
                        <a:solidFill>
                          <a:schemeClr val="tx1"/>
                        </a:solidFill>
                      </a:endParaRPr>
                    </a:p>
                  </a:txBody>
                  <a:tcPr/>
                </a:tc>
                <a:tc gridSpan="4">
                  <a:txBody>
                    <a:bodyPr/>
                    <a:lstStyle/>
                    <a:p>
                      <a:pPr algn="ctr"/>
                      <a:r>
                        <a:rPr lang="en-US" altLang="zh-TW" sz="1800" dirty="0" smtClean="0"/>
                        <a:t>MRF</a:t>
                      </a:r>
                      <a:endParaRPr lang="zh-TW" altLang="en-US" sz="18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370840">
                <a:tc>
                  <a:txBody>
                    <a:bodyPr/>
                    <a:lstStyle/>
                    <a:p>
                      <a:r>
                        <a:rPr lang="en-US" altLang="zh-TW" sz="1800" dirty="0" smtClean="0">
                          <a:solidFill>
                            <a:schemeClr val="tx1"/>
                          </a:solidFill>
                        </a:rPr>
                        <a:t>Microphysics</a:t>
                      </a:r>
                      <a:endParaRPr lang="zh-TW" altLang="en-US" sz="1800" dirty="0">
                        <a:solidFill>
                          <a:schemeClr val="tx1"/>
                        </a:solidFill>
                      </a:endParaRPr>
                    </a:p>
                  </a:txBody>
                  <a:tcPr/>
                </a:tc>
                <a:tc gridSpan="4">
                  <a:txBody>
                    <a:bodyPr/>
                    <a:lstStyle/>
                    <a:p>
                      <a:pPr algn="ctr"/>
                      <a:r>
                        <a:rPr lang="en-US" altLang="zh-TW" sz="1800" dirty="0" err="1" smtClean="0"/>
                        <a:t>Reisner</a:t>
                      </a:r>
                      <a:endParaRPr lang="zh-TW" altLang="en-US" sz="18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370840">
                <a:tc>
                  <a:txBody>
                    <a:bodyPr/>
                    <a:lstStyle/>
                    <a:p>
                      <a:r>
                        <a:rPr lang="en-US" altLang="zh-TW" sz="1800" dirty="0" smtClean="0">
                          <a:solidFill>
                            <a:schemeClr val="tx1"/>
                          </a:solidFill>
                        </a:rPr>
                        <a:t>Cumulus</a:t>
                      </a:r>
                      <a:endParaRPr lang="zh-TW" altLang="en-US" sz="1800" dirty="0">
                        <a:solidFill>
                          <a:schemeClr val="tx1"/>
                        </a:solidFill>
                      </a:endParaRPr>
                    </a:p>
                  </a:txBody>
                  <a:tcPr/>
                </a:tc>
                <a:tc gridSpan="2">
                  <a:txBody>
                    <a:bodyPr/>
                    <a:lstStyle/>
                    <a:p>
                      <a:pPr algn="ctr"/>
                      <a:r>
                        <a:rPr lang="en-US" altLang="zh-TW" sz="1800" dirty="0" err="1" smtClean="0"/>
                        <a:t>Grell</a:t>
                      </a:r>
                      <a:endParaRPr lang="zh-TW" altLang="en-US" sz="1800" dirty="0"/>
                    </a:p>
                  </a:txBody>
                  <a:tcPr/>
                </a:tc>
                <a:tc hMerge="1">
                  <a:txBody>
                    <a:bodyPr/>
                    <a:lstStyle/>
                    <a:p>
                      <a:endParaRPr lang="zh-TW" altLang="en-US"/>
                    </a:p>
                  </a:txBody>
                  <a:tcPr/>
                </a:tc>
                <a:tc gridSpan="2">
                  <a:txBody>
                    <a:bodyPr/>
                    <a:lstStyle/>
                    <a:p>
                      <a:pPr algn="ctr"/>
                      <a:r>
                        <a:rPr lang="en-US" altLang="zh-TW" sz="1800" dirty="0" smtClean="0"/>
                        <a:t>N/A</a:t>
                      </a:r>
                      <a:endParaRPr lang="zh-TW" altLang="en-US" sz="1800" dirty="0"/>
                    </a:p>
                  </a:txBody>
                  <a:tcPr/>
                </a:tc>
                <a:tc hMerge="1">
                  <a:txBody>
                    <a:bodyPr/>
                    <a:lstStyle/>
                    <a:p>
                      <a:endParaRPr lang="zh-TW" altLang="en-US"/>
                    </a:p>
                  </a:txBody>
                  <a:tcPr/>
                </a:tc>
              </a:tr>
              <a:tr h="370840">
                <a:tc>
                  <a:txBody>
                    <a:bodyPr/>
                    <a:lstStyle/>
                    <a:p>
                      <a:r>
                        <a:rPr lang="en-US" altLang="zh-TW" sz="1800" dirty="0" smtClean="0">
                          <a:solidFill>
                            <a:schemeClr val="tx1"/>
                          </a:solidFill>
                        </a:rPr>
                        <a:t>Radiation</a:t>
                      </a:r>
                      <a:endParaRPr lang="zh-TW" altLang="en-US" sz="1800" dirty="0">
                        <a:solidFill>
                          <a:schemeClr val="tx1"/>
                        </a:solidFill>
                      </a:endParaRPr>
                    </a:p>
                  </a:txBody>
                  <a:tcPr/>
                </a:tc>
                <a:tc gridSpan="4">
                  <a:txBody>
                    <a:bodyPr/>
                    <a:lstStyle/>
                    <a:p>
                      <a:pPr algn="ctr"/>
                      <a:r>
                        <a:rPr lang="en-US" altLang="zh-TW" sz="1800" dirty="0" err="1" smtClean="0"/>
                        <a:t>Dudhia</a:t>
                      </a:r>
                      <a:endParaRPr lang="zh-TW" altLang="en-US" sz="1800" dirty="0"/>
                    </a:p>
                  </a:txBody>
                  <a:tcPr/>
                </a:tc>
                <a:tc hMerge="1">
                  <a:txBody>
                    <a:bodyPr/>
                    <a:lstStyle/>
                    <a:p>
                      <a:endParaRPr lang="zh-TW" altLang="en-US"/>
                    </a:p>
                  </a:txBody>
                  <a:tcPr/>
                </a:tc>
                <a:tc hMerge="1">
                  <a:txBody>
                    <a:bodyPr/>
                    <a:lstStyle/>
                    <a:p>
                      <a:pPr algn="ctr"/>
                      <a:endParaRPr lang="zh-TW" altLang="en-US" dirty="0"/>
                    </a:p>
                  </a:txBody>
                  <a:tcPr/>
                </a:tc>
                <a:tc hMerge="1">
                  <a:txBody>
                    <a:bodyPr/>
                    <a:lstStyle/>
                    <a:p>
                      <a:endParaRPr lang="zh-TW" altLang="en-US"/>
                    </a:p>
                  </a:txBody>
                  <a:tcPr/>
                </a:tc>
              </a:tr>
            </a:tbl>
          </a:graphicData>
        </a:graphic>
      </p:graphicFrame>
      <p:pic>
        <p:nvPicPr>
          <p:cNvPr id="43009" name="Picture 1"/>
          <p:cNvPicPr>
            <a:picLocks noChangeAspect="1" noChangeArrowheads="1"/>
          </p:cNvPicPr>
          <p:nvPr/>
        </p:nvPicPr>
        <p:blipFill>
          <a:blip r:embed="rId3" cstate="print"/>
          <a:srcRect/>
          <a:stretch>
            <a:fillRect/>
          </a:stretch>
        </p:blipFill>
        <p:spPr bwMode="auto">
          <a:xfrm>
            <a:off x="1835696" y="1104900"/>
            <a:ext cx="5429250" cy="4610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fade">
                                      <p:cBhvr>
                                        <p:cTn id="7"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實驗設計</a:t>
            </a:r>
            <a:endParaRPr lang="zh-TW" altLang="en-US" b="1" dirty="0">
              <a:solidFill>
                <a:srgbClr val="FFFF00"/>
              </a:solidFill>
            </a:endParaRPr>
          </a:p>
        </p:txBody>
      </p:sp>
      <p:sp>
        <p:nvSpPr>
          <p:cNvPr id="3" name="內容版面配置區 2"/>
          <p:cNvSpPr>
            <a:spLocks noGrp="1"/>
          </p:cNvSpPr>
          <p:nvPr>
            <p:ph idx="1"/>
          </p:nvPr>
        </p:nvSpPr>
        <p:spPr>
          <a:xfrm>
            <a:off x="457200" y="1333500"/>
            <a:ext cx="8229600" cy="4044280"/>
          </a:xfrm>
        </p:spPr>
        <p:txBody>
          <a:bodyPr>
            <a:normAutofit/>
          </a:bodyPr>
          <a:lstStyle/>
          <a:p>
            <a:r>
              <a:rPr lang="en-US" altLang="zh-TW" dirty="0" smtClean="0">
                <a:solidFill>
                  <a:schemeClr val="bg1"/>
                </a:solidFill>
                <a:latin typeface="+mj-ea"/>
                <a:ea typeface="+mj-ea"/>
              </a:rPr>
              <a:t>CTL</a:t>
            </a:r>
          </a:p>
          <a:p>
            <a:r>
              <a:rPr lang="en-US" altLang="zh-TW" dirty="0" smtClean="0">
                <a:solidFill>
                  <a:schemeClr val="bg1"/>
                </a:solidFill>
                <a:latin typeface="+mj-ea"/>
                <a:ea typeface="+mj-ea"/>
              </a:rPr>
              <a:t>Ocean</a:t>
            </a:r>
          </a:p>
          <a:p>
            <a:r>
              <a:rPr lang="en-US" altLang="zh-TW" dirty="0" smtClean="0">
                <a:solidFill>
                  <a:schemeClr val="bg1"/>
                </a:solidFill>
                <a:latin typeface="+mj-ea"/>
                <a:ea typeface="+mj-ea"/>
              </a:rPr>
              <a:t>50% Terrain</a:t>
            </a:r>
          </a:p>
          <a:p>
            <a:r>
              <a:rPr lang="en-US" altLang="zh-TW" dirty="0" smtClean="0">
                <a:solidFill>
                  <a:schemeClr val="bg1"/>
                </a:solidFill>
                <a:latin typeface="+mj-ea"/>
                <a:ea typeface="+mj-ea"/>
              </a:rPr>
              <a:t>0% Terrain</a:t>
            </a:r>
          </a:p>
          <a:p>
            <a:r>
              <a:rPr lang="zh-TW" altLang="en-US" dirty="0" smtClean="0">
                <a:solidFill>
                  <a:schemeClr val="bg1"/>
                </a:solidFill>
                <a:latin typeface="+mj-ea"/>
                <a:ea typeface="+mj-ea"/>
              </a:rPr>
              <a:t>為研究颱風之對稱性，將其轉換至柱座標</a:t>
            </a:r>
            <a:endParaRPr lang="en-US" altLang="zh-TW" dirty="0" smtClean="0">
              <a:solidFill>
                <a:schemeClr val="bg1"/>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chemeClr val="bg1"/>
                </a:solidFill>
              </a:rPr>
              <a:t>模擬結果</a:t>
            </a:r>
            <a:endParaRPr lang="zh-TW" altLang="en-US" dirty="0">
              <a:solidFill>
                <a:schemeClr val="bg1"/>
              </a:solidFill>
            </a:endParaRPr>
          </a:p>
        </p:txBody>
      </p:sp>
      <p:sp>
        <p:nvSpPr>
          <p:cNvPr id="5" name="文字版面配置區 4"/>
          <p:cNvSpPr>
            <a:spLocks noGrp="1"/>
          </p:cNvSpPr>
          <p:nvPr>
            <p:ph type="body" idx="1"/>
          </p:nvPr>
        </p:nvSpPr>
        <p:spPr/>
        <p:txBody>
          <a:bodyPr>
            <a:normAutofit/>
          </a:bodyPr>
          <a:lstStyle/>
          <a:p>
            <a:r>
              <a:rPr lang="zh-TW" altLang="en-US" sz="2400" dirty="0" smtClean="0">
                <a:solidFill>
                  <a:srgbClr val="FFFF00"/>
                </a:solidFill>
                <a:latin typeface="+mj-ea"/>
                <a:ea typeface="+mj-ea"/>
              </a:rPr>
              <a:t>地形對登陸後颱風結構之影響</a:t>
            </a:r>
            <a:endParaRPr lang="zh-TW" altLang="en-US" sz="2400" dirty="0">
              <a:solidFill>
                <a:srgbClr val="FFFF00"/>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solidFill>
                  <a:srgbClr val="FFFF00"/>
                </a:solidFill>
              </a:rPr>
              <a:t>模擬結果</a:t>
            </a:r>
            <a:endParaRPr lang="zh-TW" altLang="en-US" b="1" dirty="0">
              <a:solidFill>
                <a:srgbClr val="FFFF00"/>
              </a:solidFill>
            </a:endParaRPr>
          </a:p>
        </p:txBody>
      </p:sp>
      <p:sp>
        <p:nvSpPr>
          <p:cNvPr id="16" name="文字版面配置區 15"/>
          <p:cNvSpPr>
            <a:spLocks noGrp="1"/>
          </p:cNvSpPr>
          <p:nvPr>
            <p:ph type="body" idx="1"/>
          </p:nvPr>
        </p:nvSpPr>
        <p:spPr/>
        <p:txBody>
          <a:bodyPr/>
          <a:lstStyle/>
          <a:p>
            <a:pPr algn="ctr"/>
            <a:r>
              <a:rPr lang="zh-TW" altLang="en-US" dirty="0" smtClean="0">
                <a:solidFill>
                  <a:schemeClr val="bg1"/>
                </a:solidFill>
                <a:latin typeface="+mj-ea"/>
                <a:ea typeface="+mj-ea"/>
              </a:rPr>
              <a:t>降水約為環狀分佈</a:t>
            </a:r>
            <a:endParaRPr lang="zh-TW" altLang="en-US" dirty="0">
              <a:solidFill>
                <a:schemeClr val="bg1"/>
              </a:solidFill>
              <a:latin typeface="+mj-ea"/>
              <a:ea typeface="+mj-ea"/>
            </a:endParaRPr>
          </a:p>
        </p:txBody>
      </p:sp>
      <p:sp>
        <p:nvSpPr>
          <p:cNvPr id="18" name="文字版面配置區 17"/>
          <p:cNvSpPr>
            <a:spLocks noGrp="1"/>
          </p:cNvSpPr>
          <p:nvPr>
            <p:ph type="body" sz="quarter" idx="3"/>
          </p:nvPr>
        </p:nvSpPr>
        <p:spPr/>
        <p:txBody>
          <a:bodyPr>
            <a:normAutofit/>
          </a:bodyPr>
          <a:lstStyle/>
          <a:p>
            <a:pPr algn="ctr"/>
            <a:r>
              <a:rPr lang="zh-TW" altLang="en-US" dirty="0" smtClean="0">
                <a:solidFill>
                  <a:schemeClr val="bg1"/>
                </a:solidFill>
                <a:latin typeface="+mj-ea"/>
                <a:ea typeface="+mj-ea"/>
              </a:rPr>
              <a:t>山脈阻擋，迎風面回波增強</a:t>
            </a:r>
            <a:endParaRPr lang="en-US" altLang="zh-TW" dirty="0" smtClean="0">
              <a:solidFill>
                <a:schemeClr val="bg1"/>
              </a:solidFill>
              <a:latin typeface="+mj-ea"/>
              <a:ea typeface="+mj-ea"/>
            </a:endParaRPr>
          </a:p>
        </p:txBody>
      </p:sp>
      <p:pic>
        <p:nvPicPr>
          <p:cNvPr id="20" name="Picture 1" descr="fig1-combine-RGB"/>
          <p:cNvPicPr>
            <a:picLocks noGrp="1" noChangeAspect="1" noChangeArrowheads="1"/>
          </p:cNvPicPr>
          <p:nvPr>
            <p:ph sz="half" idx="2"/>
          </p:nvPr>
        </p:nvPicPr>
        <p:blipFill>
          <a:blip r:embed="rId3" cstate="print"/>
          <a:srcRect b="49661"/>
          <a:stretch>
            <a:fillRect/>
          </a:stretch>
        </p:blipFill>
        <p:spPr bwMode="auto">
          <a:xfrm>
            <a:off x="786778" y="1812926"/>
            <a:ext cx="3381035" cy="3292475"/>
          </a:xfrm>
          <a:prstGeom prst="rect">
            <a:avLst/>
          </a:prstGeom>
          <a:noFill/>
          <a:ln w="9525">
            <a:noFill/>
            <a:miter lim="800000"/>
            <a:headEnd/>
            <a:tailEnd/>
          </a:ln>
        </p:spPr>
      </p:pic>
      <p:pic>
        <p:nvPicPr>
          <p:cNvPr id="21" name="Picture 1" descr="fig1-combine-RGB"/>
          <p:cNvPicPr>
            <a:picLocks noGrp="1" noChangeAspect="1" noChangeArrowheads="1"/>
          </p:cNvPicPr>
          <p:nvPr>
            <p:ph sz="quarter" idx="4"/>
          </p:nvPr>
        </p:nvPicPr>
        <p:blipFill>
          <a:blip r:embed="rId3" cstate="print"/>
          <a:srcRect t="49994"/>
          <a:stretch>
            <a:fillRect/>
          </a:stretch>
        </p:blipFill>
        <p:spPr bwMode="auto">
          <a:xfrm>
            <a:off x="4964137" y="1812926"/>
            <a:ext cx="3403550" cy="3292475"/>
          </a:xfrm>
          <a:prstGeom prst="rect">
            <a:avLst/>
          </a:prstGeom>
          <a:noFill/>
          <a:ln w="9525">
            <a:noFill/>
            <a:miter lim="800000"/>
            <a:headEnd/>
            <a:tailEnd/>
          </a:ln>
        </p:spPr>
      </p:pic>
      <p:sp>
        <p:nvSpPr>
          <p:cNvPr id="22" name="矩形 21"/>
          <p:cNvSpPr/>
          <p:nvPr/>
        </p:nvSpPr>
        <p:spPr>
          <a:xfrm>
            <a:off x="5724128" y="2065413"/>
            <a:ext cx="1440160"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5364088" y="3361556"/>
            <a:ext cx="1440160"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endParaRPr lang="zh-TW" altLang="en-US" dirty="0"/>
          </a:p>
        </p:txBody>
      </p:sp>
      <p:pic>
        <p:nvPicPr>
          <p:cNvPr id="9" name="Picture 2" descr="fig2-combine2"/>
          <p:cNvPicPr>
            <a:picLocks noGrp="1" noChangeAspect="1" noChangeArrowheads="1"/>
          </p:cNvPicPr>
          <p:nvPr>
            <p:ph idx="1"/>
          </p:nvPr>
        </p:nvPicPr>
        <p:blipFill>
          <a:blip r:embed="rId3" cstate="print"/>
          <a:srcRect/>
          <a:stretch>
            <a:fillRect/>
          </a:stretch>
        </p:blipFill>
        <p:spPr bwMode="auto">
          <a:xfrm>
            <a:off x="2195736" y="985292"/>
            <a:ext cx="5472608" cy="4615678"/>
          </a:xfrm>
          <a:prstGeom prst="rect">
            <a:avLst/>
          </a:prstGeom>
          <a:noFill/>
          <a:ln w="9525">
            <a:noFill/>
            <a:miter lim="800000"/>
            <a:headEnd/>
            <a:tailEnd/>
          </a:ln>
        </p:spPr>
      </p:pic>
      <p:sp>
        <p:nvSpPr>
          <p:cNvPr id="10" name="文字方塊 9"/>
          <p:cNvSpPr txBox="1"/>
          <p:nvPr/>
        </p:nvSpPr>
        <p:spPr>
          <a:xfrm>
            <a:off x="92405" y="5060131"/>
            <a:ext cx="2031325" cy="461665"/>
          </a:xfrm>
          <a:prstGeom prst="rect">
            <a:avLst/>
          </a:prstGeom>
          <a:noFill/>
        </p:spPr>
        <p:txBody>
          <a:bodyPr wrap="none" rtlCol="0">
            <a:spAutoFit/>
          </a:bodyPr>
          <a:lstStyle/>
          <a:p>
            <a:r>
              <a:rPr lang="zh-TW" altLang="en-US" sz="2400" dirty="0" smtClean="0">
                <a:solidFill>
                  <a:schemeClr val="bg1"/>
                </a:solidFill>
                <a:latin typeface="+mj-ea"/>
                <a:ea typeface="+mj-ea"/>
              </a:rPr>
              <a:t>登陸前八小時</a:t>
            </a:r>
            <a:endParaRPr lang="zh-TW" altLang="en-US" sz="2400" dirty="0">
              <a:solidFill>
                <a:schemeClr val="bg1"/>
              </a:solidFill>
              <a:latin typeface="+mj-ea"/>
              <a:ea typeface="+mj-ea"/>
            </a:endParaRPr>
          </a:p>
        </p:txBody>
      </p:sp>
      <p:cxnSp>
        <p:nvCxnSpPr>
          <p:cNvPr id="12" name="直線單箭頭接點 11"/>
          <p:cNvCxnSpPr/>
          <p:nvPr/>
        </p:nvCxnSpPr>
        <p:spPr>
          <a:xfrm rot="5400000" flipH="1" flipV="1">
            <a:off x="2447764" y="2461456"/>
            <a:ext cx="792088"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220072" y="1489349"/>
            <a:ext cx="144016" cy="15841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p:nvCxnSpPr>
        <p:spPr>
          <a:xfrm rot="5400000" flipH="1" flipV="1">
            <a:off x="2123728" y="3937620"/>
            <a:ext cx="2016224"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411760" y="3937620"/>
            <a:ext cx="43204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p:cNvGrpSpPr/>
          <p:nvPr/>
        </p:nvGrpSpPr>
        <p:grpSpPr>
          <a:xfrm>
            <a:off x="5436096" y="3649588"/>
            <a:ext cx="1944216" cy="1657772"/>
            <a:chOff x="5436096" y="3649588"/>
            <a:chExt cx="1944216" cy="1657772"/>
          </a:xfrm>
        </p:grpSpPr>
        <p:cxnSp>
          <p:nvCxnSpPr>
            <p:cNvPr id="18" name="直線單箭頭接點 17"/>
            <p:cNvCxnSpPr/>
            <p:nvPr/>
          </p:nvCxnSpPr>
          <p:spPr>
            <a:xfrm rot="10800000">
              <a:off x="5508104" y="5305772"/>
              <a:ext cx="165618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5400000" flipH="1" flipV="1">
              <a:off x="4927054" y="4230638"/>
              <a:ext cx="1450132"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6012160" y="3649588"/>
              <a:ext cx="136815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地形影響</a:t>
            </a:r>
            <a:endParaRPr lang="zh-TW" altLang="en-US" dirty="0"/>
          </a:p>
        </p:txBody>
      </p:sp>
      <p:pic>
        <p:nvPicPr>
          <p:cNvPr id="68610" name="Picture 2" descr="fig3-combine-RGB"/>
          <p:cNvPicPr>
            <a:picLocks noChangeAspect="1" noChangeArrowheads="1"/>
          </p:cNvPicPr>
          <p:nvPr/>
        </p:nvPicPr>
        <p:blipFill>
          <a:blip r:embed="rId3" cstate="print"/>
          <a:srcRect t="31950" b="35239"/>
          <a:stretch>
            <a:fillRect/>
          </a:stretch>
        </p:blipFill>
        <p:spPr bwMode="auto">
          <a:xfrm>
            <a:off x="3073480" y="1849387"/>
            <a:ext cx="3008859" cy="2865950"/>
          </a:xfrm>
          <a:prstGeom prst="rect">
            <a:avLst/>
          </a:prstGeom>
          <a:noFill/>
          <a:ln w="9525">
            <a:noFill/>
            <a:miter lim="800000"/>
            <a:headEnd/>
            <a:tailEnd/>
          </a:ln>
        </p:spPr>
      </p:pic>
      <p:pic>
        <p:nvPicPr>
          <p:cNvPr id="7" name="Picture 2" descr="fig3-combine-RGB"/>
          <p:cNvPicPr>
            <a:picLocks noChangeAspect="1" noChangeArrowheads="1"/>
          </p:cNvPicPr>
          <p:nvPr/>
        </p:nvPicPr>
        <p:blipFill>
          <a:blip r:embed="rId3" cstate="print"/>
          <a:srcRect b="67658"/>
          <a:stretch>
            <a:fillRect/>
          </a:stretch>
        </p:blipFill>
        <p:spPr bwMode="auto">
          <a:xfrm>
            <a:off x="21850" y="1849387"/>
            <a:ext cx="3008859" cy="2824984"/>
          </a:xfrm>
          <a:prstGeom prst="rect">
            <a:avLst/>
          </a:prstGeom>
          <a:noFill/>
          <a:ln w="9525">
            <a:noFill/>
            <a:miter lim="800000"/>
            <a:headEnd/>
            <a:tailEnd/>
          </a:ln>
        </p:spPr>
      </p:pic>
      <p:pic>
        <p:nvPicPr>
          <p:cNvPr id="8" name="Picture 2" descr="fig3-combine-RGB"/>
          <p:cNvPicPr>
            <a:picLocks noChangeAspect="1" noChangeArrowheads="1"/>
          </p:cNvPicPr>
          <p:nvPr/>
        </p:nvPicPr>
        <p:blipFill>
          <a:blip r:embed="rId3" cstate="print"/>
          <a:srcRect t="64604"/>
          <a:stretch>
            <a:fillRect/>
          </a:stretch>
        </p:blipFill>
        <p:spPr bwMode="auto">
          <a:xfrm>
            <a:off x="6133212" y="1849388"/>
            <a:ext cx="3008859" cy="3091743"/>
          </a:xfrm>
          <a:prstGeom prst="rect">
            <a:avLst/>
          </a:prstGeom>
          <a:noFill/>
          <a:ln w="9525">
            <a:noFill/>
            <a:miter lim="800000"/>
            <a:headEnd/>
            <a:tailEnd/>
          </a:ln>
        </p:spPr>
      </p:pic>
      <p:sp>
        <p:nvSpPr>
          <p:cNvPr id="9" name="文字方塊 8"/>
          <p:cNvSpPr txBox="1"/>
          <p:nvPr/>
        </p:nvSpPr>
        <p:spPr>
          <a:xfrm>
            <a:off x="179512" y="1552064"/>
            <a:ext cx="1494320" cy="369332"/>
          </a:xfrm>
          <a:prstGeom prst="rect">
            <a:avLst/>
          </a:prstGeom>
          <a:noFill/>
        </p:spPr>
        <p:txBody>
          <a:bodyPr wrap="none" rtlCol="0">
            <a:spAutoFit/>
          </a:bodyPr>
          <a:lstStyle/>
          <a:p>
            <a:r>
              <a:rPr lang="en-US" altLang="zh-TW" dirty="0" smtClean="0">
                <a:solidFill>
                  <a:schemeClr val="bg1"/>
                </a:solidFill>
                <a:latin typeface="+mj-ea"/>
                <a:ea typeface="+mj-ea"/>
              </a:rPr>
              <a:t>CTL  T=22hr</a:t>
            </a:r>
            <a:endParaRPr lang="zh-TW" altLang="en-US" dirty="0">
              <a:solidFill>
                <a:schemeClr val="bg1"/>
              </a:solidFill>
              <a:latin typeface="+mj-ea"/>
              <a:ea typeface="+mj-ea"/>
            </a:endParaRPr>
          </a:p>
        </p:txBody>
      </p:sp>
      <p:sp>
        <p:nvSpPr>
          <p:cNvPr id="10" name="文字方塊 9"/>
          <p:cNvSpPr txBox="1"/>
          <p:nvPr/>
        </p:nvSpPr>
        <p:spPr>
          <a:xfrm>
            <a:off x="3275856" y="1561356"/>
            <a:ext cx="1409360" cy="369332"/>
          </a:xfrm>
          <a:prstGeom prst="rect">
            <a:avLst/>
          </a:prstGeom>
          <a:noFill/>
        </p:spPr>
        <p:txBody>
          <a:bodyPr wrap="none" rtlCol="0">
            <a:spAutoFit/>
          </a:bodyPr>
          <a:lstStyle/>
          <a:p>
            <a:r>
              <a:rPr lang="en-US" altLang="zh-TW" dirty="0" smtClean="0">
                <a:solidFill>
                  <a:schemeClr val="bg1"/>
                </a:solidFill>
                <a:latin typeface="+mj-ea"/>
                <a:ea typeface="+mj-ea"/>
              </a:rPr>
              <a:t>NT  T=21hr</a:t>
            </a:r>
            <a:endParaRPr lang="zh-TW" altLang="en-US" dirty="0">
              <a:solidFill>
                <a:schemeClr val="bg1"/>
              </a:solidFill>
              <a:latin typeface="+mj-ea"/>
              <a:ea typeface="+mj-ea"/>
            </a:endParaRPr>
          </a:p>
        </p:txBody>
      </p:sp>
      <p:sp>
        <p:nvSpPr>
          <p:cNvPr id="11" name="文字方塊 10"/>
          <p:cNvSpPr txBox="1"/>
          <p:nvPr/>
        </p:nvSpPr>
        <p:spPr>
          <a:xfrm>
            <a:off x="6300192" y="1561356"/>
            <a:ext cx="1794081" cy="369332"/>
          </a:xfrm>
          <a:prstGeom prst="rect">
            <a:avLst/>
          </a:prstGeom>
          <a:noFill/>
        </p:spPr>
        <p:txBody>
          <a:bodyPr wrap="none" rtlCol="0">
            <a:spAutoFit/>
          </a:bodyPr>
          <a:lstStyle/>
          <a:p>
            <a:r>
              <a:rPr lang="en-US" altLang="zh-TW" dirty="0" smtClean="0">
                <a:solidFill>
                  <a:schemeClr val="bg1"/>
                </a:solidFill>
                <a:latin typeface="+mj-ea"/>
                <a:ea typeface="+mj-ea"/>
              </a:rPr>
              <a:t>Ocean  T=20hr</a:t>
            </a:r>
            <a:endParaRPr lang="zh-TW" altLang="en-US" dirty="0">
              <a:solidFill>
                <a:schemeClr val="bg1"/>
              </a:solidFill>
              <a:latin typeface="+mj-ea"/>
              <a:ea typeface="+mj-ea"/>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10015</TotalTime>
  <Words>1111</Words>
  <Application>Microsoft Office PowerPoint</Application>
  <PresentationFormat>如螢幕大小 (16:10)</PresentationFormat>
  <Paragraphs>202</Paragraphs>
  <Slides>25</Slides>
  <Notes>17</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利用數值模式針對娜莉颱風(2001)登陸時之研究　Part II: 結構改變、地形造成之不對稱性</vt:lpstr>
      <vt:lpstr>簡介</vt:lpstr>
      <vt:lpstr>簡介</vt:lpstr>
      <vt:lpstr>模式設定</vt:lpstr>
      <vt:lpstr>實驗設計</vt:lpstr>
      <vt:lpstr>模擬結果</vt:lpstr>
      <vt:lpstr>模擬結果</vt:lpstr>
      <vt:lpstr>模擬結果</vt:lpstr>
      <vt:lpstr>模擬結果-地形影響</vt:lpstr>
      <vt:lpstr>模擬結果-AlongTrack垂直剖面</vt:lpstr>
      <vt:lpstr>模擬結果-AlongTrack垂直剖面</vt:lpstr>
      <vt:lpstr>模擬結果-切向分佈@R=25km</vt:lpstr>
      <vt:lpstr>模擬結果-切向分佈@R=60km</vt:lpstr>
      <vt:lpstr>模擬結果-中心時序變化</vt:lpstr>
      <vt:lpstr>模擬結果</vt:lpstr>
      <vt:lpstr>模擬結果-方位角平均時序變化</vt:lpstr>
      <vt:lpstr>模擬結果-地形影響</vt:lpstr>
      <vt:lpstr>模擬結果</vt:lpstr>
      <vt:lpstr>模擬結果-CrossTrack垂直剖面</vt:lpstr>
      <vt:lpstr>模擬結果-CrossTrack垂直剖面</vt:lpstr>
      <vt:lpstr>模擬結果-登陸期間結構變化</vt:lpstr>
      <vt:lpstr>模擬結果-軌跡線（σ=0.94）</vt:lpstr>
      <vt:lpstr>結論</vt:lpstr>
      <vt:lpstr>結論</vt:lpstr>
      <vt:lpstr>THE END</vt:lpstr>
    </vt:vector>
  </TitlesOfParts>
  <Company>Inst. of Atmos. Phy. 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Vortex Rossby Waves in Hurricane Secondary Eyewall Formation</dc:title>
  <dc:creator>Kobayashi</dc:creator>
  <cp:lastModifiedBy>Kobayashi</cp:lastModifiedBy>
  <cp:revision>1106</cp:revision>
  <dcterms:created xsi:type="dcterms:W3CDTF">2010-11-10T08:36:00Z</dcterms:created>
  <dcterms:modified xsi:type="dcterms:W3CDTF">2011-03-08T01:48:09Z</dcterms:modified>
</cp:coreProperties>
</file>