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95" r:id="rId26"/>
    <p:sldId id="281" r:id="rId27"/>
    <p:sldId id="282" r:id="rId28"/>
    <p:sldId id="283" r:id="rId29"/>
    <p:sldId id="284" r:id="rId30"/>
    <p:sldId id="296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7" r:id="rId41"/>
    <p:sldId id="294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F6984E1-7659-42AF-BBEF-7F8D75BB10B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3"/>
            <p14:sldId id="271"/>
            <p14:sldId id="274"/>
            <p14:sldId id="272"/>
            <p14:sldId id="275"/>
            <p14:sldId id="276"/>
            <p14:sldId id="277"/>
            <p14:sldId id="278"/>
            <p14:sldId id="279"/>
            <p14:sldId id="295"/>
            <p14:sldId id="281"/>
            <p14:sldId id="282"/>
            <p14:sldId id="283"/>
            <p14:sldId id="284"/>
            <p14:sldId id="296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4"/>
            <p14:sldId id="298"/>
            <p14:sldId id="299"/>
            <p14:sldId id="300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AAF69-FC60-4302-BA63-1AB50F71527E}" type="datetimeFigureOut">
              <a:rPr lang="zh-TW" altLang="en-US" smtClean="0"/>
              <a:t>2011/2/28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C16EF-896B-44B8-B90C-69829D74D5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24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16EF-896B-44B8-B90C-69829D74D5E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56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514E-0BC0-47DC-B3FD-C5DD0EA3682E}" type="datetimeFigureOut">
              <a:rPr lang="zh-TW" altLang="en-US" smtClean="0"/>
              <a:pPr/>
              <a:t>2011/2/28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B7B3-9858-4BCB-A218-2BB079673E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514E-0BC0-47DC-B3FD-C5DD0EA3682E}" type="datetimeFigureOut">
              <a:rPr lang="zh-TW" altLang="en-US" smtClean="0"/>
              <a:pPr/>
              <a:t>2011/2/28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B7B3-9858-4BCB-A218-2BB079673E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514E-0BC0-47DC-B3FD-C5DD0EA3682E}" type="datetimeFigureOut">
              <a:rPr lang="zh-TW" altLang="en-US" smtClean="0"/>
              <a:pPr/>
              <a:t>2011/2/28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B7B3-9858-4BCB-A218-2BB079673E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514E-0BC0-47DC-B3FD-C5DD0EA3682E}" type="datetimeFigureOut">
              <a:rPr lang="zh-TW" altLang="en-US" smtClean="0"/>
              <a:pPr/>
              <a:t>2011/2/28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B7B3-9858-4BCB-A218-2BB079673E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514E-0BC0-47DC-B3FD-C5DD0EA3682E}" type="datetimeFigureOut">
              <a:rPr lang="zh-TW" altLang="en-US" smtClean="0"/>
              <a:pPr/>
              <a:t>2011/2/28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B7B3-9858-4BCB-A218-2BB079673E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514E-0BC0-47DC-B3FD-C5DD0EA3682E}" type="datetimeFigureOut">
              <a:rPr lang="zh-TW" altLang="en-US" smtClean="0"/>
              <a:pPr/>
              <a:t>2011/2/28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B7B3-9858-4BCB-A218-2BB079673E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514E-0BC0-47DC-B3FD-C5DD0EA3682E}" type="datetimeFigureOut">
              <a:rPr lang="zh-TW" altLang="en-US" smtClean="0"/>
              <a:pPr/>
              <a:t>2011/2/28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B7B3-9858-4BCB-A218-2BB079673E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514E-0BC0-47DC-B3FD-C5DD0EA3682E}" type="datetimeFigureOut">
              <a:rPr lang="zh-TW" altLang="en-US" smtClean="0"/>
              <a:pPr/>
              <a:t>2011/2/28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B7B3-9858-4BCB-A218-2BB079673E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514E-0BC0-47DC-B3FD-C5DD0EA3682E}" type="datetimeFigureOut">
              <a:rPr lang="zh-TW" altLang="en-US" smtClean="0"/>
              <a:pPr/>
              <a:t>2011/2/28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B7B3-9858-4BCB-A218-2BB079673E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514E-0BC0-47DC-B3FD-C5DD0EA3682E}" type="datetimeFigureOut">
              <a:rPr lang="zh-TW" altLang="en-US" smtClean="0"/>
              <a:pPr/>
              <a:t>2011/2/28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B7B3-9858-4BCB-A218-2BB079673E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514E-0BC0-47DC-B3FD-C5DD0EA3682E}" type="datetimeFigureOut">
              <a:rPr lang="zh-TW" altLang="en-US" smtClean="0"/>
              <a:pPr/>
              <a:t>2011/2/28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E7B7B3-9858-4BCB-A218-2BB079673E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99514E-0BC0-47DC-B3FD-C5DD0EA3682E}" type="datetimeFigureOut">
              <a:rPr lang="zh-TW" altLang="en-US" smtClean="0"/>
              <a:pPr/>
              <a:t>2011/2/28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E7B7B3-9858-4BCB-A218-2BB079673E7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Quantifying Environmental Control on Tropical Cyclone Intensity Change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3573016"/>
            <a:ext cx="7854696" cy="158417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zh-TW" altLang="en-US" sz="3400" dirty="0" smtClean="0"/>
              <a:t>魏士偉</a:t>
            </a:r>
            <a:endParaRPr lang="en-US" altLang="zh-TW" sz="3400" dirty="0" smtClean="0"/>
          </a:p>
          <a:p>
            <a:pPr algn="ctr"/>
            <a:endParaRPr lang="en-US" altLang="zh-TW" dirty="0" smtClean="0"/>
          </a:p>
          <a:p>
            <a:pPr algn="l"/>
            <a:r>
              <a:rPr lang="en-US" altLang="zh-TW" dirty="0" smtClean="0"/>
              <a:t>Reference: Hendricks, E. A., et al., 2010: </a:t>
            </a:r>
            <a:r>
              <a:rPr lang="en-US" altLang="zh-TW" sz="2800" dirty="0" smtClean="0"/>
              <a:t>Quantifying Environmental </a:t>
            </a:r>
          </a:p>
          <a:p>
            <a:pPr algn="l"/>
            <a:r>
              <a:rPr lang="zh-TW" altLang="en-US" sz="2800" dirty="0" smtClean="0"/>
              <a:t>　　</a:t>
            </a:r>
            <a:r>
              <a:rPr lang="en-US" altLang="zh-TW" sz="2800" dirty="0" smtClean="0"/>
              <a:t>Control on Tropical Cyclone Intensity Change, </a:t>
            </a:r>
          </a:p>
          <a:p>
            <a:pPr algn="l"/>
            <a:r>
              <a:rPr lang="zh-TW" altLang="en-US" sz="2800" i="1" dirty="0" smtClean="0"/>
              <a:t>　　</a:t>
            </a:r>
            <a:r>
              <a:rPr lang="en-US" altLang="zh-TW" sz="2800" i="1" dirty="0" smtClean="0"/>
              <a:t>Mon. </a:t>
            </a:r>
            <a:r>
              <a:rPr lang="en-US" altLang="zh-TW" sz="2800" i="1" dirty="0" err="1" smtClean="0"/>
              <a:t>Wea</a:t>
            </a:r>
            <a:r>
              <a:rPr lang="en-US" altLang="zh-TW" sz="2800" i="1" dirty="0" smtClean="0"/>
              <a:t>. Rev.</a:t>
            </a:r>
            <a:r>
              <a:rPr lang="en-US" altLang="zh-TW" sz="2800" dirty="0" smtClean="0"/>
              <a:t>, </a:t>
            </a:r>
            <a:r>
              <a:rPr lang="en-US" altLang="zh-TW" sz="2800" b="1" dirty="0" smtClean="0"/>
              <a:t>138</a:t>
            </a:r>
            <a:r>
              <a:rPr lang="en-US" altLang="zh-TW" sz="2800" dirty="0" smtClean="0"/>
              <a:t>, 3243-3271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 smtClean="0"/>
              <a:t>c. Composite variable selection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66335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7" y="1988840"/>
            <a:ext cx="8823731" cy="357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5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/>
              <a:t>d</a:t>
            </a:r>
            <a:r>
              <a:rPr lang="en-US" altLang="zh-TW" sz="4400" dirty="0" smtClean="0"/>
              <a:t>. Compositing procedure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Using JTWC and </a:t>
            </a:r>
            <a:r>
              <a:rPr lang="en-US" altLang="zh-TW" dirty="0"/>
              <a:t>NHC best-track data, </a:t>
            </a:r>
            <a:r>
              <a:rPr lang="en-US" altLang="zh-TW" dirty="0" smtClean="0"/>
              <a:t>composites </a:t>
            </a:r>
            <a:r>
              <a:rPr lang="en-US" altLang="zh-TW" dirty="0"/>
              <a:t>were made in a </a:t>
            </a:r>
            <a:r>
              <a:rPr lang="en-US" altLang="zh-TW" dirty="0" smtClean="0"/>
              <a:t>20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 x 20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 box </a:t>
            </a:r>
            <a:r>
              <a:rPr lang="en-US" altLang="zh-TW" dirty="0"/>
              <a:t>at the initial TC </a:t>
            </a:r>
            <a:r>
              <a:rPr lang="en-US" altLang="zh-TW" dirty="0" smtClean="0"/>
              <a:t>position.</a:t>
            </a:r>
          </a:p>
          <a:p>
            <a:pPr lvl="1"/>
            <a:r>
              <a:rPr lang="en-US" altLang="zh-TW" dirty="0" smtClean="0"/>
              <a:t>Didn’t make rapidly weakening composite, because the sample size was very small.</a:t>
            </a:r>
          </a:p>
          <a:p>
            <a:r>
              <a:rPr lang="en-US" altLang="zh-TW" dirty="0" smtClean="0"/>
              <a:t>These </a:t>
            </a:r>
            <a:r>
              <a:rPr lang="en-US" altLang="zh-TW" dirty="0"/>
              <a:t>composites show, on </a:t>
            </a:r>
            <a:r>
              <a:rPr lang="en-US" altLang="zh-TW" dirty="0" smtClean="0">
                <a:solidFill>
                  <a:srgbClr val="FF0000"/>
                </a:solidFill>
              </a:rPr>
              <a:t>average</a:t>
            </a:r>
            <a:r>
              <a:rPr lang="en-US" altLang="zh-TW" dirty="0"/>
              <a:t>, the large-scale environmental conditions </a:t>
            </a:r>
            <a:r>
              <a:rPr lang="en-US" altLang="zh-TW" dirty="0" smtClean="0"/>
              <a:t>present at t=0 h</a:t>
            </a:r>
            <a:r>
              <a:rPr lang="en-US" altLang="zh-TW" dirty="0"/>
              <a:t>, from which a given intensity change </a:t>
            </a:r>
            <a:r>
              <a:rPr lang="en-US" altLang="zh-TW" dirty="0" smtClean="0"/>
              <a:t>occurred in </a:t>
            </a:r>
            <a:r>
              <a:rPr lang="en-US" altLang="zh-TW" dirty="0"/>
              <a:t>the next 24 h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72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e.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5356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A 15-day low-pass ﬁlter was </a:t>
            </a:r>
            <a:r>
              <a:rPr lang="en-US" altLang="zh-TW" dirty="0" smtClean="0"/>
              <a:t>applied </a:t>
            </a:r>
            <a:r>
              <a:rPr lang="en-US" altLang="zh-TW" dirty="0"/>
              <a:t>to the NOGAPS winds in order to separate the </a:t>
            </a:r>
            <a:r>
              <a:rPr lang="en-US" altLang="zh-TW" dirty="0" smtClean="0"/>
              <a:t>TC from </a:t>
            </a:r>
            <a:r>
              <a:rPr lang="en-US" altLang="zh-TW" dirty="0"/>
              <a:t>the environment for these </a:t>
            </a:r>
            <a:r>
              <a:rPr lang="en-US" altLang="zh-TW" dirty="0" smtClean="0"/>
              <a:t>cases.</a:t>
            </a:r>
          </a:p>
          <a:p>
            <a:r>
              <a:rPr lang="en-US" altLang="zh-TW" dirty="0" smtClean="0"/>
              <a:t>Filtered field broadly captures the environment in which the TC is embedded.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17032"/>
            <a:ext cx="9036496" cy="295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e.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" y="5733256"/>
            <a:ext cx="8363272" cy="9361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 </a:t>
            </a:r>
            <a:r>
              <a:rPr lang="en-US" altLang="zh-TW" dirty="0"/>
              <a:t>the </a:t>
            </a:r>
            <a:r>
              <a:rPr lang="en-US" altLang="zh-TW" dirty="0" smtClean="0"/>
              <a:t>instantaneous snapshot can see the effectiveness of filter.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0" y="1844824"/>
            <a:ext cx="7710515" cy="378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8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Composites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a.	Position</a:t>
            </a:r>
            <a:r>
              <a:rPr lang="en-US" altLang="zh-TW" dirty="0"/>
              <a:t>, speed, and </a:t>
            </a:r>
            <a:r>
              <a:rPr lang="en-US" altLang="zh-TW" dirty="0" smtClean="0"/>
              <a:t>heading</a:t>
            </a:r>
          </a:p>
          <a:p>
            <a:r>
              <a:rPr lang="en-US" altLang="zh-TW" dirty="0" smtClean="0"/>
              <a:t>b.	Intensity </a:t>
            </a:r>
            <a:r>
              <a:rPr lang="en-US" altLang="zh-TW" dirty="0"/>
              <a:t>life </a:t>
            </a:r>
            <a:r>
              <a:rPr lang="en-US" altLang="zh-TW" dirty="0" smtClean="0"/>
              <a:t>cycles</a:t>
            </a:r>
          </a:p>
          <a:p>
            <a:r>
              <a:rPr lang="en-US" altLang="zh-TW" dirty="0" smtClean="0"/>
              <a:t>c.	Initial intensity</a:t>
            </a:r>
          </a:p>
          <a:p>
            <a:r>
              <a:rPr lang="en-US" altLang="zh-TW" dirty="0" smtClean="0"/>
              <a:t>d.	Vertical </a:t>
            </a:r>
            <a:r>
              <a:rPr lang="en-US" altLang="zh-TW" dirty="0"/>
              <a:t>wind </a:t>
            </a:r>
            <a:r>
              <a:rPr lang="en-US" altLang="zh-TW" dirty="0" smtClean="0"/>
              <a:t>shear</a:t>
            </a:r>
          </a:p>
          <a:p>
            <a:r>
              <a:rPr lang="en-US" altLang="zh-TW" dirty="0" smtClean="0"/>
              <a:t>e.	Sea </a:t>
            </a:r>
            <a:r>
              <a:rPr lang="en-US" altLang="zh-TW" dirty="0"/>
              <a:t>surface </a:t>
            </a:r>
            <a:r>
              <a:rPr lang="en-US" altLang="zh-TW" dirty="0" smtClean="0"/>
              <a:t>temperature</a:t>
            </a:r>
          </a:p>
          <a:p>
            <a:r>
              <a:rPr lang="en-US" altLang="zh-TW" dirty="0" smtClean="0"/>
              <a:t>f.	Instability</a:t>
            </a:r>
          </a:p>
          <a:p>
            <a:r>
              <a:rPr lang="en-US" altLang="zh-TW" dirty="0" smtClean="0"/>
              <a:t>g.	Low-level </a:t>
            </a:r>
            <a:r>
              <a:rPr lang="en-US" altLang="zh-TW" dirty="0"/>
              <a:t>relative </a:t>
            </a:r>
            <a:r>
              <a:rPr lang="en-US" altLang="zh-TW" dirty="0" smtClean="0"/>
              <a:t>humidity</a:t>
            </a:r>
          </a:p>
          <a:p>
            <a:r>
              <a:rPr lang="en-US" altLang="zh-TW" dirty="0" smtClean="0"/>
              <a:t>h.	Midlevel </a:t>
            </a:r>
            <a:r>
              <a:rPr lang="en-US" altLang="zh-TW" dirty="0"/>
              <a:t>relative </a:t>
            </a:r>
            <a:r>
              <a:rPr lang="en-US" altLang="zh-TW" dirty="0" smtClean="0"/>
              <a:t>humidity</a:t>
            </a:r>
          </a:p>
          <a:p>
            <a:r>
              <a:rPr lang="en-US" altLang="zh-TW" dirty="0" smtClean="0"/>
              <a:t>i.	Upper- </a:t>
            </a:r>
            <a:r>
              <a:rPr lang="en-US" altLang="zh-TW" dirty="0"/>
              <a:t>and low-level </a:t>
            </a:r>
            <a:r>
              <a:rPr lang="en-US" altLang="zh-TW" dirty="0" smtClean="0"/>
              <a:t>divergence</a:t>
            </a:r>
          </a:p>
          <a:p>
            <a:r>
              <a:rPr lang="en-US" altLang="zh-TW" dirty="0" smtClean="0"/>
              <a:t>j.	Background </a:t>
            </a:r>
            <a:r>
              <a:rPr lang="en-US" altLang="zh-TW" dirty="0"/>
              <a:t>relative </a:t>
            </a:r>
            <a:r>
              <a:rPr lang="en-US" altLang="zh-TW" dirty="0" err="1" smtClean="0"/>
              <a:t>vorticity</a:t>
            </a:r>
            <a:endParaRPr lang="en-US" altLang="zh-TW" dirty="0" smtClean="0"/>
          </a:p>
          <a:p>
            <a:r>
              <a:rPr lang="en-US" altLang="zh-TW" dirty="0" smtClean="0"/>
              <a:t>k.	Rain rate</a:t>
            </a:r>
          </a:p>
          <a:p>
            <a:r>
              <a:rPr lang="en-US" altLang="zh-TW" dirty="0" smtClean="0"/>
              <a:t>l.	TC </a:t>
            </a:r>
            <a:r>
              <a:rPr lang="en-US" altLang="zh-TW" dirty="0"/>
              <a:t>outﬂow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45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a. Position, speed, and heading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1543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57310" y="2780928"/>
            <a:ext cx="4032447" cy="93610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altLang="zh-TW" sz="1800" dirty="0"/>
              <a:t>RI events on average happen slightly </a:t>
            </a:r>
            <a:r>
              <a:rPr lang="en-US" altLang="zh-TW" sz="1800" dirty="0" smtClean="0"/>
              <a:t>farther </a:t>
            </a:r>
            <a:r>
              <a:rPr lang="en-US" altLang="zh-TW" sz="1800" dirty="0">
                <a:solidFill>
                  <a:srgbClr val="FF0000"/>
                </a:solidFill>
              </a:rPr>
              <a:t>east</a:t>
            </a:r>
            <a:r>
              <a:rPr lang="en-US" altLang="zh-TW" sz="1800" dirty="0"/>
              <a:t> than neutral or weakening </a:t>
            </a:r>
            <a:r>
              <a:rPr lang="en-US" altLang="zh-TW" sz="1800" dirty="0" smtClean="0"/>
              <a:t>events.</a:t>
            </a:r>
            <a:endParaRPr lang="zh-TW" altLang="en-US" sz="1800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4557310" y="3717032"/>
            <a:ext cx="4032447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zh-TW" sz="1800" dirty="0"/>
              <a:t>RI </a:t>
            </a:r>
            <a:r>
              <a:rPr lang="en-US" altLang="zh-TW" sz="1800" dirty="0" smtClean="0"/>
              <a:t>events happen </a:t>
            </a:r>
            <a:r>
              <a:rPr lang="en-US" altLang="zh-TW" sz="1800" dirty="0"/>
              <a:t>slightly farther </a:t>
            </a:r>
            <a:r>
              <a:rPr lang="en-US" altLang="zh-TW" sz="1800" dirty="0">
                <a:solidFill>
                  <a:srgbClr val="FF0000"/>
                </a:solidFill>
              </a:rPr>
              <a:t>north</a:t>
            </a:r>
            <a:r>
              <a:rPr lang="en-US" altLang="zh-TW" sz="1800" dirty="0"/>
              <a:t> than intensifying or </a:t>
            </a:r>
            <a:r>
              <a:rPr lang="en-US" altLang="zh-TW" sz="1800" dirty="0" smtClean="0"/>
              <a:t>neutral events.</a:t>
            </a:r>
            <a:endParaRPr lang="zh-TW" altLang="en-US" sz="1800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557310" y="5589240"/>
            <a:ext cx="4032447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zh-TW" sz="1800" dirty="0" smtClean="0"/>
              <a:t>Neutral </a:t>
            </a:r>
            <a:r>
              <a:rPr lang="en-US" altLang="zh-TW" sz="1800" dirty="0"/>
              <a:t>events occur in all portions of </a:t>
            </a:r>
            <a:r>
              <a:rPr lang="en-US" altLang="zh-TW" sz="1800" dirty="0" smtClean="0"/>
              <a:t>the basin.</a:t>
            </a:r>
            <a:endParaRPr lang="zh-TW" altLang="en-US" sz="1800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4557310" y="4653136"/>
            <a:ext cx="4032447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zh-TW" sz="1800" dirty="0" smtClean="0"/>
              <a:t>Weakening </a:t>
            </a:r>
            <a:r>
              <a:rPr lang="en-US" altLang="zh-TW" sz="1800" dirty="0"/>
              <a:t>events occur farther north </a:t>
            </a:r>
            <a:r>
              <a:rPr lang="en-US" altLang="zh-TW" sz="1800" dirty="0" smtClean="0"/>
              <a:t>and west </a:t>
            </a:r>
            <a:r>
              <a:rPr lang="en-US" altLang="zh-TW" sz="1800" dirty="0"/>
              <a:t>than the other groups. </a:t>
            </a:r>
            <a:endParaRPr lang="zh-TW" altLang="en-US" sz="1800" dirty="0"/>
          </a:p>
        </p:txBody>
      </p:sp>
      <p:sp>
        <p:nvSpPr>
          <p:cNvPr id="5" name="矩形 4"/>
          <p:cNvSpPr/>
          <p:nvPr/>
        </p:nvSpPr>
        <p:spPr>
          <a:xfrm>
            <a:off x="3203848" y="3861048"/>
            <a:ext cx="1353462" cy="16561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524863" y="5589240"/>
            <a:ext cx="4032447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zh-TW" sz="1800" dirty="0" smtClean="0"/>
              <a:t>RI hotbed in this box, and there are no RI events in the SCS.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321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 animBg="1"/>
      <p:bldP spid="5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a. Position, speed, and heading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678632"/>
            <a:ext cx="8229600" cy="2645967"/>
          </a:xfrm>
        </p:spPr>
        <p:txBody>
          <a:bodyPr/>
          <a:lstStyle/>
          <a:p>
            <a:r>
              <a:rPr lang="en-US" altLang="zh-TW" dirty="0" smtClean="0"/>
              <a:t>Each group had the </a:t>
            </a:r>
            <a:r>
              <a:rPr lang="en-US" altLang="zh-TW" dirty="0" smtClean="0"/>
              <a:t>similar </a:t>
            </a:r>
            <a:r>
              <a:rPr lang="en-US" altLang="zh-TW" dirty="0" smtClean="0"/>
              <a:t>average speed.</a:t>
            </a:r>
          </a:p>
          <a:p>
            <a:r>
              <a:rPr lang="en-US" altLang="zh-TW" dirty="0" smtClean="0"/>
              <a:t>For heading, weakening group average move </a:t>
            </a:r>
            <a:r>
              <a:rPr lang="en-US" altLang="zh-TW" dirty="0" smtClean="0">
                <a:solidFill>
                  <a:srgbClr val="FF0000"/>
                </a:solidFill>
              </a:rPr>
              <a:t>NNW</a:t>
            </a:r>
            <a:r>
              <a:rPr lang="en-US" altLang="zh-TW" dirty="0"/>
              <a:t>, while all other </a:t>
            </a:r>
            <a:r>
              <a:rPr lang="en-US" altLang="zh-TW" dirty="0" smtClean="0"/>
              <a:t>groups </a:t>
            </a:r>
            <a:r>
              <a:rPr lang="en-US" altLang="zh-TW" dirty="0"/>
              <a:t>move </a:t>
            </a:r>
            <a:r>
              <a:rPr lang="en-US" altLang="zh-TW" dirty="0" smtClean="0">
                <a:solidFill>
                  <a:srgbClr val="FF0000"/>
                </a:solidFill>
              </a:rPr>
              <a:t>WNW</a:t>
            </a:r>
            <a:r>
              <a:rPr lang="en-US" altLang="zh-TW" dirty="0" smtClean="0"/>
              <a:t> to </a:t>
            </a:r>
            <a:r>
              <a:rPr lang="en-US" altLang="zh-TW" dirty="0" smtClean="0">
                <a:solidFill>
                  <a:srgbClr val="FF0000"/>
                </a:solidFill>
              </a:rPr>
              <a:t>WN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pic>
        <p:nvPicPr>
          <p:cNvPr id="3074" name="Picture 2" descr="K:\WP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3"/>
          <a:stretch/>
        </p:blipFill>
        <p:spPr bwMode="auto">
          <a:xfrm>
            <a:off x="107504" y="1988840"/>
            <a:ext cx="8892480" cy="168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a. Position, speed, and heading</a:t>
            </a:r>
            <a:endParaRPr lang="zh-TW" altLang="en-US" dirty="0"/>
          </a:p>
        </p:txBody>
      </p:sp>
      <p:pic>
        <p:nvPicPr>
          <p:cNvPr id="6" name="Picture 6" descr="K:\未命名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416824" cy="47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0020" y="5661248"/>
            <a:ext cx="4283968" cy="86409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altLang="zh-TW" sz="1800" dirty="0"/>
              <a:t>RI events occur </a:t>
            </a:r>
            <a:r>
              <a:rPr lang="en-US" altLang="zh-TW" sz="1800" dirty="0">
                <a:solidFill>
                  <a:srgbClr val="FF0000"/>
                </a:solidFill>
              </a:rPr>
              <a:t>farther south</a:t>
            </a:r>
            <a:r>
              <a:rPr lang="en-US" altLang="zh-TW" sz="1800" dirty="0"/>
              <a:t> than all other </a:t>
            </a:r>
            <a:r>
              <a:rPr lang="en-US" altLang="zh-TW" sz="1800" dirty="0" smtClean="0"/>
              <a:t>categories.</a:t>
            </a:r>
            <a:endParaRPr lang="zh-TW" altLang="en-US" sz="18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0" y="5661248"/>
            <a:ext cx="4283968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zh-TW" sz="1800" dirty="0"/>
              <a:t>RI events happen </a:t>
            </a:r>
            <a:r>
              <a:rPr lang="en-US" altLang="zh-TW" sz="1800" dirty="0">
                <a:solidFill>
                  <a:srgbClr val="FF0000"/>
                </a:solidFill>
              </a:rPr>
              <a:t>farther west</a:t>
            </a:r>
            <a:r>
              <a:rPr lang="en-US" altLang="zh-TW" sz="1800" dirty="0"/>
              <a:t> than on </a:t>
            </a:r>
            <a:r>
              <a:rPr lang="en-US" altLang="zh-TW" sz="1800" dirty="0" smtClean="0"/>
              <a:t>average </a:t>
            </a:r>
            <a:r>
              <a:rPr lang="en-US" altLang="zh-TW" sz="1800" dirty="0"/>
              <a:t>than neutral or intensifying </a:t>
            </a:r>
            <a:r>
              <a:rPr lang="en-US" altLang="zh-TW" sz="1800" dirty="0" smtClean="0"/>
              <a:t>events.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3787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a. Position, speed, and heading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35560"/>
          </a:xfrm>
        </p:spPr>
        <p:txBody>
          <a:bodyPr/>
          <a:lstStyle/>
          <a:p>
            <a:r>
              <a:rPr lang="en-US" altLang="zh-TW" dirty="0" smtClean="0"/>
              <a:t>RI storms has the fastest average speed, followed by intensifying, neutral, weakening storms.</a:t>
            </a:r>
          </a:p>
          <a:p>
            <a:r>
              <a:rPr lang="en-US" altLang="zh-TW" dirty="0" smtClean="0"/>
              <a:t>RI storms move </a:t>
            </a:r>
            <a:r>
              <a:rPr lang="en-US" altLang="zh-TW" dirty="0" smtClean="0">
                <a:solidFill>
                  <a:srgbClr val="FF0000"/>
                </a:solidFill>
              </a:rPr>
              <a:t>W</a:t>
            </a:r>
            <a:r>
              <a:rPr lang="en-US" altLang="zh-TW" dirty="0" smtClean="0"/>
              <a:t> to </a:t>
            </a:r>
            <a:r>
              <a:rPr lang="en-US" altLang="zh-TW" dirty="0" smtClean="0">
                <a:solidFill>
                  <a:srgbClr val="FF0000"/>
                </a:solidFill>
              </a:rPr>
              <a:t>WNW</a:t>
            </a:r>
            <a:r>
              <a:rPr lang="en-US" altLang="zh-TW" dirty="0" smtClean="0"/>
              <a:t>, neutral and intensifying storms move </a:t>
            </a:r>
            <a:r>
              <a:rPr lang="en-US" altLang="zh-TW" dirty="0" smtClean="0">
                <a:solidFill>
                  <a:srgbClr val="FF0000"/>
                </a:solidFill>
              </a:rPr>
              <a:t>WNW</a:t>
            </a:r>
            <a:r>
              <a:rPr lang="en-US" altLang="zh-TW" dirty="0" smtClean="0"/>
              <a:t>,  weakening storms move </a:t>
            </a:r>
            <a:r>
              <a:rPr lang="en-US" altLang="zh-TW" dirty="0" smtClean="0">
                <a:solidFill>
                  <a:srgbClr val="FF0000"/>
                </a:solidFill>
              </a:rPr>
              <a:t>WN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pic>
        <p:nvPicPr>
          <p:cNvPr id="4098" name="Picture 2" descr="K:\AT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3"/>
          <a:stretch/>
        </p:blipFill>
        <p:spPr bwMode="auto">
          <a:xfrm>
            <a:off x="179512" y="1988840"/>
            <a:ext cx="875748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a. Position, speed, and heading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565770"/>
            <a:ext cx="8229600" cy="1758829"/>
          </a:xfrm>
        </p:spPr>
        <p:txBody>
          <a:bodyPr>
            <a:normAutofit/>
          </a:bodyPr>
          <a:lstStyle/>
          <a:p>
            <a:r>
              <a:rPr lang="en-US" altLang="zh-TW" dirty="0"/>
              <a:t>In comparing the two basins across each </a:t>
            </a:r>
            <a:r>
              <a:rPr lang="en-US" altLang="zh-TW" dirty="0" smtClean="0"/>
              <a:t>intensity change </a:t>
            </a:r>
            <a:r>
              <a:rPr lang="en-US" altLang="zh-TW" dirty="0"/>
              <a:t>bin, TCs in the </a:t>
            </a:r>
            <a:r>
              <a:rPr lang="en-US" altLang="zh-TW" u="sng" dirty="0"/>
              <a:t>ATL</a:t>
            </a:r>
            <a:r>
              <a:rPr lang="en-US" altLang="zh-TW" dirty="0"/>
              <a:t> typically move </a:t>
            </a:r>
            <a:r>
              <a:rPr lang="en-US" altLang="zh-TW" dirty="0">
                <a:solidFill>
                  <a:srgbClr val="FF0000"/>
                </a:solidFill>
              </a:rPr>
              <a:t>faster</a:t>
            </a:r>
            <a:r>
              <a:rPr lang="en-US" altLang="zh-TW" dirty="0"/>
              <a:t> and </a:t>
            </a:r>
            <a:r>
              <a:rPr lang="en-US" altLang="zh-TW" dirty="0" smtClean="0"/>
              <a:t>in a </a:t>
            </a:r>
            <a:r>
              <a:rPr lang="en-US" altLang="zh-TW" dirty="0">
                <a:solidFill>
                  <a:srgbClr val="FF0000"/>
                </a:solidFill>
              </a:rPr>
              <a:t>more westward</a:t>
            </a:r>
            <a:r>
              <a:rPr lang="en-US" altLang="zh-TW" dirty="0"/>
              <a:t> direction than in the </a:t>
            </a:r>
            <a:r>
              <a:rPr lang="en-US" altLang="zh-TW" u="sng" dirty="0"/>
              <a:t>WPAC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21130" cy="279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1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Data and methods</a:t>
            </a:r>
          </a:p>
          <a:p>
            <a:r>
              <a:rPr lang="en-US" altLang="zh-TW" dirty="0" smtClean="0"/>
              <a:t>Composite</a:t>
            </a:r>
          </a:p>
          <a:p>
            <a:r>
              <a:rPr lang="en-US" altLang="zh-TW" dirty="0" smtClean="0"/>
              <a:t>Synthesis</a:t>
            </a:r>
          </a:p>
          <a:p>
            <a:r>
              <a:rPr lang="en-US" altLang="zh-TW" dirty="0" smtClean="0"/>
              <a:t>Environmental variability of rapidly intensifying TCs</a:t>
            </a:r>
          </a:p>
          <a:p>
            <a:r>
              <a:rPr lang="en-US" altLang="zh-TW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b. Intensify life cycles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23292"/>
            <a:ext cx="8229600" cy="110205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There is a </a:t>
            </a:r>
            <a:r>
              <a:rPr lang="en-US" altLang="zh-TW" dirty="0" smtClean="0"/>
              <a:t>signiﬁcant amount </a:t>
            </a:r>
            <a:r>
              <a:rPr lang="en-US" altLang="zh-TW" dirty="0"/>
              <a:t>of scatter between individual </a:t>
            </a:r>
            <a:r>
              <a:rPr lang="en-US" altLang="zh-TW" dirty="0" smtClean="0"/>
              <a:t>TCs, </a:t>
            </a:r>
            <a:r>
              <a:rPr lang="en-US" altLang="zh-TW" dirty="0"/>
              <a:t>and more scatter exists in the weakening phase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TCs in the ATL </a:t>
            </a:r>
            <a:r>
              <a:rPr lang="en-US" altLang="zh-TW" dirty="0" smtClean="0">
                <a:solidFill>
                  <a:srgbClr val="FF0000"/>
                </a:solidFill>
              </a:rPr>
              <a:t>weaken quicker</a:t>
            </a:r>
            <a:r>
              <a:rPr lang="en-US" altLang="zh-TW" dirty="0" smtClean="0"/>
              <a:t> then in the WPAC.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9" y="1888529"/>
            <a:ext cx="8486353" cy="353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7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b. Intensify life cycles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7281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Initial intensity: WPAC &lt; ATL</a:t>
            </a:r>
          </a:p>
          <a:p>
            <a:r>
              <a:rPr lang="en-US" altLang="zh-TW" dirty="0" smtClean="0"/>
              <a:t>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maximum intensity: WPAC &gt; ATL</a:t>
            </a:r>
          </a:p>
          <a:p>
            <a:r>
              <a:rPr lang="en-US" altLang="zh-TW" dirty="0" smtClean="0"/>
              <a:t>After 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max. intensity 72h intensity: WPAC &gt; ATL</a:t>
            </a:r>
          </a:p>
          <a:p>
            <a:r>
              <a:rPr lang="en-US" altLang="zh-TW" dirty="0" smtClean="0"/>
              <a:t>Intensify speed: WPAC &gt; ATL</a:t>
            </a:r>
          </a:p>
          <a:p>
            <a:r>
              <a:rPr lang="en-US" altLang="zh-TW" dirty="0" smtClean="0"/>
              <a:t>Weaken speed: WPAC &lt; ATL</a:t>
            </a:r>
          </a:p>
          <a:p>
            <a:r>
              <a:rPr lang="en-US" altLang="zh-TW" dirty="0" smtClean="0"/>
              <a:t>In both basin, </a:t>
            </a:r>
            <a:r>
              <a:rPr lang="en-US" altLang="zh-TW" u="sng" dirty="0" smtClean="0"/>
              <a:t>weakening rate become less with time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20880" cy="317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9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c. Initial intensity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3269" y="3140968"/>
            <a:ext cx="8229600" cy="338437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This result indicates that when TCs </a:t>
            </a:r>
            <a:r>
              <a:rPr lang="en-US" altLang="zh-TW" sz="2000" dirty="0" smtClean="0"/>
              <a:t>initially form</a:t>
            </a:r>
            <a:r>
              <a:rPr lang="en-US" altLang="zh-TW" sz="2000" dirty="0"/>
              <a:t>, they tend to </a:t>
            </a:r>
            <a:r>
              <a:rPr lang="en-US" altLang="zh-TW" sz="2000" u="sng" dirty="0"/>
              <a:t>intensify more slowly at ﬁrst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until they </a:t>
            </a:r>
            <a:r>
              <a:rPr lang="en-US" altLang="zh-TW" sz="2000" dirty="0"/>
              <a:t>reach a </a:t>
            </a:r>
            <a:r>
              <a:rPr lang="en-US" altLang="zh-TW" sz="2000" u="sng" dirty="0"/>
              <a:t>certain threshold</a:t>
            </a:r>
            <a:r>
              <a:rPr lang="en-US" altLang="zh-TW" sz="2000" dirty="0"/>
              <a:t>, from which they </a:t>
            </a:r>
            <a:r>
              <a:rPr lang="en-US" altLang="zh-TW" sz="2000" dirty="0" smtClean="0"/>
              <a:t>subsequently rapidly intensify.</a:t>
            </a:r>
          </a:p>
          <a:p>
            <a:r>
              <a:rPr lang="en-US" altLang="zh-TW" sz="2000" dirty="0"/>
              <a:t>TCs about to weaken were </a:t>
            </a:r>
            <a:r>
              <a:rPr lang="en-US" altLang="zh-TW" sz="2000" dirty="0">
                <a:solidFill>
                  <a:srgbClr val="FF0000"/>
                </a:solidFill>
              </a:rPr>
              <a:t>most </a:t>
            </a:r>
            <a:r>
              <a:rPr lang="en-US" altLang="zh-TW" sz="2000" dirty="0" smtClean="0">
                <a:solidFill>
                  <a:srgbClr val="FF0000"/>
                </a:solidFill>
              </a:rPr>
              <a:t>intense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smtClean="0"/>
              <a:t>There is no significant difference in the N and I storms between two basins.(Early in the TC life cycle)</a:t>
            </a:r>
          </a:p>
          <a:p>
            <a:r>
              <a:rPr lang="en-US" altLang="zh-TW" sz="2000" dirty="0" smtClean="0"/>
              <a:t>Comparing two basins:</a:t>
            </a:r>
          </a:p>
          <a:p>
            <a:pPr lvl="1"/>
            <a:r>
              <a:rPr lang="en-US" altLang="zh-TW" sz="1800" dirty="0" smtClean="0"/>
              <a:t>Min. SLP: WPAC &lt; ATL</a:t>
            </a:r>
          </a:p>
          <a:p>
            <a:pPr lvl="1"/>
            <a:r>
              <a:rPr lang="en-US" altLang="zh-TW" sz="1800" dirty="0" smtClean="0"/>
              <a:t>Max. sustained wind: WPAC &gt; ATL (RI events slightly less intense than ATL)</a:t>
            </a:r>
          </a:p>
          <a:p>
            <a:endParaRPr lang="zh-TW" altLang="en-US" sz="20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4"/>
          <a:stretch/>
        </p:blipFill>
        <p:spPr bwMode="auto">
          <a:xfrm>
            <a:off x="107504" y="1772816"/>
            <a:ext cx="8921130" cy="122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4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d. Vertical wind shear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87220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In the WPAC, vertical wind shear: W &gt; N &gt; I ≈ RI</a:t>
            </a:r>
          </a:p>
          <a:p>
            <a:r>
              <a:rPr lang="en-US" altLang="zh-TW" dirty="0" smtClean="0"/>
              <a:t>In the ATL, </a:t>
            </a:r>
            <a:r>
              <a:rPr lang="en-US" altLang="zh-TW" dirty="0"/>
              <a:t>vertical wind shear: </a:t>
            </a:r>
            <a:r>
              <a:rPr lang="en-US" altLang="zh-TW" dirty="0" smtClean="0"/>
              <a:t>W ≈ N &gt; I &gt; RI</a:t>
            </a:r>
          </a:p>
          <a:p>
            <a:r>
              <a:rPr lang="en-US" altLang="zh-TW" dirty="0" smtClean="0"/>
              <a:t>Comparing two basins:</a:t>
            </a:r>
          </a:p>
          <a:p>
            <a:pPr lvl="1"/>
            <a:r>
              <a:rPr lang="en-US" altLang="zh-TW" dirty="0" smtClean="0"/>
              <a:t>In I and RI composite: WPAC &gt; ATL</a:t>
            </a:r>
          </a:p>
          <a:p>
            <a:pPr lvl="1"/>
            <a:r>
              <a:rPr lang="en-US" altLang="zh-TW" dirty="0" smtClean="0"/>
              <a:t>In N composite: WPAC ≈ ATL (magnitudes are similar, phasing is not.)</a:t>
            </a:r>
          </a:p>
          <a:p>
            <a:pPr lvl="1"/>
            <a:r>
              <a:rPr lang="en-US" altLang="zh-TW" dirty="0" smtClean="0"/>
              <a:t>In W composite: WPAC &gt; ATL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17" y="1739552"/>
            <a:ext cx="3653291" cy="30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39552"/>
            <a:ext cx="3546331" cy="30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3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d. Vertical wind shear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728192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In the WPAC,  there exists a large-scale </a:t>
            </a:r>
            <a:r>
              <a:rPr lang="en-US" altLang="zh-TW" dirty="0" smtClean="0">
                <a:solidFill>
                  <a:srgbClr val="FF0000"/>
                </a:solidFill>
              </a:rPr>
              <a:t>monsoon gyre</a:t>
            </a:r>
            <a:r>
              <a:rPr lang="en-US" altLang="zh-TW" dirty="0" smtClean="0"/>
              <a:t>.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RI has anti-cyclone, W is not pronounced.</a:t>
            </a:r>
          </a:p>
          <a:p>
            <a:r>
              <a:rPr lang="en-US" altLang="zh-TW" dirty="0" smtClean="0"/>
              <a:t>In the ATL, there both exists open-wave. Also has anti-cyclone at upper level.</a:t>
            </a:r>
          </a:p>
          <a:p>
            <a:r>
              <a:rPr lang="en-US" altLang="zh-TW" dirty="0" smtClean="0"/>
              <a:t>The RI </a:t>
            </a:r>
            <a:r>
              <a:rPr lang="en-US" altLang="zh-TW" dirty="0"/>
              <a:t>composite </a:t>
            </a:r>
            <a:r>
              <a:rPr lang="en-US" altLang="zh-TW" dirty="0" smtClean="0"/>
              <a:t>has more </a:t>
            </a:r>
            <a:r>
              <a:rPr lang="en-US" altLang="zh-TW" dirty="0"/>
              <a:t>easterly ﬂow at upper levels </a:t>
            </a:r>
            <a:r>
              <a:rPr lang="en-US" altLang="zh-TW" dirty="0" smtClean="0"/>
              <a:t>than the </a:t>
            </a:r>
            <a:r>
              <a:rPr lang="en-US" altLang="zh-TW" dirty="0"/>
              <a:t>weakening composite.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757" b="1"/>
          <a:stretch/>
        </p:blipFill>
        <p:spPr bwMode="auto">
          <a:xfrm>
            <a:off x="832687" y="1772816"/>
            <a:ext cx="366730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/>
          <a:stretch/>
        </p:blipFill>
        <p:spPr bwMode="auto">
          <a:xfrm>
            <a:off x="4716016" y="1798984"/>
            <a:ext cx="3610928" cy="324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2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7944" y="1935479"/>
            <a:ext cx="4618856" cy="3972823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In the WPAC: SST for W cooler than other categories. And has strong NS gradient(from 26</a:t>
            </a:r>
            <a:r>
              <a:rPr lang="en-US" altLang="zh-TW" sz="2000" baseline="30000" dirty="0" smtClean="0"/>
              <a:t>o</a:t>
            </a:r>
            <a:r>
              <a:rPr lang="en-US" altLang="zh-TW" sz="2000" dirty="0" smtClean="0"/>
              <a:t>C~29</a:t>
            </a:r>
            <a:r>
              <a:rPr lang="en-US" altLang="zh-TW" sz="2000" baseline="30000" dirty="0"/>
              <a:t>o</a:t>
            </a:r>
            <a:r>
              <a:rPr lang="en-US" altLang="zh-TW" sz="2000" dirty="0"/>
              <a:t>C</a:t>
            </a:r>
            <a:r>
              <a:rPr lang="en-US" altLang="zh-TW" sz="2000" dirty="0" smtClean="0"/>
              <a:t>).</a:t>
            </a:r>
          </a:p>
          <a:p>
            <a:r>
              <a:rPr lang="en-US" altLang="zh-TW" sz="2000" dirty="0" smtClean="0"/>
              <a:t>The SSTs for I and RI are similar.</a:t>
            </a:r>
          </a:p>
          <a:p>
            <a:r>
              <a:rPr lang="en-US" altLang="zh-TW" sz="2000" dirty="0" smtClean="0"/>
              <a:t>In the ATL, similar to WAPC, there is </a:t>
            </a:r>
            <a:r>
              <a:rPr lang="en-US" altLang="zh-TW" sz="2000" dirty="0" smtClean="0">
                <a:solidFill>
                  <a:srgbClr val="FF0000"/>
                </a:solidFill>
              </a:rPr>
              <a:t>not much different</a:t>
            </a:r>
            <a:r>
              <a:rPr lang="en-US" altLang="zh-TW" sz="2000" dirty="0" smtClean="0"/>
              <a:t> between I and RI.</a:t>
            </a:r>
          </a:p>
          <a:p>
            <a:r>
              <a:rPr lang="en-US" altLang="zh-TW" sz="2000" dirty="0" smtClean="0"/>
              <a:t>Comparison both basins:</a:t>
            </a:r>
          </a:p>
          <a:p>
            <a:pPr lvl="1"/>
            <a:r>
              <a:rPr lang="en-US" altLang="zh-TW" sz="1800" dirty="0" smtClean="0"/>
              <a:t>SST: WPAC &gt; ATL (except W)</a:t>
            </a:r>
          </a:p>
          <a:p>
            <a:pPr lvl="1"/>
            <a:r>
              <a:rPr lang="en-US" altLang="zh-TW" sz="1800" dirty="0" smtClean="0"/>
              <a:t>It’s due to WPAC storms weakening at higher latitude.</a:t>
            </a:r>
          </a:p>
          <a:p>
            <a:pPr lvl="1"/>
            <a:r>
              <a:rPr lang="en-US" altLang="zh-TW" sz="1800" dirty="0" smtClean="0"/>
              <a:t>ATL weakening events happen broader range of latitude.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624"/>
            <a:ext cx="3600399" cy="289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4067944" y="404664"/>
            <a:ext cx="4629200" cy="1143000"/>
          </a:xfrm>
        </p:spPr>
        <p:txBody>
          <a:bodyPr/>
          <a:lstStyle/>
          <a:p>
            <a:r>
              <a:rPr lang="en-US" altLang="zh-TW" dirty="0" smtClean="0"/>
              <a:t>e. SST</a:t>
            </a:r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85873"/>
            <a:ext cx="3600400" cy="292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K:\S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8303"/>
            <a:ext cx="8856984" cy="8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114800" cy="1143000"/>
          </a:xfrm>
        </p:spPr>
        <p:txBody>
          <a:bodyPr/>
          <a:lstStyle/>
          <a:p>
            <a:r>
              <a:rPr lang="en-US" altLang="zh-TW" dirty="0" smtClean="0"/>
              <a:t>f. Instability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3968" y="1628800"/>
            <a:ext cx="4608512" cy="4332118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∂</a:t>
            </a:r>
            <a:r>
              <a:rPr lang="el-GR" altLang="zh-TW" sz="2000" dirty="0" smtClean="0"/>
              <a:t>θ</a:t>
            </a:r>
            <a:r>
              <a:rPr lang="en-US" altLang="zh-TW" sz="2000" baseline="-25000" dirty="0" smtClean="0"/>
              <a:t>E </a:t>
            </a:r>
            <a:r>
              <a:rPr lang="en-US" altLang="zh-TW" sz="2000" dirty="0" smtClean="0"/>
              <a:t>∕ ∂p</a:t>
            </a:r>
            <a:r>
              <a:rPr lang="zh-TW" altLang="en-US" sz="2000" dirty="0" smtClean="0"/>
              <a:t>↑</a:t>
            </a:r>
            <a:r>
              <a:rPr lang="en-US" altLang="zh-TW" sz="2000" dirty="0" smtClean="0"/>
              <a:t>=&gt; more </a:t>
            </a:r>
            <a:r>
              <a:rPr lang="en-US" altLang="zh-TW" sz="2000" dirty="0"/>
              <a:t>vigorous deep convection and vortex </a:t>
            </a:r>
            <a:r>
              <a:rPr lang="en-US" altLang="zh-TW" sz="2000" dirty="0" smtClean="0"/>
              <a:t>intensiﬁcation.</a:t>
            </a:r>
          </a:p>
          <a:p>
            <a:r>
              <a:rPr lang="en-US" altLang="zh-TW" sz="2000" dirty="0" smtClean="0"/>
              <a:t>In the WPAC, the largest instability is for RI. I and N had similar instability, and W had the smallest. </a:t>
            </a:r>
          </a:p>
          <a:p>
            <a:r>
              <a:rPr lang="en-US" altLang="zh-TW" sz="2000" dirty="0" smtClean="0"/>
              <a:t>In the ATL, RI and I and N all have similar instability.</a:t>
            </a:r>
          </a:p>
          <a:p>
            <a:r>
              <a:rPr lang="en-US" altLang="zh-TW" sz="2000" dirty="0" smtClean="0"/>
              <a:t>Comparing both basins:</a:t>
            </a:r>
          </a:p>
          <a:p>
            <a:pPr lvl="1"/>
            <a:r>
              <a:rPr lang="en-US" altLang="zh-TW" sz="1800" dirty="0" smtClean="0"/>
              <a:t>Instability: WPAC &lt; ATL</a:t>
            </a:r>
          </a:p>
          <a:p>
            <a:pPr lvl="1"/>
            <a:r>
              <a:rPr lang="en-US" altLang="zh-TW" sz="1800" dirty="0" smtClean="0"/>
              <a:t>Results show the different between RI and I in the WPAC, but not in the ATL.</a:t>
            </a:r>
            <a:endParaRPr lang="zh-TW" alt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"/>
          <a:stretch/>
        </p:blipFill>
        <p:spPr bwMode="auto">
          <a:xfrm>
            <a:off x="216024" y="44624"/>
            <a:ext cx="3851920" cy="595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K:\Inst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60918"/>
            <a:ext cx="8820472" cy="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9912" y="704088"/>
            <a:ext cx="4906888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g. Low-level </a:t>
            </a:r>
            <a:r>
              <a:rPr lang="en-US" altLang="zh-TW" dirty="0" smtClean="0"/>
              <a:t>RH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0" y="1935480"/>
            <a:ext cx="4834880" cy="4048991"/>
          </a:xfrm>
        </p:spPr>
        <p:txBody>
          <a:bodyPr>
            <a:normAutofit lnSpcReduction="10000"/>
          </a:bodyPr>
          <a:lstStyle/>
          <a:p>
            <a:r>
              <a:rPr lang="en-US" altLang="zh-TW" sz="2000" dirty="0" smtClean="0"/>
              <a:t>In the WPAC, there is </a:t>
            </a:r>
            <a:r>
              <a:rPr lang="en-US" altLang="zh-TW" sz="2000" dirty="0" smtClean="0">
                <a:solidFill>
                  <a:srgbClr val="FF0000"/>
                </a:solidFill>
              </a:rPr>
              <a:t>drier air at north periphery</a:t>
            </a:r>
            <a:r>
              <a:rPr lang="en-US" altLang="zh-TW" sz="2000" dirty="0" smtClean="0"/>
              <a:t> of W storms. And W storms have the largest core RH because on average they are more intense.</a:t>
            </a:r>
            <a:endParaRPr lang="en-US" altLang="zh-TW" sz="1800" dirty="0" smtClean="0"/>
          </a:p>
          <a:p>
            <a:r>
              <a:rPr lang="en-US" altLang="zh-TW" sz="2000" dirty="0" smtClean="0"/>
              <a:t>In the ATL, W storms also have </a:t>
            </a:r>
            <a:r>
              <a:rPr lang="en-US" altLang="zh-TW" sz="2000" dirty="0" smtClean="0">
                <a:solidFill>
                  <a:srgbClr val="FF0000"/>
                </a:solidFill>
              </a:rPr>
              <a:t>drier air at west portion</a:t>
            </a:r>
            <a:r>
              <a:rPr lang="en-US" altLang="zh-TW" sz="2000" dirty="0" smtClean="0"/>
              <a:t>, other composites is not pronounce as W events.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And RI storms slightly more humid around TC.</a:t>
            </a:r>
          </a:p>
          <a:p>
            <a:r>
              <a:rPr lang="en-US" altLang="zh-TW" sz="2000" dirty="0" smtClean="0"/>
              <a:t>In both basins, W composite drier than RI~2.5%.</a:t>
            </a:r>
          </a:p>
          <a:p>
            <a:r>
              <a:rPr lang="en-US" altLang="zh-TW" sz="2000" dirty="0" smtClean="0"/>
              <a:t>WPAC is moister than ATL, likely due to moisture convergence from monsoon gyre and trough.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7" y="44625"/>
            <a:ext cx="3486526" cy="28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72693"/>
            <a:ext cx="3486526" cy="28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K:\850R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84471"/>
            <a:ext cx="8889491" cy="8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192150" y="2637931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RI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71149" y="114699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60750" y="5580341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RI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92150" y="3002362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3689" y="5580341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7504" y="3002362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W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7504" y="2637931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4157" y="126473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W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704088"/>
            <a:ext cx="4114800" cy="1143000"/>
          </a:xfrm>
        </p:spPr>
        <p:txBody>
          <a:bodyPr>
            <a:normAutofit/>
          </a:bodyPr>
          <a:lstStyle/>
          <a:p>
            <a:r>
              <a:rPr lang="en-US" altLang="zh-TW" sz="4800" dirty="0"/>
              <a:t>h. Midlevel </a:t>
            </a:r>
            <a:r>
              <a:rPr lang="en-US" altLang="zh-TW" sz="4800" dirty="0" smtClean="0"/>
              <a:t>RH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79912" y="1935480"/>
            <a:ext cx="4906888" cy="3869784"/>
          </a:xfrm>
        </p:spPr>
        <p:txBody>
          <a:bodyPr>
            <a:normAutofit lnSpcReduction="10000"/>
          </a:bodyPr>
          <a:lstStyle/>
          <a:p>
            <a:r>
              <a:rPr lang="en-US" altLang="zh-TW" sz="2000" dirty="0" smtClean="0"/>
              <a:t>In both basins, RH is higher from W to RI. </a:t>
            </a:r>
          </a:p>
          <a:p>
            <a:r>
              <a:rPr lang="en-US" altLang="zh-TW" sz="2000" dirty="0" smtClean="0"/>
              <a:t>In the WPAC, the drier air is wrapping into storms in W and N(not as W much).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And I is similar to N, RI is slightly moister than I.</a:t>
            </a:r>
          </a:p>
          <a:p>
            <a:r>
              <a:rPr lang="en-US" altLang="zh-TW" sz="2000" dirty="0" smtClean="0"/>
              <a:t>In the ATL, similar to WPAC W, even drier than that. RI is also </a:t>
            </a:r>
            <a:r>
              <a:rPr lang="en-US" altLang="zh-TW" sz="2000" dirty="0" smtClean="0">
                <a:solidFill>
                  <a:srgbClr val="FF0000"/>
                </a:solidFill>
              </a:rPr>
              <a:t>the most moist</a:t>
            </a:r>
            <a:r>
              <a:rPr lang="en-US" altLang="zh-TW" sz="2000" dirty="0" smtClean="0"/>
              <a:t>. Interestingly, the RI composite also exists dry air north of TC.</a:t>
            </a:r>
          </a:p>
          <a:p>
            <a:r>
              <a:rPr lang="en-US" altLang="zh-TW" sz="2000" dirty="0" smtClean="0"/>
              <a:t>Comparison both basin:</a:t>
            </a:r>
          </a:p>
          <a:p>
            <a:pPr lvl="1"/>
            <a:r>
              <a:rPr lang="en-US" altLang="zh-TW" sz="1800" dirty="0" smtClean="0"/>
              <a:t>WPAC is more moist than ATL.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3600399" cy="30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/>
          <a:stretch/>
        </p:blipFill>
        <p:spPr bwMode="auto">
          <a:xfrm>
            <a:off x="-36512" y="2981905"/>
            <a:ext cx="3600399" cy="291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K:\500R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52428"/>
            <a:ext cx="8908329" cy="8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036992" y="2707085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RI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36992" y="-11774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26653" y="2707085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W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4922" y="5659261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RI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36992" y="3071890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24044" y="5659261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24044" y="3071890"/>
            <a:ext cx="43204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W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23928" y="704088"/>
            <a:ext cx="4762872" cy="1143000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i. Upper- and low-level divergence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23928" y="1935480"/>
            <a:ext cx="4896544" cy="4069054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In the WPAC, there exists low level convergence at four categories.(due to storms majority located within monsoon gyre and trough)</a:t>
            </a:r>
          </a:p>
          <a:p>
            <a:r>
              <a:rPr lang="en-US" altLang="zh-TW" sz="2000" dirty="0" smtClean="0"/>
              <a:t>In the ATL, low level convergence is weaker, and there exists a little divergence north of TCs.(RI composite more pronounce)</a:t>
            </a:r>
          </a:p>
          <a:p>
            <a:r>
              <a:rPr lang="en-US" altLang="zh-TW" sz="2000" dirty="0" smtClean="0"/>
              <a:t>Comparing two basins, WPAC has </a:t>
            </a:r>
            <a:r>
              <a:rPr lang="en-US" altLang="zh-TW" sz="2000" dirty="0" smtClean="0">
                <a:solidFill>
                  <a:srgbClr val="FF0000"/>
                </a:solidFill>
              </a:rPr>
              <a:t>larger areal</a:t>
            </a:r>
            <a:r>
              <a:rPr lang="en-US" altLang="zh-TW" sz="2000" dirty="0" smtClean="0"/>
              <a:t> and </a:t>
            </a:r>
            <a:r>
              <a:rPr lang="en-US" altLang="zh-TW" sz="2000" dirty="0" smtClean="0">
                <a:solidFill>
                  <a:srgbClr val="FF0000"/>
                </a:solidFill>
              </a:rPr>
              <a:t>magnitude convergence</a:t>
            </a:r>
            <a:r>
              <a:rPr lang="en-US" altLang="zh-TW" sz="2000" dirty="0" smtClean="0"/>
              <a:t> than ATL.</a:t>
            </a:r>
            <a:endParaRPr lang="zh-TW" alt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72408" cy="295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2605"/>
            <a:ext cx="3672408" cy="288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K:\850d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04534"/>
            <a:ext cx="7834858" cy="7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important questions about TC intensity:</a:t>
            </a:r>
          </a:p>
          <a:p>
            <a:pPr lvl="1"/>
            <a:r>
              <a:rPr lang="en-US" altLang="zh-TW" dirty="0" smtClean="0"/>
              <a:t>What is the maximum intensity a TC may achieve in a given environment? </a:t>
            </a:r>
            <a:r>
              <a:rPr lang="en-US" altLang="zh-TW" u="sng" dirty="0" smtClean="0"/>
              <a:t>MPI.</a:t>
            </a:r>
          </a:p>
          <a:p>
            <a:pPr lvl="1"/>
            <a:r>
              <a:rPr lang="en-US" altLang="zh-TW" dirty="0" smtClean="0"/>
              <a:t>At what rate will a TC change its intensity in that environment? </a:t>
            </a:r>
            <a:r>
              <a:rPr lang="en-US" altLang="zh-TW" u="sng" dirty="0" smtClean="0"/>
              <a:t>Many factors.</a:t>
            </a:r>
          </a:p>
          <a:p>
            <a:r>
              <a:rPr lang="en-US" altLang="zh-TW" dirty="0"/>
              <a:t>Recently there has been considerable interest in </a:t>
            </a:r>
            <a:r>
              <a:rPr lang="en-US" altLang="zh-TW" dirty="0" smtClean="0"/>
              <a:t>understanding </a:t>
            </a:r>
            <a:r>
              <a:rPr lang="en-US" altLang="zh-TW" dirty="0"/>
              <a:t>the </a:t>
            </a:r>
            <a:r>
              <a:rPr lang="en-US" altLang="zh-TW" dirty="0">
                <a:solidFill>
                  <a:srgbClr val="FF0000"/>
                </a:solidFill>
              </a:rPr>
              <a:t>physical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FF0000"/>
                </a:solidFill>
              </a:rPr>
              <a:t>dynamical</a:t>
            </a:r>
            <a:r>
              <a:rPr lang="en-US" altLang="zh-TW" dirty="0"/>
              <a:t> processes </a:t>
            </a:r>
            <a:r>
              <a:rPr lang="en-US" altLang="zh-TW" dirty="0" smtClean="0"/>
              <a:t>responsible </a:t>
            </a:r>
            <a:r>
              <a:rPr lang="en-US" altLang="zh-TW" dirty="0"/>
              <a:t>for rapid intensiﬁcation (RI</a:t>
            </a:r>
            <a:r>
              <a:rPr lang="en-US" altLang="zh-TW" dirty="0" smtClean="0"/>
              <a:t>).</a:t>
            </a:r>
          </a:p>
          <a:p>
            <a:r>
              <a:rPr lang="en-US" altLang="zh-TW" dirty="0" smtClean="0"/>
              <a:t>Many discussions about RI, but there are multiple pathways to RI.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23928" y="704088"/>
            <a:ext cx="4762872" cy="1143000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i. Upper- and low-level divergence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23928" y="1935481"/>
            <a:ext cx="4762872" cy="4085808"/>
          </a:xfrm>
        </p:spPr>
        <p:txBody>
          <a:bodyPr>
            <a:normAutofit fontScale="92500"/>
          </a:bodyPr>
          <a:lstStyle/>
          <a:p>
            <a:r>
              <a:rPr lang="en-US" altLang="zh-TW" sz="2000" dirty="0" smtClean="0"/>
              <a:t>In the WPAC, W has the largest divergence, N, I and RI are similar.</a:t>
            </a:r>
          </a:p>
          <a:p>
            <a:r>
              <a:rPr lang="en-US" altLang="zh-TW" sz="2000" dirty="0" smtClean="0"/>
              <a:t>In the ATL, similar to WPAC, but RI are smaller than other groups.</a:t>
            </a:r>
          </a:p>
          <a:p>
            <a:r>
              <a:rPr lang="en-US" altLang="zh-TW" sz="2000" dirty="0" smtClean="0"/>
              <a:t>The larger </a:t>
            </a:r>
            <a:r>
              <a:rPr lang="en-US" altLang="zh-TW" sz="2000" dirty="0" smtClean="0"/>
              <a:t>divergence </a:t>
            </a:r>
            <a:r>
              <a:rPr lang="en-US" altLang="zh-TW" sz="2000" dirty="0" smtClean="0"/>
              <a:t>in W can be attributed by two factor</a:t>
            </a:r>
          </a:p>
          <a:p>
            <a:pPr lvl="1"/>
            <a:r>
              <a:rPr lang="en-US" altLang="zh-TW" sz="1800" dirty="0"/>
              <a:t>weakening TCs often are interacting </a:t>
            </a:r>
            <a:r>
              <a:rPr lang="en-US" altLang="zh-TW" sz="1800" dirty="0" smtClean="0"/>
              <a:t>with </a:t>
            </a:r>
            <a:r>
              <a:rPr lang="en-US" altLang="zh-TW" sz="1800" u="sng" dirty="0" smtClean="0"/>
              <a:t>upper-level troughs</a:t>
            </a:r>
            <a:r>
              <a:rPr lang="en-US" altLang="zh-TW" sz="1800" dirty="0" smtClean="0"/>
              <a:t>.</a:t>
            </a:r>
          </a:p>
          <a:p>
            <a:pPr lvl="1"/>
            <a:r>
              <a:rPr lang="en-US" altLang="zh-TW" sz="1800" dirty="0" smtClean="0"/>
              <a:t>weakening </a:t>
            </a:r>
            <a:r>
              <a:rPr lang="en-US" altLang="zh-TW" sz="1800" dirty="0"/>
              <a:t>TCs are on </a:t>
            </a:r>
            <a:r>
              <a:rPr lang="en-US" altLang="zh-TW" sz="1800" dirty="0" smtClean="0"/>
              <a:t>average </a:t>
            </a:r>
            <a:r>
              <a:rPr lang="en-US" altLang="zh-TW" sz="1800" dirty="0"/>
              <a:t>signiﬁcantly </a:t>
            </a:r>
            <a:r>
              <a:rPr lang="en-US" altLang="zh-TW" sz="1800" u="sng" dirty="0"/>
              <a:t>more intense</a:t>
            </a:r>
            <a:r>
              <a:rPr lang="en-US" altLang="zh-TW" sz="1800" dirty="0"/>
              <a:t> than the other </a:t>
            </a:r>
            <a:r>
              <a:rPr lang="en-US" altLang="zh-TW" sz="1800" dirty="0" smtClean="0"/>
              <a:t>groups.</a:t>
            </a:r>
          </a:p>
          <a:p>
            <a:r>
              <a:rPr lang="en-US" altLang="zh-TW" sz="2000" dirty="0" smtClean="0"/>
              <a:t>Comparing two basins, WPAC </a:t>
            </a:r>
            <a:r>
              <a:rPr lang="en-US" altLang="zh-TW" sz="2000" dirty="0"/>
              <a:t>has </a:t>
            </a:r>
            <a:r>
              <a:rPr lang="en-US" altLang="zh-TW" sz="2000" dirty="0" smtClean="0"/>
              <a:t>a </a:t>
            </a:r>
            <a:r>
              <a:rPr lang="en-US" altLang="zh-TW" sz="2000" dirty="0" smtClean="0">
                <a:solidFill>
                  <a:srgbClr val="FF0000"/>
                </a:solidFill>
              </a:rPr>
              <a:t>larger </a:t>
            </a:r>
            <a:r>
              <a:rPr lang="en-US" altLang="zh-TW" sz="2000" dirty="0">
                <a:solidFill>
                  <a:srgbClr val="FF0000"/>
                </a:solidFill>
              </a:rPr>
              <a:t>magnitude</a:t>
            </a:r>
            <a:r>
              <a:rPr lang="en-US" altLang="zh-TW" sz="2000" dirty="0"/>
              <a:t> and </a:t>
            </a:r>
            <a:r>
              <a:rPr lang="en-US" altLang="zh-TW" sz="2000" dirty="0">
                <a:solidFill>
                  <a:srgbClr val="FF0000"/>
                </a:solidFill>
              </a:rPr>
              <a:t>areal extent</a:t>
            </a:r>
            <a:r>
              <a:rPr lang="en-US" altLang="zh-TW" sz="2000" dirty="0"/>
              <a:t> of the </a:t>
            </a:r>
            <a:r>
              <a:rPr lang="en-US" altLang="zh-TW" sz="2000" dirty="0" smtClean="0"/>
              <a:t>upper-level divergence </a:t>
            </a:r>
            <a:r>
              <a:rPr lang="en-US" altLang="zh-TW" sz="2000" dirty="0"/>
              <a:t>than the </a:t>
            </a:r>
            <a:r>
              <a:rPr lang="en-US" altLang="zh-TW" sz="2000" dirty="0" smtClean="0"/>
              <a:t>ATL.</a:t>
            </a:r>
            <a:endParaRPr lang="zh-TW" alt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9" y="81659"/>
            <a:ext cx="3605775" cy="299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9" y="3170970"/>
            <a:ext cx="3600400" cy="285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K:\200d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1288"/>
            <a:ext cx="8136904" cy="78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0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39952" y="704088"/>
            <a:ext cx="4546847" cy="1143000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j. </a:t>
            </a:r>
            <a:r>
              <a:rPr lang="en-US" altLang="zh-TW" sz="3600" dirty="0"/>
              <a:t>Background relative </a:t>
            </a:r>
            <a:r>
              <a:rPr lang="en-US" altLang="zh-TW" sz="3600" dirty="0" err="1"/>
              <a:t>vorticity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952" y="1935480"/>
            <a:ext cx="4546847" cy="4013800"/>
          </a:xfrm>
        </p:spPr>
        <p:txBody>
          <a:bodyPr>
            <a:noAutofit/>
          </a:bodyPr>
          <a:lstStyle/>
          <a:p>
            <a:r>
              <a:rPr lang="en-US" altLang="zh-TW" sz="2000" dirty="0" smtClean="0"/>
              <a:t>There are </a:t>
            </a:r>
            <a:r>
              <a:rPr lang="en-US" altLang="zh-TW" sz="2000" u="sng" dirty="0" smtClean="0"/>
              <a:t>no significant difference</a:t>
            </a:r>
            <a:r>
              <a:rPr lang="en-US" altLang="zh-TW" sz="2000" dirty="0" smtClean="0"/>
              <a:t> between the intensity change bins.</a:t>
            </a:r>
          </a:p>
          <a:p>
            <a:r>
              <a:rPr lang="en-US" altLang="zh-TW" sz="2000" dirty="0" smtClean="0"/>
              <a:t>In comparison of </a:t>
            </a:r>
            <a:r>
              <a:rPr lang="en-US" altLang="zh-TW" sz="2000" dirty="0"/>
              <a:t>two basins, WPAC has a </a:t>
            </a:r>
            <a:r>
              <a:rPr lang="en-US" altLang="zh-TW" sz="2000" dirty="0">
                <a:solidFill>
                  <a:srgbClr val="FF0000"/>
                </a:solidFill>
              </a:rPr>
              <a:t>larger magnitude</a:t>
            </a:r>
            <a:r>
              <a:rPr lang="en-US" altLang="zh-TW" sz="2000" dirty="0"/>
              <a:t> and </a:t>
            </a:r>
            <a:r>
              <a:rPr lang="en-US" altLang="zh-TW" sz="2000" dirty="0">
                <a:solidFill>
                  <a:srgbClr val="FF0000"/>
                </a:solidFill>
              </a:rPr>
              <a:t>areal extent</a:t>
            </a:r>
            <a:r>
              <a:rPr lang="en-US" altLang="zh-TW" sz="2000" dirty="0"/>
              <a:t> of its relative </a:t>
            </a:r>
            <a:r>
              <a:rPr lang="en-US" altLang="zh-TW" sz="2000" dirty="0" err="1" smtClean="0"/>
              <a:t>vorticity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pool in comparison to the </a:t>
            </a:r>
            <a:r>
              <a:rPr lang="en-US" altLang="zh-TW" sz="2000" dirty="0" smtClean="0"/>
              <a:t>ATL.</a:t>
            </a:r>
            <a:endParaRPr lang="zh-TW" altLang="en-US" sz="2000" dirty="0"/>
          </a:p>
        </p:txBody>
      </p:sp>
      <p:pic>
        <p:nvPicPr>
          <p:cNvPr id="12290" name="Picture 2" descr="K:\850v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8554938" cy="8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752990" cy="309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752990" cy="293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5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k. Rain rate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000" dirty="0" smtClean="0"/>
              <a:t>In two basins, W composite has largest rain rate, followed by RI composite, the N and I had the similar rain rate.</a:t>
            </a:r>
          </a:p>
          <a:p>
            <a:r>
              <a:rPr lang="en-US" altLang="zh-TW" sz="2000" dirty="0" smtClean="0"/>
              <a:t>And in the WPAC rain rate were </a:t>
            </a:r>
            <a:r>
              <a:rPr lang="en-US" altLang="zh-TW" sz="2000" dirty="0" smtClean="0">
                <a:solidFill>
                  <a:srgbClr val="FF0000"/>
                </a:solidFill>
              </a:rPr>
              <a:t>25~50%</a:t>
            </a:r>
            <a:r>
              <a:rPr lang="en-US" altLang="zh-TW" sz="2000" dirty="0" smtClean="0"/>
              <a:t> higher than in the ATL.</a:t>
            </a:r>
          </a:p>
          <a:p>
            <a:r>
              <a:rPr lang="en-US" altLang="zh-TW" sz="2000" dirty="0" smtClean="0"/>
              <a:t>Diameter of 0.6 mm/h in the WPAC were twice large than in the ATL, and the peak rain rates in the WPAC(1.8mm/h) is also larger than in the ATL(1.2mm/h). </a:t>
            </a:r>
            <a:endParaRPr lang="zh-TW" alt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/>
          <a:stretch/>
        </p:blipFill>
        <p:spPr bwMode="auto">
          <a:xfrm>
            <a:off x="1475656" y="1841606"/>
            <a:ext cx="5940152" cy="265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5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</a:t>
            </a:r>
            <a:r>
              <a:rPr lang="en-US" altLang="zh-TW" dirty="0" smtClean="0"/>
              <a:t>. TC outflow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Merrill, 1988b :</a:t>
            </a:r>
          </a:p>
          <a:p>
            <a:pPr lvl="1"/>
            <a:r>
              <a:rPr lang="en-US" altLang="zh-TW" dirty="0" smtClean="0"/>
              <a:t>Intensifying TCs: upper outflow exhibited open streamline.</a:t>
            </a:r>
          </a:p>
          <a:p>
            <a:pPr lvl="1"/>
            <a:r>
              <a:rPr lang="en-US" altLang="zh-TW" dirty="0" smtClean="0"/>
              <a:t>Non-intensifying TCs: closed streamline exists.</a:t>
            </a:r>
          </a:p>
          <a:p>
            <a:r>
              <a:rPr lang="en-US" altLang="zh-TW" dirty="0" smtClean="0"/>
              <a:t>A similar result in this compositing study. The </a:t>
            </a:r>
            <a:r>
              <a:rPr lang="en-US" altLang="zh-TW" dirty="0"/>
              <a:t>RI </a:t>
            </a:r>
            <a:r>
              <a:rPr lang="en-US" altLang="zh-TW" dirty="0" smtClean="0"/>
              <a:t>composite exhibited </a:t>
            </a:r>
            <a:r>
              <a:rPr lang="en-US" altLang="zh-TW" dirty="0"/>
              <a:t>strong upper-level </a:t>
            </a:r>
            <a:r>
              <a:rPr lang="en-US" altLang="zh-TW" dirty="0" smtClean="0"/>
              <a:t>ridging </a:t>
            </a:r>
            <a:r>
              <a:rPr lang="en-US" altLang="zh-TW" dirty="0"/>
              <a:t>to its east with more </a:t>
            </a:r>
            <a:r>
              <a:rPr lang="en-US" altLang="zh-TW" dirty="0">
                <a:solidFill>
                  <a:srgbClr val="FF0000"/>
                </a:solidFill>
              </a:rPr>
              <a:t>open streamlines</a:t>
            </a:r>
            <a:r>
              <a:rPr lang="en-US" altLang="zh-TW" dirty="0"/>
              <a:t> than the </a:t>
            </a:r>
            <a:r>
              <a:rPr lang="en-US" altLang="zh-TW" dirty="0" smtClean="0"/>
              <a:t>neutral(non-intensifying</a:t>
            </a:r>
            <a:r>
              <a:rPr lang="en-US" altLang="zh-TW" dirty="0"/>
              <a:t>) </a:t>
            </a:r>
            <a:r>
              <a:rPr lang="en-US" altLang="zh-TW" dirty="0" smtClean="0"/>
              <a:t>composite.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95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Synthesis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this section, </a:t>
            </a:r>
            <a:r>
              <a:rPr lang="en-US" altLang="zh-TW" dirty="0" smtClean="0"/>
              <a:t>statistical tests </a:t>
            </a:r>
            <a:r>
              <a:rPr lang="en-US" altLang="zh-TW" dirty="0"/>
              <a:t>are performed in order to quantify whether or </a:t>
            </a:r>
            <a:r>
              <a:rPr lang="en-US" altLang="zh-TW" dirty="0" smtClean="0"/>
              <a:t>not there </a:t>
            </a:r>
            <a:r>
              <a:rPr lang="en-US" altLang="zh-TW" dirty="0"/>
              <a:t>exists statistically signiﬁcant differences </a:t>
            </a:r>
            <a:r>
              <a:rPr lang="en-US" altLang="zh-TW" dirty="0" smtClean="0"/>
              <a:t>between the RI TCs </a:t>
            </a:r>
            <a:r>
              <a:rPr lang="en-US" altLang="zh-TW" dirty="0"/>
              <a:t>and the other groups.</a:t>
            </a:r>
          </a:p>
          <a:p>
            <a:r>
              <a:rPr lang="en-US" altLang="zh-TW" dirty="0" smtClean="0"/>
              <a:t>a</a:t>
            </a:r>
            <a:r>
              <a:rPr lang="en-US" altLang="zh-TW" dirty="0"/>
              <a:t>. Climatology and persistence </a:t>
            </a:r>
            <a:r>
              <a:rPr lang="en-US" altLang="zh-TW" dirty="0" smtClean="0"/>
              <a:t>data</a:t>
            </a:r>
          </a:p>
          <a:p>
            <a:r>
              <a:rPr lang="en-US" altLang="zh-TW" dirty="0"/>
              <a:t>b. Environmental </a:t>
            </a:r>
            <a:r>
              <a:rPr lang="en-US" altLang="zh-TW" dirty="0" smtClean="0"/>
              <a:t>data</a:t>
            </a:r>
          </a:p>
          <a:p>
            <a:r>
              <a:rPr lang="en-US" altLang="zh-TW" dirty="0"/>
              <a:t>c. Comparison to other RI studies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95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a. Climatology and persistence data</a:t>
            </a:r>
          </a:p>
        </p:txBody>
      </p:sp>
      <p:pic>
        <p:nvPicPr>
          <p:cNvPr id="1026" name="Picture 2" descr="K:\c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96"/>
          <a:stretch/>
        </p:blipFill>
        <p:spPr bwMode="auto">
          <a:xfrm>
            <a:off x="1873384" y="3861048"/>
            <a:ext cx="5225669" cy="27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611560" y="1916832"/>
            <a:ext cx="8229600" cy="1344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zh-TW" sz="2000" dirty="0" smtClean="0"/>
              <a:t>The RI </a:t>
            </a:r>
            <a:r>
              <a:rPr lang="en-US" altLang="zh-TW" sz="2000" dirty="0"/>
              <a:t>storms are </a:t>
            </a:r>
            <a:r>
              <a:rPr lang="en-US" altLang="zh-TW" sz="2000" dirty="0" smtClean="0"/>
              <a:t>initially </a:t>
            </a:r>
            <a:r>
              <a:rPr lang="en-US" altLang="zh-TW" sz="2000" dirty="0" smtClean="0">
                <a:solidFill>
                  <a:srgbClr val="FF0000"/>
                </a:solidFill>
              </a:rPr>
              <a:t>more </a:t>
            </a:r>
            <a:r>
              <a:rPr lang="en-US" altLang="zh-TW" sz="2000" dirty="0">
                <a:solidFill>
                  <a:srgbClr val="FF0000"/>
                </a:solidFill>
              </a:rPr>
              <a:t>intense</a:t>
            </a:r>
            <a:r>
              <a:rPr lang="en-US" altLang="zh-TW" sz="2000" dirty="0"/>
              <a:t> than </a:t>
            </a:r>
            <a:r>
              <a:rPr lang="en-US" altLang="zh-TW" sz="2000" dirty="0" smtClean="0"/>
              <a:t>I storms </a:t>
            </a:r>
            <a:r>
              <a:rPr lang="en-US" altLang="zh-TW" sz="2000" dirty="0"/>
              <a:t>in both basins. </a:t>
            </a:r>
            <a:endParaRPr lang="en-US" altLang="zh-TW" sz="2000" dirty="0" smtClean="0"/>
          </a:p>
          <a:p>
            <a:pPr>
              <a:buClr>
                <a:schemeClr val="bg1"/>
              </a:buClr>
            </a:pPr>
            <a:r>
              <a:rPr lang="en-US" altLang="zh-TW" sz="2000" dirty="0" smtClean="0"/>
              <a:t>Similar </a:t>
            </a:r>
            <a:r>
              <a:rPr lang="en-US" altLang="zh-TW" sz="2000" dirty="0"/>
              <a:t>to RI–N </a:t>
            </a:r>
            <a:r>
              <a:rPr lang="en-US" altLang="zh-TW" sz="2000" dirty="0" smtClean="0"/>
              <a:t>comparison </a:t>
            </a:r>
            <a:r>
              <a:rPr lang="en-US" altLang="zh-TW" sz="2000" dirty="0"/>
              <a:t> in the WPAC</a:t>
            </a:r>
            <a:r>
              <a:rPr lang="en-US" altLang="zh-TW" sz="2000" dirty="0" smtClean="0"/>
              <a:t>, there are </a:t>
            </a:r>
            <a:r>
              <a:rPr lang="en-US" altLang="zh-TW" sz="2000" dirty="0"/>
              <a:t>no statistically signiﬁcant differences with respect </a:t>
            </a:r>
            <a:r>
              <a:rPr lang="en-US" altLang="zh-TW" sz="2000" dirty="0" smtClean="0"/>
              <a:t>to </a:t>
            </a:r>
            <a:r>
              <a:rPr lang="en-US" altLang="zh-TW" sz="2000" dirty="0" smtClean="0">
                <a:solidFill>
                  <a:srgbClr val="FF0000"/>
                </a:solidFill>
              </a:rPr>
              <a:t>average </a:t>
            </a:r>
            <a:r>
              <a:rPr lang="en-US" altLang="zh-TW" sz="2000" dirty="0">
                <a:solidFill>
                  <a:srgbClr val="FF0000"/>
                </a:solidFill>
              </a:rPr>
              <a:t>latitude</a:t>
            </a:r>
            <a:r>
              <a:rPr lang="en-US" altLang="zh-TW" sz="2000" dirty="0"/>
              <a:t>, </a:t>
            </a:r>
            <a:r>
              <a:rPr lang="en-US" altLang="zh-TW" sz="2000" dirty="0">
                <a:solidFill>
                  <a:srgbClr val="FF0000"/>
                </a:solidFill>
              </a:rPr>
              <a:t>longitude</a:t>
            </a:r>
            <a:r>
              <a:rPr lang="en-US" altLang="zh-TW" sz="2000" dirty="0"/>
              <a:t>, </a:t>
            </a:r>
            <a:r>
              <a:rPr lang="en-US" altLang="zh-TW" sz="2000" dirty="0">
                <a:solidFill>
                  <a:srgbClr val="FF0000"/>
                </a:solidFill>
              </a:rPr>
              <a:t>speed</a:t>
            </a:r>
            <a:r>
              <a:rPr lang="en-US" altLang="zh-TW" sz="2000" dirty="0"/>
              <a:t>, and </a:t>
            </a:r>
            <a:r>
              <a:rPr lang="en-US" altLang="zh-TW" sz="2000" dirty="0">
                <a:solidFill>
                  <a:srgbClr val="FF0000"/>
                </a:solidFill>
              </a:rPr>
              <a:t>heading</a:t>
            </a:r>
            <a:r>
              <a:rPr lang="en-US" altLang="zh-TW" sz="2000" dirty="0" smtClean="0"/>
              <a:t>.</a:t>
            </a:r>
          </a:p>
          <a:p>
            <a:pPr>
              <a:buClr>
                <a:schemeClr val="bg1"/>
              </a:buClr>
            </a:pPr>
            <a:r>
              <a:rPr lang="en-US" altLang="zh-TW" sz="2000" dirty="0" smtClean="0"/>
              <a:t>In </a:t>
            </a:r>
            <a:r>
              <a:rPr lang="en-US" altLang="zh-TW" sz="2000" dirty="0"/>
              <a:t>the ATL, RI storms are </a:t>
            </a:r>
            <a:r>
              <a:rPr lang="en-US" altLang="zh-TW" sz="2000" dirty="0">
                <a:solidFill>
                  <a:srgbClr val="FF0000"/>
                </a:solidFill>
              </a:rPr>
              <a:t>farther south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than intensifying </a:t>
            </a:r>
            <a:r>
              <a:rPr lang="en-US" altLang="zh-TW" sz="2000" dirty="0"/>
              <a:t>storms, </a:t>
            </a:r>
            <a:r>
              <a:rPr lang="en-US" altLang="zh-TW" sz="2000" dirty="0">
                <a:solidFill>
                  <a:srgbClr val="FF0000"/>
                </a:solidFill>
              </a:rPr>
              <a:t>move </a:t>
            </a:r>
            <a:r>
              <a:rPr lang="en-US" altLang="zh-TW" sz="2000" dirty="0">
                <a:solidFill>
                  <a:srgbClr val="FF0000"/>
                </a:solidFill>
              </a:rPr>
              <a:t>faster</a:t>
            </a:r>
            <a:r>
              <a:rPr lang="en-US" altLang="zh-TW" sz="2000" dirty="0" smtClean="0"/>
              <a:t>, </a:t>
            </a:r>
            <a:r>
              <a:rPr lang="en-US" altLang="zh-TW" sz="2000" dirty="0"/>
              <a:t>and </a:t>
            </a:r>
            <a:r>
              <a:rPr lang="en-US" altLang="zh-TW" sz="2000" dirty="0" smtClean="0"/>
              <a:t>have a </a:t>
            </a:r>
            <a:r>
              <a:rPr lang="en-US" altLang="zh-TW" sz="2000" dirty="0">
                <a:solidFill>
                  <a:srgbClr val="FF0000"/>
                </a:solidFill>
              </a:rPr>
              <a:t>more westward component to the heading</a:t>
            </a:r>
            <a:r>
              <a:rPr lang="en-US" altLang="zh-TW" sz="2000" dirty="0"/>
              <a:t>.</a:t>
            </a:r>
            <a:endParaRPr lang="en-US" altLang="zh-TW" sz="20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40448"/>
            <a:ext cx="8229600" cy="134453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US" altLang="zh-TW" sz="2000" dirty="0" smtClean="0"/>
              <a:t>In the WPAC, there are no significant statistical </a:t>
            </a:r>
            <a:r>
              <a:rPr lang="en-US" altLang="zh-TW" sz="2000" dirty="0"/>
              <a:t>difference between RI and N in </a:t>
            </a:r>
            <a:r>
              <a:rPr lang="en-US" altLang="zh-TW" sz="2000" dirty="0">
                <a:solidFill>
                  <a:srgbClr val="FF0000"/>
                </a:solidFill>
              </a:rPr>
              <a:t>average </a:t>
            </a:r>
            <a:r>
              <a:rPr lang="en-US" altLang="zh-TW" sz="2000" dirty="0" smtClean="0">
                <a:solidFill>
                  <a:srgbClr val="FF0000"/>
                </a:solidFill>
              </a:rPr>
              <a:t>latitude</a:t>
            </a:r>
            <a:r>
              <a:rPr lang="en-US" altLang="zh-TW" sz="2000" dirty="0" smtClean="0"/>
              <a:t>, </a:t>
            </a:r>
            <a:r>
              <a:rPr lang="en-US" altLang="zh-TW" sz="2000" dirty="0">
                <a:solidFill>
                  <a:srgbClr val="FF0000"/>
                </a:solidFill>
              </a:rPr>
              <a:t>longitude</a:t>
            </a:r>
            <a:r>
              <a:rPr lang="en-US" altLang="zh-TW" sz="2000" dirty="0"/>
              <a:t>, </a:t>
            </a:r>
            <a:r>
              <a:rPr lang="en-US" altLang="zh-TW" sz="2000" dirty="0">
                <a:solidFill>
                  <a:srgbClr val="FF0000"/>
                </a:solidFill>
              </a:rPr>
              <a:t>speed</a:t>
            </a:r>
            <a:r>
              <a:rPr lang="en-US" altLang="zh-TW" sz="2000" dirty="0"/>
              <a:t>, and </a:t>
            </a:r>
            <a:r>
              <a:rPr lang="en-US" altLang="zh-TW" sz="2000" dirty="0">
                <a:solidFill>
                  <a:srgbClr val="FF0000"/>
                </a:solidFill>
              </a:rPr>
              <a:t>heading</a:t>
            </a:r>
            <a:r>
              <a:rPr lang="en-US" altLang="zh-TW" sz="2000" dirty="0" smtClean="0"/>
              <a:t>.</a:t>
            </a:r>
          </a:p>
          <a:p>
            <a:pPr>
              <a:buClr>
                <a:schemeClr val="bg1"/>
              </a:buClr>
            </a:pPr>
            <a:r>
              <a:rPr lang="en-US" altLang="zh-TW" sz="2000" dirty="0" smtClean="0"/>
              <a:t>In the </a:t>
            </a:r>
            <a:r>
              <a:rPr lang="en-US" altLang="zh-TW" sz="2000" dirty="0"/>
              <a:t>ATL, RI storms </a:t>
            </a:r>
            <a:r>
              <a:rPr lang="en-US" altLang="zh-TW" sz="2000" dirty="0" smtClean="0"/>
              <a:t>are </a:t>
            </a:r>
            <a:r>
              <a:rPr lang="en-US" altLang="zh-TW" sz="2000" dirty="0">
                <a:solidFill>
                  <a:srgbClr val="FF0000"/>
                </a:solidFill>
              </a:rPr>
              <a:t>farther </a:t>
            </a:r>
            <a:r>
              <a:rPr lang="en-US" altLang="zh-TW" sz="2000" dirty="0">
                <a:solidFill>
                  <a:srgbClr val="FF0000"/>
                </a:solidFill>
              </a:rPr>
              <a:t>south </a:t>
            </a:r>
            <a:r>
              <a:rPr lang="en-US" altLang="zh-TW" sz="2000" dirty="0"/>
              <a:t>than neutral storms, </a:t>
            </a:r>
            <a:r>
              <a:rPr lang="en-US" altLang="zh-TW" sz="2000" dirty="0">
                <a:solidFill>
                  <a:srgbClr val="FF0000"/>
                </a:solidFill>
              </a:rPr>
              <a:t>move faster</a:t>
            </a:r>
            <a:r>
              <a:rPr lang="en-US" altLang="zh-TW" sz="2000" dirty="0"/>
              <a:t>, and </a:t>
            </a:r>
            <a:r>
              <a:rPr lang="en-US" altLang="zh-TW" sz="2000" dirty="0" smtClean="0"/>
              <a:t>have a </a:t>
            </a:r>
            <a:r>
              <a:rPr lang="en-US" altLang="zh-TW" sz="2000" dirty="0"/>
              <a:t>more </a:t>
            </a:r>
            <a:r>
              <a:rPr lang="en-US" altLang="zh-TW" sz="2000" dirty="0">
                <a:solidFill>
                  <a:srgbClr val="FF0000"/>
                </a:solidFill>
              </a:rPr>
              <a:t>westward component to the heading</a:t>
            </a:r>
            <a:r>
              <a:rPr lang="en-US" altLang="zh-TW" sz="2000" dirty="0" smtClean="0"/>
              <a:t>.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11560" y="1916832"/>
            <a:ext cx="8229600" cy="996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zh-TW" sz="2000" dirty="0" smtClean="0"/>
              <a:t>In both basins, RI storms </a:t>
            </a:r>
            <a:r>
              <a:rPr lang="en-US" altLang="zh-TW" sz="2000" dirty="0" smtClean="0">
                <a:solidFill>
                  <a:srgbClr val="FF0000"/>
                </a:solidFill>
              </a:rPr>
              <a:t>initially weaker</a:t>
            </a:r>
            <a:r>
              <a:rPr lang="en-US" altLang="zh-TW" sz="2000" dirty="0" smtClean="0"/>
              <a:t>, </a:t>
            </a:r>
            <a:r>
              <a:rPr lang="en-US" altLang="zh-TW" sz="2000" dirty="0" smtClean="0">
                <a:solidFill>
                  <a:srgbClr val="FF0000"/>
                </a:solidFill>
              </a:rPr>
              <a:t>farther south</a:t>
            </a:r>
            <a:r>
              <a:rPr lang="en-US" altLang="zh-TW" sz="2000" dirty="0" smtClean="0"/>
              <a:t>, </a:t>
            </a:r>
            <a:r>
              <a:rPr lang="en-US" altLang="zh-TW" sz="2000" dirty="0" smtClean="0">
                <a:solidFill>
                  <a:srgbClr val="FF0000"/>
                </a:solidFill>
              </a:rPr>
              <a:t>more westward motion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And RI events happen </a:t>
            </a:r>
            <a:r>
              <a:rPr lang="en-US" altLang="zh-TW" sz="2000" dirty="0" smtClean="0">
                <a:solidFill>
                  <a:srgbClr val="FF0000"/>
                </a:solidFill>
              </a:rPr>
              <a:t>farther east</a:t>
            </a:r>
            <a:r>
              <a:rPr lang="en-US" altLang="zh-TW" sz="2000" dirty="0" smtClean="0"/>
              <a:t>. </a:t>
            </a:r>
            <a:r>
              <a:rPr lang="en-US" altLang="zh-TW" sz="2000" u="sng" dirty="0" smtClean="0"/>
              <a:t>ATL</a:t>
            </a:r>
            <a:r>
              <a:rPr lang="en-US" altLang="zh-TW" sz="2000" dirty="0" smtClean="0"/>
              <a:t> RI storms move </a:t>
            </a:r>
            <a:r>
              <a:rPr lang="en-US" altLang="zh-TW" sz="2000" dirty="0" smtClean="0">
                <a:solidFill>
                  <a:srgbClr val="FF0000"/>
                </a:solidFill>
              </a:rPr>
              <a:t>faster</a:t>
            </a:r>
            <a:r>
              <a:rPr lang="en-US" altLang="zh-TW" sz="2000" dirty="0" smtClean="0"/>
              <a:t>. RI events are </a:t>
            </a:r>
            <a:r>
              <a:rPr lang="en-US" altLang="zh-TW" sz="2000" dirty="0" smtClean="0">
                <a:solidFill>
                  <a:srgbClr val="FF0000"/>
                </a:solidFill>
              </a:rPr>
              <a:t>more intense</a:t>
            </a:r>
            <a:r>
              <a:rPr lang="en-US" altLang="zh-TW" sz="2000" dirty="0" smtClean="0"/>
              <a:t> than N and I in both basins.</a:t>
            </a:r>
            <a:endParaRPr lang="en-US" altLang="zh-TW" sz="2000" dirty="0" smtClean="0"/>
          </a:p>
        </p:txBody>
      </p:sp>
      <p:sp>
        <p:nvSpPr>
          <p:cNvPr id="4" name="矩形 3"/>
          <p:cNvSpPr/>
          <p:nvPr/>
        </p:nvSpPr>
        <p:spPr>
          <a:xfrm>
            <a:off x="4726360" y="4005064"/>
            <a:ext cx="565720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62464" y="4005064"/>
            <a:ext cx="565720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588224" y="4005064"/>
            <a:ext cx="565720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5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build="p" animBg="1"/>
      <p:bldP spid="3" grpId="1" build="p" animBg="1"/>
      <p:bldP spid="5" grpId="0" animBg="1"/>
      <p:bldP spid="4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51212"/>
            <a:ext cx="4824536" cy="30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926658" y="3700264"/>
            <a:ext cx="565720" cy="2969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724128" y="3700264"/>
            <a:ext cx="576064" cy="2969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444208" y="3703352"/>
            <a:ext cx="565720" cy="2966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548530" y="2060848"/>
            <a:ext cx="8298694" cy="1302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zh-TW" sz="2000" dirty="0"/>
              <a:t>In the WPAC,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instability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is larger, while the vertical shear is </a:t>
            </a:r>
            <a:r>
              <a:rPr lang="en-US" altLang="zh-TW" sz="2000" dirty="0" smtClean="0"/>
              <a:t>similar.</a:t>
            </a:r>
          </a:p>
          <a:p>
            <a:pPr>
              <a:buClr>
                <a:schemeClr val="bg1"/>
              </a:buClr>
            </a:pPr>
            <a:r>
              <a:rPr lang="en-US" altLang="zh-TW" sz="2000" dirty="0" smtClean="0"/>
              <a:t>In the ATL</a:t>
            </a:r>
            <a:r>
              <a:rPr lang="en-US" altLang="zh-TW" sz="2000" dirty="0"/>
              <a:t>, the </a:t>
            </a:r>
            <a:r>
              <a:rPr lang="en-US" altLang="zh-TW" sz="2000" dirty="0">
                <a:solidFill>
                  <a:srgbClr val="FF0000"/>
                </a:solidFill>
              </a:rPr>
              <a:t>vertical shear is weaker</a:t>
            </a:r>
            <a:r>
              <a:rPr lang="en-US" altLang="zh-TW" sz="2000" dirty="0"/>
              <a:t>, while the instability </a:t>
            </a:r>
            <a:r>
              <a:rPr lang="en-US" altLang="zh-TW" sz="2000" dirty="0" smtClean="0"/>
              <a:t>is similar</a:t>
            </a:r>
            <a:r>
              <a:rPr lang="en-US" altLang="zh-TW" sz="2000" dirty="0"/>
              <a:t>. The low- and midlevel relative humidity, </a:t>
            </a:r>
            <a:r>
              <a:rPr lang="en-US" altLang="zh-TW" sz="2000" dirty="0" smtClean="0"/>
              <a:t>low-level </a:t>
            </a:r>
            <a:r>
              <a:rPr lang="en-US" altLang="zh-TW" sz="2000" dirty="0" err="1"/>
              <a:t>vorticity</a:t>
            </a:r>
            <a:r>
              <a:rPr lang="en-US" altLang="zh-TW" sz="2000" dirty="0"/>
              <a:t>, and low- and upper-level divergence </a:t>
            </a:r>
            <a:r>
              <a:rPr lang="en-US" altLang="zh-TW" sz="2000" dirty="0" smtClean="0"/>
              <a:t>are similar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b. Environmental </a:t>
            </a:r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39552" y="2060848"/>
            <a:ext cx="8298694" cy="1302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zh-TW" sz="2000" dirty="0"/>
              <a:t>In the </a:t>
            </a:r>
            <a:r>
              <a:rPr lang="en-US" altLang="zh-TW" sz="2000" dirty="0" smtClean="0"/>
              <a:t>ATL and WPAC,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SSTs </a:t>
            </a:r>
            <a:r>
              <a:rPr lang="en-US" altLang="zh-TW" sz="2000" dirty="0">
                <a:solidFill>
                  <a:srgbClr val="FF0000"/>
                </a:solidFill>
              </a:rPr>
              <a:t>are </a:t>
            </a:r>
            <a:r>
              <a:rPr lang="en-US" altLang="zh-TW" sz="2000" dirty="0" smtClean="0">
                <a:solidFill>
                  <a:srgbClr val="FF0000"/>
                </a:solidFill>
              </a:rPr>
              <a:t>warmer</a:t>
            </a:r>
            <a:r>
              <a:rPr lang="en-US" altLang="zh-TW" sz="2000" dirty="0" smtClean="0"/>
              <a:t>. </a:t>
            </a:r>
            <a:r>
              <a:rPr lang="en-US" altLang="zh-TW" sz="2000" dirty="0"/>
              <a:t>Both basins have similar low-level </a:t>
            </a:r>
            <a:r>
              <a:rPr lang="en-US" altLang="zh-TW" sz="2000" dirty="0" err="1" smtClean="0"/>
              <a:t>vorticity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low- and upper-level </a:t>
            </a:r>
            <a:r>
              <a:rPr lang="en-US" altLang="zh-TW" sz="2000" dirty="0" smtClean="0"/>
              <a:t>divergence.</a:t>
            </a:r>
          </a:p>
          <a:p>
            <a:pPr>
              <a:buClr>
                <a:schemeClr val="bg1"/>
              </a:buClr>
            </a:pPr>
            <a:r>
              <a:rPr lang="en-US" altLang="zh-TW" sz="2000" dirty="0" smtClean="0"/>
              <a:t>In the WPAC, RI </a:t>
            </a:r>
            <a:r>
              <a:rPr lang="en-US" altLang="zh-TW" sz="2000" dirty="0"/>
              <a:t>storms have a </a:t>
            </a:r>
            <a:r>
              <a:rPr lang="en-US" altLang="zh-TW" sz="2000" dirty="0">
                <a:solidFill>
                  <a:srgbClr val="FF0000"/>
                </a:solidFill>
              </a:rPr>
              <a:t>larger instability </a:t>
            </a:r>
            <a:r>
              <a:rPr lang="en-US" altLang="zh-TW" sz="2000" dirty="0"/>
              <a:t>while the vertical </a:t>
            </a:r>
            <a:r>
              <a:rPr lang="en-US" altLang="zh-TW" sz="2000" dirty="0" smtClean="0"/>
              <a:t>wind shear </a:t>
            </a:r>
            <a:r>
              <a:rPr lang="en-US" altLang="zh-TW" sz="2000" dirty="0"/>
              <a:t>is similar</a:t>
            </a:r>
            <a:r>
              <a:rPr lang="en-US" altLang="zh-TW" sz="2000" dirty="0" smtClean="0"/>
              <a:t>.</a:t>
            </a:r>
          </a:p>
          <a:p>
            <a:pPr>
              <a:buClr>
                <a:schemeClr val="bg1"/>
              </a:buClr>
            </a:pPr>
            <a:r>
              <a:rPr lang="en-US" altLang="zh-TW" sz="2000" dirty="0" smtClean="0"/>
              <a:t>In </a:t>
            </a:r>
            <a:r>
              <a:rPr lang="en-US" altLang="zh-TW" sz="2000" dirty="0"/>
              <a:t>the ATL, RI events happen in </a:t>
            </a:r>
            <a:r>
              <a:rPr lang="en-US" altLang="zh-TW" sz="2000" dirty="0" smtClean="0">
                <a:solidFill>
                  <a:srgbClr val="FF0000"/>
                </a:solidFill>
              </a:rPr>
              <a:t>weaker wind shear</a:t>
            </a:r>
            <a:r>
              <a:rPr lang="en-US" altLang="zh-TW" sz="2000" dirty="0" smtClean="0"/>
              <a:t>, while </a:t>
            </a:r>
            <a:r>
              <a:rPr lang="en-US" altLang="zh-TW" sz="2000" dirty="0"/>
              <a:t>the instability is similar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060848"/>
            <a:ext cx="8298694" cy="122413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Clr>
                <a:schemeClr val="bg1"/>
              </a:buClr>
            </a:pPr>
            <a:r>
              <a:rPr lang="en-US" altLang="zh-TW" sz="2000" dirty="0"/>
              <a:t>In the ATL, RI storms have </a:t>
            </a:r>
            <a:r>
              <a:rPr lang="en-US" altLang="zh-TW" sz="2000" dirty="0">
                <a:solidFill>
                  <a:srgbClr val="FF0000"/>
                </a:solidFill>
              </a:rPr>
              <a:t>larger low-level </a:t>
            </a:r>
            <a:r>
              <a:rPr lang="en-US" altLang="zh-TW" sz="2000" dirty="0" smtClean="0">
                <a:solidFill>
                  <a:srgbClr val="FF0000"/>
                </a:solidFill>
              </a:rPr>
              <a:t>relative humidity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smaller upper-level </a:t>
            </a:r>
            <a:r>
              <a:rPr lang="en-US" altLang="zh-TW" sz="2000" dirty="0">
                <a:solidFill>
                  <a:srgbClr val="FF0000"/>
                </a:solidFill>
              </a:rPr>
              <a:t>divergence</a:t>
            </a:r>
            <a:r>
              <a:rPr lang="en-US" altLang="zh-TW" sz="2000" dirty="0" smtClean="0"/>
              <a:t>, while the low-level </a:t>
            </a:r>
            <a:r>
              <a:rPr lang="en-US" altLang="zh-TW" sz="2000" dirty="0"/>
              <a:t>convergence, instability, and low-level </a:t>
            </a:r>
            <a:r>
              <a:rPr lang="en-US" altLang="zh-TW" sz="2000" dirty="0" err="1" smtClean="0"/>
              <a:t>vorticity</a:t>
            </a:r>
            <a:r>
              <a:rPr lang="en-US" altLang="zh-TW" sz="2000" dirty="0" smtClean="0"/>
              <a:t> are similar.</a:t>
            </a:r>
          </a:p>
          <a:p>
            <a:pPr>
              <a:buClr>
                <a:schemeClr val="bg1"/>
              </a:buClr>
            </a:pPr>
            <a:r>
              <a:rPr lang="en-US" altLang="zh-TW" sz="2000" dirty="0" smtClean="0"/>
              <a:t>In </a:t>
            </a:r>
            <a:r>
              <a:rPr lang="en-US" altLang="zh-TW" sz="2000" dirty="0"/>
              <a:t>the WPAC, RI storms have </a:t>
            </a:r>
            <a:r>
              <a:rPr lang="en-US" altLang="zh-TW" sz="2000" dirty="0" smtClean="0"/>
              <a:t>signiﬁcantly </a:t>
            </a:r>
            <a:r>
              <a:rPr lang="en-US" altLang="zh-TW" sz="2000" dirty="0" smtClean="0">
                <a:solidFill>
                  <a:srgbClr val="FF0000"/>
                </a:solidFill>
              </a:rPr>
              <a:t>larger instability</a:t>
            </a:r>
            <a:r>
              <a:rPr lang="en-US" altLang="zh-TW" sz="2000" dirty="0" smtClean="0"/>
              <a:t>, while </a:t>
            </a:r>
            <a:r>
              <a:rPr lang="en-US" altLang="zh-TW" sz="2000" dirty="0"/>
              <a:t>the low-level humidity, low- </a:t>
            </a:r>
            <a:r>
              <a:rPr lang="en-US" altLang="zh-TW" sz="2000" dirty="0" smtClean="0"/>
              <a:t>and upper-level </a:t>
            </a:r>
            <a:r>
              <a:rPr lang="en-US" altLang="zh-TW" sz="2000" dirty="0"/>
              <a:t>divergence, and low-level relative </a:t>
            </a:r>
            <a:r>
              <a:rPr lang="en-US" altLang="zh-TW" sz="2000" dirty="0" err="1" smtClean="0"/>
              <a:t>vorticity</a:t>
            </a:r>
            <a:r>
              <a:rPr lang="en-US" altLang="zh-TW" sz="2000" dirty="0" smtClean="0"/>
              <a:t> are </a:t>
            </a:r>
            <a:r>
              <a:rPr lang="en-US" altLang="zh-TW" sz="2000" dirty="0"/>
              <a:t>similar.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695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8" grpId="0" animBg="1"/>
      <p:bldP spid="8" grpId="1" animBg="1"/>
      <p:bldP spid="3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c. Comparison to other RI </a:t>
            </a:r>
            <a:r>
              <a:rPr lang="en-US" altLang="zh-TW" dirty="0" smtClean="0"/>
              <a:t>studies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Kaplan and </a:t>
            </a:r>
            <a:r>
              <a:rPr lang="en-US" altLang="zh-TW" dirty="0" err="1" smtClean="0"/>
              <a:t>DeMaria</a:t>
            </a:r>
            <a:r>
              <a:rPr lang="en-US" altLang="zh-TW" dirty="0" smtClean="0"/>
              <a:t>(2003) and Kaplan et al.(2010) also studied the environmental characteristics of rapidly intensifying(RI).</a:t>
            </a:r>
          </a:p>
          <a:p>
            <a:r>
              <a:rPr lang="en-US" altLang="zh-TW" dirty="0" smtClean="0"/>
              <a:t>There are some discrepancies between that two studies and this, authors think that due to they filtered the wind field.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95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Environmental variability of rapidly</a:t>
            </a:r>
            <a:br>
              <a:rPr lang="en-US" altLang="zh-TW" dirty="0"/>
            </a:br>
            <a:r>
              <a:rPr lang="en-US" altLang="zh-TW" dirty="0"/>
              <a:t>intensifying TCs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 TCs rapidly intensify only when all the </a:t>
            </a:r>
            <a:r>
              <a:rPr lang="en-US" altLang="zh-TW" dirty="0" smtClean="0"/>
              <a:t>environmental </a:t>
            </a:r>
            <a:r>
              <a:rPr lang="en-US" altLang="zh-TW" dirty="0"/>
              <a:t>parameters discussed here are very favorable?</a:t>
            </a:r>
          </a:p>
          <a:p>
            <a:r>
              <a:rPr lang="en-US" altLang="zh-TW" dirty="0"/>
              <a:t>Or are there compensating factors, such as very </a:t>
            </a:r>
            <a:r>
              <a:rPr lang="en-US" altLang="zh-TW" dirty="0" smtClean="0"/>
              <a:t>weak shear </a:t>
            </a:r>
            <a:r>
              <a:rPr lang="en-US" altLang="zh-TW" dirty="0"/>
              <a:t>compensating </a:t>
            </a:r>
            <a:r>
              <a:rPr lang="en-US" altLang="zh-TW" dirty="0" smtClean="0"/>
              <a:t>for marginal </a:t>
            </a:r>
            <a:r>
              <a:rPr lang="en-US" altLang="zh-TW" dirty="0"/>
              <a:t>SSTs, or large </a:t>
            </a:r>
            <a:r>
              <a:rPr lang="en-US" altLang="zh-TW" dirty="0" smtClean="0"/>
              <a:t>instability compensating </a:t>
            </a:r>
            <a:r>
              <a:rPr lang="en-US" altLang="zh-TW" dirty="0"/>
              <a:t>for strong shear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To answer the two questions, authors selected </a:t>
            </a:r>
            <a:r>
              <a:rPr lang="en-US" altLang="zh-TW" dirty="0" smtClean="0">
                <a:solidFill>
                  <a:srgbClr val="FF0000"/>
                </a:solidFill>
              </a:rPr>
              <a:t>deep-layer shear</a:t>
            </a:r>
            <a:r>
              <a:rPr lang="en-US" altLang="zh-TW" dirty="0" smtClean="0"/>
              <a:t>, </a:t>
            </a:r>
            <a:r>
              <a:rPr lang="en-US" altLang="zh-TW" dirty="0">
                <a:solidFill>
                  <a:srgbClr val="FF0000"/>
                </a:solidFill>
              </a:rPr>
              <a:t>SST</a:t>
            </a:r>
            <a:r>
              <a:rPr lang="en-US" altLang="zh-TW" dirty="0" smtClean="0"/>
              <a:t>, </a:t>
            </a:r>
            <a:r>
              <a:rPr lang="en-US" altLang="zh-TW" dirty="0">
                <a:solidFill>
                  <a:srgbClr val="FF0000"/>
                </a:solidFill>
              </a:rPr>
              <a:t>200-hPa divergence</a:t>
            </a:r>
            <a:r>
              <a:rPr lang="en-US" altLang="zh-TW" dirty="0" smtClean="0"/>
              <a:t>,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FF0000"/>
                </a:solidFill>
              </a:rPr>
              <a:t>instability</a:t>
            </a:r>
            <a:r>
              <a:rPr lang="en-US" altLang="zh-TW" dirty="0" smtClean="0"/>
              <a:t> to </a:t>
            </a:r>
            <a:r>
              <a:rPr lang="en-US" altLang="zh-TW" dirty="0"/>
              <a:t>illustrate some </a:t>
            </a:r>
            <a:r>
              <a:rPr lang="en-US" altLang="zh-TW" dirty="0" smtClean="0"/>
              <a:t>of the </a:t>
            </a:r>
            <a:r>
              <a:rPr lang="en-US" altLang="zh-TW" dirty="0"/>
              <a:t>environmental variability that exists in RI storms.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95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95936" y="836712"/>
            <a:ext cx="4690864" cy="5487888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In both </a:t>
            </a:r>
            <a:r>
              <a:rPr lang="en-US" altLang="zh-TW" sz="2000" dirty="0" smtClean="0"/>
              <a:t>basins, </a:t>
            </a:r>
            <a:r>
              <a:rPr lang="en-US" altLang="zh-TW" sz="2000" u="sng" dirty="0" smtClean="0"/>
              <a:t>upper-level </a:t>
            </a:r>
            <a:r>
              <a:rPr lang="en-US" altLang="zh-TW" sz="2000" u="sng" dirty="0"/>
              <a:t>divergence</a:t>
            </a:r>
            <a:r>
              <a:rPr lang="en-US" altLang="zh-TW" sz="2000" dirty="0"/>
              <a:t> is found to be </a:t>
            </a:r>
            <a:r>
              <a:rPr lang="en-US" altLang="zh-TW" sz="2000" dirty="0">
                <a:solidFill>
                  <a:srgbClr val="FF0000"/>
                </a:solidFill>
              </a:rPr>
              <a:t>positively </a:t>
            </a:r>
            <a:r>
              <a:rPr lang="en-US" altLang="zh-TW" sz="2000" dirty="0" smtClean="0">
                <a:solidFill>
                  <a:srgbClr val="FF0000"/>
                </a:solidFill>
              </a:rPr>
              <a:t>correlated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with </a:t>
            </a:r>
            <a:r>
              <a:rPr lang="en-US" altLang="zh-TW" sz="2000" u="sng" dirty="0"/>
              <a:t>deep-layer </a:t>
            </a:r>
            <a:r>
              <a:rPr lang="en-US" altLang="zh-TW" sz="2000" u="sng" dirty="0" smtClean="0"/>
              <a:t>shear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In both basins, </a:t>
            </a:r>
            <a:r>
              <a:rPr lang="en-US" altLang="zh-TW" sz="2000" u="sng" dirty="0" smtClean="0"/>
              <a:t>upper-level </a:t>
            </a:r>
            <a:r>
              <a:rPr lang="en-US" altLang="zh-TW" sz="2000" u="sng" dirty="0"/>
              <a:t>divergence</a:t>
            </a:r>
            <a:r>
              <a:rPr lang="en-US" altLang="zh-TW" sz="2000" dirty="0"/>
              <a:t> was also found to be </a:t>
            </a:r>
            <a:r>
              <a:rPr lang="en-US" altLang="zh-TW" sz="2000" dirty="0" smtClean="0">
                <a:solidFill>
                  <a:srgbClr val="FF0000"/>
                </a:solidFill>
              </a:rPr>
              <a:t>positively correlated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with </a:t>
            </a:r>
            <a:r>
              <a:rPr lang="en-US" altLang="zh-TW" sz="2000" u="sng" dirty="0"/>
              <a:t>SST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In the WPAC, </a:t>
            </a:r>
            <a:r>
              <a:rPr lang="en-US" altLang="zh-TW" sz="2000" dirty="0" smtClean="0"/>
              <a:t>there was </a:t>
            </a:r>
            <a:r>
              <a:rPr lang="en-US" altLang="zh-TW" sz="2000" dirty="0"/>
              <a:t>found to be </a:t>
            </a:r>
            <a:r>
              <a:rPr lang="en-US" altLang="zh-TW" sz="2000" dirty="0">
                <a:solidFill>
                  <a:srgbClr val="FF0000"/>
                </a:solidFill>
              </a:rPr>
              <a:t>no trend</a:t>
            </a:r>
            <a:r>
              <a:rPr lang="en-US" altLang="zh-TW" sz="2000" dirty="0"/>
              <a:t> between </a:t>
            </a:r>
            <a:r>
              <a:rPr lang="en-US" altLang="zh-TW" sz="2000" u="sng" dirty="0"/>
              <a:t>SST</a:t>
            </a:r>
            <a:r>
              <a:rPr lang="en-US" altLang="zh-TW" sz="2000" dirty="0"/>
              <a:t> and </a:t>
            </a:r>
            <a:r>
              <a:rPr lang="en-US" altLang="zh-TW" sz="2000" u="sng" dirty="0"/>
              <a:t>deep-layer shear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smtClean="0"/>
              <a:t>In </a:t>
            </a:r>
            <a:r>
              <a:rPr lang="en-US" altLang="zh-TW" sz="2000" dirty="0"/>
              <a:t>the ATL, </a:t>
            </a:r>
            <a:r>
              <a:rPr lang="en-US" altLang="zh-TW" sz="2000" dirty="0" smtClean="0"/>
              <a:t>however, </a:t>
            </a:r>
            <a:r>
              <a:rPr lang="en-US" altLang="zh-TW" sz="2000" u="sng" dirty="0"/>
              <a:t>SST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was found to be </a:t>
            </a:r>
            <a:r>
              <a:rPr lang="en-US" altLang="zh-TW" sz="2000" dirty="0">
                <a:solidFill>
                  <a:srgbClr val="FF0000"/>
                </a:solidFill>
              </a:rPr>
              <a:t>positively correlated</a:t>
            </a:r>
            <a:r>
              <a:rPr lang="en-US" altLang="zh-TW" sz="2000" dirty="0"/>
              <a:t> with </a:t>
            </a:r>
            <a:r>
              <a:rPr lang="en-US" altLang="zh-TW" sz="2000" u="sng" dirty="0"/>
              <a:t>deep-layer</a:t>
            </a:r>
            <a:r>
              <a:rPr lang="en-US" altLang="zh-TW" sz="2000" u="sng" dirty="0" smtClean="0"/>
              <a:t> </a:t>
            </a:r>
            <a:r>
              <a:rPr lang="en-US" altLang="zh-TW" sz="2000" u="sng" dirty="0"/>
              <a:t>shear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In both </a:t>
            </a:r>
            <a:r>
              <a:rPr lang="en-US" altLang="zh-TW" sz="2000" dirty="0" smtClean="0"/>
              <a:t>basins, </a:t>
            </a:r>
            <a:r>
              <a:rPr lang="en-US" altLang="zh-TW" sz="2000" u="sng" dirty="0" smtClean="0"/>
              <a:t>instability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was </a:t>
            </a:r>
            <a:r>
              <a:rPr lang="en-US" altLang="zh-TW" sz="2000" dirty="0">
                <a:solidFill>
                  <a:srgbClr val="FF0000"/>
                </a:solidFill>
              </a:rPr>
              <a:t>negatively correlated</a:t>
            </a:r>
            <a:r>
              <a:rPr lang="en-US" altLang="zh-TW" sz="2000" dirty="0"/>
              <a:t> with </a:t>
            </a:r>
            <a:r>
              <a:rPr lang="en-US" altLang="zh-TW" sz="2000" u="sng" dirty="0"/>
              <a:t>deep-layer shear</a:t>
            </a:r>
            <a:r>
              <a:rPr lang="en-US" altLang="zh-TW" sz="2000" dirty="0"/>
              <a:t>.</a:t>
            </a:r>
            <a:endParaRPr lang="en-US" altLang="zh-TW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3769513" cy="34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94004"/>
            <a:ext cx="3769513" cy="339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5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For quantifying environmental control on TC intensity change, they use the JTWC and NHC best-track from 2003 to 2008, and define 4 separate intensity change bins in ATL and WPAC:</a:t>
            </a:r>
          </a:p>
          <a:p>
            <a:pPr lvl="1"/>
            <a:r>
              <a:rPr lang="en-US" altLang="zh-TW" dirty="0"/>
              <a:t>(i) </a:t>
            </a:r>
            <a:r>
              <a:rPr lang="en-US" altLang="zh-TW" u="sng" dirty="0"/>
              <a:t>rapidly intensifying</a:t>
            </a:r>
            <a:r>
              <a:rPr lang="en-US" altLang="zh-TW" dirty="0" smtClean="0"/>
              <a:t>, (</a:t>
            </a:r>
            <a:r>
              <a:rPr lang="en-US" altLang="zh-TW" dirty="0"/>
              <a:t>ii) </a:t>
            </a:r>
            <a:r>
              <a:rPr lang="en-US" altLang="zh-TW" u="sng" dirty="0"/>
              <a:t>intensifying</a:t>
            </a:r>
            <a:r>
              <a:rPr lang="en-US" altLang="zh-TW" dirty="0"/>
              <a:t>, (iii) </a:t>
            </a:r>
            <a:r>
              <a:rPr lang="en-US" altLang="zh-TW" u="sng" dirty="0" smtClean="0"/>
              <a:t>neutral</a:t>
            </a:r>
            <a:r>
              <a:rPr lang="en-US" altLang="zh-TW" dirty="0" smtClean="0"/>
              <a:t>, and </a:t>
            </a:r>
            <a:r>
              <a:rPr lang="en-US" altLang="zh-TW" dirty="0"/>
              <a:t>(iv) </a:t>
            </a:r>
            <a:r>
              <a:rPr lang="en-US" altLang="zh-TW" u="sng" dirty="0" smtClean="0"/>
              <a:t>weakening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And use NOGAPS and TRMM’s data to composite environment around TC for each bin.</a:t>
            </a:r>
          </a:p>
          <a:p>
            <a:r>
              <a:rPr lang="en-US" altLang="zh-TW" dirty="0" smtClean="0"/>
              <a:t>Through these composites, they’ll show the </a:t>
            </a:r>
            <a:r>
              <a:rPr lang="en-US" altLang="zh-TW" dirty="0"/>
              <a:t>characteristics that </a:t>
            </a:r>
            <a:r>
              <a:rPr lang="en-US" altLang="zh-TW" dirty="0" smtClean="0"/>
              <a:t>differentiate </a:t>
            </a:r>
            <a:r>
              <a:rPr lang="en-US" altLang="zh-TW" dirty="0">
                <a:solidFill>
                  <a:srgbClr val="FF0000"/>
                </a:solidFill>
              </a:rPr>
              <a:t>intensifying</a:t>
            </a:r>
            <a:r>
              <a:rPr lang="en-US" altLang="zh-TW" dirty="0"/>
              <a:t> versus </a:t>
            </a:r>
            <a:r>
              <a:rPr lang="en-US" altLang="zh-TW" dirty="0">
                <a:solidFill>
                  <a:srgbClr val="FF0000"/>
                </a:solidFill>
              </a:rPr>
              <a:t>weakening</a:t>
            </a:r>
            <a:r>
              <a:rPr lang="en-US" altLang="zh-TW" dirty="0"/>
              <a:t> TCs, as </a:t>
            </a:r>
            <a:r>
              <a:rPr lang="en-US" altLang="zh-TW" dirty="0" smtClean="0"/>
              <a:t>well the </a:t>
            </a:r>
            <a:r>
              <a:rPr lang="en-US" altLang="zh-TW" dirty="0"/>
              <a:t>characteristics that differentiate </a:t>
            </a:r>
            <a:r>
              <a:rPr lang="en-US" altLang="zh-TW" dirty="0">
                <a:solidFill>
                  <a:srgbClr val="FF0000"/>
                </a:solidFill>
              </a:rPr>
              <a:t>intensifying</a:t>
            </a:r>
            <a:r>
              <a:rPr lang="en-US" altLang="zh-TW" dirty="0"/>
              <a:t> </a:t>
            </a:r>
            <a:r>
              <a:rPr lang="en-US" altLang="zh-TW" dirty="0" smtClean="0"/>
              <a:t>versus </a:t>
            </a:r>
            <a:r>
              <a:rPr lang="en-US" altLang="zh-TW" dirty="0" smtClean="0">
                <a:solidFill>
                  <a:srgbClr val="FF0000"/>
                </a:solidFill>
              </a:rPr>
              <a:t>rapidly </a:t>
            </a:r>
            <a:r>
              <a:rPr lang="en-US" altLang="zh-TW" dirty="0">
                <a:solidFill>
                  <a:srgbClr val="FF0000"/>
                </a:solidFill>
              </a:rPr>
              <a:t>intensifying</a:t>
            </a:r>
            <a:r>
              <a:rPr lang="en-US" altLang="zh-TW" dirty="0"/>
              <a:t> </a:t>
            </a:r>
            <a:r>
              <a:rPr lang="en-US" altLang="zh-TW" dirty="0" smtClean="0"/>
              <a:t>TCs.</a:t>
            </a:r>
          </a:p>
        </p:txBody>
      </p:sp>
    </p:spTree>
    <p:extLst>
      <p:ext uri="{BB962C8B-B14F-4D97-AF65-F5344CB8AC3E}">
        <p14:creationId xmlns:p14="http://schemas.microsoft.com/office/powerpoint/2010/main" val="9793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Environmental variability of rapidly</a:t>
            </a:r>
            <a:br>
              <a:rPr lang="en-US" altLang="zh-TW" dirty="0"/>
            </a:br>
            <a:r>
              <a:rPr lang="en-US" altLang="zh-TW" dirty="0"/>
              <a:t>intensifying TCs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8823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000" dirty="0" smtClean="0"/>
              <a:t>In the ATL, </a:t>
            </a:r>
            <a:r>
              <a:rPr lang="en-US" altLang="zh-TW" sz="2000" b="1" dirty="0" smtClean="0"/>
              <a:t>Katrina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had </a:t>
            </a:r>
            <a:r>
              <a:rPr lang="en-US" altLang="zh-TW" sz="2000" dirty="0">
                <a:solidFill>
                  <a:srgbClr val="FF0000"/>
                </a:solidFill>
              </a:rPr>
              <a:t>warmest </a:t>
            </a:r>
            <a:r>
              <a:rPr lang="en-US" altLang="zh-TW" sz="2000" dirty="0" smtClean="0">
                <a:solidFill>
                  <a:srgbClr val="FF0000"/>
                </a:solidFill>
              </a:rPr>
              <a:t>SSTs</a:t>
            </a:r>
            <a:r>
              <a:rPr lang="en-US" altLang="zh-TW" sz="2000" dirty="0"/>
              <a:t>, </a:t>
            </a:r>
            <a:r>
              <a:rPr lang="en-US" altLang="zh-TW" sz="2000" dirty="0" smtClean="0">
                <a:solidFill>
                  <a:srgbClr val="FF0000"/>
                </a:solidFill>
              </a:rPr>
              <a:t>highest midlevel </a:t>
            </a:r>
            <a:r>
              <a:rPr lang="en-US" altLang="zh-TW" sz="2000" dirty="0">
                <a:solidFill>
                  <a:srgbClr val="FF0000"/>
                </a:solidFill>
              </a:rPr>
              <a:t>humidity</a:t>
            </a:r>
            <a:r>
              <a:rPr lang="en-US" altLang="zh-TW" sz="2000" dirty="0"/>
              <a:t>, and </a:t>
            </a:r>
            <a:r>
              <a:rPr lang="en-US" altLang="zh-TW" sz="2100" dirty="0">
                <a:solidFill>
                  <a:srgbClr val="FF0000"/>
                </a:solidFill>
              </a:rPr>
              <a:t>largest instability</a:t>
            </a:r>
            <a:r>
              <a:rPr lang="en-US" altLang="zh-TW" sz="2000" dirty="0"/>
              <a:t>. </a:t>
            </a:r>
            <a:r>
              <a:rPr lang="en-US" altLang="zh-TW" sz="2000" b="1" dirty="0"/>
              <a:t>Rita</a:t>
            </a:r>
            <a:r>
              <a:rPr lang="en-US" altLang="zh-TW" sz="2000" dirty="0"/>
              <a:t> had </a:t>
            </a:r>
            <a:r>
              <a:rPr lang="en-US" altLang="zh-TW" sz="2000" dirty="0" smtClean="0"/>
              <a:t>the </a:t>
            </a:r>
            <a:r>
              <a:rPr lang="en-US" altLang="zh-TW" sz="2100" dirty="0">
                <a:solidFill>
                  <a:srgbClr val="FF0000"/>
                </a:solidFill>
              </a:rPr>
              <a:t>weakest </a:t>
            </a:r>
            <a:r>
              <a:rPr lang="en-US" altLang="zh-TW" sz="2100" dirty="0">
                <a:solidFill>
                  <a:srgbClr val="FF0000"/>
                </a:solidFill>
              </a:rPr>
              <a:t>deep-layer shear</a:t>
            </a:r>
            <a:r>
              <a:rPr lang="en-US" altLang="zh-TW" sz="2000" dirty="0"/>
              <a:t> and </a:t>
            </a:r>
            <a:r>
              <a:rPr lang="en-US" altLang="zh-TW" sz="2100" dirty="0">
                <a:solidFill>
                  <a:srgbClr val="FF0000"/>
                </a:solidFill>
              </a:rPr>
              <a:t>low-level relative </a:t>
            </a:r>
            <a:r>
              <a:rPr lang="en-US" altLang="zh-TW" sz="2100" dirty="0">
                <a:solidFill>
                  <a:srgbClr val="FF0000"/>
                </a:solidFill>
              </a:rPr>
              <a:t>humidity</a:t>
            </a:r>
            <a:r>
              <a:rPr lang="en-US" altLang="zh-TW" sz="2000" dirty="0"/>
              <a:t>. </a:t>
            </a:r>
            <a:r>
              <a:rPr lang="en-US" altLang="zh-TW" sz="2000" b="1" dirty="0"/>
              <a:t>Wilma</a:t>
            </a:r>
            <a:r>
              <a:rPr lang="en-US" altLang="zh-TW" sz="2000" dirty="0"/>
              <a:t> had the </a:t>
            </a:r>
            <a:r>
              <a:rPr lang="en-US" altLang="zh-TW" sz="2100" dirty="0">
                <a:solidFill>
                  <a:srgbClr val="FF0000"/>
                </a:solidFill>
              </a:rPr>
              <a:t>largest low-level </a:t>
            </a:r>
            <a:r>
              <a:rPr lang="en-US" altLang="zh-TW" sz="2100" dirty="0">
                <a:solidFill>
                  <a:srgbClr val="FF0000"/>
                </a:solidFill>
              </a:rPr>
              <a:t>convergence</a:t>
            </a:r>
            <a:r>
              <a:rPr lang="en-US" altLang="zh-TW" sz="2000" dirty="0" smtClean="0"/>
              <a:t>, </a:t>
            </a:r>
            <a:r>
              <a:rPr lang="en-US" altLang="zh-TW" sz="2100" dirty="0">
                <a:solidFill>
                  <a:srgbClr val="FF0000"/>
                </a:solidFill>
              </a:rPr>
              <a:t>upper-level </a:t>
            </a:r>
            <a:r>
              <a:rPr lang="en-US" altLang="zh-TW" sz="2100" dirty="0">
                <a:solidFill>
                  <a:srgbClr val="FF0000"/>
                </a:solidFill>
              </a:rPr>
              <a:t>divergence</a:t>
            </a:r>
            <a:r>
              <a:rPr lang="en-US" altLang="zh-TW" sz="2000" dirty="0"/>
              <a:t>, and </a:t>
            </a:r>
            <a:r>
              <a:rPr lang="en-US" altLang="zh-TW" sz="2100" dirty="0">
                <a:solidFill>
                  <a:srgbClr val="FF0000"/>
                </a:solidFill>
              </a:rPr>
              <a:t>low-level relative </a:t>
            </a:r>
            <a:r>
              <a:rPr lang="en-US" altLang="zh-TW" sz="2100" dirty="0" err="1" smtClean="0">
                <a:solidFill>
                  <a:srgbClr val="FF0000"/>
                </a:solidFill>
              </a:rPr>
              <a:t>vorticity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smtClean="0"/>
              <a:t>In the WPAC, </a:t>
            </a:r>
            <a:r>
              <a:rPr lang="en-US" altLang="zh-TW" sz="2000" b="1" dirty="0" err="1"/>
              <a:t>Sinlaku</a:t>
            </a:r>
            <a:r>
              <a:rPr lang="en-US" altLang="zh-TW" sz="2000" dirty="0"/>
              <a:t> had very </a:t>
            </a:r>
            <a:r>
              <a:rPr lang="en-US" altLang="zh-TW" sz="2100" dirty="0">
                <a:solidFill>
                  <a:srgbClr val="FF0000"/>
                </a:solidFill>
              </a:rPr>
              <a:t>weak shear</a:t>
            </a:r>
            <a:r>
              <a:rPr lang="en-US" altLang="zh-TW" sz="2000" dirty="0"/>
              <a:t>, </a:t>
            </a:r>
            <a:r>
              <a:rPr lang="en-US" altLang="zh-TW" sz="2000" dirty="0">
                <a:solidFill>
                  <a:srgbClr val="FF0000"/>
                </a:solidFill>
              </a:rPr>
              <a:t>warm SSTs</a:t>
            </a:r>
            <a:r>
              <a:rPr lang="en-US" altLang="zh-TW" sz="2000" dirty="0"/>
              <a:t>, </a:t>
            </a:r>
            <a:r>
              <a:rPr lang="en-US" altLang="zh-TW" sz="2100" dirty="0">
                <a:solidFill>
                  <a:srgbClr val="FF0000"/>
                </a:solidFill>
              </a:rPr>
              <a:t>large upper-level divergence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and </a:t>
            </a:r>
            <a:r>
              <a:rPr lang="en-US" altLang="zh-TW" sz="2100" dirty="0">
                <a:solidFill>
                  <a:srgbClr val="FF0000"/>
                </a:solidFill>
              </a:rPr>
              <a:t>higher </a:t>
            </a:r>
            <a:r>
              <a:rPr lang="en-US" altLang="zh-TW" sz="2100" dirty="0">
                <a:solidFill>
                  <a:srgbClr val="FF0000"/>
                </a:solidFill>
              </a:rPr>
              <a:t>midlevel relative </a:t>
            </a:r>
            <a:r>
              <a:rPr lang="en-US" altLang="zh-TW" sz="2100" dirty="0">
                <a:solidFill>
                  <a:srgbClr val="FF0000"/>
                </a:solidFill>
              </a:rPr>
              <a:t>humidity</a:t>
            </a:r>
            <a:r>
              <a:rPr lang="en-US" altLang="zh-TW" sz="2000" dirty="0" smtClean="0"/>
              <a:t>. </a:t>
            </a:r>
            <a:r>
              <a:rPr lang="en-US" altLang="zh-TW" sz="2000" b="1" dirty="0" err="1" smtClean="0"/>
              <a:t>Chaba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had the </a:t>
            </a:r>
            <a:r>
              <a:rPr lang="en-US" altLang="zh-TW" sz="2100" dirty="0">
                <a:solidFill>
                  <a:srgbClr val="FF0000"/>
                </a:solidFill>
              </a:rPr>
              <a:t>largest </a:t>
            </a:r>
            <a:r>
              <a:rPr lang="en-US" altLang="zh-TW" sz="2100" dirty="0">
                <a:solidFill>
                  <a:srgbClr val="FF0000"/>
                </a:solidFill>
              </a:rPr>
              <a:t>low-level </a:t>
            </a:r>
            <a:r>
              <a:rPr lang="en-US" altLang="zh-TW" sz="2100" dirty="0">
                <a:solidFill>
                  <a:srgbClr val="FF0000"/>
                </a:solidFill>
              </a:rPr>
              <a:t>convergence</a:t>
            </a:r>
            <a:r>
              <a:rPr lang="en-US" altLang="zh-TW" sz="2000" dirty="0"/>
              <a:t> and </a:t>
            </a:r>
            <a:r>
              <a:rPr lang="en-US" altLang="zh-TW" sz="2100" dirty="0">
                <a:solidFill>
                  <a:srgbClr val="FF0000"/>
                </a:solidFill>
              </a:rPr>
              <a:t>low-level environmental </a:t>
            </a:r>
            <a:r>
              <a:rPr lang="en-US" altLang="zh-TW" sz="2100" dirty="0">
                <a:solidFill>
                  <a:srgbClr val="FF0000"/>
                </a:solidFill>
              </a:rPr>
              <a:t>relative </a:t>
            </a:r>
            <a:r>
              <a:rPr lang="en-US" altLang="zh-TW" sz="2100" dirty="0" err="1">
                <a:solidFill>
                  <a:srgbClr val="FF0000"/>
                </a:solidFill>
              </a:rPr>
              <a:t>vorticity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in the group. </a:t>
            </a:r>
            <a:r>
              <a:rPr lang="en-US" altLang="zh-TW" sz="2000" b="1" dirty="0" err="1" smtClean="0"/>
              <a:t>Nesat</a:t>
            </a:r>
            <a:r>
              <a:rPr lang="en-US" altLang="zh-TW" sz="2000" dirty="0" smtClean="0"/>
              <a:t> had </a:t>
            </a:r>
            <a:r>
              <a:rPr lang="en-US" altLang="zh-TW" sz="2100" dirty="0">
                <a:solidFill>
                  <a:srgbClr val="FF0000"/>
                </a:solidFill>
              </a:rPr>
              <a:t>weak </a:t>
            </a:r>
            <a:r>
              <a:rPr lang="en-US" altLang="zh-TW" sz="2100" dirty="0">
                <a:solidFill>
                  <a:srgbClr val="FF0000"/>
                </a:solidFill>
              </a:rPr>
              <a:t>vertical wind shear</a:t>
            </a:r>
            <a:r>
              <a:rPr lang="en-US" altLang="zh-TW" sz="20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892480" cy="261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3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This study quantify the differences in environmental parameters between RI and W, N, and I.</a:t>
            </a:r>
          </a:p>
          <a:p>
            <a:r>
              <a:rPr lang="en-US" altLang="zh-TW" dirty="0" smtClean="0"/>
              <a:t>The environment of RI TCs and I TCs was found to </a:t>
            </a:r>
            <a:r>
              <a:rPr lang="en-US" altLang="zh-TW" dirty="0"/>
              <a:t>be quite similar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TC moves </a:t>
            </a:r>
            <a:r>
              <a:rPr lang="en-US" altLang="zh-TW" dirty="0" smtClean="0"/>
              <a:t>over a </a:t>
            </a:r>
            <a:r>
              <a:rPr lang="en-US" altLang="zh-TW" dirty="0"/>
              <a:t>warm ocean anomaly, it is equally likely to </a:t>
            </a:r>
            <a:r>
              <a:rPr lang="en-US" altLang="zh-TW" dirty="0" smtClean="0"/>
              <a:t>intensify slowly </a:t>
            </a:r>
            <a:r>
              <a:rPr lang="en-US" altLang="zh-TW" dirty="0"/>
              <a:t>or </a:t>
            </a:r>
            <a:r>
              <a:rPr lang="en-US" altLang="zh-TW" dirty="0" smtClean="0"/>
              <a:t>rapidly.</a:t>
            </a:r>
          </a:p>
          <a:p>
            <a:r>
              <a:rPr lang="en-US" altLang="zh-TW" dirty="0"/>
              <a:t>The </a:t>
            </a:r>
            <a:r>
              <a:rPr lang="en-US" altLang="zh-TW" dirty="0" smtClean="0"/>
              <a:t>TCs about </a:t>
            </a:r>
            <a:r>
              <a:rPr lang="en-US" altLang="zh-TW" dirty="0"/>
              <a:t>to undergo an RI episode were more intense </a:t>
            </a:r>
            <a:r>
              <a:rPr lang="en-US" altLang="zh-TW" dirty="0" smtClean="0"/>
              <a:t>initially </a:t>
            </a:r>
            <a:r>
              <a:rPr lang="en-US" altLang="zh-TW" dirty="0"/>
              <a:t>in both basins than the TCs about to undergo </a:t>
            </a:r>
            <a:r>
              <a:rPr lang="en-US" altLang="zh-TW" dirty="0" smtClean="0"/>
              <a:t>a neutral </a:t>
            </a:r>
            <a:r>
              <a:rPr lang="en-US" altLang="zh-TW" dirty="0"/>
              <a:t>or intensifying </a:t>
            </a:r>
            <a:r>
              <a:rPr lang="en-US" altLang="zh-TW" dirty="0" smtClean="0"/>
              <a:t>episode.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95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In comparing the two </a:t>
            </a:r>
            <a:r>
              <a:rPr lang="en-US" altLang="zh-TW" dirty="0" smtClean="0"/>
              <a:t>basins </a:t>
            </a:r>
            <a:r>
              <a:rPr lang="en-US" altLang="zh-TW" dirty="0"/>
              <a:t>among the </a:t>
            </a:r>
            <a:r>
              <a:rPr lang="en-US" altLang="zh-TW" dirty="0" smtClean="0"/>
              <a:t>intensifying </a:t>
            </a:r>
            <a:r>
              <a:rPr lang="en-US" altLang="zh-TW" dirty="0"/>
              <a:t>and RI categories, it was found that </a:t>
            </a:r>
            <a:r>
              <a:rPr lang="en-US" altLang="zh-TW" dirty="0" smtClean="0"/>
              <a:t>the WPAC had more </a:t>
            </a:r>
            <a:r>
              <a:rPr lang="en-US" altLang="zh-TW" dirty="0"/>
              <a:t>favorable environment for TC intensiﬁcation </a:t>
            </a:r>
            <a:r>
              <a:rPr lang="en-US" altLang="zh-TW" dirty="0" smtClean="0"/>
              <a:t>than the </a:t>
            </a:r>
            <a:r>
              <a:rPr lang="en-US" altLang="zh-TW" dirty="0"/>
              <a:t>ATL, consistent with past work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It </a:t>
            </a:r>
            <a:r>
              <a:rPr lang="en-US" altLang="zh-TW" dirty="0"/>
              <a:t>can reasonably </a:t>
            </a:r>
            <a:r>
              <a:rPr lang="en-US" altLang="zh-TW" dirty="0" smtClean="0"/>
              <a:t>be concluded </a:t>
            </a:r>
            <a:r>
              <a:rPr lang="en-US" altLang="zh-TW" dirty="0"/>
              <a:t>that </a:t>
            </a:r>
            <a:r>
              <a:rPr lang="en-US" altLang="zh-TW" dirty="0" smtClean="0"/>
              <a:t>rapid intensiﬁcation </a:t>
            </a:r>
            <a:r>
              <a:rPr lang="en-US" altLang="zh-TW" dirty="0"/>
              <a:t>is mostly </a:t>
            </a:r>
            <a:r>
              <a:rPr lang="en-US" altLang="zh-TW" dirty="0" smtClean="0"/>
              <a:t>controlled by </a:t>
            </a:r>
            <a:r>
              <a:rPr lang="en-US" altLang="zh-TW" dirty="0"/>
              <a:t>internal </a:t>
            </a:r>
            <a:r>
              <a:rPr lang="en-US" altLang="zh-TW" dirty="0" smtClean="0"/>
              <a:t>dynamical </a:t>
            </a:r>
            <a:r>
              <a:rPr lang="en-US" altLang="zh-TW" dirty="0"/>
              <a:t>processes, provided that a </a:t>
            </a:r>
            <a:r>
              <a:rPr lang="en-US" altLang="zh-TW" dirty="0" smtClean="0"/>
              <a:t>preexisting </a:t>
            </a:r>
            <a:r>
              <a:rPr lang="en-US" altLang="zh-TW" dirty="0"/>
              <a:t>favorable environment exists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These relative roles of internal and </a:t>
            </a:r>
            <a:r>
              <a:rPr lang="en-US" altLang="zh-TW" dirty="0" smtClean="0"/>
              <a:t>external processes </a:t>
            </a:r>
            <a:r>
              <a:rPr lang="en-US" altLang="zh-TW" dirty="0"/>
              <a:t>(as well as scale interactions) in TC </a:t>
            </a:r>
            <a:r>
              <a:rPr lang="en-US" altLang="zh-TW" dirty="0" smtClean="0"/>
              <a:t>intensity change </a:t>
            </a:r>
            <a:r>
              <a:rPr lang="en-US" altLang="zh-TW" dirty="0"/>
              <a:t>will be further </a:t>
            </a:r>
            <a:r>
              <a:rPr lang="en-US" altLang="zh-TW" dirty="0" smtClean="0"/>
              <a:t>tested.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75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pPr algn="ctr"/>
            <a:r>
              <a:rPr lang="en-US" altLang="zh-TW" dirty="0" smtClean="0"/>
              <a:t>The 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75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39552" y="4005064"/>
            <a:ext cx="8229600" cy="2304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zh-TW" sz="1600" dirty="0" smtClean="0"/>
              <a:t>Page 20</a:t>
            </a:r>
          </a:p>
          <a:p>
            <a:pPr>
              <a:buClr>
                <a:schemeClr val="bg1"/>
              </a:buClr>
            </a:pPr>
            <a:r>
              <a:rPr lang="en-US" altLang="zh-TW" sz="1600" dirty="0" smtClean="0"/>
              <a:t>Weakening </a:t>
            </a:r>
            <a:r>
              <a:rPr lang="en-US" altLang="zh-TW" sz="1600" dirty="0"/>
              <a:t>due </a:t>
            </a:r>
            <a:r>
              <a:rPr lang="en-US" altLang="zh-TW" sz="1600" dirty="0" smtClean="0"/>
              <a:t>to </a:t>
            </a:r>
            <a:r>
              <a:rPr lang="en-US" altLang="zh-TW" sz="1600" dirty="0" smtClean="0">
                <a:solidFill>
                  <a:srgbClr val="FF0000"/>
                </a:solidFill>
              </a:rPr>
              <a:t>landfall</a:t>
            </a:r>
            <a:r>
              <a:rPr lang="en-US" altLang="zh-TW" sz="1600" dirty="0" smtClean="0"/>
              <a:t>, and </a:t>
            </a:r>
            <a:r>
              <a:rPr lang="en-US" altLang="zh-TW" sz="1600" dirty="0" smtClean="0">
                <a:solidFill>
                  <a:srgbClr val="FF0000"/>
                </a:solidFill>
              </a:rPr>
              <a:t>q</a:t>
            </a:r>
            <a:r>
              <a:rPr lang="en-US" altLang="zh-TW" sz="1600" dirty="0" smtClean="0">
                <a:solidFill>
                  <a:srgbClr val="FF0000"/>
                </a:solidFill>
              </a:rPr>
              <a:t>uasi-neutral </a:t>
            </a:r>
            <a:r>
              <a:rPr lang="en-US" altLang="zh-TW" sz="1600" dirty="0">
                <a:solidFill>
                  <a:srgbClr val="FF0000"/>
                </a:solidFill>
              </a:rPr>
              <a:t>behavior</a:t>
            </a:r>
            <a:r>
              <a:rPr lang="en-US" altLang="zh-TW" sz="1600" dirty="0"/>
              <a:t> in a favorable </a:t>
            </a:r>
            <a:r>
              <a:rPr lang="en-US" altLang="zh-TW" sz="1600" dirty="0" smtClean="0"/>
              <a:t>environment due to the TC reaching its MPI</a:t>
            </a:r>
            <a:r>
              <a:rPr lang="en-US" altLang="zh-TW" sz="1600" dirty="0" smtClean="0"/>
              <a:t>.</a:t>
            </a:r>
            <a:endParaRPr lang="en-US" altLang="zh-TW" sz="1600" dirty="0" smtClean="0"/>
          </a:p>
          <a:p>
            <a:pPr>
              <a:buClr>
                <a:schemeClr val="bg1"/>
              </a:buClr>
            </a:pPr>
            <a:r>
              <a:rPr lang="en-US" altLang="zh-TW" sz="1600" dirty="0" smtClean="0"/>
              <a:t>Weakening due to a </a:t>
            </a:r>
            <a:r>
              <a:rPr lang="en-US" altLang="zh-TW" sz="1600" dirty="0" smtClean="0">
                <a:solidFill>
                  <a:srgbClr val="FF0000"/>
                </a:solidFill>
              </a:rPr>
              <a:t>less favorable environment</a:t>
            </a:r>
            <a:r>
              <a:rPr lang="en-US" altLang="zh-TW" sz="1600" dirty="0" smtClean="0"/>
              <a:t> or </a:t>
            </a:r>
            <a:r>
              <a:rPr lang="en-US" altLang="zh-TW" sz="1600" dirty="0">
                <a:solidFill>
                  <a:srgbClr val="FF0000"/>
                </a:solidFill>
              </a:rPr>
              <a:t>unfavorable internal dynamics</a:t>
            </a:r>
            <a:r>
              <a:rPr lang="en-US" altLang="zh-TW" sz="1600" dirty="0" smtClean="0"/>
              <a:t>, such as </a:t>
            </a:r>
            <a:r>
              <a:rPr lang="en-US" altLang="zh-TW" sz="1600" u="sng" dirty="0" smtClean="0"/>
              <a:t>eye-wall replacement cycles</a:t>
            </a:r>
            <a:r>
              <a:rPr lang="en-US" altLang="zh-TW" sz="1600" dirty="0" smtClean="0"/>
              <a:t>.</a:t>
            </a:r>
          </a:p>
          <a:p>
            <a:pPr>
              <a:buClr>
                <a:schemeClr val="bg1"/>
              </a:buClr>
            </a:pPr>
            <a:r>
              <a:rPr lang="en-US" altLang="zh-TW" sz="1600" dirty="0" smtClean="0"/>
              <a:t>Some storms quickly intensify to maximum intensity. Similarly, a </a:t>
            </a:r>
            <a:r>
              <a:rPr lang="en-US" altLang="zh-TW" sz="1600" dirty="0"/>
              <a:t>variety of oceanic, </a:t>
            </a:r>
            <a:r>
              <a:rPr lang="en-US" altLang="zh-TW" sz="1600" dirty="0" smtClean="0"/>
              <a:t>atmospheric and </a:t>
            </a:r>
            <a:r>
              <a:rPr lang="en-US" altLang="zh-TW" sz="1600" dirty="0"/>
              <a:t>internal processes dictate the variability in </a:t>
            </a:r>
            <a:r>
              <a:rPr lang="en-US" altLang="zh-TW" sz="1600" dirty="0" smtClean="0"/>
              <a:t>these curves </a:t>
            </a:r>
            <a:r>
              <a:rPr lang="en-US" altLang="zh-TW" sz="1600" dirty="0"/>
              <a:t>during this phase.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596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8064" y="1700808"/>
            <a:ext cx="3538736" cy="4968552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Mean SST for 03-08 July to October.</a:t>
            </a:r>
          </a:p>
          <a:p>
            <a:r>
              <a:rPr lang="en-US" altLang="zh-TW" sz="2000" dirty="0" smtClean="0"/>
              <a:t>Area &gt; 29</a:t>
            </a:r>
            <a:r>
              <a:rPr lang="en-US" altLang="zh-TW" sz="2000" baseline="30000" dirty="0" smtClean="0"/>
              <a:t>o</a:t>
            </a:r>
            <a:r>
              <a:rPr lang="en-US" altLang="zh-TW" sz="2000" dirty="0" smtClean="0"/>
              <a:t>C: WPAC &gt; ATL</a:t>
            </a:r>
          </a:p>
          <a:p>
            <a:r>
              <a:rPr lang="en-US" altLang="zh-TW" sz="2000" dirty="0"/>
              <a:t>In </a:t>
            </a:r>
            <a:r>
              <a:rPr lang="en-US" altLang="zh-TW" sz="2000" dirty="0" smtClean="0"/>
              <a:t>the WPAC</a:t>
            </a:r>
            <a:r>
              <a:rPr lang="en-US" altLang="zh-TW" sz="2000" dirty="0"/>
              <a:t>, SSTs </a:t>
            </a:r>
            <a:r>
              <a:rPr lang="en-US" altLang="zh-TW" sz="2000" dirty="0" smtClean="0"/>
              <a:t>vary </a:t>
            </a:r>
            <a:r>
              <a:rPr lang="en-US" altLang="zh-TW" sz="2000" dirty="0" smtClean="0">
                <a:solidFill>
                  <a:srgbClr val="FF0000"/>
                </a:solidFill>
              </a:rPr>
              <a:t>signiﬁcantly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meridionally</a:t>
            </a:r>
            <a:r>
              <a:rPr lang="en-US" altLang="zh-TW" sz="2000" dirty="0" smtClean="0"/>
              <a:t>  </a:t>
            </a:r>
            <a:r>
              <a:rPr lang="en-US" altLang="zh-TW" sz="2000" dirty="0"/>
              <a:t>(particularly at higher </a:t>
            </a:r>
            <a:r>
              <a:rPr lang="en-US" altLang="zh-TW" sz="2000" dirty="0" smtClean="0"/>
              <a:t>latitudes</a:t>
            </a:r>
            <a:r>
              <a:rPr lang="en-US" altLang="zh-TW" sz="2000" dirty="0"/>
              <a:t>), but only weakly zonally. </a:t>
            </a:r>
            <a:endParaRPr lang="en-US" altLang="zh-TW" sz="2000" dirty="0" smtClean="0"/>
          </a:p>
          <a:p>
            <a:r>
              <a:rPr lang="en-US" altLang="zh-TW" sz="2000" dirty="0" smtClean="0"/>
              <a:t>There exists a </a:t>
            </a:r>
            <a:r>
              <a:rPr lang="en-US" altLang="zh-TW" sz="2000" dirty="0"/>
              <a:t>strong zonal variance in the ATL SSTs, with </a:t>
            </a:r>
            <a:r>
              <a:rPr lang="en-US" altLang="zh-TW" sz="2000" dirty="0" smtClean="0"/>
              <a:t>temperatures </a:t>
            </a:r>
            <a:r>
              <a:rPr lang="en-US" altLang="zh-TW" sz="2000" dirty="0"/>
              <a:t>cooling toward the </a:t>
            </a:r>
            <a:r>
              <a:rPr lang="en-US" altLang="zh-TW" sz="2000" dirty="0">
                <a:solidFill>
                  <a:srgbClr val="FF0000"/>
                </a:solidFill>
              </a:rPr>
              <a:t>east</a:t>
            </a:r>
            <a:r>
              <a:rPr lang="en-US" altLang="zh-TW" sz="2000" dirty="0"/>
              <a:t>.</a:t>
            </a:r>
            <a:endParaRPr lang="zh-TW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" y="116632"/>
            <a:ext cx="5000912" cy="316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220072" y="404664"/>
            <a:ext cx="3837112" cy="1143000"/>
          </a:xfrm>
        </p:spPr>
        <p:txBody>
          <a:bodyPr/>
          <a:lstStyle/>
          <a:p>
            <a:r>
              <a:rPr lang="en-US" altLang="zh-TW" dirty="0" smtClean="0"/>
              <a:t>e. SST</a:t>
            </a:r>
            <a:endParaRPr lang="zh-TW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" y="3423987"/>
            <a:ext cx="5000912" cy="324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3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and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. Data used</a:t>
            </a:r>
          </a:p>
          <a:p>
            <a:r>
              <a:rPr lang="en-US" altLang="zh-TW" dirty="0" smtClean="0"/>
              <a:t>b. Selection of intensity change bins</a:t>
            </a:r>
          </a:p>
          <a:p>
            <a:r>
              <a:rPr lang="en-US" altLang="zh-TW" dirty="0" smtClean="0"/>
              <a:t>c. Composite variable selection</a:t>
            </a:r>
          </a:p>
          <a:p>
            <a:r>
              <a:rPr lang="en-US" altLang="zh-TW" dirty="0" smtClean="0"/>
              <a:t>d. Compositing procedure</a:t>
            </a:r>
          </a:p>
          <a:p>
            <a:r>
              <a:rPr lang="en-US" altLang="zh-TW" dirty="0" smtClean="0"/>
              <a:t>e. Filtering</a:t>
            </a:r>
          </a:p>
        </p:txBody>
      </p:sp>
    </p:spTree>
    <p:extLst>
      <p:ext uri="{BB962C8B-B14F-4D97-AF65-F5344CB8AC3E}">
        <p14:creationId xmlns:p14="http://schemas.microsoft.com/office/powerpoint/2010/main" val="28328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a. Data used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this study used:</a:t>
            </a:r>
          </a:p>
          <a:p>
            <a:pPr lvl="1"/>
            <a:r>
              <a:rPr lang="en-US" altLang="zh-TW" dirty="0"/>
              <a:t>(i) NOGAPS </a:t>
            </a:r>
            <a:r>
              <a:rPr lang="en-US" altLang="zh-TW" dirty="0" smtClean="0"/>
              <a:t>daily 0000 </a:t>
            </a:r>
            <a:r>
              <a:rPr lang="en-US" altLang="zh-TW" dirty="0"/>
              <a:t>and 1200UTC global </a:t>
            </a:r>
            <a:r>
              <a:rPr lang="en-US" altLang="zh-TW" dirty="0" smtClean="0"/>
              <a:t>analysis</a:t>
            </a:r>
          </a:p>
          <a:p>
            <a:pPr lvl="2"/>
            <a:r>
              <a:rPr lang="en-US" altLang="zh-TW" dirty="0" smtClean="0"/>
              <a:t>1</a:t>
            </a:r>
            <a:r>
              <a:rPr lang="en-US" altLang="zh-TW" baseline="30000" dirty="0" smtClean="0"/>
              <a:t>o </a:t>
            </a:r>
            <a:r>
              <a:rPr lang="en-US" altLang="zh-TW" dirty="0" smtClean="0"/>
              <a:t>x 1</a:t>
            </a:r>
            <a:r>
              <a:rPr lang="en-US" altLang="zh-TW" baseline="30000" dirty="0" smtClean="0"/>
              <a:t>o </a:t>
            </a:r>
            <a:r>
              <a:rPr lang="en-US" altLang="zh-TW" dirty="0" smtClean="0"/>
              <a:t>horizontal resolution</a:t>
            </a:r>
          </a:p>
          <a:p>
            <a:pPr lvl="1"/>
            <a:r>
              <a:rPr lang="en-US" altLang="zh-TW" dirty="0" smtClean="0"/>
              <a:t>(</a:t>
            </a:r>
            <a:r>
              <a:rPr lang="en-US" altLang="zh-TW" dirty="0"/>
              <a:t>ii) JTWC and </a:t>
            </a:r>
            <a:r>
              <a:rPr lang="en-US" altLang="zh-TW" dirty="0" smtClean="0"/>
              <a:t>NHC best-track data</a:t>
            </a:r>
          </a:p>
          <a:p>
            <a:pPr lvl="2"/>
            <a:r>
              <a:rPr lang="en-US" altLang="zh-TW" dirty="0" smtClean="0"/>
              <a:t>4 times a day: 0000 0600 1200 1800 UTC</a:t>
            </a:r>
          </a:p>
          <a:p>
            <a:pPr lvl="1"/>
            <a:r>
              <a:rPr lang="en-US" altLang="zh-TW" dirty="0" smtClean="0"/>
              <a:t>(iii</a:t>
            </a:r>
            <a:r>
              <a:rPr lang="en-US" altLang="zh-TW" dirty="0"/>
              <a:t>) TMI </a:t>
            </a:r>
            <a:r>
              <a:rPr lang="en-US" altLang="zh-TW" dirty="0" smtClean="0"/>
              <a:t>data</a:t>
            </a:r>
          </a:p>
          <a:p>
            <a:pPr lvl="2"/>
            <a:r>
              <a:rPr lang="en-US" altLang="zh-TW" dirty="0" smtClean="0"/>
              <a:t>0.25</a:t>
            </a:r>
            <a:r>
              <a:rPr lang="en-US" altLang="zh-TW" baseline="30000" dirty="0"/>
              <a:t>o</a:t>
            </a:r>
            <a:r>
              <a:rPr lang="en-US" altLang="zh-TW" dirty="0" smtClean="0"/>
              <a:t> x 0.25</a:t>
            </a:r>
            <a:r>
              <a:rPr lang="en-US" altLang="zh-TW" baseline="30000" dirty="0" smtClean="0"/>
              <a:t>o </a:t>
            </a:r>
            <a:r>
              <a:rPr lang="en-US" altLang="zh-TW" dirty="0" smtClean="0"/>
              <a:t>horizontal resolution</a:t>
            </a:r>
          </a:p>
          <a:p>
            <a:pPr lvl="2"/>
            <a:r>
              <a:rPr lang="en-US" altLang="zh-TW" dirty="0" smtClean="0"/>
              <a:t>SST and rain-rate data were used</a:t>
            </a:r>
            <a:endParaRPr lang="en-US" altLang="zh-TW" dirty="0"/>
          </a:p>
          <a:p>
            <a:pPr lvl="1"/>
            <a:r>
              <a:rPr lang="en-US" altLang="zh-TW" dirty="0"/>
              <a:t>All data were collected for the period 2003–08.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85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b. Selection of intensity change bins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Using the best-track data, </a:t>
            </a:r>
            <a:r>
              <a:rPr lang="en-US" altLang="zh-TW" dirty="0" smtClean="0"/>
              <a:t>+24 </a:t>
            </a:r>
            <a:r>
              <a:rPr lang="en-US" altLang="zh-TW" dirty="0"/>
              <a:t>h (24 </a:t>
            </a:r>
            <a:r>
              <a:rPr lang="en-US" altLang="zh-TW" dirty="0" smtClean="0"/>
              <a:t>h into </a:t>
            </a:r>
            <a:r>
              <a:rPr lang="en-US" altLang="zh-TW" dirty="0"/>
              <a:t>the future) intensity changes were calculated </a:t>
            </a:r>
            <a:r>
              <a:rPr lang="en-US" altLang="zh-TW" dirty="0" smtClean="0"/>
              <a:t>and recorded </a:t>
            </a:r>
            <a:r>
              <a:rPr lang="en-US" altLang="zh-TW" dirty="0"/>
              <a:t>at each 0000 and 1200 UTC synoptic </a:t>
            </a:r>
            <a:r>
              <a:rPr lang="en-US" altLang="zh-TW" dirty="0" smtClean="0"/>
              <a:t>time.</a:t>
            </a:r>
          </a:p>
          <a:p>
            <a:pPr lvl="1"/>
            <a:r>
              <a:rPr lang="en-US" altLang="zh-TW" dirty="0" smtClean="0"/>
              <a:t>Removed the data that TC had any </a:t>
            </a:r>
            <a:r>
              <a:rPr lang="en-US" altLang="zh-TW" dirty="0" smtClean="0">
                <a:solidFill>
                  <a:srgbClr val="FF0000"/>
                </a:solidFill>
              </a:rPr>
              <a:t>land interaction</a:t>
            </a:r>
            <a:r>
              <a:rPr lang="en-US" altLang="zh-TW" dirty="0" smtClean="0"/>
              <a:t> within +24h.</a:t>
            </a:r>
            <a:endParaRPr lang="en-US" altLang="zh-TW" dirty="0"/>
          </a:p>
          <a:p>
            <a:pPr lvl="1"/>
            <a:r>
              <a:rPr lang="en-US" altLang="zh-TW" dirty="0" smtClean="0"/>
              <a:t>Positioned above </a:t>
            </a:r>
            <a:r>
              <a:rPr lang="en-US" altLang="zh-TW" dirty="0" smtClean="0">
                <a:solidFill>
                  <a:srgbClr val="FF0000"/>
                </a:solidFill>
              </a:rPr>
              <a:t>30</a:t>
            </a:r>
            <a:r>
              <a:rPr lang="en-US" altLang="zh-TW" baseline="30000" dirty="0" smtClean="0">
                <a:solidFill>
                  <a:srgbClr val="FF0000"/>
                </a:solidFill>
              </a:rPr>
              <a:t>o</a:t>
            </a:r>
            <a:r>
              <a:rPr lang="en-US" altLang="zh-TW" dirty="0" smtClean="0">
                <a:solidFill>
                  <a:srgbClr val="FF0000"/>
                </a:solidFill>
              </a:rPr>
              <a:t>N</a:t>
            </a:r>
            <a:r>
              <a:rPr lang="en-US" altLang="zh-TW" dirty="0" smtClean="0"/>
              <a:t> were removed too.</a:t>
            </a:r>
            <a:endParaRPr lang="en-US" altLang="zh-TW" dirty="0"/>
          </a:p>
          <a:p>
            <a:r>
              <a:rPr lang="en-US" altLang="zh-TW" dirty="0" smtClean="0"/>
              <a:t>The filtered dataset yield 732 and 1424 intensity change estimates for ATL and WPAC basin.</a:t>
            </a:r>
          </a:p>
        </p:txBody>
      </p:sp>
    </p:spTree>
    <p:extLst>
      <p:ext uri="{BB962C8B-B14F-4D97-AF65-F5344CB8AC3E}">
        <p14:creationId xmlns:p14="http://schemas.microsoft.com/office/powerpoint/2010/main" val="29690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/>
              <a:t>b. Selection of intensity change bins</a:t>
            </a:r>
            <a:endParaRPr lang="zh-TW" altLang="en-US" sz="40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603682" y="1935480"/>
            <a:ext cx="3928758" cy="4389120"/>
          </a:xfrm>
        </p:spPr>
        <p:txBody>
          <a:bodyPr/>
          <a:lstStyle/>
          <a:p>
            <a:r>
              <a:rPr lang="en-US" altLang="zh-TW" dirty="0"/>
              <a:t>Probability density and cumulative distribution </a:t>
            </a:r>
            <a:r>
              <a:rPr lang="en-US" altLang="zh-TW" dirty="0" smtClean="0"/>
              <a:t>functions.</a:t>
            </a:r>
          </a:p>
          <a:p>
            <a:r>
              <a:rPr lang="en-US" altLang="zh-TW" dirty="0" smtClean="0"/>
              <a:t>Intensifying cases are more than weakening cases, because of land interaction cases were removed.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45" y="1887880"/>
            <a:ext cx="3740737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5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/>
              <a:t>b. Selection of intensity change bins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463552"/>
          </a:xfrm>
        </p:spPr>
        <p:txBody>
          <a:bodyPr/>
          <a:lstStyle/>
          <a:p>
            <a:r>
              <a:rPr lang="en-US" altLang="zh-TW" dirty="0" smtClean="0"/>
              <a:t>Using </a:t>
            </a:r>
            <a:r>
              <a:rPr lang="en-US" altLang="zh-TW" u="sng" dirty="0" smtClean="0"/>
              <a:t>95 percentile</a:t>
            </a:r>
            <a:r>
              <a:rPr lang="en-US" altLang="zh-TW" dirty="0" smtClean="0"/>
              <a:t> to get the </a:t>
            </a:r>
            <a:r>
              <a:rPr lang="en-US" altLang="zh-TW" dirty="0" smtClean="0">
                <a:solidFill>
                  <a:srgbClr val="FF0000"/>
                </a:solidFill>
              </a:rPr>
              <a:t>maximum sustained wind</a:t>
            </a:r>
            <a:r>
              <a:rPr lang="en-US" altLang="zh-TW" dirty="0" smtClean="0"/>
              <a:t> threshold for rapid intensification for each basin.</a:t>
            </a:r>
          </a:p>
          <a:p>
            <a:r>
              <a:rPr lang="en-US" altLang="zh-TW" dirty="0" smtClean="0"/>
              <a:t>Then define the intensity change categories with equal-size bins.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9308" cy="16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1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2417</TotalTime>
  <Words>2764</Words>
  <Application>Microsoft Office PowerPoint</Application>
  <PresentationFormat>如螢幕大小 (4:3)</PresentationFormat>
  <Paragraphs>239</Paragraphs>
  <Slides>45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流線</vt:lpstr>
      <vt:lpstr>Quantifying Environmental Control on Tropical Cyclone Intensity Change</vt:lpstr>
      <vt:lpstr>大綱</vt:lpstr>
      <vt:lpstr>Introduction</vt:lpstr>
      <vt:lpstr>Introduction</vt:lpstr>
      <vt:lpstr>Data and methods</vt:lpstr>
      <vt:lpstr>a. Data used</vt:lpstr>
      <vt:lpstr>b. Selection of intensity change bins</vt:lpstr>
      <vt:lpstr>b. Selection of intensity change bins</vt:lpstr>
      <vt:lpstr>b. Selection of intensity change bins</vt:lpstr>
      <vt:lpstr>c. Composite variable selection</vt:lpstr>
      <vt:lpstr>d. Compositing procedure</vt:lpstr>
      <vt:lpstr>e. Filtering</vt:lpstr>
      <vt:lpstr>e. Filtering</vt:lpstr>
      <vt:lpstr>Composites</vt:lpstr>
      <vt:lpstr>a. Position, speed, and heading</vt:lpstr>
      <vt:lpstr>a. Position, speed, and heading</vt:lpstr>
      <vt:lpstr>a. Position, speed, and heading</vt:lpstr>
      <vt:lpstr>a. Position, speed, and heading</vt:lpstr>
      <vt:lpstr>a. Position, speed, and heading</vt:lpstr>
      <vt:lpstr>b. Intensify life cycles</vt:lpstr>
      <vt:lpstr>b. Intensify life cycles</vt:lpstr>
      <vt:lpstr>c. Initial intensity</vt:lpstr>
      <vt:lpstr>d. Vertical wind shear</vt:lpstr>
      <vt:lpstr>d. Vertical wind shear</vt:lpstr>
      <vt:lpstr>e. SST</vt:lpstr>
      <vt:lpstr>f. Instability</vt:lpstr>
      <vt:lpstr>g. Low-level RH</vt:lpstr>
      <vt:lpstr>h. Midlevel RH</vt:lpstr>
      <vt:lpstr>i. Upper- and low-level divergence</vt:lpstr>
      <vt:lpstr>i. Upper- and low-level divergence</vt:lpstr>
      <vt:lpstr>j. Background relative vorticity</vt:lpstr>
      <vt:lpstr>k. Rain rate</vt:lpstr>
      <vt:lpstr>l. TC outflow</vt:lpstr>
      <vt:lpstr>Synthesis</vt:lpstr>
      <vt:lpstr>a. Climatology and persistence data</vt:lpstr>
      <vt:lpstr>b. Environmental data</vt:lpstr>
      <vt:lpstr>c. Comparison to other RI studies</vt:lpstr>
      <vt:lpstr>Environmental variability of rapidly intensifying TCs</vt:lpstr>
      <vt:lpstr>PowerPoint 簡報</vt:lpstr>
      <vt:lpstr>Environmental variability of rapidly intensifying TCs</vt:lpstr>
      <vt:lpstr>Conclusion</vt:lpstr>
      <vt:lpstr>Conclusion</vt:lpstr>
      <vt:lpstr>The End</vt:lpstr>
      <vt:lpstr>PowerPoint 簡報</vt:lpstr>
      <vt:lpstr>e. SST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Environmental Control on Tropical Cyclone Intensity Change</dc:title>
  <dc:creator>weiwilliam</dc:creator>
  <cp:lastModifiedBy>weiwilliam</cp:lastModifiedBy>
  <cp:revision>153</cp:revision>
  <dcterms:created xsi:type="dcterms:W3CDTF">2011-02-25T06:13:33Z</dcterms:created>
  <dcterms:modified xsi:type="dcterms:W3CDTF">2011-02-28T15:39:01Z</dcterms:modified>
</cp:coreProperties>
</file>