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86" r:id="rId16"/>
    <p:sldId id="271" r:id="rId17"/>
    <p:sldId id="272" r:id="rId18"/>
    <p:sldId id="273" r:id="rId19"/>
    <p:sldId id="274" r:id="rId20"/>
    <p:sldId id="287" r:id="rId21"/>
    <p:sldId id="275" r:id="rId22"/>
    <p:sldId id="276" r:id="rId23"/>
    <p:sldId id="277" r:id="rId24"/>
    <p:sldId id="278" r:id="rId25"/>
    <p:sldId id="279" r:id="rId26"/>
    <p:sldId id="288" r:id="rId27"/>
    <p:sldId id="281" r:id="rId28"/>
    <p:sldId id="291" r:id="rId29"/>
    <p:sldId id="282" r:id="rId30"/>
    <p:sldId id="289" r:id="rId31"/>
    <p:sldId id="290"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B3E7E-37DF-40A4-A01E-6752A571A7F8}" type="datetimeFigureOut">
              <a:rPr lang="zh-TW" altLang="en-US" smtClean="0"/>
              <a:pPr/>
              <a:t>2011/1/4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9337E-033C-464F-B0A8-1534C5688A1D}" type="slidenum">
              <a:rPr lang="zh-TW" altLang="en-US" smtClean="0"/>
              <a:pPr/>
              <a:t>‹#›</a:t>
            </a:fld>
            <a:endParaRPr lang="zh-TW" altLang="en-US"/>
          </a:p>
        </p:txBody>
      </p:sp>
    </p:spTree>
    <p:extLst>
      <p:ext uri="{BB962C8B-B14F-4D97-AF65-F5344CB8AC3E}">
        <p14:creationId xmlns:p14="http://schemas.microsoft.com/office/powerpoint/2010/main" xmlns="" val="307114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DF9337E-033C-464F-B0A8-1534C5688A1D}" type="slidenum">
              <a:rPr lang="zh-TW" altLang="en-US" smtClean="0"/>
              <a:pPr/>
              <a:t>11</a:t>
            </a:fld>
            <a:endParaRPr lang="zh-TW" altLang="en-US"/>
          </a:p>
        </p:txBody>
      </p:sp>
    </p:spTree>
    <p:extLst>
      <p:ext uri="{BB962C8B-B14F-4D97-AF65-F5344CB8AC3E}">
        <p14:creationId xmlns:p14="http://schemas.microsoft.com/office/powerpoint/2010/main" xmlns="" val="270457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F6AD0C59-2697-46BE-8A7A-7AE6CC79CE3E}" type="datetimeFigureOut">
              <a:rPr lang="zh-TW" altLang="en-US" smtClean="0"/>
              <a:pPr/>
              <a:t>2011/1/4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231D1C-66B4-4D0A-9C90-4F812554098A}"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6AD0C59-2697-46BE-8A7A-7AE6CC79CE3E}" type="datetimeFigureOut">
              <a:rPr lang="zh-TW" altLang="en-US" smtClean="0"/>
              <a:pPr/>
              <a:t>2011/1/4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231D1C-66B4-4D0A-9C90-4F812554098A}"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6AD0C59-2697-46BE-8A7A-7AE6CC79CE3E}" type="datetimeFigureOut">
              <a:rPr lang="zh-TW" altLang="en-US" smtClean="0"/>
              <a:pPr/>
              <a:t>2011/1/4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231D1C-66B4-4D0A-9C90-4F812554098A}"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6AD0C59-2697-46BE-8A7A-7AE6CC79CE3E}" type="datetimeFigureOut">
              <a:rPr lang="zh-TW" altLang="en-US" smtClean="0"/>
              <a:pPr/>
              <a:t>2011/1/4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231D1C-66B4-4D0A-9C90-4F812554098A}"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6AD0C59-2697-46BE-8A7A-7AE6CC79CE3E}" type="datetimeFigureOut">
              <a:rPr lang="zh-TW" altLang="en-US" smtClean="0"/>
              <a:pPr/>
              <a:t>2011/1/4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231D1C-66B4-4D0A-9C90-4F812554098A}"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F6AD0C59-2697-46BE-8A7A-7AE6CC79CE3E}" type="datetimeFigureOut">
              <a:rPr lang="zh-TW" altLang="en-US" smtClean="0"/>
              <a:pPr/>
              <a:t>2011/1/4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231D1C-66B4-4D0A-9C90-4F812554098A}"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F6AD0C59-2697-46BE-8A7A-7AE6CC79CE3E}" type="datetimeFigureOut">
              <a:rPr lang="zh-TW" altLang="en-US" smtClean="0"/>
              <a:pPr/>
              <a:t>2011/1/4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8231D1C-66B4-4D0A-9C90-4F812554098A}"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F6AD0C59-2697-46BE-8A7A-7AE6CC79CE3E}" type="datetimeFigureOut">
              <a:rPr lang="zh-TW" altLang="en-US" smtClean="0"/>
              <a:pPr/>
              <a:t>2011/1/4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8231D1C-66B4-4D0A-9C90-4F812554098A}"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6AD0C59-2697-46BE-8A7A-7AE6CC79CE3E}" type="datetimeFigureOut">
              <a:rPr lang="zh-TW" altLang="en-US" smtClean="0"/>
              <a:pPr/>
              <a:t>2011/1/4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8231D1C-66B4-4D0A-9C90-4F812554098A}"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F6AD0C59-2697-46BE-8A7A-7AE6CC79CE3E}" type="datetimeFigureOut">
              <a:rPr lang="zh-TW" altLang="en-US" smtClean="0"/>
              <a:pPr/>
              <a:t>2011/1/4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231D1C-66B4-4D0A-9C90-4F812554098A}" type="slidenum">
              <a:rPr lang="zh-TW" altLang="en-US" smtClean="0"/>
              <a:pPr/>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F6AD0C59-2697-46BE-8A7A-7AE6CC79CE3E}" type="datetimeFigureOut">
              <a:rPr lang="zh-TW" altLang="en-US" smtClean="0"/>
              <a:pPr/>
              <a:t>2011/1/4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231D1C-66B4-4D0A-9C90-4F812554098A}"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F6AD0C59-2697-46BE-8A7A-7AE6CC79CE3E}" type="datetimeFigureOut">
              <a:rPr lang="zh-TW" altLang="en-US" smtClean="0"/>
              <a:pPr/>
              <a:t>2011/1/4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98231D1C-66B4-4D0A-9C90-4F812554098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3600" dirty="0" smtClean="0"/>
              <a:t>Influence of Environmental Humidity on Tropical Cyclone Size</a:t>
            </a:r>
            <a:endParaRPr lang="zh-TW" altLang="en-US" sz="3600" dirty="0"/>
          </a:p>
        </p:txBody>
      </p:sp>
      <p:sp>
        <p:nvSpPr>
          <p:cNvPr id="3" name="副標題 2"/>
          <p:cNvSpPr>
            <a:spLocks noGrp="1"/>
          </p:cNvSpPr>
          <p:nvPr>
            <p:ph type="subTitle" idx="1"/>
          </p:nvPr>
        </p:nvSpPr>
        <p:spPr/>
        <p:txBody>
          <a:bodyPr/>
          <a:lstStyle/>
          <a:p>
            <a:r>
              <a:rPr lang="en-US" altLang="zh-TW" dirty="0" smtClean="0"/>
              <a:t>2011/01/04</a:t>
            </a:r>
          </a:p>
          <a:p>
            <a:r>
              <a:rPr lang="zh-TW" altLang="en-US" dirty="0" smtClean="0"/>
              <a:t>魏士偉</a:t>
            </a:r>
            <a:endParaRPr lang="en-US" altLang="zh-TW" dirty="0" smtClean="0"/>
          </a:p>
          <a:p>
            <a:endParaRPr lang="zh-TW" altLang="en-US" dirty="0"/>
          </a:p>
        </p:txBody>
      </p:sp>
      <p:sp>
        <p:nvSpPr>
          <p:cNvPr id="4" name="副標題 2"/>
          <p:cNvSpPr txBox="1">
            <a:spLocks/>
          </p:cNvSpPr>
          <p:nvPr/>
        </p:nvSpPr>
        <p:spPr>
          <a:xfrm>
            <a:off x="683568" y="4797152"/>
            <a:ext cx="8136904" cy="1368152"/>
          </a:xfrm>
          <a:prstGeom prst="rect">
            <a:avLst/>
          </a:prstGeom>
        </p:spPr>
        <p:txBody>
          <a:bodyPr vert="horz" rtlCol="0">
            <a:normAutofit/>
          </a:bodyPr>
          <a:lstStyle/>
          <a:p>
            <a:pPr lvl="0">
              <a:spcBef>
                <a:spcPct val="20000"/>
              </a:spcBef>
              <a:buClr>
                <a:schemeClr val="accent1"/>
              </a:buClr>
              <a:buSzPct val="50000"/>
            </a:pPr>
            <a:r>
              <a:rPr lang="zh-TW" altLang="en-US" sz="2000" dirty="0" smtClean="0">
                <a:solidFill>
                  <a:schemeClr val="tx1">
                    <a:tint val="75000"/>
                  </a:schemeClr>
                </a:solidFill>
              </a:rPr>
              <a:t>參考文獻：</a:t>
            </a:r>
            <a:r>
              <a:rPr lang="en-US" altLang="zh-TW" sz="2000" dirty="0" smtClean="0"/>
              <a:t> </a:t>
            </a:r>
            <a:r>
              <a:rPr lang="en-US" altLang="zh-TW" sz="2000" dirty="0" smtClean="0">
                <a:solidFill>
                  <a:schemeClr val="tx1">
                    <a:tint val="75000"/>
                  </a:schemeClr>
                </a:solidFill>
              </a:rPr>
              <a:t>Hill K. A. and G. M. </a:t>
            </a:r>
            <a:r>
              <a:rPr lang="en-US" altLang="zh-TW" sz="2000" dirty="0" err="1" smtClean="0">
                <a:solidFill>
                  <a:schemeClr val="tx1">
                    <a:tint val="75000"/>
                  </a:schemeClr>
                </a:solidFill>
              </a:rPr>
              <a:t>Lackmann</a:t>
            </a:r>
            <a:r>
              <a:rPr lang="en-US" altLang="zh-TW" sz="2000" dirty="0" smtClean="0">
                <a:solidFill>
                  <a:schemeClr val="tx1">
                    <a:tint val="75000"/>
                  </a:schemeClr>
                </a:solidFill>
              </a:rPr>
              <a:t>, 2009</a:t>
            </a:r>
            <a:r>
              <a:rPr lang="zh-TW" altLang="en-US" sz="2000" dirty="0" smtClean="0">
                <a:solidFill>
                  <a:schemeClr val="tx1">
                    <a:tint val="75000"/>
                  </a:schemeClr>
                </a:solidFill>
              </a:rPr>
              <a:t>：</a:t>
            </a:r>
            <a:r>
              <a:rPr lang="en-US" altLang="zh-TW" sz="2000" dirty="0">
                <a:solidFill>
                  <a:schemeClr val="tx1">
                    <a:tint val="75000"/>
                  </a:schemeClr>
                </a:solidFill>
              </a:rPr>
              <a:t>Influence of </a:t>
            </a:r>
            <a:endParaRPr lang="en-US" altLang="zh-TW" sz="2000" dirty="0" smtClean="0">
              <a:solidFill>
                <a:schemeClr val="tx1">
                  <a:tint val="75000"/>
                </a:schemeClr>
              </a:solidFill>
            </a:endParaRPr>
          </a:p>
          <a:p>
            <a:pPr lvl="0">
              <a:spcBef>
                <a:spcPct val="20000"/>
              </a:spcBef>
              <a:buClr>
                <a:schemeClr val="accent1"/>
              </a:buClr>
              <a:buSzPct val="50000"/>
            </a:pPr>
            <a:r>
              <a:rPr lang="zh-TW" altLang="en-US" sz="2000" dirty="0" smtClean="0">
                <a:solidFill>
                  <a:schemeClr val="tx1">
                    <a:tint val="75000"/>
                  </a:schemeClr>
                </a:solidFill>
              </a:rPr>
              <a:t>　　</a:t>
            </a:r>
            <a:r>
              <a:rPr lang="en-US" altLang="zh-TW" sz="2000" dirty="0" smtClean="0">
                <a:solidFill>
                  <a:schemeClr val="tx1">
                    <a:tint val="75000"/>
                  </a:schemeClr>
                </a:solidFill>
              </a:rPr>
              <a:t>Environmental Humidity on Tropical Cyclone Size. </a:t>
            </a:r>
            <a:r>
              <a:rPr lang="en-US" altLang="zh-TW" sz="2000" i="1" dirty="0" smtClean="0">
                <a:solidFill>
                  <a:schemeClr val="tx1">
                    <a:tint val="75000"/>
                  </a:schemeClr>
                </a:solidFill>
              </a:rPr>
              <a:t>Mon. </a:t>
            </a:r>
            <a:r>
              <a:rPr lang="en-US" altLang="zh-TW" sz="2000" i="1" dirty="0" err="1" smtClean="0">
                <a:solidFill>
                  <a:schemeClr val="tx1">
                    <a:tint val="75000"/>
                  </a:schemeClr>
                </a:solidFill>
              </a:rPr>
              <a:t>Wea</a:t>
            </a:r>
            <a:r>
              <a:rPr lang="en-US" altLang="zh-TW" sz="2000" i="1" dirty="0" smtClean="0">
                <a:solidFill>
                  <a:schemeClr val="tx1">
                    <a:tint val="75000"/>
                  </a:schemeClr>
                </a:solidFill>
              </a:rPr>
              <a:t>. Rev.</a:t>
            </a:r>
            <a:r>
              <a:rPr lang="en-US" altLang="zh-TW" sz="2000" dirty="0" smtClean="0">
                <a:solidFill>
                  <a:schemeClr val="tx1">
                    <a:tint val="75000"/>
                  </a:schemeClr>
                </a:solidFill>
              </a:rPr>
              <a:t>, </a:t>
            </a:r>
          </a:p>
          <a:p>
            <a:pPr lvl="0">
              <a:spcBef>
                <a:spcPct val="20000"/>
              </a:spcBef>
              <a:buClr>
                <a:schemeClr val="accent1"/>
              </a:buClr>
              <a:buSzPct val="50000"/>
            </a:pPr>
            <a:r>
              <a:rPr lang="zh-TW" altLang="en-US" sz="2000" b="1" dirty="0">
                <a:solidFill>
                  <a:schemeClr val="tx1">
                    <a:tint val="75000"/>
                  </a:schemeClr>
                </a:solidFill>
              </a:rPr>
              <a:t>　</a:t>
            </a:r>
            <a:r>
              <a:rPr lang="zh-TW" altLang="en-US" sz="2000" b="1" dirty="0" smtClean="0">
                <a:solidFill>
                  <a:schemeClr val="tx1">
                    <a:tint val="75000"/>
                  </a:schemeClr>
                </a:solidFill>
              </a:rPr>
              <a:t>　</a:t>
            </a:r>
            <a:r>
              <a:rPr lang="en-US" altLang="zh-TW" sz="2000" b="1" dirty="0" smtClean="0">
                <a:solidFill>
                  <a:schemeClr val="tx1">
                    <a:tint val="75000"/>
                  </a:schemeClr>
                </a:solidFill>
              </a:rPr>
              <a:t>137</a:t>
            </a:r>
            <a:r>
              <a:rPr lang="en-US" altLang="zh-TW" sz="2000" dirty="0" smtClean="0">
                <a:solidFill>
                  <a:schemeClr val="tx1">
                    <a:tint val="75000"/>
                  </a:schemeClr>
                </a:solidFill>
              </a:rPr>
              <a:t>, 3294~3315</a:t>
            </a:r>
            <a:endParaRPr lang="en-US" altLang="zh-TW" sz="2000" b="1" dirty="0">
              <a:solidFill>
                <a:schemeClr val="tx1">
                  <a:tint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a:lstStyle/>
          <a:p>
            <a:r>
              <a:rPr lang="zh-TW" altLang="en-US" dirty="0" smtClean="0"/>
              <a:t>模擬結果</a:t>
            </a:r>
            <a:r>
              <a:rPr lang="en-US" altLang="zh-TW" dirty="0" smtClean="0"/>
              <a:t>—</a:t>
            </a:r>
            <a:r>
              <a:rPr lang="zh-TW" altLang="en-US" dirty="0" smtClean="0"/>
              <a:t>尺寸</a:t>
            </a:r>
            <a:endParaRPr lang="zh-TW" altLang="en-US" dirty="0"/>
          </a:p>
        </p:txBody>
      </p:sp>
      <p:pic>
        <p:nvPicPr>
          <p:cNvPr id="3074" name="Picture 2"/>
          <p:cNvPicPr>
            <a:picLocks noGrp="1" noChangeAspect="1" noChangeArrowheads="1"/>
          </p:cNvPicPr>
          <p:nvPr>
            <p:ph idx="1"/>
          </p:nvPr>
        </p:nvPicPr>
        <p:blipFill>
          <a:blip r:embed="rId2" cstate="print"/>
          <a:stretch>
            <a:fillRect/>
          </a:stretch>
        </p:blipFill>
        <p:spPr bwMode="auto">
          <a:xfrm>
            <a:off x="611560" y="1924397"/>
            <a:ext cx="7850597" cy="4384923"/>
          </a:xfrm>
          <a:prstGeom prst="rect">
            <a:avLst/>
          </a:prstGeom>
          <a:noFill/>
          <a:ln w="9525">
            <a:noFill/>
            <a:miter lim="800000"/>
            <a:headEnd/>
            <a:tailEnd/>
          </a:ln>
        </p:spPr>
      </p:pic>
      <p:cxnSp>
        <p:nvCxnSpPr>
          <p:cNvPr id="9" name="直線單箭頭接點 8"/>
          <p:cNvCxnSpPr/>
          <p:nvPr/>
        </p:nvCxnSpPr>
        <p:spPr>
          <a:xfrm rot="16200000" flipH="1">
            <a:off x="1331640" y="3717032"/>
            <a:ext cx="1224136"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圓角矩形 10"/>
          <p:cNvSpPr/>
          <p:nvPr/>
        </p:nvSpPr>
        <p:spPr>
          <a:xfrm>
            <a:off x="1763688" y="2852936"/>
            <a:ext cx="28803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對流與二次環流開始建立</a:t>
            </a:r>
            <a:endParaRPr lang="zh-TW" altLang="en-US" dirty="0"/>
          </a:p>
        </p:txBody>
      </p:sp>
      <p:cxnSp>
        <p:nvCxnSpPr>
          <p:cNvPr id="12" name="直線單箭頭接點 11"/>
          <p:cNvCxnSpPr/>
          <p:nvPr/>
        </p:nvCxnSpPr>
        <p:spPr>
          <a:xfrm flipV="1">
            <a:off x="2339752" y="3717032"/>
            <a:ext cx="4968552"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圓角矩形 12"/>
          <p:cNvSpPr/>
          <p:nvPr/>
        </p:nvSpPr>
        <p:spPr>
          <a:xfrm>
            <a:off x="5076056" y="4725144"/>
            <a:ext cx="28803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四組實驗的</a:t>
            </a:r>
            <a:r>
              <a:rPr lang="en-US" altLang="zh-TW" dirty="0" smtClean="0"/>
              <a:t>RMW</a:t>
            </a:r>
            <a:r>
              <a:rPr lang="zh-TW" altLang="en-US" dirty="0" smtClean="0"/>
              <a:t>逐漸上升</a:t>
            </a:r>
            <a:endParaRPr lang="zh-TW" altLang="en-US" dirty="0"/>
          </a:p>
        </p:txBody>
      </p:sp>
      <p:cxnSp>
        <p:nvCxnSpPr>
          <p:cNvPr id="18" name="直線單箭頭接點 17"/>
          <p:cNvCxnSpPr/>
          <p:nvPr/>
        </p:nvCxnSpPr>
        <p:spPr>
          <a:xfrm rot="5400000">
            <a:off x="6947469" y="4005064"/>
            <a:ext cx="2880320"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rot="5400000">
            <a:off x="7739557" y="4940374"/>
            <a:ext cx="1008112"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圓角矩形 22"/>
          <p:cNvSpPr/>
          <p:nvPr/>
        </p:nvSpPr>
        <p:spPr>
          <a:xfrm>
            <a:off x="5940152" y="1772816"/>
            <a:ext cx="24482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t>80RH</a:t>
            </a:r>
            <a:r>
              <a:rPr lang="zh-TW" altLang="en-US" dirty="0" smtClean="0"/>
              <a:t>的</a:t>
            </a:r>
            <a:r>
              <a:rPr lang="en-US" altLang="zh-TW" dirty="0" smtClean="0"/>
              <a:t>RMW</a:t>
            </a:r>
            <a:r>
              <a:rPr lang="zh-TW" altLang="en-US" dirty="0" smtClean="0"/>
              <a:t>是</a:t>
            </a:r>
            <a:r>
              <a:rPr lang="en-US" altLang="zh-TW" dirty="0" smtClean="0"/>
              <a:t>20RH</a:t>
            </a:r>
            <a:r>
              <a:rPr lang="zh-TW" altLang="en-US" dirty="0" smtClean="0"/>
              <a:t>的三倍左右</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尺寸</a:t>
            </a:r>
            <a:endParaRPr lang="zh-TW" alt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703009" y="1886744"/>
            <a:ext cx="7670479" cy="4278560"/>
          </a:xfrm>
          <a:prstGeom prst="rect">
            <a:avLst/>
          </a:prstGeom>
          <a:noFill/>
          <a:ln w="9525">
            <a:noFill/>
            <a:miter lim="800000"/>
            <a:headEnd/>
            <a:tailEnd/>
          </a:ln>
        </p:spPr>
      </p:pic>
      <p:cxnSp>
        <p:nvCxnSpPr>
          <p:cNvPr id="7" name="直線接點 6"/>
          <p:cNvCxnSpPr/>
          <p:nvPr/>
        </p:nvCxnSpPr>
        <p:spPr>
          <a:xfrm rot="10800000">
            <a:off x="1475656" y="4149080"/>
            <a:ext cx="669674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rot="10800000">
            <a:off x="1475656" y="2420888"/>
            <a:ext cx="669674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圓角矩形 11"/>
          <p:cNvSpPr/>
          <p:nvPr/>
        </p:nvSpPr>
        <p:spPr>
          <a:xfrm>
            <a:off x="2051720" y="1556792"/>
            <a:ext cx="55446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80RH</a:t>
            </a:r>
            <a:r>
              <a:rPr lang="zh-TW" altLang="en-US" dirty="0" smtClean="0"/>
              <a:t>的</a:t>
            </a:r>
            <a:r>
              <a:rPr lang="en-US" altLang="zh-TW" dirty="0" smtClean="0"/>
              <a:t>RHW</a:t>
            </a:r>
            <a:r>
              <a:rPr lang="zh-TW" altLang="en-US" dirty="0" smtClean="0"/>
              <a:t>達到</a:t>
            </a:r>
            <a:r>
              <a:rPr lang="en-US" altLang="zh-TW" dirty="0" smtClean="0"/>
              <a:t>250km</a:t>
            </a:r>
            <a:r>
              <a:rPr lang="zh-TW" altLang="en-US" dirty="0" smtClean="0"/>
              <a:t>，</a:t>
            </a:r>
            <a:r>
              <a:rPr lang="en-US" altLang="zh-TW" dirty="0" smtClean="0"/>
              <a:t>20RH</a:t>
            </a:r>
            <a:r>
              <a:rPr lang="zh-TW" altLang="en-US" dirty="0" smtClean="0"/>
              <a:t>的卻只有</a:t>
            </a:r>
            <a:r>
              <a:rPr lang="en-US" altLang="zh-TW" dirty="0" smtClean="0"/>
              <a:t>100km</a:t>
            </a:r>
            <a:endParaRPr lang="zh-TW" altLang="en-US" dirty="0"/>
          </a:p>
        </p:txBody>
      </p:sp>
      <p:sp>
        <p:nvSpPr>
          <p:cNvPr id="13" name="圓角矩形 12"/>
          <p:cNvSpPr/>
          <p:nvPr/>
        </p:nvSpPr>
        <p:spPr>
          <a:xfrm>
            <a:off x="1763688" y="2492896"/>
            <a:ext cx="619268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由於</a:t>
            </a:r>
            <a:r>
              <a:rPr lang="en-US" altLang="zh-TW" dirty="0" smtClean="0"/>
              <a:t>100km</a:t>
            </a:r>
            <a:r>
              <a:rPr lang="zh-TW" altLang="en-US" dirty="0" smtClean="0"/>
              <a:t>以內的相對濕度都是</a:t>
            </a:r>
            <a:r>
              <a:rPr lang="en-US" altLang="zh-TW" dirty="0" smtClean="0"/>
              <a:t>80%</a:t>
            </a:r>
            <a:r>
              <a:rPr lang="zh-TW" altLang="en-US" dirty="0" smtClean="0"/>
              <a:t>因此模擬初期的</a:t>
            </a:r>
            <a:r>
              <a:rPr lang="en-US" altLang="zh-TW" dirty="0" smtClean="0"/>
              <a:t>RHW</a:t>
            </a:r>
            <a:r>
              <a:rPr lang="zh-TW" altLang="en-US" dirty="0" smtClean="0"/>
              <a:t>大小都差不多，因此延遲了外部環境場對熱帶氣旋發展的影響。</a:t>
            </a:r>
            <a:endParaRPr lang="zh-TW" altLang="en-US" dirty="0"/>
          </a:p>
        </p:txBody>
      </p:sp>
      <p:cxnSp>
        <p:nvCxnSpPr>
          <p:cNvPr id="16" name="直線單箭頭接點 15"/>
          <p:cNvCxnSpPr/>
          <p:nvPr/>
        </p:nvCxnSpPr>
        <p:spPr>
          <a:xfrm>
            <a:off x="1475656" y="5373216"/>
            <a:ext cx="2016224"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尺寸</a:t>
            </a:r>
            <a:endParaRPr lang="zh-TW" altLang="en-US"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827584" y="1412776"/>
            <a:ext cx="7466411" cy="5328592"/>
          </a:xfrm>
          <a:prstGeom prst="rect">
            <a:avLst/>
          </a:prstGeom>
          <a:noFill/>
          <a:ln w="9525">
            <a:noFill/>
            <a:miter lim="800000"/>
            <a:headEnd/>
            <a:tailEnd/>
          </a:ln>
        </p:spPr>
      </p:pic>
      <p:cxnSp>
        <p:nvCxnSpPr>
          <p:cNvPr id="4" name="直線單箭頭接點 3"/>
          <p:cNvCxnSpPr/>
          <p:nvPr/>
        </p:nvCxnSpPr>
        <p:spPr>
          <a:xfrm flipV="1">
            <a:off x="1475656" y="2420888"/>
            <a:ext cx="2592288" cy="108012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flipV="1">
            <a:off x="5293345" y="4293096"/>
            <a:ext cx="1294879" cy="192086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flipV="1">
            <a:off x="1403648" y="4365104"/>
            <a:ext cx="1584176" cy="187220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flipV="1">
            <a:off x="5292080" y="1731035"/>
            <a:ext cx="1800200" cy="176997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圓角矩形 13"/>
          <p:cNvSpPr/>
          <p:nvPr/>
        </p:nvSpPr>
        <p:spPr>
          <a:xfrm>
            <a:off x="2771800" y="3284984"/>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t>四種實驗都能</a:t>
            </a:r>
            <a:r>
              <a:rPr lang="zh-TW" altLang="en-US" dirty="0" smtClean="0"/>
              <a:t>看到風場向外擴展的情況，這與外圍環境場由於表面通量與對流而變濕的情況有著相同的變化。</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模擬結果</a:t>
            </a:r>
            <a:r>
              <a:rPr lang="en-US" altLang="zh-TW" dirty="0"/>
              <a:t>—</a:t>
            </a:r>
            <a:r>
              <a:rPr lang="zh-TW" altLang="en-US" dirty="0"/>
              <a:t>尺寸</a:t>
            </a: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4313" y="1576721"/>
            <a:ext cx="7178087" cy="5092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直線接點 5"/>
          <p:cNvCxnSpPr/>
          <p:nvPr/>
        </p:nvCxnSpPr>
        <p:spPr>
          <a:xfrm rot="5400000">
            <a:off x="2123728" y="2708920"/>
            <a:ext cx="18722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rot="5400000">
            <a:off x="2123728" y="5301208"/>
            <a:ext cx="18722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rot="5400000">
            <a:off x="5724128" y="5301208"/>
            <a:ext cx="18722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rot="5400000">
            <a:off x="5724128" y="2708920"/>
            <a:ext cx="18722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圓角矩形 9"/>
          <p:cNvSpPr/>
          <p:nvPr/>
        </p:nvSpPr>
        <p:spPr>
          <a:xfrm>
            <a:off x="2195736" y="260648"/>
            <a:ext cx="504056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除了</a:t>
            </a:r>
            <a:r>
              <a:rPr lang="en-US" altLang="zh-TW" dirty="0" smtClean="0"/>
              <a:t>80RH</a:t>
            </a:r>
            <a:r>
              <a:rPr lang="zh-TW" altLang="en-US" dirty="0" smtClean="0"/>
              <a:t>的實驗，其他三組實驗雷達回波多半沒能超過</a:t>
            </a:r>
            <a:r>
              <a:rPr lang="en-US" altLang="zh-TW" dirty="0" smtClean="0"/>
              <a:t>240km</a:t>
            </a:r>
            <a:r>
              <a:rPr lang="zh-TW" altLang="en-US" dirty="0" smtClean="0"/>
              <a:t>。並且最強回波的眼牆在</a:t>
            </a:r>
            <a:r>
              <a:rPr lang="en-US" altLang="zh-TW" dirty="0" smtClean="0"/>
              <a:t>80RH</a:t>
            </a:r>
            <a:r>
              <a:rPr lang="zh-TW" altLang="en-US" dirty="0" smtClean="0"/>
              <a:t>達到了</a:t>
            </a:r>
            <a:r>
              <a:rPr lang="en-US" altLang="zh-TW" dirty="0" smtClean="0"/>
              <a:t>120km</a:t>
            </a:r>
            <a:r>
              <a:rPr lang="zh-TW" altLang="en-US" dirty="0" smtClean="0"/>
              <a:t>，其餘的大約在</a:t>
            </a:r>
            <a:r>
              <a:rPr lang="en-US" altLang="zh-TW" dirty="0" smtClean="0"/>
              <a:t>40km</a:t>
            </a:r>
            <a:r>
              <a:rPr lang="zh-TW" altLang="en-US" dirty="0" smtClean="0"/>
              <a:t>左右。</a:t>
            </a:r>
            <a:endParaRPr lang="zh-TW" altLang="en-US" dirty="0"/>
          </a:p>
        </p:txBody>
      </p:sp>
      <p:cxnSp>
        <p:nvCxnSpPr>
          <p:cNvPr id="11" name="直線接點 10"/>
          <p:cNvCxnSpPr/>
          <p:nvPr/>
        </p:nvCxnSpPr>
        <p:spPr>
          <a:xfrm rot="5400000">
            <a:off x="1187624" y="2708920"/>
            <a:ext cx="18722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755576" y="5301208"/>
            <a:ext cx="18722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5400000">
            <a:off x="4283968" y="5301208"/>
            <a:ext cx="18722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5400000">
            <a:off x="4499992" y="2708920"/>
            <a:ext cx="18722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圓角矩形 14"/>
          <p:cNvSpPr/>
          <p:nvPr/>
        </p:nvSpPr>
        <p:spPr>
          <a:xfrm>
            <a:off x="4788024" y="3356992"/>
            <a:ext cx="324036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smtClean="0"/>
              <a:t>80RH</a:t>
            </a:r>
            <a:r>
              <a:rPr lang="zh-TW" altLang="en-US" dirty="0" smtClean="0"/>
              <a:t>在</a:t>
            </a:r>
            <a:r>
              <a:rPr lang="en-US" altLang="zh-TW" dirty="0" smtClean="0"/>
              <a:t>96</a:t>
            </a:r>
            <a:r>
              <a:rPr lang="zh-TW" altLang="en-US" dirty="0" smtClean="0"/>
              <a:t>與</a:t>
            </a:r>
            <a:r>
              <a:rPr lang="en-US" altLang="zh-TW" dirty="0" smtClean="0"/>
              <a:t>144</a:t>
            </a:r>
            <a:r>
              <a:rPr lang="zh-TW" altLang="en-US" dirty="0" smtClean="0"/>
              <a:t>小時發生了眼牆替換的現象，伴隨著最大風速半徑的增加。</a:t>
            </a:r>
            <a:endParaRPr lang="zh-TW" altLang="en-US" dirty="0"/>
          </a:p>
        </p:txBody>
      </p:sp>
      <p:cxnSp>
        <p:nvCxnSpPr>
          <p:cNvPr id="17" name="直線單箭頭接點 16"/>
          <p:cNvCxnSpPr/>
          <p:nvPr/>
        </p:nvCxnSpPr>
        <p:spPr>
          <a:xfrm>
            <a:off x="1331640" y="2852936"/>
            <a:ext cx="36004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1331640" y="2492896"/>
            <a:ext cx="432048"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圓角矩形 3"/>
          <p:cNvSpPr/>
          <p:nvPr/>
        </p:nvSpPr>
        <p:spPr>
          <a:xfrm>
            <a:off x="3635896" y="260648"/>
            <a:ext cx="446449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前述的外圍濕度增加的情形同樣可以從雷達回波看到。另外</a:t>
            </a:r>
            <a:r>
              <a:rPr lang="en-US" altLang="zh-TW" dirty="0" smtClean="0"/>
              <a:t>80RH</a:t>
            </a:r>
            <a:r>
              <a:rPr lang="zh-TW" altLang="en-US" dirty="0" smtClean="0"/>
              <a:t>的擴展速度較其他三種實驗都來得快。</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animBg="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強度</a:t>
            </a:r>
            <a:endParaRPr lang="zh-TW" altLang="en-US"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1994670" y="1196752"/>
            <a:ext cx="5097610" cy="5661248"/>
          </a:xfrm>
          <a:prstGeom prst="rect">
            <a:avLst/>
          </a:prstGeom>
          <a:noFill/>
          <a:ln w="9525">
            <a:noFill/>
            <a:miter lim="800000"/>
            <a:headEnd/>
            <a:tailEnd/>
          </a:ln>
        </p:spPr>
      </p:pic>
      <p:cxnSp>
        <p:nvCxnSpPr>
          <p:cNvPr id="8" name="直線接點 7"/>
          <p:cNvCxnSpPr/>
          <p:nvPr/>
        </p:nvCxnSpPr>
        <p:spPr>
          <a:xfrm>
            <a:off x="2555776" y="3212976"/>
            <a:ext cx="432048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2555776" y="2924944"/>
            <a:ext cx="432048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圓角矩形 9"/>
          <p:cNvSpPr/>
          <p:nvPr/>
        </p:nvSpPr>
        <p:spPr>
          <a:xfrm>
            <a:off x="6911752" y="3068960"/>
            <a:ext cx="223224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t>RH80</a:t>
            </a:r>
            <a:r>
              <a:rPr lang="zh-TW" altLang="en-US" dirty="0" smtClean="0"/>
              <a:t>最低氣壓約</a:t>
            </a:r>
            <a:r>
              <a:rPr lang="en-US" altLang="zh-TW" dirty="0" smtClean="0"/>
              <a:t>880hPa</a:t>
            </a:r>
            <a:r>
              <a:rPr lang="zh-TW" altLang="en-US" dirty="0" smtClean="0"/>
              <a:t>其他三個實驗大約在</a:t>
            </a:r>
            <a:r>
              <a:rPr lang="en-US" altLang="zh-TW" dirty="0" smtClean="0"/>
              <a:t>900hPa</a:t>
            </a:r>
            <a:r>
              <a:rPr lang="zh-TW" altLang="en-US" dirty="0" smtClean="0"/>
              <a:t>。</a:t>
            </a:r>
            <a:endParaRPr lang="zh-TW" altLang="en-US" dirty="0"/>
          </a:p>
        </p:txBody>
      </p:sp>
      <p:cxnSp>
        <p:nvCxnSpPr>
          <p:cNvPr id="12" name="直線接點 11"/>
          <p:cNvCxnSpPr/>
          <p:nvPr/>
        </p:nvCxnSpPr>
        <p:spPr>
          <a:xfrm rot="5400000">
            <a:off x="5004048" y="2420888"/>
            <a:ext cx="20162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圓角矩形 12"/>
          <p:cNvSpPr/>
          <p:nvPr/>
        </p:nvSpPr>
        <p:spPr>
          <a:xfrm>
            <a:off x="6948264" y="1628800"/>
            <a:ext cx="219573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t>20</a:t>
            </a:r>
            <a:r>
              <a:rPr lang="zh-TW" altLang="en-US" dirty="0" smtClean="0"/>
              <a:t>、</a:t>
            </a:r>
            <a:r>
              <a:rPr lang="en-US" altLang="zh-TW" dirty="0" smtClean="0"/>
              <a:t>40</a:t>
            </a:r>
            <a:r>
              <a:rPr lang="zh-TW" altLang="en-US" dirty="0" smtClean="0"/>
              <a:t>、</a:t>
            </a:r>
            <a:r>
              <a:rPr lang="en-US" altLang="zh-TW" dirty="0" smtClean="0"/>
              <a:t>60RH</a:t>
            </a:r>
            <a:r>
              <a:rPr lang="zh-TW" altLang="en-US" dirty="0" smtClean="0"/>
              <a:t>在第九天有些許增強後維持穩定。</a:t>
            </a:r>
            <a:endParaRPr lang="zh-TW" altLang="en-US" dirty="0"/>
          </a:p>
        </p:txBody>
      </p:sp>
      <p:cxnSp>
        <p:nvCxnSpPr>
          <p:cNvPr id="14" name="直線接點 13"/>
          <p:cNvCxnSpPr/>
          <p:nvPr/>
        </p:nvCxnSpPr>
        <p:spPr>
          <a:xfrm rot="5400000">
            <a:off x="2339752" y="5229200"/>
            <a:ext cx="20162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圓角矩形 14"/>
          <p:cNvSpPr/>
          <p:nvPr/>
        </p:nvSpPr>
        <p:spPr>
          <a:xfrm>
            <a:off x="3851920" y="5229200"/>
            <a:ext cx="25922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四組實驗在</a:t>
            </a:r>
            <a:r>
              <a:rPr lang="en-US" altLang="zh-TW" dirty="0" smtClean="0"/>
              <a:t>48hrs</a:t>
            </a:r>
            <a:r>
              <a:rPr lang="zh-TW" altLang="en-US" dirty="0" smtClean="0"/>
              <a:t>之後最大風速相當穩定，變動幅度都在</a:t>
            </a:r>
            <a:r>
              <a:rPr lang="en-US" altLang="zh-TW" dirty="0" smtClean="0"/>
              <a:t>±10m/s</a:t>
            </a:r>
            <a:r>
              <a:rPr lang="zh-TW" altLang="en-US" dirty="0" smtClean="0"/>
              <a:t>。</a:t>
            </a:r>
            <a:endParaRPr lang="zh-TW" altLang="en-US" dirty="0"/>
          </a:p>
        </p:txBody>
      </p:sp>
      <p:cxnSp>
        <p:nvCxnSpPr>
          <p:cNvPr id="16" name="直線接點 15"/>
          <p:cNvCxnSpPr/>
          <p:nvPr/>
        </p:nvCxnSpPr>
        <p:spPr>
          <a:xfrm rot="5400000">
            <a:off x="2771800" y="5229200"/>
            <a:ext cx="20162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圓角矩形 16"/>
          <p:cNvSpPr/>
          <p:nvPr/>
        </p:nvSpPr>
        <p:spPr>
          <a:xfrm>
            <a:off x="2771800" y="2060848"/>
            <a:ext cx="35283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在</a:t>
            </a:r>
            <a:r>
              <a:rPr lang="en-US" altLang="zh-TW" dirty="0" smtClean="0"/>
              <a:t>72</a:t>
            </a:r>
            <a:r>
              <a:rPr lang="zh-TW" altLang="en-US" dirty="0" smtClean="0"/>
              <a:t>小時之後由於梯度風以及模式地表層相當強的動量交換係數使得四組實驗之間最大風速的差異並不大。</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5" grpId="0" animBg="1"/>
      <p:bldP spid="15" grpId="1"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物理機制</a:t>
            </a:r>
            <a:r>
              <a:rPr lang="en-US" altLang="zh-TW" dirty="0"/>
              <a:t>—</a:t>
            </a:r>
            <a:r>
              <a:rPr lang="zh-TW" altLang="en-US" dirty="0"/>
              <a:t>位渦診斷分析</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412776"/>
            <a:ext cx="7550224" cy="5325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直線接點 4"/>
          <p:cNvCxnSpPr/>
          <p:nvPr/>
        </p:nvCxnSpPr>
        <p:spPr>
          <a:xfrm>
            <a:off x="1187624" y="2780928"/>
            <a:ext cx="29523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圓角矩形 5"/>
          <p:cNvSpPr/>
          <p:nvPr/>
        </p:nvSpPr>
        <p:spPr>
          <a:xfrm>
            <a:off x="1403648" y="3140968"/>
            <a:ext cx="2710119"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smtClean="0"/>
              <a:t>96</a:t>
            </a:r>
            <a:r>
              <a:rPr lang="zh-TW" altLang="en-US" dirty="0" smtClean="0"/>
              <a:t>小時前</a:t>
            </a:r>
            <a:r>
              <a:rPr lang="en-US" altLang="zh-TW" dirty="0" smtClean="0"/>
              <a:t>80RH</a:t>
            </a:r>
            <a:r>
              <a:rPr lang="zh-TW" altLang="en-US" dirty="0" smtClean="0"/>
              <a:t>與其他三組實驗有著差不多的</a:t>
            </a:r>
            <a:r>
              <a:rPr lang="en-US" altLang="zh-TW" dirty="0" smtClean="0"/>
              <a:t>PV</a:t>
            </a:r>
            <a:r>
              <a:rPr lang="zh-TW" altLang="en-US" dirty="0" smtClean="0"/>
              <a:t>強度，可是在</a:t>
            </a:r>
            <a:r>
              <a:rPr lang="en-US" altLang="zh-TW" dirty="0" smtClean="0"/>
              <a:t>TC</a:t>
            </a:r>
            <a:r>
              <a:rPr lang="zh-TW" altLang="en-US" dirty="0" smtClean="0"/>
              <a:t>擴張後</a:t>
            </a:r>
            <a:r>
              <a:rPr lang="en-US" altLang="zh-TW" dirty="0" smtClean="0"/>
              <a:t>PV</a:t>
            </a:r>
            <a:r>
              <a:rPr lang="zh-TW" altLang="en-US" dirty="0" smtClean="0"/>
              <a:t>就變弱許多。</a:t>
            </a:r>
            <a:endParaRPr lang="en-US" altLang="zh-TW" dirty="0" smtClean="0"/>
          </a:p>
        </p:txBody>
      </p:sp>
      <p:cxnSp>
        <p:nvCxnSpPr>
          <p:cNvPr id="8" name="直線接點 7"/>
          <p:cNvCxnSpPr/>
          <p:nvPr/>
        </p:nvCxnSpPr>
        <p:spPr>
          <a:xfrm rot="5400000">
            <a:off x="4499992" y="5229200"/>
            <a:ext cx="18722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rot="5400000">
            <a:off x="1475656" y="2564904"/>
            <a:ext cx="18722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圓角矩形 9"/>
          <p:cNvSpPr/>
          <p:nvPr/>
        </p:nvSpPr>
        <p:spPr>
          <a:xfrm>
            <a:off x="4932040" y="2564904"/>
            <a:ext cx="302433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在</a:t>
            </a:r>
            <a:r>
              <a:rPr lang="en-US" altLang="zh-TW" dirty="0" smtClean="0"/>
              <a:t>80RH</a:t>
            </a:r>
            <a:r>
              <a:rPr lang="zh-TW" altLang="en-US" dirty="0" smtClean="0"/>
              <a:t>的</a:t>
            </a:r>
            <a:r>
              <a:rPr lang="en-US" altLang="zh-TW" dirty="0" smtClean="0"/>
              <a:t>PV</a:t>
            </a:r>
            <a:r>
              <a:rPr lang="zh-TW" altLang="en-US" dirty="0" smtClean="0"/>
              <a:t>最大值擴張到</a:t>
            </a:r>
            <a:r>
              <a:rPr lang="en-US" altLang="zh-TW" dirty="0" smtClean="0"/>
              <a:t>60km</a:t>
            </a:r>
            <a:r>
              <a:rPr lang="zh-TW" altLang="en-US" dirty="0" smtClean="0"/>
              <a:t>相對來說</a:t>
            </a:r>
            <a:r>
              <a:rPr lang="en-US" altLang="zh-TW" dirty="0" smtClean="0"/>
              <a:t>20RH</a:t>
            </a:r>
            <a:r>
              <a:rPr lang="zh-TW" altLang="en-US" dirty="0" smtClean="0"/>
              <a:t>卻只出現在</a:t>
            </a:r>
            <a:r>
              <a:rPr lang="en-US" altLang="zh-TW" dirty="0" smtClean="0"/>
              <a:t>25km</a:t>
            </a:r>
            <a:r>
              <a:rPr lang="zh-TW" altLang="en-US" dirty="0" smtClean="0"/>
              <a:t>左右的位置。</a:t>
            </a:r>
            <a:endParaRPr lang="zh-TW" altLang="en-US" dirty="0"/>
          </a:p>
        </p:txBody>
      </p:sp>
    </p:spTree>
    <p:extLst>
      <p:ext uri="{BB962C8B-B14F-4D97-AF65-F5344CB8AC3E}">
        <p14:creationId xmlns:p14="http://schemas.microsoft.com/office/powerpoint/2010/main" xmlns="" val="10585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50"/>
                                        <p:tgtEl>
                                          <p:spTgt spid="6"/>
                                        </p:tgtEl>
                                      </p:cBhvr>
                                    </p:animEffect>
                                    <p:set>
                                      <p:cBhvr>
                                        <p:cTn id="15" dur="1" fill="hold">
                                          <p:stCondLst>
                                            <p:cond delay="24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50"/>
                                        <p:tgtEl>
                                          <p:spTgt spid="5"/>
                                        </p:tgtEl>
                                      </p:cBhvr>
                                    </p:animEffect>
                                    <p:set>
                                      <p:cBhvr>
                                        <p:cTn id="18" dur="1" fill="hold">
                                          <p:stCondLst>
                                            <p:cond delay="24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物理機制</a:t>
            </a:r>
            <a:r>
              <a:rPr lang="en-US" altLang="zh-TW" dirty="0" smtClean="0"/>
              <a:t>—</a:t>
            </a:r>
            <a:r>
              <a:rPr lang="zh-TW" altLang="en-US" dirty="0" smtClean="0"/>
              <a:t>位渦診斷分析</a:t>
            </a:r>
            <a:endParaRPr lang="zh-TW" altLang="en-US"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899592" y="1255200"/>
            <a:ext cx="7344816" cy="5320284"/>
          </a:xfrm>
          <a:prstGeom prst="rect">
            <a:avLst/>
          </a:prstGeom>
          <a:noFill/>
          <a:ln w="9525">
            <a:noFill/>
            <a:miter lim="800000"/>
            <a:headEnd/>
            <a:tailEnd/>
          </a:ln>
        </p:spPr>
      </p:pic>
      <p:sp>
        <p:nvSpPr>
          <p:cNvPr id="4" name="圓角矩形 3"/>
          <p:cNvSpPr/>
          <p:nvPr/>
        </p:nvSpPr>
        <p:spPr>
          <a:xfrm>
            <a:off x="4572000" y="2780928"/>
            <a:ext cx="3600400"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t>80RH</a:t>
            </a:r>
            <a:r>
              <a:rPr lang="zh-TW" altLang="en-US" dirty="0" smtClean="0"/>
              <a:t>的實驗中</a:t>
            </a:r>
            <a:r>
              <a:rPr lang="en-US" altLang="zh-TW" dirty="0" smtClean="0"/>
              <a:t>120</a:t>
            </a:r>
            <a:r>
              <a:rPr lang="zh-TW" altLang="en-US" dirty="0" smtClean="0"/>
              <a:t>小時後的降雨分佈開始擴展與</a:t>
            </a:r>
            <a:r>
              <a:rPr lang="en-US" altLang="zh-TW" dirty="0" smtClean="0"/>
              <a:t>PV</a:t>
            </a:r>
            <a:r>
              <a:rPr lang="zh-TW" altLang="en-US" dirty="0" smtClean="0"/>
              <a:t>塔的擴張情況一致。並且在高雷達回波值的區域向外擴張後很快地</a:t>
            </a:r>
            <a:r>
              <a:rPr lang="en-US" altLang="zh-TW" dirty="0" smtClean="0"/>
              <a:t>PV tower</a:t>
            </a:r>
            <a:r>
              <a:rPr lang="zh-TW" altLang="en-US" dirty="0" smtClean="0"/>
              <a:t>也向外擴展。</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物理機制</a:t>
            </a:r>
            <a:r>
              <a:rPr lang="en-US" altLang="zh-TW" dirty="0"/>
              <a:t>—</a:t>
            </a:r>
            <a:r>
              <a:rPr lang="zh-TW" altLang="en-US" dirty="0"/>
              <a:t>位渦診斷分析</a:t>
            </a:r>
          </a:p>
        </p:txBody>
      </p:sp>
      <p:pic>
        <p:nvPicPr>
          <p:cNvPr id="23554" name="Picture 2"/>
          <p:cNvPicPr>
            <a:picLocks noGrp="1" noChangeAspect="1" noChangeArrowheads="1"/>
          </p:cNvPicPr>
          <p:nvPr>
            <p:ph idx="1"/>
          </p:nvPr>
        </p:nvPicPr>
        <p:blipFill>
          <a:blip r:embed="rId2" cstate="print"/>
          <a:srcRect/>
          <a:stretch>
            <a:fillRect/>
          </a:stretch>
        </p:blipFill>
        <p:spPr bwMode="auto">
          <a:xfrm>
            <a:off x="845123" y="1484784"/>
            <a:ext cx="7430359" cy="5256584"/>
          </a:xfrm>
          <a:prstGeom prst="rect">
            <a:avLst/>
          </a:prstGeom>
          <a:noFill/>
          <a:ln w="9525">
            <a:noFill/>
            <a:miter lim="800000"/>
            <a:headEnd/>
            <a:tailEnd/>
          </a:ln>
        </p:spPr>
      </p:pic>
      <p:sp>
        <p:nvSpPr>
          <p:cNvPr id="3" name="橢圓 2"/>
          <p:cNvSpPr/>
          <p:nvPr/>
        </p:nvSpPr>
        <p:spPr>
          <a:xfrm>
            <a:off x="1979712" y="2276872"/>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Picture 2"/>
          <p:cNvPicPr>
            <a:picLocks noChangeAspect="1" noChangeArrowheads="1"/>
          </p:cNvPicPr>
          <p:nvPr/>
        </p:nvPicPr>
        <p:blipFill rotWithShape="1">
          <a:blip r:embed="rId3" cstate="print"/>
          <a:srcRect r="50000" b="50000"/>
          <a:stretch/>
        </p:blipFill>
        <p:spPr bwMode="auto">
          <a:xfrm>
            <a:off x="4572000" y="1412776"/>
            <a:ext cx="3672408" cy="2660142"/>
          </a:xfrm>
          <a:prstGeom prst="rect">
            <a:avLst/>
          </a:prstGeom>
          <a:noFill/>
          <a:ln w="9525">
            <a:noFill/>
            <a:miter lim="800000"/>
            <a:headEnd/>
            <a:tailEnd/>
          </a:ln>
        </p:spPr>
      </p:pic>
      <p:sp>
        <p:nvSpPr>
          <p:cNvPr id="7" name="橢圓 6"/>
          <p:cNvSpPr/>
          <p:nvPr/>
        </p:nvSpPr>
        <p:spPr>
          <a:xfrm>
            <a:off x="5940152" y="2308231"/>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2483768" y="1952836"/>
            <a:ext cx="417646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比較這兩頁的圖可以得知內核區最大的絕熱</a:t>
            </a:r>
            <a:r>
              <a:rPr lang="en-US" altLang="zh-TW" dirty="0" smtClean="0"/>
              <a:t>PV</a:t>
            </a:r>
            <a:r>
              <a:rPr lang="zh-TW" altLang="en-US" dirty="0" smtClean="0"/>
              <a:t>出現的位置會比最強回波的位置更靠中心。</a:t>
            </a:r>
            <a:endParaRPr lang="zh-TW" altLang="en-US" dirty="0"/>
          </a:p>
        </p:txBody>
      </p:sp>
      <p:pic>
        <p:nvPicPr>
          <p:cNvPr id="9" name="Picture 2"/>
          <p:cNvPicPr>
            <a:picLocks noChangeAspect="1" noChangeArrowheads="1"/>
          </p:cNvPicPr>
          <p:nvPr/>
        </p:nvPicPr>
        <p:blipFill>
          <a:blip r:embed="rId2" cstate="print"/>
          <a:srcRect/>
          <a:stretch>
            <a:fillRect/>
          </a:stretch>
        </p:blipFill>
        <p:spPr bwMode="auto">
          <a:xfrm>
            <a:off x="107504" y="3284984"/>
            <a:ext cx="4478573" cy="3168352"/>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4712504" y="3284984"/>
            <a:ext cx="4362680" cy="3160147"/>
          </a:xfrm>
          <a:prstGeom prst="rect">
            <a:avLst/>
          </a:prstGeom>
          <a:noFill/>
          <a:ln w="9525">
            <a:noFill/>
            <a:miter lim="800000"/>
            <a:headEnd/>
            <a:tailEnd/>
          </a:ln>
        </p:spPr>
      </p:pic>
      <p:sp>
        <p:nvSpPr>
          <p:cNvPr id="4" name="圓角矩形 3"/>
          <p:cNvSpPr/>
          <p:nvPr/>
        </p:nvSpPr>
        <p:spPr>
          <a:xfrm>
            <a:off x="3131840" y="4221088"/>
            <a:ext cx="27363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a:t>離中心</a:t>
            </a:r>
            <a:r>
              <a:rPr lang="en-US" altLang="zh-TW" dirty="0"/>
              <a:t>45~90km</a:t>
            </a:r>
            <a:r>
              <a:rPr lang="zh-TW" altLang="en-US" dirty="0"/>
              <a:t>處的絕熱</a:t>
            </a:r>
            <a:r>
              <a:rPr lang="en-US" altLang="zh-TW" dirty="0" smtClean="0"/>
              <a:t>PV</a:t>
            </a:r>
            <a:r>
              <a:rPr lang="zh-TW" altLang="en-US" dirty="0" smtClean="0"/>
              <a:t>高值與眼牆外強雷達回波的螺旋雨帶位置</a:t>
            </a:r>
            <a:r>
              <a:rPr lang="zh-TW" altLang="en-US" dirty="0" smtClean="0"/>
              <a:t>相重合。</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4"/>
                                        </p:tgtEl>
                                      </p:cBhvr>
                                    </p:animEffect>
                                    <p:set>
                                      <p:cBhvr>
                                        <p:cTn id="21" dur="1" fill="hold">
                                          <p:stCondLst>
                                            <p:cond delay="249"/>
                                          </p:stCondLst>
                                        </p:cTn>
                                        <p:tgtEl>
                                          <p:spTgt spid="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50"/>
                                        <p:tgtEl>
                                          <p:spTgt spid="3"/>
                                        </p:tgtEl>
                                      </p:cBhvr>
                                    </p:animEffect>
                                    <p:set>
                                      <p:cBhvr>
                                        <p:cTn id="24" dur="1" fill="hold">
                                          <p:stCondLst>
                                            <p:cond delay="249"/>
                                          </p:stCondLst>
                                        </p:cTn>
                                        <p:tgtEl>
                                          <p:spTgt spid="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50"/>
                                        <p:tgtEl>
                                          <p:spTgt spid="7"/>
                                        </p:tgtEl>
                                      </p:cBhvr>
                                    </p:animEffect>
                                    <p:set>
                                      <p:cBhvr>
                                        <p:cTn id="27" dur="1" fill="hold">
                                          <p:stCondLst>
                                            <p:cond delay="24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50"/>
                                        <p:tgtEl>
                                          <p:spTgt spid="6"/>
                                        </p:tgtEl>
                                      </p:cBhvr>
                                    </p:animEffect>
                                    <p:set>
                                      <p:cBhvr>
                                        <p:cTn id="30" dur="1" fill="hold">
                                          <p:stCondLst>
                                            <p:cond delay="24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250"/>
                                        <p:tgtEl>
                                          <p:spTgt spid="23554"/>
                                        </p:tgtEl>
                                      </p:cBhvr>
                                    </p:animEffect>
                                    <p:set>
                                      <p:cBhvr>
                                        <p:cTn id="35" dur="1" fill="hold">
                                          <p:stCondLst>
                                            <p:cond delay="249"/>
                                          </p:stCondLst>
                                        </p:cTn>
                                        <p:tgtEl>
                                          <p:spTgt spid="23554"/>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5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5" grpId="0" animBg="1"/>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物理機制</a:t>
            </a:r>
            <a:r>
              <a:rPr lang="en-US" altLang="zh-TW" dirty="0"/>
              <a:t>—</a:t>
            </a:r>
            <a:r>
              <a:rPr lang="zh-TW" altLang="en-US" dirty="0"/>
              <a:t>位渦診斷分析</a:t>
            </a:r>
          </a:p>
        </p:txBody>
      </p:sp>
      <p:pic>
        <p:nvPicPr>
          <p:cNvPr id="24578" name="Picture 2"/>
          <p:cNvPicPr>
            <a:picLocks noGrp="1" noChangeAspect="1" noChangeArrowheads="1"/>
          </p:cNvPicPr>
          <p:nvPr>
            <p:ph idx="1"/>
          </p:nvPr>
        </p:nvPicPr>
        <p:blipFill>
          <a:blip r:embed="rId2" cstate="print"/>
          <a:srcRect/>
          <a:stretch>
            <a:fillRect/>
          </a:stretch>
        </p:blipFill>
        <p:spPr bwMode="auto">
          <a:xfrm>
            <a:off x="539552" y="1484784"/>
            <a:ext cx="4866570" cy="5169758"/>
          </a:xfrm>
          <a:prstGeom prst="rect">
            <a:avLst/>
          </a:prstGeom>
          <a:noFill/>
          <a:ln w="9525">
            <a:noFill/>
            <a:miter lim="800000"/>
            <a:headEnd/>
            <a:tailEnd/>
          </a:ln>
        </p:spPr>
      </p:pic>
      <p:sp>
        <p:nvSpPr>
          <p:cNvPr id="3" name="圓角矩形 2"/>
          <p:cNvSpPr/>
          <p:nvPr/>
        </p:nvSpPr>
        <p:spPr>
          <a:xfrm>
            <a:off x="5662249" y="2780928"/>
            <a:ext cx="2952328"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從時序圖中可以看出颶風風場的擴張與外圍雨帶的平均雷達回波有相當程度的關係，雷達回波增強，颶風風場的半徑也增加。</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物理機制</a:t>
            </a:r>
            <a:r>
              <a:rPr lang="en-US" altLang="zh-TW" dirty="0"/>
              <a:t>—</a:t>
            </a:r>
            <a:r>
              <a:rPr lang="zh-TW" altLang="en-US" dirty="0"/>
              <a:t>位渦診斷分析</a:t>
            </a:r>
          </a:p>
        </p:txBody>
      </p:sp>
      <p:pic>
        <p:nvPicPr>
          <p:cNvPr id="25603" name="Picture 3"/>
          <p:cNvPicPr>
            <a:picLocks noGrp="1" noChangeAspect="1" noChangeArrowheads="1"/>
          </p:cNvPicPr>
          <p:nvPr>
            <p:ph idx="1"/>
          </p:nvPr>
        </p:nvPicPr>
        <p:blipFill>
          <a:blip r:embed="rId2" cstate="print"/>
          <a:srcRect/>
          <a:stretch>
            <a:fillRect/>
          </a:stretch>
        </p:blipFill>
        <p:spPr bwMode="auto">
          <a:xfrm>
            <a:off x="971600" y="1340768"/>
            <a:ext cx="7155756" cy="5328592"/>
          </a:xfrm>
          <a:prstGeom prst="rect">
            <a:avLst/>
          </a:prstGeom>
          <a:noFill/>
          <a:ln w="9525">
            <a:noFill/>
            <a:miter lim="800000"/>
            <a:headEnd/>
            <a:tailEnd/>
          </a:ln>
        </p:spPr>
      </p:pic>
      <p:sp>
        <p:nvSpPr>
          <p:cNvPr id="3" name="圓角矩形 2"/>
          <p:cNvSpPr/>
          <p:nvPr/>
        </p:nvSpPr>
        <p:spPr>
          <a:xfrm>
            <a:off x="1187624" y="3993327"/>
            <a:ext cx="32403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圖</a:t>
            </a:r>
            <a:r>
              <a:rPr lang="en-US" altLang="zh-TW" dirty="0" smtClean="0"/>
              <a:t>(a)</a:t>
            </a:r>
            <a:r>
              <a:rPr lang="zh-TW" altLang="en-US" dirty="0" smtClean="0"/>
              <a:t>中幾乎所有區域都是淨加熱的情況，除了一些小區域是淨冷卻。</a:t>
            </a:r>
            <a:endParaRPr lang="zh-TW" altLang="en-US" dirty="0"/>
          </a:p>
        </p:txBody>
      </p:sp>
      <p:sp>
        <p:nvSpPr>
          <p:cNvPr id="4" name="圓角矩形 3"/>
          <p:cNvSpPr/>
          <p:nvPr/>
        </p:nvSpPr>
        <p:spPr>
          <a:xfrm>
            <a:off x="4788024" y="4149080"/>
            <a:ext cx="30963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圖</a:t>
            </a:r>
            <a:r>
              <a:rPr lang="en-US" altLang="zh-TW" dirty="0" smtClean="0"/>
              <a:t>(b)</a:t>
            </a:r>
            <a:r>
              <a:rPr lang="zh-TW" altLang="en-US" dirty="0" smtClean="0"/>
              <a:t>從雲底到雲頂</a:t>
            </a:r>
            <a:r>
              <a:rPr lang="en-US" altLang="zh-TW" dirty="0" smtClean="0"/>
              <a:t>(~12km)</a:t>
            </a:r>
            <a:r>
              <a:rPr lang="zh-TW" altLang="en-US" dirty="0" smtClean="0"/>
              <a:t>的淨加熱部分可以超過半徑</a:t>
            </a:r>
            <a:r>
              <a:rPr lang="en-US" altLang="zh-TW" dirty="0" smtClean="0"/>
              <a:t>400km</a:t>
            </a:r>
            <a:r>
              <a:rPr lang="zh-TW" altLang="en-US" dirty="0" smtClean="0"/>
              <a:t>。</a:t>
            </a:r>
            <a:endParaRPr lang="zh-TW" altLang="en-US" dirty="0"/>
          </a:p>
        </p:txBody>
      </p:sp>
      <p:sp>
        <p:nvSpPr>
          <p:cNvPr id="6" name="圓角矩形 5"/>
          <p:cNvSpPr/>
          <p:nvPr/>
        </p:nvSpPr>
        <p:spPr>
          <a:xfrm>
            <a:off x="1115616" y="2708920"/>
            <a:ext cx="338437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圖</a:t>
            </a:r>
            <a:r>
              <a:rPr lang="en-US" altLang="zh-TW" dirty="0" smtClean="0"/>
              <a:t>(</a:t>
            </a:r>
            <a:r>
              <a:rPr lang="en-US" altLang="zh-TW" dirty="0"/>
              <a:t>c</a:t>
            </a:r>
            <a:r>
              <a:rPr lang="en-US" altLang="zh-TW" dirty="0" smtClean="0"/>
              <a:t>)</a:t>
            </a:r>
            <a:r>
              <a:rPr lang="zh-TW" altLang="en-US" dirty="0" smtClean="0"/>
              <a:t>為淨冷卻，由於蒸發與融化都會吸收熱量因此</a:t>
            </a:r>
            <a:r>
              <a:rPr lang="en-US" altLang="zh-TW" dirty="0" smtClean="0"/>
              <a:t>200km</a:t>
            </a:r>
            <a:r>
              <a:rPr lang="zh-TW" altLang="en-US" dirty="0" smtClean="0"/>
              <a:t>以外主要的淨冷卻都出現在融化層以下。</a:t>
            </a:r>
            <a:endParaRPr lang="zh-TW" altLang="en-US" dirty="0"/>
          </a:p>
        </p:txBody>
      </p:sp>
      <p:sp>
        <p:nvSpPr>
          <p:cNvPr id="7" name="圓角矩形 6"/>
          <p:cNvSpPr/>
          <p:nvPr/>
        </p:nvSpPr>
        <p:spPr>
          <a:xfrm>
            <a:off x="4600587" y="2564904"/>
            <a:ext cx="392203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a:t>圖</a:t>
            </a:r>
            <a:r>
              <a:rPr lang="en-US" altLang="zh-TW" dirty="0"/>
              <a:t>(d</a:t>
            </a:r>
            <a:r>
              <a:rPr lang="en-US" altLang="zh-TW" dirty="0" smtClean="0"/>
              <a:t>)</a:t>
            </a:r>
            <a:r>
              <a:rPr lang="zh-TW" altLang="en-US" dirty="0" smtClean="0"/>
              <a:t>為角平均</a:t>
            </a:r>
            <a:r>
              <a:rPr lang="en-US" altLang="zh-TW" dirty="0" smtClean="0"/>
              <a:t>PV</a:t>
            </a:r>
            <a:r>
              <a:rPr lang="zh-TW" altLang="en-US" dirty="0" smtClean="0"/>
              <a:t>可以看見在眼牆的部分除了正趨勢也有負趨勢存在。而距離內核更遠處都有著正趨勢應該是與螺旋雨帶絕熱生成有關。</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3"/>
                                        </p:tgtEl>
                                      </p:cBhvr>
                                    </p:animEffect>
                                    <p:set>
                                      <p:cBhvr>
                                        <p:cTn id="12" dur="1" fill="hold">
                                          <p:stCondLst>
                                            <p:cond delay="24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50"/>
                                        <p:tgtEl>
                                          <p:spTgt spid="4"/>
                                        </p:tgtEl>
                                      </p:cBhvr>
                                    </p:animEffect>
                                    <p:set>
                                      <p:cBhvr>
                                        <p:cTn id="22" dur="1" fill="hold">
                                          <p:stCondLst>
                                            <p:cond delay="24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6"/>
                                        </p:tgtEl>
                                      </p:cBhvr>
                                    </p:animEffect>
                                    <p:set>
                                      <p:cBhvr>
                                        <p:cTn id="32" dur="1" fill="hold">
                                          <p:stCondLst>
                                            <p:cond delay="24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50"/>
                                        <p:tgtEl>
                                          <p:spTgt spid="7"/>
                                        </p:tgtEl>
                                      </p:cBhvr>
                                    </p:animEffect>
                                    <p:set>
                                      <p:cBhvr>
                                        <p:cTn id="42"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a:xfrm>
            <a:off x="457200" y="1600200"/>
            <a:ext cx="8229600" cy="4709120"/>
          </a:xfrm>
        </p:spPr>
        <p:txBody>
          <a:bodyPr>
            <a:normAutofit/>
          </a:bodyPr>
          <a:lstStyle/>
          <a:p>
            <a:r>
              <a:rPr lang="zh-TW" altLang="en-US" dirty="0" smtClean="0"/>
              <a:t>簡介</a:t>
            </a:r>
            <a:endParaRPr lang="en-US" altLang="zh-TW" dirty="0" smtClean="0"/>
          </a:p>
          <a:p>
            <a:r>
              <a:rPr lang="zh-TW" altLang="en-US" dirty="0" smtClean="0"/>
              <a:t>研究方法</a:t>
            </a:r>
            <a:endParaRPr lang="en-US" altLang="zh-TW" dirty="0" smtClean="0"/>
          </a:p>
          <a:p>
            <a:r>
              <a:rPr lang="zh-TW" altLang="en-US" dirty="0" smtClean="0"/>
              <a:t>模擬結果</a:t>
            </a:r>
            <a:endParaRPr lang="en-US" altLang="zh-TW" dirty="0" smtClean="0"/>
          </a:p>
          <a:p>
            <a:r>
              <a:rPr lang="zh-TW" altLang="en-US" dirty="0" smtClean="0"/>
              <a:t>物理機制</a:t>
            </a:r>
            <a:endParaRPr lang="en-US" altLang="zh-TW" dirty="0" smtClean="0"/>
          </a:p>
          <a:p>
            <a:r>
              <a:rPr lang="zh-TW" altLang="en-US" dirty="0" smtClean="0"/>
              <a:t>結論</a:t>
            </a:r>
            <a:endParaRPr lang="en-US" altLang="zh-TW"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物理機制</a:t>
            </a:r>
            <a:r>
              <a:rPr lang="en-US" altLang="zh-TW" dirty="0"/>
              <a:t>—</a:t>
            </a:r>
            <a:r>
              <a:rPr lang="zh-TW" altLang="en-US" dirty="0"/>
              <a:t>位渦診斷分析</a:t>
            </a:r>
          </a:p>
        </p:txBody>
      </p:sp>
      <p:sp>
        <p:nvSpPr>
          <p:cNvPr id="3" name="內容版面配置區 2"/>
          <p:cNvSpPr>
            <a:spLocks noGrp="1"/>
          </p:cNvSpPr>
          <p:nvPr>
            <p:ph idx="1"/>
          </p:nvPr>
        </p:nvSpPr>
        <p:spPr/>
        <p:txBody>
          <a:bodyPr/>
          <a:lstStyle/>
          <a:p>
            <a:r>
              <a:rPr lang="zh-TW" altLang="en-US" dirty="0" smtClean="0"/>
              <a:t>外核區域高的絕熱</a:t>
            </a:r>
            <a:r>
              <a:rPr lang="en-US" altLang="zh-TW" dirty="0" smtClean="0"/>
              <a:t>PV</a:t>
            </a:r>
            <a:r>
              <a:rPr lang="zh-TW" altLang="en-US" dirty="0" smtClean="0"/>
              <a:t>生成與</a:t>
            </a:r>
            <a:r>
              <a:rPr lang="en-US" altLang="zh-TW" dirty="0" smtClean="0"/>
              <a:t>PV</a:t>
            </a:r>
            <a:r>
              <a:rPr lang="zh-TW" altLang="en-US" dirty="0" smtClean="0"/>
              <a:t>分布的擴展剛好一致，並且外核區域絕熱</a:t>
            </a:r>
            <a:r>
              <a:rPr lang="en-US" altLang="zh-TW" dirty="0" smtClean="0"/>
              <a:t>PV</a:t>
            </a:r>
            <a:r>
              <a:rPr lang="zh-TW" altLang="en-US" dirty="0" smtClean="0"/>
              <a:t>的徑向向內傳輸能夠增強內核的</a:t>
            </a:r>
            <a:r>
              <a:rPr lang="en-US" altLang="zh-TW" dirty="0" smtClean="0"/>
              <a:t>PV</a:t>
            </a:r>
            <a:r>
              <a:rPr lang="zh-TW" altLang="en-US" dirty="0" smtClean="0"/>
              <a:t>。</a:t>
            </a:r>
            <a:endParaRPr lang="en-US" altLang="zh-TW" dirty="0" smtClean="0"/>
          </a:p>
          <a:p>
            <a:r>
              <a:rPr lang="zh-TW" altLang="en-US" dirty="0"/>
              <a:t>接下來會用片段位渦反</a:t>
            </a:r>
            <a:r>
              <a:rPr lang="zh-TW" altLang="en-US" dirty="0" smtClean="0"/>
              <a:t>演研究內、外核</a:t>
            </a:r>
            <a:r>
              <a:rPr lang="en-US" altLang="zh-TW" dirty="0" smtClean="0"/>
              <a:t>PV</a:t>
            </a:r>
            <a:r>
              <a:rPr lang="zh-TW" altLang="en-US" dirty="0" smtClean="0"/>
              <a:t>對於風場擴張的貢獻。</a:t>
            </a:r>
            <a:endParaRPr lang="zh-TW" altLang="en-US" dirty="0"/>
          </a:p>
        </p:txBody>
      </p:sp>
    </p:spTree>
    <p:extLst>
      <p:ext uri="{BB962C8B-B14F-4D97-AF65-F5344CB8AC3E}">
        <p14:creationId xmlns:p14="http://schemas.microsoft.com/office/powerpoint/2010/main" xmlns="" val="1772300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rtl="0">
              <a:spcBef>
                <a:spcPct val="0"/>
              </a:spcBef>
            </a:pPr>
            <a:r>
              <a:rPr lang="zh-TW" altLang="en-US" sz="4400" kern="1200" dirty="0">
                <a:latin typeface="+mj-lt"/>
                <a:ea typeface="+mj-ea"/>
                <a:cs typeface="+mj-cs"/>
              </a:rPr>
              <a:t>位渦塔成長以及眼與風場的擴展</a:t>
            </a:r>
          </a:p>
        </p:txBody>
      </p:sp>
      <p:pic>
        <p:nvPicPr>
          <p:cNvPr id="26626" name="Picture 2"/>
          <p:cNvPicPr>
            <a:picLocks noGrp="1" noChangeAspect="1" noChangeArrowheads="1"/>
          </p:cNvPicPr>
          <p:nvPr>
            <p:ph idx="1"/>
          </p:nvPr>
        </p:nvPicPr>
        <p:blipFill>
          <a:blip r:embed="rId2" cstate="print"/>
          <a:srcRect/>
          <a:stretch>
            <a:fillRect/>
          </a:stretch>
        </p:blipFill>
        <p:spPr bwMode="auto">
          <a:xfrm>
            <a:off x="920016" y="1600200"/>
            <a:ext cx="7303968" cy="4525963"/>
          </a:xfrm>
          <a:prstGeom prst="rect">
            <a:avLst/>
          </a:prstGeom>
          <a:noFill/>
          <a:ln w="9525">
            <a:noFill/>
            <a:miter lim="800000"/>
            <a:headEnd/>
            <a:tailEnd/>
          </a:ln>
        </p:spPr>
      </p:pic>
      <p:cxnSp>
        <p:nvCxnSpPr>
          <p:cNvPr id="4" name="直線接點 3"/>
          <p:cNvCxnSpPr/>
          <p:nvPr/>
        </p:nvCxnSpPr>
        <p:spPr>
          <a:xfrm flipV="1">
            <a:off x="3347864" y="1916832"/>
            <a:ext cx="0" cy="15121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flipV="1">
            <a:off x="7020272" y="1916832"/>
            <a:ext cx="0" cy="15121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3347864" y="3717032"/>
            <a:ext cx="3672408" cy="1224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兩個實驗</a:t>
            </a:r>
            <a:r>
              <a:rPr lang="en-US" altLang="zh-TW" dirty="0" smtClean="0"/>
              <a:t>PV</a:t>
            </a:r>
            <a:r>
              <a:rPr lang="zh-TW" altLang="en-US" dirty="0" smtClean="0"/>
              <a:t>的體積平均</a:t>
            </a:r>
            <a:r>
              <a:rPr lang="en-US" altLang="zh-TW" dirty="0" smtClean="0"/>
              <a:t>(0~80km, surface~250hPa)</a:t>
            </a:r>
            <a:r>
              <a:rPr lang="zh-TW" altLang="en-US" dirty="0" smtClean="0"/>
              <a:t>都至少有</a:t>
            </a:r>
            <a:r>
              <a:rPr lang="en-US" altLang="zh-TW" dirty="0" smtClean="0"/>
              <a:t>6</a:t>
            </a:r>
            <a:r>
              <a:rPr lang="zh-TW" altLang="en-US" dirty="0" smtClean="0"/>
              <a:t>天</a:t>
            </a:r>
            <a:r>
              <a:rPr lang="en-US" altLang="zh-TW" dirty="0" smtClean="0"/>
              <a:t>(144</a:t>
            </a:r>
            <a:r>
              <a:rPr lang="zh-TW" altLang="en-US" dirty="0" smtClean="0"/>
              <a:t>小時</a:t>
            </a:r>
            <a:r>
              <a:rPr lang="en-US" altLang="zh-TW" dirty="0" smtClean="0"/>
              <a:t>)</a:t>
            </a:r>
            <a:r>
              <a:rPr lang="zh-TW" altLang="en-US" dirty="0" smtClean="0"/>
              <a:t>的時間持續增加。</a:t>
            </a:r>
            <a:endParaRPr lang="zh-TW" altLang="en-US" dirty="0"/>
          </a:p>
        </p:txBody>
      </p:sp>
      <p:sp>
        <p:nvSpPr>
          <p:cNvPr id="9" name="圓角矩形 8"/>
          <p:cNvSpPr/>
          <p:nvPr/>
        </p:nvSpPr>
        <p:spPr>
          <a:xfrm>
            <a:off x="3347864" y="2185783"/>
            <a:ext cx="3672408" cy="1224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a:t>不過</a:t>
            </a:r>
            <a:r>
              <a:rPr lang="en-US" altLang="zh-TW" dirty="0"/>
              <a:t>80RH</a:t>
            </a:r>
            <a:r>
              <a:rPr lang="zh-TW" altLang="en-US" dirty="0"/>
              <a:t>的增加速度比較快，但是到了</a:t>
            </a:r>
            <a:r>
              <a:rPr lang="en-US" altLang="zh-TW" dirty="0"/>
              <a:t>132</a:t>
            </a:r>
            <a:r>
              <a:rPr lang="zh-TW" altLang="en-US" dirty="0"/>
              <a:t>小時後突然</a:t>
            </a:r>
            <a:r>
              <a:rPr lang="zh-TW" altLang="en-US" dirty="0" smtClean="0"/>
              <a:t>停止，</a:t>
            </a:r>
            <a:r>
              <a:rPr lang="en-US" altLang="zh-TW" dirty="0" smtClean="0"/>
              <a:t>20RH</a:t>
            </a:r>
            <a:r>
              <a:rPr lang="zh-TW" altLang="en-US" dirty="0" smtClean="0"/>
              <a:t>則是在</a:t>
            </a:r>
            <a:r>
              <a:rPr lang="en-US" altLang="zh-TW" dirty="0" smtClean="0"/>
              <a:t>10</a:t>
            </a:r>
            <a:r>
              <a:rPr lang="zh-TW" altLang="en-US" dirty="0" smtClean="0"/>
              <a:t>天內持續增加。</a:t>
            </a:r>
            <a:endParaRPr lang="zh-TW" altLang="en-US" dirty="0"/>
          </a:p>
        </p:txBody>
      </p:sp>
      <p:cxnSp>
        <p:nvCxnSpPr>
          <p:cNvPr id="11" name="直線接點 10"/>
          <p:cNvCxnSpPr/>
          <p:nvPr/>
        </p:nvCxnSpPr>
        <p:spPr>
          <a:xfrm flipV="1">
            <a:off x="3203848" y="4185085"/>
            <a:ext cx="0" cy="15121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7"/>
                                        </p:tgtEl>
                                      </p:cBhvr>
                                    </p:animEffect>
                                    <p:set>
                                      <p:cBhvr>
                                        <p:cTn id="18" dur="1" fill="hold">
                                          <p:stCondLst>
                                            <p:cond delay="249"/>
                                          </p:stCondLst>
                                        </p:cTn>
                                        <p:tgtEl>
                                          <p:spTgt spid="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50"/>
                                        <p:tgtEl>
                                          <p:spTgt spid="6"/>
                                        </p:tgtEl>
                                      </p:cBhvr>
                                    </p:animEffect>
                                    <p:set>
                                      <p:cBhvr>
                                        <p:cTn id="21" dur="1" fill="hold">
                                          <p:stCondLst>
                                            <p:cond delay="24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50"/>
                                        <p:tgtEl>
                                          <p:spTgt spid="4"/>
                                        </p:tgtEl>
                                      </p:cBhvr>
                                    </p:animEffect>
                                    <p:set>
                                      <p:cBhvr>
                                        <p:cTn id="24" dur="1" fill="hold">
                                          <p:stCondLst>
                                            <p:cond delay="24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50"/>
                                        <p:tgtEl>
                                          <p:spTgt spid="9"/>
                                        </p:tgtEl>
                                      </p:cBhvr>
                                    </p:animEffect>
                                    <p:set>
                                      <p:cBhvr>
                                        <p:cTn id="37" dur="1" fill="hold">
                                          <p:stCondLst>
                                            <p:cond delay="249"/>
                                          </p:stCondLst>
                                        </p:cTn>
                                        <p:tgtEl>
                                          <p:spTgt spid="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50"/>
                                        <p:tgtEl>
                                          <p:spTgt spid="11"/>
                                        </p:tgtEl>
                                      </p:cBhvr>
                                    </p:animEffect>
                                    <p:set>
                                      <p:cBhvr>
                                        <p:cTn id="40" dur="1" fill="hold">
                                          <p:stCondLst>
                                            <p:cond delay="2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位渦塔成長以及眼與風場的擴展</a:t>
            </a:r>
          </a:p>
        </p:txBody>
      </p:sp>
      <p:pic>
        <p:nvPicPr>
          <p:cNvPr id="27650" name="Picture 2"/>
          <p:cNvPicPr>
            <a:picLocks noGrp="1" noChangeAspect="1" noChangeArrowheads="1"/>
          </p:cNvPicPr>
          <p:nvPr>
            <p:ph idx="1"/>
          </p:nvPr>
        </p:nvPicPr>
        <p:blipFill>
          <a:blip r:embed="rId2" cstate="print"/>
          <a:srcRect/>
          <a:stretch>
            <a:fillRect/>
          </a:stretch>
        </p:blipFill>
        <p:spPr bwMode="auto">
          <a:xfrm>
            <a:off x="971600" y="1772816"/>
            <a:ext cx="7274924" cy="5053919"/>
          </a:xfrm>
          <a:prstGeom prst="rect">
            <a:avLst/>
          </a:prstGeom>
          <a:noFill/>
          <a:ln w="9525">
            <a:noFill/>
            <a:miter lim="800000"/>
            <a:headEnd/>
            <a:tailEnd/>
          </a:ln>
        </p:spPr>
      </p:pic>
      <p:sp>
        <p:nvSpPr>
          <p:cNvPr id="3" name="矩形 2"/>
          <p:cNvSpPr/>
          <p:nvPr/>
        </p:nvSpPr>
        <p:spPr>
          <a:xfrm>
            <a:off x="3419872" y="1916832"/>
            <a:ext cx="1728192" cy="3888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圓角矩形 3"/>
          <p:cNvSpPr/>
          <p:nvPr/>
        </p:nvSpPr>
        <p:spPr>
          <a:xfrm>
            <a:off x="5364088" y="1935453"/>
            <a:ext cx="3528392" cy="1404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在</a:t>
            </a:r>
            <a:r>
              <a:rPr lang="en-US" altLang="zh-TW" dirty="0" smtClean="0"/>
              <a:t>84~132</a:t>
            </a:r>
            <a:r>
              <a:rPr lang="zh-TW" altLang="en-US" dirty="0" smtClean="0"/>
              <a:t>小時這段區間</a:t>
            </a:r>
            <a:r>
              <a:rPr lang="en-US" altLang="zh-TW" dirty="0" smtClean="0"/>
              <a:t>80RH</a:t>
            </a:r>
            <a:r>
              <a:rPr lang="zh-TW" altLang="en-US" dirty="0" smtClean="0"/>
              <a:t>的渦漩位渦通量約為</a:t>
            </a:r>
            <a:r>
              <a:rPr lang="en-US" altLang="zh-TW" dirty="0" smtClean="0"/>
              <a:t>20RH</a:t>
            </a:r>
            <a:r>
              <a:rPr lang="zh-TW" altLang="en-US" dirty="0" smtClean="0"/>
              <a:t>的</a:t>
            </a:r>
            <a:r>
              <a:rPr lang="en-US" altLang="zh-TW" dirty="0" smtClean="0"/>
              <a:t>5</a:t>
            </a:r>
            <a:r>
              <a:rPr lang="zh-TW" altLang="en-US" dirty="0" smtClean="0"/>
              <a:t>倍左右。而這也反應了</a:t>
            </a:r>
            <a:r>
              <a:rPr lang="en-US" altLang="zh-TW" dirty="0" smtClean="0"/>
              <a:t>20RH</a:t>
            </a:r>
            <a:r>
              <a:rPr lang="zh-TW" altLang="en-US" dirty="0" smtClean="0"/>
              <a:t>外圍雨帶較</a:t>
            </a:r>
            <a:r>
              <a:rPr lang="en-US" altLang="zh-TW" dirty="0" smtClean="0"/>
              <a:t>80RH</a:t>
            </a:r>
            <a:r>
              <a:rPr lang="zh-TW" altLang="en-US" dirty="0" smtClean="0"/>
              <a:t>少的現象。</a:t>
            </a:r>
            <a:endParaRPr lang="zh-TW" alt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831" y="1700808"/>
            <a:ext cx="3727121" cy="2065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552" y="3959573"/>
            <a:ext cx="3581400" cy="253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srcRect/>
          <a:stretch>
            <a:fillRect/>
          </a:stretch>
        </p:blipFill>
        <p:spPr bwMode="auto">
          <a:xfrm>
            <a:off x="4860032" y="3959209"/>
            <a:ext cx="3762798" cy="2614031"/>
          </a:xfrm>
          <a:prstGeom prst="rect">
            <a:avLst/>
          </a:prstGeom>
          <a:noFill/>
          <a:ln w="9525">
            <a:noFill/>
            <a:miter lim="800000"/>
            <a:headEnd/>
            <a:tailEnd/>
          </a:ln>
        </p:spPr>
      </p:pic>
      <p:cxnSp>
        <p:nvCxnSpPr>
          <p:cNvPr id="17" name="直線接點 16"/>
          <p:cNvCxnSpPr/>
          <p:nvPr/>
        </p:nvCxnSpPr>
        <p:spPr>
          <a:xfrm>
            <a:off x="3419872" y="1862957"/>
            <a:ext cx="0" cy="15121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7956376" y="4077072"/>
            <a:ext cx="0" cy="19452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899592" y="4527253"/>
            <a:ext cx="28803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圓角矩形 22"/>
          <p:cNvSpPr/>
          <p:nvPr/>
        </p:nvSpPr>
        <p:spPr>
          <a:xfrm>
            <a:off x="5076056" y="2132856"/>
            <a:ext cx="324036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smtClean="0"/>
              <a:t>20RH</a:t>
            </a:r>
            <a:r>
              <a:rPr lang="zh-TW" altLang="en-US" dirty="0" smtClean="0"/>
              <a:t>的實驗中在</a:t>
            </a:r>
            <a:r>
              <a:rPr lang="en-US" altLang="zh-TW" dirty="0" smtClean="0"/>
              <a:t>192</a:t>
            </a:r>
            <a:r>
              <a:rPr lang="zh-TW" altLang="en-US" dirty="0" smtClean="0"/>
              <a:t>小時之後</a:t>
            </a:r>
            <a:r>
              <a:rPr lang="en-US" altLang="zh-TW" dirty="0" smtClean="0"/>
              <a:t>PV</a:t>
            </a:r>
            <a:r>
              <a:rPr lang="zh-TW" altLang="en-US" dirty="0" smtClean="0"/>
              <a:t>通量才達到最高，在時間上與</a:t>
            </a:r>
            <a:r>
              <a:rPr lang="en-US" altLang="zh-TW" dirty="0" smtClean="0"/>
              <a:t>RHW</a:t>
            </a:r>
            <a:r>
              <a:rPr lang="zh-TW" altLang="en-US" dirty="0" smtClean="0"/>
              <a:t>的擴展以及外核區域雷達回波增強相符。</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50"/>
                                        <p:tgtEl>
                                          <p:spTgt spid="27650"/>
                                        </p:tgtEl>
                                      </p:cBhvr>
                                    </p:animEffect>
                                    <p:set>
                                      <p:cBhvr>
                                        <p:cTn id="18" dur="1" fill="hold">
                                          <p:stCondLst>
                                            <p:cond delay="249"/>
                                          </p:stCondLst>
                                        </p:cTn>
                                        <p:tgtEl>
                                          <p:spTgt spid="27650"/>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50"/>
                                        <p:tgtEl>
                                          <p:spTgt spid="3"/>
                                        </p:tgtEl>
                                      </p:cBhvr>
                                    </p:animEffect>
                                    <p:set>
                                      <p:cBhvr>
                                        <p:cTn id="21" dur="1" fill="hold">
                                          <p:stCondLst>
                                            <p:cond delay="24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5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250"/>
                                        <p:tgtEl>
                                          <p:spTgt spid="2052"/>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5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5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fade">
                                      <p:cBhvr>
                                        <p:cTn id="41" dur="250"/>
                                        <p:tgtEl>
                                          <p:spTgt spid="20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位渦塔成長以及眼與風場的擴展</a:t>
            </a:r>
          </a:p>
        </p:txBody>
      </p:sp>
      <p:pic>
        <p:nvPicPr>
          <p:cNvPr id="28674" name="Picture 2"/>
          <p:cNvPicPr>
            <a:picLocks noGrp="1" noChangeAspect="1" noChangeArrowheads="1"/>
          </p:cNvPicPr>
          <p:nvPr>
            <p:ph idx="1"/>
          </p:nvPr>
        </p:nvPicPr>
        <p:blipFill>
          <a:blip r:embed="rId2" cstate="print"/>
          <a:srcRect/>
          <a:stretch>
            <a:fillRect/>
          </a:stretch>
        </p:blipFill>
        <p:spPr bwMode="auto">
          <a:xfrm>
            <a:off x="1187625" y="1600199"/>
            <a:ext cx="6768751" cy="5187349"/>
          </a:xfrm>
          <a:prstGeom prst="rect">
            <a:avLst/>
          </a:prstGeom>
          <a:noFill/>
          <a:ln w="9525">
            <a:noFill/>
            <a:miter lim="800000"/>
            <a:headEnd/>
            <a:tailEnd/>
          </a:ln>
        </p:spPr>
      </p:pic>
      <p:sp>
        <p:nvSpPr>
          <p:cNvPr id="3" name="圓角矩形 2"/>
          <p:cNvSpPr/>
          <p:nvPr/>
        </p:nvSpPr>
        <p:spPr>
          <a:xfrm>
            <a:off x="1259632" y="4769917"/>
            <a:ext cx="31683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smtClean="0"/>
              <a:t>80RH</a:t>
            </a:r>
            <a:r>
              <a:rPr lang="zh-TW" altLang="en-US" dirty="0" smtClean="0"/>
              <a:t>的</a:t>
            </a:r>
            <a:r>
              <a:rPr lang="en-US" altLang="zh-TW" dirty="0" smtClean="0"/>
              <a:t>PV</a:t>
            </a:r>
            <a:r>
              <a:rPr lang="zh-TW" altLang="en-US" dirty="0" smtClean="0"/>
              <a:t>在</a:t>
            </a:r>
            <a:r>
              <a:rPr lang="en-US" altLang="zh-TW" dirty="0" smtClean="0"/>
              <a:t>84</a:t>
            </a:r>
            <a:r>
              <a:rPr lang="zh-TW" altLang="en-US" dirty="0" smtClean="0"/>
              <a:t>小時後快速成長，從</a:t>
            </a:r>
            <a:r>
              <a:rPr lang="en-US" altLang="zh-TW" dirty="0" smtClean="0"/>
              <a:t>(a)</a:t>
            </a:r>
            <a:r>
              <a:rPr lang="zh-TW" altLang="en-US" dirty="0" smtClean="0"/>
              <a:t>中可以看到有明顯的眼牆與眼</a:t>
            </a:r>
            <a:r>
              <a:rPr lang="en-US" altLang="zh-TW" dirty="0" smtClean="0"/>
              <a:t>(~30km)</a:t>
            </a:r>
            <a:r>
              <a:rPr lang="zh-TW" altLang="en-US" dirty="0" smtClean="0"/>
              <a:t>。</a:t>
            </a:r>
            <a:endParaRPr lang="zh-TW" altLang="en-US" dirty="0"/>
          </a:p>
        </p:txBody>
      </p:sp>
      <p:sp>
        <p:nvSpPr>
          <p:cNvPr id="5" name="圓角矩形 4"/>
          <p:cNvSpPr/>
          <p:nvPr/>
        </p:nvSpPr>
        <p:spPr>
          <a:xfrm>
            <a:off x="4860032" y="4764035"/>
            <a:ext cx="31683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a:t>圖</a:t>
            </a:r>
            <a:r>
              <a:rPr lang="en-US" altLang="zh-TW" dirty="0"/>
              <a:t>(b</a:t>
            </a:r>
            <a:r>
              <a:rPr lang="en-US" altLang="zh-TW" dirty="0" smtClean="0"/>
              <a:t>)</a:t>
            </a:r>
            <a:r>
              <a:rPr lang="zh-TW" altLang="en-US" dirty="0" smtClean="0"/>
              <a:t>可以看見外側約</a:t>
            </a:r>
            <a:r>
              <a:rPr lang="en-US" altLang="zh-TW" dirty="0" smtClean="0"/>
              <a:t>75km</a:t>
            </a:r>
            <a:r>
              <a:rPr lang="zh-TW" altLang="en-US" dirty="0" smtClean="0"/>
              <a:t>有一新眼牆開始生成。</a:t>
            </a:r>
            <a:endParaRPr lang="zh-TW" altLang="en-US" dirty="0"/>
          </a:p>
        </p:txBody>
      </p:sp>
      <p:cxnSp>
        <p:nvCxnSpPr>
          <p:cNvPr id="6" name="直線單箭頭接點 5"/>
          <p:cNvCxnSpPr/>
          <p:nvPr/>
        </p:nvCxnSpPr>
        <p:spPr>
          <a:xfrm>
            <a:off x="5580112" y="2636912"/>
            <a:ext cx="36004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2339752" y="2648190"/>
            <a:ext cx="36004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圓角矩形 8"/>
          <p:cNvSpPr/>
          <p:nvPr/>
        </p:nvSpPr>
        <p:spPr>
          <a:xfrm>
            <a:off x="1238577" y="2060848"/>
            <a:ext cx="334437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在眼牆內</a:t>
            </a:r>
            <a:r>
              <a:rPr lang="en-US" altLang="zh-TW" dirty="0" smtClean="0"/>
              <a:t>Vortex </a:t>
            </a:r>
            <a:r>
              <a:rPr lang="en-US" altLang="zh-TW" dirty="0" err="1" smtClean="0"/>
              <a:t>Rossby</a:t>
            </a:r>
            <a:r>
              <a:rPr lang="en-US" altLang="zh-TW" dirty="0" smtClean="0"/>
              <a:t> waves</a:t>
            </a:r>
            <a:r>
              <a:rPr lang="zh-TW" altLang="en-US" dirty="0" smtClean="0"/>
              <a:t>的潰散也</a:t>
            </a:r>
            <a:r>
              <a:rPr lang="zh-TW" altLang="en-US" dirty="0" smtClean="0"/>
              <a:t>有助於</a:t>
            </a:r>
            <a:r>
              <a:rPr lang="en-US" altLang="zh-TW" dirty="0" smtClean="0"/>
              <a:t>TC</a:t>
            </a:r>
            <a:r>
              <a:rPr lang="zh-TW" altLang="en-US" dirty="0" smtClean="0"/>
              <a:t>內核的擴展，這現象可以從圖</a:t>
            </a:r>
            <a:r>
              <a:rPr lang="en-US" altLang="zh-TW" dirty="0" smtClean="0"/>
              <a:t>(c)</a:t>
            </a:r>
            <a:r>
              <a:rPr lang="zh-TW" altLang="en-US" dirty="0" smtClean="0"/>
              <a:t>看見在眼與眼牆間有高降雨率的區域。</a:t>
            </a:r>
            <a:endParaRPr lang="zh-TW" altLang="en-US" dirty="0"/>
          </a:p>
        </p:txBody>
      </p:sp>
      <p:sp>
        <p:nvSpPr>
          <p:cNvPr id="10" name="圓角矩形 9"/>
          <p:cNvSpPr/>
          <p:nvPr/>
        </p:nvSpPr>
        <p:spPr>
          <a:xfrm>
            <a:off x="4723861" y="2000118"/>
            <a:ext cx="3318939"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圖</a:t>
            </a:r>
            <a:r>
              <a:rPr lang="en-US" altLang="zh-TW" dirty="0" smtClean="0"/>
              <a:t>(d)</a:t>
            </a:r>
            <a:r>
              <a:rPr lang="zh-TW" altLang="en-US" dirty="0" smtClean="0"/>
              <a:t>經過了新眼牆的生成階段，</a:t>
            </a:r>
            <a:r>
              <a:rPr lang="en-US" altLang="zh-TW" dirty="0" smtClean="0"/>
              <a:t>TC</a:t>
            </a:r>
            <a:r>
              <a:rPr lang="zh-TW" altLang="en-US" dirty="0" smtClean="0"/>
              <a:t>達到了較為穩定的狀態，有著較大的眼與單一的眼牆。</a:t>
            </a:r>
            <a:endParaRPr lang="zh-TW" altLang="en-US" dirty="0"/>
          </a:p>
        </p:txBody>
      </p:sp>
      <p:sp>
        <p:nvSpPr>
          <p:cNvPr id="11" name="圓角矩形 10"/>
          <p:cNvSpPr/>
          <p:nvPr/>
        </p:nvSpPr>
        <p:spPr>
          <a:xfrm>
            <a:off x="2910763" y="3284984"/>
            <a:ext cx="3389429" cy="1548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眼的擴張與</a:t>
            </a:r>
            <a:r>
              <a:rPr lang="en-US" altLang="zh-TW" dirty="0" smtClean="0"/>
              <a:t>RMW</a:t>
            </a:r>
            <a:r>
              <a:rPr lang="zh-TW" altLang="en-US" dirty="0" smtClean="0"/>
              <a:t>的增加相關，可是並不能確定其必定伴隨著</a:t>
            </a:r>
            <a:r>
              <a:rPr lang="en-US" altLang="zh-TW" dirty="0" smtClean="0"/>
              <a:t>RHW</a:t>
            </a:r>
            <a:r>
              <a:rPr lang="zh-TW" altLang="en-US" dirty="0" smtClean="0"/>
              <a:t>的增加。不過在</a:t>
            </a:r>
            <a:r>
              <a:rPr lang="en-US" altLang="zh-TW" dirty="0" smtClean="0"/>
              <a:t>80RH</a:t>
            </a:r>
            <a:r>
              <a:rPr lang="zh-TW" altLang="en-US" dirty="0" smtClean="0"/>
              <a:t>的實驗中</a:t>
            </a:r>
            <a:r>
              <a:rPr lang="en-US" altLang="zh-TW" dirty="0" smtClean="0"/>
              <a:t>RMW</a:t>
            </a:r>
            <a:r>
              <a:rPr lang="zh-TW" altLang="en-US" dirty="0" smtClean="0"/>
              <a:t>與</a:t>
            </a:r>
            <a:r>
              <a:rPr lang="en-US" altLang="zh-TW" dirty="0" smtClean="0"/>
              <a:t>RHW</a:t>
            </a:r>
            <a:r>
              <a:rPr lang="zh-TW" altLang="en-US" dirty="0" smtClean="0"/>
              <a:t>是在相同的時間增加的。</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50"/>
                                        <p:tgtEl>
                                          <p:spTgt spid="3"/>
                                        </p:tgtEl>
                                      </p:cBhvr>
                                    </p:animEffect>
                                    <p:set>
                                      <p:cBhvr>
                                        <p:cTn id="15" dur="1" fill="hold">
                                          <p:stCondLst>
                                            <p:cond delay="24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50"/>
                                        <p:tgtEl>
                                          <p:spTgt spid="8"/>
                                        </p:tgtEl>
                                      </p:cBhvr>
                                    </p:animEffect>
                                    <p:set>
                                      <p:cBhvr>
                                        <p:cTn id="18" dur="1" fill="hold">
                                          <p:stCondLst>
                                            <p:cond delay="24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50"/>
                                        <p:tgtEl>
                                          <p:spTgt spid="5"/>
                                        </p:tgtEl>
                                      </p:cBhvr>
                                    </p:animEffect>
                                    <p:set>
                                      <p:cBhvr>
                                        <p:cTn id="31" dur="1" fill="hold">
                                          <p:stCondLst>
                                            <p:cond delay="249"/>
                                          </p:stCondLst>
                                        </p:cTn>
                                        <p:tgtEl>
                                          <p:spTgt spid="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50"/>
                                        <p:tgtEl>
                                          <p:spTgt spid="6"/>
                                        </p:tgtEl>
                                      </p:cBhvr>
                                    </p:animEffect>
                                    <p:set>
                                      <p:cBhvr>
                                        <p:cTn id="34" dur="1" fill="hold">
                                          <p:stCondLst>
                                            <p:cond delay="24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5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250"/>
                                        <p:tgtEl>
                                          <p:spTgt spid="9"/>
                                        </p:tgtEl>
                                      </p:cBhvr>
                                    </p:animEffect>
                                    <p:set>
                                      <p:cBhvr>
                                        <p:cTn id="44" dur="1" fill="hold">
                                          <p:stCondLst>
                                            <p:cond delay="24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2" nodeType="clickEffect">
                                  <p:stCondLst>
                                    <p:cond delay="0"/>
                                  </p:stCondLst>
                                  <p:childTnLst>
                                    <p:animEffect transition="out" filter="fade">
                                      <p:cBhvr>
                                        <p:cTn id="53" dur="250"/>
                                        <p:tgtEl>
                                          <p:spTgt spid="10"/>
                                        </p:tgtEl>
                                      </p:cBhvr>
                                    </p:animEffect>
                                    <p:set>
                                      <p:cBhvr>
                                        <p:cTn id="54" dur="1" fill="hold">
                                          <p:stCondLst>
                                            <p:cond delay="249"/>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9" grpId="0" animBg="1"/>
      <p:bldP spid="9" grpId="1" animBg="1"/>
      <p:bldP spid="10" grpId="0" animBg="1"/>
      <p:bldP spid="10" grpId="2"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物理</a:t>
            </a:r>
            <a:r>
              <a:rPr lang="zh-TW" altLang="en-US" dirty="0" smtClean="0"/>
              <a:t>機制</a:t>
            </a:r>
            <a:r>
              <a:rPr lang="en-US" altLang="zh-TW" dirty="0" smtClean="0"/>
              <a:t>—</a:t>
            </a:r>
            <a:r>
              <a:rPr lang="zh-TW" altLang="en-US" dirty="0" smtClean="0"/>
              <a:t>螺旋雨帶</a:t>
            </a:r>
            <a:endParaRPr lang="zh-TW" altLang="en-US" dirty="0"/>
          </a:p>
        </p:txBody>
      </p:sp>
      <p:pic>
        <p:nvPicPr>
          <p:cNvPr id="29698" name="Picture 2"/>
          <p:cNvPicPr>
            <a:picLocks noGrp="1" noChangeAspect="1" noChangeArrowheads="1"/>
          </p:cNvPicPr>
          <p:nvPr>
            <p:ph idx="1"/>
          </p:nvPr>
        </p:nvPicPr>
        <p:blipFill>
          <a:blip r:embed="rId2" cstate="print"/>
          <a:srcRect/>
          <a:stretch>
            <a:fillRect/>
          </a:stretch>
        </p:blipFill>
        <p:spPr bwMode="auto">
          <a:xfrm>
            <a:off x="271749" y="2276872"/>
            <a:ext cx="8548723" cy="4083298"/>
          </a:xfrm>
          <a:prstGeom prst="rect">
            <a:avLst/>
          </a:prstGeom>
          <a:noFill/>
          <a:ln w="9525">
            <a:noFill/>
            <a:miter lim="800000"/>
            <a:headEnd/>
            <a:tailEnd/>
          </a:ln>
        </p:spPr>
      </p:pic>
      <p:sp>
        <p:nvSpPr>
          <p:cNvPr id="4" name="圓角矩形 3"/>
          <p:cNvSpPr/>
          <p:nvPr/>
        </p:nvSpPr>
        <p:spPr>
          <a:xfrm>
            <a:off x="2771800" y="3429000"/>
            <a:ext cx="423247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在眼牆外的氣旋</a:t>
            </a:r>
            <a:r>
              <a:rPr lang="en-US" altLang="zh-TW" dirty="0" smtClean="0"/>
              <a:t>PV</a:t>
            </a:r>
            <a:r>
              <a:rPr lang="zh-TW" altLang="en-US" dirty="0" smtClean="0"/>
              <a:t>與高回波值的雨帶位置重合，這與許多前人研究</a:t>
            </a:r>
            <a:r>
              <a:rPr lang="en-US" altLang="zh-TW" dirty="0" smtClean="0"/>
              <a:t>(May and Holland, 1999; Chen and </a:t>
            </a:r>
            <a:r>
              <a:rPr lang="en-US" altLang="zh-TW" dirty="0" err="1" smtClean="0"/>
              <a:t>Yau</a:t>
            </a:r>
            <a:r>
              <a:rPr lang="en-US" altLang="zh-TW" dirty="0" smtClean="0"/>
              <a:t>, 2001; Hence and </a:t>
            </a:r>
            <a:r>
              <a:rPr lang="en-US" altLang="zh-TW" dirty="0" err="1" smtClean="0"/>
              <a:t>Houze</a:t>
            </a:r>
            <a:r>
              <a:rPr lang="en-US" altLang="zh-TW" dirty="0" smtClean="0"/>
              <a:t>, 2008)</a:t>
            </a:r>
            <a:r>
              <a:rPr lang="zh-TW" altLang="en-US" dirty="0" smtClean="0"/>
              <a:t>的結果相符。</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2267744" y="5373216"/>
            <a:ext cx="482453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圖</a:t>
            </a:r>
            <a:r>
              <a:rPr lang="en-US" altLang="zh-TW" dirty="0" smtClean="0"/>
              <a:t>(a)</a:t>
            </a:r>
            <a:r>
              <a:rPr lang="zh-TW" altLang="en-US" dirty="0" smtClean="0"/>
              <a:t>中最大的絕熱增溫位置出現在強上升運動區，較最高雷達回波值更靠近中心。絕熱冷卻區域主要被限制在融化層以下，而螺旋雨帶截斷低層入流的情形與前人的觀測研究相似。</a:t>
            </a:r>
            <a:endParaRPr lang="zh-TW" altLang="en-US" dirty="0"/>
          </a:p>
        </p:txBody>
      </p:sp>
      <p:grpSp>
        <p:nvGrpSpPr>
          <p:cNvPr id="19" name="群組 18"/>
          <p:cNvGrpSpPr/>
          <p:nvPr/>
        </p:nvGrpSpPr>
        <p:grpSpPr>
          <a:xfrm>
            <a:off x="1619672" y="1556792"/>
            <a:ext cx="5829397" cy="3707879"/>
            <a:chOff x="1835696" y="1196752"/>
            <a:chExt cx="5829397" cy="3707879"/>
          </a:xfrm>
        </p:grpSpPr>
        <p:pic>
          <p:nvPicPr>
            <p:cNvPr id="21508" name="Picture 4"/>
            <p:cNvPicPr>
              <a:picLocks noChangeAspect="1" noChangeArrowheads="1"/>
            </p:cNvPicPr>
            <p:nvPr/>
          </p:nvPicPr>
          <p:blipFill>
            <a:blip r:embed="rId2" cstate="print"/>
            <a:srcRect/>
            <a:stretch>
              <a:fillRect/>
            </a:stretch>
          </p:blipFill>
          <p:spPr bwMode="auto">
            <a:xfrm>
              <a:off x="1835696" y="1196752"/>
              <a:ext cx="5829397" cy="3707879"/>
            </a:xfrm>
            <a:prstGeom prst="rect">
              <a:avLst/>
            </a:prstGeom>
            <a:noFill/>
            <a:ln w="9525">
              <a:noFill/>
              <a:miter lim="800000"/>
              <a:headEnd/>
              <a:tailEnd/>
            </a:ln>
          </p:spPr>
        </p:pic>
        <p:sp>
          <p:nvSpPr>
            <p:cNvPr id="11" name="橢圓 10"/>
            <p:cNvSpPr/>
            <p:nvPr/>
          </p:nvSpPr>
          <p:spPr>
            <a:xfrm>
              <a:off x="3851920" y="2636912"/>
              <a:ext cx="144016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p:cNvCxnSpPr/>
            <p:nvPr/>
          </p:nvCxnSpPr>
          <p:spPr>
            <a:xfrm>
              <a:off x="4427984" y="4293096"/>
              <a:ext cx="36004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4932040" y="4077072"/>
              <a:ext cx="288032"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5292080" y="3861048"/>
              <a:ext cx="288032"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圓角矩形 17"/>
          <p:cNvSpPr/>
          <p:nvPr/>
        </p:nvSpPr>
        <p:spPr>
          <a:xfrm>
            <a:off x="3059832" y="5373216"/>
            <a:ext cx="316835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圖</a:t>
            </a:r>
            <a:r>
              <a:rPr lang="en-US" altLang="zh-TW" dirty="0" smtClean="0"/>
              <a:t>(b)</a:t>
            </a:r>
            <a:r>
              <a:rPr lang="zh-TW" altLang="en-US" dirty="0" smtClean="0"/>
              <a:t>中可以看見最大</a:t>
            </a:r>
            <a:r>
              <a:rPr lang="en-US" altLang="zh-TW" dirty="0" smtClean="0"/>
              <a:t>PV(</a:t>
            </a:r>
            <a:r>
              <a:rPr lang="zh-TW" altLang="en-US" dirty="0" smtClean="0"/>
              <a:t>超過</a:t>
            </a:r>
            <a:r>
              <a:rPr lang="en-US" altLang="zh-TW" dirty="0" smtClean="0"/>
              <a:t>20PVU)</a:t>
            </a:r>
            <a:r>
              <a:rPr lang="zh-TW" altLang="en-US" dirty="0" smtClean="0"/>
              <a:t>的位置與絕熱加熱的位置相近，並且也有隨高度向外傾斜的情況。</a:t>
            </a:r>
            <a:endParaRPr lang="zh-TW" altLang="en-US" dirty="0"/>
          </a:p>
        </p:txBody>
      </p:sp>
      <p:grpSp>
        <p:nvGrpSpPr>
          <p:cNvPr id="22" name="群組 21"/>
          <p:cNvGrpSpPr/>
          <p:nvPr/>
        </p:nvGrpSpPr>
        <p:grpSpPr>
          <a:xfrm>
            <a:off x="1619672" y="1556792"/>
            <a:ext cx="5832648" cy="3676413"/>
            <a:chOff x="2411760" y="1196752"/>
            <a:chExt cx="5832648" cy="3676413"/>
          </a:xfrm>
        </p:grpSpPr>
        <p:pic>
          <p:nvPicPr>
            <p:cNvPr id="21510" name="Picture 6"/>
            <p:cNvPicPr>
              <a:picLocks noChangeAspect="1" noChangeArrowheads="1"/>
            </p:cNvPicPr>
            <p:nvPr/>
          </p:nvPicPr>
          <p:blipFill>
            <a:blip r:embed="rId3" cstate="print"/>
            <a:srcRect/>
            <a:stretch>
              <a:fillRect/>
            </a:stretch>
          </p:blipFill>
          <p:spPr bwMode="auto">
            <a:xfrm>
              <a:off x="2411760" y="1196752"/>
              <a:ext cx="5832648" cy="3676413"/>
            </a:xfrm>
            <a:prstGeom prst="rect">
              <a:avLst/>
            </a:prstGeom>
            <a:noFill/>
            <a:ln w="9525">
              <a:noFill/>
              <a:miter lim="800000"/>
              <a:headEnd/>
              <a:tailEnd/>
            </a:ln>
          </p:spPr>
        </p:pic>
        <p:cxnSp>
          <p:nvCxnSpPr>
            <p:cNvPr id="21" name="直線單箭頭接點 20"/>
            <p:cNvCxnSpPr/>
            <p:nvPr/>
          </p:nvCxnSpPr>
          <p:spPr>
            <a:xfrm rot="16200000" flipV="1">
              <a:off x="5004048" y="2924944"/>
              <a:ext cx="1512168" cy="9361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1511" name="Picture 7"/>
          <p:cNvPicPr>
            <a:picLocks noChangeAspect="1" noChangeArrowheads="1"/>
          </p:cNvPicPr>
          <p:nvPr/>
        </p:nvPicPr>
        <p:blipFill>
          <a:blip r:embed="rId4" cstate="print"/>
          <a:srcRect/>
          <a:stretch>
            <a:fillRect/>
          </a:stretch>
        </p:blipFill>
        <p:spPr bwMode="auto">
          <a:xfrm>
            <a:off x="1619672" y="1628800"/>
            <a:ext cx="5819940" cy="3672408"/>
          </a:xfrm>
          <a:prstGeom prst="rect">
            <a:avLst/>
          </a:prstGeom>
          <a:noFill/>
          <a:ln w="9525">
            <a:noFill/>
            <a:miter lim="800000"/>
            <a:headEnd/>
            <a:tailEnd/>
          </a:ln>
        </p:spPr>
      </p:pic>
      <p:sp>
        <p:nvSpPr>
          <p:cNvPr id="23" name="圓角矩形 22"/>
          <p:cNvSpPr/>
          <p:nvPr/>
        </p:nvSpPr>
        <p:spPr>
          <a:xfrm>
            <a:off x="3059832" y="5373216"/>
            <a:ext cx="316835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圖</a:t>
            </a:r>
            <a:r>
              <a:rPr lang="en-US" altLang="zh-TW" dirty="0" smtClean="0"/>
              <a:t>(c)</a:t>
            </a:r>
            <a:r>
              <a:rPr lang="zh-TW" altLang="en-US" dirty="0" smtClean="0"/>
              <a:t>中</a:t>
            </a:r>
            <a:r>
              <a:rPr lang="en-US" altLang="zh-TW" dirty="0" smtClean="0"/>
              <a:t>PV</a:t>
            </a:r>
            <a:r>
              <a:rPr lang="zh-TW" altLang="en-US" dirty="0" smtClean="0"/>
              <a:t>最大值的區域與正的絕熱</a:t>
            </a:r>
            <a:r>
              <a:rPr lang="en-US" altLang="zh-TW" dirty="0" smtClean="0"/>
              <a:t>PV</a:t>
            </a:r>
            <a:r>
              <a:rPr lang="zh-TW" altLang="en-US" dirty="0" smtClean="0"/>
              <a:t>趨勢重合並且主要都在融化層以下。</a:t>
            </a:r>
            <a:endParaRPr lang="en-US" altLang="zh-TW" dirty="0" smtClean="0"/>
          </a:p>
        </p:txBody>
      </p:sp>
      <p:sp>
        <p:nvSpPr>
          <p:cNvPr id="25" name="標題 24"/>
          <p:cNvSpPr>
            <a:spLocks noGrp="1"/>
          </p:cNvSpPr>
          <p:nvPr>
            <p:ph type="title"/>
          </p:nvPr>
        </p:nvSpPr>
        <p:spPr/>
        <p:txBody>
          <a:bodyPr/>
          <a:lstStyle/>
          <a:p>
            <a:r>
              <a:rPr lang="zh-TW" altLang="en-US" dirty="0" smtClean="0"/>
              <a:t>物理機制</a:t>
            </a:r>
            <a:r>
              <a:rPr lang="en-US" altLang="zh-TW" dirty="0" smtClean="0"/>
              <a:t>—</a:t>
            </a:r>
            <a:r>
              <a:rPr lang="zh-TW" altLang="en-US" dirty="0" smtClean="0"/>
              <a:t>螺旋雨帶</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1511"/>
                                        </p:tgtEl>
                                        <p:attrNameLst>
                                          <p:attrName>style.visibility</p:attrName>
                                        </p:attrNameLst>
                                      </p:cBhvr>
                                      <p:to>
                                        <p:strVal val="visible"/>
                                      </p:to>
                                    </p:set>
                                    <p:animEffect transition="in" filter="fade">
                                      <p:cBhvr>
                                        <p:cTn id="34"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18" grpId="0" animBg="1"/>
      <p:bldP spid="18" grpId="1"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物理機制</a:t>
            </a:r>
            <a:r>
              <a:rPr lang="en-US" altLang="zh-TW" dirty="0" smtClean="0"/>
              <a:t>—</a:t>
            </a:r>
            <a:r>
              <a:rPr lang="zh-TW" altLang="en-US" dirty="0" smtClean="0"/>
              <a:t>螺旋雨帶</a:t>
            </a:r>
            <a:endParaRPr lang="zh-TW" altLang="en-US" dirty="0"/>
          </a:p>
        </p:txBody>
      </p:sp>
      <p:sp>
        <p:nvSpPr>
          <p:cNvPr id="4" name="內容版面配置區 28"/>
          <p:cNvSpPr>
            <a:spLocks noGrp="1"/>
          </p:cNvSpPr>
          <p:nvPr>
            <p:ph idx="1"/>
          </p:nvPr>
        </p:nvSpPr>
        <p:spPr>
          <a:xfrm>
            <a:off x="251520" y="1600200"/>
            <a:ext cx="8640960" cy="4525963"/>
          </a:xfrm>
        </p:spPr>
        <p:txBody>
          <a:bodyPr/>
          <a:lstStyle/>
          <a:p>
            <a:r>
              <a:rPr lang="zh-TW" altLang="en-US" dirty="0" smtClean="0"/>
              <a:t>此處位渦的生成模式與</a:t>
            </a:r>
            <a:r>
              <a:rPr lang="en-US" altLang="zh-TW" dirty="0" smtClean="0"/>
              <a:t>May and Holland(1999)</a:t>
            </a:r>
            <a:r>
              <a:rPr lang="zh-TW" altLang="en-US" dirty="0" smtClean="0"/>
              <a:t>的情況不同，其</a:t>
            </a:r>
            <a:r>
              <a:rPr lang="en-US" altLang="zh-TW" dirty="0" smtClean="0"/>
              <a:t>PV</a:t>
            </a:r>
            <a:r>
              <a:rPr lang="zh-TW" altLang="en-US" dirty="0" smtClean="0"/>
              <a:t>生成位置在最大上升速度處，而不是在層狀降水區。</a:t>
            </a:r>
            <a:endParaRPr lang="en-US" altLang="zh-TW" dirty="0" smtClean="0"/>
          </a:p>
          <a:p>
            <a:r>
              <a:rPr lang="zh-TW" altLang="en-US" dirty="0" smtClean="0"/>
              <a:t>與</a:t>
            </a:r>
            <a:r>
              <a:rPr lang="en-US" altLang="zh-TW" dirty="0" smtClean="0"/>
              <a:t>May and Holland(1999)</a:t>
            </a:r>
            <a:r>
              <a:rPr lang="zh-TW" altLang="en-US" dirty="0" smtClean="0"/>
              <a:t>相同的是都發現關於融化對位渦收支的影響相當重要。其造成了在最大上升區域下方的高位渦胞狀結構。</a:t>
            </a:r>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r>
              <a:rPr lang="en-US" altLang="zh-TW" dirty="0" smtClean="0"/>
              <a:t>—</a:t>
            </a:r>
            <a:r>
              <a:rPr lang="zh-TW" altLang="en-US" dirty="0" smtClean="0"/>
              <a:t>主要結果</a:t>
            </a:r>
            <a:endParaRPr lang="zh-TW" altLang="en-US" dirty="0"/>
          </a:p>
        </p:txBody>
      </p:sp>
      <p:sp>
        <p:nvSpPr>
          <p:cNvPr id="3" name="內容版面配置區 2"/>
          <p:cNvSpPr>
            <a:spLocks noGrp="1"/>
          </p:cNvSpPr>
          <p:nvPr>
            <p:ph idx="1"/>
          </p:nvPr>
        </p:nvSpPr>
        <p:spPr>
          <a:xfrm>
            <a:off x="457200" y="1600200"/>
            <a:ext cx="8229600" cy="4925144"/>
          </a:xfrm>
        </p:spPr>
        <p:txBody>
          <a:bodyPr>
            <a:normAutofit fontScale="92500" lnSpcReduction="10000"/>
          </a:bodyPr>
          <a:lstStyle/>
          <a:p>
            <a:r>
              <a:rPr lang="zh-TW" altLang="en-US" dirty="0" smtClean="0"/>
              <a:t>在較高的環境濕度情況下，的確生成較大的</a:t>
            </a:r>
            <a:r>
              <a:rPr lang="en-US" altLang="zh-TW" dirty="0" smtClean="0"/>
              <a:t>TC</a:t>
            </a:r>
            <a:r>
              <a:rPr lang="zh-TW" altLang="en-US" dirty="0" smtClean="0"/>
              <a:t>，不過在眼牆區域並無較大的降水，而是在外圍區域有較大降水也使得絕熱位渦分佈與</a:t>
            </a:r>
            <a:r>
              <a:rPr lang="en-US" altLang="zh-TW" dirty="0" smtClean="0"/>
              <a:t>TC</a:t>
            </a:r>
            <a:r>
              <a:rPr lang="zh-TW" altLang="en-US" dirty="0" smtClean="0"/>
              <a:t>風場的擴張。</a:t>
            </a:r>
            <a:endParaRPr lang="en-US" altLang="zh-TW" dirty="0" smtClean="0"/>
          </a:p>
          <a:p>
            <a:r>
              <a:rPr lang="zh-TW" altLang="en-US" dirty="0" smtClean="0"/>
              <a:t>本文中觀察到的許多現象都與前人研究相似，例如：</a:t>
            </a:r>
            <a:r>
              <a:rPr lang="en-US" altLang="zh-TW" dirty="0" smtClean="0"/>
              <a:t>80RH</a:t>
            </a:r>
            <a:r>
              <a:rPr lang="zh-TW" altLang="en-US" dirty="0" smtClean="0"/>
              <a:t>中</a:t>
            </a:r>
            <a:r>
              <a:rPr lang="en-US" altLang="zh-TW" dirty="0" smtClean="0"/>
              <a:t>PV</a:t>
            </a:r>
            <a:r>
              <a:rPr lang="zh-TW" altLang="en-US" dirty="0" smtClean="0"/>
              <a:t>塔的減弱與擴展以及位渦分佈、螺旋雨帶的特徵。</a:t>
            </a:r>
            <a:endParaRPr lang="en-US" altLang="zh-TW" dirty="0" smtClean="0"/>
          </a:p>
          <a:p>
            <a:r>
              <a:rPr lang="en-US" altLang="zh-TW" dirty="0" smtClean="0"/>
              <a:t>Emanuel(1987)</a:t>
            </a:r>
            <a:r>
              <a:rPr lang="zh-TW" altLang="en-US" dirty="0" smtClean="0"/>
              <a:t>提出初始擾動的大小會影響</a:t>
            </a:r>
            <a:r>
              <a:rPr lang="en-US" altLang="zh-TW" dirty="0" smtClean="0"/>
              <a:t>TC</a:t>
            </a:r>
            <a:r>
              <a:rPr lang="zh-TW" altLang="en-US" dirty="0" smtClean="0"/>
              <a:t>的水平大小，不過在本篇文章作者們使用了相同的初始擾動，因此可以得知環境濕度也是影響</a:t>
            </a:r>
            <a:r>
              <a:rPr lang="en-US" altLang="zh-TW" dirty="0" smtClean="0"/>
              <a:t>TC</a:t>
            </a:r>
            <a:r>
              <a:rPr lang="zh-TW" altLang="en-US" dirty="0" smtClean="0"/>
              <a:t>大小的因素。</a:t>
            </a:r>
            <a:endParaRPr lang="en-US" altLang="zh-TW"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r>
              <a:rPr lang="en-US" altLang="zh-TW" dirty="0" smtClean="0"/>
              <a:t>—</a:t>
            </a:r>
            <a:r>
              <a:rPr lang="zh-TW" altLang="en-US" dirty="0" smtClean="0"/>
              <a:t>其他影響與未來研究</a:t>
            </a:r>
            <a:endParaRPr lang="zh-TW" altLang="en-US" dirty="0"/>
          </a:p>
        </p:txBody>
      </p:sp>
      <p:sp>
        <p:nvSpPr>
          <p:cNvPr id="3" name="內容版面配置區 2"/>
          <p:cNvSpPr>
            <a:spLocks noGrp="1"/>
          </p:cNvSpPr>
          <p:nvPr>
            <p:ph idx="1"/>
          </p:nvPr>
        </p:nvSpPr>
        <p:spPr>
          <a:xfrm>
            <a:off x="179512" y="1600200"/>
            <a:ext cx="8784976" cy="4997152"/>
          </a:xfrm>
        </p:spPr>
        <p:txBody>
          <a:bodyPr>
            <a:normAutofit fontScale="92500" lnSpcReduction="10000"/>
          </a:bodyPr>
          <a:lstStyle/>
          <a:p>
            <a:r>
              <a:rPr lang="zh-TW" altLang="en-US" dirty="0" smtClean="0"/>
              <a:t>將會與觀測進行比較以校驗本篇文章中的結果。另外外側雨帶的絕熱</a:t>
            </a:r>
            <a:r>
              <a:rPr lang="en-US" altLang="zh-TW" dirty="0" smtClean="0"/>
              <a:t>PV</a:t>
            </a:r>
            <a:r>
              <a:rPr lang="zh-TW" altLang="en-US" dirty="0" smtClean="0"/>
              <a:t>生成也會與觀測進行比較以確定雲微物理及動力過程能夠適當的表現實際情況。</a:t>
            </a:r>
            <a:endParaRPr lang="en-US" altLang="zh-TW" dirty="0" smtClean="0"/>
          </a:p>
          <a:p>
            <a:r>
              <a:rPr lang="zh-TW" altLang="en-US" dirty="0" smtClean="0"/>
              <a:t>尚未研究</a:t>
            </a:r>
            <a:r>
              <a:rPr lang="en-US" altLang="zh-TW" dirty="0" smtClean="0"/>
              <a:t>TC</a:t>
            </a:r>
            <a:r>
              <a:rPr lang="zh-TW" altLang="en-US" dirty="0" smtClean="0"/>
              <a:t>在不同高度下對環境濕度的反應，這對於作業上預報員預測</a:t>
            </a:r>
            <a:r>
              <a:rPr lang="en-US" altLang="zh-TW" dirty="0" smtClean="0"/>
              <a:t>TC</a:t>
            </a:r>
            <a:r>
              <a:rPr lang="zh-TW" altLang="en-US" dirty="0" smtClean="0"/>
              <a:t>的尺寸是相當有用的資訊。</a:t>
            </a:r>
            <a:endParaRPr lang="en-US" altLang="zh-TW" dirty="0" smtClean="0"/>
          </a:p>
          <a:p>
            <a:r>
              <a:rPr lang="zh-TW" altLang="en-US" dirty="0" smtClean="0"/>
              <a:t>或許這研究結果也能用來解釋大西洋的颶風比太平洋來的小的原因，不過還尚待驗證。</a:t>
            </a:r>
            <a:endParaRPr lang="en-US" altLang="zh-TW" dirty="0" smtClean="0"/>
          </a:p>
          <a:p>
            <a:r>
              <a:rPr lang="zh-TW" altLang="en-US" dirty="0" smtClean="0"/>
              <a:t>另外還必須透過觀測資料來定義環境濕度在作業用的參數。</a:t>
            </a:r>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80928"/>
            <a:ext cx="8229600" cy="1143000"/>
          </a:xfrm>
        </p:spPr>
        <p:txBody>
          <a:bodyPr>
            <a:normAutofit/>
          </a:bodyPr>
          <a:lstStyle/>
          <a:p>
            <a:r>
              <a:rPr lang="en-US" altLang="zh-TW" dirty="0" smtClean="0"/>
              <a:t>The end</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endParaRPr lang="zh-TW" altLang="en-US" dirty="0"/>
          </a:p>
        </p:txBody>
      </p:sp>
      <p:sp>
        <p:nvSpPr>
          <p:cNvPr id="3" name="內容版面配置區 2"/>
          <p:cNvSpPr>
            <a:spLocks noGrp="1"/>
          </p:cNvSpPr>
          <p:nvPr>
            <p:ph idx="1"/>
          </p:nvPr>
        </p:nvSpPr>
        <p:spPr>
          <a:xfrm>
            <a:off x="467544" y="4149080"/>
            <a:ext cx="8229600" cy="2376264"/>
          </a:xfrm>
        </p:spPr>
        <p:txBody>
          <a:bodyPr>
            <a:normAutofit fontScale="85000" lnSpcReduction="20000"/>
          </a:bodyPr>
          <a:lstStyle/>
          <a:p>
            <a:r>
              <a:rPr lang="zh-TW" altLang="en-US" dirty="0" smtClean="0"/>
              <a:t>熱帶氣旋常常被觀測到有著不同的尺寸大小，兩個極端的例子如下：</a:t>
            </a:r>
            <a:endParaRPr lang="en-US" altLang="zh-TW" dirty="0" smtClean="0"/>
          </a:p>
          <a:p>
            <a:pPr lvl="1"/>
            <a:r>
              <a:rPr lang="en-US" altLang="zh-TW" dirty="0" smtClean="0"/>
              <a:t>Tip(1979)~1100km</a:t>
            </a:r>
          </a:p>
          <a:p>
            <a:pPr lvl="1"/>
            <a:r>
              <a:rPr lang="en-US" altLang="zh-TW" dirty="0" smtClean="0"/>
              <a:t>Tracy(1974)~50km</a:t>
            </a:r>
            <a:r>
              <a:rPr lang="zh-TW" altLang="en-US" dirty="0" smtClean="0"/>
              <a:t>中心風速接近</a:t>
            </a:r>
            <a:r>
              <a:rPr lang="en-US" altLang="zh-TW" dirty="0" smtClean="0"/>
              <a:t>65m/s</a:t>
            </a:r>
          </a:p>
          <a:p>
            <a:r>
              <a:rPr lang="zh-TW" altLang="en-US" dirty="0" smtClean="0"/>
              <a:t>中心最大風速接近的颱風，由於範圍大小不一樣對於社會民生的影響也不一樣。</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755576" y="1412776"/>
            <a:ext cx="7621885" cy="2626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物理機制</a:t>
            </a:r>
            <a:r>
              <a:rPr lang="en-US" altLang="zh-TW" dirty="0" smtClean="0"/>
              <a:t>—</a:t>
            </a:r>
            <a:r>
              <a:rPr lang="zh-TW" altLang="en-US" dirty="0" smtClean="0"/>
              <a:t>討論</a:t>
            </a:r>
            <a:endParaRPr lang="zh-TW" altLang="en-US" dirty="0"/>
          </a:p>
        </p:txBody>
      </p:sp>
      <p:sp>
        <p:nvSpPr>
          <p:cNvPr id="3" name="內容版面配置區 2"/>
          <p:cNvSpPr>
            <a:spLocks noGrp="1"/>
          </p:cNvSpPr>
          <p:nvPr>
            <p:ph idx="1"/>
          </p:nvPr>
        </p:nvSpPr>
        <p:spPr/>
        <p:txBody>
          <a:bodyPr/>
          <a:lstStyle/>
          <a:p>
            <a:r>
              <a:rPr lang="zh-TW" altLang="en-US" dirty="0" smtClean="0"/>
              <a:t>在本文中可以清楚的看到外為雨帶的強弱及範圍與外圍環境場的濕度有相當大的關係。</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物理機制</a:t>
            </a:r>
            <a:r>
              <a:rPr lang="en-US" altLang="zh-TW" dirty="0" smtClean="0"/>
              <a:t>—</a:t>
            </a:r>
            <a:r>
              <a:rPr lang="zh-TW" altLang="en-US" dirty="0" smtClean="0"/>
              <a:t>討論</a:t>
            </a:r>
            <a:endParaRPr lang="zh-TW" altLang="en-US" dirty="0"/>
          </a:p>
        </p:txBody>
      </p:sp>
      <p:pic>
        <p:nvPicPr>
          <p:cNvPr id="31746" name="Picture 2"/>
          <p:cNvPicPr>
            <a:picLocks noGrp="1" noChangeAspect="1" noChangeArrowheads="1"/>
          </p:cNvPicPr>
          <p:nvPr>
            <p:ph idx="1"/>
          </p:nvPr>
        </p:nvPicPr>
        <p:blipFill>
          <a:blip r:embed="rId2" cstate="print"/>
          <a:srcRect/>
          <a:stretch>
            <a:fillRect/>
          </a:stretch>
        </p:blipFill>
        <p:spPr bwMode="auto">
          <a:xfrm>
            <a:off x="1431419" y="1600200"/>
            <a:ext cx="6308933" cy="513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簡介</a:t>
            </a:r>
            <a:endParaRPr lang="zh-TW" altLang="en-US"/>
          </a:p>
        </p:txBody>
      </p:sp>
      <p:sp>
        <p:nvSpPr>
          <p:cNvPr id="3" name="內容版面配置區 2"/>
          <p:cNvSpPr>
            <a:spLocks noGrp="1"/>
          </p:cNvSpPr>
          <p:nvPr>
            <p:ph idx="1"/>
          </p:nvPr>
        </p:nvSpPr>
        <p:spPr/>
        <p:txBody>
          <a:bodyPr>
            <a:normAutofit fontScale="92500" lnSpcReduction="10000"/>
          </a:bodyPr>
          <a:lstStyle/>
          <a:p>
            <a:r>
              <a:rPr lang="zh-TW" altLang="en-US" dirty="0" smtClean="0"/>
              <a:t>影響熱帶氣旋尺寸的環境與動力因素會與熱帶氣旋的路徑、強度還有影響的預測有所關連。</a:t>
            </a:r>
            <a:endParaRPr lang="en-US" altLang="zh-TW" dirty="0" smtClean="0"/>
          </a:p>
          <a:p>
            <a:r>
              <a:rPr lang="zh-TW" altLang="en-US" dirty="0" smtClean="0"/>
              <a:t>過去許多研究探討了很多因素與熱帶氣旋尺寸之間的關係，但都沒有闡述影響熱帶氣旋尺寸的物理機制。</a:t>
            </a:r>
            <a:endParaRPr lang="en-US" altLang="zh-TW" dirty="0" smtClean="0"/>
          </a:p>
          <a:p>
            <a:r>
              <a:rPr lang="zh-TW" altLang="en-US" dirty="0" smtClean="0"/>
              <a:t>本篇研究主要是想探討環境濕度對於熱帶氣旋週遭風場的影響。</a:t>
            </a:r>
            <a:endParaRPr lang="en-US" altLang="zh-TW" dirty="0" smtClean="0"/>
          </a:p>
          <a:p>
            <a:r>
              <a:rPr lang="zh-TW" altLang="en-US" dirty="0" smtClean="0"/>
              <a:t>作者們假設熱帶氣旋風場的大小與外圍螺旋雨帶的範圍還有強度相關，而螺旋雨帶又與環境相對濕度有所關係。</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研究方法</a:t>
            </a:r>
            <a:r>
              <a:rPr lang="en-US" altLang="zh-TW" dirty="0" smtClean="0"/>
              <a:t>—</a:t>
            </a:r>
            <a:r>
              <a:rPr lang="zh-TW" altLang="en-US" dirty="0" smtClean="0"/>
              <a:t>位渦</a:t>
            </a:r>
            <a:endParaRPr lang="zh-TW" altLang="en-US" dirty="0"/>
          </a:p>
        </p:txBody>
      </p:sp>
      <p:sp>
        <p:nvSpPr>
          <p:cNvPr id="3" name="內容版面配置區 2"/>
          <p:cNvSpPr>
            <a:spLocks noGrp="1"/>
          </p:cNvSpPr>
          <p:nvPr>
            <p:ph idx="1"/>
          </p:nvPr>
        </p:nvSpPr>
        <p:spPr>
          <a:xfrm>
            <a:off x="457200" y="2708920"/>
            <a:ext cx="8229600" cy="3417243"/>
          </a:xfrm>
        </p:spPr>
        <p:txBody>
          <a:bodyPr/>
          <a:lstStyle/>
          <a:p>
            <a:pPr marL="742950" lvl="2" indent="-342900" algn="just">
              <a:buClr>
                <a:schemeClr val="accent1"/>
              </a:buClr>
              <a:buFont typeface="Wingdings 2"/>
              <a:buChar char=""/>
            </a:pPr>
            <a:r>
              <a:rPr lang="zh-TW" altLang="en-US" dirty="0" smtClean="0"/>
              <a:t>其中</a:t>
            </a:r>
            <a:r>
              <a:rPr lang="en-US" altLang="zh-TW" b="1" dirty="0" smtClean="0"/>
              <a:t>y</a:t>
            </a:r>
            <a:r>
              <a:rPr lang="zh-TW" altLang="en-US" dirty="0"/>
              <a:t>是無平流位渦通量</a:t>
            </a:r>
            <a:endParaRPr lang="en-US" altLang="zh-TW" dirty="0"/>
          </a:p>
          <a:p>
            <a:pPr algn="just"/>
            <a:r>
              <a:rPr lang="zh-TW" altLang="en-US" dirty="0" smtClean="0"/>
              <a:t>本研究使用</a:t>
            </a:r>
            <a:r>
              <a:rPr lang="en-US" altLang="zh-TW" dirty="0" err="1" smtClean="0"/>
              <a:t>Lackmann</a:t>
            </a:r>
            <a:r>
              <a:rPr lang="en-US" altLang="zh-TW" dirty="0" smtClean="0"/>
              <a:t>(2002)</a:t>
            </a:r>
            <a:r>
              <a:rPr lang="zh-TW" altLang="en-US" dirty="0" smtClean="0"/>
              <a:t>的定壓位渦趨勢方程式，為了估計雨帶的影響及不對稱特徵，通量項分成了角平均與擾動項兩分量。</a:t>
            </a:r>
            <a:endParaRPr lang="en-US" altLang="zh-TW" dirty="0" smtClean="0"/>
          </a:p>
          <a:p>
            <a:pPr algn="just"/>
            <a:endParaRPr lang="zh-TW"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262921"/>
            <a:ext cx="4800600" cy="704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2132856"/>
            <a:ext cx="3990975"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755576" y="1502863"/>
            <a:ext cx="224353" cy="22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1</a:t>
            </a:r>
            <a:endParaRPr lang="zh-TW" altLang="en-US" dirty="0"/>
          </a:p>
        </p:txBody>
      </p:sp>
      <p:sp>
        <p:nvSpPr>
          <p:cNvPr id="8" name="矩形 7"/>
          <p:cNvSpPr/>
          <p:nvPr/>
        </p:nvSpPr>
        <p:spPr>
          <a:xfrm>
            <a:off x="755575" y="2225160"/>
            <a:ext cx="224353" cy="22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研究方法</a:t>
            </a:r>
            <a:r>
              <a:rPr lang="en-US" altLang="zh-TW" dirty="0" smtClean="0"/>
              <a:t>—</a:t>
            </a:r>
            <a:r>
              <a:rPr lang="zh-TW" altLang="en-US" dirty="0" smtClean="0"/>
              <a:t>假設</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作者們假定熱帶氣旋風場的尺寸大小與環境濕度相關，也就是說與眼牆以外的降雨強度與空間分佈有所關連。</a:t>
            </a:r>
            <a:endParaRPr lang="en-US" altLang="zh-TW" dirty="0" smtClean="0"/>
          </a:p>
          <a:p>
            <a:r>
              <a:rPr lang="zh-TW" altLang="en-US" dirty="0" smtClean="0"/>
              <a:t>環境濕度較乾→外圍降雨下降→外部</a:t>
            </a:r>
            <a:r>
              <a:rPr lang="en-US" altLang="zh-TW" dirty="0" smtClean="0"/>
              <a:t>PV</a:t>
            </a:r>
            <a:r>
              <a:rPr lang="zh-TW" altLang="en-US" dirty="0" smtClean="0"/>
              <a:t>減少→進入內核</a:t>
            </a:r>
            <a:r>
              <a:rPr lang="en-US" altLang="zh-TW" dirty="0" smtClean="0"/>
              <a:t>PV</a:t>
            </a:r>
            <a:r>
              <a:rPr lang="zh-TW" altLang="en-US" dirty="0" smtClean="0"/>
              <a:t>塔的</a:t>
            </a:r>
            <a:r>
              <a:rPr lang="en-US" altLang="zh-TW" dirty="0" smtClean="0"/>
              <a:t>PV</a:t>
            </a:r>
            <a:r>
              <a:rPr lang="zh-TW" altLang="en-US" dirty="0" smtClean="0"/>
              <a:t>減少→較窄的</a:t>
            </a:r>
            <a:r>
              <a:rPr lang="en-US" altLang="zh-TW" dirty="0" smtClean="0"/>
              <a:t>PV</a:t>
            </a:r>
            <a:r>
              <a:rPr lang="zh-TW" altLang="en-US" dirty="0" smtClean="0"/>
              <a:t>塔與較小的最大風速半徑。</a:t>
            </a:r>
            <a:endParaRPr lang="en-US" altLang="zh-TW" dirty="0" smtClean="0"/>
          </a:p>
          <a:p>
            <a:r>
              <a:rPr lang="zh-TW" altLang="en-US" dirty="0" smtClean="0"/>
              <a:t>外圍地區的降雨分佈亦會受到其他系統或是地形的影響，在本研究直觀的測試環境濕度這一方向的假設。</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研究方法</a:t>
            </a:r>
            <a:r>
              <a:rPr lang="en-US" altLang="zh-TW" dirty="0" smtClean="0"/>
              <a:t>—</a:t>
            </a:r>
            <a:r>
              <a:rPr lang="zh-TW" altLang="en-US" dirty="0" smtClean="0"/>
              <a:t>數值實驗</a:t>
            </a:r>
            <a:endParaRPr lang="zh-TW" altLang="en-US" dirty="0"/>
          </a:p>
        </p:txBody>
      </p:sp>
      <p:graphicFrame>
        <p:nvGraphicFramePr>
          <p:cNvPr id="4" name="內容版面配置區 3"/>
          <p:cNvGraphicFramePr>
            <a:graphicFrameLocks noGrp="1"/>
          </p:cNvGraphicFramePr>
          <p:nvPr>
            <p:ph idx="1"/>
          </p:nvPr>
        </p:nvGraphicFramePr>
        <p:xfrm>
          <a:off x="457200" y="1484784"/>
          <a:ext cx="8291264" cy="5090160"/>
        </p:xfrm>
        <a:graphic>
          <a:graphicData uri="http://schemas.openxmlformats.org/drawingml/2006/table">
            <a:tbl>
              <a:tblPr firstRow="1" bandRow="1">
                <a:tableStyleId>{5C22544A-7EE6-4342-B048-85BDC9FD1C3A}</a:tableStyleId>
              </a:tblPr>
              <a:tblGrid>
                <a:gridCol w="1882552"/>
                <a:gridCol w="6408712"/>
              </a:tblGrid>
              <a:tr h="370840">
                <a:tc>
                  <a:txBody>
                    <a:bodyPr/>
                    <a:lstStyle/>
                    <a:p>
                      <a:endParaRPr lang="zh-TW" altLang="en-US" dirty="0"/>
                    </a:p>
                  </a:txBody>
                  <a:tcPr/>
                </a:tc>
                <a:tc>
                  <a:txBody>
                    <a:bodyPr/>
                    <a:lstStyle/>
                    <a:p>
                      <a:r>
                        <a:rPr lang="zh-TW" altLang="en-US" dirty="0" smtClean="0"/>
                        <a:t>理想化實驗</a:t>
                      </a:r>
                      <a:endParaRPr lang="zh-TW" altLang="en-US" dirty="0"/>
                    </a:p>
                  </a:txBody>
                  <a:tcPr/>
                </a:tc>
              </a:tr>
              <a:tr h="370840">
                <a:tc>
                  <a:txBody>
                    <a:bodyPr/>
                    <a:lstStyle/>
                    <a:p>
                      <a:r>
                        <a:rPr lang="zh-TW" altLang="en-US" dirty="0" smtClean="0"/>
                        <a:t>模式</a:t>
                      </a:r>
                      <a:endParaRPr lang="zh-TW" altLang="en-US" dirty="0"/>
                    </a:p>
                  </a:txBody>
                  <a:tcPr/>
                </a:tc>
                <a:tc>
                  <a:txBody>
                    <a:bodyPr/>
                    <a:lstStyle/>
                    <a:p>
                      <a:r>
                        <a:rPr lang="en-US" altLang="zh-TW" dirty="0" smtClean="0"/>
                        <a:t>ARW</a:t>
                      </a:r>
                      <a:r>
                        <a:rPr lang="zh-TW" altLang="en-US" dirty="0" smtClean="0"/>
                        <a:t> </a:t>
                      </a:r>
                      <a:r>
                        <a:rPr lang="en-US" altLang="zh-TW" dirty="0" smtClean="0"/>
                        <a:t>2.2</a:t>
                      </a:r>
                      <a:endParaRPr lang="zh-TW" altLang="en-US" dirty="0"/>
                    </a:p>
                  </a:txBody>
                  <a:tcPr/>
                </a:tc>
              </a:tr>
              <a:tr h="370840">
                <a:tc>
                  <a:txBody>
                    <a:bodyPr/>
                    <a:lstStyle/>
                    <a:p>
                      <a:r>
                        <a:rPr lang="zh-TW" altLang="en-US" dirty="0" smtClean="0"/>
                        <a:t>網格間距</a:t>
                      </a:r>
                      <a:endParaRPr lang="zh-TW" altLang="en-US" dirty="0"/>
                    </a:p>
                  </a:txBody>
                  <a:tcPr anchor="ctr"/>
                </a:tc>
                <a:tc>
                  <a:txBody>
                    <a:bodyPr/>
                    <a:lstStyle/>
                    <a:p>
                      <a:r>
                        <a:rPr lang="en-US" altLang="zh-TW" dirty="0" smtClean="0"/>
                        <a:t>Outer</a:t>
                      </a:r>
                      <a:r>
                        <a:rPr lang="en-US" altLang="zh-TW" baseline="0" dirty="0" smtClean="0"/>
                        <a:t> domain : </a:t>
                      </a:r>
                      <a:r>
                        <a:rPr lang="en-US" altLang="zh-TW" baseline="0" dirty="0" smtClean="0">
                          <a:solidFill>
                            <a:srgbClr val="FF0000"/>
                          </a:solidFill>
                        </a:rPr>
                        <a:t>6</a:t>
                      </a:r>
                      <a:r>
                        <a:rPr lang="en-US" altLang="zh-TW" baseline="0" dirty="0" smtClean="0"/>
                        <a:t>km (400×400 grid points)</a:t>
                      </a:r>
                    </a:p>
                    <a:p>
                      <a:r>
                        <a:rPr lang="en-US" altLang="zh-TW" baseline="0" dirty="0" smtClean="0"/>
                        <a:t>Inner domain(Vortex tracking) : </a:t>
                      </a:r>
                      <a:r>
                        <a:rPr lang="en-US" altLang="zh-TW" baseline="0" dirty="0" smtClean="0">
                          <a:solidFill>
                            <a:srgbClr val="FF0000"/>
                          </a:solidFill>
                        </a:rPr>
                        <a:t>2</a:t>
                      </a:r>
                      <a:r>
                        <a:rPr lang="en-US" altLang="zh-TW" baseline="0" dirty="0" smtClean="0"/>
                        <a:t>km (508×508 grid points)</a:t>
                      </a:r>
                      <a:endParaRPr lang="zh-TW" altLang="en-US" dirty="0"/>
                    </a:p>
                  </a:txBody>
                  <a:tcPr/>
                </a:tc>
              </a:tr>
              <a:tr h="370840">
                <a:tc>
                  <a:txBody>
                    <a:bodyPr/>
                    <a:lstStyle/>
                    <a:p>
                      <a:r>
                        <a:rPr lang="zh-TW" altLang="en-US" dirty="0" smtClean="0"/>
                        <a:t>垂直分層</a:t>
                      </a:r>
                      <a:endParaRPr lang="zh-TW" altLang="en-US" dirty="0"/>
                    </a:p>
                  </a:txBody>
                  <a:tcPr/>
                </a:tc>
                <a:tc>
                  <a:txBody>
                    <a:bodyPr/>
                    <a:lstStyle/>
                    <a:p>
                      <a:r>
                        <a:rPr lang="en-US" altLang="zh-TW" dirty="0" smtClean="0"/>
                        <a:t>47</a:t>
                      </a:r>
                      <a:r>
                        <a:rPr lang="zh-TW" altLang="en-US" dirty="0" smtClean="0"/>
                        <a:t>層，模式頂層</a:t>
                      </a:r>
                      <a:r>
                        <a:rPr lang="en-US" altLang="zh-TW" dirty="0" smtClean="0"/>
                        <a:t>50hPa</a:t>
                      </a:r>
                      <a:endParaRPr lang="zh-TW" altLang="en-US" dirty="0"/>
                    </a:p>
                  </a:txBody>
                  <a:tcPr/>
                </a:tc>
              </a:tr>
              <a:tr h="370840">
                <a:tc>
                  <a:txBody>
                    <a:bodyPr/>
                    <a:lstStyle/>
                    <a:p>
                      <a:r>
                        <a:rPr lang="en-US" altLang="zh-TW" dirty="0" smtClean="0"/>
                        <a:t>Nesting</a:t>
                      </a:r>
                      <a:endParaRPr lang="zh-TW" altLang="en-US" dirty="0"/>
                    </a:p>
                  </a:txBody>
                  <a:tcPr/>
                </a:tc>
                <a:tc>
                  <a:txBody>
                    <a:bodyPr/>
                    <a:lstStyle/>
                    <a:p>
                      <a:r>
                        <a:rPr lang="en-US" altLang="zh-TW" dirty="0" smtClean="0"/>
                        <a:t>One way nesting</a:t>
                      </a:r>
                      <a:endParaRPr lang="zh-TW" altLang="en-US" dirty="0"/>
                    </a:p>
                  </a:txBody>
                  <a:tcPr/>
                </a:tc>
              </a:tr>
              <a:tr h="370840">
                <a:tc>
                  <a:txBody>
                    <a:bodyPr/>
                    <a:lstStyle/>
                    <a:p>
                      <a:r>
                        <a:rPr lang="zh-TW" altLang="en-US" dirty="0" smtClean="0"/>
                        <a:t>雲微物理法</a:t>
                      </a:r>
                      <a:endParaRPr lang="zh-TW" altLang="en-US" dirty="0"/>
                    </a:p>
                  </a:txBody>
                  <a:tcPr/>
                </a:tc>
                <a:tc>
                  <a:txBody>
                    <a:bodyPr/>
                    <a:lstStyle/>
                    <a:p>
                      <a:r>
                        <a:rPr lang="en-US" altLang="zh-TW" dirty="0" smtClean="0"/>
                        <a:t>WSM6</a:t>
                      </a:r>
                      <a:endParaRPr lang="zh-TW" altLang="en-US" dirty="0"/>
                    </a:p>
                  </a:txBody>
                  <a:tcPr/>
                </a:tc>
              </a:tr>
              <a:tr h="370840">
                <a:tc>
                  <a:txBody>
                    <a:bodyPr/>
                    <a:lstStyle/>
                    <a:p>
                      <a:r>
                        <a:rPr lang="zh-TW" altLang="en-US" dirty="0" smtClean="0"/>
                        <a:t>積雲參數化</a:t>
                      </a:r>
                      <a:endParaRPr lang="zh-TW" altLang="en-US" dirty="0"/>
                    </a:p>
                  </a:txBody>
                  <a:tcPr/>
                </a:tc>
                <a:tc>
                  <a:txBody>
                    <a:bodyPr/>
                    <a:lstStyle/>
                    <a:p>
                      <a:r>
                        <a:rPr lang="en-US" altLang="zh-TW" dirty="0" smtClean="0"/>
                        <a:t>None</a:t>
                      </a:r>
                      <a:endParaRPr lang="zh-TW" altLang="en-US" dirty="0"/>
                    </a:p>
                  </a:txBody>
                  <a:tcPr/>
                </a:tc>
              </a:tr>
              <a:tr h="370840">
                <a:tc>
                  <a:txBody>
                    <a:bodyPr/>
                    <a:lstStyle/>
                    <a:p>
                      <a:r>
                        <a:rPr lang="zh-TW" altLang="en-US" dirty="0" smtClean="0"/>
                        <a:t>邊界層參數化</a:t>
                      </a:r>
                      <a:endParaRPr lang="zh-TW" altLang="en-US" dirty="0"/>
                    </a:p>
                  </a:txBody>
                  <a:tcPr/>
                </a:tc>
                <a:tc>
                  <a:txBody>
                    <a:bodyPr/>
                    <a:lstStyle/>
                    <a:p>
                      <a:r>
                        <a:rPr lang="en-US" altLang="zh-TW" dirty="0" smtClean="0"/>
                        <a:t>MYJ</a:t>
                      </a:r>
                      <a:r>
                        <a:rPr lang="zh-TW" altLang="en-US" dirty="0" smtClean="0"/>
                        <a:t> </a:t>
                      </a:r>
                      <a:r>
                        <a:rPr lang="en-US" altLang="zh-TW" dirty="0" smtClean="0"/>
                        <a:t>boundary</a:t>
                      </a:r>
                      <a:r>
                        <a:rPr lang="en-US" altLang="zh-TW" baseline="0" dirty="0" smtClean="0"/>
                        <a:t> layer parameterization</a:t>
                      </a:r>
                      <a:endParaRPr lang="zh-TW" altLang="en-US" dirty="0"/>
                    </a:p>
                  </a:txBody>
                  <a:tcPr/>
                </a:tc>
              </a:tr>
              <a:tr h="370840">
                <a:tc>
                  <a:txBody>
                    <a:bodyPr/>
                    <a:lstStyle/>
                    <a:p>
                      <a:r>
                        <a:rPr lang="zh-TW" altLang="en-US" dirty="0" smtClean="0"/>
                        <a:t>地表層參數化</a:t>
                      </a:r>
                      <a:endParaRPr lang="zh-TW" altLang="en-US" dirty="0"/>
                    </a:p>
                  </a:txBody>
                  <a:tcPr/>
                </a:tc>
                <a:tc>
                  <a:txBody>
                    <a:bodyPr/>
                    <a:lstStyle/>
                    <a:p>
                      <a:r>
                        <a:rPr lang="en-US" altLang="zh-TW" dirty="0" smtClean="0"/>
                        <a:t>MYJ</a:t>
                      </a:r>
                      <a:r>
                        <a:rPr lang="zh-TW" altLang="en-US" dirty="0" smtClean="0"/>
                        <a:t> </a:t>
                      </a:r>
                      <a:r>
                        <a:rPr lang="en-US" altLang="zh-TW" dirty="0" smtClean="0"/>
                        <a:t>surface layer scheme</a:t>
                      </a:r>
                      <a:endParaRPr lang="zh-TW" altLang="en-US" dirty="0"/>
                    </a:p>
                  </a:txBody>
                  <a:tcPr/>
                </a:tc>
              </a:tr>
              <a:tr h="370840">
                <a:tc>
                  <a:txBody>
                    <a:bodyPr/>
                    <a:lstStyle/>
                    <a:p>
                      <a:r>
                        <a:rPr lang="zh-TW" altLang="en-US" dirty="0" smtClean="0"/>
                        <a:t>模擬時間</a:t>
                      </a:r>
                      <a:endParaRPr lang="zh-TW" altLang="en-US" dirty="0"/>
                    </a:p>
                  </a:txBody>
                  <a:tcPr/>
                </a:tc>
                <a:tc>
                  <a:txBody>
                    <a:bodyPr/>
                    <a:lstStyle/>
                    <a:p>
                      <a:r>
                        <a:rPr lang="en-US" altLang="zh-TW" dirty="0" smtClean="0"/>
                        <a:t>10</a:t>
                      </a:r>
                      <a:r>
                        <a:rPr lang="zh-TW" altLang="en-US" dirty="0" smtClean="0"/>
                        <a:t>天</a:t>
                      </a:r>
                      <a:endParaRPr lang="zh-TW" altLang="en-US" dirty="0"/>
                    </a:p>
                  </a:txBody>
                  <a:tcPr/>
                </a:tc>
              </a:tr>
              <a:tr h="370840">
                <a:tc>
                  <a:txBody>
                    <a:bodyPr/>
                    <a:lstStyle/>
                    <a:p>
                      <a:r>
                        <a:rPr lang="zh-TW" altLang="en-US" dirty="0" smtClean="0"/>
                        <a:t>科氏力參數</a:t>
                      </a:r>
                      <a:endParaRPr lang="zh-TW" altLang="en-US" dirty="0"/>
                    </a:p>
                  </a:txBody>
                  <a:tcPr/>
                </a:tc>
                <a:tc>
                  <a:txBody>
                    <a:bodyPr/>
                    <a:lstStyle/>
                    <a:p>
                      <a:r>
                        <a:rPr lang="en-US" altLang="zh-TW" i="1" dirty="0" smtClean="0"/>
                        <a:t>f-</a:t>
                      </a:r>
                      <a:r>
                        <a:rPr lang="en-US" altLang="zh-TW" i="0" dirty="0" smtClean="0"/>
                        <a:t>plane</a:t>
                      </a:r>
                      <a:r>
                        <a:rPr lang="en-US" altLang="zh-TW" i="1" dirty="0" smtClean="0"/>
                        <a:t>,</a:t>
                      </a:r>
                      <a:r>
                        <a:rPr lang="en-US" altLang="zh-TW" i="1" baseline="0" dirty="0" smtClean="0"/>
                        <a:t>   </a:t>
                      </a:r>
                      <a:r>
                        <a:rPr lang="en-US" altLang="zh-TW" i="1" dirty="0" smtClean="0"/>
                        <a:t>f </a:t>
                      </a:r>
                      <a:r>
                        <a:rPr lang="en-US" altLang="zh-TW" dirty="0" smtClean="0"/>
                        <a:t>= 11°</a:t>
                      </a:r>
                      <a:endParaRPr lang="zh-TW" altLang="en-US" dirty="0"/>
                    </a:p>
                  </a:txBody>
                  <a:tcPr/>
                </a:tc>
              </a:tr>
              <a:tr h="370840">
                <a:tc>
                  <a:txBody>
                    <a:bodyPr/>
                    <a:lstStyle/>
                    <a:p>
                      <a:r>
                        <a:rPr lang="zh-TW" altLang="en-US" dirty="0" smtClean="0"/>
                        <a:t>環境溫度與</a:t>
                      </a:r>
                      <a:r>
                        <a:rPr lang="en-US" altLang="zh-TW" dirty="0" smtClean="0"/>
                        <a:t>SST</a:t>
                      </a:r>
                      <a:endParaRPr lang="zh-TW" altLang="en-US" dirty="0"/>
                    </a:p>
                  </a:txBody>
                  <a:tcPr/>
                </a:tc>
                <a:tc>
                  <a:txBody>
                    <a:bodyPr/>
                    <a:lstStyle/>
                    <a:p>
                      <a:r>
                        <a:rPr lang="en-US" altLang="zh-TW" dirty="0" smtClean="0"/>
                        <a:t>8.5°~11°N,</a:t>
                      </a:r>
                      <a:r>
                        <a:rPr lang="zh-TW" altLang="en-US" dirty="0" smtClean="0"/>
                        <a:t> </a:t>
                      </a:r>
                      <a:r>
                        <a:rPr lang="zh-TW" altLang="en-US" baseline="0" dirty="0" smtClean="0"/>
                        <a:t> </a:t>
                      </a:r>
                      <a:r>
                        <a:rPr lang="en-US" altLang="zh-TW" baseline="0" dirty="0" smtClean="0"/>
                        <a:t>40</a:t>
                      </a:r>
                      <a:r>
                        <a:rPr lang="en-US" altLang="zh-TW" dirty="0" smtClean="0"/>
                        <a:t>°~60°W</a:t>
                      </a:r>
                      <a:r>
                        <a:rPr lang="zh-TW" altLang="en-US" dirty="0" smtClean="0"/>
                        <a:t>  </a:t>
                      </a:r>
                      <a:r>
                        <a:rPr lang="en-US" altLang="zh-TW" dirty="0" smtClean="0"/>
                        <a:t>2005</a:t>
                      </a:r>
                      <a:r>
                        <a:rPr lang="zh-TW" altLang="en-US" dirty="0" smtClean="0"/>
                        <a:t>年</a:t>
                      </a:r>
                      <a:r>
                        <a:rPr lang="en-US" altLang="zh-TW" dirty="0" smtClean="0"/>
                        <a:t>9</a:t>
                      </a:r>
                      <a:r>
                        <a:rPr lang="zh-TW" altLang="en-US" dirty="0" smtClean="0"/>
                        <a:t>月的區域平均 </a:t>
                      </a:r>
                      <a:endParaRPr lang="zh-TW" altLang="en-US" dirty="0"/>
                    </a:p>
                  </a:txBody>
                  <a:tcPr/>
                </a:tc>
              </a:tr>
              <a:tr h="370840">
                <a:tc>
                  <a:txBody>
                    <a:bodyPr/>
                    <a:lstStyle/>
                    <a:p>
                      <a:r>
                        <a:rPr lang="en-US" altLang="zh-TW" dirty="0" smtClean="0"/>
                        <a:t>SST</a:t>
                      </a:r>
                      <a:endParaRPr lang="zh-TW" altLang="en-US" dirty="0"/>
                    </a:p>
                  </a:txBody>
                  <a:tcPr/>
                </a:tc>
                <a:tc>
                  <a:txBody>
                    <a:bodyPr/>
                    <a:lstStyle/>
                    <a:p>
                      <a:r>
                        <a:rPr lang="en-US" altLang="zh-TW" dirty="0" smtClean="0"/>
                        <a:t>From Reynolds 0.5° analysis, area average is 29.2℃</a:t>
                      </a:r>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研究方法</a:t>
            </a:r>
            <a:r>
              <a:rPr lang="en-US" altLang="zh-TW" dirty="0" smtClean="0"/>
              <a:t>—</a:t>
            </a:r>
            <a:r>
              <a:rPr lang="zh-TW" altLang="en-US" dirty="0" smtClean="0"/>
              <a:t>數值實驗</a:t>
            </a:r>
            <a:endParaRPr lang="zh-TW" altLang="en-US" dirty="0"/>
          </a:p>
        </p:txBody>
      </p:sp>
      <p:sp>
        <p:nvSpPr>
          <p:cNvPr id="8" name="內容版面配置區 7"/>
          <p:cNvSpPr>
            <a:spLocks noGrp="1"/>
          </p:cNvSpPr>
          <p:nvPr>
            <p:ph sz="half" idx="1"/>
          </p:nvPr>
        </p:nvSpPr>
        <p:spPr>
          <a:xfrm>
            <a:off x="457200" y="1600200"/>
            <a:ext cx="8363272" cy="4781128"/>
          </a:xfrm>
        </p:spPr>
        <p:txBody>
          <a:bodyPr>
            <a:normAutofit fontScale="92500" lnSpcReduction="10000"/>
          </a:bodyPr>
          <a:lstStyle/>
          <a:p>
            <a:r>
              <a:rPr lang="zh-TW" altLang="en-US" dirty="0" smtClean="0"/>
              <a:t>初始渦旋徑向風速分佈</a:t>
            </a:r>
            <a:r>
              <a:rPr lang="en-US" altLang="zh-TW" dirty="0" smtClean="0"/>
              <a:t>(Max. : 20m/s at 50km)</a:t>
            </a:r>
          </a:p>
          <a:p>
            <a:pPr lvl="1"/>
            <a:endParaRPr lang="en-US" altLang="zh-TW" dirty="0" smtClean="0"/>
          </a:p>
          <a:p>
            <a:pPr lvl="1"/>
            <a:endParaRPr lang="en-US" altLang="zh-TW" dirty="0" smtClean="0"/>
          </a:p>
          <a:p>
            <a:r>
              <a:rPr lang="zh-TW" altLang="en-US" dirty="0" smtClean="0"/>
              <a:t>初始渦旋垂直結構</a:t>
            </a:r>
            <a:endParaRPr lang="en-US" altLang="zh-TW" dirty="0" smtClean="0"/>
          </a:p>
          <a:p>
            <a:pPr lvl="1"/>
            <a:endParaRPr lang="en-US" altLang="zh-TW" dirty="0" smtClean="0"/>
          </a:p>
          <a:p>
            <a:pPr lvl="1"/>
            <a:endParaRPr lang="en-US" altLang="zh-TW" dirty="0" smtClean="0"/>
          </a:p>
          <a:p>
            <a:pPr lvl="1"/>
            <a:r>
              <a:rPr lang="en-US" altLang="zh-TW" dirty="0"/>
              <a:t>P</a:t>
            </a:r>
            <a:r>
              <a:rPr lang="en-US" altLang="zh-TW" baseline="-25000" dirty="0"/>
              <a:t>m</a:t>
            </a:r>
            <a:r>
              <a:rPr lang="en-US" altLang="zh-TW" dirty="0"/>
              <a:t>= 850hPa</a:t>
            </a:r>
          </a:p>
          <a:p>
            <a:r>
              <a:rPr lang="zh-TW" altLang="en-US" dirty="0" smtClean="0"/>
              <a:t>透過不同的環境相對濕度共分四組實驗</a:t>
            </a:r>
            <a:endParaRPr lang="en-US" altLang="zh-TW" dirty="0" smtClean="0"/>
          </a:p>
          <a:p>
            <a:pPr lvl="1"/>
            <a:r>
              <a:rPr lang="en-US" altLang="zh-TW" dirty="0" smtClean="0">
                <a:solidFill>
                  <a:srgbClr val="FF0000"/>
                </a:solidFill>
              </a:rPr>
              <a:t>20</a:t>
            </a:r>
            <a:r>
              <a:rPr lang="en-US" altLang="zh-TW" dirty="0" smtClean="0"/>
              <a:t>RH</a:t>
            </a:r>
            <a:r>
              <a:rPr lang="zh-TW" altLang="en-US" dirty="0" smtClean="0"/>
              <a:t>、</a:t>
            </a:r>
            <a:r>
              <a:rPr lang="en-US" altLang="zh-TW" dirty="0" smtClean="0">
                <a:solidFill>
                  <a:srgbClr val="FF0000"/>
                </a:solidFill>
              </a:rPr>
              <a:t>40</a:t>
            </a:r>
            <a:r>
              <a:rPr lang="en-US" altLang="zh-TW" dirty="0" smtClean="0"/>
              <a:t>RH</a:t>
            </a:r>
            <a:r>
              <a:rPr lang="zh-TW" altLang="en-US" dirty="0" smtClean="0"/>
              <a:t>、</a:t>
            </a:r>
            <a:r>
              <a:rPr lang="en-US" altLang="zh-TW" dirty="0" smtClean="0">
                <a:solidFill>
                  <a:srgbClr val="FF0000"/>
                </a:solidFill>
              </a:rPr>
              <a:t>60</a:t>
            </a:r>
            <a:r>
              <a:rPr lang="en-US" altLang="zh-TW" dirty="0" smtClean="0"/>
              <a:t>RH</a:t>
            </a:r>
            <a:r>
              <a:rPr lang="zh-TW" altLang="en-US" dirty="0" smtClean="0"/>
              <a:t>、</a:t>
            </a:r>
            <a:r>
              <a:rPr lang="en-US" altLang="zh-TW" dirty="0" smtClean="0">
                <a:solidFill>
                  <a:srgbClr val="FF0000"/>
                </a:solidFill>
              </a:rPr>
              <a:t>80</a:t>
            </a:r>
            <a:r>
              <a:rPr lang="en-US" altLang="zh-TW" dirty="0" smtClean="0"/>
              <a:t>RH</a:t>
            </a:r>
          </a:p>
          <a:p>
            <a:r>
              <a:rPr lang="zh-TW" altLang="en-US" dirty="0" smtClean="0"/>
              <a:t>數字部分代表了距中心</a:t>
            </a:r>
            <a:r>
              <a:rPr lang="en-US" altLang="zh-TW" dirty="0" smtClean="0"/>
              <a:t>150km</a:t>
            </a:r>
            <a:r>
              <a:rPr lang="zh-TW" altLang="en-US" dirty="0" smtClean="0"/>
              <a:t>以外的相對濕度。</a:t>
            </a:r>
            <a:endParaRPr lang="en-US" altLang="zh-TW" dirty="0" smtClean="0"/>
          </a:p>
          <a:p>
            <a:r>
              <a:rPr lang="zh-TW" altLang="en-US" dirty="0" smtClean="0"/>
              <a:t>在</a:t>
            </a:r>
            <a:r>
              <a:rPr lang="en-US" altLang="zh-TW" dirty="0" smtClean="0"/>
              <a:t>100km</a:t>
            </a:r>
            <a:r>
              <a:rPr lang="zh-TW" altLang="en-US" dirty="0" smtClean="0"/>
              <a:t>內維持</a:t>
            </a:r>
            <a:r>
              <a:rPr lang="en-US" altLang="zh-TW" dirty="0" smtClean="0"/>
              <a:t>80%</a:t>
            </a:r>
            <a:r>
              <a:rPr lang="zh-TW" altLang="en-US" dirty="0" smtClean="0"/>
              <a:t>，</a:t>
            </a:r>
            <a:r>
              <a:rPr lang="en-US" altLang="zh-TW" dirty="0" smtClean="0"/>
              <a:t>100~150km</a:t>
            </a:r>
            <a:r>
              <a:rPr lang="zh-TW" altLang="en-US" dirty="0" smtClean="0"/>
              <a:t>之間線性遞減至與</a:t>
            </a:r>
            <a:r>
              <a:rPr lang="en-US" altLang="zh-TW" dirty="0" smtClean="0"/>
              <a:t>150km</a:t>
            </a:r>
            <a:r>
              <a:rPr lang="zh-TW" altLang="en-US" dirty="0" smtClean="0"/>
              <a:t>外的相對濕度相同。</a:t>
            </a:r>
            <a:endParaRPr lang="en-US" altLang="zh-TW" dirty="0" smtClean="0"/>
          </a:p>
        </p:txBody>
      </p:sp>
      <p:pic>
        <p:nvPicPr>
          <p:cNvPr id="1027" name="Picture 3"/>
          <p:cNvPicPr>
            <a:picLocks noChangeAspect="1" noChangeArrowheads="1"/>
          </p:cNvPicPr>
          <p:nvPr/>
        </p:nvPicPr>
        <p:blipFill>
          <a:blip r:embed="rId3" cstate="print"/>
          <a:srcRect/>
          <a:stretch>
            <a:fillRect/>
          </a:stretch>
        </p:blipFill>
        <p:spPr bwMode="auto">
          <a:xfrm>
            <a:off x="1979712" y="2047503"/>
            <a:ext cx="4124325" cy="733425"/>
          </a:xfrm>
          <a:prstGeom prst="rect">
            <a:avLst/>
          </a:prstGeom>
          <a:noFill/>
          <a:ln w="9525">
            <a:noFill/>
            <a:miter lim="800000"/>
            <a:headEnd/>
            <a:tailEnd/>
          </a:ln>
        </p:spPr>
      </p:pic>
      <p:graphicFrame>
        <p:nvGraphicFramePr>
          <p:cNvPr id="12" name="內容版面配置區 11"/>
          <p:cNvGraphicFramePr>
            <a:graphicFrameLocks noGrp="1" noChangeAspect="1"/>
          </p:cNvGraphicFramePr>
          <p:nvPr>
            <p:ph sz="half" idx="2"/>
          </p:nvPr>
        </p:nvGraphicFramePr>
        <p:xfrm>
          <a:off x="6156176" y="2297559"/>
          <a:ext cx="997859" cy="339353"/>
        </p:xfrm>
        <a:graphic>
          <a:graphicData uri="http://schemas.openxmlformats.org/presentationml/2006/ole">
            <p:oleObj spid="_x0000_s1067" name="方程式" r:id="rId4" imgW="596641" imgH="203112" progId="Equation.3">
              <p:embed/>
            </p:oleObj>
          </a:graphicData>
        </a:graphic>
      </p:graphicFrame>
      <p:pic>
        <p:nvPicPr>
          <p:cNvPr id="1029" name="Picture 5"/>
          <p:cNvPicPr>
            <a:picLocks noChangeAspect="1" noChangeArrowheads="1"/>
          </p:cNvPicPr>
          <p:nvPr/>
        </p:nvPicPr>
        <p:blipFill>
          <a:blip r:embed="rId5" cstate="print"/>
          <a:srcRect/>
          <a:stretch>
            <a:fillRect/>
          </a:stretch>
        </p:blipFill>
        <p:spPr bwMode="auto">
          <a:xfrm>
            <a:off x="1967111" y="3209156"/>
            <a:ext cx="2028825"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043608" y="1340768"/>
            <a:ext cx="6986324" cy="5344376"/>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尺寸</a:t>
            </a:r>
            <a:endParaRPr lang="zh-TW" altLang="en-US" dirty="0"/>
          </a:p>
        </p:txBody>
      </p:sp>
      <p:sp>
        <p:nvSpPr>
          <p:cNvPr id="3" name="圓角矩形 2"/>
          <p:cNvSpPr/>
          <p:nvPr/>
        </p:nvSpPr>
        <p:spPr>
          <a:xfrm>
            <a:off x="2699792" y="2854139"/>
            <a:ext cx="3744416" cy="1654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t>四種實驗結果在眼牆區域都有很高的回波值</a:t>
            </a:r>
            <a:r>
              <a:rPr lang="en-US" altLang="zh-TW" dirty="0" smtClean="0"/>
              <a:t>(&gt;55dbz)</a:t>
            </a:r>
            <a:r>
              <a:rPr lang="zh-TW" altLang="en-US" dirty="0" smtClean="0"/>
              <a:t>，不過很明顯的可以發現</a:t>
            </a:r>
            <a:r>
              <a:rPr lang="en-US" altLang="zh-TW" dirty="0" smtClean="0"/>
              <a:t>80RH</a:t>
            </a:r>
            <a:r>
              <a:rPr lang="zh-TW" altLang="en-US" dirty="0" smtClean="0"/>
              <a:t>外圍雨帶發展的較其他三者旺盛許多。</a:t>
            </a:r>
            <a:r>
              <a:rPr lang="zh-TW" altLang="en-US" dirty="0"/>
              <a:t>並且有著較大的眼</a:t>
            </a:r>
            <a:r>
              <a:rPr lang="zh-TW" altLang="en-US" dirty="0" smtClean="0"/>
              <a:t>與較寬的眼牆。</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3274</TotalTime>
  <Words>2128</Words>
  <Application>Microsoft Office PowerPoint</Application>
  <PresentationFormat>如螢幕大小 (4:3)</PresentationFormat>
  <Paragraphs>143</Paragraphs>
  <Slides>31</Slides>
  <Notes>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31</vt:i4>
      </vt:variant>
    </vt:vector>
  </HeadingPairs>
  <TitlesOfParts>
    <vt:vector size="33" baseType="lpstr">
      <vt:lpstr>龍騰四海</vt:lpstr>
      <vt:lpstr>方程式</vt:lpstr>
      <vt:lpstr>Influence of Environmental Humidity on Tropical Cyclone Size</vt:lpstr>
      <vt:lpstr>大綱</vt:lpstr>
      <vt:lpstr>簡介</vt:lpstr>
      <vt:lpstr>簡介</vt:lpstr>
      <vt:lpstr>研究方法—位渦</vt:lpstr>
      <vt:lpstr>研究方法—假設</vt:lpstr>
      <vt:lpstr>研究方法—數值實驗</vt:lpstr>
      <vt:lpstr>研究方法—數值實驗</vt:lpstr>
      <vt:lpstr>模擬結果—尺寸</vt:lpstr>
      <vt:lpstr>模擬結果—尺寸</vt:lpstr>
      <vt:lpstr>模擬結果—尺寸</vt:lpstr>
      <vt:lpstr>模擬結果—尺寸</vt:lpstr>
      <vt:lpstr>模擬結果—尺寸</vt:lpstr>
      <vt:lpstr>模擬結果—強度</vt:lpstr>
      <vt:lpstr>物理機制—位渦診斷分析</vt:lpstr>
      <vt:lpstr>物理機制—位渦診斷分析</vt:lpstr>
      <vt:lpstr>物理機制—位渦診斷分析</vt:lpstr>
      <vt:lpstr>物理機制—位渦診斷分析</vt:lpstr>
      <vt:lpstr>物理機制—位渦診斷分析</vt:lpstr>
      <vt:lpstr>物理機制—位渦診斷分析</vt:lpstr>
      <vt:lpstr>位渦塔成長以及眼與風場的擴展</vt:lpstr>
      <vt:lpstr>位渦塔成長以及眼與風場的擴展</vt:lpstr>
      <vt:lpstr>位渦塔成長以及眼與風場的擴展</vt:lpstr>
      <vt:lpstr>物理機制—螺旋雨帶</vt:lpstr>
      <vt:lpstr>物理機制—螺旋雨帶</vt:lpstr>
      <vt:lpstr>物理機制—螺旋雨帶</vt:lpstr>
      <vt:lpstr>結論—主要結果</vt:lpstr>
      <vt:lpstr>結論—其他影響與未來研究</vt:lpstr>
      <vt:lpstr>The end</vt:lpstr>
      <vt:lpstr>物理機制—討論</vt:lpstr>
      <vt:lpstr>物理機制—討論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of Environmental Humidity on Tropical Cyclone Size</dc:title>
  <dc:creator>weiwilliam</dc:creator>
  <cp:lastModifiedBy>weiwilliam</cp:lastModifiedBy>
  <cp:revision>237</cp:revision>
  <dcterms:created xsi:type="dcterms:W3CDTF">2010-12-09T06:36:38Z</dcterms:created>
  <dcterms:modified xsi:type="dcterms:W3CDTF">2011-01-04T01:53:33Z</dcterms:modified>
</cp:coreProperties>
</file>