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7"/>
  </p:notesMasterIdLst>
  <p:sldIdLst>
    <p:sldId id="256" r:id="rId2"/>
    <p:sldId id="270" r:id="rId3"/>
    <p:sldId id="257" r:id="rId4"/>
    <p:sldId id="301" r:id="rId5"/>
    <p:sldId id="259" r:id="rId6"/>
    <p:sldId id="262" r:id="rId7"/>
    <p:sldId id="261" r:id="rId8"/>
    <p:sldId id="287" r:id="rId9"/>
    <p:sldId id="285" r:id="rId10"/>
    <p:sldId id="288" r:id="rId11"/>
    <p:sldId id="290" r:id="rId12"/>
    <p:sldId id="286" r:id="rId13"/>
    <p:sldId id="292" r:id="rId14"/>
    <p:sldId id="293" r:id="rId15"/>
    <p:sldId id="294" r:id="rId16"/>
    <p:sldId id="295" r:id="rId17"/>
    <p:sldId id="296" r:id="rId18"/>
    <p:sldId id="297" r:id="rId19"/>
    <p:sldId id="298" r:id="rId20"/>
    <p:sldId id="299" r:id="rId21"/>
    <p:sldId id="300" r:id="rId22"/>
    <p:sldId id="284" r:id="rId23"/>
    <p:sldId id="283" r:id="rId24"/>
    <p:sldId id="258" r:id="rId25"/>
    <p:sldId id="289" r:id="rId26"/>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7FF"/>
    <a:srgbClr val="00FF00"/>
    <a:srgbClr val="48FF07"/>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5" autoAdjust="0"/>
  </p:normalViewPr>
  <p:slideViewPr>
    <p:cSldViewPr>
      <p:cViewPr>
        <p:scale>
          <a:sx n="70" d="100"/>
          <a:sy n="70" d="100"/>
        </p:scale>
        <p:origin x="-1488" y="-414"/>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B5215-13B3-4F46-BDF8-29F648FF59BF}" type="datetimeFigureOut">
              <a:rPr lang="zh-TW" altLang="en-US" smtClean="0"/>
              <a:pPr/>
              <a:t>2010/12/22</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FD7EB-D277-40E3-B046-113A502BAAF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這眼牆替換與傳統的眼牆替換過程不同</a:t>
            </a:r>
            <a:endParaRPr lang="en-US" altLang="zh-TW" dirty="0" smtClean="0"/>
          </a:p>
          <a:p>
            <a:r>
              <a:rPr lang="zh-TW" altLang="en-US" dirty="0" smtClean="0"/>
              <a:t>但這種現象並沒有被詳細探討過</a:t>
            </a:r>
            <a:endParaRPr lang="en-US" altLang="zh-TW" dirty="0" smtClean="0"/>
          </a:p>
          <a:p>
            <a:r>
              <a:rPr lang="zh-TW" altLang="en-US" dirty="0" smtClean="0"/>
              <a:t>當颱風遇上的地形水平尺度與內核尺度差不多時，就會發生類似的現象</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非絕熱加熱</a:t>
            </a:r>
            <a:r>
              <a:rPr lang="zh-TW" altLang="en-US" smtClean="0"/>
              <a:t>貢獻主要在</a:t>
            </a:r>
            <a:r>
              <a:rPr lang="zh-TW" altLang="en-US" dirty="0" smtClean="0"/>
              <a:t>眼牆外產生高</a:t>
            </a:r>
            <a:r>
              <a:rPr lang="en-US" altLang="zh-TW" dirty="0" smtClean="0"/>
              <a:t>PV(</a:t>
            </a:r>
            <a:r>
              <a:rPr lang="zh-TW" altLang="en-US" dirty="0" smtClean="0"/>
              <a:t>尤其是在低層</a:t>
            </a:r>
            <a:r>
              <a:rPr lang="en-US" altLang="zh-TW" dirty="0" smtClean="0"/>
              <a:t>)</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15</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非絕熱加熱為在低對流層中產生高</a:t>
            </a:r>
            <a:r>
              <a:rPr lang="en-US" altLang="zh-TW" dirty="0" smtClean="0"/>
              <a:t>PV</a:t>
            </a:r>
            <a:r>
              <a:rPr lang="zh-TW" altLang="en-US" dirty="0" smtClean="0"/>
              <a:t>的主要貢獻</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16</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中心的高位渦移向邊緣內側，並與其他</a:t>
            </a:r>
            <a:r>
              <a:rPr lang="en-US" altLang="zh-TW" dirty="0" smtClean="0"/>
              <a:t>PV Patch</a:t>
            </a:r>
            <a:r>
              <a:rPr lang="zh-TW" altLang="en-US" dirty="0" smtClean="0"/>
              <a:t>一起氣旋式移動，在</a:t>
            </a:r>
            <a:r>
              <a:rPr lang="en-US" altLang="zh-TW" dirty="0" smtClean="0"/>
              <a:t>9hr</a:t>
            </a:r>
            <a:r>
              <a:rPr lang="zh-TW" altLang="en-US" dirty="0" smtClean="0"/>
              <a:t>時消失</a:t>
            </a:r>
            <a:endParaRPr lang="en-US" altLang="zh-TW" dirty="0" smtClean="0"/>
          </a:p>
          <a:p>
            <a:r>
              <a:rPr lang="zh-TW" altLang="en-US" dirty="0" smtClean="0"/>
              <a:t>壓力變化為</a:t>
            </a:r>
            <a:r>
              <a:rPr lang="en-US" altLang="zh-TW" dirty="0" smtClean="0"/>
              <a:t>962-971</a:t>
            </a:r>
            <a:r>
              <a:rPr lang="zh-TW" altLang="en-US" dirty="0" smtClean="0"/>
              <a:t> </a:t>
            </a:r>
            <a:r>
              <a:rPr lang="en-US" altLang="zh-TW" dirty="0" err="1" smtClean="0"/>
              <a:t>hPa</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18</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快速消散</a:t>
            </a:r>
            <a:endParaRPr lang="en-US" altLang="zh-TW" dirty="0" smtClean="0"/>
          </a:p>
          <a:p>
            <a:r>
              <a:rPr lang="zh-TW" altLang="en-US" dirty="0" smtClean="0"/>
              <a:t>壓力變化為</a:t>
            </a:r>
            <a:r>
              <a:rPr lang="en-US" altLang="zh-TW" dirty="0" smtClean="0"/>
              <a:t>962-991</a:t>
            </a:r>
            <a:r>
              <a:rPr lang="en-US" altLang="zh-TW" baseline="0" dirty="0" smtClean="0"/>
              <a:t> </a:t>
            </a:r>
            <a:r>
              <a:rPr lang="en-US" altLang="zh-TW" baseline="0" dirty="0" err="1" smtClean="0"/>
              <a:t>hPa</a:t>
            </a:r>
            <a:endParaRPr lang="en-US" altLang="zh-TW" baseline="0" dirty="0" smtClean="0"/>
          </a:p>
          <a:p>
            <a:r>
              <a:rPr lang="zh-TW" altLang="en-US" baseline="0" dirty="0" smtClean="0"/>
              <a:t>小結：少了凝結潛熱釋放，則眼牆無法維持，而</a:t>
            </a:r>
            <a:r>
              <a:rPr lang="en-US" altLang="zh-TW" baseline="0" dirty="0" smtClean="0"/>
              <a:t>PBL</a:t>
            </a:r>
            <a:r>
              <a:rPr lang="zh-TW" altLang="en-US" baseline="0" dirty="0" smtClean="0"/>
              <a:t>的摩擦是主要的</a:t>
            </a:r>
            <a:r>
              <a:rPr lang="en-US" altLang="zh-TW" baseline="0" dirty="0" err="1" smtClean="0"/>
              <a:t>pv</a:t>
            </a:r>
            <a:r>
              <a:rPr lang="en-US" altLang="zh-TW" baseline="0" dirty="0" smtClean="0"/>
              <a:t> sink</a:t>
            </a:r>
            <a:r>
              <a:rPr lang="zh-TW" altLang="en-US" baseline="0" dirty="0" smtClean="0"/>
              <a:t>，會加強混合</a:t>
            </a:r>
            <a:endParaRPr lang="en-US" altLang="zh-TW" baseline="0"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19</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有了潛熱，位渦環可以維持一段時間，中心位渦同樣有繞行現象</a:t>
            </a:r>
            <a:endParaRPr lang="en-US" altLang="zh-TW" dirty="0" smtClean="0"/>
          </a:p>
          <a:p>
            <a:r>
              <a:rPr lang="zh-TW" altLang="en-US" dirty="0" smtClean="0"/>
              <a:t>拿掉了</a:t>
            </a:r>
            <a:r>
              <a:rPr lang="en-US" altLang="zh-TW" dirty="0" err="1" smtClean="0"/>
              <a:t>Sfc</a:t>
            </a:r>
            <a:r>
              <a:rPr lang="en-US" altLang="zh-TW" dirty="0" smtClean="0"/>
              <a:t>. Heat flux</a:t>
            </a:r>
            <a:r>
              <a:rPr lang="zh-TW" altLang="en-US" dirty="0" smtClean="0"/>
              <a:t>後，雖然有潛熱，但是來自海面的貢獻不如</a:t>
            </a:r>
            <a:r>
              <a:rPr lang="en-US" altLang="zh-TW" dirty="0" smtClean="0"/>
              <a:t>CTL</a:t>
            </a:r>
            <a:r>
              <a:rPr lang="zh-TW" altLang="en-US" dirty="0" smtClean="0"/>
              <a:t>那麼多，故非絕熱加熱仍然比</a:t>
            </a:r>
            <a:r>
              <a:rPr lang="en-US" altLang="zh-TW" dirty="0" smtClean="0"/>
              <a:t>CTL</a:t>
            </a:r>
            <a:r>
              <a:rPr lang="zh-TW" altLang="en-US" dirty="0" smtClean="0"/>
              <a:t>的小</a:t>
            </a:r>
            <a:endParaRPr lang="en-US" altLang="zh-TW" dirty="0" smtClean="0"/>
          </a:p>
          <a:p>
            <a:r>
              <a:rPr lang="zh-TW" altLang="en-US" dirty="0" smtClean="0"/>
              <a:t>此時非絕熱加熱作用主要與自低對流層中大尺度水汽輻合的水汽供應有關</a:t>
            </a:r>
            <a:endParaRPr lang="en-US" altLang="zh-TW" dirty="0" smtClean="0"/>
          </a:p>
          <a:p>
            <a:r>
              <a:rPr lang="zh-TW" altLang="en-US" dirty="0" smtClean="0"/>
              <a:t>壓力變化為</a:t>
            </a:r>
            <a:r>
              <a:rPr lang="en-US" altLang="zh-TW" dirty="0" smtClean="0"/>
              <a:t>962-973</a:t>
            </a:r>
            <a:r>
              <a:rPr lang="en-US" altLang="zh-TW" baseline="0" dirty="0" smtClean="0"/>
              <a:t>hPa</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20</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沒有摩擦耗散，強度較強</a:t>
            </a:r>
            <a:endParaRPr lang="en-US" altLang="zh-TW" dirty="0" smtClean="0"/>
          </a:p>
          <a:p>
            <a:r>
              <a:rPr lang="zh-TW" altLang="en-US" dirty="0" smtClean="0"/>
              <a:t>與</a:t>
            </a:r>
            <a:r>
              <a:rPr lang="en-US" altLang="zh-TW" dirty="0" smtClean="0"/>
              <a:t>CTL</a:t>
            </a:r>
            <a:r>
              <a:rPr lang="zh-TW" altLang="en-US" dirty="0" smtClean="0"/>
              <a:t>相比，摩擦效應會讓環狀的眼牆位渦變窄，摩擦對眼牆的低層輻合有影響（摩擦扮演著抽拉作用的角色）</a:t>
            </a:r>
            <a:endParaRPr lang="en-US" altLang="zh-TW" dirty="0" smtClean="0"/>
          </a:p>
          <a:p>
            <a:r>
              <a:rPr lang="zh-TW" altLang="en-US" dirty="0" smtClean="0"/>
              <a:t>壓力變化為</a:t>
            </a:r>
            <a:r>
              <a:rPr lang="en-US" altLang="zh-TW" dirty="0" smtClean="0"/>
              <a:t>962-952</a:t>
            </a:r>
            <a:r>
              <a:rPr lang="en-US" altLang="zh-TW" baseline="0" dirty="0" smtClean="0"/>
              <a:t>hPa</a:t>
            </a:r>
          </a:p>
          <a:p>
            <a:r>
              <a:rPr lang="zh-TW" altLang="en-US" baseline="0" dirty="0" smtClean="0"/>
              <a:t>區段小結：摩擦、潛熱都是重要影響。沒有水汽或是沒有地表熱通量時，就會有單極結構出現</a:t>
            </a:r>
            <a:endParaRPr lang="en-US" altLang="zh-TW" baseline="0"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21</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內眼牆消散是由於登陸後地表水汽通量、熱通量的減少</a:t>
            </a:r>
            <a:r>
              <a:rPr lang="zh-TW" altLang="en-US" dirty="0"/>
              <a:t>（而非因外眼</a:t>
            </a:r>
            <a:r>
              <a:rPr lang="zh-TW" altLang="en-US" dirty="0" smtClean="0"/>
              <a:t>牆造成的截斷效應）</a:t>
            </a:r>
            <a:endParaRPr lang="en-US" altLang="zh-TW" dirty="0" smtClean="0"/>
          </a:p>
          <a:p>
            <a:r>
              <a:rPr lang="zh-TW" altLang="en-US" dirty="0" smtClean="0"/>
              <a:t>外眼牆是由外雨帶增強而來，呂宋島的地形也有激發對流之作用（也有加速內眼牆消散）</a:t>
            </a:r>
            <a:endParaRPr lang="en-US" altLang="zh-TW" dirty="0" smtClean="0"/>
          </a:p>
          <a:p>
            <a:r>
              <a:rPr lang="zh-TW" altLang="en-US" dirty="0" smtClean="0"/>
              <a:t>若位渦生成率大於平流率，那麼位渦環就可以維持</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22</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bg1"/>
                </a:solidFill>
              </a:rPr>
              <a:t>眼牆發展是個很複雜的過程</a:t>
            </a:r>
            <a:endParaRPr lang="en-US" altLang="zh-TW" dirty="0" smtClean="0">
              <a:solidFill>
                <a:schemeClr val="bg1"/>
              </a:solidFill>
            </a:endParaRPr>
          </a:p>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bg1"/>
                </a:solidFill>
              </a:rPr>
              <a:t>針對登陸颱風有許多研究，但多半都是針對臺灣地形的影響</a:t>
            </a:r>
            <a:endParaRPr lang="en-US" altLang="zh-TW"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rPr>
              <a:t>B&amp;B</a:t>
            </a:r>
            <a:r>
              <a:rPr lang="zh-TW" altLang="en-US" dirty="0" smtClean="0">
                <a:solidFill>
                  <a:schemeClr val="bg1"/>
                </a:solidFill>
              </a:rPr>
              <a:t>為第一個研究菲律賓群島對颱風的影響</a:t>
            </a:r>
            <a:endParaRPr lang="en-US" altLang="zh-TW" dirty="0" smtClean="0">
              <a:solidFill>
                <a:schemeClr val="bg1"/>
              </a:solidFill>
            </a:endParaRPr>
          </a:p>
          <a:p>
            <a:r>
              <a:rPr lang="zh-TW" altLang="en-US" dirty="0" smtClean="0"/>
              <a:t>本篇是延續</a:t>
            </a:r>
            <a:r>
              <a:rPr lang="en-US" altLang="zh-TW" dirty="0" smtClean="0"/>
              <a:t>Wu</a:t>
            </a:r>
            <a:r>
              <a:rPr lang="zh-TW" altLang="en-US" dirty="0" smtClean="0"/>
              <a:t>的研究</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Bogus:</a:t>
            </a:r>
            <a:r>
              <a:rPr lang="en-US" altLang="zh-TW" baseline="0" dirty="0" smtClean="0"/>
              <a:t> </a:t>
            </a:r>
            <a:r>
              <a:rPr lang="en-US" altLang="zh-TW" baseline="0" dirty="0" err="1" smtClean="0"/>
              <a:t>Rankine</a:t>
            </a:r>
            <a:r>
              <a:rPr lang="en-US" altLang="zh-TW" baseline="0" dirty="0" smtClean="0"/>
              <a:t> Vortex </a:t>
            </a:r>
            <a:r>
              <a:rPr lang="en-US" altLang="zh-TW" baseline="0" dirty="0" err="1" smtClean="0"/>
              <a:t>bogusing</a:t>
            </a:r>
            <a:r>
              <a:rPr lang="zh-TW" altLang="en-US" baseline="0" dirty="0" smtClean="0"/>
              <a:t>，前文中有讓他</a:t>
            </a:r>
            <a:r>
              <a:rPr lang="en-US" altLang="zh-TW" baseline="0" dirty="0" smtClean="0"/>
              <a:t>spin-up</a:t>
            </a:r>
            <a:r>
              <a:rPr lang="zh-TW" altLang="en-US" baseline="0" dirty="0" smtClean="0"/>
              <a:t>到強度與</a:t>
            </a:r>
            <a:r>
              <a:rPr lang="en-US" altLang="zh-TW" baseline="0" dirty="0" smtClean="0"/>
              <a:t>JTWC</a:t>
            </a:r>
            <a:r>
              <a:rPr lang="zh-TW" altLang="en-US" baseline="0" dirty="0" smtClean="0"/>
              <a:t>類似之後再放回去觀測位置</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為了節省計算資源，僅前三者模擬</a:t>
            </a:r>
            <a:r>
              <a:rPr lang="en-US" altLang="zh-TW" dirty="0" smtClean="0"/>
              <a:t>0-72hr</a:t>
            </a:r>
            <a:r>
              <a:rPr lang="zh-TW" altLang="en-US" dirty="0" smtClean="0"/>
              <a:t>，後四種僅模擬</a:t>
            </a:r>
            <a:r>
              <a:rPr lang="en-US" altLang="zh-TW" dirty="0" smtClean="0"/>
              <a:t>54-72hr</a:t>
            </a:r>
            <a:r>
              <a:rPr lang="zh-TW" altLang="en-US" dirty="0" smtClean="0"/>
              <a:t>（來自</a:t>
            </a:r>
            <a:r>
              <a:rPr lang="en-US" altLang="zh-TW" dirty="0" smtClean="0"/>
              <a:t>CTL 54h</a:t>
            </a:r>
            <a:r>
              <a:rPr lang="zh-TW" altLang="en-US" dirty="0" smtClean="0"/>
              <a:t>之資料）</a:t>
            </a:r>
            <a:endParaRPr lang="en-US" altLang="zh-TW" dirty="0" smtClean="0"/>
          </a:p>
          <a:p>
            <a:r>
              <a:rPr lang="en-US" altLang="zh-TW" dirty="0" smtClean="0"/>
              <a:t>DFL-Dry</a:t>
            </a:r>
            <a:r>
              <a:rPr lang="en-US" altLang="zh-TW" baseline="0" dirty="0" smtClean="0"/>
              <a:t> &amp; Frictionless (No PBL, No MP)</a:t>
            </a:r>
          </a:p>
          <a:p>
            <a:r>
              <a:rPr lang="en-US" altLang="zh-TW" baseline="0" dirty="0" smtClean="0"/>
              <a:t>DRY-Dry (No MP)</a:t>
            </a:r>
          </a:p>
          <a:p>
            <a:r>
              <a:rPr lang="en-US" altLang="zh-TW" baseline="0" dirty="0" smtClean="0"/>
              <a:t>NHF-No Heat Flux</a:t>
            </a:r>
          </a:p>
          <a:p>
            <a:r>
              <a:rPr lang="en-US" altLang="zh-TW" baseline="0" dirty="0" smtClean="0"/>
              <a:t>FL- No PBL</a:t>
            </a:r>
          </a:p>
          <a:p>
            <a:r>
              <a:rPr lang="zh-TW" altLang="en-US" baseline="0" dirty="0" smtClean="0"/>
              <a:t>由於修改了這些設定其實可能跟</a:t>
            </a:r>
            <a:r>
              <a:rPr lang="en-US" altLang="zh-TW" baseline="0" dirty="0" smtClean="0"/>
              <a:t>CTL</a:t>
            </a:r>
            <a:r>
              <a:rPr lang="zh-TW" altLang="en-US" baseline="0" dirty="0" smtClean="0"/>
              <a:t>的初始、邊界條件牴觸，雖然影響不大，故要小心解釋結果</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三個模擬一開始偏北</a:t>
            </a:r>
            <a:r>
              <a:rPr lang="en-US" altLang="zh-TW" dirty="0" smtClean="0"/>
              <a:t>(24hr)</a:t>
            </a:r>
            <a:r>
              <a:rPr lang="zh-TW" altLang="en-US" dirty="0" smtClean="0"/>
              <a:t>後來偏東</a:t>
            </a:r>
            <a:r>
              <a:rPr lang="en-US" altLang="zh-TW" dirty="0" smtClean="0"/>
              <a:t>(48hr)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NLT</a:t>
            </a:r>
            <a:r>
              <a:rPr lang="zh-TW" altLang="en-US" dirty="0" smtClean="0"/>
              <a:t>的</a:t>
            </a:r>
            <a:r>
              <a:rPr lang="en-US" altLang="zh-TW" dirty="0" smtClean="0"/>
              <a:t>MSLP</a:t>
            </a:r>
            <a:r>
              <a:rPr lang="zh-TW" altLang="en-US" dirty="0" smtClean="0"/>
              <a:t>較接近</a:t>
            </a:r>
            <a:r>
              <a:rPr lang="en-US" altLang="zh-TW" dirty="0" smtClean="0"/>
              <a:t>CWB</a:t>
            </a:r>
            <a:r>
              <a:rPr lang="zh-TW" altLang="en-US" dirty="0" smtClean="0"/>
              <a:t>，一開始</a:t>
            </a:r>
            <a:r>
              <a:rPr lang="en-US" altLang="zh-TW" dirty="0" smtClean="0"/>
              <a:t>CTL</a:t>
            </a:r>
            <a:r>
              <a:rPr lang="zh-TW" altLang="en-US" dirty="0" smtClean="0"/>
              <a:t>、</a:t>
            </a:r>
            <a:r>
              <a:rPr lang="en-US" altLang="zh-TW" dirty="0" smtClean="0"/>
              <a:t>NLT</a:t>
            </a:r>
            <a:r>
              <a:rPr lang="zh-TW" altLang="en-US" dirty="0" smtClean="0"/>
              <a:t>都</a:t>
            </a:r>
            <a:r>
              <a:rPr lang="en-US" altLang="zh-TW" dirty="0" smtClean="0"/>
              <a:t>ok</a:t>
            </a:r>
            <a:r>
              <a:rPr lang="zh-TW" altLang="en-US" dirty="0" smtClean="0"/>
              <a:t>，從</a:t>
            </a:r>
            <a:r>
              <a:rPr lang="en-US" altLang="zh-TW" dirty="0" smtClean="0"/>
              <a:t>MSLP</a:t>
            </a:r>
            <a:r>
              <a:rPr lang="zh-TW" altLang="en-US" dirty="0" smtClean="0"/>
              <a:t>，</a:t>
            </a:r>
            <a:r>
              <a:rPr lang="en-US" altLang="zh-TW" dirty="0" smtClean="0"/>
              <a:t>SEA</a:t>
            </a:r>
            <a:r>
              <a:rPr lang="zh-TW" altLang="en-US" dirty="0" smtClean="0"/>
              <a:t>跟其他比較可看出</a:t>
            </a:r>
            <a:r>
              <a:rPr lang="zh-TW" altLang="en-US" dirty="0" smtClean="0">
                <a:solidFill>
                  <a:srgbClr val="FF0000"/>
                </a:solidFill>
              </a:rPr>
              <a:t>海面通量影響甚鉅</a:t>
            </a:r>
            <a:endParaRPr lang="en-US" altLang="zh-TW" dirty="0" smtClean="0"/>
          </a:p>
          <a:p>
            <a:r>
              <a:rPr lang="en-US" altLang="zh-TW" dirty="0" smtClean="0"/>
              <a:t>CTL</a:t>
            </a:r>
            <a:r>
              <a:rPr lang="zh-TW" altLang="en-US" dirty="0" smtClean="0"/>
              <a:t>與</a:t>
            </a:r>
            <a:r>
              <a:rPr lang="en-US" altLang="zh-TW" dirty="0" smtClean="0"/>
              <a:t>NLT</a:t>
            </a:r>
            <a:r>
              <a:rPr lang="zh-TW" altLang="en-US" dirty="0" smtClean="0"/>
              <a:t>的比較也顯示地形之破壞作用</a:t>
            </a:r>
            <a:endParaRPr lang="en-US" altLang="zh-TW" dirty="0" smtClean="0"/>
          </a:p>
          <a:p>
            <a:r>
              <a:rPr lang="zh-TW" altLang="en-US" dirty="0" smtClean="0"/>
              <a:t>有地形的存在會導致登陸後眼牆外對流較早被激發</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CTL</a:t>
            </a:r>
            <a:r>
              <a:rPr lang="zh-TW" altLang="en-US" dirty="0" smtClean="0"/>
              <a:t>在登陸前眼牆有收縮的狀況，可能是因為地形造成的（因為</a:t>
            </a:r>
            <a:r>
              <a:rPr lang="en-US" altLang="zh-TW" dirty="0" smtClean="0"/>
              <a:t>NLT</a:t>
            </a:r>
            <a:r>
              <a:rPr lang="zh-TW" altLang="en-US" dirty="0" smtClean="0"/>
              <a:t>中無此現象）</a:t>
            </a:r>
            <a:endParaRPr lang="en-US" altLang="zh-TW" dirty="0" smtClean="0"/>
          </a:p>
          <a:p>
            <a:r>
              <a:rPr lang="en-US" altLang="zh-TW" dirty="0" smtClean="0"/>
              <a:t>NLT</a:t>
            </a:r>
            <a:r>
              <a:rPr lang="zh-TW" altLang="en-US" dirty="0" smtClean="0"/>
              <a:t>舊眼牆消散現象類似於</a:t>
            </a:r>
            <a:r>
              <a:rPr lang="en-US" altLang="zh-TW" dirty="0" smtClean="0"/>
              <a:t>CTL</a:t>
            </a:r>
            <a:r>
              <a:rPr lang="zh-TW" altLang="en-US" dirty="0" smtClean="0"/>
              <a:t>，但是他的新眼牆半徑較小</a:t>
            </a:r>
            <a:endParaRPr lang="en-US" altLang="zh-TW" dirty="0" smtClean="0"/>
          </a:p>
          <a:p>
            <a:r>
              <a:rPr lang="zh-TW" altLang="en-US" dirty="0" smtClean="0"/>
              <a:t>新眼牆的生成與外雨帶有關，地形有助於外雨帶的對流發展，使</a:t>
            </a:r>
            <a:r>
              <a:rPr lang="en-US" altLang="zh-TW" dirty="0" smtClean="0"/>
              <a:t>CTL</a:t>
            </a:r>
            <a:r>
              <a:rPr lang="zh-TW" altLang="en-US" dirty="0" smtClean="0"/>
              <a:t>新眼牆形成較快（後面會看到）</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西側由於地形造成對流加強，使得新眼牆較早形成</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Luzon</a:t>
            </a:r>
            <a:r>
              <a:rPr lang="zh-TW" altLang="en-US" dirty="0" smtClean="0"/>
              <a:t>的山加速了原眼牆的消散，並促使新眼牆生成</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地表摩擦以及減少的地面可感熱通量、潛熱通量都會致使陸地上眼牆位渦結構的破壞</a:t>
            </a:r>
            <a:endParaRPr lang="en-US" altLang="zh-TW" dirty="0" smtClean="0"/>
          </a:p>
          <a:p>
            <a:r>
              <a:rPr lang="en-US" altLang="zh-TW" dirty="0" smtClean="0"/>
              <a:t>CTL</a:t>
            </a:r>
            <a:r>
              <a:rPr lang="zh-TW" altLang="en-US" dirty="0" smtClean="0"/>
              <a:t>在登陸前中心也有出現高</a:t>
            </a:r>
            <a:r>
              <a:rPr lang="en-US" altLang="zh-TW" dirty="0" err="1" smtClean="0"/>
              <a:t>pv</a:t>
            </a:r>
            <a:r>
              <a:rPr lang="zh-TW" altLang="en-US" dirty="0" smtClean="0"/>
              <a:t>，登陸後先減弱的是對流造成的</a:t>
            </a:r>
            <a:r>
              <a:rPr lang="en-US" altLang="zh-TW" dirty="0" smtClean="0"/>
              <a:t>PV</a:t>
            </a:r>
            <a:r>
              <a:rPr lang="zh-TW" altLang="en-US" dirty="0" smtClean="0"/>
              <a:t>環</a:t>
            </a:r>
            <a:endParaRPr lang="en-US" altLang="zh-TW" dirty="0" smtClean="0"/>
          </a:p>
          <a:p>
            <a:r>
              <a:rPr lang="zh-TW" altLang="en-US" dirty="0" smtClean="0"/>
              <a:t>當新眼牆形成（在海上）時，出現多邊形眼牆，以及波狀結構</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9"/>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9"/>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27542"/>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6000" b="-16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37DDA7E-8821-4FFD-BD73-5C8A4927B37D}" type="datetimeFigureOut">
              <a:rPr lang="zh-TW" altLang="en-US" smtClean="0"/>
              <a:pPr/>
              <a:t>2010/12/22</a:t>
            </a:fld>
            <a:endParaRPr lang="zh-TW" altLang="en-US"/>
          </a:p>
        </p:txBody>
      </p:sp>
      <p:sp>
        <p:nvSpPr>
          <p:cNvPr id="5" name="頁尾版面配置區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C26B826-2400-416C-B836-22A23D7B4AB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b="1" smtClean="0">
                <a:solidFill>
                  <a:srgbClr val="FFFF00"/>
                </a:solidFill>
                <a:latin typeface="微軟正黑體" pitchFamily="34" charset="-120"/>
                <a:ea typeface="微軟正黑體" pitchFamily="34" charset="-120"/>
              </a:rPr>
              <a:t>利用數值模擬研究登陸颱風之眼牆發展</a:t>
            </a:r>
            <a:endParaRPr lang="zh-TW" altLang="en-US" b="1" dirty="0">
              <a:solidFill>
                <a:srgbClr val="FFFF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899592" y="3238500"/>
            <a:ext cx="7632848" cy="1460500"/>
          </a:xfrm>
        </p:spPr>
        <p:txBody>
          <a:bodyPr>
            <a:normAutofit fontScale="77500" lnSpcReduction="20000"/>
          </a:bodyPr>
          <a:lstStyle/>
          <a:p>
            <a:pPr algn="l"/>
            <a:r>
              <a:rPr lang="en-US" altLang="zh-TW" smtClean="0">
                <a:solidFill>
                  <a:schemeClr val="bg1"/>
                </a:solidFill>
                <a:latin typeface="Calibri" pitchFamily="34" charset="0"/>
                <a:cs typeface="Calibri" pitchFamily="34" charset="0"/>
              </a:rPr>
              <a:t>Wu, C.-C., H.-J. Cheng, Y. Wang, and K.-H. Chou, 2009: </a:t>
            </a:r>
            <a:r>
              <a:rPr lang="zh-TW" altLang="en-US" smtClean="0">
                <a:solidFill>
                  <a:schemeClr val="bg1"/>
                </a:solidFill>
                <a:latin typeface="Calibri" pitchFamily="34" charset="0"/>
                <a:cs typeface="Calibri" pitchFamily="34" charset="0"/>
              </a:rPr>
              <a:t>　　</a:t>
            </a:r>
            <a:endParaRPr lang="en-US" altLang="zh-TW" smtClean="0">
              <a:solidFill>
                <a:schemeClr val="bg1"/>
              </a:solidFill>
              <a:latin typeface="Calibri" pitchFamily="34" charset="0"/>
              <a:cs typeface="Calibri" pitchFamily="34" charset="0"/>
            </a:endParaRPr>
          </a:p>
          <a:p>
            <a:pPr algn="l"/>
            <a:r>
              <a:rPr lang="zh-TW" altLang="en-US" smtClean="0">
                <a:solidFill>
                  <a:schemeClr val="bg1"/>
                </a:solidFill>
                <a:latin typeface="Calibri" pitchFamily="34" charset="0"/>
                <a:cs typeface="Calibri" pitchFamily="34" charset="0"/>
              </a:rPr>
              <a:t>　　</a:t>
            </a:r>
            <a:r>
              <a:rPr lang="en-US" altLang="zh-TW" smtClean="0">
                <a:solidFill>
                  <a:schemeClr val="bg1"/>
                </a:solidFill>
                <a:latin typeface="Calibri" pitchFamily="34" charset="0"/>
                <a:cs typeface="Calibri" pitchFamily="34" charset="0"/>
              </a:rPr>
              <a:t>A numerical investigation of the eyewall evolution in </a:t>
            </a:r>
          </a:p>
          <a:p>
            <a:pPr algn="l"/>
            <a:r>
              <a:rPr lang="zh-TW" altLang="en-US" smtClean="0">
                <a:solidFill>
                  <a:schemeClr val="bg1"/>
                </a:solidFill>
                <a:latin typeface="Calibri" pitchFamily="34" charset="0"/>
                <a:cs typeface="Calibri" pitchFamily="34" charset="0"/>
              </a:rPr>
              <a:t>　　</a:t>
            </a:r>
            <a:r>
              <a:rPr lang="en-US" altLang="zh-TW" smtClean="0">
                <a:solidFill>
                  <a:schemeClr val="bg1"/>
                </a:solidFill>
                <a:latin typeface="Calibri" pitchFamily="34" charset="0"/>
                <a:cs typeface="Calibri" pitchFamily="34" charset="0"/>
              </a:rPr>
              <a:t>a landfalling typhoon. </a:t>
            </a:r>
            <a:r>
              <a:rPr lang="en-US" altLang="zh-TW" i="1" smtClean="0">
                <a:solidFill>
                  <a:schemeClr val="bg1"/>
                </a:solidFill>
                <a:latin typeface="Calibri" pitchFamily="34" charset="0"/>
                <a:cs typeface="Calibri" pitchFamily="34" charset="0"/>
              </a:rPr>
              <a:t>Mon. Wea. Rev.</a:t>
            </a:r>
            <a:r>
              <a:rPr lang="en-US" altLang="zh-TW" smtClean="0">
                <a:solidFill>
                  <a:schemeClr val="bg1"/>
                </a:solidFill>
                <a:latin typeface="Calibri" pitchFamily="34" charset="0"/>
                <a:cs typeface="Calibri" pitchFamily="34" charset="0"/>
              </a:rPr>
              <a:t>, </a:t>
            </a:r>
            <a:r>
              <a:rPr lang="en-US" altLang="zh-TW" b="1" smtClean="0">
                <a:solidFill>
                  <a:schemeClr val="bg1"/>
                </a:solidFill>
                <a:latin typeface="Calibri" pitchFamily="34" charset="0"/>
                <a:cs typeface="Calibri" pitchFamily="34" charset="0"/>
              </a:rPr>
              <a:t>137</a:t>
            </a:r>
            <a:r>
              <a:rPr lang="en-US" altLang="zh-TW" smtClean="0">
                <a:solidFill>
                  <a:schemeClr val="bg1"/>
                </a:solidFill>
                <a:latin typeface="Calibri" pitchFamily="34" charset="0"/>
                <a:cs typeface="Calibri" pitchFamily="34" charset="0"/>
              </a:rPr>
              <a:t>, 21–40.</a:t>
            </a:r>
            <a:endParaRPr lang="zh-TW" altLang="en-US" dirty="0">
              <a:solidFill>
                <a:schemeClr val="bg1"/>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模擬結果 </a:t>
            </a:r>
            <a:r>
              <a:rPr lang="en-US" altLang="zh-TW" dirty="0" smtClean="0">
                <a:solidFill>
                  <a:srgbClr val="FFFF00"/>
                </a:solidFill>
              </a:rPr>
              <a:t>- CTL</a:t>
            </a:r>
            <a:endParaRPr lang="zh-TW" altLang="en-US" dirty="0"/>
          </a:p>
        </p:txBody>
      </p:sp>
      <p:pic>
        <p:nvPicPr>
          <p:cNvPr id="7" name="內容版面配置區 6" descr="Latent-Sensible.gif"/>
          <p:cNvPicPr>
            <a:picLocks noGrp="1" noChangeAspect="1"/>
          </p:cNvPicPr>
          <p:nvPr>
            <p:ph type="pic" idx="1"/>
          </p:nvPr>
        </p:nvPicPr>
        <p:blipFill>
          <a:blip r:embed="rId3" cstate="print"/>
          <a:stretch>
            <a:fillRect/>
          </a:stretch>
        </p:blipFill>
        <p:spPr>
          <a:xfrm>
            <a:off x="107504" y="680095"/>
            <a:ext cx="8119596" cy="3545557"/>
          </a:xfrm>
          <a:prstGeom prst="rect">
            <a:avLst/>
          </a:prstGeom>
          <a:noFill/>
          <a:ln>
            <a:noFill/>
          </a:ln>
        </p:spPr>
      </p:pic>
      <p:sp>
        <p:nvSpPr>
          <p:cNvPr id="9" name="文字版面配置區 8"/>
          <p:cNvSpPr>
            <a:spLocks noGrp="1"/>
          </p:cNvSpPr>
          <p:nvPr>
            <p:ph type="body" sz="half" idx="2"/>
          </p:nvPr>
        </p:nvSpPr>
        <p:spPr>
          <a:xfrm>
            <a:off x="21600" y="5202000"/>
            <a:ext cx="5486400" cy="670718"/>
          </a:xfrm>
        </p:spPr>
        <p:txBody>
          <a:bodyPr/>
          <a:lstStyle/>
          <a:p>
            <a:r>
              <a:rPr lang="zh-TW" altLang="en-US" sz="1600" dirty="0" smtClean="0">
                <a:solidFill>
                  <a:schemeClr val="bg1"/>
                </a:solidFill>
              </a:rPr>
              <a:t>地表潛熱、可感熱通量</a:t>
            </a:r>
          </a:p>
          <a:p>
            <a:endParaRPr lang="zh-TW" altLang="en-US" dirty="0"/>
          </a:p>
        </p:txBody>
      </p:sp>
      <p:grpSp>
        <p:nvGrpSpPr>
          <p:cNvPr id="6" name="群組 5"/>
          <p:cNvGrpSpPr/>
          <p:nvPr/>
        </p:nvGrpSpPr>
        <p:grpSpPr>
          <a:xfrm>
            <a:off x="10044608" y="-382860"/>
            <a:ext cx="7776864" cy="6447656"/>
            <a:chOff x="-2412776" y="1849388"/>
            <a:chExt cx="7776864" cy="6447656"/>
          </a:xfrm>
        </p:grpSpPr>
        <p:pic>
          <p:nvPicPr>
            <p:cNvPr id="29698" name="Picture 2"/>
            <p:cNvPicPr>
              <a:picLocks noChangeAspect="1" noChangeArrowheads="1"/>
            </p:cNvPicPr>
            <p:nvPr/>
          </p:nvPicPr>
          <p:blipFill>
            <a:blip r:embed="rId4" cstate="print"/>
            <a:srcRect/>
            <a:stretch>
              <a:fillRect/>
            </a:stretch>
          </p:blipFill>
          <p:spPr bwMode="auto">
            <a:xfrm>
              <a:off x="-2412776" y="2353444"/>
              <a:ext cx="7772400" cy="5943600"/>
            </a:xfrm>
            <a:prstGeom prst="rect">
              <a:avLst/>
            </a:prstGeom>
            <a:noFill/>
            <a:ln w="9525">
              <a:noFill/>
              <a:miter lim="800000"/>
              <a:headEnd/>
              <a:tailEnd/>
            </a:ln>
          </p:spPr>
        </p:pic>
        <p:sp>
          <p:nvSpPr>
            <p:cNvPr id="5" name="文字方塊 4"/>
            <p:cNvSpPr txBox="1"/>
            <p:nvPr/>
          </p:nvSpPr>
          <p:spPr>
            <a:xfrm>
              <a:off x="-2412776" y="1849388"/>
              <a:ext cx="7776864" cy="523220"/>
            </a:xfrm>
            <a:prstGeom prst="rect">
              <a:avLst/>
            </a:prstGeom>
            <a:solidFill>
              <a:schemeClr val="bg1"/>
            </a:solidFill>
          </p:spPr>
          <p:txBody>
            <a:bodyPr wrap="square" rtlCol="0">
              <a:spAutoFit/>
            </a:bodyPr>
            <a:lstStyle/>
            <a:p>
              <a:r>
                <a:rPr lang="en-US" altLang="zh-TW" sz="2800" dirty="0" err="1" smtClean="0">
                  <a:solidFill>
                    <a:srgbClr val="FF0000"/>
                  </a:solidFill>
                </a:rPr>
                <a:t>θe</a:t>
              </a:r>
              <a:endParaRPr lang="zh-TW" altLang="en-US" sz="2800" dirty="0">
                <a:solidFill>
                  <a:srgbClr val="FF0000"/>
                </a:solidFill>
              </a:endParaRPr>
            </a:p>
          </p:txBody>
        </p:sp>
      </p:grpSp>
      <p:grpSp>
        <p:nvGrpSpPr>
          <p:cNvPr id="12" name="群組 11"/>
          <p:cNvGrpSpPr/>
          <p:nvPr/>
        </p:nvGrpSpPr>
        <p:grpSpPr>
          <a:xfrm>
            <a:off x="8388424" y="697260"/>
            <a:ext cx="571813" cy="3528392"/>
            <a:chOff x="8028384" y="0"/>
            <a:chExt cx="914400" cy="6346909"/>
          </a:xfrm>
        </p:grpSpPr>
        <p:pic>
          <p:nvPicPr>
            <p:cNvPr id="27651" name="Picture 3"/>
            <p:cNvPicPr>
              <a:picLocks noChangeAspect="1" noChangeArrowheads="1"/>
            </p:cNvPicPr>
            <p:nvPr/>
          </p:nvPicPr>
          <p:blipFill>
            <a:blip r:embed="rId5" cstate="print"/>
            <a:srcRect t="2779" r="9085"/>
            <a:stretch>
              <a:fillRect/>
            </a:stretch>
          </p:blipFill>
          <p:spPr bwMode="auto">
            <a:xfrm>
              <a:off x="8029013" y="3160564"/>
              <a:ext cx="911408" cy="3186345"/>
            </a:xfrm>
            <a:prstGeom prst="rect">
              <a:avLst/>
            </a:prstGeom>
            <a:noFill/>
            <a:ln w="9525">
              <a:noFill/>
              <a:miter lim="800000"/>
              <a:headEnd/>
              <a:tailEnd/>
            </a:ln>
          </p:spPr>
        </p:pic>
        <p:pic>
          <p:nvPicPr>
            <p:cNvPr id="27650" name="Picture 2"/>
            <p:cNvPicPr>
              <a:picLocks noChangeAspect="1" noChangeArrowheads="1"/>
            </p:cNvPicPr>
            <p:nvPr/>
          </p:nvPicPr>
          <p:blipFill>
            <a:blip r:embed="rId6" cstate="print"/>
            <a:srcRect b="26901"/>
            <a:stretch>
              <a:fillRect/>
            </a:stretch>
          </p:blipFill>
          <p:spPr bwMode="auto">
            <a:xfrm>
              <a:off x="8028384" y="0"/>
              <a:ext cx="914400" cy="3913030"/>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位渦分析</a:t>
            </a:r>
            <a:endParaRPr lang="zh-TW" altLang="en-US" dirty="0"/>
          </a:p>
        </p:txBody>
      </p:sp>
      <p:sp>
        <p:nvSpPr>
          <p:cNvPr id="6" name="文字版面配置區 5"/>
          <p:cNvSpPr>
            <a:spLocks noGrp="1"/>
          </p:cNvSpPr>
          <p:nvPr>
            <p:ph type="body" idx="1"/>
          </p:nvPr>
        </p:nvSpPr>
        <p:spPr/>
        <p:txBody>
          <a:bodyPr/>
          <a:lstStyle/>
          <a:p>
            <a:endParaRPr lang="zh-TW" altLang="en-US"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位渦分析</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bg1"/>
                </a:solidFill>
              </a:rPr>
              <a:t>採用</a:t>
            </a:r>
            <a:r>
              <a:rPr lang="en-US" altLang="zh-TW" dirty="0" err="1" smtClean="0">
                <a:solidFill>
                  <a:schemeClr val="bg1"/>
                </a:solidFill>
              </a:rPr>
              <a:t>Ertel‘s</a:t>
            </a:r>
            <a:r>
              <a:rPr lang="en-US" altLang="zh-TW" dirty="0" smtClean="0">
                <a:solidFill>
                  <a:schemeClr val="bg1"/>
                </a:solidFill>
              </a:rPr>
              <a:t> PV                  </a:t>
            </a:r>
            <a:r>
              <a:rPr lang="zh-TW" altLang="en-US" dirty="0" smtClean="0">
                <a:solidFill>
                  <a:schemeClr val="bg1"/>
                </a:solidFill>
              </a:rPr>
              <a:t>配合：</a:t>
            </a:r>
            <a:endParaRPr lang="en-US" altLang="zh-TW" dirty="0" smtClean="0">
              <a:solidFill>
                <a:schemeClr val="bg1"/>
              </a:solidFill>
            </a:endParaRPr>
          </a:p>
          <a:p>
            <a:pPr lvl="1"/>
            <a:r>
              <a:rPr lang="zh-TW" altLang="en-US" dirty="0" smtClean="0">
                <a:solidFill>
                  <a:schemeClr val="bg1"/>
                </a:solidFill>
              </a:rPr>
              <a:t>靜力方程</a:t>
            </a:r>
            <a:endParaRPr lang="en-US" altLang="zh-TW" dirty="0" smtClean="0">
              <a:solidFill>
                <a:schemeClr val="bg1"/>
              </a:solidFill>
            </a:endParaRPr>
          </a:p>
          <a:p>
            <a:pPr lvl="1"/>
            <a:r>
              <a:rPr lang="zh-TW" altLang="en-US" dirty="0" smtClean="0">
                <a:solidFill>
                  <a:schemeClr val="bg1"/>
                </a:solidFill>
              </a:rPr>
              <a:t>球面座標</a:t>
            </a:r>
            <a:endParaRPr lang="en-US" altLang="zh-TW" dirty="0" smtClean="0">
              <a:solidFill>
                <a:schemeClr val="bg1"/>
              </a:solidFill>
            </a:endParaRPr>
          </a:p>
          <a:p>
            <a:pPr lvl="1"/>
            <a:r>
              <a:rPr lang="zh-TW" altLang="en-US" dirty="0" smtClean="0">
                <a:solidFill>
                  <a:schemeClr val="bg1"/>
                </a:solidFill>
              </a:rPr>
              <a:t>忽略垂直速度的水平梯度</a:t>
            </a:r>
            <a:endParaRPr lang="zh-TW" altLang="en-US" dirty="0">
              <a:solidFill>
                <a:schemeClr val="bg1"/>
              </a:solidFill>
            </a:endParaRPr>
          </a:p>
        </p:txBody>
      </p:sp>
      <p:graphicFrame>
        <p:nvGraphicFramePr>
          <p:cNvPr id="4" name="物件 3"/>
          <p:cNvGraphicFramePr>
            <a:graphicFrameLocks noChangeAspect="1"/>
          </p:cNvGraphicFramePr>
          <p:nvPr/>
        </p:nvGraphicFramePr>
        <p:xfrm>
          <a:off x="2483768" y="3721596"/>
          <a:ext cx="4479925" cy="669925"/>
        </p:xfrm>
        <a:graphic>
          <a:graphicData uri="http://schemas.openxmlformats.org/presentationml/2006/ole">
            <p:oleObj spid="_x0000_s29698" name="方程式" r:id="rId3" imgW="2806560" imgH="419040" progId="Equation.3">
              <p:embed/>
            </p:oleObj>
          </a:graphicData>
        </a:graphic>
      </p:graphicFrame>
      <p:graphicFrame>
        <p:nvGraphicFramePr>
          <p:cNvPr id="5" name="物件 4"/>
          <p:cNvGraphicFramePr>
            <a:graphicFrameLocks noChangeAspect="1"/>
          </p:cNvGraphicFramePr>
          <p:nvPr/>
        </p:nvGraphicFramePr>
        <p:xfrm>
          <a:off x="7164288" y="2641476"/>
          <a:ext cx="1141413" cy="387350"/>
        </p:xfrm>
        <a:graphic>
          <a:graphicData uri="http://schemas.openxmlformats.org/presentationml/2006/ole">
            <p:oleObj spid="_x0000_s29699" name="方程式" r:id="rId4" imgW="711000" imgH="241200" progId="Equation.3">
              <p:embed/>
            </p:oleObj>
          </a:graphicData>
        </a:graphic>
      </p:graphicFrame>
      <p:graphicFrame>
        <p:nvGraphicFramePr>
          <p:cNvPr id="29700" name="Object 4"/>
          <p:cNvGraphicFramePr>
            <a:graphicFrameLocks noChangeAspect="1"/>
          </p:cNvGraphicFramePr>
          <p:nvPr/>
        </p:nvGraphicFramePr>
        <p:xfrm>
          <a:off x="7164288" y="3145532"/>
          <a:ext cx="1590675" cy="407988"/>
        </p:xfrm>
        <a:graphic>
          <a:graphicData uri="http://schemas.openxmlformats.org/presentationml/2006/ole">
            <p:oleObj spid="_x0000_s29700" name="方程式" r:id="rId5" imgW="990360" imgH="253800" progId="Equation.3">
              <p:embed/>
            </p:oleObj>
          </a:graphicData>
        </a:graphic>
      </p:graphicFrame>
      <p:graphicFrame>
        <p:nvGraphicFramePr>
          <p:cNvPr id="29704" name="Object 8"/>
          <p:cNvGraphicFramePr>
            <a:graphicFrameLocks noChangeAspect="1"/>
          </p:cNvGraphicFramePr>
          <p:nvPr/>
        </p:nvGraphicFramePr>
        <p:xfrm>
          <a:off x="3563888" y="1326654"/>
          <a:ext cx="1277938" cy="666750"/>
        </p:xfrm>
        <a:graphic>
          <a:graphicData uri="http://schemas.openxmlformats.org/presentationml/2006/ole">
            <p:oleObj spid="_x0000_s29704" name="方程式" r:id="rId6" imgW="799920" imgH="419040" progId="Equation.3">
              <p:embed/>
            </p:oleObj>
          </a:graphicData>
        </a:graphic>
      </p:graphicFrame>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模擬結果</a:t>
            </a:r>
            <a:r>
              <a:rPr lang="en-US" altLang="zh-TW" dirty="0" smtClean="0">
                <a:solidFill>
                  <a:srgbClr val="FFFF00"/>
                </a:solidFill>
              </a:rPr>
              <a:t>- CTL vs. NLT</a:t>
            </a:r>
            <a:endParaRPr lang="zh-TW" altLang="en-US" dirty="0"/>
          </a:p>
        </p:txBody>
      </p:sp>
      <p:pic>
        <p:nvPicPr>
          <p:cNvPr id="7" name="內容版面配置區 6" descr="Latent-Sensible.gif"/>
          <p:cNvPicPr>
            <a:picLocks noGrp="1" noChangeAspect="1"/>
          </p:cNvPicPr>
          <p:nvPr>
            <p:ph type="pic" idx="1"/>
          </p:nvPr>
        </p:nvPicPr>
        <p:blipFill>
          <a:blip r:embed="rId3" cstate="print"/>
          <a:stretch>
            <a:fillRect/>
          </a:stretch>
        </p:blipFill>
        <p:spPr>
          <a:xfrm>
            <a:off x="247153" y="680095"/>
            <a:ext cx="7840298" cy="3545557"/>
          </a:xfrm>
          <a:prstGeom prst="rect">
            <a:avLst/>
          </a:prstGeom>
          <a:noFill/>
          <a:ln>
            <a:noFill/>
          </a:ln>
        </p:spPr>
      </p:pic>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PV @ 875hPa</a:t>
            </a:r>
            <a:endParaRPr lang="zh-TW" altLang="en-US" sz="1600" dirty="0" smtClean="0">
              <a:solidFill>
                <a:schemeClr val="bg1"/>
              </a:solidFill>
            </a:endParaRPr>
          </a:p>
          <a:p>
            <a:endParaRPr lang="zh-TW" altLang="en-US" dirty="0"/>
          </a:p>
        </p:txBody>
      </p:sp>
      <p:grpSp>
        <p:nvGrpSpPr>
          <p:cNvPr id="2" name="群組 5"/>
          <p:cNvGrpSpPr/>
          <p:nvPr/>
        </p:nvGrpSpPr>
        <p:grpSpPr>
          <a:xfrm>
            <a:off x="10044608" y="-382860"/>
            <a:ext cx="7776864" cy="6447656"/>
            <a:chOff x="-2412776" y="1849388"/>
            <a:chExt cx="7776864" cy="6447656"/>
          </a:xfrm>
        </p:grpSpPr>
        <p:pic>
          <p:nvPicPr>
            <p:cNvPr id="29698" name="Picture 2"/>
            <p:cNvPicPr>
              <a:picLocks noChangeAspect="1" noChangeArrowheads="1"/>
            </p:cNvPicPr>
            <p:nvPr/>
          </p:nvPicPr>
          <p:blipFill>
            <a:blip r:embed="rId4" cstate="print"/>
            <a:srcRect/>
            <a:stretch>
              <a:fillRect/>
            </a:stretch>
          </p:blipFill>
          <p:spPr bwMode="auto">
            <a:xfrm>
              <a:off x="-2412776" y="2353444"/>
              <a:ext cx="7772400" cy="5943600"/>
            </a:xfrm>
            <a:prstGeom prst="rect">
              <a:avLst/>
            </a:prstGeom>
            <a:noFill/>
            <a:ln w="9525">
              <a:noFill/>
              <a:miter lim="800000"/>
              <a:headEnd/>
              <a:tailEnd/>
            </a:ln>
          </p:spPr>
        </p:pic>
        <p:sp>
          <p:nvSpPr>
            <p:cNvPr id="5" name="文字方塊 4"/>
            <p:cNvSpPr txBox="1"/>
            <p:nvPr/>
          </p:nvSpPr>
          <p:spPr>
            <a:xfrm>
              <a:off x="-2412776" y="1849388"/>
              <a:ext cx="7776864" cy="523220"/>
            </a:xfrm>
            <a:prstGeom prst="rect">
              <a:avLst/>
            </a:prstGeom>
            <a:solidFill>
              <a:schemeClr val="bg1"/>
            </a:solidFill>
          </p:spPr>
          <p:txBody>
            <a:bodyPr wrap="square" rtlCol="0">
              <a:spAutoFit/>
            </a:bodyPr>
            <a:lstStyle/>
            <a:p>
              <a:r>
                <a:rPr lang="en-US" altLang="zh-TW" sz="2800" dirty="0" err="1" smtClean="0">
                  <a:solidFill>
                    <a:srgbClr val="FF0000"/>
                  </a:solidFill>
                </a:rPr>
                <a:t>θe</a:t>
              </a:r>
              <a:endParaRPr lang="zh-TW" altLang="en-US" sz="2800" dirty="0">
                <a:solidFill>
                  <a:srgbClr val="FF0000"/>
                </a:solidFill>
              </a:endParaRPr>
            </a:p>
          </p:txBody>
        </p:sp>
      </p:grpSp>
      <p:grpSp>
        <p:nvGrpSpPr>
          <p:cNvPr id="3" name="群組 11"/>
          <p:cNvGrpSpPr/>
          <p:nvPr/>
        </p:nvGrpSpPr>
        <p:grpSpPr>
          <a:xfrm>
            <a:off x="8388424" y="697260"/>
            <a:ext cx="571813" cy="3528392"/>
            <a:chOff x="8028384" y="0"/>
            <a:chExt cx="914400" cy="6346909"/>
          </a:xfrm>
        </p:grpSpPr>
        <p:pic>
          <p:nvPicPr>
            <p:cNvPr id="27651" name="Picture 3"/>
            <p:cNvPicPr>
              <a:picLocks noChangeAspect="1" noChangeArrowheads="1"/>
            </p:cNvPicPr>
            <p:nvPr/>
          </p:nvPicPr>
          <p:blipFill>
            <a:blip r:embed="rId5" cstate="print"/>
            <a:srcRect t="2779" r="9085"/>
            <a:stretch>
              <a:fillRect/>
            </a:stretch>
          </p:blipFill>
          <p:spPr bwMode="auto">
            <a:xfrm>
              <a:off x="8029013" y="3160564"/>
              <a:ext cx="911408" cy="3186345"/>
            </a:xfrm>
            <a:prstGeom prst="rect">
              <a:avLst/>
            </a:prstGeom>
            <a:noFill/>
            <a:ln w="9525">
              <a:noFill/>
              <a:miter lim="800000"/>
              <a:headEnd/>
              <a:tailEnd/>
            </a:ln>
          </p:spPr>
        </p:pic>
        <p:pic>
          <p:nvPicPr>
            <p:cNvPr id="27650" name="Picture 2"/>
            <p:cNvPicPr>
              <a:picLocks noChangeAspect="1" noChangeArrowheads="1"/>
            </p:cNvPicPr>
            <p:nvPr/>
          </p:nvPicPr>
          <p:blipFill>
            <a:blip r:embed="rId6" cstate="print"/>
            <a:srcRect b="26901"/>
            <a:stretch>
              <a:fillRect/>
            </a:stretch>
          </p:blipFill>
          <p:spPr bwMode="auto">
            <a:xfrm>
              <a:off x="8028384" y="0"/>
              <a:ext cx="914400" cy="3913030"/>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位渦收支分析</a:t>
            </a:r>
            <a:endParaRPr lang="zh-TW" altLang="en-US" dirty="0"/>
          </a:p>
        </p:txBody>
      </p:sp>
      <p:graphicFrame>
        <p:nvGraphicFramePr>
          <p:cNvPr id="4" name="物件 3"/>
          <p:cNvGraphicFramePr>
            <a:graphicFrameLocks noChangeAspect="1"/>
          </p:cNvGraphicFramePr>
          <p:nvPr/>
        </p:nvGraphicFramePr>
        <p:xfrm>
          <a:off x="827584" y="3001963"/>
          <a:ext cx="5207000" cy="669925"/>
        </p:xfrm>
        <a:graphic>
          <a:graphicData uri="http://schemas.openxmlformats.org/presentationml/2006/ole">
            <p:oleObj spid="_x0000_s39938" name="方程式" r:id="rId3" imgW="3263760" imgH="419040" progId="Equation.3">
              <p:embed/>
            </p:oleObj>
          </a:graphicData>
        </a:graphic>
      </p:graphicFrame>
      <p:graphicFrame>
        <p:nvGraphicFramePr>
          <p:cNvPr id="5" name="物件 4"/>
          <p:cNvGraphicFramePr>
            <a:graphicFrameLocks noChangeAspect="1"/>
          </p:cNvGraphicFramePr>
          <p:nvPr/>
        </p:nvGraphicFramePr>
        <p:xfrm>
          <a:off x="6822777" y="2137420"/>
          <a:ext cx="917575" cy="631825"/>
        </p:xfrm>
        <a:graphic>
          <a:graphicData uri="http://schemas.openxmlformats.org/presentationml/2006/ole">
            <p:oleObj spid="_x0000_s39939" name="方程式" r:id="rId4" imgW="571320" imgH="393480" progId="Equation.3">
              <p:embed/>
            </p:oleObj>
          </a:graphicData>
        </a:graphic>
      </p:graphicFrame>
      <p:graphicFrame>
        <p:nvGraphicFramePr>
          <p:cNvPr id="39941" name="Object 2"/>
          <p:cNvGraphicFramePr>
            <a:graphicFrameLocks noChangeAspect="1"/>
          </p:cNvGraphicFramePr>
          <p:nvPr/>
        </p:nvGraphicFramePr>
        <p:xfrm>
          <a:off x="827088" y="2209800"/>
          <a:ext cx="2767012" cy="630238"/>
        </p:xfrm>
        <a:graphic>
          <a:graphicData uri="http://schemas.openxmlformats.org/presentationml/2006/ole">
            <p:oleObj spid="_x0000_s39941" name="方程式" r:id="rId5" imgW="1726920" imgH="393480" progId="Equation.3">
              <p:embed/>
            </p:oleObj>
          </a:graphicData>
        </a:graphic>
      </p:graphicFrame>
      <p:sp>
        <p:nvSpPr>
          <p:cNvPr id="8" name="文字方塊 7"/>
          <p:cNvSpPr txBox="1"/>
          <p:nvPr/>
        </p:nvSpPr>
        <p:spPr>
          <a:xfrm>
            <a:off x="1547664" y="3712304"/>
            <a:ext cx="1800493" cy="369332"/>
          </a:xfrm>
          <a:prstGeom prst="rect">
            <a:avLst/>
          </a:prstGeom>
          <a:noFill/>
        </p:spPr>
        <p:txBody>
          <a:bodyPr wrap="none" rtlCol="0">
            <a:spAutoFit/>
          </a:bodyPr>
          <a:lstStyle/>
          <a:p>
            <a:r>
              <a:rPr lang="zh-TW" altLang="en-US" dirty="0" smtClean="0">
                <a:solidFill>
                  <a:schemeClr val="bg1"/>
                </a:solidFill>
              </a:rPr>
              <a:t>水平、垂直平流</a:t>
            </a:r>
            <a:endParaRPr lang="zh-TW" altLang="en-US" dirty="0">
              <a:solidFill>
                <a:schemeClr val="bg1"/>
              </a:solidFill>
            </a:endParaRPr>
          </a:p>
        </p:txBody>
      </p:sp>
      <p:sp>
        <p:nvSpPr>
          <p:cNvPr id="9" name="文字方塊 8"/>
          <p:cNvSpPr txBox="1"/>
          <p:nvPr/>
        </p:nvSpPr>
        <p:spPr>
          <a:xfrm>
            <a:off x="3563888" y="3712304"/>
            <a:ext cx="1338828" cy="369332"/>
          </a:xfrm>
          <a:prstGeom prst="rect">
            <a:avLst/>
          </a:prstGeom>
          <a:noFill/>
        </p:spPr>
        <p:txBody>
          <a:bodyPr wrap="none" rtlCol="0">
            <a:spAutoFit/>
          </a:bodyPr>
          <a:lstStyle/>
          <a:p>
            <a:r>
              <a:rPr lang="zh-TW" altLang="en-US" dirty="0" smtClean="0">
                <a:solidFill>
                  <a:schemeClr val="bg1"/>
                </a:solidFill>
              </a:rPr>
              <a:t>非絕熱加熱</a:t>
            </a:r>
            <a:endParaRPr lang="zh-TW" altLang="en-US" dirty="0">
              <a:solidFill>
                <a:schemeClr val="bg1"/>
              </a:solidFill>
            </a:endParaRPr>
          </a:p>
        </p:txBody>
      </p:sp>
      <p:sp>
        <p:nvSpPr>
          <p:cNvPr id="10" name="文字方塊 9"/>
          <p:cNvSpPr txBox="1"/>
          <p:nvPr/>
        </p:nvSpPr>
        <p:spPr>
          <a:xfrm>
            <a:off x="5293821" y="3712304"/>
            <a:ext cx="646331" cy="369332"/>
          </a:xfrm>
          <a:prstGeom prst="rect">
            <a:avLst/>
          </a:prstGeom>
          <a:noFill/>
        </p:spPr>
        <p:txBody>
          <a:bodyPr wrap="none" rtlCol="0">
            <a:spAutoFit/>
          </a:bodyPr>
          <a:lstStyle/>
          <a:p>
            <a:r>
              <a:rPr lang="zh-TW" altLang="en-US" dirty="0" smtClean="0">
                <a:solidFill>
                  <a:schemeClr val="bg1"/>
                </a:solidFill>
              </a:rPr>
              <a:t>摩擦</a:t>
            </a:r>
            <a:endParaRPr lang="zh-TW" altLang="en-US" dirty="0">
              <a:solidFill>
                <a:schemeClr val="bg1"/>
              </a:solidFill>
            </a:endParaRPr>
          </a:p>
        </p:txBody>
      </p:sp>
      <p:graphicFrame>
        <p:nvGraphicFramePr>
          <p:cNvPr id="39942" name="Object 6"/>
          <p:cNvGraphicFramePr>
            <a:graphicFrameLocks noChangeAspect="1"/>
          </p:cNvGraphicFramePr>
          <p:nvPr/>
        </p:nvGraphicFramePr>
        <p:xfrm>
          <a:off x="827088" y="1489075"/>
          <a:ext cx="1809750" cy="628650"/>
        </p:xfrm>
        <a:graphic>
          <a:graphicData uri="http://schemas.openxmlformats.org/presentationml/2006/ole">
            <p:oleObj spid="_x0000_s39942" name="方程式" r:id="rId6" imgW="1130040" imgH="393480" progId="Equation.3">
              <p:embed/>
            </p:oleObj>
          </a:graphicData>
        </a:graphic>
      </p:graphicFrame>
      <p:sp>
        <p:nvSpPr>
          <p:cNvPr id="11" name="矩形 10"/>
          <p:cNvSpPr/>
          <p:nvPr/>
        </p:nvSpPr>
        <p:spPr>
          <a:xfrm>
            <a:off x="4283968" y="3001516"/>
            <a:ext cx="36004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788024" y="2785492"/>
            <a:ext cx="2723823" cy="369332"/>
          </a:xfrm>
          <a:prstGeom prst="rect">
            <a:avLst/>
          </a:prstGeom>
          <a:noFill/>
        </p:spPr>
        <p:txBody>
          <a:bodyPr wrap="none" rtlCol="0">
            <a:spAutoFit/>
          </a:bodyPr>
          <a:lstStyle/>
          <a:p>
            <a:r>
              <a:rPr lang="zh-TW" altLang="en-US" dirty="0" smtClean="0">
                <a:solidFill>
                  <a:schemeClr val="bg1"/>
                </a:solidFill>
              </a:rPr>
              <a:t>包含輻射、潛熱增溫作用</a:t>
            </a:r>
            <a:endParaRPr lang="zh-TW" altLang="en-US"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500"/>
                                        <p:tgtEl>
                                          <p:spTgt spid="3994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位渦收支分析</a:t>
            </a:r>
            <a:endParaRPr lang="zh-TW" altLang="en-US" dirty="0"/>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PV Budget Analysis @ 700hPa T=38h</a:t>
            </a:r>
            <a:endParaRPr lang="zh-TW" altLang="en-US" sz="1600" dirty="0" smtClean="0">
              <a:solidFill>
                <a:schemeClr val="bg1"/>
              </a:solidFill>
            </a:endParaRPr>
          </a:p>
          <a:p>
            <a:endParaRPr lang="zh-TW" altLang="en-US" dirty="0"/>
          </a:p>
        </p:txBody>
      </p:sp>
      <p:pic>
        <p:nvPicPr>
          <p:cNvPr id="40962" name="Picture 2"/>
          <p:cNvPicPr>
            <a:picLocks noGrp="1" noChangeAspect="1" noChangeArrowheads="1"/>
          </p:cNvPicPr>
          <p:nvPr>
            <p:ph type="pic" idx="1"/>
          </p:nvPr>
        </p:nvPicPr>
        <p:blipFill>
          <a:blip r:embed="rId3" cstate="print"/>
          <a:stretch>
            <a:fillRect/>
          </a:stretch>
        </p:blipFill>
        <p:spPr bwMode="auto">
          <a:xfrm>
            <a:off x="1979712" y="138800"/>
            <a:ext cx="6628606" cy="500812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位渦收支分析</a:t>
            </a:r>
            <a:endParaRPr lang="zh-TW" altLang="en-US" dirty="0"/>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PV Budget Analysis @ 925hPa T=54h</a:t>
            </a:r>
            <a:endParaRPr lang="zh-TW" altLang="en-US" sz="1600" dirty="0" smtClean="0">
              <a:solidFill>
                <a:schemeClr val="bg1"/>
              </a:solidFill>
            </a:endParaRPr>
          </a:p>
          <a:p>
            <a:endParaRPr lang="zh-TW" altLang="en-US" dirty="0"/>
          </a:p>
        </p:txBody>
      </p:sp>
      <p:pic>
        <p:nvPicPr>
          <p:cNvPr id="64516" name="Picture 4"/>
          <p:cNvPicPr>
            <a:picLocks noGrp="1" noChangeAspect="1" noChangeArrowheads="1"/>
          </p:cNvPicPr>
          <p:nvPr>
            <p:ph type="pic" idx="1"/>
          </p:nvPr>
        </p:nvPicPr>
        <p:blipFill>
          <a:blip r:embed="rId3" cstate="print"/>
          <a:srcRect t="139" b="139"/>
          <a:stretch>
            <a:fillRect/>
          </a:stretch>
        </p:blipFill>
        <p:spPr bwMode="auto">
          <a:xfrm>
            <a:off x="1979613" y="138113"/>
            <a:ext cx="6629400" cy="5008562"/>
          </a:xfrm>
          <a:prstGeom prst="rect">
            <a:avLst/>
          </a:prstGeom>
          <a:noFill/>
          <a:ln w="9525">
            <a:noFill/>
            <a:miter lim="800000"/>
            <a:headEnd/>
            <a:tailEnd/>
          </a:ln>
        </p:spPr>
      </p:pic>
      <p:sp>
        <p:nvSpPr>
          <p:cNvPr id="10" name="矩形 9"/>
          <p:cNvSpPr/>
          <p:nvPr/>
        </p:nvSpPr>
        <p:spPr>
          <a:xfrm>
            <a:off x="2123728" y="2353444"/>
            <a:ext cx="2088232"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敏感度測試</a:t>
            </a:r>
            <a:endParaRPr lang="zh-TW" altLang="en-US" dirty="0"/>
          </a:p>
        </p:txBody>
      </p:sp>
      <p:sp>
        <p:nvSpPr>
          <p:cNvPr id="6" name="文字版面配置區 5"/>
          <p:cNvSpPr>
            <a:spLocks noGrp="1"/>
          </p:cNvSpPr>
          <p:nvPr>
            <p:ph type="body" idx="1"/>
          </p:nvPr>
        </p:nvSpPr>
        <p:spPr/>
        <p:txBody>
          <a:bodyPr/>
          <a:lstStyle/>
          <a:p>
            <a:endParaRPr lang="zh-TW" altLang="en-US"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敏感度實驗</a:t>
            </a:r>
            <a:endParaRPr lang="zh-TW" altLang="en-US" dirty="0">
              <a:solidFill>
                <a:srgbClr val="FFFF00"/>
              </a:solidFill>
            </a:endParaRPr>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DFL PV  σ=0.875</a:t>
            </a:r>
            <a:endParaRPr lang="zh-TW" altLang="en-US" sz="1600" dirty="0">
              <a:solidFill>
                <a:schemeClr val="bg1"/>
              </a:solidFill>
            </a:endParaRPr>
          </a:p>
        </p:txBody>
      </p:sp>
      <p:pic>
        <p:nvPicPr>
          <p:cNvPr id="64514" name="Picture 2"/>
          <p:cNvPicPr>
            <a:picLocks noGrp="1" noChangeAspect="1" noChangeArrowheads="1"/>
          </p:cNvPicPr>
          <p:nvPr>
            <p:ph type="pic" idx="1"/>
          </p:nvPr>
        </p:nvPicPr>
        <p:blipFill>
          <a:blip r:embed="rId3" cstate="print"/>
          <a:srcRect t="4595"/>
          <a:stretch>
            <a:fillRect/>
          </a:stretch>
        </p:blipFill>
        <p:spPr bwMode="auto">
          <a:xfrm>
            <a:off x="1979613" y="49188"/>
            <a:ext cx="6629400" cy="5163420"/>
          </a:xfrm>
          <a:prstGeom prst="rect">
            <a:avLst/>
          </a:prstGeom>
          <a:noFill/>
          <a:ln w="9525">
            <a:noFill/>
            <a:miter lim="800000"/>
            <a:headEnd/>
            <a:tailEnd/>
          </a:ln>
        </p:spPr>
      </p:pic>
      <p:sp>
        <p:nvSpPr>
          <p:cNvPr id="7" name="文字方塊 6"/>
          <p:cNvSpPr txBox="1"/>
          <p:nvPr/>
        </p:nvSpPr>
        <p:spPr>
          <a:xfrm>
            <a:off x="4300009" y="49188"/>
            <a:ext cx="704039" cy="369332"/>
          </a:xfrm>
          <a:prstGeom prst="rect">
            <a:avLst/>
          </a:prstGeom>
          <a:noFill/>
        </p:spPr>
        <p:txBody>
          <a:bodyPr wrap="none" rtlCol="0">
            <a:spAutoFit/>
          </a:bodyPr>
          <a:lstStyle/>
          <a:p>
            <a:r>
              <a:rPr lang="en-US" altLang="zh-TW" dirty="0" smtClean="0">
                <a:solidFill>
                  <a:srgbClr val="1307FF"/>
                </a:solidFill>
              </a:rPr>
              <a:t>T=1h</a:t>
            </a:r>
            <a:endParaRPr lang="zh-TW" altLang="en-US" dirty="0">
              <a:solidFill>
                <a:srgbClr val="1307FF"/>
              </a:solidFill>
            </a:endParaRPr>
          </a:p>
        </p:txBody>
      </p:sp>
      <p:sp>
        <p:nvSpPr>
          <p:cNvPr id="10" name="文字方塊 9"/>
          <p:cNvSpPr txBox="1"/>
          <p:nvPr/>
        </p:nvSpPr>
        <p:spPr>
          <a:xfrm>
            <a:off x="7468361" y="49188"/>
            <a:ext cx="704039" cy="369332"/>
          </a:xfrm>
          <a:prstGeom prst="rect">
            <a:avLst/>
          </a:prstGeom>
          <a:noFill/>
        </p:spPr>
        <p:txBody>
          <a:bodyPr wrap="none" rtlCol="0">
            <a:spAutoFit/>
          </a:bodyPr>
          <a:lstStyle/>
          <a:p>
            <a:r>
              <a:rPr lang="en-US" altLang="zh-TW" dirty="0" smtClean="0">
                <a:solidFill>
                  <a:srgbClr val="1307FF"/>
                </a:solidFill>
              </a:rPr>
              <a:t>T=6h</a:t>
            </a:r>
            <a:endParaRPr lang="zh-TW" altLang="en-US" dirty="0">
              <a:solidFill>
                <a:srgbClr val="1307FF"/>
              </a:solidFill>
            </a:endParaRPr>
          </a:p>
        </p:txBody>
      </p:sp>
      <p:sp>
        <p:nvSpPr>
          <p:cNvPr id="11" name="文字方塊 10"/>
          <p:cNvSpPr txBox="1"/>
          <p:nvPr/>
        </p:nvSpPr>
        <p:spPr>
          <a:xfrm>
            <a:off x="4211960" y="2704192"/>
            <a:ext cx="832279" cy="369332"/>
          </a:xfrm>
          <a:prstGeom prst="rect">
            <a:avLst/>
          </a:prstGeom>
          <a:noFill/>
        </p:spPr>
        <p:txBody>
          <a:bodyPr wrap="none" rtlCol="0">
            <a:spAutoFit/>
          </a:bodyPr>
          <a:lstStyle/>
          <a:p>
            <a:r>
              <a:rPr lang="en-US" altLang="zh-TW" dirty="0" smtClean="0">
                <a:solidFill>
                  <a:srgbClr val="1307FF"/>
                </a:solidFill>
              </a:rPr>
              <a:t>T=12h</a:t>
            </a:r>
            <a:endParaRPr lang="zh-TW" altLang="en-US" dirty="0">
              <a:solidFill>
                <a:srgbClr val="1307FF"/>
              </a:solidFill>
            </a:endParaRPr>
          </a:p>
        </p:txBody>
      </p:sp>
      <p:sp>
        <p:nvSpPr>
          <p:cNvPr id="12" name="文字方塊 11"/>
          <p:cNvSpPr txBox="1"/>
          <p:nvPr/>
        </p:nvSpPr>
        <p:spPr>
          <a:xfrm>
            <a:off x="7340121" y="2704192"/>
            <a:ext cx="832279" cy="369332"/>
          </a:xfrm>
          <a:prstGeom prst="rect">
            <a:avLst/>
          </a:prstGeom>
          <a:noFill/>
        </p:spPr>
        <p:txBody>
          <a:bodyPr wrap="none" rtlCol="0">
            <a:spAutoFit/>
          </a:bodyPr>
          <a:lstStyle/>
          <a:p>
            <a:r>
              <a:rPr lang="en-US" altLang="zh-TW" dirty="0" smtClean="0">
                <a:solidFill>
                  <a:srgbClr val="1307FF"/>
                </a:solidFill>
              </a:rPr>
              <a:t>T=18h</a:t>
            </a:r>
            <a:endParaRPr lang="zh-TW" altLang="en-US" dirty="0">
              <a:solidFill>
                <a:srgbClr val="1307FF"/>
              </a:solidFill>
            </a:endParaRPr>
          </a:p>
        </p:txBody>
      </p:sp>
      <p:sp>
        <p:nvSpPr>
          <p:cNvPr id="13" name="矩形 12"/>
          <p:cNvSpPr/>
          <p:nvPr/>
        </p:nvSpPr>
        <p:spPr>
          <a:xfrm>
            <a:off x="3491880" y="913284"/>
            <a:ext cx="432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516216" y="1057300"/>
            <a:ext cx="50405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4515" name="Picture 3"/>
          <p:cNvPicPr>
            <a:picLocks noChangeAspect="1" noChangeArrowheads="1"/>
          </p:cNvPicPr>
          <p:nvPr/>
        </p:nvPicPr>
        <p:blipFill>
          <a:blip r:embed="rId4" cstate="print"/>
          <a:srcRect/>
          <a:stretch>
            <a:fillRect/>
          </a:stretch>
        </p:blipFill>
        <p:spPr bwMode="auto">
          <a:xfrm>
            <a:off x="3995936" y="1489348"/>
            <a:ext cx="2724150" cy="2514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4515"/>
                                        </p:tgtEl>
                                      </p:cBhvr>
                                    </p:animEffect>
                                    <p:set>
                                      <p:cBhvr>
                                        <p:cTn id="7" dur="1" fill="hold">
                                          <p:stCondLst>
                                            <p:cond delay="499"/>
                                          </p:stCondLst>
                                        </p:cTn>
                                        <p:tgtEl>
                                          <p:spTgt spid="64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Grp="1" noChangeAspect="1" noChangeArrowheads="1"/>
          </p:cNvPicPr>
          <p:nvPr>
            <p:ph type="pic" idx="1"/>
          </p:nvPr>
        </p:nvPicPr>
        <p:blipFill>
          <a:blip r:embed="rId3" cstate="print"/>
          <a:srcRect l="6" r="6"/>
          <a:stretch>
            <a:fillRect/>
          </a:stretch>
        </p:blipFill>
        <p:spPr bwMode="auto">
          <a:xfrm>
            <a:off x="1979613" y="49213"/>
            <a:ext cx="6629400" cy="5164137"/>
          </a:xfrm>
          <a:prstGeom prst="rect">
            <a:avLst/>
          </a:prstGeom>
          <a:noFill/>
          <a:ln w="9525">
            <a:noFill/>
            <a:miter lim="800000"/>
            <a:headEnd/>
            <a:tailEnd/>
          </a:ln>
        </p:spPr>
      </p:pic>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敏感度實驗</a:t>
            </a:r>
            <a:endParaRPr lang="zh-TW" altLang="en-US" dirty="0">
              <a:solidFill>
                <a:srgbClr val="FFFF00"/>
              </a:solidFill>
            </a:endParaRPr>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DRY PV  σ=0.875</a:t>
            </a:r>
            <a:endParaRPr lang="zh-TW" altLang="en-US" sz="1600" dirty="0">
              <a:solidFill>
                <a:schemeClr val="bg1"/>
              </a:solidFill>
            </a:endParaRPr>
          </a:p>
        </p:txBody>
      </p:sp>
      <p:sp>
        <p:nvSpPr>
          <p:cNvPr id="7" name="文字方塊 6"/>
          <p:cNvSpPr txBox="1"/>
          <p:nvPr/>
        </p:nvSpPr>
        <p:spPr>
          <a:xfrm>
            <a:off x="4300009" y="49188"/>
            <a:ext cx="704039" cy="369332"/>
          </a:xfrm>
          <a:prstGeom prst="rect">
            <a:avLst/>
          </a:prstGeom>
          <a:noFill/>
        </p:spPr>
        <p:txBody>
          <a:bodyPr wrap="none" rtlCol="0">
            <a:spAutoFit/>
          </a:bodyPr>
          <a:lstStyle/>
          <a:p>
            <a:r>
              <a:rPr lang="en-US" altLang="zh-TW" dirty="0" smtClean="0">
                <a:solidFill>
                  <a:srgbClr val="1307FF"/>
                </a:solidFill>
              </a:rPr>
              <a:t>T=1h</a:t>
            </a:r>
            <a:endParaRPr lang="zh-TW" altLang="en-US" dirty="0">
              <a:solidFill>
                <a:srgbClr val="1307FF"/>
              </a:solidFill>
            </a:endParaRPr>
          </a:p>
        </p:txBody>
      </p:sp>
      <p:sp>
        <p:nvSpPr>
          <p:cNvPr id="10" name="文字方塊 9"/>
          <p:cNvSpPr txBox="1"/>
          <p:nvPr/>
        </p:nvSpPr>
        <p:spPr>
          <a:xfrm>
            <a:off x="7468361" y="49188"/>
            <a:ext cx="704039" cy="369332"/>
          </a:xfrm>
          <a:prstGeom prst="rect">
            <a:avLst/>
          </a:prstGeom>
          <a:noFill/>
        </p:spPr>
        <p:txBody>
          <a:bodyPr wrap="none" rtlCol="0">
            <a:spAutoFit/>
          </a:bodyPr>
          <a:lstStyle/>
          <a:p>
            <a:r>
              <a:rPr lang="en-US" altLang="zh-TW" dirty="0" smtClean="0">
                <a:solidFill>
                  <a:srgbClr val="1307FF"/>
                </a:solidFill>
              </a:rPr>
              <a:t>T=6h</a:t>
            </a:r>
            <a:endParaRPr lang="zh-TW" altLang="en-US" dirty="0">
              <a:solidFill>
                <a:srgbClr val="1307FF"/>
              </a:solidFill>
            </a:endParaRPr>
          </a:p>
        </p:txBody>
      </p:sp>
      <p:sp>
        <p:nvSpPr>
          <p:cNvPr id="11" name="文字方塊 10"/>
          <p:cNvSpPr txBox="1"/>
          <p:nvPr/>
        </p:nvSpPr>
        <p:spPr>
          <a:xfrm>
            <a:off x="4211960" y="2704192"/>
            <a:ext cx="832279" cy="369332"/>
          </a:xfrm>
          <a:prstGeom prst="rect">
            <a:avLst/>
          </a:prstGeom>
          <a:noFill/>
        </p:spPr>
        <p:txBody>
          <a:bodyPr wrap="none" rtlCol="0">
            <a:spAutoFit/>
          </a:bodyPr>
          <a:lstStyle/>
          <a:p>
            <a:r>
              <a:rPr lang="en-US" altLang="zh-TW" dirty="0" smtClean="0">
                <a:solidFill>
                  <a:srgbClr val="1307FF"/>
                </a:solidFill>
              </a:rPr>
              <a:t>T=12h</a:t>
            </a:r>
            <a:endParaRPr lang="zh-TW" altLang="en-US" dirty="0">
              <a:solidFill>
                <a:srgbClr val="1307FF"/>
              </a:solidFill>
            </a:endParaRPr>
          </a:p>
        </p:txBody>
      </p:sp>
      <p:sp>
        <p:nvSpPr>
          <p:cNvPr id="12" name="文字方塊 11"/>
          <p:cNvSpPr txBox="1"/>
          <p:nvPr/>
        </p:nvSpPr>
        <p:spPr>
          <a:xfrm>
            <a:off x="7340121" y="2704192"/>
            <a:ext cx="832279" cy="369332"/>
          </a:xfrm>
          <a:prstGeom prst="rect">
            <a:avLst/>
          </a:prstGeom>
          <a:noFill/>
        </p:spPr>
        <p:txBody>
          <a:bodyPr wrap="none" rtlCol="0">
            <a:spAutoFit/>
          </a:bodyPr>
          <a:lstStyle/>
          <a:p>
            <a:r>
              <a:rPr lang="en-US" altLang="zh-TW" dirty="0" smtClean="0">
                <a:solidFill>
                  <a:srgbClr val="1307FF"/>
                </a:solidFill>
              </a:rPr>
              <a:t>T=18h</a:t>
            </a:r>
            <a:endParaRPr lang="zh-TW" altLang="en-US" dirty="0">
              <a:solidFill>
                <a:srgbClr val="1307FF"/>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微軟正黑體" pitchFamily="34" charset="-120"/>
                <a:ea typeface="微軟正黑體" pitchFamily="34" charset="-120"/>
              </a:rPr>
              <a:t>簡介</a:t>
            </a:r>
            <a:endParaRPr lang="zh-TW" altLang="en-US"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rPr>
              <a:t>瑞伯颱風</a:t>
            </a:r>
            <a:r>
              <a:rPr lang="en-US" altLang="zh-TW" dirty="0" smtClean="0">
                <a:solidFill>
                  <a:schemeClr val="bg1"/>
                </a:solidFill>
              </a:rPr>
              <a:t>(</a:t>
            </a:r>
            <a:r>
              <a:rPr lang="en-US" altLang="zh-TW" dirty="0" err="1" smtClean="0">
                <a:solidFill>
                  <a:schemeClr val="bg1"/>
                </a:solidFill>
              </a:rPr>
              <a:t>Zeb</a:t>
            </a:r>
            <a:r>
              <a:rPr lang="en-US" altLang="zh-TW" dirty="0" smtClean="0">
                <a:solidFill>
                  <a:schemeClr val="bg1"/>
                </a:solidFill>
              </a:rPr>
              <a:t> 1998)</a:t>
            </a:r>
            <a:r>
              <a:rPr lang="zh-TW" altLang="en-US" dirty="0" smtClean="0">
                <a:solidFill>
                  <a:schemeClr val="bg1"/>
                </a:solidFill>
              </a:rPr>
              <a:t>襲擊呂宋島時，其眼牆在登陸前先是收縮然後在登陸後崩解、減弱，當它重新回到洋面上時，另一個較大的眼牆出現</a:t>
            </a:r>
            <a:endParaRPr lang="en-US" altLang="zh-TW" dirty="0" smtClean="0">
              <a:solidFill>
                <a:schemeClr val="bg1"/>
              </a:solidFill>
            </a:endParaRPr>
          </a:p>
          <a:p>
            <a:r>
              <a:rPr lang="zh-TW" altLang="en-US" dirty="0" smtClean="0">
                <a:solidFill>
                  <a:schemeClr val="bg1"/>
                </a:solidFill>
              </a:rPr>
              <a:t>類似的現象也發生在：</a:t>
            </a:r>
            <a:endParaRPr lang="en-US" altLang="zh-TW" dirty="0" smtClean="0">
              <a:solidFill>
                <a:schemeClr val="bg1"/>
              </a:solidFill>
            </a:endParaRPr>
          </a:p>
          <a:p>
            <a:pPr lvl="1"/>
            <a:r>
              <a:rPr lang="zh-TW" altLang="en-US" dirty="0" smtClean="0">
                <a:solidFill>
                  <a:schemeClr val="bg1"/>
                </a:solidFill>
              </a:rPr>
              <a:t>米勒</a:t>
            </a:r>
            <a:r>
              <a:rPr lang="en-US" altLang="zh-TW" dirty="0" smtClean="0">
                <a:solidFill>
                  <a:schemeClr val="bg1"/>
                </a:solidFill>
              </a:rPr>
              <a:t>(2003)</a:t>
            </a:r>
            <a:r>
              <a:rPr lang="zh-TW" altLang="en-US" dirty="0" smtClean="0">
                <a:solidFill>
                  <a:schemeClr val="bg1"/>
                </a:solidFill>
              </a:rPr>
              <a:t>登陸呂宋島</a:t>
            </a:r>
            <a:endParaRPr lang="en-US" altLang="zh-TW" dirty="0" smtClean="0">
              <a:solidFill>
                <a:schemeClr val="bg1"/>
              </a:solidFill>
            </a:endParaRPr>
          </a:p>
          <a:p>
            <a:pPr lvl="1"/>
            <a:r>
              <a:rPr lang="zh-TW" altLang="en-US" dirty="0" smtClean="0">
                <a:solidFill>
                  <a:schemeClr val="bg1"/>
                </a:solidFill>
              </a:rPr>
              <a:t>颶風</a:t>
            </a:r>
            <a:r>
              <a:rPr lang="en-US" altLang="zh-TW" dirty="0" smtClean="0">
                <a:solidFill>
                  <a:schemeClr val="bg1"/>
                </a:solidFill>
              </a:rPr>
              <a:t>Wilma(2005)</a:t>
            </a:r>
            <a:r>
              <a:rPr lang="zh-TW" altLang="en-US" dirty="0" smtClean="0">
                <a:solidFill>
                  <a:schemeClr val="bg1"/>
                </a:solidFill>
              </a:rPr>
              <a:t>登陸猶加敦半島</a:t>
            </a:r>
            <a:endParaRPr lang="en-US" altLang="zh-TW" dirty="0" smtClean="0">
              <a:solidFill>
                <a:schemeClr val="bg1"/>
              </a:solidFill>
            </a:endParaRPr>
          </a:p>
          <a:p>
            <a:endParaRPr lang="zh-TW" altLang="en-US" dirty="0">
              <a:solidFill>
                <a:schemeClr val="bg1"/>
              </a:solidFill>
            </a:endParaRPr>
          </a:p>
        </p:txBody>
      </p:sp>
      <p:pic>
        <p:nvPicPr>
          <p:cNvPr id="47105" name="Picture 1"/>
          <p:cNvPicPr>
            <a:picLocks noChangeAspect="1" noChangeArrowheads="1"/>
          </p:cNvPicPr>
          <p:nvPr/>
        </p:nvPicPr>
        <p:blipFill>
          <a:blip r:embed="rId3" cstate="print"/>
          <a:srcRect/>
          <a:stretch>
            <a:fillRect/>
          </a:stretch>
        </p:blipFill>
        <p:spPr bwMode="auto">
          <a:xfrm>
            <a:off x="1831082" y="0"/>
            <a:ext cx="5477222" cy="569252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type="pic" idx="1"/>
          </p:nvPr>
        </p:nvPicPr>
        <p:blipFill>
          <a:blip r:embed="rId3" cstate="print"/>
          <a:srcRect t="249" b="249"/>
          <a:stretch>
            <a:fillRect/>
          </a:stretch>
        </p:blipFill>
        <p:spPr bwMode="auto">
          <a:xfrm>
            <a:off x="1979613" y="49213"/>
            <a:ext cx="6629400" cy="5164137"/>
          </a:xfrm>
          <a:prstGeom prst="rect">
            <a:avLst/>
          </a:prstGeom>
          <a:noFill/>
          <a:ln w="9525">
            <a:noFill/>
            <a:miter lim="800000"/>
            <a:headEnd/>
            <a:tailEnd/>
          </a:ln>
        </p:spPr>
      </p:pic>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敏感度實驗</a:t>
            </a:r>
            <a:endParaRPr lang="zh-TW" altLang="en-US" dirty="0">
              <a:solidFill>
                <a:srgbClr val="FFFF00"/>
              </a:solidFill>
            </a:endParaRPr>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NHF PV  σ=0.875</a:t>
            </a:r>
            <a:endParaRPr lang="zh-TW" altLang="en-US" sz="1600" dirty="0">
              <a:solidFill>
                <a:schemeClr val="bg1"/>
              </a:solidFill>
            </a:endParaRPr>
          </a:p>
        </p:txBody>
      </p:sp>
      <p:sp>
        <p:nvSpPr>
          <p:cNvPr id="7" name="文字方塊 6"/>
          <p:cNvSpPr txBox="1"/>
          <p:nvPr/>
        </p:nvSpPr>
        <p:spPr>
          <a:xfrm>
            <a:off x="4300009" y="49188"/>
            <a:ext cx="704039" cy="369332"/>
          </a:xfrm>
          <a:prstGeom prst="rect">
            <a:avLst/>
          </a:prstGeom>
          <a:noFill/>
        </p:spPr>
        <p:txBody>
          <a:bodyPr wrap="none" rtlCol="0">
            <a:spAutoFit/>
          </a:bodyPr>
          <a:lstStyle/>
          <a:p>
            <a:r>
              <a:rPr lang="en-US" altLang="zh-TW" dirty="0" smtClean="0">
                <a:solidFill>
                  <a:srgbClr val="1307FF"/>
                </a:solidFill>
              </a:rPr>
              <a:t>T=1h</a:t>
            </a:r>
            <a:endParaRPr lang="zh-TW" altLang="en-US" dirty="0">
              <a:solidFill>
                <a:srgbClr val="1307FF"/>
              </a:solidFill>
            </a:endParaRPr>
          </a:p>
        </p:txBody>
      </p:sp>
      <p:sp>
        <p:nvSpPr>
          <p:cNvPr id="10" name="文字方塊 9"/>
          <p:cNvSpPr txBox="1"/>
          <p:nvPr/>
        </p:nvSpPr>
        <p:spPr>
          <a:xfrm>
            <a:off x="7468361" y="49188"/>
            <a:ext cx="704039" cy="369332"/>
          </a:xfrm>
          <a:prstGeom prst="rect">
            <a:avLst/>
          </a:prstGeom>
          <a:noFill/>
        </p:spPr>
        <p:txBody>
          <a:bodyPr wrap="none" rtlCol="0">
            <a:spAutoFit/>
          </a:bodyPr>
          <a:lstStyle/>
          <a:p>
            <a:r>
              <a:rPr lang="en-US" altLang="zh-TW" dirty="0" smtClean="0">
                <a:solidFill>
                  <a:srgbClr val="1307FF"/>
                </a:solidFill>
              </a:rPr>
              <a:t>T=6h</a:t>
            </a:r>
            <a:endParaRPr lang="zh-TW" altLang="en-US" dirty="0">
              <a:solidFill>
                <a:srgbClr val="1307FF"/>
              </a:solidFill>
            </a:endParaRPr>
          </a:p>
        </p:txBody>
      </p:sp>
      <p:sp>
        <p:nvSpPr>
          <p:cNvPr id="11" name="文字方塊 10"/>
          <p:cNvSpPr txBox="1"/>
          <p:nvPr/>
        </p:nvSpPr>
        <p:spPr>
          <a:xfrm>
            <a:off x="4211960" y="2704192"/>
            <a:ext cx="832279" cy="369332"/>
          </a:xfrm>
          <a:prstGeom prst="rect">
            <a:avLst/>
          </a:prstGeom>
          <a:noFill/>
        </p:spPr>
        <p:txBody>
          <a:bodyPr wrap="none" rtlCol="0">
            <a:spAutoFit/>
          </a:bodyPr>
          <a:lstStyle/>
          <a:p>
            <a:r>
              <a:rPr lang="en-US" altLang="zh-TW" dirty="0" smtClean="0">
                <a:solidFill>
                  <a:srgbClr val="1307FF"/>
                </a:solidFill>
              </a:rPr>
              <a:t>T=12h</a:t>
            </a:r>
            <a:endParaRPr lang="zh-TW" altLang="en-US" dirty="0">
              <a:solidFill>
                <a:srgbClr val="1307FF"/>
              </a:solidFill>
            </a:endParaRPr>
          </a:p>
        </p:txBody>
      </p:sp>
      <p:sp>
        <p:nvSpPr>
          <p:cNvPr id="12" name="文字方塊 11"/>
          <p:cNvSpPr txBox="1"/>
          <p:nvPr/>
        </p:nvSpPr>
        <p:spPr>
          <a:xfrm>
            <a:off x="7340121" y="2704192"/>
            <a:ext cx="832279" cy="369332"/>
          </a:xfrm>
          <a:prstGeom prst="rect">
            <a:avLst/>
          </a:prstGeom>
          <a:noFill/>
        </p:spPr>
        <p:txBody>
          <a:bodyPr wrap="none" rtlCol="0">
            <a:spAutoFit/>
          </a:bodyPr>
          <a:lstStyle/>
          <a:p>
            <a:r>
              <a:rPr lang="en-US" altLang="zh-TW" dirty="0" smtClean="0">
                <a:solidFill>
                  <a:srgbClr val="1307FF"/>
                </a:solidFill>
              </a:rPr>
              <a:t>T=18h</a:t>
            </a:r>
            <a:endParaRPr lang="zh-TW" altLang="en-US" dirty="0">
              <a:solidFill>
                <a:srgbClr val="1307FF"/>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type="pic" idx="1"/>
          </p:nvPr>
        </p:nvPicPr>
        <p:blipFill>
          <a:blip r:embed="rId3" cstate="print"/>
          <a:srcRect l="165" r="165"/>
          <a:stretch>
            <a:fillRect/>
          </a:stretch>
        </p:blipFill>
        <p:spPr bwMode="auto">
          <a:xfrm>
            <a:off x="1979613" y="49213"/>
            <a:ext cx="6629400" cy="5164137"/>
          </a:xfrm>
          <a:prstGeom prst="rect">
            <a:avLst/>
          </a:prstGeom>
          <a:noFill/>
          <a:ln w="9525">
            <a:noFill/>
            <a:miter lim="800000"/>
            <a:headEnd/>
            <a:tailEnd/>
          </a:ln>
        </p:spPr>
      </p:pic>
      <p:sp>
        <p:nvSpPr>
          <p:cNvPr id="8" name="標題 7"/>
          <p:cNvSpPr>
            <a:spLocks noGrp="1"/>
          </p:cNvSpPr>
          <p:nvPr>
            <p:ph type="title"/>
          </p:nvPr>
        </p:nvSpPr>
        <p:spPr>
          <a:xfrm>
            <a:off x="21600" y="4730400"/>
            <a:ext cx="5486400" cy="472282"/>
          </a:xfrm>
        </p:spPr>
        <p:txBody>
          <a:bodyPr/>
          <a:lstStyle/>
          <a:p>
            <a:r>
              <a:rPr lang="zh-TW" altLang="en-US" dirty="0" smtClean="0">
                <a:solidFill>
                  <a:srgbClr val="FFFF00"/>
                </a:solidFill>
              </a:rPr>
              <a:t>敏感度實驗</a:t>
            </a:r>
            <a:endParaRPr lang="zh-TW" altLang="en-US" dirty="0">
              <a:solidFill>
                <a:srgbClr val="FFFF00"/>
              </a:solidFill>
            </a:endParaRPr>
          </a:p>
        </p:txBody>
      </p:sp>
      <p:sp>
        <p:nvSpPr>
          <p:cNvPr id="9" name="文字版面配置區 8"/>
          <p:cNvSpPr>
            <a:spLocks noGrp="1"/>
          </p:cNvSpPr>
          <p:nvPr>
            <p:ph type="body" sz="half" idx="2"/>
          </p:nvPr>
        </p:nvSpPr>
        <p:spPr>
          <a:xfrm>
            <a:off x="21600" y="5202000"/>
            <a:ext cx="5486400" cy="670718"/>
          </a:xfrm>
        </p:spPr>
        <p:txBody>
          <a:bodyPr/>
          <a:lstStyle/>
          <a:p>
            <a:r>
              <a:rPr lang="en-US" altLang="zh-TW" sz="1600" dirty="0" smtClean="0">
                <a:solidFill>
                  <a:schemeClr val="bg1"/>
                </a:solidFill>
              </a:rPr>
              <a:t>FL PV  σ=0.875</a:t>
            </a:r>
            <a:endParaRPr lang="zh-TW" altLang="en-US" sz="1600" dirty="0">
              <a:solidFill>
                <a:schemeClr val="bg1"/>
              </a:solidFill>
            </a:endParaRPr>
          </a:p>
        </p:txBody>
      </p:sp>
      <p:sp>
        <p:nvSpPr>
          <p:cNvPr id="7" name="文字方塊 6"/>
          <p:cNvSpPr txBox="1"/>
          <p:nvPr/>
        </p:nvSpPr>
        <p:spPr>
          <a:xfrm>
            <a:off x="4300009" y="49188"/>
            <a:ext cx="704039" cy="369332"/>
          </a:xfrm>
          <a:prstGeom prst="rect">
            <a:avLst/>
          </a:prstGeom>
          <a:noFill/>
        </p:spPr>
        <p:txBody>
          <a:bodyPr wrap="none" rtlCol="0">
            <a:spAutoFit/>
          </a:bodyPr>
          <a:lstStyle/>
          <a:p>
            <a:r>
              <a:rPr lang="en-US" altLang="zh-TW" dirty="0" smtClean="0">
                <a:solidFill>
                  <a:srgbClr val="1307FF"/>
                </a:solidFill>
              </a:rPr>
              <a:t>T=1h</a:t>
            </a:r>
            <a:endParaRPr lang="zh-TW" altLang="en-US" dirty="0">
              <a:solidFill>
                <a:srgbClr val="1307FF"/>
              </a:solidFill>
            </a:endParaRPr>
          </a:p>
        </p:txBody>
      </p:sp>
      <p:sp>
        <p:nvSpPr>
          <p:cNvPr id="10" name="文字方塊 9"/>
          <p:cNvSpPr txBox="1"/>
          <p:nvPr/>
        </p:nvSpPr>
        <p:spPr>
          <a:xfrm>
            <a:off x="7468361" y="49188"/>
            <a:ext cx="704039" cy="369332"/>
          </a:xfrm>
          <a:prstGeom prst="rect">
            <a:avLst/>
          </a:prstGeom>
          <a:noFill/>
        </p:spPr>
        <p:txBody>
          <a:bodyPr wrap="none" rtlCol="0">
            <a:spAutoFit/>
          </a:bodyPr>
          <a:lstStyle/>
          <a:p>
            <a:r>
              <a:rPr lang="en-US" altLang="zh-TW" dirty="0" smtClean="0">
                <a:solidFill>
                  <a:srgbClr val="1307FF"/>
                </a:solidFill>
              </a:rPr>
              <a:t>T=6h</a:t>
            </a:r>
            <a:endParaRPr lang="zh-TW" altLang="en-US" dirty="0">
              <a:solidFill>
                <a:srgbClr val="1307FF"/>
              </a:solidFill>
            </a:endParaRPr>
          </a:p>
        </p:txBody>
      </p:sp>
      <p:sp>
        <p:nvSpPr>
          <p:cNvPr id="11" name="文字方塊 10"/>
          <p:cNvSpPr txBox="1"/>
          <p:nvPr/>
        </p:nvSpPr>
        <p:spPr>
          <a:xfrm>
            <a:off x="4211960" y="2704192"/>
            <a:ext cx="832279" cy="369332"/>
          </a:xfrm>
          <a:prstGeom prst="rect">
            <a:avLst/>
          </a:prstGeom>
          <a:noFill/>
        </p:spPr>
        <p:txBody>
          <a:bodyPr wrap="none" rtlCol="0">
            <a:spAutoFit/>
          </a:bodyPr>
          <a:lstStyle/>
          <a:p>
            <a:r>
              <a:rPr lang="en-US" altLang="zh-TW" dirty="0" smtClean="0">
                <a:solidFill>
                  <a:srgbClr val="1307FF"/>
                </a:solidFill>
              </a:rPr>
              <a:t>T=12h</a:t>
            </a:r>
            <a:endParaRPr lang="zh-TW" altLang="en-US" dirty="0">
              <a:solidFill>
                <a:srgbClr val="1307FF"/>
              </a:solidFill>
            </a:endParaRPr>
          </a:p>
        </p:txBody>
      </p:sp>
      <p:sp>
        <p:nvSpPr>
          <p:cNvPr id="12" name="文字方塊 11"/>
          <p:cNvSpPr txBox="1"/>
          <p:nvPr/>
        </p:nvSpPr>
        <p:spPr>
          <a:xfrm>
            <a:off x="7340121" y="2704192"/>
            <a:ext cx="832279" cy="369332"/>
          </a:xfrm>
          <a:prstGeom prst="rect">
            <a:avLst/>
          </a:prstGeom>
          <a:noFill/>
        </p:spPr>
        <p:txBody>
          <a:bodyPr wrap="none" rtlCol="0">
            <a:spAutoFit/>
          </a:bodyPr>
          <a:lstStyle/>
          <a:p>
            <a:r>
              <a:rPr lang="en-US" altLang="zh-TW" dirty="0" smtClean="0">
                <a:solidFill>
                  <a:srgbClr val="1307FF"/>
                </a:solidFill>
              </a:rPr>
              <a:t>T=18h</a:t>
            </a:r>
            <a:endParaRPr lang="zh-TW" altLang="en-US" dirty="0">
              <a:solidFill>
                <a:srgbClr val="1307FF"/>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a:t>
            </a:r>
            <a:endParaRPr lang="zh-TW" altLang="en-US" b="1" dirty="0">
              <a:solidFill>
                <a:srgbClr val="FFFF00"/>
              </a:solidFill>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rPr>
              <a:t>瑞伯颱風眼牆之替換過程與一般雙眼牆颱風的眼牆替換過程不同</a:t>
            </a:r>
            <a:endParaRPr lang="en-US" altLang="zh-TW" dirty="0" smtClean="0">
              <a:solidFill>
                <a:schemeClr val="bg1"/>
              </a:solidFill>
            </a:endParaRPr>
          </a:p>
          <a:p>
            <a:r>
              <a:rPr lang="zh-TW" altLang="en-US" dirty="0" smtClean="0">
                <a:solidFill>
                  <a:schemeClr val="bg1"/>
                </a:solidFill>
              </a:rPr>
              <a:t>地面摩擦會造成向內的位渦混合，以及藉由拉伸作用使環狀位渦變窄</a:t>
            </a:r>
            <a:endParaRPr lang="en-US" altLang="zh-TW" dirty="0" smtClean="0">
              <a:solidFill>
                <a:schemeClr val="bg1"/>
              </a:solidFill>
            </a:endParaRPr>
          </a:p>
          <a:p>
            <a:r>
              <a:rPr lang="zh-TW" altLang="en-US" dirty="0" smtClean="0">
                <a:solidFill>
                  <a:schemeClr val="bg1"/>
                </a:solidFill>
              </a:rPr>
              <a:t>非絕熱加熱作用是位渦來源，會使環狀位渦增強</a:t>
            </a:r>
            <a:endParaRPr lang="zh-TW" alt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結論（續）</a:t>
            </a:r>
            <a:endParaRPr lang="zh-TW" altLang="en-US" b="1" dirty="0">
              <a:solidFill>
                <a:srgbClr val="FFFF00"/>
              </a:solidFill>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rPr>
              <a:t>本研究結果顯示來自地表的可感熱、潛熱對登陸颱風的眼牆、強度發展影響甚鉅</a:t>
            </a:r>
            <a:endParaRPr lang="en-US" altLang="zh-TW" dirty="0" smtClean="0">
              <a:solidFill>
                <a:schemeClr val="bg1"/>
              </a:solidFill>
            </a:endParaRPr>
          </a:p>
          <a:p>
            <a:r>
              <a:rPr lang="zh-TW" altLang="en-US" dirty="0" smtClean="0">
                <a:solidFill>
                  <a:schemeClr val="bg1"/>
                </a:solidFill>
              </a:rPr>
              <a:t>未來可以對以下幾點作進一步的探討：</a:t>
            </a:r>
            <a:endParaRPr lang="en-US" altLang="zh-TW" dirty="0" smtClean="0">
              <a:solidFill>
                <a:schemeClr val="bg1"/>
              </a:solidFill>
            </a:endParaRPr>
          </a:p>
          <a:p>
            <a:pPr lvl="1"/>
            <a:r>
              <a:rPr lang="zh-TW" altLang="en-US" dirty="0" smtClean="0">
                <a:solidFill>
                  <a:schemeClr val="bg1"/>
                </a:solidFill>
              </a:rPr>
              <a:t>摩擦、地形、潛熱及可感熱間的交互作用為何？</a:t>
            </a:r>
            <a:endParaRPr lang="en-US" altLang="zh-TW" dirty="0" smtClean="0">
              <a:solidFill>
                <a:schemeClr val="bg1"/>
              </a:solidFill>
            </a:endParaRPr>
          </a:p>
          <a:p>
            <a:pPr lvl="1"/>
            <a:r>
              <a:rPr lang="zh-TW" altLang="en-US" dirty="0" smtClean="0">
                <a:solidFill>
                  <a:schemeClr val="bg1"/>
                </a:solidFill>
              </a:rPr>
              <a:t>這些因素對眼牆發展的重要性何在？</a:t>
            </a:r>
            <a:endParaRPr lang="en-US" altLang="zh-TW" dirty="0" smtClean="0">
              <a:solidFill>
                <a:schemeClr val="bg1"/>
              </a:solidFill>
            </a:endParaRPr>
          </a:p>
          <a:p>
            <a:pPr lvl="1"/>
            <a:r>
              <a:rPr lang="zh-TW" altLang="en-US" dirty="0" smtClean="0">
                <a:solidFill>
                  <a:schemeClr val="bg1"/>
                </a:solidFill>
              </a:rPr>
              <a:t>什麼因素決定了軸對稱化過程？</a:t>
            </a:r>
            <a:endParaRPr lang="en-US" altLang="zh-TW"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lstStyle/>
          <a:p>
            <a:r>
              <a:rPr lang="en-US" altLang="zh-TW" b="1" dirty="0" smtClean="0">
                <a:solidFill>
                  <a:srgbClr val="FFFF00"/>
                </a:solidFill>
              </a:rPr>
              <a:t>THE END</a:t>
            </a:r>
            <a:endParaRPr lang="zh-TW" altLang="en-US" b="1"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FF00"/>
                </a:solidFill>
              </a:rPr>
              <a:t>PV-Weighted vs. MSLP Center</a:t>
            </a:r>
            <a:endParaRPr lang="zh-TW" altLang="en-US" dirty="0">
              <a:solidFill>
                <a:srgbClr val="FFFF00"/>
              </a:solidFill>
            </a:endParaRPr>
          </a:p>
        </p:txBody>
      </p:sp>
      <p:pic>
        <p:nvPicPr>
          <p:cNvPr id="38914" name="Picture 2"/>
          <p:cNvPicPr>
            <a:picLocks noGrp="1" noChangeAspect="1" noChangeArrowheads="1"/>
          </p:cNvPicPr>
          <p:nvPr>
            <p:ph idx="1"/>
          </p:nvPr>
        </p:nvPicPr>
        <p:blipFill>
          <a:blip r:embed="rId2" cstate="print"/>
          <a:srcRect/>
          <a:stretch>
            <a:fillRect/>
          </a:stretch>
        </p:blipFill>
        <p:spPr bwMode="auto">
          <a:xfrm>
            <a:off x="1835695" y="1129308"/>
            <a:ext cx="5472610" cy="444227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前人研究</a:t>
            </a:r>
            <a:endParaRPr lang="zh-TW" altLang="en-US" b="1" dirty="0">
              <a:solidFill>
                <a:srgbClr val="FFFF00"/>
              </a:solidFill>
            </a:endParaRPr>
          </a:p>
        </p:txBody>
      </p:sp>
      <p:sp>
        <p:nvSpPr>
          <p:cNvPr id="3" name="內容版面配置區 2"/>
          <p:cNvSpPr>
            <a:spLocks noGrp="1"/>
          </p:cNvSpPr>
          <p:nvPr>
            <p:ph idx="1"/>
          </p:nvPr>
        </p:nvSpPr>
        <p:spPr/>
        <p:txBody>
          <a:bodyPr>
            <a:normAutofit fontScale="85000" lnSpcReduction="20000"/>
          </a:bodyPr>
          <a:lstStyle/>
          <a:p>
            <a:r>
              <a:rPr lang="zh-TW" altLang="en-US" dirty="0" smtClean="0">
                <a:solidFill>
                  <a:schemeClr val="bg1"/>
                </a:solidFill>
              </a:rPr>
              <a:t>熱帶氣旋的增強通常伴隨著眼牆的收縮</a:t>
            </a:r>
            <a:r>
              <a:rPr lang="en-US" altLang="zh-TW" dirty="0" smtClean="0">
                <a:solidFill>
                  <a:schemeClr val="bg1"/>
                </a:solidFill>
              </a:rPr>
              <a:t>(</a:t>
            </a:r>
            <a:r>
              <a:rPr lang="en-US" altLang="zh-TW" dirty="0" err="1" smtClean="0">
                <a:solidFill>
                  <a:schemeClr val="bg1"/>
                </a:solidFill>
              </a:rPr>
              <a:t>Sharpiro</a:t>
            </a:r>
            <a:r>
              <a:rPr lang="en-US" altLang="zh-TW" dirty="0" smtClean="0">
                <a:solidFill>
                  <a:schemeClr val="bg1"/>
                </a:solidFill>
              </a:rPr>
              <a:t> &amp; Willoughby 1982; Schubert &amp; Hack 1982)</a:t>
            </a:r>
          </a:p>
          <a:p>
            <a:r>
              <a:rPr lang="zh-TW" altLang="en-US" dirty="0" smtClean="0">
                <a:solidFill>
                  <a:schemeClr val="bg1"/>
                </a:solidFill>
              </a:rPr>
              <a:t>風眼、眼牆間的非對稱渦度混合會導致中心氣壓的降低</a:t>
            </a:r>
            <a:r>
              <a:rPr lang="en-US" altLang="zh-TW" dirty="0" smtClean="0">
                <a:solidFill>
                  <a:schemeClr val="bg1"/>
                </a:solidFill>
              </a:rPr>
              <a:t>(Schubert et al. 1999; </a:t>
            </a:r>
            <a:r>
              <a:rPr lang="en-US" altLang="zh-TW" dirty="0" err="1" smtClean="0">
                <a:solidFill>
                  <a:schemeClr val="bg1"/>
                </a:solidFill>
              </a:rPr>
              <a:t>Kossin</a:t>
            </a:r>
            <a:r>
              <a:rPr lang="en-US" altLang="zh-TW" dirty="0" smtClean="0">
                <a:solidFill>
                  <a:schemeClr val="bg1"/>
                </a:solidFill>
              </a:rPr>
              <a:t> &amp; </a:t>
            </a:r>
            <a:r>
              <a:rPr lang="en-US" altLang="zh-TW" dirty="0" err="1" smtClean="0">
                <a:solidFill>
                  <a:schemeClr val="bg1"/>
                </a:solidFill>
              </a:rPr>
              <a:t>Eastin</a:t>
            </a:r>
            <a:r>
              <a:rPr lang="en-US" altLang="zh-TW" dirty="0" smtClean="0">
                <a:solidFill>
                  <a:schemeClr val="bg1"/>
                </a:solidFill>
              </a:rPr>
              <a:t> 2001; </a:t>
            </a:r>
            <a:r>
              <a:rPr lang="en-US" altLang="zh-TW" dirty="0" err="1" smtClean="0">
                <a:solidFill>
                  <a:schemeClr val="bg1"/>
                </a:solidFill>
              </a:rPr>
              <a:t>Kossin</a:t>
            </a:r>
            <a:r>
              <a:rPr lang="en-US" altLang="zh-TW" dirty="0" smtClean="0">
                <a:solidFill>
                  <a:schemeClr val="bg1"/>
                </a:solidFill>
              </a:rPr>
              <a:t> &amp; Schubert 2001)</a:t>
            </a:r>
          </a:p>
          <a:p>
            <a:r>
              <a:rPr lang="en-US" altLang="zh-TW" dirty="0" smtClean="0">
                <a:solidFill>
                  <a:schemeClr val="bg1"/>
                </a:solidFill>
              </a:rPr>
              <a:t>Brand &amp; </a:t>
            </a:r>
            <a:r>
              <a:rPr lang="en-US" altLang="zh-TW" dirty="0" err="1" smtClean="0">
                <a:solidFill>
                  <a:schemeClr val="bg1"/>
                </a:solidFill>
              </a:rPr>
              <a:t>Blelloch</a:t>
            </a:r>
            <a:r>
              <a:rPr lang="en-US" altLang="zh-TW" dirty="0" smtClean="0">
                <a:solidFill>
                  <a:schemeClr val="bg1"/>
                </a:solidFill>
              </a:rPr>
              <a:t>(1973)</a:t>
            </a:r>
            <a:r>
              <a:rPr lang="zh-TW" altLang="en-US" dirty="0" smtClean="0">
                <a:solidFill>
                  <a:schemeClr val="bg1"/>
                </a:solidFill>
              </a:rPr>
              <a:t>指出地表摩擦、水汽、熱通量的減少是造成颱風路徑、強度、風眼大小、颱風大小改變的主因</a:t>
            </a:r>
            <a:endParaRPr lang="en-US" altLang="zh-TW" dirty="0" smtClean="0">
              <a:solidFill>
                <a:schemeClr val="bg1"/>
              </a:solidFill>
            </a:endParaRPr>
          </a:p>
          <a:p>
            <a:r>
              <a:rPr lang="en-US" altLang="zh-TW" dirty="0" smtClean="0">
                <a:solidFill>
                  <a:schemeClr val="bg1"/>
                </a:solidFill>
              </a:rPr>
              <a:t>Wu et al.(2003a)</a:t>
            </a:r>
            <a:r>
              <a:rPr lang="zh-TW" altLang="en-US" dirty="0" smtClean="0">
                <a:solidFill>
                  <a:schemeClr val="bg1"/>
                </a:solidFill>
              </a:rPr>
              <a:t>研究了呂宋島地形對瑞伯颱風眼牆發展的影響</a:t>
            </a:r>
            <a:endParaRPr lang="en-US" altLang="zh-TW"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微軟正黑體" pitchFamily="34" charset="-120"/>
                <a:ea typeface="微軟正黑體" pitchFamily="34" charset="-120"/>
              </a:rPr>
              <a:t>研究目的</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bg1"/>
                </a:solidFill>
              </a:rPr>
              <a:t>研究地形、地表、海洋對瑞伯颱風眼牆展的影響</a:t>
            </a:r>
            <a:endParaRPr lang="en-US" altLang="zh-TW" dirty="0" smtClean="0">
              <a:solidFill>
                <a:schemeClr val="bg1"/>
              </a:solidFill>
            </a:endParaRPr>
          </a:p>
          <a:p>
            <a:endParaRPr lang="en-US" altLang="zh-TW" dirty="0" smtClean="0">
              <a:solidFill>
                <a:schemeClr val="bg1"/>
              </a:solidFill>
            </a:endParaRPr>
          </a:p>
          <a:p>
            <a:r>
              <a:rPr lang="zh-TW" altLang="en-US" dirty="0" smtClean="0">
                <a:solidFill>
                  <a:schemeClr val="bg1"/>
                </a:solidFill>
              </a:rPr>
              <a:t>研究眼牆形成之動力過程以及與登陸颱風的強度變化</a:t>
            </a:r>
            <a:endParaRPr lang="en-US" altLang="zh-TW" dirty="0" smtClean="0">
              <a:solidFill>
                <a:schemeClr val="bg1"/>
              </a:solidFill>
            </a:endParaRPr>
          </a:p>
          <a:p>
            <a:endParaRPr lang="zh-TW" alt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模式設定</a:t>
            </a:r>
            <a:endParaRPr lang="zh-TW" altLang="en-US" b="1" dirty="0">
              <a:solidFill>
                <a:srgbClr val="FFFF00"/>
              </a:solidFill>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solidFill>
                  <a:schemeClr val="bg1"/>
                </a:solidFill>
              </a:rPr>
              <a:t>採用四層巢狀網格的非靜力</a:t>
            </a:r>
            <a:r>
              <a:rPr lang="en-US" altLang="zh-TW" dirty="0" smtClean="0">
                <a:solidFill>
                  <a:schemeClr val="bg1"/>
                </a:solidFill>
              </a:rPr>
              <a:t>MM5</a:t>
            </a:r>
            <a:r>
              <a:rPr lang="zh-TW" altLang="en-US" dirty="0" smtClean="0">
                <a:solidFill>
                  <a:schemeClr val="bg1"/>
                </a:solidFill>
              </a:rPr>
              <a:t>模式</a:t>
            </a:r>
            <a:endParaRPr lang="en-US" altLang="zh-TW" dirty="0" smtClean="0">
              <a:solidFill>
                <a:schemeClr val="bg1"/>
              </a:solidFill>
            </a:endParaRPr>
          </a:p>
          <a:p>
            <a:endParaRPr lang="en-US" altLang="zh-TW" dirty="0" smtClean="0"/>
          </a:p>
          <a:p>
            <a:endParaRPr lang="en-US" altLang="zh-TW" dirty="0" smtClean="0"/>
          </a:p>
          <a:p>
            <a:endParaRPr lang="en-US" altLang="zh-TW" dirty="0" smtClean="0"/>
          </a:p>
          <a:p>
            <a:r>
              <a:rPr lang="zh-TW" altLang="en-US" dirty="0" smtClean="0">
                <a:solidFill>
                  <a:schemeClr val="bg1"/>
                </a:solidFill>
              </a:rPr>
              <a:t>垂直座標為</a:t>
            </a:r>
            <a:r>
              <a:rPr lang="en-US" altLang="zh-TW" dirty="0" smtClean="0">
                <a:solidFill>
                  <a:schemeClr val="bg1"/>
                </a:solidFill>
              </a:rPr>
              <a:t>23</a:t>
            </a:r>
            <a:r>
              <a:rPr lang="zh-TW" altLang="en-US" dirty="0" smtClean="0">
                <a:solidFill>
                  <a:schemeClr val="bg1"/>
                </a:solidFill>
              </a:rPr>
              <a:t>層的</a:t>
            </a:r>
            <a:r>
              <a:rPr lang="en-US" altLang="zh-TW" dirty="0" smtClean="0">
                <a:solidFill>
                  <a:schemeClr val="bg1"/>
                </a:solidFill>
              </a:rPr>
              <a:t>σ</a:t>
            </a:r>
            <a:r>
              <a:rPr lang="zh-TW" altLang="en-US" dirty="0" smtClean="0">
                <a:solidFill>
                  <a:schemeClr val="bg1"/>
                </a:solidFill>
              </a:rPr>
              <a:t>座標</a:t>
            </a:r>
            <a:endParaRPr lang="en-US" altLang="zh-TW" dirty="0" smtClean="0">
              <a:solidFill>
                <a:schemeClr val="bg1"/>
              </a:solidFill>
            </a:endParaRPr>
          </a:p>
          <a:p>
            <a:r>
              <a:rPr lang="zh-TW" altLang="en-US" dirty="0" smtClean="0">
                <a:solidFill>
                  <a:schemeClr val="bg1"/>
                </a:solidFill>
              </a:rPr>
              <a:t>初始、邊界條件：</a:t>
            </a:r>
            <a:r>
              <a:rPr lang="en-US" altLang="zh-TW" dirty="0" smtClean="0">
                <a:solidFill>
                  <a:schemeClr val="bg1"/>
                </a:solidFill>
              </a:rPr>
              <a:t>ECMWF</a:t>
            </a:r>
          </a:p>
          <a:p>
            <a:r>
              <a:rPr lang="zh-TW" altLang="en-US" dirty="0" smtClean="0">
                <a:solidFill>
                  <a:schemeClr val="bg1"/>
                </a:solidFill>
              </a:rPr>
              <a:t>初始渦旋之植入：</a:t>
            </a:r>
            <a:r>
              <a:rPr lang="en-US" altLang="zh-TW" dirty="0" smtClean="0">
                <a:solidFill>
                  <a:schemeClr val="bg1"/>
                </a:solidFill>
              </a:rPr>
              <a:t> Wu et al.(2002)</a:t>
            </a:r>
          </a:p>
        </p:txBody>
      </p:sp>
      <p:graphicFrame>
        <p:nvGraphicFramePr>
          <p:cNvPr id="4" name="表格 3"/>
          <p:cNvGraphicFramePr>
            <a:graphicFrameLocks noGrp="1"/>
          </p:cNvGraphicFramePr>
          <p:nvPr/>
        </p:nvGraphicFramePr>
        <p:xfrm>
          <a:off x="971600" y="1878196"/>
          <a:ext cx="6927738" cy="1483360"/>
        </p:xfrm>
        <a:graphic>
          <a:graphicData uri="http://schemas.openxmlformats.org/drawingml/2006/table">
            <a:tbl>
              <a:tblPr firstRow="1" bandRow="1">
                <a:tableStyleId>{5C22544A-7EE6-4342-B048-85BDC9FD1C3A}</a:tableStyleId>
              </a:tblPr>
              <a:tblGrid>
                <a:gridCol w="2521268"/>
                <a:gridCol w="1044893"/>
                <a:gridCol w="1044893"/>
                <a:gridCol w="1044893"/>
                <a:gridCol w="1271791"/>
              </a:tblGrid>
              <a:tr h="370840">
                <a:tc>
                  <a:txBody>
                    <a:bodyPr/>
                    <a:lstStyle/>
                    <a:p>
                      <a:r>
                        <a:rPr lang="en-US" altLang="zh-TW" dirty="0" smtClean="0"/>
                        <a:t>Domain</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r>
              <a:tr h="370840">
                <a:tc>
                  <a:txBody>
                    <a:bodyPr/>
                    <a:lstStyle/>
                    <a:p>
                      <a:r>
                        <a:rPr lang="zh-TW" altLang="en-US" dirty="0" smtClean="0"/>
                        <a:t>水平網格間距（公里）</a:t>
                      </a:r>
                      <a:endParaRPr lang="zh-TW" altLang="en-US" dirty="0"/>
                    </a:p>
                  </a:txBody>
                  <a:tcPr/>
                </a:tc>
                <a:tc>
                  <a:txBody>
                    <a:bodyPr/>
                    <a:lstStyle/>
                    <a:p>
                      <a:r>
                        <a:rPr lang="en-US" altLang="zh-TW" dirty="0" smtClean="0"/>
                        <a:t>54</a:t>
                      </a:r>
                      <a:endParaRPr lang="zh-TW" altLang="en-US" dirty="0"/>
                    </a:p>
                  </a:txBody>
                  <a:tcPr/>
                </a:tc>
                <a:tc>
                  <a:txBody>
                    <a:bodyPr/>
                    <a:lstStyle/>
                    <a:p>
                      <a:r>
                        <a:rPr lang="en-US" altLang="zh-TW" dirty="0" smtClean="0"/>
                        <a:t>18</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2</a:t>
                      </a:r>
                      <a:endParaRPr lang="zh-TW" altLang="en-US" dirty="0"/>
                    </a:p>
                  </a:txBody>
                  <a:tcPr/>
                </a:tc>
              </a:tr>
              <a:tr h="370840">
                <a:tc>
                  <a:txBody>
                    <a:bodyPr/>
                    <a:lstStyle/>
                    <a:p>
                      <a:r>
                        <a:rPr lang="zh-TW" altLang="en-US" dirty="0" smtClean="0"/>
                        <a:t>格點數</a:t>
                      </a:r>
                      <a:endParaRPr lang="zh-TW" altLang="en-US" dirty="0"/>
                    </a:p>
                  </a:txBody>
                  <a:tcPr/>
                </a:tc>
                <a:tc>
                  <a:txBody>
                    <a:bodyPr/>
                    <a:lstStyle/>
                    <a:p>
                      <a:r>
                        <a:rPr lang="en-US" altLang="zh-TW" dirty="0" smtClean="0"/>
                        <a:t>95*109</a:t>
                      </a:r>
                      <a:endParaRPr lang="zh-TW" altLang="en-US" dirty="0"/>
                    </a:p>
                  </a:txBody>
                  <a:tcPr/>
                </a:tc>
                <a:tc>
                  <a:txBody>
                    <a:bodyPr/>
                    <a:lstStyle/>
                    <a:p>
                      <a:r>
                        <a:rPr lang="en-US" altLang="zh-TW" dirty="0" smtClean="0"/>
                        <a:t>142*139</a:t>
                      </a:r>
                      <a:endParaRPr lang="zh-TW" altLang="en-US" dirty="0"/>
                    </a:p>
                  </a:txBody>
                  <a:tcPr/>
                </a:tc>
                <a:tc>
                  <a:txBody>
                    <a:bodyPr/>
                    <a:lstStyle/>
                    <a:p>
                      <a:r>
                        <a:rPr lang="en-US" altLang="zh-TW" dirty="0" smtClean="0"/>
                        <a:t>226*178</a:t>
                      </a:r>
                      <a:endParaRPr lang="zh-TW" altLang="en-US" dirty="0"/>
                    </a:p>
                  </a:txBody>
                  <a:tcPr/>
                </a:tc>
                <a:tc>
                  <a:txBody>
                    <a:bodyPr/>
                    <a:lstStyle/>
                    <a:p>
                      <a:r>
                        <a:rPr lang="en-US" altLang="zh-TW" dirty="0" smtClean="0"/>
                        <a:t>487*409</a:t>
                      </a:r>
                      <a:endParaRPr lang="zh-TW" altLang="en-US" dirty="0"/>
                    </a:p>
                  </a:txBody>
                  <a:tcPr/>
                </a:tc>
              </a:tr>
              <a:tr h="370840">
                <a:tc>
                  <a:txBody>
                    <a:bodyPr/>
                    <a:lstStyle/>
                    <a:p>
                      <a:r>
                        <a:rPr lang="zh-TW" altLang="en-US" dirty="0" smtClean="0">
                          <a:solidFill>
                            <a:schemeClr val="tx1"/>
                          </a:solidFill>
                        </a:rPr>
                        <a:t>積分時間</a:t>
                      </a:r>
                      <a:endParaRPr lang="zh-TW" altLang="en-US" dirty="0">
                        <a:solidFill>
                          <a:schemeClr val="tx1"/>
                        </a:solidFill>
                      </a:endParaRPr>
                    </a:p>
                  </a:txBody>
                  <a:tcPr/>
                </a:tc>
                <a:tc>
                  <a:txBody>
                    <a:bodyPr/>
                    <a:lstStyle/>
                    <a:p>
                      <a:r>
                        <a:rPr lang="en-US" altLang="zh-TW" dirty="0" smtClean="0"/>
                        <a:t>0-72hr</a:t>
                      </a:r>
                      <a:endParaRPr lang="zh-TW" altLang="en-US" dirty="0"/>
                    </a:p>
                  </a:txBody>
                  <a:tcPr/>
                </a:tc>
                <a:tc>
                  <a:txBody>
                    <a:bodyPr/>
                    <a:lstStyle/>
                    <a:p>
                      <a:r>
                        <a:rPr lang="en-US" altLang="zh-TW" dirty="0" smtClean="0"/>
                        <a:t>0-72hr</a:t>
                      </a:r>
                      <a:endParaRPr lang="zh-TW" altLang="en-US" dirty="0"/>
                    </a:p>
                  </a:txBody>
                  <a:tcPr/>
                </a:tc>
                <a:tc>
                  <a:txBody>
                    <a:bodyPr/>
                    <a:lstStyle/>
                    <a:p>
                      <a:r>
                        <a:rPr lang="en-US" altLang="zh-TW" dirty="0" smtClean="0"/>
                        <a:t>4-72hr</a:t>
                      </a:r>
                      <a:endParaRPr lang="zh-TW" altLang="en-US" dirty="0"/>
                    </a:p>
                  </a:txBody>
                  <a:tcPr/>
                </a:tc>
                <a:tc>
                  <a:txBody>
                    <a:bodyPr/>
                    <a:lstStyle/>
                    <a:p>
                      <a:r>
                        <a:rPr lang="en-US" altLang="zh-TW" dirty="0" smtClean="0"/>
                        <a:t>12-72hr</a:t>
                      </a:r>
                      <a:endParaRPr lang="zh-TW" altLang="en-US" dirty="0"/>
                    </a:p>
                  </a:txBody>
                  <a:tcPr/>
                </a:tc>
              </a:tr>
            </a:tbl>
          </a:graphicData>
        </a:graphic>
      </p:graphicFrame>
      <p:graphicFrame>
        <p:nvGraphicFramePr>
          <p:cNvPr id="6" name="表格 5"/>
          <p:cNvGraphicFramePr>
            <a:graphicFrameLocks noGrp="1"/>
          </p:cNvGraphicFramePr>
          <p:nvPr/>
        </p:nvGraphicFramePr>
        <p:xfrm>
          <a:off x="1979712" y="3649588"/>
          <a:ext cx="4896545" cy="1483360"/>
        </p:xfrm>
        <a:graphic>
          <a:graphicData uri="http://schemas.openxmlformats.org/drawingml/2006/table">
            <a:tbl>
              <a:tblPr firstRow="1" bandRow="1">
                <a:tableStyleId>{5C22544A-7EE6-4342-B048-85BDC9FD1C3A}</a:tableStyleId>
              </a:tblPr>
              <a:tblGrid>
                <a:gridCol w="1162897"/>
                <a:gridCol w="925335"/>
                <a:gridCol w="941489"/>
                <a:gridCol w="930719"/>
                <a:gridCol w="93610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Domain</a:t>
                      </a:r>
                      <a:endParaRPr lang="zh-TW" altLang="en-US" dirty="0" smtClean="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r>
              <a:tr h="370840">
                <a:tc>
                  <a:txBody>
                    <a:bodyPr/>
                    <a:lstStyle/>
                    <a:p>
                      <a:pPr algn="ctr"/>
                      <a:r>
                        <a:rPr lang="en-US" altLang="zh-TW" dirty="0" smtClean="0"/>
                        <a:t>PBL</a:t>
                      </a:r>
                      <a:endParaRPr lang="zh-TW" altLang="en-US" dirty="0"/>
                    </a:p>
                  </a:txBody>
                  <a:tcPr/>
                </a:tc>
                <a:tc gridSpan="4">
                  <a:txBody>
                    <a:bodyPr/>
                    <a:lstStyle/>
                    <a:p>
                      <a:pPr algn="ctr"/>
                      <a:r>
                        <a:rPr lang="en-US" altLang="zh-TW" dirty="0" err="1" smtClean="0"/>
                        <a:t>Blackdar</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en-US" altLang="zh-TW" dirty="0" smtClean="0"/>
                        <a:t>MP</a:t>
                      </a:r>
                      <a:endParaRPr lang="zh-TW" altLang="en-US" dirty="0"/>
                    </a:p>
                  </a:txBody>
                  <a:tcPr/>
                </a:tc>
                <a:tc gridSpan="4">
                  <a:txBody>
                    <a:bodyPr/>
                    <a:lstStyle/>
                    <a:p>
                      <a:pPr algn="ctr"/>
                      <a:r>
                        <a:rPr lang="en-US" altLang="zh-TW" dirty="0" err="1" smtClean="0"/>
                        <a:t>Reisner</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en-US" altLang="zh-TW" dirty="0" smtClean="0"/>
                        <a:t>Cu</a:t>
                      </a:r>
                      <a:endParaRPr lang="zh-TW" altLang="en-US" dirty="0"/>
                    </a:p>
                  </a:txBody>
                  <a:tcPr/>
                </a:tc>
                <a:tc gridSpan="2">
                  <a:txBody>
                    <a:bodyPr/>
                    <a:lstStyle/>
                    <a:p>
                      <a:pPr algn="ctr"/>
                      <a:r>
                        <a:rPr lang="en-US" altLang="zh-TW" dirty="0" smtClean="0"/>
                        <a:t>Betts-Miller</a:t>
                      </a:r>
                      <a:endParaRPr lang="zh-TW" altLang="en-US" dirty="0"/>
                    </a:p>
                  </a:txBody>
                  <a:tcPr/>
                </a:tc>
                <a:tc hMerge="1">
                  <a:txBody>
                    <a:bodyPr/>
                    <a:lstStyle/>
                    <a:p>
                      <a:endParaRPr lang="zh-TW" altLang="en-US" dirty="0"/>
                    </a:p>
                  </a:txBody>
                  <a:tcPr/>
                </a:tc>
                <a:tc gridSpan="2">
                  <a:txBody>
                    <a:bodyPr/>
                    <a:lstStyle/>
                    <a:p>
                      <a:pPr algn="ctr"/>
                      <a:r>
                        <a:rPr lang="en-US" altLang="zh-TW" dirty="0" smtClean="0"/>
                        <a:t>N/A</a:t>
                      </a:r>
                      <a:endParaRPr lang="zh-TW" altLang="en-US" dirty="0"/>
                    </a:p>
                  </a:txBody>
                  <a:tcPr/>
                </a:tc>
                <a:tc hMerge="1">
                  <a:txBody>
                    <a:bodyPr/>
                    <a:lstStyle/>
                    <a:p>
                      <a:endParaRPr lang="zh-TW" altLang="en-US" dirty="0"/>
                    </a:p>
                  </a:txBody>
                  <a:tcPr/>
                </a:tc>
              </a:tr>
            </a:tbl>
          </a:graphicData>
        </a:graphic>
      </p:graphicFrame>
      <p:grpSp>
        <p:nvGrpSpPr>
          <p:cNvPr id="8" name="群組 7"/>
          <p:cNvGrpSpPr/>
          <p:nvPr/>
        </p:nvGrpSpPr>
        <p:grpSpPr>
          <a:xfrm>
            <a:off x="19050" y="625252"/>
            <a:ext cx="9124950" cy="4400550"/>
            <a:chOff x="-756592" y="697260"/>
            <a:chExt cx="9124950" cy="4400550"/>
          </a:xfrm>
        </p:grpSpPr>
        <p:pic>
          <p:nvPicPr>
            <p:cNvPr id="4097" name="Picture 1"/>
            <p:cNvPicPr>
              <a:picLocks noChangeAspect="1" noChangeArrowheads="1"/>
            </p:cNvPicPr>
            <p:nvPr/>
          </p:nvPicPr>
          <p:blipFill>
            <a:blip r:embed="rId3" cstate="print"/>
            <a:srcRect/>
            <a:stretch>
              <a:fillRect/>
            </a:stretch>
          </p:blipFill>
          <p:spPr bwMode="auto">
            <a:xfrm>
              <a:off x="-756592" y="697260"/>
              <a:ext cx="9124950" cy="4400550"/>
            </a:xfrm>
            <a:prstGeom prst="rect">
              <a:avLst/>
            </a:prstGeom>
            <a:noFill/>
            <a:ln w="9525">
              <a:noFill/>
              <a:miter lim="800000"/>
              <a:headEnd/>
              <a:tailEnd/>
            </a:ln>
          </p:spPr>
        </p:pic>
        <p:sp>
          <p:nvSpPr>
            <p:cNvPr id="7" name="文字方塊 6"/>
            <p:cNvSpPr txBox="1"/>
            <p:nvPr/>
          </p:nvSpPr>
          <p:spPr>
            <a:xfrm>
              <a:off x="4283968" y="913284"/>
              <a:ext cx="1611082" cy="369332"/>
            </a:xfrm>
            <a:prstGeom prst="rect">
              <a:avLst/>
            </a:prstGeom>
            <a:noFill/>
          </p:spPr>
          <p:txBody>
            <a:bodyPr wrap="none" rtlCol="0">
              <a:spAutoFit/>
            </a:bodyPr>
            <a:lstStyle/>
            <a:p>
              <a:r>
                <a:rPr lang="en-US" altLang="zh-TW" dirty="0" smtClean="0">
                  <a:solidFill>
                    <a:srgbClr val="1307FF"/>
                  </a:solidFill>
                </a:rPr>
                <a:t>Terrain of D03</a:t>
              </a:r>
              <a:endParaRPr lang="zh-TW" altLang="en-US" dirty="0">
                <a:solidFill>
                  <a:srgbClr val="1307FF"/>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實驗設計</a:t>
            </a:r>
            <a:endParaRPr lang="zh-TW" altLang="en-US" b="1" dirty="0">
              <a:solidFill>
                <a:srgbClr val="FFFF00"/>
              </a:solidFill>
            </a:endParaRPr>
          </a:p>
        </p:txBody>
      </p:sp>
      <p:sp>
        <p:nvSpPr>
          <p:cNvPr id="3" name="內容版面配置區 2"/>
          <p:cNvSpPr>
            <a:spLocks noGrp="1"/>
          </p:cNvSpPr>
          <p:nvPr>
            <p:ph idx="1"/>
          </p:nvPr>
        </p:nvSpPr>
        <p:spPr>
          <a:xfrm>
            <a:off x="457200" y="1333500"/>
            <a:ext cx="8229600" cy="4044280"/>
          </a:xfrm>
        </p:spPr>
        <p:txBody>
          <a:bodyPr>
            <a:normAutofit/>
          </a:bodyPr>
          <a:lstStyle/>
          <a:p>
            <a:r>
              <a:rPr lang="zh-TW" altLang="en-US" dirty="0" smtClean="0">
                <a:solidFill>
                  <a:schemeClr val="bg1"/>
                </a:solidFill>
              </a:rPr>
              <a:t>為了研究維持位渦環的物理機制，作者進行了以下幾個測試：</a:t>
            </a:r>
            <a:endParaRPr lang="en-US" altLang="zh-TW" dirty="0" smtClean="0">
              <a:solidFill>
                <a:schemeClr val="bg1"/>
              </a:solidFill>
            </a:endParaRPr>
          </a:p>
        </p:txBody>
      </p:sp>
      <p:graphicFrame>
        <p:nvGraphicFramePr>
          <p:cNvPr id="8" name="表格 7"/>
          <p:cNvGraphicFramePr>
            <a:graphicFrameLocks noGrp="1"/>
          </p:cNvGraphicFramePr>
          <p:nvPr/>
        </p:nvGraphicFramePr>
        <p:xfrm>
          <a:off x="1187624" y="2497460"/>
          <a:ext cx="6741537" cy="2966720"/>
        </p:xfrm>
        <a:graphic>
          <a:graphicData uri="http://schemas.openxmlformats.org/drawingml/2006/table">
            <a:tbl>
              <a:tblPr firstRow="1" bandRow="1">
                <a:tableStyleId>{5C22544A-7EE6-4342-B048-85BDC9FD1C3A}</a:tableStyleId>
              </a:tblPr>
              <a:tblGrid>
                <a:gridCol w="1436520"/>
                <a:gridCol w="1617058"/>
                <a:gridCol w="690880"/>
                <a:gridCol w="1376680"/>
                <a:gridCol w="162039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Name</a:t>
                      </a:r>
                      <a:endParaRPr lang="zh-TW" altLang="en-US" dirty="0" smtClean="0"/>
                    </a:p>
                  </a:txBody>
                  <a:tcPr/>
                </a:tc>
                <a:tc>
                  <a:txBody>
                    <a:bodyPr/>
                    <a:lstStyle/>
                    <a:p>
                      <a:pPr algn="ctr"/>
                      <a:r>
                        <a:rPr lang="zh-TW" altLang="en-US" dirty="0" smtClean="0"/>
                        <a:t>呂宋島地形</a:t>
                      </a:r>
                      <a:endParaRPr lang="zh-TW" altLang="en-US" dirty="0"/>
                    </a:p>
                  </a:txBody>
                  <a:tcPr/>
                </a:tc>
                <a:tc>
                  <a:txBody>
                    <a:bodyPr/>
                    <a:lstStyle/>
                    <a:p>
                      <a:pPr algn="ctr"/>
                      <a:r>
                        <a:rPr lang="zh-TW" altLang="en-US" dirty="0" smtClean="0"/>
                        <a:t>水汽</a:t>
                      </a:r>
                      <a:endParaRPr lang="zh-TW" altLang="en-US" dirty="0"/>
                    </a:p>
                  </a:txBody>
                  <a:tcPr/>
                </a:tc>
                <a:tc>
                  <a:txBody>
                    <a:bodyPr/>
                    <a:lstStyle/>
                    <a:p>
                      <a:pPr algn="ctr"/>
                      <a:r>
                        <a:rPr lang="zh-TW" altLang="en-US" dirty="0" smtClean="0"/>
                        <a:t>地表熱通量</a:t>
                      </a:r>
                      <a:endParaRPr lang="zh-TW" altLang="en-US" dirty="0"/>
                    </a:p>
                  </a:txBody>
                  <a:tcPr/>
                </a:tc>
                <a:tc>
                  <a:txBody>
                    <a:bodyPr/>
                    <a:lstStyle/>
                    <a:p>
                      <a:pPr algn="ctr"/>
                      <a:r>
                        <a:rPr lang="zh-TW" altLang="en-US" dirty="0" smtClean="0"/>
                        <a:t>地表摩擦</a:t>
                      </a:r>
                      <a:endParaRPr lang="zh-TW" altLang="en-US" dirty="0"/>
                    </a:p>
                  </a:txBody>
                  <a:tcPr/>
                </a:tc>
              </a:tr>
              <a:tr h="370840">
                <a:tc>
                  <a:txBody>
                    <a:bodyPr/>
                    <a:lstStyle/>
                    <a:p>
                      <a:pPr algn="ctr"/>
                      <a:r>
                        <a:rPr lang="en-US" altLang="zh-TW" dirty="0" smtClean="0"/>
                        <a:t>CTL</a:t>
                      </a:r>
                      <a:endParaRPr lang="zh-TW" altLang="en-US" dirty="0"/>
                    </a:p>
                  </a:txBody>
                  <a:tcPr/>
                </a:tc>
                <a:tc>
                  <a:txBody>
                    <a:bodyPr/>
                    <a:lstStyle/>
                    <a:p>
                      <a:pPr algn="ctr"/>
                      <a:r>
                        <a:rPr lang="en-US" altLang="zh-TW" dirty="0" smtClean="0"/>
                        <a:t>Real</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r>
              <a:tr h="370840">
                <a:tc>
                  <a:txBody>
                    <a:bodyPr/>
                    <a:lstStyle/>
                    <a:p>
                      <a:pPr algn="ctr"/>
                      <a:r>
                        <a:rPr lang="en-US" altLang="zh-TW" dirty="0" smtClean="0"/>
                        <a:t>NLT</a:t>
                      </a:r>
                      <a:endParaRPr lang="zh-TW" altLang="en-US" dirty="0"/>
                    </a:p>
                  </a:txBody>
                  <a:tcPr/>
                </a:tc>
                <a:tc>
                  <a:txBody>
                    <a:bodyPr/>
                    <a:lstStyle/>
                    <a:p>
                      <a:pPr algn="ctr"/>
                      <a:r>
                        <a:rPr lang="en-US" altLang="zh-TW" dirty="0" smtClean="0">
                          <a:solidFill>
                            <a:srgbClr val="FF0000"/>
                          </a:solidFill>
                        </a:rPr>
                        <a:t>Flat</a:t>
                      </a:r>
                      <a:endParaRPr lang="zh-TW" altLang="en-US" dirty="0">
                        <a:solidFill>
                          <a:srgbClr val="FF0000"/>
                        </a:solidFill>
                      </a:endParaRPr>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r>
              <a:tr h="370840">
                <a:tc>
                  <a:txBody>
                    <a:bodyPr/>
                    <a:lstStyle/>
                    <a:p>
                      <a:pPr algn="ctr"/>
                      <a:r>
                        <a:rPr lang="en-US" altLang="zh-TW" dirty="0" smtClean="0"/>
                        <a:t>SEA</a:t>
                      </a:r>
                      <a:endParaRPr lang="zh-TW" altLang="en-US" dirty="0"/>
                    </a:p>
                  </a:txBody>
                  <a:tcPr/>
                </a:tc>
                <a:tc>
                  <a:txBody>
                    <a:bodyPr/>
                    <a:lstStyle/>
                    <a:p>
                      <a:pPr algn="ctr"/>
                      <a:r>
                        <a:rPr lang="en-US" altLang="zh-TW" dirty="0" smtClean="0">
                          <a:solidFill>
                            <a:srgbClr val="FF0000"/>
                          </a:solidFill>
                        </a:rPr>
                        <a:t>Ocean</a:t>
                      </a:r>
                      <a:endParaRPr lang="zh-TW" altLang="en-US" dirty="0">
                        <a:solidFill>
                          <a:srgbClr val="FF0000"/>
                        </a:solidFill>
                      </a:endParaRPr>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r>
              <a:tr h="370840">
                <a:tc>
                  <a:txBody>
                    <a:bodyPr/>
                    <a:lstStyle/>
                    <a:p>
                      <a:pPr algn="ctr"/>
                      <a:r>
                        <a:rPr lang="en-US" altLang="zh-TW" dirty="0" smtClean="0"/>
                        <a:t>DFL</a:t>
                      </a:r>
                      <a:endParaRPr lang="zh-TW" altLang="en-US" dirty="0"/>
                    </a:p>
                  </a:txBody>
                  <a:tcPr/>
                </a:tc>
                <a:tc>
                  <a:txBody>
                    <a:bodyPr/>
                    <a:lstStyle/>
                    <a:p>
                      <a:pPr algn="ctr"/>
                      <a:r>
                        <a:rPr lang="en-US" altLang="zh-TW" dirty="0" smtClean="0"/>
                        <a:t>Real</a:t>
                      </a:r>
                      <a:endParaRPr lang="zh-TW" altLang="en-US" dirty="0"/>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r>
              <a:tr h="370840">
                <a:tc>
                  <a:txBody>
                    <a:bodyPr/>
                    <a:lstStyle/>
                    <a:p>
                      <a:pPr algn="ctr"/>
                      <a:r>
                        <a:rPr lang="en-US" altLang="zh-TW" dirty="0" smtClean="0"/>
                        <a:t>DRY</a:t>
                      </a:r>
                      <a:endParaRPr lang="zh-TW" altLang="en-US" dirty="0"/>
                    </a:p>
                  </a:txBody>
                  <a:tcPr/>
                </a:tc>
                <a:tc>
                  <a:txBody>
                    <a:bodyPr/>
                    <a:lstStyle/>
                    <a:p>
                      <a:pPr algn="ctr"/>
                      <a:r>
                        <a:rPr lang="en-US" altLang="zh-TW" dirty="0" smtClean="0"/>
                        <a:t>Real</a:t>
                      </a:r>
                      <a:endParaRPr lang="zh-TW" altLang="en-US" dirty="0"/>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c>
                  <a:txBody>
                    <a:bodyPr/>
                    <a:lstStyle/>
                    <a:p>
                      <a:pPr algn="ctr"/>
                      <a:r>
                        <a:rPr lang="en-US" altLang="zh-TW" dirty="0" smtClean="0"/>
                        <a:t>Yes</a:t>
                      </a:r>
                      <a:endParaRPr lang="zh-TW" altLang="en-US" dirty="0"/>
                    </a:p>
                  </a:txBody>
                  <a:tcPr/>
                </a:tc>
                <a:tc>
                  <a:txBody>
                    <a:bodyPr/>
                    <a:lstStyle/>
                    <a:p>
                      <a:pPr algn="ctr"/>
                      <a:r>
                        <a:rPr lang="en-US" altLang="zh-TW" dirty="0" smtClean="0"/>
                        <a:t>Yes</a:t>
                      </a:r>
                      <a:endParaRPr lang="zh-TW" altLang="en-US" dirty="0"/>
                    </a:p>
                  </a:txBody>
                  <a:tcPr/>
                </a:tc>
              </a:tr>
              <a:tr h="370840">
                <a:tc>
                  <a:txBody>
                    <a:bodyPr/>
                    <a:lstStyle/>
                    <a:p>
                      <a:pPr algn="ctr"/>
                      <a:r>
                        <a:rPr lang="en-US" altLang="zh-TW" dirty="0" smtClean="0"/>
                        <a:t>NHF</a:t>
                      </a:r>
                      <a:endParaRPr lang="zh-TW" altLang="en-US" dirty="0"/>
                    </a:p>
                  </a:txBody>
                  <a:tcPr/>
                </a:tc>
                <a:tc>
                  <a:txBody>
                    <a:bodyPr/>
                    <a:lstStyle/>
                    <a:p>
                      <a:pPr algn="ctr"/>
                      <a:r>
                        <a:rPr lang="en-US" altLang="zh-TW" dirty="0" smtClean="0"/>
                        <a:t>Real</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c>
                  <a:txBody>
                    <a:bodyPr/>
                    <a:lstStyle/>
                    <a:p>
                      <a:pPr algn="ctr"/>
                      <a:r>
                        <a:rPr lang="en-US" altLang="zh-TW" dirty="0" smtClean="0"/>
                        <a:t>Yes</a:t>
                      </a:r>
                      <a:endParaRPr lang="zh-TW" altLang="en-US" dirty="0"/>
                    </a:p>
                  </a:txBody>
                  <a:tcPr/>
                </a:tc>
              </a:tr>
              <a:tr h="370840">
                <a:tc>
                  <a:txBody>
                    <a:bodyPr/>
                    <a:lstStyle/>
                    <a:p>
                      <a:pPr algn="ctr"/>
                      <a:r>
                        <a:rPr lang="en-US" altLang="zh-TW" dirty="0" smtClean="0"/>
                        <a:t>FL</a:t>
                      </a:r>
                      <a:endParaRPr lang="zh-TW" altLang="en-US" dirty="0"/>
                    </a:p>
                  </a:txBody>
                  <a:tcPr/>
                </a:tc>
                <a:tc>
                  <a:txBody>
                    <a:bodyPr/>
                    <a:lstStyle/>
                    <a:p>
                      <a:pPr algn="ctr"/>
                      <a:r>
                        <a:rPr lang="en-US" altLang="zh-TW" dirty="0" smtClean="0"/>
                        <a:t>Real</a:t>
                      </a:r>
                      <a:endParaRPr lang="zh-TW" altLang="en-US" dirty="0"/>
                    </a:p>
                  </a:txBody>
                  <a:tcPr/>
                </a:tc>
                <a:tc>
                  <a:txBody>
                    <a:bodyPr/>
                    <a:lstStyle/>
                    <a:p>
                      <a:pPr algn="ctr"/>
                      <a:r>
                        <a:rPr lang="en-US" altLang="zh-TW" dirty="0" smtClean="0"/>
                        <a:t>Yes</a:t>
                      </a:r>
                      <a:endParaRPr lang="zh-TW" altLang="en-US" dirty="0"/>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c>
                  <a:txBody>
                    <a:bodyPr/>
                    <a:lstStyle/>
                    <a:p>
                      <a:pPr algn="ctr"/>
                      <a:r>
                        <a:rPr lang="en-US" altLang="zh-TW" dirty="0" smtClean="0">
                          <a:solidFill>
                            <a:srgbClr val="FF0000"/>
                          </a:solidFill>
                        </a:rPr>
                        <a:t>NO</a:t>
                      </a:r>
                      <a:endParaRPr lang="zh-TW" altLang="en-US" dirty="0">
                        <a:solidFill>
                          <a:srgbClr val="FF0000"/>
                        </a:solidFill>
                      </a:endParaRPr>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模擬結果</a:t>
            </a:r>
            <a:endParaRPr lang="zh-TW" altLang="en-US" b="1" dirty="0">
              <a:solidFill>
                <a:srgbClr val="FFFF00"/>
              </a:solidFill>
            </a:endParaRPr>
          </a:p>
        </p:txBody>
      </p:sp>
      <p:pic>
        <p:nvPicPr>
          <p:cNvPr id="27650" name="Picture 2"/>
          <p:cNvPicPr>
            <a:picLocks noGrp="1" noChangeAspect="1" noChangeArrowheads="1"/>
          </p:cNvPicPr>
          <p:nvPr>
            <p:ph sz="half" idx="1"/>
          </p:nvPr>
        </p:nvPicPr>
        <p:blipFill>
          <a:blip r:embed="rId3" cstate="print"/>
          <a:stretch>
            <a:fillRect/>
          </a:stretch>
        </p:blipFill>
        <p:spPr bwMode="auto">
          <a:xfrm>
            <a:off x="395536" y="1273324"/>
            <a:ext cx="3925451" cy="3978498"/>
          </a:xfrm>
          <a:prstGeom prst="rect">
            <a:avLst/>
          </a:prstGeom>
          <a:noFill/>
          <a:ln w="9525">
            <a:noFill/>
            <a:miter lim="800000"/>
            <a:headEnd/>
            <a:tailEnd/>
          </a:ln>
        </p:spPr>
      </p:pic>
      <p:pic>
        <p:nvPicPr>
          <p:cNvPr id="27652" name="Picture 4"/>
          <p:cNvPicPr>
            <a:picLocks noGrp="1" noChangeAspect="1" noChangeArrowheads="1"/>
          </p:cNvPicPr>
          <p:nvPr>
            <p:ph sz="half" idx="2"/>
          </p:nvPr>
        </p:nvPicPr>
        <p:blipFill>
          <a:blip r:embed="rId4" cstate="print"/>
          <a:stretch>
            <a:fillRect/>
          </a:stretch>
        </p:blipFill>
        <p:spPr bwMode="auto">
          <a:xfrm>
            <a:off x="4488749" y="1273324"/>
            <a:ext cx="4054933" cy="3968042"/>
          </a:xfrm>
          <a:prstGeom prst="rect">
            <a:avLst/>
          </a:prstGeom>
          <a:noFill/>
          <a:ln w="9525">
            <a:noFill/>
            <a:miter lim="800000"/>
            <a:headEnd/>
            <a:tailEnd/>
          </a:ln>
        </p:spPr>
      </p:pic>
      <p:sp>
        <p:nvSpPr>
          <p:cNvPr id="14" name="文字方塊 13"/>
          <p:cNvSpPr txBox="1"/>
          <p:nvPr/>
        </p:nvSpPr>
        <p:spPr>
          <a:xfrm>
            <a:off x="5436096" y="4297660"/>
            <a:ext cx="646331" cy="369332"/>
          </a:xfrm>
          <a:prstGeom prst="rect">
            <a:avLst/>
          </a:prstGeom>
          <a:noFill/>
        </p:spPr>
        <p:txBody>
          <a:bodyPr wrap="none" rtlCol="0">
            <a:spAutoFit/>
          </a:bodyPr>
          <a:lstStyle/>
          <a:p>
            <a:r>
              <a:rPr lang="zh-TW" altLang="en-US" dirty="0" smtClean="0">
                <a:solidFill>
                  <a:srgbClr val="FF0000"/>
                </a:solidFill>
              </a:rPr>
              <a:t>登陸</a:t>
            </a:r>
            <a:endParaRPr lang="zh-TW" altLang="en-US" dirty="0">
              <a:solidFill>
                <a:srgbClr val="FF0000"/>
              </a:solidFill>
            </a:endParaRPr>
          </a:p>
        </p:txBody>
      </p:sp>
      <p:sp>
        <p:nvSpPr>
          <p:cNvPr id="15" name="文字方塊 14"/>
          <p:cNvSpPr txBox="1"/>
          <p:nvPr/>
        </p:nvSpPr>
        <p:spPr>
          <a:xfrm>
            <a:off x="7020272" y="4297660"/>
            <a:ext cx="646331" cy="369332"/>
          </a:xfrm>
          <a:prstGeom prst="rect">
            <a:avLst/>
          </a:prstGeom>
          <a:noFill/>
        </p:spPr>
        <p:txBody>
          <a:bodyPr wrap="none" rtlCol="0">
            <a:spAutoFit/>
          </a:bodyPr>
          <a:lstStyle/>
          <a:p>
            <a:r>
              <a:rPr lang="zh-TW" altLang="en-US" dirty="0" smtClean="0">
                <a:solidFill>
                  <a:srgbClr val="FF0000"/>
                </a:solidFill>
              </a:rPr>
              <a:t>離開</a:t>
            </a:r>
            <a:endParaRPr lang="zh-TW" altLang="en-US" dirty="0">
              <a:solidFill>
                <a:srgbClr val="FF0000"/>
              </a:solidFill>
            </a:endParaRPr>
          </a:p>
        </p:txBody>
      </p:sp>
      <p:cxnSp>
        <p:nvCxnSpPr>
          <p:cNvPr id="9" name="直線單箭頭接點 8"/>
          <p:cNvCxnSpPr>
            <a:stCxn id="14" idx="0"/>
          </p:cNvCxnSpPr>
          <p:nvPr/>
        </p:nvCxnSpPr>
        <p:spPr>
          <a:xfrm rot="5400000" flipH="1" flipV="1">
            <a:off x="5813703" y="4027195"/>
            <a:ext cx="216024" cy="3249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15" idx="0"/>
          </p:cNvCxnSpPr>
          <p:nvPr/>
        </p:nvCxnSpPr>
        <p:spPr>
          <a:xfrm rot="16200000" flipV="1">
            <a:off x="7073843" y="4028065"/>
            <a:ext cx="216024" cy="3231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pPr algn="l"/>
            <a:r>
              <a:rPr lang="zh-TW" altLang="en-US" sz="4000" b="1" dirty="0" smtClean="0">
                <a:solidFill>
                  <a:srgbClr val="FFFF00"/>
                </a:solidFill>
              </a:rPr>
              <a:t>模擬結果</a:t>
            </a:r>
            <a:r>
              <a:rPr lang="en-US" altLang="zh-TW" sz="4000" b="1" dirty="0" smtClean="0">
                <a:solidFill>
                  <a:srgbClr val="FFFF00"/>
                </a:solidFill>
              </a:rPr>
              <a:t>-</a:t>
            </a:r>
            <a:r>
              <a:rPr lang="zh-TW" altLang="en-US" sz="4000" b="1" dirty="0" smtClean="0">
                <a:solidFill>
                  <a:srgbClr val="FFFF00"/>
                </a:solidFill>
              </a:rPr>
              <a:t>方位角平均切線</a:t>
            </a:r>
            <a:r>
              <a:rPr lang="zh-TW" altLang="en-US" sz="4000" b="1" dirty="0" smtClean="0">
                <a:solidFill>
                  <a:srgbClr val="FFFF00"/>
                </a:solidFill>
              </a:rPr>
              <a:t>風</a:t>
            </a:r>
            <a:r>
              <a:rPr lang="en-US" altLang="zh-TW" sz="3600" b="1" dirty="0" smtClean="0">
                <a:solidFill>
                  <a:srgbClr val="FFFF00"/>
                </a:solidFill>
              </a:rPr>
              <a:t>@925hPa</a:t>
            </a:r>
            <a:endParaRPr lang="zh-TW" altLang="en-US" dirty="0"/>
          </a:p>
        </p:txBody>
      </p:sp>
      <p:pic>
        <p:nvPicPr>
          <p:cNvPr id="28674" name="Picture 2"/>
          <p:cNvPicPr>
            <a:picLocks noGrp="1" noChangeAspect="1" noChangeArrowheads="1"/>
          </p:cNvPicPr>
          <p:nvPr>
            <p:ph idx="1"/>
          </p:nvPr>
        </p:nvPicPr>
        <p:blipFill>
          <a:blip r:embed="rId3" cstate="print"/>
          <a:srcRect/>
          <a:stretch>
            <a:fillRect/>
          </a:stretch>
        </p:blipFill>
        <p:spPr bwMode="auto">
          <a:xfrm>
            <a:off x="164762" y="1349151"/>
            <a:ext cx="8814476" cy="3740598"/>
          </a:xfrm>
          <a:prstGeom prst="rect">
            <a:avLst/>
          </a:prstGeom>
          <a:noFill/>
          <a:ln w="9525">
            <a:noFill/>
            <a:miter lim="800000"/>
            <a:headEnd/>
            <a:tailEnd/>
          </a:ln>
        </p:spPr>
      </p:pic>
      <p:sp>
        <p:nvSpPr>
          <p:cNvPr id="10" name="文字方塊 9"/>
          <p:cNvSpPr txBox="1"/>
          <p:nvPr/>
        </p:nvSpPr>
        <p:spPr>
          <a:xfrm>
            <a:off x="2425408" y="1250384"/>
            <a:ext cx="574196" cy="369332"/>
          </a:xfrm>
          <a:prstGeom prst="rect">
            <a:avLst/>
          </a:prstGeom>
          <a:noFill/>
        </p:spPr>
        <p:txBody>
          <a:bodyPr wrap="none" rtlCol="0">
            <a:spAutoFit/>
          </a:bodyPr>
          <a:lstStyle/>
          <a:p>
            <a:r>
              <a:rPr lang="en-US" altLang="zh-TW" dirty="0" smtClean="0">
                <a:solidFill>
                  <a:srgbClr val="FF0000"/>
                </a:solidFill>
              </a:rPr>
              <a:t>CTL</a:t>
            </a:r>
            <a:endParaRPr lang="zh-TW" altLang="en-US" dirty="0">
              <a:solidFill>
                <a:srgbClr val="FF0000"/>
              </a:solidFill>
            </a:endParaRPr>
          </a:p>
        </p:txBody>
      </p:sp>
      <p:sp>
        <p:nvSpPr>
          <p:cNvPr id="11" name="文字方塊 10"/>
          <p:cNvSpPr txBox="1"/>
          <p:nvPr/>
        </p:nvSpPr>
        <p:spPr>
          <a:xfrm>
            <a:off x="5348717" y="1254152"/>
            <a:ext cx="577787" cy="369332"/>
          </a:xfrm>
          <a:prstGeom prst="rect">
            <a:avLst/>
          </a:prstGeom>
          <a:noFill/>
        </p:spPr>
        <p:txBody>
          <a:bodyPr wrap="none" rtlCol="0">
            <a:spAutoFit/>
          </a:bodyPr>
          <a:lstStyle/>
          <a:p>
            <a:r>
              <a:rPr lang="en-US" altLang="zh-TW" dirty="0" smtClean="0">
                <a:solidFill>
                  <a:srgbClr val="FF0000"/>
                </a:solidFill>
              </a:rPr>
              <a:t>NLT</a:t>
            </a:r>
            <a:endParaRPr lang="zh-TW" altLang="en-US" dirty="0">
              <a:solidFill>
                <a:srgbClr val="FF0000"/>
              </a:solidFill>
            </a:endParaRPr>
          </a:p>
        </p:txBody>
      </p:sp>
      <p:sp>
        <p:nvSpPr>
          <p:cNvPr id="12" name="文字方塊 11"/>
          <p:cNvSpPr txBox="1"/>
          <p:nvPr/>
        </p:nvSpPr>
        <p:spPr>
          <a:xfrm>
            <a:off x="8277404" y="1249796"/>
            <a:ext cx="574132" cy="369332"/>
          </a:xfrm>
          <a:prstGeom prst="rect">
            <a:avLst/>
          </a:prstGeom>
          <a:noFill/>
        </p:spPr>
        <p:txBody>
          <a:bodyPr wrap="none" rtlCol="0">
            <a:spAutoFit/>
          </a:bodyPr>
          <a:lstStyle/>
          <a:p>
            <a:r>
              <a:rPr lang="en-US" altLang="zh-TW" dirty="0" smtClean="0">
                <a:solidFill>
                  <a:srgbClr val="FF0000"/>
                </a:solidFill>
              </a:rPr>
              <a:t>SEA</a:t>
            </a:r>
            <a:endParaRPr lang="zh-TW" altLang="en-US" dirty="0">
              <a:solidFill>
                <a:srgbClr val="FF0000"/>
              </a:solidFill>
            </a:endParaRPr>
          </a:p>
        </p:txBody>
      </p:sp>
      <p:cxnSp>
        <p:nvCxnSpPr>
          <p:cNvPr id="14" name="直線接點 13"/>
          <p:cNvCxnSpPr/>
          <p:nvPr/>
        </p:nvCxnSpPr>
        <p:spPr>
          <a:xfrm rot="16200000" flipV="1">
            <a:off x="503549" y="3973624"/>
            <a:ext cx="864096" cy="216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16200000" flipV="1">
            <a:off x="539552" y="2353444"/>
            <a:ext cx="2232248" cy="6480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16200000" flipV="1">
            <a:off x="3707904" y="2281436"/>
            <a:ext cx="129614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1704" y="4729708"/>
            <a:ext cx="5486400" cy="472282"/>
          </a:xfrm>
        </p:spPr>
        <p:txBody>
          <a:bodyPr/>
          <a:lstStyle/>
          <a:p>
            <a:r>
              <a:rPr lang="zh-TW" altLang="en-US" b="1" dirty="0" smtClean="0">
                <a:solidFill>
                  <a:srgbClr val="FFFF00"/>
                </a:solidFill>
              </a:rPr>
              <a:t>模擬結果 </a:t>
            </a:r>
            <a:r>
              <a:rPr lang="en-US" altLang="zh-TW" b="1" dirty="0" smtClean="0">
                <a:solidFill>
                  <a:srgbClr val="FFFF00"/>
                </a:solidFill>
              </a:rPr>
              <a:t>- CTL vs. NLT</a:t>
            </a:r>
            <a:endParaRPr lang="zh-TW" altLang="en-US" dirty="0"/>
          </a:p>
        </p:txBody>
      </p:sp>
      <p:pic>
        <p:nvPicPr>
          <p:cNvPr id="9" name="內容版面配置區 8" descr="CTL-dBz.gif"/>
          <p:cNvPicPr>
            <a:picLocks noGrp="1" noChangeAspect="1"/>
          </p:cNvPicPr>
          <p:nvPr>
            <p:ph type="pic" idx="1"/>
          </p:nvPr>
        </p:nvPicPr>
        <p:blipFill>
          <a:blip r:embed="rId3" cstate="print"/>
          <a:stretch>
            <a:fillRect/>
          </a:stretch>
        </p:blipFill>
        <p:spPr>
          <a:xfrm>
            <a:off x="107504" y="697260"/>
            <a:ext cx="8388751" cy="3672408"/>
          </a:xfrm>
        </p:spPr>
      </p:pic>
      <p:sp>
        <p:nvSpPr>
          <p:cNvPr id="10" name="文字版面配置區 9"/>
          <p:cNvSpPr>
            <a:spLocks noGrp="1"/>
          </p:cNvSpPr>
          <p:nvPr>
            <p:ph type="body" sz="half" idx="2"/>
          </p:nvPr>
        </p:nvSpPr>
        <p:spPr>
          <a:xfrm>
            <a:off x="21704" y="5201990"/>
            <a:ext cx="5486400" cy="670718"/>
          </a:xfrm>
        </p:spPr>
        <p:txBody>
          <a:bodyPr>
            <a:normAutofit/>
          </a:bodyPr>
          <a:lstStyle/>
          <a:p>
            <a:r>
              <a:rPr lang="en-US" altLang="zh-TW" sz="1600" dirty="0" smtClean="0">
                <a:solidFill>
                  <a:schemeClr val="bg1"/>
                </a:solidFill>
              </a:rPr>
              <a:t>Radar Reflectivity @ σ=0.91</a:t>
            </a:r>
            <a:endParaRPr lang="zh-TW" altLang="en-US" sz="1600" dirty="0">
              <a:solidFill>
                <a:schemeClr val="bg1"/>
              </a:solidFill>
            </a:endParaRPr>
          </a:p>
        </p:txBody>
      </p:sp>
      <p:pic>
        <p:nvPicPr>
          <p:cNvPr id="28674" name="Picture 2"/>
          <p:cNvPicPr>
            <a:picLocks noChangeAspect="1" noChangeArrowheads="1"/>
          </p:cNvPicPr>
          <p:nvPr/>
        </p:nvPicPr>
        <p:blipFill>
          <a:blip r:embed="rId4" cstate="print"/>
          <a:srcRect/>
          <a:stretch>
            <a:fillRect/>
          </a:stretch>
        </p:blipFill>
        <p:spPr bwMode="auto">
          <a:xfrm>
            <a:off x="8655945" y="687596"/>
            <a:ext cx="381467" cy="366881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7644</TotalTime>
  <Words>1456</Words>
  <Application>Microsoft Office PowerPoint</Application>
  <PresentationFormat>如螢幕大小 (16:10)</PresentationFormat>
  <Paragraphs>229</Paragraphs>
  <Slides>25</Slides>
  <Notes>17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25</vt:i4>
      </vt:variant>
    </vt:vector>
  </HeadingPairs>
  <TitlesOfParts>
    <vt:vector size="27" baseType="lpstr">
      <vt:lpstr>Office 佈景主題</vt:lpstr>
      <vt:lpstr>方程式</vt:lpstr>
      <vt:lpstr>利用數值模擬研究登陸颱風之眼牆發展</vt:lpstr>
      <vt:lpstr>簡介</vt:lpstr>
      <vt:lpstr>前人研究</vt:lpstr>
      <vt:lpstr>研究目的</vt:lpstr>
      <vt:lpstr>模式設定</vt:lpstr>
      <vt:lpstr>實驗設計</vt:lpstr>
      <vt:lpstr>模擬結果</vt:lpstr>
      <vt:lpstr>模擬結果-方位角平均切線風@925hPa</vt:lpstr>
      <vt:lpstr>模擬結果 - CTL vs. NLT</vt:lpstr>
      <vt:lpstr>模擬結果 - CTL</vt:lpstr>
      <vt:lpstr>位渦分析</vt:lpstr>
      <vt:lpstr>位渦分析</vt:lpstr>
      <vt:lpstr>模擬結果- CTL vs. NLT</vt:lpstr>
      <vt:lpstr>位渦收支分析</vt:lpstr>
      <vt:lpstr>位渦收支分析</vt:lpstr>
      <vt:lpstr>位渦收支分析</vt:lpstr>
      <vt:lpstr>敏感度測試</vt:lpstr>
      <vt:lpstr>敏感度實驗</vt:lpstr>
      <vt:lpstr>敏感度實驗</vt:lpstr>
      <vt:lpstr>敏感度實驗</vt:lpstr>
      <vt:lpstr>敏感度實驗</vt:lpstr>
      <vt:lpstr>結論</vt:lpstr>
      <vt:lpstr>結論（續）</vt:lpstr>
      <vt:lpstr>THE END</vt:lpstr>
      <vt:lpstr>PV-Weighted vs. MSLP Center</vt:lpstr>
    </vt:vector>
  </TitlesOfParts>
  <Company>Inst. of Atmos. Phy. 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Vortex Rossby Waves in Hurricane Secondary Eyewall Formation</dc:title>
  <dc:creator>Kobayashi</dc:creator>
  <cp:lastModifiedBy>Kobayashi</cp:lastModifiedBy>
  <cp:revision>839</cp:revision>
  <dcterms:created xsi:type="dcterms:W3CDTF">2010-11-10T08:36:00Z</dcterms:created>
  <dcterms:modified xsi:type="dcterms:W3CDTF">2010-12-22T05:36:00Z</dcterms:modified>
</cp:coreProperties>
</file>