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8" r:id="rId4"/>
    <p:sldId id="275" r:id="rId5"/>
    <p:sldId id="276" r:id="rId6"/>
    <p:sldId id="277" r:id="rId7"/>
    <p:sldId id="263" r:id="rId8"/>
    <p:sldId id="264" r:id="rId9"/>
    <p:sldId id="279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EA1D-DFCC-42D3-9588-B781761210CA}" type="datetimeFigureOut">
              <a:rPr lang="zh-TW" altLang="en-US" smtClean="0"/>
              <a:t>2010/12/14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B5C6-A676-4BFC-969D-55580243B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0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Same pattern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B5C6-A676-4BFC-969D-55580243B4C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77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5DD21BD-9951-4C03-87A8-0CB2B5952DFA}" type="datetimeFigureOut">
              <a:rPr lang="zh-TW" altLang="en-US" smtClean="0"/>
              <a:pPr/>
              <a:t>2010/12/14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31759EF-6CBD-4590-8BC3-EF384B0ED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r>
              <a:rPr lang="en-US" altLang="zh-TW" dirty="0" smtClean="0"/>
              <a:t>Prudence </a:t>
            </a:r>
            <a:r>
              <a:rPr lang="en-US" altLang="zh-TW" dirty="0" err="1" smtClean="0"/>
              <a:t>Chien</a:t>
            </a:r>
            <a:endParaRPr lang="en-US" altLang="zh-TW" dirty="0" smtClean="0"/>
          </a:p>
          <a:p>
            <a:r>
              <a:rPr lang="en-US" altLang="zh-TW" dirty="0" smtClean="0"/>
              <a:t>2010.12.14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673373"/>
            <a:ext cx="6912768" cy="1827635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Intercomparison</a:t>
            </a:r>
            <a:r>
              <a:rPr lang="en-US" altLang="zh-TW" dirty="0"/>
              <a:t> of bulk microphysics schemes in model simulations of polar </a:t>
            </a:r>
            <a:r>
              <a:rPr lang="en-US" altLang="zh-TW" dirty="0" smtClean="0"/>
              <a:t>lows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55172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Wu, L., and G. W. Petty, 2010: </a:t>
            </a:r>
            <a:r>
              <a:rPr lang="en-US" altLang="zh-TW" dirty="0" err="1"/>
              <a:t>Intercomparison</a:t>
            </a:r>
            <a:r>
              <a:rPr lang="en-US" altLang="zh-TW" dirty="0"/>
              <a:t> of bulk microphysics schemes in </a:t>
            </a:r>
            <a:r>
              <a:rPr lang="en-US" altLang="zh-TW" dirty="0" smtClean="0"/>
              <a:t>model </a:t>
            </a:r>
            <a:br>
              <a:rPr lang="en-US" altLang="zh-TW" dirty="0" smtClean="0"/>
            </a:br>
            <a:r>
              <a:rPr lang="en-US" altLang="zh-TW" dirty="0" smtClean="0"/>
              <a:t>           simulations </a:t>
            </a:r>
            <a:r>
              <a:rPr lang="en-US" altLang="zh-TW" dirty="0"/>
              <a:t>of polar lows. </a:t>
            </a:r>
            <a:r>
              <a:rPr lang="en-US" altLang="zh-TW" i="1" dirty="0"/>
              <a:t>Mon. </a:t>
            </a:r>
            <a:r>
              <a:rPr lang="en-US" altLang="zh-TW" i="1" dirty="0" err="1"/>
              <a:t>Wea</a:t>
            </a:r>
            <a:r>
              <a:rPr lang="en-US" altLang="zh-TW" i="1" dirty="0"/>
              <a:t>. Rev</a:t>
            </a:r>
            <a:r>
              <a:rPr lang="en-US" altLang="zh-TW" dirty="0"/>
              <a:t>., </a:t>
            </a:r>
            <a:r>
              <a:rPr lang="en-US" altLang="zh-TW" b="1" dirty="0"/>
              <a:t>138</a:t>
            </a:r>
            <a:r>
              <a:rPr lang="en-US" altLang="zh-TW" dirty="0"/>
              <a:t>, 2211–2228.</a:t>
            </a:r>
            <a:endParaRPr lang="zh-TW" altLang="zh-TW" dirty="0"/>
          </a:p>
          <a:p>
            <a:r>
              <a:rPr lang="en-US" altLang="zh-TW" dirty="0"/>
              <a:t>           </a:t>
            </a:r>
            <a:r>
              <a:rPr lang="en-US" altLang="zh-TW" dirty="0" smtClean="0"/>
              <a:t>Progress </a:t>
            </a:r>
            <a:r>
              <a:rPr lang="en-US" altLang="zh-TW" dirty="0"/>
              <a:t>report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560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00034" y="357166"/>
            <a:ext cx="4507230" cy="6500858"/>
            <a:chOff x="1279216" y="-24"/>
            <a:chExt cx="4507230" cy="650085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-24"/>
              <a:ext cx="4480560" cy="4347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87"/>
            <a:stretch>
              <a:fillRect/>
            </a:stretch>
          </p:blipFill>
          <p:spPr bwMode="auto">
            <a:xfrm>
              <a:off x="1279216" y="4367213"/>
              <a:ext cx="4507230" cy="2133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6"/>
          <a:stretch>
            <a:fillRect/>
          </a:stretch>
        </p:blipFill>
        <p:spPr bwMode="auto">
          <a:xfrm>
            <a:off x="5214942" y="1214422"/>
            <a:ext cx="3762375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429256" y="385762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路徑圖─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SLP</a:t>
            </a:r>
            <a:r>
              <a:rPr lang="zh-TW" altLang="en-US" dirty="0" smtClean="0"/>
              <a:t>定位極地低壓中心位置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2876" y="0"/>
            <a:ext cx="53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模式模擬綜觀氣象場─</a:t>
            </a:r>
            <a:r>
              <a:rPr lang="en-US" altLang="zh-TW" dirty="0" smtClean="0"/>
              <a:t>SLP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1000hPa-500hPa</a:t>
            </a:r>
            <a:r>
              <a:rPr lang="zh-TW" altLang="en-US" dirty="0" smtClean="0"/>
              <a:t>之厚度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36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0"/>
          <a:stretch>
            <a:fillRect/>
          </a:stretch>
        </p:blipFill>
        <p:spPr bwMode="auto">
          <a:xfrm>
            <a:off x="642910" y="2448272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9" b="9661"/>
          <a:stretch>
            <a:fillRect/>
          </a:stretch>
        </p:blipFill>
        <p:spPr bwMode="auto">
          <a:xfrm>
            <a:off x="4643438" y="2448272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6"/>
          <a:stretch>
            <a:fillRect/>
          </a:stretch>
        </p:blipFill>
        <p:spPr bwMode="auto">
          <a:xfrm>
            <a:off x="2927570" y="260648"/>
            <a:ext cx="2898279" cy="19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3923928" y="1556792"/>
            <a:ext cx="452782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335242" y="1268760"/>
            <a:ext cx="452782" cy="2880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2910" y="2448272"/>
            <a:ext cx="3733800" cy="3429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54624" y="2448272"/>
            <a:ext cx="3733800" cy="3429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0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57175"/>
            <a:ext cx="38385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728" y="0"/>
            <a:ext cx="64294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428860" y="71414"/>
            <a:ext cx="4572032" cy="6761358"/>
            <a:chOff x="2500298" y="0"/>
            <a:chExt cx="4572032" cy="676135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097" y="0"/>
              <a:ext cx="4527233" cy="432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1"/>
            <a:stretch>
              <a:fillRect/>
            </a:stretch>
          </p:blipFill>
          <p:spPr bwMode="auto">
            <a:xfrm>
              <a:off x="2500298" y="4357694"/>
              <a:ext cx="4500563" cy="2403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文字方塊 5"/>
          <p:cNvSpPr txBox="1"/>
          <p:nvPr/>
        </p:nvSpPr>
        <p:spPr>
          <a:xfrm>
            <a:off x="6858016" y="47027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MORI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58016" y="4286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57356" y="25717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WSM6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28728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New-THMN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58016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GCE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57356" y="5000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OBS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85720" y="4286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CTT</a:t>
            </a:r>
            <a:endParaRPr lang="zh-TW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2555776" y="2231684"/>
            <a:ext cx="2181499" cy="21334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716016" y="2231684"/>
            <a:ext cx="2181499" cy="21334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16016" y="4391894"/>
            <a:ext cx="2181499" cy="21334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57158" y="904386"/>
            <a:ext cx="8552534" cy="5596448"/>
            <a:chOff x="357158" y="345024"/>
            <a:chExt cx="8552534" cy="559644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763920"/>
              <a:ext cx="5166360" cy="480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3071810"/>
              <a:ext cx="3337560" cy="2499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6786578" y="264318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MORI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928662" y="34502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Lin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357554" y="34502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WSM6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28992" y="555999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New-THMN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000100" y="557214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GCE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57158" y="21429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Precipitation rate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80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1472" y="0"/>
            <a:ext cx="79296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714348" y="19989"/>
            <a:ext cx="7524750" cy="6838035"/>
            <a:chOff x="714348" y="19989"/>
            <a:chExt cx="7524750" cy="6838035"/>
          </a:xfrm>
        </p:grpSpPr>
        <p:pic>
          <p:nvPicPr>
            <p:cNvPr id="13314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"/>
            <a:stretch>
              <a:fillRect/>
            </a:stretch>
          </p:blipFill>
          <p:spPr bwMode="auto">
            <a:xfrm>
              <a:off x="785786" y="19989"/>
              <a:ext cx="7429552" cy="1551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群組 8"/>
            <p:cNvGrpSpPr/>
            <p:nvPr/>
          </p:nvGrpSpPr>
          <p:grpSpPr>
            <a:xfrm>
              <a:off x="757263" y="1571612"/>
              <a:ext cx="7458075" cy="3857652"/>
              <a:chOff x="785786" y="1571612"/>
              <a:chExt cx="7458075" cy="3857652"/>
            </a:xfrm>
          </p:grpSpPr>
          <p:pic>
            <p:nvPicPr>
              <p:cNvPr id="13315" name="Picture 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838" y="1571612"/>
                <a:ext cx="7429500" cy="1268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16" name="Picture 4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888" y="2883222"/>
                <a:ext cx="7410450" cy="1260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17" name="Picture 5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6" y="4160534"/>
                <a:ext cx="7458075" cy="1268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5426416"/>
              <a:ext cx="7524750" cy="143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786578" y="357166"/>
            <a:ext cx="135732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57818" y="1571612"/>
            <a:ext cx="135732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357818" y="2928934"/>
            <a:ext cx="135732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357818" y="4214818"/>
            <a:ext cx="135732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57818" y="5500702"/>
            <a:ext cx="135732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357818" y="357166"/>
            <a:ext cx="1357322" cy="12144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34758" y="4221088"/>
            <a:ext cx="1357322" cy="12144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804248" y="4221088"/>
            <a:ext cx="1357322" cy="12144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555776" y="5454914"/>
            <a:ext cx="1357322" cy="12144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8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043113"/>
            <a:ext cx="7515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584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降雨分布之空間相關性分析</a:t>
            </a:r>
            <a:endParaRPr lang="zh-TW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4716016" y="2636912"/>
            <a:ext cx="648072" cy="2177976"/>
          </a:xfrm>
          <a:prstGeom prst="round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067944" y="4365104"/>
            <a:ext cx="432048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724128" y="4221088"/>
            <a:ext cx="432048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24128" y="3717032"/>
            <a:ext cx="432048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660232" y="3861048"/>
            <a:ext cx="432048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740352" y="2924944"/>
            <a:ext cx="432048" cy="2160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2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60848"/>
            <a:ext cx="7477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833438" y="4005064"/>
            <a:ext cx="7477125" cy="0"/>
          </a:xfrm>
          <a:prstGeom prst="lin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827584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網域平均降雨─模擬雨量與觀測雨量之比例分析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本</a:t>
            </a:r>
            <a:r>
              <a:rPr lang="zh-TW" altLang="en-US" dirty="0" smtClean="0"/>
              <a:t>研究比較</a:t>
            </a:r>
            <a:r>
              <a:rPr lang="en-US" altLang="zh-TW" dirty="0" smtClean="0"/>
              <a:t>5</a:t>
            </a:r>
            <a:r>
              <a:rPr lang="zh-TW" altLang="en-US" dirty="0" smtClean="0"/>
              <a:t>種雲微物理方案對於極區低壓系統之模擬結果，主要可由以下四個物理量來評估：雲頂溫度、最大降雨率、降雨空間分布、水相粒子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6957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Model configuration</a:t>
            </a:r>
          </a:p>
          <a:p>
            <a:r>
              <a:rPr lang="en-US" altLang="zh-TW" dirty="0" smtClean="0"/>
              <a:t>Observation data</a:t>
            </a:r>
          </a:p>
          <a:p>
            <a:r>
              <a:rPr lang="en-US" altLang="zh-TW" dirty="0" smtClean="0"/>
              <a:t>Model results</a:t>
            </a:r>
          </a:p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Morrison et al. 2005</a:t>
            </a:r>
            <a:r>
              <a:rPr lang="zh-TW" altLang="en-US" dirty="0" smtClean="0"/>
              <a:t>曾使用</a:t>
            </a:r>
            <a:r>
              <a:rPr lang="en-US" altLang="zh-TW" dirty="0" smtClean="0"/>
              <a:t>WSM5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Older Thompson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Morrison schemes</a:t>
            </a:r>
            <a:r>
              <a:rPr lang="zh-TW" altLang="en-US" dirty="0" smtClean="0"/>
              <a:t>對於北冰洋進行模擬，其敏感度不顯著</a:t>
            </a:r>
            <a:endParaRPr lang="en-US" altLang="zh-TW" dirty="0" smtClean="0"/>
          </a:p>
          <a:p>
            <a:r>
              <a:rPr lang="zh-TW" altLang="en-US" dirty="0"/>
              <a:t>尚未</a:t>
            </a:r>
            <a:r>
              <a:rPr lang="zh-TW" altLang="en-US" dirty="0" smtClean="0"/>
              <a:t>有人針對極區低壓使用其他雲微物理方案之模擬研究</a:t>
            </a:r>
            <a:endParaRPr lang="en-US" altLang="zh-TW" dirty="0" smtClean="0"/>
          </a:p>
          <a:p>
            <a:r>
              <a:rPr lang="zh-TW" altLang="en-US" dirty="0"/>
              <a:t>本研究</a:t>
            </a:r>
            <a:r>
              <a:rPr lang="zh-TW" altLang="en-US" dirty="0" smtClean="0"/>
              <a:t>選定四個個案進行研究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兩個案發生在日本海</a:t>
            </a:r>
            <a:r>
              <a:rPr lang="en-US" altLang="zh-TW" dirty="0" smtClean="0"/>
              <a:t>(JP1, JP2)</a:t>
            </a:r>
            <a:br>
              <a:rPr lang="en-US" altLang="zh-TW" dirty="0" smtClean="0"/>
            </a:br>
            <a:r>
              <a:rPr lang="zh-TW" altLang="en-US" dirty="0" smtClean="0"/>
              <a:t>兩</a:t>
            </a:r>
            <a:r>
              <a:rPr lang="zh-TW" altLang="en-US" dirty="0"/>
              <a:t>個案發生</a:t>
            </a:r>
            <a:r>
              <a:rPr lang="zh-TW" altLang="en-US" dirty="0" smtClean="0"/>
              <a:t>在</a:t>
            </a:r>
            <a:r>
              <a:rPr lang="zh-TW" altLang="en-US" dirty="0"/>
              <a:t>北歐</a:t>
            </a:r>
            <a:r>
              <a:rPr lang="zh-TW" altLang="en-US" dirty="0" smtClean="0"/>
              <a:t>海域</a:t>
            </a:r>
            <a:r>
              <a:rPr lang="en-US" altLang="zh-TW" dirty="0" smtClean="0"/>
              <a:t>(ND1, ND2)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 bwMode="auto">
          <a:xfrm>
            <a:off x="4644008" y="2609082"/>
            <a:ext cx="4169271" cy="411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Use WRFV3</a:t>
            </a:r>
          </a:p>
          <a:p>
            <a:r>
              <a:rPr lang="en-US" altLang="zh-TW" dirty="0" smtClean="0"/>
              <a:t>2 nested domain, 25km -&gt; 5km</a:t>
            </a:r>
          </a:p>
          <a:p>
            <a:r>
              <a:rPr lang="en-US" altLang="zh-TW" dirty="0" smtClean="0"/>
              <a:t>28 sigma level</a:t>
            </a:r>
          </a:p>
          <a:p>
            <a:r>
              <a:rPr lang="en-US" altLang="zh-TW" dirty="0" smtClean="0"/>
              <a:t>Two-way nesting</a:t>
            </a:r>
          </a:p>
          <a:p>
            <a:r>
              <a:rPr lang="en-US" altLang="zh-TW" dirty="0" smtClean="0"/>
              <a:t>NCEP FNL (1</a:t>
            </a:r>
            <a:r>
              <a:rPr lang="zh-TW" altLang="zh-TW" dirty="0" smtClean="0">
                <a:latin typeface="新細明體"/>
                <a:ea typeface="新細明體"/>
              </a:rPr>
              <a:t>∘</a:t>
            </a:r>
            <a:r>
              <a:rPr lang="en-US" altLang="zh-TW" dirty="0" smtClean="0">
                <a:latin typeface="新細明體"/>
                <a:ea typeface="新細明體"/>
              </a:rPr>
              <a:t>x </a:t>
            </a:r>
            <a:r>
              <a:rPr lang="en-US" altLang="zh-TW" dirty="0"/>
              <a:t>1</a:t>
            </a:r>
            <a:r>
              <a:rPr lang="zh-TW" altLang="zh-TW" dirty="0">
                <a:latin typeface="新細明體"/>
                <a:ea typeface="新細明體"/>
              </a:rPr>
              <a:t>∘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5 Bulk microphysics schemes are used: Lin, WSM6, GCE, Thompson 2008, and Morrison</a:t>
            </a:r>
            <a:br>
              <a:rPr lang="en-US" altLang="zh-TW" dirty="0" smtClean="0"/>
            </a:br>
            <a:r>
              <a:rPr lang="en-US" altLang="zh-TW" dirty="0" smtClean="0"/>
              <a:t>include 5 hydrometeors: vapor, cloud water, cloud ice, rain, snow, and </a:t>
            </a:r>
            <a:r>
              <a:rPr lang="en-US" altLang="zh-TW" dirty="0" err="1" smtClean="0"/>
              <a:t>graupel</a:t>
            </a:r>
            <a:endParaRPr lang="en-US" altLang="zh-TW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429132"/>
            <a:ext cx="76009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8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AMSR-E : Advanced Microwave Scanning Radiometer for Earth Observing System </a:t>
            </a:r>
          </a:p>
          <a:p>
            <a:r>
              <a:rPr lang="en-US" altLang="zh-TW" dirty="0" smtClean="0"/>
              <a:t>Aqua </a:t>
            </a:r>
            <a:r>
              <a:rPr lang="zh-TW" altLang="en-US" dirty="0" smtClean="0"/>
              <a:t>衛星承載之微波輻射儀，用來反演空氣柱之水氣量、雲水、地表降水率、地面風速、海冰範圍、海表溫度等。</a:t>
            </a:r>
            <a:endParaRPr lang="en-US" altLang="zh-TW" dirty="0" smtClean="0"/>
          </a:p>
          <a:p>
            <a:r>
              <a:rPr lang="en-US" altLang="zh-TW" dirty="0" smtClean="0"/>
              <a:t>AMSR-E</a:t>
            </a:r>
            <a:r>
              <a:rPr lang="zh-TW" altLang="en-US" dirty="0" smtClean="0"/>
              <a:t>觀測到四個極區低壓的時間及位置：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8" y="3048008"/>
            <a:ext cx="7543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/>
          <a:lstStyle/>
          <a:p>
            <a:r>
              <a:rPr lang="en-US" altLang="zh-TW" dirty="0" smtClean="0"/>
              <a:t>1) Precipitation rate: UWPA (University of </a:t>
            </a:r>
            <a:r>
              <a:rPr lang="en-US" altLang="zh-TW" dirty="0" err="1" smtClean="0"/>
              <a:t>Wiscosin</a:t>
            </a:r>
            <a:r>
              <a:rPr lang="en-US" altLang="zh-TW" dirty="0" smtClean="0"/>
              <a:t> Precipitation Algorithm) </a:t>
            </a:r>
            <a:r>
              <a:rPr lang="zh-TW" altLang="en-US" dirty="0" smtClean="0"/>
              <a:t>可反演</a:t>
            </a:r>
            <a:r>
              <a:rPr lang="en-US" altLang="zh-TW" dirty="0" smtClean="0"/>
              <a:t>AMSE-R</a:t>
            </a:r>
            <a:r>
              <a:rPr lang="zh-TW" altLang="en-US" dirty="0" smtClean="0"/>
              <a:t>在海上的降雨</a:t>
            </a:r>
            <a:r>
              <a:rPr lang="zh-TW" altLang="en-US" dirty="0" smtClean="0"/>
              <a:t>率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2)</a:t>
            </a:r>
            <a:r>
              <a:rPr lang="zh-TW" altLang="en-US" dirty="0" smtClean="0"/>
              <a:t> </a:t>
            </a:r>
            <a:r>
              <a:rPr lang="en-US" altLang="zh-TW" dirty="0" smtClean="0"/>
              <a:t>AMSR-E</a:t>
            </a:r>
            <a:r>
              <a:rPr lang="zh-TW" altLang="en-US" dirty="0" smtClean="0"/>
              <a:t> 反演風</a:t>
            </a:r>
            <a:endParaRPr lang="en-US" altLang="zh-TW" dirty="0" smtClean="0"/>
          </a:p>
          <a:p>
            <a:r>
              <a:rPr lang="en-US" altLang="zh-TW" dirty="0" smtClean="0"/>
              <a:t>3)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AMeDAS</a:t>
            </a:r>
            <a:r>
              <a:rPr lang="zh-TW" altLang="en-US" dirty="0" smtClean="0"/>
              <a:t>─雷達估計降水資料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JP1</a:t>
            </a:r>
            <a:r>
              <a:rPr lang="zh-TW" altLang="en-US" dirty="0" smtClean="0"/>
              <a:t>個案有資料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4)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MODIS</a:t>
            </a:r>
            <a:r>
              <a:rPr lang="zh-TW" altLang="en-US" dirty="0" smtClean="0"/>
              <a:t> 雲頂溫度</a:t>
            </a:r>
            <a:r>
              <a:rPr lang="en-US" altLang="zh-TW" dirty="0" smtClean="0"/>
              <a:t>(CTT)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9"/>
          <a:stretch/>
        </p:blipFill>
        <p:spPr bwMode="auto">
          <a:xfrm>
            <a:off x="1071538" y="1052737"/>
            <a:ext cx="3790950" cy="21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023734" y="204795"/>
            <a:ext cx="4500594" cy="6510353"/>
            <a:chOff x="1928794" y="61919"/>
            <a:chExt cx="4500594" cy="65103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61919"/>
              <a:ext cx="4493895" cy="436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" b="14285"/>
            <a:stretch>
              <a:fillRect/>
            </a:stretch>
          </p:blipFill>
          <p:spPr bwMode="auto">
            <a:xfrm>
              <a:off x="1928794" y="4429125"/>
              <a:ext cx="4500594" cy="214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6664792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992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24832" y="30596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980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04552" y="30596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988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26064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綜觀</a:t>
            </a:r>
            <a:r>
              <a:rPr lang="zh-TW" altLang="en-US" dirty="0" smtClean="0"/>
              <a:t>天氣圖─</a:t>
            </a:r>
            <a:endParaRPr lang="en-US" altLang="zh-TW" dirty="0" smtClean="0"/>
          </a:p>
          <a:p>
            <a:r>
              <a:rPr lang="en-US" altLang="zh-TW" dirty="0" smtClean="0"/>
              <a:t>SLP</a:t>
            </a:r>
            <a:endParaRPr lang="en-US" altLang="zh-TW" dirty="0"/>
          </a:p>
          <a:p>
            <a:r>
              <a:rPr lang="en-US" altLang="zh-TW" dirty="0" smtClean="0"/>
              <a:t>1000-500-hPa </a:t>
            </a:r>
            <a:r>
              <a:rPr lang="zh-TW" altLang="en-US" dirty="0" smtClean="0"/>
              <a:t>厚度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3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86" y="71414"/>
            <a:ext cx="6892290" cy="674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28794" y="4429132"/>
            <a:ext cx="6286544" cy="28575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14546" y="4286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AMSR-E </a:t>
            </a:r>
            <a:r>
              <a:rPr lang="zh-TW" altLang="en-US" dirty="0" smtClean="0">
                <a:solidFill>
                  <a:schemeClr val="bg1"/>
                </a:solidFill>
              </a:rPr>
              <a:t>風速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3504" y="49665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模式模擬風速 </a:t>
            </a:r>
            <a:r>
              <a:rPr lang="en-US" altLang="zh-TW" dirty="0" smtClean="0"/>
              <a:t>(WSM6)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14546" y="32739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/>
                </a:solidFill>
              </a:rPr>
              <a:t>AMeDAS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</a:rPr>
              <a:t>降雨率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43504" y="32739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UWPA </a:t>
            </a:r>
            <a:r>
              <a:rPr lang="zh-TW" altLang="en-US" dirty="0" smtClean="0">
                <a:solidFill>
                  <a:schemeClr val="bg1"/>
                </a:solidFill>
              </a:rPr>
              <a:t>降雨率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results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894</TotalTime>
  <Words>371</Words>
  <Application>Microsoft Office PowerPoint</Application>
  <PresentationFormat>如螢幕大小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地平線</vt:lpstr>
      <vt:lpstr>Intercomparison of bulk microphysics schemes in model simulations of polar lows</vt:lpstr>
      <vt:lpstr>OUTLINE</vt:lpstr>
      <vt:lpstr>Introduction</vt:lpstr>
      <vt:lpstr>Model configuration</vt:lpstr>
      <vt:lpstr>Observation data</vt:lpstr>
      <vt:lpstr>PowerPoint 簡報</vt:lpstr>
      <vt:lpstr>PowerPoint 簡報</vt:lpstr>
      <vt:lpstr>PowerPoint 簡報</vt:lpstr>
      <vt:lpstr>Model 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Intercomparison of bulk microphysics schemes in model simulations of polar lows.</dc:title>
  <dc:creator>prue</dc:creator>
  <cp:lastModifiedBy>prue</cp:lastModifiedBy>
  <cp:revision>69</cp:revision>
  <dcterms:created xsi:type="dcterms:W3CDTF">2010-12-13T01:30:00Z</dcterms:created>
  <dcterms:modified xsi:type="dcterms:W3CDTF">2010-12-14T01:55:07Z</dcterms:modified>
</cp:coreProperties>
</file>