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83" r:id="rId3"/>
    <p:sldId id="265" r:id="rId4"/>
    <p:sldId id="274" r:id="rId5"/>
    <p:sldId id="275" r:id="rId6"/>
    <p:sldId id="272" r:id="rId7"/>
    <p:sldId id="266" r:id="rId8"/>
    <p:sldId id="258" r:id="rId9"/>
    <p:sldId id="276" r:id="rId10"/>
    <p:sldId id="269" r:id="rId11"/>
    <p:sldId id="259" r:id="rId12"/>
    <p:sldId id="284" r:id="rId13"/>
    <p:sldId id="267" r:id="rId14"/>
    <p:sldId id="277" r:id="rId15"/>
    <p:sldId id="260" r:id="rId16"/>
    <p:sldId id="261" r:id="rId17"/>
    <p:sldId id="262" r:id="rId18"/>
    <p:sldId id="279" r:id="rId19"/>
    <p:sldId id="278" r:id="rId20"/>
    <p:sldId id="263" r:id="rId21"/>
    <p:sldId id="285" r:id="rId22"/>
    <p:sldId id="268" r:id="rId23"/>
    <p:sldId id="271" r:id="rId24"/>
    <p:sldId id="280" r:id="rId25"/>
    <p:sldId id="282" r:id="rId26"/>
    <p:sldId id="270" r:id="rId27"/>
    <p:sldId id="281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96" autoAdjust="0"/>
  </p:normalViewPr>
  <p:slideViewPr>
    <p:cSldViewPr>
      <p:cViewPr varScale="1">
        <p:scale>
          <a:sx n="97" d="100"/>
          <a:sy n="97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6F1C8-C290-4E23-B684-D7D66D74B99E}" type="datetimeFigureOut">
              <a:rPr lang="zh-TW" altLang="en-US" smtClean="0"/>
              <a:t>2010/11/29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EC5C2-E686-4090-BCA8-7635C7284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09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Sedimentation</a:t>
            </a:r>
            <a:r>
              <a:rPr lang="en-US" altLang="zh-TW" baseline="0" dirty="0" smtClean="0"/>
              <a:t> is directly related to mass-weight mean size </a:t>
            </a:r>
            <a:endParaRPr lang="en-US" altLang="zh-TW" dirty="0" smtClean="0"/>
          </a:p>
          <a:p>
            <a:r>
              <a:rPr lang="en-US" altLang="zh-TW" dirty="0" smtClean="0"/>
              <a:t>Deposition growth due to ventilation </a:t>
            </a:r>
          </a:p>
          <a:p>
            <a:r>
              <a:rPr lang="en-US" altLang="zh-TW" dirty="0" smtClean="0"/>
              <a:t>Riming due to geometric sweep-out</a:t>
            </a:r>
            <a:r>
              <a:rPr lang="en-U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C5C2-E686-4090-BCA8-7635C728465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01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Sedimentation</a:t>
            </a:r>
            <a:r>
              <a:rPr lang="en-US" altLang="zh-TW" baseline="0" dirty="0" smtClean="0"/>
              <a:t> is directly related to mass-weight </a:t>
            </a:r>
            <a:r>
              <a:rPr lang="en-US" altLang="zh-TW" baseline="0" smtClean="0"/>
              <a:t>mean size </a:t>
            </a:r>
            <a:endParaRPr lang="en-US" altLang="zh-TW" dirty="0" smtClean="0"/>
          </a:p>
          <a:p>
            <a:r>
              <a:rPr lang="en-US" altLang="zh-TW" dirty="0" smtClean="0"/>
              <a:t>Deposition growth due to ventilation </a:t>
            </a:r>
          </a:p>
          <a:p>
            <a:r>
              <a:rPr lang="en-US" altLang="zh-TW" dirty="0" smtClean="0"/>
              <a:t>Riming due to geometric sweep-out</a:t>
            </a:r>
            <a:r>
              <a:rPr lang="en-U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C5C2-E686-4090-BCA8-7635C728465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01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2010/11/25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II: Implementation of a New Snow Parameterization</a:t>
            </a:r>
            <a:endParaRPr lang="zh-TW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 Forecasts of Winter Precipitation Using an Improved Bulk Microphysics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19872" y="6035533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/>
            <a:r>
              <a:rPr lang="en-US" altLang="zh-TW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Thompson G., P. R. Field, R. M. Rasmussen, and W. D. Hall, 2008: Explicit Forecasts of Winter Precipitation Using an Improved Bulk Microphysics Scheme. Part II: Implementation of a New Snow Parameterization. </a:t>
            </a:r>
            <a:r>
              <a:rPr lang="en-US" altLang="zh-TW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Mon. </a:t>
            </a:r>
            <a:r>
              <a:rPr lang="en-US" altLang="zh-TW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</a:t>
            </a:r>
            <a:r>
              <a:rPr lang="en-US" altLang="zh-TW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Rev., </a:t>
            </a:r>
            <a:r>
              <a:rPr lang="en-US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</a:t>
            </a:r>
            <a:r>
              <a:rPr lang="en-US" altLang="zh-TW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5095-5115.</a:t>
            </a:r>
            <a:endParaRPr lang="zh-TW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6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691680" y="2564904"/>
            <a:ext cx="5760640" cy="1008112"/>
          </a:xfrm>
          <a:prstGeom prst="round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Unlike any other BMP, the assumed snow size distribution depends on both ice water content (</a:t>
                </a:r>
                <a:r>
                  <a:rPr lang="en-US" altLang="zh-TW" dirty="0" err="1" smtClean="0"/>
                  <a:t>q</a:t>
                </a:r>
                <a:r>
                  <a:rPr lang="en-US" altLang="zh-TW" baseline="-25000" dirty="0" err="1" smtClean="0"/>
                  <a:t>s</a:t>
                </a:r>
                <a:r>
                  <a:rPr lang="en-US" altLang="zh-TW" dirty="0" smtClean="0"/>
                  <a:t>) and temperature (T), and </a:t>
                </a:r>
              </a:p>
              <a:p>
                <a:r>
                  <a:rPr lang="en-US" altLang="zh-TW" dirty="0" smtClean="0"/>
                  <a:t>It is represented as a sum of exponential and gamma distributions.</a:t>
                </a: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TW" altLang="zh-TW" i="1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/>
                            <m:t>D</m:t>
                          </m:r>
                        </m:e>
                      </m:d>
                      <m:r>
                        <a:rPr lang="en-US" altLang="zh-TW"/>
                        <m:t>=</m:t>
                      </m:r>
                      <m:f>
                        <m:fPr>
                          <m:ctrlPr>
                            <a:rPr lang="zh-TW" altLang="zh-TW" i="1"/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zh-TW" i="1"/>
                              </m:ctrlPr>
                            </m:sSubSupPr>
                            <m:e>
                              <m:r>
                                <a:rPr lang="en-US" altLang="zh-TW" i="1"/>
                                <m:t>𝑀</m:t>
                              </m:r>
                            </m:e>
                            <m:sub>
                              <m:r>
                                <a:rPr lang="en-US" altLang="zh-TW" i="1"/>
                                <m:t>2</m:t>
                              </m:r>
                            </m:sub>
                            <m:sup>
                              <m:r>
                                <a:rPr lang="en-US" altLang="zh-TW" i="1"/>
                                <m:t>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zh-TW" altLang="zh-TW" i="1"/>
                              </m:ctrlPr>
                            </m:sSubSupPr>
                            <m:e>
                              <m:r>
                                <a:rPr lang="en-US" altLang="zh-TW" i="1"/>
                                <m:t>𝑀</m:t>
                              </m:r>
                            </m:e>
                            <m:sub>
                              <m:r>
                                <a:rPr lang="en-US" altLang="zh-TW" i="1"/>
                                <m:t>3</m:t>
                              </m:r>
                            </m:sub>
                            <m:sup>
                              <m:r>
                                <a:rPr lang="en-US" altLang="zh-TW" i="1"/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altLang="zh-TW" i="1"/>
                        <m:t>[</m:t>
                      </m:r>
                      <m:sSub>
                        <m:sSubPr>
                          <m:ctrlPr>
                            <a:rPr lang="zh-TW" altLang="zh-TW" i="1"/>
                          </m:ctrlPr>
                        </m:sSubPr>
                        <m:e>
                          <m:r>
                            <a:rPr lang="en-US" altLang="zh-TW" i="1"/>
                            <m:t>𝜅</m:t>
                          </m:r>
                        </m:e>
                        <m:sub>
                          <m:r>
                            <a:rPr lang="en-US" altLang="zh-TW" i="1"/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zh-TW" altLang="zh-TW" i="1"/>
                          </m:ctrlPr>
                        </m:sSupPr>
                        <m:e>
                          <m:r>
                            <a:rPr lang="en-US" altLang="zh-TW" i="1"/>
                            <m:t>𝑒</m:t>
                          </m:r>
                        </m:e>
                        <m:sup>
                          <m:r>
                            <a:rPr lang="en-US" altLang="zh-TW" i="1"/>
                            <m:t>−</m:t>
                          </m:r>
                          <m:f>
                            <m:fPr>
                              <m:ctrlPr>
                                <a:rPr lang="zh-TW" altLang="zh-TW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zh-TW" i="1"/>
                                  </m:ctrlPr>
                                </m:sSubPr>
                                <m:e>
                                  <m:r>
                                    <a:rPr lang="en-US" altLang="zh-TW" i="1"/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/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TW" altLang="zh-TW" i="1"/>
                                  </m:ctrlPr>
                                </m:sSubPr>
                                <m:e>
                                  <m:r>
                                    <a:rPr lang="en-US" altLang="zh-TW" i="1"/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/>
                                    <m:t>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zh-TW" altLang="zh-TW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/>
                                <m:t>Λ</m:t>
                              </m:r>
                            </m:e>
                            <m:sub>
                              <m:r>
                                <a:rPr lang="en-US" altLang="zh-TW" i="1"/>
                                <m:t>0</m:t>
                              </m:r>
                            </m:sub>
                          </m:sSub>
                          <m:r>
                            <a:rPr lang="en-US" altLang="zh-TW" i="1"/>
                            <m:t>𝐷</m:t>
                          </m:r>
                        </m:sup>
                      </m:sSup>
                      <m:r>
                        <a:rPr lang="en-US" altLang="zh-TW" i="1"/>
                        <m:t>+</m:t>
                      </m:r>
                      <m:sSub>
                        <m:sSubPr>
                          <m:ctrlPr>
                            <a:rPr lang="zh-TW" altLang="zh-TW" i="1"/>
                          </m:ctrlPr>
                        </m:sSubPr>
                        <m:e>
                          <m:r>
                            <a:rPr lang="en-US" altLang="zh-TW" i="1"/>
                            <m:t>𝜅</m:t>
                          </m:r>
                        </m:e>
                        <m:sub>
                          <m:r>
                            <a:rPr lang="en-US" altLang="zh-TW" i="1"/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zh-TW" altLang="zh-TW" i="1"/>
                          </m:ctrlPr>
                        </m:sSupPr>
                        <m:e>
                          <m:d>
                            <m:dPr>
                              <m:ctrlPr>
                                <a:rPr lang="zh-TW" altLang="zh-TW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zh-TW" i="1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zh-TW" i="1"/>
                                      </m:ctrlPr>
                                    </m:sSubPr>
                                    <m:e>
                                      <m:r>
                                        <a:rPr lang="en-US" altLang="zh-TW" i="1"/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TW" i="1"/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altLang="zh-TW" i="1"/>
                                      </m:ctrlPr>
                                    </m:sSubPr>
                                    <m:e>
                                      <m:r>
                                        <a:rPr lang="en-US" altLang="zh-TW" i="1"/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TW" i="1"/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i="1"/>
                                <m:t>𝐷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TW" altLang="zh-TW" i="1"/>
                              </m:ctrlPr>
                            </m:sSubPr>
                            <m:e>
                              <m:r>
                                <a:rPr lang="en-US" altLang="zh-TW" i="1"/>
                                <m:t>𝜇</m:t>
                              </m:r>
                            </m:e>
                            <m:sub>
                              <m:r>
                                <a:rPr lang="en-US" altLang="zh-TW" i="1"/>
                                <m:t>𝑠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TW" altLang="zh-TW" i="1"/>
                          </m:ctrlPr>
                        </m:sSupPr>
                        <m:e>
                          <m:r>
                            <a:rPr lang="en-US" altLang="zh-TW" i="1"/>
                            <m:t>𝑒</m:t>
                          </m:r>
                        </m:e>
                        <m:sup>
                          <m:r>
                            <a:rPr lang="en-US" altLang="zh-TW" i="1"/>
                            <m:t>−</m:t>
                          </m:r>
                          <m:f>
                            <m:fPr>
                              <m:ctrlPr>
                                <a:rPr lang="zh-TW" altLang="zh-TW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zh-TW" i="1"/>
                                  </m:ctrlPr>
                                </m:sSubPr>
                                <m:e>
                                  <m:r>
                                    <a:rPr lang="en-US" altLang="zh-TW" i="1"/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/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TW" altLang="zh-TW" i="1"/>
                                  </m:ctrlPr>
                                </m:sSubPr>
                                <m:e>
                                  <m:r>
                                    <a:rPr lang="en-US" altLang="zh-TW" i="1"/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/>
                                    <m:t>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zh-TW" altLang="zh-TW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/>
                                <m:t>Λ</m:t>
                              </m:r>
                            </m:e>
                            <m:sub>
                              <m:r>
                                <a:rPr lang="en-US" altLang="zh-TW" i="1"/>
                                <m:t>1</m:t>
                              </m:r>
                            </m:sub>
                          </m:sSub>
                          <m:r>
                            <a:rPr lang="en-US" altLang="zh-TW" i="1"/>
                            <m:t>𝐷</m:t>
                          </m:r>
                        </m:sup>
                      </m:sSup>
                      <m:r>
                        <a:rPr lang="en-US" altLang="zh-TW" i="1"/>
                        <m:t>]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=490.6</m:t>
                    </m:r>
                  </m:oMath>
                </a14:m>
                <a:r>
                  <a:rPr lang="en-US" altLang="zh-TW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=17.46</m:t>
                    </m:r>
                  </m:oMath>
                </a14:m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=20.78</m:t>
                    </m:r>
                  </m:oMath>
                </a14:m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=3.29</m:t>
                    </m:r>
                  </m:oMath>
                </a14:m>
                <a:endParaRPr lang="en-US" altLang="zh-TW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zh-TW" altLang="zh-TW" i="1"/>
                        </m:ctrlPr>
                      </m:sSubSupPr>
                      <m:e>
                        <m:r>
                          <a:rPr lang="en-US" altLang="zh-TW" i="1"/>
                          <m:t>𝑀</m:t>
                        </m:r>
                      </m:e>
                      <m:sub>
                        <m:r>
                          <a:rPr lang="en-US" altLang="zh-TW" i="1"/>
                          <m:t>2</m:t>
                        </m:r>
                      </m:sub>
                      <m:sup>
                        <m:r>
                          <a:rPr lang="en-US" altLang="zh-TW" i="1"/>
                          <m:t>𝑏</m:t>
                        </m:r>
                        <m:r>
                          <a:rPr lang="en-US" altLang="zh-TW" i="1"/>
                          <m:t>(</m:t>
                        </m:r>
                        <m:r>
                          <a:rPr lang="en-US" altLang="zh-TW" i="1"/>
                          <m:t>𝑛</m:t>
                        </m:r>
                        <m:r>
                          <a:rPr lang="en-US" altLang="zh-TW" i="1"/>
                          <m:t>,</m:t>
                        </m:r>
                        <m:sSub>
                          <m:sSubPr>
                            <m:ctrlPr>
                              <a:rPr lang="zh-TW" altLang="zh-TW" i="1"/>
                            </m:ctrlPr>
                          </m:sSubPr>
                          <m:e>
                            <m:r>
                              <a:rPr lang="en-US" altLang="zh-TW" i="1"/>
                              <m:t>𝑇</m:t>
                            </m:r>
                          </m:e>
                          <m:sub>
                            <m:r>
                              <a:rPr lang="en-US" altLang="zh-TW" i="1"/>
                              <m:t>𝑐</m:t>
                            </m:r>
                          </m:sub>
                        </m:sSub>
                        <m:r>
                          <a:rPr lang="en-US" altLang="zh-TW" i="1"/>
                          <m:t>)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,</a:t>
                </a:r>
              </a:p>
              <a:p>
                <a:pPr marL="0" indent="0">
                  <a:buNone/>
                </a:pPr>
                <a:endParaRPr lang="en-US" altLang="zh-TW" sz="1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𝑙𝑜𝑔</m:t>
                      </m:r>
                      <m:r>
                        <a:rPr lang="en-US" altLang="zh-TW" sz="1600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16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zh-TW" sz="1600" b="0" i="1" smtClean="0">
                          <a:latin typeface="Cambria Math"/>
                        </a:rPr>
                        <m:t>=5.065339−0.062659</m:t>
                      </m:r>
                      <m:sSub>
                        <m:sSubPr>
                          <m:ctrlPr>
                            <a:rPr lang="en-US" altLang="zh-TW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/>
                        </a:rPr>
                        <m:t>−3.032362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+0.029469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1600" b="0" i="0" smtClean="0">
                          <a:latin typeface="Cambria Math"/>
                        </a:rPr>
                        <m:t>−0.00285</m:t>
                      </m:r>
                      <m:sSubSup>
                        <m:sSubSupPr>
                          <m:ctrlPr>
                            <a:rPr lang="zh-TW" altLang="zh-TW" sz="1600" i="1"/>
                          </m:ctrlPr>
                        </m:sSubSupPr>
                        <m:e>
                          <m:r>
                            <a:rPr lang="en-US" altLang="zh-TW" sz="1600" i="1"/>
                            <m:t>𝑇</m:t>
                          </m:r>
                        </m:e>
                        <m:sub>
                          <m:r>
                            <a:rPr lang="en-US" altLang="zh-TW" sz="1600" i="1"/>
                            <m:t>𝑐</m:t>
                          </m:r>
                        </m:sub>
                        <m:sup>
                          <m:r>
                            <a:rPr lang="en-US" altLang="zh-TW" sz="1600" i="1"/>
                            <m:t>2</m:t>
                          </m:r>
                        </m:sup>
                      </m:sSubSup>
                      <m:r>
                        <a:rPr lang="en-US" altLang="zh-TW" sz="1600" b="0" i="1" smtClean="0">
                          <a:latin typeface="Cambria Math"/>
                        </a:rPr>
                        <m:t>+0.312550</m:t>
                      </m:r>
                      <m:sSubSup>
                        <m:sSubSupPr>
                          <m:ctrlPr>
                            <a:rPr lang="zh-TW" altLang="zh-TW" sz="16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𝑛</m:t>
                          </m:r>
                        </m:e>
                        <m:sub/>
                        <m:sup>
                          <m:r>
                            <a:rPr lang="en-US" altLang="zh-TW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1600" b="0" i="1" smtClean="0">
                          <a:latin typeface="Cambria Math"/>
                        </a:rPr>
                        <m:t>+0.000204</m:t>
                      </m:r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1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+0.003199</m:t>
                      </m:r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𝑐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𝑛</m:t>
                          </m:r>
                        </m:e>
                        <m:sub/>
                        <m:sup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1600" b="0" i="1" smtClean="0">
                          <a:latin typeface="Cambria Math"/>
                        </a:rPr>
                        <m:t>+0.000000</m:t>
                      </m:r>
                      <m:sSubSup>
                        <m:sSubSupPr>
                          <m:ctrlPr>
                            <a:rPr lang="zh-TW" altLang="zh-TW" sz="1600" i="1"/>
                          </m:ctrlPr>
                        </m:sSubSupPr>
                        <m:e>
                          <m:r>
                            <a:rPr lang="en-US" altLang="zh-TW" sz="1600" i="1"/>
                            <m:t>𝑇</m:t>
                          </m:r>
                        </m:e>
                        <m:sub>
                          <m:r>
                            <a:rPr lang="en-US" altLang="zh-TW" sz="1600" i="1"/>
                            <m:t>𝑐</m:t>
                          </m:r>
                        </m:sub>
                        <m:sup>
                          <m:r>
                            <a:rPr lang="en-US" altLang="zh-TW" sz="1600" i="1"/>
                            <m:t>3</m:t>
                          </m:r>
                        </m:sup>
                      </m:sSubSup>
                      <m:r>
                        <a:rPr lang="en-US" altLang="zh-TW" sz="1600" b="0" i="1" smtClean="0">
                          <a:latin typeface="Cambria Math"/>
                        </a:rPr>
                        <m:t>−0.015952</m:t>
                      </m:r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𝑛</m:t>
                          </m:r>
                        </m:e>
                        <m:sub/>
                        <m:sup>
                          <m:r>
                            <a:rPr lang="en-US" altLang="zh-TW" sz="1600" b="0" i="1" smtClean="0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altLang="zh-TW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16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zh-TW" sz="1600" i="1">
                          <a:latin typeface="Cambria Math"/>
                        </a:rPr>
                        <m:t>=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0.476221</m:t>
                      </m:r>
                      <m:r>
                        <a:rPr lang="en-US" altLang="zh-TW" sz="1600" i="1">
                          <a:latin typeface="Cambria Math"/>
                        </a:rPr>
                        <m:t>−0.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015896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/>
                        </a:rPr>
                        <m:t>+0.165977</m:t>
                      </m:r>
                      <m:r>
                        <a:rPr lang="en-US" altLang="zh-TW" sz="1600" i="1">
                          <a:latin typeface="Cambria Math"/>
                        </a:rPr>
                        <m:t>𝑛</m:t>
                      </m:r>
                      <m:r>
                        <a:rPr lang="en-US" altLang="zh-TW" sz="1600" i="1">
                          <a:latin typeface="Cambria Math"/>
                        </a:rPr>
                        <m:t>+0.00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7468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1600" i="1">
                          <a:latin typeface="Cambria Math"/>
                        </a:rPr>
                        <m:t>𝑛</m:t>
                      </m:r>
                      <m:r>
                        <a:rPr lang="en-US" altLang="zh-TW" sz="1600">
                          <a:latin typeface="Cambria Math"/>
                        </a:rPr>
                        <m:t>−0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.000141</m:t>
                      </m:r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1600" i="1">
                          <a:latin typeface="Cambria Math"/>
                        </a:rPr>
                        <m:t>+0.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060366</m:t>
                      </m:r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𝑛</m:t>
                          </m:r>
                        </m:e>
                        <m:sub/>
                        <m:sup>
                          <m:r>
                            <a:rPr lang="en-US" altLang="zh-TW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1600" i="1">
                          <a:latin typeface="Cambria Math"/>
                        </a:rPr>
                        <m:t>+0.000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079</m:t>
                      </m:r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1600" i="1">
                          <a:latin typeface="Cambria Math"/>
                        </a:rPr>
                        <m:t>𝑛</m:t>
                      </m:r>
                      <m:r>
                        <a:rPr lang="en-US" altLang="zh-TW" sz="1600" i="1">
                          <a:latin typeface="Cambria Math"/>
                        </a:rPr>
                        <m:t>+0.000594</m:t>
                      </m:r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𝑐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𝑛</m:t>
                          </m:r>
                        </m:e>
                        <m:sub/>
                        <m:sup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1600" i="1">
                          <a:latin typeface="Cambria Math"/>
                        </a:rPr>
                        <m:t>+0.000000</m:t>
                      </m:r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1600" i="1"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en-US" altLang="zh-TW" sz="1600" i="1">
                          <a:latin typeface="Cambria Math"/>
                        </a:rPr>
                        <m:t>−0.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003577</m:t>
                      </m:r>
                      <m:sSubSup>
                        <m:sSubSupPr>
                          <m:ctrlPr>
                            <a:rPr lang="zh-TW" altLang="zh-TW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𝑛</m:t>
                          </m:r>
                        </m:e>
                        <m:sub/>
                        <m:sup>
                          <m:r>
                            <a:rPr lang="en-US" altLang="zh-TW" sz="1600" i="1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1600" dirty="0"/>
              </a:p>
              <a:p>
                <a:pPr marL="0" indent="0">
                  <a:buNone/>
                </a:pPr>
                <a:endParaRPr lang="zh-TW" altLang="en-US" sz="1600" dirty="0"/>
              </a:p>
            </p:txBody>
          </p:sp>
        </mc:Choice>
        <mc:Fallback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567" t="-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Snow Distribution </a:t>
            </a:r>
            <a:r>
              <a:rPr lang="en-US" altLang="zh-TW" dirty="0"/>
              <a:t>A</a:t>
            </a:r>
            <a:r>
              <a:rPr lang="en-US" altLang="zh-TW" dirty="0" smtClean="0"/>
              <a:t>ssumptions  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660232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Field et al. (2005)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82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" y="288713"/>
            <a:ext cx="3024236" cy="3125043"/>
          </a:xfrm>
          <a:prstGeom prst="roundRect">
            <a:avLst>
              <a:gd name="adj" fmla="val 7939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78"/>
          <a:stretch/>
        </p:blipFill>
        <p:spPr bwMode="auto">
          <a:xfrm>
            <a:off x="410527" y="3555449"/>
            <a:ext cx="3024236" cy="3125044"/>
          </a:xfrm>
          <a:prstGeom prst="roundRect">
            <a:avLst>
              <a:gd name="adj" fmla="val 9186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283968" y="300606"/>
            <a:ext cx="3384376" cy="92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dot : bin model </a:t>
            </a:r>
          </a:p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+ : observation</a:t>
            </a:r>
          </a:p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line : PSD this study used 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3851920" y="1340768"/>
                <a:ext cx="4968552" cy="5147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Field et al. (2005) provided simple power-law relations and constants to </a:t>
                </a:r>
                <a:r>
                  <a:rPr lang="en-US" altLang="zh-TW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precompute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various moments of the particle size distribution (PSD) when only the temperature and snow content are known.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zh-TW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zh-TW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𝑏</m:t>
                        </m:r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 satellite observations are strongly </a:t>
                </a:r>
                <a:r>
                  <a:rPr lang="en-US" altLang="zh-TW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encou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-raged to include both the cloud ice and snow species  since snow size distribution overlaps the cloud ice category.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Rather the setting up a constant collection efficiency of 100%, the new scheme applies a variable efficiency based on the median volume diameter of snow and cloud water. (Wang and </a:t>
                </a:r>
                <a:r>
                  <a:rPr lang="en-US" altLang="zh-TW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Ji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2000)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constants for computing the snow terminal velocity were chosen to match vertically pointing Doppler radar data and observations. </a:t>
                </a: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340768"/>
                <a:ext cx="4968552" cy="5147499"/>
              </a:xfrm>
              <a:prstGeom prst="rect">
                <a:avLst/>
              </a:prstGeom>
              <a:blipFill rotWithShape="1">
                <a:blip r:embed="rId6"/>
                <a:stretch>
                  <a:fillRect l="-859" t="-711" r="-2699" b="-14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Introduction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Snow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snow density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size distribution (PSD)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sensitivity experiments 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experiment design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102" lvl="2" indent="-342900">
              <a:buFont typeface="+mj-lt"/>
              <a:buAutoNum type="alphaL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Shallow/warm cloud system</a:t>
            </a:r>
          </a:p>
          <a:p>
            <a:pPr marL="685102" lvl="2" indent="-342900">
              <a:buFont typeface="+mj-lt"/>
              <a:buAutoNum type="alphaL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Deep/cold cloud system 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Discussion 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geometry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PSD diagnostic method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PSD shape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3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sensitivity experiments 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5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480720" cy="632612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649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8" y="3874355"/>
            <a:ext cx="3844368" cy="2506973"/>
          </a:xfrm>
          <a:prstGeom prst="roundRect">
            <a:avLst>
              <a:gd name="adj" fmla="val 8449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72" y="1124875"/>
            <a:ext cx="3988384" cy="2664831"/>
          </a:xfrm>
          <a:prstGeom prst="roundRect">
            <a:avLst>
              <a:gd name="adj" fmla="val 9626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8" y="345963"/>
            <a:ext cx="3812208" cy="3304828"/>
          </a:xfrm>
          <a:prstGeom prst="roundRect">
            <a:avLst>
              <a:gd name="adj" fmla="val 7539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738048" y="345963"/>
            <a:ext cx="3888432" cy="369332"/>
          </a:xfrm>
          <a:prstGeom prst="rect">
            <a:avLst/>
          </a:prstGeom>
          <a:effectLst>
            <a:outerShdw blurRad="38100" dist="25400" dir="2700000" algn="br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Cloud Top Temperature (CTT) = -13 </a:t>
            </a:r>
            <a:r>
              <a:rPr lang="en-US" altLang="zh-TW" baseline="30000" dirty="0" smtClean="0"/>
              <a:t>0</a:t>
            </a:r>
            <a:r>
              <a:rPr lang="en-US" altLang="zh-TW" dirty="0" smtClean="0"/>
              <a:t>C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4738048" y="4005064"/>
                <a:ext cx="4082424" cy="2215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Repeating the 2D idealized testing as previous reported in Part I.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/>
                  <a:t>Those simulation were run without considering radiation , turbulences, or surface fraction.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𝑇𝑐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=100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TW" baseline="30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TW" baseline="30000" dirty="0" smtClean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48" y="4005064"/>
                <a:ext cx="4082424" cy="2215158"/>
              </a:xfrm>
              <a:prstGeom prst="rect">
                <a:avLst/>
              </a:prstGeom>
              <a:blipFill rotWithShape="1">
                <a:blip r:embed="rId5"/>
                <a:stretch>
                  <a:fillRect l="-896" t="-1377" r="-10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 flipV="1">
            <a:off x="5940152" y="1124875"/>
            <a:ext cx="0" cy="2525916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7058372" y="1124875"/>
            <a:ext cx="0" cy="2525916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1706538" y="404664"/>
            <a:ext cx="0" cy="3173988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2824758" y="404664"/>
            <a:ext cx="0" cy="317399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1706538" y="3874355"/>
            <a:ext cx="0" cy="2525916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2824758" y="3874355"/>
            <a:ext cx="0" cy="2525916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9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design and results 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0" y="1628800"/>
            <a:ext cx="8244408" cy="158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0" y="3379324"/>
            <a:ext cx="8244408" cy="2786424"/>
          </a:xfrm>
          <a:prstGeom prst="roundRect">
            <a:avLst>
              <a:gd name="adj" fmla="val 125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中括弧 3"/>
          <p:cNvSpPr/>
          <p:nvPr/>
        </p:nvSpPr>
        <p:spPr>
          <a:xfrm>
            <a:off x="3995936" y="4077072"/>
            <a:ext cx="72008" cy="57606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右中括弧 7"/>
          <p:cNvSpPr/>
          <p:nvPr/>
        </p:nvSpPr>
        <p:spPr>
          <a:xfrm>
            <a:off x="3995936" y="5090517"/>
            <a:ext cx="72008" cy="57606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左中括弧 5"/>
          <p:cNvSpPr/>
          <p:nvPr/>
        </p:nvSpPr>
        <p:spPr>
          <a:xfrm>
            <a:off x="3477022" y="4615036"/>
            <a:ext cx="72008" cy="101344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右中括弧 6"/>
          <p:cNvSpPr/>
          <p:nvPr/>
        </p:nvSpPr>
        <p:spPr>
          <a:xfrm>
            <a:off x="7884368" y="5090517"/>
            <a:ext cx="72008" cy="57606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左中括弧 10"/>
          <p:cNvSpPr/>
          <p:nvPr/>
        </p:nvSpPr>
        <p:spPr>
          <a:xfrm>
            <a:off x="7380312" y="4615035"/>
            <a:ext cx="72008" cy="101344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右中括弧 11"/>
          <p:cNvSpPr/>
          <p:nvPr/>
        </p:nvSpPr>
        <p:spPr>
          <a:xfrm>
            <a:off x="7884368" y="4077072"/>
            <a:ext cx="72008" cy="57606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067944" y="4149080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Slight more</a:t>
            </a:r>
            <a:endParaRPr lang="zh-TW" altLang="en-US" sz="1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067944" y="5219908"/>
            <a:ext cx="854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66% more</a:t>
            </a:r>
            <a:endParaRPr lang="zh-TW" alt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87824" y="4941168"/>
            <a:ext cx="561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twice</a:t>
            </a:r>
            <a:endParaRPr lang="zh-TW" alt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956376" y="423212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 less</a:t>
            </a:r>
            <a:endParaRPr lang="zh-TW" alt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884368" y="521990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15 % increased</a:t>
            </a:r>
            <a:endParaRPr lang="zh-TW" alt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48264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</a:t>
            </a:r>
            <a:endParaRPr lang="zh-TW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3549030" y="5570190"/>
            <a:ext cx="446906" cy="144016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6012160" y="5570190"/>
            <a:ext cx="446906" cy="144016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 flipH="1">
            <a:off x="935595" y="6309320"/>
            <a:ext cx="75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Exp3 produced the most snow and least supercooled liquid water (SLW)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95536" y="1226248"/>
            <a:ext cx="592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>
                <a:solidFill>
                  <a:srgbClr val="7030A0"/>
                </a:solidFill>
              </a:rPr>
              <a:t>a) Shallow/warm cloud system (CTT=-13 </a:t>
            </a:r>
            <a:r>
              <a:rPr lang="en-US" altLang="zh-TW" b="1" u="sng" baseline="30000" dirty="0" err="1" smtClean="0">
                <a:solidFill>
                  <a:srgbClr val="7030A0"/>
                </a:solidFill>
              </a:rPr>
              <a:t>o</a:t>
            </a:r>
            <a:r>
              <a:rPr lang="en-US" altLang="zh-TW" b="1" u="sng" dirty="0" err="1" smtClean="0">
                <a:solidFill>
                  <a:srgbClr val="7030A0"/>
                </a:solidFill>
              </a:rPr>
              <a:t>C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 </a:t>
            </a:r>
            <a:endParaRPr lang="zh-TW" altLang="en-US" b="1" u="sng" dirty="0">
              <a:solidFill>
                <a:srgbClr val="7030A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79712" y="4034560"/>
            <a:ext cx="5904656" cy="150113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1979712" y="4533100"/>
            <a:ext cx="5904656" cy="150113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969880" y="5056820"/>
            <a:ext cx="5904656" cy="150113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979712" y="5557141"/>
            <a:ext cx="5904656" cy="150113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36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0" y="404664"/>
            <a:ext cx="4261683" cy="6319786"/>
          </a:xfrm>
          <a:prstGeom prst="roundRect">
            <a:avLst>
              <a:gd name="adj" fmla="val 8261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555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7504" y="10090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CTL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0" y="253656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0" y="4052922"/>
            <a:ext cx="75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Exp2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0" y="5583907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Exp3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9592" y="446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Cloud water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419872" y="548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Snow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61401" y="548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Rain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012323" y="116632"/>
            <a:ext cx="413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7030A0"/>
                </a:solidFill>
              </a:rPr>
              <a:t>Contour Frequency versus Altitude Diagrams </a:t>
            </a:r>
          </a:p>
          <a:p>
            <a:r>
              <a:rPr lang="en-US" altLang="zh-TW" sz="1600" b="1" dirty="0" smtClean="0">
                <a:solidFill>
                  <a:srgbClr val="7030A0"/>
                </a:solidFill>
              </a:rPr>
              <a:t>(CFADs)</a:t>
            </a:r>
            <a:endParaRPr lang="zh-TW" altLang="en-US" sz="1600" b="1" dirty="0">
              <a:solidFill>
                <a:srgbClr val="7030A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076056" y="805354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assumed nonspherical snow, namely CTL and Exp1, produced more SLW and less snow than the assumed spherical snow.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two growth processes are controlled by the </a:t>
            </a:r>
            <a:r>
              <a:rPr lang="en-US" altLang="zh-TW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number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zh-TW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area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under 30 min, the snow amount in Exp2 was nearly 50 times that in Exp1 and further accelerated as riming growth commenced.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given snow mixing ration, the mass-weighted mean size of snow in Exp2 was larger than Exp1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1043608" y="496336"/>
            <a:ext cx="1224136" cy="3024336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3462384" y="3530504"/>
            <a:ext cx="1224136" cy="3024336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0" y="3379324"/>
            <a:ext cx="8244408" cy="2786424"/>
          </a:xfrm>
          <a:prstGeom prst="roundRect">
            <a:avLst>
              <a:gd name="adj" fmla="val 125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1979712" y="4711353"/>
            <a:ext cx="5904656" cy="301823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79712" y="4221089"/>
            <a:ext cx="5904656" cy="293548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969880" y="5229201"/>
            <a:ext cx="5904656" cy="307696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design and results 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0" y="1628800"/>
            <a:ext cx="8244408" cy="158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中括弧 3"/>
          <p:cNvSpPr/>
          <p:nvPr/>
        </p:nvSpPr>
        <p:spPr>
          <a:xfrm>
            <a:off x="3995936" y="4417448"/>
            <a:ext cx="72008" cy="105010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右中括弧 6"/>
          <p:cNvSpPr/>
          <p:nvPr/>
        </p:nvSpPr>
        <p:spPr>
          <a:xfrm>
            <a:off x="7874536" y="4367864"/>
            <a:ext cx="72008" cy="101518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右中括弧 11"/>
          <p:cNvSpPr/>
          <p:nvPr/>
        </p:nvSpPr>
        <p:spPr>
          <a:xfrm>
            <a:off x="6474879" y="4367864"/>
            <a:ext cx="72008" cy="101518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07558" y="4711353"/>
            <a:ext cx="87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  more</a:t>
            </a:r>
            <a:endParaRPr lang="zh-TW" alt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3546640" y="5236273"/>
            <a:ext cx="446906" cy="293547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5992496" y="4206940"/>
            <a:ext cx="446906" cy="307697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47936" y="1268760"/>
            <a:ext cx="592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>
                <a:solidFill>
                  <a:srgbClr val="7030A0"/>
                </a:solidFill>
              </a:rPr>
              <a:t>b) Deep/cold cloud system (CTT=-60 </a:t>
            </a:r>
            <a:r>
              <a:rPr lang="en-US" altLang="zh-TW" b="1" u="sng" baseline="30000" dirty="0" err="1" smtClean="0">
                <a:solidFill>
                  <a:srgbClr val="7030A0"/>
                </a:solidFill>
              </a:rPr>
              <a:t>o</a:t>
            </a:r>
            <a:r>
              <a:rPr lang="en-US" altLang="zh-TW" b="1" u="sng" dirty="0" err="1" smtClean="0">
                <a:solidFill>
                  <a:srgbClr val="7030A0"/>
                </a:solidFill>
              </a:rPr>
              <a:t>C</a:t>
            </a:r>
            <a:r>
              <a:rPr lang="en-US" altLang="zh-TW" b="1" u="sng" dirty="0" smtClean="0">
                <a:solidFill>
                  <a:srgbClr val="7030A0"/>
                </a:solidFill>
              </a:rPr>
              <a:t>) </a:t>
            </a:r>
            <a:endParaRPr lang="zh-TW" altLang="en-US" b="1" u="sng" dirty="0">
              <a:solidFill>
                <a:srgbClr val="7030A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79712" y="5733256"/>
            <a:ext cx="5904656" cy="303961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7884368" y="4736177"/>
            <a:ext cx="77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zh-TW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more</a:t>
            </a:r>
            <a:endParaRPr lang="zh-TW" alt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99338" y="4725144"/>
            <a:ext cx="1004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 less</a:t>
            </a:r>
            <a:endParaRPr lang="zh-TW" alt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552432" y="4221089"/>
            <a:ext cx="446906" cy="293547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5992496" y="5236276"/>
            <a:ext cx="446906" cy="293547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7427630" y="5229201"/>
            <a:ext cx="446906" cy="293547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7437462" y="4205491"/>
            <a:ext cx="446906" cy="307697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95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2" y="394675"/>
            <a:ext cx="4197174" cy="6325779"/>
          </a:xfrm>
          <a:prstGeom prst="roundRect">
            <a:avLst>
              <a:gd name="adj" fmla="val 5212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555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7504" y="10090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CTL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0" y="253656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0" y="4052922"/>
            <a:ext cx="75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Exp2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0" y="5583907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Exp3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9592" y="446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Cloud water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419872" y="548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Snow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61401" y="548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Rain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012323" y="116632"/>
            <a:ext cx="413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7030A0"/>
                </a:solidFill>
              </a:rPr>
              <a:t>Contour Frequency versus Altitude Diagrams </a:t>
            </a:r>
          </a:p>
          <a:p>
            <a:r>
              <a:rPr lang="en-US" altLang="zh-TW" sz="1600" b="1" dirty="0" smtClean="0">
                <a:solidFill>
                  <a:srgbClr val="7030A0"/>
                </a:solidFill>
              </a:rPr>
              <a:t>(CFADs)</a:t>
            </a:r>
            <a:endParaRPr lang="zh-TW" altLang="en-US" sz="1600" b="1" dirty="0">
              <a:solidFill>
                <a:srgbClr val="7030A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449228" y="506168"/>
            <a:ext cx="1224136" cy="1512168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220072" y="692696"/>
            <a:ext cx="367240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zh-TW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 amount of snow in Control above the inversion was due to </a:t>
            </a:r>
            <a:r>
              <a:rPr lang="en-US" altLang="zh-TW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numerous small particles,</a:t>
            </a:r>
            <a:r>
              <a:rPr lang="en-US" altLang="zh-TW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more numerous small particles were responsible for both </a:t>
            </a:r>
            <a:r>
              <a:rPr lang="en-US" altLang="zh-TW" sz="1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sedimentation </a:t>
            </a:r>
            <a:r>
              <a:rPr lang="en-US" altLang="zh-TW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zh-TW" sz="1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vapor depositional growth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contract the shallow cloud, the relatively high constant-density, spherical snow of Exp2 was less efficient in removing SLW, which is why Exp2 had larger amounts of cloud water and less snow than Exp1.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zh-TW" altLang="en-US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7"/>
          <a:stretch/>
        </p:blipFill>
        <p:spPr bwMode="auto">
          <a:xfrm>
            <a:off x="5868144" y="4696951"/>
            <a:ext cx="2823530" cy="214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圓角矩形 21"/>
          <p:cNvSpPr/>
          <p:nvPr/>
        </p:nvSpPr>
        <p:spPr>
          <a:xfrm>
            <a:off x="1007604" y="2016142"/>
            <a:ext cx="1224136" cy="3069041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3446046" y="2006311"/>
            <a:ext cx="1224136" cy="3078872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Introduction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Snow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snow density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size distribution (PSD)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sensitivity experiments 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experiment design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102" lvl="2" indent="-342900">
              <a:buFont typeface="+mj-lt"/>
              <a:buAutoNum type="alphaL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Shallow/warm cloud system</a:t>
            </a:r>
          </a:p>
          <a:p>
            <a:pPr marL="685102" lvl="2" indent="-342900">
              <a:buFont typeface="+mj-lt"/>
              <a:buAutoNum type="alphaL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Deep/cold cloud system 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Discussion 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geometry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PSD diagnostic method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PSD shape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3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1" y="872716"/>
            <a:ext cx="546173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821700" y="908720"/>
            <a:ext cx="3214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/>
              <a:t>The larger snowflakes were then responsible for more efficient riming in the liquid cloud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073104" y="3465005"/>
            <a:ext cx="1944216" cy="572443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491880" y="3465004"/>
            <a:ext cx="1944216" cy="572444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5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Introduction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Snow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snow density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size distribution (PSD)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sensitivity experiments 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experiment design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102" lvl="2" indent="-342900">
              <a:buFont typeface="+mj-lt"/>
              <a:buAutoNum type="alphaL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Shallow/warm cloud system</a:t>
            </a:r>
          </a:p>
          <a:p>
            <a:pPr marL="685102" lvl="2" indent="-342900">
              <a:buFont typeface="+mj-lt"/>
              <a:buAutoNum type="alphaL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Deep/cold cloud system 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Discussion 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geometry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PSD diagnostic method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PSD shape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5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24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Snow geometry </a:t>
            </a:r>
            <a:endParaRPr lang="zh-TW" alt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680520" cy="3528923"/>
          </a:xfrm>
          <a:prstGeom prst="roundRect">
            <a:avLst>
              <a:gd name="adj" fmla="val 676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4932040" y="1700808"/>
                <a:ext cx="4032448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altLang="zh-TW" dirty="0" smtClean="0">
                    <a:effectLst/>
                  </a:rPr>
                  <a:t>The assumption of spherical snow with a constant density of 100 kg m</a:t>
                </a:r>
                <a:r>
                  <a:rPr lang="en-US" altLang="zh-TW" baseline="30000" dirty="0" smtClean="0">
                    <a:effectLst/>
                  </a:rPr>
                  <a:t>-3 </a:t>
                </a:r>
                <a:r>
                  <a:rPr lang="en-US" altLang="zh-TW" dirty="0">
                    <a:effectLst/>
                  </a:rPr>
                  <a:t> </a:t>
                </a:r>
                <a:r>
                  <a:rPr lang="en-US" altLang="zh-TW" dirty="0" smtClean="0">
                    <a:effectLst/>
                  </a:rPr>
                  <a:t>is a good approximation for snow </a:t>
                </a:r>
                <a:r>
                  <a:rPr lang="en-US" altLang="zh-TW" u="sng" dirty="0" smtClean="0">
                    <a:effectLst/>
                  </a:rPr>
                  <a:t>around 1.5 mm in diameter</a:t>
                </a:r>
                <a:r>
                  <a:rPr lang="en-US" altLang="zh-TW" dirty="0" smtClean="0">
                    <a:effectLst/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Recent theoretical work</a:t>
                </a:r>
                <a:r>
                  <a:rPr lang="en-US" altLang="zh-TW" dirty="0" smtClean="0">
                    <a:effectLst/>
                  </a:rPr>
                  <a:t> </a:t>
                </a:r>
                <a:r>
                  <a:rPr lang="en-US" altLang="zh-TW" sz="1400" dirty="0" smtClean="0">
                    <a:effectLst/>
                  </a:rPr>
                  <a:t>(Westbrook et al. 2004) 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empirical observations</a:t>
                </a:r>
                <a:r>
                  <a:rPr lang="en-US" altLang="zh-TW" dirty="0" smtClean="0">
                    <a:effectLst/>
                  </a:rPr>
                  <a:t> </a:t>
                </a:r>
                <a:r>
                  <a:rPr lang="en-US" altLang="zh-TW" sz="1600" dirty="0" smtClean="0">
                    <a:effectLst/>
                  </a:rPr>
                  <a:t>(e.g., </a:t>
                </a:r>
                <a:r>
                  <a:rPr lang="en-US" altLang="zh-TW" sz="1600" dirty="0" err="1" smtClean="0">
                    <a:effectLst/>
                  </a:rPr>
                  <a:t>Locatellu</a:t>
                </a:r>
                <a:r>
                  <a:rPr lang="en-US" altLang="zh-TW" sz="1600" dirty="0" smtClean="0">
                    <a:effectLst/>
                  </a:rPr>
                  <a:t> and Hobbs 1974; </a:t>
                </a:r>
                <a:r>
                  <a:rPr lang="en-US" altLang="zh-TW" sz="1600" dirty="0" err="1">
                    <a:effectLst/>
                  </a:rPr>
                  <a:t>Heymsfield</a:t>
                </a:r>
                <a:r>
                  <a:rPr lang="en-US" altLang="zh-TW" sz="1600" dirty="0">
                    <a:effectLst/>
                  </a:rPr>
                  <a:t> and </a:t>
                </a:r>
                <a:r>
                  <a:rPr lang="en-US" altLang="zh-TW" sz="1600" dirty="0" err="1" smtClean="0">
                    <a:effectLst/>
                  </a:rPr>
                  <a:t>Kajikawa</a:t>
                </a:r>
                <a:r>
                  <a:rPr lang="en-US" altLang="zh-TW" sz="1600" dirty="0">
                    <a:effectLst/>
                  </a:rPr>
                  <a:t> </a:t>
                </a:r>
                <a:r>
                  <a:rPr lang="da-DK" altLang="zh-TW" sz="1600" dirty="0" smtClean="0">
                    <a:effectLst/>
                  </a:rPr>
                  <a:t>1987</a:t>
                </a:r>
                <a:r>
                  <a:rPr lang="da-DK" altLang="zh-TW" sz="1600" dirty="0">
                    <a:effectLst/>
                  </a:rPr>
                  <a:t>; Mitchell et al. 1990; Heymsfield et </a:t>
                </a:r>
                <a:r>
                  <a:rPr lang="da-DK" altLang="zh-TW" sz="1600" dirty="0" smtClean="0">
                    <a:effectLst/>
                  </a:rPr>
                  <a:t>al.</a:t>
                </a:r>
                <a:r>
                  <a:rPr lang="en-US" altLang="zh-TW" sz="1600" dirty="0" smtClean="0">
                    <a:effectLst/>
                  </a:rPr>
                  <a:t>2007) 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suggest that the mass of snow is proportional to D</a:t>
                </a:r>
                <a:r>
                  <a:rPr lang="en-US" altLang="zh-TW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or alternatively, its bulk density is proportional to D</a:t>
                </a:r>
                <a:r>
                  <a:rPr lang="en-US" altLang="zh-TW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dirty="0" smtClean="0">
                    <a:effectLst/>
                  </a:rPr>
                  <a:t>Therefore, it is more realistic to adopt a mass-dimension relation of the form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effectLst/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effectLst/>
                        <a:latin typeface="Cambria Math"/>
                        <a:ea typeface="Cambria Math"/>
                      </a:rPr>
                      <m:t>∝ </m:t>
                    </m:r>
                    <m:sSup>
                      <m:sSupPr>
                        <m:ctrlPr>
                          <a:rPr lang="en-US" altLang="zh-TW" b="0" i="1" smtClean="0">
                            <a:effectLst/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effectLst/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effectLst/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zh-TW" alt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700808"/>
                <a:ext cx="4032448" cy="4339650"/>
              </a:xfrm>
              <a:prstGeom prst="rect">
                <a:avLst/>
              </a:prstGeom>
              <a:blipFill rotWithShape="1">
                <a:blip r:embed="rId3"/>
                <a:stretch>
                  <a:fillRect l="-1057" t="-702" r="-12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V="1">
            <a:off x="1300063" y="4509120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03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82183" y="2708920"/>
            <a:ext cx="8725197" cy="1872208"/>
          </a:xfrm>
          <a:prstGeom prst="roundRect">
            <a:avLst/>
          </a:prstGeom>
          <a:solidFill>
            <a:schemeClr val="bg2">
              <a:lumMod val="50000"/>
              <a:alpha val="2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PSD diagnostic method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1770512"/>
          </a:xfrm>
        </p:spPr>
        <p:txBody>
          <a:bodyPr/>
          <a:lstStyle/>
          <a:p>
            <a:r>
              <a:rPr lang="en-US" altLang="zh-TW" dirty="0" smtClean="0"/>
              <a:t>For this work, it defined the PSD by employing both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content </a:t>
            </a:r>
            <a:r>
              <a:rPr lang="en-US" altLang="zh-TW" dirty="0" smtClean="0"/>
              <a:t>using orders of magnitude observed PSDs than are found in either of the other references. 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94412" y="4801980"/>
            <a:ext cx="8712968" cy="1152128"/>
          </a:xfrm>
          <a:prstGeom prst="roundRect">
            <a:avLst/>
          </a:prstGeom>
          <a:solidFill>
            <a:schemeClr val="bg2">
              <a:lumMod val="50000"/>
              <a:alpha val="2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182723" y="5517232"/>
            <a:ext cx="195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Field et al. (2005)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5400000">
            <a:off x="4204103" y="4566809"/>
            <a:ext cx="364870" cy="239831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3388464" y="2780928"/>
                <a:ext cx="2020810" cy="382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e>
                      </m:d>
                      <m:r>
                        <a:rPr lang="en-US" altLang="zh-TW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64" y="2780928"/>
                <a:ext cx="2020810" cy="382284"/>
              </a:xfrm>
              <a:prstGeom prst="rect">
                <a:avLst/>
              </a:prstGeom>
              <a:blipFill rotWithShape="1">
                <a:blip r:embed="rId2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107504" y="4134957"/>
                <a:ext cx="71594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−0.12</m:t>
                              </m:r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−0.001,</m:t>
                                  </m:r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134957"/>
                <a:ext cx="715945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323528" y="5005506"/>
                <a:ext cx="8043328" cy="745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e>
                      </m:d>
                      <m:r>
                        <a:rPr lang="en-US" altLang="zh-TW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altLang="zh-TW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TW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𝐷</m:t>
                          </m:r>
                        </m:sup>
                      </m:sSup>
                      <m:r>
                        <a:rPr lang="en-US" altLang="zh-TW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TW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𝐷</m:t>
                          </m:r>
                        </m:sup>
                      </m:sSup>
                      <m:r>
                        <a:rPr lang="en-US" altLang="zh-TW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005506"/>
                <a:ext cx="8043328" cy="745076"/>
              </a:xfrm>
              <a:prstGeom prst="rect">
                <a:avLst/>
              </a:prstGeom>
              <a:blipFill rotWithShape="1">
                <a:blip r:embed="rId4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438429" y="3092509"/>
                <a:ext cx="4427109" cy="1128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1.718 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zh-TW" altLang="en-US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𝜌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zh-TW" altLang="en-US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den>
                                          </m:f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zh-TW" altLang="en-US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  <m:t>𝜋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zh-TW" altLang="en-US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  <m:t>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zh-TW" altLang="en-US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  <m:t>𝜌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0.94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4−0.94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29" y="3092509"/>
                <a:ext cx="4427109" cy="1128579"/>
              </a:xfrm>
              <a:prstGeom prst="rect">
                <a:avLst/>
              </a:prstGeom>
              <a:blipFill rotWithShape="1">
                <a:blip r:embed="rId5"/>
                <a:stretch>
                  <a:fillRect b="-21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6991157" y="413495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Houze</a:t>
            </a:r>
            <a:r>
              <a:rPr lang="en-US" altLang="zh-TW" dirty="0" smtClean="0"/>
              <a:t> et al. (1979)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002710" y="3534389"/>
            <a:ext cx="31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Sekhon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Srivastava</a:t>
            </a:r>
            <a:r>
              <a:rPr lang="en-US" altLang="zh-TW" dirty="0" smtClean="0"/>
              <a:t> (1970)</a:t>
            </a:r>
            <a:endParaRPr lang="zh-TW" altLang="en-US" dirty="0"/>
          </a:p>
        </p:txBody>
      </p:sp>
      <p:sp>
        <p:nvSpPr>
          <p:cNvPr id="16" name="加號 15"/>
          <p:cNvSpPr/>
          <p:nvPr/>
        </p:nvSpPr>
        <p:spPr>
          <a:xfrm>
            <a:off x="7586885" y="3933330"/>
            <a:ext cx="225475" cy="20162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PSD shape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6" y="1733925"/>
            <a:ext cx="4275447" cy="4248472"/>
          </a:xfrm>
          <a:prstGeom prst="roundRect">
            <a:avLst>
              <a:gd name="adj" fmla="val 7873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4788024" y="1181083"/>
                <a:ext cx="424847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1600" dirty="0" smtClean="0"/>
                  <a:t>The dominate shape assumption for the snow size distribution is exponential even when the sharp is mathematically represented as a gamma distribution.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1600" dirty="0" smtClean="0"/>
                  <a:t>The CTL PSD shape has been determined from large database of measured PSDs using a </a:t>
                </a:r>
                <a:r>
                  <a:rPr lang="en-US" altLang="zh-TW" sz="16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rescaling </a:t>
                </a:r>
                <a:r>
                  <a:rPr lang="en-US" altLang="zh-TW" sz="16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altLang="zh-TW" sz="16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echnique </a:t>
                </a:r>
                <a:r>
                  <a:rPr lang="en-US" altLang="zh-TW" sz="1600" dirty="0" smtClean="0"/>
                  <a:t>to revel the underlying shape 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1600" b="1" dirty="0" smtClean="0"/>
                  <a:t>Doherty et al. (2007) </a:t>
                </a:r>
                <a:r>
                  <a:rPr lang="en-US" altLang="zh-TW" sz="1600" dirty="0" smtClean="0"/>
                  <a:t>simulated satellite brightness temperatures(~183 GHz), they found that of parameterizations examined, the combination of the </a:t>
                </a:r>
                <a:r>
                  <a:rPr lang="en-US" altLang="zh-TW" sz="16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Field et al. (2005) PSD and </a:t>
                </a:r>
                <a14:m>
                  <m:oMath xmlns:m="http://schemas.openxmlformats.org/officeDocument/2006/math">
                    <m:r>
                      <a:rPr lang="en-US" altLang="zh-TW" sz="160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altLang="zh-TW" sz="16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altLang="zh-TW" sz="160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=0.069</m:t>
                    </m:r>
                    <m:sSup>
                      <m:sSupPr>
                        <m:ctrlPr>
                          <a:rPr lang="en-US" altLang="zh-TW" sz="16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6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TW" sz="16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1600" u="sng" dirty="0" smtClean="0"/>
                  <a:t> </a:t>
                </a:r>
                <a:r>
                  <a:rPr lang="en-US" altLang="zh-TW" sz="1600" dirty="0" smtClean="0"/>
                  <a:t>mass-diameter relationship resulted in the best agreement versus observation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1600" b="1" dirty="0" smtClean="0"/>
                  <a:t>Kim et al.(2007) </a:t>
                </a:r>
                <a:r>
                  <a:rPr lang="en-US" altLang="zh-TW" sz="1600" dirty="0" smtClean="0"/>
                  <a:t>using radar measurement were combined with Field et al. PSD to compute microwave brightness </a:t>
                </a:r>
                <a:r>
                  <a:rPr lang="en-US" altLang="zh-TW" sz="1600" dirty="0" err="1" smtClean="0"/>
                  <a:t>temperatuers</a:t>
                </a:r>
                <a:r>
                  <a:rPr lang="en-US" altLang="zh-TW" sz="1600" dirty="0" smtClean="0"/>
                  <a:t> also have a best </a:t>
                </a:r>
                <a:r>
                  <a:rPr lang="en-US" altLang="zh-TW" sz="1600" dirty="0"/>
                  <a:t>agreement versus observation</a:t>
                </a:r>
                <a:endParaRPr lang="en-US" altLang="zh-TW" sz="1600" dirty="0" smtClean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81083"/>
                <a:ext cx="4248472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430" t="-365" r="-143" b="-6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4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/>
              <a:t>With God all things are possible</a:t>
            </a:r>
            <a:r>
              <a:rPr lang="en-US" altLang="zh-TW" b="1" dirty="0" smtClean="0"/>
              <a:t>.</a:t>
            </a:r>
          </a:p>
          <a:p>
            <a:pPr marL="342900" indent="-342900" algn="r">
              <a:buFontTx/>
              <a:buChar char="-"/>
            </a:pPr>
            <a:r>
              <a:rPr lang="en-US" altLang="zh-TW" b="1" dirty="0" smtClean="0"/>
              <a:t>Matthew 19:26</a:t>
            </a:r>
          </a:p>
          <a:p>
            <a:pPr marL="342900" indent="-342900" algn="r">
              <a:buFontTx/>
              <a:buChar char="-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The 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79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PSD shape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844154" y="1340768"/>
            <a:ext cx="3299845" cy="4937760"/>
          </a:xfrm>
        </p:spPr>
        <p:txBody>
          <a:bodyPr>
            <a:normAutofit/>
          </a:bodyPr>
          <a:lstStyle/>
          <a:p>
            <a:pPr algn="just"/>
            <a:r>
              <a:rPr lang="en-US" altLang="zh-TW" sz="1800" dirty="0" smtClean="0"/>
              <a:t>CTL produced the least saturation with respect to ice whereas Exp3 produced the highest saturation and producing cloud water</a:t>
            </a:r>
          </a:p>
          <a:p>
            <a:pPr algn="just"/>
            <a:r>
              <a:rPr lang="en-US" altLang="zh-TW" sz="1800" dirty="0" smtClean="0"/>
              <a:t>The CTL experiment produced minimal liquid cloud between 0</a:t>
            </a:r>
            <a:r>
              <a:rPr lang="en-US" altLang="zh-TW" sz="1800" baseline="30000" dirty="0" smtClean="0"/>
              <a:t>o</a:t>
            </a:r>
            <a:r>
              <a:rPr lang="en-US" altLang="zh-TW" sz="1800" dirty="0" smtClean="0"/>
              <a:t>and -10</a:t>
            </a:r>
            <a:r>
              <a:rPr lang="en-US" altLang="zh-TW" sz="1800" baseline="30000" dirty="0" smtClean="0"/>
              <a:t>o</a:t>
            </a:r>
            <a:r>
              <a:rPr lang="en-US" altLang="zh-TW" sz="1800" dirty="0" smtClean="0"/>
              <a:t>C,  </a:t>
            </a:r>
          </a:p>
          <a:p>
            <a:pPr algn="just"/>
            <a:r>
              <a:rPr lang="en-US" altLang="zh-TW" sz="1800" dirty="0" smtClean="0"/>
              <a:t>Exp1 produced only slightly more cloud water to higher altitudes around 800-600 </a:t>
            </a:r>
            <a:r>
              <a:rPr lang="en-US" altLang="zh-TW" sz="1800" dirty="0" err="1" smtClean="0"/>
              <a:t>hPa</a:t>
            </a:r>
            <a:endParaRPr lang="en-US" altLang="zh-TW" sz="1800" dirty="0" smtClean="0"/>
          </a:p>
          <a:p>
            <a:pPr algn="just"/>
            <a:r>
              <a:rPr lang="en-US" altLang="zh-TW" sz="1800" dirty="0" smtClean="0"/>
              <a:t>Exp3 are not consistent with observations at all, with liquid cloud reaching above the altitude of T=-20</a:t>
            </a:r>
            <a:r>
              <a:rPr lang="en-US" altLang="zh-TW" sz="1800" baseline="30000" dirty="0" smtClean="0"/>
              <a:t>o</a:t>
            </a:r>
            <a:r>
              <a:rPr lang="en-US" altLang="zh-TW" sz="1800" dirty="0" smtClean="0"/>
              <a:t>C</a:t>
            </a:r>
            <a:endParaRPr lang="zh-TW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9" y="1340768"/>
            <a:ext cx="5544616" cy="50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243755" y="13929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CTL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36043" y="14034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Exp1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48161" y="4005064"/>
            <a:ext cx="77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Exp3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43755" y="40050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Exp2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6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837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designing this new scheme, the objectives were:</a:t>
            </a:r>
          </a:p>
          <a:p>
            <a:pPr marL="627952" lvl="1" indent="-457200">
              <a:buFont typeface="+mj-lt"/>
              <a:buAutoNum type="arabi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improve quantitative precipitation forecasts (QPFs), </a:t>
            </a:r>
          </a:p>
          <a:p>
            <a:pPr marL="627952" lvl="1" indent="-457200">
              <a:buFont typeface="+mj-lt"/>
              <a:buAutoNum type="arabi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improve forecasts of water phase at the surface and aloft (particularly the aircraft icing),</a:t>
            </a:r>
          </a:p>
          <a:p>
            <a:pPr marL="627952" lvl="1" indent="-457200">
              <a:buFont typeface="+mj-lt"/>
              <a:buAutoNum type="arabi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incorporate recent microphysical observation from various field projects, and</a:t>
            </a:r>
          </a:p>
          <a:p>
            <a:pPr marL="627952" lvl="1" indent="-457200">
              <a:buFont typeface="+mj-lt"/>
              <a:buAutoNum type="arabi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fulfill the requirements of real-time modeling needs in terms of speed.</a:t>
            </a:r>
          </a:p>
          <a:p>
            <a:pPr lvl="1">
              <a:buFont typeface="Wingdings" pitchFamily="2" charset="2"/>
              <a:buChar char="Ø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08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features specific to this version compared to that described in Part I description include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generalized gamma distribution shape for each hydrometeor species;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y-intercept of rain that depend on the rain mixing ratio and whether an apparent source is melted ice;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y-intercept of graupel that depend on the graupel mixing ratio;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more accurate saturation adjustment scheme;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gamma distribution shape parameter for cloud water based on observations;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lookup table for freezing of water drops;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lookup table for transferring cloud ice into the snow category;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Improved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vapor deposition, sublimation, and evaporation;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Variable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efficiency for rain-, snow-, and graupel- collecting cloud droplets;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Improved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rain-collecting snow and graupel. </a:t>
            </a:r>
          </a:p>
        </p:txBody>
      </p:sp>
    </p:spTree>
    <p:extLst>
      <p:ext uri="{BB962C8B-B14F-4D97-AF65-F5344CB8AC3E}">
        <p14:creationId xmlns:p14="http://schemas.microsoft.com/office/powerpoint/2010/main" val="21681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Introduction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Snow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snow density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size distribution (PSD)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sensitivity experiments 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experiment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  <a:p>
            <a:pPr marL="685102" lvl="2" indent="-342900">
              <a:buFont typeface="+mj-lt"/>
              <a:buAutoNum type="alphaL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Shallow/warm cloud system</a:t>
            </a:r>
          </a:p>
          <a:p>
            <a:pPr marL="685102" lvl="2" indent="-342900">
              <a:buFont typeface="+mj-lt"/>
              <a:buAutoNum type="alphaLcParenR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Deep/cold cloud system 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Discussion 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geometry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PSD diagnostic method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PSD shape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4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distribution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63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Bulk Snow </a:t>
            </a:r>
            <a:r>
              <a:rPr lang="en-US" altLang="zh-TW" dirty="0"/>
              <a:t>D</a:t>
            </a:r>
            <a:r>
              <a:rPr lang="en-US" altLang="zh-TW" dirty="0" smtClean="0"/>
              <a:t>ensity </a:t>
            </a:r>
            <a:endParaRPr lang="zh-TW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855875" cy="3528392"/>
          </a:xfrm>
          <a:prstGeom prst="roundRect">
            <a:avLst>
              <a:gd name="adj" fmla="val 676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5508104" y="2089301"/>
                <a:ext cx="3456384" cy="1200329"/>
              </a:xfrm>
              <a:prstGeom prst="rect">
                <a:avLst/>
              </a:prstGeom>
              <a:solidFill>
                <a:schemeClr val="bg2">
                  <a:alpha val="2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softEdge rad="12700"/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zh-TW" b="0" dirty="0" smtClean="0"/>
              </a:p>
              <a:p>
                <a:r>
                  <a:rPr lang="en-US" altLang="zh-TW" sz="1600" dirty="0"/>
                  <a:t>w</a:t>
                </a:r>
                <a:r>
                  <a:rPr lang="en-US" altLang="zh-TW" sz="160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16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=</a:t>
                </a:r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>0.1  g cm</a:t>
                </a:r>
                <a:r>
                  <a:rPr lang="en-US" altLang="zh-TW" sz="1600" baseline="30000" dirty="0" smtClean="0"/>
                  <a:t>-3</a:t>
                </a:r>
                <a:r>
                  <a:rPr lang="zh-TW" altLang="en-US" sz="1600" baseline="30000" dirty="0" smtClean="0"/>
                  <a:t> </a:t>
                </a:r>
                <a:r>
                  <a:rPr lang="en-US" altLang="zh-TW" sz="1600" dirty="0" smtClean="0"/>
                  <a:t>=</a:t>
                </a:r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>100</a:t>
                </a:r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>kg m</a:t>
                </a:r>
                <a:r>
                  <a:rPr lang="en-US" altLang="zh-TW" sz="1600" baseline="30000" dirty="0" smtClean="0"/>
                  <a:t>-3</a:t>
                </a:r>
              </a:p>
              <a:p>
                <a:endParaRPr lang="en-US" altLang="zh-TW" baseline="30000" dirty="0" smtClean="0"/>
              </a:p>
              <a:p>
                <a:r>
                  <a:rPr lang="en-US" altLang="zh-TW" sz="1200" dirty="0" smtClean="0"/>
                  <a:t>(Cf. Lin et al. 1983; </a:t>
                </a:r>
                <a:r>
                  <a:rPr lang="en-US" altLang="zh-TW" sz="1200" dirty="0" err="1" smtClean="0"/>
                  <a:t>Reisner</a:t>
                </a:r>
                <a:r>
                  <a:rPr lang="en-US" altLang="zh-TW" sz="1200" dirty="0" smtClean="0"/>
                  <a:t> et al. 1998; Hong et al. 2004; Thompson et al. 2004)</a:t>
                </a:r>
                <a:endParaRPr lang="zh-TW" altLang="en-US" sz="12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089301"/>
                <a:ext cx="3456384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softEdge rad="12700"/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5501444" y="4285545"/>
                <a:ext cx="3456384" cy="1292662"/>
              </a:xfrm>
              <a:prstGeom prst="rect">
                <a:avLst/>
              </a:prstGeom>
              <a:solidFill>
                <a:schemeClr val="bg2">
                  <a:alpha val="2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softEdge rad="12700"/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𝐷</m:t>
                      </m:r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zh-TW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=0.069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 = 0.13D</a:t>
                </a:r>
                <a:r>
                  <a:rPr lang="en-US" altLang="zh-TW" b="0" baseline="30000" dirty="0" smtClean="0"/>
                  <a:t>-1</a:t>
                </a:r>
              </a:p>
              <a:p>
                <a:endParaRPr lang="en-US" altLang="zh-TW" baseline="30000" dirty="0" smtClean="0"/>
              </a:p>
              <a:p>
                <a:r>
                  <a:rPr lang="en-US" altLang="zh-TW" sz="1200" dirty="0" smtClean="0"/>
                  <a:t>(Cox, 1988)</a:t>
                </a:r>
                <a:endParaRPr lang="zh-TW" altLang="en-US" sz="12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444" y="4285545"/>
                <a:ext cx="3456384" cy="12926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softEdge rad="12700"/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 rot="5400000">
            <a:off x="7013611" y="3597116"/>
            <a:ext cx="432048" cy="239831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88123" y="17008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Spherical, constant density 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616116" y="39047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Nonspherical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variable density 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43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455315" y="1274153"/>
            <a:ext cx="8208912" cy="1872208"/>
          </a:xfrm>
          <a:prstGeom prst="roundRect">
            <a:avLst/>
          </a:prstGeom>
          <a:solidFill>
            <a:schemeClr val="bg2">
              <a:lumMod val="50000"/>
              <a:alpha val="2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7544" y="5162020"/>
            <a:ext cx="8208912" cy="1152128"/>
          </a:xfrm>
          <a:prstGeom prst="roundRect">
            <a:avLst/>
          </a:prstGeom>
          <a:solidFill>
            <a:schemeClr val="bg2">
              <a:lumMod val="50000"/>
              <a:alpha val="2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55315" y="3645163"/>
            <a:ext cx="8208912" cy="1152128"/>
          </a:xfrm>
          <a:prstGeom prst="roundRect">
            <a:avLst/>
          </a:prstGeom>
          <a:solidFill>
            <a:schemeClr val="bg2">
              <a:lumMod val="50000"/>
              <a:alpha val="2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e>
                      </m:d>
                      <m:r>
                        <a:rPr lang="en-US" altLang="zh-TW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  <m: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1.718 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zh-TW" altLang="en-US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𝜌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zh-TW" altLang="en-US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den>
                                          </m:f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zh-TW" altLang="en-US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  <m:t>𝜋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zh-TW" altLang="en-US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  <m:t>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zh-TW" altLang="en-US" i="1"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</a:rPr>
                                                    <m:t>𝜌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i="1">
                                                          <a:effectLst>
                                                            <a:outerShdw blurRad="38100" dist="38100" dir="2700000" algn="tl">
                                                              <a:srgbClr val="000000">
                                                                <a:alpha val="43137"/>
                                                              </a:srgbClr>
                                                            </a:outerShdw>
                                                          </a:effectLst>
                                                          <a:latin typeface="Cambria Math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0.94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TW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4−0.94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e>
                      </m:d>
                      <m:r>
                        <a:rPr lang="en-US" altLang="zh-TW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  <m: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−0.12</m:t>
                              </m:r>
                              <m:r>
                                <a:rPr lang="en-US" altLang="zh-TW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−0.001,</m:t>
                                  </m:r>
                                  <m:r>
                                    <a:rPr lang="en-US" altLang="zh-TW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  <m:r>
                                    <a:rPr lang="en-US" altLang="zh-TW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e>
                      </m:d>
                      <m:r>
                        <a:rPr lang="en-US" altLang="zh-TW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altLang="zh-TW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TW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𝐷</m:t>
                          </m:r>
                        </m:sup>
                      </m:sSup>
                      <m:r>
                        <a:rPr lang="en-US" altLang="zh-TW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TW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TW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zh-TW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TW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𝐷</m:t>
                          </m:r>
                        </m:sup>
                      </m:sSup>
                      <m:r>
                        <a:rPr lang="en-US" altLang="zh-TW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Snow </a:t>
            </a:r>
            <a:r>
              <a:rPr lang="en-US" altLang="zh-TW" dirty="0" smtClean="0"/>
              <a:t>Size Distribution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16216" y="27495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Reisner</a:t>
            </a:r>
            <a:r>
              <a:rPr lang="en-US" altLang="zh-TW" dirty="0" smtClean="0"/>
              <a:t> et al. (1998)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06616" y="44371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Thompson et al. (2004)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228184" y="59399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Thompson et al. (2008)</a:t>
            </a:r>
            <a:endParaRPr lang="zh-TW" altLang="en-US" dirty="0"/>
          </a:p>
        </p:txBody>
      </p:sp>
      <p:sp>
        <p:nvSpPr>
          <p:cNvPr id="13" name="向右箭號 12"/>
          <p:cNvSpPr/>
          <p:nvPr/>
        </p:nvSpPr>
        <p:spPr>
          <a:xfrm rot="5400000">
            <a:off x="4310269" y="3275848"/>
            <a:ext cx="498801" cy="239831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向右箭號 13"/>
          <p:cNvSpPr/>
          <p:nvPr/>
        </p:nvSpPr>
        <p:spPr>
          <a:xfrm rot="5400000">
            <a:off x="4377234" y="4859671"/>
            <a:ext cx="364870" cy="239831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TC101790493[[fn=美式蘇活風]]</Template>
  <TotalTime>7122</TotalTime>
  <Words>2213</Words>
  <Application>Microsoft Office PowerPoint</Application>
  <PresentationFormat>如螢幕大小 (4:3)</PresentationFormat>
  <Paragraphs>206</Paragraphs>
  <Slides>27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Soho</vt:lpstr>
      <vt:lpstr>Explicit Forecasts of Winter Precipitation Using an Improved Bulk Microphysics Scheme</vt:lpstr>
      <vt:lpstr>Outline </vt:lpstr>
      <vt:lpstr>Introduction </vt:lpstr>
      <vt:lpstr>Introduction </vt:lpstr>
      <vt:lpstr>Introduction</vt:lpstr>
      <vt:lpstr>Outline </vt:lpstr>
      <vt:lpstr>Snow distribution assumptions</vt:lpstr>
      <vt:lpstr>Bulk Snow Density </vt:lpstr>
      <vt:lpstr>Snow Size Distribution</vt:lpstr>
      <vt:lpstr>Snow Distribution Assumptions  </vt:lpstr>
      <vt:lpstr>PowerPoint 簡報</vt:lpstr>
      <vt:lpstr>Outline </vt:lpstr>
      <vt:lpstr>Results of sensitivity experiments </vt:lpstr>
      <vt:lpstr>PowerPoint 簡報</vt:lpstr>
      <vt:lpstr>PowerPoint 簡報</vt:lpstr>
      <vt:lpstr>Experiment design and results </vt:lpstr>
      <vt:lpstr>PowerPoint 簡報</vt:lpstr>
      <vt:lpstr>Experiment design and results </vt:lpstr>
      <vt:lpstr>PowerPoint 簡報</vt:lpstr>
      <vt:lpstr>PowerPoint 簡報</vt:lpstr>
      <vt:lpstr>Outline </vt:lpstr>
      <vt:lpstr>Discussion </vt:lpstr>
      <vt:lpstr>Snow geometry </vt:lpstr>
      <vt:lpstr>PSD diagnostic method </vt:lpstr>
      <vt:lpstr>PSD shape</vt:lpstr>
      <vt:lpstr>The End</vt:lpstr>
      <vt:lpstr>PSD shape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Forecasts of Winter Precipitation Using an Improved Bulk Microphysics Scheme.</dc:title>
  <dc:creator>Dennis</dc:creator>
  <cp:lastModifiedBy>Dennis</cp:lastModifiedBy>
  <cp:revision>83</cp:revision>
  <dcterms:created xsi:type="dcterms:W3CDTF">2010-11-24T09:39:23Z</dcterms:created>
  <dcterms:modified xsi:type="dcterms:W3CDTF">2010-11-30T02:00:16Z</dcterms:modified>
</cp:coreProperties>
</file>