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1"/>
  </p:notesMasterIdLst>
  <p:sldIdLst>
    <p:sldId id="256" r:id="rId2"/>
    <p:sldId id="260" r:id="rId3"/>
    <p:sldId id="270" r:id="rId4"/>
    <p:sldId id="257" r:id="rId5"/>
    <p:sldId id="269" r:id="rId6"/>
    <p:sldId id="271" r:id="rId7"/>
    <p:sldId id="259" r:id="rId8"/>
    <p:sldId id="262" r:id="rId9"/>
    <p:sldId id="261" r:id="rId10"/>
    <p:sldId id="263" r:id="rId11"/>
    <p:sldId id="265" r:id="rId12"/>
    <p:sldId id="273" r:id="rId13"/>
    <p:sldId id="274" r:id="rId14"/>
    <p:sldId id="276" r:id="rId15"/>
    <p:sldId id="275" r:id="rId16"/>
    <p:sldId id="278" r:id="rId17"/>
    <p:sldId id="285" r:id="rId18"/>
    <p:sldId id="286" r:id="rId19"/>
    <p:sldId id="280" r:id="rId20"/>
    <p:sldId id="281" r:id="rId21"/>
    <p:sldId id="284" r:id="rId22"/>
    <p:sldId id="283" r:id="rId23"/>
    <p:sldId id="282" r:id="rId24"/>
    <p:sldId id="258" r:id="rId25"/>
    <p:sldId id="272" r:id="rId26"/>
    <p:sldId id="268" r:id="rId27"/>
    <p:sldId id="287" r:id="rId28"/>
    <p:sldId id="267" r:id="rId29"/>
    <p:sldId id="266" r:id="rId30"/>
  </p:sldIdLst>
  <p:sldSz cx="9144000" cy="5715000" type="screen16x1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48FF07"/>
    <a:srgbClr val="1307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17" autoAdjust="0"/>
  </p:normalViewPr>
  <p:slideViewPr>
    <p:cSldViewPr>
      <p:cViewPr>
        <p:scale>
          <a:sx n="70" d="100"/>
          <a:sy n="70" d="100"/>
        </p:scale>
        <p:origin x="-78" y="-84"/>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B5215-13B3-4F46-BDF8-29F648FF59BF}" type="datetimeFigureOut">
              <a:rPr lang="zh-TW" altLang="en-US" smtClean="0"/>
              <a:pPr/>
              <a:t>2010/11/23</a:t>
            </a:fld>
            <a:endParaRPr lang="zh-TW" altLang="en-US"/>
          </a:p>
        </p:txBody>
      </p:sp>
      <p:sp>
        <p:nvSpPr>
          <p:cNvPr id="4" name="投影片圖像版面配置區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FD7EB-D277-40E3-B046-113A502BAAF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主因是觀測資料的取得、更好的模式、</a:t>
            </a:r>
            <a:r>
              <a:rPr lang="en-US" altLang="zh-TW" dirty="0" smtClean="0"/>
              <a:t>DA</a:t>
            </a:r>
          </a:p>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在眼牆附近有顯著的</a:t>
            </a:r>
            <a:r>
              <a:rPr lang="en-US" altLang="zh-TW" dirty="0" smtClean="0"/>
              <a:t>WN1</a:t>
            </a:r>
            <a:r>
              <a:rPr lang="zh-TW" altLang="en-US" dirty="0" smtClean="0"/>
              <a:t>非對稱，佔據整層大氣</a:t>
            </a:r>
            <a:endParaRPr lang="en-US" altLang="zh-TW" dirty="0" smtClean="0"/>
          </a:p>
          <a:p>
            <a:r>
              <a:rPr lang="en-US" altLang="zh-TW" dirty="0" smtClean="0"/>
              <a:t>WN1</a:t>
            </a:r>
            <a:r>
              <a:rPr lang="zh-TW" altLang="en-US" dirty="0" smtClean="0"/>
              <a:t>、</a:t>
            </a:r>
            <a:r>
              <a:rPr lang="en-US" altLang="zh-TW" dirty="0" smtClean="0"/>
              <a:t>2</a:t>
            </a:r>
            <a:r>
              <a:rPr lang="zh-TW" altLang="en-US" dirty="0" smtClean="0"/>
              <a:t>非對稱性在最低的幾公里中由</a:t>
            </a:r>
            <a:r>
              <a:rPr lang="en-US" altLang="zh-TW" dirty="0" smtClean="0"/>
              <a:t>RMW</a:t>
            </a:r>
            <a:r>
              <a:rPr lang="zh-TW" altLang="en-US" dirty="0" smtClean="0"/>
              <a:t>向外延伸到</a:t>
            </a:r>
            <a:r>
              <a:rPr lang="en-US" altLang="zh-TW" dirty="0" smtClean="0"/>
              <a:t>90km</a:t>
            </a:r>
          </a:p>
          <a:p>
            <a:r>
              <a:rPr lang="zh-TW" altLang="en-US" dirty="0" smtClean="0"/>
              <a:t>高波數之非對稱性（</a:t>
            </a:r>
            <a:r>
              <a:rPr lang="en-US" altLang="zh-TW" dirty="0" smtClean="0"/>
              <a:t>&gt;3</a:t>
            </a:r>
            <a:r>
              <a:rPr lang="zh-TW" altLang="en-US" dirty="0" smtClean="0"/>
              <a:t>）主要被困在眼牆附近內</a:t>
            </a:r>
            <a:endParaRPr lang="en-US" altLang="zh-TW" dirty="0" smtClean="0"/>
          </a:p>
          <a:p>
            <a:r>
              <a:rPr lang="zh-TW" altLang="en-US" dirty="0" smtClean="0"/>
              <a:t>其實高波數非對稱性也可以存在於內核區外，不過這些不對稱性是與外雨帶中對流胞有關</a:t>
            </a:r>
            <a:endParaRPr lang="en-US" altLang="zh-TW" dirty="0" smtClean="0"/>
          </a:p>
          <a:p>
            <a:r>
              <a:rPr lang="en-US" altLang="zh-TW" dirty="0" smtClean="0"/>
              <a:t>RI</a:t>
            </a:r>
            <a:r>
              <a:rPr lang="en-US" altLang="zh-TW" baseline="0" dirty="0" smtClean="0"/>
              <a:t> WN&gt;=4 </a:t>
            </a:r>
            <a:r>
              <a:rPr lang="zh-TW" altLang="en-US" dirty="0" smtClean="0"/>
              <a:t>處有個</a:t>
            </a:r>
            <a:r>
              <a:rPr lang="en-US" altLang="zh-TW" dirty="0" smtClean="0"/>
              <a:t>Moat</a:t>
            </a:r>
            <a:r>
              <a:rPr lang="zh-TW" altLang="en-US" dirty="0" smtClean="0"/>
              <a:t>，此處不利高波數存在，為一快速帶狀化區域，比較適合低波數發展</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向內移動、增強的外雨帶造成了兩圖之差別</a:t>
            </a:r>
            <a:endParaRPr lang="en-US" altLang="zh-TW" dirty="0" smtClean="0"/>
          </a:p>
          <a:p>
            <a:r>
              <a:rPr lang="zh-TW" altLang="en-US" dirty="0" smtClean="0"/>
              <a:t>右圖</a:t>
            </a:r>
            <a:r>
              <a:rPr lang="en-US" altLang="zh-TW" dirty="0" smtClean="0"/>
              <a:t>(b)</a:t>
            </a:r>
            <a:r>
              <a:rPr lang="zh-TW" altLang="en-US" dirty="0" smtClean="0"/>
              <a:t>中，右圖有增加的趨勢是因為軸對稱化過程使低波數的量增加（由很不對稱</a:t>
            </a:r>
            <a:r>
              <a:rPr lang="en-US" altLang="zh-TW" dirty="0" smtClean="0"/>
              <a:t>-&gt;</a:t>
            </a:r>
            <a:r>
              <a:rPr lang="zh-TW" altLang="en-US" dirty="0" smtClean="0"/>
              <a:t>接近對稱）</a:t>
            </a:r>
            <a:endParaRPr lang="en-US" altLang="zh-TW" dirty="0" smtClean="0"/>
          </a:p>
          <a:p>
            <a:endParaRPr lang="en-US" altLang="zh-TW" dirty="0" smtClean="0"/>
          </a:p>
          <a:p>
            <a:r>
              <a:rPr lang="zh-TW" altLang="en-US" dirty="0" smtClean="0"/>
              <a:t>由此及前一份研究可知，外雨帶對</a:t>
            </a:r>
            <a:r>
              <a:rPr lang="en-US" altLang="zh-TW" dirty="0" smtClean="0"/>
              <a:t>SEF</a:t>
            </a:r>
            <a:r>
              <a:rPr lang="zh-TW" altLang="en-US" dirty="0" smtClean="0"/>
              <a:t>影響較大，</a:t>
            </a:r>
            <a:r>
              <a:rPr lang="en-US" altLang="zh-TW" dirty="0" smtClean="0"/>
              <a:t>RI</a:t>
            </a:r>
            <a:r>
              <a:rPr lang="zh-TW" altLang="en-US" dirty="0" smtClean="0"/>
              <a:t>階段則是由內核中的</a:t>
            </a:r>
            <a:r>
              <a:rPr lang="en-US" altLang="zh-TW" dirty="0" smtClean="0"/>
              <a:t>VHTs</a:t>
            </a:r>
            <a:r>
              <a:rPr lang="zh-TW" altLang="en-US" dirty="0" smtClean="0"/>
              <a:t>以及</a:t>
            </a:r>
            <a:r>
              <a:rPr lang="en-US" altLang="zh-TW" dirty="0" smtClean="0"/>
              <a:t>VRWs</a:t>
            </a:r>
            <a:r>
              <a:rPr lang="zh-TW" altLang="en-US" dirty="0" smtClean="0"/>
              <a:t>所主導</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14</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111h20min</a:t>
            </a:r>
            <a:r>
              <a:rPr lang="zh-TW" altLang="en-US" dirty="0" smtClean="0"/>
              <a:t>內，</a:t>
            </a:r>
            <a:r>
              <a:rPr lang="en-US" altLang="zh-TW" dirty="0" smtClean="0"/>
              <a:t>R=38km</a:t>
            </a:r>
            <a:r>
              <a:rPr lang="zh-TW" altLang="en-US" dirty="0" smtClean="0"/>
              <a:t>處位在眼牆外，強負位渦梯度區域內</a:t>
            </a:r>
            <a:endParaRPr lang="en-US" altLang="zh-TW" dirty="0" smtClean="0"/>
          </a:p>
          <a:p>
            <a:endParaRPr lang="en-US" altLang="zh-TW" dirty="0" smtClean="0"/>
          </a:p>
          <a:p>
            <a:r>
              <a:rPr lang="zh-TW" altLang="en-US" dirty="0" smtClean="0"/>
              <a:t>這張主要看內雨帶的發展，這些雨帶氣旋式旋轉，並且向外傳遞</a:t>
            </a:r>
            <a:endParaRPr lang="en-US" altLang="zh-TW" dirty="0" smtClean="0"/>
          </a:p>
          <a:p>
            <a:r>
              <a:rPr lang="zh-TW" altLang="en-US" dirty="0" smtClean="0"/>
              <a:t>在前面</a:t>
            </a:r>
            <a:r>
              <a:rPr lang="en-US" altLang="zh-TW" dirty="0" smtClean="0"/>
              <a:t>”RI</a:t>
            </a:r>
            <a:r>
              <a:rPr lang="zh-TW" altLang="en-US" dirty="0" smtClean="0"/>
              <a:t>階段眼牆發展、渦度混合現象</a:t>
            </a:r>
            <a:r>
              <a:rPr lang="en-US" altLang="zh-TW" dirty="0" smtClean="0"/>
              <a:t>”</a:t>
            </a:r>
            <a:r>
              <a:rPr lang="zh-TW" altLang="en-US" dirty="0" smtClean="0"/>
              <a:t>中所提到的由</a:t>
            </a:r>
            <a:r>
              <a:rPr lang="en-US" altLang="zh-TW" dirty="0" smtClean="0"/>
              <a:t>VHTs</a:t>
            </a:r>
            <a:r>
              <a:rPr lang="zh-TW" altLang="en-US" dirty="0" smtClean="0"/>
              <a:t>以及</a:t>
            </a:r>
            <a:r>
              <a:rPr lang="en-US" altLang="zh-TW" dirty="0" smtClean="0"/>
              <a:t>VRWs</a:t>
            </a:r>
            <a:r>
              <a:rPr lang="zh-TW" altLang="en-US" dirty="0" smtClean="0"/>
              <a:t>所造成的混合，僅是對流造成的內核非對稱性的軸對稱化過程的一半</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15</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若平均背景渦度為負，則此波動會後退</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16</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當</a:t>
            </a:r>
            <a:r>
              <a:rPr lang="en-US" altLang="zh-TW" dirty="0" smtClean="0"/>
              <a:t>VRWs</a:t>
            </a:r>
            <a:r>
              <a:rPr lang="zh-TW" altLang="en-US" dirty="0" smtClean="0"/>
              <a:t>徑向向外傳遞時，徑向波數也會變大，故與群速中分母那個</a:t>
            </a:r>
            <a:r>
              <a:rPr lang="en-US" altLang="zh-TW" dirty="0" smtClean="0"/>
              <a:t>k</a:t>
            </a:r>
            <a:r>
              <a:rPr lang="zh-TW" altLang="en-US" dirty="0" smtClean="0"/>
              <a:t>會主導</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RI</a:t>
            </a:r>
            <a:r>
              <a:rPr lang="zh-TW" altLang="en-US" dirty="0" smtClean="0"/>
              <a:t>後期，平均</a:t>
            </a:r>
            <a:r>
              <a:rPr lang="en-US" altLang="zh-TW" dirty="0" smtClean="0"/>
              <a:t>RMW</a:t>
            </a:r>
            <a:r>
              <a:rPr lang="zh-TW" altLang="en-US" dirty="0" smtClean="0"/>
              <a:t>約</a:t>
            </a:r>
            <a:r>
              <a:rPr lang="en-US" altLang="zh-TW" dirty="0" smtClean="0"/>
              <a:t>22km</a:t>
            </a:r>
            <a:r>
              <a:rPr lang="zh-TW" altLang="en-US" dirty="0" smtClean="0"/>
              <a:t>（停滯半徑之</a:t>
            </a:r>
            <a:r>
              <a:rPr lang="en-US" altLang="zh-TW" dirty="0" smtClean="0"/>
              <a:t>1/3</a:t>
            </a:r>
            <a:r>
              <a:rPr lang="zh-TW" altLang="en-US" dirty="0" smtClean="0"/>
              <a:t>）此結果與前人的模擬、觀測結果類似</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mk97</a:t>
            </a:r>
            <a:r>
              <a:rPr lang="zh-TW" altLang="en-US" dirty="0" smtClean="0"/>
              <a:t>也表示，此停滯半徑提供一吸收波動能量之處</a:t>
            </a:r>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17</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接近同心圓，也就會有越多的部份趨近於軸對稱（低波數）</a:t>
            </a:r>
            <a:endParaRPr lang="en-US" altLang="zh-TW" dirty="0" smtClean="0"/>
          </a:p>
          <a:p>
            <a:r>
              <a:rPr lang="zh-TW" altLang="en-US" dirty="0" smtClean="0"/>
              <a:t>垂直速度與切線風都有往內收縮的傾向</a:t>
            </a:r>
            <a:endParaRPr lang="en-US" altLang="zh-TW" dirty="0" smtClean="0"/>
          </a:p>
          <a:p>
            <a:r>
              <a:rPr lang="zh-TW" altLang="en-US" dirty="0" smtClean="0"/>
              <a:t>值得注意的是在外側有垂直速度往內收縮，同時也有平均切線風往外延伸（不過此時沒有</a:t>
            </a:r>
            <a:r>
              <a:rPr lang="en-US" altLang="zh-TW" dirty="0" smtClean="0"/>
              <a:t>SEF</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18</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bg1"/>
                </a:solidFill>
              </a:rPr>
              <a:t>停滯點內側渦度增加，外側減少，使徑向渦度梯度變大，並讓</a:t>
            </a:r>
            <a:r>
              <a:rPr lang="en-US" altLang="zh-TW" sz="1200" dirty="0" smtClean="0">
                <a:solidFill>
                  <a:schemeClr val="bg1"/>
                </a:solidFill>
              </a:rPr>
              <a:t>β-Skirt</a:t>
            </a:r>
            <a:r>
              <a:rPr lang="zh-TW" altLang="en-US" sz="1200" dirty="0" smtClean="0">
                <a:solidFill>
                  <a:schemeClr val="bg1"/>
                </a:solidFill>
              </a:rPr>
              <a:t>向外延伸</a:t>
            </a:r>
            <a:endParaRPr lang="en-US" altLang="zh-TW" sz="1200" dirty="0" smtClean="0">
              <a:solidFill>
                <a:schemeClr val="bg1"/>
              </a:solidFill>
            </a:endParaRPr>
          </a:p>
          <a:p>
            <a:r>
              <a:rPr lang="zh-TW" altLang="en-US" dirty="0" smtClean="0"/>
              <a:t>由於</a:t>
            </a:r>
            <a:r>
              <a:rPr lang="en-US" altLang="zh-TW" dirty="0" smtClean="0"/>
              <a:t>BSA</a:t>
            </a:r>
            <a:r>
              <a:rPr lang="zh-TW" altLang="en-US" dirty="0" smtClean="0"/>
              <a:t>過程需要</a:t>
            </a:r>
            <a:r>
              <a:rPr lang="en-US" altLang="zh-TW" dirty="0" smtClean="0"/>
              <a:t>β-Skirt</a:t>
            </a:r>
            <a:r>
              <a:rPr lang="zh-TW" altLang="en-US" dirty="0" smtClean="0"/>
              <a:t>，所以他有助於</a:t>
            </a:r>
            <a:r>
              <a:rPr lang="en-US" altLang="zh-TW" dirty="0" smtClean="0"/>
              <a:t>SEF</a:t>
            </a:r>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19</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圖</a:t>
            </a:r>
            <a:r>
              <a:rPr lang="en-US" altLang="zh-TW" dirty="0" smtClean="0"/>
              <a:t>(a)</a:t>
            </a:r>
            <a:r>
              <a:rPr lang="zh-TW" altLang="en-US" dirty="0" smtClean="0"/>
              <a:t>中可以看出，邊界層中強的入流會將較大的角動量帶入，使其增加，而在</a:t>
            </a:r>
            <a:r>
              <a:rPr lang="en-US" altLang="zh-TW" dirty="0" smtClean="0"/>
              <a:t>PBL</a:t>
            </a:r>
            <a:r>
              <a:rPr lang="zh-TW" altLang="en-US" dirty="0" smtClean="0"/>
              <a:t>上會有</a:t>
            </a:r>
            <a:r>
              <a:rPr lang="en-US" altLang="zh-TW" dirty="0" smtClean="0"/>
              <a:t>Outflow</a:t>
            </a:r>
            <a:r>
              <a:rPr lang="en-US" altLang="zh-TW" baseline="0" dirty="0" smtClean="0"/>
              <a:t> jet</a:t>
            </a:r>
            <a:r>
              <a:rPr lang="zh-TW" altLang="en-US" baseline="0" dirty="0" smtClean="0"/>
              <a:t>，把</a:t>
            </a:r>
            <a:r>
              <a:rPr lang="en-US" altLang="zh-TW" baseline="0" dirty="0" smtClean="0"/>
              <a:t>AAM</a:t>
            </a:r>
            <a:r>
              <a:rPr lang="zh-TW" altLang="en-US" baseline="0" dirty="0" smtClean="0"/>
              <a:t>帶出</a:t>
            </a:r>
            <a:endParaRPr lang="en-US" altLang="zh-TW" dirty="0" smtClean="0"/>
          </a:p>
          <a:p>
            <a:r>
              <a:rPr lang="en-US" altLang="zh-TW" dirty="0" smtClean="0"/>
              <a:t>AAM</a:t>
            </a:r>
            <a:r>
              <a:rPr lang="zh-TW" altLang="en-US" dirty="0" smtClean="0"/>
              <a:t>的增加會被摩擦耗散所抵銷</a:t>
            </a:r>
            <a:endParaRPr lang="en-US" altLang="zh-TW" dirty="0" smtClean="0"/>
          </a:p>
          <a:p>
            <a:r>
              <a:rPr lang="zh-TW" altLang="en-US" dirty="0" smtClean="0"/>
              <a:t>上層出流會將</a:t>
            </a:r>
            <a:r>
              <a:rPr lang="en-US" altLang="zh-TW" dirty="0" smtClean="0"/>
              <a:t>AAM</a:t>
            </a:r>
            <a:r>
              <a:rPr lang="zh-TW" altLang="en-US" dirty="0" smtClean="0"/>
              <a:t>帶出，使</a:t>
            </a:r>
            <a:r>
              <a:rPr lang="en-US" altLang="zh-TW" dirty="0" smtClean="0"/>
              <a:t>AAM</a:t>
            </a:r>
            <a:r>
              <a:rPr lang="zh-TW" altLang="en-US" dirty="0" smtClean="0"/>
              <a:t>降低</a:t>
            </a:r>
            <a:endParaRPr lang="en-US" altLang="zh-TW" dirty="0" smtClean="0"/>
          </a:p>
          <a:p>
            <a:r>
              <a:rPr lang="en-US" altLang="zh-TW" dirty="0" smtClean="0"/>
              <a:t>(b)</a:t>
            </a:r>
            <a:r>
              <a:rPr lang="zh-TW" altLang="en-US" dirty="0" smtClean="0"/>
              <a:t>是與</a:t>
            </a:r>
            <a:r>
              <a:rPr lang="en-US" altLang="zh-TW" dirty="0" smtClean="0"/>
              <a:t>VRWs</a:t>
            </a:r>
            <a:r>
              <a:rPr lang="zh-TW" altLang="en-US" dirty="0" smtClean="0"/>
              <a:t>有關的亂流，會使</a:t>
            </a:r>
            <a:r>
              <a:rPr lang="en-US" altLang="zh-TW" dirty="0" smtClean="0"/>
              <a:t>AAM</a:t>
            </a:r>
            <a:r>
              <a:rPr lang="zh-TW" altLang="en-US" dirty="0" smtClean="0"/>
              <a:t>由眼牆往風眼中帶，另外就是</a:t>
            </a:r>
            <a:r>
              <a:rPr lang="en-US" altLang="zh-TW" dirty="0" smtClean="0"/>
              <a:t>60km</a:t>
            </a:r>
            <a:r>
              <a:rPr lang="zh-TW" altLang="en-US" dirty="0" smtClean="0"/>
              <a:t>外，</a:t>
            </a:r>
            <a:r>
              <a:rPr lang="en-US" altLang="zh-TW" dirty="0" smtClean="0"/>
              <a:t>2km</a:t>
            </a:r>
            <a:r>
              <a:rPr lang="zh-TW" altLang="en-US" dirty="0" smtClean="0"/>
              <a:t>高處有</a:t>
            </a:r>
            <a:r>
              <a:rPr lang="en-US" altLang="zh-TW" dirty="0" smtClean="0"/>
              <a:t>AAM</a:t>
            </a:r>
            <a:r>
              <a:rPr lang="zh-TW" altLang="en-US" dirty="0" smtClean="0"/>
              <a:t>之源，表示可能有來自停滯點的能量</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20</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故內核渦度環會較粗、幾乎成為實心</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21</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伴隨著眼與眼牆的渦度混合，</a:t>
            </a:r>
            <a:r>
              <a:rPr lang="en-US" altLang="zh-TW" dirty="0" smtClean="0"/>
              <a:t>sheared</a:t>
            </a:r>
            <a:r>
              <a:rPr lang="en-US" altLang="zh-TW" baseline="0" dirty="0" smtClean="0"/>
              <a:t> </a:t>
            </a:r>
            <a:r>
              <a:rPr lang="en-US" altLang="zh-TW" dirty="0" smtClean="0"/>
              <a:t>VRWs</a:t>
            </a:r>
            <a:r>
              <a:rPr lang="zh-TW" altLang="en-US" dirty="0" smtClean="0"/>
              <a:t>會持續的由眼牆向外發射，傳至約</a:t>
            </a:r>
            <a:r>
              <a:rPr lang="en-US" altLang="zh-TW" dirty="0" smtClean="0"/>
              <a:t>60km</a:t>
            </a:r>
            <a:r>
              <a:rPr lang="zh-TW" altLang="en-US" dirty="0" smtClean="0"/>
              <a:t>處</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22</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若</a:t>
            </a:r>
            <a:r>
              <a:rPr lang="en-US" altLang="zh-TW" dirty="0" smtClean="0"/>
              <a:t>beta-skirt</a:t>
            </a:r>
            <a:r>
              <a:rPr lang="zh-TW" altLang="en-US" dirty="0" smtClean="0"/>
              <a:t>剛好與有著強對流潛勢區重合，那麼此對流會持續一段時間，進而提供能量給渦度場</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26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環境場是</a:t>
            </a:r>
            <a:r>
              <a:rPr lang="en-US" altLang="zh-TW" dirty="0" smtClean="0"/>
              <a:t>case by case</a:t>
            </a:r>
            <a:r>
              <a:rPr lang="zh-TW" altLang="en-US" dirty="0" smtClean="0"/>
              <a:t>，所以內部動力過程可能是比較基礎的</a:t>
            </a:r>
            <a:endParaRPr lang="en-US" altLang="zh-TW" dirty="0" smtClean="0"/>
          </a:p>
          <a:p>
            <a:r>
              <a:rPr lang="zh-TW" altLang="en-US" dirty="0" smtClean="0"/>
              <a:t>採用正壓渦旋交互作用實驗</a:t>
            </a:r>
            <a:endParaRPr lang="en-US" altLang="zh-TW" dirty="0" smtClean="0"/>
          </a:p>
          <a:p>
            <a:r>
              <a:rPr lang="en-US" altLang="zh-TW" dirty="0" smtClean="0"/>
              <a:t>BSA</a:t>
            </a:r>
            <a:r>
              <a:rPr lang="zh-TW" altLang="en-US" dirty="0" smtClean="0"/>
              <a:t>較為廣泛被接受，一連串的對流造成次眼牆的形成</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但實際上很少觀測到</a:t>
            </a:r>
            <a:r>
              <a:rPr lang="en-US" altLang="zh-TW" dirty="0" smtClean="0"/>
              <a:t>MK97</a:t>
            </a:r>
            <a:r>
              <a:rPr lang="zh-TW" altLang="en-US" dirty="0" smtClean="0"/>
              <a:t>的結果，主要是模式解析度以及有限的觀測</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26</a:t>
            </a:r>
            <a:r>
              <a:rPr lang="zh-TW" altLang="en-US" dirty="0" smtClean="0"/>
              <a:t>個</a:t>
            </a:r>
            <a:r>
              <a:rPr lang="en-US" altLang="zh-TW" dirty="0" smtClean="0"/>
              <a:t>half-sigma</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RMW</a:t>
            </a:r>
            <a:r>
              <a:rPr lang="zh-TW" altLang="en-US" dirty="0" smtClean="0"/>
              <a:t>定義在</a:t>
            </a:r>
            <a:r>
              <a:rPr lang="en-US" altLang="zh-TW" dirty="0" smtClean="0"/>
              <a:t>1km</a:t>
            </a:r>
            <a:r>
              <a:rPr lang="zh-TW" altLang="en-US" dirty="0" smtClean="0"/>
              <a:t>高</a:t>
            </a:r>
            <a:endParaRPr lang="en-US" altLang="zh-TW" dirty="0" smtClean="0"/>
          </a:p>
          <a:p>
            <a:r>
              <a:rPr lang="en-US" altLang="zh-TW" dirty="0" smtClean="0"/>
              <a:t>0-6h</a:t>
            </a:r>
            <a:r>
              <a:rPr lang="en-US" altLang="zh-TW" baseline="0" dirty="0" smtClean="0"/>
              <a:t> PBL</a:t>
            </a:r>
            <a:r>
              <a:rPr lang="zh-TW" altLang="en-US" baseline="0" dirty="0" smtClean="0"/>
              <a:t>濕氣增加</a:t>
            </a:r>
            <a:endParaRPr lang="en-US" altLang="zh-TW" baseline="0" dirty="0" smtClean="0"/>
          </a:p>
          <a:p>
            <a:r>
              <a:rPr lang="en-US" altLang="zh-TW" dirty="0" smtClean="0"/>
              <a:t>6-12h </a:t>
            </a:r>
            <a:r>
              <a:rPr lang="zh-TW" altLang="en-US" dirty="0" smtClean="0"/>
              <a:t>開始有深對流持續出現，加濕大氣</a:t>
            </a:r>
            <a:endParaRPr lang="en-US" altLang="zh-TW" dirty="0" smtClean="0"/>
          </a:p>
          <a:p>
            <a:r>
              <a:rPr lang="en-US" altLang="zh-TW" dirty="0" smtClean="0"/>
              <a:t>20-84h</a:t>
            </a:r>
            <a:r>
              <a:rPr lang="zh-TW" altLang="en-US" dirty="0" smtClean="0"/>
              <a:t> 內核由</a:t>
            </a:r>
            <a:r>
              <a:rPr lang="en-US" altLang="zh-TW" dirty="0" smtClean="0"/>
              <a:t>VHTs</a:t>
            </a:r>
            <a:r>
              <a:rPr lang="zh-TW" altLang="en-US" dirty="0" smtClean="0"/>
              <a:t>主導，並且很不對稱</a:t>
            </a:r>
            <a:endParaRPr lang="en-US" altLang="zh-TW" dirty="0" smtClean="0"/>
          </a:p>
          <a:p>
            <a:r>
              <a:rPr lang="en-US" altLang="zh-TW" dirty="0" smtClean="0"/>
              <a:t>136-</a:t>
            </a:r>
            <a:r>
              <a:rPr lang="zh-TW" altLang="en-US" dirty="0" smtClean="0"/>
              <a:t>雨帶向內旋入，與內雨帶連結，使其增強</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VHTs</a:t>
            </a:r>
            <a:r>
              <a:rPr lang="zh-TW" altLang="en-US" dirty="0" smtClean="0"/>
              <a:t>數量隨時間減少</a:t>
            </a:r>
            <a:endParaRPr lang="en-US" altLang="zh-TW" dirty="0" smtClean="0"/>
          </a:p>
          <a:p>
            <a:r>
              <a:rPr lang="en-US" altLang="zh-TW" dirty="0" smtClean="0"/>
              <a:t>RI</a:t>
            </a:r>
            <a:r>
              <a:rPr lang="zh-TW" altLang="en-US" dirty="0" smtClean="0"/>
              <a:t>階段，</a:t>
            </a:r>
            <a:r>
              <a:rPr lang="en-US" altLang="zh-TW" dirty="0" smtClean="0"/>
              <a:t>VRWs</a:t>
            </a:r>
            <a:r>
              <a:rPr lang="zh-TW" altLang="en-US" dirty="0" smtClean="0"/>
              <a:t>是多邊形眼牆之肇因，並且會混合眼、眼牆的動力、熱力</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根據</a:t>
            </a:r>
            <a:r>
              <a:rPr lang="en-US" altLang="zh-TW" dirty="0" smtClean="0"/>
              <a:t>TM08</a:t>
            </a:r>
            <a:r>
              <a:rPr lang="zh-TW" altLang="en-US" dirty="0" smtClean="0"/>
              <a:t>，</a:t>
            </a:r>
            <a:r>
              <a:rPr lang="en-US" altLang="zh-TW" dirty="0" smtClean="0"/>
              <a:t>beta skirt</a:t>
            </a:r>
            <a:r>
              <a:rPr lang="zh-TW" altLang="en-US" dirty="0" smtClean="0"/>
              <a:t>之作用是將非對稱流限制在</a:t>
            </a:r>
            <a:r>
              <a:rPr lang="en-US" altLang="zh-TW" dirty="0" smtClean="0"/>
              <a:t>beta skirt</a:t>
            </a:r>
            <a:r>
              <a:rPr lang="zh-TW" altLang="en-US" dirty="0" smtClean="0"/>
              <a:t>區，並會有準線性的軸對稱現象發生：會</a:t>
            </a:r>
            <a:r>
              <a:rPr lang="zh-TW" altLang="en-US" b="1" dirty="0" smtClean="0"/>
              <a:t>將動能及</a:t>
            </a:r>
            <a:r>
              <a:rPr lang="en-US" altLang="zh-TW" b="1" dirty="0" smtClean="0"/>
              <a:t>PV</a:t>
            </a:r>
            <a:r>
              <a:rPr lang="zh-TW" altLang="en-US" b="1" dirty="0" smtClean="0"/>
              <a:t>由分散的深對流轉換為方位角平均流場</a:t>
            </a:r>
            <a:r>
              <a:rPr lang="zh-TW" altLang="en-US" dirty="0" smtClean="0"/>
              <a:t>（需配合大的</a:t>
            </a:r>
            <a:r>
              <a:rPr lang="en-US" altLang="zh-TW" dirty="0" smtClean="0"/>
              <a:t>CAPE</a:t>
            </a:r>
            <a:r>
              <a:rPr lang="zh-TW" altLang="en-US" dirty="0" smtClean="0"/>
              <a:t>、低</a:t>
            </a:r>
            <a:r>
              <a:rPr lang="en-US" altLang="zh-TW" dirty="0" smtClean="0"/>
              <a:t>CIN</a:t>
            </a:r>
            <a:r>
              <a:rPr lang="zh-TW" altLang="en-US" dirty="0" smtClean="0"/>
              <a:t>、長的帶狀化時間），持續的熱對流會造成低層噴流</a:t>
            </a:r>
          </a:p>
          <a:p>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此時此處進入</a:t>
            </a:r>
            <a:r>
              <a:rPr lang="en-US" altLang="zh-TW" dirty="0" smtClean="0"/>
              <a:t>beta-skirt</a:t>
            </a:r>
            <a:endParaRPr lang="zh-TW" altLang="en-US" dirty="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12</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CNT: Mean Vert. Velocity</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外雨帶中，高波數的渦度與對流胞有關，可以注意</a:t>
            </a:r>
            <a:r>
              <a:rPr lang="en-US" altLang="zh-TW" dirty="0" smtClean="0"/>
              <a:t>136hr</a:t>
            </a:r>
            <a:r>
              <a:rPr lang="zh-TW" altLang="en-US" dirty="0" smtClean="0"/>
              <a:t>左右時，開始有垂直速度出現，同上圖</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右圖中主要眼牆都有著減弱的現象，外眼牆有收縮，增強之傾向</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小結：外雨帶中的擾動渦度軸對稱化過程對</a:t>
            </a:r>
            <a:r>
              <a:rPr lang="en-US" altLang="zh-TW" dirty="0" smtClean="0"/>
              <a:t>SEF</a:t>
            </a:r>
            <a:r>
              <a:rPr lang="zh-TW" altLang="en-US" dirty="0" smtClean="0"/>
              <a:t>扮演著重要角色。所以說至少需要一個外雨帶來提供足夠的擾動渦度</a:t>
            </a:r>
            <a:endParaRPr lang="en-US" altLang="zh-TW" dirty="0" smtClean="0"/>
          </a:p>
        </p:txBody>
      </p:sp>
      <p:sp>
        <p:nvSpPr>
          <p:cNvPr id="4" name="投影片編號版面配置區 3"/>
          <p:cNvSpPr>
            <a:spLocks noGrp="1"/>
          </p:cNvSpPr>
          <p:nvPr>
            <p:ph type="sldNum" sz="quarter" idx="10"/>
          </p:nvPr>
        </p:nvSpPr>
        <p:spPr/>
        <p:txBody>
          <a:bodyPr/>
          <a:lstStyle/>
          <a:p>
            <a:fld id="{F32FD7EB-D277-40E3-B046-113A502BAAF0}" type="slidenum">
              <a:rPr lang="zh-TW" altLang="en-US" smtClean="0"/>
              <a:pPr/>
              <a:t>13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5359"/>
            <a:ext cx="7772400" cy="122502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500"/>
            <a:ext cx="2057400" cy="4064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500"/>
            <a:ext cx="6019800" cy="406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2419"/>
            <a:ext cx="7772400" cy="113506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27542"/>
            <a:ext cx="3008313" cy="9683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0500"/>
            <a:ext cx="5486400" cy="47228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37DDA7E-8821-4FFD-BD73-5C8A4927B37D}" type="datetimeFigureOut">
              <a:rPr lang="zh-TW" altLang="en-US" smtClean="0"/>
              <a:pPr/>
              <a:t>2010/11/23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C26B826-2400-416C-B836-22A23D7B4AB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000" b="-5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37DDA7E-8821-4FFD-BD73-5C8A4927B37D}" type="datetimeFigureOut">
              <a:rPr lang="zh-TW" altLang="en-US" smtClean="0"/>
              <a:pPr/>
              <a:t>2010/11/23</a:t>
            </a:fld>
            <a:endParaRPr lang="zh-TW" altLang="en-US"/>
          </a:p>
        </p:txBody>
      </p:sp>
      <p:sp>
        <p:nvSpPr>
          <p:cNvPr id="5" name="頁尾版面配置區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C26B826-2400-416C-B836-22A23D7B4AB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6.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F:\Paper\Meeting&#29992;\6th\Axis.av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b="1" dirty="0" smtClean="0">
                <a:solidFill>
                  <a:srgbClr val="FFFF00"/>
                </a:solidFill>
                <a:latin typeface="微軟正黑體" pitchFamily="34" charset="-120"/>
                <a:ea typeface="微軟正黑體" pitchFamily="34" charset="-120"/>
              </a:rPr>
              <a:t>渦旋羅士比波對熱帶氣旋次眼牆形成的影響</a:t>
            </a:r>
            <a:endParaRPr lang="zh-TW" altLang="en-US" b="1" dirty="0">
              <a:solidFill>
                <a:srgbClr val="FFFF0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899592" y="3238500"/>
            <a:ext cx="7632848" cy="1460500"/>
          </a:xfrm>
        </p:spPr>
        <p:txBody>
          <a:bodyPr>
            <a:normAutofit fontScale="85000" lnSpcReduction="10000"/>
          </a:bodyPr>
          <a:lstStyle/>
          <a:p>
            <a:pPr algn="l"/>
            <a:r>
              <a:rPr lang="en-US" altLang="zh-TW" dirty="0" err="1" smtClean="0">
                <a:solidFill>
                  <a:schemeClr val="bg1"/>
                </a:solidFill>
                <a:latin typeface="Calibri" pitchFamily="34" charset="0"/>
                <a:cs typeface="Calibri" pitchFamily="34" charset="0"/>
              </a:rPr>
              <a:t>Qiu</a:t>
            </a:r>
            <a:r>
              <a:rPr lang="en-US" altLang="zh-TW" dirty="0" smtClean="0">
                <a:solidFill>
                  <a:schemeClr val="bg1"/>
                </a:solidFill>
                <a:latin typeface="Calibri" pitchFamily="34" charset="0"/>
                <a:cs typeface="Calibri" pitchFamily="34" charset="0"/>
              </a:rPr>
              <a:t>, X., Z.-M. Tan, Q. Xiao, 2010: The Roles of Vortex </a:t>
            </a:r>
          </a:p>
          <a:p>
            <a:pPr algn="l"/>
            <a:r>
              <a:rPr lang="zh-TW" altLang="en-US"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Rossby Waves in Hurricane Secondary Eyewall </a:t>
            </a:r>
          </a:p>
          <a:p>
            <a:pPr algn="l"/>
            <a:r>
              <a:rPr lang="zh-TW" altLang="en-US" dirty="0" smtClean="0">
                <a:solidFill>
                  <a:schemeClr val="bg1"/>
                </a:solidFill>
                <a:latin typeface="Calibri" pitchFamily="34" charset="0"/>
                <a:cs typeface="Calibri" pitchFamily="34" charset="0"/>
              </a:rPr>
              <a:t>　　</a:t>
            </a:r>
            <a:r>
              <a:rPr lang="en-US" altLang="zh-TW" dirty="0" smtClean="0">
                <a:solidFill>
                  <a:schemeClr val="bg1"/>
                </a:solidFill>
                <a:latin typeface="Calibri" pitchFamily="34" charset="0"/>
                <a:cs typeface="Calibri" pitchFamily="34" charset="0"/>
              </a:rPr>
              <a:t>Formation. </a:t>
            </a:r>
            <a:r>
              <a:rPr lang="en-US" altLang="zh-TW" i="1" dirty="0" smtClean="0">
                <a:solidFill>
                  <a:schemeClr val="bg1"/>
                </a:solidFill>
                <a:latin typeface="Calibri" pitchFamily="34" charset="0"/>
                <a:cs typeface="Calibri" pitchFamily="34" charset="0"/>
              </a:rPr>
              <a:t>Mon. </a:t>
            </a:r>
            <a:r>
              <a:rPr lang="en-US" altLang="zh-TW" i="1" dirty="0" err="1" smtClean="0">
                <a:solidFill>
                  <a:schemeClr val="bg1"/>
                </a:solidFill>
                <a:latin typeface="Calibri" pitchFamily="34" charset="0"/>
                <a:cs typeface="Calibri" pitchFamily="34" charset="0"/>
              </a:rPr>
              <a:t>Wea</a:t>
            </a:r>
            <a:r>
              <a:rPr lang="en-US" altLang="zh-TW" i="1" dirty="0" smtClean="0">
                <a:solidFill>
                  <a:schemeClr val="bg1"/>
                </a:solidFill>
                <a:latin typeface="Calibri" pitchFamily="34" charset="0"/>
                <a:cs typeface="Calibri" pitchFamily="34" charset="0"/>
              </a:rPr>
              <a:t>. Rev</a:t>
            </a:r>
            <a:r>
              <a:rPr lang="en-US" altLang="zh-TW" dirty="0" smtClean="0">
                <a:solidFill>
                  <a:schemeClr val="bg1"/>
                </a:solidFill>
                <a:latin typeface="Calibri" pitchFamily="34" charset="0"/>
                <a:cs typeface="Calibri" pitchFamily="34" charset="0"/>
              </a:rPr>
              <a:t>., </a:t>
            </a:r>
            <a:r>
              <a:rPr lang="en-US" altLang="zh-TW" b="1" dirty="0" smtClean="0">
                <a:solidFill>
                  <a:schemeClr val="bg1"/>
                </a:solidFill>
                <a:latin typeface="Calibri" pitchFamily="34" charset="0"/>
                <a:cs typeface="Calibri" pitchFamily="34" charset="0"/>
              </a:rPr>
              <a:t>138</a:t>
            </a:r>
            <a:r>
              <a:rPr lang="en-US" altLang="zh-TW" dirty="0" smtClean="0">
                <a:solidFill>
                  <a:schemeClr val="bg1"/>
                </a:solidFill>
                <a:latin typeface="Calibri" pitchFamily="34" charset="0"/>
                <a:cs typeface="Calibri" pitchFamily="34" charset="0"/>
              </a:rPr>
              <a:t>, 2092–2109.</a:t>
            </a:r>
            <a:endParaRPr lang="zh-TW" altLang="en-US"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FFFF00"/>
                </a:solidFill>
              </a:rPr>
              <a:t>RI</a:t>
            </a:r>
            <a:r>
              <a:rPr lang="zh-TW" altLang="en-US" b="1" dirty="0" smtClean="0">
                <a:solidFill>
                  <a:srgbClr val="FFFF00"/>
                </a:solidFill>
              </a:rPr>
              <a:t>階段眼牆發展、渦度混合現象</a:t>
            </a:r>
            <a:endParaRPr lang="zh-TW" altLang="en-US" b="1" dirty="0">
              <a:solidFill>
                <a:srgbClr val="FFFF00"/>
              </a:solidFill>
            </a:endParaRPr>
          </a:p>
        </p:txBody>
      </p:sp>
      <p:sp>
        <p:nvSpPr>
          <p:cNvPr id="3" name="內容版面配置區 2"/>
          <p:cNvSpPr>
            <a:spLocks noGrp="1"/>
          </p:cNvSpPr>
          <p:nvPr>
            <p:ph idx="1"/>
          </p:nvPr>
        </p:nvSpPr>
        <p:spPr/>
        <p:txBody>
          <a:bodyPr/>
          <a:lstStyle/>
          <a:p>
            <a:r>
              <a:rPr lang="en-US" altLang="zh-TW" dirty="0" smtClean="0">
                <a:solidFill>
                  <a:schemeClr val="bg1"/>
                </a:solidFill>
              </a:rPr>
              <a:t>RI</a:t>
            </a:r>
            <a:r>
              <a:rPr lang="zh-TW" altLang="en-US" dirty="0" smtClean="0">
                <a:solidFill>
                  <a:schemeClr val="bg1"/>
                </a:solidFill>
              </a:rPr>
              <a:t>前期</a:t>
            </a:r>
            <a:r>
              <a:rPr lang="en-US" altLang="zh-TW" dirty="0" smtClean="0">
                <a:solidFill>
                  <a:schemeClr val="bg1"/>
                </a:solidFill>
              </a:rPr>
              <a:t>(84-103hr) </a:t>
            </a:r>
          </a:p>
          <a:p>
            <a:pPr lvl="1"/>
            <a:r>
              <a:rPr lang="zh-TW" altLang="en-US" dirty="0" smtClean="0">
                <a:solidFill>
                  <a:schemeClr val="bg1"/>
                </a:solidFill>
              </a:rPr>
              <a:t>眼牆發展由繞著氣旋眼牆的</a:t>
            </a:r>
            <a:r>
              <a:rPr lang="en-US" altLang="zh-TW" dirty="0" smtClean="0">
                <a:solidFill>
                  <a:schemeClr val="bg1"/>
                </a:solidFill>
              </a:rPr>
              <a:t>VHTs</a:t>
            </a:r>
            <a:r>
              <a:rPr lang="zh-TW" altLang="en-US" dirty="0" smtClean="0">
                <a:solidFill>
                  <a:schemeClr val="bg1"/>
                </a:solidFill>
              </a:rPr>
              <a:t>所主導</a:t>
            </a:r>
            <a:endParaRPr lang="en-US" altLang="zh-TW" dirty="0" smtClean="0">
              <a:solidFill>
                <a:schemeClr val="bg1"/>
              </a:solidFill>
            </a:endParaRPr>
          </a:p>
          <a:p>
            <a:r>
              <a:rPr lang="en-US" altLang="zh-TW" dirty="0" smtClean="0">
                <a:solidFill>
                  <a:schemeClr val="bg1"/>
                </a:solidFill>
              </a:rPr>
              <a:t>RI</a:t>
            </a:r>
            <a:r>
              <a:rPr lang="zh-TW" altLang="en-US" dirty="0" smtClean="0">
                <a:solidFill>
                  <a:schemeClr val="bg1"/>
                </a:solidFill>
              </a:rPr>
              <a:t>階段</a:t>
            </a:r>
            <a:r>
              <a:rPr lang="en-US" altLang="zh-TW" dirty="0" smtClean="0">
                <a:solidFill>
                  <a:schemeClr val="bg1"/>
                </a:solidFill>
              </a:rPr>
              <a:t>(103-124hr)</a:t>
            </a:r>
          </a:p>
          <a:p>
            <a:pPr lvl="1"/>
            <a:r>
              <a:rPr lang="zh-TW" altLang="en-US" dirty="0" smtClean="0">
                <a:solidFill>
                  <a:schemeClr val="bg1"/>
                </a:solidFill>
              </a:rPr>
              <a:t>眼牆中出現較明顯的渦度環，且在眼牆附近有較為連續的上升運動區，並伴隨著</a:t>
            </a:r>
            <a:r>
              <a:rPr lang="en-US" altLang="zh-TW" dirty="0" smtClean="0">
                <a:solidFill>
                  <a:schemeClr val="bg1"/>
                </a:solidFill>
              </a:rPr>
              <a:t>VRWs</a:t>
            </a:r>
          </a:p>
          <a:p>
            <a:pPr lvl="1"/>
            <a:r>
              <a:rPr lang="zh-TW" altLang="en-US" dirty="0" smtClean="0">
                <a:solidFill>
                  <a:schemeClr val="bg1"/>
                </a:solidFill>
              </a:rPr>
              <a:t>與</a:t>
            </a:r>
            <a:r>
              <a:rPr lang="en-US" altLang="zh-TW" dirty="0" smtClean="0">
                <a:solidFill>
                  <a:schemeClr val="bg1"/>
                </a:solidFill>
              </a:rPr>
              <a:t>VHTs</a:t>
            </a:r>
            <a:r>
              <a:rPr lang="zh-TW" altLang="en-US" dirty="0" smtClean="0">
                <a:solidFill>
                  <a:schemeClr val="bg1"/>
                </a:solidFill>
              </a:rPr>
              <a:t>、</a:t>
            </a:r>
            <a:r>
              <a:rPr lang="en-US" altLang="zh-TW" dirty="0" smtClean="0">
                <a:solidFill>
                  <a:schemeClr val="bg1"/>
                </a:solidFill>
              </a:rPr>
              <a:t>VRWs</a:t>
            </a:r>
            <a:r>
              <a:rPr lang="zh-TW" altLang="en-US" dirty="0" smtClean="0">
                <a:solidFill>
                  <a:schemeClr val="bg1"/>
                </a:solidFill>
              </a:rPr>
              <a:t>相關，跨越眼牆的徑向擾動風速較大（可達</a:t>
            </a:r>
            <a:r>
              <a:rPr lang="en-US" altLang="zh-TW" dirty="0" smtClean="0">
                <a:solidFill>
                  <a:schemeClr val="bg1"/>
                </a:solidFill>
              </a:rPr>
              <a:t>10m/s</a:t>
            </a:r>
            <a:r>
              <a:rPr lang="zh-TW" altLang="en-US" dirty="0" smtClean="0">
                <a:solidFill>
                  <a:schemeClr val="bg1"/>
                </a:solidFill>
              </a:rPr>
              <a:t>）</a:t>
            </a:r>
            <a:endParaRPr lang="zh-TW" altLang="en-US" dirty="0">
              <a:solidFill>
                <a:schemeClr val="bg1"/>
              </a:solidFill>
            </a:endParaRPr>
          </a:p>
        </p:txBody>
      </p:sp>
      <p:grpSp>
        <p:nvGrpSpPr>
          <p:cNvPr id="9" name="群組 8"/>
          <p:cNvGrpSpPr/>
          <p:nvPr/>
        </p:nvGrpSpPr>
        <p:grpSpPr>
          <a:xfrm>
            <a:off x="1997254" y="985292"/>
            <a:ext cx="5095026" cy="4671465"/>
            <a:chOff x="-757332" y="6056425"/>
            <a:chExt cx="5095026" cy="4671465"/>
          </a:xfrm>
        </p:grpSpPr>
        <p:pic>
          <p:nvPicPr>
            <p:cNvPr id="20482" name="Picture 2"/>
            <p:cNvPicPr>
              <a:picLocks noChangeAspect="1" noChangeArrowheads="1"/>
            </p:cNvPicPr>
            <p:nvPr/>
          </p:nvPicPr>
          <p:blipFill>
            <a:blip r:embed="rId3" cstate="print"/>
            <a:srcRect l="601" t="831"/>
            <a:stretch>
              <a:fillRect/>
            </a:stretch>
          </p:blipFill>
          <p:spPr bwMode="auto">
            <a:xfrm>
              <a:off x="-756592" y="6061852"/>
              <a:ext cx="4762255" cy="4297875"/>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3995937" y="6056425"/>
              <a:ext cx="341757" cy="4666298"/>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t="91590"/>
            <a:stretch>
              <a:fillRect/>
            </a:stretch>
          </p:blipFill>
          <p:spPr bwMode="auto">
            <a:xfrm>
              <a:off x="-757332" y="10336193"/>
              <a:ext cx="4762470" cy="391697"/>
            </a:xfrm>
            <a:prstGeom prst="rect">
              <a:avLst/>
            </a:prstGeom>
            <a:noFill/>
            <a:ln w="9525">
              <a:noFill/>
              <a:miter lim="800000"/>
              <a:headEnd/>
              <a:tailEnd/>
            </a:ln>
          </p:spPr>
        </p:pic>
      </p:grpSp>
      <p:grpSp>
        <p:nvGrpSpPr>
          <p:cNvPr id="10" name="群組 9"/>
          <p:cNvGrpSpPr/>
          <p:nvPr/>
        </p:nvGrpSpPr>
        <p:grpSpPr>
          <a:xfrm>
            <a:off x="1979712" y="1048702"/>
            <a:ext cx="5094285" cy="4666298"/>
            <a:chOff x="4049715" y="4369668"/>
            <a:chExt cx="5094285" cy="4666298"/>
          </a:xfrm>
        </p:grpSpPr>
        <p:pic>
          <p:nvPicPr>
            <p:cNvPr id="20483" name="Picture 3"/>
            <p:cNvPicPr>
              <a:picLocks noChangeAspect="1" noChangeArrowheads="1"/>
            </p:cNvPicPr>
            <p:nvPr/>
          </p:nvPicPr>
          <p:blipFill>
            <a:blip r:embed="rId5" cstate="print"/>
            <a:srcRect/>
            <a:stretch>
              <a:fillRect/>
            </a:stretch>
          </p:blipFill>
          <p:spPr bwMode="auto">
            <a:xfrm>
              <a:off x="4049715" y="4369668"/>
              <a:ext cx="4762500" cy="46577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8802243" y="4369668"/>
              <a:ext cx="341757" cy="4666298"/>
            </a:xfrm>
            <a:prstGeom prst="rect">
              <a:avLst/>
            </a:prstGeom>
            <a:noFill/>
            <a:ln w="9525">
              <a:noFill/>
              <a:miter lim="800000"/>
              <a:headEnd/>
              <a:tailEnd/>
            </a:ln>
          </p:spPr>
        </p:pic>
      </p:grpSp>
      <p:sp>
        <p:nvSpPr>
          <p:cNvPr id="11" name="矩形 10"/>
          <p:cNvSpPr/>
          <p:nvPr/>
        </p:nvSpPr>
        <p:spPr>
          <a:xfrm>
            <a:off x="5093598" y="3433564"/>
            <a:ext cx="57606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5813678" y="3585964"/>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813678" y="4297660"/>
            <a:ext cx="57606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021590" y="4513684"/>
            <a:ext cx="57606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p:cNvGrpSpPr/>
          <p:nvPr/>
        </p:nvGrpSpPr>
        <p:grpSpPr>
          <a:xfrm>
            <a:off x="2195736" y="1285932"/>
            <a:ext cx="4609355" cy="3875824"/>
            <a:chOff x="2195736" y="1417340"/>
            <a:chExt cx="4609355" cy="3875824"/>
          </a:xfrm>
        </p:grpSpPr>
        <p:pic>
          <p:nvPicPr>
            <p:cNvPr id="19" name="圖片 18" descr="Angular Velocity.jpg"/>
            <p:cNvPicPr>
              <a:picLocks noChangeAspect="1"/>
            </p:cNvPicPr>
            <p:nvPr/>
          </p:nvPicPr>
          <p:blipFill>
            <a:blip r:embed="rId6" cstate="print"/>
            <a:stretch>
              <a:fillRect/>
            </a:stretch>
          </p:blipFill>
          <p:spPr>
            <a:xfrm>
              <a:off x="2195736" y="1417340"/>
              <a:ext cx="4609355" cy="3875824"/>
            </a:xfrm>
            <a:prstGeom prst="rect">
              <a:avLst/>
            </a:prstGeom>
          </p:spPr>
        </p:pic>
        <p:cxnSp>
          <p:nvCxnSpPr>
            <p:cNvPr id="20" name="直線接點 19"/>
            <p:cNvCxnSpPr/>
            <p:nvPr/>
          </p:nvCxnSpPr>
          <p:spPr>
            <a:xfrm rot="16200000" flipH="1">
              <a:off x="2735796" y="2451701"/>
              <a:ext cx="201622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3*#ppt_w"/>
                                          </p:val>
                                        </p:tav>
                                        <p:tav tm="100000">
                                          <p:val>
                                            <p:strVal val="#ppt_w"/>
                                          </p:val>
                                        </p:tav>
                                      </p:tavLst>
                                    </p:anim>
                                    <p:anim calcmode="lin" valueType="num">
                                      <p:cBhvr>
                                        <p:cTn id="12" dur="500" fill="hold"/>
                                        <p:tgtEl>
                                          <p:spTgt spid="11"/>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23" presetClass="entr" presetSubtype="28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strVal val="4/3*#ppt_w"/>
                                          </p:val>
                                        </p:tav>
                                        <p:tav tm="100000">
                                          <p:val>
                                            <p:strVal val="#ppt_w"/>
                                          </p:val>
                                        </p:tav>
                                      </p:tavLst>
                                    </p:anim>
                                    <p:anim calcmode="lin" valueType="num">
                                      <p:cBhvr>
                                        <p:cTn id="17" dur="500" fill="hold"/>
                                        <p:tgtEl>
                                          <p:spTgt spid="15"/>
                                        </p:tgtEl>
                                        <p:attrNameLst>
                                          <p:attrName>ppt_h</p:attrName>
                                        </p:attrNameLst>
                                      </p:cBhvr>
                                      <p:tavLst>
                                        <p:tav tm="0">
                                          <p:val>
                                            <p:strVal val="4/3*#ppt_h"/>
                                          </p:val>
                                        </p:tav>
                                        <p:tav tm="100000">
                                          <p:val>
                                            <p:strVal val="#ppt_h"/>
                                          </p:val>
                                        </p:tav>
                                      </p:tavLst>
                                    </p:anim>
                                  </p:childTnLst>
                                </p:cTn>
                              </p:par>
                            </p:childTnLst>
                          </p:cTn>
                        </p:par>
                        <p:par>
                          <p:cTn id="18" fill="hold">
                            <p:stCondLst>
                              <p:cond delay="1500"/>
                            </p:stCondLst>
                            <p:childTnLst>
                              <p:par>
                                <p:cTn id="19" presetID="23" presetClass="entr" presetSubtype="28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4/3*#ppt_w"/>
                                          </p:val>
                                        </p:tav>
                                        <p:tav tm="100000">
                                          <p:val>
                                            <p:strVal val="#ppt_w"/>
                                          </p:val>
                                        </p:tav>
                                      </p:tavLst>
                                    </p:anim>
                                    <p:anim calcmode="lin" valueType="num">
                                      <p:cBhvr>
                                        <p:cTn id="22" dur="500" fill="hold"/>
                                        <p:tgtEl>
                                          <p:spTgt spid="16"/>
                                        </p:tgtEl>
                                        <p:attrNameLst>
                                          <p:attrName>ppt_h</p:attrName>
                                        </p:attrNameLst>
                                      </p:cBhvr>
                                      <p:tavLst>
                                        <p:tav tm="0">
                                          <p:val>
                                            <p:strVal val="4/3*#ppt_h"/>
                                          </p:val>
                                        </p:tav>
                                        <p:tav tm="100000">
                                          <p:val>
                                            <p:strVal val="#ppt_h"/>
                                          </p:val>
                                        </p:tav>
                                      </p:tavLst>
                                    </p:anim>
                                  </p:childTnLst>
                                </p:cTn>
                              </p:par>
                            </p:childTnLst>
                          </p:cTn>
                        </p:par>
                        <p:par>
                          <p:cTn id="23" fill="hold">
                            <p:stCondLst>
                              <p:cond delay="2000"/>
                            </p:stCondLst>
                            <p:childTnLst>
                              <p:par>
                                <p:cTn id="24" presetID="23" presetClass="entr" presetSubtype="28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strVal val="4/3*#ppt_w"/>
                                          </p:val>
                                        </p:tav>
                                        <p:tav tm="100000">
                                          <p:val>
                                            <p:strVal val="#ppt_w"/>
                                          </p:val>
                                        </p:tav>
                                      </p:tavLst>
                                    </p:anim>
                                    <p:anim calcmode="lin" valueType="num">
                                      <p:cBhvr>
                                        <p:cTn id="27" dur="50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6" grpId="0" animBg="1"/>
      <p:bldP spid="16" grpId="1"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次眼牆形成</a:t>
            </a:r>
            <a:r>
              <a:rPr lang="en-US" altLang="zh-TW" b="1" dirty="0" smtClean="0">
                <a:solidFill>
                  <a:srgbClr val="FFFF00"/>
                </a:solidFill>
              </a:rPr>
              <a:t>(SEF)</a:t>
            </a:r>
            <a:endParaRPr lang="zh-TW" altLang="en-US" b="1" dirty="0">
              <a:solidFill>
                <a:srgbClr val="FFFF00"/>
              </a:solidFill>
            </a:endParaRPr>
          </a:p>
        </p:txBody>
      </p:sp>
      <p:sp>
        <p:nvSpPr>
          <p:cNvPr id="3" name="內容版面配置區 2"/>
          <p:cNvSpPr>
            <a:spLocks noGrp="1"/>
          </p:cNvSpPr>
          <p:nvPr>
            <p:ph idx="1"/>
          </p:nvPr>
        </p:nvSpPr>
        <p:spPr/>
        <p:txBody>
          <a:bodyPr/>
          <a:lstStyle/>
          <a:p>
            <a:r>
              <a:rPr lang="zh-TW" altLang="en-US" dirty="0" smtClean="0">
                <a:solidFill>
                  <a:schemeClr val="bg1"/>
                </a:solidFill>
              </a:rPr>
              <a:t>在</a:t>
            </a:r>
            <a:r>
              <a:rPr lang="en-US" altLang="zh-TW" dirty="0" smtClean="0">
                <a:solidFill>
                  <a:schemeClr val="bg1"/>
                </a:solidFill>
              </a:rPr>
              <a:t>RI</a:t>
            </a:r>
            <a:r>
              <a:rPr lang="zh-TW" altLang="en-US" dirty="0" smtClean="0">
                <a:solidFill>
                  <a:schemeClr val="bg1"/>
                </a:solidFill>
              </a:rPr>
              <a:t>階段結束後以及次眼牆形成前，低層有明顯的</a:t>
            </a:r>
            <a:r>
              <a:rPr lang="en-US" altLang="zh-TW" dirty="0" smtClean="0">
                <a:solidFill>
                  <a:schemeClr val="bg1"/>
                </a:solidFill>
              </a:rPr>
              <a:t>beta skirt</a:t>
            </a:r>
            <a:r>
              <a:rPr lang="zh-TW" altLang="en-US" dirty="0" smtClean="0">
                <a:solidFill>
                  <a:schemeClr val="bg1"/>
                </a:solidFill>
              </a:rPr>
              <a:t>出現</a:t>
            </a:r>
            <a:endParaRPr lang="en-US" altLang="zh-TW" dirty="0" smtClean="0">
              <a:solidFill>
                <a:schemeClr val="bg1"/>
              </a:solidFill>
            </a:endParaRPr>
          </a:p>
        </p:txBody>
      </p:sp>
      <p:grpSp>
        <p:nvGrpSpPr>
          <p:cNvPr id="9" name="群組 8"/>
          <p:cNvGrpSpPr/>
          <p:nvPr/>
        </p:nvGrpSpPr>
        <p:grpSpPr>
          <a:xfrm>
            <a:off x="1619672" y="1057300"/>
            <a:ext cx="5904656" cy="4657700"/>
            <a:chOff x="1619672" y="1057300"/>
            <a:chExt cx="5904656" cy="4657700"/>
          </a:xfrm>
        </p:grpSpPr>
        <p:pic>
          <p:nvPicPr>
            <p:cNvPr id="22530" name="Picture 2"/>
            <p:cNvPicPr>
              <a:picLocks noChangeAspect="1" noChangeArrowheads="1"/>
            </p:cNvPicPr>
            <p:nvPr/>
          </p:nvPicPr>
          <p:blipFill>
            <a:blip r:embed="rId3" cstate="print"/>
            <a:srcRect/>
            <a:stretch>
              <a:fillRect/>
            </a:stretch>
          </p:blipFill>
          <p:spPr bwMode="auto">
            <a:xfrm>
              <a:off x="1619672" y="1417340"/>
              <a:ext cx="5904656" cy="4024231"/>
            </a:xfrm>
            <a:prstGeom prst="rect">
              <a:avLst/>
            </a:prstGeom>
            <a:noFill/>
            <a:ln w="9525">
              <a:noFill/>
              <a:miter lim="800000"/>
              <a:headEnd/>
              <a:tailEnd/>
            </a:ln>
          </p:spPr>
        </p:pic>
        <p:sp>
          <p:nvSpPr>
            <p:cNvPr id="6" name="文字方塊 5"/>
            <p:cNvSpPr txBox="1"/>
            <p:nvPr/>
          </p:nvSpPr>
          <p:spPr>
            <a:xfrm>
              <a:off x="5056986" y="1057300"/>
              <a:ext cx="2467342" cy="369332"/>
            </a:xfrm>
            <a:prstGeom prst="rect">
              <a:avLst/>
            </a:prstGeom>
            <a:solidFill>
              <a:schemeClr val="bg1"/>
            </a:solidFill>
          </p:spPr>
          <p:txBody>
            <a:bodyPr wrap="none" rtlCol="0">
              <a:spAutoFit/>
            </a:bodyPr>
            <a:lstStyle/>
            <a:p>
              <a:r>
                <a:rPr lang="en-US" altLang="zh-TW" dirty="0" smtClean="0"/>
                <a:t>T=129-131hr @Z=1km</a:t>
              </a:r>
              <a:endParaRPr lang="zh-TW" altLang="en-US" dirty="0"/>
            </a:p>
          </p:txBody>
        </p:sp>
        <p:sp>
          <p:nvSpPr>
            <p:cNvPr id="7" name="文字方塊 6"/>
            <p:cNvSpPr txBox="1"/>
            <p:nvPr/>
          </p:nvSpPr>
          <p:spPr>
            <a:xfrm>
              <a:off x="5175360" y="5345668"/>
              <a:ext cx="2339102" cy="369332"/>
            </a:xfrm>
            <a:prstGeom prst="rect">
              <a:avLst/>
            </a:prstGeom>
            <a:solidFill>
              <a:schemeClr val="bg1"/>
            </a:solidFill>
          </p:spPr>
          <p:txBody>
            <a:bodyPr wrap="none" rtlCol="0">
              <a:spAutoFit/>
            </a:bodyPr>
            <a:lstStyle/>
            <a:p>
              <a:r>
                <a:rPr lang="en-US" altLang="zh-TW" dirty="0" smtClean="0"/>
                <a:t>T=99-101hr @Z=1km</a:t>
              </a:r>
              <a:endParaRPr lang="zh-TW" altLang="en-US" dirty="0"/>
            </a:p>
          </p:txBody>
        </p:sp>
      </p:grpSp>
      <p:sp>
        <p:nvSpPr>
          <p:cNvPr id="8" name="矩形 7"/>
          <p:cNvSpPr/>
          <p:nvPr/>
        </p:nvSpPr>
        <p:spPr>
          <a:xfrm>
            <a:off x="3491880" y="1633364"/>
            <a:ext cx="1368152"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35496" y="831984"/>
            <a:ext cx="1632178" cy="369332"/>
          </a:xfrm>
          <a:prstGeom prst="rect">
            <a:avLst/>
          </a:prstGeom>
          <a:solidFill>
            <a:schemeClr val="bg1"/>
          </a:solidFill>
        </p:spPr>
        <p:txBody>
          <a:bodyPr wrap="none" rtlCol="0">
            <a:spAutoFit/>
          </a:bodyPr>
          <a:lstStyle/>
          <a:p>
            <a:r>
              <a:rPr lang="en-US" altLang="zh-TW" dirty="0" smtClean="0"/>
              <a:t>PV @ Z=1.5km</a:t>
            </a:r>
            <a:endParaRPr lang="zh-TW" altLang="en-US" dirty="0"/>
          </a:p>
        </p:txBody>
      </p:sp>
      <p:sp>
        <p:nvSpPr>
          <p:cNvPr id="5" name="標題 4"/>
          <p:cNvSpPr>
            <a:spLocks noGrp="1"/>
          </p:cNvSpPr>
          <p:nvPr>
            <p:ph type="title"/>
          </p:nvPr>
        </p:nvSpPr>
        <p:spPr/>
        <p:txBody>
          <a:bodyPr/>
          <a:lstStyle/>
          <a:p>
            <a:r>
              <a:rPr lang="en-US" altLang="zh-TW" b="1" dirty="0" smtClean="0">
                <a:solidFill>
                  <a:srgbClr val="FFFF00"/>
                </a:solidFill>
              </a:rPr>
              <a:t>SEF-PV Distribution</a:t>
            </a:r>
            <a:endParaRPr lang="zh-TW" altLang="en-US" b="1" dirty="0">
              <a:solidFill>
                <a:srgbClr val="FFFF00"/>
              </a:solidFill>
            </a:endParaRPr>
          </a:p>
        </p:txBody>
      </p:sp>
      <p:pic>
        <p:nvPicPr>
          <p:cNvPr id="23554" name="Picture 2"/>
          <p:cNvPicPr>
            <a:picLocks noGrp="1" noChangeAspect="1" noChangeArrowheads="1"/>
          </p:cNvPicPr>
          <p:nvPr>
            <p:ph sz="half" idx="1"/>
          </p:nvPr>
        </p:nvPicPr>
        <p:blipFill>
          <a:blip r:embed="rId3" cstate="print"/>
          <a:stretch>
            <a:fillRect/>
          </a:stretch>
        </p:blipFill>
        <p:spPr bwMode="auto">
          <a:xfrm>
            <a:off x="35496" y="1129308"/>
            <a:ext cx="5294036" cy="4577902"/>
          </a:xfrm>
          <a:prstGeom prst="rect">
            <a:avLst/>
          </a:prstGeom>
          <a:noFill/>
          <a:ln w="9525">
            <a:noFill/>
            <a:miter lim="800000"/>
            <a:headEnd/>
            <a:tailEnd/>
          </a:ln>
        </p:spPr>
      </p:pic>
      <p:sp>
        <p:nvSpPr>
          <p:cNvPr id="6" name="內容版面配置區 5"/>
          <p:cNvSpPr>
            <a:spLocks noGrp="1"/>
          </p:cNvSpPr>
          <p:nvPr>
            <p:ph sz="half" idx="2"/>
          </p:nvPr>
        </p:nvSpPr>
        <p:spPr>
          <a:xfrm>
            <a:off x="5292080" y="1273324"/>
            <a:ext cx="3744416" cy="4248472"/>
          </a:xfrm>
        </p:spPr>
        <p:txBody>
          <a:bodyPr>
            <a:normAutofit/>
          </a:bodyPr>
          <a:lstStyle/>
          <a:p>
            <a:r>
              <a:rPr lang="zh-TW" altLang="en-US" dirty="0" smtClean="0">
                <a:solidFill>
                  <a:schemeClr val="bg1"/>
                </a:solidFill>
              </a:rPr>
              <a:t>渦旋邊緣持續有位渦擾動剝離出來，往外傳遞時被拉為帶狀</a:t>
            </a:r>
            <a:endParaRPr lang="en-US" altLang="zh-TW" dirty="0" smtClean="0">
              <a:solidFill>
                <a:schemeClr val="bg1"/>
              </a:solidFill>
            </a:endParaRPr>
          </a:p>
          <a:p>
            <a:r>
              <a:rPr lang="zh-TW" altLang="en-US" dirty="0" smtClean="0">
                <a:solidFill>
                  <a:schemeClr val="bg1"/>
                </a:solidFill>
              </a:rPr>
              <a:t>對流胞造成的上升運動使水平渦管傾斜，進而產生</a:t>
            </a:r>
            <a:r>
              <a:rPr lang="en-US" altLang="zh-TW" dirty="0" smtClean="0">
                <a:solidFill>
                  <a:schemeClr val="bg1"/>
                </a:solidFill>
              </a:rPr>
              <a:t>PV</a:t>
            </a:r>
            <a:r>
              <a:rPr lang="zh-TW" altLang="en-US" dirty="0" smtClean="0">
                <a:solidFill>
                  <a:schemeClr val="bg1"/>
                </a:solidFill>
              </a:rPr>
              <a:t> </a:t>
            </a:r>
            <a:r>
              <a:rPr lang="en-US" altLang="zh-TW" dirty="0" smtClean="0">
                <a:solidFill>
                  <a:schemeClr val="bg1"/>
                </a:solidFill>
              </a:rPr>
              <a:t>dipole</a:t>
            </a:r>
          </a:p>
          <a:p>
            <a:r>
              <a:rPr lang="zh-TW" altLang="en-US" dirty="0" smtClean="0">
                <a:solidFill>
                  <a:schemeClr val="bg1"/>
                </a:solidFill>
              </a:rPr>
              <a:t>位渦擾動沿著外雨帶向內傳送，並在</a:t>
            </a:r>
            <a:r>
              <a:rPr lang="en-US" altLang="zh-TW" dirty="0" smtClean="0">
                <a:solidFill>
                  <a:schemeClr val="bg1"/>
                </a:solidFill>
              </a:rPr>
              <a:t>β-Skirt</a:t>
            </a:r>
            <a:r>
              <a:rPr lang="zh-TW" altLang="en-US" dirty="0" smtClean="0">
                <a:solidFill>
                  <a:schemeClr val="bg1"/>
                </a:solidFill>
              </a:rPr>
              <a:t>中被軸對稱化</a:t>
            </a:r>
            <a:endParaRPr lang="zh-TW" altLang="en-US" dirty="0">
              <a:solidFill>
                <a:schemeClr val="bg1"/>
              </a:solidFill>
            </a:endParaRPr>
          </a:p>
        </p:txBody>
      </p:sp>
      <p:sp>
        <p:nvSpPr>
          <p:cNvPr id="8" name="弧形箭號 (上彎) 7"/>
          <p:cNvSpPr/>
          <p:nvPr/>
        </p:nvSpPr>
        <p:spPr>
          <a:xfrm rot="10141996">
            <a:off x="3002451" y="1435441"/>
            <a:ext cx="971040" cy="246985"/>
          </a:xfrm>
          <a:prstGeom prst="curvedUpArrow">
            <a:avLst>
              <a:gd name="adj1" fmla="val 34552"/>
              <a:gd name="adj2" fmla="val 87408"/>
              <a:gd name="adj3" fmla="val 31997"/>
            </a:avLst>
          </a:prstGeom>
          <a:solidFill>
            <a:srgbClr val="FFFF00"/>
          </a:solidFill>
          <a:ln>
            <a:solidFill>
              <a:srgbClr val="00B050"/>
            </a:solidFill>
          </a:ln>
          <a:effectLst>
            <a:outerShdw blurRad="50800" dist="38100" dir="18900000" algn="bl" rotWithShape="0">
              <a:prstClr val="black">
                <a:alpha val="40000"/>
              </a:prstClr>
            </a:outerShdw>
          </a:effectLst>
          <a:scene3d>
            <a:camera prst="orthographicFront">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矩形 8"/>
          <p:cNvSpPr/>
          <p:nvPr/>
        </p:nvSpPr>
        <p:spPr>
          <a:xfrm>
            <a:off x="0" y="1129308"/>
            <a:ext cx="4067944" cy="15121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347864" y="1849388"/>
            <a:ext cx="504056" cy="360040"/>
          </a:xfrm>
          <a:prstGeom prst="rect">
            <a:avLst/>
          </a:prstGeom>
          <a:noFill/>
          <a:ln>
            <a:solidFill>
              <a:srgbClr val="130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771800" y="3946004"/>
            <a:ext cx="1296144" cy="15037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sz="quarter" idx="4"/>
          </p:nvPr>
        </p:nvPicPr>
        <p:blipFill>
          <a:blip r:embed="rId3" cstate="print"/>
          <a:srcRect/>
          <a:stretch>
            <a:fillRect/>
          </a:stretch>
        </p:blipFill>
        <p:spPr bwMode="auto">
          <a:xfrm>
            <a:off x="5033716" y="1516242"/>
            <a:ext cx="2706636" cy="4198757"/>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b="1" dirty="0" smtClean="0">
                <a:solidFill>
                  <a:srgbClr val="FFFF00"/>
                </a:solidFill>
              </a:rPr>
              <a:t>SEF-PV Injection</a:t>
            </a:r>
            <a:endParaRPr lang="zh-TW" altLang="en-US" b="1" dirty="0">
              <a:solidFill>
                <a:srgbClr val="FFFF00"/>
              </a:solidFill>
            </a:endParaRPr>
          </a:p>
        </p:txBody>
      </p:sp>
      <p:sp>
        <p:nvSpPr>
          <p:cNvPr id="9" name="文字版面配置區 8"/>
          <p:cNvSpPr>
            <a:spLocks noGrp="1"/>
          </p:cNvSpPr>
          <p:nvPr>
            <p:ph type="body" idx="1"/>
          </p:nvPr>
        </p:nvSpPr>
        <p:spPr>
          <a:xfrm>
            <a:off x="457200" y="1057300"/>
            <a:ext cx="4040188" cy="533135"/>
          </a:xfrm>
        </p:spPr>
        <p:txBody>
          <a:bodyPr>
            <a:normAutofit fontScale="70000" lnSpcReduction="20000"/>
          </a:bodyPr>
          <a:lstStyle/>
          <a:p>
            <a:r>
              <a:rPr lang="en-US" altLang="zh-TW" dirty="0" smtClean="0">
                <a:solidFill>
                  <a:schemeClr val="bg1"/>
                </a:solidFill>
              </a:rPr>
              <a:t>Amp. of WN ≧ 4 relative vorticity @Z=5km</a:t>
            </a:r>
          </a:p>
        </p:txBody>
      </p:sp>
      <p:pic>
        <p:nvPicPr>
          <p:cNvPr id="24579" name="Picture 3"/>
          <p:cNvPicPr>
            <a:picLocks noGrp="1" noChangeAspect="1" noChangeArrowheads="1"/>
          </p:cNvPicPr>
          <p:nvPr>
            <p:ph sz="half" idx="2"/>
          </p:nvPr>
        </p:nvPicPr>
        <p:blipFill>
          <a:blip r:embed="rId4" cstate="print"/>
          <a:stretch>
            <a:fillRect/>
          </a:stretch>
        </p:blipFill>
        <p:spPr bwMode="auto">
          <a:xfrm>
            <a:off x="1416596" y="1563092"/>
            <a:ext cx="2723356" cy="4102720"/>
          </a:xfrm>
          <a:prstGeom prst="rect">
            <a:avLst/>
          </a:prstGeom>
          <a:noFill/>
          <a:ln w="9525">
            <a:noFill/>
            <a:miter lim="800000"/>
            <a:headEnd/>
            <a:tailEnd/>
          </a:ln>
        </p:spPr>
      </p:pic>
      <p:sp>
        <p:nvSpPr>
          <p:cNvPr id="10" name="文字版面配置區 9"/>
          <p:cNvSpPr>
            <a:spLocks noGrp="1"/>
          </p:cNvSpPr>
          <p:nvPr>
            <p:ph type="body" sz="quarter" idx="3"/>
          </p:nvPr>
        </p:nvSpPr>
        <p:spPr>
          <a:xfrm>
            <a:off x="5004048" y="998940"/>
            <a:ext cx="3682760" cy="533135"/>
          </a:xfrm>
        </p:spPr>
        <p:txBody>
          <a:bodyPr/>
          <a:lstStyle/>
          <a:p>
            <a:r>
              <a:rPr lang="zh-TW" altLang="en-US" dirty="0" smtClean="0">
                <a:solidFill>
                  <a:schemeClr val="bg1"/>
                </a:solidFill>
              </a:rPr>
              <a:t>平均切線風變量</a:t>
            </a:r>
            <a:endParaRPr lang="zh-TW" altLang="en-US" dirty="0">
              <a:solidFill>
                <a:schemeClr val="bg1"/>
              </a:solidFill>
            </a:endParaRPr>
          </a:p>
        </p:txBody>
      </p:sp>
      <p:cxnSp>
        <p:nvCxnSpPr>
          <p:cNvPr id="12" name="直線單箭頭接點 11"/>
          <p:cNvCxnSpPr/>
          <p:nvPr/>
        </p:nvCxnSpPr>
        <p:spPr>
          <a:xfrm rot="10800000">
            <a:off x="2712740" y="4801716"/>
            <a:ext cx="792088"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344588" y="4441676"/>
            <a:ext cx="27363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344588" y="2137420"/>
            <a:ext cx="27363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36512" y="1851129"/>
            <a:ext cx="1569660" cy="646331"/>
          </a:xfrm>
          <a:prstGeom prst="rect">
            <a:avLst/>
          </a:prstGeom>
          <a:noFill/>
        </p:spPr>
        <p:txBody>
          <a:bodyPr wrap="none" rtlCol="0">
            <a:spAutoFit/>
          </a:bodyPr>
          <a:lstStyle/>
          <a:p>
            <a:r>
              <a:rPr lang="zh-TW" altLang="en-US" dirty="0" smtClean="0">
                <a:solidFill>
                  <a:schemeClr val="bg1"/>
                </a:solidFill>
              </a:rPr>
              <a:t>內眼牆消散</a:t>
            </a:r>
            <a:endParaRPr lang="en-US" altLang="zh-TW" dirty="0" smtClean="0">
              <a:solidFill>
                <a:schemeClr val="bg1"/>
              </a:solidFill>
            </a:endParaRPr>
          </a:p>
          <a:p>
            <a:r>
              <a:rPr lang="zh-TW" altLang="en-US" dirty="0" smtClean="0">
                <a:solidFill>
                  <a:schemeClr val="bg1"/>
                </a:solidFill>
              </a:rPr>
              <a:t>（眼牆替換）</a:t>
            </a:r>
            <a:endParaRPr lang="zh-TW" altLang="en-US" dirty="0">
              <a:solidFill>
                <a:schemeClr val="bg1"/>
              </a:solidFill>
            </a:endParaRPr>
          </a:p>
        </p:txBody>
      </p:sp>
      <p:sp>
        <p:nvSpPr>
          <p:cNvPr id="19" name="文字方塊 18"/>
          <p:cNvSpPr txBox="1"/>
          <p:nvPr/>
        </p:nvSpPr>
        <p:spPr>
          <a:xfrm>
            <a:off x="-18582" y="4081636"/>
            <a:ext cx="1338828" cy="646331"/>
          </a:xfrm>
          <a:prstGeom prst="rect">
            <a:avLst/>
          </a:prstGeom>
          <a:noFill/>
        </p:spPr>
        <p:txBody>
          <a:bodyPr wrap="none" rtlCol="0">
            <a:spAutoFit/>
          </a:bodyPr>
          <a:lstStyle/>
          <a:p>
            <a:r>
              <a:rPr lang="zh-TW" altLang="en-US" dirty="0" smtClean="0">
                <a:solidFill>
                  <a:schemeClr val="bg1"/>
                </a:solidFill>
              </a:rPr>
              <a:t>次眼牆漸漸</a:t>
            </a:r>
            <a:endParaRPr lang="en-US" altLang="zh-TW" dirty="0" smtClean="0">
              <a:solidFill>
                <a:schemeClr val="bg1"/>
              </a:solidFill>
            </a:endParaRPr>
          </a:p>
          <a:p>
            <a:r>
              <a:rPr lang="zh-TW" altLang="en-US" dirty="0" smtClean="0">
                <a:solidFill>
                  <a:schemeClr val="bg1"/>
                </a:solidFill>
              </a:rPr>
              <a:t>開始成型</a:t>
            </a:r>
            <a:endParaRPr lang="zh-TW" altLang="en-US" dirty="0">
              <a:solidFill>
                <a:schemeClr val="bg1"/>
              </a:solidFill>
            </a:endParaRPr>
          </a:p>
        </p:txBody>
      </p:sp>
      <p:sp>
        <p:nvSpPr>
          <p:cNvPr id="20" name="文字方塊 19"/>
          <p:cNvSpPr txBox="1"/>
          <p:nvPr/>
        </p:nvSpPr>
        <p:spPr>
          <a:xfrm>
            <a:off x="7650928" y="1489348"/>
            <a:ext cx="1253869" cy="369332"/>
          </a:xfrm>
          <a:prstGeom prst="rect">
            <a:avLst/>
          </a:prstGeom>
          <a:noFill/>
        </p:spPr>
        <p:txBody>
          <a:bodyPr wrap="none" rtlCol="0">
            <a:spAutoFit/>
          </a:bodyPr>
          <a:lstStyle/>
          <a:p>
            <a:r>
              <a:rPr lang="en-US" altLang="zh-TW" dirty="0" smtClean="0">
                <a:solidFill>
                  <a:schemeClr val="bg1"/>
                </a:solidFill>
              </a:rPr>
              <a:t>136-142hr</a:t>
            </a:r>
            <a:endParaRPr lang="zh-TW" altLang="en-US" dirty="0">
              <a:solidFill>
                <a:schemeClr val="bg1"/>
              </a:solidFill>
            </a:endParaRPr>
          </a:p>
        </p:txBody>
      </p:sp>
      <p:sp>
        <p:nvSpPr>
          <p:cNvPr id="21" name="文字方塊 20"/>
          <p:cNvSpPr txBox="1"/>
          <p:nvPr/>
        </p:nvSpPr>
        <p:spPr>
          <a:xfrm>
            <a:off x="7650928" y="2830317"/>
            <a:ext cx="1253869" cy="369332"/>
          </a:xfrm>
          <a:prstGeom prst="rect">
            <a:avLst/>
          </a:prstGeom>
          <a:noFill/>
        </p:spPr>
        <p:txBody>
          <a:bodyPr wrap="none" rtlCol="0">
            <a:spAutoFit/>
          </a:bodyPr>
          <a:lstStyle/>
          <a:p>
            <a:r>
              <a:rPr lang="en-US" altLang="zh-TW" dirty="0" smtClean="0">
                <a:solidFill>
                  <a:schemeClr val="bg1"/>
                </a:solidFill>
              </a:rPr>
              <a:t>142-148hr</a:t>
            </a:r>
            <a:endParaRPr lang="zh-TW" altLang="en-US" dirty="0">
              <a:solidFill>
                <a:schemeClr val="bg1"/>
              </a:solidFill>
            </a:endParaRPr>
          </a:p>
        </p:txBody>
      </p:sp>
      <p:sp>
        <p:nvSpPr>
          <p:cNvPr id="22" name="文字方塊 21"/>
          <p:cNvSpPr txBox="1"/>
          <p:nvPr/>
        </p:nvSpPr>
        <p:spPr>
          <a:xfrm>
            <a:off x="7650928" y="4144352"/>
            <a:ext cx="1253869" cy="369332"/>
          </a:xfrm>
          <a:prstGeom prst="rect">
            <a:avLst/>
          </a:prstGeom>
          <a:noFill/>
        </p:spPr>
        <p:txBody>
          <a:bodyPr wrap="none" rtlCol="0">
            <a:spAutoFit/>
          </a:bodyPr>
          <a:lstStyle/>
          <a:p>
            <a:r>
              <a:rPr lang="en-US" altLang="zh-TW" dirty="0" smtClean="0">
                <a:solidFill>
                  <a:schemeClr val="bg1"/>
                </a:solidFill>
              </a:rPr>
              <a:t>148-154hr</a:t>
            </a:r>
            <a:endParaRPr lang="zh-TW" altLang="en-US" dirty="0">
              <a:solidFill>
                <a:schemeClr val="bg1"/>
              </a:solidFill>
            </a:endParaRPr>
          </a:p>
        </p:txBody>
      </p:sp>
      <p:cxnSp>
        <p:nvCxnSpPr>
          <p:cNvPr id="24" name="直線接點 23"/>
          <p:cNvCxnSpPr/>
          <p:nvPr/>
        </p:nvCxnSpPr>
        <p:spPr>
          <a:xfrm rot="5400000">
            <a:off x="5004048" y="3577580"/>
            <a:ext cx="2736304" cy="576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580112" y="1849388"/>
            <a:ext cx="43204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5652120" y="3217540"/>
            <a:ext cx="43204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5508104" y="4513684"/>
            <a:ext cx="43204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strVal val="4/3*#ppt_w"/>
                                          </p:val>
                                        </p:tav>
                                        <p:tav tm="100000">
                                          <p:val>
                                            <p:strVal val="#ppt_w"/>
                                          </p:val>
                                        </p:tav>
                                      </p:tavLst>
                                    </p:anim>
                                    <p:anim calcmode="lin" valueType="num">
                                      <p:cBhvr>
                                        <p:cTn id="28" dur="500" fill="hold"/>
                                        <p:tgtEl>
                                          <p:spTgt spid="23"/>
                                        </p:tgtEl>
                                        <p:attrNameLst>
                                          <p:attrName>ppt_h</p:attrName>
                                        </p:attrNameLst>
                                      </p:cBhvr>
                                      <p:tavLst>
                                        <p:tav tm="0">
                                          <p:val>
                                            <p:strVal val="4/3*#ppt_h"/>
                                          </p:val>
                                        </p:tav>
                                        <p:tav tm="100000">
                                          <p:val>
                                            <p:strVal val="#ppt_h"/>
                                          </p:val>
                                        </p:tav>
                                      </p:tavLst>
                                    </p:anim>
                                  </p:childTnLst>
                                </p:cTn>
                              </p:par>
                            </p:childTnLst>
                          </p:cTn>
                        </p:par>
                        <p:par>
                          <p:cTn id="29" fill="hold">
                            <p:stCondLst>
                              <p:cond delay="500"/>
                            </p:stCondLst>
                            <p:childTnLst>
                              <p:par>
                                <p:cTn id="30" presetID="23" presetClass="entr" presetSubtype="28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strVal val="4/3*#ppt_w"/>
                                          </p:val>
                                        </p:tav>
                                        <p:tav tm="100000">
                                          <p:val>
                                            <p:strVal val="#ppt_w"/>
                                          </p:val>
                                        </p:tav>
                                      </p:tavLst>
                                    </p:anim>
                                    <p:anim calcmode="lin" valueType="num">
                                      <p:cBhvr>
                                        <p:cTn id="33" dur="500" fill="hold"/>
                                        <p:tgtEl>
                                          <p:spTgt spid="26"/>
                                        </p:tgtEl>
                                        <p:attrNameLst>
                                          <p:attrName>ppt_h</p:attrName>
                                        </p:attrNameLst>
                                      </p:cBhvr>
                                      <p:tavLst>
                                        <p:tav tm="0">
                                          <p:val>
                                            <p:strVal val="4/3*#ppt_h"/>
                                          </p:val>
                                        </p:tav>
                                        <p:tav tm="100000">
                                          <p:val>
                                            <p:strVal val="#ppt_h"/>
                                          </p:val>
                                        </p:tav>
                                      </p:tavLst>
                                    </p:anim>
                                  </p:childTnLst>
                                </p:cTn>
                              </p:par>
                            </p:childTnLst>
                          </p:cTn>
                        </p:par>
                        <p:par>
                          <p:cTn id="34" fill="hold">
                            <p:stCondLst>
                              <p:cond delay="1000"/>
                            </p:stCondLst>
                            <p:childTnLst>
                              <p:par>
                                <p:cTn id="35" presetID="23" presetClass="entr" presetSubtype="28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strVal val="4/3*#ppt_w"/>
                                          </p:val>
                                        </p:tav>
                                        <p:tav tm="100000">
                                          <p:val>
                                            <p:strVal val="#ppt_w"/>
                                          </p:val>
                                        </p:tav>
                                      </p:tavLst>
                                    </p:anim>
                                    <p:anim calcmode="lin" valueType="num">
                                      <p:cBhvr>
                                        <p:cTn id="38" dur="500" fill="hold"/>
                                        <p:tgtEl>
                                          <p:spTgt spid="27"/>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FFFF00"/>
                </a:solidFill>
              </a:rPr>
              <a:t>RI</a:t>
            </a:r>
            <a:r>
              <a:rPr lang="zh-TW" altLang="en-US" b="1" dirty="0" smtClean="0">
                <a:solidFill>
                  <a:srgbClr val="FFFF00"/>
                </a:solidFill>
              </a:rPr>
              <a:t>、</a:t>
            </a:r>
            <a:r>
              <a:rPr lang="en-US" altLang="zh-TW" b="1" dirty="0" smtClean="0">
                <a:solidFill>
                  <a:srgbClr val="FFFF00"/>
                </a:solidFill>
              </a:rPr>
              <a:t>SEF</a:t>
            </a:r>
            <a:r>
              <a:rPr lang="zh-TW" altLang="en-US" b="1" dirty="0" smtClean="0">
                <a:solidFill>
                  <a:srgbClr val="FFFF00"/>
                </a:solidFill>
              </a:rPr>
              <a:t>階段非對稱結構的比較</a:t>
            </a:r>
            <a:endParaRPr lang="zh-TW" altLang="en-US" b="1" dirty="0">
              <a:solidFill>
                <a:srgbClr val="FFFF00"/>
              </a:solidFill>
            </a:endParaRPr>
          </a:p>
        </p:txBody>
      </p:sp>
      <p:pic>
        <p:nvPicPr>
          <p:cNvPr id="30722" name="Picture 2"/>
          <p:cNvPicPr>
            <a:picLocks noGrp="1" noChangeAspect="1" noChangeArrowheads="1"/>
          </p:cNvPicPr>
          <p:nvPr>
            <p:ph sz="half" idx="1"/>
          </p:nvPr>
        </p:nvPicPr>
        <p:blipFill>
          <a:blip r:embed="rId3" cstate="print"/>
          <a:stretch>
            <a:fillRect/>
          </a:stretch>
        </p:blipFill>
        <p:spPr bwMode="auto">
          <a:xfrm>
            <a:off x="107583" y="1308840"/>
            <a:ext cx="4392409" cy="2988820"/>
          </a:xfrm>
          <a:prstGeom prst="rect">
            <a:avLst/>
          </a:prstGeom>
          <a:noFill/>
          <a:ln w="9525">
            <a:noFill/>
            <a:miter lim="800000"/>
            <a:headEnd/>
            <a:tailEnd/>
          </a:ln>
        </p:spPr>
      </p:pic>
      <p:pic>
        <p:nvPicPr>
          <p:cNvPr id="30723" name="Picture 3"/>
          <p:cNvPicPr>
            <a:picLocks noGrp="1" noChangeAspect="1" noChangeArrowheads="1"/>
          </p:cNvPicPr>
          <p:nvPr>
            <p:ph sz="half" idx="2"/>
          </p:nvPr>
        </p:nvPicPr>
        <p:blipFill>
          <a:blip r:embed="rId4" cstate="print"/>
          <a:stretch>
            <a:fillRect/>
          </a:stretch>
        </p:blipFill>
        <p:spPr bwMode="auto">
          <a:xfrm>
            <a:off x="4648200" y="1303228"/>
            <a:ext cx="4388296" cy="2998215"/>
          </a:xfrm>
          <a:prstGeom prst="rect">
            <a:avLst/>
          </a:prstGeom>
          <a:noFill/>
          <a:ln w="9525">
            <a:noFill/>
            <a:miter lim="800000"/>
            <a:headEnd/>
            <a:tailEnd/>
          </a:ln>
        </p:spPr>
      </p:pic>
      <p:sp>
        <p:nvSpPr>
          <p:cNvPr id="9" name="文字方塊 8"/>
          <p:cNvSpPr txBox="1"/>
          <p:nvPr/>
        </p:nvSpPr>
        <p:spPr>
          <a:xfrm flipH="1">
            <a:off x="1547664" y="1057300"/>
            <a:ext cx="746369" cy="369332"/>
          </a:xfrm>
          <a:prstGeom prst="rect">
            <a:avLst/>
          </a:prstGeom>
          <a:noFill/>
        </p:spPr>
        <p:txBody>
          <a:bodyPr wrap="square" rtlCol="0">
            <a:spAutoFit/>
          </a:bodyPr>
          <a:lstStyle/>
          <a:p>
            <a:r>
              <a:rPr lang="en-US" altLang="zh-TW" dirty="0" smtClean="0"/>
              <a:t>WN1</a:t>
            </a:r>
            <a:endParaRPr lang="zh-TW" altLang="en-US" dirty="0"/>
          </a:p>
        </p:txBody>
      </p:sp>
      <p:sp>
        <p:nvSpPr>
          <p:cNvPr id="10" name="文字方塊 9"/>
          <p:cNvSpPr txBox="1"/>
          <p:nvPr/>
        </p:nvSpPr>
        <p:spPr>
          <a:xfrm flipH="1">
            <a:off x="3635896" y="1057300"/>
            <a:ext cx="844670" cy="369332"/>
          </a:xfrm>
          <a:prstGeom prst="rect">
            <a:avLst/>
          </a:prstGeom>
          <a:noFill/>
        </p:spPr>
        <p:txBody>
          <a:bodyPr wrap="square" rtlCol="0">
            <a:spAutoFit/>
          </a:bodyPr>
          <a:lstStyle/>
          <a:p>
            <a:r>
              <a:rPr lang="en-US" altLang="zh-TW" dirty="0" smtClean="0"/>
              <a:t>WN2</a:t>
            </a:r>
            <a:endParaRPr lang="zh-TW" altLang="en-US" dirty="0"/>
          </a:p>
        </p:txBody>
      </p:sp>
      <p:sp>
        <p:nvSpPr>
          <p:cNvPr id="11" name="文字方塊 10"/>
          <p:cNvSpPr txBox="1"/>
          <p:nvPr/>
        </p:nvSpPr>
        <p:spPr>
          <a:xfrm flipH="1">
            <a:off x="1475656" y="2776200"/>
            <a:ext cx="820368" cy="369332"/>
          </a:xfrm>
          <a:prstGeom prst="rect">
            <a:avLst/>
          </a:prstGeom>
          <a:noFill/>
        </p:spPr>
        <p:txBody>
          <a:bodyPr wrap="square" rtlCol="0">
            <a:spAutoFit/>
          </a:bodyPr>
          <a:lstStyle/>
          <a:p>
            <a:r>
              <a:rPr lang="en-US" altLang="zh-TW" dirty="0" smtClean="0"/>
              <a:t>WN3</a:t>
            </a:r>
            <a:endParaRPr lang="zh-TW" altLang="en-US" dirty="0"/>
          </a:p>
        </p:txBody>
      </p:sp>
      <p:sp>
        <p:nvSpPr>
          <p:cNvPr id="12" name="文字方塊 11"/>
          <p:cNvSpPr txBox="1"/>
          <p:nvPr/>
        </p:nvSpPr>
        <p:spPr>
          <a:xfrm flipH="1">
            <a:off x="3419872" y="2776200"/>
            <a:ext cx="1048318" cy="369332"/>
          </a:xfrm>
          <a:prstGeom prst="rect">
            <a:avLst/>
          </a:prstGeom>
          <a:noFill/>
        </p:spPr>
        <p:txBody>
          <a:bodyPr wrap="square" rtlCol="0">
            <a:spAutoFit/>
          </a:bodyPr>
          <a:lstStyle/>
          <a:p>
            <a:r>
              <a:rPr lang="en-US" altLang="zh-TW" dirty="0" smtClean="0"/>
              <a:t>WN ≧ 4</a:t>
            </a:r>
            <a:endParaRPr lang="zh-TW" altLang="en-US" dirty="0"/>
          </a:p>
        </p:txBody>
      </p:sp>
      <p:sp>
        <p:nvSpPr>
          <p:cNvPr id="13" name="文字方塊 12"/>
          <p:cNvSpPr txBox="1"/>
          <p:nvPr/>
        </p:nvSpPr>
        <p:spPr>
          <a:xfrm flipH="1">
            <a:off x="6084168" y="1057300"/>
            <a:ext cx="760284" cy="369332"/>
          </a:xfrm>
          <a:prstGeom prst="rect">
            <a:avLst/>
          </a:prstGeom>
          <a:noFill/>
        </p:spPr>
        <p:txBody>
          <a:bodyPr wrap="square" rtlCol="0">
            <a:spAutoFit/>
          </a:bodyPr>
          <a:lstStyle/>
          <a:p>
            <a:r>
              <a:rPr lang="en-US" altLang="zh-TW" dirty="0" smtClean="0"/>
              <a:t>WN1</a:t>
            </a:r>
            <a:endParaRPr lang="zh-TW" altLang="en-US" dirty="0"/>
          </a:p>
        </p:txBody>
      </p:sp>
      <p:sp>
        <p:nvSpPr>
          <p:cNvPr id="14" name="文字方塊 13"/>
          <p:cNvSpPr txBox="1"/>
          <p:nvPr/>
        </p:nvSpPr>
        <p:spPr>
          <a:xfrm flipH="1">
            <a:off x="8172399" y="1057300"/>
            <a:ext cx="858583" cy="369332"/>
          </a:xfrm>
          <a:prstGeom prst="rect">
            <a:avLst/>
          </a:prstGeom>
          <a:noFill/>
        </p:spPr>
        <p:txBody>
          <a:bodyPr wrap="square" rtlCol="0">
            <a:spAutoFit/>
          </a:bodyPr>
          <a:lstStyle/>
          <a:p>
            <a:r>
              <a:rPr lang="en-US" altLang="zh-TW" dirty="0" smtClean="0"/>
              <a:t>WN2</a:t>
            </a:r>
            <a:endParaRPr lang="zh-TW" altLang="en-US" dirty="0"/>
          </a:p>
        </p:txBody>
      </p:sp>
      <p:sp>
        <p:nvSpPr>
          <p:cNvPr id="15" name="文字方塊 14"/>
          <p:cNvSpPr txBox="1"/>
          <p:nvPr/>
        </p:nvSpPr>
        <p:spPr>
          <a:xfrm flipH="1">
            <a:off x="6084167" y="2776200"/>
            <a:ext cx="762273" cy="369332"/>
          </a:xfrm>
          <a:prstGeom prst="rect">
            <a:avLst/>
          </a:prstGeom>
          <a:noFill/>
        </p:spPr>
        <p:txBody>
          <a:bodyPr wrap="square" rtlCol="0">
            <a:spAutoFit/>
          </a:bodyPr>
          <a:lstStyle/>
          <a:p>
            <a:r>
              <a:rPr lang="en-US" altLang="zh-TW" dirty="0" smtClean="0"/>
              <a:t>WN3</a:t>
            </a:r>
            <a:endParaRPr lang="zh-TW" altLang="en-US" dirty="0"/>
          </a:p>
        </p:txBody>
      </p:sp>
      <p:sp>
        <p:nvSpPr>
          <p:cNvPr id="17" name="文字方塊 16"/>
          <p:cNvSpPr txBox="1"/>
          <p:nvPr/>
        </p:nvSpPr>
        <p:spPr>
          <a:xfrm>
            <a:off x="755576" y="4297660"/>
            <a:ext cx="2890535" cy="369332"/>
          </a:xfrm>
          <a:prstGeom prst="rect">
            <a:avLst/>
          </a:prstGeom>
          <a:noFill/>
        </p:spPr>
        <p:txBody>
          <a:bodyPr wrap="none" rtlCol="0">
            <a:spAutoFit/>
          </a:bodyPr>
          <a:lstStyle/>
          <a:p>
            <a:r>
              <a:rPr lang="en-US" altLang="zh-TW" dirty="0" smtClean="0">
                <a:solidFill>
                  <a:schemeClr val="bg1"/>
                </a:solidFill>
              </a:rPr>
              <a:t>RI</a:t>
            </a:r>
            <a:r>
              <a:rPr lang="zh-TW" altLang="en-US" dirty="0" smtClean="0">
                <a:solidFill>
                  <a:schemeClr val="bg1"/>
                </a:solidFill>
              </a:rPr>
              <a:t>亂流動能＠</a:t>
            </a:r>
            <a:r>
              <a:rPr lang="en-US" altLang="zh-TW" dirty="0" smtClean="0">
                <a:solidFill>
                  <a:schemeClr val="bg1"/>
                </a:solidFill>
              </a:rPr>
              <a:t>T=112-124hr</a:t>
            </a:r>
            <a:endParaRPr lang="zh-TW" altLang="en-US" dirty="0">
              <a:solidFill>
                <a:schemeClr val="bg1"/>
              </a:solidFill>
            </a:endParaRPr>
          </a:p>
        </p:txBody>
      </p:sp>
      <p:sp>
        <p:nvSpPr>
          <p:cNvPr id="18" name="文字方塊 17"/>
          <p:cNvSpPr txBox="1"/>
          <p:nvPr/>
        </p:nvSpPr>
        <p:spPr>
          <a:xfrm>
            <a:off x="5436096" y="4297660"/>
            <a:ext cx="3042821" cy="369332"/>
          </a:xfrm>
          <a:prstGeom prst="rect">
            <a:avLst/>
          </a:prstGeom>
          <a:noFill/>
        </p:spPr>
        <p:txBody>
          <a:bodyPr wrap="none" rtlCol="0">
            <a:spAutoFit/>
          </a:bodyPr>
          <a:lstStyle/>
          <a:p>
            <a:r>
              <a:rPr lang="en-US" altLang="zh-TW" dirty="0" smtClean="0">
                <a:solidFill>
                  <a:schemeClr val="bg1"/>
                </a:solidFill>
              </a:rPr>
              <a:t>SEF</a:t>
            </a:r>
            <a:r>
              <a:rPr lang="zh-TW" altLang="en-US" dirty="0" smtClean="0">
                <a:solidFill>
                  <a:schemeClr val="bg1"/>
                </a:solidFill>
              </a:rPr>
              <a:t>亂流動能＠</a:t>
            </a:r>
            <a:r>
              <a:rPr lang="en-US" altLang="zh-TW" dirty="0" smtClean="0">
                <a:solidFill>
                  <a:schemeClr val="bg1"/>
                </a:solidFill>
              </a:rPr>
              <a:t>T=136-148hr</a:t>
            </a:r>
            <a:endParaRPr lang="zh-TW" altLang="en-US" dirty="0">
              <a:solidFill>
                <a:schemeClr val="bg1"/>
              </a:solidFill>
            </a:endParaRPr>
          </a:p>
        </p:txBody>
      </p:sp>
      <p:sp>
        <p:nvSpPr>
          <p:cNvPr id="19" name="文字方塊 18"/>
          <p:cNvSpPr txBox="1"/>
          <p:nvPr/>
        </p:nvSpPr>
        <p:spPr>
          <a:xfrm flipH="1">
            <a:off x="7988178" y="2776200"/>
            <a:ext cx="1048318" cy="369332"/>
          </a:xfrm>
          <a:prstGeom prst="rect">
            <a:avLst/>
          </a:prstGeom>
          <a:noFill/>
        </p:spPr>
        <p:txBody>
          <a:bodyPr wrap="square" rtlCol="0">
            <a:spAutoFit/>
          </a:bodyPr>
          <a:lstStyle/>
          <a:p>
            <a:r>
              <a:rPr lang="en-US" altLang="zh-TW" dirty="0" smtClean="0"/>
              <a:t>WN ≧ 4</a:t>
            </a:r>
            <a:endParaRPr lang="zh-TW" altLang="en-US" dirty="0"/>
          </a:p>
        </p:txBody>
      </p:sp>
      <p:sp>
        <p:nvSpPr>
          <p:cNvPr id="20" name="矩形 19"/>
          <p:cNvSpPr/>
          <p:nvPr/>
        </p:nvSpPr>
        <p:spPr>
          <a:xfrm>
            <a:off x="232677" y="1273324"/>
            <a:ext cx="720080"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179512" y="2425452"/>
            <a:ext cx="3600400" cy="360040"/>
            <a:chOff x="179512" y="2425452"/>
            <a:chExt cx="3600400" cy="360040"/>
          </a:xfrm>
        </p:grpSpPr>
        <p:sp>
          <p:nvSpPr>
            <p:cNvPr id="22" name="矩形 21"/>
            <p:cNvSpPr/>
            <p:nvPr/>
          </p:nvSpPr>
          <p:spPr>
            <a:xfrm>
              <a:off x="2339752" y="2425452"/>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179512" y="2425452"/>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p:cNvGrpSpPr/>
          <p:nvPr/>
        </p:nvGrpSpPr>
        <p:grpSpPr>
          <a:xfrm>
            <a:off x="395536" y="3361556"/>
            <a:ext cx="2664296" cy="864096"/>
            <a:chOff x="395536" y="3361556"/>
            <a:chExt cx="2664296" cy="864096"/>
          </a:xfrm>
        </p:grpSpPr>
        <p:sp>
          <p:nvSpPr>
            <p:cNvPr id="29" name="矩形 28"/>
            <p:cNvSpPr/>
            <p:nvPr/>
          </p:nvSpPr>
          <p:spPr>
            <a:xfrm>
              <a:off x="395536" y="3361556"/>
              <a:ext cx="50405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2555776" y="3361556"/>
              <a:ext cx="50405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3275856" y="3361556"/>
            <a:ext cx="108012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2915816" y="3361556"/>
            <a:ext cx="21602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5940152" y="2209428"/>
            <a:ext cx="720080"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9540552" y="3649588"/>
            <a:ext cx="1008112" cy="720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 name="群組 41"/>
          <p:cNvGrpSpPr/>
          <p:nvPr/>
        </p:nvGrpSpPr>
        <p:grpSpPr>
          <a:xfrm>
            <a:off x="2771800" y="2209428"/>
            <a:ext cx="5544616" cy="576064"/>
            <a:chOff x="2771800" y="2209428"/>
            <a:chExt cx="5544616" cy="576064"/>
          </a:xfrm>
        </p:grpSpPr>
        <p:sp>
          <p:nvSpPr>
            <p:cNvPr id="40" name="矩形 39"/>
            <p:cNvSpPr/>
            <p:nvPr/>
          </p:nvSpPr>
          <p:spPr>
            <a:xfrm>
              <a:off x="7308304" y="2209428"/>
              <a:ext cx="1008112"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2771800" y="2209428"/>
              <a:ext cx="1008112"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33" grpId="0" animBg="1"/>
      <p:bldP spid="33" grpId="1" animBg="1"/>
      <p:bldP spid="37" grpId="0" animBg="1"/>
      <p:bldP spid="37" grpId="1" animBg="1"/>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FF00"/>
                </a:solidFill>
              </a:rPr>
              <a:t>VRWs</a:t>
            </a:r>
            <a:r>
              <a:rPr lang="zh-TW" altLang="en-US" b="1" dirty="0" smtClean="0">
                <a:solidFill>
                  <a:srgbClr val="FFFF00"/>
                </a:solidFill>
              </a:rPr>
              <a:t>對次眼牆形成之影響</a:t>
            </a:r>
            <a:endParaRPr lang="zh-TW" altLang="en-US" b="1" dirty="0">
              <a:solidFill>
                <a:srgbClr val="FFFF00"/>
              </a:solidFill>
            </a:endParaRPr>
          </a:p>
        </p:txBody>
      </p:sp>
      <p:sp>
        <p:nvSpPr>
          <p:cNvPr id="20" name="內容版面配置區 19"/>
          <p:cNvSpPr>
            <a:spLocks noGrp="1"/>
          </p:cNvSpPr>
          <p:nvPr>
            <p:ph sz="half" idx="2"/>
          </p:nvPr>
        </p:nvSpPr>
        <p:spPr>
          <a:xfrm>
            <a:off x="4499992" y="1111250"/>
            <a:ext cx="4186808" cy="4410546"/>
          </a:xfrm>
        </p:spPr>
        <p:txBody>
          <a:bodyPr/>
          <a:lstStyle/>
          <a:p>
            <a:r>
              <a:rPr lang="zh-TW" altLang="en-US" dirty="0" smtClean="0">
                <a:solidFill>
                  <a:schemeClr val="bg1"/>
                </a:solidFill>
              </a:rPr>
              <a:t>呈現</a:t>
            </a:r>
            <a:r>
              <a:rPr lang="en-US" altLang="zh-TW" dirty="0" smtClean="0">
                <a:solidFill>
                  <a:schemeClr val="bg1"/>
                </a:solidFill>
              </a:rPr>
              <a:t>WN-3</a:t>
            </a:r>
            <a:r>
              <a:rPr lang="zh-TW" altLang="en-US" dirty="0" smtClean="0">
                <a:solidFill>
                  <a:schemeClr val="bg1"/>
                </a:solidFill>
              </a:rPr>
              <a:t>分佈，</a:t>
            </a:r>
            <a:r>
              <a:rPr lang="en-US" altLang="zh-TW" dirty="0" smtClean="0">
                <a:solidFill>
                  <a:schemeClr val="bg1"/>
                </a:solidFill>
              </a:rPr>
              <a:t>B</a:t>
            </a:r>
            <a:r>
              <a:rPr lang="zh-TW" altLang="en-US" dirty="0" smtClean="0">
                <a:solidFill>
                  <a:schemeClr val="bg1"/>
                </a:solidFill>
              </a:rPr>
              <a:t>之振幅相對較小</a:t>
            </a:r>
            <a:endParaRPr lang="en-US" altLang="zh-TW" dirty="0" smtClean="0">
              <a:solidFill>
                <a:schemeClr val="bg1"/>
              </a:solidFill>
            </a:endParaRPr>
          </a:p>
          <a:p>
            <a:endParaRPr lang="en-US" altLang="zh-TW" dirty="0" smtClean="0">
              <a:solidFill>
                <a:schemeClr val="bg1"/>
              </a:solidFill>
            </a:endParaRPr>
          </a:p>
          <a:p>
            <a:r>
              <a:rPr lang="zh-TW" altLang="en-US" dirty="0" smtClean="0">
                <a:solidFill>
                  <a:schemeClr val="bg1"/>
                </a:solidFill>
              </a:rPr>
              <a:t>以點</a:t>
            </a:r>
            <a:r>
              <a:rPr lang="en-US" altLang="zh-TW" dirty="0" smtClean="0">
                <a:solidFill>
                  <a:schemeClr val="bg1"/>
                </a:solidFill>
              </a:rPr>
              <a:t>A</a:t>
            </a:r>
            <a:r>
              <a:rPr lang="zh-TW" altLang="en-US" dirty="0" smtClean="0">
                <a:solidFill>
                  <a:schemeClr val="bg1"/>
                </a:solidFill>
              </a:rPr>
              <a:t>、</a:t>
            </a:r>
            <a:r>
              <a:rPr lang="en-US" altLang="zh-TW" dirty="0" smtClean="0">
                <a:solidFill>
                  <a:schemeClr val="bg1"/>
                </a:solidFill>
              </a:rPr>
              <a:t>C</a:t>
            </a:r>
            <a:r>
              <a:rPr lang="zh-TW" altLang="en-US" dirty="0" smtClean="0">
                <a:solidFill>
                  <a:schemeClr val="bg1"/>
                </a:solidFill>
              </a:rPr>
              <a:t>，</a:t>
            </a:r>
            <a:r>
              <a:rPr lang="en-US" altLang="zh-TW" dirty="0" smtClean="0">
                <a:solidFill>
                  <a:schemeClr val="bg1"/>
                </a:solidFill>
              </a:rPr>
              <a:t>1.5km</a:t>
            </a:r>
            <a:r>
              <a:rPr lang="zh-TW" altLang="en-US" dirty="0" smtClean="0">
                <a:solidFill>
                  <a:schemeClr val="bg1"/>
                </a:solidFill>
              </a:rPr>
              <a:t>高處計算相速，得約</a:t>
            </a:r>
            <a:r>
              <a:rPr lang="en-US" altLang="zh-TW" dirty="0" smtClean="0">
                <a:solidFill>
                  <a:schemeClr val="bg1"/>
                </a:solidFill>
              </a:rPr>
              <a:t>41m/s (</a:t>
            </a:r>
            <a:r>
              <a:rPr lang="zh-TW" altLang="en-US" dirty="0" smtClean="0">
                <a:solidFill>
                  <a:schemeClr val="bg1"/>
                </a:solidFill>
              </a:rPr>
              <a:t>平均切線風</a:t>
            </a:r>
            <a:r>
              <a:rPr lang="en-US" altLang="zh-TW" dirty="0" smtClean="0">
                <a:solidFill>
                  <a:schemeClr val="bg1"/>
                </a:solidFill>
              </a:rPr>
              <a:t>46m/s)</a:t>
            </a:r>
            <a:endParaRPr lang="zh-TW" altLang="en-US" dirty="0">
              <a:solidFill>
                <a:schemeClr val="bg1"/>
              </a:solidFill>
            </a:endParaRPr>
          </a:p>
        </p:txBody>
      </p:sp>
      <p:grpSp>
        <p:nvGrpSpPr>
          <p:cNvPr id="9" name="群組 8"/>
          <p:cNvGrpSpPr/>
          <p:nvPr/>
        </p:nvGrpSpPr>
        <p:grpSpPr>
          <a:xfrm>
            <a:off x="9468544" y="1489348"/>
            <a:ext cx="4851512" cy="4337854"/>
            <a:chOff x="8892481" y="193204"/>
            <a:chExt cx="6175648" cy="5521795"/>
          </a:xfrm>
        </p:grpSpPr>
        <p:pic>
          <p:nvPicPr>
            <p:cNvPr id="10" name="Picture 2"/>
            <p:cNvPicPr>
              <a:picLocks noChangeAspect="1" noChangeArrowheads="1"/>
            </p:cNvPicPr>
            <p:nvPr/>
          </p:nvPicPr>
          <p:blipFill>
            <a:blip r:embed="rId3" cstate="print"/>
            <a:srcRect/>
            <a:stretch>
              <a:fillRect/>
            </a:stretch>
          </p:blipFill>
          <p:spPr bwMode="auto">
            <a:xfrm>
              <a:off x="8892481" y="568627"/>
              <a:ext cx="6175648" cy="5146372"/>
            </a:xfrm>
            <a:prstGeom prst="rect">
              <a:avLst/>
            </a:prstGeom>
            <a:noFill/>
            <a:ln w="9525">
              <a:noFill/>
              <a:miter lim="800000"/>
              <a:headEnd/>
              <a:tailEnd/>
            </a:ln>
          </p:spPr>
        </p:pic>
        <p:sp>
          <p:nvSpPr>
            <p:cNvPr id="11" name="文字方塊 10"/>
            <p:cNvSpPr txBox="1"/>
            <p:nvPr/>
          </p:nvSpPr>
          <p:spPr>
            <a:xfrm>
              <a:off x="8896862" y="193204"/>
              <a:ext cx="6166884" cy="369332"/>
            </a:xfrm>
            <a:prstGeom prst="rect">
              <a:avLst/>
            </a:prstGeom>
            <a:solidFill>
              <a:schemeClr val="bg1"/>
            </a:solidFill>
          </p:spPr>
          <p:txBody>
            <a:bodyPr wrap="square" rtlCol="0">
              <a:spAutoFit/>
            </a:bodyPr>
            <a:lstStyle/>
            <a:p>
              <a:pPr algn="ctr"/>
              <a:r>
                <a:rPr lang="zh-TW" altLang="en-US" dirty="0" smtClean="0"/>
                <a:t>次眼牆之形成</a:t>
              </a:r>
              <a:r>
                <a:rPr lang="en-US" altLang="zh-TW" dirty="0" smtClean="0"/>
                <a:t>@</a:t>
              </a:r>
              <a:r>
                <a:rPr lang="en-US" altLang="zh-TW" dirty="0" err="1" smtClean="0"/>
                <a:t>Sfc</a:t>
              </a:r>
              <a:r>
                <a:rPr lang="en-US" altLang="zh-TW" dirty="0" smtClean="0"/>
                <a:t>.</a:t>
              </a:r>
              <a:endParaRPr lang="zh-TW" altLang="en-US" dirty="0"/>
            </a:p>
          </p:txBody>
        </p:sp>
      </p:grpSp>
      <p:grpSp>
        <p:nvGrpSpPr>
          <p:cNvPr id="15" name="群組 14"/>
          <p:cNvGrpSpPr/>
          <p:nvPr/>
        </p:nvGrpSpPr>
        <p:grpSpPr>
          <a:xfrm>
            <a:off x="0" y="5953844"/>
            <a:ext cx="5047642" cy="4536505"/>
            <a:chOff x="2123728" y="1057300"/>
            <a:chExt cx="5047642" cy="4536505"/>
          </a:xfrm>
        </p:grpSpPr>
        <p:pic>
          <p:nvPicPr>
            <p:cNvPr id="13" name="Picture 2"/>
            <p:cNvPicPr>
              <a:picLocks noChangeAspect="1" noChangeArrowheads="1"/>
            </p:cNvPicPr>
            <p:nvPr/>
          </p:nvPicPr>
          <p:blipFill>
            <a:blip r:embed="rId4" cstate="print"/>
            <a:srcRect/>
            <a:stretch>
              <a:fillRect/>
            </a:stretch>
          </p:blipFill>
          <p:spPr bwMode="auto">
            <a:xfrm>
              <a:off x="2123728" y="1381063"/>
              <a:ext cx="5047642" cy="4212742"/>
            </a:xfrm>
            <a:prstGeom prst="rect">
              <a:avLst/>
            </a:prstGeom>
            <a:noFill/>
            <a:ln w="9525">
              <a:noFill/>
              <a:miter lim="800000"/>
              <a:headEnd/>
              <a:tailEnd/>
            </a:ln>
          </p:spPr>
        </p:pic>
        <p:sp>
          <p:nvSpPr>
            <p:cNvPr id="14" name="文字方塊 13"/>
            <p:cNvSpPr txBox="1"/>
            <p:nvPr/>
          </p:nvSpPr>
          <p:spPr>
            <a:xfrm>
              <a:off x="2123728" y="1057300"/>
              <a:ext cx="5040560" cy="369332"/>
            </a:xfrm>
            <a:prstGeom prst="rect">
              <a:avLst/>
            </a:prstGeom>
            <a:noFill/>
          </p:spPr>
          <p:txBody>
            <a:bodyPr wrap="square" rtlCol="0">
              <a:spAutoFit/>
            </a:bodyPr>
            <a:lstStyle/>
            <a:p>
              <a:pPr algn="ctr"/>
              <a:r>
                <a:rPr lang="zh-TW" altLang="en-US" dirty="0" smtClean="0"/>
                <a:t>快速增強階段</a:t>
              </a:r>
              <a:r>
                <a:rPr lang="en-US" altLang="zh-TW" dirty="0" smtClean="0"/>
                <a:t>@</a:t>
              </a:r>
              <a:r>
                <a:rPr lang="en-US" altLang="zh-TW" dirty="0" err="1" smtClean="0"/>
                <a:t>Sfc</a:t>
              </a:r>
              <a:r>
                <a:rPr lang="en-US" altLang="zh-TW" dirty="0" smtClean="0"/>
                <a:t>.</a:t>
              </a:r>
              <a:endParaRPr lang="zh-TW" altLang="en-US" dirty="0"/>
            </a:p>
          </p:txBody>
        </p:sp>
      </p:grpSp>
      <p:grpSp>
        <p:nvGrpSpPr>
          <p:cNvPr id="18" name="群組 17"/>
          <p:cNvGrpSpPr/>
          <p:nvPr/>
        </p:nvGrpSpPr>
        <p:grpSpPr>
          <a:xfrm>
            <a:off x="395536" y="964266"/>
            <a:ext cx="4041740" cy="4625718"/>
            <a:chOff x="4860032" y="1089282"/>
            <a:chExt cx="4041740" cy="4625718"/>
          </a:xfrm>
        </p:grpSpPr>
        <p:pic>
          <p:nvPicPr>
            <p:cNvPr id="16" name="Picture 2"/>
            <p:cNvPicPr>
              <a:picLocks noChangeAspect="1" noChangeArrowheads="1"/>
            </p:cNvPicPr>
            <p:nvPr/>
          </p:nvPicPr>
          <p:blipFill>
            <a:blip r:embed="rId5" cstate="print"/>
            <a:srcRect/>
            <a:stretch>
              <a:fillRect/>
            </a:stretch>
          </p:blipFill>
          <p:spPr bwMode="auto">
            <a:xfrm>
              <a:off x="4860032" y="1110308"/>
              <a:ext cx="3654306" cy="4604692"/>
            </a:xfrm>
            <a:prstGeom prst="rect">
              <a:avLst/>
            </a:prstGeom>
            <a:noFill/>
            <a:ln w="9525">
              <a:noFill/>
              <a:miter lim="800000"/>
              <a:headEnd/>
              <a:tailEnd/>
            </a:ln>
          </p:spPr>
        </p:pic>
        <p:sp>
          <p:nvSpPr>
            <p:cNvPr id="17" name="文字方塊 16"/>
            <p:cNvSpPr txBox="1"/>
            <p:nvPr/>
          </p:nvSpPr>
          <p:spPr>
            <a:xfrm rot="5400000">
              <a:off x="8102194" y="1519528"/>
              <a:ext cx="1229824" cy="369332"/>
            </a:xfrm>
            <a:prstGeom prst="rect">
              <a:avLst/>
            </a:prstGeom>
            <a:noFill/>
          </p:spPr>
          <p:txBody>
            <a:bodyPr wrap="none" rtlCol="0">
              <a:spAutoFit/>
            </a:bodyPr>
            <a:lstStyle/>
            <a:p>
              <a:r>
                <a:rPr lang="en-US" altLang="zh-TW" dirty="0" smtClean="0">
                  <a:solidFill>
                    <a:schemeClr val="bg1"/>
                  </a:solidFill>
                </a:rPr>
                <a:t>@R=38km</a:t>
              </a:r>
              <a:endParaRPr lang="zh-TW" altLang="en-US" dirty="0">
                <a:solidFill>
                  <a:schemeClr val="bg1"/>
                </a:solidFill>
              </a:endParaRPr>
            </a:p>
          </p:txBody>
        </p:sp>
      </p:grpSp>
      <p:cxnSp>
        <p:nvCxnSpPr>
          <p:cNvPr id="25" name="直線接點 24"/>
          <p:cNvCxnSpPr/>
          <p:nvPr/>
        </p:nvCxnSpPr>
        <p:spPr>
          <a:xfrm rot="16200000" flipH="1">
            <a:off x="-108520" y="2785492"/>
            <a:ext cx="3168352" cy="7200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051720" y="1705372"/>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563888" y="1489348"/>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71600" y="1417340"/>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23" presetClass="entr" presetSubtype="28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strVal val="4/3*#ppt_w"/>
                                          </p:val>
                                        </p:tav>
                                        <p:tav tm="100000">
                                          <p:val>
                                            <p:strVal val="#ppt_w"/>
                                          </p:val>
                                        </p:tav>
                                      </p:tavLst>
                                    </p:anim>
                                    <p:anim calcmode="lin" valueType="num">
                                      <p:cBhvr>
                                        <p:cTn id="11" dur="500" fill="hold"/>
                                        <p:tgtEl>
                                          <p:spTgt spid="22"/>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3" presetClass="entr" presetSubtype="28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strVal val="4/3*#ppt_w"/>
                                          </p:val>
                                        </p:tav>
                                        <p:tav tm="100000">
                                          <p:val>
                                            <p:strVal val="#ppt_w"/>
                                          </p:val>
                                        </p:tav>
                                      </p:tavLst>
                                    </p:anim>
                                    <p:anim calcmode="lin" valueType="num">
                                      <p:cBhvr>
                                        <p:cTn id="21"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fade">
                                      <p:cBhvr>
                                        <p:cTn id="35" dur="500"/>
                                        <p:tgtEl>
                                          <p:spTgt spid="20">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1"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en-US" altLang="zh-TW" b="1" dirty="0" smtClean="0">
                <a:solidFill>
                  <a:srgbClr val="FFFF00"/>
                </a:solidFill>
              </a:rPr>
              <a:t>Verification</a:t>
            </a:r>
            <a:endParaRPr lang="zh-TW" altLang="en-US" b="1" dirty="0">
              <a:solidFill>
                <a:srgbClr val="FFFF00"/>
              </a:solidFill>
            </a:endParaRPr>
          </a:p>
        </p:txBody>
      </p:sp>
      <p:graphicFrame>
        <p:nvGraphicFramePr>
          <p:cNvPr id="6" name="內容版面配置區 5"/>
          <p:cNvGraphicFramePr>
            <a:graphicFrameLocks noChangeAspect="1"/>
          </p:cNvGraphicFramePr>
          <p:nvPr>
            <p:ph sz="half" idx="1"/>
          </p:nvPr>
        </p:nvGraphicFramePr>
        <p:xfrm>
          <a:off x="899592" y="3361556"/>
          <a:ext cx="5122569" cy="936104"/>
        </p:xfrm>
        <a:graphic>
          <a:graphicData uri="http://schemas.openxmlformats.org/presentationml/2006/ole">
            <p:oleObj spid="_x0000_s32771" name="方程式" r:id="rId4" imgW="2501640" imgH="457200" progId="Equation.3">
              <p:embed/>
            </p:oleObj>
          </a:graphicData>
        </a:graphic>
      </p:graphicFrame>
      <p:sp>
        <p:nvSpPr>
          <p:cNvPr id="11" name="內容版面配置區 10"/>
          <p:cNvSpPr>
            <a:spLocks noGrp="1"/>
          </p:cNvSpPr>
          <p:nvPr>
            <p:ph sz="half" idx="2"/>
          </p:nvPr>
        </p:nvSpPr>
        <p:spPr>
          <a:xfrm>
            <a:off x="467544" y="1129308"/>
            <a:ext cx="8208912" cy="3816424"/>
          </a:xfrm>
        </p:spPr>
        <p:txBody>
          <a:bodyPr/>
          <a:lstStyle/>
          <a:p>
            <a:r>
              <a:rPr lang="en-US" altLang="zh-TW" dirty="0" smtClean="0">
                <a:solidFill>
                  <a:schemeClr val="bg1"/>
                </a:solidFill>
              </a:rPr>
              <a:t>Moeller and Montgomery (2000)</a:t>
            </a:r>
            <a:r>
              <a:rPr lang="zh-TW" altLang="en-US" dirty="0" smtClean="0">
                <a:solidFill>
                  <a:schemeClr val="bg1"/>
                </a:solidFill>
              </a:rPr>
              <a:t>針對在滿足梯度風平衡、靜力平衡下，於三維穩定成層正壓渦旋中傳遞的斜壓波狀擾動所導出之局地頻散關係：</a:t>
            </a:r>
            <a:endParaRPr lang="zh-TW" altLang="en-US" dirty="0">
              <a:solidFill>
                <a:schemeClr val="bg1"/>
              </a:solidFill>
            </a:endParaRPr>
          </a:p>
        </p:txBody>
      </p:sp>
      <p:graphicFrame>
        <p:nvGraphicFramePr>
          <p:cNvPr id="13" name="物件 12"/>
          <p:cNvGraphicFramePr>
            <a:graphicFrameLocks noChangeAspect="1"/>
          </p:cNvGraphicFramePr>
          <p:nvPr/>
        </p:nvGraphicFramePr>
        <p:xfrm>
          <a:off x="4514850" y="2749550"/>
          <a:ext cx="114300" cy="215900"/>
        </p:xfrm>
        <a:graphic>
          <a:graphicData uri="http://schemas.openxmlformats.org/presentationml/2006/ole">
            <p:oleObj spid="_x0000_s32772" name="方程式" r:id="rId5" imgW="114120" imgH="215640" progId="Equation.3">
              <p:embed/>
            </p:oleObj>
          </a:graphicData>
        </a:graphic>
      </p:graphicFrame>
      <p:graphicFrame>
        <p:nvGraphicFramePr>
          <p:cNvPr id="14" name="物件 13"/>
          <p:cNvGraphicFramePr>
            <a:graphicFrameLocks noChangeAspect="1"/>
          </p:cNvGraphicFramePr>
          <p:nvPr/>
        </p:nvGraphicFramePr>
        <p:xfrm>
          <a:off x="7092280" y="2569469"/>
          <a:ext cx="1728192" cy="3024335"/>
        </p:xfrm>
        <a:graphic>
          <a:graphicData uri="http://schemas.openxmlformats.org/presentationml/2006/ole">
            <p:oleObj spid="_x0000_s32773" name="方程式" r:id="rId6" imgW="1320480" imgH="2311200" progId="Equation.3">
              <p:embed/>
            </p:oleObj>
          </a:graphicData>
        </a:graphic>
      </p:graphicFrame>
      <p:grpSp>
        <p:nvGrpSpPr>
          <p:cNvPr id="17" name="群組 16"/>
          <p:cNvGrpSpPr/>
          <p:nvPr/>
        </p:nvGrpSpPr>
        <p:grpSpPr>
          <a:xfrm>
            <a:off x="827584" y="2785492"/>
            <a:ext cx="2448272" cy="369332"/>
            <a:chOff x="2123728" y="3136240"/>
            <a:chExt cx="2448272" cy="369332"/>
          </a:xfrm>
        </p:grpSpPr>
        <p:graphicFrame>
          <p:nvGraphicFramePr>
            <p:cNvPr id="15" name="物件 14"/>
            <p:cNvGraphicFramePr>
              <a:graphicFrameLocks noChangeAspect="1"/>
            </p:cNvGraphicFramePr>
            <p:nvPr/>
          </p:nvGraphicFramePr>
          <p:xfrm>
            <a:off x="3411871" y="3145532"/>
            <a:ext cx="1160129" cy="360040"/>
          </p:xfrm>
          <a:graphic>
            <a:graphicData uri="http://schemas.openxmlformats.org/presentationml/2006/ole">
              <p:oleObj spid="_x0000_s32774" name="方程式" r:id="rId7" imgW="736560" imgH="228600" progId="Equation.3">
                <p:embed/>
              </p:oleObj>
            </a:graphicData>
          </a:graphic>
        </p:graphicFrame>
        <p:sp>
          <p:nvSpPr>
            <p:cNvPr id="16" name="文字方塊 15"/>
            <p:cNvSpPr txBox="1"/>
            <p:nvPr/>
          </p:nvSpPr>
          <p:spPr>
            <a:xfrm>
              <a:off x="2123728" y="3136240"/>
              <a:ext cx="1338828" cy="369332"/>
            </a:xfrm>
            <a:prstGeom prst="rect">
              <a:avLst/>
            </a:prstGeom>
            <a:noFill/>
          </p:spPr>
          <p:txBody>
            <a:bodyPr wrap="none" rtlCol="0">
              <a:spAutoFit/>
            </a:bodyPr>
            <a:lstStyle/>
            <a:p>
              <a:r>
                <a:rPr lang="zh-TW" altLang="en-US" dirty="0" smtClean="0">
                  <a:solidFill>
                    <a:schemeClr val="bg1"/>
                  </a:solidFill>
                </a:rPr>
                <a:t>切向相速：</a:t>
              </a:r>
              <a:endParaRPr lang="zh-TW" altLang="en-US" dirty="0">
                <a:solidFill>
                  <a:schemeClr val="bg1"/>
                </a:solidFill>
              </a:endParaRPr>
            </a:p>
          </p:txBody>
        </p:sp>
      </p:grpSp>
      <p:sp>
        <p:nvSpPr>
          <p:cNvPr id="18" name="文字方塊 17"/>
          <p:cNvSpPr txBox="1"/>
          <p:nvPr/>
        </p:nvSpPr>
        <p:spPr>
          <a:xfrm>
            <a:off x="0" y="4801716"/>
            <a:ext cx="3736920" cy="369332"/>
          </a:xfrm>
          <a:prstGeom prst="rect">
            <a:avLst/>
          </a:prstGeom>
          <a:noFill/>
        </p:spPr>
        <p:txBody>
          <a:bodyPr wrap="none" rtlCol="0">
            <a:spAutoFit/>
          </a:bodyPr>
          <a:lstStyle/>
          <a:p>
            <a:r>
              <a:rPr lang="zh-TW" altLang="en-US" dirty="0" smtClean="0">
                <a:solidFill>
                  <a:schemeClr val="bg1"/>
                </a:solidFill>
              </a:rPr>
              <a:t>徑向波長：</a:t>
            </a:r>
            <a:r>
              <a:rPr lang="en-US" altLang="zh-TW" dirty="0" smtClean="0">
                <a:solidFill>
                  <a:schemeClr val="bg1"/>
                </a:solidFill>
              </a:rPr>
              <a:t>30km  </a:t>
            </a:r>
            <a:r>
              <a:rPr lang="zh-TW" altLang="en-US" dirty="0" smtClean="0">
                <a:solidFill>
                  <a:schemeClr val="bg1"/>
                </a:solidFill>
              </a:rPr>
              <a:t>垂直波長：</a:t>
            </a:r>
            <a:r>
              <a:rPr lang="en-US" altLang="zh-TW" dirty="0" smtClean="0">
                <a:solidFill>
                  <a:schemeClr val="bg1"/>
                </a:solidFill>
              </a:rPr>
              <a:t>10km</a:t>
            </a:r>
            <a:endParaRPr lang="zh-TW" altLang="en-US" dirty="0">
              <a:solidFill>
                <a:schemeClr val="bg1"/>
              </a:solidFill>
            </a:endParaRPr>
          </a:p>
        </p:txBody>
      </p:sp>
      <p:sp>
        <p:nvSpPr>
          <p:cNvPr id="19" name="文字方塊 18"/>
          <p:cNvSpPr txBox="1"/>
          <p:nvPr/>
        </p:nvSpPr>
        <p:spPr>
          <a:xfrm>
            <a:off x="8200" y="5152464"/>
            <a:ext cx="5307863" cy="369332"/>
          </a:xfrm>
          <a:prstGeom prst="rect">
            <a:avLst/>
          </a:prstGeom>
          <a:noFill/>
        </p:spPr>
        <p:txBody>
          <a:bodyPr wrap="none" rtlCol="0">
            <a:spAutoFit/>
          </a:bodyPr>
          <a:lstStyle/>
          <a:p>
            <a:r>
              <a:rPr lang="zh-TW" altLang="en-US" dirty="0" smtClean="0">
                <a:solidFill>
                  <a:schemeClr val="bg1"/>
                </a:solidFill>
              </a:rPr>
              <a:t>徑向波數</a:t>
            </a:r>
            <a:r>
              <a:rPr lang="en-US" altLang="zh-TW" dirty="0" smtClean="0">
                <a:solidFill>
                  <a:schemeClr val="bg1"/>
                </a:solidFill>
              </a:rPr>
              <a:t>(k)=2.1*10</a:t>
            </a:r>
            <a:r>
              <a:rPr lang="en-US" altLang="zh-TW" baseline="30000" dirty="0" smtClean="0">
                <a:solidFill>
                  <a:schemeClr val="bg1"/>
                </a:solidFill>
              </a:rPr>
              <a:t>-4</a:t>
            </a:r>
            <a:r>
              <a:rPr lang="en-US" altLang="zh-TW" dirty="0" smtClean="0">
                <a:solidFill>
                  <a:schemeClr val="bg1"/>
                </a:solidFill>
              </a:rPr>
              <a:t>m</a:t>
            </a:r>
            <a:r>
              <a:rPr lang="en-US" altLang="zh-TW" baseline="30000" dirty="0" smtClean="0">
                <a:solidFill>
                  <a:schemeClr val="bg1"/>
                </a:solidFill>
              </a:rPr>
              <a:t>-1</a:t>
            </a:r>
            <a:r>
              <a:rPr lang="en-US" altLang="zh-TW" dirty="0" smtClean="0">
                <a:solidFill>
                  <a:schemeClr val="bg1"/>
                </a:solidFill>
              </a:rPr>
              <a:t>  </a:t>
            </a:r>
            <a:r>
              <a:rPr lang="zh-TW" altLang="en-US" dirty="0" smtClean="0">
                <a:solidFill>
                  <a:schemeClr val="bg1"/>
                </a:solidFill>
              </a:rPr>
              <a:t>垂直波數</a:t>
            </a:r>
            <a:r>
              <a:rPr lang="en-US" altLang="zh-TW" dirty="0" smtClean="0">
                <a:solidFill>
                  <a:schemeClr val="bg1"/>
                </a:solidFill>
              </a:rPr>
              <a:t>(m)=6.3*10</a:t>
            </a:r>
            <a:r>
              <a:rPr lang="en-US" altLang="zh-TW" baseline="30000" dirty="0" smtClean="0">
                <a:solidFill>
                  <a:schemeClr val="bg1"/>
                </a:solidFill>
              </a:rPr>
              <a:t>-4</a:t>
            </a:r>
            <a:r>
              <a:rPr lang="en-US" altLang="zh-TW" dirty="0" smtClean="0">
                <a:solidFill>
                  <a:schemeClr val="bg1"/>
                </a:solidFill>
              </a:rPr>
              <a:t>m</a:t>
            </a:r>
            <a:r>
              <a:rPr lang="en-US" altLang="zh-TW" baseline="30000" dirty="0" smtClean="0">
                <a:solidFill>
                  <a:schemeClr val="bg1"/>
                </a:solidFill>
              </a:rPr>
              <a:t>-1</a:t>
            </a:r>
            <a:endParaRPr lang="zh-TW" altLang="en-US" baseline="30000" dirty="0">
              <a:solidFill>
                <a:schemeClr val="bg1"/>
              </a:solidFill>
            </a:endParaRPr>
          </a:p>
        </p:txBody>
      </p:sp>
      <p:graphicFrame>
        <p:nvGraphicFramePr>
          <p:cNvPr id="21" name="物件 20"/>
          <p:cNvGraphicFramePr>
            <a:graphicFrameLocks noChangeAspect="1"/>
          </p:cNvGraphicFramePr>
          <p:nvPr/>
        </p:nvGraphicFramePr>
        <p:xfrm>
          <a:off x="5220072" y="4801716"/>
          <a:ext cx="1428159" cy="504056"/>
        </p:xfrm>
        <a:graphic>
          <a:graphicData uri="http://schemas.openxmlformats.org/presentationml/2006/ole">
            <p:oleObj spid="_x0000_s32775" name="方程式" r:id="rId8" imgW="863280" imgH="304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30400"/>
            <a:ext cx="8229600" cy="952500"/>
          </a:xfrm>
        </p:spPr>
        <p:txBody>
          <a:bodyPr>
            <a:normAutofit/>
          </a:bodyPr>
          <a:lstStyle/>
          <a:p>
            <a:r>
              <a:rPr lang="en-US" altLang="zh-TW" dirty="0" smtClean="0">
                <a:solidFill>
                  <a:srgbClr val="FFFF00"/>
                </a:solidFill>
              </a:rPr>
              <a:t>VRWs</a:t>
            </a:r>
            <a:r>
              <a:rPr lang="zh-TW" altLang="en-US" dirty="0" smtClean="0">
                <a:solidFill>
                  <a:srgbClr val="FFFF00"/>
                </a:solidFill>
              </a:rPr>
              <a:t>停滯點對</a:t>
            </a:r>
            <a:r>
              <a:rPr lang="en-US" altLang="zh-TW" dirty="0" smtClean="0">
                <a:solidFill>
                  <a:srgbClr val="FFFF00"/>
                </a:solidFill>
              </a:rPr>
              <a:t>SEF</a:t>
            </a:r>
            <a:r>
              <a:rPr lang="zh-TW" altLang="en-US" dirty="0" smtClean="0">
                <a:solidFill>
                  <a:srgbClr val="FFFF00"/>
                </a:solidFill>
              </a:rPr>
              <a:t>之影響</a:t>
            </a:r>
            <a:endParaRPr lang="zh-TW" altLang="en-US" dirty="0">
              <a:solidFill>
                <a:srgbClr val="FFFF00"/>
              </a:solidFill>
            </a:endParaRPr>
          </a:p>
        </p:txBody>
      </p:sp>
      <p:sp>
        <p:nvSpPr>
          <p:cNvPr id="5" name="內容版面配置區 4"/>
          <p:cNvSpPr>
            <a:spLocks noGrp="1"/>
          </p:cNvSpPr>
          <p:nvPr>
            <p:ph idx="1"/>
          </p:nvPr>
        </p:nvSpPr>
        <p:spPr/>
        <p:txBody>
          <a:bodyPr/>
          <a:lstStyle/>
          <a:p>
            <a:r>
              <a:rPr lang="zh-TW" altLang="en-US" dirty="0" smtClean="0">
                <a:solidFill>
                  <a:schemeClr val="bg1"/>
                </a:solidFill>
              </a:rPr>
              <a:t>徑向群速：將頻率方程式對徑向波數微分</a:t>
            </a:r>
            <a:endParaRPr lang="en-US" altLang="zh-TW" dirty="0" smtClean="0">
              <a:solidFill>
                <a:schemeClr val="bg1"/>
              </a:solidFill>
            </a:endParaRPr>
          </a:p>
          <a:p>
            <a:endParaRPr lang="en-US" altLang="zh-TW" dirty="0" smtClean="0">
              <a:solidFill>
                <a:schemeClr val="bg1"/>
              </a:solidFill>
            </a:endParaRPr>
          </a:p>
          <a:p>
            <a:endParaRPr lang="en-US" altLang="zh-TW" dirty="0" smtClean="0">
              <a:solidFill>
                <a:schemeClr val="bg1"/>
              </a:solidFill>
            </a:endParaRPr>
          </a:p>
          <a:p>
            <a:r>
              <a:rPr lang="zh-TW" altLang="en-US" dirty="0" smtClean="0">
                <a:solidFill>
                  <a:schemeClr val="bg1"/>
                </a:solidFill>
              </a:rPr>
              <a:t>當</a:t>
            </a:r>
            <a:r>
              <a:rPr lang="en-US" altLang="zh-TW" dirty="0" smtClean="0">
                <a:solidFill>
                  <a:schemeClr val="bg1"/>
                </a:solidFill>
              </a:rPr>
              <a:t>VRWs</a:t>
            </a:r>
            <a:r>
              <a:rPr lang="zh-TW" altLang="en-US" dirty="0" smtClean="0">
                <a:solidFill>
                  <a:schemeClr val="bg1"/>
                </a:solidFill>
              </a:rPr>
              <a:t>徑向向外傳遞時，徑向波數也會變大，當</a:t>
            </a:r>
            <a:r>
              <a:rPr lang="en-US" altLang="zh-TW" dirty="0" smtClean="0">
                <a:solidFill>
                  <a:schemeClr val="bg1"/>
                </a:solidFill>
              </a:rPr>
              <a:t>k</a:t>
            </a:r>
            <a:r>
              <a:rPr lang="zh-TW" altLang="en-US" dirty="0" smtClean="0">
                <a:solidFill>
                  <a:schemeClr val="bg1"/>
                </a:solidFill>
              </a:rPr>
              <a:t>大到某一程度後就會產生停滯現象</a:t>
            </a:r>
            <a:endParaRPr lang="en-US" altLang="zh-TW" dirty="0" smtClean="0">
              <a:solidFill>
                <a:schemeClr val="bg1"/>
              </a:solidFill>
            </a:endParaRPr>
          </a:p>
        </p:txBody>
      </p:sp>
      <p:graphicFrame>
        <p:nvGraphicFramePr>
          <p:cNvPr id="6" name="物件 5"/>
          <p:cNvGraphicFramePr>
            <a:graphicFrameLocks noChangeAspect="1"/>
          </p:cNvGraphicFramePr>
          <p:nvPr/>
        </p:nvGraphicFramePr>
        <p:xfrm>
          <a:off x="1979712" y="1993404"/>
          <a:ext cx="5797489" cy="948680"/>
        </p:xfrm>
        <a:graphic>
          <a:graphicData uri="http://schemas.openxmlformats.org/presentationml/2006/ole">
            <p:oleObj spid="_x0000_s36866" name="方程式" r:id="rId4" imgW="2793960" imgH="457200" progId="Equation.3">
              <p:embed/>
            </p:oleObj>
          </a:graphicData>
        </a:graphic>
      </p:graphicFrame>
      <p:sp>
        <p:nvSpPr>
          <p:cNvPr id="7" name="矩形 6"/>
          <p:cNvSpPr/>
          <p:nvPr/>
        </p:nvSpPr>
        <p:spPr>
          <a:xfrm>
            <a:off x="5436096" y="1993404"/>
            <a:ext cx="144016" cy="432048"/>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427984" y="2497460"/>
            <a:ext cx="360040" cy="432048"/>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0" y="0"/>
            <a:ext cx="9144000" cy="5715000"/>
          </a:xfrm>
          <a:prstGeom prst="rect">
            <a:avLst/>
          </a:prstGeom>
          <a:solidFill>
            <a:schemeClr val="bg1">
              <a:lumMod val="8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6" name="群組 15"/>
          <p:cNvGrpSpPr/>
          <p:nvPr/>
        </p:nvGrpSpPr>
        <p:grpSpPr>
          <a:xfrm>
            <a:off x="2920172" y="193204"/>
            <a:ext cx="3380020" cy="5488258"/>
            <a:chOff x="2920172" y="193204"/>
            <a:chExt cx="3380020" cy="5488258"/>
          </a:xfrm>
        </p:grpSpPr>
        <p:pic>
          <p:nvPicPr>
            <p:cNvPr id="9" name="Picture 2"/>
            <p:cNvPicPr>
              <a:picLocks noChangeAspect="1" noChangeArrowheads="1"/>
            </p:cNvPicPr>
            <p:nvPr/>
          </p:nvPicPr>
          <p:blipFill>
            <a:blip r:embed="rId5" cstate="print"/>
            <a:srcRect/>
            <a:stretch>
              <a:fillRect/>
            </a:stretch>
          </p:blipFill>
          <p:spPr bwMode="auto">
            <a:xfrm>
              <a:off x="3283206" y="193204"/>
              <a:ext cx="3016986" cy="5488258"/>
            </a:xfrm>
            <a:prstGeom prst="rect">
              <a:avLst/>
            </a:prstGeom>
            <a:noFill/>
            <a:ln w="9525">
              <a:noFill/>
              <a:miter lim="800000"/>
              <a:headEnd/>
              <a:tailEnd/>
            </a:ln>
          </p:spPr>
        </p:pic>
        <p:sp>
          <p:nvSpPr>
            <p:cNvPr id="15" name="文字方塊 14"/>
            <p:cNvSpPr txBox="1"/>
            <p:nvPr/>
          </p:nvSpPr>
          <p:spPr>
            <a:xfrm rot="16200000">
              <a:off x="1781399" y="1349395"/>
              <a:ext cx="2646878" cy="369332"/>
            </a:xfrm>
            <a:prstGeom prst="rect">
              <a:avLst/>
            </a:prstGeom>
            <a:solidFill>
              <a:schemeClr val="bg1"/>
            </a:solidFill>
          </p:spPr>
          <p:txBody>
            <a:bodyPr wrap="none" rtlCol="0">
              <a:spAutoFit/>
            </a:bodyPr>
            <a:lstStyle/>
            <a:p>
              <a:r>
                <a:rPr lang="zh-TW" altLang="en-US" dirty="0" smtClean="0"/>
                <a:t>擾動渦度</a:t>
              </a:r>
              <a:r>
                <a:rPr lang="en-US" altLang="zh-TW" dirty="0" smtClean="0"/>
                <a:t>WN1~3@Z=1km</a:t>
              </a:r>
              <a:endParaRPr lang="zh-TW" altLang="en-US" dirty="0"/>
            </a:p>
          </p:txBody>
        </p:sp>
      </p:grpSp>
      <p:sp>
        <p:nvSpPr>
          <p:cNvPr id="10" name="矩形 9"/>
          <p:cNvSpPr/>
          <p:nvPr/>
        </p:nvSpPr>
        <p:spPr>
          <a:xfrm>
            <a:off x="3441759" y="3721596"/>
            <a:ext cx="1440160" cy="432048"/>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441759" y="2065412"/>
            <a:ext cx="1656184" cy="504056"/>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441759" y="769268"/>
            <a:ext cx="1656184" cy="576064"/>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p:cNvCxnSpPr/>
          <p:nvPr/>
        </p:nvCxnSpPr>
        <p:spPr>
          <a:xfrm rot="5400000" flipH="1" flipV="1">
            <a:off x="2389489" y="2640922"/>
            <a:ext cx="4752528" cy="1108"/>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4/3*#ppt_w"/>
                                          </p:val>
                                        </p:tav>
                                        <p:tav tm="100000">
                                          <p:val>
                                            <p:strVal val="#ppt_w"/>
                                          </p:val>
                                        </p:tav>
                                      </p:tavLst>
                                    </p:anim>
                                    <p:anim calcmode="lin" valueType="num">
                                      <p:cBhvr>
                                        <p:cTn id="16" dur="500" fill="hold"/>
                                        <p:tgtEl>
                                          <p:spTgt spid="10"/>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23" presetClass="entr" presetSubtype="28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4/3*#ppt_w"/>
                                          </p:val>
                                        </p:tav>
                                        <p:tav tm="100000">
                                          <p:val>
                                            <p:strVal val="#ppt_w"/>
                                          </p:val>
                                        </p:tav>
                                      </p:tavLst>
                                    </p:anim>
                                    <p:anim calcmode="lin" valueType="num">
                                      <p:cBhvr>
                                        <p:cTn id="21" dur="500" fill="hold"/>
                                        <p:tgtEl>
                                          <p:spTgt spid="11"/>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4/3*#ppt_w"/>
                                          </p:val>
                                        </p:tav>
                                        <p:tav tm="100000">
                                          <p:val>
                                            <p:strVal val="#ppt_w"/>
                                          </p:val>
                                        </p:tav>
                                      </p:tavLst>
                                    </p:anim>
                                    <p:anim calcmode="lin" valueType="num">
                                      <p:cBhvr>
                                        <p:cTn id="26" dur="500" fill="hold"/>
                                        <p:tgtEl>
                                          <p:spTgt spid="12"/>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風切之影響</a:t>
            </a:r>
            <a:endParaRPr lang="zh-TW" altLang="en-US" b="1" dirty="0">
              <a:solidFill>
                <a:srgbClr val="FFFF00"/>
              </a:solidFill>
            </a:endParaRPr>
          </a:p>
        </p:txBody>
      </p:sp>
      <p:sp>
        <p:nvSpPr>
          <p:cNvPr id="4" name="內容版面配置區 3"/>
          <p:cNvSpPr>
            <a:spLocks noGrp="1"/>
          </p:cNvSpPr>
          <p:nvPr>
            <p:ph sz="half" idx="2"/>
          </p:nvPr>
        </p:nvSpPr>
        <p:spPr>
          <a:xfrm>
            <a:off x="4648200" y="1111250"/>
            <a:ext cx="4038600" cy="4266530"/>
          </a:xfrm>
        </p:spPr>
        <p:txBody>
          <a:bodyPr/>
          <a:lstStyle/>
          <a:p>
            <a:r>
              <a:rPr lang="zh-TW" altLang="en-US" dirty="0" smtClean="0">
                <a:solidFill>
                  <a:schemeClr val="bg1"/>
                </a:solidFill>
              </a:rPr>
              <a:t>由於眼牆外風速不同所造成的風切，使與對流耦合的渦度帶被往切向上拉伸而變窄</a:t>
            </a:r>
            <a:endParaRPr lang="en-US" altLang="zh-TW" dirty="0" smtClean="0">
              <a:solidFill>
                <a:schemeClr val="bg1"/>
              </a:solidFill>
            </a:endParaRPr>
          </a:p>
          <a:p>
            <a:endParaRPr lang="en-US" altLang="zh-TW" dirty="0" smtClean="0">
              <a:solidFill>
                <a:schemeClr val="bg1"/>
              </a:solidFill>
            </a:endParaRPr>
          </a:p>
          <a:p>
            <a:r>
              <a:rPr lang="zh-TW" altLang="en-US" dirty="0" smtClean="0">
                <a:solidFill>
                  <a:schemeClr val="bg1"/>
                </a:solidFill>
              </a:rPr>
              <a:t>使得與內雨帶相關的上升氣流分佈更接近同心圓</a:t>
            </a:r>
            <a:endParaRPr lang="zh-TW" altLang="en-US" dirty="0">
              <a:solidFill>
                <a:schemeClr val="bg1"/>
              </a:solidFill>
            </a:endParaRPr>
          </a:p>
        </p:txBody>
      </p:sp>
      <p:pic>
        <p:nvPicPr>
          <p:cNvPr id="5" name="Picture 3"/>
          <p:cNvPicPr>
            <a:picLocks noGrp="1" noChangeAspect="1" noChangeArrowheads="1"/>
          </p:cNvPicPr>
          <p:nvPr>
            <p:ph sz="half" idx="1"/>
          </p:nvPr>
        </p:nvPicPr>
        <p:blipFill>
          <a:blip r:embed="rId3" cstate="print"/>
          <a:srcRect/>
          <a:stretch>
            <a:fillRect/>
          </a:stretch>
        </p:blipFill>
        <p:spPr bwMode="auto">
          <a:xfrm>
            <a:off x="827584" y="1044214"/>
            <a:ext cx="3121394" cy="4621598"/>
          </a:xfrm>
          <a:prstGeom prst="rect">
            <a:avLst/>
          </a:prstGeom>
          <a:noFill/>
          <a:ln w="9525">
            <a:noFill/>
            <a:miter lim="800000"/>
            <a:headEnd/>
            <a:tailEnd/>
          </a:ln>
        </p:spPr>
      </p:pic>
      <p:sp>
        <p:nvSpPr>
          <p:cNvPr id="6" name="文字方塊 5"/>
          <p:cNvSpPr txBox="1"/>
          <p:nvPr/>
        </p:nvSpPr>
        <p:spPr>
          <a:xfrm>
            <a:off x="179512" y="409228"/>
            <a:ext cx="3066865" cy="646331"/>
          </a:xfrm>
          <a:prstGeom prst="rect">
            <a:avLst/>
          </a:prstGeom>
          <a:noFill/>
        </p:spPr>
        <p:txBody>
          <a:bodyPr wrap="none" rtlCol="0">
            <a:spAutoFit/>
          </a:bodyPr>
          <a:lstStyle/>
          <a:p>
            <a:r>
              <a:rPr lang="zh-TW" altLang="en-US" dirty="0" smtClean="0">
                <a:solidFill>
                  <a:schemeClr val="bg1"/>
                </a:solidFill>
              </a:rPr>
              <a:t>平均切線風</a:t>
            </a:r>
            <a:r>
              <a:rPr lang="en-US" altLang="zh-TW" dirty="0" smtClean="0">
                <a:solidFill>
                  <a:schemeClr val="bg1"/>
                </a:solidFill>
              </a:rPr>
              <a:t>@Z=1km</a:t>
            </a:r>
            <a:r>
              <a:rPr lang="zh-TW" altLang="en-US" dirty="0" smtClean="0">
                <a:solidFill>
                  <a:schemeClr val="bg1"/>
                </a:solidFill>
              </a:rPr>
              <a:t> </a:t>
            </a:r>
            <a:endParaRPr lang="en-US" altLang="zh-TW" dirty="0" smtClean="0">
              <a:solidFill>
                <a:schemeClr val="bg1"/>
              </a:solidFill>
            </a:endParaRPr>
          </a:p>
          <a:p>
            <a:r>
              <a:rPr lang="zh-TW" altLang="en-US" dirty="0" smtClean="0">
                <a:solidFill>
                  <a:schemeClr val="bg1"/>
                </a:solidFill>
              </a:rPr>
              <a:t>平均垂直速度</a:t>
            </a:r>
            <a:r>
              <a:rPr lang="en-US" altLang="zh-TW" dirty="0" smtClean="0">
                <a:solidFill>
                  <a:schemeClr val="bg1"/>
                </a:solidFill>
              </a:rPr>
              <a:t>(CNT)@Z=5km</a:t>
            </a:r>
            <a:endParaRPr lang="zh-TW" altLang="en-US" dirty="0">
              <a:solidFill>
                <a:schemeClr val="bg1"/>
              </a:solidFill>
            </a:endParaRPr>
          </a:p>
        </p:txBody>
      </p:sp>
      <p:cxnSp>
        <p:nvCxnSpPr>
          <p:cNvPr id="8" name="直線接點 7"/>
          <p:cNvCxnSpPr/>
          <p:nvPr/>
        </p:nvCxnSpPr>
        <p:spPr>
          <a:xfrm rot="16200000" flipV="1">
            <a:off x="-88709" y="2982036"/>
            <a:ext cx="3903259" cy="1501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16200000" flipV="1">
            <a:off x="-407021" y="3005876"/>
            <a:ext cx="3903259" cy="1501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rot="16200000" flipV="1">
            <a:off x="1763689" y="3145532"/>
            <a:ext cx="2232248" cy="21602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rot="5400000" flipH="1" flipV="1">
            <a:off x="1187624" y="3289548"/>
            <a:ext cx="2232248"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zh-TW" altLang="en-US" b="1" dirty="0" smtClean="0">
                <a:solidFill>
                  <a:srgbClr val="FFFF00"/>
                </a:solidFill>
              </a:rPr>
              <a:t>內雨帶軸對稱化造成之二次環流</a:t>
            </a:r>
            <a:endParaRPr lang="zh-TW" altLang="en-US" b="1" dirty="0">
              <a:solidFill>
                <a:srgbClr val="FFFF00"/>
              </a:solidFill>
            </a:endParaRPr>
          </a:p>
        </p:txBody>
      </p:sp>
      <p:pic>
        <p:nvPicPr>
          <p:cNvPr id="34818" name="Picture 2"/>
          <p:cNvPicPr>
            <a:picLocks noGrp="1" noChangeAspect="1" noChangeArrowheads="1"/>
          </p:cNvPicPr>
          <p:nvPr>
            <p:ph idx="1"/>
          </p:nvPr>
        </p:nvPicPr>
        <p:blipFill>
          <a:blip r:embed="rId3" cstate="print"/>
          <a:stretch>
            <a:fillRect/>
          </a:stretch>
        </p:blipFill>
        <p:spPr bwMode="auto">
          <a:xfrm>
            <a:off x="179512" y="1142306"/>
            <a:ext cx="4608512" cy="4572694"/>
          </a:xfrm>
          <a:prstGeom prst="rect">
            <a:avLst/>
          </a:prstGeom>
          <a:noFill/>
          <a:ln w="9525">
            <a:noFill/>
            <a:miter lim="800000"/>
            <a:headEnd/>
            <a:tailEnd/>
          </a:ln>
        </p:spPr>
      </p:pic>
      <p:sp>
        <p:nvSpPr>
          <p:cNvPr id="7" name="文字方塊 6"/>
          <p:cNvSpPr txBox="1"/>
          <p:nvPr/>
        </p:nvSpPr>
        <p:spPr>
          <a:xfrm>
            <a:off x="2627784" y="1201316"/>
            <a:ext cx="2031325" cy="646331"/>
          </a:xfrm>
          <a:prstGeom prst="rect">
            <a:avLst/>
          </a:prstGeom>
          <a:noFill/>
        </p:spPr>
        <p:txBody>
          <a:bodyPr wrap="none" rtlCol="0">
            <a:spAutoFit/>
          </a:bodyPr>
          <a:lstStyle/>
          <a:p>
            <a:r>
              <a:rPr lang="en-US" altLang="zh-TW" dirty="0" smtClean="0"/>
              <a:t>T124-T100</a:t>
            </a:r>
          </a:p>
          <a:p>
            <a:r>
              <a:rPr lang="zh-TW" altLang="en-US" dirty="0" smtClean="0"/>
              <a:t>平均切線風速變化</a:t>
            </a:r>
            <a:endParaRPr lang="en-US" altLang="zh-TW" dirty="0" smtClean="0"/>
          </a:p>
        </p:txBody>
      </p:sp>
      <p:sp>
        <p:nvSpPr>
          <p:cNvPr id="8" name="矩形 7"/>
          <p:cNvSpPr/>
          <p:nvPr/>
        </p:nvSpPr>
        <p:spPr>
          <a:xfrm>
            <a:off x="683568" y="1129308"/>
            <a:ext cx="1224136" cy="4320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內容版面配置區 3"/>
          <p:cNvSpPr txBox="1">
            <a:spLocks/>
          </p:cNvSpPr>
          <p:nvPr/>
        </p:nvSpPr>
        <p:spPr>
          <a:xfrm>
            <a:off x="4781872" y="1111250"/>
            <a:ext cx="4038600" cy="4266530"/>
          </a:xfrm>
          <a:prstGeom prst="rect">
            <a:avLst/>
          </a:prstGeom>
        </p:spPr>
        <p:txBody>
          <a:bodyPr/>
          <a:lstStyle/>
          <a:p>
            <a:pPr marL="342900" lvl="0" indent="-342900">
              <a:spcBef>
                <a:spcPct val="20000"/>
              </a:spcBef>
              <a:buFont typeface="Arial" pitchFamily="34" charset="0"/>
              <a:buChar char="•"/>
            </a:pPr>
            <a:r>
              <a:rPr lang="zh-TW" altLang="en-US" sz="2600" dirty="0" smtClean="0">
                <a:solidFill>
                  <a:schemeClr val="bg1"/>
                </a:solidFill>
              </a:rPr>
              <a:t>整個對流層中眼牆附近切線風速增加</a:t>
            </a:r>
            <a:endParaRPr lang="en-US" altLang="zh-TW" sz="2600" dirty="0" smtClean="0">
              <a:solidFill>
                <a:schemeClr val="bg1"/>
              </a:solidFill>
            </a:endParaRPr>
          </a:p>
          <a:p>
            <a:pPr marL="342900" lvl="0" indent="-342900">
              <a:spcBef>
                <a:spcPct val="20000"/>
              </a:spcBef>
              <a:buFont typeface="Arial" pitchFamily="34" charset="0"/>
              <a:buChar char="•"/>
            </a:pPr>
            <a:r>
              <a:rPr lang="zh-TW" altLang="en-US" sz="2600" dirty="0" smtClean="0">
                <a:solidFill>
                  <a:schemeClr val="bg1"/>
                </a:solidFill>
              </a:rPr>
              <a:t>風眼中風速由於混合現象而增加</a:t>
            </a:r>
            <a:endParaRPr lang="en-US" altLang="zh-TW" sz="2600" dirty="0" smtClean="0">
              <a:solidFill>
                <a:schemeClr val="bg1"/>
              </a:solidFill>
            </a:endParaRPr>
          </a:p>
          <a:p>
            <a:pPr marL="342900" lvl="0" indent="-342900">
              <a:spcBef>
                <a:spcPct val="20000"/>
              </a:spcBef>
              <a:buFont typeface="Arial" pitchFamily="34" charset="0"/>
              <a:buChar char="•"/>
            </a:pPr>
            <a:r>
              <a:rPr lang="zh-TW" altLang="en-US" sz="2600" dirty="0" smtClean="0">
                <a:solidFill>
                  <a:schemeClr val="bg1"/>
                </a:solidFill>
              </a:rPr>
              <a:t>停滯點附近風速增加，顯示有</a:t>
            </a:r>
            <a:r>
              <a:rPr lang="en-US" altLang="zh-TW" sz="2600" dirty="0" smtClean="0">
                <a:solidFill>
                  <a:schemeClr val="bg1"/>
                </a:solidFill>
              </a:rPr>
              <a:t>VRWs</a:t>
            </a:r>
            <a:r>
              <a:rPr lang="zh-TW" altLang="en-US" sz="2600" dirty="0" smtClean="0">
                <a:solidFill>
                  <a:schemeClr val="bg1"/>
                </a:solidFill>
              </a:rPr>
              <a:t>之貢獻</a:t>
            </a:r>
            <a:endParaRPr lang="en-US" altLang="zh-TW" sz="2600" dirty="0" smtClean="0">
              <a:solidFill>
                <a:schemeClr val="bg1"/>
              </a:solidFill>
            </a:endParaRPr>
          </a:p>
          <a:p>
            <a:pPr marL="342900" lvl="0" indent="-342900">
              <a:spcBef>
                <a:spcPct val="20000"/>
              </a:spcBef>
              <a:buFont typeface="Arial" pitchFamily="34" charset="0"/>
              <a:buChar char="•"/>
            </a:pPr>
            <a:endParaRPr lang="en-US" altLang="zh-TW" sz="3200" dirty="0" smtClean="0">
              <a:solidFill>
                <a:schemeClr val="bg1"/>
              </a:solidFill>
            </a:endParaRPr>
          </a:p>
        </p:txBody>
      </p:sp>
      <p:sp>
        <p:nvSpPr>
          <p:cNvPr id="11" name="矩形 10"/>
          <p:cNvSpPr/>
          <p:nvPr/>
        </p:nvSpPr>
        <p:spPr>
          <a:xfrm>
            <a:off x="1979712" y="4441676"/>
            <a:ext cx="1080120" cy="8640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cene3d>
            <a:camera prst="orthographicFront"/>
            <a:lightRig rig="threePt" dir="t"/>
          </a:scene3d>
          <a:sp3d>
            <a:contourClr>
              <a:schemeClr val="bg1"/>
            </a:contourClr>
          </a:sp3d>
        </p:spPr>
        <p:txBody>
          <a:bodyPr/>
          <a:lstStyle/>
          <a:p>
            <a:r>
              <a:rPr lang="zh-TW" altLang="en-US" b="1" dirty="0" smtClean="0">
                <a:solidFill>
                  <a:srgbClr val="FFFF00"/>
                </a:solidFill>
                <a:latin typeface="微軟正黑體" pitchFamily="34" charset="-120"/>
                <a:ea typeface="微軟正黑體" pitchFamily="34" charset="-120"/>
              </a:rPr>
              <a:t>簡介</a:t>
            </a:r>
            <a:endParaRPr lang="zh-TW" altLang="en-US"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lnSpcReduction="10000"/>
          </a:bodyPr>
          <a:lstStyle/>
          <a:p>
            <a:r>
              <a:rPr lang="zh-TW" altLang="en-US" dirty="0" smtClean="0">
                <a:solidFill>
                  <a:schemeClr val="bg1"/>
                </a:solidFill>
              </a:rPr>
              <a:t>近</a:t>
            </a:r>
            <a:r>
              <a:rPr lang="en-US" altLang="zh-TW" dirty="0" smtClean="0">
                <a:solidFill>
                  <a:schemeClr val="bg1"/>
                </a:solidFill>
              </a:rPr>
              <a:t>30</a:t>
            </a:r>
            <a:r>
              <a:rPr lang="zh-TW" altLang="en-US" dirty="0" smtClean="0">
                <a:solidFill>
                  <a:schemeClr val="bg1"/>
                </a:solidFill>
              </a:rPr>
              <a:t>年來，熱帶氣旋的路徑預報已有長足進步，但對其強度、內部結構改變的預報能力仍有限</a:t>
            </a:r>
            <a:endParaRPr lang="en-US" altLang="zh-TW" dirty="0" smtClean="0">
              <a:solidFill>
                <a:schemeClr val="bg1"/>
              </a:solidFill>
            </a:endParaRPr>
          </a:p>
          <a:p>
            <a:pPr lvl="1"/>
            <a:r>
              <a:rPr lang="zh-TW" altLang="en-US" dirty="0" smtClean="0">
                <a:solidFill>
                  <a:schemeClr val="bg1"/>
                </a:solidFill>
              </a:rPr>
              <a:t>無法表現內部過程、環境場間的交互作用</a:t>
            </a:r>
            <a:endParaRPr lang="en-US" altLang="zh-TW" dirty="0" smtClean="0">
              <a:solidFill>
                <a:schemeClr val="bg1"/>
              </a:solidFill>
            </a:endParaRPr>
          </a:p>
          <a:p>
            <a:r>
              <a:rPr lang="zh-TW" altLang="en-US" dirty="0" smtClean="0">
                <a:solidFill>
                  <a:schemeClr val="bg1"/>
                </a:solidFill>
              </a:rPr>
              <a:t>同心圓眼牆替換過程為熱帶氣旋強度調整過程之一，同時也包含了一些較為複雜的動力過程，目前對其形成機制仍不是很清楚</a:t>
            </a:r>
            <a:endParaRPr lang="en-US" altLang="zh-TW" dirty="0" smtClean="0">
              <a:solidFill>
                <a:schemeClr val="bg1"/>
              </a:solidFill>
            </a:endParaRPr>
          </a:p>
          <a:p>
            <a:endParaRPr lang="en-US" altLang="zh-TW" dirty="0" smtClean="0"/>
          </a:p>
          <a:p>
            <a:endParaRPr lang="en-US" altLang="zh-TW"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內容版面配置區 21"/>
          <p:cNvSpPr>
            <a:spLocks noGrp="1"/>
          </p:cNvSpPr>
          <p:nvPr>
            <p:ph idx="1"/>
          </p:nvPr>
        </p:nvSpPr>
        <p:spPr/>
        <p:txBody>
          <a:bodyPr/>
          <a:lstStyle/>
          <a:p>
            <a:r>
              <a:rPr lang="en-US" altLang="zh-TW" dirty="0" smtClean="0">
                <a:solidFill>
                  <a:schemeClr val="bg1"/>
                </a:solidFill>
              </a:rPr>
              <a:t>AAM</a:t>
            </a:r>
            <a:r>
              <a:rPr lang="zh-TW" altLang="en-US" dirty="0" smtClean="0">
                <a:solidFill>
                  <a:schemeClr val="bg1"/>
                </a:solidFill>
              </a:rPr>
              <a:t>方程：</a:t>
            </a:r>
            <a:endParaRPr lang="en-US" altLang="zh-TW" dirty="0" smtClean="0">
              <a:solidFill>
                <a:schemeClr val="bg1"/>
              </a:solidFill>
            </a:endParaRPr>
          </a:p>
          <a:p>
            <a:r>
              <a:rPr lang="zh-TW" altLang="en-US" dirty="0" smtClean="0">
                <a:solidFill>
                  <a:schemeClr val="bg1"/>
                </a:solidFill>
              </a:rPr>
              <a:t>若假設</a:t>
            </a:r>
            <a:endParaRPr lang="en-US" altLang="zh-TW" dirty="0" smtClean="0">
              <a:solidFill>
                <a:schemeClr val="bg1"/>
              </a:solidFill>
            </a:endParaRPr>
          </a:p>
          <a:p>
            <a:r>
              <a:rPr lang="zh-TW" altLang="en-US" dirty="0" smtClean="0">
                <a:solidFill>
                  <a:schemeClr val="bg1"/>
                </a:solidFill>
              </a:rPr>
              <a:t>則連續方程可改寫為</a:t>
            </a:r>
            <a:endParaRPr lang="en-US" altLang="zh-TW" dirty="0" smtClean="0">
              <a:solidFill>
                <a:schemeClr val="bg1"/>
              </a:solidFill>
            </a:endParaRPr>
          </a:p>
          <a:p>
            <a:r>
              <a:rPr lang="zh-TW" altLang="en-US" dirty="0" smtClean="0">
                <a:solidFill>
                  <a:schemeClr val="bg1"/>
                </a:solidFill>
              </a:rPr>
              <a:t>結合兩式，並將其分解為平均場、擾動場再做方位角平均後得：</a:t>
            </a:r>
          </a:p>
          <a:p>
            <a:endParaRPr lang="zh-TW" altLang="en-US" dirty="0">
              <a:solidFill>
                <a:schemeClr val="bg1"/>
              </a:solidFill>
            </a:endParaRPr>
          </a:p>
        </p:txBody>
      </p:sp>
      <p:sp>
        <p:nvSpPr>
          <p:cNvPr id="5" name="標題 4"/>
          <p:cNvSpPr>
            <a:spLocks noGrp="1"/>
          </p:cNvSpPr>
          <p:nvPr>
            <p:ph type="title"/>
          </p:nvPr>
        </p:nvSpPr>
        <p:spPr/>
        <p:txBody>
          <a:bodyPr/>
          <a:lstStyle/>
          <a:p>
            <a:r>
              <a:rPr lang="zh-TW" altLang="en-US" b="1" dirty="0" smtClean="0">
                <a:solidFill>
                  <a:srgbClr val="FFFF00"/>
                </a:solidFill>
              </a:rPr>
              <a:t>絕對角動量收支分析</a:t>
            </a:r>
            <a:endParaRPr lang="zh-TW" altLang="en-US" b="1" dirty="0">
              <a:solidFill>
                <a:srgbClr val="FFFF00"/>
              </a:solidFill>
            </a:endParaRPr>
          </a:p>
        </p:txBody>
      </p:sp>
      <p:graphicFrame>
        <p:nvGraphicFramePr>
          <p:cNvPr id="4" name="物件 3"/>
          <p:cNvGraphicFramePr>
            <a:graphicFrameLocks noChangeAspect="1"/>
          </p:cNvGraphicFramePr>
          <p:nvPr/>
        </p:nvGraphicFramePr>
        <p:xfrm>
          <a:off x="2915816" y="1345332"/>
          <a:ext cx="4811713" cy="647700"/>
        </p:xfrm>
        <a:graphic>
          <a:graphicData uri="http://schemas.openxmlformats.org/presentationml/2006/ole">
            <p:oleObj spid="_x0000_s53250" name="方程式" r:id="rId4" imgW="3111480" imgH="419040" progId="Equation.3">
              <p:embed/>
            </p:oleObj>
          </a:graphicData>
        </a:graphic>
      </p:graphicFrame>
      <p:graphicFrame>
        <p:nvGraphicFramePr>
          <p:cNvPr id="6" name="物件 5"/>
          <p:cNvGraphicFramePr>
            <a:graphicFrameLocks noChangeAspect="1"/>
          </p:cNvGraphicFramePr>
          <p:nvPr/>
        </p:nvGraphicFramePr>
        <p:xfrm>
          <a:off x="2195736" y="2065412"/>
          <a:ext cx="1174750" cy="352425"/>
        </p:xfrm>
        <a:graphic>
          <a:graphicData uri="http://schemas.openxmlformats.org/presentationml/2006/ole">
            <p:oleObj spid="_x0000_s53251" name="方程式" r:id="rId5" imgW="761760" imgH="228600" progId="Equation.3">
              <p:embed/>
            </p:oleObj>
          </a:graphicData>
        </a:graphic>
      </p:graphicFrame>
      <p:graphicFrame>
        <p:nvGraphicFramePr>
          <p:cNvPr id="7" name="物件 6"/>
          <p:cNvGraphicFramePr>
            <a:graphicFrameLocks noChangeAspect="1"/>
          </p:cNvGraphicFramePr>
          <p:nvPr/>
        </p:nvGraphicFramePr>
        <p:xfrm>
          <a:off x="4716016" y="2497460"/>
          <a:ext cx="2427287" cy="611188"/>
        </p:xfrm>
        <a:graphic>
          <a:graphicData uri="http://schemas.openxmlformats.org/presentationml/2006/ole">
            <p:oleObj spid="_x0000_s53252" name="方程式" r:id="rId6" imgW="1562040" imgH="393480" progId="Equation.3">
              <p:embed/>
            </p:oleObj>
          </a:graphicData>
        </a:graphic>
      </p:graphicFrame>
      <p:graphicFrame>
        <p:nvGraphicFramePr>
          <p:cNvPr id="9" name="物件 8"/>
          <p:cNvGraphicFramePr>
            <a:graphicFrameLocks noChangeAspect="1"/>
          </p:cNvGraphicFramePr>
          <p:nvPr/>
        </p:nvGraphicFramePr>
        <p:xfrm>
          <a:off x="1979712" y="4369668"/>
          <a:ext cx="6094412" cy="727075"/>
        </p:xfrm>
        <a:graphic>
          <a:graphicData uri="http://schemas.openxmlformats.org/presentationml/2006/ole">
            <p:oleObj spid="_x0000_s53253" name="方程式" r:id="rId7" imgW="3936960" imgH="469800" progId="Equation.3">
              <p:embed/>
            </p:oleObj>
          </a:graphicData>
        </a:graphic>
      </p:graphicFrame>
      <p:sp>
        <p:nvSpPr>
          <p:cNvPr id="12" name="矩形 11"/>
          <p:cNvSpPr/>
          <p:nvPr/>
        </p:nvSpPr>
        <p:spPr>
          <a:xfrm>
            <a:off x="2771800" y="4369668"/>
            <a:ext cx="223224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220072" y="4369668"/>
            <a:ext cx="230425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761430" y="5161756"/>
            <a:ext cx="1542410" cy="369332"/>
          </a:xfrm>
          <a:prstGeom prst="rect">
            <a:avLst/>
          </a:prstGeom>
          <a:noFill/>
        </p:spPr>
        <p:txBody>
          <a:bodyPr wrap="none" rtlCol="0">
            <a:spAutoFit/>
          </a:bodyPr>
          <a:lstStyle/>
          <a:p>
            <a:r>
              <a:rPr lang="en-US" altLang="zh-TW" dirty="0" smtClean="0">
                <a:solidFill>
                  <a:schemeClr val="bg1"/>
                </a:solidFill>
              </a:rPr>
              <a:t>(a) Mean Flux</a:t>
            </a:r>
            <a:endParaRPr lang="zh-TW" altLang="en-US" dirty="0">
              <a:solidFill>
                <a:schemeClr val="bg1"/>
              </a:solidFill>
            </a:endParaRPr>
          </a:p>
        </p:txBody>
      </p:sp>
      <p:sp>
        <p:nvSpPr>
          <p:cNvPr id="15" name="文字方塊 14"/>
          <p:cNvSpPr txBox="1"/>
          <p:nvPr/>
        </p:nvSpPr>
        <p:spPr>
          <a:xfrm>
            <a:off x="5209702" y="5166112"/>
            <a:ext cx="1517403" cy="369332"/>
          </a:xfrm>
          <a:prstGeom prst="rect">
            <a:avLst/>
          </a:prstGeom>
          <a:noFill/>
        </p:spPr>
        <p:txBody>
          <a:bodyPr wrap="none" rtlCol="0">
            <a:spAutoFit/>
          </a:bodyPr>
          <a:lstStyle/>
          <a:p>
            <a:r>
              <a:rPr lang="en-US" altLang="zh-TW" dirty="0" smtClean="0">
                <a:solidFill>
                  <a:schemeClr val="bg1"/>
                </a:solidFill>
              </a:rPr>
              <a:t>(b) Eddy Flux</a:t>
            </a:r>
            <a:endParaRPr lang="zh-TW" altLang="en-US" dirty="0">
              <a:solidFill>
                <a:schemeClr val="bg1"/>
              </a:solidFill>
            </a:endParaRPr>
          </a:p>
        </p:txBody>
      </p:sp>
      <p:grpSp>
        <p:nvGrpSpPr>
          <p:cNvPr id="21" name="群組 20"/>
          <p:cNvGrpSpPr/>
          <p:nvPr/>
        </p:nvGrpSpPr>
        <p:grpSpPr>
          <a:xfrm>
            <a:off x="1331640" y="481236"/>
            <a:ext cx="6856173" cy="4941068"/>
            <a:chOff x="9756575" y="337220"/>
            <a:chExt cx="6856173" cy="4941068"/>
          </a:xfrm>
        </p:grpSpPr>
        <p:sp>
          <p:nvSpPr>
            <p:cNvPr id="16" name="文字方塊 15"/>
            <p:cNvSpPr txBox="1"/>
            <p:nvPr/>
          </p:nvSpPr>
          <p:spPr>
            <a:xfrm>
              <a:off x="9756575" y="337220"/>
              <a:ext cx="6852749" cy="369332"/>
            </a:xfrm>
            <a:prstGeom prst="rect">
              <a:avLst/>
            </a:prstGeom>
            <a:solidFill>
              <a:schemeClr val="bg1"/>
            </a:solidFill>
          </p:spPr>
          <p:txBody>
            <a:bodyPr wrap="square" rtlCol="0">
              <a:spAutoFit/>
            </a:bodyPr>
            <a:lstStyle/>
            <a:p>
              <a:r>
                <a:rPr lang="en-US" altLang="zh-TW" dirty="0" smtClean="0"/>
                <a:t>T=100-124hr (Averaged)</a:t>
              </a:r>
              <a:endParaRPr lang="zh-TW" altLang="en-US" dirty="0"/>
            </a:p>
          </p:txBody>
        </p:sp>
        <p:pic>
          <p:nvPicPr>
            <p:cNvPr id="20" name="Picture 2"/>
            <p:cNvPicPr>
              <a:picLocks noChangeAspect="1" noChangeArrowheads="1"/>
            </p:cNvPicPr>
            <p:nvPr/>
          </p:nvPicPr>
          <p:blipFill>
            <a:blip r:embed="rId8" cstate="print"/>
            <a:srcRect/>
            <a:stretch>
              <a:fillRect/>
            </a:stretch>
          </p:blipFill>
          <p:spPr bwMode="auto">
            <a:xfrm>
              <a:off x="9756576" y="697260"/>
              <a:ext cx="6856172" cy="4581028"/>
            </a:xfrm>
            <a:prstGeom prst="rect">
              <a:avLst/>
            </a:prstGeom>
            <a:noFill/>
            <a:ln w="9525">
              <a:noFill/>
              <a:miter lim="800000"/>
              <a:headEnd/>
              <a:tailEnd/>
            </a:ln>
          </p:spPr>
        </p:pic>
      </p:grpSp>
      <p:cxnSp>
        <p:nvCxnSpPr>
          <p:cNvPr id="25" name="直線單箭頭接點 24"/>
          <p:cNvCxnSpPr/>
          <p:nvPr/>
        </p:nvCxnSpPr>
        <p:spPr>
          <a:xfrm rot="10800000">
            <a:off x="2699792" y="4945732"/>
            <a:ext cx="1872208" cy="1588"/>
          </a:xfrm>
          <a:prstGeom prst="straightConnector1">
            <a:avLst/>
          </a:prstGeom>
          <a:ln w="25400">
            <a:solidFill>
              <a:srgbClr val="1307FF"/>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rot="5400000" flipH="1" flipV="1">
            <a:off x="1790514" y="3334730"/>
            <a:ext cx="1882180" cy="495672"/>
          </a:xfrm>
          <a:prstGeom prst="straightConnector1">
            <a:avLst/>
          </a:prstGeom>
          <a:ln w="25400">
            <a:solidFill>
              <a:srgbClr val="1307FF"/>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V="1">
            <a:off x="3131840" y="1561356"/>
            <a:ext cx="1512168" cy="9972"/>
          </a:xfrm>
          <a:prstGeom prst="straightConnector1">
            <a:avLst/>
          </a:prstGeom>
          <a:ln w="25400">
            <a:solidFill>
              <a:srgbClr val="1307FF"/>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220072" y="3793604"/>
            <a:ext cx="864096" cy="12241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6372200" y="4225652"/>
            <a:ext cx="720080" cy="720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單箭頭接點 32"/>
          <p:cNvCxnSpPr/>
          <p:nvPr/>
        </p:nvCxnSpPr>
        <p:spPr>
          <a:xfrm>
            <a:off x="2475384" y="4657700"/>
            <a:ext cx="1304528" cy="1588"/>
          </a:xfrm>
          <a:prstGeom prst="straightConnector1">
            <a:avLst/>
          </a:prstGeom>
          <a:ln w="25400">
            <a:solidFill>
              <a:srgbClr val="1307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a:t>
            </a:r>
            <a:endParaRPr lang="zh-TW" altLang="en-US" b="1" dirty="0">
              <a:solidFill>
                <a:srgbClr val="FFFF00"/>
              </a:solidFill>
            </a:endParaRPr>
          </a:p>
        </p:txBody>
      </p:sp>
      <p:sp>
        <p:nvSpPr>
          <p:cNvPr id="3" name="內容版面配置區 2"/>
          <p:cNvSpPr>
            <a:spLocks noGrp="1"/>
          </p:cNvSpPr>
          <p:nvPr>
            <p:ph idx="1"/>
          </p:nvPr>
        </p:nvSpPr>
        <p:spPr/>
        <p:txBody>
          <a:bodyPr>
            <a:normAutofit fontScale="92500"/>
          </a:bodyPr>
          <a:lstStyle/>
          <a:p>
            <a:r>
              <a:rPr lang="zh-TW" altLang="en-US" dirty="0" smtClean="0">
                <a:solidFill>
                  <a:schemeClr val="bg1"/>
                </a:solidFill>
              </a:rPr>
              <a:t>次眼牆形成前，有快速增強過程的出現</a:t>
            </a:r>
            <a:endParaRPr lang="en-US" altLang="zh-TW" dirty="0" smtClean="0">
              <a:solidFill>
                <a:schemeClr val="bg1"/>
              </a:solidFill>
            </a:endParaRPr>
          </a:p>
          <a:p>
            <a:r>
              <a:rPr lang="zh-TW" altLang="en-US" dirty="0" smtClean="0">
                <a:solidFill>
                  <a:schemeClr val="bg1"/>
                </a:solidFill>
              </a:rPr>
              <a:t>在次眼牆形成前期，一結構完整的外雨帶朝向中心移動，外雨帶中出現許多因傾側效應而產生的位渦偶極，進入</a:t>
            </a:r>
            <a:r>
              <a:rPr lang="en-US" altLang="zh-TW" dirty="0" smtClean="0">
                <a:solidFill>
                  <a:schemeClr val="bg1"/>
                </a:solidFill>
              </a:rPr>
              <a:t>β-Skirt</a:t>
            </a:r>
            <a:r>
              <a:rPr lang="zh-TW" altLang="en-US" dirty="0" smtClean="0">
                <a:solidFill>
                  <a:schemeClr val="bg1"/>
                </a:solidFill>
              </a:rPr>
              <a:t>後這些位渦擾動形成了渦度環，進而促進對流發展，生成次眼牆</a:t>
            </a:r>
            <a:endParaRPr lang="en-US" altLang="zh-TW" dirty="0" smtClean="0">
              <a:solidFill>
                <a:schemeClr val="bg1"/>
              </a:solidFill>
            </a:endParaRPr>
          </a:p>
          <a:p>
            <a:r>
              <a:rPr lang="zh-TW" altLang="en-US" dirty="0" smtClean="0">
                <a:solidFill>
                  <a:schemeClr val="bg1"/>
                </a:solidFill>
              </a:rPr>
              <a:t>由</a:t>
            </a:r>
            <a:r>
              <a:rPr lang="en-US" altLang="zh-TW" dirty="0" smtClean="0">
                <a:solidFill>
                  <a:schemeClr val="bg1"/>
                </a:solidFill>
              </a:rPr>
              <a:t>VHTs</a:t>
            </a:r>
            <a:r>
              <a:rPr lang="zh-TW" altLang="en-US" dirty="0" smtClean="0">
                <a:solidFill>
                  <a:schemeClr val="bg1"/>
                </a:solidFill>
              </a:rPr>
              <a:t>及不連續的</a:t>
            </a:r>
            <a:r>
              <a:rPr lang="en-US" altLang="zh-TW" dirty="0" smtClean="0">
                <a:solidFill>
                  <a:schemeClr val="bg1"/>
                </a:solidFill>
              </a:rPr>
              <a:t>VRWs</a:t>
            </a:r>
            <a:r>
              <a:rPr lang="zh-TW" altLang="en-US" dirty="0" smtClean="0">
                <a:solidFill>
                  <a:schemeClr val="bg1"/>
                </a:solidFill>
              </a:rPr>
              <a:t>造成的非對稱混合作用使得風眼中渦度增加</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結論（續）</a:t>
            </a:r>
            <a:endParaRPr lang="zh-TW" altLang="en-US" b="1" dirty="0">
              <a:solidFill>
                <a:srgbClr val="FFFF00"/>
              </a:solidFill>
            </a:endParaRPr>
          </a:p>
        </p:txBody>
      </p:sp>
      <p:sp>
        <p:nvSpPr>
          <p:cNvPr id="3" name="內容版面配置區 2"/>
          <p:cNvSpPr>
            <a:spLocks noGrp="1"/>
          </p:cNvSpPr>
          <p:nvPr>
            <p:ph idx="1"/>
          </p:nvPr>
        </p:nvSpPr>
        <p:spPr/>
        <p:txBody>
          <a:bodyPr>
            <a:normAutofit fontScale="77500" lnSpcReduction="20000"/>
          </a:bodyPr>
          <a:lstStyle/>
          <a:p>
            <a:r>
              <a:rPr lang="zh-TW" altLang="en-US" dirty="0" smtClean="0">
                <a:solidFill>
                  <a:schemeClr val="bg1"/>
                </a:solidFill>
              </a:rPr>
              <a:t>由絕對角動量收支分析檢驗</a:t>
            </a:r>
            <a:r>
              <a:rPr lang="en-US" altLang="zh-TW" dirty="0" smtClean="0">
                <a:solidFill>
                  <a:schemeClr val="bg1"/>
                </a:solidFill>
              </a:rPr>
              <a:t>VRWs</a:t>
            </a:r>
            <a:r>
              <a:rPr lang="zh-TW" altLang="en-US" dirty="0" smtClean="0">
                <a:solidFill>
                  <a:schemeClr val="bg1"/>
                </a:solidFill>
              </a:rPr>
              <a:t>的影響，發現它可以在停滯點處經由下列過程使平均切線風加速：</a:t>
            </a:r>
            <a:endParaRPr lang="en-US" altLang="zh-TW" dirty="0" smtClean="0">
              <a:solidFill>
                <a:schemeClr val="bg1"/>
              </a:solidFill>
            </a:endParaRPr>
          </a:p>
          <a:p>
            <a:pPr lvl="1"/>
            <a:r>
              <a:rPr lang="zh-TW" altLang="en-US" dirty="0" smtClean="0">
                <a:solidFill>
                  <a:schemeClr val="bg1"/>
                </a:solidFill>
              </a:rPr>
              <a:t>波動及平均流場的交互作用</a:t>
            </a:r>
            <a:endParaRPr lang="en-US" altLang="zh-TW" dirty="0" smtClean="0">
              <a:solidFill>
                <a:schemeClr val="bg1"/>
              </a:solidFill>
            </a:endParaRPr>
          </a:p>
          <a:p>
            <a:pPr lvl="1"/>
            <a:r>
              <a:rPr lang="zh-TW" altLang="en-US" dirty="0" smtClean="0">
                <a:solidFill>
                  <a:schemeClr val="bg1"/>
                </a:solidFill>
              </a:rPr>
              <a:t>雨帶造成的平均二次環流</a:t>
            </a:r>
            <a:endParaRPr lang="en-US" altLang="zh-TW" dirty="0" smtClean="0">
              <a:solidFill>
                <a:schemeClr val="bg1"/>
              </a:solidFill>
            </a:endParaRPr>
          </a:p>
          <a:p>
            <a:r>
              <a:rPr lang="zh-TW" altLang="en-US" dirty="0" smtClean="0">
                <a:solidFill>
                  <a:schemeClr val="bg1"/>
                </a:solidFill>
              </a:rPr>
              <a:t>內螺旋雨帶（與對流耦合之</a:t>
            </a:r>
            <a:r>
              <a:rPr lang="en-US" altLang="zh-TW" dirty="0" smtClean="0">
                <a:solidFill>
                  <a:schemeClr val="bg1"/>
                </a:solidFill>
              </a:rPr>
              <a:t>VRWs</a:t>
            </a:r>
            <a:r>
              <a:rPr lang="zh-TW" altLang="en-US" dirty="0" smtClean="0">
                <a:solidFill>
                  <a:schemeClr val="bg1"/>
                </a:solidFill>
              </a:rPr>
              <a:t>）受眼牆外風切影響在切向上變得更為狹長，造成雨帶造成的上升氣流分佈更接近同心圓（更接近對稱結構），進而導致低層輻合現象</a:t>
            </a:r>
            <a:endParaRPr lang="en-US" altLang="zh-TW" dirty="0" smtClean="0">
              <a:solidFill>
                <a:schemeClr val="bg1"/>
              </a:solidFill>
            </a:endParaRPr>
          </a:p>
          <a:p>
            <a:r>
              <a:rPr lang="zh-TW" altLang="en-US" dirty="0" smtClean="0">
                <a:solidFill>
                  <a:schemeClr val="bg1"/>
                </a:solidFill>
              </a:rPr>
              <a:t>以上過程所伴隨之渦度分佈變化，在停滯點附近會加強徑向渦度梯度，並使</a:t>
            </a:r>
            <a:r>
              <a:rPr lang="en-US" altLang="zh-TW" dirty="0" smtClean="0">
                <a:solidFill>
                  <a:schemeClr val="bg1"/>
                </a:solidFill>
              </a:rPr>
              <a:t>β-Skirt</a:t>
            </a:r>
            <a:r>
              <a:rPr lang="zh-TW" altLang="en-US" dirty="0" smtClean="0">
                <a:solidFill>
                  <a:schemeClr val="bg1"/>
                </a:solidFill>
              </a:rPr>
              <a:t>向外延伸，使得</a:t>
            </a:r>
            <a:r>
              <a:rPr lang="en-US" altLang="zh-TW" dirty="0" smtClean="0">
                <a:solidFill>
                  <a:schemeClr val="bg1"/>
                </a:solidFill>
              </a:rPr>
              <a:t>BSA</a:t>
            </a:r>
            <a:r>
              <a:rPr lang="zh-TW" altLang="en-US" dirty="0" smtClean="0">
                <a:solidFill>
                  <a:schemeClr val="bg1"/>
                </a:solidFill>
              </a:rPr>
              <a:t>過程更容易發生</a:t>
            </a:r>
            <a:endParaRPr lang="en-US" altLang="zh-TW" dirty="0" smtClean="0">
              <a:solidFill>
                <a:schemeClr val="bg1"/>
              </a:solidFill>
            </a:endParaRPr>
          </a:p>
          <a:p>
            <a:endParaRPr lang="en-US" altLang="zh-TW"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結論（續）</a:t>
            </a:r>
            <a:endParaRPr lang="zh-TW" altLang="en-US" b="1" dirty="0">
              <a:solidFill>
                <a:srgbClr val="FFFF00"/>
              </a:solidFill>
            </a:endParaRPr>
          </a:p>
        </p:txBody>
      </p:sp>
      <p:sp>
        <p:nvSpPr>
          <p:cNvPr id="3" name="內容版面配置區 2"/>
          <p:cNvSpPr>
            <a:spLocks noGrp="1"/>
          </p:cNvSpPr>
          <p:nvPr>
            <p:ph idx="1"/>
          </p:nvPr>
        </p:nvSpPr>
        <p:spPr/>
        <p:txBody>
          <a:bodyPr>
            <a:normAutofit fontScale="92500" lnSpcReduction="10000"/>
          </a:bodyPr>
          <a:lstStyle/>
          <a:p>
            <a:r>
              <a:rPr lang="zh-TW" altLang="en-US" dirty="0" smtClean="0">
                <a:solidFill>
                  <a:schemeClr val="bg1"/>
                </a:solidFill>
              </a:rPr>
              <a:t>結果顯示</a:t>
            </a:r>
            <a:r>
              <a:rPr lang="en-US" altLang="zh-TW" dirty="0" smtClean="0">
                <a:solidFill>
                  <a:schemeClr val="bg1"/>
                </a:solidFill>
              </a:rPr>
              <a:t>VRWs</a:t>
            </a:r>
            <a:r>
              <a:rPr lang="zh-TW" altLang="en-US" dirty="0" smtClean="0">
                <a:solidFill>
                  <a:schemeClr val="bg1"/>
                </a:solidFill>
              </a:rPr>
              <a:t>的停滯點對次眼牆形成沒有太顯著的影響（可能是由於水平網格間距只有</a:t>
            </a:r>
            <a:r>
              <a:rPr lang="en-US" altLang="zh-TW" dirty="0" smtClean="0">
                <a:solidFill>
                  <a:schemeClr val="bg1"/>
                </a:solidFill>
              </a:rPr>
              <a:t>1.67km</a:t>
            </a:r>
            <a:r>
              <a:rPr lang="zh-TW" altLang="en-US" dirty="0" smtClean="0">
                <a:solidFill>
                  <a:schemeClr val="bg1"/>
                </a:solidFill>
              </a:rPr>
              <a:t>，僅能勉強解析出</a:t>
            </a:r>
            <a:r>
              <a:rPr lang="en-US" altLang="zh-TW" dirty="0" smtClean="0">
                <a:solidFill>
                  <a:schemeClr val="bg1"/>
                </a:solidFill>
              </a:rPr>
              <a:t>VRWs</a:t>
            </a:r>
            <a:r>
              <a:rPr lang="zh-TW" altLang="en-US" dirty="0" smtClean="0">
                <a:solidFill>
                  <a:schemeClr val="bg1"/>
                </a:solidFill>
              </a:rPr>
              <a:t>的停滯點）</a:t>
            </a:r>
            <a:endParaRPr lang="en-US" altLang="zh-TW" dirty="0" smtClean="0">
              <a:solidFill>
                <a:schemeClr val="bg1"/>
              </a:solidFill>
            </a:endParaRPr>
          </a:p>
          <a:p>
            <a:r>
              <a:rPr lang="zh-TW" altLang="en-US" dirty="0" smtClean="0">
                <a:solidFill>
                  <a:schemeClr val="bg1"/>
                </a:solidFill>
              </a:rPr>
              <a:t>外雨帶造成的下沉氣流會將中對流層的低位溫帶往入流邊界層，造成停滯點對深對流的反應較不敏感</a:t>
            </a:r>
            <a:endParaRPr lang="en-US" altLang="zh-TW" dirty="0" smtClean="0">
              <a:solidFill>
                <a:schemeClr val="bg1"/>
              </a:solidFill>
            </a:endParaRPr>
          </a:p>
          <a:p>
            <a:r>
              <a:rPr lang="zh-TW" altLang="en-US" dirty="0" smtClean="0">
                <a:solidFill>
                  <a:schemeClr val="bg1"/>
                </a:solidFill>
              </a:rPr>
              <a:t>未來應採用更高解析度的數值模式來作進一步的研究</a:t>
            </a:r>
            <a:endParaRPr lang="en-US" altLang="zh-TW" dirty="0" smtClean="0">
              <a:solidFill>
                <a:schemeClr val="bg1"/>
              </a:solidFill>
            </a:endParaRPr>
          </a:p>
          <a:p>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lstStyle/>
          <a:p>
            <a:r>
              <a:rPr lang="en-US" altLang="zh-TW" b="1" dirty="0" smtClean="0">
                <a:solidFill>
                  <a:srgbClr val="FFFF00"/>
                </a:solidFill>
              </a:rPr>
              <a:t>THE END</a:t>
            </a:r>
            <a:endParaRPr lang="zh-TW" altLang="en-US" b="1" dirty="0">
              <a:solidFill>
                <a:srgbClr val="FFFF00"/>
              </a:solidFill>
            </a:endParaRPr>
          </a:p>
        </p:txBody>
      </p:sp>
      <p:grpSp>
        <p:nvGrpSpPr>
          <p:cNvPr id="9" name="群組 8"/>
          <p:cNvGrpSpPr/>
          <p:nvPr/>
        </p:nvGrpSpPr>
        <p:grpSpPr>
          <a:xfrm>
            <a:off x="7812360" y="3712304"/>
            <a:ext cx="1224136" cy="369332"/>
            <a:chOff x="7812360" y="3712304"/>
            <a:chExt cx="1224136" cy="369332"/>
          </a:xfrm>
        </p:grpSpPr>
        <p:sp>
          <p:nvSpPr>
            <p:cNvPr id="4" name="文字方塊 3"/>
            <p:cNvSpPr txBox="1"/>
            <p:nvPr/>
          </p:nvSpPr>
          <p:spPr>
            <a:xfrm>
              <a:off x="8159333" y="3712304"/>
              <a:ext cx="877163" cy="369332"/>
            </a:xfrm>
            <a:prstGeom prst="rect">
              <a:avLst/>
            </a:prstGeom>
            <a:noFill/>
          </p:spPr>
          <p:txBody>
            <a:bodyPr wrap="none" rtlCol="0">
              <a:spAutoFit/>
            </a:bodyPr>
            <a:lstStyle/>
            <a:p>
              <a:r>
                <a:rPr lang="zh-TW" altLang="en-US" dirty="0" smtClean="0">
                  <a:solidFill>
                    <a:schemeClr val="bg1"/>
                  </a:solidFill>
                </a:rPr>
                <a:t>彩虹！</a:t>
              </a:r>
              <a:endParaRPr lang="zh-TW" altLang="en-US" dirty="0">
                <a:solidFill>
                  <a:schemeClr val="bg1"/>
                </a:solidFill>
              </a:endParaRPr>
            </a:p>
          </p:txBody>
        </p:sp>
        <p:cxnSp>
          <p:nvCxnSpPr>
            <p:cNvPr id="8" name="直線單箭頭接點 7"/>
            <p:cNvCxnSpPr/>
            <p:nvPr/>
          </p:nvCxnSpPr>
          <p:spPr>
            <a:xfrm rot="10800000">
              <a:off x="7812360" y="3721596"/>
              <a:ext cx="288032" cy="1440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FF00"/>
                </a:solidFill>
              </a:rPr>
              <a:t>VHTs</a:t>
            </a:r>
            <a:endParaRPr lang="zh-TW" altLang="en-US" b="1" dirty="0">
              <a:solidFill>
                <a:srgbClr val="FFFF00"/>
              </a:solidFill>
            </a:endParaRPr>
          </a:p>
        </p:txBody>
      </p:sp>
      <p:pic>
        <p:nvPicPr>
          <p:cNvPr id="4" name="內容版面配置區 3" descr="VHT.jpg"/>
          <p:cNvPicPr>
            <a:picLocks noGrp="1" noChangeAspect="1"/>
          </p:cNvPicPr>
          <p:nvPr>
            <p:ph idx="1"/>
          </p:nvPr>
        </p:nvPicPr>
        <p:blipFill>
          <a:blip r:embed="rId2" cstate="print"/>
          <a:stretch>
            <a:fillRect/>
          </a:stretch>
        </p:blipFill>
        <p:spPr>
          <a:xfrm>
            <a:off x="457200" y="1400557"/>
            <a:ext cx="8229600" cy="3637786"/>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FF00"/>
                </a:solidFill>
              </a:rPr>
              <a:t>BSA Mechanism</a:t>
            </a:r>
            <a:endParaRPr lang="zh-TW" altLang="en-US" b="1" dirty="0">
              <a:solidFill>
                <a:srgbClr val="FFFF00"/>
              </a:solidFill>
            </a:endParaRPr>
          </a:p>
        </p:txBody>
      </p:sp>
      <p:pic>
        <p:nvPicPr>
          <p:cNvPr id="4" name="內容版面配置區 3" descr="BSA.jpg"/>
          <p:cNvPicPr>
            <a:picLocks noGrp="1" noChangeAspect="1"/>
          </p:cNvPicPr>
          <p:nvPr>
            <p:ph idx="1"/>
          </p:nvPr>
        </p:nvPicPr>
        <p:blipFill>
          <a:blip r:embed="rId3" cstate="print"/>
          <a:stretch>
            <a:fillRect/>
          </a:stretch>
        </p:blipFill>
        <p:spPr>
          <a:xfrm>
            <a:off x="1475655" y="1122337"/>
            <a:ext cx="6192690" cy="4194226"/>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FF00"/>
                </a:solidFill>
              </a:rPr>
              <a:t>Axisymmetrization</a:t>
            </a:r>
            <a:endParaRPr lang="zh-TW" altLang="en-US" b="1" dirty="0">
              <a:solidFill>
                <a:srgbClr val="FFFF00"/>
              </a:solidFill>
            </a:endParaRPr>
          </a:p>
        </p:txBody>
      </p:sp>
      <p:pic>
        <p:nvPicPr>
          <p:cNvPr id="8" name="Axis.avi">
            <a:hlinkClick r:id="" action="ppaction://media"/>
          </p:cNvPr>
          <p:cNvPicPr>
            <a:picLocks noGrp="1" noRot="1" noChangeAspect="1"/>
          </p:cNvPicPr>
          <p:nvPr>
            <p:ph idx="1"/>
            <a:videoFile r:link="rId1"/>
          </p:nvPr>
        </p:nvPicPr>
        <p:blipFill>
          <a:blip r:embed="rId3" cstate="print"/>
          <a:stretch>
            <a:fillRect/>
          </a:stretch>
        </p:blipFill>
        <p:spPr>
          <a:xfrm>
            <a:off x="2990850" y="1371600"/>
            <a:ext cx="3162300" cy="369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FF00"/>
                </a:solidFill>
              </a:rPr>
              <a:t>filamentation</a:t>
            </a:r>
            <a:endParaRPr lang="zh-TW" altLang="en-US" b="1" dirty="0">
              <a:solidFill>
                <a:srgbClr val="FFFF00"/>
              </a:solidFill>
            </a:endParaRPr>
          </a:p>
        </p:txBody>
      </p:sp>
      <p:sp>
        <p:nvSpPr>
          <p:cNvPr id="3" name="內容版面配置區 2"/>
          <p:cNvSpPr>
            <a:spLocks noGrp="1"/>
          </p:cNvSpPr>
          <p:nvPr>
            <p:ph idx="1"/>
          </p:nvPr>
        </p:nvSpPr>
        <p:spPr/>
        <p:txBody>
          <a:bodyPr>
            <a:normAutofit fontScale="85000" lnSpcReduction="20000"/>
          </a:bodyPr>
          <a:lstStyle/>
          <a:p>
            <a:r>
              <a:rPr lang="zh-TW" altLang="en-US" dirty="0" smtClean="0">
                <a:solidFill>
                  <a:schemeClr val="bg1"/>
                </a:solidFill>
              </a:rPr>
              <a:t>渦度場與變形場（風切變形、拉伸變形）之分布可決定渦度梯度成長率</a:t>
            </a:r>
            <a:r>
              <a:rPr lang="en-US" altLang="zh-TW" dirty="0" smtClean="0">
                <a:solidFill>
                  <a:schemeClr val="bg1"/>
                </a:solidFill>
              </a:rPr>
              <a:t>Weiss (1981)</a:t>
            </a:r>
          </a:p>
          <a:p>
            <a:r>
              <a:rPr lang="zh-TW" altLang="en-US" dirty="0" smtClean="0">
                <a:solidFill>
                  <a:schemeClr val="bg1"/>
                </a:solidFill>
              </a:rPr>
              <a:t>當：</a:t>
            </a:r>
            <a:endParaRPr lang="en-US" altLang="zh-TW" dirty="0" smtClean="0">
              <a:solidFill>
                <a:schemeClr val="bg1"/>
              </a:solidFill>
            </a:endParaRPr>
          </a:p>
          <a:p>
            <a:pPr lvl="1"/>
            <a:r>
              <a:rPr lang="zh-TW" altLang="en-US" dirty="0" smtClean="0">
                <a:solidFill>
                  <a:schemeClr val="bg1"/>
                </a:solidFill>
              </a:rPr>
              <a:t>變形值 </a:t>
            </a:r>
            <a:r>
              <a:rPr lang="en-US" altLang="zh-TW" dirty="0" smtClean="0">
                <a:solidFill>
                  <a:schemeClr val="bg1"/>
                </a:solidFill>
              </a:rPr>
              <a:t>&gt; </a:t>
            </a:r>
            <a:r>
              <a:rPr lang="zh-TW" altLang="en-US" dirty="0" smtClean="0">
                <a:solidFill>
                  <a:schemeClr val="bg1"/>
                </a:solidFill>
              </a:rPr>
              <a:t>渦度值，此時定義為拉伸主宰 </a:t>
            </a:r>
            <a:r>
              <a:rPr lang="en-US" altLang="zh-TW" dirty="0" smtClean="0">
                <a:solidFill>
                  <a:schemeClr val="bg1"/>
                </a:solidFill>
              </a:rPr>
              <a:t>(strain dominated)</a:t>
            </a:r>
            <a:r>
              <a:rPr lang="zh-TW" altLang="en-US" dirty="0" smtClean="0">
                <a:solidFill>
                  <a:schemeClr val="bg1"/>
                </a:solidFill>
              </a:rPr>
              <a:t>，渦度梯度可快速成長</a:t>
            </a:r>
            <a:endParaRPr lang="en-US" altLang="zh-TW" dirty="0" smtClean="0">
              <a:solidFill>
                <a:schemeClr val="bg1"/>
              </a:solidFill>
            </a:endParaRPr>
          </a:p>
          <a:p>
            <a:pPr lvl="1"/>
            <a:r>
              <a:rPr lang="zh-TW" altLang="en-US" dirty="0" smtClean="0">
                <a:solidFill>
                  <a:schemeClr val="bg1"/>
                </a:solidFill>
              </a:rPr>
              <a:t>當渦度值 </a:t>
            </a:r>
            <a:r>
              <a:rPr lang="en-US" altLang="zh-TW" dirty="0" smtClean="0">
                <a:solidFill>
                  <a:schemeClr val="bg1"/>
                </a:solidFill>
              </a:rPr>
              <a:t>&gt; </a:t>
            </a:r>
            <a:r>
              <a:rPr lang="zh-TW" altLang="en-US" dirty="0" smtClean="0">
                <a:solidFill>
                  <a:schemeClr val="bg1"/>
                </a:solidFill>
              </a:rPr>
              <a:t>變形值，此時定義為旋轉主宰 </a:t>
            </a:r>
            <a:r>
              <a:rPr lang="en-US" altLang="zh-TW" dirty="0" smtClean="0">
                <a:solidFill>
                  <a:schemeClr val="bg1"/>
                </a:solidFill>
              </a:rPr>
              <a:t>(rotation dominated)</a:t>
            </a:r>
            <a:r>
              <a:rPr lang="zh-TW" altLang="en-US" dirty="0" smtClean="0">
                <a:solidFill>
                  <a:schemeClr val="bg1"/>
                </a:solidFill>
              </a:rPr>
              <a:t>，渦度梯度將不會成長。</a:t>
            </a:r>
            <a:endParaRPr lang="en-US" altLang="zh-TW" dirty="0" smtClean="0">
              <a:solidFill>
                <a:schemeClr val="bg1"/>
              </a:solidFill>
            </a:endParaRPr>
          </a:p>
          <a:p>
            <a:r>
              <a:rPr lang="zh-TW" altLang="en-US" dirty="0" smtClean="0">
                <a:solidFill>
                  <a:schemeClr val="bg1"/>
                </a:solidFill>
              </a:rPr>
              <a:t>故在拉伸主宰區，由於渦度梯度快速成長，渦度帶被拉伸成細絲帶狀，渦旋不易維持；在旋轉主宰區，渦旋不受拉伸作用而破壞。</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l-GR" altLang="zh-TW" b="1" dirty="0" smtClean="0">
                <a:solidFill>
                  <a:srgbClr val="FFFF00"/>
                </a:solidFill>
              </a:rPr>
              <a:t>β-</a:t>
            </a:r>
            <a:r>
              <a:rPr lang="en-US" altLang="zh-TW" b="1" dirty="0" smtClean="0">
                <a:solidFill>
                  <a:srgbClr val="FFFF00"/>
                </a:solidFill>
              </a:rPr>
              <a:t>skirt axisymmetrization hypothesis</a:t>
            </a:r>
            <a:endParaRPr lang="zh-TW" altLang="en-US" b="1" dirty="0">
              <a:solidFill>
                <a:srgbClr val="FFFF00"/>
              </a:solidFill>
            </a:endParaRPr>
          </a:p>
        </p:txBody>
      </p:sp>
      <p:sp>
        <p:nvSpPr>
          <p:cNvPr id="3" name="內容版面配置區 2"/>
          <p:cNvSpPr>
            <a:spLocks noGrp="1"/>
          </p:cNvSpPr>
          <p:nvPr>
            <p:ph idx="1"/>
          </p:nvPr>
        </p:nvSpPr>
        <p:spPr/>
        <p:txBody>
          <a:bodyPr>
            <a:normAutofit fontScale="55000" lnSpcReduction="20000"/>
          </a:bodyPr>
          <a:lstStyle/>
          <a:p>
            <a:r>
              <a:rPr lang="en-US" altLang="zh-TW" dirty="0" smtClean="0">
                <a:solidFill>
                  <a:schemeClr val="bg1"/>
                </a:solidFill>
              </a:rPr>
              <a:t>In a fluid system, β (beta) is the spatial, usually horizontal, change in the environmental vertical vorticity. β is maximized in the eyewall of a tropical cyclone. The β-skirt axisymmetrization (BSA) assumes that a tropical cyclone about develop a secondary eye will have a decreasing, but non-negative β that extends from the eyewall to approximately 50 km to 100 km from the eyewall.</a:t>
            </a:r>
          </a:p>
          <a:p>
            <a:r>
              <a:rPr lang="en-US" altLang="zh-TW" dirty="0" smtClean="0">
                <a:solidFill>
                  <a:schemeClr val="bg1"/>
                </a:solidFill>
              </a:rPr>
              <a:t>In this region, there is a small, but important β. This area is called the β-skirt. Outward of the skirt, β is effectively zero.</a:t>
            </a:r>
          </a:p>
          <a:p>
            <a:r>
              <a:rPr lang="en-US" altLang="zh-TW" dirty="0" smtClean="0">
                <a:solidFill>
                  <a:schemeClr val="bg1"/>
                </a:solidFill>
              </a:rPr>
              <a:t>CAPE is the amount of energy a parcel of air would have if lifted a certain distance vertically through the atmosphere. The higher the CAPE, the more likely there will be convection. If areas of high CAPE exist in the β-skirt, the deep convection that forms would act as a source of vorticity and turbulence kinetic energy. This small-scale energy will upscale into a jet around the storm. The low-level jet focuses the stochastic energy a nearly axisymmetric ring around the eye. Once this low-level jet forms, a positive feedback cycle such as WISHE can amplify the initial perturbations into a secondary eyewall.</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latin typeface="微軟正黑體" pitchFamily="34" charset="-120"/>
                <a:ea typeface="微軟正黑體" pitchFamily="34" charset="-120"/>
              </a:rPr>
              <a:t>簡介（續）</a:t>
            </a:r>
            <a:endParaRPr lang="zh-TW" altLang="en-US"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lnSpcReduction="10000"/>
          </a:bodyPr>
          <a:lstStyle/>
          <a:p>
            <a:r>
              <a:rPr lang="zh-TW" altLang="en-US" dirty="0" smtClean="0">
                <a:solidFill>
                  <a:schemeClr val="bg1"/>
                </a:solidFill>
              </a:rPr>
              <a:t>在較為強烈的熱帶氣旋中，雙眼牆是個常見特徵，而快速增強過程（</a:t>
            </a:r>
            <a:r>
              <a:rPr lang="en-US" altLang="zh-TW" dirty="0" smtClean="0">
                <a:solidFill>
                  <a:schemeClr val="bg1"/>
                </a:solidFill>
              </a:rPr>
              <a:t>RI</a:t>
            </a:r>
            <a:r>
              <a:rPr lang="zh-TW" altLang="en-US" dirty="0" smtClean="0">
                <a:solidFill>
                  <a:schemeClr val="bg1"/>
                </a:solidFill>
              </a:rPr>
              <a:t>）常發生在次眼牆形成之前，故兩者間可能有著一定的關係</a:t>
            </a:r>
            <a:endParaRPr lang="en-US" altLang="zh-TW" dirty="0" smtClean="0">
              <a:solidFill>
                <a:schemeClr val="bg1"/>
              </a:solidFill>
            </a:endParaRPr>
          </a:p>
          <a:p>
            <a:pPr lvl="1"/>
            <a:r>
              <a:rPr lang="zh-TW" altLang="en-US" dirty="0" smtClean="0">
                <a:solidFill>
                  <a:schemeClr val="bg1"/>
                </a:solidFill>
              </a:rPr>
              <a:t>在</a:t>
            </a:r>
            <a:r>
              <a:rPr lang="en-US" altLang="zh-TW" dirty="0" smtClean="0">
                <a:solidFill>
                  <a:schemeClr val="bg1"/>
                </a:solidFill>
              </a:rPr>
              <a:t>RI</a:t>
            </a:r>
            <a:r>
              <a:rPr lang="zh-TW" altLang="en-US" dirty="0" smtClean="0">
                <a:solidFill>
                  <a:schemeClr val="bg1"/>
                </a:solidFill>
              </a:rPr>
              <a:t>階段會生成有著明顯環狀渦旋的眼牆</a:t>
            </a:r>
            <a:endParaRPr lang="en-US" altLang="zh-TW" dirty="0" smtClean="0">
              <a:solidFill>
                <a:schemeClr val="bg1"/>
              </a:solidFill>
            </a:endParaRPr>
          </a:p>
          <a:p>
            <a:pPr lvl="1"/>
            <a:r>
              <a:rPr lang="zh-TW" altLang="en-US" dirty="0" smtClean="0">
                <a:solidFill>
                  <a:schemeClr val="bg1"/>
                </a:solidFill>
              </a:rPr>
              <a:t>進而導致正壓不穩定</a:t>
            </a:r>
            <a:endParaRPr lang="en-US" altLang="zh-TW" dirty="0" smtClean="0">
              <a:solidFill>
                <a:schemeClr val="bg1"/>
              </a:solidFill>
            </a:endParaRPr>
          </a:p>
          <a:p>
            <a:pPr lvl="1"/>
            <a:r>
              <a:rPr lang="zh-TW" altLang="en-US" dirty="0" smtClean="0">
                <a:solidFill>
                  <a:schemeClr val="bg1"/>
                </a:solidFill>
              </a:rPr>
              <a:t>利於眼牆、風眼中的渦度混合，將高渦度送入風眼中，以及藉由</a:t>
            </a:r>
            <a:r>
              <a:rPr lang="en-US" altLang="zh-TW" dirty="0" smtClean="0">
                <a:solidFill>
                  <a:schemeClr val="bg1"/>
                </a:solidFill>
              </a:rPr>
              <a:t>VRWs</a:t>
            </a:r>
            <a:r>
              <a:rPr lang="zh-TW" altLang="en-US" dirty="0" smtClean="0">
                <a:solidFill>
                  <a:schemeClr val="bg1"/>
                </a:solidFill>
              </a:rPr>
              <a:t>向外傳遞</a:t>
            </a:r>
            <a:endParaRPr lang="en-US" altLang="zh-TW" dirty="0" smtClean="0">
              <a:solidFill>
                <a:schemeClr val="bg1"/>
              </a:solidFill>
            </a:endParaRPr>
          </a:p>
          <a:p>
            <a:endParaRPr lang="en-US" altLang="zh-TW" dirty="0" smtClean="0">
              <a:solidFill>
                <a:schemeClr val="bg1"/>
              </a:solidFill>
            </a:endParaRPr>
          </a:p>
          <a:p>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前人研究</a:t>
            </a:r>
            <a:endParaRPr lang="zh-TW" altLang="en-US" b="1" dirty="0">
              <a:solidFill>
                <a:srgbClr val="FFFF00"/>
              </a:solidFill>
            </a:endParaRPr>
          </a:p>
        </p:txBody>
      </p:sp>
      <p:sp>
        <p:nvSpPr>
          <p:cNvPr id="3" name="內容版面配置區 2"/>
          <p:cNvSpPr>
            <a:spLocks noGrp="1"/>
          </p:cNvSpPr>
          <p:nvPr>
            <p:ph idx="1"/>
          </p:nvPr>
        </p:nvSpPr>
        <p:spPr/>
        <p:txBody>
          <a:bodyPr>
            <a:normAutofit lnSpcReduction="10000"/>
          </a:bodyPr>
          <a:lstStyle/>
          <a:p>
            <a:r>
              <a:rPr lang="zh-TW" altLang="en-US" dirty="0" smtClean="0">
                <a:solidFill>
                  <a:schemeClr val="bg1"/>
                </a:solidFill>
              </a:rPr>
              <a:t>目前有許多假說被用來解釋次眼牆的形成，但尚未有個完整的理論出現</a:t>
            </a:r>
            <a:endParaRPr lang="en-US" altLang="zh-TW" dirty="0" smtClean="0">
              <a:solidFill>
                <a:schemeClr val="bg1"/>
              </a:solidFill>
            </a:endParaRPr>
          </a:p>
          <a:p>
            <a:pPr lvl="1"/>
            <a:r>
              <a:rPr lang="zh-TW" altLang="en-US" dirty="0" smtClean="0">
                <a:solidFill>
                  <a:schemeClr val="bg1"/>
                </a:solidFill>
              </a:rPr>
              <a:t>由環境場的貢獻所造成（</a:t>
            </a:r>
            <a:r>
              <a:rPr lang="en-US" altLang="zh-TW" dirty="0" smtClean="0">
                <a:solidFill>
                  <a:schemeClr val="bg1"/>
                </a:solidFill>
              </a:rPr>
              <a:t>Molinari &amp; </a:t>
            </a:r>
            <a:r>
              <a:rPr lang="en-US" altLang="zh-TW" dirty="0" err="1" smtClean="0">
                <a:solidFill>
                  <a:schemeClr val="bg1"/>
                </a:solidFill>
              </a:rPr>
              <a:t>Vollaro</a:t>
            </a:r>
            <a:r>
              <a:rPr lang="en-US" altLang="zh-TW" dirty="0" smtClean="0">
                <a:solidFill>
                  <a:schemeClr val="bg1"/>
                </a:solidFill>
              </a:rPr>
              <a:t> 1990; </a:t>
            </a:r>
            <a:r>
              <a:rPr lang="en-US" altLang="zh-TW" dirty="0" err="1" smtClean="0">
                <a:solidFill>
                  <a:schemeClr val="bg1"/>
                </a:solidFill>
              </a:rPr>
              <a:t>Nong</a:t>
            </a:r>
            <a:r>
              <a:rPr lang="en-US" altLang="zh-TW" dirty="0" smtClean="0">
                <a:solidFill>
                  <a:schemeClr val="bg1"/>
                </a:solidFill>
              </a:rPr>
              <a:t> &amp; Emanuel 2003</a:t>
            </a:r>
            <a:r>
              <a:rPr lang="zh-TW" altLang="en-US" dirty="0" smtClean="0">
                <a:solidFill>
                  <a:schemeClr val="bg1"/>
                </a:solidFill>
              </a:rPr>
              <a:t>）</a:t>
            </a:r>
            <a:endParaRPr lang="en-US" altLang="zh-TW" dirty="0" smtClean="0">
              <a:solidFill>
                <a:schemeClr val="bg1"/>
              </a:solidFill>
            </a:endParaRPr>
          </a:p>
          <a:p>
            <a:pPr lvl="1"/>
            <a:r>
              <a:rPr lang="zh-TW" altLang="en-US" dirty="0" smtClean="0">
                <a:solidFill>
                  <a:schemeClr val="bg1"/>
                </a:solidFill>
              </a:rPr>
              <a:t>由於較強的熱帶氣旋造成周圍環狀氣旋性渦度產生軸對稱化過程所致（</a:t>
            </a:r>
            <a:r>
              <a:rPr lang="en-US" altLang="zh-TW" dirty="0" err="1" smtClean="0">
                <a:solidFill>
                  <a:schemeClr val="bg1"/>
                </a:solidFill>
              </a:rPr>
              <a:t>Kuo</a:t>
            </a:r>
            <a:r>
              <a:rPr lang="en-US" altLang="zh-TW" dirty="0" smtClean="0">
                <a:solidFill>
                  <a:schemeClr val="bg1"/>
                </a:solidFill>
              </a:rPr>
              <a:t> et al. 2004, 2008</a:t>
            </a:r>
            <a:r>
              <a:rPr lang="zh-TW" altLang="en-US" dirty="0" smtClean="0">
                <a:solidFill>
                  <a:schemeClr val="bg1"/>
                </a:solidFill>
              </a:rPr>
              <a:t>）</a:t>
            </a:r>
            <a:endParaRPr lang="en-US" altLang="zh-TW" dirty="0" smtClean="0">
              <a:solidFill>
                <a:schemeClr val="bg1"/>
              </a:solidFill>
            </a:endParaRPr>
          </a:p>
          <a:p>
            <a:pPr lvl="1"/>
            <a:r>
              <a:rPr lang="en-US" altLang="zh-TW" dirty="0" smtClean="0">
                <a:solidFill>
                  <a:schemeClr val="bg1"/>
                </a:solidFill>
              </a:rPr>
              <a:t>β Skirt Axisymmetrization</a:t>
            </a:r>
            <a:r>
              <a:rPr lang="zh-TW" altLang="en-US" dirty="0" smtClean="0">
                <a:solidFill>
                  <a:schemeClr val="bg1"/>
                </a:solidFill>
              </a:rPr>
              <a:t>（</a:t>
            </a:r>
            <a:r>
              <a:rPr lang="en-US" altLang="zh-TW" dirty="0" smtClean="0">
                <a:solidFill>
                  <a:schemeClr val="bg1"/>
                </a:solidFill>
              </a:rPr>
              <a:t> </a:t>
            </a:r>
            <a:r>
              <a:rPr lang="en-US" altLang="zh-TW" dirty="0" err="1" smtClean="0">
                <a:solidFill>
                  <a:schemeClr val="bg1"/>
                </a:solidFill>
              </a:rPr>
              <a:t>Terwey</a:t>
            </a:r>
            <a:r>
              <a:rPr lang="en-US" altLang="zh-TW" dirty="0" smtClean="0">
                <a:solidFill>
                  <a:schemeClr val="bg1"/>
                </a:solidFill>
              </a:rPr>
              <a:t> &amp; Montgomery  2008</a:t>
            </a:r>
            <a:r>
              <a:rPr lang="zh-TW" altLang="en-US" dirty="0" smtClean="0">
                <a:solidFill>
                  <a:schemeClr val="bg1"/>
                </a:solidFill>
              </a:rPr>
              <a:t>）</a:t>
            </a:r>
            <a:endParaRPr lang="en-US" altLang="zh-TW" dirty="0" smtClean="0">
              <a:solidFill>
                <a:schemeClr val="bg1"/>
              </a:solidFill>
            </a:endParaRPr>
          </a:p>
        </p:txBody>
      </p:sp>
      <p:cxnSp>
        <p:nvCxnSpPr>
          <p:cNvPr id="7" name="直線接點 6"/>
          <p:cNvCxnSpPr/>
          <p:nvPr/>
        </p:nvCxnSpPr>
        <p:spPr>
          <a:xfrm>
            <a:off x="5004048" y="3937620"/>
            <a:ext cx="3456384"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499992" y="4873724"/>
            <a:ext cx="3647152" cy="369332"/>
          </a:xfrm>
          <a:prstGeom prst="rect">
            <a:avLst/>
          </a:prstGeom>
        </p:spPr>
        <p:txBody>
          <a:bodyPr wrap="none">
            <a:spAutoFit/>
          </a:bodyPr>
          <a:lstStyle/>
          <a:p>
            <a:r>
              <a:rPr lang="zh-TW" altLang="en-US" dirty="0" smtClean="0"/>
              <a:t>周圍的渦度擾動造成了次眼牆形成</a:t>
            </a:r>
            <a:endParaRPr lang="en-US" altLang="zh-TW" dirty="0" smtClean="0"/>
          </a:p>
        </p:txBody>
      </p:sp>
      <p:cxnSp>
        <p:nvCxnSpPr>
          <p:cNvPr id="9" name="直線接點 8"/>
          <p:cNvCxnSpPr/>
          <p:nvPr/>
        </p:nvCxnSpPr>
        <p:spPr>
          <a:xfrm>
            <a:off x="1259632" y="4801716"/>
            <a:ext cx="3024336"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508104" y="4441676"/>
            <a:ext cx="1656184"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前人研究（續）</a:t>
            </a:r>
            <a:endParaRPr lang="zh-TW" altLang="en-US" b="1" dirty="0">
              <a:solidFill>
                <a:srgbClr val="FFFF00"/>
              </a:solidFill>
            </a:endParaRPr>
          </a:p>
        </p:txBody>
      </p:sp>
      <p:sp>
        <p:nvSpPr>
          <p:cNvPr id="3" name="內容版面配置區 2"/>
          <p:cNvSpPr>
            <a:spLocks noGrp="1"/>
          </p:cNvSpPr>
          <p:nvPr>
            <p:ph idx="1"/>
          </p:nvPr>
        </p:nvSpPr>
        <p:spPr/>
        <p:txBody>
          <a:bodyPr/>
          <a:lstStyle/>
          <a:p>
            <a:r>
              <a:rPr lang="en-US" altLang="zh-TW" dirty="0" smtClean="0">
                <a:solidFill>
                  <a:schemeClr val="bg1"/>
                </a:solidFill>
              </a:rPr>
              <a:t>Wang(2009)</a:t>
            </a:r>
            <a:r>
              <a:rPr lang="zh-TW" altLang="en-US" dirty="0" smtClean="0">
                <a:solidFill>
                  <a:schemeClr val="bg1"/>
                </a:solidFill>
              </a:rPr>
              <a:t>在敏感度實驗中，於內核外的區域加入額外的加熱率，會使外雨帶更活躍，有利於次眼牆發展</a:t>
            </a:r>
            <a:endParaRPr lang="en-US" altLang="zh-TW" dirty="0" smtClean="0">
              <a:solidFill>
                <a:schemeClr val="bg1"/>
              </a:solidFill>
            </a:endParaRPr>
          </a:p>
          <a:p>
            <a:r>
              <a:rPr lang="en-US" altLang="zh-TW" dirty="0" smtClean="0">
                <a:solidFill>
                  <a:schemeClr val="bg1"/>
                </a:solidFill>
              </a:rPr>
              <a:t>Montgomery &amp; </a:t>
            </a:r>
            <a:r>
              <a:rPr lang="en-US" altLang="zh-TW" dirty="0" err="1" smtClean="0">
                <a:solidFill>
                  <a:schemeClr val="bg1"/>
                </a:solidFill>
              </a:rPr>
              <a:t>Kallenbach</a:t>
            </a:r>
            <a:r>
              <a:rPr lang="en-US" altLang="zh-TW" dirty="0" smtClean="0">
                <a:solidFill>
                  <a:schemeClr val="bg1"/>
                </a:solidFill>
              </a:rPr>
              <a:t> (1997)</a:t>
            </a:r>
            <a:r>
              <a:rPr lang="zh-TW" altLang="en-US" dirty="0" smtClean="0">
                <a:solidFill>
                  <a:schemeClr val="bg1"/>
                </a:solidFill>
              </a:rPr>
              <a:t>認為在</a:t>
            </a:r>
            <a:r>
              <a:rPr lang="en-US" altLang="zh-TW" dirty="0" smtClean="0">
                <a:solidFill>
                  <a:schemeClr val="bg1"/>
                </a:solidFill>
              </a:rPr>
              <a:t>VRWs</a:t>
            </a:r>
            <a:r>
              <a:rPr lang="zh-TW" altLang="en-US" dirty="0" smtClean="0">
                <a:solidFill>
                  <a:schemeClr val="bg1"/>
                </a:solidFill>
              </a:rPr>
              <a:t>向外傳遞的停滯點，有波動與平均流場之交互作用，可能造成次眼牆生成</a:t>
            </a:r>
            <a:endParaRPr lang="zh-TW" altLang="en-US"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研究目的</a:t>
            </a:r>
            <a:endParaRPr lang="zh-TW" altLang="en-US" b="1" dirty="0">
              <a:solidFill>
                <a:srgbClr val="FFFF00"/>
              </a:solidFill>
            </a:endParaRPr>
          </a:p>
        </p:txBody>
      </p:sp>
      <p:sp>
        <p:nvSpPr>
          <p:cNvPr id="3" name="內容版面配置區 2"/>
          <p:cNvSpPr>
            <a:spLocks noGrp="1"/>
          </p:cNvSpPr>
          <p:nvPr>
            <p:ph idx="1"/>
          </p:nvPr>
        </p:nvSpPr>
        <p:spPr/>
        <p:txBody>
          <a:bodyPr/>
          <a:lstStyle/>
          <a:p>
            <a:r>
              <a:rPr lang="zh-TW" altLang="en-US" dirty="0" smtClean="0">
                <a:solidFill>
                  <a:schemeClr val="bg1"/>
                </a:solidFill>
              </a:rPr>
              <a:t>檢驗用以解釋次眼牆形成</a:t>
            </a:r>
            <a:r>
              <a:rPr lang="en-US" altLang="zh-TW" dirty="0" smtClean="0">
                <a:solidFill>
                  <a:schemeClr val="bg1"/>
                </a:solidFill>
              </a:rPr>
              <a:t>BSA</a:t>
            </a:r>
            <a:r>
              <a:rPr lang="zh-TW" altLang="en-US" dirty="0" smtClean="0">
                <a:solidFill>
                  <a:schemeClr val="bg1"/>
                </a:solidFill>
              </a:rPr>
              <a:t>假說</a:t>
            </a:r>
            <a:endParaRPr lang="en-US" altLang="zh-TW" dirty="0" smtClean="0">
              <a:solidFill>
                <a:schemeClr val="bg1"/>
              </a:solidFill>
            </a:endParaRPr>
          </a:p>
          <a:p>
            <a:r>
              <a:rPr lang="zh-TW" altLang="en-US" dirty="0" smtClean="0">
                <a:solidFill>
                  <a:schemeClr val="bg1"/>
                </a:solidFill>
              </a:rPr>
              <a:t>研究渦旋在</a:t>
            </a:r>
            <a:r>
              <a:rPr lang="en-US" altLang="zh-TW" dirty="0" smtClean="0">
                <a:solidFill>
                  <a:schemeClr val="bg1"/>
                </a:solidFill>
              </a:rPr>
              <a:t>RI</a:t>
            </a:r>
            <a:r>
              <a:rPr lang="zh-TW" altLang="en-US" dirty="0" smtClean="0">
                <a:solidFill>
                  <a:schemeClr val="bg1"/>
                </a:solidFill>
              </a:rPr>
              <a:t>時期的發展</a:t>
            </a:r>
            <a:endParaRPr lang="en-US" altLang="zh-TW" dirty="0" smtClean="0">
              <a:solidFill>
                <a:schemeClr val="bg1"/>
              </a:solidFill>
            </a:endParaRPr>
          </a:p>
          <a:p>
            <a:r>
              <a:rPr lang="zh-TW" altLang="en-US" dirty="0" smtClean="0">
                <a:solidFill>
                  <a:schemeClr val="bg1"/>
                </a:solidFill>
              </a:rPr>
              <a:t>證明</a:t>
            </a:r>
            <a:r>
              <a:rPr lang="en-US" altLang="zh-TW" dirty="0" smtClean="0">
                <a:solidFill>
                  <a:schemeClr val="bg1"/>
                </a:solidFill>
              </a:rPr>
              <a:t>VRWs</a:t>
            </a:r>
            <a:r>
              <a:rPr lang="zh-TW" altLang="en-US" dirty="0" smtClean="0">
                <a:solidFill>
                  <a:schemeClr val="bg1"/>
                </a:solidFill>
              </a:rPr>
              <a:t>在</a:t>
            </a:r>
            <a:r>
              <a:rPr lang="en-US" altLang="zh-TW" dirty="0" smtClean="0">
                <a:solidFill>
                  <a:schemeClr val="bg1"/>
                </a:solidFill>
              </a:rPr>
              <a:t>TC</a:t>
            </a:r>
            <a:r>
              <a:rPr lang="zh-TW" altLang="en-US" dirty="0" smtClean="0">
                <a:solidFill>
                  <a:schemeClr val="bg1"/>
                </a:solidFill>
              </a:rPr>
              <a:t>結構、強度變化上的重要性，尤其是它對次眼牆形成的貢獻</a:t>
            </a:r>
            <a:endParaRPr lang="en-US" altLang="zh-TW" dirty="0" smtClean="0">
              <a:solidFill>
                <a:schemeClr val="bg1"/>
              </a:solidFill>
            </a:endParaRPr>
          </a:p>
          <a:p>
            <a:r>
              <a:rPr lang="zh-TW" altLang="en-US" dirty="0" smtClean="0">
                <a:solidFill>
                  <a:schemeClr val="bg1"/>
                </a:solidFill>
              </a:rPr>
              <a:t>結合描述次眼牆形成的</a:t>
            </a:r>
            <a:r>
              <a:rPr lang="en-US" altLang="zh-TW" dirty="0" smtClean="0">
                <a:solidFill>
                  <a:schemeClr val="bg1"/>
                </a:solidFill>
              </a:rPr>
              <a:t>BSA</a:t>
            </a:r>
            <a:r>
              <a:rPr lang="zh-TW" altLang="en-US" dirty="0" smtClean="0">
                <a:solidFill>
                  <a:schemeClr val="bg1"/>
                </a:solidFill>
              </a:rPr>
              <a:t>以及</a:t>
            </a:r>
            <a:r>
              <a:rPr lang="en-US" altLang="zh-TW" dirty="0" smtClean="0">
                <a:solidFill>
                  <a:schemeClr val="bg1"/>
                </a:solidFill>
              </a:rPr>
              <a:t>VRWs</a:t>
            </a:r>
            <a:r>
              <a:rPr lang="zh-TW" altLang="en-US" dirty="0" smtClean="0">
                <a:solidFill>
                  <a:schemeClr val="bg1"/>
                </a:solidFill>
              </a:rPr>
              <a:t>理論</a:t>
            </a:r>
            <a:endParaRPr lang="en-US" altLang="zh-TW" dirty="0" smtClean="0">
              <a:solidFill>
                <a:schemeClr val="bg1"/>
              </a:solidFill>
            </a:endParaRPr>
          </a:p>
          <a:p>
            <a:endParaRPr lang="zh-TW"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實驗設計</a:t>
            </a:r>
            <a:endParaRPr lang="zh-TW" altLang="en-US" b="1" dirty="0">
              <a:solidFill>
                <a:srgbClr val="FFFF00"/>
              </a:solidFill>
            </a:endParaRPr>
          </a:p>
        </p:txBody>
      </p:sp>
      <p:sp>
        <p:nvSpPr>
          <p:cNvPr id="3" name="內容版面配置區 2"/>
          <p:cNvSpPr>
            <a:spLocks noGrp="1"/>
          </p:cNvSpPr>
          <p:nvPr>
            <p:ph idx="1"/>
          </p:nvPr>
        </p:nvSpPr>
        <p:spPr/>
        <p:txBody>
          <a:bodyPr>
            <a:normAutofit fontScale="70000" lnSpcReduction="20000"/>
          </a:bodyPr>
          <a:lstStyle/>
          <a:p>
            <a:r>
              <a:rPr lang="zh-TW" altLang="en-US" dirty="0" smtClean="0">
                <a:solidFill>
                  <a:schemeClr val="bg1"/>
                </a:solidFill>
              </a:rPr>
              <a:t>採用四層巢狀網格的</a:t>
            </a:r>
            <a:r>
              <a:rPr lang="en-US" altLang="zh-TW" dirty="0" smtClean="0">
                <a:solidFill>
                  <a:schemeClr val="bg1"/>
                </a:solidFill>
              </a:rPr>
              <a:t>MM5</a:t>
            </a:r>
            <a:r>
              <a:rPr lang="zh-TW" altLang="en-US" dirty="0" smtClean="0">
                <a:solidFill>
                  <a:schemeClr val="bg1"/>
                </a:solidFill>
              </a:rPr>
              <a:t>模式進行模擬</a:t>
            </a:r>
            <a:endParaRPr lang="en-US" altLang="zh-TW" dirty="0" smtClean="0">
              <a:solidFill>
                <a:schemeClr val="bg1"/>
              </a:solidFill>
            </a:endParaRP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solidFill>
                  <a:schemeClr val="bg1"/>
                </a:solidFill>
              </a:rPr>
              <a:t>垂直座標為</a:t>
            </a:r>
            <a:r>
              <a:rPr lang="en-US" altLang="zh-TW" dirty="0" smtClean="0">
                <a:solidFill>
                  <a:schemeClr val="bg1"/>
                </a:solidFill>
              </a:rPr>
              <a:t>25</a:t>
            </a:r>
            <a:r>
              <a:rPr lang="zh-TW" altLang="en-US" dirty="0" smtClean="0">
                <a:solidFill>
                  <a:schemeClr val="bg1"/>
                </a:solidFill>
              </a:rPr>
              <a:t>層的</a:t>
            </a:r>
            <a:r>
              <a:rPr lang="en-US" altLang="zh-TW" dirty="0" smtClean="0">
                <a:solidFill>
                  <a:schemeClr val="bg1"/>
                </a:solidFill>
              </a:rPr>
              <a:t>σ</a:t>
            </a:r>
            <a:r>
              <a:rPr lang="zh-TW" altLang="en-US" dirty="0" smtClean="0">
                <a:solidFill>
                  <a:schemeClr val="bg1"/>
                </a:solidFill>
              </a:rPr>
              <a:t>座標</a:t>
            </a:r>
            <a:endParaRPr lang="en-US" altLang="zh-TW" dirty="0" smtClean="0">
              <a:solidFill>
                <a:schemeClr val="bg1"/>
              </a:solidFill>
            </a:endParaRPr>
          </a:p>
          <a:p>
            <a:r>
              <a:rPr lang="zh-TW" altLang="en-US" dirty="0" smtClean="0">
                <a:solidFill>
                  <a:schemeClr val="bg1"/>
                </a:solidFill>
              </a:rPr>
              <a:t>採用北緯</a:t>
            </a:r>
            <a:r>
              <a:rPr lang="en-US" altLang="zh-TW" dirty="0" smtClean="0">
                <a:solidFill>
                  <a:schemeClr val="bg1"/>
                </a:solidFill>
              </a:rPr>
              <a:t>20</a:t>
            </a:r>
            <a:r>
              <a:rPr lang="zh-TW" altLang="en-US" dirty="0" smtClean="0">
                <a:solidFill>
                  <a:schemeClr val="bg1"/>
                </a:solidFill>
              </a:rPr>
              <a:t>度的</a:t>
            </a:r>
            <a:r>
              <a:rPr lang="en-US" altLang="zh-TW" dirty="0" smtClean="0">
                <a:solidFill>
                  <a:schemeClr val="bg1"/>
                </a:solidFill>
              </a:rPr>
              <a:t>f-plane</a:t>
            </a:r>
          </a:p>
          <a:p>
            <a:r>
              <a:rPr lang="en-US" altLang="zh-TW" dirty="0" smtClean="0">
                <a:solidFill>
                  <a:schemeClr val="bg1"/>
                </a:solidFill>
              </a:rPr>
              <a:t>SST</a:t>
            </a:r>
            <a:r>
              <a:rPr lang="zh-TW" altLang="en-US" dirty="0" smtClean="0">
                <a:solidFill>
                  <a:schemeClr val="bg1"/>
                </a:solidFill>
              </a:rPr>
              <a:t>固定為攝氏</a:t>
            </a:r>
            <a:r>
              <a:rPr lang="en-US" altLang="zh-TW" dirty="0" smtClean="0">
                <a:solidFill>
                  <a:schemeClr val="bg1"/>
                </a:solidFill>
              </a:rPr>
              <a:t>28.5</a:t>
            </a:r>
            <a:r>
              <a:rPr lang="zh-TW" altLang="en-US" dirty="0" smtClean="0">
                <a:solidFill>
                  <a:schemeClr val="bg1"/>
                </a:solidFill>
              </a:rPr>
              <a:t>度</a:t>
            </a:r>
            <a:endParaRPr lang="en-US" altLang="zh-TW" dirty="0" smtClean="0">
              <a:solidFill>
                <a:schemeClr val="bg1"/>
              </a:solidFill>
            </a:endParaRPr>
          </a:p>
          <a:p>
            <a:r>
              <a:rPr lang="zh-TW" altLang="en-US" dirty="0" smtClean="0">
                <a:solidFill>
                  <a:schemeClr val="bg1"/>
                </a:solidFill>
              </a:rPr>
              <a:t>環境場的濕度、溫度資料採用平均的加勒比海探空資料</a:t>
            </a:r>
            <a:endParaRPr lang="en-US" altLang="zh-TW" dirty="0" smtClean="0">
              <a:solidFill>
                <a:schemeClr val="bg1"/>
              </a:solidFill>
            </a:endParaRPr>
          </a:p>
          <a:p>
            <a:r>
              <a:rPr lang="zh-TW" altLang="en-US" dirty="0" smtClean="0">
                <a:solidFill>
                  <a:schemeClr val="bg1"/>
                </a:solidFill>
              </a:rPr>
              <a:t>積分時間：</a:t>
            </a:r>
            <a:r>
              <a:rPr lang="en-US" altLang="zh-TW" dirty="0" smtClean="0">
                <a:solidFill>
                  <a:schemeClr val="bg1"/>
                </a:solidFill>
              </a:rPr>
              <a:t>192</a:t>
            </a:r>
            <a:r>
              <a:rPr lang="zh-TW" altLang="en-US" dirty="0" smtClean="0">
                <a:solidFill>
                  <a:schemeClr val="bg1"/>
                </a:solidFill>
              </a:rPr>
              <a:t>小時</a:t>
            </a:r>
            <a:endParaRPr lang="en-US" altLang="zh-TW" dirty="0" smtClean="0">
              <a:solidFill>
                <a:schemeClr val="bg1"/>
              </a:solidFill>
            </a:endParaRPr>
          </a:p>
        </p:txBody>
      </p:sp>
      <p:graphicFrame>
        <p:nvGraphicFramePr>
          <p:cNvPr id="4" name="表格 3"/>
          <p:cNvGraphicFramePr>
            <a:graphicFrameLocks noGrp="1"/>
          </p:cNvGraphicFramePr>
          <p:nvPr/>
        </p:nvGraphicFramePr>
        <p:xfrm>
          <a:off x="971600" y="1705372"/>
          <a:ext cx="6927738" cy="1483360"/>
        </p:xfrm>
        <a:graphic>
          <a:graphicData uri="http://schemas.openxmlformats.org/drawingml/2006/table">
            <a:tbl>
              <a:tblPr firstRow="1" bandRow="1">
                <a:tableStyleId>{5C22544A-7EE6-4342-B048-85BDC9FD1C3A}</a:tableStyleId>
              </a:tblPr>
              <a:tblGrid>
                <a:gridCol w="2521268"/>
                <a:gridCol w="1044893"/>
                <a:gridCol w="1044893"/>
                <a:gridCol w="1044893"/>
                <a:gridCol w="1271791"/>
              </a:tblGrid>
              <a:tr h="370840">
                <a:tc>
                  <a:txBody>
                    <a:bodyPr/>
                    <a:lstStyle/>
                    <a:p>
                      <a:r>
                        <a:rPr lang="en-US" altLang="zh-TW" dirty="0" smtClean="0"/>
                        <a:t>Domain</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r>
              <a:tr h="370840">
                <a:tc>
                  <a:txBody>
                    <a:bodyPr/>
                    <a:lstStyle/>
                    <a:p>
                      <a:r>
                        <a:rPr lang="zh-TW" altLang="en-US" dirty="0" smtClean="0"/>
                        <a:t>水平網格間距（公里）</a:t>
                      </a:r>
                      <a:endParaRPr lang="zh-TW" altLang="en-US" dirty="0"/>
                    </a:p>
                  </a:txBody>
                  <a:tcPr/>
                </a:tc>
                <a:tc>
                  <a:txBody>
                    <a:bodyPr/>
                    <a:lstStyle/>
                    <a:p>
                      <a:r>
                        <a:rPr lang="en-US" altLang="zh-TW" dirty="0" smtClean="0"/>
                        <a:t>45</a:t>
                      </a:r>
                      <a:endParaRPr lang="zh-TW" altLang="en-US" dirty="0"/>
                    </a:p>
                  </a:txBody>
                  <a:tcPr/>
                </a:tc>
                <a:tc>
                  <a:txBody>
                    <a:bodyPr/>
                    <a:lstStyle/>
                    <a:p>
                      <a:r>
                        <a:rPr lang="en-US" altLang="zh-TW" dirty="0" smtClean="0"/>
                        <a:t>15</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1.67</a:t>
                      </a:r>
                      <a:endParaRPr lang="zh-TW" altLang="en-US" dirty="0"/>
                    </a:p>
                  </a:txBody>
                  <a:tcPr/>
                </a:tc>
              </a:tr>
              <a:tr h="370840">
                <a:tc>
                  <a:txBody>
                    <a:bodyPr/>
                    <a:lstStyle/>
                    <a:p>
                      <a:r>
                        <a:rPr lang="zh-TW" altLang="en-US" dirty="0" smtClean="0"/>
                        <a:t>格點數</a:t>
                      </a:r>
                      <a:endParaRPr lang="zh-TW" altLang="en-US" dirty="0"/>
                    </a:p>
                  </a:txBody>
                  <a:tcPr/>
                </a:tc>
                <a:tc>
                  <a:txBody>
                    <a:bodyPr/>
                    <a:lstStyle/>
                    <a:p>
                      <a:r>
                        <a:rPr lang="en-US" altLang="zh-TW" dirty="0" smtClean="0"/>
                        <a:t>121*121</a:t>
                      </a:r>
                      <a:endParaRPr lang="zh-TW" altLang="en-US" dirty="0"/>
                    </a:p>
                  </a:txBody>
                  <a:tcPr/>
                </a:tc>
                <a:tc>
                  <a:txBody>
                    <a:bodyPr/>
                    <a:lstStyle/>
                    <a:p>
                      <a:r>
                        <a:rPr lang="en-US" altLang="zh-TW" dirty="0" smtClean="0"/>
                        <a:t>121*121</a:t>
                      </a:r>
                      <a:endParaRPr lang="zh-TW" altLang="en-US" dirty="0"/>
                    </a:p>
                  </a:txBody>
                  <a:tcPr/>
                </a:tc>
                <a:tc>
                  <a:txBody>
                    <a:bodyPr/>
                    <a:lstStyle/>
                    <a:p>
                      <a:r>
                        <a:rPr lang="en-US" altLang="zh-TW" dirty="0" smtClean="0"/>
                        <a:t>121*121</a:t>
                      </a:r>
                      <a:endParaRPr lang="zh-TW" altLang="en-US" dirty="0"/>
                    </a:p>
                  </a:txBody>
                  <a:tcPr/>
                </a:tc>
                <a:tc>
                  <a:txBody>
                    <a:bodyPr/>
                    <a:lstStyle/>
                    <a:p>
                      <a:r>
                        <a:rPr lang="en-US" altLang="zh-TW" dirty="0" smtClean="0"/>
                        <a:t>241*241</a:t>
                      </a:r>
                      <a:endParaRPr lang="zh-TW" altLang="en-US" dirty="0"/>
                    </a:p>
                  </a:txBody>
                  <a:tcPr/>
                </a:tc>
              </a:tr>
              <a:tr h="370840">
                <a:tc>
                  <a:txBody>
                    <a:bodyPr/>
                    <a:lstStyle/>
                    <a:p>
                      <a:r>
                        <a:rPr lang="zh-TW" altLang="en-US" dirty="0" smtClean="0"/>
                        <a:t>側邊界</a:t>
                      </a:r>
                      <a:endParaRPr lang="zh-TW" altLang="en-US" dirty="0"/>
                    </a:p>
                  </a:txBody>
                  <a:tcPr/>
                </a:tc>
                <a:tc>
                  <a:txBody>
                    <a:bodyPr/>
                    <a:lstStyle/>
                    <a:p>
                      <a:r>
                        <a:rPr lang="zh-TW" altLang="en-US" dirty="0" smtClean="0"/>
                        <a:t>開放式</a:t>
                      </a:r>
                      <a:endParaRPr lang="zh-TW" altLang="en-US" dirty="0"/>
                    </a:p>
                  </a:txBody>
                  <a:tcPr/>
                </a:tc>
                <a:tc gridSpan="3">
                  <a:txBody>
                    <a:bodyPr/>
                    <a:lstStyle/>
                    <a:p>
                      <a:pPr algn="ctr"/>
                      <a:r>
                        <a:rPr lang="en-US" altLang="zh-TW" dirty="0" smtClean="0"/>
                        <a:t>2-Way</a:t>
                      </a:r>
                      <a:r>
                        <a:rPr lang="en-US" altLang="zh-TW" baseline="0" dirty="0" smtClean="0"/>
                        <a:t> Nested</a:t>
                      </a:r>
                      <a:endParaRPr lang="zh-TW" altLang="en-US" dirty="0"/>
                    </a:p>
                  </a:txBody>
                  <a:tcPr/>
                </a:tc>
                <a:tc hMerge="1">
                  <a:txBody>
                    <a:bodyPr/>
                    <a:lstStyle/>
                    <a:p>
                      <a:endParaRPr lang="zh-TW" altLang="en-US" dirty="0"/>
                    </a:p>
                  </a:txBody>
                  <a:tcPr/>
                </a:tc>
                <a:tc hMerge="1">
                  <a:txBody>
                    <a:bodyPr/>
                    <a:lstStyle/>
                    <a:p>
                      <a:endParaRPr lang="zh-TW" altLang="en-US" dirty="0"/>
                    </a:p>
                  </a:txBody>
                  <a:tcPr/>
                </a:tc>
              </a:tr>
            </a:tbl>
          </a:graphicData>
        </a:graphic>
      </p:graphicFrame>
      <p:pic>
        <p:nvPicPr>
          <p:cNvPr id="3073" name="Picture 1"/>
          <p:cNvPicPr>
            <a:picLocks noChangeAspect="1" noChangeArrowheads="1"/>
          </p:cNvPicPr>
          <p:nvPr/>
        </p:nvPicPr>
        <p:blipFill>
          <a:blip r:embed="rId3" cstate="print"/>
          <a:srcRect/>
          <a:stretch>
            <a:fillRect/>
          </a:stretch>
        </p:blipFill>
        <p:spPr bwMode="auto">
          <a:xfrm>
            <a:off x="3131840" y="1417340"/>
            <a:ext cx="3133725" cy="3590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fade">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3"/>
                                        </p:tgtEl>
                                      </p:cBhvr>
                                    </p:animEffect>
                                    <p:set>
                                      <p:cBhvr>
                                        <p:cTn id="12" dur="1" fill="hold">
                                          <p:stCondLst>
                                            <p:cond delay="499"/>
                                          </p:stCondLst>
                                        </p:cTn>
                                        <p:tgtEl>
                                          <p:spTgt spid="3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實驗設計（續）</a:t>
            </a:r>
            <a:endParaRPr lang="zh-TW" altLang="en-US" b="1" dirty="0">
              <a:solidFill>
                <a:srgbClr val="FFFF00"/>
              </a:solidFill>
            </a:endParaRPr>
          </a:p>
        </p:txBody>
      </p:sp>
      <p:sp>
        <p:nvSpPr>
          <p:cNvPr id="3" name="內容版面配置區 2"/>
          <p:cNvSpPr>
            <a:spLocks noGrp="1"/>
          </p:cNvSpPr>
          <p:nvPr>
            <p:ph idx="1"/>
          </p:nvPr>
        </p:nvSpPr>
        <p:spPr>
          <a:xfrm>
            <a:off x="457200" y="1333500"/>
            <a:ext cx="8229600" cy="4044280"/>
          </a:xfrm>
        </p:spPr>
        <p:txBody>
          <a:bodyPr>
            <a:normAutofit fontScale="70000" lnSpcReduction="20000"/>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solidFill>
                  <a:schemeClr val="bg1"/>
                </a:solidFill>
              </a:rPr>
              <a:t>初始軸對稱渦旋之風</a:t>
            </a:r>
            <a:r>
              <a:rPr lang="zh-TW" altLang="en-US" dirty="0" smtClean="0">
                <a:solidFill>
                  <a:schemeClr val="bg1"/>
                </a:solidFill>
              </a:rPr>
              <a:t>場：（</a:t>
            </a:r>
            <a:r>
              <a:rPr lang="en-US" altLang="zh-TW" dirty="0" err="1" smtClean="0">
                <a:solidFill>
                  <a:schemeClr val="bg1"/>
                </a:solidFill>
              </a:rPr>
              <a:t>Fiorino</a:t>
            </a:r>
            <a:r>
              <a:rPr lang="en-US" altLang="zh-TW" dirty="0" smtClean="0">
                <a:solidFill>
                  <a:schemeClr val="bg1"/>
                </a:solidFill>
              </a:rPr>
              <a:t> &amp; Elsberry 1989</a:t>
            </a:r>
            <a:r>
              <a:rPr lang="zh-TW" altLang="en-US" dirty="0" smtClean="0">
                <a:solidFill>
                  <a:schemeClr val="bg1"/>
                </a:solidFill>
              </a:rPr>
              <a:t>）</a:t>
            </a:r>
            <a:endParaRPr lang="en-US" altLang="zh-TW" dirty="0" smtClean="0">
              <a:solidFill>
                <a:schemeClr val="bg1"/>
              </a:solidFill>
            </a:endParaRPr>
          </a:p>
          <a:p>
            <a:endParaRPr lang="en-US" altLang="zh-TW" dirty="0" smtClean="0"/>
          </a:p>
          <a:p>
            <a:endParaRPr lang="en-US" altLang="zh-TW" dirty="0" smtClean="0"/>
          </a:p>
          <a:p>
            <a:endParaRPr lang="en-US" altLang="zh-TW" dirty="0" smtClean="0"/>
          </a:p>
          <a:p>
            <a:r>
              <a:rPr lang="zh-TW" altLang="en-US" dirty="0" smtClean="0">
                <a:solidFill>
                  <a:schemeClr val="bg1"/>
                </a:solidFill>
              </a:rPr>
              <a:t>採</a:t>
            </a:r>
            <a:r>
              <a:rPr lang="en-US" altLang="zh-TW" dirty="0" smtClean="0">
                <a:solidFill>
                  <a:schemeClr val="bg1"/>
                </a:solidFill>
              </a:rPr>
              <a:t>b=1</a:t>
            </a:r>
            <a:r>
              <a:rPr lang="zh-TW" altLang="en-US" dirty="0" smtClean="0">
                <a:solidFill>
                  <a:schemeClr val="bg1"/>
                </a:solidFill>
              </a:rPr>
              <a:t>，故</a:t>
            </a:r>
            <a:r>
              <a:rPr lang="en-US" altLang="zh-TW" dirty="0" smtClean="0">
                <a:solidFill>
                  <a:schemeClr val="bg1"/>
                </a:solidFill>
              </a:rPr>
              <a:t>RMW=135km</a:t>
            </a:r>
            <a:r>
              <a:rPr lang="zh-TW" altLang="en-US" dirty="0" smtClean="0">
                <a:solidFill>
                  <a:schemeClr val="bg1"/>
                </a:solidFill>
              </a:rPr>
              <a:t>，</a:t>
            </a:r>
            <a:r>
              <a:rPr lang="en-US" altLang="zh-TW" dirty="0" err="1" smtClean="0">
                <a:solidFill>
                  <a:schemeClr val="bg1"/>
                </a:solidFill>
              </a:rPr>
              <a:t>v</a:t>
            </a:r>
            <a:r>
              <a:rPr lang="en-US" altLang="zh-TW" baseline="-25000" dirty="0" err="1" smtClean="0">
                <a:solidFill>
                  <a:schemeClr val="bg1"/>
                </a:solidFill>
              </a:rPr>
              <a:t>max</a:t>
            </a:r>
            <a:r>
              <a:rPr lang="en-US" altLang="zh-TW" dirty="0" smtClean="0">
                <a:solidFill>
                  <a:schemeClr val="bg1"/>
                </a:solidFill>
              </a:rPr>
              <a:t>=15m/s</a:t>
            </a:r>
            <a:r>
              <a:rPr lang="zh-TW" altLang="en-US" dirty="0" smtClean="0">
                <a:solidFill>
                  <a:schemeClr val="bg1"/>
                </a:solidFill>
              </a:rPr>
              <a:t>，</a:t>
            </a:r>
            <a:r>
              <a:rPr lang="zh-TW" altLang="en-US" dirty="0" smtClean="0">
                <a:solidFill>
                  <a:schemeClr val="bg1"/>
                </a:solidFill>
              </a:rPr>
              <a:t>在</a:t>
            </a:r>
            <a:r>
              <a:rPr lang="en-US" altLang="zh-TW" dirty="0" smtClean="0">
                <a:solidFill>
                  <a:schemeClr val="bg1"/>
                </a:solidFill>
              </a:rPr>
              <a:t>18</a:t>
            </a:r>
            <a:r>
              <a:rPr lang="zh-TW" altLang="en-US" dirty="0" smtClean="0">
                <a:solidFill>
                  <a:schemeClr val="bg1"/>
                </a:solidFill>
              </a:rPr>
              <a:t>公里高處</a:t>
            </a:r>
            <a:r>
              <a:rPr lang="zh-TW" altLang="en-US" dirty="0" smtClean="0">
                <a:solidFill>
                  <a:schemeClr val="bg1"/>
                </a:solidFill>
              </a:rPr>
              <a:t>遞減至零</a:t>
            </a:r>
            <a:endParaRPr lang="en-US" altLang="zh-TW" baseline="-25000" dirty="0" smtClean="0">
              <a:solidFill>
                <a:schemeClr val="bg1"/>
              </a:solidFill>
            </a:endParaRPr>
          </a:p>
          <a:p>
            <a:r>
              <a:rPr lang="zh-TW" altLang="en-US" dirty="0" smtClean="0">
                <a:solidFill>
                  <a:schemeClr val="bg1"/>
                </a:solidFill>
              </a:rPr>
              <a:t>初始擾動溫度場與風場處於梯度風、靜力平衡</a:t>
            </a:r>
            <a:endParaRPr lang="en-US" altLang="zh-TW" dirty="0" smtClean="0">
              <a:solidFill>
                <a:schemeClr val="bg1"/>
              </a:solidFill>
            </a:endParaRPr>
          </a:p>
        </p:txBody>
      </p:sp>
      <p:graphicFrame>
        <p:nvGraphicFramePr>
          <p:cNvPr id="4" name="表格 3"/>
          <p:cNvGraphicFramePr>
            <a:graphicFrameLocks noGrp="1"/>
          </p:cNvGraphicFramePr>
          <p:nvPr/>
        </p:nvGraphicFramePr>
        <p:xfrm>
          <a:off x="2051720" y="1129308"/>
          <a:ext cx="4896545" cy="1854200"/>
        </p:xfrm>
        <a:graphic>
          <a:graphicData uri="http://schemas.openxmlformats.org/drawingml/2006/table">
            <a:tbl>
              <a:tblPr firstRow="1" bandRow="1">
                <a:tableStyleId>{5C22544A-7EE6-4342-B048-85BDC9FD1C3A}</a:tableStyleId>
              </a:tblPr>
              <a:tblGrid>
                <a:gridCol w="1162897"/>
                <a:gridCol w="925335"/>
                <a:gridCol w="941489"/>
                <a:gridCol w="930719"/>
                <a:gridCol w="93610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Domain</a:t>
                      </a:r>
                      <a:endParaRPr lang="zh-TW" altLang="en-US" dirty="0" smtClean="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r>
              <a:tr h="370840">
                <a:tc>
                  <a:txBody>
                    <a:bodyPr/>
                    <a:lstStyle/>
                    <a:p>
                      <a:pPr algn="ctr"/>
                      <a:r>
                        <a:rPr lang="en-US" altLang="zh-TW" dirty="0" smtClean="0"/>
                        <a:t>PBL</a:t>
                      </a:r>
                      <a:endParaRPr lang="zh-TW" altLang="en-US" dirty="0"/>
                    </a:p>
                  </a:txBody>
                  <a:tcPr/>
                </a:tc>
                <a:tc gridSpan="4">
                  <a:txBody>
                    <a:bodyPr/>
                    <a:lstStyle/>
                    <a:p>
                      <a:pPr algn="ctr"/>
                      <a:r>
                        <a:rPr lang="en-US" altLang="zh-TW" dirty="0" err="1" smtClean="0"/>
                        <a:t>Blackdar</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en-US" altLang="zh-TW" dirty="0" smtClean="0"/>
                        <a:t>MP</a:t>
                      </a:r>
                      <a:endParaRPr lang="zh-TW" altLang="en-US" dirty="0"/>
                    </a:p>
                  </a:txBody>
                  <a:tcPr/>
                </a:tc>
                <a:tc gridSpan="4">
                  <a:txBody>
                    <a:bodyPr/>
                    <a:lstStyle/>
                    <a:p>
                      <a:pPr algn="ctr"/>
                      <a:r>
                        <a:rPr lang="en-US" altLang="zh-TW" dirty="0" err="1" smtClean="0"/>
                        <a:t>Reisner</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840">
                <a:tc>
                  <a:txBody>
                    <a:bodyPr/>
                    <a:lstStyle/>
                    <a:p>
                      <a:pPr algn="ctr"/>
                      <a:r>
                        <a:rPr lang="en-US" altLang="zh-TW" dirty="0" smtClean="0"/>
                        <a:t>Cu</a:t>
                      </a:r>
                      <a:endParaRPr lang="zh-TW" altLang="en-US" dirty="0"/>
                    </a:p>
                  </a:txBody>
                  <a:tcPr/>
                </a:tc>
                <a:tc gridSpan="2">
                  <a:txBody>
                    <a:bodyPr/>
                    <a:lstStyle/>
                    <a:p>
                      <a:pPr algn="ctr"/>
                      <a:r>
                        <a:rPr lang="en-US" altLang="zh-TW" dirty="0" smtClean="0"/>
                        <a:t>Betts-Miller</a:t>
                      </a:r>
                      <a:endParaRPr lang="zh-TW" altLang="en-US" dirty="0"/>
                    </a:p>
                  </a:txBody>
                  <a:tcPr/>
                </a:tc>
                <a:tc hMerge="1">
                  <a:txBody>
                    <a:bodyPr/>
                    <a:lstStyle/>
                    <a:p>
                      <a:endParaRPr lang="zh-TW" altLang="en-US" dirty="0"/>
                    </a:p>
                  </a:txBody>
                  <a:tcPr/>
                </a:tc>
                <a:tc gridSpan="2">
                  <a:txBody>
                    <a:bodyPr/>
                    <a:lstStyle/>
                    <a:p>
                      <a:pPr algn="ctr"/>
                      <a:r>
                        <a:rPr lang="en-US" altLang="zh-TW" dirty="0" smtClean="0"/>
                        <a:t>N/A</a:t>
                      </a:r>
                      <a:endParaRPr lang="zh-TW" altLang="en-US" dirty="0"/>
                    </a:p>
                  </a:txBody>
                  <a:tcPr/>
                </a:tc>
                <a:tc hMerge="1">
                  <a:txBody>
                    <a:bodyPr/>
                    <a:lstStyle/>
                    <a:p>
                      <a:endParaRPr lang="zh-TW" altLang="en-US" dirty="0"/>
                    </a:p>
                  </a:txBody>
                  <a:tcPr/>
                </a:tc>
              </a:tr>
              <a:tr h="370840">
                <a:tc>
                  <a:txBody>
                    <a:bodyPr/>
                    <a:lstStyle/>
                    <a:p>
                      <a:pPr algn="ctr"/>
                      <a:r>
                        <a:rPr lang="en-US" altLang="zh-TW" dirty="0" err="1" smtClean="0"/>
                        <a:t>Rad</a:t>
                      </a:r>
                      <a:endParaRPr lang="zh-TW" altLang="en-US" dirty="0"/>
                    </a:p>
                  </a:txBody>
                  <a:tcPr/>
                </a:tc>
                <a:tc gridSpan="4">
                  <a:txBody>
                    <a:bodyPr/>
                    <a:lstStyle/>
                    <a:p>
                      <a:pPr algn="ctr"/>
                      <a:r>
                        <a:rPr lang="en-US" altLang="zh-TW" dirty="0" smtClean="0"/>
                        <a:t>N/A</a:t>
                      </a:r>
                      <a:endParaRPr lang="zh-TW" altLang="en-US" dirty="0"/>
                    </a:p>
                  </a:txBody>
                  <a:tcPr/>
                </a:tc>
                <a:tc hMerge="1">
                  <a:txBody>
                    <a:bodyPr/>
                    <a:lstStyle/>
                    <a:p>
                      <a:endParaRPr lang="zh-TW" altLang="en-US"/>
                    </a:p>
                  </a:txBody>
                  <a:tcPr/>
                </a:tc>
                <a:tc hMerge="1">
                  <a:txBody>
                    <a:bodyPr/>
                    <a:lstStyle/>
                    <a:p>
                      <a:pPr algn="ctr"/>
                      <a:endParaRPr lang="zh-TW" altLang="en-US" dirty="0"/>
                    </a:p>
                  </a:txBody>
                  <a:tcPr/>
                </a:tc>
                <a:tc hMerge="1">
                  <a:txBody>
                    <a:bodyPr/>
                    <a:lstStyle/>
                    <a:p>
                      <a:endParaRPr lang="zh-TW" altLang="en-US"/>
                    </a:p>
                  </a:txBody>
                  <a:tcPr/>
                </a:tc>
              </a:tr>
            </a:tbl>
          </a:graphicData>
        </a:graphic>
      </p:graphicFrame>
      <p:graphicFrame>
        <p:nvGraphicFramePr>
          <p:cNvPr id="2050" name="Object 2"/>
          <p:cNvGraphicFramePr>
            <a:graphicFrameLocks noChangeAspect="1"/>
          </p:cNvGraphicFramePr>
          <p:nvPr/>
        </p:nvGraphicFramePr>
        <p:xfrm>
          <a:off x="1908175" y="3649588"/>
          <a:ext cx="2062163" cy="363537"/>
        </p:xfrm>
        <a:graphic>
          <a:graphicData uri="http://schemas.openxmlformats.org/presentationml/2006/ole">
            <p:oleObj spid="_x0000_s2050" name="方程式" r:id="rId3" imgW="1143000" imgH="203040" progId="Equation.3">
              <p:embed/>
            </p:oleObj>
          </a:graphicData>
        </a:graphic>
      </p:graphicFrame>
      <p:graphicFrame>
        <p:nvGraphicFramePr>
          <p:cNvPr id="2051" name="Object 3"/>
          <p:cNvGraphicFramePr>
            <a:graphicFrameLocks noChangeAspect="1"/>
          </p:cNvGraphicFramePr>
          <p:nvPr/>
        </p:nvGraphicFramePr>
        <p:xfrm>
          <a:off x="4427538" y="3447777"/>
          <a:ext cx="3567112" cy="777875"/>
        </p:xfrm>
        <a:graphic>
          <a:graphicData uri="http://schemas.openxmlformats.org/presentationml/2006/ole">
            <p:oleObj spid="_x0000_s2051" name="方程式" r:id="rId4" imgW="1981080" imgH="431640" progId="Equation.3">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FF00"/>
                </a:solidFill>
              </a:rPr>
              <a:t>模擬結果</a:t>
            </a:r>
            <a:r>
              <a:rPr lang="en-US" altLang="zh-TW" b="1" dirty="0" smtClean="0">
                <a:solidFill>
                  <a:srgbClr val="FFFF00"/>
                </a:solidFill>
              </a:rPr>
              <a:t>-</a:t>
            </a:r>
            <a:r>
              <a:rPr lang="zh-TW" altLang="en-US" b="1" dirty="0" smtClean="0">
                <a:solidFill>
                  <a:srgbClr val="FFFF00"/>
                </a:solidFill>
              </a:rPr>
              <a:t>氣旋發展</a:t>
            </a:r>
            <a:endParaRPr lang="zh-TW" altLang="en-US" b="1" dirty="0">
              <a:solidFill>
                <a:srgbClr val="FFFF00"/>
              </a:solidFill>
            </a:endParaRPr>
          </a:p>
        </p:txBody>
      </p:sp>
      <p:pic>
        <p:nvPicPr>
          <p:cNvPr id="1029" name="Picture 5"/>
          <p:cNvPicPr>
            <a:picLocks noGrp="1" noChangeAspect="1" noChangeArrowheads="1"/>
          </p:cNvPicPr>
          <p:nvPr>
            <p:ph idx="1"/>
          </p:nvPr>
        </p:nvPicPr>
        <p:blipFill>
          <a:blip r:embed="rId3" cstate="print"/>
          <a:srcRect/>
          <a:stretch>
            <a:fillRect/>
          </a:stretch>
        </p:blipFill>
        <p:spPr bwMode="auto">
          <a:xfrm>
            <a:off x="251520" y="1333499"/>
            <a:ext cx="6048672" cy="4279975"/>
          </a:xfrm>
          <a:prstGeom prst="rect">
            <a:avLst/>
          </a:prstGeom>
          <a:noFill/>
          <a:ln w="9525">
            <a:noFill/>
            <a:miter lim="800000"/>
            <a:headEnd/>
            <a:tailEnd/>
          </a:ln>
        </p:spPr>
      </p:pic>
      <p:grpSp>
        <p:nvGrpSpPr>
          <p:cNvPr id="31" name="群組 30"/>
          <p:cNvGrpSpPr/>
          <p:nvPr/>
        </p:nvGrpSpPr>
        <p:grpSpPr>
          <a:xfrm>
            <a:off x="1259632" y="903992"/>
            <a:ext cx="1800493" cy="4617804"/>
            <a:chOff x="1259632" y="903992"/>
            <a:chExt cx="1800493" cy="4617804"/>
          </a:xfrm>
        </p:grpSpPr>
        <p:sp>
          <p:nvSpPr>
            <p:cNvPr id="27" name="矩形 26"/>
            <p:cNvSpPr/>
            <p:nvPr/>
          </p:nvSpPr>
          <p:spPr>
            <a:xfrm>
              <a:off x="1259632" y="1273324"/>
              <a:ext cx="1707686" cy="42484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1259632" y="903992"/>
              <a:ext cx="1800493" cy="369332"/>
            </a:xfrm>
            <a:prstGeom prst="rect">
              <a:avLst/>
            </a:prstGeom>
            <a:noFill/>
          </p:spPr>
          <p:txBody>
            <a:bodyPr wrap="none" rtlCol="0">
              <a:spAutoFit/>
            </a:bodyPr>
            <a:lstStyle/>
            <a:p>
              <a:r>
                <a:rPr lang="zh-TW" altLang="en-US" dirty="0" smtClean="0">
                  <a:solidFill>
                    <a:srgbClr val="00FF00"/>
                  </a:solidFill>
                </a:rPr>
                <a:t>強度達颶風門檻</a:t>
              </a:r>
              <a:endParaRPr lang="zh-TW" altLang="en-US" dirty="0">
                <a:solidFill>
                  <a:srgbClr val="00FF00"/>
                </a:solidFill>
              </a:endParaRPr>
            </a:p>
          </p:txBody>
        </p:sp>
      </p:grpSp>
      <p:grpSp>
        <p:nvGrpSpPr>
          <p:cNvPr id="30" name="群組 29"/>
          <p:cNvGrpSpPr/>
          <p:nvPr/>
        </p:nvGrpSpPr>
        <p:grpSpPr>
          <a:xfrm>
            <a:off x="179512" y="909516"/>
            <a:ext cx="2106667" cy="4612280"/>
            <a:chOff x="179512" y="909516"/>
            <a:chExt cx="2106667" cy="4612280"/>
          </a:xfrm>
        </p:grpSpPr>
        <p:sp>
          <p:nvSpPr>
            <p:cNvPr id="19" name="矩形 18"/>
            <p:cNvSpPr/>
            <p:nvPr/>
          </p:nvSpPr>
          <p:spPr>
            <a:xfrm>
              <a:off x="899591" y="1273324"/>
              <a:ext cx="375293" cy="42484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179512" y="909516"/>
              <a:ext cx="2106667" cy="369332"/>
            </a:xfrm>
            <a:prstGeom prst="rect">
              <a:avLst/>
            </a:prstGeom>
            <a:noFill/>
          </p:spPr>
          <p:txBody>
            <a:bodyPr wrap="none" rtlCol="0">
              <a:spAutoFit/>
            </a:bodyPr>
            <a:lstStyle/>
            <a:p>
              <a:r>
                <a:rPr lang="zh-TW" altLang="en-US" dirty="0" smtClean="0">
                  <a:solidFill>
                    <a:srgbClr val="00FF00"/>
                  </a:solidFill>
                </a:rPr>
                <a:t>微物理過程</a:t>
              </a:r>
              <a:r>
                <a:rPr lang="en-US" altLang="zh-TW" dirty="0" smtClean="0">
                  <a:solidFill>
                    <a:srgbClr val="00FF00"/>
                  </a:solidFill>
                </a:rPr>
                <a:t>Spin-up</a:t>
              </a:r>
              <a:endParaRPr lang="zh-TW" altLang="en-US" dirty="0">
                <a:solidFill>
                  <a:srgbClr val="00FF00"/>
                </a:solidFill>
              </a:endParaRPr>
            </a:p>
          </p:txBody>
        </p:sp>
      </p:grpSp>
      <p:grpSp>
        <p:nvGrpSpPr>
          <p:cNvPr id="29" name="群組 28"/>
          <p:cNvGrpSpPr/>
          <p:nvPr/>
        </p:nvGrpSpPr>
        <p:grpSpPr>
          <a:xfrm>
            <a:off x="0" y="903992"/>
            <a:ext cx="2106667" cy="4617804"/>
            <a:chOff x="0" y="903992"/>
            <a:chExt cx="2106667" cy="4617804"/>
          </a:xfrm>
        </p:grpSpPr>
        <p:sp>
          <p:nvSpPr>
            <p:cNvPr id="13" name="矩形 12"/>
            <p:cNvSpPr/>
            <p:nvPr/>
          </p:nvSpPr>
          <p:spPr>
            <a:xfrm>
              <a:off x="683568" y="1273324"/>
              <a:ext cx="216024" cy="42484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0" y="903992"/>
              <a:ext cx="2106667" cy="369332"/>
            </a:xfrm>
            <a:prstGeom prst="rect">
              <a:avLst/>
            </a:prstGeom>
            <a:noFill/>
          </p:spPr>
          <p:txBody>
            <a:bodyPr wrap="none" rtlCol="0">
              <a:spAutoFit/>
            </a:bodyPr>
            <a:lstStyle/>
            <a:p>
              <a:r>
                <a:rPr lang="zh-TW" altLang="en-US" dirty="0" smtClean="0">
                  <a:solidFill>
                    <a:srgbClr val="48FF07"/>
                  </a:solidFill>
                </a:rPr>
                <a:t>邊界層過程</a:t>
              </a:r>
              <a:r>
                <a:rPr lang="en-US" altLang="zh-TW" dirty="0" smtClean="0">
                  <a:solidFill>
                    <a:srgbClr val="48FF07"/>
                  </a:solidFill>
                </a:rPr>
                <a:t>Spin-up</a:t>
              </a:r>
              <a:endParaRPr lang="zh-TW" altLang="en-US" dirty="0">
                <a:solidFill>
                  <a:srgbClr val="48FF07"/>
                </a:solidFill>
              </a:endParaRPr>
            </a:p>
          </p:txBody>
        </p:sp>
      </p:grpSp>
      <p:sp>
        <p:nvSpPr>
          <p:cNvPr id="10" name="文字方塊 9"/>
          <p:cNvSpPr txBox="1"/>
          <p:nvPr/>
        </p:nvSpPr>
        <p:spPr>
          <a:xfrm>
            <a:off x="6660232" y="1624072"/>
            <a:ext cx="1800493" cy="369332"/>
          </a:xfrm>
          <a:prstGeom prst="rect">
            <a:avLst/>
          </a:prstGeom>
          <a:noFill/>
        </p:spPr>
        <p:txBody>
          <a:bodyPr wrap="none" rtlCol="0">
            <a:spAutoFit/>
          </a:bodyPr>
          <a:lstStyle/>
          <a:p>
            <a:r>
              <a:rPr lang="zh-TW" altLang="en-US" dirty="0" smtClean="0">
                <a:solidFill>
                  <a:schemeClr val="bg1"/>
                </a:solidFill>
              </a:rPr>
              <a:t>最大平均切線風</a:t>
            </a:r>
            <a:endParaRPr lang="zh-TW" altLang="en-US" dirty="0">
              <a:solidFill>
                <a:schemeClr val="bg1"/>
              </a:solidFill>
            </a:endParaRPr>
          </a:p>
        </p:txBody>
      </p:sp>
      <p:cxnSp>
        <p:nvCxnSpPr>
          <p:cNvPr id="8" name="直線接點 7"/>
          <p:cNvCxnSpPr/>
          <p:nvPr/>
        </p:nvCxnSpPr>
        <p:spPr>
          <a:xfrm>
            <a:off x="6372200" y="1794464"/>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60232" y="1345332"/>
            <a:ext cx="1569660" cy="369332"/>
          </a:xfrm>
          <a:prstGeom prst="rect">
            <a:avLst/>
          </a:prstGeom>
          <a:noFill/>
        </p:spPr>
        <p:txBody>
          <a:bodyPr wrap="none" rtlCol="0">
            <a:spAutoFit/>
          </a:bodyPr>
          <a:lstStyle/>
          <a:p>
            <a:r>
              <a:rPr lang="zh-TW" altLang="en-US" dirty="0" smtClean="0">
                <a:solidFill>
                  <a:schemeClr val="bg1"/>
                </a:solidFill>
              </a:rPr>
              <a:t>最大平均風速</a:t>
            </a:r>
            <a:endParaRPr lang="zh-TW" altLang="en-US" dirty="0">
              <a:solidFill>
                <a:schemeClr val="bg1"/>
              </a:solidFill>
            </a:endParaRPr>
          </a:p>
        </p:txBody>
      </p:sp>
      <p:cxnSp>
        <p:nvCxnSpPr>
          <p:cNvPr id="12" name="直線接點 11"/>
          <p:cNvCxnSpPr/>
          <p:nvPr/>
        </p:nvCxnSpPr>
        <p:spPr>
          <a:xfrm>
            <a:off x="6372200" y="1515724"/>
            <a:ext cx="3600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660232" y="1921396"/>
            <a:ext cx="1800493" cy="369332"/>
          </a:xfrm>
          <a:prstGeom prst="rect">
            <a:avLst/>
          </a:prstGeom>
          <a:noFill/>
        </p:spPr>
        <p:txBody>
          <a:bodyPr wrap="none" rtlCol="0">
            <a:spAutoFit/>
          </a:bodyPr>
          <a:lstStyle/>
          <a:p>
            <a:r>
              <a:rPr lang="zh-TW" altLang="en-US" dirty="0" smtClean="0">
                <a:solidFill>
                  <a:schemeClr val="bg1"/>
                </a:solidFill>
              </a:rPr>
              <a:t>最低海平面氣壓</a:t>
            </a:r>
            <a:endParaRPr lang="zh-TW" altLang="en-US" dirty="0">
              <a:solidFill>
                <a:schemeClr val="bg1"/>
              </a:solidFill>
            </a:endParaRPr>
          </a:p>
        </p:txBody>
      </p:sp>
      <p:cxnSp>
        <p:nvCxnSpPr>
          <p:cNvPr id="16" name="直線接點 15"/>
          <p:cNvCxnSpPr/>
          <p:nvPr/>
        </p:nvCxnSpPr>
        <p:spPr>
          <a:xfrm>
            <a:off x="6372200" y="2091788"/>
            <a:ext cx="36004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6660232" y="2200136"/>
            <a:ext cx="2262158" cy="646331"/>
          </a:xfrm>
          <a:prstGeom prst="rect">
            <a:avLst/>
          </a:prstGeom>
          <a:noFill/>
        </p:spPr>
        <p:txBody>
          <a:bodyPr wrap="none" rtlCol="0">
            <a:spAutoFit/>
          </a:bodyPr>
          <a:lstStyle/>
          <a:p>
            <a:r>
              <a:rPr lang="zh-TW" altLang="en-US" dirty="0" smtClean="0">
                <a:solidFill>
                  <a:schemeClr val="bg1"/>
                </a:solidFill>
              </a:rPr>
              <a:t>最大平均切線風半徑</a:t>
            </a:r>
            <a:endParaRPr lang="en-US" altLang="zh-TW" dirty="0" smtClean="0">
              <a:solidFill>
                <a:schemeClr val="bg1"/>
              </a:solidFill>
            </a:endParaRPr>
          </a:p>
          <a:p>
            <a:r>
              <a:rPr lang="en-US" altLang="zh-TW" dirty="0" smtClean="0">
                <a:solidFill>
                  <a:schemeClr val="bg1"/>
                </a:solidFill>
              </a:rPr>
              <a:t>RMW (z=1km)</a:t>
            </a:r>
            <a:endParaRPr lang="zh-TW" altLang="en-US" dirty="0">
              <a:solidFill>
                <a:schemeClr val="bg1"/>
              </a:solidFill>
            </a:endParaRPr>
          </a:p>
        </p:txBody>
      </p:sp>
      <p:cxnSp>
        <p:nvCxnSpPr>
          <p:cNvPr id="18" name="直線接點 17"/>
          <p:cNvCxnSpPr/>
          <p:nvPr/>
        </p:nvCxnSpPr>
        <p:spPr>
          <a:xfrm>
            <a:off x="6372200" y="2370528"/>
            <a:ext cx="360040"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a:xfrm>
            <a:off x="2954216" y="931214"/>
            <a:ext cx="3483591" cy="4590582"/>
            <a:chOff x="2954216" y="931214"/>
            <a:chExt cx="3483591" cy="4590582"/>
          </a:xfrm>
        </p:grpSpPr>
        <p:sp>
          <p:nvSpPr>
            <p:cNvPr id="24" name="矩形 23"/>
            <p:cNvSpPr/>
            <p:nvPr/>
          </p:nvSpPr>
          <p:spPr>
            <a:xfrm>
              <a:off x="2954216" y="1273324"/>
              <a:ext cx="1056974" cy="42484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987824" y="931214"/>
              <a:ext cx="3449983" cy="369332"/>
            </a:xfrm>
            <a:prstGeom prst="rect">
              <a:avLst/>
            </a:prstGeom>
            <a:noFill/>
          </p:spPr>
          <p:txBody>
            <a:bodyPr wrap="none" rtlCol="0">
              <a:spAutoFit/>
            </a:bodyPr>
            <a:lstStyle/>
            <a:p>
              <a:r>
                <a:rPr lang="zh-TW" altLang="en-US" dirty="0" smtClean="0">
                  <a:solidFill>
                    <a:srgbClr val="00FF00"/>
                  </a:solidFill>
                </a:rPr>
                <a:t>快速發展期（</a:t>
              </a:r>
              <a:r>
                <a:rPr lang="en-US" altLang="zh-TW" dirty="0" smtClean="0">
                  <a:solidFill>
                    <a:srgbClr val="00FF00"/>
                  </a:solidFill>
                </a:rPr>
                <a:t>&gt;15.4m/s</a:t>
              </a:r>
              <a:r>
                <a:rPr lang="zh-TW" altLang="en-US" dirty="0" smtClean="0">
                  <a:solidFill>
                    <a:srgbClr val="00FF00"/>
                  </a:solidFill>
                </a:rPr>
                <a:t>  </a:t>
              </a:r>
              <a:r>
                <a:rPr lang="en-US" altLang="zh-TW" dirty="0" smtClean="0">
                  <a:solidFill>
                    <a:srgbClr val="00FF00"/>
                  </a:solidFill>
                </a:rPr>
                <a:t>in 24hr)</a:t>
              </a:r>
            </a:p>
          </p:txBody>
        </p:sp>
      </p:grpSp>
      <p:grpSp>
        <p:nvGrpSpPr>
          <p:cNvPr id="33" name="群組 32"/>
          <p:cNvGrpSpPr/>
          <p:nvPr/>
        </p:nvGrpSpPr>
        <p:grpSpPr>
          <a:xfrm>
            <a:off x="4499992" y="989060"/>
            <a:ext cx="1540044" cy="4532736"/>
            <a:chOff x="4499992" y="989060"/>
            <a:chExt cx="1540044" cy="4532736"/>
          </a:xfrm>
        </p:grpSpPr>
        <p:sp>
          <p:nvSpPr>
            <p:cNvPr id="21" name="矩形 20"/>
            <p:cNvSpPr/>
            <p:nvPr/>
          </p:nvSpPr>
          <p:spPr>
            <a:xfrm>
              <a:off x="4499992" y="1273324"/>
              <a:ext cx="375293" cy="42484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4932040" y="989060"/>
              <a:ext cx="1107996" cy="369332"/>
            </a:xfrm>
            <a:prstGeom prst="rect">
              <a:avLst/>
            </a:prstGeom>
            <a:noFill/>
          </p:spPr>
          <p:txBody>
            <a:bodyPr wrap="none" rtlCol="0">
              <a:spAutoFit/>
            </a:bodyPr>
            <a:lstStyle/>
            <a:p>
              <a:r>
                <a:rPr lang="zh-TW" altLang="en-US" dirty="0" smtClean="0">
                  <a:solidFill>
                    <a:srgbClr val="00FF00"/>
                  </a:solidFill>
                </a:rPr>
                <a:t>眼牆替換</a:t>
              </a:r>
              <a:endParaRPr lang="zh-TW" altLang="en-US" dirty="0">
                <a:solidFill>
                  <a:srgbClr val="00FF00"/>
                </a:solidFill>
              </a:endParaRPr>
            </a:p>
          </p:txBody>
        </p:sp>
      </p:grpSp>
      <p:grpSp>
        <p:nvGrpSpPr>
          <p:cNvPr id="35" name="群組 34"/>
          <p:cNvGrpSpPr/>
          <p:nvPr/>
        </p:nvGrpSpPr>
        <p:grpSpPr>
          <a:xfrm>
            <a:off x="2339752" y="1214964"/>
            <a:ext cx="4851512" cy="4324206"/>
            <a:chOff x="8892481" y="210577"/>
            <a:chExt cx="6175648" cy="5504422"/>
          </a:xfrm>
        </p:grpSpPr>
        <p:pic>
          <p:nvPicPr>
            <p:cNvPr id="19458" name="Picture 2"/>
            <p:cNvPicPr>
              <a:picLocks noChangeAspect="1" noChangeArrowheads="1"/>
            </p:cNvPicPr>
            <p:nvPr/>
          </p:nvPicPr>
          <p:blipFill>
            <a:blip r:embed="rId4" cstate="print"/>
            <a:srcRect/>
            <a:stretch>
              <a:fillRect/>
            </a:stretch>
          </p:blipFill>
          <p:spPr bwMode="auto">
            <a:xfrm>
              <a:off x="8892481" y="568627"/>
              <a:ext cx="6175648" cy="5146372"/>
            </a:xfrm>
            <a:prstGeom prst="rect">
              <a:avLst/>
            </a:prstGeom>
            <a:noFill/>
            <a:ln w="9525">
              <a:noFill/>
              <a:miter lim="800000"/>
              <a:headEnd/>
              <a:tailEnd/>
            </a:ln>
          </p:spPr>
        </p:pic>
        <p:sp>
          <p:nvSpPr>
            <p:cNvPr id="34" name="文字方塊 33"/>
            <p:cNvSpPr txBox="1"/>
            <p:nvPr/>
          </p:nvSpPr>
          <p:spPr>
            <a:xfrm>
              <a:off x="8896862" y="210577"/>
              <a:ext cx="6166884" cy="369332"/>
            </a:xfrm>
            <a:prstGeom prst="rect">
              <a:avLst/>
            </a:prstGeom>
            <a:solidFill>
              <a:schemeClr val="bg1"/>
            </a:solidFill>
          </p:spPr>
          <p:txBody>
            <a:bodyPr wrap="square" rtlCol="0">
              <a:spAutoFit/>
            </a:bodyPr>
            <a:lstStyle/>
            <a:p>
              <a:pPr algn="ctr"/>
              <a:r>
                <a:rPr lang="zh-TW" altLang="en-US" dirty="0" smtClean="0"/>
                <a:t>次眼牆之形成</a:t>
              </a:r>
              <a:r>
                <a:rPr lang="en-US" altLang="zh-TW" dirty="0" smtClean="0"/>
                <a:t>@</a:t>
              </a:r>
              <a:r>
                <a:rPr lang="en-US" altLang="zh-TW" dirty="0" err="1" smtClean="0"/>
                <a:t>Sfc</a:t>
              </a:r>
              <a:r>
                <a:rPr lang="en-US" altLang="zh-TW" dirty="0" smtClean="0"/>
                <a:t>.</a:t>
              </a:r>
              <a:endParaRPr lang="zh-TW" altLang="en-US" dirty="0"/>
            </a:p>
          </p:txBody>
        </p:sp>
      </p:grpSp>
      <p:grpSp>
        <p:nvGrpSpPr>
          <p:cNvPr id="54" name="群組 53"/>
          <p:cNvGrpSpPr/>
          <p:nvPr/>
        </p:nvGrpSpPr>
        <p:grpSpPr>
          <a:xfrm>
            <a:off x="2357755" y="2658160"/>
            <a:ext cx="4814916" cy="2552173"/>
            <a:chOff x="6084168" y="5377780"/>
            <a:chExt cx="6129064" cy="3248744"/>
          </a:xfrm>
        </p:grpSpPr>
        <p:cxnSp>
          <p:nvCxnSpPr>
            <p:cNvPr id="37" name="直線接點 36"/>
            <p:cNvCxnSpPr/>
            <p:nvPr/>
          </p:nvCxnSpPr>
          <p:spPr>
            <a:xfrm rot="5400000">
              <a:off x="10584668" y="6997960"/>
              <a:ext cx="3240360" cy="0"/>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6084168" y="8618140"/>
              <a:ext cx="6129064" cy="8384"/>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rot="5400000" flipH="1" flipV="1">
              <a:off x="5256076" y="7790048"/>
              <a:ext cx="1656184" cy="0"/>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084168" y="6961956"/>
              <a:ext cx="1656184" cy="0"/>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rot="5400000" flipH="1" flipV="1">
              <a:off x="6948264" y="6169868"/>
              <a:ext cx="1584176" cy="0"/>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7748736" y="5377780"/>
              <a:ext cx="4456112" cy="0"/>
            </a:xfrm>
            <a:prstGeom prst="line">
              <a:avLst/>
            </a:prstGeom>
            <a:ln w="25400">
              <a:solidFill>
                <a:srgbClr val="1307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5438</TotalTime>
  <Words>2811</Words>
  <Application>Microsoft Office PowerPoint</Application>
  <PresentationFormat>如螢幕大小 (16:10)</PresentationFormat>
  <Paragraphs>267</Paragraphs>
  <Slides>29</Slides>
  <Notes>19</Notes>
  <HiddenSlides>0</HiddenSlides>
  <MMClips>1</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29</vt:i4>
      </vt:variant>
    </vt:vector>
  </HeadingPairs>
  <TitlesOfParts>
    <vt:vector size="31" baseType="lpstr">
      <vt:lpstr>Office 佈景主題</vt:lpstr>
      <vt:lpstr>方程式</vt:lpstr>
      <vt:lpstr>渦旋羅士比波對熱帶氣旋次眼牆形成的影響</vt:lpstr>
      <vt:lpstr>簡介</vt:lpstr>
      <vt:lpstr>簡介（續）</vt:lpstr>
      <vt:lpstr>前人研究</vt:lpstr>
      <vt:lpstr>前人研究（續）</vt:lpstr>
      <vt:lpstr>研究目的</vt:lpstr>
      <vt:lpstr>實驗設計</vt:lpstr>
      <vt:lpstr>實驗設計（續）</vt:lpstr>
      <vt:lpstr>模擬結果-氣旋發展</vt:lpstr>
      <vt:lpstr>RI階段眼牆發展、渦度混合現象</vt:lpstr>
      <vt:lpstr>次眼牆形成(SEF)</vt:lpstr>
      <vt:lpstr>SEF-PV Distribution</vt:lpstr>
      <vt:lpstr>SEF-PV Injection</vt:lpstr>
      <vt:lpstr>RI、SEF階段非對稱結構的比較</vt:lpstr>
      <vt:lpstr>VRWs對次眼牆形成之影響</vt:lpstr>
      <vt:lpstr>Verification</vt:lpstr>
      <vt:lpstr>VRWs停滯點對SEF之影響</vt:lpstr>
      <vt:lpstr>風切之影響</vt:lpstr>
      <vt:lpstr>內雨帶軸對稱化造成之二次環流</vt:lpstr>
      <vt:lpstr>絕對角動量收支分析</vt:lpstr>
      <vt:lpstr>結論</vt:lpstr>
      <vt:lpstr>結論（續）</vt:lpstr>
      <vt:lpstr>結論（續）</vt:lpstr>
      <vt:lpstr>THE END</vt:lpstr>
      <vt:lpstr>VHTs</vt:lpstr>
      <vt:lpstr>BSA Mechanism</vt:lpstr>
      <vt:lpstr>Axisymmetrization</vt:lpstr>
      <vt:lpstr>filamentation</vt:lpstr>
      <vt:lpstr>β-skirt axisymmetrization hypothesis</vt:lpstr>
    </vt:vector>
  </TitlesOfParts>
  <Company>Inst. of Atmos. Phy. NCU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Roles of Vortex Rossby Waves in Hurricane Secondary Eyewall Formation</dc:title>
  <dc:creator>Kobayashi</dc:creator>
  <cp:lastModifiedBy>Kobayashi</cp:lastModifiedBy>
  <cp:revision>621</cp:revision>
  <dcterms:created xsi:type="dcterms:W3CDTF">2010-11-10T08:36:00Z</dcterms:created>
  <dcterms:modified xsi:type="dcterms:W3CDTF">2010-11-23T01:42:06Z</dcterms:modified>
</cp:coreProperties>
</file>