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2" r:id="rId15"/>
    <p:sldId id="273" r:id="rId16"/>
    <p:sldId id="274" r:id="rId17"/>
    <p:sldId id="270" r:id="rId18"/>
    <p:sldId id="277" r:id="rId19"/>
    <p:sldId id="275" r:id="rId20"/>
    <p:sldId id="276" r:id="rId21"/>
    <p:sldId id="278" r:id="rId22"/>
    <p:sldId id="271" r:id="rId23"/>
    <p:sldId id="279" r:id="rId24"/>
    <p:sldId id="280" r:id="rId25"/>
    <p:sldId id="281"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10D"/>
    <a:srgbClr val="F6855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8" autoAdjust="0"/>
  </p:normalViewPr>
  <p:slideViewPr>
    <p:cSldViewPr>
      <p:cViewPr varScale="1">
        <p:scale>
          <a:sx n="85" d="100"/>
          <a:sy n="85" d="100"/>
        </p:scale>
        <p:origin x="-11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AA675-9919-4556-8AF1-469819CC957B}" type="datetimeFigureOut">
              <a:rPr lang="zh-TW" altLang="en-US" smtClean="0"/>
              <a:pPr/>
              <a:t>2010/11/16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64E9AE-EBEB-4918-B5FD-FCC34E0A0872}" type="slidenum">
              <a:rPr lang="zh-TW" altLang="en-US" smtClean="0"/>
              <a:pPr/>
              <a:t>‹#›</a:t>
            </a:fld>
            <a:endParaRPr lang="zh-TW" altLang="en-US"/>
          </a:p>
        </p:txBody>
      </p:sp>
    </p:spTree>
    <p:extLst>
      <p:ext uri="{BB962C8B-B14F-4D97-AF65-F5344CB8AC3E}">
        <p14:creationId xmlns="" xmlns:p14="http://schemas.microsoft.com/office/powerpoint/2010/main" val="331547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1C64E9AE-EBEB-4918-B5FD-FCC34E0A0872}" type="slidenum">
              <a:rPr lang="zh-TW" altLang="en-US" smtClean="0"/>
              <a:pPr/>
              <a:t>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C64E9AE-EBEB-4918-B5FD-FCC34E0A0872}" type="slidenum">
              <a:rPr lang="zh-TW" altLang="en-US" smtClean="0"/>
              <a:pPr/>
              <a:t>10</a:t>
            </a:fld>
            <a:endParaRPr lang="zh-TW" altLang="en-US"/>
          </a:p>
        </p:txBody>
      </p:sp>
    </p:spTree>
    <p:extLst>
      <p:ext uri="{BB962C8B-B14F-4D97-AF65-F5344CB8AC3E}">
        <p14:creationId xmlns="" xmlns:p14="http://schemas.microsoft.com/office/powerpoint/2010/main" val="262906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ctrTitle"/>
          </p:nvPr>
        </p:nvSpPr>
        <p:spPr>
          <a:xfrm>
            <a:off x="685800" y="1676401"/>
            <a:ext cx="7772400" cy="1538286"/>
          </a:xfrm>
        </p:spPr>
        <p:txBody>
          <a:bodyPr anchor="b"/>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42905D-9C43-4A58-B3E6-F431D710463D}" type="slidenum">
              <a:rPr lang="zh-TW" altLang="en-US" smtClean="0"/>
              <a:pPr/>
              <a:t>‹#›</a:t>
            </a:fld>
            <a:endParaRPr lang="zh-TW"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011882"/>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73152" y="6400800"/>
            <a:ext cx="3200400" cy="283800"/>
          </a:xfrm>
        </p:spPr>
        <p:txBody>
          <a:bodyPr/>
          <a:lstStyle/>
          <a:p>
            <a:fld id="{1147007F-EF6A-4B99-B230-3E183D92A9D1}" type="datetimeFigureOut">
              <a:rPr lang="zh-TW" altLang="en-US" smtClean="0"/>
              <a:pPr/>
              <a:t>2010/11/16</a:t>
            </a:fld>
            <a:endParaRPr lang="zh-TW" altLang="en-US"/>
          </a:p>
        </p:txBody>
      </p:sp>
      <p:sp>
        <p:nvSpPr>
          <p:cNvPr id="5" name="頁尾版面配置區 4"/>
          <p:cNvSpPr>
            <a:spLocks noGrp="1"/>
          </p:cNvSpPr>
          <p:nvPr>
            <p:ph type="ftr" sz="quarter" idx="11"/>
          </p:nvPr>
        </p:nvSpPr>
        <p:spPr>
          <a:xfrm>
            <a:off x="5330952" y="6400800"/>
            <a:ext cx="3733800" cy="283800"/>
          </a:xfrm>
        </p:spPr>
        <p:txBody>
          <a:bodyPr/>
          <a:lstStyle/>
          <a:p>
            <a:endParaRPr lang="zh-TW" altLang="en-US"/>
          </a:p>
        </p:txBody>
      </p:sp>
      <p:sp>
        <p:nvSpPr>
          <p:cNvPr id="6" name="投影片編號版面配置區 5"/>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722313" y="3143248"/>
            <a:ext cx="7772400" cy="1362075"/>
          </a:xfrm>
        </p:spPr>
        <p:txBody>
          <a:bodyPr anchor="t"/>
          <a:lstStyle>
            <a:lvl1pPr algn="ctr">
              <a:defRPr sz="40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2786050" y="228600"/>
            <a:ext cx="5900752" cy="842946"/>
          </a:xfrm>
        </p:spPr>
        <p:txBody>
          <a:bodyPr anchor="b"/>
          <a:lstStyle>
            <a:lvl1pPr algn="ctr">
              <a:defRPr sz="2800" b="0"/>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1147007F-EF6A-4B99-B230-3E183D92A9D1}" type="datetimeFigureOut">
              <a:rPr lang="zh-TW" altLang="en-US" smtClean="0"/>
              <a:pPr/>
              <a:t>2010/11/16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142905D-9C43-4A58-B3E6-F431D710463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1147007F-EF6A-4B99-B230-3E183D92A9D1}" type="datetimeFigureOut">
              <a:rPr lang="zh-TW" altLang="en-US" smtClean="0"/>
              <a:pPr/>
              <a:t>2010/11/16</a:t>
            </a:fld>
            <a:endParaRPr lang="zh-TW" altLang="en-US"/>
          </a:p>
        </p:txBody>
      </p:sp>
      <p:sp>
        <p:nvSpPr>
          <p:cNvPr id="5" name="頁尾版面配置區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TW" altLang="en-US"/>
          </a:p>
        </p:txBody>
      </p:sp>
      <p:sp>
        <p:nvSpPr>
          <p:cNvPr id="6" name="投影片編號版面配置區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8142905D-9C43-4A58-B3E6-F431D710463D}" type="slidenum">
              <a:rPr lang="zh-TW" altLang="en-US" smtClean="0"/>
              <a:pPr/>
              <a:t>‹#›</a:t>
            </a:fld>
            <a:endParaRPr lang="zh-TW"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西北太平洋熱帶氣旋對大尺度環境場的影響</a:t>
            </a:r>
            <a:endParaRPr lang="zh-TW" altLang="en-US" dirty="0"/>
          </a:p>
        </p:txBody>
      </p:sp>
      <p:sp>
        <p:nvSpPr>
          <p:cNvPr id="3" name="副標題 2"/>
          <p:cNvSpPr>
            <a:spLocks noGrp="1"/>
          </p:cNvSpPr>
          <p:nvPr>
            <p:ph type="subTitle" idx="1"/>
          </p:nvPr>
        </p:nvSpPr>
        <p:spPr/>
        <p:txBody>
          <a:bodyPr/>
          <a:lstStyle/>
          <a:p>
            <a:r>
              <a:rPr lang="zh-TW" altLang="en-US" dirty="0" smtClean="0"/>
              <a:t>報告人：魏士偉</a:t>
            </a:r>
            <a:endParaRPr lang="en-US" altLang="zh-TW" dirty="0" smtClean="0"/>
          </a:p>
          <a:p>
            <a:r>
              <a:rPr lang="en-US" altLang="zh-TW" dirty="0" smtClean="0"/>
              <a:t>2010/11/16</a:t>
            </a:r>
            <a:endParaRPr lang="zh-TW" altLang="en-US" dirty="0"/>
          </a:p>
        </p:txBody>
      </p:sp>
      <p:sp>
        <p:nvSpPr>
          <p:cNvPr id="5" name="文字方塊 4"/>
          <p:cNvSpPr txBox="1"/>
          <p:nvPr/>
        </p:nvSpPr>
        <p:spPr>
          <a:xfrm>
            <a:off x="755576" y="5229200"/>
            <a:ext cx="7704856" cy="1200329"/>
          </a:xfrm>
          <a:prstGeom prst="rect">
            <a:avLst/>
          </a:prstGeom>
          <a:noFill/>
        </p:spPr>
        <p:txBody>
          <a:bodyPr wrap="square" rtlCol="0">
            <a:spAutoFit/>
          </a:bodyPr>
          <a:lstStyle/>
          <a:p>
            <a:r>
              <a:rPr lang="zh-TW" altLang="en-US" dirty="0" smtClean="0"/>
              <a:t>參考文獻：</a:t>
            </a:r>
            <a:endParaRPr lang="en-US" altLang="zh-TW" dirty="0" smtClean="0"/>
          </a:p>
          <a:p>
            <a:r>
              <a:rPr lang="en-US" altLang="zh-TW" dirty="0" err="1" smtClean="0"/>
              <a:t>Sobel</a:t>
            </a:r>
            <a:r>
              <a:rPr lang="en-US" altLang="zh-TW" dirty="0" smtClean="0"/>
              <a:t>, A. H. and</a:t>
            </a:r>
            <a:r>
              <a:rPr lang="zh-TW" altLang="en-US" dirty="0" smtClean="0"/>
              <a:t> </a:t>
            </a:r>
            <a:r>
              <a:rPr lang="en-US" altLang="zh-TW" dirty="0" smtClean="0"/>
              <a:t>S. J. </a:t>
            </a:r>
            <a:r>
              <a:rPr lang="en-US" altLang="zh-TW" dirty="0" err="1" smtClean="0"/>
              <a:t>Camargo</a:t>
            </a:r>
            <a:r>
              <a:rPr lang="en-US" altLang="zh-TW" dirty="0" smtClean="0"/>
              <a:t>, 2005</a:t>
            </a:r>
            <a:r>
              <a:rPr lang="zh-TW" altLang="en-US" dirty="0" smtClean="0"/>
              <a:t>：</a:t>
            </a:r>
            <a:r>
              <a:rPr lang="en-US" altLang="zh-TW" dirty="0" smtClean="0"/>
              <a:t>Influence of Western North Pacific </a:t>
            </a:r>
          </a:p>
          <a:p>
            <a:r>
              <a:rPr lang="zh-TW" altLang="en-US" dirty="0" smtClean="0"/>
              <a:t>　　</a:t>
            </a:r>
            <a:r>
              <a:rPr lang="en-US" altLang="zh-TW" dirty="0" smtClean="0"/>
              <a:t>Tropical Cyclones on Their Large-Scale Environment. </a:t>
            </a:r>
            <a:r>
              <a:rPr lang="en-US" altLang="zh-TW" i="1" dirty="0" smtClean="0"/>
              <a:t>Jour. of Atm. Sci.,</a:t>
            </a:r>
          </a:p>
          <a:p>
            <a:r>
              <a:rPr lang="zh-TW" altLang="en-US" dirty="0" smtClean="0"/>
              <a:t>　　</a:t>
            </a:r>
            <a:r>
              <a:rPr lang="en-US" altLang="zh-TW" b="1" dirty="0" smtClean="0"/>
              <a:t>62</a:t>
            </a:r>
            <a:r>
              <a:rPr lang="en-US" altLang="zh-TW" dirty="0" smtClean="0"/>
              <a:t>,3396~3407</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95936" y="188640"/>
            <a:ext cx="4690864" cy="1228998"/>
          </a:xfrm>
        </p:spPr>
        <p:txBody>
          <a:bodyPr>
            <a:noAutofit/>
          </a:bodyPr>
          <a:lstStyle/>
          <a:p>
            <a:r>
              <a:rPr lang="zh-TW" altLang="en-US" sz="4000" dirty="0" smtClean="0"/>
              <a:t>結果 </a:t>
            </a:r>
            <a:r>
              <a:rPr lang="en-US" altLang="zh-TW" sz="4000" dirty="0" smtClean="0"/>
              <a:t>— Signals on the TC time scale</a:t>
            </a:r>
            <a:endParaRPr lang="zh-TW" altLang="en-US" sz="4000" dirty="0"/>
          </a:p>
        </p:txBody>
      </p:sp>
      <p:sp>
        <p:nvSpPr>
          <p:cNvPr id="3" name="內容版面配置區 2"/>
          <p:cNvSpPr>
            <a:spLocks noGrp="1"/>
          </p:cNvSpPr>
          <p:nvPr>
            <p:ph idx="1"/>
          </p:nvPr>
        </p:nvSpPr>
        <p:spPr>
          <a:xfrm>
            <a:off x="4067944" y="1600200"/>
            <a:ext cx="4618856" cy="4686320"/>
          </a:xfrm>
        </p:spPr>
        <p:txBody>
          <a:bodyPr>
            <a:normAutofit/>
          </a:bodyPr>
          <a:lstStyle/>
          <a:p>
            <a:r>
              <a:rPr lang="en-US" altLang="zh-TW" sz="2400" dirty="0" smtClean="0"/>
              <a:t>OLR(W m</a:t>
            </a:r>
            <a:r>
              <a:rPr lang="en-US" altLang="zh-TW" sz="2400" baseline="30000" dirty="0" smtClean="0"/>
              <a:t>-2</a:t>
            </a:r>
            <a:r>
              <a:rPr lang="en-US" altLang="zh-TW" sz="2400" dirty="0" smtClean="0"/>
              <a:t>)</a:t>
            </a:r>
          </a:p>
          <a:p>
            <a:r>
              <a:rPr lang="zh-TW" altLang="en-US" sz="2400" dirty="0"/>
              <a:t>分布情況類似相對渦</a:t>
            </a:r>
            <a:r>
              <a:rPr lang="zh-TW" altLang="en-US" sz="2400" dirty="0" smtClean="0"/>
              <a:t>度，不過</a:t>
            </a:r>
            <a:r>
              <a:rPr lang="en-US" altLang="zh-TW" sz="2400" dirty="0" smtClean="0"/>
              <a:t>OLR</a:t>
            </a:r>
            <a:r>
              <a:rPr lang="zh-TW" altLang="en-US" sz="2400" dirty="0" smtClean="0"/>
              <a:t>的正值出現在</a:t>
            </a:r>
            <a:r>
              <a:rPr lang="zh-TW" altLang="en-US" sz="2400" dirty="0"/>
              <a:t>相對渦度的負</a:t>
            </a:r>
            <a:r>
              <a:rPr lang="zh-TW" altLang="en-US" sz="2400" dirty="0" smtClean="0"/>
              <a:t>值，反之亦然。</a:t>
            </a:r>
            <a:endParaRPr lang="en-US" altLang="zh-TW" sz="2400" dirty="0" smtClean="0"/>
          </a:p>
          <a:p>
            <a:r>
              <a:rPr lang="zh-TW" altLang="en-US" sz="2400" dirty="0"/>
              <a:t>並且隨著週數改變正負極值出現的區域也與相對渦度有類似的</a:t>
            </a:r>
            <a:r>
              <a:rPr lang="zh-TW" altLang="en-US" sz="2400" dirty="0" smtClean="0"/>
              <a:t>變化。</a:t>
            </a:r>
            <a:endParaRPr lang="en-US" altLang="zh-TW" sz="2400" dirty="0" smtClean="0"/>
          </a:p>
          <a:p>
            <a:r>
              <a:rPr lang="zh-TW" altLang="en-US" sz="2400" dirty="0" smtClean="0"/>
              <a:t>伴隨在負值區西南側的正值區隨著負值區的減弱，開始增強並向北移動。</a:t>
            </a:r>
            <a:endParaRPr lang="zh-TW" altLang="en-US" sz="2400" dirty="0"/>
          </a:p>
        </p:txBody>
      </p:sp>
      <p:pic>
        <p:nvPicPr>
          <p:cNvPr id="2050" name="Picture 2"/>
          <p:cNvPicPr>
            <a:picLocks noChangeAspect="1" noChangeArrowheads="1"/>
          </p:cNvPicPr>
          <p:nvPr/>
        </p:nvPicPr>
        <p:blipFill>
          <a:blip r:embed="rId3" cstate="print"/>
          <a:srcRect/>
          <a:stretch>
            <a:fillRect/>
          </a:stretch>
        </p:blipFill>
        <p:spPr bwMode="auto">
          <a:xfrm>
            <a:off x="971600" y="-27384"/>
            <a:ext cx="3024336" cy="6917481"/>
          </a:xfrm>
          <a:prstGeom prst="rect">
            <a:avLst/>
          </a:prstGeom>
          <a:noFill/>
          <a:ln w="9525">
            <a:noFill/>
            <a:miter lim="800000"/>
            <a:headEnd/>
            <a:tailEnd/>
          </a:ln>
        </p:spPr>
      </p:pic>
      <p:sp>
        <p:nvSpPr>
          <p:cNvPr id="5" name="矩形 4"/>
          <p:cNvSpPr/>
          <p:nvPr/>
        </p:nvSpPr>
        <p:spPr>
          <a:xfrm>
            <a:off x="-36512" y="476672"/>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-2</a:t>
            </a:r>
            <a:endParaRPr lang="zh-TW" altLang="en-US" dirty="0"/>
          </a:p>
        </p:txBody>
      </p:sp>
      <p:sp>
        <p:nvSpPr>
          <p:cNvPr id="6" name="矩形 5"/>
          <p:cNvSpPr/>
          <p:nvPr/>
        </p:nvSpPr>
        <p:spPr>
          <a:xfrm>
            <a:off x="0" y="1772816"/>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-1</a:t>
            </a:r>
            <a:endParaRPr lang="zh-TW" altLang="en-US" dirty="0"/>
          </a:p>
        </p:txBody>
      </p:sp>
      <p:sp>
        <p:nvSpPr>
          <p:cNvPr id="7" name="矩形 6"/>
          <p:cNvSpPr/>
          <p:nvPr/>
        </p:nvSpPr>
        <p:spPr>
          <a:xfrm>
            <a:off x="0" y="306896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0</a:t>
            </a:r>
            <a:endParaRPr lang="zh-TW" altLang="en-US" dirty="0"/>
          </a:p>
        </p:txBody>
      </p:sp>
      <p:sp>
        <p:nvSpPr>
          <p:cNvPr id="8" name="矩形 7"/>
          <p:cNvSpPr/>
          <p:nvPr/>
        </p:nvSpPr>
        <p:spPr>
          <a:xfrm>
            <a:off x="0" y="4365104"/>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Week+1</a:t>
            </a:r>
            <a:endParaRPr lang="zh-TW" altLang="en-US" dirty="0"/>
          </a:p>
        </p:txBody>
      </p:sp>
      <p:sp>
        <p:nvSpPr>
          <p:cNvPr id="9" name="矩形 8"/>
          <p:cNvSpPr/>
          <p:nvPr/>
        </p:nvSpPr>
        <p:spPr>
          <a:xfrm>
            <a:off x="0" y="558924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Week+2</a:t>
            </a:r>
            <a:endParaRPr lang="zh-TW" altLang="en-US" dirty="0"/>
          </a:p>
        </p:txBody>
      </p:sp>
      <p:sp>
        <p:nvSpPr>
          <p:cNvPr id="10" name="橢圓 9"/>
          <p:cNvSpPr/>
          <p:nvPr/>
        </p:nvSpPr>
        <p:spPr>
          <a:xfrm>
            <a:off x="1979712" y="543991"/>
            <a:ext cx="936104" cy="436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1403648" y="5575613"/>
            <a:ext cx="792088" cy="436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1727684" y="2920255"/>
            <a:ext cx="828092" cy="436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4211960" y="2996952"/>
            <a:ext cx="4680520" cy="165618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solidFill>
                  <a:schemeClr val="tx1"/>
                </a:solidFill>
              </a:rPr>
              <a:t>在</a:t>
            </a:r>
            <a:r>
              <a:rPr lang="en-US" altLang="zh-TW" dirty="0" smtClean="0">
                <a:solidFill>
                  <a:schemeClr val="tx1"/>
                </a:solidFill>
              </a:rPr>
              <a:t>week+2</a:t>
            </a:r>
            <a:r>
              <a:rPr lang="zh-TW" altLang="en-US" dirty="0" smtClean="0">
                <a:solidFill>
                  <a:schemeClr val="tx1"/>
                </a:solidFill>
              </a:rPr>
              <a:t>圖裡換日線東側的負值，由於時間尺度較短，可能是</a:t>
            </a:r>
            <a:r>
              <a:rPr lang="en-US" altLang="zh-TW" dirty="0" smtClean="0">
                <a:solidFill>
                  <a:srgbClr val="FF0000"/>
                </a:solidFill>
              </a:rPr>
              <a:t>MJO</a:t>
            </a:r>
            <a:r>
              <a:rPr lang="zh-TW" altLang="en-US" dirty="0" smtClean="0">
                <a:solidFill>
                  <a:schemeClr val="tx1"/>
                </a:solidFill>
              </a:rPr>
              <a:t>或者</a:t>
            </a:r>
            <a:r>
              <a:rPr lang="en-US" altLang="zh-TW" dirty="0" smtClean="0">
                <a:solidFill>
                  <a:srgbClr val="FF0000"/>
                </a:solidFill>
              </a:rPr>
              <a:t>Kelvin wave</a:t>
            </a:r>
            <a:r>
              <a:rPr lang="zh-TW" altLang="en-US" dirty="0" smtClean="0">
                <a:solidFill>
                  <a:schemeClr val="tx1"/>
                </a:solidFill>
              </a:rPr>
              <a:t>的訊號。</a:t>
            </a:r>
            <a:endParaRPr lang="zh-TW" altLang="en-US" dirty="0">
              <a:solidFill>
                <a:schemeClr val="tx1"/>
              </a:solidFill>
            </a:endParaRPr>
          </a:p>
        </p:txBody>
      </p:sp>
      <p:cxnSp>
        <p:nvCxnSpPr>
          <p:cNvPr id="15" name="直線接點 14"/>
          <p:cNvCxnSpPr/>
          <p:nvPr/>
        </p:nvCxnSpPr>
        <p:spPr>
          <a:xfrm rot="5400000">
            <a:off x="2015716" y="5769260"/>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95936" y="274638"/>
            <a:ext cx="4690864" cy="1143000"/>
          </a:xfrm>
        </p:spPr>
        <p:txBody>
          <a:bodyPr>
            <a:normAutofit fontScale="90000"/>
          </a:bodyPr>
          <a:lstStyle/>
          <a:p>
            <a:r>
              <a:rPr lang="zh-TW" altLang="en-US" dirty="0" smtClean="0"/>
              <a:t>結果 </a:t>
            </a:r>
            <a:r>
              <a:rPr lang="en-US" altLang="zh-TW" dirty="0" smtClean="0"/>
              <a:t>— Signals on the TC time scale</a:t>
            </a:r>
            <a:endParaRPr lang="zh-TW" altLang="en-US" dirty="0"/>
          </a:p>
        </p:txBody>
      </p:sp>
      <p:sp>
        <p:nvSpPr>
          <p:cNvPr id="3" name="內容版面配置區 2"/>
          <p:cNvSpPr>
            <a:spLocks noGrp="1"/>
          </p:cNvSpPr>
          <p:nvPr>
            <p:ph idx="1"/>
          </p:nvPr>
        </p:nvSpPr>
        <p:spPr>
          <a:xfrm>
            <a:off x="3995936" y="1600200"/>
            <a:ext cx="4968552" cy="4686320"/>
          </a:xfrm>
        </p:spPr>
        <p:txBody>
          <a:bodyPr>
            <a:normAutofit lnSpcReduction="10000"/>
          </a:bodyPr>
          <a:lstStyle/>
          <a:p>
            <a:r>
              <a:rPr lang="en-US" altLang="zh-TW" sz="2400" dirty="0" smtClean="0"/>
              <a:t>Atmospheric Temperature</a:t>
            </a:r>
            <a:r>
              <a:rPr lang="zh-TW" altLang="en-US" sz="2400" dirty="0" smtClean="0"/>
              <a:t> </a:t>
            </a:r>
            <a:r>
              <a:rPr lang="en-US" altLang="zh-TW" sz="2400" dirty="0" smtClean="0"/>
              <a:t>at 500 </a:t>
            </a:r>
            <a:r>
              <a:rPr lang="en-US" altLang="zh-TW" sz="2400" dirty="0" err="1" smtClean="0"/>
              <a:t>hPa</a:t>
            </a:r>
            <a:endParaRPr lang="en-US" altLang="zh-TW" sz="2400" dirty="0" smtClean="0"/>
          </a:p>
          <a:p>
            <a:r>
              <a:rPr lang="en-US" altLang="zh-TW" sz="2400" dirty="0" smtClean="0"/>
              <a:t>Week-1</a:t>
            </a:r>
            <a:r>
              <a:rPr lang="zh-TW" altLang="en-US" sz="2400" dirty="0" smtClean="0"/>
              <a:t>與</a:t>
            </a:r>
            <a:r>
              <a:rPr lang="en-US" altLang="zh-TW" sz="2400" dirty="0" smtClean="0"/>
              <a:t>week-2</a:t>
            </a:r>
            <a:r>
              <a:rPr lang="zh-TW" altLang="en-US" sz="2400" dirty="0" smtClean="0"/>
              <a:t>有類似的分布，不過額外有正值出現在台灣上空自</a:t>
            </a:r>
            <a:r>
              <a:rPr lang="en-US" altLang="zh-TW" sz="2400" dirty="0" smtClean="0"/>
              <a:t>160E</a:t>
            </a:r>
            <a:r>
              <a:rPr lang="zh-TW" altLang="en-US" sz="2400" dirty="0" smtClean="0"/>
              <a:t>延伸至大陸內陸。</a:t>
            </a:r>
            <a:endParaRPr lang="en-US" altLang="zh-TW" sz="2400" dirty="0" smtClean="0"/>
          </a:p>
          <a:p>
            <a:r>
              <a:rPr lang="zh-TW" altLang="en-US" sz="2400" dirty="0" smtClean="0"/>
              <a:t>自</a:t>
            </a:r>
            <a:r>
              <a:rPr lang="en-US" altLang="zh-TW" sz="2400" dirty="0" smtClean="0"/>
              <a:t>Week-1</a:t>
            </a:r>
            <a:r>
              <a:rPr lang="zh-TW" altLang="en-US" sz="2400" dirty="0" smtClean="0"/>
              <a:t>到</a:t>
            </a:r>
            <a:r>
              <a:rPr lang="en-US" altLang="zh-TW" sz="2400" dirty="0" smtClean="0"/>
              <a:t>Week0</a:t>
            </a:r>
            <a:r>
              <a:rPr lang="zh-TW" altLang="en-US" sz="2400" dirty="0" smtClean="0"/>
              <a:t>正值訊號的移動就如同典型的熱帶氣旋移動路徑。</a:t>
            </a:r>
            <a:endParaRPr lang="en-US" altLang="zh-TW" sz="2400" dirty="0" smtClean="0"/>
          </a:p>
          <a:p>
            <a:r>
              <a:rPr lang="en-US" altLang="zh-TW" sz="2400" dirty="0" smtClean="0"/>
              <a:t>Week+1</a:t>
            </a:r>
            <a:r>
              <a:rPr lang="zh-TW" altLang="en-US" sz="2400" dirty="0" smtClean="0"/>
              <a:t>正值區更往北移動並且減弱在赤道附近則有負值區域的出現。</a:t>
            </a:r>
            <a:endParaRPr lang="en-US" altLang="zh-TW" sz="2400" dirty="0" smtClean="0"/>
          </a:p>
          <a:p>
            <a:r>
              <a:rPr lang="en-US" altLang="zh-TW" sz="2400" dirty="0" smtClean="0"/>
              <a:t>Week+2</a:t>
            </a:r>
            <a:r>
              <a:rPr lang="zh-TW" altLang="en-US" sz="2400" dirty="0" smtClean="0"/>
              <a:t>的負值在赤道南北兩側呈現鏡像相對。</a:t>
            </a:r>
            <a:endParaRPr lang="zh-TW" altLang="en-US" sz="2400" dirty="0"/>
          </a:p>
        </p:txBody>
      </p:sp>
      <p:pic>
        <p:nvPicPr>
          <p:cNvPr id="3074" name="Picture 2"/>
          <p:cNvPicPr>
            <a:picLocks noChangeAspect="1" noChangeArrowheads="1"/>
          </p:cNvPicPr>
          <p:nvPr/>
        </p:nvPicPr>
        <p:blipFill>
          <a:blip r:embed="rId2" cstate="print"/>
          <a:srcRect/>
          <a:stretch>
            <a:fillRect/>
          </a:stretch>
        </p:blipFill>
        <p:spPr bwMode="auto">
          <a:xfrm>
            <a:off x="971600" y="-1"/>
            <a:ext cx="2982686" cy="6858001"/>
          </a:xfrm>
          <a:prstGeom prst="rect">
            <a:avLst/>
          </a:prstGeom>
          <a:noFill/>
          <a:ln w="9525">
            <a:noFill/>
            <a:miter lim="800000"/>
            <a:headEnd/>
            <a:tailEnd/>
          </a:ln>
        </p:spPr>
      </p:pic>
      <p:sp>
        <p:nvSpPr>
          <p:cNvPr id="5" name="矩形 4"/>
          <p:cNvSpPr/>
          <p:nvPr/>
        </p:nvSpPr>
        <p:spPr>
          <a:xfrm>
            <a:off x="-36512" y="476672"/>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-2</a:t>
            </a:r>
            <a:endParaRPr lang="zh-TW" altLang="en-US" dirty="0"/>
          </a:p>
        </p:txBody>
      </p:sp>
      <p:sp>
        <p:nvSpPr>
          <p:cNvPr id="6" name="矩形 5"/>
          <p:cNvSpPr/>
          <p:nvPr/>
        </p:nvSpPr>
        <p:spPr>
          <a:xfrm>
            <a:off x="0" y="1772816"/>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-1</a:t>
            </a:r>
            <a:endParaRPr lang="zh-TW" altLang="en-US" dirty="0"/>
          </a:p>
        </p:txBody>
      </p:sp>
      <p:sp>
        <p:nvSpPr>
          <p:cNvPr id="7" name="矩形 6"/>
          <p:cNvSpPr/>
          <p:nvPr/>
        </p:nvSpPr>
        <p:spPr>
          <a:xfrm>
            <a:off x="0" y="306896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0</a:t>
            </a:r>
            <a:endParaRPr lang="zh-TW" altLang="en-US" dirty="0"/>
          </a:p>
        </p:txBody>
      </p:sp>
      <p:sp>
        <p:nvSpPr>
          <p:cNvPr id="8" name="矩形 7"/>
          <p:cNvSpPr/>
          <p:nvPr/>
        </p:nvSpPr>
        <p:spPr>
          <a:xfrm>
            <a:off x="0" y="4365104"/>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Week+1</a:t>
            </a:r>
            <a:endParaRPr lang="zh-TW" altLang="en-US" dirty="0"/>
          </a:p>
        </p:txBody>
      </p:sp>
      <p:sp>
        <p:nvSpPr>
          <p:cNvPr id="9" name="矩形 8"/>
          <p:cNvSpPr/>
          <p:nvPr/>
        </p:nvSpPr>
        <p:spPr>
          <a:xfrm>
            <a:off x="0" y="558924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Week+2</a:t>
            </a:r>
            <a:endParaRPr lang="zh-TW" altLang="en-US" dirty="0"/>
          </a:p>
        </p:txBody>
      </p:sp>
      <p:sp>
        <p:nvSpPr>
          <p:cNvPr id="10" name="橢圓 9"/>
          <p:cNvSpPr/>
          <p:nvPr/>
        </p:nvSpPr>
        <p:spPr>
          <a:xfrm rot="607844">
            <a:off x="1295636" y="1494903"/>
            <a:ext cx="97210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1115616" y="5445224"/>
            <a:ext cx="129614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1218044" y="5877272"/>
            <a:ext cx="97210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4095092" y="2996952"/>
            <a:ext cx="4680520" cy="165618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solidFill>
                  <a:schemeClr val="tx1"/>
                </a:solidFill>
              </a:rPr>
              <a:t>Week0</a:t>
            </a:r>
            <a:r>
              <a:rPr lang="zh-TW" altLang="en-US" dirty="0" smtClean="0">
                <a:solidFill>
                  <a:schemeClr val="tx1"/>
                </a:solidFill>
              </a:rPr>
              <a:t>中的正值中心比相對渦度及</a:t>
            </a:r>
            <a:r>
              <a:rPr lang="en-US" altLang="zh-TW" dirty="0" smtClean="0">
                <a:solidFill>
                  <a:schemeClr val="tx1"/>
                </a:solidFill>
              </a:rPr>
              <a:t>OLR</a:t>
            </a:r>
            <a:r>
              <a:rPr lang="zh-TW" altLang="en-US" dirty="0" smtClean="0">
                <a:solidFill>
                  <a:schemeClr val="tx1"/>
                </a:solidFill>
              </a:rPr>
              <a:t>還要更偏北些。</a:t>
            </a:r>
            <a:r>
              <a:rPr lang="en-US" altLang="zh-TW" dirty="0" smtClean="0">
                <a:solidFill>
                  <a:schemeClr val="tx1"/>
                </a:solidFill>
              </a:rPr>
              <a:t>Week+2</a:t>
            </a:r>
            <a:r>
              <a:rPr lang="zh-TW" altLang="en-US" dirty="0" smtClean="0">
                <a:solidFill>
                  <a:schemeClr val="tx1"/>
                </a:solidFill>
              </a:rPr>
              <a:t>裡北側的負值區可能與下一張圖裡</a:t>
            </a:r>
            <a:r>
              <a:rPr lang="en-US" altLang="zh-TW" dirty="0" smtClean="0">
                <a:solidFill>
                  <a:srgbClr val="FF0000"/>
                </a:solidFill>
              </a:rPr>
              <a:t>SST</a:t>
            </a:r>
            <a:r>
              <a:rPr lang="zh-TW" altLang="en-US" dirty="0" smtClean="0">
                <a:solidFill>
                  <a:srgbClr val="FF0000"/>
                </a:solidFill>
              </a:rPr>
              <a:t>的負偏差</a:t>
            </a:r>
            <a:r>
              <a:rPr lang="zh-TW" altLang="en-US" dirty="0" smtClean="0">
                <a:solidFill>
                  <a:schemeClr val="tx1"/>
                </a:solidFill>
              </a:rPr>
              <a:t>有所相關。</a:t>
            </a:r>
            <a:endParaRPr lang="zh-TW"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23928" y="274638"/>
            <a:ext cx="4762872" cy="1143000"/>
          </a:xfrm>
        </p:spPr>
        <p:txBody>
          <a:bodyPr>
            <a:normAutofit fontScale="90000"/>
          </a:bodyPr>
          <a:lstStyle/>
          <a:p>
            <a:r>
              <a:rPr lang="zh-TW" altLang="en-US" dirty="0" smtClean="0"/>
              <a:t>結果 </a:t>
            </a:r>
            <a:r>
              <a:rPr lang="en-US" altLang="zh-TW" dirty="0" smtClean="0"/>
              <a:t>— Signals on the TC time scale</a:t>
            </a:r>
            <a:endParaRPr lang="zh-TW" altLang="en-US" dirty="0"/>
          </a:p>
        </p:txBody>
      </p:sp>
      <p:sp>
        <p:nvSpPr>
          <p:cNvPr id="3" name="內容版面配置區 2"/>
          <p:cNvSpPr>
            <a:spLocks noGrp="1"/>
          </p:cNvSpPr>
          <p:nvPr>
            <p:ph idx="1"/>
          </p:nvPr>
        </p:nvSpPr>
        <p:spPr>
          <a:xfrm>
            <a:off x="3995936" y="1556792"/>
            <a:ext cx="4690864" cy="4686320"/>
          </a:xfrm>
        </p:spPr>
        <p:txBody>
          <a:bodyPr>
            <a:normAutofit/>
          </a:bodyPr>
          <a:lstStyle/>
          <a:p>
            <a:r>
              <a:rPr lang="en-US" altLang="zh-TW" sz="2800" dirty="0" smtClean="0"/>
              <a:t>SST</a:t>
            </a:r>
          </a:p>
          <a:p>
            <a:r>
              <a:rPr lang="zh-TW" altLang="en-US" sz="2800" dirty="0" smtClean="0"/>
              <a:t>很明顯從圖中可以看見</a:t>
            </a:r>
            <a:r>
              <a:rPr lang="zh-TW" altLang="en-US" sz="2800" dirty="0" smtClean="0">
                <a:solidFill>
                  <a:srgbClr val="FF0000"/>
                </a:solidFill>
              </a:rPr>
              <a:t>聖嬰現象</a:t>
            </a:r>
            <a:r>
              <a:rPr lang="zh-TW" altLang="en-US" sz="2800" dirty="0" smtClean="0"/>
              <a:t>的海溫分佈特徵。</a:t>
            </a:r>
            <a:endParaRPr lang="en-US" altLang="zh-TW" sz="2800" dirty="0" smtClean="0"/>
          </a:p>
          <a:p>
            <a:r>
              <a:rPr lang="zh-TW" altLang="en-US" sz="2800" dirty="0" smtClean="0"/>
              <a:t>從此處得知不僅僅是</a:t>
            </a:r>
            <a:r>
              <a:rPr lang="en-US" altLang="zh-TW" sz="2800" dirty="0" smtClean="0"/>
              <a:t>ENSO</a:t>
            </a:r>
            <a:r>
              <a:rPr lang="zh-TW" altLang="en-US" sz="2800" dirty="0" smtClean="0"/>
              <a:t>與</a:t>
            </a:r>
            <a:r>
              <a:rPr lang="en-US" altLang="zh-TW" sz="2800" dirty="0" smtClean="0"/>
              <a:t>ACE</a:t>
            </a:r>
            <a:r>
              <a:rPr lang="zh-TW" altLang="en-US" sz="2800" dirty="0" smtClean="0"/>
              <a:t>有很大的相關，</a:t>
            </a:r>
            <a:r>
              <a:rPr lang="en-US" altLang="zh-TW" sz="2800" dirty="0" smtClean="0"/>
              <a:t>ENSO</a:t>
            </a:r>
            <a:r>
              <a:rPr lang="zh-TW" altLang="en-US" sz="2800" dirty="0" smtClean="0"/>
              <a:t>對於</a:t>
            </a:r>
            <a:r>
              <a:rPr lang="en-US" altLang="zh-TW" sz="2800" dirty="0" smtClean="0"/>
              <a:t>ACE</a:t>
            </a:r>
            <a:r>
              <a:rPr lang="zh-TW" altLang="en-US" sz="2800" dirty="0" smtClean="0"/>
              <a:t>也有很強的影響。</a:t>
            </a:r>
            <a:endParaRPr lang="en-US" altLang="zh-TW" sz="2800" dirty="0" smtClean="0"/>
          </a:p>
        </p:txBody>
      </p:sp>
      <p:pic>
        <p:nvPicPr>
          <p:cNvPr id="4098" name="Picture 2"/>
          <p:cNvPicPr>
            <a:picLocks noChangeAspect="1" noChangeArrowheads="1"/>
          </p:cNvPicPr>
          <p:nvPr/>
        </p:nvPicPr>
        <p:blipFill>
          <a:blip r:embed="rId2" cstate="print"/>
          <a:srcRect/>
          <a:stretch>
            <a:fillRect/>
          </a:stretch>
        </p:blipFill>
        <p:spPr bwMode="auto">
          <a:xfrm>
            <a:off x="971600" y="0"/>
            <a:ext cx="2952328" cy="6870872"/>
          </a:xfrm>
          <a:prstGeom prst="rect">
            <a:avLst/>
          </a:prstGeom>
          <a:noFill/>
          <a:ln w="9525">
            <a:noFill/>
            <a:miter lim="800000"/>
            <a:headEnd/>
            <a:tailEnd/>
          </a:ln>
        </p:spPr>
      </p:pic>
      <p:sp>
        <p:nvSpPr>
          <p:cNvPr id="6" name="矩形 5"/>
          <p:cNvSpPr/>
          <p:nvPr/>
        </p:nvSpPr>
        <p:spPr>
          <a:xfrm>
            <a:off x="-36512" y="476672"/>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-2</a:t>
            </a:r>
            <a:endParaRPr lang="zh-TW" altLang="en-US" dirty="0"/>
          </a:p>
        </p:txBody>
      </p:sp>
      <p:sp>
        <p:nvSpPr>
          <p:cNvPr id="7" name="矩形 6"/>
          <p:cNvSpPr/>
          <p:nvPr/>
        </p:nvSpPr>
        <p:spPr>
          <a:xfrm>
            <a:off x="0" y="1772816"/>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-1</a:t>
            </a:r>
            <a:endParaRPr lang="zh-TW" altLang="en-US" dirty="0"/>
          </a:p>
        </p:txBody>
      </p:sp>
      <p:sp>
        <p:nvSpPr>
          <p:cNvPr id="8" name="矩形 7"/>
          <p:cNvSpPr/>
          <p:nvPr/>
        </p:nvSpPr>
        <p:spPr>
          <a:xfrm>
            <a:off x="0" y="306896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0</a:t>
            </a:r>
            <a:endParaRPr lang="zh-TW" altLang="en-US" dirty="0"/>
          </a:p>
        </p:txBody>
      </p:sp>
      <p:sp>
        <p:nvSpPr>
          <p:cNvPr id="9" name="矩形 8"/>
          <p:cNvSpPr/>
          <p:nvPr/>
        </p:nvSpPr>
        <p:spPr>
          <a:xfrm>
            <a:off x="0" y="4365104"/>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Week+1</a:t>
            </a:r>
            <a:endParaRPr lang="zh-TW" altLang="en-US" dirty="0"/>
          </a:p>
        </p:txBody>
      </p:sp>
      <p:sp>
        <p:nvSpPr>
          <p:cNvPr id="10" name="矩形 9"/>
          <p:cNvSpPr/>
          <p:nvPr/>
        </p:nvSpPr>
        <p:spPr>
          <a:xfrm>
            <a:off x="0" y="558924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Week+2</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23928" y="274638"/>
            <a:ext cx="4762872" cy="1143000"/>
          </a:xfrm>
        </p:spPr>
        <p:txBody>
          <a:bodyPr>
            <a:normAutofit fontScale="90000"/>
          </a:bodyPr>
          <a:lstStyle/>
          <a:p>
            <a:r>
              <a:rPr lang="zh-TW" altLang="en-US" dirty="0" smtClean="0"/>
              <a:t>結果 </a:t>
            </a:r>
            <a:r>
              <a:rPr lang="en-US" altLang="zh-TW" dirty="0" smtClean="0"/>
              <a:t>— Signals on the TC time scale</a:t>
            </a:r>
            <a:endParaRPr lang="zh-TW" altLang="en-US" dirty="0"/>
          </a:p>
        </p:txBody>
      </p:sp>
      <p:sp>
        <p:nvSpPr>
          <p:cNvPr id="3" name="內容版面配置區 2"/>
          <p:cNvSpPr>
            <a:spLocks noGrp="1"/>
          </p:cNvSpPr>
          <p:nvPr>
            <p:ph idx="1"/>
          </p:nvPr>
        </p:nvSpPr>
        <p:spPr>
          <a:xfrm>
            <a:off x="3995936" y="1600200"/>
            <a:ext cx="4690864" cy="4686320"/>
          </a:xfrm>
        </p:spPr>
        <p:txBody>
          <a:bodyPr>
            <a:normAutofit/>
          </a:bodyPr>
          <a:lstStyle/>
          <a:p>
            <a:r>
              <a:rPr lang="zh-TW" altLang="en-US" sz="2400" dirty="0" smtClean="0"/>
              <a:t>左圖為上頁圖剪去其平均的結果。</a:t>
            </a:r>
            <a:endParaRPr lang="en-US" altLang="zh-TW" sz="2400" dirty="0" smtClean="0"/>
          </a:p>
          <a:p>
            <a:r>
              <a:rPr lang="zh-TW" altLang="en-US" sz="2400" dirty="0" smtClean="0"/>
              <a:t>從</a:t>
            </a:r>
            <a:r>
              <a:rPr lang="en-US" altLang="zh-TW" sz="2400" dirty="0" smtClean="0"/>
              <a:t>week0</a:t>
            </a:r>
            <a:r>
              <a:rPr lang="zh-TW" altLang="en-US" sz="2400" dirty="0" smtClean="0"/>
              <a:t>的結果中發現</a:t>
            </a:r>
            <a:r>
              <a:rPr lang="en-US" altLang="zh-TW" sz="2400" dirty="0" smtClean="0"/>
              <a:t>SST</a:t>
            </a:r>
            <a:r>
              <a:rPr lang="zh-TW" altLang="en-US" sz="2400" dirty="0" smtClean="0"/>
              <a:t>的變化較前人研究來得低，作者們認為這可能是因為</a:t>
            </a:r>
            <a:r>
              <a:rPr lang="zh-TW" altLang="en-US" sz="2400" dirty="0" smtClean="0">
                <a:solidFill>
                  <a:srgbClr val="FF0000"/>
                </a:solidFill>
              </a:rPr>
              <a:t>小尺度的訊號</a:t>
            </a:r>
            <a:r>
              <a:rPr lang="zh-TW" altLang="en-US" sz="2400" dirty="0" smtClean="0"/>
              <a:t>在</a:t>
            </a:r>
            <a:r>
              <a:rPr lang="en-US" altLang="zh-TW" sz="2400" dirty="0" smtClean="0"/>
              <a:t>Reynolds SST</a:t>
            </a:r>
            <a:r>
              <a:rPr lang="zh-TW" altLang="en-US" sz="2400" dirty="0" smtClean="0"/>
              <a:t>的資料中被</a:t>
            </a:r>
            <a:r>
              <a:rPr lang="zh-TW" altLang="en-US" sz="2400" dirty="0" smtClean="0">
                <a:solidFill>
                  <a:srgbClr val="FF0000"/>
                </a:solidFill>
              </a:rPr>
              <a:t>低估</a:t>
            </a:r>
            <a:r>
              <a:rPr lang="zh-TW" altLang="en-US" sz="2400" dirty="0" smtClean="0"/>
              <a:t>的緣故。</a:t>
            </a:r>
            <a:endParaRPr lang="en-US" altLang="zh-TW" sz="2400" dirty="0" smtClean="0"/>
          </a:p>
          <a:p>
            <a:r>
              <a:rPr lang="zh-TW" altLang="en-US" sz="2400" dirty="0" smtClean="0"/>
              <a:t>另外在換日線附近海域</a:t>
            </a:r>
            <a:r>
              <a:rPr lang="en-US" altLang="zh-TW" sz="2400" dirty="0" smtClean="0"/>
              <a:t>SST</a:t>
            </a:r>
            <a:r>
              <a:rPr lang="zh-TW" altLang="en-US" sz="2400" dirty="0" smtClean="0"/>
              <a:t>隨時間變高，這個暖偏差作者們猜測是由於與</a:t>
            </a:r>
            <a:r>
              <a:rPr lang="zh-TW" altLang="en-US" sz="2400" dirty="0" smtClean="0">
                <a:solidFill>
                  <a:srgbClr val="FF0000"/>
                </a:solidFill>
              </a:rPr>
              <a:t>熱帶氣旋相關的赤道西風</a:t>
            </a:r>
            <a:r>
              <a:rPr lang="zh-TW" altLang="en-US" sz="2400" dirty="0" smtClean="0"/>
              <a:t>帶來的影響。</a:t>
            </a:r>
            <a:endParaRPr lang="zh-TW" altLang="en-US" sz="2400" dirty="0"/>
          </a:p>
        </p:txBody>
      </p:sp>
      <p:pic>
        <p:nvPicPr>
          <p:cNvPr id="5122" name="Picture 2"/>
          <p:cNvPicPr>
            <a:picLocks noChangeAspect="1" noChangeArrowheads="1"/>
          </p:cNvPicPr>
          <p:nvPr/>
        </p:nvPicPr>
        <p:blipFill>
          <a:blip r:embed="rId2" cstate="print"/>
          <a:srcRect/>
          <a:stretch>
            <a:fillRect/>
          </a:stretch>
        </p:blipFill>
        <p:spPr bwMode="auto">
          <a:xfrm>
            <a:off x="971600" y="0"/>
            <a:ext cx="2963598" cy="6858000"/>
          </a:xfrm>
          <a:prstGeom prst="rect">
            <a:avLst/>
          </a:prstGeom>
          <a:noFill/>
          <a:ln w="9525">
            <a:noFill/>
            <a:miter lim="800000"/>
            <a:headEnd/>
            <a:tailEnd/>
          </a:ln>
        </p:spPr>
      </p:pic>
      <p:sp>
        <p:nvSpPr>
          <p:cNvPr id="5" name="矩形 4"/>
          <p:cNvSpPr/>
          <p:nvPr/>
        </p:nvSpPr>
        <p:spPr>
          <a:xfrm>
            <a:off x="-36512" y="476672"/>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-2</a:t>
            </a:r>
            <a:endParaRPr lang="zh-TW" altLang="en-US" dirty="0"/>
          </a:p>
        </p:txBody>
      </p:sp>
      <p:sp>
        <p:nvSpPr>
          <p:cNvPr id="6" name="矩形 5"/>
          <p:cNvSpPr/>
          <p:nvPr/>
        </p:nvSpPr>
        <p:spPr>
          <a:xfrm>
            <a:off x="0" y="1772816"/>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-1</a:t>
            </a:r>
            <a:endParaRPr lang="zh-TW" altLang="en-US" dirty="0"/>
          </a:p>
        </p:txBody>
      </p:sp>
      <p:sp>
        <p:nvSpPr>
          <p:cNvPr id="7" name="矩形 6"/>
          <p:cNvSpPr/>
          <p:nvPr/>
        </p:nvSpPr>
        <p:spPr>
          <a:xfrm>
            <a:off x="0" y="306896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0</a:t>
            </a:r>
            <a:endParaRPr lang="zh-TW" altLang="en-US" dirty="0"/>
          </a:p>
        </p:txBody>
      </p:sp>
      <p:sp>
        <p:nvSpPr>
          <p:cNvPr id="8" name="矩形 7"/>
          <p:cNvSpPr/>
          <p:nvPr/>
        </p:nvSpPr>
        <p:spPr>
          <a:xfrm>
            <a:off x="0" y="4365104"/>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Week+1</a:t>
            </a:r>
            <a:endParaRPr lang="zh-TW" altLang="en-US" dirty="0"/>
          </a:p>
        </p:txBody>
      </p:sp>
      <p:sp>
        <p:nvSpPr>
          <p:cNvPr id="9" name="矩形 8"/>
          <p:cNvSpPr/>
          <p:nvPr/>
        </p:nvSpPr>
        <p:spPr>
          <a:xfrm>
            <a:off x="0" y="558924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Week+2</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7944" y="274638"/>
            <a:ext cx="4618856" cy="1143000"/>
          </a:xfrm>
        </p:spPr>
        <p:txBody>
          <a:bodyPr>
            <a:normAutofit fontScale="90000"/>
          </a:bodyPr>
          <a:lstStyle/>
          <a:p>
            <a:r>
              <a:rPr lang="zh-TW" altLang="en-US" dirty="0" smtClean="0"/>
              <a:t>結果 </a:t>
            </a:r>
            <a:r>
              <a:rPr lang="en-US" altLang="zh-TW" dirty="0" smtClean="0"/>
              <a:t>— Signals on the TC time scale</a:t>
            </a:r>
            <a:endParaRPr lang="zh-TW" altLang="en-US" dirty="0"/>
          </a:p>
        </p:txBody>
      </p:sp>
      <p:sp>
        <p:nvSpPr>
          <p:cNvPr id="3" name="內容版面配置區 2"/>
          <p:cNvSpPr>
            <a:spLocks noGrp="1"/>
          </p:cNvSpPr>
          <p:nvPr>
            <p:ph idx="1"/>
          </p:nvPr>
        </p:nvSpPr>
        <p:spPr>
          <a:xfrm>
            <a:off x="4139952" y="1600200"/>
            <a:ext cx="4680520" cy="5069160"/>
          </a:xfrm>
        </p:spPr>
        <p:txBody>
          <a:bodyPr>
            <a:normAutofit/>
          </a:bodyPr>
          <a:lstStyle/>
          <a:p>
            <a:r>
              <a:rPr lang="en-US" altLang="zh-TW" sz="2400" dirty="0" smtClean="0"/>
              <a:t>Surface zonal wind</a:t>
            </a:r>
            <a:r>
              <a:rPr lang="zh-TW" altLang="en-US" sz="2400" dirty="0" smtClean="0"/>
              <a:t> </a:t>
            </a:r>
            <a:r>
              <a:rPr lang="en-US" altLang="zh-TW" sz="2400" dirty="0" smtClean="0"/>
              <a:t>(m</a:t>
            </a:r>
            <a:r>
              <a:rPr lang="zh-TW" altLang="en-US" sz="2400" dirty="0" smtClean="0"/>
              <a:t> </a:t>
            </a:r>
            <a:r>
              <a:rPr lang="en-US" altLang="zh-TW" sz="2400" dirty="0" smtClean="0"/>
              <a:t>s</a:t>
            </a:r>
            <a:r>
              <a:rPr lang="en-US" altLang="zh-TW" sz="2400" baseline="30000" dirty="0" smtClean="0"/>
              <a:t>-1</a:t>
            </a:r>
            <a:r>
              <a:rPr lang="en-US" altLang="zh-TW" sz="2400" dirty="0" smtClean="0"/>
              <a:t>)</a:t>
            </a:r>
          </a:p>
          <a:p>
            <a:r>
              <a:rPr lang="zh-TW" altLang="en-US" sz="2400" dirty="0" smtClean="0"/>
              <a:t>於</a:t>
            </a:r>
            <a:r>
              <a:rPr lang="en-US" altLang="zh-TW" sz="2400" dirty="0" smtClean="0"/>
              <a:t>Week-2</a:t>
            </a:r>
            <a:r>
              <a:rPr lang="zh-TW" altLang="en-US" sz="2400" dirty="0" smtClean="0"/>
              <a:t>正負偏差的分布情況與相對渦度類似。</a:t>
            </a:r>
            <a:endParaRPr lang="en-US" altLang="zh-TW" sz="2400" dirty="0" smtClean="0"/>
          </a:p>
          <a:p>
            <a:r>
              <a:rPr lang="zh-TW" altLang="en-US" sz="2400" dirty="0" smtClean="0"/>
              <a:t>到了</a:t>
            </a:r>
            <a:r>
              <a:rPr lang="en-US" altLang="zh-TW" sz="2400" dirty="0" smtClean="0"/>
              <a:t>Week-1</a:t>
            </a:r>
            <a:r>
              <a:rPr lang="zh-TW" altLang="en-US" sz="2400" dirty="0" smtClean="0"/>
              <a:t>與</a:t>
            </a:r>
            <a:r>
              <a:rPr lang="en-US" altLang="zh-TW" sz="2400" dirty="0" smtClean="0"/>
              <a:t>0</a:t>
            </a:r>
            <a:r>
              <a:rPr lang="zh-TW" altLang="en-US" sz="2400" dirty="0" smtClean="0"/>
              <a:t>赤道附近的正值向西北移動，北邊的正值減弱幾近消失，南邊有新的負值出現在印尼與印度洋海域。</a:t>
            </a:r>
            <a:endParaRPr lang="en-US" altLang="zh-TW" sz="2400" dirty="0" smtClean="0"/>
          </a:p>
          <a:p>
            <a:r>
              <a:rPr lang="en-US" altLang="zh-TW" sz="2400" dirty="0" smtClean="0"/>
              <a:t>Week+1</a:t>
            </a:r>
            <a:r>
              <a:rPr lang="zh-TW" altLang="en-US" sz="2400" dirty="0" smtClean="0"/>
              <a:t>時北側的東風偏差量幾乎消失，而西風偏差量範圍向東延伸。</a:t>
            </a:r>
            <a:endParaRPr lang="en-US" altLang="zh-TW" sz="2400" dirty="0" smtClean="0"/>
          </a:p>
          <a:p>
            <a:r>
              <a:rPr lang="en-US" altLang="zh-TW" sz="2400" dirty="0" smtClean="0"/>
              <a:t>Week+2</a:t>
            </a:r>
            <a:r>
              <a:rPr lang="zh-TW" altLang="en-US" sz="2400" dirty="0" smtClean="0"/>
              <a:t>西風偏差量停留在換日線附近。</a:t>
            </a:r>
            <a:endParaRPr lang="en-US" altLang="zh-TW" sz="2400" dirty="0" smtClean="0"/>
          </a:p>
        </p:txBody>
      </p:sp>
      <p:pic>
        <p:nvPicPr>
          <p:cNvPr id="6146" name="Picture 2"/>
          <p:cNvPicPr>
            <a:picLocks noChangeAspect="1" noChangeArrowheads="1"/>
          </p:cNvPicPr>
          <p:nvPr/>
        </p:nvPicPr>
        <p:blipFill>
          <a:blip r:embed="rId2" cstate="print"/>
          <a:srcRect/>
          <a:stretch>
            <a:fillRect/>
          </a:stretch>
        </p:blipFill>
        <p:spPr bwMode="auto">
          <a:xfrm>
            <a:off x="971600" y="-27384"/>
            <a:ext cx="3024336" cy="6895486"/>
          </a:xfrm>
          <a:prstGeom prst="rect">
            <a:avLst/>
          </a:prstGeom>
          <a:noFill/>
          <a:ln w="9525">
            <a:noFill/>
            <a:miter lim="800000"/>
            <a:headEnd/>
            <a:tailEnd/>
          </a:ln>
        </p:spPr>
      </p:pic>
      <p:sp>
        <p:nvSpPr>
          <p:cNvPr id="5" name="矩形 4"/>
          <p:cNvSpPr/>
          <p:nvPr/>
        </p:nvSpPr>
        <p:spPr>
          <a:xfrm>
            <a:off x="-36512" y="476672"/>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-2</a:t>
            </a:r>
            <a:endParaRPr lang="zh-TW" altLang="en-US" dirty="0"/>
          </a:p>
        </p:txBody>
      </p:sp>
      <p:sp>
        <p:nvSpPr>
          <p:cNvPr id="6" name="矩形 5"/>
          <p:cNvSpPr/>
          <p:nvPr/>
        </p:nvSpPr>
        <p:spPr>
          <a:xfrm>
            <a:off x="0" y="1772816"/>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-1</a:t>
            </a:r>
            <a:endParaRPr lang="zh-TW" altLang="en-US" dirty="0"/>
          </a:p>
        </p:txBody>
      </p:sp>
      <p:sp>
        <p:nvSpPr>
          <p:cNvPr id="7" name="矩形 6"/>
          <p:cNvSpPr/>
          <p:nvPr/>
        </p:nvSpPr>
        <p:spPr>
          <a:xfrm>
            <a:off x="0" y="306896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0</a:t>
            </a:r>
            <a:endParaRPr lang="zh-TW" altLang="en-US" dirty="0"/>
          </a:p>
        </p:txBody>
      </p:sp>
      <p:sp>
        <p:nvSpPr>
          <p:cNvPr id="8" name="矩形 7"/>
          <p:cNvSpPr/>
          <p:nvPr/>
        </p:nvSpPr>
        <p:spPr>
          <a:xfrm>
            <a:off x="0" y="4365104"/>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Week+1</a:t>
            </a:r>
            <a:endParaRPr lang="zh-TW" altLang="en-US" dirty="0"/>
          </a:p>
        </p:txBody>
      </p:sp>
      <p:sp>
        <p:nvSpPr>
          <p:cNvPr id="9" name="矩形 8"/>
          <p:cNvSpPr/>
          <p:nvPr/>
        </p:nvSpPr>
        <p:spPr>
          <a:xfrm>
            <a:off x="0" y="558924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Week+2</a:t>
            </a:r>
            <a:endParaRPr lang="zh-TW" altLang="en-US" dirty="0"/>
          </a:p>
        </p:txBody>
      </p:sp>
      <p:sp>
        <p:nvSpPr>
          <p:cNvPr id="10" name="橢圓 9"/>
          <p:cNvSpPr/>
          <p:nvPr/>
        </p:nvSpPr>
        <p:spPr>
          <a:xfrm>
            <a:off x="2051720" y="5656559"/>
            <a:ext cx="792088" cy="436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4139952" y="3068960"/>
            <a:ext cx="4680520" cy="165618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solidFill>
                  <a:schemeClr val="tx1"/>
                </a:solidFill>
              </a:rPr>
              <a:t>再分析資料中熱帶區域風場主要受到數值模式使用的同化方法影響，對此作者們也使用了</a:t>
            </a:r>
            <a:r>
              <a:rPr lang="en-US" altLang="zh-TW" dirty="0" smtClean="0">
                <a:solidFill>
                  <a:schemeClr val="tx1"/>
                </a:solidFill>
              </a:rPr>
              <a:t>ECMWF</a:t>
            </a:r>
            <a:r>
              <a:rPr lang="zh-TW" altLang="en-US" dirty="0" smtClean="0">
                <a:solidFill>
                  <a:schemeClr val="tx1"/>
                </a:solidFill>
              </a:rPr>
              <a:t>作業用風場資料進行分析，結果並無太大差異。</a:t>
            </a:r>
            <a:endParaRPr lang="zh-TW"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95936" y="274638"/>
            <a:ext cx="4690864" cy="1143000"/>
          </a:xfrm>
        </p:spPr>
        <p:txBody>
          <a:bodyPr>
            <a:normAutofit fontScale="90000"/>
          </a:bodyPr>
          <a:lstStyle/>
          <a:p>
            <a:r>
              <a:rPr lang="zh-TW" altLang="en-US" dirty="0" smtClean="0"/>
              <a:t>結果 </a:t>
            </a:r>
            <a:r>
              <a:rPr lang="en-US" altLang="zh-TW" dirty="0" smtClean="0"/>
              <a:t>— Signals on the TC time scale</a:t>
            </a:r>
            <a:endParaRPr lang="zh-TW" altLang="en-US" dirty="0"/>
          </a:p>
        </p:txBody>
      </p:sp>
      <p:sp>
        <p:nvSpPr>
          <p:cNvPr id="3" name="內容版面配置區 2"/>
          <p:cNvSpPr>
            <a:spLocks noGrp="1"/>
          </p:cNvSpPr>
          <p:nvPr>
            <p:ph idx="1"/>
          </p:nvPr>
        </p:nvSpPr>
        <p:spPr>
          <a:xfrm>
            <a:off x="3995936" y="1556792"/>
            <a:ext cx="4824536" cy="4896544"/>
          </a:xfrm>
        </p:spPr>
        <p:txBody>
          <a:bodyPr>
            <a:normAutofit/>
          </a:bodyPr>
          <a:lstStyle/>
          <a:p>
            <a:r>
              <a:rPr lang="en-US" altLang="zh-TW" sz="2400" dirty="0" smtClean="0"/>
              <a:t>Column water vapor(mm)</a:t>
            </a:r>
          </a:p>
          <a:p>
            <a:r>
              <a:rPr lang="zh-TW" altLang="en-US" sz="2400" dirty="0" smtClean="0"/>
              <a:t>在</a:t>
            </a:r>
            <a:r>
              <a:rPr lang="en-US" altLang="zh-TW" sz="2400" dirty="0" smtClean="0"/>
              <a:t>Week-2</a:t>
            </a:r>
            <a:r>
              <a:rPr lang="zh-TW" altLang="en-US" sz="2400" dirty="0" smtClean="0"/>
              <a:t>與</a:t>
            </a:r>
            <a:r>
              <a:rPr lang="en-US" altLang="zh-TW" sz="2400" dirty="0" smtClean="0"/>
              <a:t>OLR</a:t>
            </a:r>
            <a:r>
              <a:rPr lang="zh-TW" altLang="en-US" sz="2400" dirty="0" smtClean="0"/>
              <a:t>的分佈大致上類似，這個分佈自</a:t>
            </a:r>
            <a:r>
              <a:rPr lang="en-US" altLang="zh-TW" sz="2400" dirty="0" smtClean="0"/>
              <a:t>week-1~0</a:t>
            </a:r>
            <a:r>
              <a:rPr lang="zh-TW" altLang="en-US" sz="2400" dirty="0" smtClean="0"/>
              <a:t>往西北移動，到</a:t>
            </a:r>
            <a:r>
              <a:rPr lang="en-US" altLang="zh-TW" sz="2400" dirty="0" smtClean="0"/>
              <a:t>+1</a:t>
            </a:r>
            <a:r>
              <a:rPr lang="zh-TW" altLang="en-US" sz="2400" dirty="0" smtClean="0"/>
              <a:t>之後逐漸消散。</a:t>
            </a:r>
            <a:endParaRPr lang="en-US" altLang="zh-TW" sz="2400" dirty="0" smtClean="0"/>
          </a:p>
          <a:p>
            <a:r>
              <a:rPr lang="zh-TW" altLang="en-US" sz="2400" dirty="0" smtClean="0"/>
              <a:t>乾偏差仍然存在並有往東北移動的情況，覆蓋了大部分熱帶氣旋生成的海域。</a:t>
            </a:r>
            <a:endParaRPr lang="en-US" altLang="zh-TW" sz="2400" dirty="0" smtClean="0"/>
          </a:p>
          <a:p>
            <a:r>
              <a:rPr lang="zh-TW" altLang="en-US" sz="2400" dirty="0" smtClean="0"/>
              <a:t>在</a:t>
            </a:r>
            <a:r>
              <a:rPr lang="en-US" altLang="zh-TW" sz="2400" dirty="0" smtClean="0"/>
              <a:t>Week-2</a:t>
            </a:r>
            <a:r>
              <a:rPr lang="zh-TW" altLang="en-US" sz="2400" dirty="0" smtClean="0"/>
              <a:t>的乾偏差分佈可視為較長時間尺度的</a:t>
            </a:r>
            <a:r>
              <a:rPr lang="en-US" altLang="zh-TW" sz="2400" dirty="0" smtClean="0"/>
              <a:t>ACE</a:t>
            </a:r>
            <a:r>
              <a:rPr lang="zh-TW" altLang="en-US" sz="2400" dirty="0" smtClean="0"/>
              <a:t>與</a:t>
            </a:r>
            <a:r>
              <a:rPr lang="en-US" altLang="zh-TW" sz="2400" dirty="0" smtClean="0"/>
              <a:t>ENSO</a:t>
            </a:r>
            <a:r>
              <a:rPr lang="zh-TW" altLang="en-US" sz="2400" dirty="0" smtClean="0"/>
              <a:t>的相關，但是在</a:t>
            </a:r>
            <a:r>
              <a:rPr lang="en-US" altLang="zh-TW" sz="2400" dirty="0" smtClean="0"/>
              <a:t>Week+2</a:t>
            </a:r>
            <a:r>
              <a:rPr lang="zh-TW" altLang="en-US" sz="2400" dirty="0" smtClean="0"/>
              <a:t>還包含了短期的熱帶氣旋影響。</a:t>
            </a:r>
          </a:p>
        </p:txBody>
      </p:sp>
      <p:pic>
        <p:nvPicPr>
          <p:cNvPr id="7170" name="Picture 2"/>
          <p:cNvPicPr>
            <a:picLocks noChangeAspect="1" noChangeArrowheads="1"/>
          </p:cNvPicPr>
          <p:nvPr/>
        </p:nvPicPr>
        <p:blipFill>
          <a:blip r:embed="rId2" cstate="print"/>
          <a:srcRect/>
          <a:stretch>
            <a:fillRect/>
          </a:stretch>
        </p:blipFill>
        <p:spPr bwMode="auto">
          <a:xfrm>
            <a:off x="971600" y="0"/>
            <a:ext cx="2981739" cy="6858000"/>
          </a:xfrm>
          <a:prstGeom prst="rect">
            <a:avLst/>
          </a:prstGeom>
          <a:noFill/>
          <a:ln w="9525">
            <a:noFill/>
            <a:miter lim="800000"/>
            <a:headEnd/>
            <a:tailEnd/>
          </a:ln>
        </p:spPr>
      </p:pic>
      <p:sp>
        <p:nvSpPr>
          <p:cNvPr id="5" name="矩形 4"/>
          <p:cNvSpPr/>
          <p:nvPr/>
        </p:nvSpPr>
        <p:spPr>
          <a:xfrm>
            <a:off x="-36512" y="476672"/>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-2</a:t>
            </a:r>
            <a:endParaRPr lang="zh-TW" altLang="en-US" dirty="0"/>
          </a:p>
        </p:txBody>
      </p:sp>
      <p:sp>
        <p:nvSpPr>
          <p:cNvPr id="6" name="矩形 5"/>
          <p:cNvSpPr/>
          <p:nvPr/>
        </p:nvSpPr>
        <p:spPr>
          <a:xfrm>
            <a:off x="0" y="1772816"/>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-1</a:t>
            </a:r>
            <a:endParaRPr lang="zh-TW" altLang="en-US" dirty="0"/>
          </a:p>
        </p:txBody>
      </p:sp>
      <p:sp>
        <p:nvSpPr>
          <p:cNvPr id="7" name="矩形 6"/>
          <p:cNvSpPr/>
          <p:nvPr/>
        </p:nvSpPr>
        <p:spPr>
          <a:xfrm>
            <a:off x="0" y="306896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0</a:t>
            </a:r>
            <a:endParaRPr lang="zh-TW" altLang="en-US" dirty="0"/>
          </a:p>
        </p:txBody>
      </p:sp>
      <p:sp>
        <p:nvSpPr>
          <p:cNvPr id="8" name="矩形 7"/>
          <p:cNvSpPr/>
          <p:nvPr/>
        </p:nvSpPr>
        <p:spPr>
          <a:xfrm>
            <a:off x="0" y="4365104"/>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Week+1</a:t>
            </a:r>
            <a:endParaRPr lang="zh-TW" altLang="en-US" dirty="0"/>
          </a:p>
        </p:txBody>
      </p:sp>
      <p:sp>
        <p:nvSpPr>
          <p:cNvPr id="9" name="矩形 8"/>
          <p:cNvSpPr/>
          <p:nvPr/>
        </p:nvSpPr>
        <p:spPr>
          <a:xfrm>
            <a:off x="0" y="558924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Week+2</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結果 </a:t>
            </a:r>
            <a:r>
              <a:rPr lang="en-US" altLang="zh-TW" dirty="0" smtClean="0"/>
              <a:t>-- Signals at longer time scales </a:t>
            </a:r>
            <a:endParaRPr lang="zh-TW" altLang="en-US" dirty="0"/>
          </a:p>
        </p:txBody>
      </p:sp>
      <p:sp>
        <p:nvSpPr>
          <p:cNvPr id="3" name="內容版面配置區 2"/>
          <p:cNvSpPr>
            <a:spLocks noGrp="1"/>
          </p:cNvSpPr>
          <p:nvPr>
            <p:ph idx="1"/>
          </p:nvPr>
        </p:nvSpPr>
        <p:spPr>
          <a:xfrm>
            <a:off x="395536" y="5301208"/>
            <a:ext cx="8291264" cy="1368152"/>
          </a:xfrm>
        </p:spPr>
        <p:txBody>
          <a:bodyPr>
            <a:normAutofit/>
          </a:bodyPr>
          <a:lstStyle/>
          <a:p>
            <a:r>
              <a:rPr lang="zh-TW" altLang="en-US" sz="2400" dirty="0" smtClean="0"/>
              <a:t>兩者都在</a:t>
            </a:r>
            <a:r>
              <a:rPr lang="en-US" altLang="zh-TW" sz="2400" dirty="0" smtClean="0"/>
              <a:t>week0</a:t>
            </a:r>
            <a:r>
              <a:rPr lang="zh-TW" altLang="en-US" sz="2400" dirty="0" smtClean="0"/>
              <a:t>附近有較大的增幅，而</a:t>
            </a:r>
            <a:r>
              <a:rPr lang="en-US" altLang="zh-TW" sz="2400" dirty="0" smtClean="0"/>
              <a:t>Zonal wind</a:t>
            </a:r>
            <a:r>
              <a:rPr lang="zh-TW" altLang="en-US" sz="2400" dirty="0" smtClean="0"/>
              <a:t>有出現類似季內震盪的情況。</a:t>
            </a:r>
            <a:endParaRPr lang="zh-TW" altLang="en-US" sz="2400" dirty="0"/>
          </a:p>
        </p:txBody>
      </p:sp>
      <p:pic>
        <p:nvPicPr>
          <p:cNvPr id="8194" name="Picture 2"/>
          <p:cNvPicPr>
            <a:picLocks noChangeAspect="1" noChangeArrowheads="1"/>
          </p:cNvPicPr>
          <p:nvPr/>
        </p:nvPicPr>
        <p:blipFill>
          <a:blip r:embed="rId2" cstate="print"/>
          <a:srcRect/>
          <a:stretch>
            <a:fillRect/>
          </a:stretch>
        </p:blipFill>
        <p:spPr bwMode="auto">
          <a:xfrm>
            <a:off x="467544" y="1556792"/>
            <a:ext cx="3941683" cy="338437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788024" y="1504340"/>
            <a:ext cx="3923928" cy="3364820"/>
          </a:xfrm>
          <a:prstGeom prst="rect">
            <a:avLst/>
          </a:prstGeom>
          <a:noFill/>
          <a:ln w="9525">
            <a:noFill/>
            <a:miter lim="800000"/>
            <a:headEnd/>
            <a:tailEnd/>
          </a:ln>
        </p:spPr>
      </p:pic>
      <p:sp>
        <p:nvSpPr>
          <p:cNvPr id="6" name="矩形 5"/>
          <p:cNvSpPr/>
          <p:nvPr/>
        </p:nvSpPr>
        <p:spPr>
          <a:xfrm>
            <a:off x="1763688" y="4941168"/>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SST</a:t>
            </a:r>
            <a:endParaRPr lang="zh-TW" altLang="en-US" dirty="0"/>
          </a:p>
        </p:txBody>
      </p:sp>
      <p:sp>
        <p:nvSpPr>
          <p:cNvPr id="7" name="矩形 6"/>
          <p:cNvSpPr/>
          <p:nvPr/>
        </p:nvSpPr>
        <p:spPr>
          <a:xfrm>
            <a:off x="5940152" y="4941168"/>
            <a:ext cx="1440160"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Zonal wind</a:t>
            </a:r>
          </a:p>
        </p:txBody>
      </p:sp>
      <p:cxnSp>
        <p:nvCxnSpPr>
          <p:cNvPr id="10" name="直線接點 9"/>
          <p:cNvCxnSpPr/>
          <p:nvPr/>
        </p:nvCxnSpPr>
        <p:spPr>
          <a:xfrm>
            <a:off x="971600" y="2924944"/>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292080" y="3212976"/>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結果 </a:t>
            </a:r>
            <a:r>
              <a:rPr lang="en-US" altLang="zh-TW" dirty="0" smtClean="0"/>
              <a:t>-- Signals at longer time scales </a:t>
            </a:r>
            <a:endParaRPr lang="zh-TW" altLang="en-US" dirty="0"/>
          </a:p>
        </p:txBody>
      </p:sp>
      <p:sp>
        <p:nvSpPr>
          <p:cNvPr id="3" name="內容版面配置區 2"/>
          <p:cNvSpPr>
            <a:spLocks noGrp="1"/>
          </p:cNvSpPr>
          <p:nvPr>
            <p:ph idx="1"/>
          </p:nvPr>
        </p:nvSpPr>
        <p:spPr>
          <a:xfrm>
            <a:off x="683568" y="1600200"/>
            <a:ext cx="8003232" cy="4686320"/>
          </a:xfrm>
        </p:spPr>
        <p:txBody>
          <a:bodyPr>
            <a:normAutofit/>
          </a:bodyPr>
          <a:lstStyle/>
          <a:p>
            <a:r>
              <a:rPr lang="zh-TW" altLang="en-US" sz="2800" dirty="0" smtClean="0"/>
              <a:t>從圖中可以印證聖嬰現象最旺盛的時候多發生在北半球冬季，即在熱帶氣旋活動最旺盛的夏秋兩季過後不久。</a:t>
            </a:r>
            <a:endParaRPr lang="en-US" altLang="zh-TW" sz="2800" dirty="0" smtClean="0"/>
          </a:p>
          <a:p>
            <a:r>
              <a:rPr lang="zh-TW" altLang="en-US" sz="2800" dirty="0" smtClean="0"/>
              <a:t>另外，在</a:t>
            </a:r>
            <a:r>
              <a:rPr lang="en-US" altLang="zh-TW" sz="2800" dirty="0" smtClean="0"/>
              <a:t>week0</a:t>
            </a:r>
            <a:r>
              <a:rPr lang="zh-TW" altLang="en-US" sz="2800" dirty="0" smtClean="0"/>
              <a:t>附近很大的增幅可以視為熱帶氣旋對於</a:t>
            </a:r>
            <a:r>
              <a:rPr lang="en-US" altLang="zh-TW" sz="2800" dirty="0" smtClean="0"/>
              <a:t>SST</a:t>
            </a:r>
            <a:r>
              <a:rPr lang="zh-TW" altLang="en-US" sz="2800" dirty="0" smtClean="0"/>
              <a:t>以及</a:t>
            </a:r>
            <a:r>
              <a:rPr lang="en-US" altLang="zh-TW" sz="2800" dirty="0" smtClean="0"/>
              <a:t>Zonal wind</a:t>
            </a:r>
            <a:r>
              <a:rPr lang="zh-TW" altLang="en-US" sz="2800" dirty="0" smtClean="0"/>
              <a:t>立即的影響。</a:t>
            </a:r>
            <a:endParaRPr lang="en-US" altLang="zh-TW" sz="2800" dirty="0" smtClean="0"/>
          </a:p>
          <a:p>
            <a:r>
              <a:rPr lang="zh-TW" altLang="en-US" sz="2800" dirty="0" smtClean="0"/>
              <a:t>而</a:t>
            </a:r>
            <a:r>
              <a:rPr lang="en-US" altLang="zh-TW" sz="2800" dirty="0" smtClean="0"/>
              <a:t>SST</a:t>
            </a:r>
            <a:r>
              <a:rPr lang="zh-TW" altLang="en-US" sz="2800" dirty="0" smtClean="0"/>
              <a:t>暖化向右傳遞的速度與</a:t>
            </a:r>
            <a:r>
              <a:rPr lang="en-US" altLang="zh-TW" sz="2800" dirty="0" smtClean="0"/>
              <a:t>Hendon</a:t>
            </a:r>
            <a:r>
              <a:rPr lang="zh-TW" altLang="en-US" sz="2800" dirty="0" smtClean="0"/>
              <a:t>等人在</a:t>
            </a:r>
            <a:r>
              <a:rPr lang="en-US" altLang="zh-TW" sz="2800" dirty="0" smtClean="0"/>
              <a:t>1998</a:t>
            </a:r>
            <a:r>
              <a:rPr lang="zh-TW" altLang="en-US" sz="2800" dirty="0" smtClean="0"/>
              <a:t>年推估</a:t>
            </a:r>
            <a:r>
              <a:rPr lang="en-US" altLang="zh-TW" sz="2800" dirty="0" smtClean="0"/>
              <a:t>Kelvin wave</a:t>
            </a:r>
            <a:r>
              <a:rPr lang="zh-TW" altLang="en-US" sz="2800" dirty="0" smtClean="0"/>
              <a:t>的速度</a:t>
            </a:r>
            <a:r>
              <a:rPr lang="en-US" altLang="zh-TW" sz="2800" dirty="0" smtClean="0"/>
              <a:t>2.3m/s</a:t>
            </a:r>
            <a:r>
              <a:rPr lang="zh-TW" altLang="en-US" sz="2800" dirty="0" smtClean="0"/>
              <a:t>大致相符。</a:t>
            </a:r>
            <a:endParaRPr lang="zh-TW" alt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結果 </a:t>
            </a:r>
            <a:r>
              <a:rPr lang="en-US" altLang="zh-TW" dirty="0" smtClean="0"/>
              <a:t>-- Signals at longer time scales </a:t>
            </a:r>
            <a:endParaRPr lang="zh-TW" altLang="en-US" dirty="0"/>
          </a:p>
        </p:txBody>
      </p:sp>
      <p:sp>
        <p:nvSpPr>
          <p:cNvPr id="3" name="內容版面配置區 2"/>
          <p:cNvSpPr>
            <a:spLocks noGrp="1"/>
          </p:cNvSpPr>
          <p:nvPr>
            <p:ph idx="1"/>
          </p:nvPr>
        </p:nvSpPr>
        <p:spPr/>
        <p:txBody>
          <a:bodyPr/>
          <a:lstStyle/>
          <a:p>
            <a:r>
              <a:rPr lang="en-US" altLang="zh-TW" dirty="0" smtClean="0"/>
              <a:t>Zonal wind</a:t>
            </a:r>
            <a:r>
              <a:rPr lang="zh-TW" altLang="en-US" dirty="0" smtClean="0"/>
              <a:t>季內震盪的情況作者們猜想是與</a:t>
            </a:r>
            <a:r>
              <a:rPr lang="en-US" altLang="zh-TW" dirty="0" smtClean="0"/>
              <a:t>MJO</a:t>
            </a:r>
            <a:r>
              <a:rPr lang="zh-TW" altLang="en-US" dirty="0" smtClean="0"/>
              <a:t>有關係。</a:t>
            </a:r>
            <a:endParaRPr lang="en-US" altLang="zh-TW" dirty="0" smtClean="0"/>
          </a:p>
          <a:p>
            <a:r>
              <a:rPr lang="zh-TW" altLang="en-US" dirty="0" smtClean="0"/>
              <a:t>為了印證這個推論，作者們使用了</a:t>
            </a:r>
            <a:r>
              <a:rPr lang="en-US" altLang="zh-TW" dirty="0" smtClean="0"/>
              <a:t>RMM2</a:t>
            </a:r>
            <a:r>
              <a:rPr lang="zh-TW" altLang="en-US" dirty="0" smtClean="0"/>
              <a:t>這個參數與</a:t>
            </a:r>
            <a:r>
              <a:rPr lang="en-US" altLang="zh-TW" dirty="0" smtClean="0"/>
              <a:t>ACE</a:t>
            </a:r>
            <a:r>
              <a:rPr lang="zh-TW" altLang="en-US" dirty="0" smtClean="0"/>
              <a:t>作回歸分析，得到相關係數</a:t>
            </a:r>
            <a:r>
              <a:rPr lang="en-US" altLang="zh-TW" dirty="0" smtClean="0"/>
              <a:t>0.14</a:t>
            </a:r>
            <a:r>
              <a:rPr lang="zh-TW" altLang="en-US" dirty="0" smtClean="0"/>
              <a:t>，但是顯著性超過</a:t>
            </a:r>
            <a:r>
              <a:rPr lang="en-US" altLang="zh-TW" dirty="0" smtClean="0"/>
              <a:t>95%</a:t>
            </a:r>
            <a:r>
              <a:rPr lang="zh-TW" altLang="en-US" dirty="0" smtClean="0"/>
              <a:t>。另外</a:t>
            </a:r>
            <a:r>
              <a:rPr lang="en-US" altLang="zh-TW" dirty="0" smtClean="0"/>
              <a:t>ACE</a:t>
            </a:r>
            <a:r>
              <a:rPr lang="zh-TW" altLang="en-US" dirty="0" smtClean="0"/>
              <a:t>與</a:t>
            </a:r>
            <a:r>
              <a:rPr lang="en-US" altLang="zh-TW" dirty="0" smtClean="0"/>
              <a:t>Niño-3.4</a:t>
            </a:r>
            <a:r>
              <a:rPr lang="zh-TW" altLang="en-US" dirty="0" smtClean="0"/>
              <a:t>的參數分析結果與</a:t>
            </a:r>
            <a:r>
              <a:rPr lang="en-US" altLang="zh-TW" dirty="0" smtClean="0"/>
              <a:t>RMM2</a:t>
            </a:r>
            <a:r>
              <a:rPr lang="zh-TW" altLang="en-US" dirty="0" smtClean="0"/>
              <a:t>雷同。</a:t>
            </a:r>
            <a:endParaRPr lang="en-US" altLang="zh-TW" dirty="0" smtClean="0"/>
          </a:p>
          <a:p>
            <a:r>
              <a:rPr lang="zh-TW" altLang="en-US" dirty="0" smtClean="0"/>
              <a:t>另外如果將平均的時間拉長，</a:t>
            </a:r>
            <a:r>
              <a:rPr lang="en-US" altLang="zh-TW" dirty="0" smtClean="0"/>
              <a:t>ACE</a:t>
            </a:r>
            <a:r>
              <a:rPr lang="zh-TW" altLang="en-US" dirty="0" smtClean="0"/>
              <a:t>與</a:t>
            </a:r>
            <a:r>
              <a:rPr lang="en-US" altLang="zh-TW" dirty="0" smtClean="0"/>
              <a:t>Niño-3.4</a:t>
            </a:r>
            <a:r>
              <a:rPr lang="zh-TW" altLang="en-US" dirty="0" smtClean="0"/>
              <a:t>的相關係數則可以達到</a:t>
            </a:r>
            <a:r>
              <a:rPr lang="en-US" altLang="zh-TW" dirty="0" smtClean="0"/>
              <a:t>0.7</a:t>
            </a:r>
            <a:r>
              <a:rPr lang="zh-TW" altLang="en-US" dirty="0" smtClean="0"/>
              <a:t>。</a:t>
            </a:r>
            <a:endParaRPr lang="en-US" altLang="zh-TW"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討論</a:t>
            </a:r>
            <a:r>
              <a:rPr lang="en-US" altLang="zh-TW" sz="3600" dirty="0" smtClean="0"/>
              <a:t>— effects of TC on future TC genesis</a:t>
            </a:r>
            <a:endParaRPr lang="zh-TW" altLang="en-US" sz="3600" dirty="0"/>
          </a:p>
        </p:txBody>
      </p:sp>
      <p:sp>
        <p:nvSpPr>
          <p:cNvPr id="3" name="內容版面配置區 2"/>
          <p:cNvSpPr>
            <a:spLocks noGrp="1"/>
          </p:cNvSpPr>
          <p:nvPr>
            <p:ph idx="1"/>
          </p:nvPr>
        </p:nvSpPr>
        <p:spPr/>
        <p:txBody>
          <a:bodyPr/>
          <a:lstStyle/>
          <a:p>
            <a:r>
              <a:rPr lang="zh-TW" altLang="en-US" dirty="0" smtClean="0"/>
              <a:t>由於</a:t>
            </a:r>
            <a:r>
              <a:rPr lang="en-US" altLang="zh-TW" dirty="0" smtClean="0"/>
              <a:t>ACE</a:t>
            </a:r>
            <a:r>
              <a:rPr lang="zh-TW" altLang="en-US" dirty="0" smtClean="0"/>
              <a:t>的增強造成</a:t>
            </a:r>
            <a:r>
              <a:rPr lang="en-US" altLang="zh-TW" dirty="0" smtClean="0"/>
              <a:t>SST</a:t>
            </a:r>
            <a:r>
              <a:rPr lang="zh-TW" altLang="en-US" dirty="0" smtClean="0"/>
              <a:t>降低會減少熱帶氣旋生成的</a:t>
            </a:r>
            <a:r>
              <a:rPr lang="zh-TW" altLang="en-US" dirty="0" smtClean="0"/>
              <a:t>可能性。另</a:t>
            </a:r>
            <a:r>
              <a:rPr lang="zh-TW" altLang="en-US" dirty="0" smtClean="0"/>
              <a:t>外在</a:t>
            </a:r>
            <a:r>
              <a:rPr lang="en-US" altLang="zh-TW" dirty="0" smtClean="0"/>
              <a:t>week+1</a:t>
            </a:r>
            <a:r>
              <a:rPr lang="zh-TW" altLang="en-US" dirty="0" smtClean="0"/>
              <a:t>及</a:t>
            </a:r>
            <a:r>
              <a:rPr lang="en-US" altLang="zh-TW" dirty="0" smtClean="0"/>
              <a:t>+2</a:t>
            </a:r>
            <a:r>
              <a:rPr lang="zh-TW" altLang="en-US" dirty="0" smtClean="0"/>
              <a:t>，較乾的大氣與增加的</a:t>
            </a:r>
            <a:r>
              <a:rPr lang="en-US" altLang="zh-TW" dirty="0" smtClean="0"/>
              <a:t>OLR</a:t>
            </a:r>
            <a:r>
              <a:rPr lang="zh-TW" altLang="en-US" dirty="0" smtClean="0"/>
              <a:t>也代表了熱帶氣旋生成可能性的下降。</a:t>
            </a:r>
            <a:endParaRPr lang="en-US" altLang="zh-TW" dirty="0" smtClean="0"/>
          </a:p>
          <a:p>
            <a:r>
              <a:rPr lang="zh-TW" altLang="en-US" dirty="0" smtClean="0"/>
              <a:t>過去有前人研究指出熱帶氣旋對於下一個氣旋生成有正回饋的作用，不過本研究卻也發現了熱帶氣旋會影響大尺度環境場不利於下一個氣旋的生成。</a:t>
            </a:r>
            <a:endParaRPr lang="en-US" altLang="zh-TW"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r>
              <a:rPr lang="zh-TW" altLang="en-US" dirty="0" smtClean="0"/>
              <a:t>簡介</a:t>
            </a:r>
            <a:endParaRPr lang="en-US" altLang="zh-TW" dirty="0" smtClean="0"/>
          </a:p>
          <a:p>
            <a:r>
              <a:rPr lang="zh-TW" altLang="en-US" dirty="0" smtClean="0"/>
              <a:t>資料來源與研究方法</a:t>
            </a:r>
            <a:endParaRPr lang="en-US" altLang="zh-TW" dirty="0" smtClean="0"/>
          </a:p>
          <a:p>
            <a:r>
              <a:rPr lang="zh-TW" altLang="en-US" dirty="0" smtClean="0"/>
              <a:t>結果</a:t>
            </a:r>
            <a:endParaRPr lang="en-US" altLang="zh-TW" dirty="0" smtClean="0"/>
          </a:p>
          <a:p>
            <a:r>
              <a:rPr lang="zh-TW" altLang="en-US" dirty="0" smtClean="0"/>
              <a:t>討論</a:t>
            </a:r>
            <a:endParaRPr lang="en-US" altLang="zh-TW" dirty="0" smtClean="0"/>
          </a:p>
          <a:p>
            <a:r>
              <a:rPr lang="zh-TW" altLang="en-US" dirty="0" smtClean="0"/>
              <a:t>結論</a:t>
            </a:r>
            <a:endParaRPr lang="en-US" altLang="zh-TW"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t>討論</a:t>
            </a:r>
            <a:r>
              <a:rPr lang="en-US" altLang="zh-TW" sz="3600" dirty="0" smtClean="0"/>
              <a:t>— The TC effects on ENSO</a:t>
            </a:r>
            <a:endParaRPr lang="zh-TW" altLang="en-US" sz="3600" dirty="0"/>
          </a:p>
        </p:txBody>
      </p:sp>
      <p:sp>
        <p:nvSpPr>
          <p:cNvPr id="3" name="內容版面配置區 2"/>
          <p:cNvSpPr>
            <a:spLocks noGrp="1"/>
          </p:cNvSpPr>
          <p:nvPr>
            <p:ph idx="1"/>
          </p:nvPr>
        </p:nvSpPr>
        <p:spPr/>
        <p:txBody>
          <a:bodyPr>
            <a:normAutofit/>
          </a:bodyPr>
          <a:lstStyle/>
          <a:p>
            <a:r>
              <a:rPr lang="zh-TW" altLang="en-US" sz="2800" dirty="0" smtClean="0"/>
              <a:t>從文中的統計資訊並無法明確的定義</a:t>
            </a:r>
            <a:r>
              <a:rPr lang="en-US" altLang="zh-TW" sz="2800" dirty="0" smtClean="0"/>
              <a:t>TC</a:t>
            </a:r>
            <a:r>
              <a:rPr lang="zh-TW" altLang="en-US" sz="2800" dirty="0" smtClean="0"/>
              <a:t>與</a:t>
            </a:r>
            <a:r>
              <a:rPr lang="en-US" altLang="zh-TW" sz="2800" dirty="0" smtClean="0"/>
              <a:t>ENSO</a:t>
            </a:r>
            <a:r>
              <a:rPr lang="zh-TW" altLang="en-US" sz="2800" dirty="0" smtClean="0"/>
              <a:t>間的關連，於是作者們提出了以下的假設：</a:t>
            </a:r>
            <a:endParaRPr lang="en-US" altLang="zh-TW" sz="2800" dirty="0" smtClean="0"/>
          </a:p>
          <a:p>
            <a:pPr lvl="1"/>
            <a:r>
              <a:rPr lang="zh-TW" altLang="en-US" sz="2400" dirty="0" smtClean="0"/>
              <a:t>熱帶氣旋對於</a:t>
            </a:r>
            <a:r>
              <a:rPr lang="en-US" altLang="zh-TW" sz="2400" dirty="0" smtClean="0"/>
              <a:t>ENSO</a:t>
            </a:r>
            <a:r>
              <a:rPr lang="zh-TW" altLang="en-US" sz="2400" dirty="0" smtClean="0"/>
              <a:t>事件扮演了激發的角色</a:t>
            </a:r>
            <a:endParaRPr lang="en-US" altLang="zh-TW" sz="2400" dirty="0" smtClean="0"/>
          </a:p>
          <a:p>
            <a:pPr lvl="2"/>
            <a:r>
              <a:rPr lang="zh-TW" altLang="en-US" sz="2000" dirty="0" smtClean="0"/>
              <a:t>在聖嬰年極值出現的前一個颱風季會有一個強且生命期長的熱帶氣旋存在，會造成赤道地區的西風偏量進而增暖了中太平洋海域。</a:t>
            </a:r>
            <a:endParaRPr lang="zh-TW" altLang="en-US" sz="2000" dirty="0"/>
          </a:p>
        </p:txBody>
      </p:sp>
      <p:cxnSp>
        <p:nvCxnSpPr>
          <p:cNvPr id="5" name="直線接點 4"/>
          <p:cNvCxnSpPr/>
          <p:nvPr/>
        </p:nvCxnSpPr>
        <p:spPr>
          <a:xfrm>
            <a:off x="1619672" y="6309320"/>
            <a:ext cx="676875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橢圓 5"/>
          <p:cNvSpPr/>
          <p:nvPr/>
        </p:nvSpPr>
        <p:spPr>
          <a:xfrm>
            <a:off x="2267744" y="4437112"/>
            <a:ext cx="1368152" cy="136815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TC</a:t>
            </a:r>
            <a:endParaRPr lang="zh-TW" altLang="en-US" dirty="0">
              <a:solidFill>
                <a:srgbClr val="FF0000"/>
              </a:solidFill>
            </a:endParaRPr>
          </a:p>
        </p:txBody>
      </p:sp>
      <p:sp>
        <p:nvSpPr>
          <p:cNvPr id="7" name="矩形 6"/>
          <p:cNvSpPr/>
          <p:nvPr/>
        </p:nvSpPr>
        <p:spPr>
          <a:xfrm>
            <a:off x="899592" y="6165304"/>
            <a:ext cx="5760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chemeClr val="tx1"/>
                </a:solidFill>
              </a:rPr>
              <a:t>eq</a:t>
            </a:r>
            <a:endParaRPr lang="zh-TW" altLang="en-US" dirty="0">
              <a:solidFill>
                <a:schemeClr val="tx1"/>
              </a:solidFill>
            </a:endParaRPr>
          </a:p>
        </p:txBody>
      </p:sp>
      <p:cxnSp>
        <p:nvCxnSpPr>
          <p:cNvPr id="9" name="直線單箭頭接點 8"/>
          <p:cNvCxnSpPr/>
          <p:nvPr/>
        </p:nvCxnSpPr>
        <p:spPr>
          <a:xfrm>
            <a:off x="2627784" y="5877272"/>
            <a:ext cx="504056" cy="2160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4788024" y="5949280"/>
            <a:ext cx="2808312" cy="648072"/>
          </a:xfrm>
          <a:prstGeom prst="ellipse">
            <a:avLst/>
          </a:prstGeom>
          <a:solidFill>
            <a:srgbClr val="F771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SST</a:t>
            </a:r>
            <a:r>
              <a:rPr lang="zh-TW" altLang="en-US" dirty="0" smtClean="0"/>
              <a:t>  ↑</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a:t>
            </a:r>
            <a:r>
              <a:rPr lang="en-US" altLang="zh-TW" dirty="0" smtClean="0"/>
              <a:t>— The TC effects on ENSO</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假設的第一部份：在</a:t>
            </a:r>
            <a:r>
              <a:rPr lang="en-US" altLang="zh-TW" dirty="0" smtClean="0"/>
              <a:t>ENSO</a:t>
            </a:r>
            <a:r>
              <a:rPr lang="zh-TW" altLang="en-US" dirty="0" smtClean="0"/>
              <a:t>極大期前有一熱帶氣旋存在</a:t>
            </a:r>
            <a:endParaRPr lang="en-US" altLang="zh-TW" dirty="0" smtClean="0"/>
          </a:p>
          <a:p>
            <a:pPr lvl="1"/>
            <a:r>
              <a:rPr lang="zh-TW" altLang="en-US" dirty="0" smtClean="0"/>
              <a:t>由於</a:t>
            </a:r>
            <a:r>
              <a:rPr lang="en-US" altLang="zh-TW" dirty="0" smtClean="0"/>
              <a:t>ENSO</a:t>
            </a:r>
            <a:r>
              <a:rPr lang="zh-TW" altLang="en-US" dirty="0" smtClean="0"/>
              <a:t>事件的時間尺度長於熱帶氣旋，因此必須假定</a:t>
            </a:r>
            <a:r>
              <a:rPr lang="en-US" altLang="zh-TW" dirty="0" smtClean="0"/>
              <a:t>ENSO</a:t>
            </a:r>
            <a:r>
              <a:rPr lang="zh-TW" altLang="en-US" dirty="0" smtClean="0"/>
              <a:t>對</a:t>
            </a:r>
            <a:r>
              <a:rPr lang="en-US" altLang="zh-TW" dirty="0" smtClean="0"/>
              <a:t>TC</a:t>
            </a:r>
            <a:r>
              <a:rPr lang="zh-TW" altLang="en-US" dirty="0" smtClean="0"/>
              <a:t>的影響是同時間發生的，不過這影響究竟是如何目前沒有個定論。</a:t>
            </a:r>
            <a:endParaRPr lang="en-US" altLang="zh-TW" dirty="0" smtClean="0"/>
          </a:p>
          <a:p>
            <a:r>
              <a:rPr lang="zh-TW" altLang="en-US" dirty="0" smtClean="0"/>
              <a:t>假設第二部分：</a:t>
            </a:r>
            <a:r>
              <a:rPr lang="en-US" altLang="zh-TW" dirty="0" smtClean="0"/>
              <a:t>TC</a:t>
            </a:r>
            <a:r>
              <a:rPr lang="zh-TW" altLang="en-US" dirty="0" smtClean="0"/>
              <a:t>影響</a:t>
            </a:r>
            <a:r>
              <a:rPr lang="en-US" altLang="zh-TW" dirty="0" smtClean="0"/>
              <a:t>ENSO</a:t>
            </a:r>
          </a:p>
          <a:p>
            <a:pPr lvl="1"/>
            <a:r>
              <a:rPr lang="en-US" altLang="zh-TW" dirty="0" smtClean="0"/>
              <a:t>TC</a:t>
            </a:r>
            <a:r>
              <a:rPr lang="zh-TW" altLang="en-US" dirty="0" smtClean="0"/>
              <a:t>是否真的造成了赤道西風，如果有，赤道西風的影響又是如何存在得夠久，以對</a:t>
            </a:r>
            <a:r>
              <a:rPr lang="en-US" altLang="zh-TW" dirty="0" smtClean="0"/>
              <a:t>ENSO</a:t>
            </a:r>
            <a:r>
              <a:rPr lang="zh-TW" altLang="en-US" dirty="0" smtClean="0"/>
              <a:t>造成實質上的貢獻。</a:t>
            </a:r>
            <a:endParaRPr lang="en-US" altLang="zh-TW" dirty="0" smtClean="0"/>
          </a:p>
          <a:p>
            <a:r>
              <a:rPr lang="zh-TW" altLang="en-US" dirty="0" smtClean="0"/>
              <a:t>雖然還未能解決這些問題，不過作者們指出從迴歸分析的結果中的確能看到熱帶氣旋對於</a:t>
            </a:r>
            <a:r>
              <a:rPr lang="en-US" altLang="zh-TW" dirty="0" smtClean="0"/>
              <a:t>ENSO</a:t>
            </a:r>
            <a:r>
              <a:rPr lang="zh-TW" altLang="en-US" dirty="0" smtClean="0"/>
              <a:t>扮演了一定的角色。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從文中的迴歸分析結果中可以看到</a:t>
            </a:r>
            <a:r>
              <a:rPr lang="en-US" altLang="zh-TW" dirty="0" smtClean="0"/>
              <a:t>ENSO</a:t>
            </a:r>
            <a:r>
              <a:rPr lang="zh-TW" altLang="en-US" dirty="0" smtClean="0"/>
              <a:t>及</a:t>
            </a:r>
            <a:r>
              <a:rPr lang="en-US" altLang="zh-TW" dirty="0" smtClean="0"/>
              <a:t>MJO</a:t>
            </a:r>
            <a:r>
              <a:rPr lang="zh-TW" altLang="en-US" dirty="0" smtClean="0"/>
              <a:t>對</a:t>
            </a:r>
            <a:r>
              <a:rPr lang="en-US" altLang="zh-TW" dirty="0" smtClean="0"/>
              <a:t>ACE</a:t>
            </a:r>
            <a:r>
              <a:rPr lang="zh-TW" altLang="en-US" dirty="0" smtClean="0"/>
              <a:t>的影響，在熱帶氣旋的時間尺度下亦能看到熱帶氣旋對環境造成即時的影響。</a:t>
            </a:r>
            <a:endParaRPr lang="en-US" altLang="zh-TW" dirty="0" smtClean="0"/>
          </a:p>
          <a:p>
            <a:r>
              <a:rPr lang="zh-TW" altLang="en-US" dirty="0" smtClean="0"/>
              <a:t>熱帶氣旋會帶來旋生海域</a:t>
            </a:r>
            <a:r>
              <a:rPr lang="en-US" altLang="zh-TW" dirty="0" smtClean="0"/>
              <a:t>SST</a:t>
            </a:r>
            <a:r>
              <a:rPr lang="zh-TW" altLang="en-US" dirty="0" smtClean="0"/>
              <a:t>的下降，這個影響對於後續氣旋的生成帶來了負回饋，降低了氣旋生成的可能性。</a:t>
            </a:r>
            <a:endParaRPr lang="en-US" altLang="zh-TW" dirty="0" smtClean="0"/>
          </a:p>
          <a:p>
            <a:r>
              <a:rPr lang="zh-TW" altLang="en-US" dirty="0" smtClean="0"/>
              <a:t>熱帶氣旋亦會造成赤道西風的生成，進而升高中太平洋的海溫，對於聖嬰現象的發展有著正貢獻，不過在</a:t>
            </a:r>
            <a:r>
              <a:rPr lang="en-US" altLang="zh-TW" dirty="0" smtClean="0"/>
              <a:t>TC</a:t>
            </a:r>
            <a:r>
              <a:rPr lang="zh-TW" altLang="en-US" dirty="0" smtClean="0"/>
              <a:t>與</a:t>
            </a:r>
            <a:r>
              <a:rPr lang="en-US" altLang="zh-TW" dirty="0" smtClean="0"/>
              <a:t>ENSO</a:t>
            </a:r>
            <a:r>
              <a:rPr lang="zh-TW" altLang="en-US" dirty="0" smtClean="0"/>
              <a:t>之間或許有著相互的正貢獻。</a:t>
            </a: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80928"/>
            <a:ext cx="8229600" cy="1143000"/>
          </a:xfrm>
        </p:spPr>
        <p:txBody>
          <a:bodyPr/>
          <a:lstStyle/>
          <a:p>
            <a:r>
              <a:rPr lang="zh-TW" altLang="en-US" dirty="0" smtClean="0"/>
              <a:t>謝謝大家</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熱帶氣旋通常是使用個案研究或合成分析進行探討，不過本文採用的方式是比較適合用來研究氣候系統的現象。</a:t>
            </a:r>
          </a:p>
          <a:p>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資料來源與研究方法</a:t>
            </a:r>
            <a:endParaRPr lang="zh-TW" altLang="en-US" dirty="0"/>
          </a:p>
        </p:txBody>
      </p:sp>
      <p:sp>
        <p:nvSpPr>
          <p:cNvPr id="3" name="內容版面配置區 2"/>
          <p:cNvSpPr>
            <a:spLocks noGrp="1"/>
          </p:cNvSpPr>
          <p:nvPr>
            <p:ph idx="1"/>
          </p:nvPr>
        </p:nvSpPr>
        <p:spPr/>
        <p:txBody>
          <a:bodyPr/>
          <a:lstStyle/>
          <a:p>
            <a:r>
              <a:rPr lang="zh-TW" altLang="en-US" dirty="0" smtClean="0"/>
              <a:t>在計算顯著性時由於</a:t>
            </a:r>
            <a:r>
              <a:rPr lang="en-US" altLang="zh-TW" dirty="0" smtClean="0"/>
              <a:t>ACE</a:t>
            </a:r>
            <a:r>
              <a:rPr lang="zh-TW" altLang="en-US" dirty="0" smtClean="0"/>
              <a:t>的時間尺度較短因此自由度都由</a:t>
            </a:r>
            <a:r>
              <a:rPr lang="en-US" altLang="zh-TW" dirty="0" smtClean="0"/>
              <a:t>ACE</a:t>
            </a:r>
            <a:r>
              <a:rPr lang="zh-TW" altLang="en-US" dirty="0" smtClean="0"/>
              <a:t>的採樣大小來決定。</a:t>
            </a:r>
            <a:endParaRPr lang="en-US" altLang="zh-TW" dirty="0" smtClean="0"/>
          </a:p>
          <a:p>
            <a:r>
              <a:rPr lang="zh-TW" altLang="en-US" dirty="0" smtClean="0"/>
              <a:t>為了檢定計算所得之顯著性，作者們另外使用了</a:t>
            </a:r>
            <a:r>
              <a:rPr lang="en-US" altLang="zh-TW" dirty="0" smtClean="0"/>
              <a:t>SST</a:t>
            </a:r>
            <a:r>
              <a:rPr lang="zh-TW" altLang="en-US" dirty="0" smtClean="0"/>
              <a:t>進行測試。</a:t>
            </a:r>
            <a:r>
              <a:rPr lang="zh-TW" altLang="en-US" dirty="0"/>
              <a:t>透過其測試作者們</a:t>
            </a:r>
            <a:r>
              <a:rPr lang="zh-TW" altLang="en-US" dirty="0" smtClean="0"/>
              <a:t>認為文中使用的方式是合適的。</a:t>
            </a:r>
            <a:endParaRPr lang="en-US" altLang="zh-TW"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本文透過簡單的統計方法來釐清熱帶氣旋對於西北太平洋這個海域大尺度環境場的影響。</a:t>
            </a:r>
            <a:endParaRPr lang="en-US" altLang="zh-TW" dirty="0" smtClean="0"/>
          </a:p>
          <a:p>
            <a:endParaRPr lang="en-US" altLang="zh-TW" dirty="0" smtClean="0"/>
          </a:p>
          <a:p>
            <a:r>
              <a:rPr lang="zh-TW" altLang="en-US" dirty="0" smtClean="0"/>
              <a:t>由於赤道西風對於聖嬰事件的發展有一定影響，並且在一些前人研究當中指出，赤道西風與赤道兩側生成的熱帶氣旋相關</a:t>
            </a:r>
            <a:r>
              <a:rPr lang="en-US" altLang="zh-TW" dirty="0" smtClean="0"/>
              <a:t>(Keen,1982; Lander,1990;Harrison and Giese,1991; Ferreira et al.,1996)</a:t>
            </a:r>
            <a:r>
              <a:rPr lang="zh-TW" altLang="en-US" dirty="0" smtClean="0"/>
              <a:t>。</a:t>
            </a:r>
            <a:endParaRPr lang="en-US" altLang="zh-TW"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idx="1"/>
          </p:nvPr>
        </p:nvSpPr>
        <p:spPr/>
        <p:txBody>
          <a:bodyPr/>
          <a:lstStyle/>
          <a:p>
            <a:r>
              <a:rPr lang="zh-TW" altLang="en-US" dirty="0" smtClean="0"/>
              <a:t>作者們於本篇文章中提出一些例證來支持熱帶氣旋對於</a:t>
            </a:r>
            <a:r>
              <a:rPr lang="en-US" altLang="zh-TW" dirty="0" smtClean="0">
                <a:solidFill>
                  <a:srgbClr val="FF0000"/>
                </a:solidFill>
              </a:rPr>
              <a:t>ENSO</a:t>
            </a:r>
            <a:r>
              <a:rPr lang="zh-TW" altLang="en-US" dirty="0" smtClean="0">
                <a:solidFill>
                  <a:srgbClr val="FF0000"/>
                </a:solidFill>
              </a:rPr>
              <a:t>暖事件的維持與增強</a:t>
            </a:r>
            <a:r>
              <a:rPr lang="zh-TW" altLang="en-US" dirty="0" smtClean="0"/>
              <a:t>扮演了激發的角色。</a:t>
            </a:r>
            <a:endParaRPr lang="en-US" altLang="zh-TW" dirty="0" smtClean="0"/>
          </a:p>
          <a:p>
            <a:endParaRPr lang="en-US" altLang="zh-TW" dirty="0" smtClean="0"/>
          </a:p>
          <a:p>
            <a:r>
              <a:rPr lang="zh-TW" altLang="en-US" dirty="0" smtClean="0"/>
              <a:t>本研究透過將氣候變數與西北太平洋海域的</a:t>
            </a:r>
            <a:r>
              <a:rPr lang="en-US" altLang="zh-TW" dirty="0" smtClean="0"/>
              <a:t>ACE(accumulated cyclone energy)</a:t>
            </a:r>
            <a:r>
              <a:rPr lang="zh-TW" altLang="en-US" dirty="0" smtClean="0"/>
              <a:t>進行延遲回歸分析來得知熱帶氣旋的訊號。</a:t>
            </a:r>
            <a:endParaRPr lang="en-US" altLang="zh-TW"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smtClean="0"/>
              <a:t>ACE</a:t>
            </a:r>
            <a:r>
              <a:rPr lang="zh-TW" altLang="en-US" dirty="0" smtClean="0"/>
              <a:t>，</a:t>
            </a:r>
            <a:r>
              <a:rPr lang="en-US" altLang="zh-TW" dirty="0" smtClean="0"/>
              <a:t>Accumulated cyclone energy</a:t>
            </a:r>
          </a:p>
          <a:p>
            <a:pPr lvl="1"/>
            <a:r>
              <a:rPr lang="zh-TW" altLang="en-US" dirty="0" smtClean="0"/>
              <a:t>於</a:t>
            </a:r>
            <a:r>
              <a:rPr lang="en-US" altLang="zh-TW" dirty="0" smtClean="0"/>
              <a:t>JTWC</a:t>
            </a:r>
            <a:r>
              <a:rPr lang="zh-TW" altLang="en-US" dirty="0" smtClean="0"/>
              <a:t> </a:t>
            </a:r>
            <a:r>
              <a:rPr lang="en-US" altLang="zh-TW" dirty="0" smtClean="0"/>
              <a:t>1950~2002</a:t>
            </a:r>
            <a:r>
              <a:rPr lang="zh-TW" altLang="en-US" dirty="0" smtClean="0"/>
              <a:t>資料庫當中選取西北太平洋海域達到熱帶風暴等級甚至更強的熱帶氣旋進行計算。</a:t>
            </a:r>
            <a:endParaRPr lang="en-US" altLang="zh-TW" dirty="0" smtClean="0"/>
          </a:p>
          <a:p>
            <a:pPr lvl="1"/>
            <a:r>
              <a:rPr lang="zh-TW" altLang="en-US" dirty="0" smtClean="0"/>
              <a:t>每六小時一筆的地面最大陣風的平方和</a:t>
            </a:r>
            <a:endParaRPr lang="en-US" altLang="zh-TW" dirty="0" smtClean="0"/>
          </a:p>
          <a:p>
            <a:pPr lvl="1"/>
            <a:r>
              <a:rPr lang="zh-TW" altLang="en-US" dirty="0" smtClean="0"/>
              <a:t>單位： </a:t>
            </a:r>
            <a:r>
              <a:rPr lang="en-US" altLang="zh-TW" dirty="0" smtClean="0"/>
              <a:t>m^2/s^2</a:t>
            </a:r>
          </a:p>
        </p:txBody>
      </p:sp>
      <p:grpSp>
        <p:nvGrpSpPr>
          <p:cNvPr id="6" name="群組 5"/>
          <p:cNvGrpSpPr/>
          <p:nvPr/>
        </p:nvGrpSpPr>
        <p:grpSpPr>
          <a:xfrm>
            <a:off x="2699792" y="2564904"/>
            <a:ext cx="4038600" cy="3744416"/>
            <a:chOff x="2555776" y="2492896"/>
            <a:chExt cx="4038600" cy="3744416"/>
          </a:xfrm>
        </p:grpSpPr>
        <p:pic>
          <p:nvPicPr>
            <p:cNvPr id="1026" name="Picture 2"/>
            <p:cNvPicPr>
              <a:picLocks noChangeAspect="1" noChangeArrowheads="1"/>
            </p:cNvPicPr>
            <p:nvPr/>
          </p:nvPicPr>
          <p:blipFill>
            <a:blip r:embed="rId2" cstate="print"/>
            <a:srcRect/>
            <a:stretch>
              <a:fillRect/>
            </a:stretch>
          </p:blipFill>
          <p:spPr bwMode="auto">
            <a:xfrm>
              <a:off x="2555776" y="2492896"/>
              <a:ext cx="4038600" cy="3143250"/>
            </a:xfrm>
            <a:prstGeom prst="rect">
              <a:avLst/>
            </a:prstGeom>
            <a:noFill/>
            <a:ln w="9525">
              <a:noFill/>
              <a:miter lim="800000"/>
              <a:headEnd/>
              <a:tailEnd/>
            </a:ln>
          </p:spPr>
        </p:pic>
        <p:sp>
          <p:nvSpPr>
            <p:cNvPr id="5" name="圓角矩形 4"/>
            <p:cNvSpPr/>
            <p:nvPr/>
          </p:nvSpPr>
          <p:spPr>
            <a:xfrm>
              <a:off x="2627784" y="5661248"/>
              <a:ext cx="3960440" cy="57606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1950~2002</a:t>
              </a:r>
              <a:r>
                <a:rPr lang="zh-TW" altLang="en-US" dirty="0" smtClean="0"/>
                <a:t>年平均</a:t>
              </a:r>
              <a:r>
                <a:rPr lang="en-US" altLang="zh-TW" dirty="0" smtClean="0"/>
                <a:t>ACE(10</a:t>
              </a:r>
              <a:r>
                <a:rPr lang="en-US" altLang="zh-TW" baseline="30000" dirty="0" smtClean="0"/>
                <a:t>3</a:t>
              </a:r>
              <a:r>
                <a:rPr lang="en-US" altLang="zh-TW" dirty="0" smtClean="0"/>
                <a:t> m</a:t>
              </a:r>
              <a:r>
                <a:rPr lang="en-US" altLang="zh-TW" baseline="30000" dirty="0" smtClean="0"/>
                <a:t>2</a:t>
              </a:r>
              <a:r>
                <a:rPr lang="en-US" altLang="zh-TW" dirty="0" smtClean="0"/>
                <a:t>/s</a:t>
              </a:r>
              <a:r>
                <a:rPr lang="en-US" altLang="zh-TW" baseline="30000" dirty="0" smtClean="0"/>
                <a:t>2</a:t>
              </a:r>
              <a:r>
                <a:rPr lang="en-US" altLang="zh-TW" dirty="0" smtClean="0"/>
                <a:t>)</a:t>
              </a:r>
              <a:endParaRPr lang="zh-TW" altLang="en-US" dirty="0"/>
            </a:p>
          </p:txBody>
        </p:sp>
      </p:grpSp>
      <p:sp>
        <p:nvSpPr>
          <p:cNvPr id="2" name="標題 1"/>
          <p:cNvSpPr>
            <a:spLocks noGrp="1"/>
          </p:cNvSpPr>
          <p:nvPr>
            <p:ph type="title"/>
          </p:nvPr>
        </p:nvSpPr>
        <p:spPr/>
        <p:txBody>
          <a:bodyPr/>
          <a:lstStyle/>
          <a:p>
            <a:r>
              <a:rPr lang="zh-TW" altLang="en-US" dirty="0" smtClean="0"/>
              <a:t>資料來源與研究方法</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資料來源與研究方法</a:t>
            </a:r>
            <a:endParaRPr lang="zh-TW" altLang="en-US" dirty="0"/>
          </a:p>
        </p:txBody>
      </p:sp>
      <p:sp>
        <p:nvSpPr>
          <p:cNvPr id="4" name="圓角矩形 3"/>
          <p:cNvSpPr/>
          <p:nvPr/>
        </p:nvSpPr>
        <p:spPr>
          <a:xfrm>
            <a:off x="2627784" y="1772816"/>
            <a:ext cx="3600400" cy="5040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1950~2002</a:t>
            </a:r>
            <a:r>
              <a:rPr lang="zh-TW" altLang="en-US" dirty="0" smtClean="0"/>
              <a:t>  </a:t>
            </a:r>
            <a:r>
              <a:rPr lang="en-US" altLang="zh-TW" dirty="0" smtClean="0"/>
              <a:t>ACE</a:t>
            </a:r>
            <a:r>
              <a:rPr lang="zh-TW" altLang="en-US" dirty="0" smtClean="0"/>
              <a:t>週平均時間序列</a:t>
            </a:r>
            <a:endParaRPr lang="zh-TW" altLang="en-US" dirty="0"/>
          </a:p>
        </p:txBody>
      </p:sp>
      <p:sp>
        <p:nvSpPr>
          <p:cNvPr id="5" name="向下箭號 4"/>
          <p:cNvSpPr/>
          <p:nvPr/>
        </p:nvSpPr>
        <p:spPr>
          <a:xfrm>
            <a:off x="4283968" y="2348880"/>
            <a:ext cx="360040" cy="36004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6156176" y="2276872"/>
            <a:ext cx="2808312" cy="72008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將每年的週平均值總合後取三週的滑動平均</a:t>
            </a:r>
            <a:endParaRPr lang="zh-TW" altLang="en-US" dirty="0"/>
          </a:p>
        </p:txBody>
      </p:sp>
      <p:sp>
        <p:nvSpPr>
          <p:cNvPr id="7" name="圓角矩形 6"/>
          <p:cNvSpPr/>
          <p:nvPr/>
        </p:nvSpPr>
        <p:spPr>
          <a:xfrm>
            <a:off x="3347864" y="2780928"/>
            <a:ext cx="2304256" cy="57606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ACE</a:t>
            </a:r>
            <a:r>
              <a:rPr lang="zh-TW" altLang="en-US" dirty="0" smtClean="0"/>
              <a:t>氣候平均</a:t>
            </a:r>
            <a:r>
              <a:rPr lang="en-US" altLang="zh-TW" dirty="0" smtClean="0"/>
              <a:t>(</a:t>
            </a:r>
            <a:r>
              <a:rPr lang="zh-TW" altLang="en-US" dirty="0" smtClean="0"/>
              <a:t>每周</a:t>
            </a:r>
            <a:r>
              <a:rPr lang="en-US" altLang="zh-TW" dirty="0" smtClean="0"/>
              <a:t>)</a:t>
            </a:r>
            <a:endParaRPr lang="zh-TW" altLang="en-US" dirty="0"/>
          </a:p>
        </p:txBody>
      </p:sp>
      <p:sp>
        <p:nvSpPr>
          <p:cNvPr id="8" name="向下箭號 7"/>
          <p:cNvSpPr/>
          <p:nvPr/>
        </p:nvSpPr>
        <p:spPr>
          <a:xfrm>
            <a:off x="4283968" y="4581128"/>
            <a:ext cx="360040" cy="36004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2771800" y="5085184"/>
            <a:ext cx="3384376" cy="50405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ACE</a:t>
            </a:r>
            <a:r>
              <a:rPr lang="zh-TW" altLang="en-US" dirty="0" smtClean="0"/>
              <a:t>差異量時間序列</a:t>
            </a:r>
            <a:endParaRPr lang="zh-TW" altLang="en-US" dirty="0"/>
          </a:p>
        </p:txBody>
      </p:sp>
      <p:sp>
        <p:nvSpPr>
          <p:cNvPr id="10" name="向下箭號 9"/>
          <p:cNvSpPr/>
          <p:nvPr/>
        </p:nvSpPr>
        <p:spPr>
          <a:xfrm>
            <a:off x="4283968" y="3429000"/>
            <a:ext cx="360040" cy="36004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4860032" y="3861048"/>
            <a:ext cx="2304256" cy="57606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ACE</a:t>
            </a:r>
            <a:r>
              <a:rPr lang="zh-TW" altLang="en-US" dirty="0" smtClean="0"/>
              <a:t>氣候平均</a:t>
            </a:r>
            <a:r>
              <a:rPr lang="en-US" altLang="zh-TW" dirty="0" smtClean="0"/>
              <a:t>(</a:t>
            </a:r>
            <a:r>
              <a:rPr lang="zh-TW" altLang="en-US" dirty="0" smtClean="0"/>
              <a:t>每周</a:t>
            </a:r>
            <a:r>
              <a:rPr lang="en-US" altLang="zh-TW" dirty="0" smtClean="0"/>
              <a:t>)</a:t>
            </a:r>
            <a:endParaRPr lang="zh-TW" altLang="en-US" dirty="0"/>
          </a:p>
        </p:txBody>
      </p:sp>
      <p:sp>
        <p:nvSpPr>
          <p:cNvPr id="12" name="向右箭號 11"/>
          <p:cNvSpPr/>
          <p:nvPr/>
        </p:nvSpPr>
        <p:spPr>
          <a:xfrm rot="10800000">
            <a:off x="4860032" y="2420888"/>
            <a:ext cx="1008112" cy="2160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283968" y="4149080"/>
            <a:ext cx="432048"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mtClean="0"/>
              <a:t>`</a:t>
            </a:r>
            <a:endParaRPr lang="zh-TW" altLang="en-US" dirty="0"/>
          </a:p>
        </p:txBody>
      </p:sp>
      <p:sp>
        <p:nvSpPr>
          <p:cNvPr id="14" name="圓角矩形 13"/>
          <p:cNvSpPr/>
          <p:nvPr/>
        </p:nvSpPr>
        <p:spPr>
          <a:xfrm>
            <a:off x="1763688" y="3861048"/>
            <a:ext cx="2304256" cy="57606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ACE</a:t>
            </a:r>
            <a:r>
              <a:rPr lang="zh-TW" altLang="en-US" dirty="0" smtClean="0"/>
              <a:t>週平均</a:t>
            </a:r>
            <a:r>
              <a:rPr lang="en-US" altLang="zh-TW" dirty="0" smtClean="0"/>
              <a:t>(</a:t>
            </a:r>
            <a:r>
              <a:rPr lang="zh-TW" altLang="en-US" dirty="0" smtClean="0"/>
              <a:t>每周</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資料來源與研究方法</a:t>
            </a:r>
            <a:endParaRPr lang="zh-TW" altLang="en-US" dirty="0"/>
          </a:p>
        </p:txBody>
      </p:sp>
      <p:sp>
        <p:nvSpPr>
          <p:cNvPr id="3" name="內容版面配置區 2"/>
          <p:cNvSpPr>
            <a:spLocks noGrp="1"/>
          </p:cNvSpPr>
          <p:nvPr>
            <p:ph idx="1"/>
          </p:nvPr>
        </p:nvSpPr>
        <p:spPr/>
        <p:txBody>
          <a:bodyPr/>
          <a:lstStyle/>
          <a:p>
            <a:r>
              <a:rPr lang="zh-TW" altLang="en-US" dirty="0" smtClean="0"/>
              <a:t>迴歸分析使用的大尺度環境場資料如下</a:t>
            </a:r>
            <a:endParaRPr lang="en-US" altLang="zh-TW" dirty="0" smtClean="0"/>
          </a:p>
          <a:p>
            <a:pPr lvl="1"/>
            <a:r>
              <a:rPr lang="en-US" altLang="zh-TW" dirty="0" smtClean="0"/>
              <a:t>Reynolds SST(</a:t>
            </a:r>
            <a:r>
              <a:rPr lang="zh-TW" altLang="en-US" dirty="0" smtClean="0"/>
              <a:t>每周</a:t>
            </a:r>
            <a:r>
              <a:rPr lang="en-US" altLang="zh-TW" dirty="0" smtClean="0"/>
              <a:t>)</a:t>
            </a:r>
            <a:r>
              <a:rPr lang="zh-TW" altLang="en-US" dirty="0" smtClean="0"/>
              <a:t>，自</a:t>
            </a:r>
            <a:r>
              <a:rPr lang="en-US" altLang="zh-TW" dirty="0" smtClean="0"/>
              <a:t>1981</a:t>
            </a:r>
            <a:r>
              <a:rPr lang="zh-TW" altLang="en-US" dirty="0" smtClean="0"/>
              <a:t>年</a:t>
            </a:r>
            <a:r>
              <a:rPr lang="en-US" altLang="zh-TW" dirty="0" smtClean="0"/>
              <a:t>11</a:t>
            </a:r>
            <a:r>
              <a:rPr lang="zh-TW" altLang="en-US" dirty="0" smtClean="0"/>
              <a:t>月</a:t>
            </a:r>
            <a:endParaRPr lang="en-US" altLang="zh-TW" dirty="0" smtClean="0"/>
          </a:p>
          <a:p>
            <a:pPr lvl="1"/>
            <a:r>
              <a:rPr lang="en-US" altLang="zh-TW" dirty="0" smtClean="0"/>
              <a:t>NOAA</a:t>
            </a:r>
            <a:r>
              <a:rPr lang="zh-TW" altLang="en-US" dirty="0" smtClean="0"/>
              <a:t> </a:t>
            </a:r>
            <a:r>
              <a:rPr lang="en-US" altLang="zh-TW" dirty="0" smtClean="0"/>
              <a:t>OLR(</a:t>
            </a:r>
            <a:r>
              <a:rPr lang="zh-TW" altLang="en-US" dirty="0" smtClean="0"/>
              <a:t>每周平均</a:t>
            </a:r>
            <a:r>
              <a:rPr lang="en-US" altLang="zh-TW" dirty="0" smtClean="0"/>
              <a:t>)</a:t>
            </a:r>
            <a:r>
              <a:rPr lang="zh-TW" altLang="en-US" dirty="0" smtClean="0"/>
              <a:t>，自</a:t>
            </a:r>
            <a:r>
              <a:rPr lang="en-US" altLang="zh-TW" dirty="0" smtClean="0"/>
              <a:t>1979</a:t>
            </a:r>
            <a:r>
              <a:rPr lang="zh-TW" altLang="en-US" dirty="0" smtClean="0"/>
              <a:t>年</a:t>
            </a:r>
            <a:endParaRPr lang="en-US" altLang="zh-TW" dirty="0" smtClean="0"/>
          </a:p>
          <a:p>
            <a:pPr lvl="1"/>
            <a:r>
              <a:rPr lang="en-US" altLang="zh-TW" dirty="0" smtClean="0"/>
              <a:t>NCEP-NCAR</a:t>
            </a:r>
            <a:r>
              <a:rPr lang="zh-TW" altLang="en-US" dirty="0" smtClean="0"/>
              <a:t> 再分析資料，自</a:t>
            </a:r>
            <a:r>
              <a:rPr lang="en-US" altLang="zh-TW" dirty="0" smtClean="0"/>
              <a:t>1950</a:t>
            </a:r>
            <a:r>
              <a:rPr lang="zh-TW" altLang="en-US" dirty="0" smtClean="0"/>
              <a:t>年</a:t>
            </a:r>
            <a:endParaRPr lang="en-US" altLang="zh-TW" dirty="0" smtClean="0"/>
          </a:p>
          <a:p>
            <a:r>
              <a:rPr lang="zh-TW" altLang="en-US" dirty="0" smtClean="0"/>
              <a:t>計算迴歸分析所需差異量，除了</a:t>
            </a:r>
            <a:r>
              <a:rPr lang="en-US" altLang="zh-TW" dirty="0" smtClean="0"/>
              <a:t>OLR</a:t>
            </a:r>
            <a:r>
              <a:rPr lang="zh-TW" altLang="en-US" dirty="0" smtClean="0"/>
              <a:t>是與</a:t>
            </a:r>
            <a:r>
              <a:rPr lang="en-US" altLang="zh-TW" dirty="0" smtClean="0"/>
              <a:t>1979~2000</a:t>
            </a:r>
            <a:r>
              <a:rPr lang="zh-TW" altLang="en-US" dirty="0" smtClean="0"/>
              <a:t>氣候平均值來計算外，其他資料都是與</a:t>
            </a:r>
            <a:r>
              <a:rPr lang="en-US" altLang="zh-TW" dirty="0" smtClean="0"/>
              <a:t>1971~2000</a:t>
            </a:r>
            <a:r>
              <a:rPr lang="zh-TW" altLang="en-US" dirty="0" smtClean="0"/>
              <a:t>之氣候平均值相減所得。</a:t>
            </a:r>
            <a:endParaRPr lang="en-US" altLang="zh-TW"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結果</a:t>
            </a:r>
            <a:endParaRPr lang="zh-TW" altLang="en-US" dirty="0"/>
          </a:p>
        </p:txBody>
      </p:sp>
      <p:sp>
        <p:nvSpPr>
          <p:cNvPr id="3" name="內容版面配置區 2"/>
          <p:cNvSpPr>
            <a:spLocks noGrp="1"/>
          </p:cNvSpPr>
          <p:nvPr>
            <p:ph idx="1"/>
          </p:nvPr>
        </p:nvSpPr>
        <p:spPr>
          <a:xfrm>
            <a:off x="457200" y="1556792"/>
            <a:ext cx="8229600" cy="4686320"/>
          </a:xfrm>
        </p:spPr>
        <p:txBody>
          <a:bodyPr/>
          <a:lstStyle/>
          <a:p>
            <a:r>
              <a:rPr lang="zh-TW" altLang="en-US" dirty="0" smtClean="0"/>
              <a:t>以下呈現許多參數與</a:t>
            </a:r>
            <a:r>
              <a:rPr lang="en-US" altLang="zh-TW" dirty="0" smtClean="0"/>
              <a:t>ACE</a:t>
            </a:r>
            <a:r>
              <a:rPr lang="zh-TW" altLang="en-US" dirty="0" smtClean="0"/>
              <a:t>的延遲回歸分析</a:t>
            </a:r>
            <a:r>
              <a:rPr lang="en-US" altLang="zh-TW" dirty="0" smtClean="0"/>
              <a:t>(lag regression)</a:t>
            </a:r>
            <a:r>
              <a:rPr lang="zh-TW" altLang="en-US" dirty="0" smtClean="0"/>
              <a:t>的結果，正值表示</a:t>
            </a:r>
            <a:r>
              <a:rPr lang="en-US" altLang="zh-TW" dirty="0" smtClean="0"/>
              <a:t>ACE</a:t>
            </a:r>
            <a:r>
              <a:rPr lang="zh-TW" altLang="en-US" dirty="0" smtClean="0"/>
              <a:t>領先對應的參數場。</a:t>
            </a:r>
            <a:endParaRPr lang="en-US" altLang="zh-TW" dirty="0" smtClean="0"/>
          </a:p>
          <a:p>
            <a:r>
              <a:rPr lang="zh-TW" altLang="en-US" dirty="0" smtClean="0"/>
              <a:t>主要分</a:t>
            </a:r>
            <a:r>
              <a:rPr lang="zh-TW" altLang="en-US" dirty="0" smtClean="0"/>
              <a:t>兩部分討論</a:t>
            </a:r>
            <a:endParaRPr lang="en-US" altLang="zh-TW" dirty="0" smtClean="0"/>
          </a:p>
          <a:p>
            <a:pPr lvl="1"/>
            <a:r>
              <a:rPr lang="zh-TW" altLang="en-US" dirty="0" smtClean="0"/>
              <a:t>熱帶氣</a:t>
            </a:r>
            <a:r>
              <a:rPr lang="zh-TW" altLang="en-US" dirty="0" smtClean="0"/>
              <a:t>旋時間</a:t>
            </a:r>
            <a:r>
              <a:rPr lang="zh-TW" altLang="en-US" dirty="0" smtClean="0"/>
              <a:t>尺度的訊號</a:t>
            </a:r>
            <a:endParaRPr lang="en-US" altLang="zh-TW" dirty="0" smtClean="0"/>
          </a:p>
          <a:p>
            <a:pPr lvl="2"/>
            <a:r>
              <a:rPr lang="zh-TW" altLang="en-US" dirty="0" smtClean="0"/>
              <a:t>訊號代表著熱帶氣旋活動對於大尺度環境場立即的影響。</a:t>
            </a:r>
            <a:endParaRPr lang="en-US" altLang="zh-TW" dirty="0" smtClean="0"/>
          </a:p>
          <a:p>
            <a:pPr lvl="1"/>
            <a:r>
              <a:rPr lang="zh-TW" altLang="en-US" dirty="0" smtClean="0"/>
              <a:t>較</a:t>
            </a:r>
            <a:r>
              <a:rPr lang="zh-TW" altLang="en-US" dirty="0" smtClean="0"/>
              <a:t>長時間</a:t>
            </a:r>
            <a:r>
              <a:rPr lang="zh-TW" altLang="en-US" dirty="0" smtClean="0"/>
              <a:t>尺度的訊號</a:t>
            </a:r>
            <a:endParaRPr lang="en-US" altLang="zh-TW" dirty="0" smtClean="0"/>
          </a:p>
          <a:p>
            <a:pPr lvl="2"/>
            <a:r>
              <a:rPr lang="zh-TW" altLang="en-US" dirty="0" smtClean="0"/>
              <a:t>主要與</a:t>
            </a:r>
            <a:r>
              <a:rPr lang="en-US" altLang="zh-TW" dirty="0" smtClean="0">
                <a:solidFill>
                  <a:srgbClr val="FF0000"/>
                </a:solidFill>
              </a:rPr>
              <a:t>ENSO</a:t>
            </a:r>
            <a:r>
              <a:rPr lang="zh-TW" altLang="en-US" dirty="0" smtClean="0"/>
              <a:t>相關，一部份則與</a:t>
            </a:r>
            <a:r>
              <a:rPr lang="en-US" altLang="zh-TW" dirty="0" smtClean="0"/>
              <a:t>MJO</a:t>
            </a:r>
            <a:r>
              <a:rPr lang="zh-TW" altLang="en-US" dirty="0" smtClean="0"/>
              <a:t>相關。</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23928" y="274638"/>
            <a:ext cx="4752528" cy="1143000"/>
          </a:xfrm>
        </p:spPr>
        <p:txBody>
          <a:bodyPr>
            <a:normAutofit fontScale="90000"/>
          </a:bodyPr>
          <a:lstStyle/>
          <a:p>
            <a:r>
              <a:rPr lang="zh-TW" altLang="en-US" dirty="0" smtClean="0"/>
              <a:t>結果 </a:t>
            </a:r>
            <a:r>
              <a:rPr lang="en-US" altLang="zh-TW" dirty="0" smtClean="0"/>
              <a:t>— Signals on the TC time scale</a:t>
            </a:r>
            <a:endParaRPr lang="zh-TW" altLang="en-US" dirty="0"/>
          </a:p>
        </p:txBody>
      </p:sp>
      <p:sp>
        <p:nvSpPr>
          <p:cNvPr id="3" name="內容版面配置區 2"/>
          <p:cNvSpPr>
            <a:spLocks noGrp="1"/>
          </p:cNvSpPr>
          <p:nvPr>
            <p:ph idx="1"/>
          </p:nvPr>
        </p:nvSpPr>
        <p:spPr>
          <a:xfrm>
            <a:off x="4067944" y="1600200"/>
            <a:ext cx="4618856" cy="4686320"/>
          </a:xfrm>
        </p:spPr>
        <p:txBody>
          <a:bodyPr>
            <a:normAutofit/>
          </a:bodyPr>
          <a:lstStyle/>
          <a:p>
            <a:r>
              <a:rPr lang="en-US" altLang="zh-TW" sz="2400" dirty="0" smtClean="0"/>
              <a:t>Relative </a:t>
            </a:r>
            <a:r>
              <a:rPr lang="en-US" altLang="zh-TW" sz="2400" dirty="0" err="1" smtClean="0"/>
              <a:t>Vorticity</a:t>
            </a:r>
            <a:r>
              <a:rPr lang="en-US" altLang="zh-TW" sz="2400" dirty="0" smtClean="0"/>
              <a:t>(s</a:t>
            </a:r>
            <a:r>
              <a:rPr lang="en-US" altLang="zh-TW" sz="2400" baseline="30000" dirty="0" smtClean="0"/>
              <a:t>-1</a:t>
            </a:r>
            <a:r>
              <a:rPr lang="en-US" altLang="zh-TW" sz="2400" dirty="0" smtClean="0"/>
              <a:t>) at 850hPa</a:t>
            </a:r>
          </a:p>
          <a:p>
            <a:r>
              <a:rPr lang="en-US" altLang="zh-TW" sz="2400" dirty="0" smtClean="0"/>
              <a:t>Week-2</a:t>
            </a:r>
            <a:r>
              <a:rPr lang="zh-TW" altLang="en-US" sz="2400" dirty="0" smtClean="0"/>
              <a:t>正渦度最大值略呈西北東南走向，於此南北兩側各有一微弱的負渦度。</a:t>
            </a:r>
            <a:endParaRPr lang="en-US" altLang="zh-TW" sz="2400" dirty="0" smtClean="0"/>
          </a:p>
          <a:p>
            <a:r>
              <a:rPr lang="en-US" altLang="zh-TW" sz="2400" dirty="0" smtClean="0"/>
              <a:t>Week0</a:t>
            </a:r>
            <a:r>
              <a:rPr lang="zh-TW" altLang="en-US" sz="2400" dirty="0" smtClean="0"/>
              <a:t>正渦度最大值出現在更西北的位置</a:t>
            </a:r>
            <a:r>
              <a:rPr lang="en-US" altLang="zh-TW" sz="2400" dirty="0" smtClean="0"/>
              <a:t>(20N130E)</a:t>
            </a:r>
            <a:r>
              <a:rPr lang="zh-TW" altLang="en-US" sz="2400" dirty="0" smtClean="0"/>
              <a:t>負渦度亦有增強位置也比較偏北。</a:t>
            </a:r>
            <a:endParaRPr lang="en-US" altLang="zh-TW" sz="2400" dirty="0" smtClean="0"/>
          </a:p>
          <a:p>
            <a:r>
              <a:rPr lang="en-US" altLang="zh-TW" sz="2400" dirty="0" smtClean="0"/>
              <a:t>Week+2</a:t>
            </a:r>
            <a:r>
              <a:rPr lang="zh-TW" altLang="en-US" sz="2400" dirty="0" smtClean="0"/>
              <a:t>於</a:t>
            </a:r>
            <a:r>
              <a:rPr lang="en-US" altLang="zh-TW" sz="2400" dirty="0" smtClean="0"/>
              <a:t>0</a:t>
            </a:r>
            <a:r>
              <a:rPr lang="zh-TW" altLang="en-US" sz="2400" dirty="0" smtClean="0"/>
              <a:t>出現的正負渦度極值都明顯的下降幾近消失不過仍有負值殘留在菲律賓附近。</a:t>
            </a:r>
            <a:endParaRPr lang="en-US" altLang="zh-TW" sz="2400" dirty="0" smtClean="0"/>
          </a:p>
          <a:p>
            <a:endParaRPr lang="zh-TW" altLang="en-US" sz="2400" dirty="0"/>
          </a:p>
        </p:txBody>
      </p:sp>
      <p:pic>
        <p:nvPicPr>
          <p:cNvPr id="1026" name="Picture 2"/>
          <p:cNvPicPr>
            <a:picLocks noChangeAspect="1" noChangeArrowheads="1"/>
          </p:cNvPicPr>
          <p:nvPr/>
        </p:nvPicPr>
        <p:blipFill>
          <a:blip r:embed="rId3" cstate="print"/>
          <a:srcRect/>
          <a:stretch>
            <a:fillRect/>
          </a:stretch>
        </p:blipFill>
        <p:spPr bwMode="auto">
          <a:xfrm>
            <a:off x="971600" y="-1"/>
            <a:ext cx="2952328" cy="6829719"/>
          </a:xfrm>
          <a:prstGeom prst="rect">
            <a:avLst/>
          </a:prstGeom>
          <a:noFill/>
          <a:ln w="9525">
            <a:noFill/>
            <a:miter lim="800000"/>
            <a:headEnd/>
            <a:tailEnd/>
          </a:ln>
        </p:spPr>
      </p:pic>
      <p:sp>
        <p:nvSpPr>
          <p:cNvPr id="5" name="矩形 4"/>
          <p:cNvSpPr/>
          <p:nvPr/>
        </p:nvSpPr>
        <p:spPr>
          <a:xfrm>
            <a:off x="-36512" y="476672"/>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-2</a:t>
            </a:r>
            <a:endParaRPr lang="zh-TW" altLang="en-US" dirty="0"/>
          </a:p>
        </p:txBody>
      </p:sp>
      <p:sp>
        <p:nvSpPr>
          <p:cNvPr id="6" name="矩形 5"/>
          <p:cNvSpPr/>
          <p:nvPr/>
        </p:nvSpPr>
        <p:spPr>
          <a:xfrm>
            <a:off x="0" y="1772816"/>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-1</a:t>
            </a:r>
            <a:endParaRPr lang="zh-TW" altLang="en-US" dirty="0"/>
          </a:p>
        </p:txBody>
      </p:sp>
      <p:sp>
        <p:nvSpPr>
          <p:cNvPr id="7" name="矩形 6"/>
          <p:cNvSpPr/>
          <p:nvPr/>
        </p:nvSpPr>
        <p:spPr>
          <a:xfrm>
            <a:off x="0" y="306896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 0</a:t>
            </a:r>
            <a:endParaRPr lang="zh-TW" altLang="en-US" dirty="0"/>
          </a:p>
        </p:txBody>
      </p:sp>
      <p:sp>
        <p:nvSpPr>
          <p:cNvPr id="8" name="矩形 7"/>
          <p:cNvSpPr/>
          <p:nvPr/>
        </p:nvSpPr>
        <p:spPr>
          <a:xfrm>
            <a:off x="0" y="4365104"/>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Week+1</a:t>
            </a:r>
            <a:endParaRPr lang="zh-TW" altLang="en-US" dirty="0"/>
          </a:p>
        </p:txBody>
      </p:sp>
      <p:sp>
        <p:nvSpPr>
          <p:cNvPr id="9" name="矩形 8"/>
          <p:cNvSpPr/>
          <p:nvPr/>
        </p:nvSpPr>
        <p:spPr>
          <a:xfrm>
            <a:off x="0" y="5589240"/>
            <a:ext cx="1008112" cy="2880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Week+2</a:t>
            </a:r>
            <a:endParaRPr lang="zh-TW" altLang="en-US" dirty="0"/>
          </a:p>
        </p:txBody>
      </p:sp>
      <p:sp>
        <p:nvSpPr>
          <p:cNvPr id="10" name="橢圓 9"/>
          <p:cNvSpPr/>
          <p:nvPr/>
        </p:nvSpPr>
        <p:spPr>
          <a:xfrm rot="1579146">
            <a:off x="1769049" y="455045"/>
            <a:ext cx="967234" cy="3863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1439165" y="2852936"/>
            <a:ext cx="828579" cy="436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1475656" y="5517232"/>
            <a:ext cx="504056" cy="2927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4283968" y="2996952"/>
            <a:ext cx="4680520" cy="165618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dirty="0" smtClean="0">
                <a:solidFill>
                  <a:schemeClr val="tx1"/>
                </a:solidFill>
              </a:rPr>
              <a:t>可從圖中明顯看出</a:t>
            </a:r>
            <a:r>
              <a:rPr lang="zh-TW" altLang="en-US" dirty="0" smtClean="0">
                <a:solidFill>
                  <a:srgbClr val="FF0000"/>
                </a:solidFill>
              </a:rPr>
              <a:t>熱帶氣旋在西北太平洋海域移動的訊號</a:t>
            </a:r>
            <a:r>
              <a:rPr lang="zh-TW" altLang="en-US" dirty="0" smtClean="0">
                <a:solidFill>
                  <a:schemeClr val="tx1"/>
                </a:solidFill>
              </a:rPr>
              <a:t>，而在</a:t>
            </a:r>
            <a:r>
              <a:rPr lang="en-US" altLang="zh-TW" dirty="0" smtClean="0">
                <a:solidFill>
                  <a:schemeClr val="tx1"/>
                </a:solidFill>
              </a:rPr>
              <a:t>week+2</a:t>
            </a:r>
            <a:r>
              <a:rPr lang="zh-TW" altLang="en-US" dirty="0" smtClean="0">
                <a:solidFill>
                  <a:schemeClr val="tx1"/>
                </a:solidFill>
              </a:rPr>
              <a:t>殘留下來橫跨赤道的正負值持續時間較長，應該主要是</a:t>
            </a:r>
            <a:r>
              <a:rPr lang="en-US" altLang="zh-TW" dirty="0" smtClean="0">
                <a:solidFill>
                  <a:schemeClr val="tx1"/>
                </a:solidFill>
              </a:rPr>
              <a:t>ENSO</a:t>
            </a:r>
            <a:r>
              <a:rPr lang="zh-TW" altLang="en-US" dirty="0" smtClean="0">
                <a:solidFill>
                  <a:schemeClr val="tx1"/>
                </a:solidFill>
              </a:rPr>
              <a:t>的訊號。</a:t>
            </a:r>
            <a:endParaRPr lang="zh-TW" alt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2052</TotalTime>
  <Words>1948</Words>
  <Application>Microsoft Office PowerPoint</Application>
  <PresentationFormat>如螢幕大小 (4:3)</PresentationFormat>
  <Paragraphs>161</Paragraphs>
  <Slides>25</Slides>
  <Notes>2</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暗香撲面</vt:lpstr>
      <vt:lpstr>西北太平洋熱帶氣旋對大尺度環境場的影響</vt:lpstr>
      <vt:lpstr>大綱</vt:lpstr>
      <vt:lpstr>簡介</vt:lpstr>
      <vt:lpstr>簡介</vt:lpstr>
      <vt:lpstr>資料來源與研究方法</vt:lpstr>
      <vt:lpstr>資料來源與研究方法</vt:lpstr>
      <vt:lpstr>資料來源與研究方法</vt:lpstr>
      <vt:lpstr>結果</vt:lpstr>
      <vt:lpstr>結果 — Signals on the TC time scale</vt:lpstr>
      <vt:lpstr>結果 — Signals on the TC time scale</vt:lpstr>
      <vt:lpstr>結果 — Signals on the TC time scale</vt:lpstr>
      <vt:lpstr>結果 — Signals on the TC time scale</vt:lpstr>
      <vt:lpstr>結果 — Signals on the TC time scale</vt:lpstr>
      <vt:lpstr>結果 — Signals on the TC time scale</vt:lpstr>
      <vt:lpstr>結果 — Signals on the TC time scale</vt:lpstr>
      <vt:lpstr>結果 -- Signals at longer time scales </vt:lpstr>
      <vt:lpstr>結果 -- Signals at longer time scales </vt:lpstr>
      <vt:lpstr>結果 -- Signals at longer time scales </vt:lpstr>
      <vt:lpstr>討論— effects of TC on future TC genesis</vt:lpstr>
      <vt:lpstr>討論— The TC effects on ENSO</vt:lpstr>
      <vt:lpstr>討論— The TC effects on ENSO</vt:lpstr>
      <vt:lpstr>結論</vt:lpstr>
      <vt:lpstr>謝謝大家</vt:lpstr>
      <vt:lpstr>投影片 24</vt:lpstr>
      <vt:lpstr>資料來源與研究方法</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weiwilliam</dc:creator>
  <cp:lastModifiedBy>weiwilliam</cp:lastModifiedBy>
  <cp:revision>203</cp:revision>
  <dcterms:created xsi:type="dcterms:W3CDTF">2010-11-11T02:20:32Z</dcterms:created>
  <dcterms:modified xsi:type="dcterms:W3CDTF">2010-11-16T01:58:19Z</dcterms:modified>
</cp:coreProperties>
</file>