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theme/themeOverride8.xml" ContentType="application/vnd.openxmlformats-officedocument.themeOverr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Override6.xml" ContentType="application/vnd.openxmlformats-officedocument.themeOverr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98" r:id="rId3"/>
    <p:sldId id="311" r:id="rId4"/>
    <p:sldId id="312" r:id="rId5"/>
    <p:sldId id="274" r:id="rId6"/>
    <p:sldId id="300" r:id="rId7"/>
    <p:sldId id="276" r:id="rId8"/>
    <p:sldId id="305" r:id="rId9"/>
    <p:sldId id="304" r:id="rId10"/>
    <p:sldId id="302" r:id="rId11"/>
  </p:sldIdLst>
  <p:sldSz cx="9144000" cy="6858000" type="screen4x3"/>
  <p:notesSz cx="6735763" cy="986948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9F279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98"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1" Type="http://schemas.openxmlformats.org/officeDocument/2006/relationships/oleObject" Target="file:///D:\dissertation\vor%20center.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20101022\vorticity%20budget%20_total%2020101021.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oleObject" Target="file:///D:\dissertation\vor%20cente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20101022\vorticity%20budget%20_total%2020101021.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oleObject" Target="file:///D:\dissertation\vor%20center.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C total vorticity</c:v>
          </c:tx>
          <c:marker>
            <c:symbol val="none"/>
          </c:marker>
          <c:cat>
            <c:numRef>
              <c:f>Sheet1!$D$137:$D$148</c:f>
              <c:numCache>
                <c:formatCode>General</c:formatCode>
                <c:ptCount val="12"/>
                <c:pt idx="0">
                  <c:v>-10</c:v>
                </c:pt>
                <c:pt idx="1">
                  <c:v>-9</c:v>
                </c:pt>
                <c:pt idx="2">
                  <c:v>-8</c:v>
                </c:pt>
                <c:pt idx="3">
                  <c:v>-7</c:v>
                </c:pt>
                <c:pt idx="4">
                  <c:v>-6</c:v>
                </c:pt>
                <c:pt idx="5">
                  <c:v>-5</c:v>
                </c:pt>
                <c:pt idx="6">
                  <c:v>-4</c:v>
                </c:pt>
                <c:pt idx="7">
                  <c:v>-3</c:v>
                </c:pt>
                <c:pt idx="8">
                  <c:v>-2</c:v>
                </c:pt>
                <c:pt idx="9">
                  <c:v>-1</c:v>
                </c:pt>
                <c:pt idx="10">
                  <c:v>0</c:v>
                </c:pt>
                <c:pt idx="11">
                  <c:v>1</c:v>
                </c:pt>
              </c:numCache>
            </c:numRef>
          </c:cat>
          <c:val>
            <c:numRef>
              <c:f>Sheet1!$E$137:$E$148</c:f>
              <c:numCache>
                <c:formatCode>0.00E+00</c:formatCode>
                <c:ptCount val="12"/>
                <c:pt idx="0">
                  <c:v>4.952210000000035E-5</c:v>
                </c:pt>
                <c:pt idx="1">
                  <c:v>5.3154800000000022E-5</c:v>
                </c:pt>
                <c:pt idx="2">
                  <c:v>5.1180700000000023E-5</c:v>
                </c:pt>
                <c:pt idx="3">
                  <c:v>6.2784100000000428E-5</c:v>
                </c:pt>
                <c:pt idx="4">
                  <c:v>6.0622300000000316E-5</c:v>
                </c:pt>
                <c:pt idx="5">
                  <c:v>6.6806000000000485E-5</c:v>
                </c:pt>
                <c:pt idx="6">
                  <c:v>6.3799600000000588E-5</c:v>
                </c:pt>
                <c:pt idx="7">
                  <c:v>7.0123600000000522E-5</c:v>
                </c:pt>
                <c:pt idx="8">
                  <c:v>6.045100000000034E-5</c:v>
                </c:pt>
                <c:pt idx="9">
                  <c:v>6.0585100000000024E-5</c:v>
                </c:pt>
                <c:pt idx="10">
                  <c:v>5.5879500000000033E-5</c:v>
                </c:pt>
                <c:pt idx="11">
                  <c:v>6.7352500000000606E-5</c:v>
                </c:pt>
              </c:numCache>
            </c:numRef>
          </c:val>
        </c:ser>
        <c:marker val="1"/>
        <c:axId val="139961856"/>
        <c:axId val="139963776"/>
      </c:lineChart>
      <c:catAx>
        <c:axId val="139961856"/>
        <c:scaling>
          <c:orientation val="minMax"/>
        </c:scaling>
        <c:axPos val="b"/>
        <c:numFmt formatCode="General" sourceLinked="1"/>
        <c:tickLblPos val="nextTo"/>
        <c:crossAx val="139963776"/>
        <c:crosses val="autoZero"/>
        <c:auto val="1"/>
        <c:lblAlgn val="ctr"/>
        <c:lblOffset val="100"/>
      </c:catAx>
      <c:valAx>
        <c:axId val="139963776"/>
        <c:scaling>
          <c:orientation val="minMax"/>
          <c:max val="7.5000000000000807E-5"/>
          <c:min val="4.500000000000045E-5"/>
        </c:scaling>
        <c:axPos val="l"/>
        <c:majorGridlines/>
        <c:numFmt formatCode="0.00E+00" sourceLinked="1"/>
        <c:tickLblPos val="nextTo"/>
        <c:crossAx val="139961856"/>
        <c:crosses val="autoZero"/>
        <c:crossBetween val="between"/>
        <c:majorUnit val="5.000000000000058E-6"/>
      </c:valAx>
    </c:plotArea>
    <c:legend>
      <c:legendPos val="t"/>
      <c:layout/>
    </c:legend>
    <c:plotVisOnly val="1"/>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E total vorticity</c:v>
          </c:tx>
          <c:marker>
            <c:symbol val="none"/>
          </c:marker>
          <c:cat>
            <c:numRef>
              <c:f>Sheet1!$L$68:$L$81</c:f>
              <c:numCache>
                <c:formatCode>General</c:formatCode>
                <c:ptCount val="14"/>
                <c:pt idx="0">
                  <c:v>-12</c:v>
                </c:pt>
                <c:pt idx="1">
                  <c:v>-11</c:v>
                </c:pt>
                <c:pt idx="2">
                  <c:v>-10</c:v>
                </c:pt>
                <c:pt idx="3">
                  <c:v>-9</c:v>
                </c:pt>
                <c:pt idx="4">
                  <c:v>-8</c:v>
                </c:pt>
                <c:pt idx="5">
                  <c:v>-7</c:v>
                </c:pt>
                <c:pt idx="6">
                  <c:v>-6</c:v>
                </c:pt>
                <c:pt idx="7">
                  <c:v>-5</c:v>
                </c:pt>
                <c:pt idx="8">
                  <c:v>-4</c:v>
                </c:pt>
                <c:pt idx="9">
                  <c:v>-3</c:v>
                </c:pt>
                <c:pt idx="10">
                  <c:v>-2</c:v>
                </c:pt>
                <c:pt idx="11">
                  <c:v>-1</c:v>
                </c:pt>
                <c:pt idx="12">
                  <c:v>0</c:v>
                </c:pt>
                <c:pt idx="13">
                  <c:v>1</c:v>
                </c:pt>
              </c:numCache>
            </c:numRef>
          </c:cat>
          <c:val>
            <c:numRef>
              <c:f>Sheet1!$M$68:$M$81</c:f>
              <c:numCache>
                <c:formatCode>0.00E+00</c:formatCode>
                <c:ptCount val="14"/>
                <c:pt idx="0">
                  <c:v>5.8971600000000261E-5</c:v>
                </c:pt>
                <c:pt idx="1">
                  <c:v>6.4993600000000631E-5</c:v>
                </c:pt>
                <c:pt idx="2">
                  <c:v>7.1771900000000349E-5</c:v>
                </c:pt>
                <c:pt idx="3">
                  <c:v>6.629820000000032E-5</c:v>
                </c:pt>
                <c:pt idx="4">
                  <c:v>6.5664900000000415E-5</c:v>
                </c:pt>
                <c:pt idx="5">
                  <c:v>6.8058400000000439E-5</c:v>
                </c:pt>
                <c:pt idx="6">
                  <c:v>7.4686400000000607E-5</c:v>
                </c:pt>
                <c:pt idx="7">
                  <c:v>7.7643700000000417E-5</c:v>
                </c:pt>
                <c:pt idx="8">
                  <c:v>8.8466000000000681E-5</c:v>
                </c:pt>
                <c:pt idx="9">
                  <c:v>8.5445600000000048E-5</c:v>
                </c:pt>
                <c:pt idx="10">
                  <c:v>8.8444500000000627E-5</c:v>
                </c:pt>
                <c:pt idx="11">
                  <c:v>8.1698400000000722E-5</c:v>
                </c:pt>
                <c:pt idx="12">
                  <c:v>8.6167100000000065E-5</c:v>
                </c:pt>
                <c:pt idx="13">
                  <c:v>9.1439300000000065E-5</c:v>
                </c:pt>
              </c:numCache>
            </c:numRef>
          </c:val>
        </c:ser>
        <c:marker val="1"/>
        <c:axId val="140612352"/>
        <c:axId val="140613888"/>
      </c:lineChart>
      <c:catAx>
        <c:axId val="140612352"/>
        <c:scaling>
          <c:orientation val="minMax"/>
        </c:scaling>
        <c:axPos val="b"/>
        <c:numFmt formatCode="General" sourceLinked="1"/>
        <c:tickLblPos val="nextTo"/>
        <c:crossAx val="140613888"/>
        <c:crosses val="autoZero"/>
        <c:auto val="1"/>
        <c:lblAlgn val="ctr"/>
        <c:lblOffset val="100"/>
      </c:catAx>
      <c:valAx>
        <c:axId val="140613888"/>
        <c:scaling>
          <c:orientation val="minMax"/>
          <c:max val="9.5000000000000832E-5"/>
          <c:min val="5.5000000000000524E-5"/>
        </c:scaling>
        <c:axPos val="l"/>
        <c:majorGridlines/>
        <c:numFmt formatCode="0.00E+00" sourceLinked="1"/>
        <c:tickLblPos val="nextTo"/>
        <c:crossAx val="140612352"/>
        <c:crosses val="autoZero"/>
        <c:crossBetween val="between"/>
        <c:majorUnit val="5.0000000000000538E-6"/>
      </c:valAx>
    </c:plotArea>
    <c:legend>
      <c:legendPos val="t"/>
      <c:layout/>
    </c:legend>
    <c:plotVisOnly val="1"/>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zh-TW"/>
  <c:chart>
    <c:autoTitleDeleted val="1"/>
    <c:plotArea>
      <c:layout/>
      <c:lineChart>
        <c:grouping val="standard"/>
        <c:ser>
          <c:idx val="0"/>
          <c:order val="0"/>
          <c:tx>
            <c:v>TC A total vorticity</c:v>
          </c:tx>
          <c:marker>
            <c:symbol val="none"/>
          </c:marker>
          <c:cat>
            <c:numRef>
              <c:f>Sheet1!$D$113:$D$129</c:f>
              <c:numCache>
                <c:formatCode>General</c:formatCode>
                <c:ptCount val="17"/>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pt idx="15">
                  <c:v>0</c:v>
                </c:pt>
                <c:pt idx="16">
                  <c:v>1</c:v>
                </c:pt>
              </c:numCache>
            </c:numRef>
          </c:cat>
          <c:val>
            <c:numRef>
              <c:f>Sheet1!$E$113:$E$129</c:f>
              <c:numCache>
                <c:formatCode>0.00E+00</c:formatCode>
                <c:ptCount val="17"/>
                <c:pt idx="0">
                  <c:v>5.6173900000000123E-5</c:v>
                </c:pt>
                <c:pt idx="1">
                  <c:v>6.3801900000000206E-5</c:v>
                </c:pt>
                <c:pt idx="2">
                  <c:v>7.8145500000000013E-5</c:v>
                </c:pt>
                <c:pt idx="3">
                  <c:v>8.0157500000000372E-5</c:v>
                </c:pt>
                <c:pt idx="4">
                  <c:v>6.8315700000000265E-5</c:v>
                </c:pt>
                <c:pt idx="5">
                  <c:v>6.6196600000000341E-5</c:v>
                </c:pt>
                <c:pt idx="6">
                  <c:v>6.9076900000000362E-5</c:v>
                </c:pt>
                <c:pt idx="7">
                  <c:v>7.5055700000000204E-5</c:v>
                </c:pt>
                <c:pt idx="8">
                  <c:v>7.2531600000000327E-5</c:v>
                </c:pt>
                <c:pt idx="9">
                  <c:v>6.9487600000000388E-5</c:v>
                </c:pt>
                <c:pt idx="10">
                  <c:v>7.3538200000000244E-5</c:v>
                </c:pt>
                <c:pt idx="11">
                  <c:v>7.8676800000000114E-5</c:v>
                </c:pt>
                <c:pt idx="12">
                  <c:v>8.4028800000000533E-5</c:v>
                </c:pt>
                <c:pt idx="13">
                  <c:v>7.9768800000000394E-5</c:v>
                </c:pt>
                <c:pt idx="14">
                  <c:v>8.3018000000000268E-5</c:v>
                </c:pt>
                <c:pt idx="15">
                  <c:v>7.8885300000000198E-5</c:v>
                </c:pt>
                <c:pt idx="16">
                  <c:v>8.0127600000000381E-5</c:v>
                </c:pt>
              </c:numCache>
            </c:numRef>
          </c:val>
        </c:ser>
        <c:marker val="1"/>
        <c:axId val="140633600"/>
        <c:axId val="140635136"/>
      </c:lineChart>
      <c:catAx>
        <c:axId val="140633600"/>
        <c:scaling>
          <c:orientation val="minMax"/>
        </c:scaling>
        <c:axPos val="b"/>
        <c:numFmt formatCode="General" sourceLinked="1"/>
        <c:tickLblPos val="nextTo"/>
        <c:crossAx val="140635136"/>
        <c:crosses val="autoZero"/>
        <c:auto val="1"/>
        <c:lblAlgn val="ctr"/>
        <c:lblOffset val="100"/>
      </c:catAx>
      <c:valAx>
        <c:axId val="140635136"/>
        <c:scaling>
          <c:orientation val="minMax"/>
          <c:max val="8.5000000000000358E-5"/>
          <c:min val="5.5000000000000246E-5"/>
        </c:scaling>
        <c:axPos val="l"/>
        <c:majorGridlines/>
        <c:numFmt formatCode="0.00E+00" sourceLinked="1"/>
        <c:tickLblPos val="nextTo"/>
        <c:crossAx val="140633600"/>
        <c:crosses val="autoZero"/>
        <c:crossBetween val="between"/>
        <c:majorUnit val="5.0000000000000275E-6"/>
      </c:valAx>
    </c:plotArea>
    <c:legend>
      <c:legendPos val="t"/>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zh-TW"/>
  <c:chart>
    <c:plotArea>
      <c:layout/>
      <c:lineChart>
        <c:grouping val="standard"/>
        <c:ser>
          <c:idx val="0"/>
          <c:order val="0"/>
          <c:tx>
            <c:v>TC A</c:v>
          </c:tx>
          <c:spPr>
            <a:ln>
              <a:solidFill>
                <a:srgbClr val="3333FF"/>
              </a:solidFill>
            </a:ln>
          </c:spPr>
          <c:marker>
            <c:symbol val="square"/>
            <c:size val="5"/>
            <c:spPr>
              <a:solidFill>
                <a:srgbClr val="3333FF"/>
              </a:solidFill>
            </c:spPr>
          </c:marker>
          <c:cat>
            <c:numRef>
              <c:f>fig!$A$2:$A$18</c:f>
              <c:numCache>
                <c:formatCode>General</c:formatCode>
                <c:ptCount val="17"/>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pt idx="15">
                  <c:v>0</c:v>
                </c:pt>
                <c:pt idx="16">
                  <c:v>1</c:v>
                </c:pt>
              </c:numCache>
            </c:numRef>
          </c:cat>
          <c:val>
            <c:numRef>
              <c:f>fig!$B$2:$B$18</c:f>
              <c:numCache>
                <c:formatCode>0.00E+00</c:formatCode>
                <c:ptCount val="17"/>
                <c:pt idx="0">
                  <c:v>5.6173900000000035E-5</c:v>
                </c:pt>
                <c:pt idx="1">
                  <c:v>6.3801900000000057E-5</c:v>
                </c:pt>
                <c:pt idx="2">
                  <c:v>7.8145500000000013E-5</c:v>
                </c:pt>
                <c:pt idx="3">
                  <c:v>8.0157500000000115E-5</c:v>
                </c:pt>
                <c:pt idx="4">
                  <c:v>6.8315800000000055E-5</c:v>
                </c:pt>
                <c:pt idx="5">
                  <c:v>6.6196600000000097E-5</c:v>
                </c:pt>
                <c:pt idx="6">
                  <c:v>6.9076800000000097E-5</c:v>
                </c:pt>
                <c:pt idx="7">
                  <c:v>7.5055700000000068E-5</c:v>
                </c:pt>
                <c:pt idx="8">
                  <c:v>7.2531600000000097E-5</c:v>
                </c:pt>
                <c:pt idx="9">
                  <c:v>6.948750000000011E-5</c:v>
                </c:pt>
                <c:pt idx="10">
                  <c:v>7.3538200000000068E-5</c:v>
                </c:pt>
                <c:pt idx="11">
                  <c:v>7.867680000000006E-5</c:v>
                </c:pt>
                <c:pt idx="12">
                  <c:v>8.4028800000000167E-5</c:v>
                </c:pt>
                <c:pt idx="13">
                  <c:v>7.9768800000000109E-5</c:v>
                </c:pt>
                <c:pt idx="14">
                  <c:v>8.3018000000000092E-5</c:v>
                </c:pt>
                <c:pt idx="15">
                  <c:v>7.8885300000000063E-5</c:v>
                </c:pt>
                <c:pt idx="16">
                  <c:v>8.012760000000011E-5</c:v>
                </c:pt>
              </c:numCache>
            </c:numRef>
          </c:val>
        </c:ser>
        <c:ser>
          <c:idx val="1"/>
          <c:order val="1"/>
          <c:tx>
            <c:v>TC B</c:v>
          </c:tx>
          <c:spPr>
            <a:ln>
              <a:solidFill>
                <a:srgbClr val="00B050"/>
              </a:solidFill>
            </a:ln>
          </c:spPr>
          <c:marker>
            <c:symbol val="diamond"/>
            <c:size val="6"/>
            <c:spPr>
              <a:solidFill>
                <a:srgbClr val="00B050"/>
              </a:solidFill>
              <a:ln w="12700">
                <a:solidFill>
                  <a:srgbClr val="00B050"/>
                </a:solidFill>
              </a:ln>
            </c:spPr>
          </c:marker>
          <c:val>
            <c:numRef>
              <c:f>fig!$C$2:$C$18</c:f>
              <c:numCache>
                <c:formatCode>General</c:formatCode>
                <c:ptCount val="17"/>
                <c:pt idx="6" formatCode="0.00E+00">
                  <c:v>4.6149299999999995E-5</c:v>
                </c:pt>
                <c:pt idx="7" formatCode="0.00E+00">
                  <c:v>4.7277200000000036E-5</c:v>
                </c:pt>
                <c:pt idx="8" formatCode="0.00E+00">
                  <c:v>4.7383500000000072E-5</c:v>
                </c:pt>
                <c:pt idx="9" formatCode="0.00E+00">
                  <c:v>4.8556300000000035E-5</c:v>
                </c:pt>
                <c:pt idx="10" formatCode="0.00E+00">
                  <c:v>5.8341000000000037E-5</c:v>
                </c:pt>
                <c:pt idx="11" formatCode="0.00E+00">
                  <c:v>4.9944100000000022E-5</c:v>
                </c:pt>
                <c:pt idx="12" formatCode="0.00E+00">
                  <c:v>5.5567700000000068E-5</c:v>
                </c:pt>
                <c:pt idx="13" formatCode="0.00E+00">
                  <c:v>6.1680599999999994E-5</c:v>
                </c:pt>
                <c:pt idx="14" formatCode="0.00E+00">
                  <c:v>7.189460000000011E-5</c:v>
                </c:pt>
                <c:pt idx="15" formatCode="0.00E+00">
                  <c:v>7.6089100000000057E-5</c:v>
                </c:pt>
              </c:numCache>
            </c:numRef>
          </c:val>
        </c:ser>
        <c:ser>
          <c:idx val="2"/>
          <c:order val="2"/>
          <c:tx>
            <c:v>TC C</c:v>
          </c:tx>
          <c:spPr>
            <a:ln>
              <a:solidFill>
                <a:srgbClr val="FF9900"/>
              </a:solidFill>
            </a:ln>
          </c:spPr>
          <c:marker>
            <c:symbol val="circle"/>
            <c:size val="6"/>
            <c:spPr>
              <a:noFill/>
              <a:ln>
                <a:solidFill>
                  <a:srgbClr val="FF9900"/>
                </a:solidFill>
              </a:ln>
            </c:spPr>
          </c:marker>
          <c:val>
            <c:numRef>
              <c:f>fig!$D$2:$D$18</c:f>
              <c:numCache>
                <c:formatCode>General</c:formatCode>
                <c:ptCount val="17"/>
                <c:pt idx="5" formatCode="0.00E+00">
                  <c:v>4.9522100000000052E-5</c:v>
                </c:pt>
                <c:pt idx="6" formatCode="0.00E+00">
                  <c:v>5.3154800000000022E-5</c:v>
                </c:pt>
                <c:pt idx="7" formatCode="0.00E+00">
                  <c:v>5.1180700000000023E-5</c:v>
                </c:pt>
                <c:pt idx="8" formatCode="0.00E+00">
                  <c:v>6.2784100000000048E-5</c:v>
                </c:pt>
                <c:pt idx="9" formatCode="0.00E+00">
                  <c:v>6.0622300000000038E-5</c:v>
                </c:pt>
                <c:pt idx="10" formatCode="0.00E+00">
                  <c:v>6.6806000000000051E-5</c:v>
                </c:pt>
                <c:pt idx="11" formatCode="0.00E+00">
                  <c:v>6.37996000000001E-5</c:v>
                </c:pt>
                <c:pt idx="12" formatCode="0.00E+00">
                  <c:v>7.0123600000000075E-5</c:v>
                </c:pt>
                <c:pt idx="13" formatCode="0.00E+00">
                  <c:v>6.0451100000000035E-5</c:v>
                </c:pt>
                <c:pt idx="14" formatCode="0.00E+00">
                  <c:v>6.0585100000000024E-5</c:v>
                </c:pt>
                <c:pt idx="15" formatCode="0.00E+00">
                  <c:v>5.5879500000000033E-5</c:v>
                </c:pt>
                <c:pt idx="16" formatCode="0.00E+00">
                  <c:v>6.7352500000000091E-5</c:v>
                </c:pt>
              </c:numCache>
            </c:numRef>
          </c:val>
        </c:ser>
        <c:ser>
          <c:idx val="3"/>
          <c:order val="3"/>
          <c:tx>
            <c:v>TC D</c:v>
          </c:tx>
          <c:spPr>
            <a:ln>
              <a:solidFill>
                <a:srgbClr val="FF0000"/>
              </a:solidFill>
            </a:ln>
          </c:spPr>
          <c:marker>
            <c:symbol val="circle"/>
            <c:size val="5"/>
            <c:spPr>
              <a:solidFill>
                <a:srgbClr val="FF0000"/>
              </a:solidFill>
              <a:ln>
                <a:solidFill>
                  <a:srgbClr val="FF0000"/>
                </a:solidFill>
              </a:ln>
            </c:spPr>
          </c:marker>
          <c:val>
            <c:numRef>
              <c:f>fig!$E$2:$E$18</c:f>
              <c:numCache>
                <c:formatCode>General</c:formatCode>
                <c:ptCount val="17"/>
                <c:pt idx="6" formatCode="0.00E+00">
                  <c:v>5.3171899999999998E-5</c:v>
                </c:pt>
                <c:pt idx="7" formatCode="0.00E+00">
                  <c:v>5.3496200000000072E-5</c:v>
                </c:pt>
                <c:pt idx="8" formatCode="0.00E+00">
                  <c:v>5.6897400000000083E-5</c:v>
                </c:pt>
                <c:pt idx="9" formatCode="0.00E+00">
                  <c:v>8.6707700000000071E-5</c:v>
                </c:pt>
                <c:pt idx="10" formatCode="0.00E+00">
                  <c:v>8.3636200000000173E-5</c:v>
                </c:pt>
                <c:pt idx="11" formatCode="0.00E+00">
                  <c:v>8.0359900000000071E-5</c:v>
                </c:pt>
                <c:pt idx="12" formatCode="0.00E+00">
                  <c:v>8.5704100000000161E-5</c:v>
                </c:pt>
                <c:pt idx="13" formatCode="0.00E+00">
                  <c:v>9.0355100000000141E-5</c:v>
                </c:pt>
                <c:pt idx="14" formatCode="0.00E+00">
                  <c:v>9.0822400000000115E-5</c:v>
                </c:pt>
                <c:pt idx="15" formatCode="0.00E+00">
                  <c:v>9.2709700000000004E-5</c:v>
                </c:pt>
                <c:pt idx="16" formatCode="0.00E+00">
                  <c:v>9.5357600000000098E-5</c:v>
                </c:pt>
              </c:numCache>
            </c:numRef>
          </c:val>
        </c:ser>
        <c:ser>
          <c:idx val="4"/>
          <c:order val="4"/>
          <c:tx>
            <c:v>TC E</c:v>
          </c:tx>
          <c:spPr>
            <a:ln>
              <a:solidFill>
                <a:srgbClr val="7030A0"/>
              </a:solidFill>
            </a:ln>
          </c:spPr>
          <c:marker>
            <c:symbol val="square"/>
            <c:size val="5"/>
            <c:spPr>
              <a:noFill/>
              <a:ln w="15875">
                <a:solidFill>
                  <a:srgbClr val="7030A0"/>
                </a:solidFill>
              </a:ln>
            </c:spPr>
          </c:marker>
          <c:val>
            <c:numRef>
              <c:f>fig!$F$2:$F$18</c:f>
              <c:numCache>
                <c:formatCode>General</c:formatCode>
                <c:ptCount val="17"/>
                <c:pt idx="3" formatCode="0.00E+00">
                  <c:v>5.8971600000000037E-5</c:v>
                </c:pt>
                <c:pt idx="4" formatCode="0.00E+00">
                  <c:v>6.4993600000000089E-5</c:v>
                </c:pt>
                <c:pt idx="5" formatCode="0.00E+00">
                  <c:v>7.1771900000000051E-5</c:v>
                </c:pt>
                <c:pt idx="6" formatCode="0.00E+00">
                  <c:v>6.6298200000000049E-5</c:v>
                </c:pt>
                <c:pt idx="7" formatCode="0.00E+00">
                  <c:v>6.566490000000005E-5</c:v>
                </c:pt>
                <c:pt idx="8" formatCode="0.00E+00">
                  <c:v>6.8058400000000087E-5</c:v>
                </c:pt>
                <c:pt idx="9" formatCode="0.00E+00">
                  <c:v>7.4686400000000105E-5</c:v>
                </c:pt>
                <c:pt idx="10" formatCode="0.00E+00">
                  <c:v>7.7643700000000064E-5</c:v>
                </c:pt>
                <c:pt idx="11" formatCode="0.00E+00">
                  <c:v>8.8466000000000111E-5</c:v>
                </c:pt>
                <c:pt idx="12" formatCode="0.00E+00">
                  <c:v>8.5445600000000048E-5</c:v>
                </c:pt>
                <c:pt idx="13" formatCode="0.00E+00">
                  <c:v>8.8444500000000112E-5</c:v>
                </c:pt>
                <c:pt idx="14" formatCode="0.00E+00">
                  <c:v>8.1698400000000139E-5</c:v>
                </c:pt>
                <c:pt idx="15" formatCode="0.00E+00">
                  <c:v>8.6167100000000065E-5</c:v>
                </c:pt>
                <c:pt idx="16" formatCode="0.00E+00">
                  <c:v>9.1439300000000065E-5</c:v>
                </c:pt>
              </c:numCache>
            </c:numRef>
          </c:val>
        </c:ser>
        <c:marker val="1"/>
        <c:axId val="140420224"/>
        <c:axId val="140422144"/>
      </c:lineChart>
      <c:catAx>
        <c:axId val="140420224"/>
        <c:scaling>
          <c:orientation val="minMax"/>
        </c:scaling>
        <c:axPos val="b"/>
        <c:numFmt formatCode="General" sourceLinked="1"/>
        <c:tickLblPos val="nextTo"/>
        <c:crossAx val="140422144"/>
        <c:crosses val="autoZero"/>
        <c:auto val="1"/>
        <c:lblAlgn val="ctr"/>
        <c:lblOffset val="100"/>
      </c:catAx>
      <c:valAx>
        <c:axId val="140422144"/>
        <c:scaling>
          <c:orientation val="minMax"/>
          <c:max val="1.000000000000004E-4"/>
          <c:min val="4.0000000000000159E-5"/>
        </c:scaling>
        <c:axPos val="l"/>
        <c:majorGridlines/>
        <c:numFmt formatCode="0.E+00" sourceLinked="0"/>
        <c:tickLblPos val="nextTo"/>
        <c:crossAx val="140420224"/>
        <c:crosses val="autoZero"/>
        <c:crossBetween val="between"/>
        <c:majorUnit val="1.0000000000000047E-5"/>
      </c:valAx>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D total vorticity</c:v>
          </c:tx>
          <c:marker>
            <c:symbol val="none"/>
          </c:marker>
          <c:cat>
            <c:numRef>
              <c:f>Sheet1!$N$55:$N$65</c:f>
              <c:numCache>
                <c:formatCode>General</c:formatCode>
                <c:ptCount val="11"/>
                <c:pt idx="0">
                  <c:v>-9</c:v>
                </c:pt>
                <c:pt idx="1">
                  <c:v>-8</c:v>
                </c:pt>
                <c:pt idx="2">
                  <c:v>-7</c:v>
                </c:pt>
                <c:pt idx="3">
                  <c:v>-6</c:v>
                </c:pt>
                <c:pt idx="4">
                  <c:v>-5</c:v>
                </c:pt>
                <c:pt idx="5">
                  <c:v>-4</c:v>
                </c:pt>
                <c:pt idx="6">
                  <c:v>-3</c:v>
                </c:pt>
                <c:pt idx="7">
                  <c:v>-2</c:v>
                </c:pt>
                <c:pt idx="8">
                  <c:v>-1</c:v>
                </c:pt>
                <c:pt idx="9">
                  <c:v>0</c:v>
                </c:pt>
                <c:pt idx="10">
                  <c:v>1</c:v>
                </c:pt>
              </c:numCache>
            </c:numRef>
          </c:cat>
          <c:val>
            <c:numRef>
              <c:f>Sheet1!$O$55:$O$65</c:f>
              <c:numCache>
                <c:formatCode>0.00E+00</c:formatCode>
                <c:ptCount val="11"/>
                <c:pt idx="0">
                  <c:v>5.3171899999999998E-5</c:v>
                </c:pt>
                <c:pt idx="1">
                  <c:v>5.3496200000000526E-5</c:v>
                </c:pt>
                <c:pt idx="2">
                  <c:v>5.6897400000000503E-5</c:v>
                </c:pt>
                <c:pt idx="3">
                  <c:v>8.6707700000000098E-5</c:v>
                </c:pt>
                <c:pt idx="4">
                  <c:v>8.363620000000081E-5</c:v>
                </c:pt>
                <c:pt idx="5">
                  <c:v>8.0359900000000247E-5</c:v>
                </c:pt>
                <c:pt idx="6">
                  <c:v>8.5704100000000798E-5</c:v>
                </c:pt>
                <c:pt idx="7">
                  <c:v>9.0355100000000628E-5</c:v>
                </c:pt>
                <c:pt idx="8">
                  <c:v>9.0822400000000738E-5</c:v>
                </c:pt>
                <c:pt idx="9">
                  <c:v>9.2709700000000004E-5</c:v>
                </c:pt>
                <c:pt idx="10">
                  <c:v>9.5357600000000613E-5</c:v>
                </c:pt>
              </c:numCache>
            </c:numRef>
          </c:val>
        </c:ser>
        <c:marker val="1"/>
        <c:axId val="140233344"/>
        <c:axId val="140243328"/>
      </c:lineChart>
      <c:catAx>
        <c:axId val="140233344"/>
        <c:scaling>
          <c:orientation val="minMax"/>
        </c:scaling>
        <c:axPos val="b"/>
        <c:numFmt formatCode="General" sourceLinked="1"/>
        <c:tickLblPos val="nextTo"/>
        <c:crossAx val="140243328"/>
        <c:crosses val="autoZero"/>
        <c:auto val="1"/>
        <c:lblAlgn val="ctr"/>
        <c:lblOffset val="100"/>
      </c:catAx>
      <c:valAx>
        <c:axId val="140243328"/>
        <c:scaling>
          <c:orientation val="minMax"/>
          <c:max val="1.0000000000000089E-4"/>
          <c:min val="5.0000000000000511E-5"/>
        </c:scaling>
        <c:axPos val="l"/>
        <c:majorGridlines/>
        <c:numFmt formatCode="0.00E+00" sourceLinked="1"/>
        <c:tickLblPos val="nextTo"/>
        <c:crossAx val="140233344"/>
        <c:crosses val="autoZero"/>
        <c:crossBetween val="between"/>
        <c:majorUnit val="1.0000000000000104E-5"/>
      </c:valAx>
    </c:plotArea>
    <c:legend>
      <c:legendPos val="t"/>
      <c:layout/>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B total vorticity</c:v>
          </c:tx>
          <c:marker>
            <c:symbol val="none"/>
          </c:marker>
          <c:cat>
            <c:numRef>
              <c:f>Sheet1!$L$18:$L$27</c:f>
              <c:numCache>
                <c:formatCode>General</c:formatCode>
                <c:ptCount val="10"/>
                <c:pt idx="0">
                  <c:v>-9</c:v>
                </c:pt>
                <c:pt idx="1">
                  <c:v>-8</c:v>
                </c:pt>
                <c:pt idx="2">
                  <c:v>-7</c:v>
                </c:pt>
                <c:pt idx="3">
                  <c:v>-6</c:v>
                </c:pt>
                <c:pt idx="4">
                  <c:v>-5</c:v>
                </c:pt>
                <c:pt idx="5">
                  <c:v>-4</c:v>
                </c:pt>
                <c:pt idx="6">
                  <c:v>-3</c:v>
                </c:pt>
                <c:pt idx="7">
                  <c:v>-2</c:v>
                </c:pt>
                <c:pt idx="8">
                  <c:v>-1</c:v>
                </c:pt>
                <c:pt idx="9">
                  <c:v>0</c:v>
                </c:pt>
              </c:numCache>
            </c:numRef>
          </c:cat>
          <c:val>
            <c:numRef>
              <c:f>Sheet1!$M$18:$M$27</c:f>
              <c:numCache>
                <c:formatCode>0.00E+00</c:formatCode>
                <c:ptCount val="10"/>
                <c:pt idx="0">
                  <c:v>4.6149299999999995E-5</c:v>
                </c:pt>
                <c:pt idx="1">
                  <c:v>4.7277200000000124E-5</c:v>
                </c:pt>
                <c:pt idx="2">
                  <c:v>4.7383500000000452E-5</c:v>
                </c:pt>
                <c:pt idx="3">
                  <c:v>4.8556300000000123E-5</c:v>
                </c:pt>
                <c:pt idx="4">
                  <c:v>5.8341000000000131E-5</c:v>
                </c:pt>
                <c:pt idx="5">
                  <c:v>4.9944100000000022E-5</c:v>
                </c:pt>
                <c:pt idx="6">
                  <c:v>5.5567700000000447E-5</c:v>
                </c:pt>
                <c:pt idx="7">
                  <c:v>6.1680599999999994E-5</c:v>
                </c:pt>
                <c:pt idx="8">
                  <c:v>7.1894600000000625E-5</c:v>
                </c:pt>
                <c:pt idx="9">
                  <c:v>7.6089100000000084E-5</c:v>
                </c:pt>
              </c:numCache>
            </c:numRef>
          </c:val>
        </c:ser>
        <c:marker val="1"/>
        <c:axId val="140258688"/>
        <c:axId val="140268672"/>
      </c:lineChart>
      <c:catAx>
        <c:axId val="140258688"/>
        <c:scaling>
          <c:orientation val="minMax"/>
        </c:scaling>
        <c:axPos val="b"/>
        <c:numFmt formatCode="General" sourceLinked="1"/>
        <c:tickLblPos val="nextTo"/>
        <c:crossAx val="140268672"/>
        <c:crosses val="autoZero"/>
        <c:auto val="1"/>
        <c:lblAlgn val="ctr"/>
        <c:lblOffset val="100"/>
      </c:catAx>
      <c:valAx>
        <c:axId val="140268672"/>
        <c:scaling>
          <c:orientation val="minMax"/>
          <c:max val="8.0000000000000765E-5"/>
          <c:min val="4.5000000000000477E-5"/>
        </c:scaling>
        <c:axPos val="l"/>
        <c:majorGridlines/>
        <c:numFmt formatCode="0.00E+00" sourceLinked="1"/>
        <c:tickLblPos val="nextTo"/>
        <c:crossAx val="140258688"/>
        <c:crosses val="autoZero"/>
        <c:crossBetween val="between"/>
        <c:majorUnit val="5.0000000000000538E-6"/>
      </c:valAx>
    </c:plotArea>
    <c:legend>
      <c:legendPos val="t"/>
      <c:layout/>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E total vorticity</c:v>
          </c:tx>
          <c:marker>
            <c:symbol val="none"/>
          </c:marker>
          <c:cat>
            <c:numRef>
              <c:f>Sheet1!$L$68:$L$81</c:f>
              <c:numCache>
                <c:formatCode>General</c:formatCode>
                <c:ptCount val="14"/>
                <c:pt idx="0">
                  <c:v>-12</c:v>
                </c:pt>
                <c:pt idx="1">
                  <c:v>-11</c:v>
                </c:pt>
                <c:pt idx="2">
                  <c:v>-10</c:v>
                </c:pt>
                <c:pt idx="3">
                  <c:v>-9</c:v>
                </c:pt>
                <c:pt idx="4">
                  <c:v>-8</c:v>
                </c:pt>
                <c:pt idx="5">
                  <c:v>-7</c:v>
                </c:pt>
                <c:pt idx="6">
                  <c:v>-6</c:v>
                </c:pt>
                <c:pt idx="7">
                  <c:v>-5</c:v>
                </c:pt>
                <c:pt idx="8">
                  <c:v>-4</c:v>
                </c:pt>
                <c:pt idx="9">
                  <c:v>-3</c:v>
                </c:pt>
                <c:pt idx="10">
                  <c:v>-2</c:v>
                </c:pt>
                <c:pt idx="11">
                  <c:v>-1</c:v>
                </c:pt>
                <c:pt idx="12">
                  <c:v>0</c:v>
                </c:pt>
                <c:pt idx="13">
                  <c:v>1</c:v>
                </c:pt>
              </c:numCache>
            </c:numRef>
          </c:cat>
          <c:val>
            <c:numRef>
              <c:f>Sheet1!$M$68:$M$81</c:f>
              <c:numCache>
                <c:formatCode>0.00E+00</c:formatCode>
                <c:ptCount val="14"/>
                <c:pt idx="0">
                  <c:v>5.8971600000000281E-5</c:v>
                </c:pt>
                <c:pt idx="1">
                  <c:v>6.4993600000000658E-5</c:v>
                </c:pt>
                <c:pt idx="2">
                  <c:v>7.1771900000000376E-5</c:v>
                </c:pt>
                <c:pt idx="3">
                  <c:v>6.6298200000000334E-5</c:v>
                </c:pt>
                <c:pt idx="4">
                  <c:v>6.5664900000000429E-5</c:v>
                </c:pt>
                <c:pt idx="5">
                  <c:v>6.8058400000000453E-5</c:v>
                </c:pt>
                <c:pt idx="6">
                  <c:v>7.4686400000000634E-5</c:v>
                </c:pt>
                <c:pt idx="7">
                  <c:v>7.764370000000043E-5</c:v>
                </c:pt>
                <c:pt idx="8">
                  <c:v>8.8466000000000721E-5</c:v>
                </c:pt>
                <c:pt idx="9">
                  <c:v>8.5445600000000048E-5</c:v>
                </c:pt>
                <c:pt idx="10">
                  <c:v>8.8444500000000654E-5</c:v>
                </c:pt>
                <c:pt idx="11">
                  <c:v>8.1698400000000736E-5</c:v>
                </c:pt>
                <c:pt idx="12">
                  <c:v>8.6167100000000065E-5</c:v>
                </c:pt>
                <c:pt idx="13">
                  <c:v>9.1439300000000065E-5</c:v>
                </c:pt>
              </c:numCache>
            </c:numRef>
          </c:val>
        </c:ser>
        <c:marker val="1"/>
        <c:axId val="140333440"/>
        <c:axId val="140334976"/>
      </c:lineChart>
      <c:catAx>
        <c:axId val="140333440"/>
        <c:scaling>
          <c:orientation val="minMax"/>
        </c:scaling>
        <c:axPos val="b"/>
        <c:numFmt formatCode="General" sourceLinked="1"/>
        <c:tickLblPos val="nextTo"/>
        <c:crossAx val="140334976"/>
        <c:crosses val="autoZero"/>
        <c:auto val="1"/>
        <c:lblAlgn val="ctr"/>
        <c:lblOffset val="100"/>
      </c:catAx>
      <c:valAx>
        <c:axId val="140334976"/>
        <c:scaling>
          <c:orientation val="minMax"/>
          <c:max val="9.5000000000000859E-5"/>
          <c:min val="5.5000000000000531E-5"/>
        </c:scaling>
        <c:axPos val="l"/>
        <c:majorGridlines/>
        <c:numFmt formatCode="0.00E+00" sourceLinked="1"/>
        <c:tickLblPos val="nextTo"/>
        <c:crossAx val="140333440"/>
        <c:crosses val="autoZero"/>
        <c:crossBetween val="between"/>
        <c:majorUnit val="5.0000000000000546E-6"/>
      </c:valAx>
    </c:plotArea>
    <c:legend>
      <c:legendPos val="t"/>
      <c:layout/>
    </c:legend>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TW"/>
  <c:chart>
    <c:autoTitleDeleted val="1"/>
    <c:plotArea>
      <c:layout/>
      <c:lineChart>
        <c:grouping val="standard"/>
        <c:ser>
          <c:idx val="0"/>
          <c:order val="0"/>
          <c:tx>
            <c:v>TC A total vorticity</c:v>
          </c:tx>
          <c:marker>
            <c:symbol val="none"/>
          </c:marker>
          <c:cat>
            <c:numRef>
              <c:f>Sheet1!$D$113:$D$129</c:f>
              <c:numCache>
                <c:formatCode>General</c:formatCode>
                <c:ptCount val="17"/>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pt idx="15">
                  <c:v>0</c:v>
                </c:pt>
                <c:pt idx="16">
                  <c:v>1</c:v>
                </c:pt>
              </c:numCache>
            </c:numRef>
          </c:cat>
          <c:val>
            <c:numRef>
              <c:f>Sheet1!$E$113:$E$129</c:f>
              <c:numCache>
                <c:formatCode>0.00E+00</c:formatCode>
                <c:ptCount val="17"/>
                <c:pt idx="0">
                  <c:v>5.6173900000000123E-5</c:v>
                </c:pt>
                <c:pt idx="1">
                  <c:v>6.3801900000000193E-5</c:v>
                </c:pt>
                <c:pt idx="2">
                  <c:v>7.8145500000000013E-5</c:v>
                </c:pt>
                <c:pt idx="3">
                  <c:v>8.0157500000000345E-5</c:v>
                </c:pt>
                <c:pt idx="4">
                  <c:v>6.8315700000000238E-5</c:v>
                </c:pt>
                <c:pt idx="5">
                  <c:v>6.6196600000000314E-5</c:v>
                </c:pt>
                <c:pt idx="6">
                  <c:v>6.9076900000000335E-5</c:v>
                </c:pt>
                <c:pt idx="7">
                  <c:v>7.505570000000019E-5</c:v>
                </c:pt>
                <c:pt idx="8">
                  <c:v>7.2531600000000314E-5</c:v>
                </c:pt>
                <c:pt idx="9">
                  <c:v>6.9487600000000361E-5</c:v>
                </c:pt>
                <c:pt idx="10">
                  <c:v>7.3538200000000217E-5</c:v>
                </c:pt>
                <c:pt idx="11">
                  <c:v>7.8676800000000114E-5</c:v>
                </c:pt>
                <c:pt idx="12">
                  <c:v>8.4028800000000506E-5</c:v>
                </c:pt>
                <c:pt idx="13">
                  <c:v>7.9768800000000367E-5</c:v>
                </c:pt>
                <c:pt idx="14">
                  <c:v>8.3018000000000268E-5</c:v>
                </c:pt>
                <c:pt idx="15">
                  <c:v>7.8885300000000185E-5</c:v>
                </c:pt>
                <c:pt idx="16">
                  <c:v>8.0127600000000354E-5</c:v>
                </c:pt>
              </c:numCache>
            </c:numRef>
          </c:val>
        </c:ser>
        <c:marker val="1"/>
        <c:axId val="140358784"/>
        <c:axId val="140360320"/>
      </c:lineChart>
      <c:catAx>
        <c:axId val="140358784"/>
        <c:scaling>
          <c:orientation val="minMax"/>
        </c:scaling>
        <c:axPos val="b"/>
        <c:numFmt formatCode="General" sourceLinked="1"/>
        <c:tickLblPos val="nextTo"/>
        <c:crossAx val="140360320"/>
        <c:crosses val="autoZero"/>
        <c:auto val="1"/>
        <c:lblAlgn val="ctr"/>
        <c:lblOffset val="100"/>
      </c:catAx>
      <c:valAx>
        <c:axId val="140360320"/>
        <c:scaling>
          <c:orientation val="minMax"/>
          <c:max val="8.5000000000000331E-5"/>
          <c:min val="5.5000000000000226E-5"/>
        </c:scaling>
        <c:axPos val="l"/>
        <c:majorGridlines/>
        <c:numFmt formatCode="0.00E+00" sourceLinked="1"/>
        <c:tickLblPos val="nextTo"/>
        <c:crossAx val="140358784"/>
        <c:crosses val="autoZero"/>
        <c:crossBetween val="between"/>
        <c:majorUnit val="5.000000000000025E-6"/>
      </c:valAx>
    </c:plotArea>
    <c:legend>
      <c:legendPos val="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TW"/>
  <c:chart>
    <c:plotArea>
      <c:layout/>
      <c:lineChart>
        <c:grouping val="standard"/>
        <c:ser>
          <c:idx val="0"/>
          <c:order val="0"/>
          <c:tx>
            <c:v>TC A</c:v>
          </c:tx>
          <c:spPr>
            <a:ln>
              <a:solidFill>
                <a:srgbClr val="3333FF"/>
              </a:solidFill>
            </a:ln>
          </c:spPr>
          <c:marker>
            <c:symbol val="square"/>
            <c:size val="5"/>
            <c:spPr>
              <a:solidFill>
                <a:srgbClr val="3333FF"/>
              </a:solidFill>
            </c:spPr>
          </c:marker>
          <c:cat>
            <c:numRef>
              <c:f>fig!$A$2:$A$18</c:f>
              <c:numCache>
                <c:formatCode>General</c:formatCode>
                <c:ptCount val="17"/>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pt idx="15">
                  <c:v>0</c:v>
                </c:pt>
                <c:pt idx="16">
                  <c:v>1</c:v>
                </c:pt>
              </c:numCache>
            </c:numRef>
          </c:cat>
          <c:val>
            <c:numRef>
              <c:f>fig!$B$2:$B$18</c:f>
              <c:numCache>
                <c:formatCode>0.00E+00</c:formatCode>
                <c:ptCount val="17"/>
                <c:pt idx="0">
                  <c:v>5.6173900000000069E-5</c:v>
                </c:pt>
                <c:pt idx="1">
                  <c:v>6.3801900000000112E-5</c:v>
                </c:pt>
                <c:pt idx="2">
                  <c:v>7.8145500000000013E-5</c:v>
                </c:pt>
                <c:pt idx="3">
                  <c:v>8.0157500000000223E-5</c:v>
                </c:pt>
                <c:pt idx="4">
                  <c:v>6.8315800000000109E-5</c:v>
                </c:pt>
                <c:pt idx="5">
                  <c:v>6.6196600000000152E-5</c:v>
                </c:pt>
                <c:pt idx="6">
                  <c:v>6.9076800000000138E-5</c:v>
                </c:pt>
                <c:pt idx="7">
                  <c:v>7.5055700000000109E-5</c:v>
                </c:pt>
                <c:pt idx="8">
                  <c:v>7.2531600000000151E-5</c:v>
                </c:pt>
                <c:pt idx="9">
                  <c:v>6.9487500000000151E-5</c:v>
                </c:pt>
                <c:pt idx="10">
                  <c:v>7.3538200000000136E-5</c:v>
                </c:pt>
                <c:pt idx="11">
                  <c:v>7.86768000000001E-5</c:v>
                </c:pt>
                <c:pt idx="12">
                  <c:v>8.4028800000000275E-5</c:v>
                </c:pt>
                <c:pt idx="13">
                  <c:v>7.9768800000000191E-5</c:v>
                </c:pt>
                <c:pt idx="14">
                  <c:v>8.3018000000000187E-5</c:v>
                </c:pt>
                <c:pt idx="15">
                  <c:v>7.8885300000000103E-5</c:v>
                </c:pt>
                <c:pt idx="16">
                  <c:v>8.0127600000000205E-5</c:v>
                </c:pt>
              </c:numCache>
            </c:numRef>
          </c:val>
        </c:ser>
        <c:ser>
          <c:idx val="1"/>
          <c:order val="1"/>
          <c:tx>
            <c:v>TC B</c:v>
          </c:tx>
          <c:spPr>
            <a:ln>
              <a:solidFill>
                <a:srgbClr val="00B050"/>
              </a:solidFill>
            </a:ln>
          </c:spPr>
          <c:marker>
            <c:symbol val="diamond"/>
            <c:size val="6"/>
            <c:spPr>
              <a:solidFill>
                <a:srgbClr val="00B050"/>
              </a:solidFill>
              <a:ln w="12700">
                <a:solidFill>
                  <a:srgbClr val="00B050"/>
                </a:solidFill>
              </a:ln>
            </c:spPr>
          </c:marker>
          <c:val>
            <c:numRef>
              <c:f>fig!$C$2:$C$18</c:f>
              <c:numCache>
                <c:formatCode>General</c:formatCode>
                <c:ptCount val="17"/>
                <c:pt idx="6" formatCode="0.00E+00">
                  <c:v>4.6149299999999995E-5</c:v>
                </c:pt>
                <c:pt idx="7" formatCode="0.00E+00">
                  <c:v>4.727720000000007E-5</c:v>
                </c:pt>
                <c:pt idx="8" formatCode="0.00E+00">
                  <c:v>4.7383500000000127E-5</c:v>
                </c:pt>
                <c:pt idx="9" formatCode="0.00E+00">
                  <c:v>4.8556300000000069E-5</c:v>
                </c:pt>
                <c:pt idx="10" formatCode="0.00E+00">
                  <c:v>5.834100000000007E-5</c:v>
                </c:pt>
                <c:pt idx="11" formatCode="0.00E+00">
                  <c:v>4.9944100000000022E-5</c:v>
                </c:pt>
                <c:pt idx="12" formatCode="0.00E+00">
                  <c:v>5.5567700000000122E-5</c:v>
                </c:pt>
                <c:pt idx="13" formatCode="0.00E+00">
                  <c:v>6.1680599999999994E-5</c:v>
                </c:pt>
                <c:pt idx="14" formatCode="0.00E+00">
                  <c:v>7.1894600000000177E-5</c:v>
                </c:pt>
                <c:pt idx="15" formatCode="0.00E+00">
                  <c:v>7.6089100000000084E-5</c:v>
                </c:pt>
              </c:numCache>
            </c:numRef>
          </c:val>
        </c:ser>
        <c:ser>
          <c:idx val="2"/>
          <c:order val="2"/>
          <c:tx>
            <c:v>TC C</c:v>
          </c:tx>
          <c:spPr>
            <a:ln>
              <a:solidFill>
                <a:srgbClr val="FF9900"/>
              </a:solidFill>
            </a:ln>
          </c:spPr>
          <c:marker>
            <c:symbol val="circle"/>
            <c:size val="6"/>
            <c:spPr>
              <a:noFill/>
              <a:ln>
                <a:solidFill>
                  <a:srgbClr val="FF9900"/>
                </a:solidFill>
              </a:ln>
            </c:spPr>
          </c:marker>
          <c:val>
            <c:numRef>
              <c:f>fig!$D$2:$D$18</c:f>
              <c:numCache>
                <c:formatCode>General</c:formatCode>
                <c:ptCount val="17"/>
                <c:pt idx="5" formatCode="0.00E+00">
                  <c:v>4.95221000000001E-5</c:v>
                </c:pt>
                <c:pt idx="6" formatCode="0.00E+00">
                  <c:v>5.3154800000000022E-5</c:v>
                </c:pt>
                <c:pt idx="7" formatCode="0.00E+00">
                  <c:v>5.1180700000000023E-5</c:v>
                </c:pt>
                <c:pt idx="8" formatCode="0.00E+00">
                  <c:v>6.2784100000000116E-5</c:v>
                </c:pt>
                <c:pt idx="9" formatCode="0.00E+00">
                  <c:v>6.0622300000000085E-5</c:v>
                </c:pt>
                <c:pt idx="10" formatCode="0.00E+00">
                  <c:v>6.6806000000000133E-5</c:v>
                </c:pt>
                <c:pt idx="11" formatCode="0.00E+00">
                  <c:v>6.3799600000000168E-5</c:v>
                </c:pt>
                <c:pt idx="12" formatCode="0.00E+00">
                  <c:v>7.0123600000000143E-5</c:v>
                </c:pt>
                <c:pt idx="13" formatCode="0.00E+00">
                  <c:v>6.0451100000000069E-5</c:v>
                </c:pt>
                <c:pt idx="14" formatCode="0.00E+00">
                  <c:v>6.0585100000000024E-5</c:v>
                </c:pt>
                <c:pt idx="15" formatCode="0.00E+00">
                  <c:v>5.5879500000000033E-5</c:v>
                </c:pt>
                <c:pt idx="16" formatCode="0.00E+00">
                  <c:v>6.7352500000000172E-5</c:v>
                </c:pt>
              </c:numCache>
            </c:numRef>
          </c:val>
        </c:ser>
        <c:ser>
          <c:idx val="3"/>
          <c:order val="3"/>
          <c:tx>
            <c:v>TC D</c:v>
          </c:tx>
          <c:spPr>
            <a:ln>
              <a:solidFill>
                <a:srgbClr val="FF0000"/>
              </a:solidFill>
            </a:ln>
          </c:spPr>
          <c:marker>
            <c:symbol val="circle"/>
            <c:size val="5"/>
            <c:spPr>
              <a:solidFill>
                <a:srgbClr val="FF0000"/>
              </a:solidFill>
              <a:ln>
                <a:solidFill>
                  <a:srgbClr val="FF0000"/>
                </a:solidFill>
              </a:ln>
            </c:spPr>
          </c:marker>
          <c:val>
            <c:numRef>
              <c:f>fig!$E$2:$E$18</c:f>
              <c:numCache>
                <c:formatCode>General</c:formatCode>
                <c:ptCount val="17"/>
                <c:pt idx="6" formatCode="0.00E+00">
                  <c:v>5.3171899999999998E-5</c:v>
                </c:pt>
                <c:pt idx="7" formatCode="0.00E+00">
                  <c:v>5.3496200000000127E-5</c:v>
                </c:pt>
                <c:pt idx="8" formatCode="0.00E+00">
                  <c:v>5.6897400000000137E-5</c:v>
                </c:pt>
                <c:pt idx="9" formatCode="0.00E+00">
                  <c:v>8.6707700000000098E-5</c:v>
                </c:pt>
                <c:pt idx="10" formatCode="0.00E+00">
                  <c:v>8.3636200000000268E-5</c:v>
                </c:pt>
                <c:pt idx="11" formatCode="0.00E+00">
                  <c:v>8.0359900000000152E-5</c:v>
                </c:pt>
                <c:pt idx="12" formatCode="0.00E+00">
                  <c:v>8.5704100000000256E-5</c:v>
                </c:pt>
                <c:pt idx="13" formatCode="0.00E+00">
                  <c:v>9.0355100000000222E-5</c:v>
                </c:pt>
                <c:pt idx="14" formatCode="0.00E+00">
                  <c:v>9.0822400000000223E-5</c:v>
                </c:pt>
                <c:pt idx="15" formatCode="0.00E+00">
                  <c:v>9.2709700000000004E-5</c:v>
                </c:pt>
                <c:pt idx="16" formatCode="0.00E+00">
                  <c:v>9.5357600000000179E-5</c:v>
                </c:pt>
              </c:numCache>
            </c:numRef>
          </c:val>
        </c:ser>
        <c:ser>
          <c:idx val="4"/>
          <c:order val="4"/>
          <c:tx>
            <c:v>TC E</c:v>
          </c:tx>
          <c:spPr>
            <a:ln>
              <a:solidFill>
                <a:srgbClr val="7030A0"/>
              </a:solidFill>
            </a:ln>
          </c:spPr>
          <c:marker>
            <c:symbol val="square"/>
            <c:size val="5"/>
            <c:spPr>
              <a:noFill/>
              <a:ln w="15875">
                <a:solidFill>
                  <a:srgbClr val="7030A0"/>
                </a:solidFill>
              </a:ln>
            </c:spPr>
          </c:marker>
          <c:val>
            <c:numRef>
              <c:f>fig!$F$2:$F$18</c:f>
              <c:numCache>
                <c:formatCode>General</c:formatCode>
                <c:ptCount val="17"/>
                <c:pt idx="3" formatCode="0.00E+00">
                  <c:v>5.8971600000000071E-5</c:v>
                </c:pt>
                <c:pt idx="4" formatCode="0.00E+00">
                  <c:v>6.499360000000017E-5</c:v>
                </c:pt>
                <c:pt idx="5" formatCode="0.00E+00">
                  <c:v>7.1771900000000091E-5</c:v>
                </c:pt>
                <c:pt idx="6" formatCode="0.00E+00">
                  <c:v>6.629820000000009E-5</c:v>
                </c:pt>
                <c:pt idx="7" formatCode="0.00E+00">
                  <c:v>6.5664900000000117E-5</c:v>
                </c:pt>
                <c:pt idx="8" formatCode="0.00E+00">
                  <c:v>6.8058400000000128E-5</c:v>
                </c:pt>
                <c:pt idx="9" formatCode="0.00E+00">
                  <c:v>7.4686400000000173E-5</c:v>
                </c:pt>
                <c:pt idx="10" formatCode="0.00E+00">
                  <c:v>7.7643700000000105E-5</c:v>
                </c:pt>
                <c:pt idx="11" formatCode="0.00E+00">
                  <c:v>8.846600000000022E-5</c:v>
                </c:pt>
                <c:pt idx="12" formatCode="0.00E+00">
                  <c:v>8.5445600000000048E-5</c:v>
                </c:pt>
                <c:pt idx="13" formatCode="0.00E+00">
                  <c:v>8.844450000000022E-5</c:v>
                </c:pt>
                <c:pt idx="14" formatCode="0.00E+00">
                  <c:v>8.1698400000000248E-5</c:v>
                </c:pt>
                <c:pt idx="15" formatCode="0.00E+00">
                  <c:v>8.6167100000000065E-5</c:v>
                </c:pt>
                <c:pt idx="16" formatCode="0.00E+00">
                  <c:v>9.1439300000000065E-5</c:v>
                </c:pt>
              </c:numCache>
            </c:numRef>
          </c:val>
        </c:ser>
        <c:marker val="1"/>
        <c:axId val="140129024"/>
        <c:axId val="140130944"/>
      </c:lineChart>
      <c:catAx>
        <c:axId val="140129024"/>
        <c:scaling>
          <c:orientation val="minMax"/>
        </c:scaling>
        <c:axPos val="b"/>
        <c:numFmt formatCode="General" sourceLinked="1"/>
        <c:tickLblPos val="nextTo"/>
        <c:crossAx val="140130944"/>
        <c:crosses val="autoZero"/>
        <c:auto val="1"/>
        <c:lblAlgn val="ctr"/>
        <c:lblOffset val="100"/>
      </c:catAx>
      <c:valAx>
        <c:axId val="140130944"/>
        <c:scaling>
          <c:orientation val="minMax"/>
          <c:max val="1.0000000000000029E-4"/>
          <c:min val="4.0000000000000125E-5"/>
        </c:scaling>
        <c:axPos val="l"/>
        <c:majorGridlines/>
        <c:numFmt formatCode="0.E+00" sourceLinked="0"/>
        <c:tickLblPos val="nextTo"/>
        <c:crossAx val="140129024"/>
        <c:crosses val="autoZero"/>
        <c:crossBetween val="between"/>
        <c:majorUnit val="1.0000000000000038E-5"/>
      </c:valAx>
    </c:plotArea>
    <c:legend>
      <c:legendPos val="t"/>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C total vorticity</c:v>
          </c:tx>
          <c:marker>
            <c:symbol val="none"/>
          </c:marker>
          <c:cat>
            <c:numRef>
              <c:f>Sheet1!$D$137:$D$148</c:f>
              <c:numCache>
                <c:formatCode>General</c:formatCode>
                <c:ptCount val="12"/>
                <c:pt idx="0">
                  <c:v>-10</c:v>
                </c:pt>
                <c:pt idx="1">
                  <c:v>-9</c:v>
                </c:pt>
                <c:pt idx="2">
                  <c:v>-8</c:v>
                </c:pt>
                <c:pt idx="3">
                  <c:v>-7</c:v>
                </c:pt>
                <c:pt idx="4">
                  <c:v>-6</c:v>
                </c:pt>
                <c:pt idx="5">
                  <c:v>-5</c:v>
                </c:pt>
                <c:pt idx="6">
                  <c:v>-4</c:v>
                </c:pt>
                <c:pt idx="7">
                  <c:v>-3</c:v>
                </c:pt>
                <c:pt idx="8">
                  <c:v>-2</c:v>
                </c:pt>
                <c:pt idx="9">
                  <c:v>-1</c:v>
                </c:pt>
                <c:pt idx="10">
                  <c:v>0</c:v>
                </c:pt>
                <c:pt idx="11">
                  <c:v>1</c:v>
                </c:pt>
              </c:numCache>
            </c:numRef>
          </c:cat>
          <c:val>
            <c:numRef>
              <c:f>Sheet1!$E$137:$E$148</c:f>
              <c:numCache>
                <c:formatCode>0.00E+00</c:formatCode>
                <c:ptCount val="12"/>
                <c:pt idx="0">
                  <c:v>4.9522100000000337E-5</c:v>
                </c:pt>
                <c:pt idx="1">
                  <c:v>5.3154800000000022E-5</c:v>
                </c:pt>
                <c:pt idx="2">
                  <c:v>5.1180700000000023E-5</c:v>
                </c:pt>
                <c:pt idx="3">
                  <c:v>6.2784100000000414E-5</c:v>
                </c:pt>
                <c:pt idx="4">
                  <c:v>6.0622300000000295E-5</c:v>
                </c:pt>
                <c:pt idx="5">
                  <c:v>6.6806000000000458E-5</c:v>
                </c:pt>
                <c:pt idx="6">
                  <c:v>6.3799600000000574E-5</c:v>
                </c:pt>
                <c:pt idx="7">
                  <c:v>7.0123600000000495E-5</c:v>
                </c:pt>
                <c:pt idx="8">
                  <c:v>6.0451000000000326E-5</c:v>
                </c:pt>
                <c:pt idx="9">
                  <c:v>6.0585100000000024E-5</c:v>
                </c:pt>
                <c:pt idx="10">
                  <c:v>5.5879500000000033E-5</c:v>
                </c:pt>
                <c:pt idx="11">
                  <c:v>6.7352500000000579E-5</c:v>
                </c:pt>
              </c:numCache>
            </c:numRef>
          </c:val>
        </c:ser>
        <c:marker val="1"/>
        <c:axId val="140278016"/>
        <c:axId val="140324864"/>
      </c:lineChart>
      <c:catAx>
        <c:axId val="140278016"/>
        <c:scaling>
          <c:orientation val="minMax"/>
        </c:scaling>
        <c:axPos val="b"/>
        <c:numFmt formatCode="General" sourceLinked="1"/>
        <c:tickLblPos val="nextTo"/>
        <c:crossAx val="140324864"/>
        <c:crosses val="autoZero"/>
        <c:auto val="1"/>
        <c:lblAlgn val="ctr"/>
        <c:lblOffset val="100"/>
      </c:catAx>
      <c:valAx>
        <c:axId val="140324864"/>
        <c:scaling>
          <c:orientation val="minMax"/>
          <c:max val="7.5000000000000779E-5"/>
          <c:min val="4.5000000000000437E-5"/>
        </c:scaling>
        <c:axPos val="l"/>
        <c:majorGridlines/>
        <c:numFmt formatCode="0.00E+00" sourceLinked="1"/>
        <c:tickLblPos val="nextTo"/>
        <c:crossAx val="140278016"/>
        <c:crosses val="autoZero"/>
        <c:crossBetween val="between"/>
        <c:majorUnit val="5.0000000000000563E-6"/>
      </c:valAx>
    </c:plotArea>
    <c:legend>
      <c:legendPos val="t"/>
      <c:layout/>
    </c:legend>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D total vorticity</c:v>
          </c:tx>
          <c:marker>
            <c:symbol val="none"/>
          </c:marker>
          <c:cat>
            <c:numRef>
              <c:f>Sheet1!$N$55:$N$65</c:f>
              <c:numCache>
                <c:formatCode>General</c:formatCode>
                <c:ptCount val="11"/>
                <c:pt idx="0">
                  <c:v>-9</c:v>
                </c:pt>
                <c:pt idx="1">
                  <c:v>-8</c:v>
                </c:pt>
                <c:pt idx="2">
                  <c:v>-7</c:v>
                </c:pt>
                <c:pt idx="3">
                  <c:v>-6</c:v>
                </c:pt>
                <c:pt idx="4">
                  <c:v>-5</c:v>
                </c:pt>
                <c:pt idx="5">
                  <c:v>-4</c:v>
                </c:pt>
                <c:pt idx="6">
                  <c:v>-3</c:v>
                </c:pt>
                <c:pt idx="7">
                  <c:v>-2</c:v>
                </c:pt>
                <c:pt idx="8">
                  <c:v>-1</c:v>
                </c:pt>
                <c:pt idx="9">
                  <c:v>0</c:v>
                </c:pt>
                <c:pt idx="10">
                  <c:v>1</c:v>
                </c:pt>
              </c:numCache>
            </c:numRef>
          </c:cat>
          <c:val>
            <c:numRef>
              <c:f>Sheet1!$O$55:$O$65</c:f>
              <c:numCache>
                <c:formatCode>0.00E+00</c:formatCode>
                <c:ptCount val="11"/>
                <c:pt idx="0">
                  <c:v>5.3171899999999998E-5</c:v>
                </c:pt>
                <c:pt idx="1">
                  <c:v>5.3496200000000513E-5</c:v>
                </c:pt>
                <c:pt idx="2">
                  <c:v>5.6897400000000483E-5</c:v>
                </c:pt>
                <c:pt idx="3">
                  <c:v>8.6707700000000098E-5</c:v>
                </c:pt>
                <c:pt idx="4">
                  <c:v>8.3636200000000783E-5</c:v>
                </c:pt>
                <c:pt idx="5">
                  <c:v>8.0359900000000247E-5</c:v>
                </c:pt>
                <c:pt idx="6">
                  <c:v>8.5704100000000771E-5</c:v>
                </c:pt>
                <c:pt idx="7">
                  <c:v>9.0355100000000601E-5</c:v>
                </c:pt>
                <c:pt idx="8">
                  <c:v>9.0822400000000711E-5</c:v>
                </c:pt>
                <c:pt idx="9">
                  <c:v>9.2709700000000004E-5</c:v>
                </c:pt>
                <c:pt idx="10">
                  <c:v>9.5357600000000586E-5</c:v>
                </c:pt>
              </c:numCache>
            </c:numRef>
          </c:val>
        </c:ser>
        <c:marker val="1"/>
        <c:axId val="140446720"/>
        <c:axId val="140481280"/>
      </c:lineChart>
      <c:catAx>
        <c:axId val="140446720"/>
        <c:scaling>
          <c:orientation val="minMax"/>
        </c:scaling>
        <c:axPos val="b"/>
        <c:numFmt formatCode="General" sourceLinked="1"/>
        <c:tickLblPos val="nextTo"/>
        <c:crossAx val="140481280"/>
        <c:crosses val="autoZero"/>
        <c:auto val="1"/>
        <c:lblAlgn val="ctr"/>
        <c:lblOffset val="100"/>
      </c:catAx>
      <c:valAx>
        <c:axId val="140481280"/>
        <c:scaling>
          <c:orientation val="minMax"/>
          <c:max val="1.0000000000000087E-4"/>
          <c:min val="5.0000000000000504E-5"/>
        </c:scaling>
        <c:axPos val="l"/>
        <c:majorGridlines/>
        <c:numFmt formatCode="0.00E+00" sourceLinked="1"/>
        <c:tickLblPos val="nextTo"/>
        <c:crossAx val="140446720"/>
        <c:crosses val="autoZero"/>
        <c:crossBetween val="between"/>
        <c:majorUnit val="1.0000000000000102E-5"/>
      </c:valAx>
    </c:plotArea>
    <c:legend>
      <c:legendPos val="t"/>
      <c:layout/>
    </c:legend>
    <c:plotVisOnly val="1"/>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lineChart>
        <c:grouping val="standard"/>
        <c:ser>
          <c:idx val="0"/>
          <c:order val="0"/>
          <c:tx>
            <c:v>TC B total vorticity</c:v>
          </c:tx>
          <c:marker>
            <c:symbol val="none"/>
          </c:marker>
          <c:cat>
            <c:numRef>
              <c:f>Sheet1!$L$18:$L$27</c:f>
              <c:numCache>
                <c:formatCode>General</c:formatCode>
                <c:ptCount val="10"/>
                <c:pt idx="0">
                  <c:v>-9</c:v>
                </c:pt>
                <c:pt idx="1">
                  <c:v>-8</c:v>
                </c:pt>
                <c:pt idx="2">
                  <c:v>-7</c:v>
                </c:pt>
                <c:pt idx="3">
                  <c:v>-6</c:v>
                </c:pt>
                <c:pt idx="4">
                  <c:v>-5</c:v>
                </c:pt>
                <c:pt idx="5">
                  <c:v>-4</c:v>
                </c:pt>
                <c:pt idx="6">
                  <c:v>-3</c:v>
                </c:pt>
                <c:pt idx="7">
                  <c:v>-2</c:v>
                </c:pt>
                <c:pt idx="8">
                  <c:v>-1</c:v>
                </c:pt>
                <c:pt idx="9">
                  <c:v>0</c:v>
                </c:pt>
              </c:numCache>
            </c:numRef>
          </c:cat>
          <c:val>
            <c:numRef>
              <c:f>Sheet1!$M$18:$M$27</c:f>
              <c:numCache>
                <c:formatCode>0.00E+00</c:formatCode>
                <c:ptCount val="10"/>
                <c:pt idx="0">
                  <c:v>4.6149299999999995E-5</c:v>
                </c:pt>
                <c:pt idx="1">
                  <c:v>4.7277200000000124E-5</c:v>
                </c:pt>
                <c:pt idx="2">
                  <c:v>4.7383500000000438E-5</c:v>
                </c:pt>
                <c:pt idx="3">
                  <c:v>4.8556300000000123E-5</c:v>
                </c:pt>
                <c:pt idx="4">
                  <c:v>5.8341000000000131E-5</c:v>
                </c:pt>
                <c:pt idx="5">
                  <c:v>4.9944100000000022E-5</c:v>
                </c:pt>
                <c:pt idx="6">
                  <c:v>5.5567700000000427E-5</c:v>
                </c:pt>
                <c:pt idx="7">
                  <c:v>6.1680599999999994E-5</c:v>
                </c:pt>
                <c:pt idx="8">
                  <c:v>7.1894600000000597E-5</c:v>
                </c:pt>
                <c:pt idx="9">
                  <c:v>7.6089100000000084E-5</c:v>
                </c:pt>
              </c:numCache>
            </c:numRef>
          </c:val>
        </c:ser>
        <c:marker val="1"/>
        <c:axId val="140582912"/>
        <c:axId val="140584448"/>
      </c:lineChart>
      <c:catAx>
        <c:axId val="140582912"/>
        <c:scaling>
          <c:orientation val="minMax"/>
        </c:scaling>
        <c:axPos val="b"/>
        <c:numFmt formatCode="General" sourceLinked="1"/>
        <c:tickLblPos val="nextTo"/>
        <c:crossAx val="140584448"/>
        <c:crosses val="autoZero"/>
        <c:auto val="1"/>
        <c:lblAlgn val="ctr"/>
        <c:lblOffset val="100"/>
      </c:catAx>
      <c:valAx>
        <c:axId val="140584448"/>
        <c:scaling>
          <c:orientation val="minMax"/>
          <c:max val="8.0000000000000752E-5"/>
          <c:min val="4.5000000000000464E-5"/>
        </c:scaling>
        <c:axPos val="l"/>
        <c:majorGridlines/>
        <c:numFmt formatCode="0.00E+00" sourceLinked="1"/>
        <c:tickLblPos val="nextTo"/>
        <c:crossAx val="140582912"/>
        <c:crosses val="autoZero"/>
        <c:crossBetween val="between"/>
        <c:majorUnit val="5.0000000000000529E-6"/>
      </c:valAx>
    </c:plotArea>
    <c:legend>
      <c:legendPos val="t"/>
      <c:layout/>
    </c:legend>
    <c:plotVisOnly val="1"/>
  </c:chart>
  <c:externalData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4.wmf"/><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ED58445-4143-42EB-8BCE-1B668FE0E3DC}" type="datetimeFigureOut">
              <a:rPr lang="zh-TW" altLang="en-US" smtClean="0"/>
              <a:pPr/>
              <a:t>2010/11/12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E836C5-9B97-454A-87E7-515BE4EB04C4}"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58445-4143-42EB-8BCE-1B668FE0E3DC}" type="datetimeFigureOut">
              <a:rPr lang="zh-TW" altLang="en-US" smtClean="0"/>
              <a:pPr/>
              <a:t>2010/11/12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836C5-9B97-454A-87E7-515BE4EB04C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8" Type="http://schemas.openxmlformats.org/officeDocument/2006/relationships/image" Target="../media/image39.gif"/><Relationship Id="rId3" Type="http://schemas.openxmlformats.org/officeDocument/2006/relationships/oleObject" Target="../embeddings/oleObject37.bin"/><Relationship Id="rId7" Type="http://schemas.openxmlformats.org/officeDocument/2006/relationships/image" Target="../media/image38.gi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7.gif"/><Relationship Id="rId11" Type="http://schemas.openxmlformats.org/officeDocument/2006/relationships/image" Target="../media/image42.gif"/><Relationship Id="rId5" Type="http://schemas.openxmlformats.org/officeDocument/2006/relationships/image" Target="../media/image36.gif"/><Relationship Id="rId10" Type="http://schemas.openxmlformats.org/officeDocument/2006/relationships/image" Target="../media/image41.gif"/><Relationship Id="rId4" Type="http://schemas.openxmlformats.org/officeDocument/2006/relationships/image" Target="../media/image35.gif"/><Relationship Id="rId9" Type="http://schemas.openxmlformats.org/officeDocument/2006/relationships/image" Target="../media/image40.gi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oleObject" Target="../embeddings/oleObject10.bin"/><Relationship Id="rId10" Type="http://schemas.openxmlformats.org/officeDocument/2006/relationships/image" Target="../media/image15.png"/><Relationship Id="rId4" Type="http://schemas.openxmlformats.org/officeDocument/2006/relationships/oleObject" Target="../embeddings/oleObject9.bin"/><Relationship Id="rId9"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chart" Target="../charts/chart7.xml"/><Relationship Id="rId1" Type="http://schemas.openxmlformats.org/officeDocument/2006/relationships/slideLayout" Target="../slideLayouts/slideLayout7.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圓角矩形 24"/>
          <p:cNvSpPr/>
          <p:nvPr/>
        </p:nvSpPr>
        <p:spPr>
          <a:xfrm>
            <a:off x="755576" y="908720"/>
            <a:ext cx="7560840" cy="3672408"/>
          </a:xfrm>
          <a:prstGeom prst="roundRect">
            <a:avLst/>
          </a:prstGeom>
          <a:solidFill>
            <a:schemeClr val="accent5">
              <a:lumMod val="20000"/>
              <a:lumOff val="80000"/>
            </a:schemeClr>
          </a:solidFill>
          <a:ln>
            <a:solidFill>
              <a:schemeClr val="accent5">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文字方塊 3"/>
          <p:cNvSpPr txBox="1"/>
          <p:nvPr/>
        </p:nvSpPr>
        <p:spPr>
          <a:xfrm>
            <a:off x="1259632" y="692696"/>
            <a:ext cx="5688632" cy="369332"/>
          </a:xfrm>
          <a:prstGeom prst="rect">
            <a:avLst/>
          </a:prstGeom>
          <a:solidFill>
            <a:schemeClr val="accent5">
              <a:lumMod val="20000"/>
              <a:lumOff val="80000"/>
            </a:schemeClr>
          </a:solidFill>
          <a:ln w="25400">
            <a:solidFill>
              <a:schemeClr val="accent5">
                <a:lumMod val="50000"/>
              </a:schemeClr>
            </a:solidFill>
          </a:ln>
        </p:spPr>
        <p:txBody>
          <a:bodyPr wrap="square" rtlCol="0">
            <a:spAutoFit/>
          </a:bodyPr>
          <a:lstStyle/>
          <a:p>
            <a:r>
              <a:rPr lang="en-US" altLang="zh-TW" dirty="0" smtClean="0"/>
              <a:t>Quasi-</a:t>
            </a:r>
            <a:r>
              <a:rPr lang="en-US" altLang="zh-TW" dirty="0" err="1" smtClean="0"/>
              <a:t>Lagrangian</a:t>
            </a:r>
            <a:r>
              <a:rPr lang="en-US" altLang="zh-TW" dirty="0" smtClean="0"/>
              <a:t> </a:t>
            </a:r>
            <a:r>
              <a:rPr lang="en-US" altLang="zh-TW" dirty="0" err="1" smtClean="0"/>
              <a:t>Vorticity</a:t>
            </a:r>
            <a:r>
              <a:rPr lang="en-US" altLang="zh-TW" dirty="0" smtClean="0"/>
              <a:t> Budget  (Chen and </a:t>
            </a:r>
            <a:r>
              <a:rPr lang="en-US" altLang="zh-TW" dirty="0" err="1" smtClean="0"/>
              <a:t>Bosart</a:t>
            </a:r>
            <a:r>
              <a:rPr lang="en-US" altLang="zh-TW" dirty="0" smtClean="0"/>
              <a:t>, 1979)</a:t>
            </a:r>
            <a:endParaRPr lang="zh-TW" altLang="en-US" dirty="0"/>
          </a:p>
        </p:txBody>
      </p:sp>
      <p:sp>
        <p:nvSpPr>
          <p:cNvPr id="11" name="矩形 10"/>
          <p:cNvSpPr/>
          <p:nvPr/>
        </p:nvSpPr>
        <p:spPr>
          <a:xfrm>
            <a:off x="2536320" y="2535720"/>
            <a:ext cx="1152128" cy="72008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12" name="Object 2"/>
          <p:cNvGraphicFramePr>
            <a:graphicFrameLocks noChangeAspect="1"/>
          </p:cNvGraphicFramePr>
          <p:nvPr/>
        </p:nvGraphicFramePr>
        <p:xfrm>
          <a:off x="1557338" y="5084763"/>
          <a:ext cx="5232400" cy="431800"/>
        </p:xfrm>
        <a:graphic>
          <a:graphicData uri="http://schemas.openxmlformats.org/presentationml/2006/ole">
            <p:oleObj spid="_x0000_s86018" name="方程式" r:id="rId3" imgW="5232240" imgH="431640" progId="Equation.3">
              <p:embed/>
            </p:oleObj>
          </a:graphicData>
        </a:graphic>
      </p:graphicFrame>
      <p:sp>
        <p:nvSpPr>
          <p:cNvPr id="13" name="文字方塊 5"/>
          <p:cNvSpPr txBox="1">
            <a:spLocks noChangeArrowheads="1"/>
          </p:cNvSpPr>
          <p:nvPr/>
        </p:nvSpPr>
        <p:spPr bwMode="auto">
          <a:xfrm>
            <a:off x="1331640" y="5589240"/>
            <a:ext cx="863600" cy="277812"/>
          </a:xfrm>
          <a:prstGeom prst="rect">
            <a:avLst/>
          </a:prstGeom>
          <a:noFill/>
          <a:ln w="9525">
            <a:noFill/>
            <a:miter lim="800000"/>
            <a:headEnd/>
            <a:tailEnd/>
          </a:ln>
        </p:spPr>
        <p:txBody>
          <a:bodyPr>
            <a:spAutoFit/>
          </a:bodyPr>
          <a:lstStyle/>
          <a:p>
            <a:r>
              <a:rPr kumimoji="0" lang="en-US" altLang="zh-TW" sz="1200" dirty="0">
                <a:latin typeface="Calibri" pitchFamily="34" charset="0"/>
              </a:rPr>
              <a:t>tendency</a:t>
            </a:r>
            <a:endParaRPr kumimoji="0" lang="zh-TW" altLang="en-US" sz="1200" dirty="0">
              <a:latin typeface="Calibri" pitchFamily="34" charset="0"/>
            </a:endParaRPr>
          </a:p>
        </p:txBody>
      </p:sp>
      <p:sp>
        <p:nvSpPr>
          <p:cNvPr id="14" name="文字方塊 6"/>
          <p:cNvSpPr txBox="1">
            <a:spLocks noChangeArrowheads="1"/>
          </p:cNvSpPr>
          <p:nvPr/>
        </p:nvSpPr>
        <p:spPr bwMode="auto">
          <a:xfrm>
            <a:off x="2267744" y="5589240"/>
            <a:ext cx="865188" cy="277812"/>
          </a:xfrm>
          <a:prstGeom prst="rect">
            <a:avLst/>
          </a:prstGeom>
          <a:noFill/>
          <a:ln w="9525">
            <a:noFill/>
            <a:miter lim="800000"/>
            <a:headEnd/>
            <a:tailEnd/>
          </a:ln>
        </p:spPr>
        <p:txBody>
          <a:bodyPr>
            <a:spAutoFit/>
          </a:bodyPr>
          <a:lstStyle/>
          <a:p>
            <a:r>
              <a:rPr kumimoji="0" lang="en-US" altLang="zh-TW" sz="1200" dirty="0">
                <a:latin typeface="Calibri" pitchFamily="34" charset="0"/>
              </a:rPr>
              <a:t>advection</a:t>
            </a:r>
            <a:endParaRPr kumimoji="0" lang="zh-TW" altLang="en-US" sz="1200" dirty="0">
              <a:latin typeface="Calibri" pitchFamily="34" charset="0"/>
            </a:endParaRPr>
          </a:p>
        </p:txBody>
      </p:sp>
      <p:sp>
        <p:nvSpPr>
          <p:cNvPr id="15" name="文字方塊 7"/>
          <p:cNvSpPr txBox="1">
            <a:spLocks noChangeArrowheads="1"/>
          </p:cNvSpPr>
          <p:nvPr/>
        </p:nvSpPr>
        <p:spPr bwMode="auto">
          <a:xfrm>
            <a:off x="4788024" y="5589240"/>
            <a:ext cx="863600" cy="277812"/>
          </a:xfrm>
          <a:prstGeom prst="rect">
            <a:avLst/>
          </a:prstGeom>
          <a:noFill/>
          <a:ln w="9525">
            <a:noFill/>
            <a:miter lim="800000"/>
            <a:headEnd/>
            <a:tailEnd/>
          </a:ln>
        </p:spPr>
        <p:txBody>
          <a:bodyPr>
            <a:spAutoFit/>
          </a:bodyPr>
          <a:lstStyle/>
          <a:p>
            <a:r>
              <a:rPr kumimoji="0" lang="en-US" altLang="zh-TW" sz="1200" dirty="0">
                <a:latin typeface="Calibri" pitchFamily="34" charset="0"/>
              </a:rPr>
              <a:t>divergence</a:t>
            </a:r>
            <a:endParaRPr kumimoji="0" lang="zh-TW" altLang="en-US" sz="1200" dirty="0">
              <a:latin typeface="Calibri" pitchFamily="34" charset="0"/>
            </a:endParaRPr>
          </a:p>
        </p:txBody>
      </p:sp>
      <p:sp>
        <p:nvSpPr>
          <p:cNvPr id="16" name="文字方塊 8"/>
          <p:cNvSpPr txBox="1">
            <a:spLocks noChangeArrowheads="1"/>
          </p:cNvSpPr>
          <p:nvPr/>
        </p:nvSpPr>
        <p:spPr bwMode="auto">
          <a:xfrm>
            <a:off x="5796136" y="5589240"/>
            <a:ext cx="863600" cy="277812"/>
          </a:xfrm>
          <a:prstGeom prst="rect">
            <a:avLst/>
          </a:prstGeom>
          <a:noFill/>
          <a:ln w="9525">
            <a:noFill/>
            <a:miter lim="800000"/>
            <a:headEnd/>
            <a:tailEnd/>
          </a:ln>
        </p:spPr>
        <p:txBody>
          <a:bodyPr>
            <a:spAutoFit/>
          </a:bodyPr>
          <a:lstStyle/>
          <a:p>
            <a:r>
              <a:rPr kumimoji="0" lang="en-US" altLang="zh-TW" sz="1200" dirty="0" smtClean="0">
                <a:latin typeface="Calibri" pitchFamily="34" charset="0"/>
              </a:rPr>
              <a:t>tilting</a:t>
            </a:r>
            <a:endParaRPr kumimoji="0" lang="zh-TW" altLang="en-US" sz="1200" dirty="0">
              <a:latin typeface="Calibri" pitchFamily="34" charset="0"/>
            </a:endParaRPr>
          </a:p>
        </p:txBody>
      </p:sp>
      <p:sp>
        <p:nvSpPr>
          <p:cNvPr id="17" name="文字方塊 9"/>
          <p:cNvSpPr txBox="1">
            <a:spLocks noChangeArrowheads="1"/>
          </p:cNvSpPr>
          <p:nvPr/>
        </p:nvSpPr>
        <p:spPr bwMode="auto">
          <a:xfrm>
            <a:off x="6588224" y="5589240"/>
            <a:ext cx="863600" cy="277812"/>
          </a:xfrm>
          <a:prstGeom prst="rect">
            <a:avLst/>
          </a:prstGeom>
          <a:noFill/>
          <a:ln w="9525">
            <a:noFill/>
            <a:miter lim="800000"/>
            <a:headEnd/>
            <a:tailEnd/>
          </a:ln>
        </p:spPr>
        <p:txBody>
          <a:bodyPr>
            <a:spAutoFit/>
          </a:bodyPr>
          <a:lstStyle/>
          <a:p>
            <a:r>
              <a:rPr kumimoji="0" lang="en-US" altLang="zh-TW" sz="1200" dirty="0">
                <a:latin typeface="Calibri" pitchFamily="34" charset="0"/>
              </a:rPr>
              <a:t>residual</a:t>
            </a:r>
            <a:endParaRPr kumimoji="0" lang="zh-TW" altLang="en-US" sz="1200" dirty="0">
              <a:latin typeface="Calibri" pitchFamily="34" charset="0"/>
            </a:endParaRPr>
          </a:p>
        </p:txBody>
      </p:sp>
      <p:sp>
        <p:nvSpPr>
          <p:cNvPr id="19" name="矩形 18"/>
          <p:cNvSpPr/>
          <p:nvPr/>
        </p:nvSpPr>
        <p:spPr>
          <a:xfrm>
            <a:off x="3256400" y="5013176"/>
            <a:ext cx="1410976" cy="57606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文字方塊 6"/>
          <p:cNvSpPr txBox="1">
            <a:spLocks noChangeArrowheads="1"/>
          </p:cNvSpPr>
          <p:nvPr/>
        </p:nvSpPr>
        <p:spPr bwMode="auto">
          <a:xfrm>
            <a:off x="3419872" y="5589240"/>
            <a:ext cx="1296144" cy="461665"/>
          </a:xfrm>
          <a:prstGeom prst="rect">
            <a:avLst/>
          </a:prstGeom>
          <a:noFill/>
          <a:ln w="9525">
            <a:noFill/>
            <a:miter lim="800000"/>
            <a:headEnd/>
            <a:tailEnd/>
          </a:ln>
        </p:spPr>
        <p:txBody>
          <a:bodyPr wrap="square">
            <a:spAutoFit/>
          </a:bodyPr>
          <a:lstStyle/>
          <a:p>
            <a:r>
              <a:rPr kumimoji="0" lang="en-US" altLang="zh-TW" sz="1200" smtClean="0">
                <a:latin typeface="Calibri" pitchFamily="34" charset="0"/>
              </a:rPr>
              <a:t>advection </a:t>
            </a:r>
            <a:r>
              <a:rPr kumimoji="0" lang="en-US" altLang="zh-TW" sz="1200" dirty="0" smtClean="0">
                <a:latin typeface="Calibri" pitchFamily="34" charset="0"/>
              </a:rPr>
              <a:t>due to moving system</a:t>
            </a:r>
            <a:endParaRPr kumimoji="0" lang="zh-TW" altLang="en-US" sz="1200" dirty="0">
              <a:latin typeface="Calibri" pitchFamily="34" charset="0"/>
            </a:endParaRPr>
          </a:p>
        </p:txBody>
      </p:sp>
      <p:graphicFrame>
        <p:nvGraphicFramePr>
          <p:cNvPr id="86019" name="Object 2"/>
          <p:cNvGraphicFramePr>
            <a:graphicFrameLocks noChangeAspect="1"/>
          </p:cNvGraphicFramePr>
          <p:nvPr/>
        </p:nvGraphicFramePr>
        <p:xfrm>
          <a:off x="1122363" y="1628775"/>
          <a:ext cx="2235200" cy="419100"/>
        </p:xfrm>
        <a:graphic>
          <a:graphicData uri="http://schemas.openxmlformats.org/presentationml/2006/ole">
            <p:oleObj spid="_x0000_s86019" name="方程式" r:id="rId4" imgW="2234880" imgH="419040" progId="Equation.3">
              <p:embed/>
            </p:oleObj>
          </a:graphicData>
        </a:graphic>
      </p:graphicFrame>
      <p:grpSp>
        <p:nvGrpSpPr>
          <p:cNvPr id="22" name="群組 21"/>
          <p:cNvGrpSpPr/>
          <p:nvPr/>
        </p:nvGrpSpPr>
        <p:grpSpPr>
          <a:xfrm>
            <a:off x="1043608" y="2564904"/>
            <a:ext cx="2736304" cy="1368152"/>
            <a:chOff x="35496" y="3789040"/>
            <a:chExt cx="2736304" cy="1368152"/>
          </a:xfrm>
        </p:grpSpPr>
        <p:graphicFrame>
          <p:nvGraphicFramePr>
            <p:cNvPr id="86020" name="Object 2"/>
            <p:cNvGraphicFramePr>
              <a:graphicFrameLocks noChangeAspect="1"/>
            </p:cNvGraphicFramePr>
            <p:nvPr/>
          </p:nvGraphicFramePr>
          <p:xfrm>
            <a:off x="107504" y="3789040"/>
            <a:ext cx="2540000" cy="1117600"/>
          </p:xfrm>
          <a:graphic>
            <a:graphicData uri="http://schemas.openxmlformats.org/presentationml/2006/ole">
              <p:oleObj spid="_x0000_s86020" name="方程式" r:id="rId5" imgW="2539800" imgH="1117440" progId="Equation.3">
                <p:embed/>
              </p:oleObj>
            </a:graphicData>
          </a:graphic>
        </p:graphicFrame>
        <p:sp>
          <p:nvSpPr>
            <p:cNvPr id="21" name="文字方塊 20"/>
            <p:cNvSpPr txBox="1"/>
            <p:nvPr/>
          </p:nvSpPr>
          <p:spPr>
            <a:xfrm>
              <a:off x="35496" y="4203085"/>
              <a:ext cx="2736304" cy="954107"/>
            </a:xfrm>
            <a:prstGeom prst="rect">
              <a:avLst/>
            </a:prstGeom>
            <a:noFill/>
          </p:spPr>
          <p:txBody>
            <a:bodyPr wrap="square" rtlCol="0">
              <a:spAutoFit/>
            </a:bodyPr>
            <a:lstStyle/>
            <a:p>
              <a:pPr marL="342900" indent="-342900">
                <a:buAutoNum type="alphaUcParenBoth" startAt="7"/>
              </a:pPr>
              <a:r>
                <a:rPr lang="en-US" altLang="zh-TW" sz="1400" dirty="0" smtClean="0"/>
                <a:t>      (A)        (B)         (C)         (H)</a:t>
              </a:r>
            </a:p>
            <a:p>
              <a:pPr marL="342900" indent="-342900"/>
              <a:endParaRPr lang="en-US" altLang="zh-TW" sz="1400" dirty="0" smtClean="0"/>
            </a:p>
            <a:p>
              <a:pPr marL="342900" indent="-342900"/>
              <a:r>
                <a:rPr lang="en-US" altLang="zh-TW" sz="1400" dirty="0" smtClean="0"/>
                <a:t> </a:t>
              </a:r>
            </a:p>
            <a:p>
              <a:pPr marL="342900" indent="-342900"/>
              <a:r>
                <a:rPr lang="en-US" altLang="zh-TW" sz="1400" dirty="0" smtClean="0"/>
                <a:t>              (D)           (E)            (F)</a:t>
              </a:r>
              <a:endParaRPr lang="zh-TW" altLang="en-US" sz="1400" dirty="0"/>
            </a:p>
          </p:txBody>
        </p:sp>
      </p:grpSp>
      <p:sp>
        <p:nvSpPr>
          <p:cNvPr id="23" name="文字方塊 22"/>
          <p:cNvSpPr txBox="1"/>
          <p:nvPr/>
        </p:nvSpPr>
        <p:spPr>
          <a:xfrm>
            <a:off x="3923928" y="1681063"/>
            <a:ext cx="504056" cy="307777"/>
          </a:xfrm>
          <a:prstGeom prst="rect">
            <a:avLst/>
          </a:prstGeom>
          <a:noFill/>
        </p:spPr>
        <p:txBody>
          <a:bodyPr wrap="square" rtlCol="0">
            <a:spAutoFit/>
          </a:bodyPr>
          <a:lstStyle/>
          <a:p>
            <a:r>
              <a:rPr lang="en-US" altLang="zh-TW" sz="1400" dirty="0" smtClean="0"/>
              <a:t>(1)</a:t>
            </a:r>
            <a:endParaRPr lang="zh-TW" altLang="en-US" sz="1400" dirty="0"/>
          </a:p>
        </p:txBody>
      </p:sp>
      <p:sp>
        <p:nvSpPr>
          <p:cNvPr id="24" name="文字方塊 23"/>
          <p:cNvSpPr txBox="1"/>
          <p:nvPr/>
        </p:nvSpPr>
        <p:spPr>
          <a:xfrm>
            <a:off x="3923928" y="3068960"/>
            <a:ext cx="504056" cy="307777"/>
          </a:xfrm>
          <a:prstGeom prst="rect">
            <a:avLst/>
          </a:prstGeom>
          <a:noFill/>
        </p:spPr>
        <p:txBody>
          <a:bodyPr wrap="square" rtlCol="0">
            <a:spAutoFit/>
          </a:bodyPr>
          <a:lstStyle/>
          <a:p>
            <a:r>
              <a:rPr lang="en-US" altLang="zh-TW" sz="1400" dirty="0" smtClean="0"/>
              <a:t>(2)</a:t>
            </a:r>
            <a:endParaRPr lang="zh-TW" altLang="en-US" sz="1400" dirty="0"/>
          </a:p>
        </p:txBody>
      </p:sp>
      <p:sp>
        <p:nvSpPr>
          <p:cNvPr id="26" name="文字方塊 25"/>
          <p:cNvSpPr txBox="1"/>
          <p:nvPr/>
        </p:nvSpPr>
        <p:spPr>
          <a:xfrm>
            <a:off x="4572000" y="1484784"/>
            <a:ext cx="3456384" cy="830997"/>
          </a:xfrm>
          <a:prstGeom prst="rect">
            <a:avLst/>
          </a:prstGeom>
          <a:noFill/>
        </p:spPr>
        <p:txBody>
          <a:bodyPr wrap="square" rtlCol="0">
            <a:spAutoFit/>
          </a:bodyPr>
          <a:lstStyle/>
          <a:p>
            <a:r>
              <a:rPr lang="en-US" altLang="zh-TW" sz="1200" dirty="0" smtClean="0"/>
              <a:t>where             is the local tendency following the motion of the system,       is the horizontal system velocity. The       represents the vertical motion of the quasi-</a:t>
            </a:r>
            <a:r>
              <a:rPr lang="en-US" altLang="zh-TW" sz="1200" dirty="0" err="1" smtClean="0"/>
              <a:t>Lagrangian</a:t>
            </a:r>
            <a:r>
              <a:rPr lang="en-US" altLang="zh-TW" sz="1200" dirty="0" smtClean="0"/>
              <a:t> isobaric coordinate system.</a:t>
            </a:r>
            <a:endParaRPr lang="zh-TW" altLang="en-US" sz="1200" dirty="0"/>
          </a:p>
        </p:txBody>
      </p:sp>
      <p:graphicFrame>
        <p:nvGraphicFramePr>
          <p:cNvPr id="86021" name="Object 5"/>
          <p:cNvGraphicFramePr>
            <a:graphicFrameLocks noChangeAspect="1"/>
          </p:cNvGraphicFramePr>
          <p:nvPr/>
        </p:nvGraphicFramePr>
        <p:xfrm>
          <a:off x="5095512" y="1484784"/>
          <a:ext cx="381000" cy="241300"/>
        </p:xfrm>
        <a:graphic>
          <a:graphicData uri="http://schemas.openxmlformats.org/presentationml/2006/ole">
            <p:oleObj spid="_x0000_s86021" name="方程式" r:id="rId6" imgW="380880" imgH="241200" progId="Equation.3">
              <p:embed/>
            </p:oleObj>
          </a:graphicData>
        </a:graphic>
      </p:graphicFrame>
      <p:graphicFrame>
        <p:nvGraphicFramePr>
          <p:cNvPr id="86022" name="Object 6"/>
          <p:cNvGraphicFramePr>
            <a:graphicFrameLocks noChangeAspect="1"/>
          </p:cNvGraphicFramePr>
          <p:nvPr/>
        </p:nvGraphicFramePr>
        <p:xfrm>
          <a:off x="6066056" y="1700808"/>
          <a:ext cx="152400" cy="203200"/>
        </p:xfrm>
        <a:graphic>
          <a:graphicData uri="http://schemas.openxmlformats.org/presentationml/2006/ole">
            <p:oleObj spid="_x0000_s86022" name="方程式" r:id="rId7" imgW="152280" imgH="203040" progId="Equation.3">
              <p:embed/>
            </p:oleObj>
          </a:graphicData>
        </a:graphic>
      </p:graphicFrame>
      <p:graphicFrame>
        <p:nvGraphicFramePr>
          <p:cNvPr id="86023" name="Object 7"/>
          <p:cNvGraphicFramePr>
            <a:graphicFrameLocks noChangeAspect="1"/>
          </p:cNvGraphicFramePr>
          <p:nvPr/>
        </p:nvGraphicFramePr>
        <p:xfrm>
          <a:off x="5448920" y="1844824"/>
          <a:ext cx="203200" cy="215900"/>
        </p:xfrm>
        <a:graphic>
          <a:graphicData uri="http://schemas.openxmlformats.org/presentationml/2006/ole">
            <p:oleObj spid="_x0000_s86023" name="方程式" r:id="rId8" imgW="203040" imgH="215640" progId="Equation.3">
              <p:embed/>
            </p:oleObj>
          </a:graphicData>
        </a:graphic>
      </p:graphicFrame>
      <p:sp>
        <p:nvSpPr>
          <p:cNvPr id="28" name="文字方塊 27"/>
          <p:cNvSpPr txBox="1"/>
          <p:nvPr/>
        </p:nvSpPr>
        <p:spPr>
          <a:xfrm>
            <a:off x="4572000" y="2420888"/>
            <a:ext cx="3240360" cy="1938992"/>
          </a:xfrm>
          <a:prstGeom prst="rect">
            <a:avLst/>
          </a:prstGeom>
          <a:noFill/>
        </p:spPr>
        <p:txBody>
          <a:bodyPr wrap="square" rtlCol="0">
            <a:spAutoFit/>
          </a:bodyPr>
          <a:lstStyle/>
          <a:p>
            <a:pPr algn="just"/>
            <a:r>
              <a:rPr lang="en-US" altLang="zh-TW" sz="1200" dirty="0" smtClean="0"/>
              <a:t>where      is the absolute </a:t>
            </a:r>
            <a:r>
              <a:rPr lang="en-US" altLang="zh-TW" sz="1200" dirty="0" err="1" smtClean="0"/>
              <a:t>vorticity</a:t>
            </a:r>
            <a:r>
              <a:rPr lang="en-US" altLang="zh-TW" sz="1200" dirty="0" smtClean="0"/>
              <a:t>. Terms (2A) and (2B) are horizontal and vertical advection terms; terms (2C) and (2H) are the corresponding advection terms due to the motion of the system; and terms (2D) and (2E) are the divergence and tilting terms. Terms (2H) is generally two to three orders of magnitude smaller than the remaining terms in Eq. (2), and is neglected hereafter. Term (2F) represents dissipative and </a:t>
            </a:r>
            <a:r>
              <a:rPr lang="en-US" altLang="zh-TW" sz="1200" dirty="0" err="1" smtClean="0"/>
              <a:t>subgrid</a:t>
            </a:r>
            <a:r>
              <a:rPr lang="en-US" altLang="zh-TW" sz="1200" dirty="0" smtClean="0"/>
              <a:t>-scale processes.</a:t>
            </a:r>
            <a:endParaRPr lang="zh-TW" altLang="en-US" sz="1200" dirty="0"/>
          </a:p>
        </p:txBody>
      </p:sp>
      <p:graphicFrame>
        <p:nvGraphicFramePr>
          <p:cNvPr id="86024" name="Object 8"/>
          <p:cNvGraphicFramePr>
            <a:graphicFrameLocks noChangeAspect="1"/>
          </p:cNvGraphicFramePr>
          <p:nvPr/>
        </p:nvGraphicFramePr>
        <p:xfrm>
          <a:off x="5093072" y="2492896"/>
          <a:ext cx="127000" cy="165100"/>
        </p:xfrm>
        <a:graphic>
          <a:graphicData uri="http://schemas.openxmlformats.org/presentationml/2006/ole">
            <p:oleObj spid="_x0000_s86024" name="方程式" r:id="rId9" imgW="126720" imgH="164880" progId="Equation.3">
              <p:embed/>
            </p:oleObj>
          </a:graphicData>
        </a:graphic>
      </p:graphicFrame>
      <p:sp>
        <p:nvSpPr>
          <p:cNvPr id="30" name="向右箭號 29"/>
          <p:cNvSpPr/>
          <p:nvPr/>
        </p:nvSpPr>
        <p:spPr>
          <a:xfrm>
            <a:off x="827584" y="5157192"/>
            <a:ext cx="576064" cy="216024"/>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1115616" y="1196752"/>
          <a:ext cx="6624736" cy="431800"/>
        </p:xfrm>
        <a:graphic>
          <a:graphicData uri="http://schemas.openxmlformats.org/presentationml/2006/ole">
            <p:oleObj spid="_x0000_s106498" name="方程式" r:id="rId3" imgW="5244840" imgH="431640" progId="Equation.3">
              <p:embed/>
            </p:oleObj>
          </a:graphicData>
        </a:graphic>
      </p:graphicFrame>
      <p:graphicFrame>
        <p:nvGraphicFramePr>
          <p:cNvPr id="6" name="表格 5"/>
          <p:cNvGraphicFramePr>
            <a:graphicFrameLocks noGrp="1"/>
          </p:cNvGraphicFramePr>
          <p:nvPr/>
        </p:nvGraphicFramePr>
        <p:xfrm>
          <a:off x="827585" y="1700808"/>
          <a:ext cx="7488829" cy="576064"/>
        </p:xfrm>
        <a:graphic>
          <a:graphicData uri="http://schemas.openxmlformats.org/drawingml/2006/table">
            <a:tbl>
              <a:tblPr/>
              <a:tblGrid>
                <a:gridCol w="792087"/>
                <a:gridCol w="1008112"/>
                <a:gridCol w="864096"/>
                <a:gridCol w="1639630"/>
                <a:gridCol w="1168682"/>
                <a:gridCol w="1008112"/>
                <a:gridCol w="1008110"/>
              </a:tblGrid>
              <a:tr h="288032">
                <a:tc>
                  <a:txBody>
                    <a:bodyPr/>
                    <a:lstStyle/>
                    <a:p>
                      <a:pPr algn="ctr" fontAlgn="ctr"/>
                      <a:r>
                        <a:rPr lang="en-US" sz="1200" b="0" i="0" u="none" strike="noStrike" dirty="0">
                          <a:solidFill>
                            <a:srgbClr val="000000"/>
                          </a:solidFill>
                          <a:latin typeface="新細明體"/>
                        </a:rPr>
                        <a:t>Tend</a:t>
                      </a:r>
                    </a:p>
                  </a:txBody>
                  <a:tcPr marL="7620" marR="7620" marT="7620" marB="0" anchor="ctr">
                    <a:lnL>
                      <a:noFill/>
                    </a:lnL>
                    <a:lnR>
                      <a:noFill/>
                    </a:lnR>
                    <a:lnT>
                      <a:noFill/>
                    </a:lnT>
                    <a:lnB>
                      <a:noFill/>
                    </a:lnB>
                  </a:tcPr>
                </a:tc>
                <a:tc>
                  <a:txBody>
                    <a:bodyPr/>
                    <a:lstStyle/>
                    <a:p>
                      <a:pPr algn="ctr" fontAlgn="ctr"/>
                      <a:r>
                        <a:rPr lang="en-US" altLang="zh-TW" sz="1200" b="0" i="0" u="none" strike="noStrike" dirty="0" err="1" smtClean="0">
                          <a:solidFill>
                            <a:srgbClr val="000000"/>
                          </a:solidFill>
                          <a:latin typeface="新細明體"/>
                        </a:rPr>
                        <a:t>ADVh</a:t>
                      </a:r>
                      <a:endParaRPr lang="zh-TW" altLang="en-US"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sz="1200" b="0" i="0" u="none" strike="noStrike" dirty="0" err="1" smtClean="0">
                          <a:solidFill>
                            <a:srgbClr val="000000"/>
                          </a:solidFill>
                          <a:latin typeface="新細明體"/>
                        </a:rPr>
                        <a:t>ADVv</a:t>
                      </a:r>
                      <a:endParaRPr lang="en-US"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sz="1200" b="0" i="0" u="none" strike="noStrike" dirty="0" err="1" smtClean="0">
                          <a:solidFill>
                            <a:srgbClr val="000000"/>
                          </a:solidFill>
                          <a:latin typeface="新細明體"/>
                        </a:rPr>
                        <a:t>ADVc</a:t>
                      </a:r>
                      <a:endParaRPr lang="en-US"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sz="1200" b="0" i="0" u="none" strike="noStrike" dirty="0" smtClean="0">
                          <a:solidFill>
                            <a:srgbClr val="000000"/>
                          </a:solidFill>
                          <a:latin typeface="新細明體"/>
                        </a:rPr>
                        <a:t>DIV</a:t>
                      </a:r>
                      <a:endParaRPr lang="en-US"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sz="1200" b="0" i="0" u="none" strike="noStrike" dirty="0" smtClean="0">
                          <a:solidFill>
                            <a:srgbClr val="000000"/>
                          </a:solidFill>
                          <a:latin typeface="新細明體"/>
                        </a:rPr>
                        <a:t>Tilting</a:t>
                      </a:r>
                      <a:endParaRPr lang="en-US"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altLang="zh-TW" sz="1200" b="0" i="0" u="none" strike="noStrike" dirty="0" smtClean="0">
                          <a:solidFill>
                            <a:srgbClr val="000000"/>
                          </a:solidFill>
                          <a:latin typeface="新細明體"/>
                        </a:rPr>
                        <a:t>Residual</a:t>
                      </a:r>
                      <a:endParaRPr lang="zh-TW" altLang="en-US" sz="1200" b="0" i="0" u="none" strike="noStrike" dirty="0">
                        <a:solidFill>
                          <a:srgbClr val="000000"/>
                        </a:solidFill>
                        <a:latin typeface="新細明體"/>
                      </a:endParaRPr>
                    </a:p>
                  </a:txBody>
                  <a:tcPr marL="7620" marR="7620" marT="7620" marB="0" anchor="ctr">
                    <a:lnL>
                      <a:noFill/>
                    </a:lnL>
                    <a:lnR>
                      <a:noFill/>
                    </a:lnR>
                    <a:lnT>
                      <a:noFill/>
                    </a:lnT>
                    <a:lnB>
                      <a:noFill/>
                    </a:lnB>
                  </a:tcPr>
                </a:tc>
              </a:tr>
              <a:tr h="288032">
                <a:tc>
                  <a:txBody>
                    <a:bodyPr/>
                    <a:lstStyle/>
                    <a:p>
                      <a:pPr algn="ctr" fontAlgn="ctr"/>
                      <a:r>
                        <a:rPr lang="en-US" altLang="zh-TW" sz="1200" b="0" i="0" u="none" strike="noStrike" dirty="0" smtClean="0">
                          <a:solidFill>
                            <a:srgbClr val="000000"/>
                          </a:solidFill>
                          <a:latin typeface="新細明體"/>
                        </a:rPr>
                        <a:t>1.97</a:t>
                      </a:r>
                      <a:endParaRPr lang="en-US" altLang="zh-TW"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altLang="zh-TW" sz="1200" b="0" i="0" u="none" strike="noStrike" dirty="0" smtClean="0">
                          <a:solidFill>
                            <a:srgbClr val="000000"/>
                          </a:solidFill>
                          <a:latin typeface="新細明體"/>
                        </a:rPr>
                        <a:t>-2.80</a:t>
                      </a:r>
                      <a:endParaRPr lang="zh-TW" altLang="en-US"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altLang="zh-TW" sz="1200" b="0" i="0" u="none" strike="noStrike" dirty="0" smtClean="0">
                          <a:solidFill>
                            <a:srgbClr val="000000"/>
                          </a:solidFill>
                          <a:latin typeface="新細明體"/>
                        </a:rPr>
                        <a:t>-0.93</a:t>
                      </a:r>
                      <a:endParaRPr lang="en-US" altLang="zh-TW"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altLang="zh-TW" sz="1200" b="0" i="0" u="none" strike="noStrike" dirty="0" smtClean="0">
                          <a:solidFill>
                            <a:srgbClr val="000000"/>
                          </a:solidFill>
                          <a:latin typeface="新細明體"/>
                        </a:rPr>
                        <a:t>3.31</a:t>
                      </a:r>
                      <a:endParaRPr lang="en-US" altLang="zh-TW"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altLang="zh-TW" sz="1200" b="0" i="0" u="none" strike="noStrike" dirty="0" smtClean="0">
                          <a:solidFill>
                            <a:srgbClr val="000000"/>
                          </a:solidFill>
                          <a:latin typeface="新細明體"/>
                        </a:rPr>
                        <a:t>5.33</a:t>
                      </a:r>
                      <a:endParaRPr lang="en-US" altLang="zh-TW"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altLang="zh-TW" sz="1200" b="0" i="0" u="none" strike="noStrike" dirty="0" smtClean="0">
                          <a:solidFill>
                            <a:srgbClr val="000000"/>
                          </a:solidFill>
                          <a:latin typeface="新細明體"/>
                        </a:rPr>
                        <a:t>-2.82</a:t>
                      </a:r>
                      <a:endParaRPr lang="en-US" altLang="zh-TW" sz="1200" b="0" i="0" u="none" strike="noStrike" dirty="0">
                        <a:solidFill>
                          <a:srgbClr val="000000"/>
                        </a:solidFill>
                        <a:latin typeface="新細明體"/>
                      </a:endParaRPr>
                    </a:p>
                  </a:txBody>
                  <a:tcPr marL="7620" marR="7620" marT="7620" marB="0" anchor="ctr">
                    <a:lnL>
                      <a:noFill/>
                    </a:lnL>
                    <a:lnR>
                      <a:noFill/>
                    </a:lnR>
                    <a:lnT>
                      <a:noFill/>
                    </a:lnT>
                    <a:lnB>
                      <a:noFill/>
                    </a:lnB>
                  </a:tcPr>
                </a:tc>
                <a:tc>
                  <a:txBody>
                    <a:bodyPr/>
                    <a:lstStyle/>
                    <a:p>
                      <a:pPr algn="ctr" fontAlgn="ctr"/>
                      <a:r>
                        <a:rPr lang="en-US" altLang="zh-TW" sz="1200" b="0" i="0" u="none" strike="noStrike" dirty="0" smtClean="0">
                          <a:solidFill>
                            <a:srgbClr val="000000"/>
                          </a:solidFill>
                          <a:latin typeface="新細明體"/>
                        </a:rPr>
                        <a:t>-0.12</a:t>
                      </a:r>
                      <a:endParaRPr lang="zh-TW" altLang="en-US" sz="1200" b="0" i="0" u="none" strike="noStrike" dirty="0">
                        <a:solidFill>
                          <a:srgbClr val="000000"/>
                        </a:solidFill>
                        <a:latin typeface="新細明體"/>
                      </a:endParaRPr>
                    </a:p>
                  </a:txBody>
                  <a:tcPr marL="7620" marR="7620" marT="7620" marB="0" anchor="ctr">
                    <a:lnL>
                      <a:noFill/>
                    </a:lnL>
                    <a:lnR>
                      <a:noFill/>
                    </a:lnR>
                    <a:lnT>
                      <a:noFill/>
                    </a:lnT>
                    <a:lnB>
                      <a:noFill/>
                    </a:lnB>
                  </a:tcPr>
                </a:tc>
              </a:tr>
            </a:tbl>
          </a:graphicData>
        </a:graphic>
      </p:graphicFrame>
      <p:pic>
        <p:nvPicPr>
          <p:cNvPr id="12" name="Picture 3" descr="D:\research\figures\vorp\TC_H_UVOR_41.gif"/>
          <p:cNvPicPr>
            <a:picLocks noChangeAspect="1" noChangeArrowheads="1"/>
          </p:cNvPicPr>
          <p:nvPr/>
        </p:nvPicPr>
        <p:blipFill>
          <a:blip r:embed="rId4" cstate="print"/>
          <a:srcRect l="18898" r="20079"/>
          <a:stretch>
            <a:fillRect/>
          </a:stretch>
        </p:blipFill>
        <p:spPr bwMode="auto">
          <a:xfrm>
            <a:off x="1331640" y="2564904"/>
            <a:ext cx="1673983" cy="2057400"/>
          </a:xfrm>
          <a:prstGeom prst="rect">
            <a:avLst/>
          </a:prstGeom>
          <a:noFill/>
        </p:spPr>
      </p:pic>
      <p:pic>
        <p:nvPicPr>
          <p:cNvPr id="13" name="Picture 4" descr="D:\research\figures\vorp\TC_H_UVOR_42.gif"/>
          <p:cNvPicPr>
            <a:picLocks noChangeAspect="1" noChangeArrowheads="1"/>
          </p:cNvPicPr>
          <p:nvPr/>
        </p:nvPicPr>
        <p:blipFill>
          <a:blip r:embed="rId5" cstate="print"/>
          <a:srcRect l="18898" r="20079"/>
          <a:stretch>
            <a:fillRect/>
          </a:stretch>
        </p:blipFill>
        <p:spPr bwMode="auto">
          <a:xfrm>
            <a:off x="2987824" y="2564904"/>
            <a:ext cx="1673983" cy="2057400"/>
          </a:xfrm>
          <a:prstGeom prst="rect">
            <a:avLst/>
          </a:prstGeom>
          <a:noFill/>
        </p:spPr>
      </p:pic>
      <p:pic>
        <p:nvPicPr>
          <p:cNvPr id="14" name="Picture 5" descr="D:\research\figures\vorp\TC_H_UVOR_43.gif"/>
          <p:cNvPicPr>
            <a:picLocks noChangeAspect="1" noChangeArrowheads="1"/>
          </p:cNvPicPr>
          <p:nvPr/>
        </p:nvPicPr>
        <p:blipFill>
          <a:blip r:embed="rId6" cstate="print"/>
          <a:srcRect l="18898" r="20079"/>
          <a:stretch>
            <a:fillRect/>
          </a:stretch>
        </p:blipFill>
        <p:spPr bwMode="auto">
          <a:xfrm>
            <a:off x="4644008" y="2564904"/>
            <a:ext cx="1673983" cy="2057400"/>
          </a:xfrm>
          <a:prstGeom prst="rect">
            <a:avLst/>
          </a:prstGeom>
          <a:noFill/>
        </p:spPr>
      </p:pic>
      <p:pic>
        <p:nvPicPr>
          <p:cNvPr id="15" name="Picture 6" descr="D:\research\figures\vorp\TC_H_UVOR_44.gif"/>
          <p:cNvPicPr>
            <a:picLocks noChangeAspect="1" noChangeArrowheads="1"/>
          </p:cNvPicPr>
          <p:nvPr/>
        </p:nvPicPr>
        <p:blipFill>
          <a:blip r:embed="rId7" cstate="print"/>
          <a:srcRect l="18898" r="20079"/>
          <a:stretch>
            <a:fillRect/>
          </a:stretch>
        </p:blipFill>
        <p:spPr bwMode="auto">
          <a:xfrm>
            <a:off x="6300192" y="2564904"/>
            <a:ext cx="1673983" cy="2057400"/>
          </a:xfrm>
          <a:prstGeom prst="rect">
            <a:avLst/>
          </a:prstGeom>
          <a:noFill/>
        </p:spPr>
      </p:pic>
      <p:pic>
        <p:nvPicPr>
          <p:cNvPr id="16" name="Picture 7" descr="D:\research\figures\vorp\TC_H_UVOR_45.gif"/>
          <p:cNvPicPr>
            <a:picLocks noChangeAspect="1" noChangeArrowheads="1"/>
          </p:cNvPicPr>
          <p:nvPr/>
        </p:nvPicPr>
        <p:blipFill>
          <a:blip r:embed="rId8" cstate="print"/>
          <a:srcRect l="18898" r="20079"/>
          <a:stretch>
            <a:fillRect/>
          </a:stretch>
        </p:blipFill>
        <p:spPr bwMode="auto">
          <a:xfrm>
            <a:off x="1331640" y="4653136"/>
            <a:ext cx="1673983" cy="2057400"/>
          </a:xfrm>
          <a:prstGeom prst="rect">
            <a:avLst/>
          </a:prstGeom>
          <a:noFill/>
        </p:spPr>
      </p:pic>
      <p:pic>
        <p:nvPicPr>
          <p:cNvPr id="17" name="Picture 8" descr="D:\research\figures\vorp\TC_H_UVOR_46.gif"/>
          <p:cNvPicPr>
            <a:picLocks noChangeAspect="1" noChangeArrowheads="1"/>
          </p:cNvPicPr>
          <p:nvPr/>
        </p:nvPicPr>
        <p:blipFill>
          <a:blip r:embed="rId9" cstate="print"/>
          <a:srcRect l="18898" r="20079"/>
          <a:stretch>
            <a:fillRect/>
          </a:stretch>
        </p:blipFill>
        <p:spPr bwMode="auto">
          <a:xfrm>
            <a:off x="2987824" y="4653136"/>
            <a:ext cx="1673983" cy="2057400"/>
          </a:xfrm>
          <a:prstGeom prst="rect">
            <a:avLst/>
          </a:prstGeom>
          <a:noFill/>
        </p:spPr>
      </p:pic>
      <p:pic>
        <p:nvPicPr>
          <p:cNvPr id="18" name="Picture 9" descr="D:\research\figures\vorp\TC_H_UVOR_47.gif"/>
          <p:cNvPicPr>
            <a:picLocks noChangeAspect="1" noChangeArrowheads="1"/>
          </p:cNvPicPr>
          <p:nvPr/>
        </p:nvPicPr>
        <p:blipFill>
          <a:blip r:embed="rId10" cstate="print"/>
          <a:srcRect l="18898" r="20079"/>
          <a:stretch>
            <a:fillRect/>
          </a:stretch>
        </p:blipFill>
        <p:spPr bwMode="auto">
          <a:xfrm>
            <a:off x="4644008" y="4653136"/>
            <a:ext cx="1673983" cy="2057400"/>
          </a:xfrm>
          <a:prstGeom prst="rect">
            <a:avLst/>
          </a:prstGeom>
          <a:noFill/>
        </p:spPr>
      </p:pic>
      <p:pic>
        <p:nvPicPr>
          <p:cNvPr id="19" name="Picture 10" descr="D:\research\figures\vorp\TC_H_UVOR_48.gif"/>
          <p:cNvPicPr>
            <a:picLocks noChangeAspect="1" noChangeArrowheads="1"/>
          </p:cNvPicPr>
          <p:nvPr/>
        </p:nvPicPr>
        <p:blipFill>
          <a:blip r:embed="rId11" cstate="print"/>
          <a:srcRect l="18898" r="20079"/>
          <a:stretch>
            <a:fillRect/>
          </a:stretch>
        </p:blipFill>
        <p:spPr bwMode="auto">
          <a:xfrm>
            <a:off x="6300192" y="4653136"/>
            <a:ext cx="1673983" cy="2057400"/>
          </a:xfrm>
          <a:prstGeom prst="rect">
            <a:avLst/>
          </a:prstGeom>
          <a:noFill/>
        </p:spPr>
      </p:pic>
      <p:sp>
        <p:nvSpPr>
          <p:cNvPr id="20" name="文字方塊 19"/>
          <p:cNvSpPr txBox="1"/>
          <p:nvPr/>
        </p:nvSpPr>
        <p:spPr>
          <a:xfrm>
            <a:off x="755576" y="476672"/>
            <a:ext cx="7056784" cy="369332"/>
          </a:xfrm>
          <a:prstGeom prst="rect">
            <a:avLst/>
          </a:prstGeom>
          <a:noFill/>
        </p:spPr>
        <p:txBody>
          <a:bodyPr wrap="square" rtlCol="0">
            <a:spAutoFit/>
          </a:bodyPr>
          <a:lstStyle/>
          <a:p>
            <a:r>
              <a:rPr lang="en-US" altLang="zh-TW" dirty="0" smtClean="0"/>
              <a:t>an anti-cyclone case is calculated to check the calculation is correct.</a:t>
            </a:r>
          </a:p>
        </p:txBody>
      </p:sp>
      <p:sp>
        <p:nvSpPr>
          <p:cNvPr id="21" name="橢圓 20"/>
          <p:cNvSpPr/>
          <p:nvPr/>
        </p:nvSpPr>
        <p:spPr>
          <a:xfrm>
            <a:off x="7452320" y="1628800"/>
            <a:ext cx="720080"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3" name="直線接點 22"/>
          <p:cNvCxnSpPr/>
          <p:nvPr/>
        </p:nvCxnSpPr>
        <p:spPr>
          <a:xfrm>
            <a:off x="7668344" y="2204864"/>
            <a:ext cx="28803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764704"/>
            <a:ext cx="2376264" cy="16561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827584" y="836712"/>
            <a:ext cx="1080120" cy="369332"/>
          </a:xfrm>
          <a:prstGeom prst="rect">
            <a:avLst/>
          </a:prstGeom>
          <a:noFill/>
        </p:spPr>
        <p:txBody>
          <a:bodyPr wrap="square" rtlCol="0">
            <a:spAutoFit/>
          </a:bodyPr>
          <a:lstStyle/>
          <a:p>
            <a:r>
              <a:rPr lang="en-US" altLang="zh-TW" dirty="0" smtClean="0"/>
              <a:t>T = 0</a:t>
            </a:r>
            <a:endParaRPr lang="zh-TW" altLang="en-US" dirty="0"/>
          </a:p>
        </p:txBody>
      </p:sp>
      <p:sp>
        <p:nvSpPr>
          <p:cNvPr id="6" name="矩形 5"/>
          <p:cNvSpPr/>
          <p:nvPr/>
        </p:nvSpPr>
        <p:spPr>
          <a:xfrm>
            <a:off x="1115616" y="1484784"/>
            <a:ext cx="2376264" cy="165618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1187624" y="1556792"/>
            <a:ext cx="1080120" cy="369332"/>
          </a:xfrm>
          <a:prstGeom prst="rect">
            <a:avLst/>
          </a:prstGeom>
          <a:noFill/>
        </p:spPr>
        <p:txBody>
          <a:bodyPr wrap="square" rtlCol="0">
            <a:spAutoFit/>
          </a:bodyPr>
          <a:lstStyle/>
          <a:p>
            <a:r>
              <a:rPr lang="en-US" altLang="zh-TW" dirty="0" smtClean="0"/>
              <a:t>T = -1</a:t>
            </a:r>
            <a:endParaRPr lang="zh-TW" altLang="en-US" dirty="0"/>
          </a:p>
        </p:txBody>
      </p:sp>
      <p:sp>
        <p:nvSpPr>
          <p:cNvPr id="8" name="矩形 7"/>
          <p:cNvSpPr/>
          <p:nvPr/>
        </p:nvSpPr>
        <p:spPr>
          <a:xfrm>
            <a:off x="1907704" y="2132856"/>
            <a:ext cx="2376264" cy="16561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文字方塊 8"/>
          <p:cNvSpPr txBox="1"/>
          <p:nvPr/>
        </p:nvSpPr>
        <p:spPr>
          <a:xfrm>
            <a:off x="1979712" y="2204864"/>
            <a:ext cx="1080120" cy="369332"/>
          </a:xfrm>
          <a:prstGeom prst="rect">
            <a:avLst/>
          </a:prstGeom>
          <a:noFill/>
        </p:spPr>
        <p:txBody>
          <a:bodyPr wrap="square" rtlCol="0">
            <a:spAutoFit/>
          </a:bodyPr>
          <a:lstStyle/>
          <a:p>
            <a:r>
              <a:rPr lang="en-US" altLang="zh-TW" dirty="0" smtClean="0"/>
              <a:t>T = -2</a:t>
            </a:r>
            <a:endParaRPr lang="zh-TW" altLang="en-US" dirty="0"/>
          </a:p>
        </p:txBody>
      </p:sp>
      <p:cxnSp>
        <p:nvCxnSpPr>
          <p:cNvPr id="11" name="直線單箭頭接點 10"/>
          <p:cNvCxnSpPr/>
          <p:nvPr/>
        </p:nvCxnSpPr>
        <p:spPr>
          <a:xfrm rot="10800000">
            <a:off x="1115616" y="3140968"/>
            <a:ext cx="792088" cy="648072"/>
          </a:xfrm>
          <a:prstGeom prst="straightConnector1">
            <a:avLst/>
          </a:prstGeom>
          <a:ln w="19050">
            <a:solidFill>
              <a:schemeClr val="accent4">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rot="16200000" flipV="1">
            <a:off x="575556" y="2600908"/>
            <a:ext cx="720080" cy="360040"/>
          </a:xfrm>
          <a:prstGeom prst="straightConnector1">
            <a:avLst/>
          </a:prstGeom>
          <a:ln w="19050">
            <a:solidFill>
              <a:schemeClr val="accent4">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8" name="文字方塊 17"/>
          <p:cNvSpPr txBox="1"/>
          <p:nvPr/>
        </p:nvSpPr>
        <p:spPr>
          <a:xfrm>
            <a:off x="467544" y="2636912"/>
            <a:ext cx="576064" cy="369332"/>
          </a:xfrm>
          <a:prstGeom prst="rect">
            <a:avLst/>
          </a:prstGeom>
          <a:noFill/>
        </p:spPr>
        <p:txBody>
          <a:bodyPr wrap="square" rtlCol="0">
            <a:spAutoFit/>
          </a:bodyPr>
          <a:lstStyle/>
          <a:p>
            <a:r>
              <a:rPr lang="en-US" altLang="zh-TW" dirty="0" smtClean="0"/>
              <a:t>dt1</a:t>
            </a:r>
            <a:endParaRPr lang="zh-TW" altLang="en-US" dirty="0"/>
          </a:p>
        </p:txBody>
      </p:sp>
      <p:sp>
        <p:nvSpPr>
          <p:cNvPr id="19" name="文字方塊 18"/>
          <p:cNvSpPr txBox="1"/>
          <p:nvPr/>
        </p:nvSpPr>
        <p:spPr>
          <a:xfrm>
            <a:off x="1043608" y="3429000"/>
            <a:ext cx="576064" cy="369332"/>
          </a:xfrm>
          <a:prstGeom prst="rect">
            <a:avLst/>
          </a:prstGeom>
          <a:noFill/>
        </p:spPr>
        <p:txBody>
          <a:bodyPr wrap="square" rtlCol="0">
            <a:spAutoFit/>
          </a:bodyPr>
          <a:lstStyle/>
          <a:p>
            <a:r>
              <a:rPr lang="en-US" altLang="zh-TW" dirty="0" smtClean="0"/>
              <a:t>dt2</a:t>
            </a:r>
            <a:endParaRPr lang="zh-TW" altLang="en-US" dirty="0"/>
          </a:p>
        </p:txBody>
      </p:sp>
      <p:graphicFrame>
        <p:nvGraphicFramePr>
          <p:cNvPr id="21" name="物件 20"/>
          <p:cNvGraphicFramePr>
            <a:graphicFrameLocks noChangeAspect="1"/>
          </p:cNvGraphicFramePr>
          <p:nvPr/>
        </p:nvGraphicFramePr>
        <p:xfrm>
          <a:off x="5232176" y="3068960"/>
          <a:ext cx="1584325" cy="577850"/>
        </p:xfrm>
        <a:graphic>
          <a:graphicData uri="http://schemas.openxmlformats.org/presentationml/2006/ole">
            <p:oleObj spid="_x0000_s87042" name="方程式" r:id="rId3" imgW="1079280" imgH="393480" progId="Equation.3">
              <p:embed/>
            </p:oleObj>
          </a:graphicData>
        </a:graphic>
      </p:graphicFrame>
      <p:graphicFrame>
        <p:nvGraphicFramePr>
          <p:cNvPr id="3075" name="Object 3"/>
          <p:cNvGraphicFramePr>
            <a:graphicFrameLocks noChangeAspect="1"/>
          </p:cNvGraphicFramePr>
          <p:nvPr/>
        </p:nvGraphicFramePr>
        <p:xfrm>
          <a:off x="4944144" y="836712"/>
          <a:ext cx="1622425" cy="577850"/>
        </p:xfrm>
        <a:graphic>
          <a:graphicData uri="http://schemas.openxmlformats.org/presentationml/2006/ole">
            <p:oleObj spid="_x0000_s87043" name="方程式" r:id="rId4" imgW="1104840" imgH="393480" progId="Equation.3">
              <p:embed/>
            </p:oleObj>
          </a:graphicData>
        </a:graphic>
      </p:graphicFrame>
      <p:graphicFrame>
        <p:nvGraphicFramePr>
          <p:cNvPr id="3076" name="Object 4"/>
          <p:cNvGraphicFramePr>
            <a:graphicFrameLocks noChangeAspect="1"/>
          </p:cNvGraphicFramePr>
          <p:nvPr/>
        </p:nvGraphicFramePr>
        <p:xfrm>
          <a:off x="6960368" y="836712"/>
          <a:ext cx="1716088" cy="577850"/>
        </p:xfrm>
        <a:graphic>
          <a:graphicData uri="http://schemas.openxmlformats.org/presentationml/2006/ole">
            <p:oleObj spid="_x0000_s87044" name="方程式" r:id="rId5" imgW="1168200" imgH="393480" progId="Equation.3">
              <p:embed/>
            </p:oleObj>
          </a:graphicData>
        </a:graphic>
      </p:graphicFrame>
      <p:graphicFrame>
        <p:nvGraphicFramePr>
          <p:cNvPr id="3077" name="Object 5"/>
          <p:cNvGraphicFramePr>
            <a:graphicFrameLocks noChangeAspect="1"/>
          </p:cNvGraphicFramePr>
          <p:nvPr/>
        </p:nvGraphicFramePr>
        <p:xfrm>
          <a:off x="4944144" y="1484784"/>
          <a:ext cx="3524250" cy="1490663"/>
        </p:xfrm>
        <a:graphic>
          <a:graphicData uri="http://schemas.openxmlformats.org/presentationml/2006/ole">
            <p:oleObj spid="_x0000_s87045" name="方程式" r:id="rId6" imgW="2400120" imgH="1015920" progId="Equation.3">
              <p:embed/>
            </p:oleObj>
          </a:graphicData>
        </a:graphic>
      </p:graphicFrame>
      <p:sp>
        <p:nvSpPr>
          <p:cNvPr id="25" name="向右箭號 24"/>
          <p:cNvSpPr/>
          <p:nvPr/>
        </p:nvSpPr>
        <p:spPr>
          <a:xfrm>
            <a:off x="4512096" y="1916832"/>
            <a:ext cx="360040" cy="288032"/>
          </a:xfrm>
          <a:prstGeom prst="rightArrow">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7" name="直線單箭頭接點 26"/>
          <p:cNvCxnSpPr/>
          <p:nvPr/>
        </p:nvCxnSpPr>
        <p:spPr>
          <a:xfrm rot="5400000">
            <a:off x="5160168" y="2708920"/>
            <a:ext cx="576064" cy="1588"/>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8" name="Object 6"/>
          <p:cNvGraphicFramePr>
            <a:graphicFrameLocks noChangeAspect="1"/>
          </p:cNvGraphicFramePr>
          <p:nvPr/>
        </p:nvGraphicFramePr>
        <p:xfrm>
          <a:off x="315467" y="4581128"/>
          <a:ext cx="3935412" cy="581025"/>
        </p:xfrm>
        <a:graphic>
          <a:graphicData uri="http://schemas.openxmlformats.org/presentationml/2006/ole">
            <p:oleObj spid="_x0000_s87046" name="方程式" r:id="rId7" imgW="2679480" imgH="393480" progId="Equation.3">
              <p:embed/>
            </p:oleObj>
          </a:graphicData>
        </a:graphic>
      </p:graphicFrame>
      <p:graphicFrame>
        <p:nvGraphicFramePr>
          <p:cNvPr id="3079" name="Object 7"/>
          <p:cNvGraphicFramePr>
            <a:graphicFrameLocks noChangeAspect="1"/>
          </p:cNvGraphicFramePr>
          <p:nvPr/>
        </p:nvGraphicFramePr>
        <p:xfrm>
          <a:off x="315467" y="5229200"/>
          <a:ext cx="4046538" cy="581025"/>
        </p:xfrm>
        <a:graphic>
          <a:graphicData uri="http://schemas.openxmlformats.org/presentationml/2006/ole">
            <p:oleObj spid="_x0000_s87047" name="方程式" r:id="rId8" imgW="2755800" imgH="393480" progId="Equation.3">
              <p:embed/>
            </p:oleObj>
          </a:graphicData>
        </a:graphic>
      </p:graphicFrame>
      <p:graphicFrame>
        <p:nvGraphicFramePr>
          <p:cNvPr id="3080" name="Object 8"/>
          <p:cNvGraphicFramePr>
            <a:graphicFrameLocks noChangeAspect="1"/>
          </p:cNvGraphicFramePr>
          <p:nvPr/>
        </p:nvGraphicFramePr>
        <p:xfrm>
          <a:off x="4779963" y="4509120"/>
          <a:ext cx="4364037" cy="1462087"/>
        </p:xfrm>
        <a:graphic>
          <a:graphicData uri="http://schemas.openxmlformats.org/presentationml/2006/ole">
            <p:oleObj spid="_x0000_s87048" name="方程式" r:id="rId9" imgW="2971800" imgH="990360" progId="Equation.3">
              <p:embed/>
            </p:oleObj>
          </a:graphicData>
        </a:graphic>
      </p:graphicFrame>
      <p:sp>
        <p:nvSpPr>
          <p:cNvPr id="31" name="向右箭號 30"/>
          <p:cNvSpPr/>
          <p:nvPr/>
        </p:nvSpPr>
        <p:spPr>
          <a:xfrm>
            <a:off x="4347915" y="5085184"/>
            <a:ext cx="360040" cy="288032"/>
          </a:xfrm>
          <a:prstGeom prst="rightArrow">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文字方塊 21"/>
          <p:cNvSpPr txBox="1"/>
          <p:nvPr/>
        </p:nvSpPr>
        <p:spPr>
          <a:xfrm>
            <a:off x="4355976" y="404664"/>
            <a:ext cx="3168352" cy="369332"/>
          </a:xfrm>
          <a:prstGeom prst="rect">
            <a:avLst/>
          </a:prstGeom>
          <a:noFill/>
        </p:spPr>
        <p:txBody>
          <a:bodyPr wrap="square" rtlCol="0">
            <a:spAutoFit/>
          </a:bodyPr>
          <a:lstStyle/>
          <a:p>
            <a:r>
              <a:rPr lang="en-US" altLang="zh-TW" dirty="0" smtClean="0"/>
              <a:t>for tendency term:</a:t>
            </a:r>
            <a:endParaRPr lang="zh-TW" altLang="en-US" dirty="0"/>
          </a:p>
        </p:txBody>
      </p:sp>
      <p:sp>
        <p:nvSpPr>
          <p:cNvPr id="23" name="文字方塊 22"/>
          <p:cNvSpPr txBox="1"/>
          <p:nvPr/>
        </p:nvSpPr>
        <p:spPr>
          <a:xfrm>
            <a:off x="251520" y="4149080"/>
            <a:ext cx="3168352" cy="369332"/>
          </a:xfrm>
          <a:prstGeom prst="rect">
            <a:avLst/>
          </a:prstGeom>
          <a:noFill/>
        </p:spPr>
        <p:txBody>
          <a:bodyPr wrap="square" rtlCol="0">
            <a:spAutoFit/>
          </a:bodyPr>
          <a:lstStyle/>
          <a:p>
            <a:r>
              <a:rPr lang="en-US" altLang="zh-TW" dirty="0" smtClean="0"/>
              <a:t>for other terms:</a:t>
            </a:r>
            <a:endParaRPr lang="zh-TW" altLang="en-US" dirty="0"/>
          </a:p>
        </p:txBody>
      </p:sp>
      <p:pic>
        <p:nvPicPr>
          <p:cNvPr id="87050" name="Picture 10"/>
          <p:cNvPicPr>
            <a:picLocks noChangeAspect="1" noChangeArrowheads="1"/>
          </p:cNvPicPr>
          <p:nvPr/>
        </p:nvPicPr>
        <p:blipFill>
          <a:blip r:embed="rId10" cstate="print"/>
          <a:srcRect/>
          <a:stretch>
            <a:fillRect/>
          </a:stretch>
        </p:blipFill>
        <p:spPr bwMode="auto">
          <a:xfrm>
            <a:off x="0" y="692696"/>
            <a:ext cx="4476750" cy="320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87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圖表 10"/>
          <p:cNvGraphicFramePr/>
          <p:nvPr/>
        </p:nvGraphicFramePr>
        <p:xfrm>
          <a:off x="4644008" y="2492896"/>
          <a:ext cx="432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圖表 11"/>
          <p:cNvGraphicFramePr/>
          <p:nvPr/>
        </p:nvGraphicFramePr>
        <p:xfrm>
          <a:off x="179512" y="4698000"/>
          <a:ext cx="4320000"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圖表 12"/>
          <p:cNvGraphicFramePr/>
          <p:nvPr/>
        </p:nvGraphicFramePr>
        <p:xfrm>
          <a:off x="179512" y="2492896"/>
          <a:ext cx="4320000" cy="216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圖表 13"/>
          <p:cNvGraphicFramePr/>
          <p:nvPr/>
        </p:nvGraphicFramePr>
        <p:xfrm>
          <a:off x="4644008" y="4698000"/>
          <a:ext cx="4320000" cy="216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圖表 7"/>
          <p:cNvGraphicFramePr/>
          <p:nvPr/>
        </p:nvGraphicFramePr>
        <p:xfrm>
          <a:off x="4572000" y="188640"/>
          <a:ext cx="4320000" cy="216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圖表 8"/>
          <p:cNvGraphicFramePr/>
          <p:nvPr/>
        </p:nvGraphicFramePr>
        <p:xfrm>
          <a:off x="323528" y="188640"/>
          <a:ext cx="4186808" cy="2373585"/>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格 23"/>
          <p:cNvGraphicFramePr>
            <a:graphicFrameLocks noGrp="1"/>
          </p:cNvGraphicFramePr>
          <p:nvPr/>
        </p:nvGraphicFramePr>
        <p:xfrm>
          <a:off x="1043608" y="3140968"/>
          <a:ext cx="7272810" cy="2842632"/>
        </p:xfrm>
        <a:graphic>
          <a:graphicData uri="http://schemas.openxmlformats.org/drawingml/2006/table">
            <a:tbl>
              <a:tblPr firstRow="1" bandRow="1">
                <a:tableStyleId>{5A111915-BE36-4E01-A7E5-04B1672EAD32}</a:tableStyleId>
              </a:tblPr>
              <a:tblGrid>
                <a:gridCol w="720080"/>
                <a:gridCol w="936104"/>
                <a:gridCol w="1980221"/>
                <a:gridCol w="1212135"/>
                <a:gridCol w="1212135"/>
                <a:gridCol w="1212135"/>
              </a:tblGrid>
              <a:tr h="288032">
                <a:tc>
                  <a:txBody>
                    <a:bodyPr/>
                    <a:lstStyle/>
                    <a:p>
                      <a:pPr algn="ct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r>
                        <a:rPr lang="en-US" altLang="zh-TW" sz="1200" dirty="0" smtClean="0">
                          <a:solidFill>
                            <a:schemeClr val="accent6">
                              <a:lumMod val="75000"/>
                            </a:schemeClr>
                          </a:solidFill>
                        </a:rPr>
                        <a:t>Tendency</a:t>
                      </a:r>
                      <a:endParaRPr lang="zh-TW" altLang="en-US" sz="1200" dirty="0">
                        <a:solidFill>
                          <a:schemeClr val="accent6">
                            <a:lumMod val="75000"/>
                          </a:schemeClr>
                        </a:solidFill>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r>
                        <a:rPr lang="en-US" altLang="zh-TW" sz="1200" b="1" kern="1200" dirty="0" smtClean="0">
                          <a:solidFill>
                            <a:schemeClr val="accent6">
                              <a:lumMod val="75000"/>
                            </a:schemeClr>
                          </a:solidFill>
                          <a:latin typeface="+mn-lt"/>
                          <a:ea typeface="+mn-ea"/>
                          <a:cs typeface="+mn-cs"/>
                        </a:rPr>
                        <a:t>Advection</a:t>
                      </a:r>
                      <a:endParaRPr lang="zh-TW" altLang="en-US" sz="1200" b="1" kern="1200" dirty="0" smtClean="0">
                        <a:solidFill>
                          <a:schemeClr val="accent6">
                            <a:lumMod val="75000"/>
                          </a:schemeClr>
                        </a:solidFill>
                        <a:latin typeface="+mn-lt"/>
                        <a:ea typeface="+mn-ea"/>
                        <a:cs typeface="+mn-cs"/>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r>
                        <a:rPr lang="en-US" altLang="zh-TW" sz="1200" b="1" kern="1200" dirty="0" smtClean="0">
                          <a:solidFill>
                            <a:schemeClr val="accent6">
                              <a:lumMod val="75000"/>
                            </a:schemeClr>
                          </a:solidFill>
                          <a:latin typeface="+mn-lt"/>
                          <a:ea typeface="+mn-ea"/>
                          <a:cs typeface="+mn-cs"/>
                        </a:rPr>
                        <a:t>Divergence</a:t>
                      </a:r>
                      <a:endParaRPr lang="zh-TW" altLang="en-US" sz="1200" b="1" kern="1200" dirty="0" smtClean="0">
                        <a:solidFill>
                          <a:schemeClr val="accent6">
                            <a:lumMod val="75000"/>
                          </a:schemeClr>
                        </a:solidFill>
                        <a:latin typeface="+mn-lt"/>
                        <a:ea typeface="+mn-ea"/>
                        <a:cs typeface="+mn-cs"/>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r>
                        <a:rPr lang="en-US" altLang="zh-TW" sz="1200" b="1" kern="1200" dirty="0" smtClean="0">
                          <a:solidFill>
                            <a:schemeClr val="accent6">
                              <a:lumMod val="75000"/>
                            </a:schemeClr>
                          </a:solidFill>
                          <a:latin typeface="+mn-lt"/>
                          <a:ea typeface="+mn-ea"/>
                          <a:cs typeface="+mn-cs"/>
                        </a:rPr>
                        <a:t>Tilting term</a:t>
                      </a:r>
                      <a:endParaRPr lang="zh-TW" altLang="en-US" sz="1200" b="1" kern="1200" dirty="0" smtClean="0">
                        <a:solidFill>
                          <a:schemeClr val="accent6">
                            <a:lumMod val="75000"/>
                          </a:schemeClr>
                        </a:solidFill>
                        <a:latin typeface="+mn-lt"/>
                        <a:ea typeface="+mn-ea"/>
                        <a:cs typeface="+mn-cs"/>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r>
                        <a:rPr lang="en-US" altLang="zh-TW" sz="1200" b="1" kern="1200" dirty="0" smtClean="0">
                          <a:solidFill>
                            <a:schemeClr val="accent6">
                              <a:lumMod val="75000"/>
                            </a:schemeClr>
                          </a:solidFill>
                          <a:latin typeface="+mn-lt"/>
                          <a:ea typeface="+mn-ea"/>
                          <a:cs typeface="+mn-cs"/>
                        </a:rPr>
                        <a:t>Residual term</a:t>
                      </a:r>
                      <a:endParaRPr lang="zh-TW" altLang="en-US" sz="1200" b="1" kern="1200" dirty="0" smtClean="0">
                        <a:solidFill>
                          <a:schemeClr val="accent6">
                            <a:lumMod val="75000"/>
                          </a:schemeClr>
                        </a:solidFill>
                        <a:latin typeface="+mn-lt"/>
                        <a:ea typeface="+mn-ea"/>
                        <a:cs typeface="+mn-cs"/>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r>
              <a:tr h="648072">
                <a:tc>
                  <a:txBody>
                    <a:bodyPr/>
                    <a:lstStyle/>
                    <a:p>
                      <a:pPr algn="ct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r>
              <a:tr h="360040">
                <a:tc>
                  <a:txBody>
                    <a:bodyPr/>
                    <a:lstStyle/>
                    <a:p>
                      <a:pPr algn="ctr"/>
                      <a:r>
                        <a:rPr lang="en-US" altLang="zh-TW" dirty="0" smtClean="0"/>
                        <a:t>TC A</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7.01</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-15.50</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25.40</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-1.29</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-1.60</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360040">
                <a:tc>
                  <a:txBody>
                    <a:bodyPr/>
                    <a:lstStyle/>
                    <a:p>
                      <a:pPr algn="ctr"/>
                      <a:r>
                        <a:rPr lang="en-US" altLang="zh-TW" dirty="0" smtClean="0"/>
                        <a:t>TC B</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15.40</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-12.62</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9.02</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-7.26</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26.26</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360040">
                <a:tc>
                  <a:txBody>
                    <a:bodyPr/>
                    <a:lstStyle/>
                    <a:p>
                      <a:pPr algn="ctr"/>
                      <a:r>
                        <a:rPr lang="en-US" altLang="zh-TW" dirty="0" smtClean="0"/>
                        <a:t>TC C</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7.50</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-12.20</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7.51</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-5.26</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17.45</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360040">
                <a:tc>
                  <a:txBody>
                    <a:bodyPr/>
                    <a:lstStyle/>
                    <a:p>
                      <a:pPr algn="ctr"/>
                      <a:r>
                        <a:rPr lang="en-US" altLang="zh-TW" dirty="0" smtClean="0"/>
                        <a:t>TC D</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20.34</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2.08</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23.39</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-3.08</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-2.05</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360040">
                <a:tc>
                  <a:txBody>
                    <a:bodyPr/>
                    <a:lstStyle/>
                    <a:p>
                      <a:pPr algn="ctr"/>
                      <a:r>
                        <a:rPr lang="en-US" altLang="zh-TW" dirty="0" smtClean="0"/>
                        <a:t>TC E</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10.49</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-4.13</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13.38</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-0.11</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altLang="zh-TW" dirty="0" smtClean="0"/>
                        <a:t>1.35</a:t>
                      </a:r>
                      <a:endParaRPr lang="zh-TW" altLang="en-US"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bl>
          </a:graphicData>
        </a:graphic>
      </p:graphicFrame>
      <p:graphicFrame>
        <p:nvGraphicFramePr>
          <p:cNvPr id="25" name="物件 24"/>
          <p:cNvGraphicFramePr>
            <a:graphicFrameLocks noChangeAspect="1"/>
          </p:cNvGraphicFramePr>
          <p:nvPr/>
        </p:nvGraphicFramePr>
        <p:xfrm>
          <a:off x="2028825" y="3607668"/>
          <a:ext cx="419100" cy="469900"/>
        </p:xfrm>
        <a:graphic>
          <a:graphicData uri="http://schemas.openxmlformats.org/presentationml/2006/ole">
            <p:oleObj spid="_x0000_s119810" name="方程式" r:id="rId3" imgW="419040" imgH="469800" progId="Equation.3">
              <p:embed/>
            </p:oleObj>
          </a:graphicData>
        </a:graphic>
      </p:graphicFrame>
      <p:graphicFrame>
        <p:nvGraphicFramePr>
          <p:cNvPr id="26" name="Object 7"/>
          <p:cNvGraphicFramePr>
            <a:graphicFrameLocks noChangeAspect="1"/>
          </p:cNvGraphicFramePr>
          <p:nvPr/>
        </p:nvGraphicFramePr>
        <p:xfrm>
          <a:off x="2806700" y="3607172"/>
          <a:ext cx="1765300" cy="419100"/>
        </p:xfrm>
        <a:graphic>
          <a:graphicData uri="http://schemas.openxmlformats.org/presentationml/2006/ole">
            <p:oleObj spid="_x0000_s119811" name="方程式" r:id="rId4" imgW="1765080" imgH="419040" progId="Equation.3">
              <p:embed/>
            </p:oleObj>
          </a:graphicData>
        </a:graphic>
      </p:graphicFrame>
      <p:graphicFrame>
        <p:nvGraphicFramePr>
          <p:cNvPr id="27" name="Object 8"/>
          <p:cNvGraphicFramePr>
            <a:graphicFrameLocks noChangeAspect="1"/>
          </p:cNvGraphicFramePr>
          <p:nvPr/>
        </p:nvGraphicFramePr>
        <p:xfrm>
          <a:off x="5004048" y="3704456"/>
          <a:ext cx="520700" cy="228600"/>
        </p:xfrm>
        <a:graphic>
          <a:graphicData uri="http://schemas.openxmlformats.org/presentationml/2006/ole">
            <p:oleObj spid="_x0000_s119812" name="方程式" r:id="rId5" imgW="520560" imgH="228600" progId="Equation.3">
              <p:embed/>
            </p:oleObj>
          </a:graphicData>
        </a:graphic>
      </p:graphicFrame>
      <p:graphicFrame>
        <p:nvGraphicFramePr>
          <p:cNvPr id="28" name="Object 9"/>
          <p:cNvGraphicFramePr>
            <a:graphicFrameLocks noChangeAspect="1"/>
          </p:cNvGraphicFramePr>
          <p:nvPr/>
        </p:nvGraphicFramePr>
        <p:xfrm>
          <a:off x="6005513" y="3609256"/>
          <a:ext cx="965200" cy="444500"/>
        </p:xfrm>
        <a:graphic>
          <a:graphicData uri="http://schemas.openxmlformats.org/presentationml/2006/ole">
            <p:oleObj spid="_x0000_s119813" name="方程式" r:id="rId6" imgW="965160" imgH="444240" progId="Equation.3">
              <p:embed/>
            </p:oleObj>
          </a:graphicData>
        </a:graphic>
      </p:graphicFrame>
      <p:graphicFrame>
        <p:nvGraphicFramePr>
          <p:cNvPr id="29" name="Object 10"/>
          <p:cNvGraphicFramePr>
            <a:graphicFrameLocks noChangeAspect="1"/>
          </p:cNvGraphicFramePr>
          <p:nvPr/>
        </p:nvGraphicFramePr>
        <p:xfrm>
          <a:off x="7578725" y="3748956"/>
          <a:ext cx="266700" cy="165100"/>
        </p:xfrm>
        <a:graphic>
          <a:graphicData uri="http://schemas.openxmlformats.org/presentationml/2006/ole">
            <p:oleObj spid="_x0000_s119814" name="方程式" r:id="rId7" imgW="266400" imgH="164880" progId="Equation.3">
              <p:embed/>
            </p:oleObj>
          </a:graphicData>
        </a:graphic>
      </p:graphicFrame>
      <p:sp>
        <p:nvSpPr>
          <p:cNvPr id="30" name="文字方塊 29"/>
          <p:cNvSpPr txBox="1"/>
          <p:nvPr/>
        </p:nvSpPr>
        <p:spPr>
          <a:xfrm>
            <a:off x="395536" y="4221088"/>
            <a:ext cx="504056" cy="276999"/>
          </a:xfrm>
          <a:prstGeom prst="rect">
            <a:avLst/>
          </a:prstGeom>
          <a:noFill/>
        </p:spPr>
        <p:txBody>
          <a:bodyPr wrap="square" rtlCol="0">
            <a:spAutoFit/>
          </a:bodyPr>
          <a:lstStyle/>
          <a:p>
            <a:r>
              <a:rPr lang="en-US" altLang="zh-TW" sz="1200" dirty="0" smtClean="0"/>
              <a:t>0 -15</a:t>
            </a:r>
            <a:endParaRPr lang="zh-TW" altLang="en-US" sz="1200" dirty="0"/>
          </a:p>
        </p:txBody>
      </p:sp>
      <p:sp>
        <p:nvSpPr>
          <p:cNvPr id="31" name="文字方塊 30"/>
          <p:cNvSpPr txBox="1"/>
          <p:nvPr/>
        </p:nvSpPr>
        <p:spPr>
          <a:xfrm>
            <a:off x="395536" y="4581128"/>
            <a:ext cx="504056" cy="276999"/>
          </a:xfrm>
          <a:prstGeom prst="rect">
            <a:avLst/>
          </a:prstGeom>
          <a:noFill/>
        </p:spPr>
        <p:txBody>
          <a:bodyPr wrap="square" rtlCol="0">
            <a:spAutoFit/>
          </a:bodyPr>
          <a:lstStyle/>
          <a:p>
            <a:r>
              <a:rPr lang="en-US" altLang="zh-TW" sz="1200" dirty="0" smtClean="0"/>
              <a:t>0 -9</a:t>
            </a:r>
            <a:endParaRPr lang="zh-TW" altLang="en-US" sz="1200" dirty="0"/>
          </a:p>
        </p:txBody>
      </p:sp>
      <p:sp>
        <p:nvSpPr>
          <p:cNvPr id="32" name="文字方塊 31"/>
          <p:cNvSpPr txBox="1"/>
          <p:nvPr/>
        </p:nvSpPr>
        <p:spPr>
          <a:xfrm>
            <a:off x="395536" y="4941168"/>
            <a:ext cx="576064" cy="276999"/>
          </a:xfrm>
          <a:prstGeom prst="rect">
            <a:avLst/>
          </a:prstGeom>
          <a:noFill/>
        </p:spPr>
        <p:txBody>
          <a:bodyPr wrap="square" rtlCol="0">
            <a:spAutoFit/>
          </a:bodyPr>
          <a:lstStyle/>
          <a:p>
            <a:r>
              <a:rPr lang="en-US" altLang="zh-TW" sz="1200" dirty="0" smtClean="0"/>
              <a:t>+1 -10</a:t>
            </a:r>
            <a:endParaRPr lang="zh-TW" altLang="en-US" sz="1200" dirty="0"/>
          </a:p>
        </p:txBody>
      </p:sp>
      <p:sp>
        <p:nvSpPr>
          <p:cNvPr id="33" name="文字方塊 32"/>
          <p:cNvSpPr txBox="1"/>
          <p:nvPr/>
        </p:nvSpPr>
        <p:spPr>
          <a:xfrm>
            <a:off x="420889" y="5301208"/>
            <a:ext cx="504056" cy="276999"/>
          </a:xfrm>
          <a:prstGeom prst="rect">
            <a:avLst/>
          </a:prstGeom>
          <a:noFill/>
        </p:spPr>
        <p:txBody>
          <a:bodyPr wrap="square" rtlCol="0">
            <a:spAutoFit/>
          </a:bodyPr>
          <a:lstStyle/>
          <a:p>
            <a:r>
              <a:rPr lang="en-US" altLang="zh-TW" sz="1200" dirty="0" smtClean="0"/>
              <a:t>0 -9</a:t>
            </a:r>
            <a:endParaRPr lang="zh-TW" altLang="en-US" sz="1200" dirty="0"/>
          </a:p>
        </p:txBody>
      </p:sp>
      <p:sp>
        <p:nvSpPr>
          <p:cNvPr id="34" name="文字方塊 33"/>
          <p:cNvSpPr txBox="1"/>
          <p:nvPr/>
        </p:nvSpPr>
        <p:spPr>
          <a:xfrm>
            <a:off x="430220" y="5661248"/>
            <a:ext cx="504056" cy="276999"/>
          </a:xfrm>
          <a:prstGeom prst="rect">
            <a:avLst/>
          </a:prstGeom>
          <a:noFill/>
        </p:spPr>
        <p:txBody>
          <a:bodyPr wrap="square" rtlCol="0">
            <a:spAutoFit/>
          </a:bodyPr>
          <a:lstStyle/>
          <a:p>
            <a:r>
              <a:rPr lang="en-US" altLang="zh-TW" sz="1200" dirty="0" smtClean="0"/>
              <a:t>0 -12</a:t>
            </a:r>
            <a:endParaRPr lang="zh-TW" altLang="en-US" sz="1200" dirty="0"/>
          </a:p>
        </p:txBody>
      </p:sp>
      <p:graphicFrame>
        <p:nvGraphicFramePr>
          <p:cNvPr id="35" name="Object 2"/>
          <p:cNvGraphicFramePr>
            <a:graphicFrameLocks noChangeAspect="1"/>
          </p:cNvGraphicFramePr>
          <p:nvPr/>
        </p:nvGraphicFramePr>
        <p:xfrm>
          <a:off x="395536" y="1202450"/>
          <a:ext cx="8481346" cy="552822"/>
        </p:xfrm>
        <a:graphic>
          <a:graphicData uri="http://schemas.openxmlformats.org/presentationml/2006/ole">
            <p:oleObj spid="_x0000_s119815" name="方程式" r:id="rId8" imgW="5244840" imgH="431640" progId="Equation.3">
              <p:embed/>
            </p:oleObj>
          </a:graphicData>
        </a:graphic>
      </p:graphicFrame>
      <p:sp>
        <p:nvSpPr>
          <p:cNvPr id="36" name="矩形 35"/>
          <p:cNvSpPr/>
          <p:nvPr/>
        </p:nvSpPr>
        <p:spPr>
          <a:xfrm>
            <a:off x="971600" y="1058434"/>
            <a:ext cx="4464496" cy="79208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文字方塊 36"/>
          <p:cNvSpPr txBox="1"/>
          <p:nvPr/>
        </p:nvSpPr>
        <p:spPr>
          <a:xfrm>
            <a:off x="2267744" y="1994538"/>
            <a:ext cx="2736304" cy="369332"/>
          </a:xfrm>
          <a:prstGeom prst="rect">
            <a:avLst/>
          </a:prstGeom>
          <a:noFill/>
        </p:spPr>
        <p:txBody>
          <a:bodyPr wrap="square" rtlCol="0">
            <a:spAutoFit/>
          </a:bodyPr>
          <a:lstStyle/>
          <a:p>
            <a:r>
              <a:rPr lang="en-US" altLang="zh-TW" dirty="0" smtClean="0">
                <a:solidFill>
                  <a:schemeClr val="accent6">
                    <a:lumMod val="75000"/>
                  </a:schemeClr>
                </a:solidFill>
              </a:rPr>
              <a:t>Advection term</a:t>
            </a:r>
            <a:endParaRPr lang="zh-TW" altLang="en-US" dirty="0">
              <a:solidFill>
                <a:schemeClr val="accent6">
                  <a:lumMod val="75000"/>
                </a:schemeClr>
              </a:solidFill>
            </a:endParaRPr>
          </a:p>
        </p:txBody>
      </p:sp>
      <p:sp>
        <p:nvSpPr>
          <p:cNvPr id="38" name="矩形 37"/>
          <p:cNvSpPr/>
          <p:nvPr/>
        </p:nvSpPr>
        <p:spPr>
          <a:xfrm>
            <a:off x="5466076" y="1052736"/>
            <a:ext cx="1368152" cy="79208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文字方塊 38"/>
          <p:cNvSpPr txBox="1"/>
          <p:nvPr/>
        </p:nvSpPr>
        <p:spPr>
          <a:xfrm>
            <a:off x="5220072" y="2003830"/>
            <a:ext cx="2736304" cy="369332"/>
          </a:xfrm>
          <a:prstGeom prst="rect">
            <a:avLst/>
          </a:prstGeom>
          <a:noFill/>
        </p:spPr>
        <p:txBody>
          <a:bodyPr wrap="square" rtlCol="0">
            <a:spAutoFit/>
          </a:bodyPr>
          <a:lstStyle/>
          <a:p>
            <a:r>
              <a:rPr lang="en-US" altLang="zh-TW" dirty="0" smtClean="0">
                <a:solidFill>
                  <a:schemeClr val="accent3">
                    <a:lumMod val="75000"/>
                  </a:schemeClr>
                </a:solidFill>
              </a:rPr>
              <a:t>Divergence term</a:t>
            </a:r>
            <a:endParaRPr lang="zh-TW" altLang="en-US" dirty="0">
              <a:solidFill>
                <a:schemeClr val="accent3">
                  <a:lumMod val="75000"/>
                </a:schemeClr>
              </a:solidFill>
            </a:endParaRPr>
          </a:p>
        </p:txBody>
      </p:sp>
      <p:sp>
        <p:nvSpPr>
          <p:cNvPr id="40" name="矩形 39"/>
          <p:cNvSpPr/>
          <p:nvPr/>
        </p:nvSpPr>
        <p:spPr>
          <a:xfrm>
            <a:off x="6861266" y="1052736"/>
            <a:ext cx="1599166" cy="79208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文字方塊 40"/>
          <p:cNvSpPr txBox="1"/>
          <p:nvPr/>
        </p:nvSpPr>
        <p:spPr>
          <a:xfrm>
            <a:off x="7092280" y="2003830"/>
            <a:ext cx="936104" cy="646331"/>
          </a:xfrm>
          <a:prstGeom prst="rect">
            <a:avLst/>
          </a:prstGeom>
          <a:noFill/>
        </p:spPr>
        <p:txBody>
          <a:bodyPr wrap="square" rtlCol="0">
            <a:spAutoFit/>
          </a:bodyPr>
          <a:lstStyle/>
          <a:p>
            <a:pPr algn="ctr"/>
            <a:r>
              <a:rPr lang="en-US" altLang="zh-TW" dirty="0" smtClean="0">
                <a:solidFill>
                  <a:schemeClr val="tx2">
                    <a:lumMod val="75000"/>
                  </a:schemeClr>
                </a:solidFill>
              </a:rPr>
              <a:t>Tilting term</a:t>
            </a:r>
            <a:endParaRPr lang="zh-TW" altLang="en-US" dirty="0">
              <a:solidFill>
                <a:schemeClr val="tx2">
                  <a:lumMod val="75000"/>
                </a:schemeClr>
              </a:solidFill>
            </a:endParaRPr>
          </a:p>
        </p:txBody>
      </p:sp>
      <p:sp>
        <p:nvSpPr>
          <p:cNvPr id="42" name="文字方塊 41"/>
          <p:cNvSpPr txBox="1"/>
          <p:nvPr/>
        </p:nvSpPr>
        <p:spPr>
          <a:xfrm>
            <a:off x="0" y="1976446"/>
            <a:ext cx="2736304" cy="369332"/>
          </a:xfrm>
          <a:prstGeom prst="rect">
            <a:avLst/>
          </a:prstGeom>
          <a:noFill/>
        </p:spPr>
        <p:txBody>
          <a:bodyPr wrap="square" rtlCol="0">
            <a:spAutoFit/>
          </a:bodyPr>
          <a:lstStyle/>
          <a:p>
            <a:r>
              <a:rPr lang="en-US" altLang="zh-TW" dirty="0" smtClean="0">
                <a:solidFill>
                  <a:srgbClr val="FF0000"/>
                </a:solidFill>
              </a:rPr>
              <a:t>Tendency term</a:t>
            </a:r>
            <a:endParaRPr lang="zh-TW" altLang="en-US" dirty="0">
              <a:solidFill>
                <a:srgbClr val="FF0000"/>
              </a:solidFill>
            </a:endParaRPr>
          </a:p>
        </p:txBody>
      </p:sp>
      <p:sp>
        <p:nvSpPr>
          <p:cNvPr id="43" name="矩形 42"/>
          <p:cNvSpPr/>
          <p:nvPr/>
        </p:nvSpPr>
        <p:spPr>
          <a:xfrm>
            <a:off x="323528" y="1052736"/>
            <a:ext cx="504056" cy="7920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矩形 43"/>
          <p:cNvSpPr/>
          <p:nvPr/>
        </p:nvSpPr>
        <p:spPr>
          <a:xfrm>
            <a:off x="8490412" y="1052736"/>
            <a:ext cx="504056" cy="792088"/>
          </a:xfrm>
          <a:prstGeom prst="rect">
            <a:avLst/>
          </a:prstGeom>
          <a:noFill/>
          <a:ln>
            <a:solidFill>
              <a:srgbClr val="9F27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文字方塊 44"/>
          <p:cNvSpPr txBox="1"/>
          <p:nvPr/>
        </p:nvSpPr>
        <p:spPr>
          <a:xfrm>
            <a:off x="8072264" y="2003830"/>
            <a:ext cx="1071736" cy="646331"/>
          </a:xfrm>
          <a:prstGeom prst="rect">
            <a:avLst/>
          </a:prstGeom>
          <a:noFill/>
        </p:spPr>
        <p:txBody>
          <a:bodyPr wrap="square" rtlCol="0">
            <a:spAutoFit/>
          </a:bodyPr>
          <a:lstStyle/>
          <a:p>
            <a:pPr algn="ctr"/>
            <a:r>
              <a:rPr lang="en-US" altLang="zh-TW" dirty="0" smtClean="0">
                <a:solidFill>
                  <a:srgbClr val="9F2796"/>
                </a:solidFill>
              </a:rPr>
              <a:t>Residual term</a:t>
            </a:r>
            <a:endParaRPr lang="zh-TW" altLang="en-US" dirty="0">
              <a:solidFill>
                <a:srgbClr val="9F279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圖表 10"/>
          <p:cNvGraphicFramePr/>
          <p:nvPr/>
        </p:nvGraphicFramePr>
        <p:xfrm>
          <a:off x="4644008" y="2492896"/>
          <a:ext cx="432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圖表 11"/>
          <p:cNvGraphicFramePr/>
          <p:nvPr/>
        </p:nvGraphicFramePr>
        <p:xfrm>
          <a:off x="179512" y="4698000"/>
          <a:ext cx="4320000"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圖表 12"/>
          <p:cNvGraphicFramePr/>
          <p:nvPr/>
        </p:nvGraphicFramePr>
        <p:xfrm>
          <a:off x="179512" y="2492896"/>
          <a:ext cx="4320000" cy="216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圖表 13"/>
          <p:cNvGraphicFramePr/>
          <p:nvPr/>
        </p:nvGraphicFramePr>
        <p:xfrm>
          <a:off x="4644008" y="4698000"/>
          <a:ext cx="4320000" cy="2160000"/>
        </p:xfrm>
        <a:graphic>
          <a:graphicData uri="http://schemas.openxmlformats.org/drawingml/2006/chart">
            <c:chart xmlns:c="http://schemas.openxmlformats.org/drawingml/2006/chart" xmlns:r="http://schemas.openxmlformats.org/officeDocument/2006/relationships" r:id="rId5"/>
          </a:graphicData>
        </a:graphic>
      </p:graphicFrame>
      <p:cxnSp>
        <p:nvCxnSpPr>
          <p:cNvPr id="8" name="直線單箭頭接點 7"/>
          <p:cNvCxnSpPr/>
          <p:nvPr/>
        </p:nvCxnSpPr>
        <p:spPr>
          <a:xfrm rot="5400000" flipH="1" flipV="1">
            <a:off x="7308784" y="764704"/>
            <a:ext cx="576064" cy="57606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flipV="1">
            <a:off x="2828818" y="3068960"/>
            <a:ext cx="1383142" cy="94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rot="5400000" flipH="1" flipV="1">
            <a:off x="1244642" y="5574250"/>
            <a:ext cx="894076" cy="57606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p:nvPr/>
        </p:nvCxnSpPr>
        <p:spPr>
          <a:xfrm flipV="1">
            <a:off x="6444208" y="5316198"/>
            <a:ext cx="1008112" cy="77709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flipV="1">
            <a:off x="6069178" y="3140968"/>
            <a:ext cx="1440160" cy="7920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圖表 15"/>
          <p:cNvGraphicFramePr/>
          <p:nvPr/>
        </p:nvGraphicFramePr>
        <p:xfrm>
          <a:off x="4644488" y="260648"/>
          <a:ext cx="4320000" cy="216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圖表 16"/>
          <p:cNvGraphicFramePr/>
          <p:nvPr/>
        </p:nvGraphicFramePr>
        <p:xfrm>
          <a:off x="323528" y="188640"/>
          <a:ext cx="4186808" cy="2373585"/>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2" name="文字方塊 19"/>
          <p:cNvSpPr txBox="1">
            <a:spLocks noChangeArrowheads="1"/>
          </p:cNvSpPr>
          <p:nvPr/>
        </p:nvSpPr>
        <p:spPr bwMode="auto">
          <a:xfrm>
            <a:off x="1042988" y="5942607"/>
            <a:ext cx="7056437" cy="366713"/>
          </a:xfrm>
          <a:prstGeom prst="rect">
            <a:avLst/>
          </a:prstGeom>
          <a:noFill/>
          <a:ln w="9525">
            <a:noFill/>
            <a:miter lim="800000"/>
            <a:headEnd/>
            <a:tailEnd/>
          </a:ln>
        </p:spPr>
        <p:txBody>
          <a:bodyPr>
            <a:spAutoFit/>
          </a:bodyPr>
          <a:lstStyle/>
          <a:p>
            <a:r>
              <a:rPr kumimoji="0" lang="en-US" altLang="zh-TW" b="1">
                <a:solidFill>
                  <a:schemeClr val="hlink"/>
                </a:solidFill>
                <a:latin typeface="Calibri" pitchFamily="34" charset="0"/>
              </a:rPr>
              <a:t>*</a:t>
            </a:r>
            <a:r>
              <a:rPr kumimoji="0" lang="en-US" altLang="zh-TW">
                <a:solidFill>
                  <a:schemeClr val="hlink"/>
                </a:solidFill>
                <a:latin typeface="Calibri" pitchFamily="34" charset="0"/>
              </a:rPr>
              <a:t>an anti-cyclone case is calculated to check the calculation is correct.</a:t>
            </a:r>
          </a:p>
        </p:txBody>
      </p:sp>
      <p:graphicFrame>
        <p:nvGraphicFramePr>
          <p:cNvPr id="4205" name="Group 109"/>
          <p:cNvGraphicFramePr>
            <a:graphicFrameLocks noGrp="1"/>
          </p:cNvGraphicFramePr>
          <p:nvPr/>
        </p:nvGraphicFramePr>
        <p:xfrm>
          <a:off x="971550" y="2556470"/>
          <a:ext cx="7273925" cy="3210879"/>
        </p:xfrm>
        <a:graphic>
          <a:graphicData uri="http://schemas.openxmlformats.org/drawingml/2006/table">
            <a:tbl>
              <a:tblPr/>
              <a:tblGrid>
                <a:gridCol w="720725"/>
                <a:gridCol w="936625"/>
                <a:gridCol w="1979613"/>
                <a:gridCol w="1212850"/>
                <a:gridCol w="1211262"/>
                <a:gridCol w="1212850"/>
              </a:tblGrid>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1" i="0" u="none" strike="noStrike" cap="none" normalizeH="0" baseline="0" smtClean="0">
                        <a:ln>
                          <a:noFill/>
                        </a:ln>
                        <a:solidFill>
                          <a:schemeClr val="bg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Tendency</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Advection</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Divergence</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Tilting term</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Residual term</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TC A</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22.44</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-15.06</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19.41</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-5.89</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23.98</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TC B</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30.26</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-20.38</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14.48</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-8.52</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44.68</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TC C</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17.54</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-18.56</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9.27</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-7.90</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34.72</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TC D</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76.88</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-4.90</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29.01</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-7.16</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59.93</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TC E</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26.39</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2.64</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10.70</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-1.96</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15.00</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hlink"/>
                          </a:solidFill>
                          <a:effectLst/>
                          <a:latin typeface="Arial" charset="0"/>
                          <a:ea typeface="新細明體" charset="-120"/>
                        </a:rPr>
                        <a:t>*</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hlink"/>
                          </a:solidFill>
                          <a:effectLst/>
                          <a:latin typeface="Arial" charset="0"/>
                          <a:ea typeface="新細明體" charset="-120"/>
                        </a:rPr>
                        <a:t>  1.97</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hlink"/>
                          </a:solidFill>
                          <a:effectLst/>
                          <a:latin typeface="Arial" charset="0"/>
                          <a:ea typeface="新細明體" charset="-120"/>
                        </a:rPr>
                        <a:t>-0.42</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hlink"/>
                          </a:solidFill>
                          <a:effectLst/>
                          <a:latin typeface="Arial" charset="0"/>
                          <a:ea typeface="新細明體" charset="-120"/>
                        </a:rPr>
                        <a:t>  5.33</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hlink"/>
                          </a:solidFill>
                          <a:effectLst/>
                          <a:latin typeface="Arial" charset="0"/>
                          <a:ea typeface="新細明體" charset="-120"/>
                        </a:rPr>
                        <a:t>-2.82</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hlink"/>
                          </a:solidFill>
                          <a:effectLst/>
                          <a:latin typeface="Arial" charset="0"/>
                          <a:ea typeface="新細明體" charset="-120"/>
                        </a:rPr>
                        <a:t> -0.12</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bl>
          </a:graphicData>
        </a:graphic>
      </p:graphicFrame>
      <p:graphicFrame>
        <p:nvGraphicFramePr>
          <p:cNvPr id="4183" name="Object 87"/>
          <p:cNvGraphicFramePr>
            <a:graphicFrameLocks noChangeAspect="1"/>
          </p:cNvGraphicFramePr>
          <p:nvPr/>
        </p:nvGraphicFramePr>
        <p:xfrm>
          <a:off x="1957388" y="3023195"/>
          <a:ext cx="419100" cy="469900"/>
        </p:xfrm>
        <a:graphic>
          <a:graphicData uri="http://schemas.openxmlformats.org/presentationml/2006/ole">
            <p:oleObj spid="_x0000_s104450" name="方程式" r:id="rId3" imgW="419040" imgH="469800" progId="Equation.3">
              <p:embed/>
            </p:oleObj>
          </a:graphicData>
        </a:graphic>
      </p:graphicFrame>
      <p:graphicFrame>
        <p:nvGraphicFramePr>
          <p:cNvPr id="4184" name="Object 88"/>
          <p:cNvGraphicFramePr>
            <a:graphicFrameLocks noChangeAspect="1"/>
          </p:cNvGraphicFramePr>
          <p:nvPr/>
        </p:nvGraphicFramePr>
        <p:xfrm>
          <a:off x="2735263" y="3023195"/>
          <a:ext cx="1765300" cy="419100"/>
        </p:xfrm>
        <a:graphic>
          <a:graphicData uri="http://schemas.openxmlformats.org/presentationml/2006/ole">
            <p:oleObj spid="_x0000_s104451" name="方程式" r:id="rId4" imgW="1765080" imgH="419040" progId="Equation.3">
              <p:embed/>
            </p:oleObj>
          </a:graphicData>
        </a:graphic>
      </p:graphicFrame>
      <p:graphicFrame>
        <p:nvGraphicFramePr>
          <p:cNvPr id="4185" name="Object 89"/>
          <p:cNvGraphicFramePr>
            <a:graphicFrameLocks noChangeAspect="1"/>
          </p:cNvGraphicFramePr>
          <p:nvPr/>
        </p:nvGraphicFramePr>
        <p:xfrm>
          <a:off x="4932363" y="3120032"/>
          <a:ext cx="520700" cy="228600"/>
        </p:xfrm>
        <a:graphic>
          <a:graphicData uri="http://schemas.openxmlformats.org/presentationml/2006/ole">
            <p:oleObj spid="_x0000_s104452" name="方程式" r:id="rId5" imgW="520560" imgH="228600" progId="Equation.3">
              <p:embed/>
            </p:oleObj>
          </a:graphicData>
        </a:graphic>
      </p:graphicFrame>
      <p:graphicFrame>
        <p:nvGraphicFramePr>
          <p:cNvPr id="4186" name="Object 90"/>
          <p:cNvGraphicFramePr>
            <a:graphicFrameLocks noChangeAspect="1"/>
          </p:cNvGraphicFramePr>
          <p:nvPr/>
        </p:nvGraphicFramePr>
        <p:xfrm>
          <a:off x="5934075" y="3024782"/>
          <a:ext cx="965200" cy="444500"/>
        </p:xfrm>
        <a:graphic>
          <a:graphicData uri="http://schemas.openxmlformats.org/presentationml/2006/ole">
            <p:oleObj spid="_x0000_s104453" name="方程式" r:id="rId6" imgW="965160" imgH="444240" progId="Equation.3">
              <p:embed/>
            </p:oleObj>
          </a:graphicData>
        </a:graphic>
      </p:graphicFrame>
      <p:graphicFrame>
        <p:nvGraphicFramePr>
          <p:cNvPr id="4187" name="Object 91"/>
          <p:cNvGraphicFramePr>
            <a:graphicFrameLocks noChangeAspect="1"/>
          </p:cNvGraphicFramePr>
          <p:nvPr/>
        </p:nvGraphicFramePr>
        <p:xfrm>
          <a:off x="7507288" y="3164482"/>
          <a:ext cx="266700" cy="165100"/>
        </p:xfrm>
        <a:graphic>
          <a:graphicData uri="http://schemas.openxmlformats.org/presentationml/2006/ole">
            <p:oleObj spid="_x0000_s104454" name="方程式" r:id="rId7" imgW="266400" imgH="164880" progId="Equation.3">
              <p:embed/>
            </p:oleObj>
          </a:graphicData>
        </a:graphic>
      </p:graphicFrame>
      <p:sp>
        <p:nvSpPr>
          <p:cNvPr id="4188" name="文字方塊 18"/>
          <p:cNvSpPr txBox="1">
            <a:spLocks noChangeArrowheads="1"/>
          </p:cNvSpPr>
          <p:nvPr/>
        </p:nvSpPr>
        <p:spPr bwMode="auto">
          <a:xfrm>
            <a:off x="323850" y="3637557"/>
            <a:ext cx="504825" cy="276225"/>
          </a:xfrm>
          <a:prstGeom prst="rect">
            <a:avLst/>
          </a:prstGeom>
          <a:noFill/>
          <a:ln w="9525">
            <a:noFill/>
            <a:miter lim="800000"/>
            <a:headEnd/>
            <a:tailEnd/>
          </a:ln>
        </p:spPr>
        <p:txBody>
          <a:bodyPr>
            <a:spAutoFit/>
          </a:bodyPr>
          <a:lstStyle/>
          <a:p>
            <a:r>
              <a:rPr kumimoji="0" lang="en-US" altLang="zh-TW" sz="1200">
                <a:latin typeface="Calibri" pitchFamily="34" charset="0"/>
              </a:rPr>
              <a:t>-3 -6</a:t>
            </a:r>
          </a:p>
        </p:txBody>
      </p:sp>
      <p:sp>
        <p:nvSpPr>
          <p:cNvPr id="4189" name="文字方塊 19"/>
          <p:cNvSpPr txBox="1">
            <a:spLocks noChangeArrowheads="1"/>
          </p:cNvSpPr>
          <p:nvPr/>
        </p:nvSpPr>
        <p:spPr bwMode="auto">
          <a:xfrm>
            <a:off x="323850" y="3997920"/>
            <a:ext cx="504825" cy="276225"/>
          </a:xfrm>
          <a:prstGeom prst="rect">
            <a:avLst/>
          </a:prstGeom>
          <a:noFill/>
          <a:ln w="9525">
            <a:noFill/>
            <a:miter lim="800000"/>
            <a:headEnd/>
            <a:tailEnd/>
          </a:ln>
        </p:spPr>
        <p:txBody>
          <a:bodyPr>
            <a:spAutoFit/>
          </a:bodyPr>
          <a:lstStyle/>
          <a:p>
            <a:r>
              <a:rPr kumimoji="0" lang="en-US" altLang="zh-TW" sz="1200">
                <a:latin typeface="Calibri" pitchFamily="34" charset="0"/>
              </a:rPr>
              <a:t> 0 -4</a:t>
            </a:r>
          </a:p>
        </p:txBody>
      </p:sp>
      <p:sp>
        <p:nvSpPr>
          <p:cNvPr id="4190" name="文字方塊 20"/>
          <p:cNvSpPr txBox="1">
            <a:spLocks noChangeArrowheads="1"/>
          </p:cNvSpPr>
          <p:nvPr/>
        </p:nvSpPr>
        <p:spPr bwMode="auto">
          <a:xfrm>
            <a:off x="323850" y="4356695"/>
            <a:ext cx="576263" cy="274637"/>
          </a:xfrm>
          <a:prstGeom prst="rect">
            <a:avLst/>
          </a:prstGeom>
          <a:noFill/>
          <a:ln w="9525">
            <a:noFill/>
            <a:miter lim="800000"/>
            <a:headEnd/>
            <a:tailEnd/>
          </a:ln>
        </p:spPr>
        <p:txBody>
          <a:bodyPr>
            <a:spAutoFit/>
          </a:bodyPr>
          <a:lstStyle/>
          <a:p>
            <a:r>
              <a:rPr kumimoji="0" lang="en-US" altLang="zh-TW" sz="1200">
                <a:latin typeface="Calibri" pitchFamily="34" charset="0"/>
              </a:rPr>
              <a:t>-3 -8</a:t>
            </a:r>
          </a:p>
        </p:txBody>
      </p:sp>
      <p:sp>
        <p:nvSpPr>
          <p:cNvPr id="4191" name="文字方塊 21"/>
          <p:cNvSpPr txBox="1">
            <a:spLocks noChangeArrowheads="1"/>
          </p:cNvSpPr>
          <p:nvPr/>
        </p:nvSpPr>
        <p:spPr bwMode="auto">
          <a:xfrm>
            <a:off x="349250" y="4717057"/>
            <a:ext cx="504825" cy="274638"/>
          </a:xfrm>
          <a:prstGeom prst="rect">
            <a:avLst/>
          </a:prstGeom>
          <a:noFill/>
          <a:ln w="9525">
            <a:noFill/>
            <a:miter lim="800000"/>
            <a:headEnd/>
            <a:tailEnd/>
          </a:ln>
        </p:spPr>
        <p:txBody>
          <a:bodyPr>
            <a:spAutoFit/>
          </a:bodyPr>
          <a:lstStyle/>
          <a:p>
            <a:r>
              <a:rPr kumimoji="0" lang="en-US" altLang="zh-TW" sz="1200">
                <a:latin typeface="Calibri" pitchFamily="34" charset="0"/>
              </a:rPr>
              <a:t>-6 -8</a:t>
            </a:r>
          </a:p>
        </p:txBody>
      </p:sp>
      <p:sp>
        <p:nvSpPr>
          <p:cNvPr id="4192" name="文字方塊 22"/>
          <p:cNvSpPr txBox="1">
            <a:spLocks noChangeArrowheads="1"/>
          </p:cNvSpPr>
          <p:nvPr/>
        </p:nvSpPr>
        <p:spPr bwMode="auto">
          <a:xfrm>
            <a:off x="358775" y="5077420"/>
            <a:ext cx="504825" cy="274637"/>
          </a:xfrm>
          <a:prstGeom prst="rect">
            <a:avLst/>
          </a:prstGeom>
          <a:noFill/>
          <a:ln w="9525">
            <a:noFill/>
            <a:miter lim="800000"/>
            <a:headEnd/>
            <a:tailEnd/>
          </a:ln>
        </p:spPr>
        <p:txBody>
          <a:bodyPr>
            <a:spAutoFit/>
          </a:bodyPr>
          <a:lstStyle/>
          <a:p>
            <a:r>
              <a:rPr kumimoji="0" lang="en-US" altLang="zh-TW" sz="1200">
                <a:latin typeface="Calibri" pitchFamily="34" charset="0"/>
              </a:rPr>
              <a:t>-4 -8</a:t>
            </a:r>
          </a:p>
        </p:txBody>
      </p:sp>
      <p:graphicFrame>
        <p:nvGraphicFramePr>
          <p:cNvPr id="14" name="Object 2"/>
          <p:cNvGraphicFramePr>
            <a:graphicFrameLocks noChangeAspect="1"/>
          </p:cNvGraphicFramePr>
          <p:nvPr/>
        </p:nvGraphicFramePr>
        <p:xfrm>
          <a:off x="395536" y="835092"/>
          <a:ext cx="8481346" cy="552822"/>
        </p:xfrm>
        <a:graphic>
          <a:graphicData uri="http://schemas.openxmlformats.org/presentationml/2006/ole">
            <p:oleObj spid="_x0000_s104455" name="方程式" r:id="rId8" imgW="5244840" imgH="431640" progId="Equation.3">
              <p:embed/>
            </p:oleObj>
          </a:graphicData>
        </a:graphic>
      </p:graphicFrame>
      <p:sp>
        <p:nvSpPr>
          <p:cNvPr id="15" name="矩形 14"/>
          <p:cNvSpPr/>
          <p:nvPr/>
        </p:nvSpPr>
        <p:spPr>
          <a:xfrm>
            <a:off x="971600" y="691076"/>
            <a:ext cx="4464496" cy="79208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p:cNvSpPr txBox="1"/>
          <p:nvPr/>
        </p:nvSpPr>
        <p:spPr>
          <a:xfrm>
            <a:off x="2267744" y="1627180"/>
            <a:ext cx="2736304" cy="369332"/>
          </a:xfrm>
          <a:prstGeom prst="rect">
            <a:avLst/>
          </a:prstGeom>
          <a:noFill/>
        </p:spPr>
        <p:txBody>
          <a:bodyPr wrap="square" rtlCol="0">
            <a:spAutoFit/>
          </a:bodyPr>
          <a:lstStyle/>
          <a:p>
            <a:r>
              <a:rPr lang="en-US" altLang="zh-TW" dirty="0" smtClean="0">
                <a:solidFill>
                  <a:schemeClr val="accent6">
                    <a:lumMod val="75000"/>
                  </a:schemeClr>
                </a:solidFill>
              </a:rPr>
              <a:t>Advection term</a:t>
            </a:r>
            <a:endParaRPr lang="zh-TW" altLang="en-US" dirty="0">
              <a:solidFill>
                <a:schemeClr val="accent6">
                  <a:lumMod val="75000"/>
                </a:schemeClr>
              </a:solidFill>
            </a:endParaRPr>
          </a:p>
        </p:txBody>
      </p:sp>
      <p:sp>
        <p:nvSpPr>
          <p:cNvPr id="17" name="矩形 16"/>
          <p:cNvSpPr/>
          <p:nvPr/>
        </p:nvSpPr>
        <p:spPr>
          <a:xfrm>
            <a:off x="5466076" y="685378"/>
            <a:ext cx="1368152" cy="79208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文字方塊 17"/>
          <p:cNvSpPr txBox="1"/>
          <p:nvPr/>
        </p:nvSpPr>
        <p:spPr>
          <a:xfrm>
            <a:off x="5220072" y="1636472"/>
            <a:ext cx="2736304" cy="369332"/>
          </a:xfrm>
          <a:prstGeom prst="rect">
            <a:avLst/>
          </a:prstGeom>
          <a:noFill/>
        </p:spPr>
        <p:txBody>
          <a:bodyPr wrap="square" rtlCol="0">
            <a:spAutoFit/>
          </a:bodyPr>
          <a:lstStyle/>
          <a:p>
            <a:r>
              <a:rPr lang="en-US" altLang="zh-TW" dirty="0" smtClean="0">
                <a:solidFill>
                  <a:schemeClr val="accent3">
                    <a:lumMod val="75000"/>
                  </a:schemeClr>
                </a:solidFill>
              </a:rPr>
              <a:t>Divergence term</a:t>
            </a:r>
            <a:endParaRPr lang="zh-TW" altLang="en-US" dirty="0">
              <a:solidFill>
                <a:schemeClr val="accent3">
                  <a:lumMod val="75000"/>
                </a:schemeClr>
              </a:solidFill>
            </a:endParaRPr>
          </a:p>
        </p:txBody>
      </p:sp>
      <p:sp>
        <p:nvSpPr>
          <p:cNvPr id="19" name="矩形 18"/>
          <p:cNvSpPr/>
          <p:nvPr/>
        </p:nvSpPr>
        <p:spPr>
          <a:xfrm>
            <a:off x="6861266" y="685378"/>
            <a:ext cx="1599166" cy="79208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文字方塊 19"/>
          <p:cNvSpPr txBox="1"/>
          <p:nvPr/>
        </p:nvSpPr>
        <p:spPr>
          <a:xfrm>
            <a:off x="7092280" y="1636472"/>
            <a:ext cx="936104" cy="646331"/>
          </a:xfrm>
          <a:prstGeom prst="rect">
            <a:avLst/>
          </a:prstGeom>
          <a:noFill/>
        </p:spPr>
        <p:txBody>
          <a:bodyPr wrap="square" rtlCol="0">
            <a:spAutoFit/>
          </a:bodyPr>
          <a:lstStyle/>
          <a:p>
            <a:pPr algn="ctr"/>
            <a:r>
              <a:rPr lang="en-US" altLang="zh-TW" dirty="0" smtClean="0">
                <a:solidFill>
                  <a:schemeClr val="tx2">
                    <a:lumMod val="75000"/>
                  </a:schemeClr>
                </a:solidFill>
              </a:rPr>
              <a:t>Tilting term</a:t>
            </a:r>
            <a:endParaRPr lang="zh-TW" altLang="en-US" dirty="0">
              <a:solidFill>
                <a:schemeClr val="tx2">
                  <a:lumMod val="75000"/>
                </a:schemeClr>
              </a:solidFill>
            </a:endParaRPr>
          </a:p>
        </p:txBody>
      </p:sp>
      <p:sp>
        <p:nvSpPr>
          <p:cNvPr id="21" name="文字方塊 20"/>
          <p:cNvSpPr txBox="1"/>
          <p:nvPr/>
        </p:nvSpPr>
        <p:spPr>
          <a:xfrm>
            <a:off x="0" y="1609088"/>
            <a:ext cx="2736304" cy="369332"/>
          </a:xfrm>
          <a:prstGeom prst="rect">
            <a:avLst/>
          </a:prstGeom>
          <a:noFill/>
        </p:spPr>
        <p:txBody>
          <a:bodyPr wrap="square" rtlCol="0">
            <a:spAutoFit/>
          </a:bodyPr>
          <a:lstStyle/>
          <a:p>
            <a:r>
              <a:rPr lang="en-US" altLang="zh-TW" dirty="0" smtClean="0">
                <a:solidFill>
                  <a:srgbClr val="FF0000"/>
                </a:solidFill>
              </a:rPr>
              <a:t>Tendency term</a:t>
            </a:r>
            <a:endParaRPr lang="zh-TW" altLang="en-US" dirty="0">
              <a:solidFill>
                <a:srgbClr val="FF0000"/>
              </a:solidFill>
            </a:endParaRPr>
          </a:p>
        </p:txBody>
      </p:sp>
      <p:sp>
        <p:nvSpPr>
          <p:cNvPr id="22" name="矩形 21"/>
          <p:cNvSpPr/>
          <p:nvPr/>
        </p:nvSpPr>
        <p:spPr>
          <a:xfrm>
            <a:off x="323528" y="685378"/>
            <a:ext cx="504056" cy="7920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p:cNvSpPr/>
          <p:nvPr/>
        </p:nvSpPr>
        <p:spPr>
          <a:xfrm>
            <a:off x="8490412" y="685378"/>
            <a:ext cx="504056" cy="792088"/>
          </a:xfrm>
          <a:prstGeom prst="rect">
            <a:avLst/>
          </a:prstGeom>
          <a:noFill/>
          <a:ln>
            <a:solidFill>
              <a:srgbClr val="9F27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p:cNvSpPr txBox="1"/>
          <p:nvPr/>
        </p:nvSpPr>
        <p:spPr>
          <a:xfrm>
            <a:off x="8072264" y="1636472"/>
            <a:ext cx="1071736" cy="646331"/>
          </a:xfrm>
          <a:prstGeom prst="rect">
            <a:avLst/>
          </a:prstGeom>
          <a:noFill/>
        </p:spPr>
        <p:txBody>
          <a:bodyPr wrap="square" rtlCol="0">
            <a:spAutoFit/>
          </a:bodyPr>
          <a:lstStyle/>
          <a:p>
            <a:pPr algn="ctr"/>
            <a:r>
              <a:rPr lang="en-US" altLang="zh-TW" dirty="0" smtClean="0">
                <a:solidFill>
                  <a:srgbClr val="9F2796"/>
                </a:solidFill>
              </a:rPr>
              <a:t>Residual term</a:t>
            </a:r>
            <a:endParaRPr lang="zh-TW" altLang="en-US" dirty="0">
              <a:solidFill>
                <a:srgbClr val="9F279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ChangeAspect="1"/>
          </p:cNvGraphicFramePr>
          <p:nvPr/>
        </p:nvGraphicFramePr>
        <p:xfrm>
          <a:off x="1187624" y="1988840"/>
          <a:ext cx="6234906" cy="528382"/>
        </p:xfrm>
        <a:graphic>
          <a:graphicData uri="http://schemas.openxmlformats.org/presentationml/2006/ole">
            <p:oleObj spid="_x0000_s47107" name="方程式" r:id="rId3" imgW="5244840" imgH="444240" progId="Equation.3">
              <p:embed/>
            </p:oleObj>
          </a:graphicData>
        </a:graphic>
      </p:graphicFrame>
      <p:graphicFrame>
        <p:nvGraphicFramePr>
          <p:cNvPr id="1028" name="Object 4"/>
          <p:cNvGraphicFramePr>
            <a:graphicFrameLocks noChangeAspect="1"/>
          </p:cNvGraphicFramePr>
          <p:nvPr/>
        </p:nvGraphicFramePr>
        <p:xfrm>
          <a:off x="4381376" y="2593404"/>
          <a:ext cx="3759200" cy="558800"/>
        </p:xfrm>
        <a:graphic>
          <a:graphicData uri="http://schemas.openxmlformats.org/presentationml/2006/ole">
            <p:oleObj spid="_x0000_s47108" name="方程式" r:id="rId4" imgW="3759120" imgH="558720" progId="Equation.3">
              <p:embed/>
            </p:oleObj>
          </a:graphicData>
        </a:graphic>
      </p:graphicFrame>
      <p:sp>
        <p:nvSpPr>
          <p:cNvPr id="1039" name="文字方塊 18"/>
          <p:cNvSpPr txBox="1">
            <a:spLocks noChangeArrowheads="1"/>
          </p:cNvSpPr>
          <p:nvPr/>
        </p:nvSpPr>
        <p:spPr bwMode="auto">
          <a:xfrm>
            <a:off x="5619626" y="3025204"/>
            <a:ext cx="2808287" cy="274638"/>
          </a:xfrm>
          <a:prstGeom prst="rect">
            <a:avLst/>
          </a:prstGeom>
          <a:noFill/>
          <a:ln w="9525">
            <a:noFill/>
            <a:miter lim="800000"/>
            <a:headEnd/>
            <a:tailEnd/>
          </a:ln>
        </p:spPr>
        <p:txBody>
          <a:bodyPr>
            <a:spAutoFit/>
          </a:bodyPr>
          <a:lstStyle/>
          <a:p>
            <a:r>
              <a:rPr kumimoji="0" lang="en-US" altLang="zh-TW" sz="1200">
                <a:latin typeface="Calibri" pitchFamily="34" charset="0"/>
              </a:rPr>
              <a:t>D1               D2               D3              DD          </a:t>
            </a:r>
            <a:endParaRPr kumimoji="0" lang="zh-TW" altLang="en-US" sz="1200">
              <a:latin typeface="Calibri" pitchFamily="34" charset="0"/>
            </a:endParaRPr>
          </a:p>
        </p:txBody>
      </p:sp>
      <p:graphicFrame>
        <p:nvGraphicFramePr>
          <p:cNvPr id="1049" name="Object 25"/>
          <p:cNvGraphicFramePr>
            <a:graphicFrameLocks noChangeAspect="1"/>
          </p:cNvGraphicFramePr>
          <p:nvPr/>
        </p:nvGraphicFramePr>
        <p:xfrm>
          <a:off x="4355976" y="3356992"/>
          <a:ext cx="4000500" cy="533400"/>
        </p:xfrm>
        <a:graphic>
          <a:graphicData uri="http://schemas.openxmlformats.org/presentationml/2006/ole">
            <p:oleObj spid="_x0000_s47109" name="方程式" r:id="rId5" imgW="4000320" imgH="533160" progId="Equation.3">
              <p:embed/>
            </p:oleObj>
          </a:graphicData>
        </a:graphic>
      </p:graphicFrame>
      <p:sp>
        <p:nvSpPr>
          <p:cNvPr id="1050" name="文字方塊 18"/>
          <p:cNvSpPr txBox="1">
            <a:spLocks noChangeArrowheads="1"/>
          </p:cNvSpPr>
          <p:nvPr/>
        </p:nvSpPr>
        <p:spPr bwMode="auto">
          <a:xfrm>
            <a:off x="5691063" y="3831654"/>
            <a:ext cx="2881313" cy="274638"/>
          </a:xfrm>
          <a:prstGeom prst="rect">
            <a:avLst/>
          </a:prstGeom>
          <a:noFill/>
          <a:ln w="9525">
            <a:noFill/>
            <a:miter lim="800000"/>
            <a:headEnd/>
            <a:tailEnd/>
          </a:ln>
        </p:spPr>
        <p:txBody>
          <a:bodyPr>
            <a:spAutoFit/>
          </a:bodyPr>
          <a:lstStyle/>
          <a:p>
            <a:r>
              <a:rPr kumimoji="0" lang="en-US" altLang="zh-TW" sz="1200">
                <a:latin typeface="Calibri" pitchFamily="34" charset="0"/>
              </a:rPr>
              <a:t>T1             T2              T3               TD</a:t>
            </a:r>
            <a:endParaRPr kumimoji="0" lang="zh-TW" altLang="en-US" sz="1200">
              <a:latin typeface="Calibri" pitchFamily="34" charset="0"/>
            </a:endParaRPr>
          </a:p>
        </p:txBody>
      </p:sp>
      <p:graphicFrame>
        <p:nvGraphicFramePr>
          <p:cNvPr id="1051" name="Object 27"/>
          <p:cNvGraphicFramePr>
            <a:graphicFrameLocks noChangeAspect="1"/>
          </p:cNvGraphicFramePr>
          <p:nvPr/>
        </p:nvGraphicFramePr>
        <p:xfrm>
          <a:off x="1505521" y="4594349"/>
          <a:ext cx="774700" cy="419100"/>
        </p:xfrm>
        <a:graphic>
          <a:graphicData uri="http://schemas.openxmlformats.org/presentationml/2006/ole">
            <p:oleObj spid="_x0000_s47110" name="方程式" r:id="rId6" imgW="774360" imgH="419040" progId="Equation.3">
              <p:embed/>
            </p:oleObj>
          </a:graphicData>
        </a:graphic>
      </p:graphicFrame>
      <p:sp>
        <p:nvSpPr>
          <p:cNvPr id="1052" name="Text Box 28"/>
          <p:cNvSpPr txBox="1">
            <a:spLocks noChangeArrowheads="1"/>
          </p:cNvSpPr>
          <p:nvPr/>
        </p:nvSpPr>
        <p:spPr bwMode="auto">
          <a:xfrm>
            <a:off x="971600" y="4005064"/>
            <a:ext cx="4413250" cy="366713"/>
          </a:xfrm>
          <a:prstGeom prst="rect">
            <a:avLst/>
          </a:prstGeom>
          <a:noFill/>
          <a:ln w="9525">
            <a:noFill/>
            <a:miter lim="800000"/>
            <a:headEnd/>
            <a:tailEnd/>
          </a:ln>
          <a:effectLst/>
        </p:spPr>
        <p:txBody>
          <a:bodyPr wrap="none">
            <a:spAutoFit/>
          </a:bodyPr>
          <a:lstStyle/>
          <a:p>
            <a:r>
              <a:rPr lang="en-US" altLang="zh-TW" dirty="0"/>
              <a:t>You may check the following speculations</a:t>
            </a:r>
          </a:p>
        </p:txBody>
      </p:sp>
      <p:sp>
        <p:nvSpPr>
          <p:cNvPr id="1053" name="Text Box 29"/>
          <p:cNvSpPr txBox="1">
            <a:spLocks noChangeArrowheads="1"/>
          </p:cNvSpPr>
          <p:nvPr/>
        </p:nvSpPr>
        <p:spPr bwMode="auto">
          <a:xfrm>
            <a:off x="2350071" y="4653087"/>
            <a:ext cx="709612" cy="304800"/>
          </a:xfrm>
          <a:prstGeom prst="rect">
            <a:avLst/>
          </a:prstGeom>
          <a:noFill/>
          <a:ln w="9525">
            <a:noFill/>
            <a:miter lim="800000"/>
            <a:headEnd/>
            <a:tailEnd/>
          </a:ln>
          <a:effectLst/>
        </p:spPr>
        <p:txBody>
          <a:bodyPr wrap="none">
            <a:spAutoFit/>
          </a:bodyPr>
          <a:lstStyle/>
          <a:p>
            <a:r>
              <a:rPr lang="en-US" altLang="zh-TW" sz="1400" i="1">
                <a:latin typeface="Times New Roman" pitchFamily="18" charset="0"/>
              </a:rPr>
              <a:t>D1+T1</a:t>
            </a:r>
          </a:p>
        </p:txBody>
      </p:sp>
      <p:sp>
        <p:nvSpPr>
          <p:cNvPr id="1054" name="Text Box 30"/>
          <p:cNvSpPr txBox="1">
            <a:spLocks noChangeArrowheads="1"/>
          </p:cNvSpPr>
          <p:nvPr/>
        </p:nvSpPr>
        <p:spPr bwMode="auto">
          <a:xfrm>
            <a:off x="1135137" y="2518221"/>
            <a:ext cx="1466850" cy="915988"/>
          </a:xfrm>
          <a:prstGeom prst="rect">
            <a:avLst/>
          </a:prstGeom>
          <a:noFill/>
          <a:ln w="9525">
            <a:noFill/>
            <a:miter lim="800000"/>
            <a:headEnd/>
            <a:tailEnd/>
          </a:ln>
          <a:effectLst/>
        </p:spPr>
        <p:txBody>
          <a:bodyPr wrap="none">
            <a:spAutoFit/>
          </a:bodyPr>
          <a:lstStyle/>
          <a:p>
            <a:r>
              <a:rPr lang="en-US" altLang="zh-TW" dirty="0"/>
              <a:t>Considering </a:t>
            </a:r>
            <a:endParaRPr lang="en-US" altLang="zh-TW" i="1" dirty="0"/>
          </a:p>
          <a:p>
            <a:endParaRPr lang="en-US" altLang="zh-TW" dirty="0"/>
          </a:p>
          <a:p>
            <a:endParaRPr lang="en-US" altLang="zh-TW" dirty="0"/>
          </a:p>
        </p:txBody>
      </p:sp>
      <p:graphicFrame>
        <p:nvGraphicFramePr>
          <p:cNvPr id="1055" name="Object 31"/>
          <p:cNvGraphicFramePr>
            <a:graphicFrameLocks noChangeAspect="1"/>
          </p:cNvGraphicFramePr>
          <p:nvPr/>
        </p:nvGraphicFramePr>
        <p:xfrm>
          <a:off x="1419225" y="2928938"/>
          <a:ext cx="1636713" cy="889000"/>
        </p:xfrm>
        <a:graphic>
          <a:graphicData uri="http://schemas.openxmlformats.org/presentationml/2006/ole">
            <p:oleObj spid="_x0000_s47111" name="方程式" r:id="rId7" imgW="1307880" imgH="711000" progId="Equation.3">
              <p:embed/>
            </p:oleObj>
          </a:graphicData>
        </a:graphic>
      </p:graphicFrame>
      <p:graphicFrame>
        <p:nvGraphicFramePr>
          <p:cNvPr id="1056" name="Object 32"/>
          <p:cNvGraphicFramePr>
            <a:graphicFrameLocks noChangeAspect="1"/>
          </p:cNvGraphicFramePr>
          <p:nvPr/>
        </p:nvGraphicFramePr>
        <p:xfrm>
          <a:off x="1475358" y="5183312"/>
          <a:ext cx="444500" cy="393700"/>
        </p:xfrm>
        <a:graphic>
          <a:graphicData uri="http://schemas.openxmlformats.org/presentationml/2006/ole">
            <p:oleObj spid="_x0000_s47112" name="方程式" r:id="rId8" imgW="444240" imgH="393480" progId="Equation.3">
              <p:embed/>
            </p:oleObj>
          </a:graphicData>
        </a:graphic>
      </p:graphicFrame>
      <p:sp>
        <p:nvSpPr>
          <p:cNvPr id="1057" name="Text Box 33"/>
          <p:cNvSpPr txBox="1">
            <a:spLocks noChangeArrowheads="1"/>
          </p:cNvSpPr>
          <p:nvPr/>
        </p:nvSpPr>
        <p:spPr bwMode="auto">
          <a:xfrm>
            <a:off x="2084958" y="5211887"/>
            <a:ext cx="2735044" cy="307777"/>
          </a:xfrm>
          <a:prstGeom prst="rect">
            <a:avLst/>
          </a:prstGeom>
          <a:noFill/>
          <a:ln w="9525">
            <a:noFill/>
            <a:miter lim="800000"/>
            <a:headEnd/>
            <a:tailEnd/>
          </a:ln>
          <a:effectLst/>
        </p:spPr>
        <p:txBody>
          <a:bodyPr wrap="none">
            <a:spAutoFit/>
          </a:bodyPr>
          <a:lstStyle/>
          <a:p>
            <a:r>
              <a:rPr lang="en-US" altLang="zh-TW" sz="1400" i="1" dirty="0" smtClean="0">
                <a:latin typeface="Times New Roman" pitchFamily="18" charset="0"/>
              </a:rPr>
              <a:t>D2+D3+T2+T3         +DD+TD+R</a:t>
            </a:r>
            <a:endParaRPr lang="en-US" altLang="zh-TW" sz="1400" i="1" dirty="0">
              <a:latin typeface="Times New Roman" pitchFamily="18" charset="0"/>
            </a:endParaRPr>
          </a:p>
        </p:txBody>
      </p:sp>
      <p:sp>
        <p:nvSpPr>
          <p:cNvPr id="1059" name="Rectangle 35"/>
          <p:cNvSpPr>
            <a:spLocks noChangeArrowheads="1"/>
          </p:cNvSpPr>
          <p:nvPr/>
        </p:nvSpPr>
        <p:spPr bwMode="auto">
          <a:xfrm>
            <a:off x="2084958" y="5186487"/>
            <a:ext cx="1334914" cy="358775"/>
          </a:xfrm>
          <a:prstGeom prst="rect">
            <a:avLst/>
          </a:prstGeom>
          <a:noFill/>
          <a:ln w="9525">
            <a:solidFill>
              <a:schemeClr val="tx1"/>
            </a:solidFill>
            <a:miter lim="800000"/>
            <a:headEnd/>
            <a:tailEnd/>
          </a:ln>
          <a:effectLst/>
        </p:spPr>
        <p:txBody>
          <a:bodyPr wrap="none" anchor="ctr"/>
          <a:lstStyle/>
          <a:p>
            <a:endParaRPr lang="zh-TW" altLang="en-US"/>
          </a:p>
        </p:txBody>
      </p:sp>
      <p:sp>
        <p:nvSpPr>
          <p:cNvPr id="1060" name="Rectangle 36"/>
          <p:cNvSpPr>
            <a:spLocks noChangeArrowheads="1"/>
          </p:cNvSpPr>
          <p:nvPr/>
        </p:nvSpPr>
        <p:spPr bwMode="auto">
          <a:xfrm>
            <a:off x="3707905" y="5186487"/>
            <a:ext cx="1080120" cy="358775"/>
          </a:xfrm>
          <a:prstGeom prst="rect">
            <a:avLst/>
          </a:prstGeom>
          <a:noFill/>
          <a:ln w="9525">
            <a:solidFill>
              <a:schemeClr val="tx1"/>
            </a:solidFill>
            <a:miter lim="800000"/>
            <a:headEnd/>
            <a:tailEnd/>
          </a:ln>
          <a:effectLst/>
        </p:spPr>
        <p:txBody>
          <a:bodyPr wrap="none" anchor="ctr"/>
          <a:lstStyle/>
          <a:p>
            <a:endParaRPr lang="zh-TW" altLang="en-US"/>
          </a:p>
        </p:txBody>
      </p:sp>
      <p:sp>
        <p:nvSpPr>
          <p:cNvPr id="1061" name="Text Box 37"/>
          <p:cNvSpPr txBox="1">
            <a:spLocks noChangeArrowheads="1"/>
          </p:cNvSpPr>
          <p:nvPr/>
        </p:nvSpPr>
        <p:spPr bwMode="auto">
          <a:xfrm>
            <a:off x="1979712" y="5589240"/>
            <a:ext cx="4324325" cy="276999"/>
          </a:xfrm>
          <a:prstGeom prst="rect">
            <a:avLst/>
          </a:prstGeom>
          <a:noFill/>
          <a:ln w="9525">
            <a:noFill/>
            <a:miter lim="800000"/>
            <a:headEnd/>
            <a:tailEnd/>
          </a:ln>
          <a:effectLst/>
        </p:spPr>
        <p:txBody>
          <a:bodyPr wrap="none">
            <a:spAutoFit/>
          </a:bodyPr>
          <a:lstStyle/>
          <a:p>
            <a:r>
              <a:rPr lang="en-US" altLang="zh-TW" sz="1200" b="1" dirty="0"/>
              <a:t>Balanced dynamics    </a:t>
            </a:r>
            <a:r>
              <a:rPr lang="en-US" altLang="zh-TW" sz="1200" b="1" dirty="0" smtClean="0"/>
              <a:t>  </a:t>
            </a:r>
            <a:r>
              <a:rPr lang="en-US" altLang="zh-TW" sz="1200" b="1" dirty="0"/>
              <a:t>Aggregate by convective vortices</a:t>
            </a:r>
          </a:p>
        </p:txBody>
      </p:sp>
      <p:sp>
        <p:nvSpPr>
          <p:cNvPr id="1062" name="Text Box 38"/>
          <p:cNvSpPr txBox="1">
            <a:spLocks noChangeArrowheads="1"/>
          </p:cNvSpPr>
          <p:nvPr/>
        </p:nvSpPr>
        <p:spPr bwMode="auto">
          <a:xfrm>
            <a:off x="1095946" y="4602287"/>
            <a:ext cx="357790" cy="1477328"/>
          </a:xfrm>
          <a:prstGeom prst="rect">
            <a:avLst/>
          </a:prstGeom>
          <a:noFill/>
          <a:ln w="9525">
            <a:noFill/>
            <a:miter lim="800000"/>
            <a:headEnd/>
            <a:tailEnd/>
          </a:ln>
          <a:effectLst/>
        </p:spPr>
        <p:txBody>
          <a:bodyPr wrap="none">
            <a:spAutoFit/>
          </a:bodyPr>
          <a:lstStyle/>
          <a:p>
            <a:r>
              <a:rPr lang="en-US" altLang="zh-TW" dirty="0">
                <a:latin typeface="Times New Roman" pitchFamily="18" charset="0"/>
              </a:rPr>
              <a:t>1.</a:t>
            </a:r>
          </a:p>
          <a:p>
            <a:endParaRPr lang="en-US" altLang="zh-TW" dirty="0">
              <a:latin typeface="Times New Roman" pitchFamily="18" charset="0"/>
            </a:endParaRPr>
          </a:p>
          <a:p>
            <a:r>
              <a:rPr lang="en-US" altLang="zh-TW" dirty="0">
                <a:latin typeface="Times New Roman" pitchFamily="18" charset="0"/>
              </a:rPr>
              <a:t>2.</a:t>
            </a:r>
          </a:p>
          <a:p>
            <a:endParaRPr lang="en-US" altLang="zh-TW" dirty="0">
              <a:latin typeface="Times New Roman" pitchFamily="18" charset="0"/>
            </a:endParaRPr>
          </a:p>
          <a:p>
            <a:endParaRPr lang="en-US" altLang="zh-TW" dirty="0">
              <a:latin typeface="Times New Roman" pitchFamily="18" charset="0"/>
            </a:endParaRPr>
          </a:p>
        </p:txBody>
      </p:sp>
      <p:graphicFrame>
        <p:nvGraphicFramePr>
          <p:cNvPr id="24" name="Object 2"/>
          <p:cNvGraphicFramePr>
            <a:graphicFrameLocks noChangeAspect="1"/>
          </p:cNvGraphicFramePr>
          <p:nvPr/>
        </p:nvGraphicFramePr>
        <p:xfrm>
          <a:off x="476250" y="468313"/>
          <a:ext cx="8318500" cy="569912"/>
        </p:xfrm>
        <a:graphic>
          <a:graphicData uri="http://schemas.openxmlformats.org/presentationml/2006/ole">
            <p:oleObj spid="_x0000_s47113" name="方程式" r:id="rId9" imgW="5143320" imgH="444240" progId="Equation.3">
              <p:embed/>
            </p:oleObj>
          </a:graphicData>
        </a:graphic>
      </p:graphicFrame>
      <p:sp>
        <p:nvSpPr>
          <p:cNvPr id="25" name="矩形 24"/>
          <p:cNvSpPr/>
          <p:nvPr/>
        </p:nvSpPr>
        <p:spPr>
          <a:xfrm>
            <a:off x="971600" y="332656"/>
            <a:ext cx="4464496" cy="79208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文字方塊 25"/>
          <p:cNvSpPr txBox="1"/>
          <p:nvPr/>
        </p:nvSpPr>
        <p:spPr>
          <a:xfrm>
            <a:off x="2267744" y="1268760"/>
            <a:ext cx="2736304" cy="369332"/>
          </a:xfrm>
          <a:prstGeom prst="rect">
            <a:avLst/>
          </a:prstGeom>
          <a:noFill/>
        </p:spPr>
        <p:txBody>
          <a:bodyPr wrap="square" rtlCol="0">
            <a:spAutoFit/>
          </a:bodyPr>
          <a:lstStyle/>
          <a:p>
            <a:r>
              <a:rPr lang="en-US" altLang="zh-TW" dirty="0" smtClean="0">
                <a:solidFill>
                  <a:schemeClr val="accent6">
                    <a:lumMod val="75000"/>
                  </a:schemeClr>
                </a:solidFill>
              </a:rPr>
              <a:t>Advection term</a:t>
            </a:r>
            <a:endParaRPr lang="zh-TW" altLang="en-US" dirty="0">
              <a:solidFill>
                <a:schemeClr val="accent6">
                  <a:lumMod val="75000"/>
                </a:schemeClr>
              </a:solidFill>
            </a:endParaRPr>
          </a:p>
        </p:txBody>
      </p:sp>
      <p:sp>
        <p:nvSpPr>
          <p:cNvPr id="27" name="矩形 26"/>
          <p:cNvSpPr/>
          <p:nvPr/>
        </p:nvSpPr>
        <p:spPr>
          <a:xfrm>
            <a:off x="5466076" y="326958"/>
            <a:ext cx="1368152" cy="79208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文字方塊 27"/>
          <p:cNvSpPr txBox="1"/>
          <p:nvPr/>
        </p:nvSpPr>
        <p:spPr>
          <a:xfrm>
            <a:off x="5220072" y="1278052"/>
            <a:ext cx="2736304" cy="369332"/>
          </a:xfrm>
          <a:prstGeom prst="rect">
            <a:avLst/>
          </a:prstGeom>
          <a:noFill/>
        </p:spPr>
        <p:txBody>
          <a:bodyPr wrap="square" rtlCol="0">
            <a:spAutoFit/>
          </a:bodyPr>
          <a:lstStyle/>
          <a:p>
            <a:r>
              <a:rPr lang="en-US" altLang="zh-TW" dirty="0" smtClean="0">
                <a:solidFill>
                  <a:schemeClr val="accent3">
                    <a:lumMod val="75000"/>
                  </a:schemeClr>
                </a:solidFill>
              </a:rPr>
              <a:t>Divergence term</a:t>
            </a:r>
            <a:endParaRPr lang="zh-TW" altLang="en-US" dirty="0">
              <a:solidFill>
                <a:schemeClr val="accent3">
                  <a:lumMod val="75000"/>
                </a:schemeClr>
              </a:solidFill>
            </a:endParaRPr>
          </a:p>
        </p:txBody>
      </p:sp>
      <p:sp>
        <p:nvSpPr>
          <p:cNvPr id="29" name="矩形 28"/>
          <p:cNvSpPr/>
          <p:nvPr/>
        </p:nvSpPr>
        <p:spPr>
          <a:xfrm>
            <a:off x="6861266" y="326958"/>
            <a:ext cx="1599166" cy="79208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文字方塊 29"/>
          <p:cNvSpPr txBox="1"/>
          <p:nvPr/>
        </p:nvSpPr>
        <p:spPr>
          <a:xfrm>
            <a:off x="7092280" y="1278052"/>
            <a:ext cx="936104" cy="646331"/>
          </a:xfrm>
          <a:prstGeom prst="rect">
            <a:avLst/>
          </a:prstGeom>
          <a:noFill/>
        </p:spPr>
        <p:txBody>
          <a:bodyPr wrap="square" rtlCol="0">
            <a:spAutoFit/>
          </a:bodyPr>
          <a:lstStyle/>
          <a:p>
            <a:pPr algn="ctr"/>
            <a:r>
              <a:rPr lang="en-US" altLang="zh-TW" dirty="0" smtClean="0">
                <a:solidFill>
                  <a:schemeClr val="tx2">
                    <a:lumMod val="75000"/>
                  </a:schemeClr>
                </a:solidFill>
              </a:rPr>
              <a:t>Tilting term</a:t>
            </a:r>
            <a:endParaRPr lang="zh-TW" altLang="en-US" dirty="0">
              <a:solidFill>
                <a:schemeClr val="tx2">
                  <a:lumMod val="75000"/>
                </a:schemeClr>
              </a:solidFill>
            </a:endParaRPr>
          </a:p>
        </p:txBody>
      </p:sp>
      <p:sp>
        <p:nvSpPr>
          <p:cNvPr id="31" name="文字方塊 30"/>
          <p:cNvSpPr txBox="1"/>
          <p:nvPr/>
        </p:nvSpPr>
        <p:spPr>
          <a:xfrm>
            <a:off x="0" y="1250668"/>
            <a:ext cx="2736304" cy="369332"/>
          </a:xfrm>
          <a:prstGeom prst="rect">
            <a:avLst/>
          </a:prstGeom>
          <a:noFill/>
        </p:spPr>
        <p:txBody>
          <a:bodyPr wrap="square" rtlCol="0">
            <a:spAutoFit/>
          </a:bodyPr>
          <a:lstStyle/>
          <a:p>
            <a:r>
              <a:rPr lang="en-US" altLang="zh-TW" dirty="0" smtClean="0">
                <a:solidFill>
                  <a:srgbClr val="FF0000"/>
                </a:solidFill>
              </a:rPr>
              <a:t>Tendency term</a:t>
            </a:r>
            <a:endParaRPr lang="zh-TW" altLang="en-US" dirty="0">
              <a:solidFill>
                <a:srgbClr val="FF0000"/>
              </a:solidFill>
            </a:endParaRPr>
          </a:p>
        </p:txBody>
      </p:sp>
      <p:sp>
        <p:nvSpPr>
          <p:cNvPr id="32" name="矩形 31"/>
          <p:cNvSpPr/>
          <p:nvPr/>
        </p:nvSpPr>
        <p:spPr>
          <a:xfrm>
            <a:off x="323528" y="326958"/>
            <a:ext cx="504056" cy="7920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矩形 32"/>
          <p:cNvSpPr/>
          <p:nvPr/>
        </p:nvSpPr>
        <p:spPr>
          <a:xfrm>
            <a:off x="8490412" y="326958"/>
            <a:ext cx="504056" cy="792088"/>
          </a:xfrm>
          <a:prstGeom prst="rect">
            <a:avLst/>
          </a:prstGeom>
          <a:noFill/>
          <a:ln>
            <a:solidFill>
              <a:srgbClr val="9F27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文字方塊 33"/>
          <p:cNvSpPr txBox="1"/>
          <p:nvPr/>
        </p:nvSpPr>
        <p:spPr>
          <a:xfrm>
            <a:off x="8072264" y="1278052"/>
            <a:ext cx="1071736" cy="646331"/>
          </a:xfrm>
          <a:prstGeom prst="rect">
            <a:avLst/>
          </a:prstGeom>
          <a:noFill/>
        </p:spPr>
        <p:txBody>
          <a:bodyPr wrap="square" rtlCol="0">
            <a:spAutoFit/>
          </a:bodyPr>
          <a:lstStyle/>
          <a:p>
            <a:pPr algn="ctr"/>
            <a:r>
              <a:rPr lang="en-US" altLang="zh-TW" dirty="0" smtClean="0">
                <a:solidFill>
                  <a:srgbClr val="9F2796"/>
                </a:solidFill>
              </a:rPr>
              <a:t>Residual term</a:t>
            </a:r>
            <a:endParaRPr lang="zh-TW" altLang="en-US" dirty="0">
              <a:solidFill>
                <a:srgbClr val="9F279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7950" y="-26988"/>
            <a:ext cx="7772400" cy="434976"/>
          </a:xfrm>
        </p:spPr>
        <p:txBody>
          <a:bodyPr/>
          <a:lstStyle/>
          <a:p>
            <a:r>
              <a:rPr lang="en-US" altLang="zh-TW" sz="2000" b="1"/>
              <a:t>Wave Dynamics</a:t>
            </a:r>
          </a:p>
        </p:txBody>
      </p:sp>
      <p:graphicFrame>
        <p:nvGraphicFramePr>
          <p:cNvPr id="5253" name="Group 133"/>
          <p:cNvGraphicFramePr>
            <a:graphicFrameLocks noGrp="1"/>
          </p:cNvGraphicFramePr>
          <p:nvPr/>
        </p:nvGraphicFramePr>
        <p:xfrm>
          <a:off x="249238" y="547688"/>
          <a:ext cx="7272338" cy="2620963"/>
        </p:xfrm>
        <a:graphic>
          <a:graphicData uri="http://schemas.openxmlformats.org/drawingml/2006/table">
            <a:tbl>
              <a:tblPr/>
              <a:tblGrid>
                <a:gridCol w="719137"/>
                <a:gridCol w="939329"/>
                <a:gridCol w="288032"/>
                <a:gridCol w="1004664"/>
                <a:gridCol w="1155576"/>
                <a:gridCol w="216024"/>
                <a:gridCol w="936104"/>
                <a:gridCol w="284684"/>
                <a:gridCol w="1227484"/>
                <a:gridCol w="501304"/>
              </a:tblGrid>
              <a:tr h="792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1" i="0" u="none" strike="noStrike" cap="none" normalizeH="0" baseline="0" dirty="0" smtClean="0">
                        <a:ln>
                          <a:noFill/>
                        </a:ln>
                        <a:solidFill>
                          <a:schemeClr val="bg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1" i="0" u="none" strike="noStrike" cap="none" normalizeH="0" baseline="0" dirty="0" smtClean="0">
                        <a:ln>
                          <a:noFill/>
                        </a:ln>
                        <a:solidFill>
                          <a:schemeClr val="bg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hMerge="1">
                  <a:txBody>
                    <a:bodyPr/>
                    <a:lstStyle/>
                    <a:p>
                      <a:endParaRPr lang="zh-TW" alt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      D1+T1        (D1)</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Arial" charset="0"/>
                          <a:ea typeface="新細明體" charset="-120"/>
                        </a:rPr>
                        <a:t>difference</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charset="-120"/>
                        </a:rPr>
                        <a:t>TC A</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2.75</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TW" sz="1800" b="0" i="0" u="none" strike="noStrike" cap="none" normalizeH="0" baseline="0" dirty="0" smtClean="0">
                          <a:ln>
                            <a:noFill/>
                          </a:ln>
                          <a:solidFill>
                            <a:schemeClr val="tx1"/>
                          </a:solidFill>
                          <a:effectLst/>
                          <a:latin typeface="Arial" charset="0"/>
                          <a:ea typeface="新細明體" charset="-120"/>
                        </a:rPr>
                        <a:t>(4.48)</a:t>
                      </a: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3.15</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(4.85)</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-0.40</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FF9900"/>
                          </a:solidFill>
                          <a:effectLst/>
                          <a:latin typeface="Arial" charset="0"/>
                          <a:ea typeface="新細明體" charset="-120"/>
                        </a:rPr>
                        <a:t>TC B</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3.01</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(4.01)</a:t>
                      </a: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3.04</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(3.70)</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-0.03</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FF9900"/>
                          </a:solidFill>
                          <a:effectLst/>
                          <a:latin typeface="Arial" charset="0"/>
                          <a:ea typeface="新細明體" charset="-120"/>
                        </a:rPr>
                        <a:t>TC C</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9.45</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(1.00)</a:t>
                      </a: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8.35</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(8.53)</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1.10</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hlink"/>
                          </a:solidFill>
                          <a:effectLst/>
                          <a:latin typeface="Arial" charset="0"/>
                          <a:ea typeface="新細明體" charset="-120"/>
                        </a:rPr>
                        <a:t>TC D</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24.20</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(8.44)</a:t>
                      </a: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hlink"/>
                          </a:solidFill>
                          <a:effectLst/>
                          <a:latin typeface="Arial" charset="0"/>
                          <a:ea typeface="新細明體" charset="-120"/>
                        </a:rPr>
                        <a:t>25.08</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hlink"/>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hlink"/>
                          </a:solidFill>
                          <a:effectLst/>
                          <a:latin typeface="Arial" charset="0"/>
                          <a:ea typeface="新細明體" charset="-120"/>
                        </a:rPr>
                        <a:t>(23.92)</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hlink"/>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-0.88</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TC E</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11.30</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TW" sz="1800" b="0" i="0" u="none" strike="noStrike" cap="none" normalizeH="0" baseline="0" dirty="0" smtClean="0">
                          <a:ln>
                            <a:noFill/>
                          </a:ln>
                          <a:solidFill>
                            <a:schemeClr val="tx1"/>
                          </a:solidFill>
                          <a:effectLst/>
                          <a:latin typeface="Arial" charset="0"/>
                          <a:ea typeface="新細明體" charset="-120"/>
                        </a:rPr>
                        <a:t>(6.33)</a:t>
                      </a: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10.42</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(10.83)</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0.88</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bl>
          </a:graphicData>
        </a:graphic>
      </p:graphicFrame>
      <p:graphicFrame>
        <p:nvGraphicFramePr>
          <p:cNvPr id="5254" name="Object 134"/>
          <p:cNvGraphicFramePr>
            <a:graphicFrameLocks noChangeAspect="1"/>
          </p:cNvGraphicFramePr>
          <p:nvPr/>
        </p:nvGraphicFramePr>
        <p:xfrm>
          <a:off x="1028402" y="620688"/>
          <a:ext cx="2103438" cy="642937"/>
        </p:xfrm>
        <a:graphic>
          <a:graphicData uri="http://schemas.openxmlformats.org/presentationml/2006/ole">
            <p:oleObj spid="_x0000_s107522" name="方程式" r:id="rId3" imgW="1574640" imgH="482400" progId="Equation.3">
              <p:embed/>
            </p:oleObj>
          </a:graphicData>
        </a:graphic>
      </p:graphicFrame>
      <p:graphicFrame>
        <p:nvGraphicFramePr>
          <p:cNvPr id="5302" name="Group 182"/>
          <p:cNvGraphicFramePr>
            <a:graphicFrameLocks noGrp="1"/>
          </p:cNvGraphicFramePr>
          <p:nvPr/>
        </p:nvGraphicFramePr>
        <p:xfrm>
          <a:off x="249238" y="3741738"/>
          <a:ext cx="7272338" cy="2933700"/>
        </p:xfrm>
        <a:graphic>
          <a:graphicData uri="http://schemas.openxmlformats.org/drawingml/2006/table">
            <a:tbl>
              <a:tblPr/>
              <a:tblGrid>
                <a:gridCol w="720725"/>
                <a:gridCol w="937741"/>
                <a:gridCol w="216024"/>
                <a:gridCol w="720080"/>
                <a:gridCol w="285155"/>
                <a:gridCol w="938981"/>
                <a:gridCol w="216024"/>
                <a:gridCol w="792088"/>
                <a:gridCol w="216024"/>
                <a:gridCol w="1080120"/>
                <a:gridCol w="216024"/>
                <a:gridCol w="792088"/>
                <a:gridCol w="141264"/>
              </a:tblGrid>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1" i="0" u="none" strike="noStrike" cap="none" normalizeH="0" baseline="0" dirty="0" smtClean="0">
                        <a:ln>
                          <a:noFill/>
                        </a:ln>
                        <a:solidFill>
                          <a:schemeClr val="bg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Eddy vorticity tendency</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Balanced dynamics</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E46C0A"/>
                          </a:solidFill>
                          <a:effectLst/>
                          <a:latin typeface="Arial" charset="0"/>
                          <a:ea typeface="新細明體" charset="-120"/>
                        </a:rPr>
                        <a:t>Aggregate by convective vortices</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D2+D3+T2+T3</a:t>
                      </a:r>
                    </a:p>
                  </a:txBody>
                  <a:tcPr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(D2+D3)</a:t>
                      </a:r>
                    </a:p>
                  </a:txBody>
                  <a:tcPr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DD+TD+R     (R)</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solidFill>
                      <a:srgbClr val="DBEEF4"/>
                    </a:solidFill>
                  </a:tcPr>
                </a:tc>
                <a:tc hMerge="1">
                  <a:txBody>
                    <a:bodyPr/>
                    <a:lstStyle/>
                    <a:p>
                      <a:endParaRPr lang="zh-TW" altLang="en-US"/>
                    </a:p>
                  </a:txBody>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charset="-120"/>
                        </a:rPr>
                        <a:t>TC A</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19.76</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(2.53)</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Arial" charset="0"/>
                          <a:ea typeface="新細明體" charset="-120"/>
                        </a:rPr>
                        <a:t>15.35</a:t>
                      </a:r>
                      <a:r>
                        <a:rPr kumimoji="1" lang="en-US" altLang="zh-TW" sz="1800" b="0" i="0" u="none" strike="noStrike" cap="none" normalizeH="0" baseline="0" dirty="0" smtClean="0">
                          <a:ln>
                            <a:noFill/>
                          </a:ln>
                          <a:solidFill>
                            <a:schemeClr val="tx1"/>
                          </a:solidFill>
                          <a:effectLst/>
                          <a:latin typeface="Arial" charset="0"/>
                          <a:ea typeface="新細明體" charset="-120"/>
                        </a:rPr>
                        <a:t>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Arial" charset="0"/>
                          <a:ea typeface="新細明體" charset="-120"/>
                        </a:rPr>
                        <a:t>(11.54)</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1"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4.41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(-1.60)</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FF9900"/>
                          </a:solidFill>
                          <a:effectLst/>
                          <a:latin typeface="Arial" charset="0"/>
                          <a:ea typeface="新細明體" charset="-120"/>
                        </a:rPr>
                        <a:t>TC B</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25.01</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(11.39)</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1.80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(4.55)</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23.21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kern="1200" cap="none" normalizeH="0" baseline="0" dirty="0" smtClean="0">
                          <a:ln>
                            <a:noFill/>
                          </a:ln>
                          <a:solidFill>
                            <a:srgbClr val="FF9900"/>
                          </a:solidFill>
                          <a:effectLst/>
                          <a:latin typeface="Arial" charset="0"/>
                          <a:ea typeface="新細明體" charset="-120"/>
                          <a:cs typeface="+mn-cs"/>
                        </a:rPr>
                        <a:t>(26.26)</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kern="1200" cap="none" normalizeH="0" baseline="0" dirty="0" smtClean="0">
                        <a:ln>
                          <a:noFill/>
                        </a:ln>
                        <a:solidFill>
                          <a:srgbClr val="FF9900"/>
                        </a:solidFill>
                        <a:effectLst/>
                        <a:latin typeface="Arial" charset="0"/>
                        <a:ea typeface="新細明體" charset="-120"/>
                        <a:cs typeface="+mn-cs"/>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FF9900"/>
                          </a:solidFill>
                          <a:effectLst/>
                          <a:latin typeface="Arial" charset="0"/>
                          <a:ea typeface="新細明體" charset="-120"/>
                        </a:rPr>
                        <a:t>TC C</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10.26</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(6.50)</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5.43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(7.14)</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4.83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kern="1200" cap="none" normalizeH="0" baseline="0" dirty="0" smtClean="0">
                          <a:ln>
                            <a:noFill/>
                          </a:ln>
                          <a:solidFill>
                            <a:srgbClr val="FF9900"/>
                          </a:solidFill>
                          <a:effectLst/>
                          <a:latin typeface="Arial" charset="0"/>
                          <a:ea typeface="新細明體" charset="-120"/>
                          <a:cs typeface="+mn-cs"/>
                        </a:rPr>
                        <a:t>(17.45)</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zh-TW" sz="1800" b="0" i="0" u="none" strike="noStrike" kern="1200" cap="none" normalizeH="0" baseline="0" dirty="0" smtClean="0">
                        <a:ln>
                          <a:noFill/>
                        </a:ln>
                        <a:solidFill>
                          <a:srgbClr val="FF9900"/>
                        </a:solidFill>
                        <a:effectLst/>
                        <a:latin typeface="Arial" charset="0"/>
                        <a:ea typeface="新細明體" charset="-120"/>
                        <a:cs typeface="+mn-cs"/>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hlink"/>
                          </a:solidFill>
                          <a:effectLst/>
                          <a:latin typeface="Arial" charset="0"/>
                          <a:ea typeface="新細明體" charset="-120"/>
                        </a:rPr>
                        <a:t>TC D</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-5.94</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(11.90)</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9.83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(7.50)</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-15.78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3333FF"/>
                          </a:solidFill>
                          <a:effectLst/>
                          <a:latin typeface="Arial" charset="0"/>
                          <a:ea typeface="新細明體" charset="-120"/>
                        </a:rPr>
                        <a:t>(-2.05)</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rgbClr val="3333FF"/>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Arial" charset="0"/>
                          <a:ea typeface="新細明體" charset="-120"/>
                        </a:rPr>
                        <a:t>TC E</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3.33</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(4.16)</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5.49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(4.92)</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-2.16 </a:t>
                      </a:r>
                    </a:p>
                  </a:txBody>
                  <a:tcPr marL="9525" marR="9525" marT="9525" marB="0" anchor="ctr" horzOverflow="overflow">
                    <a:lnL w="12700" cap="flat" cmpd="sng" algn="ctr">
                      <a:solidFill>
                        <a:srgbClr val="31859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charset="0"/>
                          <a:ea typeface="新細明體" charset="-120"/>
                        </a:rPr>
                        <a:t>(1.35)</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charset="0"/>
                        <a:ea typeface="新細明體" charset="-120"/>
                      </a:endParaRPr>
                    </a:p>
                  </a:txBody>
                  <a:tcPr marL="9525" marR="9525" marT="9525" marB="0" anchor="ctr" horzOverflow="overflow">
                    <a:lnL w="12700" cap="flat" cmpd="sng" algn="ctr">
                      <a:no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bl>
          </a:graphicData>
        </a:graphic>
      </p:graphicFrame>
      <p:graphicFrame>
        <p:nvGraphicFramePr>
          <p:cNvPr id="5297" name="Object 177"/>
          <p:cNvGraphicFramePr>
            <a:graphicFrameLocks noChangeAspect="1"/>
          </p:cNvGraphicFramePr>
          <p:nvPr/>
        </p:nvGraphicFramePr>
        <p:xfrm>
          <a:off x="1398042" y="4227810"/>
          <a:ext cx="1301750" cy="641350"/>
        </p:xfrm>
        <a:graphic>
          <a:graphicData uri="http://schemas.openxmlformats.org/presentationml/2006/ole">
            <p:oleObj spid="_x0000_s107523" name="方程式" r:id="rId4" imgW="876240" imgH="431640" progId="Equation.3">
              <p:embed/>
            </p:oleObj>
          </a:graphicData>
        </a:graphic>
      </p:graphicFrame>
      <p:graphicFrame>
        <p:nvGraphicFramePr>
          <p:cNvPr id="5298" name="Object 178"/>
          <p:cNvGraphicFramePr>
            <a:graphicFrameLocks noChangeAspect="1"/>
          </p:cNvGraphicFramePr>
          <p:nvPr/>
        </p:nvGraphicFramePr>
        <p:xfrm>
          <a:off x="320675" y="3311525"/>
          <a:ext cx="444500" cy="393700"/>
        </p:xfrm>
        <a:graphic>
          <a:graphicData uri="http://schemas.openxmlformats.org/presentationml/2006/ole">
            <p:oleObj spid="_x0000_s107524" name="方程式" r:id="rId5" imgW="444240" imgH="393480" progId="Equation.3">
              <p:embed/>
            </p:oleObj>
          </a:graphicData>
        </a:graphic>
      </p:graphicFrame>
      <p:sp>
        <p:nvSpPr>
          <p:cNvPr id="5299" name="Text Box 33"/>
          <p:cNvSpPr txBox="1">
            <a:spLocks noChangeArrowheads="1"/>
          </p:cNvSpPr>
          <p:nvPr/>
        </p:nvSpPr>
        <p:spPr bwMode="auto">
          <a:xfrm>
            <a:off x="930275" y="3340100"/>
            <a:ext cx="2709863" cy="304800"/>
          </a:xfrm>
          <a:prstGeom prst="rect">
            <a:avLst/>
          </a:prstGeom>
          <a:noFill/>
          <a:ln w="9525">
            <a:noFill/>
            <a:miter lim="800000"/>
            <a:headEnd/>
            <a:tailEnd/>
          </a:ln>
        </p:spPr>
        <p:txBody>
          <a:bodyPr wrap="none">
            <a:spAutoFit/>
          </a:bodyPr>
          <a:lstStyle/>
          <a:p>
            <a:r>
              <a:rPr kumimoji="0" lang="en-US" altLang="zh-TW" sz="1400" i="1">
                <a:latin typeface="Times New Roman" pitchFamily="18" charset="0"/>
              </a:rPr>
              <a:t>D2+D3+T2+T3         +DD+TD+R</a:t>
            </a:r>
          </a:p>
        </p:txBody>
      </p:sp>
      <p:sp>
        <p:nvSpPr>
          <p:cNvPr id="5300" name="Rectangle 35"/>
          <p:cNvSpPr>
            <a:spLocks noChangeArrowheads="1"/>
          </p:cNvSpPr>
          <p:nvPr/>
        </p:nvSpPr>
        <p:spPr bwMode="auto">
          <a:xfrm>
            <a:off x="930275" y="3314700"/>
            <a:ext cx="1335088" cy="358775"/>
          </a:xfrm>
          <a:prstGeom prst="rect">
            <a:avLst/>
          </a:prstGeom>
          <a:noFill/>
          <a:ln w="9525">
            <a:solidFill>
              <a:schemeClr val="tx1"/>
            </a:solidFill>
            <a:miter lim="800000"/>
            <a:headEnd/>
            <a:tailEnd/>
          </a:ln>
        </p:spPr>
        <p:txBody>
          <a:bodyPr wrap="none" anchor="ctr"/>
          <a:lstStyle/>
          <a:p>
            <a:endParaRPr kumimoji="0" lang="zh-TW" altLang="zh-TW">
              <a:latin typeface="Calibri" pitchFamily="34" charset="0"/>
            </a:endParaRPr>
          </a:p>
        </p:txBody>
      </p:sp>
      <p:sp>
        <p:nvSpPr>
          <p:cNvPr id="5301" name="Rectangle 36"/>
          <p:cNvSpPr>
            <a:spLocks noChangeArrowheads="1"/>
          </p:cNvSpPr>
          <p:nvPr/>
        </p:nvSpPr>
        <p:spPr bwMode="auto">
          <a:xfrm>
            <a:off x="2554288" y="3314700"/>
            <a:ext cx="1079500" cy="358775"/>
          </a:xfrm>
          <a:prstGeom prst="rect">
            <a:avLst/>
          </a:prstGeom>
          <a:noFill/>
          <a:ln w="9525">
            <a:solidFill>
              <a:schemeClr val="tx1"/>
            </a:solidFill>
            <a:miter lim="800000"/>
            <a:headEnd/>
            <a:tailEnd/>
          </a:ln>
        </p:spPr>
        <p:txBody>
          <a:bodyPr wrap="none" anchor="ctr"/>
          <a:lstStyle/>
          <a:p>
            <a:endParaRPr kumimoji="0" lang="zh-TW" altLang="zh-TW">
              <a:latin typeface="Calibri" pitchFamily="34" charset="0"/>
            </a:endParaRPr>
          </a:p>
        </p:txBody>
      </p:sp>
      <p:graphicFrame>
        <p:nvGraphicFramePr>
          <p:cNvPr id="5360" name="Group 240"/>
          <p:cNvGraphicFramePr>
            <a:graphicFrameLocks noGrp="1"/>
          </p:cNvGraphicFramePr>
          <p:nvPr/>
        </p:nvGraphicFramePr>
        <p:xfrm>
          <a:off x="7885113" y="1268413"/>
          <a:ext cx="1079500" cy="4338640"/>
        </p:xfrm>
        <a:graphic>
          <a:graphicData uri="http://schemas.openxmlformats.org/drawingml/2006/table">
            <a:tbl>
              <a:tblPr/>
              <a:tblGrid>
                <a:gridCol w="1079500"/>
              </a:tblGrid>
              <a:tr h="8677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dirty="0" smtClean="0">
                          <a:ln>
                            <a:noFill/>
                          </a:ln>
                          <a:solidFill>
                            <a:schemeClr val="tx1"/>
                          </a:solidFill>
                          <a:effectLst/>
                          <a:latin typeface="Arial" charset="0"/>
                          <a:ea typeface="新細明體" charset="-120"/>
                        </a:rPr>
                        <a:t>TC A</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dirty="0" smtClean="0">
                          <a:ln>
                            <a:noFill/>
                          </a:ln>
                          <a:solidFill>
                            <a:schemeClr val="tx1"/>
                          </a:solidFill>
                          <a:effectLst/>
                          <a:latin typeface="Arial" charset="0"/>
                          <a:ea typeface="新細明體" charset="-120"/>
                        </a:rPr>
                        <a:t>Balanced </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8677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rgbClr val="FF9900"/>
                          </a:solidFill>
                          <a:effectLst/>
                          <a:latin typeface="Arial" charset="0"/>
                          <a:ea typeface="新細明體" charset="-120"/>
                        </a:rPr>
                        <a:t>TC B</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rgbClr val="FF9900"/>
                          </a:solidFill>
                          <a:effectLst/>
                          <a:latin typeface="Arial" charset="0"/>
                          <a:ea typeface="新細明體" charset="-120"/>
                        </a:rPr>
                        <a:t>Agg</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8677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rgbClr val="FF9900"/>
                          </a:solidFill>
                          <a:effectLst/>
                          <a:latin typeface="Arial" charset="0"/>
                          <a:ea typeface="新細明體" charset="-120"/>
                        </a:rPr>
                        <a:t>TC C</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rgbClr val="FF9900"/>
                          </a:solidFill>
                          <a:effectLst/>
                          <a:latin typeface="Arial" charset="0"/>
                          <a:ea typeface="新細明體" charset="-120"/>
                        </a:rPr>
                        <a:t>Agg</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8677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hlink"/>
                          </a:solidFill>
                          <a:effectLst/>
                          <a:latin typeface="Arial" charset="0"/>
                          <a:ea typeface="新細明體" charset="-120"/>
                        </a:rPr>
                        <a:t>TC D</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hlink"/>
                          </a:solidFill>
                          <a:effectLst/>
                          <a:latin typeface="Arial" charset="0"/>
                          <a:ea typeface="新細明體" charset="-120"/>
                        </a:rPr>
                        <a:t>Wave</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r h="8677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dirty="0" smtClean="0">
                          <a:ln>
                            <a:noFill/>
                          </a:ln>
                          <a:solidFill>
                            <a:schemeClr val="tx1"/>
                          </a:solidFill>
                          <a:effectLst/>
                          <a:latin typeface="Arial" charset="0"/>
                          <a:ea typeface="新細明體" charset="-120"/>
                        </a:rPr>
                        <a:t>TC E</a:t>
                      </a:r>
                    </a:p>
                  </a:txBody>
                  <a:tcPr anchor="ctr" horzOverflow="overflow">
                    <a:lnL w="12700" cap="flat" cmpd="sng" algn="ctr">
                      <a:solidFill>
                        <a:srgbClr val="31859C"/>
                      </a:solidFill>
                      <a:prstDash val="solid"/>
                      <a:round/>
                      <a:headEnd type="none" w="med" len="med"/>
                      <a:tailEnd type="none" w="med" len="med"/>
                    </a:lnL>
                    <a:lnR w="12700" cap="flat" cmpd="sng" algn="ctr">
                      <a:solidFill>
                        <a:srgbClr val="31859C"/>
                      </a:solidFill>
                      <a:prstDash val="solid"/>
                      <a:round/>
                      <a:headEnd type="none" w="med" len="med"/>
                      <a:tailEnd type="none" w="med" len="med"/>
                    </a:lnR>
                    <a:lnT w="12700" cap="flat" cmpd="sng" algn="ctr">
                      <a:solidFill>
                        <a:srgbClr val="31859C"/>
                      </a:solidFill>
                      <a:prstDash val="solid"/>
                      <a:round/>
                      <a:headEnd type="none" w="med" len="med"/>
                      <a:tailEnd type="none" w="med" len="med"/>
                    </a:lnT>
                    <a:lnB w="12700" cap="flat" cmpd="sng" algn="ctr">
                      <a:solidFill>
                        <a:srgbClr val="31859C"/>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1115616" y="1484784"/>
            <a:ext cx="2088232" cy="369332"/>
          </a:xfrm>
          <a:prstGeom prst="rect">
            <a:avLst/>
          </a:prstGeom>
          <a:noFill/>
        </p:spPr>
        <p:txBody>
          <a:bodyPr wrap="square" rtlCol="0">
            <a:spAutoFit/>
          </a:bodyPr>
          <a:lstStyle/>
          <a:p>
            <a:r>
              <a:rPr lang="en-US" altLang="zh-TW" dirty="0" smtClean="0"/>
              <a:t>Next:</a:t>
            </a:r>
            <a:endParaRPr lang="zh-TW" altLang="en-US" dirty="0"/>
          </a:p>
        </p:txBody>
      </p:sp>
      <p:sp>
        <p:nvSpPr>
          <p:cNvPr id="6" name="文字方塊 5"/>
          <p:cNvSpPr txBox="1"/>
          <p:nvPr/>
        </p:nvSpPr>
        <p:spPr>
          <a:xfrm>
            <a:off x="1475656" y="2204864"/>
            <a:ext cx="6408712" cy="1754326"/>
          </a:xfrm>
          <a:prstGeom prst="rect">
            <a:avLst/>
          </a:prstGeom>
          <a:noFill/>
        </p:spPr>
        <p:txBody>
          <a:bodyPr wrap="square" rtlCol="0">
            <a:spAutoFit/>
          </a:bodyPr>
          <a:lstStyle/>
          <a:p>
            <a:pPr marL="342900" indent="-342900">
              <a:buAutoNum type="arabicPeriod"/>
            </a:pPr>
            <a:r>
              <a:rPr lang="en-US" altLang="zh-TW" dirty="0" smtClean="0"/>
              <a:t>Explain the contributions of each term in </a:t>
            </a:r>
            <a:r>
              <a:rPr lang="en-US" altLang="zh-TW" dirty="0" err="1" smtClean="0"/>
              <a:t>vorticity</a:t>
            </a:r>
            <a:r>
              <a:rPr lang="en-US" altLang="zh-TW" dirty="0" smtClean="0"/>
              <a:t> budget for  each TC formation,</a:t>
            </a:r>
          </a:p>
          <a:p>
            <a:pPr marL="342900" indent="-342900">
              <a:buAutoNum type="arabicPeriod"/>
            </a:pPr>
            <a:r>
              <a:rPr lang="en-US" altLang="zh-TW" dirty="0" smtClean="0"/>
              <a:t>Describe the behavior of waves when wave dynamic or balance dynamic is important,</a:t>
            </a:r>
          </a:p>
          <a:p>
            <a:pPr marL="342900" indent="-342900">
              <a:buAutoNum type="arabicPeriod"/>
            </a:pPr>
            <a:r>
              <a:rPr lang="en-US" altLang="zh-TW" dirty="0" smtClean="0"/>
              <a:t>Compare the results of </a:t>
            </a:r>
            <a:r>
              <a:rPr lang="en-US" altLang="zh-TW" dirty="0" err="1" smtClean="0"/>
              <a:t>vorticity</a:t>
            </a:r>
            <a:r>
              <a:rPr lang="en-US" altLang="zh-TW" dirty="0" smtClean="0"/>
              <a:t> budget with our past observation analysis.</a:t>
            </a:r>
            <a:endParaRPr lang="zh-TW" altLang="en-US"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11740</TotalTime>
  <Words>666</Words>
  <Application>Microsoft Office PowerPoint</Application>
  <PresentationFormat>如螢幕大小 (4:3)</PresentationFormat>
  <Paragraphs>237</Paragraphs>
  <Slides>10</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10</vt:i4>
      </vt:variant>
    </vt:vector>
  </HeadingPairs>
  <TitlesOfParts>
    <vt:vector size="12" baseType="lpstr">
      <vt:lpstr>Office 佈景主題</vt:lpstr>
      <vt:lpstr>方程式</vt:lpstr>
      <vt:lpstr>投影片 1</vt:lpstr>
      <vt:lpstr>投影片 2</vt:lpstr>
      <vt:lpstr>投影片 3</vt:lpstr>
      <vt:lpstr>投影片 4</vt:lpstr>
      <vt:lpstr>投影片 5</vt:lpstr>
      <vt:lpstr>投影片 6</vt:lpstr>
      <vt:lpstr>投影片 7</vt:lpstr>
      <vt:lpstr>Wave Dynamics</vt:lpstr>
      <vt:lpstr>投影片 9</vt:lpstr>
      <vt:lpstr>投影片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clin</dc:creator>
  <cp:lastModifiedBy>clin</cp:lastModifiedBy>
  <cp:revision>911</cp:revision>
  <dcterms:created xsi:type="dcterms:W3CDTF">2010-10-11T05:50:09Z</dcterms:created>
  <dcterms:modified xsi:type="dcterms:W3CDTF">2010-11-12T05:56:23Z</dcterms:modified>
</cp:coreProperties>
</file>