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8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4C6F52E-ACA2-4667-911C-A9F39D1DBCEF}">
          <p14:sldIdLst>
            <p14:sldId id="256"/>
            <p14:sldId id="257"/>
            <p14:sldId id="287"/>
            <p14:sldId id="258"/>
            <p14:sldId id="259"/>
            <p14:sldId id="260"/>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55E07-82D1-4317-8008-A8BCF9EA8960}" type="datetimeFigureOut">
              <a:rPr lang="zh-TW" altLang="en-US" smtClean="0"/>
              <a:t>2010/11/5</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A47E3-1D36-4B32-9F22-AED135E0B272}" type="slidenum">
              <a:rPr lang="zh-TW" altLang="en-US" smtClean="0"/>
              <a:t>‹#›</a:t>
            </a:fld>
            <a:endParaRPr lang="zh-TW" altLang="en-US"/>
          </a:p>
        </p:txBody>
      </p:sp>
    </p:spTree>
    <p:extLst>
      <p:ext uri="{BB962C8B-B14F-4D97-AF65-F5344CB8AC3E}">
        <p14:creationId xmlns:p14="http://schemas.microsoft.com/office/powerpoint/2010/main" val="378568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EEA47E3-1D36-4B32-9F22-AED135E0B272}" type="slidenum">
              <a:rPr lang="zh-TW" altLang="en-US" smtClean="0"/>
              <a:t>27</a:t>
            </a:fld>
            <a:endParaRPr lang="zh-TW" altLang="en-US"/>
          </a:p>
        </p:txBody>
      </p:sp>
    </p:spTree>
    <p:extLst>
      <p:ext uri="{BB962C8B-B14F-4D97-AF65-F5344CB8AC3E}">
        <p14:creationId xmlns:p14="http://schemas.microsoft.com/office/powerpoint/2010/main" val="364276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AD1E15-12AD-4D8A-9606-52B548AEE521}" type="slidenum">
              <a:rPr lang="zh-TW" altLang="en-US" smtClean="0"/>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1AD1E15-12AD-4D8A-9606-52B548AEE521}" type="slidenum">
              <a:rPr lang="zh-TW" altLang="en-US" smtClean="0"/>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B1AD1E15-12AD-4D8A-9606-52B548AEE521}" type="slidenum">
              <a:rPr lang="zh-TW" altLang="en-US" smtClean="0"/>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B1AD1E15-12AD-4D8A-9606-52B548AEE521}" type="slidenum">
              <a:rPr lang="zh-TW" altLang="en-US" smtClean="0"/>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AD1E15-12AD-4D8A-9606-52B548AEE521}" type="slidenum">
              <a:rPr lang="zh-TW" altLang="en-US" smtClean="0"/>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733DDE32-DD13-4631-95F0-7FD08AACB511}" type="datetimeFigureOut">
              <a:rPr lang="zh-TW" altLang="en-US" smtClean="0"/>
              <a:t>2010/11/5</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1AD1E15-12AD-4D8A-9606-52B548AEE521}" type="slidenum">
              <a:rPr lang="zh-TW" altLang="en-US" smtClean="0"/>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B1AD1E15-12AD-4D8A-9606-52B548AEE521}" type="slidenum">
              <a:rPr lang="zh-TW" altLang="en-US" smtClean="0"/>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B1AD1E15-12AD-4D8A-9606-52B548AEE521}"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1AD1E15-12AD-4D8A-9606-52B548AEE521}"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AD1E15-12AD-4D8A-9606-52B548AEE521}" type="slidenum">
              <a:rPr lang="zh-TW" altLang="en-US" smtClean="0"/>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733DDE32-DD13-4631-95F0-7FD08AACB511}" type="datetimeFigureOut">
              <a:rPr lang="zh-TW" altLang="en-US" smtClean="0"/>
              <a:t>2010/11/5</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B1AD1E15-12AD-4D8A-9606-52B548AEE521}" type="slidenum">
              <a:rPr lang="zh-TW" altLang="en-US" smtClean="0"/>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733DDE32-DD13-4631-95F0-7FD08AACB511}" type="datetimeFigureOut">
              <a:rPr lang="zh-TW" altLang="en-US" smtClean="0"/>
              <a:t>2010/11/5</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33DDE32-DD13-4631-95F0-7FD08AACB511}" type="datetimeFigureOut">
              <a:rPr lang="zh-TW" altLang="en-US" smtClean="0"/>
              <a:t>2010/11/5</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AD1E15-12AD-4D8A-9606-52B548AEE521}" type="slidenum">
              <a:rPr lang="zh-TW" altLang="en-US" smtClean="0"/>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rmAutofit/>
          </a:bodyPr>
          <a:lstStyle/>
          <a:p>
            <a:pPr algn="l"/>
            <a:r>
              <a:rPr lang="zh-TW" altLang="en-US" sz="2400" dirty="0">
                <a:effectLst>
                  <a:outerShdw blurRad="38100" dist="38100" dir="2700000" algn="tl">
                    <a:srgbClr val="000000">
                      <a:alpha val="43137"/>
                    </a:srgbClr>
                  </a:outerShdw>
                </a:effectLst>
                <a:latin typeface="+mj-ea"/>
                <a:ea typeface="+mj-ea"/>
              </a:rPr>
              <a:t>講</a:t>
            </a:r>
            <a:r>
              <a:rPr lang="zh-TW" altLang="en-US" sz="2400" dirty="0" smtClean="0">
                <a:effectLst>
                  <a:outerShdw blurRad="38100" dist="38100" dir="2700000" algn="tl">
                    <a:srgbClr val="000000">
                      <a:alpha val="43137"/>
                    </a:srgbClr>
                  </a:outerShdw>
                </a:effectLst>
                <a:latin typeface="+mj-ea"/>
                <a:ea typeface="+mj-ea"/>
              </a:rPr>
              <a:t>員</a:t>
            </a:r>
            <a:r>
              <a:rPr lang="en-US" altLang="zh-TW" sz="2400" dirty="0" smtClean="0">
                <a:effectLst>
                  <a:outerShdw blurRad="38100" dist="38100" dir="2700000" algn="tl">
                    <a:srgbClr val="000000">
                      <a:alpha val="43137"/>
                    </a:srgbClr>
                  </a:outerShdw>
                </a:effectLst>
                <a:latin typeface="+mj-ea"/>
                <a:ea typeface="+mj-ea"/>
              </a:rPr>
              <a:t>:</a:t>
            </a:r>
            <a:r>
              <a:rPr lang="zh-TW" altLang="en-US" sz="2400" dirty="0" smtClean="0">
                <a:effectLst>
                  <a:outerShdw blurRad="38100" dist="38100" dir="2700000" algn="tl">
                    <a:srgbClr val="000000">
                      <a:alpha val="43137"/>
                    </a:srgbClr>
                  </a:outerShdw>
                </a:effectLst>
                <a:latin typeface="+mj-ea"/>
                <a:ea typeface="+mj-ea"/>
              </a:rPr>
              <a:t> 周俊宇</a:t>
            </a:r>
            <a:endParaRPr lang="en-US" altLang="zh-TW" sz="2400" dirty="0" smtClean="0">
              <a:effectLst>
                <a:outerShdw blurRad="38100" dist="38100" dir="2700000" algn="tl">
                  <a:srgbClr val="000000">
                    <a:alpha val="43137"/>
                  </a:srgbClr>
                </a:outerShdw>
              </a:effectLst>
              <a:latin typeface="+mj-ea"/>
              <a:ea typeface="+mj-ea"/>
            </a:endParaRPr>
          </a:p>
          <a:p>
            <a:pPr algn="l"/>
            <a:r>
              <a:rPr lang="zh-TW" altLang="en-US" sz="2400" dirty="0">
                <a:effectLst>
                  <a:outerShdw blurRad="38100" dist="38100" dir="2700000" algn="tl">
                    <a:srgbClr val="000000">
                      <a:alpha val="43137"/>
                    </a:srgbClr>
                  </a:outerShdw>
                </a:effectLst>
                <a:latin typeface="+mj-ea"/>
                <a:ea typeface="+mj-ea"/>
              </a:rPr>
              <a:t>指導</a:t>
            </a:r>
            <a:r>
              <a:rPr lang="zh-TW" altLang="en-US" sz="2400" dirty="0" smtClean="0">
                <a:effectLst>
                  <a:outerShdw blurRad="38100" dist="38100" dir="2700000" algn="tl">
                    <a:srgbClr val="000000">
                      <a:alpha val="43137"/>
                    </a:srgbClr>
                  </a:outerShdw>
                </a:effectLst>
                <a:latin typeface="+mj-ea"/>
                <a:ea typeface="+mj-ea"/>
              </a:rPr>
              <a:t>教授</a:t>
            </a:r>
            <a:r>
              <a:rPr lang="en-US" altLang="zh-TW" sz="2400" dirty="0" smtClean="0">
                <a:effectLst>
                  <a:outerShdw blurRad="38100" dist="38100" dir="2700000" algn="tl">
                    <a:srgbClr val="000000">
                      <a:alpha val="43137"/>
                    </a:srgbClr>
                  </a:outerShdw>
                </a:effectLst>
                <a:latin typeface="+mj-ea"/>
                <a:ea typeface="+mj-ea"/>
              </a:rPr>
              <a:t>:</a:t>
            </a:r>
            <a:r>
              <a:rPr lang="zh-TW" altLang="en-US" sz="2400" dirty="0" smtClean="0">
                <a:effectLst>
                  <a:outerShdw blurRad="38100" dist="38100" dir="2700000" algn="tl">
                    <a:srgbClr val="000000">
                      <a:alpha val="43137"/>
                    </a:srgbClr>
                  </a:outerShdw>
                </a:effectLst>
                <a:latin typeface="+mj-ea"/>
                <a:ea typeface="+mj-ea"/>
              </a:rPr>
              <a:t> 楊明仁老師</a:t>
            </a:r>
            <a:endParaRPr lang="zh-TW" altLang="en-US" sz="2400" dirty="0">
              <a:effectLst>
                <a:outerShdw blurRad="38100" dist="38100" dir="2700000" algn="tl">
                  <a:srgbClr val="000000">
                    <a:alpha val="43137"/>
                  </a:srgbClr>
                </a:outerShdw>
              </a:effectLst>
              <a:latin typeface="+mj-ea"/>
              <a:ea typeface="+mj-ea"/>
            </a:endParaRPr>
          </a:p>
        </p:txBody>
      </p:sp>
      <p:sp>
        <p:nvSpPr>
          <p:cNvPr id="2" name="標題 1"/>
          <p:cNvSpPr>
            <a:spLocks noGrp="1"/>
          </p:cNvSpPr>
          <p:nvPr>
            <p:ph type="ctrTitle"/>
          </p:nvPr>
        </p:nvSpPr>
        <p:spPr/>
        <p:txBody>
          <a:bodyPr>
            <a:noAutofit/>
          </a:bodyPr>
          <a:lstStyle/>
          <a:p>
            <a:r>
              <a:rPr lang="zh-TW" altLang="en-US" sz="4400" b="1" dirty="0">
                <a:solidFill>
                  <a:srgbClr val="0070C0"/>
                </a:solidFill>
                <a:effectLst>
                  <a:outerShdw blurRad="38100" dist="38100" dir="2700000" algn="tl">
                    <a:srgbClr val="000000">
                      <a:alpha val="43137"/>
                    </a:srgbClr>
                  </a:outerShdw>
                </a:effectLst>
                <a:latin typeface="+mj-ea"/>
              </a:rPr>
              <a:t>颱風</a:t>
            </a:r>
            <a:r>
              <a:rPr lang="en-US" altLang="zh-TW" sz="4400" b="1" dirty="0" err="1">
                <a:solidFill>
                  <a:srgbClr val="0070C0"/>
                </a:solidFill>
                <a:effectLst>
                  <a:outerShdw blurRad="38100" dist="38100" dir="2700000" algn="tl">
                    <a:srgbClr val="000000">
                      <a:alpha val="43137"/>
                    </a:srgbClr>
                  </a:outerShdw>
                </a:effectLst>
                <a:latin typeface="+mj-ea"/>
              </a:rPr>
              <a:t>Babs</a:t>
            </a:r>
            <a:r>
              <a:rPr lang="zh-TW" altLang="en-US" sz="4400" b="1" dirty="0">
                <a:solidFill>
                  <a:srgbClr val="0070C0"/>
                </a:solidFill>
                <a:effectLst>
                  <a:outerShdw blurRad="38100" dist="38100" dir="2700000" algn="tl">
                    <a:srgbClr val="000000">
                      <a:alpha val="43137"/>
                    </a:srgbClr>
                  </a:outerShdw>
                </a:effectLst>
                <a:latin typeface="+mj-ea"/>
              </a:rPr>
              <a:t>與東北季風交互作用的降雨之數值</a:t>
            </a:r>
            <a:r>
              <a:rPr lang="zh-TW" altLang="en-US" sz="4400" b="1" dirty="0" smtClean="0">
                <a:solidFill>
                  <a:srgbClr val="0070C0"/>
                </a:solidFill>
                <a:effectLst>
                  <a:outerShdw blurRad="38100" dist="38100" dir="2700000" algn="tl">
                    <a:srgbClr val="000000">
                      <a:alpha val="43137"/>
                    </a:srgbClr>
                  </a:outerShdw>
                </a:effectLst>
                <a:latin typeface="+mj-ea"/>
              </a:rPr>
              <a:t>模擬</a:t>
            </a:r>
            <a:endParaRPr lang="zh-TW" altLang="en-US" sz="4400" dirty="0">
              <a:latin typeface="+mj-ea"/>
            </a:endParaRPr>
          </a:p>
        </p:txBody>
      </p:sp>
      <p:sp>
        <p:nvSpPr>
          <p:cNvPr id="4" name="文字方塊 3"/>
          <p:cNvSpPr txBox="1"/>
          <p:nvPr/>
        </p:nvSpPr>
        <p:spPr>
          <a:xfrm>
            <a:off x="539552" y="4869160"/>
            <a:ext cx="8136904" cy="1200329"/>
          </a:xfrm>
          <a:prstGeom prst="rect">
            <a:avLst/>
          </a:prstGeom>
          <a:noFill/>
        </p:spPr>
        <p:txBody>
          <a:bodyPr wrap="square" rtlCol="0">
            <a:spAutoFit/>
          </a:bodyPr>
          <a:lstStyle/>
          <a:p>
            <a:r>
              <a:rPr lang="en-US" altLang="zh-TW" b="1" dirty="0" smtClean="0">
                <a:solidFill>
                  <a:schemeClr val="accent1">
                    <a:lumMod val="75000"/>
                  </a:schemeClr>
                </a:solidFill>
                <a:latin typeface="+mj-lt"/>
              </a:rPr>
              <a:t>Reference : </a:t>
            </a:r>
            <a:r>
              <a:rPr lang="en-US" altLang="zh-TW" b="1" dirty="0" smtClean="0">
                <a:solidFill>
                  <a:schemeClr val="tx2">
                    <a:lumMod val="75000"/>
                  </a:schemeClr>
                </a:solidFill>
                <a:latin typeface="+mj-lt"/>
              </a:rPr>
              <a:t>Wu</a:t>
            </a:r>
            <a:r>
              <a:rPr lang="en-US" altLang="zh-TW" b="1" dirty="0">
                <a:solidFill>
                  <a:schemeClr val="tx2">
                    <a:lumMod val="75000"/>
                  </a:schemeClr>
                </a:solidFill>
                <a:latin typeface="+mj-lt"/>
              </a:rPr>
              <a:t>, C.-C., K. K.-W. Cheng, and Y.-Y. Lo, 2009: Numerical study of the rainfall event due to the interaction of Typhoon </a:t>
            </a:r>
            <a:r>
              <a:rPr lang="en-US" altLang="zh-TW" b="1" dirty="0" err="1">
                <a:solidFill>
                  <a:schemeClr val="tx2">
                    <a:lumMod val="75000"/>
                  </a:schemeClr>
                </a:solidFill>
                <a:latin typeface="+mj-lt"/>
              </a:rPr>
              <a:t>Babs</a:t>
            </a:r>
            <a:r>
              <a:rPr lang="en-US" altLang="zh-TW" b="1" dirty="0">
                <a:solidFill>
                  <a:schemeClr val="tx2">
                    <a:lumMod val="75000"/>
                  </a:schemeClr>
                </a:solidFill>
                <a:latin typeface="+mj-lt"/>
              </a:rPr>
              <a:t> (1998) and the northeasterly monsoon. </a:t>
            </a:r>
            <a:r>
              <a:rPr lang="en-US" altLang="zh-TW" b="1" i="1" dirty="0">
                <a:solidFill>
                  <a:schemeClr val="tx2">
                    <a:lumMod val="75000"/>
                  </a:schemeClr>
                </a:solidFill>
                <a:latin typeface="+mj-lt"/>
              </a:rPr>
              <a:t>Mon. </a:t>
            </a:r>
            <a:r>
              <a:rPr lang="en-US" altLang="zh-TW" b="1" i="1" dirty="0" err="1">
                <a:solidFill>
                  <a:schemeClr val="tx2">
                    <a:lumMod val="75000"/>
                  </a:schemeClr>
                </a:solidFill>
                <a:latin typeface="+mj-lt"/>
              </a:rPr>
              <a:t>Wea</a:t>
            </a:r>
            <a:r>
              <a:rPr lang="en-US" altLang="zh-TW" b="1" i="1" dirty="0">
                <a:solidFill>
                  <a:schemeClr val="tx2">
                    <a:lumMod val="75000"/>
                  </a:schemeClr>
                </a:solidFill>
                <a:latin typeface="+mj-lt"/>
              </a:rPr>
              <a:t>. Rev.</a:t>
            </a:r>
            <a:r>
              <a:rPr lang="en-US" altLang="zh-TW" b="1" dirty="0">
                <a:solidFill>
                  <a:schemeClr val="tx2">
                    <a:lumMod val="75000"/>
                  </a:schemeClr>
                </a:solidFill>
                <a:latin typeface="+mj-lt"/>
              </a:rPr>
              <a:t>, 137, 2049–2064.</a:t>
            </a:r>
            <a:endParaRPr lang="zh-TW" altLang="en-US" b="1" dirty="0">
              <a:solidFill>
                <a:schemeClr val="tx2">
                  <a:lumMod val="75000"/>
                </a:schemeClr>
              </a:solidFill>
              <a:latin typeface="+mj-lt"/>
            </a:endParaRPr>
          </a:p>
        </p:txBody>
      </p:sp>
    </p:spTree>
    <p:extLst>
      <p:ext uri="{BB962C8B-B14F-4D97-AF65-F5344CB8AC3E}">
        <p14:creationId xmlns:p14="http://schemas.microsoft.com/office/powerpoint/2010/main" val="1021999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實驗設計</a:t>
            </a:r>
            <a:endParaRPr lang="zh-TW" altLang="en-US" dirty="0"/>
          </a:p>
        </p:txBody>
      </p:sp>
      <p:sp>
        <p:nvSpPr>
          <p:cNvPr id="3" name="內容版面配置區 2"/>
          <p:cNvSpPr>
            <a:spLocks noGrp="1"/>
          </p:cNvSpPr>
          <p:nvPr>
            <p:ph sz="quarter" idx="1"/>
          </p:nvPr>
        </p:nvSpPr>
        <p:spPr/>
        <p:txBody>
          <a:bodyPr>
            <a:normAutofit/>
          </a:bodyPr>
          <a:lstStyle/>
          <a:p>
            <a:r>
              <a:rPr lang="zh-TW" altLang="en-US" b="1" dirty="0" smtClean="0">
                <a:solidFill>
                  <a:schemeClr val="tx2">
                    <a:lumMod val="75000"/>
                  </a:schemeClr>
                </a:solidFill>
                <a:latin typeface="+mj-ea"/>
                <a:ea typeface="+mj-ea"/>
              </a:rPr>
              <a:t>對照實驗模式</a:t>
            </a:r>
            <a:r>
              <a:rPr lang="en-US" altLang="zh-TW" b="1" dirty="0" smtClean="0">
                <a:solidFill>
                  <a:schemeClr val="accent1">
                    <a:lumMod val="50000"/>
                  </a:schemeClr>
                </a:solidFill>
                <a:latin typeface="+mj-ea"/>
                <a:ea typeface="+mj-ea"/>
              </a:rPr>
              <a:t>(</a:t>
            </a:r>
            <a:r>
              <a:rPr lang="en-US" altLang="zh-TW" b="1" dirty="0" err="1">
                <a:solidFill>
                  <a:schemeClr val="accent1">
                    <a:lumMod val="50000"/>
                  </a:schemeClr>
                </a:solidFill>
                <a:latin typeface="+mj-ea"/>
                <a:ea typeface="+mj-ea"/>
              </a:rPr>
              <a:t>Kain</a:t>
            </a:r>
            <a:r>
              <a:rPr lang="en-US" altLang="zh-TW" b="1" dirty="0">
                <a:solidFill>
                  <a:schemeClr val="accent1">
                    <a:lumMod val="50000"/>
                  </a:schemeClr>
                </a:solidFill>
                <a:latin typeface="+mj-ea"/>
                <a:ea typeface="+mj-ea"/>
              </a:rPr>
              <a:t> and Fritsch 1993</a:t>
            </a:r>
            <a:r>
              <a:rPr lang="en-US" altLang="zh-TW" b="1" dirty="0" smtClean="0">
                <a:solidFill>
                  <a:schemeClr val="accent1">
                    <a:lumMod val="50000"/>
                  </a:schemeClr>
                </a:solidFill>
                <a:latin typeface="+mj-ea"/>
                <a:ea typeface="+mj-ea"/>
              </a:rPr>
              <a:t>)</a:t>
            </a:r>
          </a:p>
          <a:p>
            <a:r>
              <a:rPr lang="zh-TW" altLang="en-US" b="1" dirty="0">
                <a:solidFill>
                  <a:schemeClr val="tx2">
                    <a:lumMod val="75000"/>
                  </a:schemeClr>
                </a:solidFill>
                <a:latin typeface="+mj-ea"/>
                <a:ea typeface="+mj-ea"/>
              </a:rPr>
              <a:t>積雲參數</a:t>
            </a:r>
            <a:r>
              <a:rPr lang="zh-TW" altLang="en-US" b="1" dirty="0" smtClean="0">
                <a:solidFill>
                  <a:schemeClr val="tx2">
                    <a:lumMod val="75000"/>
                  </a:schemeClr>
                </a:solidFill>
                <a:latin typeface="+mj-ea"/>
                <a:ea typeface="+mj-ea"/>
              </a:rPr>
              <a:t>化 </a:t>
            </a:r>
            <a:r>
              <a:rPr lang="en-US" altLang="zh-TW" b="1" dirty="0">
                <a:solidFill>
                  <a:schemeClr val="accent1">
                    <a:lumMod val="50000"/>
                  </a:schemeClr>
                </a:solidFill>
                <a:latin typeface="+mj-ea"/>
                <a:ea typeface="+mj-ea"/>
              </a:rPr>
              <a:t>(Betts and Miller 1986</a:t>
            </a:r>
            <a:r>
              <a:rPr lang="en-US" altLang="zh-TW" b="1" dirty="0" smtClean="0">
                <a:solidFill>
                  <a:schemeClr val="accent1">
                    <a:lumMod val="50000"/>
                  </a:schemeClr>
                </a:solidFill>
                <a:latin typeface="+mj-ea"/>
                <a:ea typeface="+mj-ea"/>
              </a:rPr>
              <a:t>)&amp;</a:t>
            </a:r>
            <a:r>
              <a:rPr lang="en-US" altLang="zh-TW" b="1" dirty="0">
                <a:solidFill>
                  <a:schemeClr val="accent1">
                    <a:lumMod val="50000"/>
                  </a:schemeClr>
                </a:solidFill>
                <a:latin typeface="+mj-ea"/>
                <a:ea typeface="+mj-ea"/>
              </a:rPr>
              <a:t>(</a:t>
            </a:r>
            <a:r>
              <a:rPr lang="en-US" altLang="zh-TW" b="1" dirty="0" err="1">
                <a:solidFill>
                  <a:schemeClr val="accent1">
                    <a:lumMod val="50000"/>
                  </a:schemeClr>
                </a:solidFill>
                <a:latin typeface="+mj-ea"/>
                <a:ea typeface="+mj-ea"/>
              </a:rPr>
              <a:t>Kuo</a:t>
            </a:r>
            <a:r>
              <a:rPr lang="en-US" altLang="zh-TW" b="1" dirty="0">
                <a:solidFill>
                  <a:schemeClr val="accent1">
                    <a:lumMod val="50000"/>
                  </a:schemeClr>
                </a:solidFill>
                <a:latin typeface="+mj-ea"/>
                <a:ea typeface="+mj-ea"/>
              </a:rPr>
              <a:t> 1974; </a:t>
            </a:r>
            <a:r>
              <a:rPr lang="en-US" altLang="zh-TW" b="1" dirty="0" err="1">
                <a:solidFill>
                  <a:schemeClr val="accent1">
                    <a:lumMod val="50000"/>
                  </a:schemeClr>
                </a:solidFill>
                <a:latin typeface="+mj-ea"/>
                <a:ea typeface="+mj-ea"/>
              </a:rPr>
              <a:t>Anthes</a:t>
            </a:r>
            <a:r>
              <a:rPr lang="en-US" altLang="zh-TW" b="1" dirty="0">
                <a:solidFill>
                  <a:schemeClr val="accent1">
                    <a:lumMod val="50000"/>
                  </a:schemeClr>
                </a:solidFill>
                <a:latin typeface="+mj-ea"/>
                <a:ea typeface="+mj-ea"/>
              </a:rPr>
              <a:t> 1977</a:t>
            </a:r>
            <a:r>
              <a:rPr lang="en-US" altLang="zh-TW" b="1" dirty="0" smtClean="0">
                <a:solidFill>
                  <a:schemeClr val="accent1">
                    <a:lumMod val="50000"/>
                  </a:schemeClr>
                </a:solidFill>
                <a:latin typeface="+mj-ea"/>
                <a:ea typeface="+mj-ea"/>
              </a:rPr>
              <a:t>)</a:t>
            </a:r>
          </a:p>
          <a:p>
            <a:r>
              <a:rPr lang="zh-TW" altLang="en-US" b="1" dirty="0" smtClean="0">
                <a:solidFill>
                  <a:schemeClr val="tx2">
                    <a:lumMod val="75000"/>
                  </a:schemeClr>
                </a:solidFill>
                <a:latin typeface="+mj-ea"/>
                <a:ea typeface="+mj-ea"/>
              </a:rPr>
              <a:t>微物理 </a:t>
            </a:r>
            <a:r>
              <a:rPr lang="en-US" altLang="zh-TW" b="1" dirty="0" smtClean="0">
                <a:solidFill>
                  <a:schemeClr val="accent1">
                    <a:lumMod val="50000"/>
                  </a:schemeClr>
                </a:solidFill>
                <a:latin typeface="+mj-ea"/>
                <a:ea typeface="+mj-ea"/>
              </a:rPr>
              <a:t>(</a:t>
            </a:r>
            <a:r>
              <a:rPr lang="en-US" altLang="zh-TW" b="1" dirty="0" err="1">
                <a:solidFill>
                  <a:schemeClr val="accent1">
                    <a:lumMod val="50000"/>
                  </a:schemeClr>
                </a:solidFill>
                <a:latin typeface="+mj-ea"/>
                <a:ea typeface="+mj-ea"/>
              </a:rPr>
              <a:t>Reisner</a:t>
            </a:r>
            <a:r>
              <a:rPr lang="en-US" altLang="zh-TW" b="1" dirty="0">
                <a:solidFill>
                  <a:schemeClr val="accent1">
                    <a:lumMod val="50000"/>
                  </a:schemeClr>
                </a:solidFill>
                <a:latin typeface="+mj-ea"/>
                <a:ea typeface="+mj-ea"/>
              </a:rPr>
              <a:t> et al. 1998</a:t>
            </a:r>
            <a:r>
              <a:rPr lang="en-US" altLang="zh-TW" b="1" dirty="0" smtClean="0">
                <a:solidFill>
                  <a:schemeClr val="accent1">
                    <a:lumMod val="50000"/>
                  </a:schemeClr>
                </a:solidFill>
                <a:latin typeface="+mj-ea"/>
                <a:ea typeface="+mj-ea"/>
              </a:rPr>
              <a:t>)</a:t>
            </a:r>
          </a:p>
          <a:p>
            <a:r>
              <a:rPr lang="zh-TW" altLang="en-US" b="1" dirty="0" smtClean="0">
                <a:solidFill>
                  <a:schemeClr val="tx2">
                    <a:lumMod val="75000"/>
                  </a:schemeClr>
                </a:solidFill>
                <a:latin typeface="+mj-ea"/>
                <a:ea typeface="+mj-ea"/>
              </a:rPr>
              <a:t>輻射</a:t>
            </a:r>
            <a:r>
              <a:rPr lang="zh-TW" altLang="en-US" b="1" dirty="0" smtClean="0">
                <a:latin typeface="+mj-ea"/>
                <a:ea typeface="+mj-ea"/>
              </a:rPr>
              <a:t> </a:t>
            </a:r>
            <a:r>
              <a:rPr lang="en-US" altLang="zh-TW" b="1" dirty="0" smtClean="0">
                <a:solidFill>
                  <a:schemeClr val="accent1">
                    <a:lumMod val="50000"/>
                  </a:schemeClr>
                </a:solidFill>
                <a:latin typeface="+mj-ea"/>
                <a:ea typeface="+mj-ea"/>
              </a:rPr>
              <a:t>(</a:t>
            </a:r>
            <a:r>
              <a:rPr lang="en-US" altLang="zh-TW" b="1" dirty="0" err="1" smtClean="0">
                <a:solidFill>
                  <a:schemeClr val="accent1">
                    <a:lumMod val="50000"/>
                  </a:schemeClr>
                </a:solidFill>
                <a:latin typeface="+mj-ea"/>
                <a:ea typeface="+mj-ea"/>
              </a:rPr>
              <a:t>Dudhia</a:t>
            </a:r>
            <a:r>
              <a:rPr lang="en-US" altLang="zh-TW" b="1" dirty="0" smtClean="0">
                <a:solidFill>
                  <a:schemeClr val="accent1">
                    <a:lumMod val="50000"/>
                  </a:schemeClr>
                </a:solidFill>
                <a:latin typeface="+mj-ea"/>
                <a:ea typeface="+mj-ea"/>
              </a:rPr>
              <a:t> 1989)</a:t>
            </a:r>
          </a:p>
          <a:p>
            <a:r>
              <a:rPr lang="zh-TW" altLang="en-US" b="1" dirty="0" smtClean="0">
                <a:solidFill>
                  <a:schemeClr val="tx2">
                    <a:lumMod val="75000"/>
                  </a:schemeClr>
                </a:solidFill>
                <a:latin typeface="+mj-ea"/>
                <a:ea typeface="+mj-ea"/>
              </a:rPr>
              <a:t>邊界層參數化</a:t>
            </a:r>
            <a:r>
              <a:rPr lang="en-US" altLang="zh-TW" b="1" dirty="0" smtClean="0">
                <a:solidFill>
                  <a:schemeClr val="accent1">
                    <a:lumMod val="50000"/>
                  </a:schemeClr>
                </a:solidFill>
                <a:latin typeface="+mj-ea"/>
                <a:ea typeface="+mj-ea"/>
              </a:rPr>
              <a:t>(</a:t>
            </a:r>
            <a:r>
              <a:rPr lang="en-US" altLang="zh-TW" b="1" dirty="0" err="1" smtClean="0">
                <a:solidFill>
                  <a:schemeClr val="accent1">
                    <a:lumMod val="50000"/>
                  </a:schemeClr>
                </a:solidFill>
                <a:latin typeface="+mj-ea"/>
              </a:rPr>
              <a:t>Blackadar</a:t>
            </a:r>
            <a:r>
              <a:rPr lang="en-US" altLang="zh-TW" b="1" dirty="0" smtClean="0">
                <a:solidFill>
                  <a:schemeClr val="accent1">
                    <a:lumMod val="50000"/>
                  </a:schemeClr>
                </a:solidFill>
                <a:latin typeface="+mj-ea"/>
              </a:rPr>
              <a:t>)</a:t>
            </a:r>
            <a:endParaRPr lang="en-US" altLang="zh-TW" b="1" dirty="0" smtClean="0">
              <a:solidFill>
                <a:schemeClr val="accent1">
                  <a:lumMod val="50000"/>
                </a:schemeClr>
              </a:solidFill>
              <a:latin typeface="+mj-ea"/>
              <a:ea typeface="+mj-ea"/>
            </a:endParaRPr>
          </a:p>
          <a:p>
            <a:endParaRPr lang="en-US" altLang="zh-TW" b="1" dirty="0">
              <a:latin typeface="+mj-ea"/>
              <a:ea typeface="+mj-ea"/>
            </a:endParaRPr>
          </a:p>
          <a:p>
            <a:r>
              <a:rPr lang="zh-TW" altLang="en-US" b="1" dirty="0" smtClean="0">
                <a:solidFill>
                  <a:schemeClr val="tx2">
                    <a:lumMod val="75000"/>
                  </a:schemeClr>
                </a:solidFill>
                <a:latin typeface="+mj-ea"/>
                <a:ea typeface="+mj-ea"/>
              </a:rPr>
              <a:t>結合不同</a:t>
            </a:r>
            <a:r>
              <a:rPr lang="en-US" altLang="zh-TW" b="1" dirty="0" smtClean="0">
                <a:solidFill>
                  <a:schemeClr val="tx2">
                    <a:lumMod val="75000"/>
                  </a:schemeClr>
                </a:solidFill>
                <a:latin typeface="+mj-ea"/>
                <a:ea typeface="+mj-ea"/>
              </a:rPr>
              <a:t>domain</a:t>
            </a:r>
            <a:r>
              <a:rPr lang="zh-TW" altLang="en-US" b="1" dirty="0" smtClean="0">
                <a:solidFill>
                  <a:schemeClr val="tx2">
                    <a:lumMod val="75000"/>
                  </a:schemeClr>
                </a:solidFill>
                <a:latin typeface="+mj-ea"/>
                <a:ea typeface="+mj-ea"/>
              </a:rPr>
              <a:t>和</a:t>
            </a:r>
            <a:r>
              <a:rPr lang="zh-TW" altLang="en-US" b="1" dirty="0" smtClean="0">
                <a:solidFill>
                  <a:schemeClr val="tx2">
                    <a:lumMod val="75000"/>
                  </a:schemeClr>
                </a:solidFill>
                <a:latin typeface="微軟正黑體"/>
                <a:ea typeface="微軟正黑體"/>
              </a:rPr>
              <a:t>不同</a:t>
            </a:r>
            <a:r>
              <a:rPr lang="zh-TW" altLang="en-US" b="1" dirty="0">
                <a:solidFill>
                  <a:schemeClr val="tx2">
                    <a:lumMod val="75000"/>
                  </a:schemeClr>
                </a:solidFill>
                <a:latin typeface="微軟正黑體"/>
                <a:ea typeface="微軟正黑體"/>
              </a:rPr>
              <a:t>的參數</a:t>
            </a:r>
            <a:r>
              <a:rPr lang="zh-TW" altLang="en-US" b="1" dirty="0" smtClean="0">
                <a:solidFill>
                  <a:schemeClr val="tx2">
                    <a:lumMod val="75000"/>
                  </a:schemeClr>
                </a:solidFill>
                <a:latin typeface="微軟正黑體"/>
                <a:ea typeface="微軟正黑體"/>
              </a:rPr>
              <a:t>化</a:t>
            </a:r>
            <a:r>
              <a:rPr lang="zh-TW" altLang="en-US" b="1" dirty="0" smtClean="0">
                <a:solidFill>
                  <a:schemeClr val="tx2">
                    <a:lumMod val="75000"/>
                  </a:schemeClr>
                </a:solidFill>
                <a:latin typeface="+mj-ea"/>
                <a:ea typeface="+mj-ea"/>
              </a:rPr>
              <a:t>就地形</a:t>
            </a:r>
            <a:r>
              <a:rPr lang="zh-TW" altLang="en-US" b="1" dirty="0" smtClean="0">
                <a:solidFill>
                  <a:schemeClr val="tx2">
                    <a:lumMod val="75000"/>
                  </a:schemeClr>
                </a:solidFill>
                <a:latin typeface="微軟正黑體"/>
                <a:ea typeface="微軟正黑體"/>
              </a:rPr>
              <a:t>，颱風大小，季風強弱，進行討論八項模擬的實驗分析</a:t>
            </a:r>
            <a:endParaRPr lang="en-US" altLang="zh-TW" b="1" dirty="0">
              <a:solidFill>
                <a:schemeClr val="tx2">
                  <a:lumMod val="75000"/>
                </a:schemeClr>
              </a:solidFill>
              <a:latin typeface="+mj-ea"/>
              <a:ea typeface="+mj-ea"/>
            </a:endParaRPr>
          </a:p>
          <a:p>
            <a:endParaRPr lang="en-US" altLang="zh-TW" b="1" dirty="0" smtClean="0">
              <a:latin typeface="+mj-ea"/>
              <a:ea typeface="+mj-ea"/>
            </a:endParaRPr>
          </a:p>
          <a:p>
            <a:endParaRPr lang="zh-TW" altLang="en-US" b="1" dirty="0">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9144000" cy="5616624"/>
          </a:xfrm>
          <a:prstGeom prst="rect">
            <a:avLst/>
          </a:prstGeom>
        </p:spPr>
      </p:pic>
    </p:spTree>
    <p:extLst>
      <p:ext uri="{BB962C8B-B14F-4D97-AF65-F5344CB8AC3E}">
        <p14:creationId xmlns:p14="http://schemas.microsoft.com/office/powerpoint/2010/main" val="55132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t>模擬結果 </a:t>
            </a:r>
            <a:r>
              <a:rPr lang="en-US" altLang="zh-TW" b="1" dirty="0" smtClean="0"/>
              <a:t>–</a:t>
            </a:r>
            <a:r>
              <a:rPr lang="zh-TW" altLang="en-US" b="1" dirty="0" smtClean="0"/>
              <a:t> 對照實驗</a:t>
            </a:r>
            <a:endParaRPr lang="zh-TW" altLang="en-US" b="1"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使用</a:t>
            </a:r>
            <a:r>
              <a:rPr lang="en-US" altLang="zh-TW" b="1" dirty="0" smtClean="0">
                <a:solidFill>
                  <a:schemeClr val="tx2">
                    <a:lumMod val="75000"/>
                  </a:schemeClr>
                </a:solidFill>
                <a:latin typeface="+mj-ea"/>
                <a:ea typeface="+mj-ea"/>
              </a:rPr>
              <a:t>20km</a:t>
            </a:r>
            <a:r>
              <a:rPr lang="zh-TW" altLang="en-US" b="1" dirty="0" smtClean="0">
                <a:solidFill>
                  <a:schemeClr val="tx2">
                    <a:lumMod val="75000"/>
                  </a:schemeClr>
                </a:solidFill>
                <a:latin typeface="+mj-ea"/>
                <a:ea typeface="+mj-ea"/>
              </a:rPr>
              <a:t>的水平解析及</a:t>
            </a:r>
            <a:r>
              <a:rPr lang="en-US" altLang="zh-TW" b="1" dirty="0" err="1" smtClean="0">
                <a:solidFill>
                  <a:schemeClr val="accent1">
                    <a:lumMod val="50000"/>
                  </a:schemeClr>
                </a:solidFill>
                <a:latin typeface="+mj-ea"/>
                <a:ea typeface="+mj-ea"/>
              </a:rPr>
              <a:t>Kain</a:t>
            </a:r>
            <a:r>
              <a:rPr lang="en-US" altLang="zh-TW" b="1" dirty="0" smtClean="0">
                <a:solidFill>
                  <a:schemeClr val="accent1">
                    <a:lumMod val="50000"/>
                  </a:schemeClr>
                </a:solidFill>
                <a:latin typeface="+mj-ea"/>
                <a:ea typeface="+mj-ea"/>
              </a:rPr>
              <a:t>–Fritsch</a:t>
            </a:r>
            <a:r>
              <a:rPr lang="zh-TW" altLang="en-US" b="1" dirty="0" smtClean="0">
                <a:solidFill>
                  <a:schemeClr val="tx2">
                    <a:lumMod val="75000"/>
                  </a:schemeClr>
                </a:solidFill>
                <a:latin typeface="+mj-ea"/>
                <a:ea typeface="+mj-ea"/>
              </a:rPr>
              <a:t>的對流參數化</a:t>
            </a:r>
            <a:r>
              <a:rPr lang="en-US" altLang="zh-TW" b="1" dirty="0">
                <a:solidFill>
                  <a:schemeClr val="tx2">
                    <a:lumMod val="75000"/>
                  </a:schemeClr>
                </a:solidFill>
                <a:latin typeface="+mj-ea"/>
                <a:ea typeface="+mj-ea"/>
              </a:rPr>
              <a:t>(E20_KF</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為其他組模擬的對照</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前</a:t>
            </a:r>
            <a:r>
              <a:rPr lang="en-US" altLang="zh-TW" b="1" dirty="0" smtClean="0">
                <a:solidFill>
                  <a:schemeClr val="tx2">
                    <a:lumMod val="75000"/>
                  </a:schemeClr>
                </a:solidFill>
                <a:latin typeface="+mj-ea"/>
                <a:ea typeface="+mj-ea"/>
              </a:rPr>
              <a:t>12hr</a:t>
            </a:r>
            <a:r>
              <a:rPr lang="zh-TW" altLang="en-US" b="1" dirty="0" smtClean="0">
                <a:solidFill>
                  <a:schemeClr val="tx2">
                    <a:lumMod val="75000"/>
                  </a:schemeClr>
                </a:solidFill>
                <a:latin typeface="+mj-ea"/>
                <a:ea typeface="+mj-ea"/>
              </a:rPr>
              <a:t>路徑誤差為</a:t>
            </a:r>
            <a:r>
              <a:rPr lang="en-US" altLang="zh-TW" b="1" dirty="0" smtClean="0">
                <a:solidFill>
                  <a:schemeClr val="tx2">
                    <a:lumMod val="75000"/>
                  </a:schemeClr>
                </a:solidFill>
                <a:latin typeface="+mj-ea"/>
                <a:ea typeface="+mj-ea"/>
              </a:rPr>
              <a:t>111km</a:t>
            </a:r>
            <a:r>
              <a:rPr lang="zh-TW" altLang="en-US" b="1" dirty="0" smtClean="0">
                <a:solidFill>
                  <a:schemeClr val="tx2">
                    <a:lumMod val="75000"/>
                  </a:schemeClr>
                </a:solidFill>
                <a:latin typeface="微軟正黑體"/>
                <a:ea typeface="微軟正黑體"/>
              </a:rPr>
              <a:t>，</a:t>
            </a:r>
            <a:r>
              <a:rPr lang="en-US" altLang="zh-TW" b="1" dirty="0" smtClean="0">
                <a:solidFill>
                  <a:schemeClr val="tx2">
                    <a:lumMod val="75000"/>
                  </a:schemeClr>
                </a:solidFill>
                <a:latin typeface="微軟正黑體"/>
                <a:ea typeface="微軟正黑體"/>
              </a:rPr>
              <a:t>24hr</a:t>
            </a:r>
            <a:r>
              <a:rPr lang="zh-TW" altLang="en-US" b="1" dirty="0" smtClean="0">
                <a:solidFill>
                  <a:schemeClr val="tx2">
                    <a:lumMod val="75000"/>
                  </a:schemeClr>
                </a:solidFill>
                <a:latin typeface="微軟正黑體"/>
                <a:ea typeface="微軟正黑體"/>
              </a:rPr>
              <a:t>由於颱風路徑向北偏移使誤差僅為</a:t>
            </a:r>
            <a:r>
              <a:rPr lang="en-US" altLang="zh-TW" b="1" dirty="0" smtClean="0">
                <a:solidFill>
                  <a:schemeClr val="tx2">
                    <a:lumMod val="75000"/>
                  </a:schemeClr>
                </a:solidFill>
                <a:latin typeface="微軟正黑體"/>
                <a:ea typeface="微軟正黑體"/>
              </a:rPr>
              <a:t>89km</a:t>
            </a:r>
            <a:r>
              <a:rPr lang="zh-TW" altLang="en-US" b="1" dirty="0" smtClean="0">
                <a:solidFill>
                  <a:schemeClr val="tx2">
                    <a:lumMod val="75000"/>
                  </a:schemeClr>
                </a:solidFill>
                <a:latin typeface="微軟正黑體"/>
                <a:ea typeface="微軟正黑體"/>
              </a:rPr>
              <a:t>；</a:t>
            </a:r>
            <a:r>
              <a:rPr lang="en-US" altLang="zh-TW" b="1" dirty="0" smtClean="0">
                <a:solidFill>
                  <a:schemeClr val="tx2">
                    <a:lumMod val="75000"/>
                  </a:schemeClr>
                </a:solidFill>
                <a:latin typeface="微軟正黑體"/>
                <a:ea typeface="微軟正黑體"/>
              </a:rPr>
              <a:t>72hr</a:t>
            </a:r>
            <a:r>
              <a:rPr lang="zh-TW" altLang="en-US" b="1" dirty="0" smtClean="0">
                <a:solidFill>
                  <a:schemeClr val="tx2">
                    <a:lumMod val="75000"/>
                  </a:schemeClr>
                </a:solidFill>
                <a:latin typeface="微軟正黑體"/>
                <a:ea typeface="微軟正黑體"/>
              </a:rPr>
              <a:t>誤差為</a:t>
            </a:r>
            <a:r>
              <a:rPr lang="en-US" altLang="zh-TW" b="1" dirty="0" smtClean="0">
                <a:solidFill>
                  <a:schemeClr val="tx2">
                    <a:lumMod val="75000"/>
                  </a:schemeClr>
                </a:solidFill>
                <a:latin typeface="微軟正黑體"/>
                <a:ea typeface="微軟正黑體"/>
              </a:rPr>
              <a:t>301km</a:t>
            </a:r>
          </a:p>
          <a:p>
            <a:endParaRPr lang="en-US" altLang="zh-TW" b="1" dirty="0">
              <a:solidFill>
                <a:schemeClr val="tx2">
                  <a:lumMod val="75000"/>
                </a:schemeClr>
              </a:solidFill>
              <a:latin typeface="微軟正黑體"/>
              <a:ea typeface="微軟正黑體"/>
            </a:endParaRPr>
          </a:p>
          <a:p>
            <a:r>
              <a:rPr lang="zh-TW" altLang="en-US" b="1" dirty="0">
                <a:solidFill>
                  <a:schemeClr val="tx2">
                    <a:lumMod val="75000"/>
                  </a:schemeClr>
                </a:solidFill>
                <a:latin typeface="微軟正黑體"/>
                <a:ea typeface="微軟正黑體"/>
              </a:rPr>
              <a:t>氣壓</a:t>
            </a:r>
            <a:r>
              <a:rPr lang="zh-TW" altLang="en-US" b="1" dirty="0" smtClean="0">
                <a:solidFill>
                  <a:schemeClr val="tx2">
                    <a:lumMod val="75000"/>
                  </a:schemeClr>
                </a:solidFill>
                <a:latin typeface="微軟正黑體"/>
                <a:ea typeface="微軟正黑體"/>
              </a:rPr>
              <a:t>變化由</a:t>
            </a:r>
            <a:r>
              <a:rPr lang="en-US" altLang="zh-TW" b="1" dirty="0" smtClean="0">
                <a:solidFill>
                  <a:schemeClr val="tx2">
                    <a:lumMod val="75000"/>
                  </a:schemeClr>
                </a:solidFill>
                <a:latin typeface="微軟正黑體"/>
                <a:ea typeface="微軟正黑體"/>
              </a:rPr>
              <a:t>967hPa</a:t>
            </a:r>
            <a:r>
              <a:rPr lang="zh-TW" altLang="en-US" b="1" dirty="0" smtClean="0">
                <a:solidFill>
                  <a:schemeClr val="tx2">
                    <a:lumMod val="75000"/>
                  </a:schemeClr>
                </a:solidFill>
                <a:latin typeface="微軟正黑體"/>
                <a:ea typeface="微軟正黑體"/>
              </a:rPr>
              <a:t>在前</a:t>
            </a:r>
            <a:r>
              <a:rPr lang="en-US" altLang="zh-TW" b="1" dirty="0" smtClean="0">
                <a:solidFill>
                  <a:schemeClr val="tx2">
                    <a:lumMod val="75000"/>
                  </a:schemeClr>
                </a:solidFill>
                <a:latin typeface="微軟正黑體"/>
                <a:ea typeface="微軟正黑體"/>
              </a:rPr>
              <a:t>30hr</a:t>
            </a:r>
            <a:r>
              <a:rPr lang="zh-TW" altLang="en-US" b="1" dirty="0" smtClean="0">
                <a:solidFill>
                  <a:schemeClr val="tx2">
                    <a:lumMod val="75000"/>
                  </a:schemeClr>
                </a:solidFill>
                <a:latin typeface="微軟正黑體"/>
                <a:ea typeface="微軟正黑體"/>
              </a:rPr>
              <a:t>下降至</a:t>
            </a:r>
            <a:r>
              <a:rPr lang="en-US" altLang="zh-TW" b="1" dirty="0" smtClean="0">
                <a:solidFill>
                  <a:schemeClr val="tx2">
                    <a:lumMod val="75000"/>
                  </a:schemeClr>
                </a:solidFill>
                <a:latin typeface="微軟正黑體"/>
                <a:ea typeface="微軟正黑體"/>
              </a:rPr>
              <a:t>960hPa</a:t>
            </a:r>
            <a:r>
              <a:rPr lang="zh-TW" altLang="en-US" b="1" dirty="0" smtClean="0">
                <a:solidFill>
                  <a:schemeClr val="tx2">
                    <a:lumMod val="75000"/>
                  </a:schemeClr>
                </a:solidFill>
                <a:latin typeface="微軟正黑體"/>
                <a:ea typeface="微軟正黑體"/>
              </a:rPr>
              <a:t>，最後停留於</a:t>
            </a:r>
            <a:r>
              <a:rPr lang="en-US" altLang="zh-TW" b="1" dirty="0" smtClean="0">
                <a:solidFill>
                  <a:schemeClr val="tx2">
                    <a:lumMod val="75000"/>
                  </a:schemeClr>
                </a:solidFill>
                <a:latin typeface="微軟正黑體"/>
                <a:ea typeface="微軟正黑體"/>
              </a:rPr>
              <a:t>965hPa</a:t>
            </a:r>
          </a:p>
          <a:p>
            <a:endParaRPr lang="en-US" altLang="zh-TW" b="1" dirty="0">
              <a:solidFill>
                <a:schemeClr val="tx2">
                  <a:lumMod val="75000"/>
                </a:schemeClr>
              </a:solidFill>
              <a:latin typeface="微軟正黑體"/>
              <a:ea typeface="微軟正黑體"/>
            </a:endParaRPr>
          </a:p>
          <a:p>
            <a:endParaRPr lang="en-US" altLang="zh-TW" b="1" dirty="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endParaRPr lang="zh-TW" altLang="en-US" b="1" dirty="0">
              <a:latin typeface="+mj-ea"/>
              <a:ea typeface="+mj-ea"/>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2" y="332656"/>
            <a:ext cx="6311289" cy="6120680"/>
          </a:xfrm>
          <a:prstGeom prst="rect">
            <a:avLst/>
          </a:prstGeom>
        </p:spPr>
      </p:pic>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726578"/>
            <a:ext cx="8430498" cy="5760640"/>
          </a:xfrm>
          <a:prstGeom prst="rect">
            <a:avLst/>
          </a:prstGeom>
        </p:spPr>
      </p:pic>
    </p:spTree>
    <p:extLst>
      <p:ext uri="{BB962C8B-B14F-4D97-AF65-F5344CB8AC3E}">
        <p14:creationId xmlns:p14="http://schemas.microsoft.com/office/powerpoint/2010/main" val="1677958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對照實驗</a:t>
            </a:r>
            <a:endParaRPr lang="zh-TW" altLang="en-US" dirty="0"/>
          </a:p>
        </p:txBody>
      </p:sp>
      <p:sp>
        <p:nvSpPr>
          <p:cNvPr id="3" name="內容版面配置區 2"/>
          <p:cNvSpPr>
            <a:spLocks noGrp="1"/>
          </p:cNvSpPr>
          <p:nvPr>
            <p:ph sz="quarter" idx="1"/>
          </p:nvPr>
        </p:nvSpPr>
        <p:spPr/>
        <p:txBody>
          <a:bodyPr/>
          <a:lstStyle/>
          <a:p>
            <a:r>
              <a:rPr lang="en-US" altLang="zh-TW" b="1" dirty="0" smtClean="0">
                <a:solidFill>
                  <a:schemeClr val="tx2">
                    <a:lumMod val="75000"/>
                  </a:schemeClr>
                </a:solidFill>
                <a:latin typeface="+mj-ea"/>
                <a:ea typeface="+mj-ea"/>
              </a:rPr>
              <a:t>72hr</a:t>
            </a:r>
            <a:r>
              <a:rPr lang="zh-TW" altLang="en-US" b="1" dirty="0" smtClean="0">
                <a:solidFill>
                  <a:schemeClr val="tx2">
                    <a:lumMod val="75000"/>
                  </a:schemeClr>
                </a:solidFill>
                <a:latin typeface="+mj-ea"/>
                <a:ea typeface="+mj-ea"/>
              </a:rPr>
              <a:t>的模擬最大降雨區域發生於東北部及東部沿岸</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並與觀測到的降雨分布相當類似</a:t>
            </a:r>
            <a:endParaRPr lang="en-US" altLang="zh-TW" b="1" dirty="0" smtClean="0">
              <a:solidFill>
                <a:schemeClr val="tx2">
                  <a:lumMod val="75000"/>
                </a:schemeClr>
              </a:solidFill>
              <a:latin typeface="+mj-ea"/>
              <a:ea typeface="+mj-ea"/>
            </a:endParaRPr>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0365" y="0"/>
            <a:ext cx="5574834" cy="6858000"/>
          </a:xfrm>
          <a:prstGeom prst="rect">
            <a:avLst/>
          </a:prstGeom>
        </p:spPr>
      </p:pic>
      <p:sp>
        <p:nvSpPr>
          <p:cNvPr id="6" name="橢圓 5"/>
          <p:cNvSpPr/>
          <p:nvPr/>
        </p:nvSpPr>
        <p:spPr>
          <a:xfrm>
            <a:off x="4907053" y="620688"/>
            <a:ext cx="1296144" cy="144016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4187735" y="3212976"/>
            <a:ext cx="1296144" cy="144016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365" y="-10790"/>
            <a:ext cx="6093954" cy="6858000"/>
          </a:xfrm>
          <a:prstGeom prst="rect">
            <a:avLst/>
          </a:prstGeom>
        </p:spPr>
      </p:pic>
      <p:sp>
        <p:nvSpPr>
          <p:cNvPr id="8" name="橢圓 7"/>
          <p:cNvSpPr/>
          <p:nvPr/>
        </p:nvSpPr>
        <p:spPr>
          <a:xfrm>
            <a:off x="4572000" y="1628800"/>
            <a:ext cx="1296144" cy="144016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4076328" y="3789040"/>
            <a:ext cx="1296144" cy="144016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3118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對照實驗</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第一日</a:t>
            </a:r>
            <a:r>
              <a:rPr lang="en-US" altLang="zh-TW" b="1" dirty="0" smtClean="0">
                <a:solidFill>
                  <a:schemeClr val="tx2">
                    <a:lumMod val="75000"/>
                  </a:schemeClr>
                </a:solidFill>
                <a:latin typeface="+mj-ea"/>
                <a:ea typeface="+mj-ea"/>
              </a:rPr>
              <a:t>(10/23</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 UTC–10/24</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 UTC)</a:t>
            </a:r>
            <a:r>
              <a:rPr lang="zh-TW" altLang="en-US" b="1" dirty="0" smtClean="0">
                <a:solidFill>
                  <a:schemeClr val="tx2">
                    <a:lumMod val="75000"/>
                  </a:schemeClr>
                </a:solidFill>
                <a:latin typeface="+mj-ea"/>
                <a:ea typeface="+mj-ea"/>
              </a:rPr>
              <a:t>僅有少量的降雨</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第二日</a:t>
            </a:r>
            <a:r>
              <a:rPr lang="en-US" altLang="zh-TW" b="1" dirty="0" smtClean="0">
                <a:solidFill>
                  <a:schemeClr val="tx2">
                    <a:lumMod val="75000"/>
                  </a:schemeClr>
                </a:solidFill>
                <a:latin typeface="+mj-ea"/>
                <a:ea typeface="+mj-ea"/>
              </a:rPr>
              <a:t>(10/24</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 UTC–10/25</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 UTC)</a:t>
            </a:r>
            <a:r>
              <a:rPr lang="zh-TW" altLang="en-US" b="1" dirty="0" smtClean="0">
                <a:solidFill>
                  <a:schemeClr val="tx2">
                    <a:lumMod val="75000"/>
                  </a:schemeClr>
                </a:solidFill>
                <a:latin typeface="+mj-ea"/>
                <a:ea typeface="+mj-ea"/>
              </a:rPr>
              <a:t>颱風的環流與東北季風輻合在東北部造成降雨</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第三日</a:t>
            </a:r>
            <a:r>
              <a:rPr lang="en-US" altLang="zh-TW" b="1" dirty="0" smtClean="0">
                <a:solidFill>
                  <a:schemeClr val="tx2">
                    <a:lumMod val="75000"/>
                  </a:schemeClr>
                </a:solidFill>
                <a:latin typeface="+mj-ea"/>
                <a:ea typeface="+mj-ea"/>
              </a:rPr>
              <a:t>(10/25</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 UTC–10/26</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 </a:t>
            </a:r>
            <a:r>
              <a:rPr lang="en-US" altLang="zh-TW" b="1" dirty="0">
                <a:solidFill>
                  <a:schemeClr val="tx2">
                    <a:lumMod val="75000"/>
                  </a:schemeClr>
                </a:solidFill>
                <a:latin typeface="+mj-ea"/>
                <a:ea typeface="+mj-ea"/>
              </a:rPr>
              <a:t>UTC</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颱風更靠近台灣</a:t>
            </a:r>
            <a:r>
              <a:rPr lang="zh-TW" altLang="en-US" b="1" dirty="0" smtClean="0">
                <a:solidFill>
                  <a:schemeClr val="tx2">
                    <a:lumMod val="75000"/>
                  </a:schemeClr>
                </a:solidFill>
                <a:latin typeface="微軟正黑體"/>
                <a:ea typeface="微軟正黑體"/>
              </a:rPr>
              <a:t>，由於中央山脈的阻隔，因地形緣故造成降雨</a:t>
            </a:r>
            <a:endParaRPr lang="zh-TW" altLang="en-US" b="1" dirty="0">
              <a:solidFill>
                <a:schemeClr val="tx2">
                  <a:lumMod val="75000"/>
                </a:schemeClr>
              </a:solidFill>
              <a:latin typeface="+mj-ea"/>
              <a:ea typeface="+mj-ea"/>
            </a:endParaRPr>
          </a:p>
          <a:p>
            <a:endParaRPr lang="zh-TW" altLang="en-US" dirty="0"/>
          </a:p>
          <a:p>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733" y="279859"/>
            <a:ext cx="6879534" cy="6192688"/>
          </a:xfrm>
          <a:prstGeom prst="rect">
            <a:avLst/>
          </a:prstGeom>
          <a:noFill/>
        </p:spPr>
      </p:pic>
      <p:sp>
        <p:nvSpPr>
          <p:cNvPr id="9" name="燕尾形向右箭號 8"/>
          <p:cNvSpPr/>
          <p:nvPr/>
        </p:nvSpPr>
        <p:spPr>
          <a:xfrm rot="8277419">
            <a:off x="4273661" y="1135956"/>
            <a:ext cx="1584176" cy="1008112"/>
          </a:xfrm>
          <a:prstGeom prst="notchedRightArrow">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燕尾形向右箭號 9"/>
          <p:cNvSpPr/>
          <p:nvPr/>
        </p:nvSpPr>
        <p:spPr>
          <a:xfrm rot="10800000">
            <a:off x="4450453" y="2101144"/>
            <a:ext cx="1872208" cy="936104"/>
          </a:xfrm>
          <a:prstGeom prst="notchedRightArrow">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40" y="280547"/>
            <a:ext cx="6889840" cy="6192000"/>
          </a:xfrm>
          <a:prstGeom prst="rect">
            <a:avLst/>
          </a:prstGeom>
        </p:spPr>
      </p:pic>
      <p:sp>
        <p:nvSpPr>
          <p:cNvPr id="11" name="燕尾形向右箭號 10"/>
          <p:cNvSpPr/>
          <p:nvPr/>
        </p:nvSpPr>
        <p:spPr>
          <a:xfrm rot="13611575">
            <a:off x="3986389" y="3203728"/>
            <a:ext cx="1779588" cy="1039823"/>
          </a:xfrm>
          <a:prstGeom prst="notchedRightArrow">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1049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對照實驗</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分辨兩種降雨模式</a:t>
            </a:r>
            <a:endParaRPr lang="en-US" altLang="zh-TW" b="1" dirty="0" smtClean="0">
              <a:solidFill>
                <a:schemeClr val="tx2">
                  <a:lumMod val="75000"/>
                </a:schemeClr>
              </a:solidFill>
              <a:latin typeface="+mj-ea"/>
              <a:ea typeface="+mj-ea"/>
            </a:endParaRPr>
          </a:p>
          <a:p>
            <a:pPr marL="0" indent="0">
              <a:buNone/>
            </a:pPr>
            <a:r>
              <a:rPr lang="zh-TW" altLang="en-US" b="1" dirty="0">
                <a:solidFill>
                  <a:srgbClr val="0070C0"/>
                </a:solidFill>
                <a:latin typeface="+mj-ea"/>
                <a:ea typeface="+mj-ea"/>
              </a:rPr>
              <a:t>風向</a:t>
            </a:r>
            <a:r>
              <a:rPr lang="zh-TW" altLang="en-US" b="1" dirty="0" smtClean="0">
                <a:solidFill>
                  <a:srgbClr val="0070C0"/>
                </a:solidFill>
                <a:latin typeface="+mj-ea"/>
                <a:ea typeface="+mj-ea"/>
              </a:rPr>
              <a:t>改變</a:t>
            </a:r>
            <a:endParaRPr lang="en-US" altLang="zh-TW" b="1" dirty="0" smtClean="0">
              <a:solidFill>
                <a:srgbClr val="0070C0"/>
              </a:solidFill>
              <a:latin typeface="+mj-ea"/>
              <a:ea typeface="+mj-ea"/>
            </a:endParaRPr>
          </a:p>
          <a:p>
            <a:pPr marL="0" indent="0">
              <a:buNone/>
            </a:pPr>
            <a:r>
              <a:rPr lang="en-US" altLang="zh-TW" b="1" dirty="0">
                <a:solidFill>
                  <a:srgbClr val="0070C0"/>
                </a:solidFill>
                <a:latin typeface="+mj-ea"/>
                <a:ea typeface="+mj-ea"/>
              </a:rPr>
              <a:t>Froude</a:t>
            </a:r>
            <a:r>
              <a:rPr lang="zh-TW" altLang="en-US" b="1" dirty="0">
                <a:solidFill>
                  <a:srgbClr val="0070C0"/>
                </a:solidFill>
                <a:latin typeface="+mj-ea"/>
                <a:ea typeface="+mj-ea"/>
              </a:rPr>
              <a:t> </a:t>
            </a:r>
            <a:r>
              <a:rPr lang="en-US" altLang="zh-TW" b="1" dirty="0">
                <a:solidFill>
                  <a:srgbClr val="0070C0"/>
                </a:solidFill>
                <a:latin typeface="+mj-ea"/>
                <a:ea typeface="+mj-ea"/>
              </a:rPr>
              <a:t>number</a:t>
            </a:r>
            <a:endParaRPr lang="en-US" altLang="zh-TW" b="1" dirty="0" smtClean="0">
              <a:solidFill>
                <a:srgbClr val="0070C0"/>
              </a:solidFill>
              <a:latin typeface="+mj-ea"/>
              <a:ea typeface="+mj-ea"/>
            </a:endParaRPr>
          </a:p>
          <a:p>
            <a:pPr marL="0" indent="0">
              <a:buNone/>
            </a:pPr>
            <a:endParaRPr lang="en-US" altLang="zh-TW" b="1" dirty="0" smtClean="0">
              <a:solidFill>
                <a:schemeClr val="tx2">
                  <a:lumMod val="75000"/>
                </a:schemeClr>
              </a:solidFill>
              <a:latin typeface="+mj-ea"/>
              <a:ea typeface="+mj-ea"/>
            </a:endParaRPr>
          </a:p>
          <a:p>
            <a:r>
              <a:rPr lang="en-US" altLang="zh-TW" b="1" dirty="0" smtClean="0">
                <a:solidFill>
                  <a:schemeClr val="tx2">
                    <a:lumMod val="75000"/>
                  </a:schemeClr>
                </a:solidFill>
                <a:latin typeface="+mj-ea"/>
                <a:ea typeface="+mj-ea"/>
              </a:rPr>
              <a:t>Two Froude numbers (</a:t>
            </a:r>
            <a:r>
              <a:rPr lang="en-US" altLang="zh-TW" b="1" dirty="0">
                <a:solidFill>
                  <a:schemeClr val="tx2">
                    <a:lumMod val="75000"/>
                  </a:schemeClr>
                </a:solidFill>
                <a:latin typeface="+mj-ea"/>
                <a:ea typeface="+mj-ea"/>
              </a:rPr>
              <a:t>Lin et al. </a:t>
            </a:r>
            <a:r>
              <a:rPr lang="en-US" altLang="zh-TW" b="1" dirty="0" smtClean="0">
                <a:solidFill>
                  <a:schemeClr val="tx2">
                    <a:lumMod val="75000"/>
                  </a:schemeClr>
                </a:solidFill>
                <a:latin typeface="+mj-ea"/>
                <a:ea typeface="+mj-ea"/>
              </a:rPr>
              <a:t>2002</a:t>
            </a:r>
            <a:r>
              <a:rPr lang="en-US" altLang="zh-TW" b="1" dirty="0">
                <a:solidFill>
                  <a:schemeClr val="tx2">
                    <a:lumMod val="75000"/>
                  </a:schemeClr>
                </a:solidFill>
                <a:latin typeface="+mj-ea"/>
                <a:ea typeface="+mj-ea"/>
              </a:rPr>
              <a:t>)</a:t>
            </a:r>
          </a:p>
          <a:p>
            <a:pPr marL="0" indent="0">
              <a:buNone/>
            </a:pPr>
            <a:r>
              <a:rPr lang="en-US" altLang="zh-TW" b="1" dirty="0" smtClean="0">
                <a:solidFill>
                  <a:srgbClr val="0070C0"/>
                </a:solidFill>
                <a:latin typeface="+mj-ea"/>
                <a:ea typeface="+mj-ea"/>
              </a:rPr>
              <a:t>basic-flow Froude</a:t>
            </a:r>
            <a:r>
              <a:rPr lang="zh-TW" altLang="en-US" b="1" dirty="0" smtClean="0">
                <a:solidFill>
                  <a:srgbClr val="0070C0"/>
                </a:solidFill>
                <a:latin typeface="+mj-ea"/>
                <a:ea typeface="+mj-ea"/>
              </a:rPr>
              <a:t> </a:t>
            </a:r>
            <a:r>
              <a:rPr lang="en-US" altLang="zh-TW" b="1" dirty="0" smtClean="0">
                <a:solidFill>
                  <a:srgbClr val="0070C0"/>
                </a:solidFill>
                <a:latin typeface="+mj-ea"/>
                <a:ea typeface="+mj-ea"/>
              </a:rPr>
              <a:t>number</a:t>
            </a:r>
            <a:r>
              <a:rPr lang="en-US" altLang="zh-TW" b="1" dirty="0">
                <a:solidFill>
                  <a:srgbClr val="0070C0"/>
                </a:solidFill>
                <a:latin typeface="+mj-ea"/>
                <a:ea typeface="+mj-ea"/>
              </a:rPr>
              <a:t>, </a:t>
            </a:r>
            <a:r>
              <a:rPr lang="en-US" altLang="zh-TW" b="1" dirty="0" smtClean="0">
                <a:solidFill>
                  <a:srgbClr val="0070C0"/>
                </a:solidFill>
                <a:latin typeface="+mj-ea"/>
                <a:ea typeface="+mj-ea"/>
              </a:rPr>
              <a:t>U/</a:t>
            </a:r>
            <a:r>
              <a:rPr lang="en-US" altLang="zh-TW" b="1" dirty="0" err="1" smtClean="0">
                <a:solidFill>
                  <a:srgbClr val="0070C0"/>
                </a:solidFill>
                <a:latin typeface="+mj-ea"/>
                <a:ea typeface="+mj-ea"/>
              </a:rPr>
              <a:t>Nh</a:t>
            </a:r>
            <a:r>
              <a:rPr lang="zh-TW" altLang="en-US" b="1" dirty="0" smtClean="0">
                <a:solidFill>
                  <a:srgbClr val="0070C0"/>
                </a:solidFill>
                <a:latin typeface="+mj-ea"/>
                <a:ea typeface="+mj-ea"/>
              </a:rPr>
              <a:t> </a:t>
            </a:r>
            <a:endParaRPr lang="en-US" altLang="zh-TW" b="1" dirty="0" smtClean="0">
              <a:solidFill>
                <a:srgbClr val="0070C0"/>
              </a:solidFill>
              <a:latin typeface="+mj-ea"/>
              <a:ea typeface="+mj-ea"/>
            </a:endParaRPr>
          </a:p>
          <a:p>
            <a:pPr marL="0" indent="0">
              <a:buNone/>
            </a:pPr>
            <a:r>
              <a:rPr lang="en-US" altLang="zh-TW" b="1" dirty="0">
                <a:solidFill>
                  <a:srgbClr val="0070C0"/>
                </a:solidFill>
                <a:latin typeface="+mj-ea"/>
                <a:ea typeface="+mj-ea"/>
              </a:rPr>
              <a:t>vortex Froude number, </a:t>
            </a:r>
            <a:r>
              <a:rPr lang="en-US" altLang="zh-TW" b="1" dirty="0" err="1" smtClean="0">
                <a:solidFill>
                  <a:srgbClr val="0070C0"/>
                </a:solidFill>
                <a:latin typeface="+mj-ea"/>
                <a:ea typeface="+mj-ea"/>
              </a:rPr>
              <a:t>Vmax</a:t>
            </a:r>
            <a:r>
              <a:rPr lang="en-US" altLang="zh-TW" b="1" dirty="0" smtClean="0">
                <a:solidFill>
                  <a:srgbClr val="0070C0"/>
                </a:solidFill>
                <a:latin typeface="+mj-ea"/>
                <a:ea typeface="+mj-ea"/>
              </a:rPr>
              <a:t>/</a:t>
            </a:r>
            <a:r>
              <a:rPr lang="en-US" altLang="zh-TW" b="1" dirty="0" err="1" smtClean="0">
                <a:solidFill>
                  <a:srgbClr val="0070C0"/>
                </a:solidFill>
                <a:latin typeface="+mj-ea"/>
                <a:ea typeface="+mj-ea"/>
              </a:rPr>
              <a:t>Nh</a:t>
            </a:r>
            <a:endParaRPr lang="en-US" altLang="zh-TW" b="1" dirty="0" smtClean="0">
              <a:solidFill>
                <a:srgbClr val="0070C0"/>
              </a:solidFill>
              <a:latin typeface="+mj-ea"/>
              <a:ea typeface="+mj-ea"/>
            </a:endParaRPr>
          </a:p>
          <a:p>
            <a:pPr marL="0" indent="0">
              <a:buNone/>
            </a:pPr>
            <a:r>
              <a:rPr lang="en-US" altLang="zh-TW" sz="2400" b="1" dirty="0" smtClean="0">
                <a:solidFill>
                  <a:schemeClr val="tx2">
                    <a:lumMod val="75000"/>
                  </a:schemeClr>
                </a:solidFill>
                <a:latin typeface="+mj-ea"/>
                <a:ea typeface="+mj-ea"/>
              </a:rPr>
              <a:t>U</a:t>
            </a:r>
            <a:r>
              <a:rPr lang="zh-TW" altLang="en-US" sz="2400" b="1" dirty="0" smtClean="0">
                <a:solidFill>
                  <a:schemeClr val="tx2">
                    <a:lumMod val="75000"/>
                  </a:schemeClr>
                </a:solidFill>
                <a:latin typeface="+mj-ea"/>
                <a:ea typeface="+mj-ea"/>
              </a:rPr>
              <a:t>為低層風速，</a:t>
            </a:r>
            <a:r>
              <a:rPr lang="en-US" altLang="zh-TW" sz="2400" b="1" dirty="0" err="1" smtClean="0">
                <a:solidFill>
                  <a:schemeClr val="tx2">
                    <a:lumMod val="75000"/>
                  </a:schemeClr>
                </a:solidFill>
                <a:latin typeface="+mj-ea"/>
                <a:ea typeface="+mj-ea"/>
              </a:rPr>
              <a:t>Vmax</a:t>
            </a:r>
            <a:r>
              <a:rPr lang="zh-TW" altLang="en-US" sz="2400" b="1" dirty="0" smtClean="0">
                <a:solidFill>
                  <a:schemeClr val="tx2">
                    <a:lumMod val="75000"/>
                  </a:schemeClr>
                </a:solidFill>
                <a:latin typeface="+mj-ea"/>
                <a:ea typeface="+mj-ea"/>
              </a:rPr>
              <a:t>為颱風最大切向風速</a:t>
            </a:r>
            <a:endParaRPr lang="en-US" altLang="zh-TW" sz="2400" b="1" dirty="0" smtClean="0">
              <a:solidFill>
                <a:schemeClr val="tx2">
                  <a:lumMod val="75000"/>
                </a:schemeClr>
              </a:solidFill>
              <a:latin typeface="+mj-ea"/>
              <a:ea typeface="+mj-ea"/>
            </a:endParaRPr>
          </a:p>
          <a:p>
            <a:pPr marL="0" indent="0">
              <a:buNone/>
            </a:pPr>
            <a:r>
              <a:rPr lang="en-US" altLang="zh-TW" sz="2400" b="1" dirty="0" smtClean="0">
                <a:solidFill>
                  <a:schemeClr val="tx2">
                    <a:lumMod val="75000"/>
                  </a:schemeClr>
                </a:solidFill>
                <a:latin typeface="+mj-ea"/>
                <a:ea typeface="+mj-ea"/>
              </a:rPr>
              <a:t>N</a:t>
            </a:r>
            <a:r>
              <a:rPr lang="zh-TW" altLang="en-US" sz="2400" b="1" dirty="0" smtClean="0">
                <a:solidFill>
                  <a:schemeClr val="tx2">
                    <a:lumMod val="75000"/>
                  </a:schemeClr>
                </a:solidFill>
                <a:latin typeface="+mj-ea"/>
                <a:ea typeface="+mj-ea"/>
              </a:rPr>
              <a:t>為</a:t>
            </a:r>
            <a:r>
              <a:rPr lang="en-US" altLang="zh-TW" sz="2400" b="1" dirty="0" smtClean="0">
                <a:solidFill>
                  <a:schemeClr val="tx2">
                    <a:lumMod val="75000"/>
                  </a:schemeClr>
                </a:solidFill>
                <a:latin typeface="+mj-ea"/>
                <a:ea typeface="+mj-ea"/>
              </a:rPr>
              <a:t>Brunt–</a:t>
            </a:r>
            <a:r>
              <a:rPr lang="en-US" altLang="zh-TW" sz="2400" b="1" dirty="0" err="1" smtClean="0">
                <a:solidFill>
                  <a:schemeClr val="tx2">
                    <a:lumMod val="75000"/>
                  </a:schemeClr>
                </a:solidFill>
                <a:latin typeface="+mj-ea"/>
                <a:ea typeface="+mj-ea"/>
              </a:rPr>
              <a:t>Vaisala</a:t>
            </a:r>
            <a:r>
              <a:rPr lang="en-US" altLang="zh-TW" sz="2400" b="1" dirty="0" smtClean="0">
                <a:solidFill>
                  <a:schemeClr val="tx2">
                    <a:lumMod val="75000"/>
                  </a:schemeClr>
                </a:solidFill>
                <a:latin typeface="+mj-ea"/>
                <a:ea typeface="+mj-ea"/>
              </a:rPr>
              <a:t> frequency</a:t>
            </a:r>
            <a:r>
              <a:rPr lang="zh-TW" altLang="en-US" sz="2400" b="1" dirty="0" smtClean="0">
                <a:solidFill>
                  <a:schemeClr val="tx2">
                    <a:lumMod val="75000"/>
                  </a:schemeClr>
                </a:solidFill>
                <a:latin typeface="微軟正黑體"/>
                <a:ea typeface="微軟正黑體"/>
              </a:rPr>
              <a:t>，</a:t>
            </a:r>
            <a:r>
              <a:rPr lang="en-US" altLang="zh-TW" sz="2400" b="1" dirty="0" smtClean="0">
                <a:solidFill>
                  <a:schemeClr val="tx2">
                    <a:lumMod val="75000"/>
                  </a:schemeClr>
                </a:solidFill>
                <a:latin typeface="微軟正黑體"/>
                <a:ea typeface="微軟正黑體"/>
              </a:rPr>
              <a:t>h</a:t>
            </a:r>
            <a:r>
              <a:rPr lang="zh-TW" altLang="en-US" sz="2400" b="1" dirty="0" smtClean="0">
                <a:solidFill>
                  <a:schemeClr val="tx2">
                    <a:lumMod val="75000"/>
                  </a:schemeClr>
                </a:solidFill>
                <a:latin typeface="微軟正黑體"/>
                <a:ea typeface="微軟正黑體"/>
              </a:rPr>
              <a:t>為地形高度</a:t>
            </a:r>
            <a:endParaRPr lang="en-US" altLang="zh-TW" sz="2400"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124744"/>
            <a:ext cx="5915025" cy="5324475"/>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139" y="1124744"/>
            <a:ext cx="5924550" cy="5324475"/>
          </a:xfrm>
          <a:prstGeom prst="rect">
            <a:avLst/>
          </a:prstGeom>
        </p:spPr>
      </p:pic>
    </p:spTree>
    <p:extLst>
      <p:ext uri="{BB962C8B-B14F-4D97-AF65-F5344CB8AC3E}">
        <p14:creationId xmlns:p14="http://schemas.microsoft.com/office/powerpoint/2010/main" val="2539670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a:t>
            </a:r>
            <a:r>
              <a:rPr lang="zh-TW" altLang="en-US" b="1" dirty="0" smtClean="0"/>
              <a:t>結果 </a:t>
            </a:r>
            <a:r>
              <a:rPr lang="en-US" altLang="zh-TW" b="1" dirty="0" smtClean="0"/>
              <a:t>–</a:t>
            </a:r>
            <a:r>
              <a:rPr lang="zh-TW" altLang="en-US" b="1" dirty="0" smtClean="0"/>
              <a:t> 解析敏感度</a:t>
            </a:r>
            <a:endParaRPr lang="zh-TW" altLang="en-US" dirty="0"/>
          </a:p>
        </p:txBody>
      </p:sp>
      <p:sp>
        <p:nvSpPr>
          <p:cNvPr id="3" name="內容版面配置區 2"/>
          <p:cNvSpPr>
            <a:spLocks noGrp="1"/>
          </p:cNvSpPr>
          <p:nvPr>
            <p:ph sz="quarter" idx="1"/>
          </p:nvPr>
        </p:nvSpPr>
        <p:spPr/>
        <p:txBody>
          <a:bodyPr>
            <a:normAutofit lnSpcReduction="10000"/>
          </a:bodyPr>
          <a:lstStyle/>
          <a:p>
            <a:r>
              <a:rPr lang="zh-TW" altLang="en-US" b="1" dirty="0" smtClean="0">
                <a:solidFill>
                  <a:schemeClr val="tx2">
                    <a:lumMod val="75000"/>
                  </a:schemeClr>
                </a:solidFill>
                <a:latin typeface="+mj-ea"/>
                <a:ea typeface="+mj-ea"/>
              </a:rPr>
              <a:t>使用</a:t>
            </a:r>
            <a:r>
              <a:rPr lang="en-US" altLang="zh-TW" b="1" dirty="0" smtClean="0">
                <a:solidFill>
                  <a:schemeClr val="tx2">
                    <a:lumMod val="75000"/>
                  </a:schemeClr>
                </a:solidFill>
                <a:latin typeface="+mj-ea"/>
                <a:ea typeface="+mj-ea"/>
              </a:rPr>
              <a:t>6.67km</a:t>
            </a:r>
            <a:r>
              <a:rPr lang="zh-TW" altLang="en-US" b="1" dirty="0" smtClean="0">
                <a:solidFill>
                  <a:schemeClr val="tx2">
                    <a:lumMod val="75000"/>
                  </a:schemeClr>
                </a:solidFill>
                <a:latin typeface="+mj-ea"/>
                <a:ea typeface="+mj-ea"/>
              </a:rPr>
              <a:t>水平解析的</a:t>
            </a:r>
            <a:r>
              <a:rPr lang="en-US" altLang="zh-TW" b="1" dirty="0" smtClean="0">
                <a:solidFill>
                  <a:schemeClr val="tx2">
                    <a:lumMod val="75000"/>
                  </a:schemeClr>
                </a:solidFill>
                <a:latin typeface="+mj-ea"/>
                <a:ea typeface="+mj-ea"/>
              </a:rPr>
              <a:t>domain</a:t>
            </a:r>
            <a:r>
              <a:rPr lang="en-US" altLang="zh-TW" b="1" dirty="0">
                <a:solidFill>
                  <a:schemeClr val="tx2">
                    <a:lumMod val="75000"/>
                  </a:schemeClr>
                </a:solidFill>
                <a:latin typeface="+mj-ea"/>
                <a:ea typeface="+mj-ea"/>
              </a:rPr>
              <a:t>(E6.67_KF</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，其在路徑及氣壓變化的表現上與</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相當類似</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a:solidFill>
                  <a:schemeClr val="tx2">
                    <a:lumMod val="75000"/>
                  </a:schemeClr>
                </a:solidFill>
                <a:latin typeface="+mj-ea"/>
                <a:ea typeface="+mj-ea"/>
              </a:rPr>
              <a:t>而在降雨的結果</a:t>
            </a:r>
            <a:r>
              <a:rPr lang="zh-TW" altLang="en-US" b="1" dirty="0" smtClean="0">
                <a:solidFill>
                  <a:schemeClr val="tx2">
                    <a:lumMod val="75000"/>
                  </a:schemeClr>
                </a:solidFill>
                <a:latin typeface="+mj-ea"/>
                <a:ea typeface="+mj-ea"/>
              </a:rPr>
              <a:t>上，就比</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的模擬結果好，主要是差異在地形模擬上</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的最高海拔為</a:t>
            </a:r>
            <a:r>
              <a:rPr lang="en-US" altLang="zh-TW" b="1" dirty="0" smtClean="0">
                <a:solidFill>
                  <a:schemeClr val="tx2">
                    <a:lumMod val="75000"/>
                  </a:schemeClr>
                </a:solidFill>
                <a:latin typeface="+mj-ea"/>
                <a:ea typeface="+mj-ea"/>
              </a:rPr>
              <a:t>2160 m</a:t>
            </a:r>
            <a:r>
              <a:rPr lang="zh-TW" altLang="en-US" b="1" dirty="0" smtClean="0">
                <a:solidFill>
                  <a:schemeClr val="tx2">
                    <a:lumMod val="75000"/>
                  </a:schemeClr>
                </a:solidFill>
                <a:latin typeface="+mj-ea"/>
                <a:ea typeface="+mj-ea"/>
              </a:rPr>
              <a:t>，</a:t>
            </a:r>
            <a:r>
              <a:rPr lang="en-US" altLang="zh-TW" b="1" dirty="0" smtClean="0">
                <a:solidFill>
                  <a:schemeClr val="tx2">
                    <a:lumMod val="75000"/>
                  </a:schemeClr>
                </a:solidFill>
                <a:latin typeface="+mj-ea"/>
                <a:ea typeface="+mj-ea"/>
              </a:rPr>
              <a:t>E6.67_KF</a:t>
            </a:r>
            <a:r>
              <a:rPr lang="zh-TW" altLang="en-US" b="1" dirty="0" smtClean="0">
                <a:solidFill>
                  <a:schemeClr val="tx2">
                    <a:lumMod val="75000"/>
                  </a:schemeClr>
                </a:solidFill>
                <a:latin typeface="+mj-ea"/>
                <a:ea typeface="+mj-ea"/>
              </a:rPr>
              <a:t>的則是</a:t>
            </a:r>
            <a:r>
              <a:rPr lang="en-US" altLang="zh-TW" b="1" dirty="0" smtClean="0">
                <a:solidFill>
                  <a:schemeClr val="tx2">
                    <a:lumMod val="75000"/>
                  </a:schemeClr>
                </a:solidFill>
                <a:latin typeface="+mj-ea"/>
                <a:ea typeface="+mj-ea"/>
              </a:rPr>
              <a:t>2728 m</a:t>
            </a:r>
            <a:r>
              <a:rPr lang="zh-TW" altLang="en-US" b="1" dirty="0" smtClean="0">
                <a:solidFill>
                  <a:schemeClr val="tx2">
                    <a:lumMod val="75000"/>
                  </a:schemeClr>
                </a:solidFill>
                <a:latin typeface="+mj-ea"/>
                <a:ea typeface="+mj-ea"/>
              </a:rPr>
              <a:t>，</a:t>
            </a:r>
            <a:r>
              <a:rPr lang="zh-TW" altLang="en-US" b="1" dirty="0">
                <a:solidFill>
                  <a:schemeClr val="tx2">
                    <a:lumMod val="75000"/>
                  </a:schemeClr>
                </a:solidFill>
                <a:latin typeface="+mj-ea"/>
                <a:ea typeface="+mj-ea"/>
              </a:rPr>
              <a:t>所以更能完整</a:t>
            </a:r>
            <a:r>
              <a:rPr lang="zh-TW" altLang="en-US" b="1" dirty="0" smtClean="0">
                <a:solidFill>
                  <a:schemeClr val="tx2">
                    <a:lumMod val="75000"/>
                  </a:schemeClr>
                </a:solidFill>
                <a:latin typeface="+mj-ea"/>
                <a:ea typeface="+mj-ea"/>
              </a:rPr>
              <a:t>模擬中央山脈地形</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最高累計雨量達</a:t>
            </a:r>
            <a:r>
              <a:rPr lang="en-US" altLang="zh-TW" b="1" dirty="0" smtClean="0">
                <a:solidFill>
                  <a:schemeClr val="tx2">
                    <a:lumMod val="75000"/>
                  </a:schemeClr>
                </a:solidFill>
                <a:latin typeface="+mj-ea"/>
                <a:ea typeface="+mj-ea"/>
              </a:rPr>
              <a:t>900mm</a:t>
            </a:r>
            <a:r>
              <a:rPr lang="zh-TW" altLang="en-US" b="1" dirty="0" smtClean="0">
                <a:solidFill>
                  <a:schemeClr val="tx2">
                    <a:lumMod val="75000"/>
                  </a:schemeClr>
                </a:solidFill>
                <a:latin typeface="微軟正黑體"/>
                <a:ea typeface="微軟正黑體"/>
              </a:rPr>
              <a:t>，更接近觀測值</a:t>
            </a:r>
            <a:endParaRPr lang="en-US" altLang="zh-TW" b="1" dirty="0" smtClean="0">
              <a:solidFill>
                <a:schemeClr val="tx2">
                  <a:lumMod val="75000"/>
                </a:schemeClr>
              </a:solidFill>
              <a:latin typeface="+mj-ea"/>
              <a:ea typeface="+mj-ea"/>
            </a:endParaRPr>
          </a:p>
          <a:p>
            <a:endParaRPr lang="en-US" altLang="zh-TW" dirty="0"/>
          </a:p>
          <a:p>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3400"/>
            <a:ext cx="5571023" cy="6858000"/>
          </a:xfrm>
          <a:prstGeom prst="rect">
            <a:avLst/>
          </a:prstGeom>
        </p:spPr>
      </p:pic>
    </p:spTree>
    <p:extLst>
      <p:ext uri="{BB962C8B-B14F-4D97-AF65-F5344CB8AC3E}">
        <p14:creationId xmlns:p14="http://schemas.microsoft.com/office/powerpoint/2010/main" val="41202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a:t>
            </a:r>
            <a:r>
              <a:rPr lang="zh-TW" altLang="en-US" b="1" dirty="0" smtClean="0"/>
              <a:t>結果 </a:t>
            </a:r>
            <a:r>
              <a:rPr lang="en-US" altLang="zh-TW" b="1" dirty="0" smtClean="0"/>
              <a:t>–</a:t>
            </a:r>
            <a:r>
              <a:rPr lang="zh-TW" altLang="en-US" b="1" dirty="0" smtClean="0"/>
              <a:t> 地形敏感度</a:t>
            </a:r>
            <a:endParaRPr lang="zh-TW" altLang="en-US" dirty="0"/>
          </a:p>
        </p:txBody>
      </p:sp>
      <p:sp>
        <p:nvSpPr>
          <p:cNvPr id="3" name="內容版面配置區 2"/>
          <p:cNvSpPr>
            <a:spLocks noGrp="1"/>
          </p:cNvSpPr>
          <p:nvPr>
            <p:ph sz="quarter" idx="1"/>
          </p:nvPr>
        </p:nvSpPr>
        <p:spPr/>
        <p:txBody>
          <a:bodyPr/>
          <a:lstStyle/>
          <a:p>
            <a:r>
              <a:rPr lang="zh-TW" altLang="en-US" b="1" dirty="0">
                <a:solidFill>
                  <a:schemeClr val="tx2">
                    <a:lumMod val="75000"/>
                  </a:schemeClr>
                </a:solidFill>
                <a:latin typeface="+mj-ea"/>
                <a:ea typeface="+mj-ea"/>
              </a:rPr>
              <a:t>使用</a:t>
            </a:r>
            <a:r>
              <a:rPr lang="en-US" altLang="zh-TW" b="1" dirty="0" smtClean="0">
                <a:solidFill>
                  <a:schemeClr val="tx2">
                    <a:lumMod val="75000"/>
                  </a:schemeClr>
                </a:solidFill>
                <a:latin typeface="+mj-ea"/>
                <a:ea typeface="+mj-ea"/>
              </a:rPr>
              <a:t>E20_NT</a:t>
            </a:r>
            <a:r>
              <a:rPr lang="zh-TW" altLang="en-US" b="1" dirty="0" smtClean="0">
                <a:solidFill>
                  <a:schemeClr val="tx2">
                    <a:lumMod val="75000"/>
                  </a:schemeClr>
                </a:solidFill>
                <a:latin typeface="+mj-ea"/>
                <a:ea typeface="+mj-ea"/>
              </a:rPr>
              <a:t>在</a:t>
            </a:r>
            <a:r>
              <a:rPr lang="en-US" altLang="zh-TW" b="1" dirty="0" smtClean="0">
                <a:solidFill>
                  <a:schemeClr val="tx2">
                    <a:lumMod val="75000"/>
                  </a:schemeClr>
                </a:solidFill>
                <a:latin typeface="+mj-ea"/>
                <a:ea typeface="+mj-ea"/>
              </a:rPr>
              <a:t>MM5</a:t>
            </a:r>
            <a:r>
              <a:rPr lang="zh-TW" altLang="en-US" b="1" dirty="0" smtClean="0">
                <a:solidFill>
                  <a:schemeClr val="tx2">
                    <a:lumMod val="75000"/>
                  </a:schemeClr>
                </a:solidFill>
                <a:latin typeface="+mj-ea"/>
                <a:ea typeface="+mj-ea"/>
              </a:rPr>
              <a:t>中的設置與</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是一樣的，唯一的差異是</a:t>
            </a:r>
            <a:r>
              <a:rPr lang="en-US" altLang="zh-TW" b="1" dirty="0" smtClean="0">
                <a:solidFill>
                  <a:schemeClr val="tx2">
                    <a:lumMod val="75000"/>
                  </a:schemeClr>
                </a:solidFill>
                <a:latin typeface="+mj-ea"/>
                <a:ea typeface="+mj-ea"/>
              </a:rPr>
              <a:t>E20_NT</a:t>
            </a:r>
            <a:r>
              <a:rPr lang="zh-TW" altLang="en-US" b="1" dirty="0" smtClean="0">
                <a:solidFill>
                  <a:schemeClr val="tx2">
                    <a:lumMod val="75000"/>
                  </a:schemeClr>
                </a:solidFill>
                <a:latin typeface="+mj-ea"/>
                <a:ea typeface="+mj-ea"/>
              </a:rPr>
              <a:t>移除了台灣的地形</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海拔高度設置為海平面</a:t>
            </a:r>
            <a:r>
              <a:rPr lang="en-US" altLang="zh-TW" b="1" dirty="0" smtClean="0">
                <a:solidFill>
                  <a:schemeClr val="tx2">
                    <a:lumMod val="75000"/>
                  </a:schemeClr>
                </a:solidFill>
                <a:latin typeface="+mj-ea"/>
                <a:ea typeface="+mj-ea"/>
              </a:rPr>
              <a:t>)</a:t>
            </a: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模擬的路徑在颱風轉向東北前大致沒有偏離過多</a:t>
            </a:r>
            <a:r>
              <a:rPr lang="zh-TW" altLang="en-US" b="1" dirty="0" smtClean="0">
                <a:solidFill>
                  <a:schemeClr val="tx2">
                    <a:lumMod val="75000"/>
                  </a:schemeClr>
                </a:solidFill>
                <a:latin typeface="微軟正黑體"/>
                <a:ea typeface="微軟正黑體"/>
              </a:rPr>
              <a:t>，原因可能是颱風離台灣甚遠，而行進方向主要受到鋒面系統或其他綜觀系統影響，與台灣地形無關。</a:t>
            </a:r>
            <a:endParaRPr lang="en-US" altLang="zh-TW" b="1" dirty="0" smtClean="0">
              <a:solidFill>
                <a:schemeClr val="tx2">
                  <a:lumMod val="75000"/>
                </a:schemeClr>
              </a:solidFill>
              <a:latin typeface="微軟正黑體"/>
              <a:ea typeface="微軟正黑體"/>
            </a:endParaRPr>
          </a:p>
          <a:p>
            <a:endParaRPr lang="en-US" altLang="zh-TW" b="1" dirty="0">
              <a:solidFill>
                <a:schemeClr val="tx2">
                  <a:lumMod val="75000"/>
                </a:schemeClr>
              </a:solidFill>
              <a:latin typeface="微軟正黑體"/>
              <a:ea typeface="微軟正黑體"/>
            </a:endParaRPr>
          </a:p>
          <a:p>
            <a:r>
              <a:rPr lang="zh-TW" altLang="en-US" b="1" dirty="0" smtClean="0">
                <a:solidFill>
                  <a:schemeClr val="tx2">
                    <a:lumMod val="75000"/>
                  </a:schemeClr>
                </a:solidFill>
                <a:latin typeface="+mj-ea"/>
                <a:ea typeface="+mj-ea"/>
              </a:rPr>
              <a:t>而在轉向後，</a:t>
            </a:r>
            <a:r>
              <a:rPr lang="en-US" altLang="zh-TW" b="1" dirty="0" smtClean="0">
                <a:solidFill>
                  <a:schemeClr val="tx2">
                    <a:lumMod val="75000"/>
                  </a:schemeClr>
                </a:solidFill>
                <a:latin typeface="+mj-ea"/>
                <a:ea typeface="+mj-ea"/>
              </a:rPr>
              <a:t>E20_NT</a:t>
            </a:r>
            <a:r>
              <a:rPr lang="zh-TW" altLang="en-US" b="1" dirty="0" smtClean="0">
                <a:solidFill>
                  <a:schemeClr val="tx2">
                    <a:lumMod val="75000"/>
                  </a:schemeClr>
                </a:solidFill>
                <a:latin typeface="+mj-ea"/>
                <a:ea typeface="+mj-ea"/>
              </a:rPr>
              <a:t>偏向</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的北側且誤差增大</a:t>
            </a:r>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2656"/>
            <a:ext cx="6237039" cy="6048672"/>
          </a:xfrm>
          <a:prstGeom prst="rect">
            <a:avLst/>
          </a:prstGeom>
        </p:spPr>
      </p:pic>
    </p:spTree>
    <p:extLst>
      <p:ext uri="{BB962C8B-B14F-4D97-AF65-F5344CB8AC3E}">
        <p14:creationId xmlns:p14="http://schemas.microsoft.com/office/powerpoint/2010/main" val="38812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地形敏感度</a:t>
            </a:r>
            <a:endParaRPr lang="zh-TW" altLang="en-US" dirty="0"/>
          </a:p>
        </p:txBody>
      </p:sp>
      <p:sp>
        <p:nvSpPr>
          <p:cNvPr id="3" name="內容版面配置區 2"/>
          <p:cNvSpPr>
            <a:spLocks noGrp="1"/>
          </p:cNvSpPr>
          <p:nvPr>
            <p:ph sz="quarter" idx="1"/>
          </p:nvPr>
        </p:nvSpPr>
        <p:spPr/>
        <p:txBody>
          <a:bodyPr/>
          <a:lstStyle/>
          <a:p>
            <a:r>
              <a:rPr lang="zh-TW" altLang="en-US" b="1" dirty="0">
                <a:solidFill>
                  <a:schemeClr val="tx2">
                    <a:lumMod val="75000"/>
                  </a:schemeClr>
                </a:solidFill>
                <a:latin typeface="+mj-ea"/>
                <a:ea typeface="+mj-ea"/>
              </a:rPr>
              <a:t>因為移除了地形所造成的</a:t>
            </a:r>
            <a:r>
              <a:rPr lang="zh-TW" altLang="en-US" b="1" dirty="0" smtClean="0">
                <a:solidFill>
                  <a:schemeClr val="tx2">
                    <a:lumMod val="75000"/>
                  </a:schemeClr>
                </a:solidFill>
                <a:latin typeface="+mj-ea"/>
                <a:ea typeface="+mj-ea"/>
              </a:rPr>
              <a:t>因素，而</a:t>
            </a:r>
            <a:r>
              <a:rPr lang="en-US" altLang="zh-TW" b="1" dirty="0" smtClean="0">
                <a:solidFill>
                  <a:schemeClr val="tx2">
                    <a:lumMod val="75000"/>
                  </a:schemeClr>
                </a:solidFill>
                <a:latin typeface="+mj-ea"/>
                <a:ea typeface="+mj-ea"/>
              </a:rPr>
              <a:t>E20_NT</a:t>
            </a:r>
            <a:r>
              <a:rPr lang="zh-TW" altLang="en-US" b="1" dirty="0" smtClean="0">
                <a:solidFill>
                  <a:schemeClr val="tx2">
                    <a:lumMod val="75000"/>
                  </a:schemeClr>
                </a:solidFill>
                <a:latin typeface="+mj-ea"/>
                <a:ea typeface="+mj-ea"/>
              </a:rPr>
              <a:t>模擬的渦旋發展比</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的發展還要大</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而氣壓低了</a:t>
            </a:r>
            <a:r>
              <a:rPr lang="en-US" altLang="zh-TW" b="1" dirty="0" smtClean="0">
                <a:solidFill>
                  <a:schemeClr val="tx2">
                    <a:lumMod val="75000"/>
                  </a:schemeClr>
                </a:solidFill>
                <a:latin typeface="+mj-ea"/>
                <a:ea typeface="+mj-ea"/>
              </a:rPr>
              <a:t>2-4hPa</a:t>
            </a:r>
            <a:endParaRPr lang="en-US" altLang="zh-TW" b="1" dirty="0">
              <a:solidFill>
                <a:schemeClr val="tx2">
                  <a:lumMod val="75000"/>
                </a:schemeClr>
              </a:solidFill>
              <a:latin typeface="+mj-ea"/>
              <a:ea typeface="+mj-ea"/>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124744"/>
            <a:ext cx="7798211" cy="5328592"/>
          </a:xfrm>
          <a:prstGeom prst="rect">
            <a:avLst/>
          </a:prstGeom>
        </p:spPr>
      </p:pic>
    </p:spTree>
    <p:extLst>
      <p:ext uri="{BB962C8B-B14F-4D97-AF65-F5344CB8AC3E}">
        <p14:creationId xmlns:p14="http://schemas.microsoft.com/office/powerpoint/2010/main" val="302521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地形敏感度</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地形因素能使濕空氣抬升進而形成降雨，而在對照實驗中颱風內部核心部分雖然未受到地形影響，但是外圍確實受到地形的抬升</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所以在地形移除後</a:t>
            </a:r>
            <a:r>
              <a:rPr lang="zh-TW" altLang="en-US" b="1" dirty="0" smtClean="0">
                <a:solidFill>
                  <a:schemeClr val="tx2">
                    <a:lumMod val="75000"/>
                  </a:schemeClr>
                </a:solidFill>
                <a:latin typeface="微軟正黑體"/>
                <a:ea typeface="微軟正黑體"/>
              </a:rPr>
              <a:t>，環流夾帶的水氣能輕易越過台灣，也使得最後的總累積雨量僅超過</a:t>
            </a:r>
            <a:r>
              <a:rPr lang="en-US" altLang="zh-TW" b="1" dirty="0" smtClean="0">
                <a:solidFill>
                  <a:schemeClr val="tx2">
                    <a:lumMod val="75000"/>
                  </a:schemeClr>
                </a:solidFill>
                <a:latin typeface="微軟正黑體"/>
                <a:ea typeface="微軟正黑體"/>
              </a:rPr>
              <a:t>200mm</a:t>
            </a:r>
            <a:r>
              <a:rPr lang="zh-TW" altLang="en-US" b="1" dirty="0" smtClean="0">
                <a:solidFill>
                  <a:schemeClr val="tx2">
                    <a:lumMod val="75000"/>
                  </a:schemeClr>
                </a:solidFill>
                <a:latin typeface="微軟正黑體"/>
                <a:ea typeface="微軟正黑體"/>
              </a:rPr>
              <a:t>，對照不到</a:t>
            </a:r>
            <a:r>
              <a:rPr lang="en-US" altLang="zh-TW" b="1" dirty="0">
                <a:solidFill>
                  <a:schemeClr val="tx2">
                    <a:lumMod val="75000"/>
                  </a:schemeClr>
                </a:solidFill>
                <a:latin typeface="微軟正黑體"/>
                <a:ea typeface="微軟正黑體"/>
              </a:rPr>
              <a:t>E</a:t>
            </a:r>
            <a:r>
              <a:rPr lang="en-US" altLang="zh-TW" b="1" dirty="0" smtClean="0">
                <a:solidFill>
                  <a:schemeClr val="tx2">
                    <a:lumMod val="75000"/>
                  </a:schemeClr>
                </a:solidFill>
                <a:latin typeface="微軟正黑體"/>
                <a:ea typeface="微軟正黑體"/>
              </a:rPr>
              <a:t>20_KF</a:t>
            </a:r>
            <a:r>
              <a:rPr lang="zh-TW" altLang="en-US" b="1" dirty="0" smtClean="0">
                <a:solidFill>
                  <a:schemeClr val="tx2">
                    <a:lumMod val="75000"/>
                  </a:schemeClr>
                </a:solidFill>
                <a:latin typeface="微軟正黑體"/>
                <a:ea typeface="微軟正黑體"/>
              </a:rPr>
              <a:t>的一半</a:t>
            </a:r>
            <a:endParaRPr lang="en-US" altLang="zh-TW" b="1" dirty="0" smtClean="0">
              <a:solidFill>
                <a:schemeClr val="tx2">
                  <a:lumMod val="75000"/>
                </a:schemeClr>
              </a:solidFill>
              <a:latin typeface="微軟正黑體"/>
              <a:ea typeface="微軟正黑體"/>
            </a:endParaRPr>
          </a:p>
          <a:p>
            <a:endParaRPr lang="en-US" altLang="zh-TW" b="1" dirty="0">
              <a:solidFill>
                <a:schemeClr val="tx2">
                  <a:lumMod val="75000"/>
                </a:schemeClr>
              </a:solidFill>
              <a:latin typeface="微軟正黑體"/>
              <a:ea typeface="微軟正黑體"/>
            </a:endParaRPr>
          </a:p>
          <a:p>
            <a:r>
              <a:rPr lang="zh-TW" altLang="en-US" b="1" dirty="0">
                <a:solidFill>
                  <a:schemeClr val="tx2">
                    <a:lumMod val="75000"/>
                  </a:schemeClr>
                </a:solidFill>
                <a:latin typeface="微軟正黑體"/>
                <a:ea typeface="微軟正黑體"/>
              </a:rPr>
              <a:t>降雨也僅</a:t>
            </a:r>
            <a:r>
              <a:rPr lang="zh-TW" altLang="en-US" b="1" dirty="0" smtClean="0">
                <a:solidFill>
                  <a:schemeClr val="tx2">
                    <a:lumMod val="75000"/>
                  </a:schemeClr>
                </a:solidFill>
                <a:latin typeface="微軟正黑體"/>
                <a:ea typeface="微軟正黑體"/>
              </a:rPr>
              <a:t>集中在與東北季風輻合處</a:t>
            </a:r>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484" y="416268"/>
            <a:ext cx="6419850" cy="5924550"/>
          </a:xfrm>
          <a:prstGeom prst="rect">
            <a:avLst/>
          </a:prstGeom>
        </p:spPr>
      </p:pic>
      <p:sp>
        <p:nvSpPr>
          <p:cNvPr id="5" name="燕尾形向右箭號 4"/>
          <p:cNvSpPr/>
          <p:nvPr/>
        </p:nvSpPr>
        <p:spPr>
          <a:xfrm rot="7962987">
            <a:off x="4481718" y="1482739"/>
            <a:ext cx="936104" cy="360040"/>
          </a:xfrm>
          <a:prstGeom prst="notchedRightArrow">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燕尾形向右箭號 5"/>
          <p:cNvSpPr/>
          <p:nvPr/>
        </p:nvSpPr>
        <p:spPr>
          <a:xfrm rot="10625562">
            <a:off x="4796610" y="1946702"/>
            <a:ext cx="1008112" cy="364129"/>
          </a:xfrm>
          <a:prstGeom prst="notchedRightArrow">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燕尾形向右箭號 6"/>
          <p:cNvSpPr/>
          <p:nvPr/>
        </p:nvSpPr>
        <p:spPr>
          <a:xfrm rot="10625562">
            <a:off x="3624163" y="2662243"/>
            <a:ext cx="1008112" cy="364129"/>
          </a:xfrm>
          <a:prstGeom prst="notchedRightArrow">
            <a:avLst/>
          </a:prstGeom>
          <a:noFill/>
          <a:ln w="28575">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燕尾形向右箭號 7"/>
          <p:cNvSpPr/>
          <p:nvPr/>
        </p:nvSpPr>
        <p:spPr>
          <a:xfrm rot="7962987">
            <a:off x="3473603" y="2156144"/>
            <a:ext cx="936104" cy="360040"/>
          </a:xfrm>
          <a:prstGeom prst="notchedRightArrow">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850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地形敏感度</a:t>
            </a:r>
            <a:endParaRPr lang="zh-TW" altLang="en-US" dirty="0"/>
          </a:p>
        </p:txBody>
      </p:sp>
      <p:pic>
        <p:nvPicPr>
          <p:cNvPr id="8" name="內容版面配置區 7"/>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2125" y="1628800"/>
            <a:ext cx="4351023" cy="4680520"/>
          </a:xfrm>
        </p:spPr>
      </p:pic>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628800"/>
            <a:ext cx="4323606" cy="4680520"/>
          </a:xfrm>
          <a:prstGeom prst="rect">
            <a:avLst/>
          </a:prstGeom>
        </p:spPr>
      </p:pic>
      <p:sp>
        <p:nvSpPr>
          <p:cNvPr id="4" name="橢圓 3"/>
          <p:cNvSpPr/>
          <p:nvPr/>
        </p:nvSpPr>
        <p:spPr>
          <a:xfrm>
            <a:off x="1979712" y="4188868"/>
            <a:ext cx="1008112" cy="10081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2555776" y="2708920"/>
            <a:ext cx="1008112" cy="10081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6948264" y="2852503"/>
            <a:ext cx="1008112" cy="10081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橢圓 12"/>
          <p:cNvSpPr/>
          <p:nvPr/>
        </p:nvSpPr>
        <p:spPr>
          <a:xfrm>
            <a:off x="6228184" y="4167456"/>
            <a:ext cx="1008112" cy="100811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28800"/>
            <a:ext cx="9144000" cy="5011098"/>
          </a:xfrm>
          <a:prstGeom prst="rect">
            <a:avLst/>
          </a:prstGeom>
        </p:spPr>
      </p:pic>
    </p:spTree>
    <p:extLst>
      <p:ext uri="{BB962C8B-B14F-4D97-AF65-F5344CB8AC3E}">
        <p14:creationId xmlns:p14="http://schemas.microsoft.com/office/powerpoint/2010/main" val="404845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6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pPr algn="l"/>
            <a:r>
              <a:rPr lang="zh-TW" altLang="en-US" sz="3600" b="1" dirty="0"/>
              <a:t>大綱</a:t>
            </a:r>
          </a:p>
        </p:txBody>
      </p:sp>
      <p:sp>
        <p:nvSpPr>
          <p:cNvPr id="3" name="內容版面配置區 2"/>
          <p:cNvSpPr>
            <a:spLocks noGrp="1"/>
          </p:cNvSpPr>
          <p:nvPr>
            <p:ph sz="quarter" idx="1"/>
          </p:nvPr>
        </p:nvSpPr>
        <p:spPr/>
        <p:txBody>
          <a:bodyPr>
            <a:normAutofit/>
          </a:bodyPr>
          <a:lstStyle/>
          <a:p>
            <a:r>
              <a:rPr lang="zh-TW" altLang="en-US" sz="3200" b="1" dirty="0" smtClean="0">
                <a:solidFill>
                  <a:schemeClr val="tx2">
                    <a:lumMod val="75000"/>
                  </a:schemeClr>
                </a:solidFill>
                <a:latin typeface="+mj-ea"/>
                <a:ea typeface="+mj-ea"/>
              </a:rPr>
              <a:t>簡介</a:t>
            </a:r>
            <a:endParaRPr lang="en-US" altLang="zh-TW" sz="3200" b="1" dirty="0" smtClean="0">
              <a:solidFill>
                <a:schemeClr val="tx2">
                  <a:lumMod val="75000"/>
                </a:schemeClr>
              </a:solidFill>
              <a:latin typeface="+mj-ea"/>
              <a:ea typeface="+mj-ea"/>
            </a:endParaRPr>
          </a:p>
          <a:p>
            <a:r>
              <a:rPr lang="zh-TW" altLang="en-US" sz="3200" b="1" dirty="0">
                <a:solidFill>
                  <a:schemeClr val="tx2">
                    <a:lumMod val="75000"/>
                  </a:schemeClr>
                </a:solidFill>
                <a:latin typeface="+mj-ea"/>
                <a:ea typeface="+mj-ea"/>
              </a:rPr>
              <a:t>綜觀環境</a:t>
            </a:r>
            <a:endParaRPr lang="en-US" altLang="zh-TW" sz="3200" b="1" dirty="0">
              <a:solidFill>
                <a:schemeClr val="tx2">
                  <a:lumMod val="75000"/>
                </a:schemeClr>
              </a:solidFill>
              <a:latin typeface="+mj-ea"/>
              <a:ea typeface="+mj-ea"/>
            </a:endParaRPr>
          </a:p>
          <a:p>
            <a:r>
              <a:rPr lang="zh-TW" altLang="en-US" sz="3200" b="1" dirty="0" smtClean="0">
                <a:solidFill>
                  <a:schemeClr val="tx2">
                    <a:lumMod val="75000"/>
                  </a:schemeClr>
                </a:solidFill>
                <a:latin typeface="+mj-ea"/>
                <a:ea typeface="+mj-ea"/>
              </a:rPr>
              <a:t>實驗設計</a:t>
            </a:r>
            <a:endParaRPr lang="en-US" altLang="zh-TW" sz="3200" b="1" dirty="0" smtClean="0">
              <a:solidFill>
                <a:schemeClr val="tx2">
                  <a:lumMod val="75000"/>
                </a:schemeClr>
              </a:solidFill>
              <a:latin typeface="+mj-ea"/>
              <a:ea typeface="+mj-ea"/>
            </a:endParaRPr>
          </a:p>
          <a:p>
            <a:r>
              <a:rPr lang="zh-TW" altLang="en-US" sz="3200" b="1" dirty="0" smtClean="0">
                <a:solidFill>
                  <a:schemeClr val="tx2">
                    <a:lumMod val="75000"/>
                  </a:schemeClr>
                </a:solidFill>
                <a:latin typeface="+mj-ea"/>
                <a:ea typeface="+mj-ea"/>
              </a:rPr>
              <a:t>模擬結果</a:t>
            </a:r>
            <a:endParaRPr lang="en-US" altLang="zh-TW" sz="3200" b="1" dirty="0" smtClean="0">
              <a:solidFill>
                <a:schemeClr val="tx2">
                  <a:lumMod val="75000"/>
                </a:schemeClr>
              </a:solidFill>
              <a:latin typeface="+mj-ea"/>
              <a:ea typeface="+mj-ea"/>
            </a:endParaRPr>
          </a:p>
          <a:p>
            <a:r>
              <a:rPr lang="zh-TW" altLang="en-US" sz="3200" b="1" dirty="0" smtClean="0">
                <a:solidFill>
                  <a:schemeClr val="tx2">
                    <a:lumMod val="75000"/>
                  </a:schemeClr>
                </a:solidFill>
                <a:latin typeface="+mj-ea"/>
                <a:ea typeface="+mj-ea"/>
              </a:rPr>
              <a:t>結論</a:t>
            </a:r>
            <a:endParaRPr lang="zh-TW" altLang="en-US" sz="3200" b="1" dirty="0">
              <a:solidFill>
                <a:schemeClr val="tx2">
                  <a:lumMod val="75000"/>
                </a:schemeClr>
              </a:solidFill>
              <a:latin typeface="+mj-ea"/>
              <a:ea typeface="+mj-ea"/>
            </a:endParaRPr>
          </a:p>
        </p:txBody>
      </p:sp>
    </p:spTree>
    <p:extLst>
      <p:ext uri="{BB962C8B-B14F-4D97-AF65-F5344CB8AC3E}">
        <p14:creationId xmlns:p14="http://schemas.microsoft.com/office/powerpoint/2010/main" val="3769282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a:t>
            </a:r>
            <a:r>
              <a:rPr lang="zh-TW" altLang="en-US" b="1" dirty="0" smtClean="0"/>
              <a:t>結果 </a:t>
            </a:r>
            <a:r>
              <a:rPr lang="en-US" altLang="zh-TW" b="1" dirty="0" smtClean="0"/>
              <a:t>–</a:t>
            </a:r>
            <a:r>
              <a:rPr lang="zh-TW" altLang="en-US" b="1" dirty="0" smtClean="0"/>
              <a:t> 颱風大小的敏感度測試</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使用</a:t>
            </a:r>
            <a:r>
              <a:rPr lang="en-US" altLang="zh-TW" b="1" dirty="0">
                <a:solidFill>
                  <a:schemeClr val="tx2">
                    <a:lumMod val="75000"/>
                  </a:schemeClr>
                </a:solidFill>
                <a:latin typeface="+mj-ea"/>
                <a:ea typeface="+mj-ea"/>
              </a:rPr>
              <a:t>E</a:t>
            </a:r>
            <a:r>
              <a:rPr lang="en-US" altLang="zh-TW" b="1" dirty="0" smtClean="0">
                <a:solidFill>
                  <a:schemeClr val="tx2">
                    <a:lumMod val="75000"/>
                  </a:schemeClr>
                </a:solidFill>
                <a:latin typeface="+mj-ea"/>
                <a:ea typeface="+mj-ea"/>
              </a:rPr>
              <a:t>20_Small</a:t>
            </a:r>
            <a:r>
              <a:rPr lang="zh-TW" altLang="en-US" b="1" dirty="0" smtClean="0">
                <a:solidFill>
                  <a:schemeClr val="tx2">
                    <a:lumMod val="75000"/>
                  </a:schemeClr>
                </a:solidFill>
                <a:latin typeface="+mj-ea"/>
                <a:ea typeface="+mj-ea"/>
              </a:rPr>
              <a:t>與</a:t>
            </a:r>
            <a:r>
              <a:rPr lang="en-US" altLang="zh-TW" b="1" dirty="0">
                <a:solidFill>
                  <a:schemeClr val="tx2">
                    <a:lumMod val="75000"/>
                  </a:schemeClr>
                </a:solidFill>
                <a:latin typeface="+mj-ea"/>
                <a:ea typeface="+mj-ea"/>
              </a:rPr>
              <a:t>E</a:t>
            </a:r>
            <a:r>
              <a:rPr lang="en-US" altLang="zh-TW" b="1" dirty="0" smtClean="0">
                <a:solidFill>
                  <a:schemeClr val="tx2">
                    <a:lumMod val="75000"/>
                  </a:schemeClr>
                </a:solidFill>
                <a:latin typeface="+mj-ea"/>
                <a:ea typeface="+mj-ea"/>
              </a:rPr>
              <a:t>20_KF</a:t>
            </a:r>
            <a:r>
              <a:rPr lang="zh-TW" altLang="en-US" b="1" dirty="0" smtClean="0">
                <a:solidFill>
                  <a:schemeClr val="tx2">
                    <a:lumMod val="75000"/>
                  </a:schemeClr>
                </a:solidFill>
                <a:latin typeface="+mj-ea"/>
                <a:ea typeface="+mj-ea"/>
              </a:rPr>
              <a:t>作對照，</a:t>
            </a:r>
            <a:r>
              <a:rPr lang="en-US" altLang="zh-TW" b="1" dirty="0">
                <a:solidFill>
                  <a:schemeClr val="tx2">
                    <a:lumMod val="75000"/>
                  </a:schemeClr>
                </a:solidFill>
                <a:latin typeface="+mj-ea"/>
                <a:ea typeface="+mj-ea"/>
              </a:rPr>
              <a:t>E</a:t>
            </a:r>
            <a:r>
              <a:rPr lang="en-US" altLang="zh-TW" b="1" dirty="0" smtClean="0">
                <a:solidFill>
                  <a:schemeClr val="tx2">
                    <a:lumMod val="75000"/>
                  </a:schemeClr>
                </a:solidFill>
                <a:latin typeface="+mj-ea"/>
                <a:ea typeface="+mj-ea"/>
              </a:rPr>
              <a:t>20_Small</a:t>
            </a:r>
            <a:r>
              <a:rPr lang="zh-TW" altLang="en-US" b="1" dirty="0" smtClean="0">
                <a:solidFill>
                  <a:schemeClr val="tx2">
                    <a:lumMod val="75000"/>
                  </a:schemeClr>
                </a:solidFill>
                <a:latin typeface="+mj-ea"/>
                <a:ea typeface="+mj-ea"/>
              </a:rPr>
              <a:t>是將原本</a:t>
            </a:r>
            <a:r>
              <a:rPr lang="en-US" altLang="zh-TW" b="1" dirty="0" smtClean="0">
                <a:solidFill>
                  <a:schemeClr val="tx2">
                    <a:lumMod val="75000"/>
                  </a:schemeClr>
                </a:solidFill>
                <a:latin typeface="+mj-ea"/>
                <a:ea typeface="+mj-ea"/>
              </a:rPr>
              <a:t>760km</a:t>
            </a:r>
            <a:r>
              <a:rPr lang="zh-TW" altLang="en-US" b="1" dirty="0" smtClean="0">
                <a:solidFill>
                  <a:schemeClr val="tx2">
                    <a:lumMod val="75000"/>
                  </a:schemeClr>
                </a:solidFill>
                <a:latin typeface="+mj-ea"/>
                <a:ea typeface="+mj-ea"/>
              </a:rPr>
              <a:t>的假想渦旋減少為</a:t>
            </a:r>
            <a:r>
              <a:rPr lang="en-US" altLang="zh-TW" b="1" dirty="0" smtClean="0">
                <a:solidFill>
                  <a:schemeClr val="tx2">
                    <a:lumMod val="75000"/>
                  </a:schemeClr>
                </a:solidFill>
                <a:latin typeface="+mj-ea"/>
                <a:ea typeface="+mj-ea"/>
              </a:rPr>
              <a:t>400km</a:t>
            </a:r>
            <a:r>
              <a:rPr lang="zh-TW" altLang="en-US" b="1" dirty="0" smtClean="0">
                <a:solidFill>
                  <a:schemeClr val="tx2">
                    <a:lumMod val="75000"/>
                  </a:schemeClr>
                </a:solidFill>
                <a:latin typeface="+mj-ea"/>
                <a:ea typeface="+mj-ea"/>
              </a:rPr>
              <a:t>，並將風速降低</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原先為</a:t>
            </a:r>
            <a:r>
              <a:rPr lang="en-US" altLang="zh-TW" b="1" dirty="0" smtClean="0">
                <a:solidFill>
                  <a:schemeClr val="tx2">
                    <a:lumMod val="75000"/>
                  </a:schemeClr>
                </a:solidFill>
                <a:latin typeface="+mj-ea"/>
                <a:ea typeface="+mj-ea"/>
              </a:rPr>
              <a:t>15m/s)</a:t>
            </a:r>
          </a:p>
          <a:p>
            <a:endParaRPr lang="en-US" altLang="zh-TW" b="1" dirty="0" smtClean="0">
              <a:solidFill>
                <a:schemeClr val="tx2">
                  <a:lumMod val="75000"/>
                </a:schemeClr>
              </a:solidFill>
              <a:latin typeface="+mj-ea"/>
              <a:ea typeface="+mj-ea"/>
            </a:endParaRPr>
          </a:p>
          <a:p>
            <a:r>
              <a:rPr lang="zh-TW" altLang="en-US" b="1" dirty="0">
                <a:solidFill>
                  <a:schemeClr val="tx2">
                    <a:lumMod val="75000"/>
                  </a:schemeClr>
                </a:solidFill>
                <a:latin typeface="+mj-ea"/>
                <a:ea typeface="+mj-ea"/>
              </a:rPr>
              <a:t>而這樣的</a:t>
            </a:r>
            <a:r>
              <a:rPr lang="zh-TW" altLang="en-US" b="1" dirty="0" smtClean="0">
                <a:solidFill>
                  <a:schemeClr val="tx2">
                    <a:lumMod val="75000"/>
                  </a:schemeClr>
                </a:solidFill>
                <a:latin typeface="+mj-ea"/>
                <a:ea typeface="+mj-ea"/>
              </a:rPr>
              <a:t>改變並不顯著的影響渦旋的運動</a:t>
            </a:r>
            <a:r>
              <a:rPr lang="zh-TW" altLang="en-US" b="1" dirty="0" smtClean="0">
                <a:solidFill>
                  <a:schemeClr val="tx2">
                    <a:lumMod val="75000"/>
                  </a:schemeClr>
                </a:solidFill>
                <a:latin typeface="微軟正黑體"/>
                <a:ea typeface="微軟正黑體"/>
              </a:rPr>
              <a:t>，僅改變渦旋內部的動力 </a:t>
            </a:r>
            <a:r>
              <a:rPr lang="en-US" altLang="zh-TW" b="1" dirty="0">
                <a:solidFill>
                  <a:schemeClr val="tx2">
                    <a:lumMod val="75000"/>
                  </a:schemeClr>
                </a:solidFill>
                <a:latin typeface="+mj-ea"/>
                <a:ea typeface="+mj-ea"/>
              </a:rPr>
              <a:t>(Carr and Elsberry 1997</a:t>
            </a:r>
            <a:r>
              <a:rPr lang="en-US" altLang="zh-TW" b="1" dirty="0" smtClean="0">
                <a:solidFill>
                  <a:schemeClr val="tx2">
                    <a:lumMod val="75000"/>
                  </a:schemeClr>
                </a:solidFill>
                <a:latin typeface="+mj-ea"/>
                <a:ea typeface="+mj-ea"/>
              </a:rPr>
              <a:t>)</a:t>
            </a: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而路徑模擬的結果與</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相似</a:t>
            </a:r>
            <a:r>
              <a:rPr lang="zh-TW" altLang="en-US" b="1" dirty="0" smtClean="0">
                <a:solidFill>
                  <a:schemeClr val="tx2">
                    <a:lumMod val="75000"/>
                  </a:schemeClr>
                </a:solidFill>
                <a:latin typeface="微軟正黑體"/>
                <a:ea typeface="微軟正黑體"/>
              </a:rPr>
              <a:t>，但是渦旋不會發展，中心氣壓略為增加</a:t>
            </a:r>
            <a:endParaRPr lang="en-US" altLang="zh-TW"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886" y="878561"/>
            <a:ext cx="7231312" cy="54006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10657"/>
            <a:ext cx="6385540" cy="6192688"/>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54" y="728700"/>
            <a:ext cx="7231311" cy="5400600"/>
          </a:xfrm>
          <a:prstGeom prst="rect">
            <a:avLst/>
          </a:prstGeom>
        </p:spPr>
      </p:pic>
    </p:spTree>
    <p:extLst>
      <p:ext uri="{BB962C8B-B14F-4D97-AF65-F5344CB8AC3E}">
        <p14:creationId xmlns:p14="http://schemas.microsoft.com/office/powerpoint/2010/main" val="404483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颱風大小的敏感度測試</a:t>
            </a:r>
            <a:endParaRPr lang="zh-TW" altLang="en-US" dirty="0"/>
          </a:p>
        </p:txBody>
      </p:sp>
      <p:sp>
        <p:nvSpPr>
          <p:cNvPr id="3" name="內容版面配置區 2"/>
          <p:cNvSpPr>
            <a:spLocks noGrp="1"/>
          </p:cNvSpPr>
          <p:nvPr>
            <p:ph sz="quarter" idx="1"/>
          </p:nvPr>
        </p:nvSpPr>
        <p:spPr/>
        <p:txBody>
          <a:bodyPr/>
          <a:lstStyle/>
          <a:p>
            <a:r>
              <a:rPr lang="en-US" altLang="zh-TW" b="1" dirty="0" smtClean="0">
                <a:solidFill>
                  <a:schemeClr val="tx2">
                    <a:lumMod val="75000"/>
                  </a:schemeClr>
                </a:solidFill>
                <a:latin typeface="+mj-ea"/>
                <a:ea typeface="+mj-ea"/>
              </a:rPr>
              <a:t>E20_small</a:t>
            </a:r>
            <a:r>
              <a:rPr lang="zh-TW" altLang="zh-TW" b="1" dirty="0" smtClean="0">
                <a:solidFill>
                  <a:schemeClr val="tx2">
                    <a:lumMod val="75000"/>
                  </a:schemeClr>
                </a:solidFill>
                <a:latin typeface="+mj-ea"/>
                <a:ea typeface="+mj-ea"/>
              </a:rPr>
              <a:t>模擬</a:t>
            </a:r>
            <a:r>
              <a:rPr lang="zh-TW" altLang="zh-TW" b="1" dirty="0">
                <a:solidFill>
                  <a:schemeClr val="tx2">
                    <a:lumMod val="75000"/>
                  </a:schemeClr>
                </a:solidFill>
                <a:latin typeface="+mj-ea"/>
                <a:ea typeface="+mj-ea"/>
              </a:rPr>
              <a:t>累積</a:t>
            </a:r>
            <a:r>
              <a:rPr lang="zh-TW" altLang="zh-TW" b="1" dirty="0" smtClean="0">
                <a:solidFill>
                  <a:schemeClr val="tx2">
                    <a:lumMod val="75000"/>
                  </a:schemeClr>
                </a:solidFill>
                <a:latin typeface="+mj-ea"/>
                <a:ea typeface="+mj-ea"/>
              </a:rPr>
              <a:t>降雨</a:t>
            </a:r>
            <a:r>
              <a:rPr lang="zh-TW" altLang="en-US" b="1" dirty="0" smtClean="0">
                <a:solidFill>
                  <a:schemeClr val="tx2">
                    <a:lumMod val="75000"/>
                  </a:schemeClr>
                </a:solidFill>
                <a:latin typeface="+mj-ea"/>
                <a:ea typeface="+mj-ea"/>
              </a:rPr>
              <a:t>集中在北台灣，與</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相比東北部的降雨類似，但在東部及東南部的降雨明顯少了很多</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因為外部環流減弱的緣故</a:t>
            </a:r>
            <a:r>
              <a:rPr lang="zh-TW" altLang="en-US" b="1" dirty="0" smtClean="0">
                <a:solidFill>
                  <a:schemeClr val="tx2">
                    <a:lumMod val="75000"/>
                  </a:schemeClr>
                </a:solidFill>
                <a:latin typeface="微軟正黑體"/>
                <a:ea typeface="微軟正黑體"/>
              </a:rPr>
              <a:t>，使得東部因地形產生的降雨減少</a:t>
            </a:r>
            <a:endParaRPr lang="en-US" altLang="zh-TW" b="1" dirty="0" smtClean="0">
              <a:solidFill>
                <a:schemeClr val="tx2">
                  <a:lumMod val="75000"/>
                </a:schemeClr>
              </a:solidFill>
              <a:latin typeface="微軟正黑體"/>
              <a:ea typeface="微軟正黑體"/>
            </a:endParaRPr>
          </a:p>
          <a:p>
            <a:endParaRPr lang="en-US" altLang="zh-TW" b="1" dirty="0">
              <a:solidFill>
                <a:schemeClr val="tx2">
                  <a:lumMod val="75000"/>
                </a:schemeClr>
              </a:solidFill>
              <a:latin typeface="微軟正黑體"/>
              <a:ea typeface="微軟正黑體"/>
            </a:endParaRPr>
          </a:p>
          <a:p>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2" y="115807"/>
            <a:ext cx="5019675" cy="6619875"/>
          </a:xfrm>
          <a:prstGeom prst="rect">
            <a:avLst/>
          </a:prstGeom>
        </p:spPr>
      </p:pic>
      <p:sp>
        <p:nvSpPr>
          <p:cNvPr id="5" name="橢圓 4"/>
          <p:cNvSpPr/>
          <p:nvPr/>
        </p:nvSpPr>
        <p:spPr>
          <a:xfrm>
            <a:off x="3851920" y="980728"/>
            <a:ext cx="1728192" cy="1872208"/>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2304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颱風大小的敏感度測試</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而在東北部依然有不少降雨，是由於颱風北方的鋒面系統發展，</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模擬中，冷鋒於</a:t>
            </a:r>
            <a:r>
              <a:rPr lang="en-US" altLang="zh-TW" b="1" dirty="0" smtClean="0">
                <a:solidFill>
                  <a:schemeClr val="tx2">
                    <a:lumMod val="75000"/>
                  </a:schemeClr>
                </a:solidFill>
                <a:latin typeface="+mj-ea"/>
                <a:ea typeface="+mj-ea"/>
              </a:rPr>
              <a:t>10/25</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UTC</a:t>
            </a:r>
            <a:r>
              <a:rPr lang="zh-TW" altLang="en-US" b="1" dirty="0" smtClean="0">
                <a:solidFill>
                  <a:schemeClr val="tx2">
                    <a:lumMod val="75000"/>
                  </a:schemeClr>
                </a:solidFill>
                <a:latin typeface="+mj-ea"/>
                <a:ea typeface="+mj-ea"/>
              </a:rPr>
              <a:t>開始接近台灣北部，迎風面在</a:t>
            </a:r>
            <a:r>
              <a:rPr lang="en-US" altLang="zh-TW" b="1" dirty="0" smtClean="0">
                <a:solidFill>
                  <a:schemeClr val="tx2">
                    <a:lumMod val="75000"/>
                  </a:schemeClr>
                </a:solidFill>
                <a:latin typeface="+mj-ea"/>
                <a:ea typeface="+mj-ea"/>
              </a:rPr>
              <a:t>12hr</a:t>
            </a:r>
            <a:r>
              <a:rPr lang="zh-TW" altLang="en-US" b="1" dirty="0" smtClean="0">
                <a:solidFill>
                  <a:schemeClr val="tx2">
                    <a:lumMod val="75000"/>
                  </a:schemeClr>
                </a:solidFill>
                <a:latin typeface="+mj-ea"/>
                <a:ea typeface="+mj-ea"/>
              </a:rPr>
              <a:t>內累積了</a:t>
            </a:r>
            <a:r>
              <a:rPr lang="en-US" altLang="zh-TW" b="1" dirty="0" smtClean="0">
                <a:solidFill>
                  <a:schemeClr val="tx2">
                    <a:lumMod val="75000"/>
                  </a:schemeClr>
                </a:solidFill>
                <a:latin typeface="+mj-ea"/>
                <a:ea typeface="+mj-ea"/>
              </a:rPr>
              <a:t>100-200</a:t>
            </a:r>
            <a:r>
              <a:rPr lang="zh-TW" altLang="en-US" b="1" dirty="0" smtClean="0">
                <a:solidFill>
                  <a:schemeClr val="tx2">
                    <a:lumMod val="75000"/>
                  </a:schemeClr>
                </a:solidFill>
                <a:latin typeface="+mj-ea"/>
                <a:ea typeface="+mj-ea"/>
              </a:rPr>
              <a:t> 的雨量</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由於</a:t>
            </a:r>
            <a:r>
              <a:rPr lang="en-US" altLang="zh-TW" b="1" dirty="0" smtClean="0">
                <a:solidFill>
                  <a:schemeClr val="tx2">
                    <a:lumMod val="75000"/>
                  </a:schemeClr>
                </a:solidFill>
                <a:latin typeface="+mj-ea"/>
                <a:ea typeface="+mj-ea"/>
              </a:rPr>
              <a:t>E20_Small</a:t>
            </a:r>
            <a:r>
              <a:rPr lang="zh-TW" altLang="en-US" b="1" dirty="0" smtClean="0">
                <a:solidFill>
                  <a:schemeClr val="tx2">
                    <a:lumMod val="75000"/>
                  </a:schemeClr>
                </a:solidFill>
                <a:latin typeface="+mj-ea"/>
                <a:ea typeface="+mj-ea"/>
              </a:rPr>
              <a:t>減少外圍環流，使得原先於菲律賓附近的南風能延伸至台灣以東，加強其輻合的效應，使得東北部地區在</a:t>
            </a:r>
            <a:r>
              <a:rPr lang="en-US" altLang="zh-TW" b="1" dirty="0" smtClean="0">
                <a:solidFill>
                  <a:schemeClr val="tx2">
                    <a:lumMod val="75000"/>
                  </a:schemeClr>
                </a:solidFill>
                <a:latin typeface="+mj-ea"/>
                <a:ea typeface="+mj-ea"/>
              </a:rPr>
              <a:t>12hr</a:t>
            </a:r>
            <a:r>
              <a:rPr lang="zh-TW" altLang="en-US" b="1" dirty="0" smtClean="0">
                <a:solidFill>
                  <a:schemeClr val="tx2">
                    <a:lumMod val="75000"/>
                  </a:schemeClr>
                </a:solidFill>
                <a:latin typeface="+mj-ea"/>
                <a:ea typeface="+mj-ea"/>
              </a:rPr>
              <a:t>內累績雨量達</a:t>
            </a:r>
            <a:r>
              <a:rPr lang="en-US" altLang="zh-TW" b="1" dirty="0" smtClean="0">
                <a:solidFill>
                  <a:schemeClr val="tx2">
                    <a:lumMod val="75000"/>
                  </a:schemeClr>
                </a:solidFill>
                <a:latin typeface="+mj-ea"/>
                <a:ea typeface="+mj-ea"/>
              </a:rPr>
              <a:t>200-400mm</a:t>
            </a:r>
            <a:r>
              <a:rPr lang="zh-TW" altLang="en-US" b="1" dirty="0" smtClean="0">
                <a:solidFill>
                  <a:schemeClr val="tx2">
                    <a:lumMod val="75000"/>
                  </a:schemeClr>
                </a:solidFill>
                <a:latin typeface="+mj-ea"/>
                <a:ea typeface="+mj-ea"/>
              </a:rPr>
              <a:t>，</a:t>
            </a:r>
            <a:r>
              <a:rPr lang="zh-TW" altLang="en-US" b="1" dirty="0">
                <a:solidFill>
                  <a:schemeClr val="tx2">
                    <a:lumMod val="75000"/>
                  </a:schemeClr>
                </a:solidFill>
                <a:latin typeface="+mj-ea"/>
                <a:ea typeface="+mj-ea"/>
              </a:rPr>
              <a:t>遠</a:t>
            </a:r>
            <a:r>
              <a:rPr lang="zh-TW" altLang="en-US" b="1" dirty="0" smtClean="0">
                <a:solidFill>
                  <a:schemeClr val="tx2">
                    <a:lumMod val="75000"/>
                  </a:schemeClr>
                </a:solidFill>
                <a:latin typeface="+mj-ea"/>
                <a:ea typeface="+mj-ea"/>
              </a:rPr>
              <a:t>高於</a:t>
            </a:r>
            <a:r>
              <a:rPr lang="en-US" altLang="zh-TW" b="1" dirty="0">
                <a:solidFill>
                  <a:schemeClr val="tx2">
                    <a:lumMod val="75000"/>
                  </a:schemeClr>
                </a:solidFill>
                <a:latin typeface="+mj-ea"/>
                <a:ea typeface="+mj-ea"/>
              </a:rPr>
              <a:t>E20_KF</a:t>
            </a:r>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954"/>
            <a:ext cx="9144000" cy="4750333"/>
          </a:xfrm>
          <a:prstGeom prst="rect">
            <a:avLst/>
          </a:prstGeom>
        </p:spPr>
      </p:pic>
      <p:sp>
        <p:nvSpPr>
          <p:cNvPr id="5" name="燕尾形向右箭號 4"/>
          <p:cNvSpPr/>
          <p:nvPr/>
        </p:nvSpPr>
        <p:spPr>
          <a:xfrm rot="16200000">
            <a:off x="2354630" y="4113624"/>
            <a:ext cx="1296144" cy="646976"/>
          </a:xfrm>
          <a:prstGeom prst="notchedRightArrow">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燕尾形向右箭號 5"/>
          <p:cNvSpPr/>
          <p:nvPr/>
        </p:nvSpPr>
        <p:spPr>
          <a:xfrm rot="16200000">
            <a:off x="6509865" y="3651375"/>
            <a:ext cx="2387869" cy="646976"/>
          </a:xfrm>
          <a:prstGeom prst="notchedRightArrow">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7" name="圖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953"/>
            <a:ext cx="9144000" cy="4750333"/>
          </a:xfrm>
          <a:prstGeom prst="rect">
            <a:avLst/>
          </a:prstGeom>
        </p:spPr>
      </p:pic>
      <p:sp>
        <p:nvSpPr>
          <p:cNvPr id="8" name="橢圓 7"/>
          <p:cNvSpPr/>
          <p:nvPr/>
        </p:nvSpPr>
        <p:spPr>
          <a:xfrm>
            <a:off x="2561120" y="2564904"/>
            <a:ext cx="380618" cy="64807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7190002" y="2600475"/>
            <a:ext cx="380618" cy="648072"/>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5018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颱風大小的敏感度測試</a:t>
            </a:r>
            <a:endParaRPr lang="zh-TW" altLang="en-US" dirty="0"/>
          </a:p>
        </p:txBody>
      </p:sp>
      <p:sp>
        <p:nvSpPr>
          <p:cNvPr id="3" name="內容版面配置區 2"/>
          <p:cNvSpPr>
            <a:spLocks noGrp="1"/>
          </p:cNvSpPr>
          <p:nvPr>
            <p:ph sz="quarter" idx="1"/>
          </p:nvPr>
        </p:nvSpPr>
        <p:spPr/>
        <p:txBody>
          <a:bodyPr/>
          <a:lstStyle/>
          <a:p>
            <a:r>
              <a:rPr lang="en-US" altLang="zh-TW" b="1" dirty="0" smtClean="0">
                <a:solidFill>
                  <a:schemeClr val="tx2">
                    <a:lumMod val="75000"/>
                  </a:schemeClr>
                </a:solidFill>
                <a:latin typeface="+mj-ea"/>
                <a:ea typeface="+mj-ea"/>
              </a:rPr>
              <a:t>E20_NTY</a:t>
            </a:r>
            <a:r>
              <a:rPr lang="zh-TW" altLang="en-US" b="1" dirty="0">
                <a:solidFill>
                  <a:schemeClr val="tx2">
                    <a:lumMod val="75000"/>
                  </a:schemeClr>
                </a:solidFill>
                <a:latin typeface="+mj-ea"/>
                <a:ea typeface="+mj-ea"/>
              </a:rPr>
              <a:t>是</a:t>
            </a:r>
            <a:r>
              <a:rPr lang="zh-TW" altLang="en-US" b="1" dirty="0" smtClean="0">
                <a:solidFill>
                  <a:schemeClr val="tx2">
                    <a:lumMod val="75000"/>
                  </a:schemeClr>
                </a:solidFill>
                <a:latin typeface="+mj-ea"/>
                <a:ea typeface="+mj-ea"/>
              </a:rPr>
              <a:t>將颱風完全移除，模擬結果為冷鋒向南遷移，取而代之的是東風於台灣東部</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與</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的降雨分布不同，因冷鋒對流與東部地形抬升的限制，使台灣東北部降雨為</a:t>
            </a:r>
            <a:r>
              <a:rPr lang="en-US" altLang="zh-TW" b="1" dirty="0" smtClean="0">
                <a:solidFill>
                  <a:schemeClr val="tx2">
                    <a:lumMod val="75000"/>
                  </a:schemeClr>
                </a:solidFill>
                <a:latin typeface="+mj-ea"/>
                <a:ea typeface="+mj-ea"/>
              </a:rPr>
              <a:t>E20_Small</a:t>
            </a:r>
            <a:r>
              <a:rPr lang="zh-TW" altLang="en-US" b="1" dirty="0" smtClean="0">
                <a:solidFill>
                  <a:schemeClr val="tx2">
                    <a:lumMod val="75000"/>
                  </a:schemeClr>
                </a:solidFill>
                <a:latin typeface="+mj-ea"/>
                <a:ea typeface="+mj-ea"/>
              </a:rPr>
              <a:t>的</a:t>
            </a:r>
            <a:r>
              <a:rPr lang="en-US" altLang="zh-TW" b="1" dirty="0" smtClean="0">
                <a:solidFill>
                  <a:schemeClr val="tx2">
                    <a:lumMod val="75000"/>
                  </a:schemeClr>
                </a:solidFill>
                <a:latin typeface="+mj-ea"/>
                <a:ea typeface="+mj-ea"/>
              </a:rPr>
              <a:t>3/4</a:t>
            </a:r>
            <a:endParaRPr lang="en-US" altLang="zh-TW" b="1" dirty="0">
              <a:solidFill>
                <a:schemeClr val="tx2">
                  <a:lumMod val="75000"/>
                </a:schemeClr>
              </a:solidFill>
              <a:latin typeface="+mj-ea"/>
              <a:ea typeface="+mj-ea"/>
            </a:endParaRPr>
          </a:p>
          <a:p>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3" y="548680"/>
            <a:ext cx="6421031" cy="5760640"/>
          </a:xfrm>
          <a:prstGeom prst="rect">
            <a:avLst/>
          </a:prstGeom>
        </p:spPr>
      </p:pic>
    </p:spTree>
    <p:extLst>
      <p:ext uri="{BB962C8B-B14F-4D97-AF65-F5344CB8AC3E}">
        <p14:creationId xmlns:p14="http://schemas.microsoft.com/office/powerpoint/2010/main" val="17001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smtClean="0"/>
              <a:t>–</a:t>
            </a:r>
            <a:r>
              <a:rPr lang="zh-TW" altLang="en-US" b="1" dirty="0" smtClean="0"/>
              <a:t> </a:t>
            </a:r>
            <a:r>
              <a:rPr lang="zh-TW" altLang="en-US" b="1" dirty="0"/>
              <a:t>季風</a:t>
            </a:r>
            <a:r>
              <a:rPr lang="zh-TW" altLang="en-US" b="1" dirty="0" smtClean="0"/>
              <a:t>強弱的敏感度</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颱風</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季風交互系統的另一關鍵就是季風強弱</a:t>
            </a:r>
            <a:endParaRPr lang="en-US" altLang="zh-TW" b="1" dirty="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對於季風強弱測試</a:t>
            </a:r>
            <a:r>
              <a:rPr lang="zh-TW" altLang="en-US" b="1" dirty="0" smtClean="0">
                <a:solidFill>
                  <a:schemeClr val="tx2">
                    <a:lumMod val="75000"/>
                  </a:schemeClr>
                </a:solidFill>
                <a:latin typeface="微軟正黑體"/>
                <a:ea typeface="微軟正黑體"/>
              </a:rPr>
              <a:t>，有兩個不同的模擬實驗 </a:t>
            </a:r>
            <a:r>
              <a:rPr lang="en-US" altLang="zh-TW"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微軟正黑體"/>
                <a:ea typeface="微軟正黑體"/>
              </a:rPr>
              <a:t> </a:t>
            </a:r>
            <a:r>
              <a:rPr lang="en-US" altLang="zh-TW" b="1" dirty="0" smtClean="0">
                <a:solidFill>
                  <a:schemeClr val="tx2">
                    <a:lumMod val="75000"/>
                  </a:schemeClr>
                </a:solidFill>
                <a:latin typeface="微軟正黑體"/>
                <a:ea typeface="微軟正黑體"/>
              </a:rPr>
              <a:t>E20_M1 &amp; E20_M2)</a:t>
            </a:r>
            <a:endParaRPr lang="en-US" altLang="zh-TW" b="1" dirty="0" smtClean="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r>
              <a:rPr lang="zh-TW" altLang="en-US" b="1" dirty="0">
                <a:solidFill>
                  <a:schemeClr val="tx2">
                    <a:lumMod val="75000"/>
                  </a:schemeClr>
                </a:solidFill>
                <a:latin typeface="+mj-ea"/>
                <a:ea typeface="+mj-ea"/>
              </a:rPr>
              <a:t>設置初始場</a:t>
            </a:r>
            <a:r>
              <a:rPr lang="zh-TW" altLang="en-US" b="1" dirty="0" smtClean="0">
                <a:solidFill>
                  <a:schemeClr val="tx2">
                    <a:lumMod val="75000"/>
                  </a:schemeClr>
                </a:solidFill>
                <a:latin typeface="+mj-ea"/>
                <a:ea typeface="+mj-ea"/>
              </a:rPr>
              <a:t>時</a:t>
            </a:r>
            <a:r>
              <a:rPr lang="zh-TW" altLang="en-US" b="1" dirty="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由於季風環流並無明顯的邊界，所以在修改季風強弱時，還要滿足模式初始條件中的動力平衡</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p:txBody>
      </p:sp>
    </p:spTree>
    <p:extLst>
      <p:ext uri="{BB962C8B-B14F-4D97-AF65-F5344CB8AC3E}">
        <p14:creationId xmlns:p14="http://schemas.microsoft.com/office/powerpoint/2010/main" val="40165675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b="1" dirty="0"/>
              <a:t>模擬結果 </a:t>
            </a:r>
            <a:r>
              <a:rPr lang="en-US" altLang="zh-TW" b="1" dirty="0"/>
              <a:t>–</a:t>
            </a:r>
            <a:r>
              <a:rPr lang="zh-TW" altLang="en-US" b="1" dirty="0"/>
              <a:t> 季風強弱的敏感度</a:t>
            </a:r>
            <a:endParaRPr lang="zh-TW" altLang="en-US" dirty="0"/>
          </a:p>
        </p:txBody>
      </p:sp>
      <p:sp>
        <p:nvSpPr>
          <p:cNvPr id="3" name="內容版面配置區 2"/>
          <p:cNvSpPr>
            <a:spLocks noGrp="1"/>
          </p:cNvSpPr>
          <p:nvPr>
            <p:ph sz="quarter" idx="1"/>
          </p:nvPr>
        </p:nvSpPr>
        <p:spPr/>
        <p:txBody>
          <a:bodyPr>
            <a:normAutofit lnSpcReduction="10000"/>
          </a:bodyPr>
          <a:lstStyle/>
          <a:p>
            <a:r>
              <a:rPr lang="zh-TW" altLang="en-US" b="1" dirty="0">
                <a:solidFill>
                  <a:schemeClr val="tx2">
                    <a:lumMod val="75000"/>
                  </a:schemeClr>
                </a:solidFill>
                <a:latin typeface="+mj-ea"/>
                <a:ea typeface="+mj-ea"/>
              </a:rPr>
              <a:t>該方法</a:t>
            </a:r>
            <a:r>
              <a:rPr lang="zh-TW" altLang="en-US" b="1" dirty="0" smtClean="0">
                <a:solidFill>
                  <a:schemeClr val="tx2">
                    <a:lumMod val="75000"/>
                  </a:schemeClr>
                </a:solidFill>
                <a:latin typeface="+mj-ea"/>
                <a:ea typeface="+mj-ea"/>
              </a:rPr>
              <a:t>是將初始場修改</a:t>
            </a:r>
            <a:r>
              <a:rPr lang="en-US" altLang="zh-TW" b="1" dirty="0" smtClean="0">
                <a:solidFill>
                  <a:schemeClr val="tx2">
                    <a:lumMod val="75000"/>
                  </a:schemeClr>
                </a:solidFill>
                <a:latin typeface="+mj-ea"/>
                <a:ea typeface="+mj-ea"/>
              </a:rPr>
              <a:t>(10/23</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UTC)</a:t>
            </a:r>
            <a:r>
              <a:rPr lang="zh-TW" altLang="en-US"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mj-ea"/>
                <a:ea typeface="+mj-ea"/>
              </a:rPr>
              <a:t>減少環流半徑為</a:t>
            </a:r>
            <a:r>
              <a:rPr lang="en-US" altLang="zh-TW" b="1" dirty="0" smtClean="0">
                <a:solidFill>
                  <a:schemeClr val="tx2">
                    <a:lumMod val="75000"/>
                  </a:schemeClr>
                </a:solidFill>
                <a:latin typeface="+mj-ea"/>
                <a:ea typeface="+mj-ea"/>
              </a:rPr>
              <a:t>600km</a:t>
            </a:r>
            <a:r>
              <a:rPr lang="zh-TW" altLang="en-US" b="1" dirty="0" smtClean="0">
                <a:solidFill>
                  <a:schemeClr val="tx2">
                    <a:lumMod val="75000"/>
                  </a:schemeClr>
                </a:solidFill>
                <a:latin typeface="+mj-ea"/>
                <a:ea typeface="+mj-ea"/>
              </a:rPr>
              <a:t>的</a:t>
            </a:r>
            <a:r>
              <a:rPr lang="en-US" altLang="zh-TW" b="1" dirty="0" smtClean="0">
                <a:solidFill>
                  <a:schemeClr val="tx2">
                    <a:lumMod val="75000"/>
                  </a:schemeClr>
                </a:solidFill>
                <a:latin typeface="+mj-ea"/>
                <a:ea typeface="+mj-ea"/>
              </a:rPr>
              <a:t>domain</a:t>
            </a:r>
            <a:r>
              <a:rPr lang="zh-TW" altLang="en-US" b="1" dirty="0" smtClean="0">
                <a:solidFill>
                  <a:schemeClr val="tx2">
                    <a:lumMod val="75000"/>
                  </a:schemeClr>
                </a:solidFill>
                <a:latin typeface="+mj-ea"/>
                <a:ea typeface="+mj-ea"/>
              </a:rPr>
              <a:t>中每</a:t>
            </a:r>
            <a:r>
              <a:rPr lang="zh-TW" altLang="en-US" b="1" dirty="0">
                <a:solidFill>
                  <a:schemeClr val="tx2">
                    <a:lumMod val="75000"/>
                  </a:schemeClr>
                </a:solidFill>
                <a:latin typeface="+mj-ea"/>
                <a:ea typeface="+mj-ea"/>
              </a:rPr>
              <a:t>一層的相對渦度</a:t>
            </a:r>
            <a:r>
              <a:rPr lang="en-US" altLang="zh-TW" b="1" dirty="0" smtClean="0">
                <a:solidFill>
                  <a:schemeClr val="tx2">
                    <a:lumMod val="75000"/>
                  </a:schemeClr>
                </a:solidFill>
                <a:latin typeface="+mj-ea"/>
                <a:ea typeface="+mj-ea"/>
              </a:rPr>
              <a:t>(M-1</a:t>
            </a:r>
            <a:r>
              <a:rPr lang="zh-TW" altLang="en-US" b="1" dirty="0" smtClean="0">
                <a:solidFill>
                  <a:schemeClr val="tx2">
                    <a:lumMod val="75000"/>
                  </a:schemeClr>
                </a:solidFill>
                <a:latin typeface="+mj-ea"/>
                <a:ea typeface="+mj-ea"/>
              </a:rPr>
              <a:t>為</a:t>
            </a:r>
            <a:r>
              <a:rPr lang="en-US" altLang="zh-TW" b="1" dirty="0" smtClean="0">
                <a:solidFill>
                  <a:schemeClr val="tx2">
                    <a:lumMod val="75000"/>
                  </a:schemeClr>
                </a:solidFill>
                <a:latin typeface="+mj-ea"/>
                <a:ea typeface="+mj-ea"/>
              </a:rPr>
              <a:t>1000-700</a:t>
            </a:r>
            <a:r>
              <a:rPr lang="zh-TW" altLang="en-US" b="1" dirty="0" smtClean="0">
                <a:solidFill>
                  <a:schemeClr val="tx2">
                    <a:lumMod val="75000"/>
                  </a:schemeClr>
                </a:solidFill>
                <a:latin typeface="+mj-ea"/>
                <a:ea typeface="+mj-ea"/>
              </a:rPr>
              <a:t> </a:t>
            </a:r>
            <a:r>
              <a:rPr lang="en-US" altLang="zh-TW" b="1" dirty="0" err="1">
                <a:solidFill>
                  <a:schemeClr val="tx2">
                    <a:lumMod val="75000"/>
                  </a:schemeClr>
                </a:solidFill>
                <a:latin typeface="+mj-ea"/>
                <a:ea typeface="+mj-ea"/>
              </a:rPr>
              <a:t>hPa</a:t>
            </a:r>
            <a:r>
              <a:rPr lang="en-US" altLang="zh-TW" b="1" dirty="0">
                <a:solidFill>
                  <a:schemeClr val="tx2">
                    <a:lumMod val="75000"/>
                  </a:schemeClr>
                </a:solidFill>
                <a:latin typeface="+mj-ea"/>
                <a:ea typeface="+mj-ea"/>
              </a:rPr>
              <a:t> &amp; </a:t>
            </a:r>
            <a:r>
              <a:rPr lang="en-US" altLang="zh-TW" b="1" dirty="0" smtClean="0">
                <a:solidFill>
                  <a:schemeClr val="tx2">
                    <a:lumMod val="75000"/>
                  </a:schemeClr>
                </a:solidFill>
                <a:latin typeface="+mj-ea"/>
                <a:ea typeface="+mj-ea"/>
              </a:rPr>
              <a:t>M2</a:t>
            </a:r>
            <a:r>
              <a:rPr lang="zh-TW" altLang="en-US" b="1" dirty="0" smtClean="0">
                <a:solidFill>
                  <a:schemeClr val="tx2">
                    <a:lumMod val="75000"/>
                  </a:schemeClr>
                </a:solidFill>
                <a:latin typeface="+mj-ea"/>
                <a:ea typeface="+mj-ea"/>
              </a:rPr>
              <a:t>為</a:t>
            </a:r>
            <a:r>
              <a:rPr lang="en-US" altLang="zh-TW" b="1" dirty="0" smtClean="0">
                <a:solidFill>
                  <a:schemeClr val="tx2">
                    <a:lumMod val="75000"/>
                  </a:schemeClr>
                </a:solidFill>
                <a:latin typeface="+mj-ea"/>
                <a:ea typeface="+mj-ea"/>
              </a:rPr>
              <a:t>1000-300 </a:t>
            </a:r>
            <a:r>
              <a:rPr lang="en-US" altLang="zh-TW" b="1" dirty="0" err="1" smtClean="0">
                <a:solidFill>
                  <a:schemeClr val="tx2">
                    <a:lumMod val="75000"/>
                  </a:schemeClr>
                </a:solidFill>
                <a:latin typeface="+mj-ea"/>
                <a:ea typeface="+mj-ea"/>
              </a:rPr>
              <a:t>hPa</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至原來一半</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接著將其區域加入</a:t>
            </a:r>
            <a:r>
              <a:rPr lang="en-US" altLang="zh-TW" b="1" dirty="0" smtClean="0">
                <a:solidFill>
                  <a:schemeClr val="tx2">
                    <a:lumMod val="75000"/>
                  </a:schemeClr>
                </a:solidFill>
                <a:latin typeface="+mj-ea"/>
                <a:ea typeface="+mj-ea"/>
              </a:rPr>
              <a:t>ECMWF</a:t>
            </a:r>
            <a:r>
              <a:rPr lang="zh-TW" altLang="en-US" b="1" dirty="0" smtClean="0">
                <a:solidFill>
                  <a:schemeClr val="tx2">
                    <a:lumMod val="75000"/>
                  </a:schemeClr>
                </a:solidFill>
                <a:latin typeface="+mj-ea"/>
                <a:ea typeface="+mj-ea"/>
              </a:rPr>
              <a:t>分析的大環流</a:t>
            </a:r>
            <a:r>
              <a:rPr lang="en-US" altLang="zh-TW" b="1" dirty="0" smtClean="0">
                <a:solidFill>
                  <a:schemeClr val="tx2">
                    <a:lumMod val="75000"/>
                  </a:schemeClr>
                </a:solidFill>
                <a:latin typeface="+mj-ea"/>
                <a:ea typeface="+mj-ea"/>
              </a:rPr>
              <a:t>domain</a:t>
            </a:r>
            <a:r>
              <a:rPr lang="zh-TW" altLang="en-US" b="1" dirty="0" smtClean="0">
                <a:solidFill>
                  <a:schemeClr val="tx2">
                    <a:lumMod val="75000"/>
                  </a:schemeClr>
                </a:solidFill>
                <a:latin typeface="+mj-ea"/>
                <a:ea typeface="+mj-ea"/>
              </a:rPr>
              <a:t>中</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半徑為</a:t>
            </a:r>
            <a:r>
              <a:rPr lang="en-US" altLang="zh-TW" b="1" dirty="0" smtClean="0">
                <a:solidFill>
                  <a:schemeClr val="tx2">
                    <a:lumMod val="75000"/>
                  </a:schemeClr>
                </a:solidFill>
                <a:latin typeface="+mj-ea"/>
                <a:ea typeface="+mj-ea"/>
              </a:rPr>
              <a:t>1000km)</a:t>
            </a:r>
            <a:r>
              <a:rPr lang="zh-TW" altLang="en-US" b="1" dirty="0" smtClean="0">
                <a:solidFill>
                  <a:schemeClr val="tx2">
                    <a:lumMod val="75000"/>
                  </a:schemeClr>
                </a:solidFill>
                <a:latin typeface="微軟正黑體"/>
                <a:ea typeface="微軟正黑體"/>
              </a:rPr>
              <a:t>，其中初始場的物理變量跟隨相對渦度減少而調整滿足平衡，最後將修改過後的初始場加入模擬</a:t>
            </a:r>
            <a:endParaRPr lang="zh-TW" altLang="en-US" b="1" dirty="0">
              <a:solidFill>
                <a:schemeClr val="tx2">
                  <a:lumMod val="75000"/>
                </a:schemeClr>
              </a:solidFill>
              <a:latin typeface="+mj-ea"/>
              <a:ea typeface="+mj-ea"/>
            </a:endParaRPr>
          </a:p>
          <a:p>
            <a:endParaRPr lang="en-US" altLang="zh-TW" dirty="0" smtClean="0"/>
          </a:p>
          <a:p>
            <a:r>
              <a:rPr lang="zh-TW" altLang="en-US" b="1" dirty="0" smtClean="0">
                <a:solidFill>
                  <a:schemeClr val="tx2">
                    <a:lumMod val="75000"/>
                  </a:schemeClr>
                </a:solidFill>
                <a:latin typeface="+mj-ea"/>
                <a:ea typeface="+mj-ea"/>
              </a:rPr>
              <a:t>經過此程序後，削弱高壓系統強度並北移，最後的初始場於南中國的東北風強度減為修改前的一半</a:t>
            </a:r>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017" y="260648"/>
            <a:ext cx="6143625" cy="6057900"/>
          </a:xfrm>
          <a:prstGeom prst="rect">
            <a:avLst/>
          </a:prstGeom>
        </p:spPr>
      </p:pic>
      <p:sp>
        <p:nvSpPr>
          <p:cNvPr id="7" name="矩形 6"/>
          <p:cNvSpPr/>
          <p:nvPr/>
        </p:nvSpPr>
        <p:spPr>
          <a:xfrm>
            <a:off x="3851920" y="2636912"/>
            <a:ext cx="446517" cy="707886"/>
          </a:xfrm>
          <a:prstGeom prst="rect">
            <a:avLst/>
          </a:prstGeom>
          <a:noFill/>
        </p:spPr>
        <p:txBody>
          <a:bodyPr wrap="square" lIns="91440" tIns="45720" rIns="91440" bIns="45720">
            <a:spAutoFit/>
          </a:bodyPr>
          <a:lstStyle/>
          <a:p>
            <a:pPr algn="ctr"/>
            <a:r>
              <a:rPr lang="en-US" altLang="zh-TW" sz="4000"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H</a:t>
            </a:r>
            <a:endParaRPr lang="zh-TW" altLang="en-US" sz="40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888" y="251259"/>
            <a:ext cx="6162675" cy="6057900"/>
          </a:xfrm>
          <a:prstGeom prst="rect">
            <a:avLst/>
          </a:prstGeom>
        </p:spPr>
      </p:pic>
      <p:sp>
        <p:nvSpPr>
          <p:cNvPr id="8" name="矩形 7"/>
          <p:cNvSpPr/>
          <p:nvPr/>
        </p:nvSpPr>
        <p:spPr>
          <a:xfrm>
            <a:off x="4223966" y="1460257"/>
            <a:ext cx="446517" cy="707886"/>
          </a:xfrm>
          <a:prstGeom prst="rect">
            <a:avLst/>
          </a:prstGeom>
          <a:noFill/>
        </p:spPr>
        <p:txBody>
          <a:bodyPr wrap="square" lIns="91440" tIns="45720" rIns="91440" bIns="45720">
            <a:spAutoFit/>
          </a:bodyPr>
          <a:lstStyle/>
          <a:p>
            <a:pPr algn="ctr"/>
            <a:r>
              <a:rPr lang="en-US" altLang="zh-TW" sz="4000" b="1" cap="none" spc="0" dirty="0" smtClean="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H</a:t>
            </a:r>
            <a:endParaRPr lang="zh-TW" altLang="en-US" sz="40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0654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季風強弱的敏感度</a:t>
            </a:r>
            <a:endParaRPr lang="zh-TW" altLang="en-US" dirty="0"/>
          </a:p>
        </p:txBody>
      </p:sp>
      <p:sp>
        <p:nvSpPr>
          <p:cNvPr id="3" name="內容版面配置區 2"/>
          <p:cNvSpPr>
            <a:spLocks noGrp="1"/>
          </p:cNvSpPr>
          <p:nvPr>
            <p:ph sz="quarter" idx="1"/>
          </p:nvPr>
        </p:nvSpPr>
        <p:spPr/>
        <p:txBody>
          <a:bodyPr>
            <a:normAutofit lnSpcReduction="10000"/>
          </a:bodyPr>
          <a:lstStyle/>
          <a:p>
            <a:pPr marL="0" indent="0">
              <a:buNone/>
            </a:pPr>
            <a:r>
              <a:rPr lang="en-US" altLang="zh-TW" b="1" dirty="0" smtClean="0">
                <a:solidFill>
                  <a:schemeClr val="tx2">
                    <a:lumMod val="75000"/>
                  </a:schemeClr>
                </a:solidFill>
                <a:latin typeface="+mj-ea"/>
                <a:ea typeface="+mj-ea"/>
              </a:rPr>
              <a:t>E20_M1</a:t>
            </a:r>
            <a:r>
              <a:rPr lang="zh-TW" altLang="en-US" b="1" dirty="0" smtClean="0">
                <a:solidFill>
                  <a:schemeClr val="tx2">
                    <a:lumMod val="75000"/>
                  </a:schemeClr>
                </a:solidFill>
                <a:latin typeface="+mj-ea"/>
                <a:ea typeface="+mj-ea"/>
              </a:rPr>
              <a:t>的模擬結果與</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比較：</a:t>
            </a:r>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第二日</a:t>
            </a:r>
            <a:r>
              <a:rPr lang="en-US" altLang="zh-TW" b="1" dirty="0" smtClean="0">
                <a:solidFill>
                  <a:schemeClr val="tx2">
                    <a:lumMod val="75000"/>
                  </a:schemeClr>
                </a:solidFill>
                <a:latin typeface="+mj-ea"/>
                <a:ea typeface="+mj-ea"/>
              </a:rPr>
              <a:t>(10/24-10/25)</a:t>
            </a:r>
            <a:r>
              <a:rPr lang="zh-TW" altLang="en-US" b="1" dirty="0" smtClean="0">
                <a:solidFill>
                  <a:schemeClr val="tx2">
                    <a:lumMod val="75000"/>
                  </a:schemeClr>
                </a:solidFill>
                <a:latin typeface="+mj-ea"/>
                <a:ea typeface="+mj-ea"/>
              </a:rPr>
              <a:t>的降雨因</a:t>
            </a:r>
            <a:r>
              <a:rPr lang="zh-TW" altLang="en-US" b="1" dirty="0">
                <a:solidFill>
                  <a:schemeClr val="tx2">
                    <a:lumMod val="75000"/>
                  </a:schemeClr>
                </a:solidFill>
                <a:latin typeface="+mj-ea"/>
                <a:ea typeface="+mj-ea"/>
              </a:rPr>
              <a:t>輻</a:t>
            </a:r>
            <a:r>
              <a:rPr lang="zh-TW" altLang="en-US" b="1" dirty="0" smtClean="0">
                <a:solidFill>
                  <a:schemeClr val="tx2">
                    <a:lumMod val="75000"/>
                  </a:schemeClr>
                </a:solidFill>
                <a:latin typeface="+mj-ea"/>
                <a:ea typeface="+mj-ea"/>
              </a:rPr>
              <a:t>合效應</a:t>
            </a:r>
            <a:r>
              <a:rPr lang="zh-TW" altLang="en-US"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mj-ea"/>
                <a:ea typeface="+mj-ea"/>
              </a:rPr>
              <a:t>集中在東北部</a:t>
            </a:r>
            <a:r>
              <a:rPr lang="zh-TW" altLang="en-US"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mj-ea"/>
                <a:ea typeface="+mj-ea"/>
              </a:rPr>
              <a:t>由於減弱季風強度，使得</a:t>
            </a:r>
            <a:r>
              <a:rPr lang="en-US" altLang="zh-TW" b="1" dirty="0" smtClean="0">
                <a:solidFill>
                  <a:schemeClr val="tx2">
                    <a:lumMod val="75000"/>
                  </a:schemeClr>
                </a:solidFill>
                <a:latin typeface="+mj-ea"/>
                <a:ea typeface="+mj-ea"/>
              </a:rPr>
              <a:t>E20_M1</a:t>
            </a:r>
            <a:r>
              <a:rPr lang="zh-TW" altLang="en-US" b="1" dirty="0" smtClean="0">
                <a:solidFill>
                  <a:schemeClr val="tx2">
                    <a:lumMod val="75000"/>
                  </a:schemeClr>
                </a:solidFill>
                <a:latin typeface="+mj-ea"/>
                <a:ea typeface="+mj-ea"/>
              </a:rPr>
              <a:t>在東北部與颱風環流輻合的效應降低</a:t>
            </a:r>
            <a:endParaRPr lang="en-US" altLang="zh-TW" b="1" dirty="0" smtClean="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r>
              <a:rPr lang="zh-TW" altLang="en-US" b="1" dirty="0">
                <a:solidFill>
                  <a:schemeClr val="tx2">
                    <a:lumMod val="75000"/>
                  </a:schemeClr>
                </a:solidFill>
                <a:latin typeface="+mj-ea"/>
                <a:ea typeface="+mj-ea"/>
              </a:rPr>
              <a:t>第三</a:t>
            </a:r>
            <a:r>
              <a:rPr lang="zh-TW" altLang="en-US" b="1" dirty="0" smtClean="0">
                <a:solidFill>
                  <a:schemeClr val="tx2">
                    <a:lumMod val="75000"/>
                  </a:schemeClr>
                </a:solidFill>
                <a:latin typeface="+mj-ea"/>
                <a:ea typeface="+mj-ea"/>
              </a:rPr>
              <a:t>日</a:t>
            </a:r>
            <a:r>
              <a:rPr lang="en-US" altLang="zh-TW" b="1" dirty="0" smtClean="0">
                <a:solidFill>
                  <a:schemeClr val="tx2">
                    <a:lumMod val="75000"/>
                  </a:schemeClr>
                </a:solidFill>
                <a:latin typeface="+mj-ea"/>
                <a:ea typeface="+mj-ea"/>
              </a:rPr>
              <a:t>(10/25-10/26)</a:t>
            </a:r>
            <a:r>
              <a:rPr lang="zh-TW" altLang="en-US" b="1" dirty="0" smtClean="0">
                <a:solidFill>
                  <a:schemeClr val="tx2">
                    <a:lumMod val="75000"/>
                  </a:schemeClr>
                </a:solidFill>
                <a:latin typeface="+mj-ea"/>
                <a:ea typeface="+mj-ea"/>
              </a:rPr>
              <a:t>的降雨最主要是由地形效應主導，這部分與</a:t>
            </a:r>
            <a:r>
              <a:rPr lang="en-US" altLang="zh-TW" b="1" dirty="0" smtClean="0">
                <a:solidFill>
                  <a:schemeClr val="tx2">
                    <a:lumMod val="75000"/>
                  </a:schemeClr>
                </a:solidFill>
                <a:latin typeface="+mj-ea"/>
                <a:ea typeface="+mj-ea"/>
              </a:rPr>
              <a:t>E20_KF</a:t>
            </a:r>
            <a:r>
              <a:rPr lang="zh-TW" altLang="en-US" b="1" dirty="0" smtClean="0">
                <a:solidFill>
                  <a:schemeClr val="tx2">
                    <a:lumMod val="75000"/>
                  </a:schemeClr>
                </a:solidFill>
                <a:latin typeface="+mj-ea"/>
                <a:ea typeface="+mj-ea"/>
              </a:rPr>
              <a:t>的情形類似</a:t>
            </a:r>
            <a:r>
              <a:rPr lang="zh-TW" altLang="en-US" b="1" dirty="0" smtClean="0">
                <a:solidFill>
                  <a:schemeClr val="tx2">
                    <a:lumMod val="75000"/>
                  </a:schemeClr>
                </a:solidFill>
                <a:latin typeface="微軟正黑體"/>
                <a:ea typeface="微軟正黑體"/>
              </a:rPr>
              <a:t>，降雨集中於東部</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微軟正黑體"/>
                <a:ea typeface="微軟正黑體"/>
              </a:rPr>
              <a:t>總降雨量在第二日</a:t>
            </a:r>
            <a:r>
              <a:rPr lang="zh-TW" altLang="en-US" b="1" dirty="0">
                <a:solidFill>
                  <a:schemeClr val="tx2">
                    <a:lumMod val="75000"/>
                  </a:schemeClr>
                </a:solidFill>
                <a:latin typeface="微軟正黑體"/>
                <a:ea typeface="微軟正黑體"/>
              </a:rPr>
              <a:t>由</a:t>
            </a:r>
            <a:r>
              <a:rPr lang="zh-TW" altLang="en-US" b="1" dirty="0" smtClean="0">
                <a:solidFill>
                  <a:schemeClr val="tx2">
                    <a:lumMod val="75000"/>
                  </a:schemeClr>
                </a:solidFill>
                <a:latin typeface="微軟正黑體"/>
                <a:ea typeface="微軟正黑體"/>
              </a:rPr>
              <a:t>季風輻合的降雨，減少了</a:t>
            </a:r>
            <a:r>
              <a:rPr lang="en-US" altLang="zh-TW" b="1" dirty="0" smtClean="0">
                <a:solidFill>
                  <a:schemeClr val="tx2">
                    <a:lumMod val="75000"/>
                  </a:schemeClr>
                </a:solidFill>
                <a:latin typeface="微軟正黑體"/>
                <a:ea typeface="微軟正黑體"/>
              </a:rPr>
              <a:t>1/4</a:t>
            </a:r>
            <a:r>
              <a:rPr lang="zh-TW" altLang="en-US" b="1" dirty="0" smtClean="0">
                <a:solidFill>
                  <a:schemeClr val="tx2">
                    <a:lumMod val="75000"/>
                  </a:schemeClr>
                </a:solidFill>
                <a:latin typeface="微軟正黑體"/>
                <a:ea typeface="微軟正黑體"/>
              </a:rPr>
              <a:t>，而地形效應所主導的降雨沒有太大變化</a:t>
            </a:r>
            <a:endParaRPr lang="en-US" altLang="zh-TW"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5" y="1340768"/>
            <a:ext cx="9129334" cy="4896544"/>
          </a:xfrm>
          <a:prstGeom prst="rect">
            <a:avLst/>
          </a:prstGeom>
        </p:spPr>
      </p:pic>
      <p:sp>
        <p:nvSpPr>
          <p:cNvPr id="6" name="橢圓 5"/>
          <p:cNvSpPr/>
          <p:nvPr/>
        </p:nvSpPr>
        <p:spPr>
          <a:xfrm>
            <a:off x="2267744" y="2708920"/>
            <a:ext cx="432048" cy="432048"/>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7092280" y="3415714"/>
            <a:ext cx="432048" cy="432048"/>
          </a:xfrm>
          <a:prstGeom prst="ellipse">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5" y="1353413"/>
            <a:ext cx="9129334" cy="4896544"/>
          </a:xfrm>
          <a:prstGeom prst="rect">
            <a:avLst/>
          </a:prstGeom>
        </p:spPr>
      </p:pic>
    </p:spTree>
    <p:extLst>
      <p:ext uri="{BB962C8B-B14F-4D97-AF65-F5344CB8AC3E}">
        <p14:creationId xmlns:p14="http://schemas.microsoft.com/office/powerpoint/2010/main" val="356464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模擬結果 </a:t>
            </a:r>
            <a:r>
              <a:rPr lang="en-US" altLang="zh-TW" b="1" dirty="0"/>
              <a:t>–</a:t>
            </a:r>
            <a:r>
              <a:rPr lang="zh-TW" altLang="en-US" b="1" dirty="0"/>
              <a:t> 季風強弱的敏感度</a:t>
            </a:r>
            <a:endParaRPr lang="zh-TW" altLang="en-US" dirty="0"/>
          </a:p>
        </p:txBody>
      </p:sp>
      <p:sp>
        <p:nvSpPr>
          <p:cNvPr id="3" name="內容版面配置區 2"/>
          <p:cNvSpPr>
            <a:spLocks noGrp="1"/>
          </p:cNvSpPr>
          <p:nvPr>
            <p:ph sz="quarter" idx="1"/>
          </p:nvPr>
        </p:nvSpPr>
        <p:spPr/>
        <p:txBody>
          <a:bodyPr>
            <a:normAutofit lnSpcReduction="10000"/>
          </a:bodyPr>
          <a:lstStyle/>
          <a:p>
            <a:pPr marL="0" indent="0">
              <a:buNone/>
            </a:pPr>
            <a:r>
              <a:rPr lang="en-US" altLang="zh-TW" b="1" dirty="0" smtClean="0">
                <a:solidFill>
                  <a:schemeClr val="tx2">
                    <a:lumMod val="75000"/>
                  </a:schemeClr>
                </a:solidFill>
                <a:latin typeface="+mj-ea"/>
                <a:ea typeface="+mj-ea"/>
              </a:rPr>
              <a:t>E20_M2</a:t>
            </a:r>
            <a:r>
              <a:rPr lang="zh-TW" altLang="en-US" b="1" dirty="0" smtClean="0">
                <a:solidFill>
                  <a:schemeClr val="tx2">
                    <a:lumMod val="75000"/>
                  </a:schemeClr>
                </a:solidFill>
                <a:latin typeface="+mj-ea"/>
                <a:ea typeface="+mj-ea"/>
              </a:rPr>
              <a:t>的</a:t>
            </a:r>
            <a:r>
              <a:rPr lang="zh-TW" altLang="en-US" b="1" dirty="0">
                <a:solidFill>
                  <a:schemeClr val="tx2">
                    <a:lumMod val="75000"/>
                  </a:schemeClr>
                </a:solidFill>
                <a:latin typeface="+mj-ea"/>
                <a:ea typeface="+mj-ea"/>
              </a:rPr>
              <a:t>模擬結果與</a:t>
            </a:r>
            <a:r>
              <a:rPr lang="en-US" altLang="zh-TW" b="1" dirty="0">
                <a:solidFill>
                  <a:schemeClr val="tx2">
                    <a:lumMod val="75000"/>
                  </a:schemeClr>
                </a:solidFill>
                <a:latin typeface="+mj-ea"/>
                <a:ea typeface="+mj-ea"/>
              </a:rPr>
              <a:t>E20_KF</a:t>
            </a:r>
            <a:r>
              <a:rPr lang="zh-TW" altLang="en-US" b="1" dirty="0">
                <a:solidFill>
                  <a:schemeClr val="tx2">
                    <a:lumMod val="75000"/>
                  </a:schemeClr>
                </a:solidFill>
                <a:latin typeface="+mj-ea"/>
                <a:ea typeface="+mj-ea"/>
              </a:rPr>
              <a:t>比較</a:t>
            </a:r>
            <a:r>
              <a:rPr lang="zh-TW" altLang="en-US" b="1" dirty="0" smtClean="0">
                <a:solidFill>
                  <a:schemeClr val="tx2">
                    <a:lumMod val="75000"/>
                  </a:schemeClr>
                </a:solidFill>
                <a:latin typeface="+mj-ea"/>
                <a:ea typeface="+mj-ea"/>
              </a:rPr>
              <a:t>：</a:t>
            </a:r>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由於</a:t>
            </a:r>
            <a:r>
              <a:rPr lang="en-US" altLang="zh-TW" b="1" dirty="0" smtClean="0">
                <a:solidFill>
                  <a:schemeClr val="tx2">
                    <a:lumMod val="75000"/>
                  </a:schemeClr>
                </a:solidFill>
                <a:latin typeface="+mj-ea"/>
                <a:ea typeface="+mj-ea"/>
              </a:rPr>
              <a:t>E20_M2</a:t>
            </a:r>
            <a:r>
              <a:rPr lang="zh-TW" altLang="en-US" b="1" dirty="0" smtClean="0">
                <a:solidFill>
                  <a:schemeClr val="tx2">
                    <a:lumMod val="75000"/>
                  </a:schemeClr>
                </a:solidFill>
                <a:latin typeface="+mj-ea"/>
                <a:ea typeface="+mj-ea"/>
              </a:rPr>
              <a:t>修改了深層</a:t>
            </a:r>
            <a:r>
              <a:rPr lang="en-US" altLang="zh-TW" b="1" dirty="0" smtClean="0">
                <a:solidFill>
                  <a:schemeClr val="tx2">
                    <a:lumMod val="75000"/>
                  </a:schemeClr>
                </a:solidFill>
                <a:latin typeface="+mj-ea"/>
                <a:ea typeface="+mj-ea"/>
              </a:rPr>
              <a:t>(1000-300</a:t>
            </a:r>
            <a:r>
              <a:rPr lang="zh-TW" altLang="en-US" b="1" dirty="0" smtClean="0">
                <a:solidFill>
                  <a:schemeClr val="tx2">
                    <a:lumMod val="75000"/>
                  </a:schemeClr>
                </a:solidFill>
                <a:latin typeface="+mj-ea"/>
                <a:ea typeface="+mj-ea"/>
              </a:rPr>
              <a:t> </a:t>
            </a:r>
            <a:r>
              <a:rPr lang="en-US" altLang="zh-TW" b="1" dirty="0" err="1" smtClean="0">
                <a:solidFill>
                  <a:schemeClr val="tx2">
                    <a:lumMod val="75000"/>
                  </a:schemeClr>
                </a:solidFill>
                <a:latin typeface="+mj-ea"/>
                <a:ea typeface="+mj-ea"/>
              </a:rPr>
              <a:t>hPa</a:t>
            </a:r>
            <a:r>
              <a:rPr lang="en-US" altLang="zh-TW" b="1" dirty="0" smtClean="0">
                <a:solidFill>
                  <a:schemeClr val="tx2">
                    <a:lumMod val="75000"/>
                  </a:schemeClr>
                </a:solidFill>
                <a:latin typeface="+mj-ea"/>
                <a:ea typeface="+mj-ea"/>
              </a:rPr>
              <a:t> )</a:t>
            </a:r>
            <a:r>
              <a:rPr lang="zh-TW" altLang="en-US" b="1" dirty="0" smtClean="0">
                <a:solidFill>
                  <a:schemeClr val="tx2">
                    <a:lumMod val="75000"/>
                  </a:schemeClr>
                </a:solidFill>
                <a:latin typeface="+mj-ea"/>
                <a:ea typeface="+mj-ea"/>
              </a:rPr>
              <a:t>的季風系統，使得颱風的行進速度及軌道受到影響，颱風中心更靠近台灣，甚至在接近模擬結束前登陸</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靠近台灣後，</a:t>
            </a:r>
            <a:r>
              <a:rPr lang="zh-TW" altLang="en-US" b="1" dirty="0" smtClean="0">
                <a:solidFill>
                  <a:schemeClr val="tx2">
                    <a:lumMod val="75000"/>
                  </a:schemeClr>
                </a:solidFill>
                <a:latin typeface="+mj-ea"/>
                <a:ea typeface="+mj-ea"/>
              </a:rPr>
              <a:t>颱風</a:t>
            </a:r>
            <a:r>
              <a:rPr lang="zh-TW" altLang="en-US" b="1" dirty="0" smtClean="0">
                <a:solidFill>
                  <a:schemeClr val="tx2">
                    <a:lumMod val="75000"/>
                  </a:schemeClr>
                </a:solidFill>
                <a:latin typeface="+mj-ea"/>
                <a:ea typeface="+mj-ea"/>
              </a:rPr>
              <a:t>內部更強的</a:t>
            </a:r>
            <a:r>
              <a:rPr lang="zh-TW" altLang="en-US" b="1" dirty="0" smtClean="0">
                <a:solidFill>
                  <a:schemeClr val="tx2">
                    <a:lumMod val="75000"/>
                  </a:schemeClr>
                </a:solidFill>
                <a:latin typeface="+mj-ea"/>
                <a:ea typeface="+mj-ea"/>
              </a:rPr>
              <a:t>環流結構與地形效應產生降雨</a:t>
            </a:r>
            <a:r>
              <a:rPr lang="zh-TW" altLang="en-US" b="1" dirty="0" smtClean="0">
                <a:solidFill>
                  <a:schemeClr val="tx2">
                    <a:lumMod val="75000"/>
                  </a:schemeClr>
                </a:solidFill>
                <a:latin typeface="微軟正黑體"/>
                <a:ea typeface="微軟正黑體"/>
              </a:rPr>
              <a:t>，相較於</a:t>
            </a:r>
            <a:r>
              <a:rPr lang="en-US" altLang="zh-TW" b="1" dirty="0" smtClean="0">
                <a:solidFill>
                  <a:schemeClr val="tx2">
                    <a:lumMod val="75000"/>
                  </a:schemeClr>
                </a:solidFill>
                <a:latin typeface="微軟正黑體"/>
                <a:ea typeface="微軟正黑體"/>
              </a:rPr>
              <a:t>E20_KF</a:t>
            </a:r>
            <a:r>
              <a:rPr lang="zh-TW" altLang="en-US" b="1" dirty="0" smtClean="0">
                <a:solidFill>
                  <a:schemeClr val="tx2">
                    <a:lumMod val="75000"/>
                  </a:schemeClr>
                </a:solidFill>
                <a:latin typeface="微軟正黑體"/>
                <a:ea typeface="微軟正黑體"/>
              </a:rPr>
              <a:t>因地形所主導的降雨量更多</a:t>
            </a:r>
            <a:endParaRPr lang="en-US" altLang="zh-TW" b="1" dirty="0" smtClean="0">
              <a:solidFill>
                <a:schemeClr val="tx2">
                  <a:lumMod val="75000"/>
                </a:schemeClr>
              </a:solidFill>
              <a:latin typeface="細明體"/>
              <a:ea typeface="細明體"/>
            </a:endParaRPr>
          </a:p>
          <a:p>
            <a:endParaRPr lang="en-US" altLang="zh-TW" b="1" dirty="0">
              <a:solidFill>
                <a:schemeClr val="tx2">
                  <a:lumMod val="75000"/>
                </a:schemeClr>
              </a:solidFill>
              <a:latin typeface="細明體"/>
              <a:ea typeface="細明體"/>
            </a:endParaRPr>
          </a:p>
          <a:p>
            <a:r>
              <a:rPr lang="zh-TW" altLang="en-US" b="1" dirty="0" smtClean="0">
                <a:solidFill>
                  <a:schemeClr val="tx2">
                    <a:lumMod val="75000"/>
                  </a:schemeClr>
                </a:solidFill>
                <a:latin typeface="微軟正黑體"/>
                <a:ea typeface="微軟正黑體"/>
              </a:rPr>
              <a:t>而由於</a:t>
            </a:r>
            <a:r>
              <a:rPr lang="zh-TW" altLang="en-US" b="1" dirty="0" smtClean="0">
                <a:solidFill>
                  <a:schemeClr val="tx2">
                    <a:lumMod val="75000"/>
                  </a:schemeClr>
                </a:solidFill>
                <a:latin typeface="微軟正黑體"/>
                <a:ea typeface="微軟正黑體"/>
              </a:rPr>
              <a:t>修改了深層季風系統，使得鋒面向北方發展，改變了台灣周圍地區的降雨</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endParaRPr lang="zh-TW" altLang="en-US" dirty="0">
              <a:latin typeface="+mj-ea"/>
              <a:ea typeface="+mj-ea"/>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6631"/>
            <a:ext cx="9144000" cy="4904410"/>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1" y="1466631"/>
            <a:ext cx="9144000" cy="4904410"/>
          </a:xfrm>
          <a:prstGeom prst="rect">
            <a:avLst/>
          </a:prstGeom>
        </p:spPr>
      </p:pic>
      <p:sp>
        <p:nvSpPr>
          <p:cNvPr id="6" name="橢圓 5"/>
          <p:cNvSpPr/>
          <p:nvPr/>
        </p:nvSpPr>
        <p:spPr>
          <a:xfrm>
            <a:off x="323528" y="3812667"/>
            <a:ext cx="720080" cy="792088"/>
          </a:xfrm>
          <a:prstGeom prst="ellipse">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6156176" y="4149080"/>
            <a:ext cx="720080" cy="792088"/>
          </a:xfrm>
          <a:prstGeom prst="ellipse">
            <a:avLst/>
          </a:prstGeom>
          <a:noFill/>
          <a:ln w="28575">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5206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200" b="1" dirty="0">
                <a:solidFill>
                  <a:schemeClr val="accent3"/>
                </a:solidFill>
                <a:latin typeface="+mj-ea"/>
              </a:rPr>
              <a:t>總結與</a:t>
            </a:r>
            <a:r>
              <a:rPr lang="zh-TW" altLang="en-US" sz="3200" b="1" dirty="0" smtClean="0">
                <a:solidFill>
                  <a:schemeClr val="accent3"/>
                </a:solidFill>
                <a:latin typeface="+mj-ea"/>
              </a:rPr>
              <a:t>結論</a:t>
            </a:r>
            <a:endParaRPr lang="zh-TW" altLang="en-US" dirty="0">
              <a:solidFill>
                <a:schemeClr val="accent3"/>
              </a:solidFill>
            </a:endParaRPr>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經過了一連串的比對，其最主要目的是探討颱風環流與東北季風的交互作用配合台灣地形所造成的影響，而</a:t>
            </a:r>
            <a:r>
              <a:rPr lang="en-US" altLang="zh-TW" b="1" dirty="0" err="1" smtClean="0">
                <a:solidFill>
                  <a:schemeClr val="tx2">
                    <a:lumMod val="75000"/>
                  </a:schemeClr>
                </a:solidFill>
                <a:latin typeface="+mj-ea"/>
                <a:ea typeface="+mj-ea"/>
              </a:rPr>
              <a:t>Babs</a:t>
            </a:r>
            <a:r>
              <a:rPr lang="zh-TW" altLang="en-US" b="1" dirty="0" smtClean="0">
                <a:solidFill>
                  <a:schemeClr val="tx2">
                    <a:lumMod val="75000"/>
                  </a:schemeClr>
                </a:solidFill>
                <a:latin typeface="+mj-ea"/>
                <a:ea typeface="+mj-ea"/>
              </a:rPr>
              <a:t>是一個典型的例子，在期間內為台灣東部及東北部帶來大量的降雨</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而在這次的模擬中將最主要的降雨模式，分成兩項</a:t>
            </a:r>
            <a:endParaRPr lang="en-US" altLang="zh-TW" b="1" dirty="0">
              <a:solidFill>
                <a:schemeClr val="tx2">
                  <a:lumMod val="75000"/>
                </a:schemeClr>
              </a:solidFill>
              <a:latin typeface="+mj-ea"/>
              <a:ea typeface="+mj-ea"/>
            </a:endParaRPr>
          </a:p>
          <a:p>
            <a:pPr marL="0" indent="0">
              <a:buNone/>
            </a:pPr>
            <a:r>
              <a:rPr lang="en-US" altLang="zh-TW" b="1" dirty="0" smtClean="0">
                <a:solidFill>
                  <a:srgbClr val="0070C0"/>
                </a:solidFill>
                <a:latin typeface="+mj-ea"/>
                <a:ea typeface="+mj-ea"/>
              </a:rPr>
              <a:t>(1) </a:t>
            </a:r>
            <a:r>
              <a:rPr lang="zh-TW" altLang="en-US" b="1" dirty="0" smtClean="0">
                <a:solidFill>
                  <a:srgbClr val="0070C0"/>
                </a:solidFill>
                <a:latin typeface="+mj-ea"/>
                <a:ea typeface="+mj-ea"/>
              </a:rPr>
              <a:t>颱風環流和東北季風輻合</a:t>
            </a:r>
            <a:r>
              <a:rPr lang="zh-TW" altLang="en-US" b="1" dirty="0">
                <a:solidFill>
                  <a:srgbClr val="0070C0"/>
                </a:solidFill>
                <a:latin typeface="+mj-ea"/>
                <a:ea typeface="+mj-ea"/>
              </a:rPr>
              <a:t>產生</a:t>
            </a:r>
            <a:r>
              <a:rPr lang="zh-TW" altLang="en-US" b="1" dirty="0" smtClean="0">
                <a:solidFill>
                  <a:srgbClr val="0070C0"/>
                </a:solidFill>
                <a:latin typeface="+mj-ea"/>
                <a:ea typeface="+mj-ea"/>
              </a:rPr>
              <a:t>的降雨</a:t>
            </a:r>
            <a:endParaRPr lang="en-US" altLang="zh-TW" b="1" dirty="0" smtClean="0">
              <a:solidFill>
                <a:srgbClr val="0070C0"/>
              </a:solidFill>
              <a:latin typeface="+mj-ea"/>
              <a:ea typeface="+mj-ea"/>
            </a:endParaRPr>
          </a:p>
          <a:p>
            <a:pPr marL="0" indent="0">
              <a:buNone/>
            </a:pPr>
            <a:r>
              <a:rPr lang="en-US" altLang="zh-TW" b="1" dirty="0" smtClean="0">
                <a:solidFill>
                  <a:srgbClr val="0070C0"/>
                </a:solidFill>
                <a:latin typeface="+mj-ea"/>
                <a:ea typeface="+mj-ea"/>
              </a:rPr>
              <a:t>(2) </a:t>
            </a:r>
            <a:r>
              <a:rPr lang="zh-TW" altLang="en-US" b="1" dirty="0" smtClean="0">
                <a:solidFill>
                  <a:srgbClr val="0070C0"/>
                </a:solidFill>
                <a:latin typeface="+mj-ea"/>
                <a:ea typeface="+mj-ea"/>
              </a:rPr>
              <a:t>台灣地形抬升所產生的降雨</a:t>
            </a:r>
            <a:endParaRPr lang="zh-TW" altLang="en-US" b="1" dirty="0">
              <a:solidFill>
                <a:srgbClr val="0070C0"/>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260" y="0"/>
            <a:ext cx="5581479" cy="6858000"/>
          </a:xfrm>
          <a:prstGeom prst="rect">
            <a:avLst/>
          </a:prstGeom>
        </p:spPr>
      </p:pic>
    </p:spTree>
    <p:extLst>
      <p:ext uri="{BB962C8B-B14F-4D97-AF65-F5344CB8AC3E}">
        <p14:creationId xmlns:p14="http://schemas.microsoft.com/office/powerpoint/2010/main" val="39311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sz="3600" b="1" dirty="0">
                <a:solidFill>
                  <a:schemeClr val="accent3"/>
                </a:solidFill>
                <a:latin typeface="+mj-ea"/>
              </a:rPr>
              <a:t>總結與結論</a:t>
            </a:r>
            <a:endParaRPr lang="zh-TW" altLang="en-US" dirty="0"/>
          </a:p>
        </p:txBody>
      </p:sp>
      <p:sp>
        <p:nvSpPr>
          <p:cNvPr id="3" name="內容版面配置區 2"/>
          <p:cNvSpPr>
            <a:spLocks noGrp="1"/>
          </p:cNvSpPr>
          <p:nvPr>
            <p:ph sz="quarter" idx="1"/>
          </p:nvPr>
        </p:nvSpPr>
        <p:spPr/>
        <p:txBody>
          <a:bodyPr/>
          <a:lstStyle/>
          <a:p>
            <a:r>
              <a:rPr lang="en-US" altLang="zh-TW" b="1" dirty="0" smtClean="0">
                <a:solidFill>
                  <a:schemeClr val="tx2">
                    <a:lumMod val="75000"/>
                  </a:schemeClr>
                </a:solidFill>
                <a:latin typeface="+mj-ea"/>
                <a:ea typeface="+mj-ea"/>
              </a:rPr>
              <a:t>E6.67_KF</a:t>
            </a:r>
            <a:r>
              <a:rPr lang="zh-TW" altLang="en-US" b="1" dirty="0" smtClean="0">
                <a:solidFill>
                  <a:schemeClr val="tx2">
                    <a:lumMod val="75000"/>
                  </a:schemeClr>
                </a:solidFill>
                <a:latin typeface="+mj-ea"/>
                <a:ea typeface="+mj-ea"/>
              </a:rPr>
              <a:t>，顯示高解析對地形結構的模擬更為精確，使總降雨量更接近於觀測值</a:t>
            </a:r>
            <a:endParaRPr lang="en-US" altLang="zh-TW" b="1" dirty="0" smtClean="0">
              <a:solidFill>
                <a:schemeClr val="tx2">
                  <a:lumMod val="75000"/>
                </a:schemeClr>
              </a:solidFill>
              <a:latin typeface="+mj-ea"/>
              <a:ea typeface="+mj-ea"/>
            </a:endParaRPr>
          </a:p>
          <a:p>
            <a:r>
              <a:rPr lang="en-US" altLang="zh-TW" b="1" dirty="0" smtClean="0">
                <a:solidFill>
                  <a:schemeClr val="tx2">
                    <a:lumMod val="75000"/>
                  </a:schemeClr>
                </a:solidFill>
                <a:latin typeface="+mj-ea"/>
                <a:ea typeface="+mj-ea"/>
              </a:rPr>
              <a:t>E20_NT</a:t>
            </a:r>
            <a:r>
              <a:rPr lang="zh-TW" altLang="en-US" b="1" dirty="0" smtClean="0">
                <a:solidFill>
                  <a:schemeClr val="tx2">
                    <a:lumMod val="75000"/>
                  </a:schemeClr>
                </a:solidFill>
                <a:latin typeface="+mj-ea"/>
                <a:ea typeface="+mj-ea"/>
              </a:rPr>
              <a:t>，顯示台灣地形抬升對於降雨有相當的影響</a:t>
            </a:r>
            <a:endParaRPr lang="en-US" altLang="zh-TW" b="1" dirty="0" smtClean="0">
              <a:solidFill>
                <a:schemeClr val="tx2">
                  <a:lumMod val="75000"/>
                </a:schemeClr>
              </a:solidFill>
              <a:latin typeface="+mj-ea"/>
              <a:ea typeface="+mj-ea"/>
            </a:endParaRPr>
          </a:p>
          <a:p>
            <a:r>
              <a:rPr lang="en-US" altLang="zh-TW" b="1" dirty="0" smtClean="0">
                <a:solidFill>
                  <a:schemeClr val="tx2">
                    <a:lumMod val="75000"/>
                  </a:schemeClr>
                </a:solidFill>
                <a:latin typeface="+mj-ea"/>
                <a:ea typeface="+mj-ea"/>
              </a:rPr>
              <a:t>E20_small</a:t>
            </a:r>
            <a:r>
              <a:rPr lang="zh-TW" altLang="en-US" b="1" dirty="0" smtClean="0">
                <a:solidFill>
                  <a:schemeClr val="tx2">
                    <a:lumMod val="75000"/>
                  </a:schemeClr>
                </a:solidFill>
                <a:latin typeface="+mj-ea"/>
                <a:ea typeface="+mj-ea"/>
              </a:rPr>
              <a:t>，將外圍環流減弱後，地形造成的降雨有明顯的減少</a:t>
            </a:r>
            <a:endParaRPr lang="en-US" altLang="zh-TW" b="1" dirty="0" smtClean="0">
              <a:solidFill>
                <a:schemeClr val="tx2">
                  <a:lumMod val="75000"/>
                </a:schemeClr>
              </a:solidFill>
              <a:latin typeface="+mj-ea"/>
              <a:ea typeface="+mj-ea"/>
            </a:endParaRPr>
          </a:p>
          <a:p>
            <a:r>
              <a:rPr lang="en-US" altLang="zh-TW" b="1" dirty="0" smtClean="0">
                <a:solidFill>
                  <a:schemeClr val="tx2">
                    <a:lumMod val="75000"/>
                  </a:schemeClr>
                </a:solidFill>
                <a:latin typeface="+mj-ea"/>
                <a:ea typeface="+mj-ea"/>
              </a:rPr>
              <a:t>E20_M1</a:t>
            </a:r>
            <a:r>
              <a:rPr lang="zh-TW" altLang="en-US" b="1" dirty="0" smtClean="0">
                <a:solidFill>
                  <a:schemeClr val="tx2">
                    <a:lumMod val="75000"/>
                  </a:schemeClr>
                </a:solidFill>
                <a:latin typeface="+mj-ea"/>
                <a:ea typeface="+mj-ea"/>
              </a:rPr>
              <a:t>，季風系統減弱後，東北部與颱風環流的輻合降雨減少</a:t>
            </a:r>
            <a:endParaRPr lang="en-US" altLang="zh-TW" b="1" dirty="0" smtClean="0">
              <a:solidFill>
                <a:schemeClr val="tx2">
                  <a:lumMod val="75000"/>
                </a:schemeClr>
              </a:solidFill>
              <a:latin typeface="+mj-ea"/>
              <a:ea typeface="+mj-ea"/>
            </a:endParaRPr>
          </a:p>
          <a:p>
            <a:r>
              <a:rPr lang="en-US" altLang="zh-TW" b="1" dirty="0" smtClean="0">
                <a:solidFill>
                  <a:schemeClr val="tx2">
                    <a:lumMod val="75000"/>
                  </a:schemeClr>
                </a:solidFill>
                <a:latin typeface="+mj-ea"/>
                <a:ea typeface="+mj-ea"/>
              </a:rPr>
              <a:t>E20_M2</a:t>
            </a:r>
            <a:r>
              <a:rPr lang="zh-TW" altLang="en-US" b="1" dirty="0" smtClean="0">
                <a:solidFill>
                  <a:schemeClr val="tx2">
                    <a:lumMod val="75000"/>
                  </a:schemeClr>
                </a:solidFill>
                <a:latin typeface="+mj-ea"/>
                <a:ea typeface="+mj-ea"/>
              </a:rPr>
              <a:t>，深層季風系統修改後，颱風位置更靠近台灣，東半部因地形的降雨增大</a:t>
            </a:r>
            <a:endParaRPr lang="zh-TW" altLang="en-US" b="1" dirty="0">
              <a:solidFill>
                <a:schemeClr val="tx2">
                  <a:lumMod val="75000"/>
                </a:schemeClr>
              </a:solidFill>
              <a:latin typeface="+mj-ea"/>
              <a:ea typeface="+mj-ea"/>
            </a:endParaRPr>
          </a:p>
        </p:txBody>
      </p:sp>
    </p:spTree>
    <p:extLst>
      <p:ext uri="{BB962C8B-B14F-4D97-AF65-F5344CB8AC3E}">
        <p14:creationId xmlns:p14="http://schemas.microsoft.com/office/powerpoint/2010/main" val="3649322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latin typeface="+mj-ea"/>
              </a:rPr>
              <a:t>簡介</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台灣位於颱風侵襲的</a:t>
            </a:r>
            <a:r>
              <a:rPr lang="zh-TW" altLang="en-US" b="1" dirty="0">
                <a:solidFill>
                  <a:schemeClr val="tx2">
                    <a:lumMod val="75000"/>
                  </a:schemeClr>
                </a:solidFill>
                <a:latin typeface="+mj-ea"/>
                <a:ea typeface="+mj-ea"/>
              </a:rPr>
              <a:t>區域內</a:t>
            </a:r>
            <a:r>
              <a:rPr lang="zh-TW" altLang="en-US" b="1" dirty="0" smtClean="0">
                <a:solidFill>
                  <a:schemeClr val="tx2">
                    <a:lumMod val="75000"/>
                  </a:schemeClr>
                </a:solidFill>
                <a:latin typeface="+mj-ea"/>
                <a:ea typeface="+mj-ea"/>
              </a:rPr>
              <a:t>，每年平均約有</a:t>
            </a:r>
            <a:r>
              <a:rPr lang="en-US" altLang="zh-TW" b="1" dirty="0" smtClean="0">
                <a:solidFill>
                  <a:schemeClr val="tx2">
                    <a:lumMod val="75000"/>
                  </a:schemeClr>
                </a:solidFill>
                <a:latin typeface="+mj-ea"/>
                <a:ea typeface="+mj-ea"/>
              </a:rPr>
              <a:t>3-4</a:t>
            </a:r>
            <a:r>
              <a:rPr lang="zh-TW" altLang="en-US" b="1" dirty="0" smtClean="0">
                <a:solidFill>
                  <a:schemeClr val="tx2">
                    <a:lumMod val="75000"/>
                  </a:schemeClr>
                </a:solidFill>
                <a:latin typeface="+mj-ea"/>
                <a:ea typeface="+mj-ea"/>
              </a:rPr>
              <a:t>颱風會影響到台灣</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颱風除了強風直接造成的傷害外，大量降雨帶來的洪水，以及與地形因素產生的山崩或土石流，對人身及財物損失相當嚴重</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了解颱風的路徑強度</a:t>
            </a:r>
            <a:r>
              <a:rPr lang="zh-TW" altLang="en-US" b="1" dirty="0" smtClean="0">
                <a:solidFill>
                  <a:schemeClr val="tx2">
                    <a:lumMod val="75000"/>
                  </a:schemeClr>
                </a:solidFill>
                <a:latin typeface="微軟正黑體"/>
                <a:ea typeface="微軟正黑體"/>
              </a:rPr>
              <a:t>，及產生降雨的機制，便能對於颱風造成的傷害先作進一步的預防</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endParaRPr lang="en-US" altLang="zh-TW" dirty="0">
              <a:latin typeface="微軟正黑體"/>
              <a:ea typeface="微軟正黑體"/>
            </a:endParaRPr>
          </a:p>
        </p:txBody>
      </p:sp>
    </p:spTree>
    <p:extLst>
      <p:ext uri="{BB962C8B-B14F-4D97-AF65-F5344CB8AC3E}">
        <p14:creationId xmlns:p14="http://schemas.microsoft.com/office/powerpoint/2010/main" val="1004675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sz="3200" b="1" dirty="0">
                <a:solidFill>
                  <a:schemeClr val="accent3"/>
                </a:solidFill>
                <a:latin typeface="+mj-ea"/>
              </a:rPr>
              <a:t>總結與結論</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根據颱風資料庫統計，颱風於中國南海時，約有</a:t>
            </a:r>
            <a:r>
              <a:rPr lang="en-US" altLang="zh-TW" b="1" dirty="0" smtClean="0">
                <a:solidFill>
                  <a:schemeClr val="tx2">
                    <a:lumMod val="75000"/>
                  </a:schemeClr>
                </a:solidFill>
                <a:latin typeface="+mj-ea"/>
                <a:ea typeface="+mj-ea"/>
              </a:rPr>
              <a:t>40%</a:t>
            </a:r>
            <a:r>
              <a:rPr lang="zh-TW" altLang="en-US" b="1" dirty="0" smtClean="0">
                <a:solidFill>
                  <a:schemeClr val="tx2">
                    <a:lumMod val="75000"/>
                  </a:schemeClr>
                </a:solidFill>
                <a:latin typeface="+mj-ea"/>
                <a:ea typeface="+mj-ea"/>
              </a:rPr>
              <a:t>的颱風會轉向北方，而就有可能與東北季風和冷鋒作用對台灣帶來影響</a:t>
            </a:r>
            <a:endParaRPr lang="en-US" altLang="zh-TW" b="1" dirty="0" smtClean="0">
              <a:solidFill>
                <a:schemeClr val="tx2">
                  <a:lumMod val="75000"/>
                </a:schemeClr>
              </a:solidFill>
              <a:latin typeface="+mj-ea"/>
              <a:ea typeface="+mj-ea"/>
            </a:endParaRPr>
          </a:p>
          <a:p>
            <a:endParaRPr lang="en-US" altLang="zh-TW" b="1" dirty="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也就是表示颱風</a:t>
            </a:r>
            <a:r>
              <a:rPr lang="en-US" altLang="zh-TW" b="1" dirty="0" err="1" smtClean="0">
                <a:solidFill>
                  <a:schemeClr val="tx2">
                    <a:lumMod val="75000"/>
                  </a:schemeClr>
                </a:solidFill>
                <a:latin typeface="+mj-ea"/>
                <a:ea typeface="+mj-ea"/>
              </a:rPr>
              <a:t>Babs</a:t>
            </a:r>
            <a:r>
              <a:rPr lang="zh-TW" altLang="en-US" b="1" dirty="0" smtClean="0">
                <a:solidFill>
                  <a:schemeClr val="tx2">
                    <a:lumMod val="75000"/>
                  </a:schemeClr>
                </a:solidFill>
                <a:latin typeface="+mj-ea"/>
                <a:ea typeface="+mj-ea"/>
              </a:rPr>
              <a:t>的走向及發展並不算罕見</a:t>
            </a:r>
            <a:r>
              <a:rPr lang="zh-TW" altLang="en-US" b="1" dirty="0" smtClean="0">
                <a:solidFill>
                  <a:schemeClr val="tx2">
                    <a:lumMod val="75000"/>
                  </a:schemeClr>
                </a:solidFill>
                <a:latin typeface="微軟正黑體"/>
                <a:ea typeface="微軟正黑體"/>
              </a:rPr>
              <a:t>，而這些模擬的結果也能給予其他有此交互作用</a:t>
            </a:r>
            <a:r>
              <a:rPr lang="en-US" altLang="zh-TW"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微軟正黑體"/>
                <a:ea typeface="微軟正黑體"/>
              </a:rPr>
              <a:t>颱風</a:t>
            </a:r>
            <a:r>
              <a:rPr lang="en-US" altLang="zh-TW"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微軟正黑體"/>
                <a:ea typeface="微軟正黑體"/>
              </a:rPr>
              <a:t>季風</a:t>
            </a:r>
            <a:r>
              <a:rPr lang="en-US" altLang="zh-TW"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微軟正黑體"/>
                <a:ea typeface="微軟正黑體"/>
              </a:rPr>
              <a:t>地形</a:t>
            </a:r>
            <a:r>
              <a:rPr lang="en-US" altLang="zh-TW" b="1" dirty="0" smtClean="0">
                <a:solidFill>
                  <a:schemeClr val="tx2">
                    <a:lumMod val="75000"/>
                  </a:schemeClr>
                </a:solidFill>
                <a:latin typeface="微軟正黑體"/>
                <a:ea typeface="微軟正黑體"/>
              </a:rPr>
              <a:t>)</a:t>
            </a:r>
            <a:r>
              <a:rPr lang="zh-TW" altLang="en-US" b="1" dirty="0" smtClean="0">
                <a:solidFill>
                  <a:schemeClr val="tx2">
                    <a:lumMod val="75000"/>
                  </a:schemeClr>
                </a:solidFill>
                <a:latin typeface="微軟正黑體"/>
                <a:ea typeface="微軟正黑體"/>
              </a:rPr>
              <a:t>的案例，作為一個參考</a:t>
            </a:r>
            <a:endParaRPr lang="zh-TW" altLang="en-US" b="1" dirty="0">
              <a:solidFill>
                <a:schemeClr val="tx2">
                  <a:lumMod val="75000"/>
                </a:schemeClr>
              </a:solidFill>
              <a:latin typeface="+mj-ea"/>
              <a:ea typeface="+mj-ea"/>
            </a:endParaRPr>
          </a:p>
        </p:txBody>
      </p:sp>
    </p:spTree>
    <p:extLst>
      <p:ext uri="{BB962C8B-B14F-4D97-AF65-F5344CB8AC3E}">
        <p14:creationId xmlns:p14="http://schemas.microsoft.com/office/powerpoint/2010/main" val="2119556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p:cNvSpPr txBox="1"/>
          <p:nvPr/>
        </p:nvSpPr>
        <p:spPr>
          <a:xfrm>
            <a:off x="1893830" y="2060848"/>
            <a:ext cx="4896544" cy="2062103"/>
          </a:xfrm>
          <a:prstGeom prst="rect">
            <a:avLst/>
          </a:prstGeom>
          <a:noFill/>
        </p:spPr>
        <p:txBody>
          <a:bodyPr wrap="square" rtlCol="0">
            <a:spAutoFit/>
          </a:bodyPr>
          <a:lstStyle/>
          <a:p>
            <a:pPr algn="ctr"/>
            <a:r>
              <a:rPr lang="en-US" altLang="zh-TW" sz="4800" dirty="0" smtClean="0">
                <a:solidFill>
                  <a:schemeClr val="tx2">
                    <a:lumMod val="75000"/>
                  </a:schemeClr>
                </a:solidFill>
              </a:rPr>
              <a:t>THE END</a:t>
            </a:r>
          </a:p>
          <a:p>
            <a:pPr algn="ctr"/>
            <a:endParaRPr lang="en-US" altLang="zh-TW" sz="4400" dirty="0"/>
          </a:p>
          <a:p>
            <a:pPr algn="ctr"/>
            <a:r>
              <a:rPr lang="en-US" altLang="zh-TW" sz="3600" dirty="0" smtClean="0">
                <a:solidFill>
                  <a:schemeClr val="accent3"/>
                </a:solidFill>
              </a:rPr>
              <a:t>Thank you</a:t>
            </a:r>
            <a:endParaRPr lang="zh-TW" altLang="en-US" sz="3600" dirty="0">
              <a:solidFill>
                <a:schemeClr val="accent3"/>
              </a:solidFill>
            </a:endParaRPr>
          </a:p>
        </p:txBody>
      </p:sp>
    </p:spTree>
    <p:extLst>
      <p:ext uri="{BB962C8B-B14F-4D97-AF65-F5344CB8AC3E}">
        <p14:creationId xmlns:p14="http://schemas.microsoft.com/office/powerpoint/2010/main" val="156993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latin typeface="+mj-ea"/>
              </a:rPr>
              <a:t>簡介 </a:t>
            </a:r>
            <a:r>
              <a:rPr lang="en-US" altLang="zh-TW" b="1" dirty="0" smtClean="0">
                <a:latin typeface="+mj-ea"/>
              </a:rPr>
              <a:t>–</a:t>
            </a:r>
            <a:r>
              <a:rPr lang="zh-TW" altLang="en-US" b="1" dirty="0" smtClean="0">
                <a:latin typeface="+mj-ea"/>
              </a:rPr>
              <a:t> 前人研究</a:t>
            </a:r>
            <a:endParaRPr lang="zh-TW" altLang="en-US" b="1" dirty="0">
              <a:latin typeface="+mj-ea"/>
            </a:endParaRPr>
          </a:p>
        </p:txBody>
      </p:sp>
      <p:sp>
        <p:nvSpPr>
          <p:cNvPr id="3" name="內容版面配置區 2"/>
          <p:cNvSpPr>
            <a:spLocks noGrp="1"/>
          </p:cNvSpPr>
          <p:nvPr>
            <p:ph sz="quarter" idx="1"/>
          </p:nvPr>
        </p:nvSpPr>
        <p:spPr/>
        <p:txBody>
          <a:bodyPr>
            <a:normAutofit lnSpcReduction="10000"/>
          </a:bodyPr>
          <a:lstStyle/>
          <a:p>
            <a:r>
              <a:rPr lang="zh-TW" altLang="zh-TW" b="1" dirty="0">
                <a:solidFill>
                  <a:schemeClr val="tx2">
                    <a:lumMod val="75000"/>
                  </a:schemeClr>
                </a:solidFill>
                <a:latin typeface="+mj-ea"/>
                <a:ea typeface="+mj-ea"/>
              </a:rPr>
              <a:t>由於不同的登陸位置</a:t>
            </a:r>
            <a:r>
              <a:rPr lang="zh-TW"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台灣的降</a:t>
            </a:r>
            <a:r>
              <a:rPr lang="zh-TW" altLang="zh-TW" b="1" dirty="0" smtClean="0">
                <a:solidFill>
                  <a:schemeClr val="tx2">
                    <a:lumMod val="75000"/>
                  </a:schemeClr>
                </a:solidFill>
                <a:latin typeface="+mj-ea"/>
                <a:ea typeface="+mj-ea"/>
              </a:rPr>
              <a:t>雨分佈是</a:t>
            </a:r>
            <a:r>
              <a:rPr lang="zh-TW" altLang="zh-TW" b="1" dirty="0">
                <a:solidFill>
                  <a:schemeClr val="tx2">
                    <a:lumMod val="75000"/>
                  </a:schemeClr>
                </a:solidFill>
                <a:latin typeface="+mj-ea"/>
                <a:ea typeface="+mj-ea"/>
              </a:rPr>
              <a:t>完全</a:t>
            </a:r>
            <a:r>
              <a:rPr lang="zh-TW" altLang="zh-TW" b="1" dirty="0" smtClean="0">
                <a:solidFill>
                  <a:schemeClr val="tx2">
                    <a:lumMod val="75000"/>
                  </a:schemeClr>
                </a:solidFill>
                <a:latin typeface="+mj-ea"/>
                <a:ea typeface="+mj-ea"/>
              </a:rPr>
              <a:t>不同</a:t>
            </a:r>
            <a:r>
              <a:rPr lang="zh-TW" altLang="en-US" b="1" dirty="0" smtClean="0">
                <a:solidFill>
                  <a:schemeClr val="tx2">
                    <a:lumMod val="75000"/>
                  </a:schemeClr>
                </a:solidFill>
                <a:latin typeface="+mj-ea"/>
                <a:ea typeface="+mj-ea"/>
              </a:rPr>
              <a:t>的</a:t>
            </a:r>
            <a:r>
              <a:rPr lang="en-US" altLang="zh-TW" b="1" dirty="0" smtClean="0">
                <a:solidFill>
                  <a:schemeClr val="accent1">
                    <a:lumMod val="50000"/>
                  </a:schemeClr>
                </a:solidFill>
                <a:latin typeface="+mj-ea"/>
                <a:ea typeface="+mj-ea"/>
              </a:rPr>
              <a:t>(</a:t>
            </a:r>
            <a:r>
              <a:rPr lang="en-US" altLang="zh-TW" b="1" dirty="0">
                <a:solidFill>
                  <a:schemeClr val="accent1">
                    <a:lumMod val="50000"/>
                  </a:schemeClr>
                </a:solidFill>
                <a:latin typeface="+mj-ea"/>
                <a:ea typeface="+mj-ea"/>
              </a:rPr>
              <a:t>Cheung et al. 2008</a:t>
            </a:r>
            <a:r>
              <a:rPr lang="en-US" altLang="zh-TW" b="1" dirty="0" smtClean="0">
                <a:solidFill>
                  <a:schemeClr val="accent1">
                    <a:lumMod val="50000"/>
                  </a:schemeClr>
                </a:solidFill>
                <a:latin typeface="+mj-ea"/>
                <a:ea typeface="+mj-ea"/>
              </a:rPr>
              <a:t>)</a:t>
            </a:r>
          </a:p>
          <a:p>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眼牆的大小也會影響最大降雨率的位置 </a:t>
            </a:r>
            <a:r>
              <a:rPr lang="en-US" altLang="zh-TW" b="1" dirty="0" smtClean="0">
                <a:solidFill>
                  <a:schemeClr val="accent1">
                    <a:lumMod val="50000"/>
                  </a:schemeClr>
                </a:solidFill>
                <a:latin typeface="+mj-ea"/>
                <a:ea typeface="+mj-ea"/>
              </a:rPr>
              <a:t>(</a:t>
            </a:r>
            <a:r>
              <a:rPr lang="en-US" altLang="zh-TW" b="1" dirty="0" err="1">
                <a:solidFill>
                  <a:schemeClr val="accent1">
                    <a:lumMod val="50000"/>
                  </a:schemeClr>
                </a:solidFill>
                <a:latin typeface="+mj-ea"/>
                <a:ea typeface="+mj-ea"/>
              </a:rPr>
              <a:t>Lonfat</a:t>
            </a:r>
            <a:r>
              <a:rPr lang="en-US" altLang="zh-TW" b="1" dirty="0">
                <a:solidFill>
                  <a:schemeClr val="accent1">
                    <a:lumMod val="50000"/>
                  </a:schemeClr>
                </a:solidFill>
                <a:latin typeface="+mj-ea"/>
                <a:ea typeface="+mj-ea"/>
              </a:rPr>
              <a:t> et al. 2004)</a:t>
            </a:r>
          </a:p>
          <a:p>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對台灣而言，颱風產生的降雨受到兩樣重要的因素所影響：</a:t>
            </a:r>
            <a:r>
              <a:rPr lang="en-US" altLang="zh-TW" b="1" dirty="0" smtClean="0">
                <a:solidFill>
                  <a:schemeClr val="tx2">
                    <a:lumMod val="75000"/>
                  </a:schemeClr>
                </a:solidFill>
                <a:latin typeface="+mj-ea"/>
                <a:ea typeface="+mj-ea"/>
              </a:rPr>
              <a:t>(1) </a:t>
            </a:r>
            <a:r>
              <a:rPr lang="zh-TW" altLang="en-US" b="1" dirty="0" smtClean="0">
                <a:solidFill>
                  <a:schemeClr val="tx2">
                    <a:lumMod val="75000"/>
                  </a:schemeClr>
                </a:solidFill>
                <a:latin typeface="+mj-ea"/>
                <a:ea typeface="+mj-ea"/>
              </a:rPr>
              <a:t>中央山脈產生的地形效應 </a:t>
            </a:r>
            <a:r>
              <a:rPr lang="en-US" altLang="zh-TW" b="1" dirty="0" smtClean="0">
                <a:solidFill>
                  <a:schemeClr val="tx2">
                    <a:lumMod val="75000"/>
                  </a:schemeClr>
                </a:solidFill>
                <a:latin typeface="+mj-ea"/>
                <a:ea typeface="+mj-ea"/>
              </a:rPr>
              <a:t>(2)</a:t>
            </a:r>
            <a:r>
              <a:rPr lang="zh-TW" altLang="en-US" b="1" dirty="0" smtClean="0">
                <a:solidFill>
                  <a:schemeClr val="tx2">
                    <a:lumMod val="75000"/>
                  </a:schemeClr>
                </a:solidFill>
                <a:latin typeface="+mj-ea"/>
                <a:ea typeface="+mj-ea"/>
              </a:rPr>
              <a:t> 與東亞季風系統的交互作用</a:t>
            </a:r>
            <a:r>
              <a:rPr lang="zh-TW" altLang="en-US" b="1" dirty="0">
                <a:solidFill>
                  <a:schemeClr val="tx2">
                    <a:lumMod val="75000"/>
                  </a:schemeClr>
                </a:solidFill>
                <a:latin typeface="+mj-ea"/>
                <a:ea typeface="+mj-ea"/>
              </a:rPr>
              <a:t> </a:t>
            </a:r>
            <a:endParaRPr lang="en-US" altLang="zh-TW" b="1" dirty="0" smtClean="0">
              <a:solidFill>
                <a:schemeClr val="tx2">
                  <a:lumMod val="75000"/>
                </a:schemeClr>
              </a:solidFill>
              <a:latin typeface="+mj-ea"/>
              <a:ea typeface="+mj-ea"/>
            </a:endParaRPr>
          </a:p>
          <a:p>
            <a:pPr marL="0" indent="0">
              <a:buNone/>
            </a:pPr>
            <a:r>
              <a:rPr lang="zh-TW" altLang="en-US" b="1" dirty="0">
                <a:solidFill>
                  <a:schemeClr val="tx2">
                    <a:lumMod val="75000"/>
                  </a:schemeClr>
                </a:solidFill>
                <a:latin typeface="+mj-ea"/>
                <a:ea typeface="+mj-ea"/>
              </a:rPr>
              <a:t> </a:t>
            </a:r>
            <a:r>
              <a:rPr lang="zh-TW" altLang="en-US" b="1" dirty="0" smtClean="0">
                <a:solidFill>
                  <a:schemeClr val="tx2">
                    <a:lumMod val="75000"/>
                  </a:schemeClr>
                </a:solidFill>
                <a:latin typeface="+mj-ea"/>
                <a:ea typeface="+mj-ea"/>
              </a:rPr>
              <a:t>  </a:t>
            </a:r>
            <a:r>
              <a:rPr lang="en-US" altLang="zh-TW" b="1" dirty="0" smtClean="0">
                <a:solidFill>
                  <a:schemeClr val="accent1">
                    <a:lumMod val="50000"/>
                  </a:schemeClr>
                </a:solidFill>
                <a:latin typeface="+mj-ea"/>
                <a:ea typeface="+mj-ea"/>
              </a:rPr>
              <a:t>(</a:t>
            </a:r>
            <a:r>
              <a:rPr lang="zh-TW" altLang="en-US" b="1" dirty="0" smtClean="0">
                <a:solidFill>
                  <a:schemeClr val="accent1">
                    <a:lumMod val="50000"/>
                  </a:schemeClr>
                </a:solidFill>
                <a:latin typeface="+mj-ea"/>
                <a:ea typeface="+mj-ea"/>
              </a:rPr>
              <a:t>參考多名人員於不同個案的研究，所總結的結果</a:t>
            </a:r>
            <a:r>
              <a:rPr lang="en-US" altLang="zh-TW" b="1" dirty="0" smtClean="0">
                <a:solidFill>
                  <a:schemeClr val="accent1">
                    <a:lumMod val="50000"/>
                  </a:schemeClr>
                </a:solidFill>
                <a:latin typeface="+mj-ea"/>
                <a:ea typeface="+mj-ea"/>
              </a:rPr>
              <a:t>)</a:t>
            </a:r>
          </a:p>
        </p:txBody>
      </p:sp>
    </p:spTree>
    <p:extLst>
      <p:ext uri="{BB962C8B-B14F-4D97-AF65-F5344CB8AC3E}">
        <p14:creationId xmlns:p14="http://schemas.microsoft.com/office/powerpoint/2010/main" val="3869981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latin typeface="+mj-ea"/>
              </a:rPr>
              <a:t>簡介 </a:t>
            </a:r>
            <a:r>
              <a:rPr lang="en-US" altLang="zh-TW" b="1" dirty="0" smtClean="0">
                <a:latin typeface="+mj-ea"/>
              </a:rPr>
              <a:t>–</a:t>
            </a:r>
            <a:r>
              <a:rPr lang="zh-TW" altLang="en-US" b="1" dirty="0" smtClean="0">
                <a:latin typeface="+mj-ea"/>
              </a:rPr>
              <a:t> </a:t>
            </a:r>
            <a:r>
              <a:rPr lang="zh-TW" altLang="en-US" b="1" dirty="0">
                <a:latin typeface="+mj-ea"/>
              </a:rPr>
              <a:t>前人研究</a:t>
            </a:r>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夏季時，颱風於西北太平洋上，和西南季風與台灣地形的交互作用，會造成強降雨，颱風敏督利</a:t>
            </a:r>
            <a:r>
              <a:rPr lang="en-US" altLang="zh-TW" b="1" dirty="0" smtClean="0">
                <a:solidFill>
                  <a:schemeClr val="tx2">
                    <a:lumMod val="75000"/>
                  </a:schemeClr>
                </a:solidFill>
                <a:latin typeface="+mj-ea"/>
                <a:ea typeface="+mj-ea"/>
              </a:rPr>
              <a:t>(2004)</a:t>
            </a:r>
            <a:r>
              <a:rPr lang="zh-TW" altLang="en-US" b="1" dirty="0" smtClean="0">
                <a:solidFill>
                  <a:schemeClr val="tx2">
                    <a:lumMod val="75000"/>
                  </a:schemeClr>
                </a:solidFill>
                <a:latin typeface="+mj-ea"/>
                <a:ea typeface="+mj-ea"/>
              </a:rPr>
              <a:t>就是一個典型的例子                                                       </a:t>
            </a:r>
            <a:r>
              <a:rPr lang="en-US" altLang="zh-TW" b="1" dirty="0" smtClean="0">
                <a:solidFill>
                  <a:schemeClr val="accent1">
                    <a:lumMod val="50000"/>
                  </a:schemeClr>
                </a:solidFill>
                <a:latin typeface="+mj-ea"/>
                <a:ea typeface="+mj-ea"/>
              </a:rPr>
              <a:t>(</a:t>
            </a:r>
            <a:r>
              <a:rPr lang="en-US" altLang="zh-TW" b="1" dirty="0" err="1" smtClean="0">
                <a:solidFill>
                  <a:schemeClr val="accent1">
                    <a:lumMod val="50000"/>
                  </a:schemeClr>
                </a:solidFill>
                <a:latin typeface="+mj-ea"/>
                <a:ea typeface="+mj-ea"/>
              </a:rPr>
              <a:t>Chien</a:t>
            </a:r>
            <a:r>
              <a:rPr lang="en-US" altLang="zh-TW" b="1" dirty="0" smtClean="0">
                <a:solidFill>
                  <a:schemeClr val="accent1">
                    <a:lumMod val="50000"/>
                  </a:schemeClr>
                </a:solidFill>
                <a:latin typeface="+mj-ea"/>
                <a:ea typeface="+mj-ea"/>
              </a:rPr>
              <a:t> </a:t>
            </a:r>
            <a:r>
              <a:rPr lang="en-US" altLang="zh-TW" b="1" dirty="0">
                <a:solidFill>
                  <a:schemeClr val="accent1">
                    <a:lumMod val="50000"/>
                  </a:schemeClr>
                </a:solidFill>
                <a:latin typeface="+mj-ea"/>
                <a:ea typeface="+mj-ea"/>
              </a:rPr>
              <a:t>et al. 2008; Lee et al. 2008</a:t>
            </a:r>
            <a:r>
              <a:rPr lang="en-US" altLang="zh-TW" b="1" dirty="0" smtClean="0">
                <a:solidFill>
                  <a:schemeClr val="accent1">
                    <a:lumMod val="50000"/>
                  </a:schemeClr>
                </a:solidFill>
                <a:latin typeface="+mj-ea"/>
                <a:ea typeface="+mj-ea"/>
              </a:rPr>
              <a:t>)</a:t>
            </a:r>
          </a:p>
          <a:p>
            <a:endParaRPr lang="en-US" altLang="zh-TW" b="1" dirty="0" smtClean="0">
              <a:latin typeface="+mj-ea"/>
              <a:ea typeface="+mj-ea"/>
            </a:endParaRPr>
          </a:p>
          <a:p>
            <a:r>
              <a:rPr lang="zh-TW" altLang="en-US" b="1" dirty="0">
                <a:solidFill>
                  <a:schemeClr val="tx2">
                    <a:lumMod val="75000"/>
                  </a:schemeClr>
                </a:solidFill>
                <a:latin typeface="+mj-ea"/>
                <a:ea typeface="+mj-ea"/>
              </a:rPr>
              <a:t>秋季或</a:t>
            </a:r>
            <a:r>
              <a:rPr lang="zh-TW" altLang="en-US" b="1" dirty="0" smtClean="0">
                <a:solidFill>
                  <a:schemeClr val="tx2">
                    <a:lumMod val="75000"/>
                  </a:schemeClr>
                </a:solidFill>
                <a:latin typeface="+mj-ea"/>
                <a:ea typeface="+mj-ea"/>
              </a:rPr>
              <a:t>初冬時</a:t>
            </a:r>
            <a:r>
              <a:rPr lang="zh-TW" altLang="en-US" b="1" dirty="0" smtClean="0">
                <a:solidFill>
                  <a:schemeClr val="tx2">
                    <a:lumMod val="75000"/>
                  </a:schemeClr>
                </a:solidFill>
                <a:latin typeface="微軟正黑體"/>
                <a:ea typeface="微軟正黑體"/>
              </a:rPr>
              <a:t>，暖濕的颱風環流與寒冷東北季風交會，會生成鋒面類型的系統，為台灣部分地區帶來降雨，</a:t>
            </a:r>
            <a:r>
              <a:rPr lang="zh-TW" altLang="en-US" b="1" dirty="0" smtClean="0">
                <a:solidFill>
                  <a:schemeClr val="tx2">
                    <a:lumMod val="75000"/>
                  </a:schemeClr>
                </a:solidFill>
                <a:latin typeface="+mj-ea"/>
                <a:ea typeface="+mj-ea"/>
              </a:rPr>
              <a:t>如超級颱風</a:t>
            </a:r>
            <a:r>
              <a:rPr lang="en-US" altLang="zh-TW" b="1" dirty="0" smtClean="0">
                <a:solidFill>
                  <a:schemeClr val="tx2">
                    <a:lumMod val="75000"/>
                  </a:schemeClr>
                </a:solidFill>
                <a:latin typeface="+mj-ea"/>
                <a:ea typeface="+mj-ea"/>
              </a:rPr>
              <a:t>Lynn(1987)</a:t>
            </a:r>
            <a:r>
              <a:rPr lang="zh-TW" altLang="en-US" b="1" dirty="0" smtClean="0">
                <a:solidFill>
                  <a:schemeClr val="tx2">
                    <a:lumMod val="75000"/>
                  </a:schemeClr>
                </a:solidFill>
                <a:latin typeface="+mj-ea"/>
                <a:ea typeface="+mj-ea"/>
              </a:rPr>
              <a:t>與本次研究的颱風</a:t>
            </a:r>
            <a:r>
              <a:rPr lang="en-US" altLang="zh-TW" b="1" dirty="0" err="1" smtClean="0">
                <a:solidFill>
                  <a:schemeClr val="tx2">
                    <a:lumMod val="75000"/>
                  </a:schemeClr>
                </a:solidFill>
                <a:latin typeface="+mj-ea"/>
                <a:ea typeface="+mj-ea"/>
              </a:rPr>
              <a:t>Babs</a:t>
            </a:r>
            <a:r>
              <a:rPr lang="en-US" altLang="zh-TW" b="1" dirty="0" smtClean="0">
                <a:solidFill>
                  <a:schemeClr val="tx2">
                    <a:lumMod val="75000"/>
                  </a:schemeClr>
                </a:solidFill>
                <a:latin typeface="+mj-ea"/>
                <a:ea typeface="+mj-ea"/>
              </a:rPr>
              <a:t>(1998</a:t>
            </a:r>
            <a:r>
              <a:rPr lang="en-US" altLang="zh-TW" b="1" dirty="0" smtClean="0">
                <a:latin typeface="+mj-ea"/>
                <a:ea typeface="+mj-ea"/>
              </a:rPr>
              <a:t>)</a:t>
            </a:r>
            <a:endParaRPr lang="zh-TW" altLang="en-US" b="1" dirty="0">
              <a:latin typeface="+mj-ea"/>
              <a:ea typeface="+mj-ea"/>
            </a:endParaRPr>
          </a:p>
        </p:txBody>
      </p:sp>
    </p:spTree>
    <p:extLst>
      <p:ext uri="{BB962C8B-B14F-4D97-AF65-F5344CB8AC3E}">
        <p14:creationId xmlns:p14="http://schemas.microsoft.com/office/powerpoint/2010/main" val="321493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3200" b="1" dirty="0">
                <a:solidFill>
                  <a:schemeClr val="accent3"/>
                </a:solidFill>
                <a:latin typeface="+mj-ea"/>
              </a:rPr>
              <a:t>綜觀</a:t>
            </a:r>
            <a:r>
              <a:rPr lang="zh-TW" altLang="en-US" sz="3200" b="1" dirty="0" smtClean="0">
                <a:solidFill>
                  <a:schemeClr val="accent3"/>
                </a:solidFill>
                <a:latin typeface="+mj-ea"/>
              </a:rPr>
              <a:t>環境</a:t>
            </a:r>
            <a:endParaRPr lang="zh-TW" altLang="en-US" dirty="0">
              <a:solidFill>
                <a:schemeClr val="accent3"/>
              </a:solidFill>
            </a:endParaRPr>
          </a:p>
        </p:txBody>
      </p:sp>
      <p:sp>
        <p:nvSpPr>
          <p:cNvPr id="3" name="內容版面配置區 2"/>
          <p:cNvSpPr>
            <a:spLocks noGrp="1"/>
          </p:cNvSpPr>
          <p:nvPr>
            <p:ph sz="quarter" idx="1"/>
          </p:nvPr>
        </p:nvSpPr>
        <p:spPr/>
        <p:txBody>
          <a:bodyPr/>
          <a:lstStyle/>
          <a:p>
            <a:r>
              <a:rPr lang="en-US" altLang="zh-TW" b="1" dirty="0" smtClean="0">
                <a:solidFill>
                  <a:schemeClr val="tx2">
                    <a:lumMod val="75000"/>
                  </a:schemeClr>
                </a:solidFill>
                <a:latin typeface="+mj-ea"/>
                <a:ea typeface="+mj-ea"/>
              </a:rPr>
              <a:t>1998</a:t>
            </a:r>
            <a:r>
              <a:rPr lang="zh-TW" altLang="en-US" b="1" dirty="0" smtClean="0">
                <a:solidFill>
                  <a:schemeClr val="tx2">
                    <a:lumMod val="75000"/>
                  </a:schemeClr>
                </a:solidFill>
                <a:latin typeface="+mj-ea"/>
                <a:ea typeface="+mj-ea"/>
              </a:rPr>
              <a:t>年</a:t>
            </a:r>
            <a:r>
              <a:rPr lang="en-US" altLang="zh-TW" b="1" dirty="0" smtClean="0">
                <a:solidFill>
                  <a:schemeClr val="tx2">
                    <a:lumMod val="75000"/>
                  </a:schemeClr>
                </a:solidFill>
                <a:latin typeface="+mj-ea"/>
                <a:ea typeface="+mj-ea"/>
              </a:rPr>
              <a:t>10</a:t>
            </a:r>
            <a:r>
              <a:rPr lang="zh-TW" altLang="en-US" b="1" dirty="0" smtClean="0">
                <a:solidFill>
                  <a:schemeClr val="tx2">
                    <a:lumMod val="75000"/>
                  </a:schemeClr>
                </a:solidFill>
                <a:latin typeface="+mj-ea"/>
                <a:ea typeface="+mj-ea"/>
              </a:rPr>
              <a:t>月</a:t>
            </a:r>
            <a:r>
              <a:rPr lang="en-US" altLang="zh-TW" b="1" dirty="0" smtClean="0">
                <a:solidFill>
                  <a:schemeClr val="tx2">
                    <a:lumMod val="75000"/>
                  </a:schemeClr>
                </a:solidFill>
                <a:latin typeface="+mj-ea"/>
                <a:ea typeface="+mj-ea"/>
              </a:rPr>
              <a:t>15 0006 </a:t>
            </a:r>
            <a:r>
              <a:rPr lang="en-US" altLang="zh-TW" b="1" dirty="0">
                <a:solidFill>
                  <a:schemeClr val="tx2">
                    <a:lumMod val="75000"/>
                  </a:schemeClr>
                </a:solidFill>
                <a:latin typeface="+mj-ea"/>
                <a:ea typeface="+mj-ea"/>
              </a:rPr>
              <a:t>UTC </a:t>
            </a:r>
            <a:r>
              <a:rPr lang="zh-TW" altLang="en-US" b="1" dirty="0" smtClean="0">
                <a:solidFill>
                  <a:schemeClr val="tx2">
                    <a:lumMod val="75000"/>
                  </a:schemeClr>
                </a:solidFill>
                <a:latin typeface="+mj-ea"/>
                <a:ea typeface="+mj-ea"/>
              </a:rPr>
              <a:t>於關島西南由熱帶擾動發展成颱風，並</a:t>
            </a:r>
            <a:r>
              <a:rPr lang="zh-TW" altLang="en-US" b="1" dirty="0">
                <a:solidFill>
                  <a:schemeClr val="tx2">
                    <a:lumMod val="75000"/>
                  </a:schemeClr>
                </a:solidFill>
                <a:latin typeface="+mj-ea"/>
                <a:ea typeface="+mj-ea"/>
              </a:rPr>
              <a:t>向</a:t>
            </a:r>
            <a:r>
              <a:rPr lang="zh-TW" altLang="en-US" b="1" dirty="0" smtClean="0">
                <a:solidFill>
                  <a:schemeClr val="tx2">
                    <a:lumMod val="75000"/>
                  </a:schemeClr>
                </a:solidFill>
                <a:latin typeface="+mj-ea"/>
                <a:ea typeface="+mj-ea"/>
              </a:rPr>
              <a:t>西北移至菲律賓</a:t>
            </a:r>
            <a:r>
              <a:rPr lang="zh-TW" altLang="en-US" b="1" dirty="0">
                <a:solidFill>
                  <a:schemeClr val="tx2">
                    <a:lumMod val="75000"/>
                  </a:schemeClr>
                </a:solidFill>
                <a:latin typeface="+mj-ea"/>
                <a:ea typeface="+mj-ea"/>
              </a:rPr>
              <a:t>，</a:t>
            </a:r>
            <a:r>
              <a:rPr lang="zh-TW" altLang="en-US" b="1" dirty="0" smtClean="0">
                <a:solidFill>
                  <a:schemeClr val="tx2">
                    <a:lumMod val="75000"/>
                  </a:schemeClr>
                </a:solidFill>
                <a:latin typeface="微軟正黑體"/>
                <a:ea typeface="微軟正黑體"/>
              </a:rPr>
              <a:t>發展為超級颱風前於菲律賓登陸</a:t>
            </a:r>
            <a:endParaRPr lang="en-US" altLang="zh-TW" b="1" dirty="0" smtClean="0">
              <a:solidFill>
                <a:schemeClr val="tx2">
                  <a:lumMod val="75000"/>
                </a:schemeClr>
              </a:solidFill>
              <a:latin typeface="微軟正黑體"/>
              <a:ea typeface="微軟正黑體"/>
            </a:endParaRPr>
          </a:p>
          <a:p>
            <a:endParaRPr lang="en-US" altLang="zh-TW" b="1" dirty="0">
              <a:solidFill>
                <a:schemeClr val="tx2">
                  <a:lumMod val="75000"/>
                </a:schemeClr>
              </a:solidFill>
              <a:latin typeface="微軟正黑體"/>
              <a:ea typeface="微軟正黑體"/>
            </a:endParaRPr>
          </a:p>
          <a:p>
            <a:r>
              <a:rPr lang="zh-TW" altLang="en-US" b="1" dirty="0">
                <a:solidFill>
                  <a:schemeClr val="tx2">
                    <a:lumMod val="75000"/>
                  </a:schemeClr>
                </a:solidFill>
                <a:latin typeface="+mj-ea"/>
                <a:ea typeface="+mj-ea"/>
              </a:rPr>
              <a:t>當颱風進入中國南海後，靠近季風鋒面系統；由於位於原日本中緯度氣旋迅速東移及高壓系統引導，使颱風轉向西北偏北</a:t>
            </a:r>
            <a:endParaRPr lang="en-US" altLang="zh-TW" b="1" dirty="0">
              <a:solidFill>
                <a:schemeClr val="tx2">
                  <a:lumMod val="75000"/>
                </a:schemeClr>
              </a:solidFill>
              <a:latin typeface="+mj-ea"/>
              <a:ea typeface="+mj-ea"/>
            </a:endParaRPr>
          </a:p>
          <a:p>
            <a:endParaRPr lang="en-US" altLang="zh-TW" b="1" dirty="0" smtClean="0">
              <a:solidFill>
                <a:schemeClr val="tx2">
                  <a:lumMod val="75000"/>
                </a:schemeClr>
              </a:solidFill>
              <a:latin typeface="微軟正黑體"/>
              <a:ea typeface="微軟正黑體"/>
            </a:endParaRPr>
          </a:p>
          <a:p>
            <a:r>
              <a:rPr lang="en-US" altLang="zh-TW" b="1" dirty="0">
                <a:solidFill>
                  <a:schemeClr val="tx2">
                    <a:lumMod val="75000"/>
                  </a:schemeClr>
                </a:solidFill>
                <a:latin typeface="微軟正黑體"/>
                <a:ea typeface="微軟正黑體"/>
              </a:rPr>
              <a:t>10/26</a:t>
            </a:r>
            <a:r>
              <a:rPr lang="zh-TW" altLang="en-US" b="1" dirty="0">
                <a:solidFill>
                  <a:schemeClr val="tx2">
                    <a:lumMod val="75000"/>
                  </a:schemeClr>
                </a:solidFill>
                <a:latin typeface="微軟正黑體"/>
                <a:ea typeface="微軟正黑體"/>
              </a:rPr>
              <a:t> </a:t>
            </a:r>
            <a:r>
              <a:rPr lang="en-US" altLang="zh-TW" b="1" dirty="0">
                <a:solidFill>
                  <a:schemeClr val="tx2">
                    <a:lumMod val="75000"/>
                  </a:schemeClr>
                </a:solidFill>
                <a:latin typeface="微軟正黑體"/>
                <a:ea typeface="微軟正黑體"/>
              </a:rPr>
              <a:t>0000</a:t>
            </a:r>
            <a:r>
              <a:rPr lang="zh-TW" altLang="en-US" b="1" dirty="0">
                <a:solidFill>
                  <a:schemeClr val="tx2">
                    <a:lumMod val="75000"/>
                  </a:schemeClr>
                </a:solidFill>
                <a:latin typeface="微軟正黑體"/>
                <a:ea typeface="微軟正黑體"/>
              </a:rPr>
              <a:t> </a:t>
            </a:r>
            <a:r>
              <a:rPr lang="en-US" altLang="zh-TW" b="1" dirty="0">
                <a:solidFill>
                  <a:schemeClr val="tx2">
                    <a:lumMod val="75000"/>
                  </a:schemeClr>
                </a:solidFill>
                <a:latin typeface="微軟正黑體"/>
                <a:ea typeface="微軟正黑體"/>
              </a:rPr>
              <a:t>UTC</a:t>
            </a:r>
            <a:r>
              <a:rPr lang="zh-TW" altLang="en-US" b="1" dirty="0">
                <a:solidFill>
                  <a:schemeClr val="tx2">
                    <a:lumMod val="75000"/>
                  </a:schemeClr>
                </a:solidFill>
                <a:latin typeface="微軟正黑體"/>
                <a:ea typeface="微軟正黑體"/>
              </a:rPr>
              <a:t> 冷高壓增強，於台灣北部產生一個滯留鋒面系統，颱風</a:t>
            </a:r>
            <a:r>
              <a:rPr lang="en-US" altLang="zh-TW" b="1" dirty="0" err="1">
                <a:solidFill>
                  <a:schemeClr val="tx2">
                    <a:lumMod val="75000"/>
                  </a:schemeClr>
                </a:solidFill>
                <a:latin typeface="微軟正黑體"/>
                <a:ea typeface="微軟正黑體"/>
              </a:rPr>
              <a:t>Babs</a:t>
            </a:r>
            <a:r>
              <a:rPr lang="zh-TW" altLang="en-US" b="1" dirty="0">
                <a:solidFill>
                  <a:schemeClr val="tx2">
                    <a:lumMod val="75000"/>
                  </a:schemeClr>
                </a:solidFill>
                <a:latin typeface="微軟正黑體"/>
                <a:ea typeface="微軟正黑體"/>
              </a:rPr>
              <a:t>轉向東北進入台灣海峽</a:t>
            </a:r>
            <a:endParaRPr lang="en-US" altLang="zh-TW" b="1" dirty="0">
              <a:solidFill>
                <a:schemeClr val="tx2">
                  <a:lumMod val="75000"/>
                </a:schemeClr>
              </a:solidFill>
              <a:latin typeface="微軟正黑體"/>
              <a:ea typeface="微軟正黑體"/>
            </a:endParaRPr>
          </a:p>
          <a:p>
            <a:endParaRPr lang="en-US" altLang="zh-TW" b="1" dirty="0" smtClean="0">
              <a:solidFill>
                <a:schemeClr val="tx2">
                  <a:lumMod val="75000"/>
                </a:schemeClr>
              </a:solidFill>
              <a:latin typeface="微軟正黑體"/>
              <a:ea typeface="微軟正黑體"/>
            </a:endParaRPr>
          </a:p>
          <a:p>
            <a:endParaRPr lang="en-US" altLang="zh-TW" b="1" dirty="0" smtClean="0">
              <a:solidFill>
                <a:schemeClr val="tx2">
                  <a:lumMod val="75000"/>
                </a:schemeClr>
              </a:solidFill>
              <a:latin typeface="微軟正黑體"/>
              <a:ea typeface="微軟正黑體"/>
            </a:endParaRPr>
          </a:p>
          <a:p>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791" y="980728"/>
            <a:ext cx="7848872" cy="5735172"/>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7" y="1980877"/>
            <a:ext cx="9144000" cy="3848247"/>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27" y="1960595"/>
            <a:ext cx="9144000" cy="3904735"/>
          </a:xfrm>
          <a:prstGeom prst="rect">
            <a:avLst/>
          </a:prstGeom>
        </p:spPr>
      </p:pic>
    </p:spTree>
    <p:extLst>
      <p:ext uri="{BB962C8B-B14F-4D97-AF65-F5344CB8AC3E}">
        <p14:creationId xmlns:p14="http://schemas.microsoft.com/office/powerpoint/2010/main" val="350357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sz="3200" b="1" dirty="0">
                <a:solidFill>
                  <a:schemeClr val="accent3"/>
                </a:solidFill>
                <a:latin typeface="+mj-ea"/>
              </a:rPr>
              <a:t>綜觀環境</a:t>
            </a:r>
            <a:endParaRPr lang="zh-TW" altLang="en-US" dirty="0">
              <a:solidFill>
                <a:schemeClr val="accent3"/>
              </a:solidFill>
            </a:endParaRPr>
          </a:p>
        </p:txBody>
      </p:sp>
      <p:sp>
        <p:nvSpPr>
          <p:cNvPr id="3" name="內容版面配置區 2"/>
          <p:cNvSpPr>
            <a:spLocks noGrp="1"/>
          </p:cNvSpPr>
          <p:nvPr>
            <p:ph sz="quarter" idx="1"/>
          </p:nvPr>
        </p:nvSpPr>
        <p:spPr>
          <a:xfrm>
            <a:off x="301752" y="1527048"/>
            <a:ext cx="8518720" cy="4572000"/>
          </a:xfrm>
        </p:spPr>
        <p:txBody>
          <a:bodyPr/>
          <a:lstStyle/>
          <a:p>
            <a:r>
              <a:rPr lang="zh-TW" altLang="en-US" b="1" dirty="0">
                <a:solidFill>
                  <a:schemeClr val="tx2">
                    <a:lumMod val="75000"/>
                  </a:schemeClr>
                </a:solidFill>
                <a:latin typeface="+mj-ea"/>
                <a:ea typeface="+mj-ea"/>
              </a:rPr>
              <a:t>季風冷氣團抑制其對流發展，</a:t>
            </a:r>
            <a:r>
              <a:rPr lang="en-US" altLang="zh-TW" b="1" dirty="0" err="1">
                <a:solidFill>
                  <a:schemeClr val="tx2">
                    <a:lumMod val="75000"/>
                  </a:schemeClr>
                </a:solidFill>
                <a:latin typeface="+mj-ea"/>
                <a:ea typeface="+mj-ea"/>
              </a:rPr>
              <a:t>Babs</a:t>
            </a:r>
            <a:r>
              <a:rPr lang="zh-TW" altLang="en-US" b="1" dirty="0">
                <a:solidFill>
                  <a:schemeClr val="tx2">
                    <a:lumMod val="75000"/>
                  </a:schemeClr>
                </a:solidFill>
                <a:latin typeface="+mj-ea"/>
                <a:ea typeface="+mj-ea"/>
              </a:rPr>
              <a:t>開始減弱，於</a:t>
            </a:r>
            <a:r>
              <a:rPr lang="en-US" altLang="zh-TW" b="1" dirty="0">
                <a:solidFill>
                  <a:schemeClr val="tx2">
                    <a:lumMod val="75000"/>
                  </a:schemeClr>
                </a:solidFill>
                <a:latin typeface="+mj-ea"/>
                <a:ea typeface="+mj-ea"/>
              </a:rPr>
              <a:t>10/27</a:t>
            </a:r>
            <a:r>
              <a:rPr lang="zh-TW" altLang="en-US" b="1" dirty="0">
                <a:solidFill>
                  <a:schemeClr val="tx2">
                    <a:lumMod val="75000"/>
                  </a:schemeClr>
                </a:solidFill>
                <a:latin typeface="+mj-ea"/>
                <a:ea typeface="+mj-ea"/>
              </a:rPr>
              <a:t> </a:t>
            </a:r>
            <a:r>
              <a:rPr lang="en-US" altLang="zh-TW" b="1" dirty="0">
                <a:solidFill>
                  <a:schemeClr val="tx2">
                    <a:lumMod val="75000"/>
                  </a:schemeClr>
                </a:solidFill>
                <a:latin typeface="+mj-ea"/>
                <a:ea typeface="+mj-ea"/>
              </a:rPr>
              <a:t>1800</a:t>
            </a:r>
            <a:r>
              <a:rPr lang="zh-TW" altLang="en-US" b="1" dirty="0">
                <a:solidFill>
                  <a:schemeClr val="tx2">
                    <a:lumMod val="75000"/>
                  </a:schemeClr>
                </a:solidFill>
                <a:latin typeface="+mj-ea"/>
                <a:ea typeface="+mj-ea"/>
              </a:rPr>
              <a:t> </a:t>
            </a:r>
            <a:r>
              <a:rPr lang="en-US" altLang="zh-TW" b="1" dirty="0">
                <a:solidFill>
                  <a:schemeClr val="tx2">
                    <a:lumMod val="75000"/>
                  </a:schemeClr>
                </a:solidFill>
                <a:latin typeface="+mj-ea"/>
                <a:ea typeface="+mj-ea"/>
              </a:rPr>
              <a:t>UTC</a:t>
            </a:r>
            <a:r>
              <a:rPr lang="zh-TW" altLang="en-US" b="1" dirty="0">
                <a:solidFill>
                  <a:schemeClr val="tx2">
                    <a:lumMod val="75000"/>
                  </a:schemeClr>
                </a:solidFill>
                <a:latin typeface="+mj-ea"/>
                <a:ea typeface="+mj-ea"/>
              </a:rPr>
              <a:t> 減弱為熱帶低壓</a:t>
            </a:r>
            <a:endParaRPr lang="en-US" altLang="zh-TW" b="1" dirty="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在</a:t>
            </a:r>
            <a:r>
              <a:rPr lang="en-US" altLang="zh-TW" b="1" dirty="0" smtClean="0">
                <a:solidFill>
                  <a:schemeClr val="tx2">
                    <a:lumMod val="75000"/>
                  </a:schemeClr>
                </a:solidFill>
                <a:latin typeface="+mj-ea"/>
                <a:ea typeface="+mj-ea"/>
              </a:rPr>
              <a:t>10/24-26</a:t>
            </a:r>
            <a:r>
              <a:rPr lang="zh-TW" altLang="en-US" b="1" dirty="0" smtClean="0">
                <a:solidFill>
                  <a:schemeClr val="tx2">
                    <a:lumMod val="75000"/>
                  </a:schemeClr>
                </a:solidFill>
                <a:latin typeface="+mj-ea"/>
                <a:ea typeface="+mj-ea"/>
              </a:rPr>
              <a:t>期間內，東北季風與颱風環流輻合再加上地形影響，使台灣東部及東北部地區產生強降雨，東北部分地區累計雨量超過</a:t>
            </a:r>
            <a:r>
              <a:rPr lang="en-US" altLang="zh-TW" b="1" dirty="0" smtClean="0">
                <a:solidFill>
                  <a:schemeClr val="tx2">
                    <a:lumMod val="75000"/>
                  </a:schemeClr>
                </a:solidFill>
                <a:latin typeface="+mj-ea"/>
                <a:ea typeface="+mj-ea"/>
              </a:rPr>
              <a:t>900mm</a:t>
            </a:r>
            <a:r>
              <a:rPr lang="zh-TW" altLang="en-US" b="1" dirty="0" smtClean="0">
                <a:solidFill>
                  <a:schemeClr val="tx2">
                    <a:lumMod val="75000"/>
                  </a:schemeClr>
                </a:solidFill>
                <a:latin typeface="+mj-ea"/>
                <a:ea typeface="+mj-ea"/>
              </a:rPr>
              <a:t>，</a:t>
            </a:r>
            <a:r>
              <a:rPr lang="zh-TW" altLang="en-US" b="1" dirty="0">
                <a:solidFill>
                  <a:schemeClr val="tx2">
                    <a:lumMod val="75000"/>
                  </a:schemeClr>
                </a:solidFill>
                <a:latin typeface="+mj-ea"/>
                <a:ea typeface="+mj-ea"/>
              </a:rPr>
              <a:t>東部部分</a:t>
            </a:r>
            <a:r>
              <a:rPr lang="zh-TW" altLang="en-US" b="1" dirty="0" smtClean="0">
                <a:solidFill>
                  <a:schemeClr val="tx2">
                    <a:lumMod val="75000"/>
                  </a:schemeClr>
                </a:solidFill>
                <a:latin typeface="+mj-ea"/>
                <a:ea typeface="+mj-ea"/>
              </a:rPr>
              <a:t>地區</a:t>
            </a:r>
            <a:r>
              <a:rPr lang="zh-TW" altLang="en-US" b="1" dirty="0">
                <a:solidFill>
                  <a:schemeClr val="tx2">
                    <a:lumMod val="75000"/>
                  </a:schemeClr>
                </a:solidFill>
                <a:latin typeface="+mj-ea"/>
                <a:ea typeface="+mj-ea"/>
              </a:rPr>
              <a:t>累計雨量</a:t>
            </a:r>
            <a:r>
              <a:rPr lang="zh-TW" altLang="en-US" b="1" dirty="0" smtClean="0">
                <a:solidFill>
                  <a:schemeClr val="tx2">
                    <a:lumMod val="75000"/>
                  </a:schemeClr>
                </a:solidFill>
                <a:latin typeface="+mj-ea"/>
                <a:ea typeface="+mj-ea"/>
              </a:rPr>
              <a:t>超過</a:t>
            </a:r>
            <a:r>
              <a:rPr lang="en-US" altLang="zh-TW" b="1" dirty="0" smtClean="0">
                <a:solidFill>
                  <a:schemeClr val="tx2">
                    <a:lumMod val="75000"/>
                  </a:schemeClr>
                </a:solidFill>
                <a:latin typeface="+mj-ea"/>
                <a:ea typeface="+mj-ea"/>
              </a:rPr>
              <a:t>700mm</a:t>
            </a:r>
            <a:endParaRPr lang="zh-TW" altLang="en-US" b="1" dirty="0">
              <a:solidFill>
                <a:schemeClr val="tx2">
                  <a:lumMod val="75000"/>
                </a:schemeClr>
              </a:solidFill>
              <a:latin typeface="+mj-ea"/>
              <a:ea typeface="+mj-ea"/>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0"/>
            <a:ext cx="4812443" cy="6858000"/>
          </a:xfrm>
          <a:prstGeom prst="rect">
            <a:avLst/>
          </a:prstGeom>
        </p:spPr>
      </p:pic>
    </p:spTree>
    <p:extLst>
      <p:ext uri="{BB962C8B-B14F-4D97-AF65-F5344CB8AC3E}">
        <p14:creationId xmlns:p14="http://schemas.microsoft.com/office/powerpoint/2010/main" val="19242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smtClean="0"/>
              <a:t>實驗設計</a:t>
            </a:r>
            <a:endParaRPr lang="zh-TW" altLang="en-US" b="1" dirty="0"/>
          </a:p>
        </p:txBody>
      </p:sp>
      <p:sp>
        <p:nvSpPr>
          <p:cNvPr id="3" name="內容版面配置區 2"/>
          <p:cNvSpPr>
            <a:spLocks noGrp="1"/>
          </p:cNvSpPr>
          <p:nvPr>
            <p:ph sz="quarter" idx="1"/>
          </p:nvPr>
        </p:nvSpPr>
        <p:spPr/>
        <p:txBody>
          <a:bodyPr>
            <a:normAutofit lnSpcReduction="10000"/>
          </a:bodyPr>
          <a:lstStyle/>
          <a:p>
            <a:r>
              <a:rPr lang="zh-TW" altLang="en-US" b="1" dirty="0" smtClean="0">
                <a:solidFill>
                  <a:schemeClr val="tx2">
                    <a:lumMod val="75000"/>
                  </a:schemeClr>
                </a:solidFill>
                <a:latin typeface="+mj-ea"/>
                <a:ea typeface="+mj-ea"/>
              </a:rPr>
              <a:t>使用</a:t>
            </a:r>
            <a:r>
              <a:rPr lang="en-US" altLang="zh-TW" b="1" dirty="0" smtClean="0">
                <a:solidFill>
                  <a:schemeClr val="tx2">
                    <a:lumMod val="75000"/>
                  </a:schemeClr>
                </a:solidFill>
                <a:latin typeface="+mj-ea"/>
                <a:ea typeface="+mj-ea"/>
              </a:rPr>
              <a:t>MM5</a:t>
            </a:r>
            <a:r>
              <a:rPr lang="zh-TW" altLang="en-US" b="1" dirty="0" smtClean="0">
                <a:solidFill>
                  <a:schemeClr val="tx2">
                    <a:lumMod val="75000"/>
                  </a:schemeClr>
                </a:solidFill>
                <a:latin typeface="+mj-ea"/>
                <a:ea typeface="+mj-ea"/>
              </a:rPr>
              <a:t>模式，分為</a:t>
            </a:r>
            <a:r>
              <a:rPr lang="zh-TW" altLang="en-US" b="1" dirty="0">
                <a:solidFill>
                  <a:schemeClr val="tx2">
                    <a:lumMod val="75000"/>
                  </a:schemeClr>
                </a:solidFill>
                <a:latin typeface="+mj-ea"/>
                <a:ea typeface="+mj-ea"/>
              </a:rPr>
              <a:t>三</a:t>
            </a:r>
            <a:r>
              <a:rPr lang="zh-TW" altLang="en-US" b="1" dirty="0" smtClean="0">
                <a:solidFill>
                  <a:schemeClr val="tx2">
                    <a:lumMod val="75000"/>
                  </a:schemeClr>
                </a:solidFill>
                <a:latin typeface="+mj-ea"/>
                <a:ea typeface="+mj-ea"/>
              </a:rPr>
              <a:t>個</a:t>
            </a:r>
            <a:r>
              <a:rPr lang="en-US" altLang="zh-TW" b="1" dirty="0" smtClean="0">
                <a:solidFill>
                  <a:schemeClr val="tx2">
                    <a:lumMod val="75000"/>
                  </a:schemeClr>
                </a:solidFill>
                <a:latin typeface="+mj-ea"/>
                <a:ea typeface="+mj-ea"/>
              </a:rPr>
              <a:t>domain</a:t>
            </a:r>
          </a:p>
          <a:p>
            <a:pPr marL="0" indent="0">
              <a:buNone/>
            </a:pPr>
            <a:r>
              <a:rPr lang="en-US" altLang="zh-TW" b="1" dirty="0" smtClean="0">
                <a:solidFill>
                  <a:srgbClr val="0070C0"/>
                </a:solidFill>
                <a:latin typeface="+mj-ea"/>
                <a:ea typeface="+mj-ea"/>
              </a:rPr>
              <a:t>60KM(3–45N</a:t>
            </a:r>
            <a:r>
              <a:rPr lang="en-US" altLang="zh-TW" b="1" dirty="0">
                <a:solidFill>
                  <a:srgbClr val="0070C0"/>
                </a:solidFill>
                <a:latin typeface="+mj-ea"/>
                <a:ea typeface="+mj-ea"/>
              </a:rPr>
              <a:t>, </a:t>
            </a:r>
            <a:r>
              <a:rPr lang="en-US" altLang="zh-TW" b="1" dirty="0" smtClean="0">
                <a:solidFill>
                  <a:srgbClr val="0070C0"/>
                </a:solidFill>
                <a:latin typeface="+mj-ea"/>
                <a:ea typeface="+mj-ea"/>
              </a:rPr>
              <a:t>100–150E</a:t>
            </a:r>
            <a:r>
              <a:rPr lang="en-US" altLang="zh-TW" b="1" dirty="0">
                <a:solidFill>
                  <a:srgbClr val="0070C0"/>
                </a:solidFill>
                <a:latin typeface="+mj-ea"/>
                <a:ea typeface="+mj-ea"/>
              </a:rPr>
              <a:t>)</a:t>
            </a:r>
          </a:p>
          <a:p>
            <a:pPr marL="0" indent="0">
              <a:buNone/>
            </a:pPr>
            <a:r>
              <a:rPr lang="en-US" altLang="zh-TW" b="1" dirty="0" smtClean="0">
                <a:solidFill>
                  <a:srgbClr val="0070C0"/>
                </a:solidFill>
                <a:latin typeface="+mj-ea"/>
                <a:ea typeface="+mj-ea"/>
              </a:rPr>
              <a:t>20KM(10–30N</a:t>
            </a:r>
            <a:r>
              <a:rPr lang="en-US" altLang="zh-TW" b="1" dirty="0">
                <a:solidFill>
                  <a:srgbClr val="0070C0"/>
                </a:solidFill>
                <a:latin typeface="+mj-ea"/>
                <a:ea typeface="+mj-ea"/>
              </a:rPr>
              <a:t>, </a:t>
            </a:r>
            <a:r>
              <a:rPr lang="en-US" altLang="zh-TW" b="1" dirty="0" smtClean="0">
                <a:solidFill>
                  <a:srgbClr val="0070C0"/>
                </a:solidFill>
                <a:latin typeface="+mj-ea"/>
                <a:ea typeface="+mj-ea"/>
              </a:rPr>
              <a:t>110–130E</a:t>
            </a:r>
            <a:r>
              <a:rPr lang="en-US" altLang="zh-TW" b="1" dirty="0">
                <a:solidFill>
                  <a:srgbClr val="0070C0"/>
                </a:solidFill>
                <a:latin typeface="+mj-ea"/>
                <a:ea typeface="+mj-ea"/>
              </a:rPr>
              <a:t>) </a:t>
            </a:r>
          </a:p>
          <a:p>
            <a:pPr marL="0" indent="0">
              <a:buNone/>
            </a:pPr>
            <a:r>
              <a:rPr lang="en-US" altLang="zh-TW" b="1" dirty="0">
                <a:solidFill>
                  <a:srgbClr val="0070C0"/>
                </a:solidFill>
                <a:latin typeface="+mj-ea"/>
                <a:ea typeface="+mj-ea"/>
              </a:rPr>
              <a:t>6.67KM(</a:t>
            </a:r>
            <a:r>
              <a:rPr lang="zh-TW" altLang="en-US" b="1" dirty="0">
                <a:solidFill>
                  <a:srgbClr val="0070C0"/>
                </a:solidFill>
                <a:latin typeface="+mj-ea"/>
                <a:ea typeface="+mj-ea"/>
              </a:rPr>
              <a:t>中心位於台灣</a:t>
            </a:r>
            <a:r>
              <a:rPr lang="en-US" altLang="zh-TW" b="1" dirty="0" smtClean="0">
                <a:solidFill>
                  <a:srgbClr val="0070C0"/>
                </a:solidFill>
                <a:latin typeface="+mj-ea"/>
                <a:ea typeface="+mj-ea"/>
              </a:rPr>
              <a:t>)</a:t>
            </a:r>
            <a:endParaRPr lang="en-US" altLang="zh-TW" b="1" dirty="0" smtClean="0">
              <a:latin typeface="+mj-ea"/>
              <a:ea typeface="+mj-ea"/>
            </a:endParaRPr>
          </a:p>
          <a:p>
            <a:r>
              <a:rPr lang="zh-TW" altLang="en-US" b="1" dirty="0">
                <a:solidFill>
                  <a:schemeClr val="tx2">
                    <a:lumMod val="75000"/>
                  </a:schemeClr>
                </a:solidFill>
                <a:latin typeface="+mj-ea"/>
                <a:ea typeface="+mj-ea"/>
              </a:rPr>
              <a:t>垂直分</a:t>
            </a:r>
            <a:r>
              <a:rPr lang="zh-TW" altLang="en-US" b="1" dirty="0" smtClean="0">
                <a:solidFill>
                  <a:schemeClr val="tx2">
                    <a:lumMod val="75000"/>
                  </a:schemeClr>
                </a:solidFill>
                <a:latin typeface="+mj-ea"/>
                <a:ea typeface="+mj-ea"/>
              </a:rPr>
              <a:t>層為</a:t>
            </a:r>
            <a:r>
              <a:rPr lang="en-US" altLang="zh-TW" b="1" dirty="0" smtClean="0">
                <a:solidFill>
                  <a:schemeClr val="tx2">
                    <a:lumMod val="75000"/>
                  </a:schemeClr>
                </a:solidFill>
                <a:latin typeface="+mj-ea"/>
                <a:ea typeface="+mj-ea"/>
              </a:rPr>
              <a:t>27</a:t>
            </a:r>
            <a:r>
              <a:rPr lang="zh-TW" altLang="en-US" b="1" dirty="0" smtClean="0">
                <a:solidFill>
                  <a:schemeClr val="tx2">
                    <a:lumMod val="75000"/>
                  </a:schemeClr>
                </a:solidFill>
                <a:latin typeface="+mj-ea"/>
                <a:ea typeface="+mj-ea"/>
              </a:rPr>
              <a:t>層，使用</a:t>
            </a:r>
            <a:r>
              <a:rPr lang="en-US" altLang="zh-TW" b="1" dirty="0" smtClean="0">
                <a:solidFill>
                  <a:schemeClr val="tx2">
                    <a:lumMod val="75000"/>
                  </a:schemeClr>
                </a:solidFill>
                <a:latin typeface="+mj-ea"/>
                <a:ea typeface="+mj-ea"/>
              </a:rPr>
              <a:t>Sigma</a:t>
            </a:r>
            <a:r>
              <a:rPr lang="zh-TW" altLang="en-US" b="1" dirty="0" smtClean="0">
                <a:solidFill>
                  <a:schemeClr val="tx2">
                    <a:lumMod val="75000"/>
                  </a:schemeClr>
                </a:solidFill>
                <a:latin typeface="+mj-ea"/>
                <a:ea typeface="+mj-ea"/>
              </a:rPr>
              <a:t>座標系統</a:t>
            </a:r>
            <a:endParaRPr lang="en-US" altLang="zh-TW" b="1" dirty="0" smtClean="0">
              <a:solidFill>
                <a:schemeClr val="tx2">
                  <a:lumMod val="75000"/>
                </a:schemeClr>
              </a:solidFill>
              <a:latin typeface="+mj-ea"/>
              <a:ea typeface="+mj-ea"/>
            </a:endParaRPr>
          </a:p>
          <a:p>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模擬的時間為</a:t>
            </a:r>
            <a:r>
              <a:rPr lang="en-US" altLang="zh-TW" b="1" dirty="0" smtClean="0">
                <a:solidFill>
                  <a:schemeClr val="tx2">
                    <a:lumMod val="75000"/>
                  </a:schemeClr>
                </a:solidFill>
                <a:latin typeface="+mj-ea"/>
                <a:ea typeface="+mj-ea"/>
              </a:rPr>
              <a:t>10/23</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UTC</a:t>
            </a:r>
            <a:r>
              <a:rPr lang="zh-TW" altLang="en-US" b="1" dirty="0" smtClean="0">
                <a:solidFill>
                  <a:schemeClr val="tx2">
                    <a:lumMod val="75000"/>
                  </a:schemeClr>
                </a:solidFill>
                <a:latin typeface="+mj-ea"/>
                <a:ea typeface="+mj-ea"/>
              </a:rPr>
              <a:t>至</a:t>
            </a:r>
            <a:r>
              <a:rPr lang="en-US" altLang="zh-TW" b="1" dirty="0" smtClean="0">
                <a:solidFill>
                  <a:schemeClr val="tx2">
                    <a:lumMod val="75000"/>
                  </a:schemeClr>
                </a:solidFill>
                <a:latin typeface="+mj-ea"/>
                <a:ea typeface="+mj-ea"/>
              </a:rPr>
              <a:t>10/26</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0000</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UTC</a:t>
            </a:r>
          </a:p>
          <a:p>
            <a:endParaRPr lang="en-US" altLang="zh-TW" b="1" dirty="0" smtClean="0">
              <a:solidFill>
                <a:schemeClr val="tx2">
                  <a:lumMod val="75000"/>
                </a:schemeClr>
              </a:solidFill>
              <a:latin typeface="+mj-ea"/>
              <a:ea typeface="+mj-ea"/>
            </a:endParaRPr>
          </a:p>
          <a:p>
            <a:r>
              <a:rPr lang="zh-TW" altLang="en-US" b="1" dirty="0" smtClean="0">
                <a:solidFill>
                  <a:schemeClr val="tx2">
                    <a:lumMod val="75000"/>
                  </a:schemeClr>
                </a:solidFill>
                <a:latin typeface="+mj-ea"/>
                <a:ea typeface="+mj-ea"/>
              </a:rPr>
              <a:t>全球</a:t>
            </a:r>
            <a:r>
              <a:rPr lang="zh-TW" altLang="en-US" b="1" dirty="0">
                <a:solidFill>
                  <a:schemeClr val="tx2">
                    <a:lumMod val="75000"/>
                  </a:schemeClr>
                </a:solidFill>
                <a:latin typeface="+mj-ea"/>
                <a:ea typeface="+mj-ea"/>
              </a:rPr>
              <a:t>分析使用歐洲中程預報中心</a:t>
            </a:r>
            <a:r>
              <a:rPr lang="en-US" altLang="zh-TW" b="1" dirty="0">
                <a:solidFill>
                  <a:schemeClr val="tx2">
                    <a:lumMod val="75000"/>
                  </a:schemeClr>
                </a:solidFill>
                <a:latin typeface="+mj-ea"/>
                <a:ea typeface="+mj-ea"/>
              </a:rPr>
              <a:t>(ECMWF)</a:t>
            </a:r>
            <a:r>
              <a:rPr lang="zh-TW" altLang="en-US" b="1" dirty="0">
                <a:solidFill>
                  <a:schemeClr val="tx2">
                    <a:lumMod val="75000"/>
                  </a:schemeClr>
                </a:solidFill>
                <a:latin typeface="+mj-ea"/>
                <a:ea typeface="+mj-ea"/>
              </a:rPr>
              <a:t>的</a:t>
            </a:r>
            <a:r>
              <a:rPr lang="en-US" altLang="zh-TW" b="1" dirty="0">
                <a:solidFill>
                  <a:schemeClr val="tx2">
                    <a:lumMod val="75000"/>
                  </a:schemeClr>
                </a:solidFill>
                <a:latin typeface="+mj-ea"/>
                <a:ea typeface="+mj-ea"/>
              </a:rPr>
              <a:t>MM5</a:t>
            </a:r>
            <a:r>
              <a:rPr lang="zh-TW" altLang="en-US" b="1" dirty="0">
                <a:solidFill>
                  <a:schemeClr val="tx2">
                    <a:lumMod val="75000"/>
                  </a:schemeClr>
                </a:solidFill>
                <a:latin typeface="+mj-ea"/>
                <a:ea typeface="+mj-ea"/>
              </a:rPr>
              <a:t>模式，解析度為 </a:t>
            </a:r>
            <a:r>
              <a:rPr lang="en-US" altLang="zh-TW" b="1" dirty="0">
                <a:solidFill>
                  <a:schemeClr val="tx2">
                    <a:lumMod val="75000"/>
                  </a:schemeClr>
                </a:solidFill>
                <a:latin typeface="+mj-ea"/>
                <a:ea typeface="+mj-ea"/>
              </a:rPr>
              <a:t>2.5</a:t>
            </a:r>
            <a:r>
              <a:rPr lang="zh-TW" altLang="en-US" b="1" dirty="0">
                <a:solidFill>
                  <a:schemeClr val="tx2">
                    <a:lumMod val="75000"/>
                  </a:schemeClr>
                </a:solidFill>
                <a:latin typeface="+mj-ea"/>
                <a:ea typeface="+mj-ea"/>
              </a:rPr>
              <a:t>ﾟ</a:t>
            </a:r>
            <a:r>
              <a:rPr lang="en-US" altLang="zh-TW" b="1" dirty="0">
                <a:solidFill>
                  <a:schemeClr val="tx2">
                    <a:lumMod val="75000"/>
                  </a:schemeClr>
                </a:solidFill>
                <a:latin typeface="+mj-ea"/>
                <a:ea typeface="+mj-ea"/>
              </a:rPr>
              <a:t>Ⅹ2.5</a:t>
            </a:r>
            <a:r>
              <a:rPr lang="zh-TW" altLang="en-US" b="1" dirty="0">
                <a:solidFill>
                  <a:schemeClr val="tx2">
                    <a:lumMod val="75000"/>
                  </a:schemeClr>
                </a:solidFill>
                <a:latin typeface="+mj-ea"/>
                <a:ea typeface="+mj-ea"/>
              </a:rPr>
              <a:t>ﾟ</a:t>
            </a:r>
            <a:r>
              <a:rPr lang="en-US" altLang="zh-TW" b="1" dirty="0">
                <a:solidFill>
                  <a:schemeClr val="tx2">
                    <a:lumMod val="75000"/>
                  </a:schemeClr>
                </a:solidFill>
                <a:latin typeface="+mj-ea"/>
                <a:ea typeface="+mj-ea"/>
              </a:rPr>
              <a:t>(</a:t>
            </a:r>
            <a:r>
              <a:rPr lang="zh-TW" altLang="en-US" b="1" dirty="0">
                <a:solidFill>
                  <a:schemeClr val="tx2">
                    <a:lumMod val="75000"/>
                  </a:schemeClr>
                </a:solidFill>
                <a:latin typeface="+mj-ea"/>
                <a:ea typeface="+mj-ea"/>
              </a:rPr>
              <a:t>經度</a:t>
            </a:r>
            <a:r>
              <a:rPr lang="en-US" altLang="zh-TW" b="1" dirty="0">
                <a:solidFill>
                  <a:schemeClr val="tx2">
                    <a:lumMod val="75000"/>
                  </a:schemeClr>
                </a:solidFill>
                <a:latin typeface="+mj-ea"/>
                <a:ea typeface="+mj-ea"/>
              </a:rPr>
              <a:t>-</a:t>
            </a:r>
            <a:r>
              <a:rPr lang="zh-TW" altLang="en-US" b="1" dirty="0">
                <a:solidFill>
                  <a:schemeClr val="tx2">
                    <a:lumMod val="75000"/>
                  </a:schemeClr>
                </a:solidFill>
                <a:latin typeface="+mj-ea"/>
                <a:ea typeface="+mj-ea"/>
              </a:rPr>
              <a:t>緯度</a:t>
            </a:r>
            <a:r>
              <a:rPr lang="en-US" altLang="zh-TW" b="1" dirty="0">
                <a:solidFill>
                  <a:schemeClr val="tx2">
                    <a:lumMod val="75000"/>
                  </a:schemeClr>
                </a:solidFill>
                <a:latin typeface="+mj-ea"/>
                <a:ea typeface="+mj-ea"/>
              </a:rPr>
              <a:t>)</a:t>
            </a:r>
          </a:p>
          <a:p>
            <a:endParaRPr lang="en-US" altLang="zh-TW" b="1" dirty="0" smtClean="0">
              <a:latin typeface="+mj-ea"/>
              <a:ea typeface="+mj-ea"/>
            </a:endParaRPr>
          </a:p>
          <a:p>
            <a:pPr marL="0" indent="0">
              <a:buNone/>
            </a:pPr>
            <a:endParaRPr lang="zh-TW" altLang="en-US" b="1" dirty="0">
              <a:solidFill>
                <a:srgbClr val="0070C0"/>
              </a:solidFill>
              <a:latin typeface="+mj-ea"/>
              <a:ea typeface="+mj-ea"/>
            </a:endParaRPr>
          </a:p>
        </p:txBody>
      </p:sp>
    </p:spTree>
    <p:extLst>
      <p:ext uri="{BB962C8B-B14F-4D97-AF65-F5344CB8AC3E}">
        <p14:creationId xmlns:p14="http://schemas.microsoft.com/office/powerpoint/2010/main" val="47196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l"/>
            <a:r>
              <a:rPr lang="zh-TW" altLang="en-US" b="1" dirty="0"/>
              <a:t>實驗設計</a:t>
            </a:r>
            <a:endParaRPr lang="zh-TW" altLang="en-US" dirty="0"/>
          </a:p>
        </p:txBody>
      </p:sp>
      <p:sp>
        <p:nvSpPr>
          <p:cNvPr id="3" name="內容版面配置區 2"/>
          <p:cNvSpPr>
            <a:spLocks noGrp="1"/>
          </p:cNvSpPr>
          <p:nvPr>
            <p:ph sz="quarter" idx="1"/>
          </p:nvPr>
        </p:nvSpPr>
        <p:spPr/>
        <p:txBody>
          <a:bodyPr/>
          <a:lstStyle/>
          <a:p>
            <a:r>
              <a:rPr lang="zh-TW" altLang="en-US" b="1" dirty="0" smtClean="0">
                <a:solidFill>
                  <a:schemeClr val="tx2">
                    <a:lumMod val="75000"/>
                  </a:schemeClr>
                </a:solidFill>
                <a:latin typeface="+mj-ea"/>
                <a:ea typeface="+mj-ea"/>
              </a:rPr>
              <a:t>但是</a:t>
            </a:r>
            <a:r>
              <a:rPr lang="en-US" altLang="zh-TW" b="1" dirty="0" smtClean="0">
                <a:solidFill>
                  <a:schemeClr val="tx2">
                    <a:lumMod val="75000"/>
                  </a:schemeClr>
                </a:solidFill>
                <a:latin typeface="+mj-ea"/>
              </a:rPr>
              <a:t>ECMWF</a:t>
            </a:r>
            <a:r>
              <a:rPr lang="zh-TW" altLang="en-US" b="1" dirty="0" smtClean="0">
                <a:solidFill>
                  <a:schemeClr val="tx2">
                    <a:lumMod val="75000"/>
                  </a:schemeClr>
                </a:solidFill>
                <a:latin typeface="+mj-ea"/>
                <a:ea typeface="+mj-ea"/>
              </a:rPr>
              <a:t>解析度太低</a:t>
            </a:r>
            <a:r>
              <a:rPr lang="zh-TW" altLang="en-US" b="1" dirty="0" smtClean="0">
                <a:solidFill>
                  <a:schemeClr val="tx2">
                    <a:lumMod val="75000"/>
                  </a:schemeClr>
                </a:solidFill>
                <a:latin typeface="微軟正黑體"/>
                <a:ea typeface="微軟正黑體"/>
              </a:rPr>
              <a:t>，無法充分模擬颱風</a:t>
            </a:r>
            <a:r>
              <a:rPr lang="en-US" altLang="zh-TW" b="1" dirty="0" err="1" smtClean="0">
                <a:solidFill>
                  <a:schemeClr val="tx2">
                    <a:lumMod val="75000"/>
                  </a:schemeClr>
                </a:solidFill>
                <a:latin typeface="微軟正黑體"/>
                <a:ea typeface="微軟正黑體"/>
              </a:rPr>
              <a:t>Babs</a:t>
            </a:r>
            <a:r>
              <a:rPr lang="zh-TW" altLang="en-US" b="1" dirty="0" smtClean="0">
                <a:solidFill>
                  <a:schemeClr val="tx2">
                    <a:lumMod val="75000"/>
                  </a:schemeClr>
                </a:solidFill>
                <a:latin typeface="微軟正黑體"/>
                <a:ea typeface="微軟正黑體"/>
              </a:rPr>
              <a:t>的結構，所以必須再加上一個</a:t>
            </a:r>
            <a:r>
              <a:rPr lang="en-US" altLang="zh-TW" b="1" dirty="0" smtClean="0">
                <a:solidFill>
                  <a:schemeClr val="tx2">
                    <a:lumMod val="75000"/>
                  </a:schemeClr>
                </a:solidFill>
                <a:latin typeface="微軟正黑體"/>
                <a:ea typeface="微軟正黑體"/>
              </a:rPr>
              <a:t>Spun up Vortex</a:t>
            </a:r>
            <a:r>
              <a:rPr lang="zh-TW" altLang="en-US" b="1" dirty="0" smtClean="0">
                <a:solidFill>
                  <a:schemeClr val="tx2">
                    <a:lumMod val="75000"/>
                  </a:schemeClr>
                </a:solidFill>
                <a:latin typeface="微軟正黑體"/>
                <a:ea typeface="微軟正黑體"/>
              </a:rPr>
              <a:t>到初始場裡 </a:t>
            </a:r>
            <a:r>
              <a:rPr lang="en-US" altLang="zh-TW" b="1" dirty="0" smtClean="0">
                <a:solidFill>
                  <a:schemeClr val="accent1">
                    <a:lumMod val="50000"/>
                  </a:schemeClr>
                </a:solidFill>
                <a:latin typeface="+mj-ea"/>
                <a:ea typeface="+mj-ea"/>
              </a:rPr>
              <a:t>(Wu </a:t>
            </a:r>
            <a:r>
              <a:rPr lang="en-US" altLang="zh-TW" b="1" dirty="0">
                <a:solidFill>
                  <a:schemeClr val="accent1">
                    <a:lumMod val="50000"/>
                  </a:schemeClr>
                </a:solidFill>
                <a:latin typeface="+mj-ea"/>
                <a:ea typeface="+mj-ea"/>
              </a:rPr>
              <a:t>et al. </a:t>
            </a:r>
            <a:r>
              <a:rPr lang="en-US" altLang="zh-TW" b="1" dirty="0" smtClean="0">
                <a:solidFill>
                  <a:schemeClr val="accent1">
                    <a:lumMod val="50000"/>
                  </a:schemeClr>
                </a:solidFill>
                <a:latin typeface="+mj-ea"/>
                <a:ea typeface="+mj-ea"/>
              </a:rPr>
              <a:t>2002)</a:t>
            </a:r>
          </a:p>
          <a:p>
            <a:endParaRPr lang="en-US" altLang="zh-TW" b="1" dirty="0">
              <a:latin typeface="微軟正黑體"/>
              <a:ea typeface="微軟正黑體"/>
            </a:endParaRPr>
          </a:p>
          <a:p>
            <a:r>
              <a:rPr lang="zh-TW" altLang="en-US" b="1" dirty="0" smtClean="0">
                <a:solidFill>
                  <a:schemeClr val="tx2">
                    <a:lumMod val="75000"/>
                  </a:schemeClr>
                </a:solidFill>
                <a:latin typeface="微軟正黑體"/>
                <a:ea typeface="微軟正黑體"/>
              </a:rPr>
              <a:t>前</a:t>
            </a:r>
            <a:r>
              <a:rPr lang="en-US" altLang="zh-TW" b="1" dirty="0" smtClean="0">
                <a:solidFill>
                  <a:schemeClr val="tx2">
                    <a:lumMod val="75000"/>
                  </a:schemeClr>
                </a:solidFill>
                <a:latin typeface="微軟正黑體"/>
                <a:ea typeface="微軟正黑體"/>
              </a:rPr>
              <a:t>12hr</a:t>
            </a:r>
            <a:r>
              <a:rPr lang="zh-TW" altLang="en-US" b="1" dirty="0" smtClean="0">
                <a:solidFill>
                  <a:schemeClr val="tx2">
                    <a:lumMod val="75000"/>
                  </a:schemeClr>
                </a:solidFill>
                <a:latin typeface="微軟正黑體"/>
                <a:ea typeface="微軟正黑體"/>
              </a:rPr>
              <a:t>開始</a:t>
            </a:r>
            <a:r>
              <a:rPr lang="en-US" altLang="zh-TW" b="1" dirty="0" smtClean="0">
                <a:solidFill>
                  <a:schemeClr val="tx2">
                    <a:lumMod val="75000"/>
                  </a:schemeClr>
                </a:solidFill>
                <a:latin typeface="+mj-ea"/>
                <a:ea typeface="+mj-ea"/>
              </a:rPr>
              <a:t>(10/22</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1200 UTC)</a:t>
            </a:r>
            <a:r>
              <a:rPr lang="zh-TW" altLang="en-US" b="1" dirty="0" smtClean="0">
                <a:solidFill>
                  <a:schemeClr val="tx2">
                    <a:lumMod val="75000"/>
                  </a:schemeClr>
                </a:solidFill>
                <a:latin typeface="+mj-ea"/>
                <a:ea typeface="+mj-ea"/>
              </a:rPr>
              <a:t>先模擬一假想</a:t>
            </a:r>
            <a:r>
              <a:rPr lang="en-US" altLang="zh-TW" b="1" dirty="0" smtClean="0">
                <a:solidFill>
                  <a:schemeClr val="tx2">
                    <a:lumMod val="75000"/>
                  </a:schemeClr>
                </a:solidFill>
                <a:latin typeface="+mj-ea"/>
                <a:ea typeface="+mj-ea"/>
              </a:rPr>
              <a:t>Vortex</a:t>
            </a:r>
            <a:r>
              <a:rPr lang="zh-TW" altLang="en-US" b="1" dirty="0" smtClean="0">
                <a:solidFill>
                  <a:schemeClr val="tx2">
                    <a:lumMod val="75000"/>
                  </a:schemeClr>
                </a:solidFill>
                <a:latin typeface="+mj-ea"/>
                <a:ea typeface="+mj-ea"/>
              </a:rPr>
              <a:t> </a:t>
            </a:r>
            <a:r>
              <a:rPr lang="en-US" altLang="zh-TW" b="1" dirty="0" smtClean="0">
                <a:solidFill>
                  <a:schemeClr val="tx2">
                    <a:lumMod val="75000"/>
                  </a:schemeClr>
                </a:solidFill>
                <a:latin typeface="+mj-ea"/>
                <a:ea typeface="+mj-ea"/>
              </a:rPr>
              <a:t>(</a:t>
            </a:r>
            <a:r>
              <a:rPr lang="zh-TW" altLang="en-US" b="1" dirty="0" smtClean="0">
                <a:solidFill>
                  <a:schemeClr val="tx2">
                    <a:lumMod val="75000"/>
                  </a:schemeClr>
                </a:solidFill>
                <a:latin typeface="+mj-ea"/>
                <a:ea typeface="+mj-ea"/>
              </a:rPr>
              <a:t>最大風速半徑</a:t>
            </a:r>
            <a:r>
              <a:rPr lang="en-US" altLang="zh-TW" b="1" dirty="0" smtClean="0">
                <a:solidFill>
                  <a:schemeClr val="tx2">
                    <a:lumMod val="75000"/>
                  </a:schemeClr>
                </a:solidFill>
                <a:latin typeface="+mj-ea"/>
                <a:ea typeface="+mj-ea"/>
              </a:rPr>
              <a:t>100KM</a:t>
            </a:r>
            <a:r>
              <a:rPr lang="zh-TW" altLang="en-US" b="1" dirty="0" smtClean="0">
                <a:solidFill>
                  <a:schemeClr val="tx2">
                    <a:lumMod val="75000"/>
                  </a:schemeClr>
                </a:solidFill>
                <a:latin typeface="微軟正黑體"/>
                <a:ea typeface="微軟正黑體"/>
              </a:rPr>
              <a:t>，總半徑</a:t>
            </a:r>
            <a:r>
              <a:rPr lang="en-US" altLang="zh-TW" b="1" dirty="0" smtClean="0">
                <a:solidFill>
                  <a:schemeClr val="tx2">
                    <a:lumMod val="75000"/>
                  </a:schemeClr>
                </a:solidFill>
                <a:latin typeface="微軟正黑體"/>
                <a:ea typeface="微軟正黑體"/>
              </a:rPr>
              <a:t>760KM)</a:t>
            </a:r>
            <a:r>
              <a:rPr lang="zh-TW" altLang="en-US" b="1" dirty="0" smtClean="0">
                <a:solidFill>
                  <a:schemeClr val="tx2">
                    <a:lumMod val="75000"/>
                  </a:schemeClr>
                </a:solidFill>
                <a:latin typeface="微軟正黑體"/>
                <a:ea typeface="微軟正黑體"/>
              </a:rPr>
              <a:t>，並保持綜觀場的動力平衡，再將</a:t>
            </a:r>
            <a:r>
              <a:rPr lang="en-US" altLang="zh-TW" b="1" dirty="0" smtClean="0">
                <a:solidFill>
                  <a:schemeClr val="tx2">
                    <a:lumMod val="75000"/>
                  </a:schemeClr>
                </a:solidFill>
                <a:latin typeface="微軟正黑體"/>
                <a:ea typeface="微軟正黑體"/>
              </a:rPr>
              <a:t>12h</a:t>
            </a:r>
            <a:r>
              <a:rPr lang="zh-TW" altLang="en-US" b="1" dirty="0" smtClean="0">
                <a:solidFill>
                  <a:schemeClr val="tx2">
                    <a:lumMod val="75000"/>
                  </a:schemeClr>
                </a:solidFill>
                <a:latin typeface="微軟正黑體"/>
                <a:ea typeface="微軟正黑體"/>
              </a:rPr>
              <a:t>的模擬結果加入初始場</a:t>
            </a:r>
            <a:endParaRPr lang="en-US" altLang="zh-TW" b="1" dirty="0" smtClean="0">
              <a:solidFill>
                <a:schemeClr val="tx2">
                  <a:lumMod val="75000"/>
                </a:schemeClr>
              </a:solidFill>
              <a:latin typeface="微軟正黑體"/>
              <a:ea typeface="微軟正黑體"/>
            </a:endParaRPr>
          </a:p>
          <a:p>
            <a:endParaRPr lang="en-US" altLang="zh-TW" b="1" dirty="0">
              <a:solidFill>
                <a:schemeClr val="tx2">
                  <a:lumMod val="75000"/>
                </a:schemeClr>
              </a:solidFill>
              <a:latin typeface="微軟正黑體"/>
              <a:ea typeface="微軟正黑體"/>
            </a:endParaRPr>
          </a:p>
          <a:p>
            <a:r>
              <a:rPr lang="zh-TW" altLang="en-US" b="1" dirty="0" smtClean="0">
                <a:solidFill>
                  <a:schemeClr val="tx2">
                    <a:lumMod val="75000"/>
                  </a:schemeClr>
                </a:solidFill>
                <a:latin typeface="+mj-ea"/>
                <a:ea typeface="+mj-ea"/>
              </a:rPr>
              <a:t>而原始</a:t>
            </a:r>
            <a:r>
              <a:rPr lang="en-US" altLang="zh-TW" b="1" dirty="0" smtClean="0">
                <a:solidFill>
                  <a:schemeClr val="tx2">
                    <a:lumMod val="75000"/>
                  </a:schemeClr>
                </a:solidFill>
                <a:latin typeface="+mj-ea"/>
                <a:ea typeface="+mj-ea"/>
              </a:rPr>
              <a:t>ECMWF</a:t>
            </a:r>
            <a:r>
              <a:rPr lang="zh-TW" altLang="en-US" b="1" dirty="0" smtClean="0">
                <a:solidFill>
                  <a:schemeClr val="tx2">
                    <a:lumMod val="75000"/>
                  </a:schemeClr>
                </a:solidFill>
                <a:latin typeface="+mj-ea"/>
                <a:ea typeface="+mj-ea"/>
              </a:rPr>
              <a:t>分析較弱的渦旋，則用另一技術</a:t>
            </a:r>
            <a:r>
              <a:rPr lang="en-US" altLang="zh-TW" b="1" dirty="0" smtClean="0">
                <a:solidFill>
                  <a:schemeClr val="accent1">
                    <a:lumMod val="50000"/>
                  </a:schemeClr>
                </a:solidFill>
                <a:latin typeface="+mj-ea"/>
                <a:ea typeface="+mj-ea"/>
              </a:rPr>
              <a:t>(</a:t>
            </a:r>
            <a:r>
              <a:rPr lang="en-US" altLang="zh-TW" b="1" dirty="0" err="1" smtClean="0">
                <a:solidFill>
                  <a:schemeClr val="accent1">
                    <a:lumMod val="50000"/>
                  </a:schemeClr>
                </a:solidFill>
                <a:latin typeface="+mj-ea"/>
                <a:ea typeface="+mj-ea"/>
              </a:rPr>
              <a:t>Kurihara</a:t>
            </a:r>
            <a:r>
              <a:rPr lang="en-US" altLang="zh-TW" b="1" dirty="0" smtClean="0">
                <a:solidFill>
                  <a:schemeClr val="accent1">
                    <a:lumMod val="50000"/>
                  </a:schemeClr>
                </a:solidFill>
                <a:latin typeface="+mj-ea"/>
                <a:ea typeface="+mj-ea"/>
              </a:rPr>
              <a:t> </a:t>
            </a:r>
            <a:r>
              <a:rPr lang="en-US" altLang="zh-TW" b="1" dirty="0">
                <a:solidFill>
                  <a:schemeClr val="accent1">
                    <a:lumMod val="50000"/>
                  </a:schemeClr>
                </a:solidFill>
                <a:latin typeface="+mj-ea"/>
                <a:ea typeface="+mj-ea"/>
              </a:rPr>
              <a:t>et al. </a:t>
            </a:r>
            <a:r>
              <a:rPr lang="en-US" altLang="zh-TW" b="1" dirty="0" smtClean="0">
                <a:solidFill>
                  <a:schemeClr val="accent1">
                    <a:lumMod val="50000"/>
                  </a:schemeClr>
                </a:solidFill>
                <a:latin typeface="+mj-ea"/>
                <a:ea typeface="+mj-ea"/>
              </a:rPr>
              <a:t>1995)</a:t>
            </a:r>
            <a:r>
              <a:rPr lang="zh-TW" altLang="en-US" b="1" dirty="0" smtClean="0">
                <a:solidFill>
                  <a:schemeClr val="tx2">
                    <a:lumMod val="75000"/>
                  </a:schemeClr>
                </a:solidFill>
                <a:latin typeface="+mj-ea"/>
                <a:ea typeface="+mj-ea"/>
              </a:rPr>
              <a:t>修改後得到環境場</a:t>
            </a:r>
            <a:endParaRPr lang="en-US" altLang="zh-TW" b="1" dirty="0" smtClean="0">
              <a:solidFill>
                <a:schemeClr val="tx2">
                  <a:lumMod val="75000"/>
                </a:schemeClr>
              </a:solidFill>
              <a:latin typeface="+mj-ea"/>
              <a:ea typeface="+mj-ea"/>
            </a:endParaRPr>
          </a:p>
          <a:p>
            <a:pPr marL="0" indent="0">
              <a:buNone/>
            </a:pPr>
            <a:endParaRPr lang="en-US" altLang="zh-TW" b="1" dirty="0" smtClean="0">
              <a:latin typeface="+mj-ea"/>
              <a:ea typeface="+mj-ea"/>
            </a:endParaRPr>
          </a:p>
          <a:p>
            <a:pPr marL="0" indent="0">
              <a:buNone/>
            </a:pPr>
            <a:endParaRPr lang="en-US" altLang="zh-TW" b="1" dirty="0" smtClean="0">
              <a:latin typeface="+mj-ea"/>
              <a:ea typeface="+mj-ea"/>
            </a:endParaRPr>
          </a:p>
          <a:p>
            <a:endParaRPr lang="en-US" altLang="zh-TW" dirty="0" smtClean="0">
              <a:latin typeface="+mj-ea"/>
              <a:ea typeface="+mj-ea"/>
            </a:endParaRPr>
          </a:p>
          <a:p>
            <a:endParaRPr lang="en-US" altLang="zh-TW" dirty="0">
              <a:latin typeface="+mj-ea"/>
              <a:ea typeface="+mj-ea"/>
            </a:endParaRPr>
          </a:p>
          <a:p>
            <a:endParaRPr lang="zh-TW" altLang="en-US" dirty="0">
              <a:latin typeface="+mj-ea"/>
              <a:ea typeface="+mj-ea"/>
            </a:endParaRPr>
          </a:p>
          <a:p>
            <a:endParaRPr lang="zh-TW" altLang="en-US" dirty="0"/>
          </a:p>
        </p:txBody>
      </p:sp>
    </p:spTree>
    <p:extLst>
      <p:ext uri="{BB962C8B-B14F-4D97-AF65-F5344CB8AC3E}">
        <p14:creationId xmlns:p14="http://schemas.microsoft.com/office/powerpoint/2010/main" val="10207546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1901</TotalTime>
  <Words>2180</Words>
  <Application>Microsoft Office PowerPoint</Application>
  <PresentationFormat>如螢幕大小 (4:3)</PresentationFormat>
  <Paragraphs>190</Paragraphs>
  <Slides>31</Slides>
  <Notes>1</Notes>
  <HiddenSlides>1</HiddenSlides>
  <MMClips>0</MMClips>
  <ScaleCrop>false</ScaleCrop>
  <HeadingPairs>
    <vt:vector size="4" baseType="variant">
      <vt:variant>
        <vt:lpstr>佈景主題</vt:lpstr>
      </vt:variant>
      <vt:variant>
        <vt:i4>1</vt:i4>
      </vt:variant>
      <vt:variant>
        <vt:lpstr>投影片標題</vt:lpstr>
      </vt:variant>
      <vt:variant>
        <vt:i4>31</vt:i4>
      </vt:variant>
    </vt:vector>
  </HeadingPairs>
  <TitlesOfParts>
    <vt:vector size="32" baseType="lpstr">
      <vt:lpstr>市鎮</vt:lpstr>
      <vt:lpstr>颱風Babs與東北季風交互作用的降雨之數值模擬</vt:lpstr>
      <vt:lpstr>大綱</vt:lpstr>
      <vt:lpstr>簡介</vt:lpstr>
      <vt:lpstr>簡介 – 前人研究</vt:lpstr>
      <vt:lpstr>簡介 – 前人研究</vt:lpstr>
      <vt:lpstr>綜觀環境</vt:lpstr>
      <vt:lpstr>綜觀環境</vt:lpstr>
      <vt:lpstr>實驗設計</vt:lpstr>
      <vt:lpstr>實驗設計</vt:lpstr>
      <vt:lpstr>實驗設計</vt:lpstr>
      <vt:lpstr>模擬結果 – 對照實驗</vt:lpstr>
      <vt:lpstr>模擬結果 – 對照實驗</vt:lpstr>
      <vt:lpstr>模擬結果 – 對照實驗</vt:lpstr>
      <vt:lpstr>模擬結果 – 對照實驗</vt:lpstr>
      <vt:lpstr>模擬結果 – 解析敏感度</vt:lpstr>
      <vt:lpstr>模擬結果 – 地形敏感度</vt:lpstr>
      <vt:lpstr>模擬結果 – 地形敏感度</vt:lpstr>
      <vt:lpstr>模擬結果 – 地形敏感度</vt:lpstr>
      <vt:lpstr>模擬結果 – 地形敏感度</vt:lpstr>
      <vt:lpstr>模擬結果 – 颱風大小的敏感度測試</vt:lpstr>
      <vt:lpstr>模擬結果 – 颱風大小的敏感度測試</vt:lpstr>
      <vt:lpstr>模擬結果 – 颱風大小的敏感度測試</vt:lpstr>
      <vt:lpstr>模擬結果 – 颱風大小的敏感度測試</vt:lpstr>
      <vt:lpstr>模擬結果 – 季風強弱的敏感度</vt:lpstr>
      <vt:lpstr>模擬結果 – 季風強弱的敏感度</vt:lpstr>
      <vt:lpstr>模擬結果 – 季風強弱的敏感度</vt:lpstr>
      <vt:lpstr>模擬結果 – 季風強弱的敏感度</vt:lpstr>
      <vt:lpstr>總結與結論</vt:lpstr>
      <vt:lpstr>總結與結論</vt:lpstr>
      <vt:lpstr>總結與結論</vt:lpstr>
      <vt:lpstr>PowerPoint 簡報</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颱風Babs與東北季風交互作用的降雨之數值模擬</dc:title>
  <dc:creator>Kullan</dc:creator>
  <cp:lastModifiedBy>Kullan</cp:lastModifiedBy>
  <cp:revision>74</cp:revision>
  <dcterms:created xsi:type="dcterms:W3CDTF">2010-10-22T23:36:24Z</dcterms:created>
  <dcterms:modified xsi:type="dcterms:W3CDTF">2010-11-04T23:20:54Z</dcterms:modified>
</cp:coreProperties>
</file>