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76" r:id="rId6"/>
    <p:sldId id="269" r:id="rId7"/>
    <p:sldId id="27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5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8E91-D6FA-425D-B89D-6B7ACBD32382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60AF3-D5A4-47E3-92B0-4D366DAF81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baseline="0" dirty="0" smtClean="0"/>
              <a:t> 使用理想化個案以簡化實驗的複雜度，減少變因，僅考慮雲微物理法的影響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60AF3-D5A4-47E3-92B0-4D366DAF81E9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兩組模擬發展的大趨勢相似 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WDM6</a:t>
            </a:r>
            <a:r>
              <a:rPr lang="zh-TW" altLang="en-US" dirty="0" smtClean="0"/>
              <a:t>引入的新技術</a:t>
            </a:r>
            <a:r>
              <a:rPr lang="en-US" altLang="zh-TW" dirty="0" smtClean="0"/>
              <a:t>OK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60AF3-D5A4-47E3-92B0-4D366DAF81E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對流區的</a:t>
            </a:r>
            <a:r>
              <a:rPr lang="en-US" altLang="zh-TW" dirty="0" smtClean="0"/>
              <a:t>CCN</a:t>
            </a:r>
            <a:r>
              <a:rPr lang="zh-TW" altLang="en-US" dirty="0" smtClean="0"/>
              <a:t>激活</a:t>
            </a:r>
            <a:r>
              <a:rPr lang="en-US" altLang="zh-TW" dirty="0" smtClean="0"/>
              <a:t>(active)</a:t>
            </a:r>
            <a:r>
              <a:rPr lang="zh-TW" altLang="en-US" dirty="0" smtClean="0"/>
              <a:t>作用，分別在上升氣流和下降氣流中的特性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60AF3-D5A4-47E3-92B0-4D366DAF81E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38063-1D14-4048-9371-327DC02075D8}" type="datetimeFigureOut">
              <a:rPr lang="zh-TW" altLang="en-US" smtClean="0"/>
              <a:pPr/>
              <a:t>2010/10/12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4198-9CA8-4893-BF1E-4C7510E911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034" y="928671"/>
            <a:ext cx="8143932" cy="267178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Development of an Effective Double-Moment Cloud Microphysics Scheme with Prognostic Cloud Condensation Nuclei (CCN) for Weather and Climate Models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報告者：錢伊筠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 smtClean="0"/>
              <a:t>2010/10/12</a:t>
            </a:r>
          </a:p>
          <a:p>
            <a:r>
              <a:rPr lang="en-US" altLang="zh-TW" sz="2800" dirty="0" smtClean="0"/>
              <a:t>S1-804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57158" y="557214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Reference:</a:t>
            </a:r>
          </a:p>
          <a:p>
            <a:r>
              <a:rPr lang="en-US" dirty="0"/>
              <a:t>Lim, K.-S. S., and S.-Y. Hong, 2010: Development of an effective double-moment cloud microphysics scheme with prognostic cloud condensation nuclei (CCN) for weather and climate models.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138</a:t>
            </a:r>
            <a:r>
              <a:rPr lang="en-US" dirty="0"/>
              <a:t>, 1587–1612.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868346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模擬結果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模擬結果主要分析</a:t>
            </a:r>
            <a:r>
              <a:rPr lang="en-US" altLang="zh-TW" sz="2600" dirty="0" smtClean="0"/>
              <a:t>WSM6</a:t>
            </a:r>
            <a:r>
              <a:rPr lang="zh-TW" altLang="en-US" sz="2600" dirty="0" smtClean="0"/>
              <a:t>和</a:t>
            </a:r>
            <a:r>
              <a:rPr lang="en-US" altLang="zh-TW" sz="2600" dirty="0" smtClean="0"/>
              <a:t>WDM6</a:t>
            </a:r>
            <a:r>
              <a:rPr lang="zh-TW" altLang="en-US" sz="2600" dirty="0" smtClean="0"/>
              <a:t>對於模擬理想化風暴系統，其雲微物理特徵之差異</a:t>
            </a:r>
            <a:endParaRPr lang="en-US" altLang="zh-TW" sz="2600" dirty="0" smtClean="0"/>
          </a:p>
          <a:p>
            <a:r>
              <a:rPr lang="zh-TW" altLang="en-US" sz="2600" dirty="0"/>
              <a:t>初步</a:t>
            </a:r>
            <a:r>
              <a:rPr lang="zh-TW" altLang="en-US" sz="2600" dirty="0" smtClean="0"/>
              <a:t>分析─垂直速度、網域的平均地面降雨率</a:t>
            </a:r>
            <a:endParaRPr lang="zh-TW" alt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284109"/>
            <a:ext cx="4500572" cy="457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單箭頭接點 5"/>
          <p:cNvCxnSpPr/>
          <p:nvPr/>
        </p:nvCxnSpPr>
        <p:spPr>
          <a:xfrm flipV="1">
            <a:off x="3286116" y="5715016"/>
            <a:ext cx="192882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3357554" y="2428868"/>
            <a:ext cx="857256" cy="9286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8" name="橢圓 7"/>
          <p:cNvSpPr/>
          <p:nvPr/>
        </p:nvSpPr>
        <p:spPr>
          <a:xfrm>
            <a:off x="4714876" y="2500306"/>
            <a:ext cx="857256" cy="9286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18" y="0"/>
            <a:ext cx="634746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1413"/>
            <a:ext cx="6467475" cy="3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1000100" y="-121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WDM</a:t>
            </a:r>
            <a:r>
              <a:rPr lang="zh-TW" altLang="en-US" dirty="0" smtClean="0"/>
              <a:t> 降雨率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09624" y="3357562"/>
            <a:ext cx="17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WDM</a:t>
            </a:r>
            <a:r>
              <a:rPr lang="zh-TW" altLang="en-US" dirty="0" smtClean="0"/>
              <a:t>最強回波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43372" y="-2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WSM</a:t>
            </a:r>
            <a:r>
              <a:rPr lang="zh-TW" altLang="en-US" dirty="0" smtClean="0"/>
              <a:t> 降雨率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143372" y="3357562"/>
            <a:ext cx="17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WSM</a:t>
            </a:r>
            <a:r>
              <a:rPr lang="zh-TW" altLang="en-US" dirty="0" smtClean="0"/>
              <a:t>最強回波</a:t>
            </a:r>
            <a:endParaRPr lang="zh-TW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71414"/>
            <a:ext cx="2228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7353300" cy="598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7215206" y="2857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模擬時間 </a:t>
            </a:r>
            <a:r>
              <a:rPr lang="en-US" altLang="zh-TW" dirty="0" smtClean="0"/>
              <a:t>4</a:t>
            </a:r>
            <a:r>
              <a:rPr lang="zh-TW" altLang="en-US" dirty="0" smtClean="0"/>
              <a:t> 小時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" y="0"/>
            <a:ext cx="730758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7215206" y="2857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模擬時間 </a:t>
            </a:r>
            <a:r>
              <a:rPr lang="en-US" altLang="zh-TW" dirty="0"/>
              <a:t>6</a:t>
            </a:r>
            <a:r>
              <a:rPr lang="zh-TW" altLang="en-US" dirty="0" smtClean="0"/>
              <a:t> 小時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362076"/>
            <a:ext cx="5380673" cy="289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0322" y="1428736"/>
            <a:ext cx="2753678" cy="28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1000100" y="442913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模擬時間</a:t>
            </a:r>
            <a:r>
              <a:rPr lang="en-US" altLang="zh-TW" dirty="0" smtClean="0">
                <a:solidFill>
                  <a:srgbClr val="00B050"/>
                </a:solidFill>
              </a:rPr>
              <a:t>5~6</a:t>
            </a:r>
            <a:r>
              <a:rPr lang="zh-TW" altLang="en-US" dirty="0" smtClean="0">
                <a:solidFill>
                  <a:srgbClr val="00B050"/>
                </a:solidFill>
              </a:rPr>
              <a:t>小時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286644" y="1142984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WDM6-WSM6</a:t>
            </a:r>
            <a:endParaRPr lang="zh-TW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643050"/>
            <a:ext cx="822395" cy="124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1357290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WDM6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2905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WSM6</a:t>
            </a:r>
            <a:endParaRPr lang="zh-TW" alt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1714488"/>
            <a:ext cx="822395" cy="124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642" y="582952"/>
            <a:ext cx="7322820" cy="598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1571604" y="4286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WDM6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3504" y="41646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WSM6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28728" y="1071546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err="1" smtClean="0">
                <a:solidFill>
                  <a:srgbClr val="FF0000"/>
                </a:solidFill>
              </a:rPr>
              <a:t>q</a:t>
            </a:r>
            <a:r>
              <a:rPr lang="en-US" altLang="zh-TW" sz="2200" baseline="-25000" dirty="0" err="1" smtClean="0">
                <a:solidFill>
                  <a:srgbClr val="FF0000"/>
                </a:solidFill>
              </a:rPr>
              <a:t>r</a:t>
            </a:r>
            <a:endParaRPr lang="zh-TW" alt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929190" y="1071546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err="1" smtClean="0">
                <a:solidFill>
                  <a:srgbClr val="FF0000"/>
                </a:solidFill>
              </a:rPr>
              <a:t>q</a:t>
            </a:r>
            <a:r>
              <a:rPr lang="en-US" altLang="zh-TW" sz="2200" baseline="-25000" dirty="0" err="1" smtClean="0">
                <a:solidFill>
                  <a:srgbClr val="FF0000"/>
                </a:solidFill>
              </a:rPr>
              <a:t>r</a:t>
            </a:r>
            <a:endParaRPr lang="zh-TW" alt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28728" y="4000504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B0F0"/>
                </a:solidFill>
              </a:rPr>
              <a:t>N</a:t>
            </a:r>
            <a:r>
              <a:rPr lang="en-US" altLang="zh-TW" sz="2200" baseline="-25000" dirty="0" smtClean="0">
                <a:solidFill>
                  <a:srgbClr val="00B0F0"/>
                </a:solidFill>
              </a:rPr>
              <a:t>r</a:t>
            </a:r>
            <a:endParaRPr lang="zh-TW" altLang="en-US" sz="2200" baseline="-25000" dirty="0">
              <a:solidFill>
                <a:srgbClr val="00B0F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29190" y="3988362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B0F0"/>
                </a:solidFill>
              </a:rPr>
              <a:t>N</a:t>
            </a:r>
            <a:r>
              <a:rPr lang="en-US" altLang="zh-TW" sz="2200" baseline="-25000" dirty="0" smtClean="0">
                <a:solidFill>
                  <a:srgbClr val="00B0F0"/>
                </a:solidFill>
              </a:rPr>
              <a:t>r</a:t>
            </a:r>
            <a:endParaRPr lang="zh-TW" altLang="en-US" sz="2200" baseline="-25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7528560" cy="32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1357290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WDM6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6440805" cy="580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6929486" y="142852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B050"/>
                </a:solidFill>
              </a:rPr>
              <a:t>WARM</a:t>
            </a:r>
            <a:r>
              <a:rPr lang="zh-TW" altLang="en-US" sz="3200" dirty="0" smtClean="0">
                <a:solidFill>
                  <a:srgbClr val="00B050"/>
                </a:solidFill>
              </a:rPr>
              <a:t>實驗</a:t>
            </a:r>
            <a:endParaRPr lang="zh-TW" altLang="en-US" sz="3200" dirty="0">
              <a:solidFill>
                <a:srgbClr val="00B05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14348" y="620294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其結果包含</a:t>
            </a:r>
            <a:r>
              <a:rPr lang="en-US" altLang="zh-TW" dirty="0" smtClean="0"/>
              <a:t>WDM6</a:t>
            </a:r>
            <a:r>
              <a:rPr lang="zh-TW" altLang="en-US" dirty="0" smtClean="0"/>
              <a:t>和</a:t>
            </a:r>
            <a:r>
              <a:rPr lang="en-US" altLang="zh-TW" dirty="0" smtClean="0"/>
              <a:t>WSM6</a:t>
            </a:r>
            <a:r>
              <a:rPr lang="zh-TW" altLang="en-US" dirty="0" smtClean="0"/>
              <a:t>的部分特徵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5195908" cy="347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1428728" y="5715016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PDF: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probability distribution function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28728" y="92867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</a:rPr>
              <a:t>降雨強度的機率分布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383780" cy="59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571472" y="28572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</a:rPr>
              <a:t>使用</a:t>
            </a:r>
            <a:r>
              <a:rPr lang="en-US" altLang="zh-TW" sz="2400" dirty="0" smtClean="0">
                <a:solidFill>
                  <a:srgbClr val="0070C0"/>
                </a:solidFill>
              </a:rPr>
              <a:t>WDM6</a:t>
            </a:r>
            <a:r>
              <a:rPr lang="zh-TW" altLang="en-US" sz="2400" dirty="0" smtClean="0">
                <a:solidFill>
                  <a:srgbClr val="0070C0"/>
                </a:solidFill>
              </a:rPr>
              <a:t>並調整初始</a:t>
            </a:r>
            <a:r>
              <a:rPr lang="en-US" altLang="zh-TW" sz="2400" dirty="0" smtClean="0">
                <a:solidFill>
                  <a:srgbClr val="0070C0"/>
                </a:solidFill>
              </a:rPr>
              <a:t>CCN</a:t>
            </a:r>
            <a:r>
              <a:rPr lang="zh-TW" altLang="en-US" sz="2400" dirty="0" smtClean="0">
                <a:solidFill>
                  <a:srgbClr val="0070C0"/>
                </a:solidFill>
              </a:rPr>
              <a:t>數量濃度的敏感度測試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0034" y="3855369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altLang="zh-TW" sz="22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endParaRPr lang="zh-TW" altLang="en-US" sz="22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0034" y="714356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err="1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altLang="zh-TW" sz="22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zh-TW" altLang="en-US" sz="22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43372" y="783535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altLang="zh-TW" sz="2200" baseline="-25000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zh-TW" altLang="en-US" sz="22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143372" y="3926807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altLang="zh-TW" sz="2200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endParaRPr lang="zh-TW" altLang="en-US" sz="22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en-US" altLang="zh-TW" dirty="0" smtClean="0"/>
          </a:p>
          <a:p>
            <a:r>
              <a:rPr lang="en-US" altLang="zh-TW" dirty="0" smtClean="0"/>
              <a:t>WDM6</a:t>
            </a:r>
            <a:r>
              <a:rPr lang="zh-TW" altLang="en-US" dirty="0" smtClean="0"/>
              <a:t>雲微物理參數化方法簡介</a:t>
            </a:r>
            <a:endParaRPr lang="en-US" altLang="zh-TW" dirty="0" smtClean="0"/>
          </a:p>
          <a:p>
            <a:r>
              <a:rPr lang="zh-TW" altLang="en-US" dirty="0" smtClean="0"/>
              <a:t>數值模擬實驗設計</a:t>
            </a:r>
            <a:endParaRPr lang="en-US" altLang="zh-TW" dirty="0" smtClean="0"/>
          </a:p>
          <a:p>
            <a:r>
              <a:rPr lang="zh-TW" altLang="en-US" dirty="0"/>
              <a:t>模擬</a:t>
            </a:r>
            <a:r>
              <a:rPr lang="zh-TW" altLang="en-US" dirty="0" smtClean="0"/>
              <a:t>結果</a:t>
            </a:r>
            <a:endParaRPr lang="en-US" altLang="zh-TW" dirty="0" smtClean="0"/>
          </a:p>
          <a:p>
            <a:r>
              <a:rPr lang="zh-TW" altLang="en-US" dirty="0"/>
              <a:t>總結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45624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1214414" y="785794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</a:rPr>
              <a:t>初始</a:t>
            </a:r>
            <a:r>
              <a:rPr lang="en-US" altLang="zh-TW" sz="2400" dirty="0" smtClean="0">
                <a:solidFill>
                  <a:srgbClr val="0070C0"/>
                </a:solidFill>
              </a:rPr>
              <a:t>CCN</a:t>
            </a:r>
            <a:r>
              <a:rPr lang="zh-TW" altLang="en-US" sz="2400" dirty="0" smtClean="0">
                <a:solidFill>
                  <a:srgbClr val="0070C0"/>
                </a:solidFill>
              </a:rPr>
              <a:t>數量濃度的差異對於降雨率之影響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3071802" y="1785926"/>
            <a:ext cx="1500198" cy="114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16200000" flipH="1">
            <a:off x="5429256" y="1857364"/>
            <a:ext cx="785818" cy="64294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</a:t>
            </a:r>
            <a:r>
              <a:rPr lang="zh-TW" altLang="en-US" dirty="0" smtClean="0"/>
              <a:t>研究中</a:t>
            </a:r>
            <a:r>
              <a:rPr lang="en-US" altLang="zh-TW" dirty="0" smtClean="0"/>
              <a:t>WDM6</a:t>
            </a:r>
            <a:r>
              <a:rPr lang="zh-TW" altLang="en-US" dirty="0" smtClean="0"/>
              <a:t>與</a:t>
            </a:r>
            <a:r>
              <a:rPr lang="en-US" altLang="zh-TW" dirty="0" smtClean="0"/>
              <a:t>WSM6</a:t>
            </a:r>
            <a:r>
              <a:rPr lang="zh-TW" altLang="en-US" dirty="0" smtClean="0"/>
              <a:t>實驗模擬出相似的風暴系統結構及演變過程 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WDM6</a:t>
            </a:r>
            <a:r>
              <a:rPr lang="zh-TW" altLang="en-US" dirty="0" smtClean="0"/>
              <a:t>具有相當程度上的可信度</a:t>
            </a:r>
            <a:endParaRPr lang="en-US" altLang="zh-TW" dirty="0" smtClean="0"/>
          </a:p>
          <a:p>
            <a:r>
              <a:rPr lang="en-US" altLang="zh-TW" dirty="0" smtClean="0"/>
              <a:t>WDM6</a:t>
            </a:r>
            <a:r>
              <a:rPr lang="zh-TW" altLang="en-US" dirty="0" smtClean="0"/>
              <a:t>中</a:t>
            </a:r>
            <a:r>
              <a:rPr lang="en-US" altLang="zh-TW" dirty="0" smtClean="0"/>
              <a:t>CCN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rain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cloud water</a:t>
            </a:r>
            <a:r>
              <a:rPr lang="zh-TW" altLang="en-US" dirty="0" smtClean="0"/>
              <a:t>計算數量濃度的影響：對流區與層狀區的水相粒子數量濃度特徵分明、蒸發率、降雨率</a:t>
            </a:r>
            <a:endParaRPr lang="en-US" altLang="zh-TW" dirty="0" smtClean="0"/>
          </a:p>
          <a:p>
            <a:r>
              <a:rPr lang="zh-TW" altLang="en-US" dirty="0" smtClean="0"/>
              <a:t>計算</a:t>
            </a:r>
            <a:r>
              <a:rPr lang="zh-TW" altLang="en-US" dirty="0" smtClean="0"/>
              <a:t>效率：以一個</a:t>
            </a:r>
            <a:r>
              <a:rPr lang="en-US" altLang="zh-TW" dirty="0" smtClean="0"/>
              <a:t>3D</a:t>
            </a:r>
            <a:r>
              <a:rPr lang="zh-TW" altLang="en-US" dirty="0" smtClean="0"/>
              <a:t>的真實個案為基準，會增加</a:t>
            </a:r>
            <a:r>
              <a:rPr lang="en-US" altLang="zh-TW" dirty="0" smtClean="0"/>
              <a:t>30%</a:t>
            </a:r>
            <a:r>
              <a:rPr lang="zh-TW" altLang="en-US" dirty="0" smtClean="0"/>
              <a:t>的計算時間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Single-moment</a:t>
            </a:r>
            <a:br>
              <a:rPr lang="en-US" altLang="zh-TW" dirty="0" smtClean="0"/>
            </a:br>
            <a:r>
              <a:rPr lang="en-US" altLang="zh-TW" dirty="0" smtClean="0"/>
              <a:t>Double-moment</a:t>
            </a:r>
            <a:br>
              <a:rPr lang="en-US" altLang="zh-TW" dirty="0" smtClean="0"/>
            </a:br>
            <a:r>
              <a:rPr lang="en-US" altLang="zh-TW" dirty="0" smtClean="0"/>
              <a:t>Bin-resolving method</a:t>
            </a:r>
          </a:p>
          <a:p>
            <a:r>
              <a:rPr lang="en-US" altLang="zh-TW" dirty="0" smtClean="0"/>
              <a:t>WDM6</a:t>
            </a:r>
            <a:r>
              <a:rPr lang="zh-TW" altLang="en-US" dirty="0" smtClean="0"/>
              <a:t>僅針對暖雨使用</a:t>
            </a:r>
            <a:r>
              <a:rPr lang="en-US" altLang="zh-TW" dirty="0" smtClean="0"/>
              <a:t>double-moment</a:t>
            </a:r>
            <a:r>
              <a:rPr lang="zh-TW" altLang="en-US" dirty="0" smtClean="0"/>
              <a:t>處理 </a:t>
            </a:r>
            <a:r>
              <a:rPr lang="en-US" altLang="zh-TW" dirty="0" smtClean="0"/>
              <a:t>(Cloud water and rain)</a:t>
            </a:r>
            <a:endParaRPr lang="en-US" altLang="zh-TW" dirty="0" smtClean="0"/>
          </a:p>
          <a:p>
            <a:r>
              <a:rPr lang="en-US" altLang="zh-TW" dirty="0" smtClean="0"/>
              <a:t>WDM6</a:t>
            </a:r>
            <a:r>
              <a:rPr lang="zh-TW" altLang="en-US" dirty="0" smtClean="0"/>
              <a:t>相較於其他</a:t>
            </a:r>
            <a:r>
              <a:rPr lang="en-US" altLang="zh-TW" dirty="0" smtClean="0"/>
              <a:t>double-moment</a:t>
            </a:r>
            <a:r>
              <a:rPr lang="zh-TW" altLang="en-US" dirty="0" smtClean="0"/>
              <a:t>的最大特點─</a:t>
            </a:r>
            <a:r>
              <a:rPr lang="en-US" altLang="zh-TW" dirty="0" smtClean="0"/>
              <a:t>CCN</a:t>
            </a:r>
            <a:r>
              <a:rPr lang="zh-TW" altLang="en-US" dirty="0" smtClean="0"/>
              <a:t>的雲微物理過程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WDM6</a:t>
            </a:r>
            <a:r>
              <a:rPr lang="zh-TW" altLang="en-US" dirty="0" smtClean="0"/>
              <a:t>雲微物理參數化方法簡介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95116"/>
            <a:ext cx="8229600" cy="333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642910" y="178592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For </a:t>
            </a:r>
            <a:r>
              <a:rPr lang="en-US" altLang="zh-TW" dirty="0" err="1" smtClean="0">
                <a:solidFill>
                  <a:srgbClr val="FF0000"/>
                </a:solidFill>
              </a:rPr>
              <a:t>q</a:t>
            </a:r>
            <a:r>
              <a:rPr lang="en-US" altLang="zh-TW" baseline="-25000" dirty="0" err="1" smtClean="0">
                <a:solidFill>
                  <a:srgbClr val="FF0000"/>
                </a:solidFill>
              </a:rPr>
              <a:t>x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929190" y="178592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For </a:t>
            </a:r>
            <a:r>
              <a:rPr lang="en-US" altLang="zh-TW" dirty="0" err="1" smtClean="0">
                <a:solidFill>
                  <a:srgbClr val="FF0000"/>
                </a:solidFill>
              </a:rPr>
              <a:t>N</a:t>
            </a:r>
            <a:r>
              <a:rPr lang="en-US" altLang="zh-TW" baseline="-25000" dirty="0" err="1" smtClean="0">
                <a:solidFill>
                  <a:srgbClr val="FF0000"/>
                </a:solidFill>
              </a:rPr>
              <a:t>x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14"/>
            <a:ext cx="7658100" cy="390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4214818"/>
            <a:ext cx="314327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71942"/>
            <a:ext cx="592932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642910" y="3071810"/>
            <a:ext cx="1428760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2910" y="571480"/>
            <a:ext cx="1428760" cy="5000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0" y="4143380"/>
            <a:ext cx="3143240" cy="2714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214678" y="4143380"/>
            <a:ext cx="5929322" cy="27146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857356" y="514351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WDM6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85786" y="435769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WSM6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000496" y="457200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WSM6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143868" y="464344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WSM6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286248" y="55721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WDM6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929586" y="550070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WDM6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14575"/>
            <a:ext cx="64389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181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4495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5143504" y="421481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WDM6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86050" y="27860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WSM6</a:t>
            </a:r>
            <a:endParaRPr lang="zh-TW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17863"/>
            <a:ext cx="8229600" cy="3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數值模擬實驗設計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個案設定─</a:t>
            </a:r>
            <a:r>
              <a:rPr lang="en-US" altLang="zh-TW" sz="2600" dirty="0"/>
              <a:t/>
            </a:r>
            <a:br>
              <a:rPr lang="en-US" altLang="zh-TW" sz="2600" dirty="0"/>
            </a:br>
            <a:r>
              <a:rPr lang="en-US" altLang="zh-TW" sz="2600" dirty="0" smtClean="0"/>
              <a:t>2D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idealized thunderstorm experiment</a:t>
            </a:r>
          </a:p>
          <a:p>
            <a:r>
              <a:rPr lang="zh-TW" altLang="en-US" sz="2600" dirty="0"/>
              <a:t>網格</a:t>
            </a:r>
            <a:r>
              <a:rPr lang="zh-TW" altLang="en-US" sz="2600" dirty="0" smtClean="0"/>
              <a:t>設定─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r>
              <a:rPr lang="en-US" altLang="zh-TW" sz="2600" dirty="0" smtClean="0"/>
              <a:t>△x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=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1</a:t>
            </a:r>
            <a:r>
              <a:rPr lang="zh-TW" altLang="en-US" sz="2600" dirty="0" smtClean="0"/>
              <a:t>公里，水平</a:t>
            </a:r>
            <a:r>
              <a:rPr lang="en-US" altLang="zh-TW" sz="2600" dirty="0" smtClean="0"/>
              <a:t>601</a:t>
            </a:r>
            <a:r>
              <a:rPr lang="zh-TW" altLang="en-US" sz="2600" dirty="0" smtClean="0"/>
              <a:t>個隔點</a:t>
            </a:r>
            <a:r>
              <a:rPr lang="en-US" altLang="zh-TW" sz="2600" dirty="0"/>
              <a:t/>
            </a:r>
            <a:br>
              <a:rPr lang="en-US" altLang="zh-TW" sz="2600" dirty="0"/>
            </a:br>
            <a:r>
              <a:rPr lang="zh-TW" altLang="en-US" sz="2600" dirty="0" smtClean="0"/>
              <a:t>垂直分層共</a:t>
            </a:r>
            <a:r>
              <a:rPr lang="en-US" altLang="zh-TW" sz="2600" dirty="0" smtClean="0"/>
              <a:t>80</a:t>
            </a:r>
            <a:r>
              <a:rPr lang="zh-TW" altLang="en-US" sz="2600" dirty="0" smtClean="0"/>
              <a:t>層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r>
              <a:rPr lang="en-US" altLang="zh-TW" sz="2600" dirty="0" smtClean="0"/>
              <a:t> △t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=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5</a:t>
            </a:r>
            <a:r>
              <a:rPr lang="zh-TW" altLang="en-US" sz="2600" dirty="0" smtClean="0"/>
              <a:t>秒，積分時間共</a:t>
            </a:r>
            <a:r>
              <a:rPr lang="en-US" altLang="zh-TW" sz="2600" dirty="0" smtClean="0"/>
              <a:t>7</a:t>
            </a:r>
            <a:r>
              <a:rPr lang="zh-TW" altLang="en-US" sz="2600" dirty="0" smtClean="0"/>
              <a:t>小時</a:t>
            </a:r>
            <a:endParaRPr lang="en-US" altLang="zh-TW" sz="2600" dirty="0" smtClean="0"/>
          </a:p>
          <a:p>
            <a:r>
              <a:rPr lang="zh-TW" altLang="en-US" sz="2600" dirty="0"/>
              <a:t>熱胞與環境風</a:t>
            </a:r>
            <a:r>
              <a:rPr lang="zh-TW" altLang="en-US" sz="2600" dirty="0" smtClean="0"/>
              <a:t>切設定─</a:t>
            </a:r>
            <a:endParaRPr lang="zh-TW" altLang="en-US" sz="26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2571736" y="4643446"/>
            <a:ext cx="2143140" cy="1643074"/>
            <a:chOff x="2571736" y="4643446"/>
            <a:chExt cx="2143140" cy="1643074"/>
          </a:xfrm>
        </p:grpSpPr>
        <p:sp>
          <p:nvSpPr>
            <p:cNvPr id="4" name="橢圓 3"/>
            <p:cNvSpPr/>
            <p:nvPr/>
          </p:nvSpPr>
          <p:spPr>
            <a:xfrm>
              <a:off x="2571736" y="4643446"/>
              <a:ext cx="2000264" cy="1643074"/>
            </a:xfrm>
            <a:prstGeom prst="ellipse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單箭頭接點 5"/>
            <p:cNvCxnSpPr>
              <a:endCxn id="4" idx="6"/>
            </p:cNvCxnSpPr>
            <p:nvPr/>
          </p:nvCxnSpPr>
          <p:spPr>
            <a:xfrm flipV="1">
              <a:off x="3571868" y="5464983"/>
              <a:ext cx="1000132" cy="357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3571868" y="507207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 km</a:t>
              </a:r>
              <a:endParaRPr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3571868" y="5429264"/>
              <a:ext cx="71438" cy="142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071802" y="550070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T’ 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max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= 3K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直線單箭頭接點 14"/>
          <p:cNvCxnSpPr/>
          <p:nvPr/>
        </p:nvCxnSpPr>
        <p:spPr>
          <a:xfrm>
            <a:off x="1500166" y="5857892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1500166" y="5643578"/>
            <a:ext cx="21431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500166" y="6070618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1500166" y="6284932"/>
            <a:ext cx="64294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1500166" y="6500834"/>
            <a:ext cx="78581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1500166" y="6500834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rot="5400000" flipH="1" flipV="1">
            <a:off x="571472" y="5572140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1142976" y="457200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z</a:t>
            </a:r>
            <a:endParaRPr lang="zh-TW" altLang="en-US" sz="20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143504" y="631503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x</a:t>
            </a:r>
            <a:endParaRPr lang="zh-TW" altLang="en-US" sz="2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285984" y="621508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70C0"/>
                </a:solidFill>
              </a:rPr>
              <a:t>12ms</a:t>
            </a:r>
            <a:r>
              <a:rPr lang="en-US" altLang="zh-TW" sz="2000" baseline="30000" dirty="0" smtClean="0">
                <a:solidFill>
                  <a:srgbClr val="0070C0"/>
                </a:solidFill>
              </a:rPr>
              <a:t>-1</a:t>
            </a:r>
            <a:endParaRPr lang="zh-TW" altLang="en-US" sz="2000" baseline="30000" dirty="0">
              <a:solidFill>
                <a:srgbClr val="0070C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85786" y="527424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2.5km, u = 0 ms</a:t>
            </a:r>
            <a:r>
              <a:rPr lang="en-US" altLang="zh-TW" baseline="30000" dirty="0" smtClean="0">
                <a:solidFill>
                  <a:schemeClr val="accent6">
                    <a:lumMod val="75000"/>
                  </a:schemeClr>
                </a:solidFill>
              </a:rPr>
              <a:t>-1</a:t>
            </a:r>
            <a:endParaRPr lang="zh-TW" altLang="en-US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86478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實驗組別─</a:t>
            </a:r>
            <a:r>
              <a:rPr lang="en-US" altLang="zh-TW" sz="2600" dirty="0" smtClean="0"/>
              <a:t>WSM6, WDM6 and </a:t>
            </a:r>
            <a:r>
              <a:rPr lang="en-US" altLang="zh-TW" sz="2600" dirty="0" smtClean="0">
                <a:solidFill>
                  <a:srgbClr val="00B050"/>
                </a:solidFill>
              </a:rPr>
              <a:t>WARM</a:t>
            </a:r>
            <a:endParaRPr lang="en-US" altLang="zh-TW" sz="2600" dirty="0">
              <a:solidFill>
                <a:srgbClr val="00B050"/>
              </a:solidFill>
            </a:endParaRPr>
          </a:p>
          <a:p>
            <a:endParaRPr lang="en-US" altLang="zh-TW" sz="2600" dirty="0" smtClean="0"/>
          </a:p>
          <a:p>
            <a:endParaRPr lang="en-US" altLang="zh-TW" sz="2600" dirty="0"/>
          </a:p>
          <a:p>
            <a:endParaRPr lang="en-US" altLang="zh-TW" sz="2600" dirty="0" smtClean="0"/>
          </a:p>
          <a:p>
            <a:endParaRPr lang="en-US" altLang="zh-TW" sz="2600" dirty="0"/>
          </a:p>
          <a:p>
            <a:endParaRPr lang="en-US" altLang="zh-TW" sz="2600" dirty="0" smtClean="0"/>
          </a:p>
          <a:p>
            <a:endParaRPr lang="en-US" altLang="zh-TW" sz="2600" dirty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/>
          </a:p>
          <a:p>
            <a:r>
              <a:rPr lang="zh-TW" altLang="en-US" sz="2600" dirty="0" smtClean="0"/>
              <a:t>僅使用雲微物理參數化，其餘參數化選項均關閉</a:t>
            </a:r>
            <a:endParaRPr lang="en-US" altLang="zh-TW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658100" cy="390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3143240" y="1428736"/>
            <a:ext cx="785818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143240" y="2714620"/>
            <a:ext cx="785818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428</Words>
  <Application>Microsoft Office PowerPoint</Application>
  <PresentationFormat>如螢幕大小 (4:3)</PresentationFormat>
  <Paragraphs>88</Paragraphs>
  <Slides>21</Slides>
  <Notes>3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Development of an Effective Double-Moment Cloud Microphysics Scheme with Prognostic Cloud Condensation Nuclei (CCN) for Weather and Climate Models</vt:lpstr>
      <vt:lpstr>報告大綱</vt:lpstr>
      <vt:lpstr>前言</vt:lpstr>
      <vt:lpstr>WDM6雲微物理參數化方法簡介</vt:lpstr>
      <vt:lpstr>投影片 5</vt:lpstr>
      <vt:lpstr>投影片 6</vt:lpstr>
      <vt:lpstr>投影片 7</vt:lpstr>
      <vt:lpstr>數值模擬實驗設計</vt:lpstr>
      <vt:lpstr>投影片 9</vt:lpstr>
      <vt:lpstr>模擬結果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總結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an Effective Double-Moment Cloud Microphysics Scheme with Prognostic Cloud Condensation Nuclei (CCN) for Weather and Climate Models</dc:title>
  <dc:creator>prue</dc:creator>
  <cp:lastModifiedBy>prue</cp:lastModifiedBy>
  <cp:revision>64</cp:revision>
  <dcterms:created xsi:type="dcterms:W3CDTF">2010-10-11T05:49:04Z</dcterms:created>
  <dcterms:modified xsi:type="dcterms:W3CDTF">2010-10-12T01:53:01Z</dcterms:modified>
</cp:coreProperties>
</file>