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61" r:id="rId4"/>
    <p:sldId id="259" r:id="rId5"/>
    <p:sldId id="262" r:id="rId6"/>
    <p:sldId id="260" r:id="rId7"/>
    <p:sldId id="275" r:id="rId8"/>
    <p:sldId id="277" r:id="rId9"/>
    <p:sldId id="263" r:id="rId10"/>
    <p:sldId id="267" r:id="rId11"/>
    <p:sldId id="284" r:id="rId12"/>
    <p:sldId id="278" r:id="rId13"/>
    <p:sldId id="268" r:id="rId14"/>
    <p:sldId id="285" r:id="rId15"/>
    <p:sldId id="265" r:id="rId16"/>
    <p:sldId id="279" r:id="rId17"/>
    <p:sldId id="291" r:id="rId18"/>
    <p:sldId id="270" r:id="rId19"/>
    <p:sldId id="280" r:id="rId20"/>
    <p:sldId id="286" r:id="rId21"/>
    <p:sldId id="271" r:id="rId22"/>
    <p:sldId id="281" r:id="rId23"/>
    <p:sldId id="282" r:id="rId24"/>
    <p:sldId id="272" r:id="rId25"/>
    <p:sldId id="283" r:id="rId26"/>
    <p:sldId id="294" r:id="rId27"/>
    <p:sldId id="296" r:id="rId28"/>
    <p:sldId id="273" r:id="rId29"/>
    <p:sldId id="266" r:id="rId30"/>
    <p:sldId id="295" r:id="rId31"/>
    <p:sldId id="293" r:id="rId32"/>
    <p:sldId id="274" r:id="rId33"/>
    <p:sldId id="287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6" autoAdjust="0"/>
  </p:normalViewPr>
  <p:slideViewPr>
    <p:cSldViewPr>
      <p:cViewPr>
        <p:scale>
          <a:sx n="66" d="100"/>
          <a:sy n="66" d="100"/>
        </p:scale>
        <p:origin x="-22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B96C-C44C-4AE7-809B-602ED859F62A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A805-6ADF-401B-8F9D-4606C98FD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3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Expectation   </a:t>
            </a:r>
            <a:r>
              <a:rPr lang="en-US" altLang="zh-TW" dirty="0" err="1" smtClean="0"/>
              <a:t>mutil</a:t>
            </a:r>
            <a:r>
              <a:rPr lang="en-US" altLang="zh-TW" baseline="0" dirty="0" smtClean="0"/>
              <a:t> moment scheme lead to weaker cold pool and better reflectivity structure</a:t>
            </a:r>
          </a:p>
          <a:p>
            <a:r>
              <a:rPr lang="en-US" altLang="zh-TW" baseline="0" dirty="0" smtClean="0"/>
              <a:t>What author want to see</a:t>
            </a:r>
          </a:p>
          <a:p>
            <a:r>
              <a:rPr lang="en-US" altLang="zh-TW" baseline="0" dirty="0" smtClean="0"/>
              <a:t>1.Compared </a:t>
            </a:r>
            <a:r>
              <a:rPr lang="en-US" altLang="zh-TW" baseline="0" dirty="0" err="1" smtClean="0"/>
              <a:t>multimoment</a:t>
            </a:r>
            <a:r>
              <a:rPr lang="en-US" altLang="zh-TW" baseline="0" dirty="0" smtClean="0"/>
              <a:t> with single moment scheme </a:t>
            </a:r>
            <a:r>
              <a:rPr lang="en-US" altLang="zh-TW" baseline="0" dirty="0" err="1" smtClean="0"/>
              <a:t>specificaLLY</a:t>
            </a:r>
            <a:r>
              <a:rPr lang="en-US" altLang="zh-TW" baseline="0" dirty="0" smtClean="0"/>
              <a:t> RAIN ECAPORATION AND SIZE SORTING </a:t>
            </a:r>
          </a:p>
          <a:p>
            <a:r>
              <a:rPr lang="en-US" altLang="zh-TW" baseline="0" dirty="0" smtClean="0"/>
              <a:t>2.Cold pool strength and structure</a:t>
            </a:r>
          </a:p>
          <a:p>
            <a:r>
              <a:rPr lang="en-US" altLang="zh-TW" baseline="0" dirty="0" smtClean="0"/>
              <a:t>3.Overall reflectivity structure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72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Restrict</a:t>
            </a:r>
            <a:r>
              <a:rPr lang="en-US" altLang="zh-TW" baseline="0" dirty="0" smtClean="0"/>
              <a:t>ed regions below 4 km AGL and has W&lt;-0.5 m/s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43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Consist with water</a:t>
            </a:r>
            <a:r>
              <a:rPr lang="en-US" altLang="zh-TW" baseline="0" dirty="0" smtClean="0"/>
              <a:t> budget result the MY1 have large evaporation of rain </a:t>
            </a:r>
          </a:p>
          <a:p>
            <a:r>
              <a:rPr lang="en-US" altLang="zh-TW" baseline="0" dirty="0" smtClean="0"/>
              <a:t>Transition:</a:t>
            </a:r>
          </a:p>
          <a:p>
            <a:r>
              <a:rPr lang="en-US" altLang="zh-TW" baseline="0" dirty="0" smtClean="0"/>
              <a:t>Different from MY2 to MY3 to MY2DA why it have this difference in evaporation between the simulation </a:t>
            </a:r>
          </a:p>
          <a:p>
            <a:r>
              <a:rPr lang="en-US" altLang="zh-TW" baseline="0" dirty="0" smtClean="0"/>
              <a:t>We turn to an examination of the rain DSD parameters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77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the low-level</a:t>
            </a:r>
            <a:r>
              <a:rPr lang="en-US" altLang="zh-TW" baseline="0" dirty="0" smtClean="0"/>
              <a:t> downdrafts in the </a:t>
            </a:r>
            <a:r>
              <a:rPr lang="en-US" altLang="zh-TW" dirty="0" smtClean="0"/>
              <a:t>MM case </a:t>
            </a:r>
          </a:p>
          <a:p>
            <a:r>
              <a:rPr lang="en-US" altLang="zh-TW" dirty="0" smtClean="0"/>
              <a:t>1) Small mass</a:t>
            </a:r>
            <a:r>
              <a:rPr lang="en-US" altLang="zh-TW" baseline="0" dirty="0" smtClean="0"/>
              <a:t> content of rain drop</a:t>
            </a:r>
          </a:p>
          <a:p>
            <a:r>
              <a:rPr lang="en-US" altLang="zh-TW" baseline="0" dirty="0" smtClean="0"/>
              <a:t>2) Larger diameter of rain drops which limit the evaporation potential (due to the smaller surface area to volume ratio)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44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Ventilation coefficient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通風係數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S</a:t>
            </a:r>
            <a:r>
              <a:rPr lang="en-US" altLang="zh-TW" baseline="-25000" dirty="0" err="1" smtClean="0"/>
              <a:t>w</a:t>
            </a:r>
            <a:r>
              <a:rPr lang="en-US" altLang="zh-TW" baseline="0" dirty="0" smtClean="0"/>
              <a:t>=</a:t>
            </a:r>
            <a:r>
              <a:rPr lang="zh-TW" altLang="en-US" baseline="0" dirty="0" smtClean="0"/>
              <a:t>飽和比</a:t>
            </a:r>
            <a:endParaRPr lang="en-US" altLang="zh-TW" baseline="-25000" dirty="0" smtClean="0"/>
          </a:p>
          <a:p>
            <a:r>
              <a:rPr lang="en-US" altLang="zh-TW" baseline="0" dirty="0" err="1" smtClean="0"/>
              <a:t>Ab</a:t>
            </a:r>
            <a:r>
              <a:rPr lang="en-US" altLang="zh-TW" baseline="-25000" dirty="0" err="1" smtClean="0"/>
              <a:t>w</a:t>
            </a:r>
            <a:r>
              <a:rPr lang="en-US" altLang="zh-TW" baseline="0" dirty="0" smtClean="0"/>
              <a:t>=thermodynamic function </a:t>
            </a:r>
          </a:p>
          <a:p>
            <a:r>
              <a:rPr lang="zh-TW" altLang="en-US" baseline="0" dirty="0" smtClean="0"/>
              <a:t>雖然較大的粒徑會增加通風係數加強雨滴的蒸發</a:t>
            </a:r>
            <a:endParaRPr lang="en-US" altLang="zh-TW" baseline="0" dirty="0" smtClean="0"/>
          </a:p>
          <a:p>
            <a:r>
              <a:rPr lang="zh-TW" altLang="en-US" baseline="0" dirty="0" smtClean="0"/>
              <a:t>但是掉落的速度太快所以並不會有太大的影響</a:t>
            </a:r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76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SM strong</a:t>
            </a:r>
            <a:r>
              <a:rPr lang="en-US" altLang="zh-TW" baseline="0" dirty="0" smtClean="0"/>
              <a:t> cold poor compared with DM TM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70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7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 surface physical process ,  the role of </a:t>
            </a:r>
            <a:r>
              <a:rPr lang="en-US" altLang="zh-TW" baseline="0" dirty="0" smtClean="0"/>
              <a:t>surface flux is not taken in account .</a:t>
            </a:r>
          </a:p>
          <a:p>
            <a:r>
              <a:rPr lang="en-US" altLang="zh-TW" baseline="0" dirty="0" smtClean="0"/>
              <a:t>OBS : 0000UTC 4 May 1999   SIM: </a:t>
            </a:r>
          </a:p>
          <a:p>
            <a:r>
              <a:rPr lang="en-US" altLang="zh-TW" dirty="0" smtClean="0"/>
              <a:t>1 hour integration</a:t>
            </a:r>
            <a:r>
              <a:rPr lang="en-US" altLang="zh-TW" baseline="0" dirty="0" smtClean="0"/>
              <a:t> LINA-3km  </a:t>
            </a:r>
          </a:p>
          <a:p>
            <a:r>
              <a:rPr lang="zh-TW" altLang="en-US" baseline="0" dirty="0" smtClean="0"/>
              <a:t>作者過去使用</a:t>
            </a:r>
            <a:r>
              <a:rPr lang="en-US" altLang="zh-TW" baseline="0" dirty="0" smtClean="0"/>
              <a:t>3</a:t>
            </a:r>
            <a:r>
              <a:rPr lang="zh-TW" altLang="en-US" baseline="0" dirty="0" smtClean="0"/>
              <a:t>公里解析度的模擬在每個雲為物理參數設定下皆有冷池太強的現象</a:t>
            </a:r>
            <a:endParaRPr lang="en-US" altLang="zh-TW" baseline="0" dirty="0" smtClean="0"/>
          </a:p>
          <a:p>
            <a:r>
              <a:rPr lang="zh-TW" altLang="en-US" baseline="0" dirty="0" smtClean="0"/>
              <a:t>他認為亂流混和過程可以減緩下沉氣流的強度和雨的蒸發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而在粗網格卻很難模擬出來</a:t>
            </a:r>
            <a:endParaRPr lang="en-US" altLang="zh-TW" baseline="0" dirty="0" smtClean="0"/>
          </a:p>
          <a:p>
            <a:r>
              <a:rPr lang="zh-TW" altLang="en-US" baseline="0" dirty="0" smtClean="0"/>
              <a:t>故使用細網格</a:t>
            </a:r>
            <a:endParaRPr lang="en-US" altLang="zh-TW" baseline="0" dirty="0" smtClean="0"/>
          </a:p>
          <a:p>
            <a:r>
              <a:rPr lang="zh-TW" altLang="en-US" baseline="0" dirty="0" smtClean="0"/>
              <a:t>這是一個可能冷池太強的原因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1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 surface physical process ,  the role of </a:t>
            </a:r>
            <a:r>
              <a:rPr lang="en-US" altLang="zh-TW" baseline="0" dirty="0" smtClean="0"/>
              <a:t>surface flux is not taken in account .</a:t>
            </a:r>
          </a:p>
          <a:p>
            <a:r>
              <a:rPr lang="en-US" altLang="zh-TW" dirty="0" smtClean="0"/>
              <a:t>1 hour integration</a:t>
            </a:r>
            <a:r>
              <a:rPr lang="en-US" altLang="zh-TW" baseline="0" dirty="0" smtClean="0"/>
              <a:t> LINA-3km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1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1km 500-m 250-m grid</a:t>
            </a:r>
            <a:r>
              <a:rPr lang="en-US" altLang="zh-TW" baseline="0" dirty="0" smtClean="0"/>
              <a:t> size</a:t>
            </a:r>
            <a:r>
              <a:rPr lang="en-US" altLang="zh-TW" dirty="0" smtClean="0"/>
              <a:t>  ,</a:t>
            </a:r>
            <a:r>
              <a:rPr lang="en-US" altLang="zh-TW" baseline="0" dirty="0" smtClean="0"/>
              <a:t>  53 vertical levels (20m</a:t>
            </a:r>
            <a:r>
              <a:rPr lang="en-US" altLang="zh-TW" baseline="0" dirty="0" smtClean="0">
                <a:sym typeface="Wingdings" pitchFamily="2" charset="2"/>
              </a:rPr>
              <a:t> 800m</a:t>
            </a:r>
            <a:r>
              <a:rPr lang="en-US" altLang="zh-TW" baseline="0" dirty="0" smtClean="0"/>
              <a:t> ) , model top = 20km</a:t>
            </a:r>
            <a:endParaRPr lang="en-US" altLang="zh-TW" dirty="0" smtClean="0"/>
          </a:p>
          <a:p>
            <a:r>
              <a:rPr lang="en-US" altLang="zh-TW" dirty="0" smtClean="0"/>
              <a:t>Below 1 km have 6 levels   ,  below</a:t>
            </a:r>
            <a:r>
              <a:rPr lang="en-US" altLang="zh-TW" baseline="0" dirty="0" smtClean="0"/>
              <a:t> 2 km have 10 levels </a:t>
            </a:r>
          </a:p>
          <a:p>
            <a:r>
              <a:rPr lang="en-US" altLang="zh-TW" baseline="0" dirty="0" smtClean="0"/>
              <a:t>Initial is a thermal bubble of maximum potential temperature</a:t>
            </a:r>
            <a:endParaRPr lang="en-US" altLang="zh-TW" dirty="0" smtClean="0"/>
          </a:p>
          <a:p>
            <a:r>
              <a:rPr lang="en-US" altLang="zh-TW" dirty="0" smtClean="0"/>
              <a:t>LINA = </a:t>
            </a:r>
            <a:r>
              <a:rPr lang="en-US" altLang="zh-TW" dirty="0" err="1" smtClean="0"/>
              <a:t>purdo</a:t>
            </a:r>
            <a:r>
              <a:rPr lang="en-US" altLang="zh-TW" dirty="0" smtClean="0"/>
              <a:t> Lin et al.(1983)</a:t>
            </a:r>
          </a:p>
          <a:p>
            <a:r>
              <a:rPr lang="en-US" altLang="zh-TW" dirty="0" smtClean="0"/>
              <a:t>LINB = </a:t>
            </a:r>
            <a:r>
              <a:rPr lang="en-US" altLang="zh-TW" dirty="0" err="1" smtClean="0"/>
              <a:t>Gaddard</a:t>
            </a:r>
            <a:r>
              <a:rPr lang="en-US" altLang="zh-TW" dirty="0" smtClean="0"/>
              <a:t> (Tao</a:t>
            </a:r>
            <a:r>
              <a:rPr lang="en-US" altLang="zh-TW" baseline="0" dirty="0" smtClean="0"/>
              <a:t> and Simpson, 1993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MY1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single moment scheme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MY2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single moment scheme  with alpha is fixed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MY2DA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double moment scheme with alpha is diagnostic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MY3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triple moment scheme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7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1km 500-m 250-m grid</a:t>
            </a:r>
            <a:r>
              <a:rPr lang="en-US" altLang="zh-TW" baseline="0" dirty="0" smtClean="0"/>
              <a:t> size</a:t>
            </a:r>
            <a:r>
              <a:rPr lang="en-US" altLang="zh-TW" dirty="0" smtClean="0"/>
              <a:t>  ,</a:t>
            </a:r>
            <a:r>
              <a:rPr lang="en-US" altLang="zh-TW" baseline="0" dirty="0" smtClean="0"/>
              <a:t>  53 vertical levels (20m</a:t>
            </a:r>
            <a:r>
              <a:rPr lang="en-US" altLang="zh-TW" baseline="0" dirty="0" smtClean="0">
                <a:sym typeface="Wingdings" pitchFamily="2" charset="2"/>
              </a:rPr>
              <a:t> 800m</a:t>
            </a:r>
            <a:r>
              <a:rPr lang="en-US" altLang="zh-TW" baseline="0" dirty="0" smtClean="0"/>
              <a:t> ) , model top = 20km</a:t>
            </a:r>
            <a:endParaRPr lang="en-US" altLang="zh-TW" dirty="0" smtClean="0"/>
          </a:p>
          <a:p>
            <a:r>
              <a:rPr lang="en-US" altLang="zh-TW" dirty="0" smtClean="0"/>
              <a:t>Below 1 km have 6 levels   ,  below</a:t>
            </a:r>
            <a:r>
              <a:rPr lang="en-US" altLang="zh-TW" baseline="0" dirty="0" smtClean="0"/>
              <a:t> 2 km have 10 levels </a:t>
            </a:r>
          </a:p>
          <a:p>
            <a:r>
              <a:rPr lang="en-US" altLang="zh-TW" baseline="0" dirty="0" smtClean="0"/>
              <a:t>Initial is a thermal bubble of maximum potential temperature</a:t>
            </a:r>
            <a:endParaRPr lang="en-US" altLang="zh-TW" dirty="0" smtClean="0"/>
          </a:p>
          <a:p>
            <a:r>
              <a:rPr lang="en-US" altLang="zh-TW" dirty="0" smtClean="0"/>
              <a:t>LINA = </a:t>
            </a:r>
            <a:r>
              <a:rPr lang="en-US" altLang="zh-TW" dirty="0" err="1" smtClean="0"/>
              <a:t>purdo</a:t>
            </a:r>
            <a:r>
              <a:rPr lang="en-US" altLang="zh-TW" dirty="0" smtClean="0"/>
              <a:t> Lin et al.(1983)</a:t>
            </a:r>
          </a:p>
          <a:p>
            <a:r>
              <a:rPr lang="en-US" altLang="zh-TW" dirty="0" smtClean="0"/>
              <a:t>LINB = </a:t>
            </a:r>
            <a:r>
              <a:rPr lang="en-US" altLang="zh-TW" dirty="0" err="1" smtClean="0"/>
              <a:t>Gaddard</a:t>
            </a:r>
            <a:r>
              <a:rPr lang="en-US" altLang="zh-TW" dirty="0" smtClean="0"/>
              <a:t> (Tao</a:t>
            </a:r>
            <a:r>
              <a:rPr lang="en-US" altLang="zh-TW" baseline="0" dirty="0" smtClean="0"/>
              <a:t> and Simpson, 1993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MY1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single moment scheme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MY2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single moment scheme  with alpha is fixed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MY2DA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double moment scheme with alpha is diagnostic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MY3 = </a:t>
            </a:r>
            <a:r>
              <a:rPr lang="en-US" altLang="zh-TW" dirty="0" err="1" smtClean="0"/>
              <a:t>Milbrandt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Yau</a:t>
            </a:r>
            <a:r>
              <a:rPr lang="en-US" altLang="zh-TW" baseline="0" dirty="0" smtClean="0"/>
              <a:t> (2005) – triple moment scheme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7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 &lt; -1 Kelvin</a:t>
                </a:r>
                <a:r>
                  <a:rPr lang="en-US" altLang="zh-TW" baseline="0" dirty="0" smtClean="0"/>
                  <a:t> </a:t>
                </a:r>
                <a:endParaRPr lang="en-US" altLang="zh-TW" dirty="0" smtClean="0"/>
              </a:p>
              <a:p>
                <a:r>
                  <a:rPr lang="zh-TW" altLang="en-US" dirty="0" smtClean="0"/>
                  <a:t>假設空氣塊沿等商面移動  利用軌跡線分析</a:t>
                </a:r>
                <a:endParaRPr lang="en-US" altLang="zh-TW" dirty="0" smtClean="0"/>
              </a:p>
              <a:p>
                <a:r>
                  <a:rPr lang="en-US" altLang="zh-TW" dirty="0" smtClean="0"/>
                  <a:t>#SM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source</a:t>
                </a:r>
                <a:r>
                  <a:rPr lang="en-US" altLang="zh-TW" baseline="0" dirty="0" smtClean="0"/>
                  <a:t> height 2 to 3 km AGL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#MM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source</a:t>
                </a:r>
                <a:r>
                  <a:rPr lang="en-US" altLang="zh-TW" baseline="0" dirty="0" smtClean="0"/>
                  <a:t>  height 1 km AGL</a:t>
                </a:r>
                <a:endParaRPr lang="en-US" altLang="zh-TW" baseline="0" dirty="0"/>
              </a:p>
              <a:p>
                <a:r>
                  <a:rPr lang="en-US" altLang="zh-TW" baseline="0" dirty="0" smtClean="0"/>
                  <a:t># 500m-LINB is overall potentially colder than perturbations (approximately -2 to +2 K) to the MM runs.</a:t>
                </a:r>
              </a:p>
              <a:p>
                <a:r>
                  <a:rPr lang="en-US" altLang="zh-TW" baseline="0" dirty="0" smtClean="0"/>
                  <a:t># after 3600s overall weaken trend to the leveling off of the storm intensity after 1-hour of simulation </a:t>
                </a:r>
              </a:p>
              <a:p>
                <a:endParaRPr lang="en-US" altLang="zh-TW" baseline="0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i="0">
                    <a:latin typeface="Cambria Math"/>
                  </a:rPr>
                  <a:t>𝜃</a:t>
                </a:r>
                <a:r>
                  <a:rPr lang="zh-TW" altLang="zh-TW" i="0" smtClean="0">
                    <a:latin typeface="Cambria Math"/>
                  </a:rPr>
                  <a:t>_</a:t>
                </a:r>
                <a:r>
                  <a:rPr lang="en-US" altLang="zh-TW" i="0">
                    <a:latin typeface="Cambria Math"/>
                  </a:rPr>
                  <a:t>𝑒^′  </a:t>
                </a:r>
                <a:r>
                  <a:rPr lang="en-US" altLang="zh-TW" dirty="0" smtClean="0"/>
                  <a:t> &lt; 1k</a:t>
                </a:r>
              </a:p>
              <a:p>
                <a:r>
                  <a:rPr lang="zh-TW" altLang="en-US" dirty="0" smtClean="0"/>
                  <a:t>假設空氣塊沿等商面移動  利用軌跡線分析</a:t>
                </a:r>
                <a:endParaRPr lang="en-US" altLang="zh-TW" dirty="0" smtClean="0"/>
              </a:p>
              <a:p>
                <a:r>
                  <a:rPr lang="en-US" altLang="zh-TW" dirty="0" smtClean="0"/>
                  <a:t>SM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source</a:t>
                </a:r>
                <a:r>
                  <a:rPr lang="en-US" altLang="zh-TW" baseline="0" dirty="0" smtClean="0"/>
                  <a:t> height 2 to 3 km AGL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MM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source</a:t>
                </a:r>
                <a:r>
                  <a:rPr lang="en-US" altLang="zh-TW" baseline="0" dirty="0" smtClean="0"/>
                  <a:t>  height 1 km AGL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97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# Nor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16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# Nor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A805-6ADF-401B-8F9D-4606C98FDFA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16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8782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844824"/>
            <a:ext cx="6196405" cy="3878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BEAD13-0566-4C6C-97E7-55F17F24B09F}" type="datetimeFigureOut">
              <a:rPr lang="zh-TW" altLang="en-US" smtClean="0"/>
              <a:t>2010/10/6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5.png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1794935"/>
            <a:ext cx="5976663" cy="1828090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Comparison of Evaporation and Cold Pool Development between </a:t>
            </a:r>
            <a:r>
              <a:rPr lang="en-US" altLang="zh-TW" sz="2800" b="1" dirty="0" smtClean="0"/>
              <a:t>Single-Moment (SM) </a:t>
            </a:r>
            <a:r>
              <a:rPr lang="en-US" altLang="zh-TW" sz="2800" dirty="0" smtClean="0"/>
              <a:t>and </a:t>
            </a:r>
            <a:r>
              <a:rPr lang="en-US" altLang="zh-TW" sz="2800" b="1" dirty="0" smtClean="0"/>
              <a:t>Multi-moment (MM) </a:t>
            </a:r>
            <a:r>
              <a:rPr lang="en-US" altLang="zh-TW" sz="2800" dirty="0" smtClean="0"/>
              <a:t>Bulk Microphysics Schemes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In </a:t>
            </a:r>
            <a:r>
              <a:rPr lang="en-US" altLang="zh-TW" dirty="0"/>
              <a:t>Idealized Simulations of </a:t>
            </a:r>
            <a:r>
              <a:rPr lang="en-US" altLang="zh-TW" dirty="0" err="1" smtClean="0"/>
              <a:t>Tornadic</a:t>
            </a:r>
            <a:r>
              <a:rPr lang="en-US" altLang="zh-TW" dirty="0" smtClean="0"/>
              <a:t> </a:t>
            </a:r>
            <a:r>
              <a:rPr lang="en-US" altLang="zh-TW" dirty="0"/>
              <a:t>Thunderstorms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735796" y="508518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Lucida Handwriting" pitchFamily="66" charset="0"/>
              </a:rPr>
              <a:t>Deng-Shun  Dennis  Chen</a:t>
            </a:r>
            <a:endParaRPr lang="zh-TW" altLang="en-US" sz="1600" dirty="0">
              <a:latin typeface="Lucida Handwriting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96136" y="55892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latin typeface="Arial Black" pitchFamily="34" charset="0"/>
              </a:rPr>
              <a:t>5 Oct. 2010   S1-803</a:t>
            </a:r>
            <a:endParaRPr lang="zh-TW" altLang="en-US" sz="1400" dirty="0">
              <a:latin typeface="Arial Black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0808" y="579771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Dawson, D. T. II, M.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Xue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J. A.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Milbrandt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M.-K.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Yau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2010: Comparison of evaporation and cool pool development between single-moment and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miltimoment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bulk microphysics in idealized simulations of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tornadic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thunderstorms. </a:t>
            </a:r>
            <a:r>
              <a:rPr lang="en-US" altLang="zh-TW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Mon. </a:t>
            </a:r>
            <a:r>
              <a:rPr lang="en-US" altLang="zh-TW" sz="1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Wea</a:t>
            </a:r>
            <a:r>
              <a:rPr lang="en-US" altLang="zh-TW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Rev.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138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1152–1171</a:t>
            </a:r>
            <a:r>
              <a:rPr lang="en-US" altLang="zh-TW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3525" indent="-263525"/>
            <a:r>
              <a:rPr lang="en-US" altLang="zh-TW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Milbrandt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J. A., 2005:A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multimoment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Bulk Microphysics Parameterization, Part I :  Analysis of the Role of the Spectral Shape Parameter, </a:t>
            </a:r>
            <a:r>
              <a:rPr lang="en-US" altLang="zh-TW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altLang="zh-TW" sz="1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Atmo</a:t>
            </a:r>
            <a:r>
              <a:rPr lang="en-US" altLang="zh-TW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Sci.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3051-3064 </a:t>
            </a:r>
            <a:endParaRPr lang="zh-TW" altLang="zh-TW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63525"/>
            <a:r>
              <a:rPr lang="en-US" altLang="zh-TW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zh-TW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Sounding used for idealized </a:t>
            </a:r>
            <a:r>
              <a:rPr lang="en-US" altLang="zh-TW" dirty="0" smtClean="0"/>
              <a:t>experiments</a:t>
            </a:r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72" y="2223735"/>
            <a:ext cx="3433763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35" y="2132856"/>
            <a:ext cx="343376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26497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OBS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3826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SIM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211960" y="3140968"/>
            <a:ext cx="441475" cy="2582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672729" y="2001961"/>
            <a:ext cx="441475" cy="38033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508104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CAPE:4985 J/kg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34409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CAPE:2629 J/kg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89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96336" y="2034560"/>
            <a:ext cx="1224136" cy="646331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Sounding used for idealized </a:t>
            </a:r>
            <a:r>
              <a:rPr lang="en-US" altLang="zh-TW" dirty="0" smtClean="0"/>
              <a:t>experiments</a:t>
            </a:r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6831"/>
            <a:ext cx="5440680" cy="424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 flipH="1">
            <a:off x="7668344" y="220486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7668344" y="2523540"/>
            <a:ext cx="5760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296160" y="203456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SIM</a:t>
            </a:r>
          </a:p>
          <a:p>
            <a:r>
              <a:rPr lang="en-US" altLang="zh-TW" dirty="0" smtClean="0"/>
              <a:t>OBS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987824" y="4221088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095836" y="5157192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508104" y="5661248"/>
            <a:ext cx="720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6588224" y="5661248"/>
            <a:ext cx="720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 smtClean="0"/>
              <a:t>Idealized experiments </a:t>
            </a:r>
            <a:endParaRPr lang="en-US" altLang="zh-TW" dirty="0"/>
          </a:p>
        </p:txBody>
      </p:sp>
      <p:sp>
        <p:nvSpPr>
          <p:cNvPr id="3" name="橢圓 2"/>
          <p:cNvSpPr/>
          <p:nvPr/>
        </p:nvSpPr>
        <p:spPr>
          <a:xfrm>
            <a:off x="1835696" y="4545124"/>
            <a:ext cx="54006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907704" y="5913276"/>
            <a:ext cx="5328592" cy="108012"/>
            <a:chOff x="2771800" y="5589240"/>
            <a:chExt cx="3672408" cy="144016"/>
          </a:xfrm>
        </p:grpSpPr>
        <p:cxnSp>
          <p:nvCxnSpPr>
            <p:cNvPr id="6" name="直線接點 5"/>
            <p:cNvCxnSpPr/>
            <p:nvPr/>
          </p:nvCxnSpPr>
          <p:spPr>
            <a:xfrm>
              <a:off x="2771800" y="5589240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284380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299620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20384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3419872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356388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370790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386030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406794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28396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42798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464400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479640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500404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5220072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36408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50810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66050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586814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6084168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6228184" y="5589240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接點 29"/>
          <p:cNvCxnSpPr>
            <a:endCxn id="3" idx="6"/>
          </p:cNvCxnSpPr>
          <p:nvPr/>
        </p:nvCxnSpPr>
        <p:spPr>
          <a:xfrm>
            <a:off x="4535996" y="4977172"/>
            <a:ext cx="270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直線接點 3071"/>
          <p:cNvCxnSpPr>
            <a:endCxn id="3" idx="0"/>
          </p:cNvCxnSpPr>
          <p:nvPr/>
        </p:nvCxnSpPr>
        <p:spPr>
          <a:xfrm flipV="1">
            <a:off x="4535996" y="454512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文字方塊 3076"/>
          <p:cNvSpPr txBox="1"/>
          <p:nvPr/>
        </p:nvSpPr>
        <p:spPr>
          <a:xfrm>
            <a:off x="5292080" y="49051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10km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499992" y="45451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1.5km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99992" y="54719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1.5km</a:t>
            </a:r>
            <a:endParaRPr lang="zh-TW" altLang="en-US" dirty="0"/>
          </a:p>
        </p:txBody>
      </p:sp>
      <p:cxnSp>
        <p:nvCxnSpPr>
          <p:cNvPr id="3089" name="直線單箭頭接點 3088"/>
          <p:cNvCxnSpPr>
            <a:stCxn id="3" idx="4"/>
          </p:cNvCxnSpPr>
          <p:nvPr/>
        </p:nvCxnSpPr>
        <p:spPr>
          <a:xfrm>
            <a:off x="4535996" y="540922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矩形 3089"/>
          <p:cNvSpPr/>
          <p:nvPr/>
        </p:nvSpPr>
        <p:spPr>
          <a:xfrm>
            <a:off x="2483768" y="2132856"/>
            <a:ext cx="397032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91" name="橢圓 3090"/>
          <p:cNvSpPr/>
          <p:nvPr/>
        </p:nvSpPr>
        <p:spPr>
          <a:xfrm>
            <a:off x="3075906" y="2924944"/>
            <a:ext cx="84802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93" name="直線單箭頭接點 3092"/>
          <p:cNvCxnSpPr/>
          <p:nvPr/>
        </p:nvCxnSpPr>
        <p:spPr>
          <a:xfrm>
            <a:off x="3788384" y="3429000"/>
            <a:ext cx="313446" cy="1476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文字方塊 3093"/>
          <p:cNvSpPr txBox="1"/>
          <p:nvPr/>
        </p:nvSpPr>
        <p:spPr>
          <a:xfrm>
            <a:off x="3905737" y="28122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Integrate 2 hours</a:t>
            </a:r>
            <a:endParaRPr lang="zh-TW" altLang="en-US" dirty="0"/>
          </a:p>
        </p:txBody>
      </p:sp>
      <p:cxnSp>
        <p:nvCxnSpPr>
          <p:cNvPr id="3096" name="直線單箭頭接點 3095"/>
          <p:cNvCxnSpPr/>
          <p:nvPr/>
        </p:nvCxnSpPr>
        <p:spPr>
          <a:xfrm>
            <a:off x="6400438" y="5089830"/>
            <a:ext cx="626893" cy="3193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文字方塊 3096"/>
          <p:cNvSpPr txBox="1"/>
          <p:nvPr/>
        </p:nvSpPr>
        <p:spPr>
          <a:xfrm>
            <a:off x="6660232" y="49771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4k (8k or 2k ??)</a:t>
            </a:r>
            <a:endParaRPr lang="zh-TW" altLang="en-US" dirty="0"/>
          </a:p>
        </p:txBody>
      </p:sp>
      <p:sp>
        <p:nvSpPr>
          <p:cNvPr id="3098" name="文字方塊 3097"/>
          <p:cNvSpPr txBox="1"/>
          <p:nvPr/>
        </p:nvSpPr>
        <p:spPr>
          <a:xfrm>
            <a:off x="1659349" y="2749570"/>
            <a:ext cx="107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128km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4068486" y="3784394"/>
            <a:ext cx="107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175km</a:t>
            </a:r>
            <a:endParaRPr lang="zh-TW" altLang="en-US" dirty="0"/>
          </a:p>
        </p:txBody>
      </p:sp>
      <p:cxnSp>
        <p:nvCxnSpPr>
          <p:cNvPr id="3101" name="直線單箭頭接點 3100"/>
          <p:cNvCxnSpPr/>
          <p:nvPr/>
        </p:nvCxnSpPr>
        <p:spPr>
          <a:xfrm flipH="1">
            <a:off x="2483769" y="3320988"/>
            <a:ext cx="101614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499917" y="3320988"/>
            <a:ext cx="0" cy="5400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/>
          <p:cNvSpPr txBox="1"/>
          <p:nvPr/>
        </p:nvSpPr>
        <p:spPr>
          <a:xfrm>
            <a:off x="3131840" y="34917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</a:rPr>
              <a:t>5km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2483768" y="313989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35km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939269" y="386637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939269" y="3186946"/>
            <a:ext cx="0" cy="679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807745" y="2843644"/>
            <a:ext cx="4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1648852" y="3676382"/>
            <a:ext cx="4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>
            <a:off x="976465" y="591327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976465" y="5233846"/>
            <a:ext cx="0" cy="679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844941" y="4890544"/>
            <a:ext cx="4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1686048" y="5723282"/>
            <a:ext cx="4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74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 smtClean="0"/>
              <a:t>Idealized experiments </a:t>
            </a:r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53" y="1967487"/>
            <a:ext cx="5148263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34054"/>
            <a:ext cx="3793522" cy="12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Supercell</a:t>
            </a:r>
            <a:r>
              <a:rPr lang="en-US" altLang="zh-TW" dirty="0" smtClean="0"/>
              <a:t> conceptual model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4539"/>
            <a:ext cx="4896544" cy="381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443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372200" y="47971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Lemon and </a:t>
            </a:r>
            <a:r>
              <a:rPr lang="en-US" altLang="zh-TW" sz="1400" dirty="0" err="1" smtClean="0"/>
              <a:t>Doswell</a:t>
            </a:r>
            <a:r>
              <a:rPr lang="en-US" altLang="zh-TW" sz="1400" dirty="0" smtClean="0"/>
              <a:t> (1979)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34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Cold pool and reflectivity </a:t>
            </a:r>
            <a:r>
              <a:rPr lang="en-US" altLang="zh-TW" dirty="0" smtClean="0"/>
              <a:t>structure </a:t>
            </a:r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910138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04248" y="2452246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Cold pool area</a:t>
                </a:r>
              </a:p>
              <a:p>
                <a:r>
                  <a:rPr lang="en-US" altLang="zh-TW" dirty="0" smtClean="0"/>
                  <a:t>(km</a:t>
                </a:r>
                <a:r>
                  <a:rPr lang="en-US" altLang="zh-TW" baseline="30000" dirty="0" smtClean="0"/>
                  <a:t>2</a:t>
                </a:r>
                <a:r>
                  <a:rPr lang="en-US" altLang="zh-TW" dirty="0" smtClean="0"/>
                  <a:t>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 &lt; </a:t>
                </a:r>
                <a:r>
                  <a:rPr lang="en-US" altLang="zh-TW" dirty="0" smtClean="0"/>
                  <a:t>-1k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52246"/>
                <a:ext cx="165618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941" t="-4717" r="-2574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17842" y="3501008"/>
                <a:ext cx="1656184" cy="41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(k)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42" y="3501008"/>
                <a:ext cx="1656184" cy="412549"/>
              </a:xfrm>
              <a:prstGeom prst="rect">
                <a:avLst/>
              </a:prstGeom>
              <a:blipFill rotWithShape="1">
                <a:blip r:embed="rId5"/>
                <a:stretch>
                  <a:fillRect l="-2941" t="-735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817842" y="4725144"/>
                <a:ext cx="1656184" cy="41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(k)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42" y="4725144"/>
                <a:ext cx="1656184" cy="412549"/>
              </a:xfrm>
              <a:prstGeom prst="rect">
                <a:avLst/>
              </a:prstGeom>
              <a:blipFill rotWithShape="1">
                <a:blip r:embed="rId6"/>
                <a:stretch>
                  <a:fillRect l="-2941" t="-735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>
            <a:off x="3275856" y="5373216"/>
            <a:ext cx="432048" cy="216024"/>
          </a:xfrm>
          <a:prstGeom prst="ellipse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640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Cold pool and reflectivity </a:t>
            </a:r>
            <a:r>
              <a:rPr lang="en-US" altLang="zh-TW" dirty="0" smtClean="0"/>
              <a:t>structure(Simulation at 1 hour) </a:t>
            </a:r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8366"/>
            <a:ext cx="63674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75656" y="6237312"/>
                <a:ext cx="3276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solidFill>
                      <a:schemeClr val="bg1"/>
                    </a:solidFill>
                  </a:rPr>
                  <a:t>Contour : radar reflectivity</a:t>
                </a:r>
              </a:p>
              <a:p>
                <a:r>
                  <a:rPr lang="en-US" altLang="zh-TW" sz="1400" dirty="0" smtClean="0">
                    <a:solidFill>
                      <a:schemeClr val="bg1"/>
                    </a:solidFill>
                  </a:rPr>
                  <a:t> shading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altLang="zh-TW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1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zh-TW" alt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237312"/>
                <a:ext cx="327687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72" t="-2326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752528" y="3419475"/>
            <a:ext cx="2627784" cy="12053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29668" y="4758178"/>
            <a:ext cx="2627784" cy="12053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53471" y="4759059"/>
            <a:ext cx="2627784" cy="12053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38" y="3429000"/>
            <a:ext cx="3793522" cy="12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37 L -0.51458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01 -0.0037 L -0.00503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Cold pool and reflectivity </a:t>
            </a:r>
            <a:r>
              <a:rPr lang="en-US" altLang="zh-TW" dirty="0" smtClean="0"/>
              <a:t>structure(OBS.  </a:t>
            </a:r>
            <a:r>
              <a:rPr lang="en-US" altLang="zh-TW" dirty="0"/>
              <a:t>a</a:t>
            </a:r>
            <a:r>
              <a:rPr lang="en-US" altLang="zh-TW" dirty="0" smtClean="0"/>
              <a:t>t 00Z-04Z 4 May 1999) </a:t>
            </a:r>
            <a:endParaRPr lang="en-US" altLang="zh-TW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1475656" y="1944372"/>
            <a:ext cx="6206257" cy="4289741"/>
            <a:chOff x="1102" y="1344"/>
            <a:chExt cx="3737" cy="2583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02" y="1344"/>
              <a:ext cx="3737" cy="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" y="1344"/>
              <a:ext cx="3739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直線接點 8"/>
          <p:cNvCxnSpPr/>
          <p:nvPr/>
        </p:nvCxnSpPr>
        <p:spPr>
          <a:xfrm>
            <a:off x="4706491" y="2386980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716016" y="2833886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720255" y="2406030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748830" y="2987427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/>
          <p:cNvSpPr/>
          <p:nvPr/>
        </p:nvSpPr>
        <p:spPr>
          <a:xfrm flipH="1">
            <a:off x="7517544" y="2386980"/>
            <a:ext cx="150800" cy="44690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左大括弧 19"/>
          <p:cNvSpPr/>
          <p:nvPr/>
        </p:nvSpPr>
        <p:spPr>
          <a:xfrm>
            <a:off x="1403648" y="2406029"/>
            <a:ext cx="144016" cy="581397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524328" y="2458988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∆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5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458988"/>
                <a:ext cx="108012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39552" y="2545159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∆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≈2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45159"/>
                <a:ext cx="108012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843808" y="4840585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807704" y="5248250"/>
            <a:ext cx="1224136" cy="576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758719" y="4509120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652120" y="4848175"/>
            <a:ext cx="1224136" cy="576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968144" y="5445224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932040" y="5852889"/>
            <a:ext cx="1224136" cy="5760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283968" y="5248250"/>
            <a:ext cx="1512168" cy="41299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3275856" y="5680298"/>
            <a:ext cx="1512168" cy="412998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6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Budget </a:t>
            </a:r>
            <a:r>
              <a:rPr lang="en-US" altLang="zh-TW" dirty="0" smtClean="0"/>
              <a:t>analysis</a:t>
            </a:r>
            <a:endParaRPr lang="en-US" altLang="zh-TW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0956"/>
            <a:ext cx="67675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1656184" cy="9706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79512" y="2000956"/>
            <a:ext cx="1080120" cy="369332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3600s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67744" y="5690744"/>
                <a:ext cx="6147389" cy="9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𝑚𝑝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, </m:t>
                      </m:r>
                      <m:r>
                        <a:rPr lang="en-US" altLang="zh-TW" b="0" i="1" smtClean="0">
                          <a:latin typeface="Cambria Math"/>
                        </a:rPr>
                        <m:t>𝑤h𝑒𝑟𝑒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zh-TW" altLang="en-US" b="0" i="1" smtClean="0">
                          <a:latin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𝑎𝑖𝑟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𝑑𝑒𝑛𝑠𝑖𝑡𝑦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where</m:t>
                      </m:r>
                      <m: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𝑙𝑎𝑡𝑒𝑛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h𝑒𝑎𝑡</m:t>
                      </m:r>
                    </m:oMath>
                  </m:oMathPara>
                </a14:m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690744"/>
                <a:ext cx="6147389" cy="953915"/>
              </a:xfrm>
              <a:prstGeom prst="rect">
                <a:avLst/>
              </a:prstGeom>
              <a:blipFill rotWithShape="1">
                <a:blip r:embed="rId6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3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Budget </a:t>
            </a:r>
            <a:r>
              <a:rPr lang="en-US" altLang="zh-TW" dirty="0" smtClean="0"/>
              <a:t>analysis</a:t>
            </a:r>
            <a:endParaRPr lang="en-US" altLang="zh-TW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32" y="2026121"/>
            <a:ext cx="688086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1656184" cy="9706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79512" y="2000956"/>
            <a:ext cx="1080120" cy="369332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5400s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67744" y="5690744"/>
                <a:ext cx="6147389" cy="9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𝑚𝑝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, </m:t>
                      </m:r>
                      <m:r>
                        <a:rPr lang="en-US" altLang="zh-TW" b="0" i="1" smtClean="0">
                          <a:latin typeface="Cambria Math"/>
                        </a:rPr>
                        <m:t>𝑤h𝑒𝑟𝑒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zh-TW" altLang="en-US" b="0" i="1" smtClean="0">
                          <a:latin typeface="Cambria Math"/>
                        </a:rPr>
                        <m:t>𝜌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𝑎𝑖𝑟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𝑑𝑒𝑛𝑠𝑖𝑡𝑦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where</m:t>
                      </m:r>
                      <m:r>
                        <a:rPr lang="en-US" altLang="zh-TW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𝑙𝑎𝑡𝑒𝑛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h𝑒𝑎𝑡</m:t>
                      </m:r>
                    </m:oMath>
                  </m:oMathPara>
                </a14:m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690744"/>
                <a:ext cx="6147389" cy="953915"/>
              </a:xfrm>
              <a:prstGeom prst="rect">
                <a:avLst/>
              </a:prstGeom>
              <a:blipFill rotWithShape="1">
                <a:blip r:embed="rId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4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2600" dirty="0"/>
              <a:t>Introduction</a:t>
            </a:r>
            <a:r>
              <a:rPr lang="en-US" altLang="zh-TW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DSD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Moments</a:t>
            </a:r>
          </a:p>
          <a:p>
            <a:r>
              <a:rPr lang="en-US" altLang="zh-TW" sz="2600" dirty="0"/>
              <a:t>Overview cases</a:t>
            </a:r>
          </a:p>
          <a:p>
            <a:r>
              <a:rPr lang="en-US" altLang="zh-TW" dirty="0"/>
              <a:t>Experiment design</a:t>
            </a:r>
          </a:p>
          <a:p>
            <a:pPr lvl="1"/>
            <a:r>
              <a:rPr lang="en-US" altLang="zh-TW" dirty="0"/>
              <a:t>Sounding used for idealized experiments</a:t>
            </a:r>
          </a:p>
          <a:p>
            <a:pPr lvl="1"/>
            <a:r>
              <a:rPr lang="en-US" altLang="zh-TW" dirty="0"/>
              <a:t>Idealized experiments</a:t>
            </a:r>
          </a:p>
          <a:p>
            <a:r>
              <a:rPr lang="en-US" altLang="zh-TW" sz="2600" dirty="0"/>
              <a:t>Result and discussion</a:t>
            </a:r>
          </a:p>
          <a:p>
            <a:pPr lvl="1"/>
            <a:r>
              <a:rPr lang="en-US" altLang="zh-TW" dirty="0"/>
              <a:t>Cold pool and reflectivity structure</a:t>
            </a:r>
          </a:p>
          <a:p>
            <a:pPr lvl="1"/>
            <a:r>
              <a:rPr lang="en-US" altLang="zh-TW" dirty="0"/>
              <a:t>Budget analysis</a:t>
            </a:r>
          </a:p>
          <a:p>
            <a:pPr lvl="1"/>
            <a:r>
              <a:rPr lang="en-US" altLang="zh-TW" dirty="0"/>
              <a:t>Spatiotemporal structure of rain evaporation and effects of DSD </a:t>
            </a:r>
            <a:r>
              <a:rPr lang="en-US" altLang="zh-TW" dirty="0" smtClean="0"/>
              <a:t>variation</a:t>
            </a:r>
          </a:p>
          <a:p>
            <a:pPr lvl="1"/>
            <a:r>
              <a:rPr lang="en-US" altLang="zh-TW" dirty="0" smtClean="0"/>
              <a:t>Cold bias in SM evaporation as revealed through comparison with MM </a:t>
            </a:r>
            <a:endParaRPr lang="en-US" altLang="zh-TW" dirty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1D column model tests</a:t>
            </a:r>
          </a:p>
          <a:p>
            <a:r>
              <a:rPr lang="en-US" altLang="zh-TW" sz="2600" dirty="0" smtClean="0"/>
              <a:t>Conclusions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541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Budget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general, </a:t>
            </a:r>
            <a:r>
              <a:rPr lang="en-US" altLang="zh-TW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evaporation of cloud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evaporation of rain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TW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melting of hail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are the three most important processes contributing to cooling in the low level(blow 4 km) downdraft(W &lt; -0.5 m/s).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Consistent with a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pervios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numerical modeling study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Straka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Andersoon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(1993)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Spatiotemporal structure of rain evaporation and effects of DSD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76226"/>
            <a:ext cx="5153025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979712" y="585871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Low-level (&lt; 4km AGL) evaporation rate for each runs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4355976" y="2564904"/>
            <a:ext cx="151216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860032" y="2348880"/>
            <a:ext cx="1008112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Spatiotemporal structure of rain evaporation and effects of DSD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6831"/>
            <a:ext cx="4966335" cy="404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43608" y="270892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 smtClean="0"/>
                  <a:t>(gkg</a:t>
                </a:r>
                <a:r>
                  <a:rPr lang="en-US" altLang="zh-TW" baseline="30000" dirty="0" smtClean="0"/>
                  <a:t>-1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08920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084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5656" y="46531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653136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39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8304" y="274408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n-US" altLang="zh-TW" dirty="0" smtClean="0"/>
                  <a:t>(m</a:t>
                </a:r>
                <a:r>
                  <a:rPr lang="en-US" altLang="zh-TW" baseline="30000" dirty="0" smtClean="0"/>
                  <a:t>-3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44088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308304" y="465313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653136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699792" y="3501008"/>
            <a:ext cx="21602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364088" y="3072770"/>
            <a:ext cx="144016" cy="3562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995936" y="486916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3216114" y="5949280"/>
            <a:ext cx="3071812" cy="661988"/>
            <a:chOff x="1973" y="3826"/>
            <a:chExt cx="1935" cy="41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73" y="3826"/>
              <a:ext cx="1935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3826"/>
              <a:ext cx="193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Spatiotemporal structure of rain evaporation and effects of DSD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78" y="2003525"/>
            <a:ext cx="5013484" cy="40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4644008" y="6074034"/>
            <a:ext cx="288032" cy="307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4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5568"/>
            <a:ext cx="488775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683729" y="2492896"/>
            <a:ext cx="133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028" y="3390900"/>
            <a:ext cx="2031651" cy="1118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cc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75856" y="4725144"/>
            <a:ext cx="2031651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15616" y="4725144"/>
            <a:ext cx="2031651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43608" y="162749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Spatiotemporal structure of rain evaporation and effects of DSD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variation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24128" y="267756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Shading : </a:t>
            </a:r>
            <a:r>
              <a:rPr lang="en-US" altLang="zh-TW" dirty="0" err="1" smtClean="0"/>
              <a:t>q</a:t>
            </a:r>
            <a:r>
              <a:rPr lang="en-US" altLang="zh-TW" baseline="-25000" dirty="0" err="1" smtClean="0"/>
              <a:t>r</a:t>
            </a:r>
            <a:endParaRPr lang="en-US" altLang="zh-TW" baseline="-25000" dirty="0" smtClean="0"/>
          </a:p>
          <a:p>
            <a:r>
              <a:rPr lang="en-US" altLang="zh-TW" dirty="0" smtClean="0"/>
              <a:t>Solid line: evaporation rate</a:t>
            </a:r>
          </a:p>
          <a:p>
            <a:r>
              <a:rPr lang="en-US" altLang="zh-TW" dirty="0" smtClean="0"/>
              <a:t>Dash line: downdraft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37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4433888" cy="60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404568" y="2492896"/>
            <a:ext cx="1887512" cy="1872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09504" y="4437112"/>
            <a:ext cx="1887512" cy="1872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03648" y="4437112"/>
            <a:ext cx="1887512" cy="1872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353260" y="3573016"/>
            <a:ext cx="158689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084168" y="4185084"/>
            <a:ext cx="22322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FD do not reach to the surface 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499992" y="4508250"/>
            <a:ext cx="1440160" cy="10089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491420" y="4437112"/>
            <a:ext cx="3448732" cy="10089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724128" y="234888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Shading : </a:t>
            </a:r>
            <a:r>
              <a:rPr lang="en-US" altLang="zh-TW" dirty="0" err="1" smtClean="0"/>
              <a:t>q</a:t>
            </a:r>
            <a:r>
              <a:rPr lang="en-US" altLang="zh-TW" baseline="-25000" dirty="0" err="1" smtClean="0"/>
              <a:t>r</a:t>
            </a:r>
            <a:endParaRPr lang="en-US" altLang="zh-TW" baseline="-25000" dirty="0" smtClean="0"/>
          </a:p>
          <a:p>
            <a:r>
              <a:rPr lang="en-US" altLang="zh-TW" dirty="0" smtClean="0"/>
              <a:t>Solid line: evaporation rate</a:t>
            </a:r>
          </a:p>
          <a:p>
            <a:r>
              <a:rPr lang="en-US" altLang="zh-TW" dirty="0" smtClean="0"/>
              <a:t>Dash line: downdraft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6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Rain Evaporation and effect of DSD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Small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mass content of rain drop</a:t>
                </a: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Larger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diameter of rain drops which limit the evaporation potential (due to the smaller surface area to volume ratio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A fixed global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may lead to large errors, whereas, MM scheme allows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to vary independently and presumable consistently with the dynamical and microphysical processes. 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786" r="-4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5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Two unphysical behavior in N</a:t>
                </a:r>
                <a:r>
                  <a:rPr lang="en-US" altLang="zh-TW" sz="2000" baseline="-250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fixed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SM scheme</a:t>
                </a:r>
                <a:endParaRPr lang="en-US" altLang="zh-TW" sz="2000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In SM scheme, a single (mass weighted) fall speed is used, this leads to the smallest particles falling too quickly, and the largest particles too slowly.</a:t>
                </a: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Evaporation of raindrops yields an increase in slope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for an exponential distribution, while reducing q and holding N</a:t>
                </a:r>
                <a:r>
                  <a:rPr lang="en-US" altLang="zh-TW" sz="2000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constant, is physically equivalent to reducing the concentration of the largest drops faster than smallest one.  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43608" y="162749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Cold bias in SM evaporation as revealed through comparison with MM </a:t>
            </a:r>
          </a:p>
        </p:txBody>
      </p:sp>
    </p:spTree>
    <p:extLst>
      <p:ext uri="{BB962C8B-B14F-4D97-AF65-F5344CB8AC3E}">
        <p14:creationId xmlns:p14="http://schemas.microsoft.com/office/powerpoint/2010/main" val="24351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 and discussion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162749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altLang="zh-TW" dirty="0"/>
              <a:t>1D column model tests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6831"/>
            <a:ext cx="4200525" cy="412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652120" y="199683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Only the process of rain </a:t>
            </a:r>
            <a:r>
              <a:rPr lang="en-US" altLang="zh-TW" dirty="0" smtClean="0">
                <a:solidFill>
                  <a:schemeClr val="tx2"/>
                </a:solidFill>
              </a:rPr>
              <a:t>evaporation </a:t>
            </a:r>
            <a:r>
              <a:rPr lang="en-US" altLang="zh-TW" dirty="0" smtClean="0"/>
              <a:t>and </a:t>
            </a:r>
          </a:p>
          <a:p>
            <a:r>
              <a:rPr lang="en-US" altLang="zh-TW" dirty="0" smtClean="0">
                <a:solidFill>
                  <a:schemeClr val="tx2"/>
                </a:solidFill>
              </a:rPr>
              <a:t>sedimentation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3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goal of this study was to test the im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act of a new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multimoment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(MM)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microphysics scheme on the evolution of the storm, and particular on the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rain DSD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its impact on the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downdraft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cold pool properties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MM scheme performed better than the SM</a:t>
            </a:r>
            <a:r>
              <a:rPr lang="zh-TW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counterparts employing typical value of intercept parameters, (N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0r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=8.0 X 10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Evaporation process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size sorting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significantly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affect the DSD in the low level downdrafts and cold bias.</a:t>
            </a:r>
          </a:p>
        </p:txBody>
      </p:sp>
    </p:spTree>
    <p:extLst>
      <p:ext uri="{BB962C8B-B14F-4D97-AF65-F5344CB8AC3E}">
        <p14:creationId xmlns:p14="http://schemas.microsoft.com/office/powerpoint/2010/main" val="1079004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811411" y="1628800"/>
            <a:ext cx="3184525" cy="2867025"/>
            <a:chOff x="1827" y="1169"/>
            <a:chExt cx="2006" cy="1806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auto">
            <a:xfrm>
              <a:off x="2328" y="2828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48" name="Oval 4"/>
            <p:cNvSpPr>
              <a:spLocks noChangeArrowheads="1"/>
            </p:cNvSpPr>
            <p:nvPr/>
          </p:nvSpPr>
          <p:spPr bwMode="auto">
            <a:xfrm>
              <a:off x="3724" y="2120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auto">
            <a:xfrm>
              <a:off x="3707" y="1489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auto">
            <a:xfrm>
              <a:off x="3390" y="1481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2809" y="1489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2" name="Oval 8"/>
            <p:cNvSpPr>
              <a:spLocks noChangeArrowheads="1"/>
            </p:cNvSpPr>
            <p:nvPr/>
          </p:nvSpPr>
          <p:spPr bwMode="auto">
            <a:xfrm>
              <a:off x="2284" y="1482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3" name="Oval 9"/>
            <p:cNvSpPr>
              <a:spLocks noChangeArrowheads="1"/>
            </p:cNvSpPr>
            <p:nvPr/>
          </p:nvSpPr>
          <p:spPr bwMode="auto">
            <a:xfrm>
              <a:off x="3097" y="1275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charset="-122"/>
              </a:endParaRPr>
            </a:p>
          </p:txBody>
        </p: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2203" y="2366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charset="-122"/>
              </a:endParaRPr>
            </a:p>
          </p:txBody>
        </p:sp>
        <p:sp>
          <p:nvSpPr>
            <p:cNvPr id="57355" name="Oval 11"/>
            <p:cNvSpPr>
              <a:spLocks noChangeArrowheads="1"/>
            </p:cNvSpPr>
            <p:nvPr/>
          </p:nvSpPr>
          <p:spPr bwMode="auto">
            <a:xfrm>
              <a:off x="3367" y="2320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6" name="Oval 12"/>
            <p:cNvSpPr>
              <a:spLocks noChangeArrowheads="1"/>
            </p:cNvSpPr>
            <p:nvPr/>
          </p:nvSpPr>
          <p:spPr bwMode="auto">
            <a:xfrm>
              <a:off x="3222" y="1778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7" name="Oval 13"/>
            <p:cNvSpPr>
              <a:spLocks noChangeArrowheads="1"/>
            </p:cNvSpPr>
            <p:nvPr/>
          </p:nvSpPr>
          <p:spPr bwMode="auto">
            <a:xfrm>
              <a:off x="2043" y="2055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8" name="Oval 14"/>
            <p:cNvSpPr>
              <a:spLocks noChangeArrowheads="1"/>
            </p:cNvSpPr>
            <p:nvPr/>
          </p:nvSpPr>
          <p:spPr bwMode="auto">
            <a:xfrm>
              <a:off x="2692" y="2502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9" name="Oval 15"/>
            <p:cNvSpPr>
              <a:spLocks noChangeArrowheads="1"/>
            </p:cNvSpPr>
            <p:nvPr/>
          </p:nvSpPr>
          <p:spPr bwMode="auto">
            <a:xfrm>
              <a:off x="2246" y="2731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0" name="Oval 16"/>
            <p:cNvSpPr>
              <a:spLocks noChangeArrowheads="1"/>
            </p:cNvSpPr>
            <p:nvPr/>
          </p:nvSpPr>
          <p:spPr bwMode="auto">
            <a:xfrm>
              <a:off x="2523" y="2334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1" name="Oval 17"/>
            <p:cNvSpPr>
              <a:spLocks noChangeArrowheads="1"/>
            </p:cNvSpPr>
            <p:nvPr/>
          </p:nvSpPr>
          <p:spPr bwMode="auto">
            <a:xfrm>
              <a:off x="3475" y="2049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2" name="Oval 18"/>
            <p:cNvSpPr>
              <a:spLocks noChangeArrowheads="1"/>
            </p:cNvSpPr>
            <p:nvPr/>
          </p:nvSpPr>
          <p:spPr bwMode="auto">
            <a:xfrm>
              <a:off x="2636" y="1335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3" name="Oval 19"/>
            <p:cNvSpPr>
              <a:spLocks noChangeArrowheads="1"/>
            </p:cNvSpPr>
            <p:nvPr/>
          </p:nvSpPr>
          <p:spPr bwMode="auto">
            <a:xfrm>
              <a:off x="2844" y="1847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4" name="Oval 20"/>
            <p:cNvSpPr>
              <a:spLocks noChangeArrowheads="1"/>
            </p:cNvSpPr>
            <p:nvPr/>
          </p:nvSpPr>
          <p:spPr bwMode="auto">
            <a:xfrm>
              <a:off x="3284" y="2137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5" name="Oval 21"/>
            <p:cNvSpPr>
              <a:spLocks noChangeArrowheads="1"/>
            </p:cNvSpPr>
            <p:nvPr/>
          </p:nvSpPr>
          <p:spPr bwMode="auto">
            <a:xfrm>
              <a:off x="1913" y="1899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6" name="Oval 22"/>
            <p:cNvSpPr>
              <a:spLocks noChangeArrowheads="1"/>
            </p:cNvSpPr>
            <p:nvPr/>
          </p:nvSpPr>
          <p:spPr bwMode="auto">
            <a:xfrm>
              <a:off x="2960" y="2657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7" name="Oval 23"/>
            <p:cNvSpPr>
              <a:spLocks noChangeArrowheads="1"/>
            </p:cNvSpPr>
            <p:nvPr/>
          </p:nvSpPr>
          <p:spPr bwMode="auto">
            <a:xfrm>
              <a:off x="2893" y="2379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8" name="Oval 24"/>
            <p:cNvSpPr>
              <a:spLocks noChangeArrowheads="1"/>
            </p:cNvSpPr>
            <p:nvPr/>
          </p:nvSpPr>
          <p:spPr bwMode="auto">
            <a:xfrm>
              <a:off x="3285" y="1212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9" name="Oval 25"/>
            <p:cNvSpPr>
              <a:spLocks noChangeArrowheads="1"/>
            </p:cNvSpPr>
            <p:nvPr/>
          </p:nvSpPr>
          <p:spPr bwMode="auto">
            <a:xfrm>
              <a:off x="2407" y="2103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0" name="Oval 26"/>
            <p:cNvSpPr>
              <a:spLocks noChangeArrowheads="1"/>
            </p:cNvSpPr>
            <p:nvPr/>
          </p:nvSpPr>
          <p:spPr bwMode="auto">
            <a:xfrm>
              <a:off x="1957" y="2464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1" name="Oval 27"/>
            <p:cNvSpPr>
              <a:spLocks noChangeArrowheads="1"/>
            </p:cNvSpPr>
            <p:nvPr/>
          </p:nvSpPr>
          <p:spPr bwMode="auto">
            <a:xfrm>
              <a:off x="2583" y="1898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2173" y="1760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3" name="Oval 29"/>
            <p:cNvSpPr>
              <a:spLocks noChangeArrowheads="1"/>
            </p:cNvSpPr>
            <p:nvPr/>
          </p:nvSpPr>
          <p:spPr bwMode="auto">
            <a:xfrm>
              <a:off x="2352" y="1811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4" name="Oval 30"/>
            <p:cNvSpPr>
              <a:spLocks noChangeArrowheads="1"/>
            </p:cNvSpPr>
            <p:nvPr/>
          </p:nvSpPr>
          <p:spPr bwMode="auto">
            <a:xfrm>
              <a:off x="3455" y="1594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5" name="Oval 31"/>
            <p:cNvSpPr>
              <a:spLocks noChangeArrowheads="1"/>
            </p:cNvSpPr>
            <p:nvPr/>
          </p:nvSpPr>
          <p:spPr bwMode="auto">
            <a:xfrm>
              <a:off x="3000" y="2045"/>
              <a:ext cx="144" cy="14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6" name="Oval 32"/>
            <p:cNvSpPr>
              <a:spLocks noChangeArrowheads="1"/>
            </p:cNvSpPr>
            <p:nvPr/>
          </p:nvSpPr>
          <p:spPr bwMode="auto">
            <a:xfrm>
              <a:off x="1921" y="2679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7" name="Oval 33"/>
            <p:cNvSpPr>
              <a:spLocks noChangeArrowheads="1"/>
            </p:cNvSpPr>
            <p:nvPr/>
          </p:nvSpPr>
          <p:spPr bwMode="auto">
            <a:xfrm>
              <a:off x="1859" y="2172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78" name="Oval 34"/>
            <p:cNvSpPr>
              <a:spLocks noChangeArrowheads="1"/>
            </p:cNvSpPr>
            <p:nvPr/>
          </p:nvSpPr>
          <p:spPr bwMode="auto">
            <a:xfrm>
              <a:off x="2100" y="2287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7379" name="Group 35"/>
            <p:cNvGrpSpPr>
              <a:grpSpLocks/>
            </p:cNvGrpSpPr>
            <p:nvPr/>
          </p:nvGrpSpPr>
          <p:grpSpPr bwMode="auto">
            <a:xfrm>
              <a:off x="1827" y="1169"/>
              <a:ext cx="2006" cy="1806"/>
              <a:chOff x="2343" y="1446"/>
              <a:chExt cx="2006" cy="1806"/>
            </a:xfrm>
          </p:grpSpPr>
          <p:sp>
            <p:nvSpPr>
              <p:cNvPr id="57380" name="Rectangle 36"/>
              <p:cNvSpPr>
                <a:spLocks noChangeArrowheads="1"/>
              </p:cNvSpPr>
              <p:nvPr/>
            </p:nvSpPr>
            <p:spPr bwMode="auto">
              <a:xfrm>
                <a:off x="2343" y="2002"/>
                <a:ext cx="1344" cy="124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1" name="Line 37"/>
              <p:cNvSpPr>
                <a:spLocks noChangeShapeType="1"/>
              </p:cNvSpPr>
              <p:nvPr/>
            </p:nvSpPr>
            <p:spPr bwMode="auto">
              <a:xfrm flipH="1">
                <a:off x="2343" y="2696"/>
                <a:ext cx="653" cy="55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2" name="Line 38"/>
              <p:cNvSpPr>
                <a:spLocks noChangeShapeType="1"/>
              </p:cNvSpPr>
              <p:nvPr/>
            </p:nvSpPr>
            <p:spPr bwMode="auto">
              <a:xfrm>
                <a:off x="2987" y="1458"/>
                <a:ext cx="13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3" name="Line 39"/>
              <p:cNvSpPr>
                <a:spLocks noChangeShapeType="1"/>
              </p:cNvSpPr>
              <p:nvPr/>
            </p:nvSpPr>
            <p:spPr bwMode="auto">
              <a:xfrm>
                <a:off x="4343" y="1466"/>
                <a:ext cx="0" cy="1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4" name="Line 40"/>
              <p:cNvSpPr>
                <a:spLocks noChangeShapeType="1"/>
              </p:cNvSpPr>
              <p:nvPr/>
            </p:nvSpPr>
            <p:spPr bwMode="auto">
              <a:xfrm>
                <a:off x="3002" y="2705"/>
                <a:ext cx="134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5" name="Line 41"/>
              <p:cNvSpPr>
                <a:spLocks noChangeShapeType="1"/>
              </p:cNvSpPr>
              <p:nvPr/>
            </p:nvSpPr>
            <p:spPr bwMode="auto">
              <a:xfrm>
                <a:off x="3002" y="1482"/>
                <a:ext cx="0" cy="12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6" name="Line 42"/>
              <p:cNvSpPr>
                <a:spLocks noChangeShapeType="1"/>
              </p:cNvSpPr>
              <p:nvPr/>
            </p:nvSpPr>
            <p:spPr bwMode="auto">
              <a:xfrm flipH="1">
                <a:off x="3693" y="2698"/>
                <a:ext cx="653" cy="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7" name="Line 43"/>
              <p:cNvSpPr>
                <a:spLocks noChangeShapeType="1"/>
              </p:cNvSpPr>
              <p:nvPr/>
            </p:nvSpPr>
            <p:spPr bwMode="auto">
              <a:xfrm flipH="1">
                <a:off x="3680" y="1447"/>
                <a:ext cx="669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88" name="Line 44"/>
              <p:cNvSpPr>
                <a:spLocks noChangeShapeType="1"/>
              </p:cNvSpPr>
              <p:nvPr/>
            </p:nvSpPr>
            <p:spPr bwMode="auto">
              <a:xfrm flipH="1">
                <a:off x="2347" y="1446"/>
                <a:ext cx="653" cy="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7389" name="Oval 45"/>
            <p:cNvSpPr>
              <a:spLocks noChangeArrowheads="1"/>
            </p:cNvSpPr>
            <p:nvPr/>
          </p:nvSpPr>
          <p:spPr bwMode="auto">
            <a:xfrm>
              <a:off x="2496" y="2715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0" name="Oval 46"/>
            <p:cNvSpPr>
              <a:spLocks noChangeArrowheads="1"/>
            </p:cNvSpPr>
            <p:nvPr/>
          </p:nvSpPr>
          <p:spPr bwMode="auto">
            <a:xfrm>
              <a:off x="2637" y="2779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1" name="Oval 47"/>
            <p:cNvSpPr>
              <a:spLocks noChangeArrowheads="1"/>
            </p:cNvSpPr>
            <p:nvPr/>
          </p:nvSpPr>
          <p:spPr bwMode="auto">
            <a:xfrm>
              <a:off x="2532" y="2510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2" name="Oval 48"/>
            <p:cNvSpPr>
              <a:spLocks noChangeArrowheads="1"/>
            </p:cNvSpPr>
            <p:nvPr/>
          </p:nvSpPr>
          <p:spPr bwMode="auto">
            <a:xfrm>
              <a:off x="2937" y="2812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3" name="Oval 49"/>
            <p:cNvSpPr>
              <a:spLocks noChangeArrowheads="1"/>
            </p:cNvSpPr>
            <p:nvPr/>
          </p:nvSpPr>
          <p:spPr bwMode="auto">
            <a:xfrm>
              <a:off x="3107" y="1573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4" name="Oval 50"/>
            <p:cNvSpPr>
              <a:spLocks noChangeArrowheads="1"/>
            </p:cNvSpPr>
            <p:nvPr/>
          </p:nvSpPr>
          <p:spPr bwMode="auto">
            <a:xfrm>
              <a:off x="3052" y="1451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5" name="Oval 51"/>
            <p:cNvSpPr>
              <a:spLocks noChangeArrowheads="1"/>
            </p:cNvSpPr>
            <p:nvPr/>
          </p:nvSpPr>
          <p:spPr bwMode="auto">
            <a:xfrm>
              <a:off x="3302" y="2625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6" name="Oval 52"/>
            <p:cNvSpPr>
              <a:spLocks noChangeArrowheads="1"/>
            </p:cNvSpPr>
            <p:nvPr/>
          </p:nvSpPr>
          <p:spPr bwMode="auto">
            <a:xfrm>
              <a:off x="3247" y="2503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7" name="Oval 53"/>
            <p:cNvSpPr>
              <a:spLocks noChangeArrowheads="1"/>
            </p:cNvSpPr>
            <p:nvPr/>
          </p:nvSpPr>
          <p:spPr bwMode="auto">
            <a:xfrm>
              <a:off x="2053" y="1593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8" name="Oval 54"/>
            <p:cNvSpPr>
              <a:spLocks noChangeArrowheads="1"/>
            </p:cNvSpPr>
            <p:nvPr/>
          </p:nvSpPr>
          <p:spPr bwMode="auto">
            <a:xfrm>
              <a:off x="3660" y="1970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99" name="Oval 55"/>
            <p:cNvSpPr>
              <a:spLocks noChangeArrowheads="1"/>
            </p:cNvSpPr>
            <p:nvPr/>
          </p:nvSpPr>
          <p:spPr bwMode="auto">
            <a:xfrm>
              <a:off x="3605" y="1848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400" name="Oval 56"/>
            <p:cNvSpPr>
              <a:spLocks noChangeArrowheads="1"/>
            </p:cNvSpPr>
            <p:nvPr/>
          </p:nvSpPr>
          <p:spPr bwMode="auto">
            <a:xfrm>
              <a:off x="2644" y="1616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401" name="Oval 57"/>
            <p:cNvSpPr>
              <a:spLocks noChangeArrowheads="1"/>
            </p:cNvSpPr>
            <p:nvPr/>
          </p:nvSpPr>
          <p:spPr bwMode="auto">
            <a:xfrm>
              <a:off x="2580" y="1466"/>
              <a:ext cx="48" cy="48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402" name="Oval 58"/>
            <p:cNvSpPr>
              <a:spLocks noChangeArrowheads="1"/>
            </p:cNvSpPr>
            <p:nvPr/>
          </p:nvSpPr>
          <p:spPr bwMode="auto">
            <a:xfrm>
              <a:off x="2687" y="2107"/>
              <a:ext cx="96" cy="96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1060450" y="4724400"/>
            <a:ext cx="1776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i="1">
                <a:solidFill>
                  <a:srgbClr val="CC0000"/>
                </a:solidFill>
                <a:ea typeface="宋体" charset="-122"/>
              </a:rPr>
              <a:t>1 m</a:t>
            </a:r>
            <a:r>
              <a:rPr lang="en-US" altLang="zh-CN" i="1" baseline="30000">
                <a:solidFill>
                  <a:srgbClr val="CC0000"/>
                </a:solidFill>
                <a:ea typeface="宋体" charset="-122"/>
              </a:rPr>
              <a:t>3</a:t>
            </a:r>
          </a:p>
          <a:p>
            <a:pPr algn="ctr"/>
            <a:r>
              <a:rPr lang="en-US" altLang="zh-CN" sz="1600">
                <a:solidFill>
                  <a:srgbClr val="CC0000"/>
                </a:solidFill>
                <a:ea typeface="宋体" charset="-122"/>
              </a:rPr>
              <a:t>(unit volume)</a:t>
            </a:r>
            <a:endParaRPr lang="en-US" altLang="zh-CN" i="1">
              <a:solidFill>
                <a:srgbClr val="CC0000"/>
              </a:solidFill>
              <a:ea typeface="宋体" charset="-122"/>
            </a:endParaRPr>
          </a:p>
        </p:txBody>
      </p:sp>
      <p:sp>
        <p:nvSpPr>
          <p:cNvPr id="57404" name="Text Box 60"/>
          <p:cNvSpPr txBox="1">
            <a:spLocks noChangeArrowheads="1"/>
          </p:cNvSpPr>
          <p:nvPr/>
        </p:nvSpPr>
        <p:spPr bwMode="auto">
          <a:xfrm>
            <a:off x="5432425" y="5364163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CC0000"/>
                </a:solidFill>
                <a:ea typeface="宋体" charset="-122"/>
              </a:rPr>
              <a:t>BULK METHOD</a:t>
            </a:r>
          </a:p>
        </p:txBody>
      </p:sp>
      <p:grpSp>
        <p:nvGrpSpPr>
          <p:cNvPr id="57405" name="Group 61"/>
          <p:cNvGrpSpPr>
            <a:grpSpLocks/>
          </p:cNvGrpSpPr>
          <p:nvPr/>
        </p:nvGrpSpPr>
        <p:grpSpPr bwMode="auto">
          <a:xfrm>
            <a:off x="4425909" y="1628800"/>
            <a:ext cx="3890506" cy="3309934"/>
            <a:chOff x="2703" y="984"/>
            <a:chExt cx="2897" cy="2235"/>
          </a:xfrm>
        </p:grpSpPr>
        <p:grpSp>
          <p:nvGrpSpPr>
            <p:cNvPr id="57406" name="Group 62"/>
            <p:cNvGrpSpPr>
              <a:grpSpLocks/>
            </p:cNvGrpSpPr>
            <p:nvPr/>
          </p:nvGrpSpPr>
          <p:grpSpPr bwMode="auto">
            <a:xfrm>
              <a:off x="2703" y="984"/>
              <a:ext cx="2897" cy="2235"/>
              <a:chOff x="287" y="304"/>
              <a:chExt cx="2897" cy="2235"/>
            </a:xfrm>
          </p:grpSpPr>
          <p:grpSp>
            <p:nvGrpSpPr>
              <p:cNvPr id="57407" name="Group 63"/>
              <p:cNvGrpSpPr>
                <a:grpSpLocks/>
              </p:cNvGrpSpPr>
              <p:nvPr/>
            </p:nvGrpSpPr>
            <p:grpSpPr bwMode="auto">
              <a:xfrm>
                <a:off x="287" y="339"/>
                <a:ext cx="2897" cy="2200"/>
                <a:chOff x="2735" y="509"/>
                <a:chExt cx="2897" cy="2200"/>
              </a:xfrm>
            </p:grpSpPr>
            <p:sp>
              <p:nvSpPr>
                <p:cNvPr id="57408" name="Text Box 6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668" y="1016"/>
                  <a:ext cx="423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i="1" dirty="0">
                      <a:ea typeface="宋体" charset="-122"/>
                    </a:rPr>
                    <a:t>N</a:t>
                  </a:r>
                  <a:r>
                    <a:rPr lang="en-US" altLang="zh-CN" sz="1400" i="1" dirty="0">
                      <a:ea typeface="宋体" charset="-122"/>
                    </a:rPr>
                    <a:t> </a:t>
                  </a:r>
                  <a:r>
                    <a:rPr lang="en-US" altLang="zh-CN" dirty="0">
                      <a:ea typeface="宋体" charset="-122"/>
                    </a:rPr>
                    <a:t>(</a:t>
                  </a:r>
                  <a:r>
                    <a:rPr lang="en-US" altLang="zh-CN" i="1" dirty="0">
                      <a:ea typeface="宋体" charset="-122"/>
                    </a:rPr>
                    <a:t>D</a:t>
                  </a:r>
                  <a:r>
                    <a:rPr lang="en-US" altLang="zh-CN" dirty="0">
                      <a:ea typeface="宋体" charset="-122"/>
                    </a:rPr>
                    <a:t>)</a:t>
                  </a:r>
                </a:p>
              </p:txBody>
            </p:sp>
            <p:sp>
              <p:nvSpPr>
                <p:cNvPr id="5740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107" y="2460"/>
                  <a:ext cx="765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i="1" dirty="0">
                      <a:ea typeface="宋体" charset="-122"/>
                    </a:rPr>
                    <a:t>D </a:t>
                  </a:r>
                  <a:r>
                    <a:rPr lang="en-US" altLang="zh-CN" sz="1600" dirty="0">
                      <a:ea typeface="宋体" charset="-122"/>
                    </a:rPr>
                    <a:t>[</a:t>
                  </a:r>
                  <a:r>
                    <a:rPr lang="en-US" altLang="zh-CN" sz="1600" i="1" dirty="0">
                      <a:ea typeface="宋体" charset="-122"/>
                      <a:sym typeface="Symbol" pitchFamily="18" charset="2"/>
                    </a:rPr>
                    <a:t> </a:t>
                  </a:r>
                  <a:r>
                    <a:rPr lang="en-US" altLang="zh-CN" sz="1600" dirty="0">
                      <a:ea typeface="宋体" charset="-122"/>
                      <a:sym typeface="Symbol" pitchFamily="18" charset="2"/>
                    </a:rPr>
                    <a:t>m]</a:t>
                  </a:r>
                </a:p>
              </p:txBody>
            </p:sp>
            <p:sp>
              <p:nvSpPr>
                <p:cNvPr id="574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107" y="2308"/>
                  <a:ext cx="27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100</a:t>
                  </a:r>
                  <a:endParaRPr lang="en-US" altLang="zh-CN">
                    <a:ea typeface="宋体" charset="-122"/>
                  </a:endParaRPr>
                </a:p>
              </p:txBody>
            </p:sp>
            <p:pic>
              <p:nvPicPr>
                <p:cNvPr id="57411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1" y="509"/>
                  <a:ext cx="2346" cy="18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412" name="Text Box 68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492" y="1574"/>
                  <a:ext cx="739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600" dirty="0">
                      <a:ea typeface="宋体" charset="-122"/>
                    </a:rPr>
                    <a:t>[m</a:t>
                  </a:r>
                  <a:r>
                    <a:rPr lang="en-US" altLang="zh-CN" sz="1600" baseline="30000" dirty="0">
                      <a:ea typeface="宋体" charset="-122"/>
                    </a:rPr>
                    <a:t>-3</a:t>
                  </a:r>
                  <a:r>
                    <a:rPr lang="en-US" altLang="zh-CN" sz="1600" dirty="0">
                      <a:ea typeface="宋体" charset="-122"/>
                    </a:rPr>
                    <a:t> </a:t>
                  </a:r>
                  <a:r>
                    <a:rPr lang="en-US" altLang="zh-CN" sz="1600" i="1" dirty="0">
                      <a:ea typeface="宋体" charset="-122"/>
                      <a:sym typeface="Symbol" pitchFamily="18" charset="2"/>
                    </a:rPr>
                    <a:t></a:t>
                  </a:r>
                  <a:r>
                    <a:rPr lang="en-US" altLang="zh-CN" sz="1200" i="1" dirty="0">
                      <a:ea typeface="宋体" charset="-122"/>
                      <a:sym typeface="Symbol" pitchFamily="18" charset="2"/>
                    </a:rPr>
                    <a:t> </a:t>
                  </a:r>
                  <a:r>
                    <a:rPr lang="en-US" altLang="zh-CN" sz="1600" dirty="0">
                      <a:ea typeface="宋体" charset="-122"/>
                      <a:sym typeface="Symbol" pitchFamily="18" charset="2"/>
                    </a:rPr>
                    <a:t>m</a:t>
                  </a:r>
                  <a:r>
                    <a:rPr lang="en-US" altLang="zh-CN" sz="1600" baseline="30000" dirty="0">
                      <a:ea typeface="宋体" charset="-122"/>
                      <a:sym typeface="Symbol" pitchFamily="18" charset="2"/>
                    </a:rPr>
                    <a:t>-1</a:t>
                  </a:r>
                  <a:r>
                    <a:rPr lang="en-US" altLang="zh-CN" sz="1600" dirty="0">
                      <a:ea typeface="宋体" charset="-122"/>
                      <a:sym typeface="Symbol" pitchFamily="18" charset="2"/>
                    </a:rPr>
                    <a:t>]</a:t>
                  </a:r>
                  <a:endParaRPr lang="en-US" altLang="zh-CN" dirty="0">
                    <a:ea typeface="宋体" charset="-122"/>
                  </a:endParaRPr>
                </a:p>
              </p:txBody>
            </p:sp>
            <p:sp>
              <p:nvSpPr>
                <p:cNvPr id="5741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581" y="2304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20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971" y="2300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40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369" y="2308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60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761" y="2304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80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233" y="2298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696"/>
                  <a:ext cx="25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10</a:t>
                  </a:r>
                  <a:r>
                    <a:rPr lang="en-US" altLang="zh-CN" sz="1200" baseline="30000">
                      <a:ea typeface="宋体" charset="-122"/>
                    </a:rPr>
                    <a:t>1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1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011" y="1140"/>
                  <a:ext cx="25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10</a:t>
                  </a:r>
                  <a:r>
                    <a:rPr lang="en-US" altLang="zh-CN" sz="1200" baseline="30000">
                      <a:ea typeface="宋体" charset="-122"/>
                    </a:rPr>
                    <a:t>0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017" y="1590"/>
                  <a:ext cx="27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10</a:t>
                  </a:r>
                  <a:r>
                    <a:rPr lang="en-US" altLang="zh-CN" sz="1200" baseline="30000">
                      <a:ea typeface="宋体" charset="-122"/>
                    </a:rPr>
                    <a:t>-1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2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017" y="2040"/>
                  <a:ext cx="27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>
                      <a:ea typeface="宋体" charset="-122"/>
                    </a:rPr>
                    <a:t>10</a:t>
                  </a:r>
                  <a:r>
                    <a:rPr lang="en-US" altLang="zh-CN" sz="1200" baseline="30000">
                      <a:ea typeface="宋体" charset="-122"/>
                    </a:rPr>
                    <a:t>-2</a:t>
                  </a:r>
                  <a:endParaRPr lang="en-US" altLang="zh-CN">
                    <a:ea typeface="宋体" charset="-122"/>
                  </a:endParaRPr>
                </a:p>
              </p:txBody>
            </p:sp>
            <p:sp>
              <p:nvSpPr>
                <p:cNvPr id="57422" name="Rectangle 78"/>
                <p:cNvSpPr>
                  <a:spLocks noChangeArrowheads="1"/>
                </p:cNvSpPr>
                <p:nvPr/>
              </p:nvSpPr>
              <p:spPr bwMode="auto">
                <a:xfrm>
                  <a:off x="4332" y="1860"/>
                  <a:ext cx="258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23" name="Rectangle 79"/>
                <p:cNvSpPr>
                  <a:spLocks noChangeArrowheads="1"/>
                </p:cNvSpPr>
                <p:nvPr/>
              </p:nvSpPr>
              <p:spPr bwMode="auto">
                <a:xfrm>
                  <a:off x="4182" y="1332"/>
                  <a:ext cx="66" cy="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24" name="Rectangle 80"/>
                <p:cNvSpPr>
                  <a:spLocks noChangeArrowheads="1"/>
                </p:cNvSpPr>
                <p:nvPr/>
              </p:nvSpPr>
              <p:spPr bwMode="auto">
                <a:xfrm>
                  <a:off x="5376" y="2208"/>
                  <a:ext cx="256" cy="1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aphicFrame>
            <p:nvGraphicFramePr>
              <p:cNvPr id="57425" name="Object 81"/>
              <p:cNvGraphicFramePr>
                <a:graphicFrameLocks noChangeAspect="1"/>
              </p:cNvGraphicFramePr>
              <p:nvPr/>
            </p:nvGraphicFramePr>
            <p:xfrm>
              <a:off x="924" y="624"/>
              <a:ext cx="1476" cy="1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Bitmap Image" r:id="rId4" imgW="2343477" imgH="2285714" progId="Paint.Picture">
                      <p:embed/>
                    </p:oleObj>
                  </mc:Choice>
                  <mc:Fallback>
                    <p:oleObj name="Bitmap Image" r:id="rId4" imgW="2343477" imgH="2285714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4" y="624"/>
                            <a:ext cx="1476" cy="1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426" name="Rectangle 82"/>
              <p:cNvSpPr>
                <a:spLocks noChangeArrowheads="1"/>
              </p:cNvSpPr>
              <p:nvPr/>
            </p:nvSpPr>
            <p:spPr bwMode="auto">
              <a:xfrm>
                <a:off x="2370" y="1780"/>
                <a:ext cx="426" cy="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7427" name="Group 83"/>
              <p:cNvGrpSpPr>
                <a:grpSpLocks/>
              </p:cNvGrpSpPr>
              <p:nvPr/>
            </p:nvGrpSpPr>
            <p:grpSpPr bwMode="auto">
              <a:xfrm>
                <a:off x="894" y="654"/>
                <a:ext cx="1796" cy="1216"/>
                <a:chOff x="3348" y="832"/>
                <a:chExt cx="1796" cy="1216"/>
              </a:xfrm>
            </p:grpSpPr>
            <p:sp>
              <p:nvSpPr>
                <p:cNvPr id="57428" name="Line 84"/>
                <p:cNvSpPr>
                  <a:spLocks noChangeShapeType="1"/>
                </p:cNvSpPr>
                <p:nvPr/>
              </p:nvSpPr>
              <p:spPr bwMode="auto">
                <a:xfrm>
                  <a:off x="3348" y="832"/>
                  <a:ext cx="116" cy="8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452" y="884"/>
                  <a:ext cx="104" cy="3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0" name="Line 86"/>
                <p:cNvSpPr>
                  <a:spLocks noChangeShapeType="1"/>
                </p:cNvSpPr>
                <p:nvPr/>
              </p:nvSpPr>
              <p:spPr bwMode="auto">
                <a:xfrm>
                  <a:off x="3556" y="884"/>
                  <a:ext cx="52" cy="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604" y="868"/>
                  <a:ext cx="52" cy="2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2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3656" y="852"/>
                  <a:ext cx="96" cy="1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3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3756" y="844"/>
                  <a:ext cx="100" cy="3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4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3852" y="876"/>
                  <a:ext cx="104" cy="7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5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3956" y="952"/>
                  <a:ext cx="96" cy="10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6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4052" y="1060"/>
                  <a:ext cx="104" cy="4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7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4156" y="1104"/>
                  <a:ext cx="92" cy="16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8" name="Line 94"/>
                <p:cNvSpPr>
                  <a:spLocks noChangeShapeType="1"/>
                </p:cNvSpPr>
                <p:nvPr/>
              </p:nvSpPr>
              <p:spPr bwMode="auto">
                <a:xfrm flipH="1" flipV="1">
                  <a:off x="4248" y="126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39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4344" y="1356"/>
                  <a:ext cx="104" cy="11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0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4444" y="1480"/>
                  <a:ext cx="100" cy="1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1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1676"/>
                  <a:ext cx="100" cy="14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4644" y="1760"/>
                  <a:ext cx="104" cy="6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3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4748" y="1752"/>
                  <a:ext cx="96" cy="28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4844" y="2032"/>
                  <a:ext cx="108" cy="1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5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52" y="2032"/>
                  <a:ext cx="96" cy="1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5048" y="2036"/>
                  <a:ext cx="96" cy="1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447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3652" y="868"/>
                  <a:ext cx="108" cy="2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7448" name="Oval 104"/>
              <p:cNvSpPr>
                <a:spLocks noChangeArrowheads="1"/>
              </p:cNvSpPr>
              <p:nvPr/>
            </p:nvSpPr>
            <p:spPr bwMode="auto">
              <a:xfrm>
                <a:off x="1466" y="750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49" name="Oval 105"/>
              <p:cNvSpPr>
                <a:spLocks noChangeArrowheads="1"/>
              </p:cNvSpPr>
              <p:nvPr/>
            </p:nvSpPr>
            <p:spPr bwMode="auto">
              <a:xfrm>
                <a:off x="1562" y="846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0" name="Oval 106"/>
              <p:cNvSpPr>
                <a:spLocks noChangeArrowheads="1"/>
              </p:cNvSpPr>
              <p:nvPr/>
            </p:nvSpPr>
            <p:spPr bwMode="auto">
              <a:xfrm>
                <a:off x="1682" y="906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1" name="Oval 107"/>
              <p:cNvSpPr>
                <a:spLocks noChangeArrowheads="1"/>
              </p:cNvSpPr>
              <p:nvPr/>
            </p:nvSpPr>
            <p:spPr bwMode="auto">
              <a:xfrm>
                <a:off x="1774" y="1070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2" name="Oval 108"/>
              <p:cNvSpPr>
                <a:spLocks noChangeArrowheads="1"/>
              </p:cNvSpPr>
              <p:nvPr/>
            </p:nvSpPr>
            <p:spPr bwMode="auto">
              <a:xfrm>
                <a:off x="1870" y="1166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3" name="Oval 109"/>
              <p:cNvSpPr>
                <a:spLocks noChangeArrowheads="1"/>
              </p:cNvSpPr>
              <p:nvPr/>
            </p:nvSpPr>
            <p:spPr bwMode="auto">
              <a:xfrm>
                <a:off x="1966" y="1262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4" name="Oval 110"/>
              <p:cNvSpPr>
                <a:spLocks noChangeArrowheads="1"/>
              </p:cNvSpPr>
              <p:nvPr/>
            </p:nvSpPr>
            <p:spPr bwMode="auto">
              <a:xfrm>
                <a:off x="2066" y="1474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5" name="Oval 111"/>
              <p:cNvSpPr>
                <a:spLocks noChangeArrowheads="1"/>
              </p:cNvSpPr>
              <p:nvPr/>
            </p:nvSpPr>
            <p:spPr bwMode="auto">
              <a:xfrm>
                <a:off x="2170" y="1622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6" name="Oval 112"/>
              <p:cNvSpPr>
                <a:spLocks noChangeArrowheads="1"/>
              </p:cNvSpPr>
              <p:nvPr/>
            </p:nvSpPr>
            <p:spPr bwMode="auto">
              <a:xfrm>
                <a:off x="2266" y="1562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7" name="Oval 113"/>
              <p:cNvSpPr>
                <a:spLocks noChangeArrowheads="1"/>
              </p:cNvSpPr>
              <p:nvPr/>
            </p:nvSpPr>
            <p:spPr bwMode="auto">
              <a:xfrm>
                <a:off x="2366" y="1842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8" name="Oval 114"/>
              <p:cNvSpPr>
                <a:spLocks noChangeArrowheads="1"/>
              </p:cNvSpPr>
              <p:nvPr/>
            </p:nvSpPr>
            <p:spPr bwMode="auto">
              <a:xfrm>
                <a:off x="2470" y="1826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59" name="Oval 115"/>
              <p:cNvSpPr>
                <a:spLocks noChangeArrowheads="1"/>
              </p:cNvSpPr>
              <p:nvPr/>
            </p:nvSpPr>
            <p:spPr bwMode="auto">
              <a:xfrm>
                <a:off x="2570" y="1850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0" name="Oval 116"/>
              <p:cNvSpPr>
                <a:spLocks noChangeArrowheads="1"/>
              </p:cNvSpPr>
              <p:nvPr/>
            </p:nvSpPr>
            <p:spPr bwMode="auto">
              <a:xfrm>
                <a:off x="2670" y="1834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1" name="Oval 117"/>
              <p:cNvSpPr>
                <a:spLocks noChangeArrowheads="1"/>
              </p:cNvSpPr>
              <p:nvPr/>
            </p:nvSpPr>
            <p:spPr bwMode="auto">
              <a:xfrm>
                <a:off x="1378" y="674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2" name="Oval 118"/>
              <p:cNvSpPr>
                <a:spLocks noChangeArrowheads="1"/>
              </p:cNvSpPr>
              <p:nvPr/>
            </p:nvSpPr>
            <p:spPr bwMode="auto">
              <a:xfrm>
                <a:off x="882" y="638"/>
                <a:ext cx="47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3" name="Oval 119"/>
              <p:cNvSpPr>
                <a:spLocks noChangeArrowheads="1"/>
              </p:cNvSpPr>
              <p:nvPr/>
            </p:nvSpPr>
            <p:spPr bwMode="auto">
              <a:xfrm>
                <a:off x="978" y="714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4" name="Oval 120"/>
              <p:cNvSpPr>
                <a:spLocks noChangeArrowheads="1"/>
              </p:cNvSpPr>
              <p:nvPr/>
            </p:nvSpPr>
            <p:spPr bwMode="auto">
              <a:xfrm>
                <a:off x="1066" y="686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5" name="Oval 121"/>
              <p:cNvSpPr>
                <a:spLocks noChangeArrowheads="1"/>
              </p:cNvSpPr>
              <p:nvPr/>
            </p:nvSpPr>
            <p:spPr bwMode="auto">
              <a:xfrm>
                <a:off x="1142" y="690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6" name="Oval 122"/>
              <p:cNvSpPr>
                <a:spLocks noChangeArrowheads="1"/>
              </p:cNvSpPr>
              <p:nvPr/>
            </p:nvSpPr>
            <p:spPr bwMode="auto">
              <a:xfrm>
                <a:off x="1262" y="650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7" name="Line 123"/>
              <p:cNvSpPr>
                <a:spLocks noChangeShapeType="1"/>
              </p:cNvSpPr>
              <p:nvPr/>
            </p:nvSpPr>
            <p:spPr bwMode="auto">
              <a:xfrm flipV="1">
                <a:off x="856" y="2110"/>
                <a:ext cx="2060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468" name="Line 124"/>
              <p:cNvSpPr>
                <a:spLocks noChangeShapeType="1"/>
              </p:cNvSpPr>
              <p:nvPr/>
            </p:nvSpPr>
            <p:spPr bwMode="auto">
              <a:xfrm>
                <a:off x="858" y="304"/>
                <a:ext cx="0" cy="18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7469" name="Line 125"/>
            <p:cNvSpPr>
              <a:spLocks noChangeShapeType="1"/>
            </p:cNvSpPr>
            <p:nvPr/>
          </p:nvSpPr>
          <p:spPr bwMode="auto">
            <a:xfrm>
              <a:off x="4788" y="2728"/>
              <a:ext cx="16" cy="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470" name="Line 126"/>
            <p:cNvSpPr>
              <a:spLocks noChangeShapeType="1"/>
            </p:cNvSpPr>
            <p:nvPr/>
          </p:nvSpPr>
          <p:spPr bwMode="auto">
            <a:xfrm flipH="1">
              <a:off x="3276" y="1372"/>
              <a:ext cx="68" cy="5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7472" name="Line 128"/>
          <p:cNvSpPr>
            <a:spLocks noChangeShapeType="1"/>
          </p:cNvSpPr>
          <p:nvPr/>
        </p:nvSpPr>
        <p:spPr bwMode="auto">
          <a:xfrm>
            <a:off x="5657850" y="1958975"/>
            <a:ext cx="20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474" name="Text Box 130"/>
          <p:cNvSpPr txBox="1">
            <a:spLocks noChangeArrowheads="1"/>
          </p:cNvSpPr>
          <p:nvPr/>
        </p:nvSpPr>
        <p:spPr bwMode="auto">
          <a:xfrm>
            <a:off x="5269395" y="908720"/>
            <a:ext cx="288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99"/>
                </a:solidFill>
                <a:ea typeface="宋体" charset="-122"/>
              </a:rPr>
              <a:t>ANAYLTICAL FUNCTION</a:t>
            </a:r>
          </a:p>
        </p:txBody>
      </p:sp>
      <p:sp>
        <p:nvSpPr>
          <p:cNvPr id="57475" name="Text Box 131"/>
          <p:cNvSpPr txBox="1">
            <a:spLocks noChangeArrowheads="1"/>
          </p:cNvSpPr>
          <p:nvPr/>
        </p:nvSpPr>
        <p:spPr bwMode="auto">
          <a:xfrm>
            <a:off x="708025" y="5664200"/>
            <a:ext cx="279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b="0">
                <a:ea typeface="宋体" charset="-122"/>
              </a:rPr>
              <a:t>[e.g. Cloud droplets]</a:t>
            </a:r>
          </a:p>
        </p:txBody>
      </p:sp>
      <p:sp>
        <p:nvSpPr>
          <p:cNvPr id="57476" name="Text Box 132"/>
          <p:cNvSpPr txBox="1">
            <a:spLocks noChangeArrowheads="1"/>
          </p:cNvSpPr>
          <p:nvPr/>
        </p:nvSpPr>
        <p:spPr bwMode="auto">
          <a:xfrm>
            <a:off x="4358579" y="566320"/>
            <a:ext cx="4021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a typeface="宋体" charset="-122"/>
              </a:rPr>
              <a:t>Representing the size spectrum</a:t>
            </a:r>
          </a:p>
        </p:txBody>
      </p:sp>
    </p:spTree>
    <p:extLst>
      <p:ext uri="{BB962C8B-B14F-4D97-AF65-F5344CB8AC3E}">
        <p14:creationId xmlns:p14="http://schemas.microsoft.com/office/powerpoint/2010/main" val="696040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Though a budget analysis that the MM schemes yield </a:t>
            </a:r>
            <a:r>
              <a:rPr lang="en-US" altLang="zh-TW" sz="2000" u="sng" dirty="0">
                <a:latin typeface="Times New Roman" pitchFamily="18" charset="0"/>
                <a:cs typeface="Times New Roman" pitchFamily="18" charset="0"/>
              </a:rPr>
              <a:t>less water mass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in the low-level (z&lt;4km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downdraft (w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&lt;-0.5m/s) and </a:t>
            </a:r>
            <a:r>
              <a:rPr lang="en-US" altLang="zh-TW" sz="2000" u="sng" dirty="0">
                <a:latin typeface="Times New Roman" pitchFamily="18" charset="0"/>
                <a:cs typeface="Times New Roman" pitchFamily="18" charset="0"/>
              </a:rPr>
              <a:t>large drop sizes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both of lead to lower amounts of evaporation and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diabatic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cooling 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vaporation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cloud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evaporation of rain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melting of hail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are the three most important processes contributing to cooling in the low level(blow 4 km) downdraft(W &lt; -0.5 m/s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he change in the DSD during evaporation is handled in a more physically realistic manner in the MM scheme by allowing  N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to decrease during the evaporation process, while SM schemes hold it fixed.</a:t>
            </a:r>
          </a:p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7179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sz="2800" b="1" dirty="0" smtClean="0">
                <a:latin typeface="Papyrus" pitchFamily="66" charset="0"/>
              </a:rPr>
              <a:t>Thanks for your attention  !!</a:t>
            </a:r>
            <a:endParaRPr lang="zh-TW" altLang="en-US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Classic </a:t>
            </a:r>
            <a:r>
              <a:rPr lang="en-US" altLang="zh-TW" dirty="0" err="1" smtClean="0"/>
              <a:t>supercell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0195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36675" y="23488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HP: high precipitation</a:t>
            </a:r>
          </a:p>
          <a:p>
            <a:r>
              <a:rPr lang="en-US" altLang="zh-TW" dirty="0" smtClean="0"/>
              <a:t>LP: Low precipitation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Low precipitation </a:t>
            </a:r>
            <a:r>
              <a:rPr lang="en-US" altLang="zh-TW" dirty="0" err="1" smtClean="0"/>
              <a:t>supercell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8" y="2420888"/>
            <a:ext cx="390906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20" y="2426643"/>
            <a:ext cx="3897630" cy="269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high precipitation </a:t>
            </a:r>
            <a:r>
              <a:rPr lang="en-US" altLang="zh-TW" dirty="0" err="1" smtClean="0"/>
              <a:t>supercell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559"/>
            <a:ext cx="398335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01991"/>
            <a:ext cx="3891915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Shallw</a:t>
            </a:r>
            <a:r>
              <a:rPr lang="en-US" altLang="zh-TW" dirty="0" smtClean="0"/>
              <a:t> precipitation </a:t>
            </a:r>
            <a:r>
              <a:rPr lang="en-US" altLang="zh-TW" dirty="0" err="1" smtClean="0"/>
              <a:t>supercell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7709"/>
            <a:ext cx="398335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90" y="2441996"/>
            <a:ext cx="386334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8315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25" y="5282158"/>
            <a:ext cx="378699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91880" y="424949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Lemon and </a:t>
            </a:r>
            <a:r>
              <a:rPr lang="en-US" altLang="zh-TW" dirty="0" err="1" smtClean="0"/>
              <a:t>Doswell</a:t>
            </a:r>
            <a:r>
              <a:rPr lang="en-US" altLang="zh-TW" dirty="0" smtClean="0"/>
              <a:t> (1979)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6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2048434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2348880"/>
            <a:ext cx="381642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time rate of temperature change due to phase changes of water  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2987824" y="1916832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25182"/>
              </p:ext>
            </p:extLst>
          </p:nvPr>
        </p:nvGraphicFramePr>
        <p:xfrm>
          <a:off x="1079612" y="3140968"/>
          <a:ext cx="7128791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/>
                <a:gridCol w="1094521"/>
                <a:gridCol w="1094521"/>
                <a:gridCol w="1094521"/>
                <a:gridCol w="1094521"/>
                <a:gridCol w="1094521"/>
              </a:tblGrid>
              <a:tr h="72008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Water</a:t>
                      </a:r>
                      <a:r>
                        <a:rPr lang="en-US" altLang="zh-TW" sz="1400" baseline="0" dirty="0" smtClean="0"/>
                        <a:t> Vapor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Cloud Water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Cloud Ice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Snow, </a:t>
                      </a:r>
                      <a:r>
                        <a:rPr lang="en-US" altLang="zh-TW" sz="1400" dirty="0" err="1" smtClean="0"/>
                        <a:t>Graupel</a:t>
                      </a:r>
                      <a:r>
                        <a:rPr lang="en-US" altLang="zh-TW" sz="1400" dirty="0" smtClean="0"/>
                        <a:t>,</a:t>
                      </a:r>
                      <a:r>
                        <a:rPr lang="en-US" altLang="zh-TW" sz="1400" baseline="0" dirty="0" smtClean="0"/>
                        <a:t> and Hail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Rain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Evaporation 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Condensation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All but LIN</a:t>
                      </a:r>
                      <a:r>
                        <a:rPr lang="en-US" altLang="zh-TW" sz="1400" baseline="0" dirty="0" smtClean="0"/>
                        <a:t> &amp;MY</a:t>
                      </a:r>
                      <a:endParaRPr lang="zh-TW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Melting and freezing 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Collection of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dirty="0" smtClean="0"/>
                        <a:t>cloud</a:t>
                      </a:r>
                      <a:r>
                        <a:rPr lang="en-US" altLang="zh-TW" sz="1400" baseline="0" dirty="0" smtClean="0"/>
                        <a:t> and rain </a:t>
                      </a:r>
                      <a:r>
                        <a:rPr lang="en-US" altLang="zh-TW" sz="1400" dirty="0" smtClean="0"/>
                        <a:t>(freezing)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</a:t>
                      </a:r>
                      <a:endParaRPr lang="zh-TW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ym typeface="Wingdings 2"/>
                        </a:rPr>
                        <a:t></a:t>
                      </a:r>
                      <a:endParaRPr lang="zh-TW" altLang="en-US" sz="1800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直線單箭頭接點 11"/>
          <p:cNvCxnSpPr/>
          <p:nvPr/>
        </p:nvCxnSpPr>
        <p:spPr>
          <a:xfrm>
            <a:off x="5292080" y="1772816"/>
            <a:ext cx="504056" cy="1222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hlinkClick r:id="rId3" action="ppaction://hlinksldjump"/>
          </p:cNvPr>
          <p:cNvSpPr txBox="1"/>
          <p:nvPr/>
        </p:nvSpPr>
        <p:spPr>
          <a:xfrm>
            <a:off x="7066037" y="5877272"/>
            <a:ext cx="103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back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90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DSD (Drop Size Distribution)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𝑇𝑥</m:t>
                          </m:r>
                        </m:sub>
                      </m:sSub>
                      <m:f>
                        <m:f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𝛤</m:t>
                          </m:r>
                          <m:d>
                            <m:d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TW" sz="2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zh-TW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365760" lvl="1" indent="0">
                  <a:buNone/>
                </a:pPr>
                <a:r>
                  <a:rPr lang="en-US" altLang="zh-TW" dirty="0" smtClean="0"/>
                  <a:t>where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𝑇𝑥</m:t>
                          </m:r>
                        </m:sub>
                      </m:sSub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𝛤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Moments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altLang="zh-TW" sz="2000" b="0" i="0" baseline="30000" smtClean="0">
                          <a:latin typeface="Cambria Math"/>
                        </a:rPr>
                        <m:t>th</m:t>
                      </m:r>
                      <m:r>
                        <a:rPr lang="en-US" altLang="zh-TW" sz="2000" b="0" i="0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𝑚𝑜𝑚𝑒𝑛𝑡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≡</m:t>
                      </m:r>
                      <m:nary>
                        <m:naryPr>
                          <m:limLoc m:val="subSup"/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/>
                            </a:rPr>
                            <m:t>𝑑𝐷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altLang="zh-TW" sz="20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𝑇𝑥</m:t>
                          </m:r>
                        </m:sub>
                      </m:sSub>
                      <m:f>
                        <m:f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𝛤</m:t>
                          </m:r>
                          <m:d>
                            <m:d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 t="-1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9630" y="558006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rgbClr val="CC0000"/>
                </a:solidFill>
                <a:ea typeface="宋体" charset="-122"/>
              </a:rPr>
              <a:t>BULK METHOD</a:t>
            </a:r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740668" y="4077072"/>
            <a:ext cx="3543300" cy="1104900"/>
            <a:chOff x="200" y="2568"/>
            <a:chExt cx="2232" cy="696"/>
          </a:xfrm>
        </p:grpSpPr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246" y="2615"/>
              <a:ext cx="1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i="1">
                  <a:ea typeface="宋体" charset="-122"/>
                </a:rPr>
                <a:t>Size Distribution Function</a:t>
              </a:r>
              <a:r>
                <a:rPr lang="en-US" altLang="zh-CN" sz="1600">
                  <a:ea typeface="宋体" charset="-122"/>
                </a:rPr>
                <a:t>:</a:t>
              </a:r>
              <a:endParaRPr lang="en-US" altLang="zh-CN">
                <a:solidFill>
                  <a:srgbClr val="000099"/>
                </a:solidFill>
                <a:ea typeface="宋体" charset="-122"/>
              </a:endParaRPr>
            </a:p>
          </p:txBody>
        </p:sp>
        <p:graphicFrame>
          <p:nvGraphicFramePr>
            <p:cNvPr id="109573" name="Object 5"/>
            <p:cNvGraphicFramePr>
              <a:graphicFrameLocks noChangeAspect="1"/>
            </p:cNvGraphicFramePr>
            <p:nvPr/>
          </p:nvGraphicFramePr>
          <p:xfrm>
            <a:off x="266" y="2900"/>
            <a:ext cx="1705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0" name="Equation" r:id="rId3" imgW="1346040" imgH="241200" progId="Equation.3">
                    <p:embed/>
                  </p:oleObj>
                </mc:Choice>
                <mc:Fallback>
                  <p:oleObj name="Equation" r:id="rId3" imgW="1346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" y="2900"/>
                          <a:ext cx="1705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200" y="2568"/>
              <a:ext cx="2232" cy="696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773682" y="5301208"/>
            <a:ext cx="7620000" cy="965200"/>
          </a:xfrm>
          <a:prstGeom prst="rect">
            <a:avLst/>
          </a:prstGeom>
          <a:solidFill>
            <a:srgbClr val="00CC99">
              <a:alpha val="25000"/>
            </a:srgbClr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906065" y="5553621"/>
            <a:ext cx="1355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i="1">
                <a:ea typeface="宋体" charset="-122"/>
              </a:rPr>
              <a:t>p</a:t>
            </a:r>
            <a:r>
              <a:rPr lang="en-US" altLang="zh-CN" sz="1600" baseline="30000">
                <a:ea typeface="宋体" charset="-122"/>
              </a:rPr>
              <a:t>th</a:t>
            </a:r>
            <a:r>
              <a:rPr lang="en-US" altLang="zh-CN" sz="1600">
                <a:ea typeface="宋体" charset="-122"/>
              </a:rPr>
              <a:t> moment:</a:t>
            </a:r>
            <a:endParaRPr lang="en-US" altLang="zh-CN">
              <a:ea typeface="宋体" charset="-122"/>
            </a:endParaRPr>
          </a:p>
        </p:txBody>
      </p:sp>
      <p:graphicFrame>
        <p:nvGraphicFramePr>
          <p:cNvPr id="1095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49471"/>
              </p:ext>
            </p:extLst>
          </p:nvPr>
        </p:nvGraphicFramePr>
        <p:xfrm>
          <a:off x="2830115" y="5382171"/>
          <a:ext cx="5487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5" imgW="2755800" imgH="431640" progId="Equation.3">
                  <p:embed/>
                </p:oleObj>
              </mc:Choice>
              <mc:Fallback>
                <p:oleObj name="Equation" r:id="rId5" imgW="275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115" y="5382171"/>
                        <a:ext cx="54879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2164445" y="3482934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1" dirty="0">
                <a:ea typeface="宋体" charset="-122"/>
              </a:rPr>
              <a:t>D</a:t>
            </a:r>
            <a:endParaRPr lang="en-US" altLang="zh-CN" sz="1600" dirty="0">
              <a:ea typeface="宋体" charset="-122"/>
              <a:sym typeface="Symbol" pitchFamily="18" charset="2"/>
            </a:endParaRP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-165547" y="231221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45913" y="912887"/>
            <a:ext cx="4214119" cy="2720132"/>
            <a:chOff x="213865" y="912887"/>
            <a:chExt cx="4214119" cy="2720132"/>
          </a:xfrm>
        </p:grpSpPr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 rot="16200000">
              <a:off x="7491" y="2388419"/>
              <a:ext cx="7794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ea typeface="宋体" charset="-122"/>
                </a:rPr>
                <a:t>N</a:t>
              </a:r>
              <a:r>
                <a:rPr lang="en-US" altLang="zh-CN" sz="1400" i="1" dirty="0">
                  <a:ea typeface="宋体" charset="-122"/>
                </a:rPr>
                <a:t> </a:t>
              </a:r>
              <a:r>
                <a:rPr lang="en-US" altLang="zh-CN" dirty="0">
                  <a:ea typeface="宋体" charset="-122"/>
                </a:rPr>
                <a:t>(</a:t>
              </a:r>
              <a:r>
                <a:rPr lang="en-US" altLang="zh-CN" i="1" dirty="0">
                  <a:ea typeface="宋体" charset="-122"/>
                </a:rPr>
                <a:t>D</a:t>
              </a:r>
              <a:r>
                <a:rPr lang="en-US" altLang="zh-CN" dirty="0">
                  <a:ea typeface="宋体" charset="-122"/>
                </a:rPr>
                <a:t>) </a:t>
              </a:r>
            </a:p>
          </p:txBody>
        </p:sp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2753866" y="3359969"/>
              <a:ext cx="436563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100</a:t>
              </a:r>
              <a:endParaRPr lang="en-US" altLang="zh-CN">
                <a:ea typeface="宋体" charset="-122"/>
              </a:endParaRPr>
            </a:p>
          </p:txBody>
        </p:sp>
        <p:pic>
          <p:nvPicPr>
            <p:cNvPr id="10958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53" y="1496244"/>
              <a:ext cx="2576513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1079053" y="3355206"/>
              <a:ext cx="3524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20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1506091" y="3352031"/>
              <a:ext cx="3524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40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1944241" y="3359969"/>
              <a:ext cx="352425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60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87" name="Text Box 19"/>
            <p:cNvSpPr txBox="1">
              <a:spLocks noChangeArrowheads="1"/>
            </p:cNvSpPr>
            <p:nvPr/>
          </p:nvSpPr>
          <p:spPr bwMode="auto">
            <a:xfrm>
              <a:off x="2374453" y="3355206"/>
              <a:ext cx="3524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80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>
              <a:off x="696466" y="3348856"/>
              <a:ext cx="2682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445641" y="1689919"/>
              <a:ext cx="409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10</a:t>
              </a:r>
              <a:r>
                <a:rPr lang="en-US" altLang="zh-CN" sz="1200" baseline="30000">
                  <a:ea typeface="宋体" charset="-122"/>
                </a:rPr>
                <a:t>1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451991" y="2150294"/>
              <a:ext cx="409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10</a:t>
              </a:r>
              <a:r>
                <a:rPr lang="en-US" altLang="zh-CN" sz="1200" baseline="30000">
                  <a:ea typeface="宋体" charset="-122"/>
                </a:rPr>
                <a:t>0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459928" y="2615431"/>
              <a:ext cx="4429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10</a:t>
              </a:r>
              <a:r>
                <a:rPr lang="en-US" altLang="zh-CN" sz="1200" baseline="30000">
                  <a:ea typeface="宋体" charset="-122"/>
                </a:rPr>
                <a:t>-1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459928" y="3082156"/>
              <a:ext cx="4429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10</a:t>
              </a:r>
              <a:r>
                <a:rPr lang="en-US" altLang="zh-CN" sz="1200" baseline="30000">
                  <a:ea typeface="宋体" charset="-122"/>
                </a:rPr>
                <a:t>-2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09593" name="Rectangle 25"/>
            <p:cNvSpPr>
              <a:spLocks noChangeArrowheads="1"/>
            </p:cNvSpPr>
            <p:nvPr/>
          </p:nvSpPr>
          <p:spPr bwMode="auto">
            <a:xfrm>
              <a:off x="1902966" y="2894831"/>
              <a:ext cx="282575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94" name="Rectangle 26"/>
            <p:cNvSpPr>
              <a:spLocks noChangeArrowheads="1"/>
            </p:cNvSpPr>
            <p:nvPr/>
          </p:nvSpPr>
          <p:spPr bwMode="auto">
            <a:xfrm>
              <a:off x="1737866" y="2348731"/>
              <a:ext cx="73025" cy="68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95" name="Rectangle 27"/>
            <p:cNvSpPr>
              <a:spLocks noChangeArrowheads="1"/>
            </p:cNvSpPr>
            <p:nvPr/>
          </p:nvSpPr>
          <p:spPr bwMode="auto">
            <a:xfrm>
              <a:off x="3049141" y="3255194"/>
              <a:ext cx="280988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0959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372154"/>
                </p:ext>
              </p:extLst>
            </p:nvPr>
          </p:nvGraphicFramePr>
          <p:xfrm>
            <a:off x="848866" y="1791519"/>
            <a:ext cx="1620838" cy="149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" name="Bitmap Image" r:id="rId8" imgW="2343477" imgH="2285714" progId="Paint.Picture">
                    <p:embed/>
                  </p:oleObj>
                </mc:Choice>
                <mc:Fallback>
                  <p:oleObj name="Bitmap Image" r:id="rId8" imgW="2343477" imgH="22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866" y="1791519"/>
                          <a:ext cx="1620838" cy="149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97" name="Rectangle 29"/>
            <p:cNvSpPr>
              <a:spLocks noChangeArrowheads="1"/>
            </p:cNvSpPr>
            <p:nvPr/>
          </p:nvSpPr>
          <p:spPr bwMode="auto">
            <a:xfrm>
              <a:off x="2436366" y="2988494"/>
              <a:ext cx="468313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09598" name="Group 30"/>
            <p:cNvGrpSpPr>
              <a:grpSpLocks/>
            </p:cNvGrpSpPr>
            <p:nvPr/>
          </p:nvGrpSpPr>
          <p:grpSpPr bwMode="auto">
            <a:xfrm>
              <a:off x="815528" y="1821681"/>
              <a:ext cx="1971675" cy="1260475"/>
              <a:chOff x="3348" y="832"/>
              <a:chExt cx="1796" cy="1216"/>
            </a:xfrm>
          </p:grpSpPr>
          <p:sp>
            <p:nvSpPr>
              <p:cNvPr id="109599" name="Line 31"/>
              <p:cNvSpPr>
                <a:spLocks noChangeShapeType="1"/>
              </p:cNvSpPr>
              <p:nvPr/>
            </p:nvSpPr>
            <p:spPr bwMode="auto">
              <a:xfrm>
                <a:off x="3348" y="832"/>
                <a:ext cx="116" cy="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0" name="Line 32"/>
              <p:cNvSpPr>
                <a:spLocks noChangeShapeType="1"/>
              </p:cNvSpPr>
              <p:nvPr/>
            </p:nvSpPr>
            <p:spPr bwMode="auto">
              <a:xfrm flipV="1">
                <a:off x="3452" y="884"/>
                <a:ext cx="104" cy="3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1" name="Line 33"/>
              <p:cNvSpPr>
                <a:spLocks noChangeShapeType="1"/>
              </p:cNvSpPr>
              <p:nvPr/>
            </p:nvSpPr>
            <p:spPr bwMode="auto">
              <a:xfrm>
                <a:off x="3556" y="884"/>
                <a:ext cx="52" cy="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2" name="Line 34"/>
              <p:cNvSpPr>
                <a:spLocks noChangeShapeType="1"/>
              </p:cNvSpPr>
              <p:nvPr/>
            </p:nvSpPr>
            <p:spPr bwMode="auto">
              <a:xfrm flipV="1">
                <a:off x="3604" y="868"/>
                <a:ext cx="52" cy="2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3" name="Line 35"/>
              <p:cNvSpPr>
                <a:spLocks noChangeShapeType="1"/>
              </p:cNvSpPr>
              <p:nvPr/>
            </p:nvSpPr>
            <p:spPr bwMode="auto">
              <a:xfrm flipH="1">
                <a:off x="3656" y="852"/>
                <a:ext cx="96" cy="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4" name="Line 36"/>
              <p:cNvSpPr>
                <a:spLocks noChangeShapeType="1"/>
              </p:cNvSpPr>
              <p:nvPr/>
            </p:nvSpPr>
            <p:spPr bwMode="auto">
              <a:xfrm flipH="1" flipV="1">
                <a:off x="3756" y="844"/>
                <a:ext cx="100" cy="3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5" name="Line 37"/>
              <p:cNvSpPr>
                <a:spLocks noChangeShapeType="1"/>
              </p:cNvSpPr>
              <p:nvPr/>
            </p:nvSpPr>
            <p:spPr bwMode="auto">
              <a:xfrm flipH="1" flipV="1">
                <a:off x="3852" y="876"/>
                <a:ext cx="104" cy="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6" name="Line 38"/>
              <p:cNvSpPr>
                <a:spLocks noChangeShapeType="1"/>
              </p:cNvSpPr>
              <p:nvPr/>
            </p:nvSpPr>
            <p:spPr bwMode="auto">
              <a:xfrm flipH="1" flipV="1">
                <a:off x="3956" y="952"/>
                <a:ext cx="96" cy="10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7" name="Line 39"/>
              <p:cNvSpPr>
                <a:spLocks noChangeShapeType="1"/>
              </p:cNvSpPr>
              <p:nvPr/>
            </p:nvSpPr>
            <p:spPr bwMode="auto">
              <a:xfrm flipH="1" flipV="1">
                <a:off x="4052" y="1060"/>
                <a:ext cx="104" cy="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8" name="Line 40"/>
              <p:cNvSpPr>
                <a:spLocks noChangeShapeType="1"/>
              </p:cNvSpPr>
              <p:nvPr/>
            </p:nvSpPr>
            <p:spPr bwMode="auto">
              <a:xfrm flipH="1" flipV="1">
                <a:off x="4156" y="1104"/>
                <a:ext cx="92" cy="16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09" name="Line 41"/>
              <p:cNvSpPr>
                <a:spLocks noChangeShapeType="1"/>
              </p:cNvSpPr>
              <p:nvPr/>
            </p:nvSpPr>
            <p:spPr bwMode="auto">
              <a:xfrm flipH="1" flipV="1">
                <a:off x="4248" y="1264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0" name="Line 42"/>
              <p:cNvSpPr>
                <a:spLocks noChangeShapeType="1"/>
              </p:cNvSpPr>
              <p:nvPr/>
            </p:nvSpPr>
            <p:spPr bwMode="auto">
              <a:xfrm flipH="1" flipV="1">
                <a:off x="4344" y="1356"/>
                <a:ext cx="104" cy="1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1" name="Line 43"/>
              <p:cNvSpPr>
                <a:spLocks noChangeShapeType="1"/>
              </p:cNvSpPr>
              <p:nvPr/>
            </p:nvSpPr>
            <p:spPr bwMode="auto">
              <a:xfrm flipH="1" flipV="1">
                <a:off x="4444" y="1480"/>
                <a:ext cx="100" cy="1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2" name="Line 44"/>
              <p:cNvSpPr>
                <a:spLocks noChangeShapeType="1"/>
              </p:cNvSpPr>
              <p:nvPr/>
            </p:nvSpPr>
            <p:spPr bwMode="auto">
              <a:xfrm flipH="1" flipV="1">
                <a:off x="4544" y="1676"/>
                <a:ext cx="10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3" name="Line 45"/>
              <p:cNvSpPr>
                <a:spLocks noChangeShapeType="1"/>
              </p:cNvSpPr>
              <p:nvPr/>
            </p:nvSpPr>
            <p:spPr bwMode="auto">
              <a:xfrm flipH="1">
                <a:off x="4644" y="1760"/>
                <a:ext cx="104" cy="6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4" name="Line 46"/>
              <p:cNvSpPr>
                <a:spLocks noChangeShapeType="1"/>
              </p:cNvSpPr>
              <p:nvPr/>
            </p:nvSpPr>
            <p:spPr bwMode="auto">
              <a:xfrm flipH="1" flipV="1">
                <a:off x="4748" y="1752"/>
                <a:ext cx="96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5" name="Line 47"/>
              <p:cNvSpPr>
                <a:spLocks noChangeShapeType="1"/>
              </p:cNvSpPr>
              <p:nvPr/>
            </p:nvSpPr>
            <p:spPr bwMode="auto">
              <a:xfrm flipH="1">
                <a:off x="4844" y="2032"/>
                <a:ext cx="108" cy="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6" name="Line 48"/>
              <p:cNvSpPr>
                <a:spLocks noChangeShapeType="1"/>
              </p:cNvSpPr>
              <p:nvPr/>
            </p:nvSpPr>
            <p:spPr bwMode="auto">
              <a:xfrm flipH="1" flipV="1">
                <a:off x="4952" y="2032"/>
                <a:ext cx="96" cy="1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7" name="Line 49"/>
              <p:cNvSpPr>
                <a:spLocks noChangeShapeType="1"/>
              </p:cNvSpPr>
              <p:nvPr/>
            </p:nvSpPr>
            <p:spPr bwMode="auto">
              <a:xfrm flipH="1">
                <a:off x="5048" y="2036"/>
                <a:ext cx="96" cy="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618" name="Line 50"/>
              <p:cNvSpPr>
                <a:spLocks noChangeShapeType="1"/>
              </p:cNvSpPr>
              <p:nvPr/>
            </p:nvSpPr>
            <p:spPr bwMode="auto">
              <a:xfrm flipH="1">
                <a:off x="3652" y="868"/>
                <a:ext cx="108" cy="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619" name="Oval 51"/>
            <p:cNvSpPr>
              <a:spLocks noChangeArrowheads="1"/>
            </p:cNvSpPr>
            <p:nvPr/>
          </p:nvSpPr>
          <p:spPr bwMode="auto">
            <a:xfrm>
              <a:off x="1444178" y="1921694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0" name="Oval 52"/>
            <p:cNvSpPr>
              <a:spLocks noChangeArrowheads="1"/>
            </p:cNvSpPr>
            <p:nvPr/>
          </p:nvSpPr>
          <p:spPr bwMode="auto">
            <a:xfrm>
              <a:off x="1548953" y="2021706"/>
              <a:ext cx="52388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1" name="Oval 53"/>
            <p:cNvSpPr>
              <a:spLocks noChangeArrowheads="1"/>
            </p:cNvSpPr>
            <p:nvPr/>
          </p:nvSpPr>
          <p:spPr bwMode="auto">
            <a:xfrm>
              <a:off x="1680716" y="2083619"/>
              <a:ext cx="52388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2" name="Oval 54"/>
            <p:cNvSpPr>
              <a:spLocks noChangeArrowheads="1"/>
            </p:cNvSpPr>
            <p:nvPr/>
          </p:nvSpPr>
          <p:spPr bwMode="auto">
            <a:xfrm>
              <a:off x="1782316" y="2253481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3" name="Oval 55"/>
            <p:cNvSpPr>
              <a:spLocks noChangeArrowheads="1"/>
            </p:cNvSpPr>
            <p:nvPr/>
          </p:nvSpPr>
          <p:spPr bwMode="auto">
            <a:xfrm>
              <a:off x="1887091" y="2351906"/>
              <a:ext cx="52388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4" name="Oval 56"/>
            <p:cNvSpPr>
              <a:spLocks noChangeArrowheads="1"/>
            </p:cNvSpPr>
            <p:nvPr/>
          </p:nvSpPr>
          <p:spPr bwMode="auto">
            <a:xfrm>
              <a:off x="1993453" y="2451919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5" name="Oval 57"/>
            <p:cNvSpPr>
              <a:spLocks noChangeArrowheads="1"/>
            </p:cNvSpPr>
            <p:nvPr/>
          </p:nvSpPr>
          <p:spPr bwMode="auto">
            <a:xfrm>
              <a:off x="2102991" y="2670994"/>
              <a:ext cx="50800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6" name="Oval 58"/>
            <p:cNvSpPr>
              <a:spLocks noChangeArrowheads="1"/>
            </p:cNvSpPr>
            <p:nvPr/>
          </p:nvSpPr>
          <p:spPr bwMode="auto">
            <a:xfrm>
              <a:off x="2217291" y="2824981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7" name="Oval 59"/>
            <p:cNvSpPr>
              <a:spLocks noChangeArrowheads="1"/>
            </p:cNvSpPr>
            <p:nvPr/>
          </p:nvSpPr>
          <p:spPr bwMode="auto">
            <a:xfrm>
              <a:off x="2322066" y="2763069"/>
              <a:ext cx="52388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8" name="Oval 60"/>
            <p:cNvSpPr>
              <a:spLocks noChangeArrowheads="1"/>
            </p:cNvSpPr>
            <p:nvPr/>
          </p:nvSpPr>
          <p:spPr bwMode="auto">
            <a:xfrm>
              <a:off x="2431603" y="3051994"/>
              <a:ext cx="52388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29" name="Oval 61"/>
            <p:cNvSpPr>
              <a:spLocks noChangeArrowheads="1"/>
            </p:cNvSpPr>
            <p:nvPr/>
          </p:nvSpPr>
          <p:spPr bwMode="auto">
            <a:xfrm>
              <a:off x="2545903" y="3036119"/>
              <a:ext cx="52388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0" name="Oval 62"/>
            <p:cNvSpPr>
              <a:spLocks noChangeArrowheads="1"/>
            </p:cNvSpPr>
            <p:nvPr/>
          </p:nvSpPr>
          <p:spPr bwMode="auto">
            <a:xfrm>
              <a:off x="2655441" y="3061519"/>
              <a:ext cx="52388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1" name="Oval 63"/>
            <p:cNvSpPr>
              <a:spLocks noChangeArrowheads="1"/>
            </p:cNvSpPr>
            <p:nvPr/>
          </p:nvSpPr>
          <p:spPr bwMode="auto">
            <a:xfrm>
              <a:off x="2766566" y="3044056"/>
              <a:ext cx="50800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2" name="Oval 64"/>
            <p:cNvSpPr>
              <a:spLocks noChangeArrowheads="1"/>
            </p:cNvSpPr>
            <p:nvPr/>
          </p:nvSpPr>
          <p:spPr bwMode="auto">
            <a:xfrm>
              <a:off x="1347341" y="1842319"/>
              <a:ext cx="52388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3" name="Oval 65"/>
            <p:cNvSpPr>
              <a:spLocks noChangeArrowheads="1"/>
            </p:cNvSpPr>
            <p:nvPr/>
          </p:nvSpPr>
          <p:spPr bwMode="auto">
            <a:xfrm>
              <a:off x="802828" y="1805806"/>
              <a:ext cx="50800" cy="3968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4" name="Oval 66"/>
            <p:cNvSpPr>
              <a:spLocks noChangeArrowheads="1"/>
            </p:cNvSpPr>
            <p:nvPr/>
          </p:nvSpPr>
          <p:spPr bwMode="auto">
            <a:xfrm>
              <a:off x="907603" y="1883594"/>
              <a:ext cx="52388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5" name="Oval 67"/>
            <p:cNvSpPr>
              <a:spLocks noChangeArrowheads="1"/>
            </p:cNvSpPr>
            <p:nvPr/>
          </p:nvSpPr>
          <p:spPr bwMode="auto">
            <a:xfrm>
              <a:off x="1004441" y="1855019"/>
              <a:ext cx="52388" cy="476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6" name="Oval 68"/>
            <p:cNvSpPr>
              <a:spLocks noChangeArrowheads="1"/>
            </p:cNvSpPr>
            <p:nvPr/>
          </p:nvSpPr>
          <p:spPr bwMode="auto">
            <a:xfrm>
              <a:off x="1088578" y="1859781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7" name="Oval 69"/>
            <p:cNvSpPr>
              <a:spLocks noChangeArrowheads="1"/>
            </p:cNvSpPr>
            <p:nvPr/>
          </p:nvSpPr>
          <p:spPr bwMode="auto">
            <a:xfrm>
              <a:off x="1220341" y="1818506"/>
              <a:ext cx="50800" cy="4603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8" name="Line 70"/>
            <p:cNvSpPr>
              <a:spLocks noChangeShapeType="1"/>
            </p:cNvSpPr>
            <p:nvPr/>
          </p:nvSpPr>
          <p:spPr bwMode="auto">
            <a:xfrm flipV="1">
              <a:off x="774253" y="3329806"/>
              <a:ext cx="2262188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639" name="Line 71"/>
            <p:cNvSpPr>
              <a:spLocks noChangeShapeType="1"/>
            </p:cNvSpPr>
            <p:nvPr/>
          </p:nvSpPr>
          <p:spPr bwMode="auto">
            <a:xfrm>
              <a:off x="775841" y="1459731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09640" name="Group 72"/>
            <p:cNvGrpSpPr>
              <a:grpSpLocks/>
            </p:cNvGrpSpPr>
            <p:nvPr/>
          </p:nvGrpSpPr>
          <p:grpSpPr bwMode="auto">
            <a:xfrm>
              <a:off x="2513459" y="912887"/>
              <a:ext cx="1914525" cy="1724025"/>
              <a:chOff x="3675" y="461"/>
              <a:chExt cx="1206" cy="1086"/>
            </a:xfrm>
          </p:grpSpPr>
          <p:grpSp>
            <p:nvGrpSpPr>
              <p:cNvPr id="109641" name="Group 73"/>
              <p:cNvGrpSpPr>
                <a:grpSpLocks/>
              </p:cNvGrpSpPr>
              <p:nvPr/>
            </p:nvGrpSpPr>
            <p:grpSpPr bwMode="auto">
              <a:xfrm>
                <a:off x="3694" y="487"/>
                <a:ext cx="1150" cy="1029"/>
                <a:chOff x="3598" y="391"/>
                <a:chExt cx="1150" cy="1029"/>
              </a:xfrm>
            </p:grpSpPr>
            <p:sp>
              <p:nvSpPr>
                <p:cNvPr id="109642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0" y="1363"/>
                  <a:ext cx="58" cy="5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3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719" y="93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4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709" y="55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5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553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6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4169" y="557"/>
                  <a:ext cx="58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7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3854" y="553"/>
                  <a:ext cx="86" cy="8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48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429"/>
                  <a:ext cx="86" cy="8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0964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1085"/>
                  <a:ext cx="87" cy="8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0965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05" y="1057"/>
                  <a:ext cx="58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1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731"/>
                  <a:ext cx="57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2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709" y="898"/>
                  <a:ext cx="58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3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099" y="1167"/>
                  <a:ext cx="58" cy="5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4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831" y="1304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5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997" y="1066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6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570" y="894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7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65" y="465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8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190" y="773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59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455" y="94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0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3631" y="804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1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260" y="1260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2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20" y="1093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3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456" y="391"/>
                  <a:ext cx="28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4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928" y="92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5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3657" y="1144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6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034" y="803"/>
                  <a:ext cx="28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7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3787" y="720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8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5" y="751"/>
                  <a:ext cx="57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69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621"/>
                  <a:ext cx="86" cy="8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0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284" y="892"/>
                  <a:ext cx="87" cy="8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1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" y="1273"/>
                  <a:ext cx="57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2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3598" y="968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3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743" y="103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4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3981" y="1295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5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6" y="1333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6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003" y="1171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7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246" y="1353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8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349" y="608"/>
                  <a:ext cx="28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79" name="Oval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4315" y="535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0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41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1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33" y="116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2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5" y="620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3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1" y="847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4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648" y="773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5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70" y="634"/>
                  <a:ext cx="29" cy="29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6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4032" y="544"/>
                  <a:ext cx="29" cy="2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87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096" y="929"/>
                  <a:ext cx="58" cy="5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9688" name="Group 120"/>
              <p:cNvGrpSpPr>
                <a:grpSpLocks noChangeAspect="1"/>
              </p:cNvGrpSpPr>
              <p:nvPr/>
            </p:nvGrpSpPr>
            <p:grpSpPr bwMode="auto">
              <a:xfrm>
                <a:off x="3675" y="461"/>
                <a:ext cx="1206" cy="1086"/>
                <a:chOff x="2343" y="1446"/>
                <a:chExt cx="2006" cy="1806"/>
              </a:xfrm>
            </p:grpSpPr>
            <p:sp>
              <p:nvSpPr>
                <p:cNvPr id="109689" name="Rectangl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2343" y="2002"/>
                  <a:ext cx="1344" cy="124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0" name="Line 1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43" y="2696"/>
                  <a:ext cx="653" cy="554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1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2987" y="1458"/>
                  <a:ext cx="135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2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4343" y="1466"/>
                  <a:ext cx="0" cy="1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3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3002" y="2705"/>
                  <a:ext cx="134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4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3002" y="1482"/>
                  <a:ext cx="0" cy="12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5" name="Line 1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93" y="2698"/>
                  <a:ext cx="653" cy="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6" name="Line 1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80" y="1447"/>
                  <a:ext cx="669" cy="56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697" name="Line 1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47" y="1446"/>
                  <a:ext cx="653" cy="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09698" name="Text Box 130"/>
            <p:cNvSpPr txBox="1">
              <a:spLocks noChangeArrowheads="1"/>
            </p:cNvSpPr>
            <p:nvPr/>
          </p:nvSpPr>
          <p:spPr bwMode="auto">
            <a:xfrm>
              <a:off x="2843808" y="2623443"/>
              <a:ext cx="1208088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0" dirty="0">
                  <a:ea typeface="宋体" charset="-122"/>
                </a:rPr>
                <a:t>Hydrometeor</a:t>
              </a:r>
            </a:p>
            <a:p>
              <a:pPr algn="ctr"/>
              <a:r>
                <a:rPr lang="en-US" altLang="zh-CN" sz="1400" b="0" dirty="0">
                  <a:ea typeface="宋体" charset="-122"/>
                </a:rPr>
                <a:t>Category </a:t>
              </a:r>
              <a:r>
                <a:rPr lang="en-US" altLang="zh-CN" sz="1400" i="1" dirty="0">
                  <a:solidFill>
                    <a:srgbClr val="003399"/>
                  </a:solidFill>
                  <a:ea typeface="宋体" charset="-122"/>
                </a:rPr>
                <a:t>x</a:t>
              </a:r>
              <a:endParaRPr lang="en-US" altLang="zh-CN" sz="1600" b="0" dirty="0">
                <a:ea typeface="宋体" charset="-122"/>
              </a:endParaRPr>
            </a:p>
          </p:txBody>
        </p:sp>
      </p:grpSp>
      <p:grpSp>
        <p:nvGrpSpPr>
          <p:cNvPr id="109699" name="Group 131"/>
          <p:cNvGrpSpPr>
            <a:grpSpLocks/>
          </p:cNvGrpSpPr>
          <p:nvPr/>
        </p:nvGrpSpPr>
        <p:grpSpPr bwMode="auto">
          <a:xfrm>
            <a:off x="4862710" y="1495721"/>
            <a:ext cx="3741738" cy="3373439"/>
            <a:chOff x="3270" y="631"/>
            <a:chExt cx="2357" cy="2125"/>
          </a:xfrm>
        </p:grpSpPr>
        <p:grpSp>
          <p:nvGrpSpPr>
            <p:cNvPr id="109700" name="Group 132"/>
            <p:cNvGrpSpPr>
              <a:grpSpLocks/>
            </p:cNvGrpSpPr>
            <p:nvPr/>
          </p:nvGrpSpPr>
          <p:grpSpPr bwMode="auto">
            <a:xfrm>
              <a:off x="3278" y="631"/>
              <a:ext cx="1954" cy="669"/>
              <a:chOff x="3278" y="631"/>
              <a:chExt cx="1954" cy="669"/>
            </a:xfrm>
          </p:grpSpPr>
          <p:sp>
            <p:nvSpPr>
              <p:cNvPr id="109701" name="Text Box 133"/>
              <p:cNvSpPr txBox="1">
                <a:spLocks noChangeArrowheads="1"/>
              </p:cNvSpPr>
              <p:nvPr/>
            </p:nvSpPr>
            <p:spPr bwMode="auto">
              <a:xfrm>
                <a:off x="3278" y="631"/>
                <a:ext cx="18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ea typeface="宋体" charset="-122"/>
                  </a:rPr>
                  <a:t>Total </a:t>
                </a:r>
                <a:r>
                  <a:rPr lang="en-US" altLang="zh-CN" sz="1400" dirty="0">
                    <a:solidFill>
                      <a:srgbClr val="CC3300"/>
                    </a:solidFill>
                    <a:ea typeface="宋体" charset="-122"/>
                  </a:rPr>
                  <a:t>number</a:t>
                </a:r>
                <a:r>
                  <a:rPr lang="en-US" altLang="zh-CN" sz="1400" dirty="0">
                    <a:ea typeface="宋体" charset="-122"/>
                  </a:rPr>
                  <a:t> concentration, </a:t>
                </a:r>
                <a:r>
                  <a:rPr lang="en-US" altLang="zh-CN" sz="1400" i="1" dirty="0" err="1">
                    <a:solidFill>
                      <a:srgbClr val="CC3300"/>
                    </a:solidFill>
                    <a:ea typeface="宋体" charset="-122"/>
                  </a:rPr>
                  <a:t>N</a:t>
                </a:r>
                <a:r>
                  <a:rPr lang="en-US" altLang="zh-CN" sz="1400" i="1" baseline="-25000" dirty="0" err="1">
                    <a:solidFill>
                      <a:srgbClr val="CC3300"/>
                    </a:solidFill>
                    <a:ea typeface="宋体" charset="-122"/>
                  </a:rPr>
                  <a:t>T</a:t>
                </a:r>
                <a:r>
                  <a:rPr lang="en-US" altLang="zh-CN" sz="1400" baseline="-25000" dirty="0" err="1">
                    <a:solidFill>
                      <a:srgbClr val="CC3300"/>
                    </a:solidFill>
                    <a:ea typeface="宋体" charset="-122"/>
                  </a:rPr>
                  <a:t>x</a:t>
                </a:r>
                <a:endParaRPr lang="en-US" altLang="zh-CN" dirty="0">
                  <a:solidFill>
                    <a:srgbClr val="CC3300"/>
                  </a:solidFill>
                  <a:ea typeface="宋体" charset="-122"/>
                </a:endParaRPr>
              </a:p>
            </p:txBody>
          </p:sp>
          <p:graphicFrame>
            <p:nvGraphicFramePr>
              <p:cNvPr id="109702" name="Object 134"/>
              <p:cNvGraphicFramePr>
                <a:graphicFrameLocks noChangeAspect="1"/>
              </p:cNvGraphicFramePr>
              <p:nvPr/>
            </p:nvGraphicFramePr>
            <p:xfrm>
              <a:off x="3311" y="816"/>
              <a:ext cx="1647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3" name="Equation" r:id="rId10" imgW="1638000" imgH="482400" progId="Equation.3">
                      <p:embed/>
                    </p:oleObj>
                  </mc:Choice>
                  <mc:Fallback>
                    <p:oleObj name="Equation" r:id="rId10" imgW="163800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1" y="816"/>
                            <a:ext cx="1647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703" name="Line 135"/>
              <p:cNvSpPr>
                <a:spLocks noChangeShapeType="1"/>
              </p:cNvSpPr>
              <p:nvPr/>
            </p:nvSpPr>
            <p:spPr bwMode="auto">
              <a:xfrm>
                <a:off x="3360" y="840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09704" name="Group 136"/>
            <p:cNvGrpSpPr>
              <a:grpSpLocks/>
            </p:cNvGrpSpPr>
            <p:nvPr/>
          </p:nvGrpSpPr>
          <p:grpSpPr bwMode="auto">
            <a:xfrm>
              <a:off x="3270" y="2071"/>
              <a:ext cx="1826" cy="685"/>
              <a:chOff x="3270" y="2071"/>
              <a:chExt cx="1826" cy="685"/>
            </a:xfrm>
          </p:grpSpPr>
          <p:sp>
            <p:nvSpPr>
              <p:cNvPr id="109705" name="Text Box 137"/>
              <p:cNvSpPr txBox="1">
                <a:spLocks noChangeArrowheads="1"/>
              </p:cNvSpPr>
              <p:nvPr/>
            </p:nvSpPr>
            <p:spPr bwMode="auto">
              <a:xfrm>
                <a:off x="3270" y="2071"/>
                <a:ext cx="153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ea typeface="宋体" charset="-122"/>
                  </a:rPr>
                  <a:t>Radar </a:t>
                </a:r>
                <a:r>
                  <a:rPr lang="en-US" altLang="zh-CN" sz="1400" dirty="0">
                    <a:solidFill>
                      <a:srgbClr val="CC3300"/>
                    </a:solidFill>
                    <a:ea typeface="宋体" charset="-122"/>
                  </a:rPr>
                  <a:t>reflectivity</a:t>
                </a:r>
                <a:r>
                  <a:rPr lang="en-US" altLang="zh-CN" sz="1400" dirty="0">
                    <a:ea typeface="宋体" charset="-122"/>
                  </a:rPr>
                  <a:t> factor, </a:t>
                </a:r>
                <a:r>
                  <a:rPr lang="en-US" altLang="zh-CN" sz="1400" i="1" dirty="0" err="1">
                    <a:solidFill>
                      <a:srgbClr val="CC3300"/>
                    </a:solidFill>
                    <a:ea typeface="宋体" charset="-122"/>
                  </a:rPr>
                  <a:t>Z</a:t>
                </a:r>
                <a:r>
                  <a:rPr lang="en-US" altLang="zh-CN" sz="1400" baseline="-25000" dirty="0" err="1">
                    <a:solidFill>
                      <a:srgbClr val="CC3300"/>
                    </a:solidFill>
                    <a:ea typeface="宋体" charset="-122"/>
                  </a:rPr>
                  <a:t>x</a:t>
                </a:r>
                <a:endParaRPr lang="en-US" altLang="zh-CN" sz="1400" baseline="-25000" dirty="0">
                  <a:solidFill>
                    <a:srgbClr val="CC3300"/>
                  </a:solidFill>
                  <a:ea typeface="宋体" charset="-122"/>
                </a:endParaRPr>
              </a:p>
            </p:txBody>
          </p:sp>
          <p:graphicFrame>
            <p:nvGraphicFramePr>
              <p:cNvPr id="109706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2939116"/>
                  </p:ext>
                </p:extLst>
              </p:nvPr>
            </p:nvGraphicFramePr>
            <p:xfrm>
              <a:off x="3331" y="2272"/>
              <a:ext cx="1765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4" name="Equation" r:id="rId12" imgW="1752480" imgH="482400" progId="Equation.3">
                      <p:embed/>
                    </p:oleObj>
                  </mc:Choice>
                  <mc:Fallback>
                    <p:oleObj name="Equation" r:id="rId12" imgW="175248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1" y="2272"/>
                            <a:ext cx="1765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707" name="Line 139"/>
              <p:cNvSpPr>
                <a:spLocks noChangeShapeType="1"/>
              </p:cNvSpPr>
              <p:nvPr/>
            </p:nvSpPr>
            <p:spPr bwMode="auto">
              <a:xfrm>
                <a:off x="3336" y="2280"/>
                <a:ext cx="1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09708" name="Group 140"/>
            <p:cNvGrpSpPr>
              <a:grpSpLocks/>
            </p:cNvGrpSpPr>
            <p:nvPr/>
          </p:nvGrpSpPr>
          <p:grpSpPr bwMode="auto">
            <a:xfrm>
              <a:off x="3286" y="1350"/>
              <a:ext cx="2341" cy="693"/>
              <a:chOff x="3198" y="1758"/>
              <a:chExt cx="2341" cy="693"/>
            </a:xfrm>
          </p:grpSpPr>
          <p:sp>
            <p:nvSpPr>
              <p:cNvPr id="109709" name="Text Box 141"/>
              <p:cNvSpPr txBox="1">
                <a:spLocks noChangeArrowheads="1"/>
              </p:cNvSpPr>
              <p:nvPr/>
            </p:nvSpPr>
            <p:spPr bwMode="auto">
              <a:xfrm>
                <a:off x="3198" y="1758"/>
                <a:ext cx="122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rgbClr val="CC3300"/>
                    </a:solidFill>
                    <a:ea typeface="宋体" charset="-122"/>
                  </a:rPr>
                  <a:t>Mass</a:t>
                </a:r>
                <a:r>
                  <a:rPr lang="en-US" altLang="zh-CN" sz="1400" dirty="0">
                    <a:ea typeface="宋体" charset="-122"/>
                  </a:rPr>
                  <a:t> mixing ratio, </a:t>
                </a:r>
                <a:r>
                  <a:rPr lang="en-US" altLang="zh-CN" sz="1400" i="1" dirty="0" err="1">
                    <a:solidFill>
                      <a:srgbClr val="CC3300"/>
                    </a:solidFill>
                    <a:ea typeface="宋体" charset="-122"/>
                  </a:rPr>
                  <a:t>q</a:t>
                </a:r>
                <a:r>
                  <a:rPr lang="en-US" altLang="zh-CN" sz="1400" baseline="-25000" dirty="0" err="1">
                    <a:solidFill>
                      <a:srgbClr val="CC3300"/>
                    </a:solidFill>
                    <a:ea typeface="宋体" charset="-122"/>
                  </a:rPr>
                  <a:t>x</a:t>
                </a:r>
                <a:endParaRPr lang="en-US" altLang="zh-CN" sz="1400" baseline="-25000" dirty="0">
                  <a:solidFill>
                    <a:srgbClr val="CC3300"/>
                  </a:solidFill>
                  <a:ea typeface="宋体" charset="-122"/>
                </a:endParaRPr>
              </a:p>
            </p:txBody>
          </p:sp>
          <p:graphicFrame>
            <p:nvGraphicFramePr>
              <p:cNvPr id="109710" name="Object 1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4335108"/>
                  </p:ext>
                </p:extLst>
              </p:nvPr>
            </p:nvGraphicFramePr>
            <p:xfrm>
              <a:off x="3252" y="1967"/>
              <a:ext cx="2287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" name="Equation" r:id="rId14" imgW="2273040" imgH="482400" progId="Equation.3">
                      <p:embed/>
                    </p:oleObj>
                  </mc:Choice>
                  <mc:Fallback>
                    <p:oleObj name="Equation" r:id="rId14" imgW="227304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2" y="1967"/>
                            <a:ext cx="2287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711" name="Line 143"/>
              <p:cNvSpPr>
                <a:spLocks noChangeShapeType="1"/>
              </p:cNvSpPr>
              <p:nvPr/>
            </p:nvSpPr>
            <p:spPr bwMode="auto">
              <a:xfrm>
                <a:off x="3264" y="1967"/>
                <a:ext cx="1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09712" name="Text Box 144"/>
          <p:cNvSpPr txBox="1">
            <a:spLocks noChangeArrowheads="1"/>
          </p:cNvSpPr>
          <p:nvPr/>
        </p:nvSpPr>
        <p:spPr bwMode="auto">
          <a:xfrm>
            <a:off x="4985965" y="620688"/>
            <a:ext cx="3546475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zh-CN" sz="2400" dirty="0">
                <a:solidFill>
                  <a:srgbClr val="008080"/>
                </a:solidFill>
                <a:ea typeface="宋体" charset="-122"/>
              </a:rPr>
              <a:t>Example of Moments: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967485" y="6381328"/>
            <a:ext cx="327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en-US" altLang="zh-TW" dirty="0" err="1" smtClean="0">
                <a:solidFill>
                  <a:schemeClr val="bg1"/>
                </a:solidFill>
              </a:rPr>
              <a:t>Milbrandt</a:t>
            </a:r>
            <a:r>
              <a:rPr lang="en-US" altLang="zh-TW" dirty="0" smtClean="0">
                <a:solidFill>
                  <a:schemeClr val="bg1"/>
                </a:solidFill>
              </a:rPr>
              <a:t> and </a:t>
            </a:r>
            <a:r>
              <a:rPr lang="en-US" altLang="zh-TW" dirty="0" err="1" smtClean="0">
                <a:solidFill>
                  <a:schemeClr val="bg1"/>
                </a:solidFill>
              </a:rPr>
              <a:t>Yau</a:t>
            </a:r>
            <a:r>
              <a:rPr lang="en-US" altLang="zh-TW" dirty="0" smtClean="0">
                <a:solidFill>
                  <a:schemeClr val="bg1"/>
                </a:solidFill>
              </a:rPr>
              <a:t>, 2005)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Previous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multi-moment (MM) schemes have a number of advantages over single-moment (SM)schemes.</a:t>
            </a:r>
          </a:p>
          <a:p>
            <a:pPr lvl="1">
              <a:buFont typeface="Franklin Gothic Book" pitchFamily="34" charset="0"/>
              <a:buChar char="→"/>
            </a:pPr>
            <a:r>
              <a:rPr lang="en-US" altLang="zh-TW" dirty="0" smtClean="0"/>
              <a:t>Accretion</a:t>
            </a:r>
          </a:p>
          <a:p>
            <a:pPr lvl="1">
              <a:buFont typeface="Franklin Gothic Book" pitchFamily="34" charset="0"/>
              <a:buChar char="→"/>
            </a:pPr>
            <a:r>
              <a:rPr lang="en-US" altLang="zh-TW" dirty="0" smtClean="0"/>
              <a:t>Diffusion</a:t>
            </a:r>
          </a:p>
          <a:p>
            <a:pPr lvl="1">
              <a:buFont typeface="Franklin Gothic Book" pitchFamily="34" charset="0"/>
              <a:buChar char="→"/>
            </a:pPr>
            <a:r>
              <a:rPr lang="en-US" altLang="zh-TW" dirty="0" smtClean="0"/>
              <a:t>Evaporation</a:t>
            </a:r>
          </a:p>
          <a:p>
            <a:pPr lvl="1">
              <a:buFont typeface="Franklin Gothic Book" pitchFamily="34" charset="0"/>
              <a:buChar char="→"/>
            </a:pPr>
            <a:r>
              <a:rPr lang="en-US" altLang="zh-TW" dirty="0" smtClean="0"/>
              <a:t>Sedimentation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MM schemes allow for size sorting mechanism, which is physically equivalent to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larger particles falling faster than smaller ones.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SM schemes only have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a single fall speed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which is the mass-weighted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for the predicted hydrometeors.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23928" y="3284984"/>
                <a:ext cx="396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𝑇𝑥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𝑎𝑛𝑑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𝑎𝑟𝑒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𝑣𝑒𝑟𝑦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𝑖𝑛𝑑𝑒𝑝𝑒𝑛𝑑𝑒𝑛𝑡𝑙𝑦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284984"/>
                <a:ext cx="39604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弧 4"/>
          <p:cNvSpPr/>
          <p:nvPr/>
        </p:nvSpPr>
        <p:spPr>
          <a:xfrm>
            <a:off x="1295636" y="4221088"/>
            <a:ext cx="216024" cy="936104"/>
          </a:xfrm>
          <a:prstGeom prst="leftBrac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470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Previous study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Ferrier et al. (1995) and Morrison et al. (2009), examined the impact of a double-moment(DM)scheme on simulations of idealized 2D squall lines.  They found that </a:t>
                </a:r>
                <a:r>
                  <a:rPr lang="en-US" altLang="zh-TW" sz="2000" u="sng" dirty="0" err="1" smtClean="0">
                    <a:latin typeface="Times New Roman" pitchFamily="18" charset="0"/>
                    <a:cs typeface="Times New Roman" pitchFamily="18" charset="0"/>
                  </a:rPr>
                  <a:t>stratiform</a:t>
                </a:r>
                <a:r>
                  <a:rPr lang="en-US" altLang="zh-TW" sz="2000" u="sng" dirty="0" smtClean="0">
                    <a:latin typeface="Times New Roman" pitchFamily="18" charset="0"/>
                    <a:cs typeface="Times New Roman" pitchFamily="18" charset="0"/>
                  </a:rPr>
                  <a:t> region typically has a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u="sng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u="sng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b="0" i="1" u="sng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u="sng" dirty="0" smtClean="0">
                    <a:latin typeface="Times New Roman" pitchFamily="18" charset="0"/>
                    <a:cs typeface="Times New Roman" pitchFamily="18" charset="0"/>
                  </a:rPr>
                  <a:t>than the convective region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and it performed much better than fixed-</a:t>
                </a:r>
                <a:r>
                  <a:rPr lang="en-US" altLang="zh-TW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SM scheme: the so-called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jump.</a:t>
                </a: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The result of previous studies suggest that </a:t>
                </a:r>
                <a:r>
                  <a:rPr lang="en-US" altLang="zh-TW" sz="2000" u="sng" dirty="0" smtClean="0">
                    <a:latin typeface="Times New Roman" pitchFamily="18" charset="0"/>
                    <a:cs typeface="Times New Roman" pitchFamily="18" charset="0"/>
                  </a:rPr>
                  <a:t>allowing more parameters of the bulk microphysics </a:t>
                </a:r>
                <a:r>
                  <a:rPr lang="en-US" altLang="zh-TW" sz="2000" u="sng" dirty="0" err="1" smtClean="0">
                    <a:latin typeface="Times New Roman" pitchFamily="18" charset="0"/>
                    <a:cs typeface="Times New Roman" pitchFamily="18" charset="0"/>
                  </a:rPr>
                  <a:t>parameteri-zation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to vary independently in time and space, improves the overall simulation of convective storm, with much less “tuning”. 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1" t="-786" r="-11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5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Many past numerical simulations of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supercell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convec-tion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produce cold pools that are too large and intense.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Gilmore and Wicker (1998)found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large and strong cold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pools though numerical simulations. Only use warm-rain scheme and do not investigate the impact of microphysics.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James and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Markowski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(2010), who found that ice microphysics(both SM and DM) generally resulted in stronger (weaker) cold pools for a moist (dry) sounding, in contract to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Gilmore and Wicker (1998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 of the case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61940"/>
              </p:ext>
            </p:extLst>
          </p:nvPr>
        </p:nvGraphicFramePr>
        <p:xfrm>
          <a:off x="1463675" y="1989138"/>
          <a:ext cx="6060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902"/>
                <a:gridCol w="2040511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Episod</a:t>
                      </a:r>
                      <a:r>
                        <a:rPr lang="en-US" altLang="zh-TW" baseline="0" dirty="0" smtClean="0"/>
                        <a:t>e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Location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 May 1999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Tornado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outbreak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Central</a:t>
                      </a:r>
                      <a:r>
                        <a:rPr lang="en-US" altLang="zh-TW" baseline="0" dirty="0" smtClean="0"/>
                        <a:t> Oklahoma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475656" y="29249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Producing over 70 tornados in Oklahoma alone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4276"/>
            <a:ext cx="4876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 rot="20188264">
            <a:off x="3643784" y="4752146"/>
            <a:ext cx="1034406" cy="666074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1979712" y="5015268"/>
            <a:ext cx="1751952" cy="254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899592" y="50851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Cold pool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095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accent1">
            <a:alpha val="74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4800</TotalTime>
  <Words>2255</Words>
  <Application>Microsoft Office PowerPoint</Application>
  <PresentationFormat>如螢幕大小 (4:3)</PresentationFormat>
  <Paragraphs>307</Paragraphs>
  <Slides>37</Slides>
  <Notes>14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0" baseType="lpstr">
      <vt:lpstr>圖釘</vt:lpstr>
      <vt:lpstr>Bitmap Image</vt:lpstr>
      <vt:lpstr>Equation</vt:lpstr>
      <vt:lpstr>Comparison of Evaporation and Cold Pool Development between Single-Moment (SM) and Multi-moment (MM) Bulk Microphysics Schemes</vt:lpstr>
      <vt:lpstr>Content</vt:lpstr>
      <vt:lpstr>PowerPoint 簡報</vt:lpstr>
      <vt:lpstr>Introduction </vt:lpstr>
      <vt:lpstr>PowerPoint 簡報</vt:lpstr>
      <vt:lpstr>Previous study</vt:lpstr>
      <vt:lpstr>Previous study</vt:lpstr>
      <vt:lpstr>Motivation </vt:lpstr>
      <vt:lpstr>Overview of the case</vt:lpstr>
      <vt:lpstr>Experiment design</vt:lpstr>
      <vt:lpstr>Experiment design</vt:lpstr>
      <vt:lpstr>Experiment design</vt:lpstr>
      <vt:lpstr>Experiment design</vt:lpstr>
      <vt:lpstr>Supercell conceptual model </vt:lpstr>
      <vt:lpstr>Result and discussion</vt:lpstr>
      <vt:lpstr>Result and discussion</vt:lpstr>
      <vt:lpstr>Result and discussion</vt:lpstr>
      <vt:lpstr>Result and discussion</vt:lpstr>
      <vt:lpstr>Result and discussion</vt:lpstr>
      <vt:lpstr>Budget analysis</vt:lpstr>
      <vt:lpstr>Result and discussion</vt:lpstr>
      <vt:lpstr>Result and discussion</vt:lpstr>
      <vt:lpstr>Result and discussion</vt:lpstr>
      <vt:lpstr>Result and discussion</vt:lpstr>
      <vt:lpstr>PowerPoint 簡報</vt:lpstr>
      <vt:lpstr>Rain Evaporation and effect of DSD</vt:lpstr>
      <vt:lpstr>Result and discussion</vt:lpstr>
      <vt:lpstr>Result and discussion</vt:lpstr>
      <vt:lpstr>Conclusions</vt:lpstr>
      <vt:lpstr>Conclusions</vt:lpstr>
      <vt:lpstr>PowerPoint 簡報</vt:lpstr>
      <vt:lpstr>Classic supercell</vt:lpstr>
      <vt:lpstr>Low precipitation supercell</vt:lpstr>
      <vt:lpstr>high precipitation supercell</vt:lpstr>
      <vt:lpstr>Shallw precipitation supercell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Evaporation and Cold Pool Development between Single-Moment and Multimoment Bulk Microphysics Schemes</dc:title>
  <dc:creator>Dennis</dc:creator>
  <cp:lastModifiedBy>Dennis</cp:lastModifiedBy>
  <cp:revision>109</cp:revision>
  <dcterms:modified xsi:type="dcterms:W3CDTF">2010-10-06T01:23:46Z</dcterms:modified>
</cp:coreProperties>
</file>