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8" r:id="rId1"/>
  </p:sldMasterIdLst>
  <p:notesMasterIdLst>
    <p:notesMasterId r:id="rId36"/>
  </p:notesMasterIdLst>
  <p:sldIdLst>
    <p:sldId id="256" r:id="rId2"/>
    <p:sldId id="257" r:id="rId3"/>
    <p:sldId id="294" r:id="rId4"/>
    <p:sldId id="260" r:id="rId5"/>
    <p:sldId id="310" r:id="rId6"/>
    <p:sldId id="262" r:id="rId7"/>
    <p:sldId id="283" r:id="rId8"/>
    <p:sldId id="263" r:id="rId9"/>
    <p:sldId id="284" r:id="rId10"/>
    <p:sldId id="274" r:id="rId11"/>
    <p:sldId id="285" r:id="rId12"/>
    <p:sldId id="286" r:id="rId13"/>
    <p:sldId id="295" r:id="rId14"/>
    <p:sldId id="296" r:id="rId15"/>
    <p:sldId id="299" r:id="rId16"/>
    <p:sldId id="300" r:id="rId17"/>
    <p:sldId id="297" r:id="rId18"/>
    <p:sldId id="301" r:id="rId19"/>
    <p:sldId id="302" r:id="rId20"/>
    <p:sldId id="303" r:id="rId21"/>
    <p:sldId id="308" r:id="rId22"/>
    <p:sldId id="309" r:id="rId23"/>
    <p:sldId id="261" r:id="rId24"/>
    <p:sldId id="311" r:id="rId25"/>
    <p:sldId id="292" r:id="rId26"/>
    <p:sldId id="293" r:id="rId27"/>
    <p:sldId id="312" r:id="rId28"/>
    <p:sldId id="313" r:id="rId29"/>
    <p:sldId id="314" r:id="rId30"/>
    <p:sldId id="315" r:id="rId31"/>
    <p:sldId id="304" r:id="rId32"/>
    <p:sldId id="305" r:id="rId33"/>
    <p:sldId id="306" r:id="rId34"/>
    <p:sldId id="307" r:id="rId3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94"/>
    <a:srgbClr val="0033CC"/>
    <a:srgbClr val="66FFFF"/>
    <a:srgbClr val="66FF66"/>
    <a:srgbClr val="33CC33"/>
    <a:srgbClr val="FF9933"/>
    <a:srgbClr val="00FF00"/>
    <a:srgbClr val="FF3300"/>
    <a:srgbClr val="0000FF"/>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7" autoAdjust="0"/>
    <p:restoredTop sz="87883" autoAdjust="0"/>
  </p:normalViewPr>
  <p:slideViewPr>
    <p:cSldViewPr>
      <p:cViewPr varScale="1">
        <p:scale>
          <a:sx n="83" d="100"/>
          <a:sy n="83" d="100"/>
        </p:scale>
        <p:origin x="-61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52F71AED-6A95-4135-B42F-9E6AC9CD1BA6}" type="datetimeFigureOut">
              <a:rPr lang="zh-TW" altLang="en-US"/>
              <a:pPr>
                <a:defRPr/>
              </a:pPr>
              <a:t>2010/9/28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F4548795-52A3-4D3F-A53A-E42C99F29A8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投影片圖像版面配置區 1"/>
          <p:cNvSpPr>
            <a:spLocks noGrp="1" noRot="1" noChangeAspect="1"/>
          </p:cNvSpPr>
          <p:nvPr>
            <p:ph type="sldImg"/>
          </p:nvPr>
        </p:nvSpPr>
        <p:spPr bwMode="auto">
          <a:noFill/>
          <a:ln>
            <a:solidFill>
              <a:srgbClr val="000000"/>
            </a:solidFill>
            <a:miter lim="800000"/>
            <a:headEnd/>
            <a:tailEnd/>
          </a:ln>
        </p:spPr>
      </p:sp>
      <p:sp>
        <p:nvSpPr>
          <p:cNvPr id="1536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36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3D7E54-5FFC-487F-A3D9-8A14FDF57E63}" type="slidenum">
              <a:rPr lang="zh-TW" altLang="en-US"/>
              <a:pPr fontAlgn="base">
                <a:spcBef>
                  <a:spcPct val="0"/>
                </a:spcBef>
                <a:spcAft>
                  <a:spcPct val="0"/>
                </a:spcAft>
                <a:defRPr/>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投影片圖像版面配置區 1"/>
          <p:cNvSpPr>
            <a:spLocks noGrp="1" noRot="1" noChangeAspect="1"/>
          </p:cNvSpPr>
          <p:nvPr>
            <p:ph type="sldImg"/>
          </p:nvPr>
        </p:nvSpPr>
        <p:spPr bwMode="auto">
          <a:noFill/>
          <a:ln>
            <a:solidFill>
              <a:srgbClr val="000000"/>
            </a:solidFill>
            <a:miter lim="800000"/>
            <a:headEnd/>
            <a:tailEnd/>
          </a:ln>
        </p:spPr>
      </p:sp>
      <p:sp>
        <p:nvSpPr>
          <p:cNvPr id="4301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zh-TW" altLang="en-US" smtClean="0"/>
              <a:t>左側為切向（見上頁圖中中心附近圓圈處），右側為徑向</a:t>
            </a:r>
            <a:endParaRPr lang="en-US" altLang="zh-TW" smtClean="0"/>
          </a:p>
          <a:p>
            <a:pPr eaLnBrk="1" hangingPunct="1"/>
            <a:r>
              <a:rPr lang="zh-TW" altLang="en-US" smtClean="0"/>
              <a:t>切向、徑向垂直運動有著明顯的斜壓性，顯示有強的中層輻散輻合</a:t>
            </a:r>
          </a:p>
          <a:p>
            <a:r>
              <a:rPr lang="en-US" altLang="zh-TW" smtClean="0"/>
              <a:t>WN1</a:t>
            </a:r>
          </a:p>
          <a:p>
            <a:r>
              <a:rPr lang="en-US" altLang="zh-TW" smtClean="0"/>
              <a:t>==</a:t>
            </a:r>
            <a:r>
              <a:rPr lang="zh-TW" altLang="en-US" smtClean="0"/>
              <a:t>切向</a:t>
            </a:r>
            <a:r>
              <a:rPr lang="en-US" altLang="zh-TW" smtClean="0"/>
              <a:t>==</a:t>
            </a:r>
            <a:r>
              <a:rPr lang="zh-TW" altLang="en-US" smtClean="0"/>
              <a:t>相對渦度</a:t>
            </a:r>
            <a:r>
              <a:rPr lang="en-US" altLang="zh-TW" smtClean="0"/>
              <a:t>400hPa</a:t>
            </a:r>
            <a:r>
              <a:rPr lang="zh-TW" altLang="en-US" smtClean="0"/>
              <a:t>以下，往下風處傾斜。</a:t>
            </a:r>
            <a:r>
              <a:rPr lang="en-US" altLang="zh-TW" smtClean="0"/>
              <a:t>400hPa</a:t>
            </a:r>
            <a:r>
              <a:rPr lang="zh-TW" altLang="en-US" smtClean="0"/>
              <a:t>以上，往上風處傾斜</a:t>
            </a:r>
          </a:p>
          <a:p>
            <a:r>
              <a:rPr lang="zh-TW" altLang="en-US" smtClean="0"/>
              <a:t>垂直運動往下游傾斜</a:t>
            </a:r>
          </a:p>
          <a:p>
            <a:r>
              <a:rPr lang="en-US" altLang="zh-TW" smtClean="0"/>
              <a:t>==</a:t>
            </a:r>
            <a:r>
              <a:rPr lang="zh-TW" altLang="en-US" smtClean="0"/>
              <a:t>徑向</a:t>
            </a:r>
            <a:r>
              <a:rPr lang="en-US" altLang="zh-TW" smtClean="0"/>
              <a:t>==</a:t>
            </a:r>
            <a:r>
              <a:rPr lang="zh-TW" altLang="en-US" smtClean="0"/>
              <a:t>相對渦度在</a:t>
            </a:r>
            <a:r>
              <a:rPr lang="en-US" altLang="zh-TW" smtClean="0"/>
              <a:t>500hPa</a:t>
            </a:r>
            <a:r>
              <a:rPr lang="zh-TW" altLang="en-US" smtClean="0"/>
              <a:t>以下波動隨高度向外傾斜</a:t>
            </a:r>
          </a:p>
          <a:p>
            <a:r>
              <a:rPr lang="zh-TW" altLang="en-US" smtClean="0"/>
              <a:t>垂直運動整個對流層都有往外傾斜的現象</a:t>
            </a:r>
          </a:p>
          <a:p>
            <a:r>
              <a:rPr lang="en-US" altLang="zh-TW" smtClean="0"/>
              <a:t>WN2</a:t>
            </a:r>
          </a:p>
          <a:p>
            <a:r>
              <a:rPr lang="zh-TW" altLang="en-US" smtClean="0"/>
              <a:t>相對渦度在切向隨高度向上風處傾斜，在徑向上往外傾</a:t>
            </a:r>
            <a:r>
              <a:rPr lang="en-US" altLang="zh-TW" smtClean="0"/>
              <a:t>(700hPa</a:t>
            </a:r>
            <a:r>
              <a:rPr lang="zh-TW" altLang="en-US" smtClean="0"/>
              <a:t>以下</a:t>
            </a:r>
            <a:r>
              <a:rPr lang="en-US" altLang="zh-TW" smtClean="0"/>
              <a:t>)</a:t>
            </a:r>
            <a:r>
              <a:rPr lang="zh-TW" altLang="en-US" smtClean="0"/>
              <a:t>然後垂直向上到</a:t>
            </a:r>
            <a:r>
              <a:rPr lang="en-US" altLang="zh-TW" smtClean="0"/>
              <a:t>400hPa(</a:t>
            </a:r>
            <a:r>
              <a:rPr lang="zh-TW" altLang="en-US" smtClean="0"/>
              <a:t>看</a:t>
            </a:r>
            <a:r>
              <a:rPr lang="en-US" altLang="zh-TW" smtClean="0"/>
              <a:t>40km</a:t>
            </a:r>
            <a:r>
              <a:rPr lang="zh-TW" altLang="en-US" smtClean="0"/>
              <a:t>以內</a:t>
            </a:r>
            <a:r>
              <a:rPr lang="en-US" altLang="zh-TW" smtClean="0"/>
              <a:t>)</a:t>
            </a:r>
          </a:p>
          <a:p>
            <a:r>
              <a:rPr lang="zh-TW" altLang="en-US" smtClean="0"/>
              <a:t>切向、徑向垂直運動有著明顯的斜壓性，顯示有強的中層輻散輻合</a:t>
            </a:r>
          </a:p>
          <a:p>
            <a:endParaRPr lang="zh-TW" altLang="en-US" smtClean="0"/>
          </a:p>
          <a:p>
            <a:r>
              <a:rPr lang="zh-TW" altLang="en-US" smtClean="0"/>
              <a:t>中低對流層中顯著的特徵是上升運動會在切向、徑向上領先氣旋性渦度</a:t>
            </a:r>
            <a:r>
              <a:rPr lang="en-US" altLang="zh-TW" smtClean="0"/>
              <a:t>1/4</a:t>
            </a:r>
            <a:r>
              <a:rPr lang="zh-TW" altLang="en-US" smtClean="0"/>
              <a:t>個波長</a:t>
            </a:r>
          </a:p>
        </p:txBody>
      </p:sp>
      <p:sp>
        <p:nvSpPr>
          <p:cNvPr id="4" name="投影片編號版面配置區 3"/>
          <p:cNvSpPr>
            <a:spLocks noGrp="1"/>
          </p:cNvSpPr>
          <p:nvPr>
            <p:ph type="sldNum" sz="quarter" idx="5"/>
          </p:nvPr>
        </p:nvSpPr>
        <p:spPr/>
        <p:txBody>
          <a:bodyPr/>
          <a:lstStyle/>
          <a:p>
            <a:pPr>
              <a:defRPr/>
            </a:pPr>
            <a:fld id="{CA316FEE-1CEF-42B4-A098-17F537960B67}" type="slidenum">
              <a:rPr lang="zh-TW" altLang="en-US" smtClean="0"/>
              <a:pPr>
                <a:defRPr/>
              </a:pPr>
              <a:t>12</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TW" smtClean="0"/>
              <a:t>VRWs</a:t>
            </a:r>
            <a:r>
              <a:rPr lang="zh-TW" altLang="en-US" smtClean="0"/>
              <a:t>多半被困在中低對流層</a:t>
            </a:r>
          </a:p>
          <a:p>
            <a:r>
              <a:rPr lang="en-US" altLang="zh-TW" smtClean="0"/>
              <a:t>IGW</a:t>
            </a:r>
            <a:r>
              <a:rPr lang="zh-TW" altLang="en-US" smtClean="0"/>
              <a:t>的內頻率很高，故其垂直群速很大，會喪失能量到平流層裡</a:t>
            </a:r>
          </a:p>
          <a:p>
            <a:r>
              <a:rPr lang="en-US" altLang="zh-TW" smtClean="0"/>
              <a:t>VRWs</a:t>
            </a:r>
            <a:r>
              <a:rPr lang="zh-TW" altLang="en-US" smtClean="0"/>
              <a:t>也會垂直傳遞，但有個停滯點，該處垂直群速</a:t>
            </a:r>
            <a:r>
              <a:rPr lang="en-US" altLang="zh-TW" smtClean="0"/>
              <a:t>=0</a:t>
            </a:r>
            <a:r>
              <a:rPr lang="zh-TW" altLang="en-US" smtClean="0"/>
              <a:t>，波數越高，停滯點越低</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TW" smtClean="0"/>
              <a:t>111min</a:t>
            </a:r>
            <a:r>
              <a:rPr lang="zh-TW" altLang="en-US" smtClean="0"/>
              <a:t>，氣塊繞行一圈只需約一半時間，故其傳播速度比平流速度慢</a:t>
            </a:r>
            <a:r>
              <a:rPr lang="en-US" altLang="zh-TW" smtClean="0"/>
              <a:t>=&gt;VRWs</a:t>
            </a:r>
            <a:r>
              <a:rPr lang="zh-TW" altLang="en-US" smtClean="0"/>
              <a:t>的特徵</a:t>
            </a:r>
          </a:p>
          <a:p>
            <a:r>
              <a:rPr lang="en-US" altLang="zh-TW" smtClean="0"/>
              <a:t>50km</a:t>
            </a:r>
            <a:r>
              <a:rPr lang="zh-TW" altLang="en-US" smtClean="0"/>
              <a:t>外</a:t>
            </a:r>
            <a:r>
              <a:rPr lang="en-US" altLang="zh-TW" smtClean="0"/>
              <a:t>PV</a:t>
            </a:r>
            <a:r>
              <a:rPr lang="zh-TW" altLang="en-US" smtClean="0"/>
              <a:t>梯度弱，波之振幅減弱很快，所以沒有波動傳到</a:t>
            </a:r>
            <a:r>
              <a:rPr lang="en-US" altLang="zh-TW" smtClean="0"/>
              <a:t>70km</a:t>
            </a:r>
            <a:r>
              <a:rPr lang="zh-TW" altLang="en-US" smtClean="0"/>
              <a:t>以外，這是</a:t>
            </a:r>
            <a:r>
              <a:rPr lang="en-US" altLang="zh-TW" smtClean="0"/>
              <a:t>VRWs</a:t>
            </a:r>
            <a:r>
              <a:rPr lang="zh-TW" altLang="en-US" smtClean="0"/>
              <a:t>的特徵（中斷點）</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向外傳遞現象不明顯，也較快</a:t>
            </a:r>
          </a:p>
          <a:p>
            <a:r>
              <a:rPr lang="zh-TW" altLang="en-US" smtClean="0"/>
              <a:t>似乎與</a:t>
            </a:r>
            <a:r>
              <a:rPr lang="en-US" altLang="zh-TW" smtClean="0"/>
              <a:t>Free VRWs</a:t>
            </a:r>
            <a:r>
              <a:rPr lang="zh-TW" altLang="en-US" smtClean="0"/>
              <a:t>的線性理論牴觸（當波數越高徑向相位傳遞速度越慢）然而事實上</a:t>
            </a:r>
            <a:r>
              <a:rPr lang="en-US" altLang="zh-TW" smtClean="0"/>
              <a:t>VRWs</a:t>
            </a:r>
            <a:r>
              <a:rPr lang="zh-TW" altLang="en-US" smtClean="0"/>
              <a:t>的徑向相速與其徑向波數成反比</a:t>
            </a:r>
          </a:p>
          <a:p>
            <a:r>
              <a:rPr lang="zh-TW" altLang="en-US" smtClean="0"/>
              <a:t>模擬出來的</a:t>
            </a:r>
            <a:r>
              <a:rPr lang="en-US" altLang="zh-TW" smtClean="0"/>
              <a:t>VRWs</a:t>
            </a:r>
            <a:r>
              <a:rPr lang="zh-TW" altLang="en-US" smtClean="0"/>
              <a:t>與理論有些出入，</a:t>
            </a:r>
            <a:r>
              <a:rPr lang="en-US" altLang="zh-TW" smtClean="0"/>
              <a:t>1.</a:t>
            </a:r>
            <a:r>
              <a:rPr lang="zh-TW" altLang="en-US" smtClean="0"/>
              <a:t>模擬出來的波動與非保守的加熱作用耦合的很好</a:t>
            </a:r>
          </a:p>
          <a:p>
            <a:r>
              <a:rPr lang="en-US" altLang="zh-TW" smtClean="0"/>
              <a:t>2.</a:t>
            </a:r>
            <a:r>
              <a:rPr lang="zh-TW" altLang="en-US" smtClean="0"/>
              <a:t>此處之渦度並非單極分佈，在眼牆內有很多局地最大值</a:t>
            </a:r>
          </a:p>
          <a:p>
            <a:r>
              <a:rPr lang="en-US" altLang="zh-TW" smtClean="0"/>
              <a:t>3.VRWs</a:t>
            </a:r>
            <a:r>
              <a:rPr lang="zh-TW" altLang="en-US" smtClean="0"/>
              <a:t>的垂直傳遞是比線性理論來得複雜的</a:t>
            </a:r>
          </a:p>
          <a:p>
            <a:r>
              <a:rPr lang="zh-TW" altLang="en-US" smtClean="0"/>
              <a:t>模擬出的</a:t>
            </a:r>
            <a:r>
              <a:rPr lang="en-US" altLang="zh-TW" smtClean="0"/>
              <a:t>TC</a:t>
            </a:r>
            <a:r>
              <a:rPr lang="zh-TW" altLang="en-US" smtClean="0"/>
              <a:t>有強非絕熱以及摩擦作用，故不應該認為會有完美的結果</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位渦趨勢方程（柱狀壓力座標隨</a:t>
            </a:r>
            <a:r>
              <a:rPr lang="en-US" altLang="zh-TW" smtClean="0"/>
              <a:t>TC</a:t>
            </a:r>
            <a:r>
              <a:rPr lang="zh-TW" altLang="en-US" smtClean="0"/>
              <a:t>移動</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圖像版面配置區 1"/>
          <p:cNvSpPr>
            <a:spLocks noGrp="1" noRot="1" noChangeAspect="1"/>
          </p:cNvSpPr>
          <p:nvPr>
            <p:ph type="sldImg"/>
          </p:nvPr>
        </p:nvSpPr>
        <p:spPr bwMode="auto">
          <a:noFill/>
          <a:ln>
            <a:solidFill>
              <a:srgbClr val="000000"/>
            </a:solidFill>
            <a:miter lim="800000"/>
            <a:headEnd/>
            <a:tailEnd/>
          </a:ln>
        </p:spPr>
      </p:sp>
      <p:sp>
        <p:nvSpPr>
          <p:cNvPr id="5120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TW" smtClean="0"/>
              <a:t>(b)</a:t>
            </a:r>
            <a:r>
              <a:rPr lang="zh-TW" altLang="en-US" smtClean="0"/>
              <a:t>由平均氣旋造成的位渦擾動線性平流，為此波動氣旋式旋轉之主因</a:t>
            </a:r>
            <a:endParaRPr lang="en-US" altLang="zh-TW" smtClean="0"/>
          </a:p>
          <a:p>
            <a:pPr eaLnBrk="1" hangingPunct="1"/>
            <a:r>
              <a:rPr lang="en-US" altLang="zh-TW" smtClean="0"/>
              <a:t>(c)</a:t>
            </a:r>
            <a:r>
              <a:rPr lang="zh-TW" altLang="en-US" smtClean="0"/>
              <a:t>跟</a:t>
            </a:r>
            <a:r>
              <a:rPr lang="en-US" altLang="zh-TW" smtClean="0"/>
              <a:t>(b)</a:t>
            </a:r>
            <a:r>
              <a:rPr lang="zh-TW" altLang="en-US" smtClean="0"/>
              <a:t>相比算是負號，有減緩波動氣旋式旋轉之作用，或是說他提供了波動往上風處傳遞的作用</a:t>
            </a:r>
            <a:endParaRPr lang="en-US" altLang="zh-TW" smtClean="0"/>
          </a:p>
          <a:p>
            <a:pPr eaLnBrk="1" hangingPunct="1"/>
            <a:r>
              <a:rPr lang="en-US" altLang="zh-TW" smtClean="0"/>
              <a:t>(d)</a:t>
            </a:r>
            <a:r>
              <a:rPr lang="zh-TW" altLang="en-US" smtClean="0"/>
              <a:t>此項為主導項，</a:t>
            </a:r>
            <a:r>
              <a:rPr lang="en-US" altLang="zh-TW" smtClean="0"/>
              <a:t>(c)</a:t>
            </a:r>
            <a:r>
              <a:rPr lang="zh-TW" altLang="en-US" smtClean="0"/>
              <a:t>的大部分會被他平衡掉，此項扮演著降低波動往上風處傳遞現象的作用，</a:t>
            </a:r>
            <a:r>
              <a:rPr lang="en-US" altLang="zh-TW" smtClean="0"/>
              <a:t>"(c)</a:t>
            </a:r>
            <a:r>
              <a:rPr lang="zh-TW" altLang="en-US" smtClean="0"/>
              <a:t>與</a:t>
            </a:r>
            <a:r>
              <a:rPr lang="en-US" altLang="zh-TW" smtClean="0"/>
              <a:t>(d)</a:t>
            </a:r>
            <a:r>
              <a:rPr lang="zh-TW" altLang="en-US" smtClean="0"/>
              <a:t>為</a:t>
            </a:r>
            <a:r>
              <a:rPr lang="en-US" altLang="zh-TW" smtClean="0"/>
              <a:t>VRWs</a:t>
            </a:r>
            <a:r>
              <a:rPr lang="zh-TW" altLang="en-US" smtClean="0"/>
              <a:t>的主要</a:t>
            </a:r>
            <a:r>
              <a:rPr lang="en-US" altLang="zh-TW" smtClean="0"/>
              <a:t>PV</a:t>
            </a:r>
            <a:r>
              <a:rPr lang="zh-TW" altLang="en-US" smtClean="0"/>
              <a:t>來源</a:t>
            </a:r>
            <a:r>
              <a:rPr lang="en-US" altLang="zh-TW" smtClean="0"/>
              <a:t>"</a:t>
            </a:r>
          </a:p>
          <a:p>
            <a:pPr eaLnBrk="1" hangingPunct="1"/>
            <a:r>
              <a:rPr lang="en-US" altLang="zh-TW" smtClean="0"/>
              <a:t>(e)</a:t>
            </a:r>
            <a:r>
              <a:rPr lang="zh-TW" altLang="en-US" smtClean="0"/>
              <a:t>貢獻較小，為前者之</a:t>
            </a:r>
            <a:r>
              <a:rPr lang="en-US" altLang="zh-TW" smtClean="0"/>
              <a:t>1/4</a:t>
            </a:r>
            <a:r>
              <a:rPr lang="zh-TW" altLang="en-US" smtClean="0"/>
              <a:t>，但其與</a:t>
            </a:r>
            <a:r>
              <a:rPr lang="en-US" altLang="zh-TW" smtClean="0"/>
              <a:t>(a)</a:t>
            </a:r>
            <a:r>
              <a:rPr lang="zh-TW" altLang="en-US" smtClean="0"/>
              <a:t>幾乎同相位，顯示他是</a:t>
            </a:r>
            <a:r>
              <a:rPr lang="en-US" altLang="zh-TW" smtClean="0"/>
              <a:t>PV</a:t>
            </a:r>
            <a:r>
              <a:rPr lang="zh-TW" altLang="en-US" smtClean="0"/>
              <a:t>來源之一，這是因為對稱加熱與擾動渦度有關（方程式中第三項），故在波動的正渦度區，氣旋性</a:t>
            </a:r>
            <a:r>
              <a:rPr lang="en-US" altLang="zh-TW" smtClean="0"/>
              <a:t>PV</a:t>
            </a:r>
            <a:r>
              <a:rPr lang="zh-TW" altLang="en-US" smtClean="0"/>
              <a:t>會因為對稱加熱作用而被集中</a:t>
            </a:r>
            <a:endParaRPr lang="en-US" altLang="zh-TW" smtClean="0"/>
          </a:p>
          <a:p>
            <a:pPr eaLnBrk="1" hangingPunct="1"/>
            <a:r>
              <a:rPr lang="en-US" altLang="zh-TW" smtClean="0"/>
              <a:t>(f)</a:t>
            </a:r>
            <a:r>
              <a:rPr lang="zh-TW" altLang="en-US" smtClean="0"/>
              <a:t>影響相對較小</a:t>
            </a:r>
            <a:endParaRPr lang="en-US" altLang="zh-TW" smtClean="0"/>
          </a:p>
          <a:p>
            <a:pPr eaLnBrk="1" hangingPunct="1"/>
            <a:r>
              <a:rPr lang="en-US" altLang="zh-TW" smtClean="0"/>
              <a:t>(g)</a:t>
            </a:r>
            <a:r>
              <a:rPr lang="zh-TW" altLang="en-US" smtClean="0"/>
              <a:t>為主要的</a:t>
            </a:r>
            <a:r>
              <a:rPr lang="en-US" altLang="zh-TW" smtClean="0"/>
              <a:t>sink</a:t>
            </a:r>
          </a:p>
          <a:p>
            <a:pPr eaLnBrk="1" hangingPunct="1"/>
            <a:r>
              <a:rPr lang="en-US" altLang="zh-TW" smtClean="0"/>
              <a:t>(h)</a:t>
            </a:r>
            <a:r>
              <a:rPr lang="zh-TW" altLang="en-US" smtClean="0"/>
              <a:t>可忽略</a:t>
            </a:r>
          </a:p>
        </p:txBody>
      </p:sp>
      <p:sp>
        <p:nvSpPr>
          <p:cNvPr id="4" name="投影片編號版面配置區 3"/>
          <p:cNvSpPr>
            <a:spLocks noGrp="1"/>
          </p:cNvSpPr>
          <p:nvPr>
            <p:ph type="sldNum" sz="quarter" idx="5"/>
          </p:nvPr>
        </p:nvSpPr>
        <p:spPr/>
        <p:txBody>
          <a:bodyPr/>
          <a:lstStyle/>
          <a:p>
            <a:pPr>
              <a:defRPr/>
            </a:pPr>
            <a:fld id="{46C8DBEE-7E97-4114-905C-08FAB6379B3F}" type="slidenum">
              <a:rPr lang="zh-TW" altLang="en-US" smtClean="0"/>
              <a:pPr>
                <a:defRPr/>
              </a:pPr>
              <a:t>18</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投影片圖像版面配置區 1"/>
          <p:cNvSpPr>
            <a:spLocks noGrp="1" noRot="1" noChangeAspect="1"/>
          </p:cNvSpPr>
          <p:nvPr>
            <p:ph type="sldImg"/>
          </p:nvPr>
        </p:nvSpPr>
        <p:spPr bwMode="auto">
          <a:noFill/>
          <a:ln>
            <a:solidFill>
              <a:srgbClr val="000000"/>
            </a:solidFill>
            <a:miter lim="800000"/>
            <a:headEnd/>
            <a:tailEnd/>
          </a:ln>
        </p:spPr>
      </p:sp>
      <p:sp>
        <p:nvSpPr>
          <p:cNvPr id="5325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zh-TW" altLang="en-US" smtClean="0"/>
              <a:t>非線性作用較大，甚至可以與</a:t>
            </a:r>
            <a:r>
              <a:rPr lang="en-US" altLang="zh-TW" smtClean="0"/>
              <a:t>(d)</a:t>
            </a:r>
            <a:r>
              <a:rPr lang="zh-TW" altLang="en-US" smtClean="0"/>
              <a:t>匹敵，表示</a:t>
            </a:r>
            <a:r>
              <a:rPr lang="en-US" altLang="zh-TW" smtClean="0"/>
              <a:t>WN2</a:t>
            </a:r>
            <a:r>
              <a:rPr lang="zh-TW" altLang="en-US" smtClean="0"/>
              <a:t>可能會從與其他波數的互動上得到能量</a:t>
            </a:r>
          </a:p>
          <a:p>
            <a:pPr eaLnBrk="1" hangingPunct="1"/>
            <a:r>
              <a:rPr lang="zh-TW" altLang="en-US" smtClean="0"/>
              <a:t>非線性項有</a:t>
            </a:r>
            <a:r>
              <a:rPr lang="en-US" altLang="zh-TW" smtClean="0"/>
              <a:t>95%</a:t>
            </a:r>
            <a:r>
              <a:rPr lang="zh-TW" altLang="en-US" smtClean="0"/>
              <a:t>來自於與波數</a:t>
            </a:r>
            <a:r>
              <a:rPr lang="en-US" altLang="zh-TW" smtClean="0"/>
              <a:t>1</a:t>
            </a:r>
            <a:r>
              <a:rPr lang="zh-TW" altLang="en-US" smtClean="0"/>
              <a:t>波動的非限性交戶作用</a:t>
            </a:r>
          </a:p>
          <a:p>
            <a:pPr eaLnBrk="1" hangingPunct="1"/>
            <a:r>
              <a:rPr lang="en-US" altLang="zh-TW" smtClean="0"/>
              <a:t>(f)(g)(h)</a:t>
            </a:r>
            <a:r>
              <a:rPr lang="zh-TW" altLang="en-US" smtClean="0"/>
              <a:t>造成了螺旋結構</a:t>
            </a:r>
          </a:p>
        </p:txBody>
      </p:sp>
      <p:sp>
        <p:nvSpPr>
          <p:cNvPr id="4" name="投影片編號版面配置區 3"/>
          <p:cNvSpPr>
            <a:spLocks noGrp="1"/>
          </p:cNvSpPr>
          <p:nvPr>
            <p:ph type="sldNum" sz="quarter" idx="5"/>
          </p:nvPr>
        </p:nvSpPr>
        <p:spPr/>
        <p:txBody>
          <a:bodyPr/>
          <a:lstStyle/>
          <a:p>
            <a:pPr>
              <a:defRPr/>
            </a:pPr>
            <a:fld id="{39797F20-DC78-4AEE-9011-ED5E6567716E}" type="slidenum">
              <a:rPr lang="zh-TW" altLang="en-US" smtClean="0"/>
              <a:pPr>
                <a:defRPr/>
              </a:pPr>
              <a:t>19</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圖像版面配置區 1"/>
          <p:cNvSpPr>
            <a:spLocks noGrp="1" noRot="1" noChangeAspect="1"/>
          </p:cNvSpPr>
          <p:nvPr>
            <p:ph type="sldImg"/>
          </p:nvPr>
        </p:nvSpPr>
        <p:spPr bwMode="auto">
          <a:noFill/>
          <a:ln>
            <a:solidFill>
              <a:srgbClr val="000000"/>
            </a:solidFill>
            <a:miter lim="800000"/>
            <a:headEnd/>
            <a:tailEnd/>
          </a:ln>
        </p:spPr>
      </p:sp>
      <p:sp>
        <p:nvSpPr>
          <p:cNvPr id="5632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TW" smtClean="0"/>
              <a:t>5km</a:t>
            </a:r>
            <a:r>
              <a:rPr lang="zh-TW" altLang="en-US" smtClean="0"/>
              <a:t>以內：有些淺對流</a:t>
            </a:r>
            <a:endParaRPr lang="en-US" altLang="zh-TW" smtClean="0"/>
          </a:p>
          <a:p>
            <a:pPr eaLnBrk="1" hangingPunct="1"/>
            <a:r>
              <a:rPr lang="en-US" altLang="zh-TW" smtClean="0"/>
              <a:t>5-15km</a:t>
            </a:r>
            <a:r>
              <a:rPr lang="zh-TW" altLang="en-US" smtClean="0"/>
              <a:t>：有個反氣旋式的渦度，因為此處位於眼牆內側，海面有可感熱，空中有融雪、霰造成的冷卻（上冷下熱），如此造成了負的位溫梯度</a:t>
            </a:r>
          </a:p>
          <a:p>
            <a:pPr eaLnBrk="1" hangingPunct="1"/>
            <a:r>
              <a:rPr lang="zh-TW" altLang="en-US" smtClean="0"/>
              <a:t>整個對流層中非絕熱加熱以及平流渦度輻散通量為主導項，並處於平衡狀態</a:t>
            </a:r>
            <a:endParaRPr lang="en-US" altLang="zh-TW" smtClean="0"/>
          </a:p>
          <a:p>
            <a:pPr eaLnBrk="1" hangingPunct="1"/>
            <a:endParaRPr lang="en-US" altLang="zh-TW" smtClean="0"/>
          </a:p>
          <a:p>
            <a:pPr eaLnBrk="1" hangingPunct="1"/>
            <a:r>
              <a:rPr lang="zh-TW" altLang="en-US" smtClean="0"/>
              <a:t>各項說明</a:t>
            </a:r>
            <a:endParaRPr lang="en-US" altLang="zh-TW" smtClean="0"/>
          </a:p>
          <a:p>
            <a:pPr eaLnBrk="1" hangingPunct="1"/>
            <a:r>
              <a:rPr lang="zh-TW" altLang="en-US" smtClean="0"/>
              <a:t>由於切線平均氣流造所致之徑向、垂直平流造成的平均位渦輻散通量</a:t>
            </a:r>
          </a:p>
          <a:p>
            <a:pPr eaLnBrk="1" hangingPunct="1"/>
            <a:r>
              <a:rPr lang="zh-TW" altLang="en-US" smtClean="0"/>
              <a:t>與對稱渦旋相關的非絕熱加熱</a:t>
            </a:r>
          </a:p>
          <a:p>
            <a:pPr eaLnBrk="1" hangingPunct="1"/>
            <a:r>
              <a:rPr lang="zh-TW" altLang="en-US" smtClean="0"/>
              <a:t>與對稱氣旋相關的摩擦、擴散作用</a:t>
            </a:r>
          </a:p>
          <a:p>
            <a:pPr eaLnBrk="1" hangingPunct="1"/>
            <a:r>
              <a:rPr lang="en-US" altLang="zh-TW" smtClean="0"/>
              <a:t>“</a:t>
            </a:r>
            <a:r>
              <a:rPr lang="zh-TW" altLang="en-US" smtClean="0"/>
              <a:t>亂流位渦輻散通量</a:t>
            </a:r>
            <a:r>
              <a:rPr lang="en-US" altLang="zh-TW" smtClean="0"/>
              <a:t>”</a:t>
            </a:r>
            <a:r>
              <a:rPr lang="zh-TW" altLang="en-US" smtClean="0"/>
              <a:t>，在平均渦旋上來自不對稱運動的貢獻</a:t>
            </a:r>
            <a:endParaRPr lang="en-US" altLang="zh-TW" smtClean="0"/>
          </a:p>
          <a:p>
            <a:pPr eaLnBrk="1" hangingPunct="1"/>
            <a:r>
              <a:rPr lang="zh-TW" altLang="en-US" smtClean="0"/>
              <a:t>與非對稱運動相關的非絕熱加熱</a:t>
            </a:r>
          </a:p>
        </p:txBody>
      </p:sp>
      <p:sp>
        <p:nvSpPr>
          <p:cNvPr id="4" name="投影片編號版面配置區 3"/>
          <p:cNvSpPr>
            <a:spLocks noGrp="1"/>
          </p:cNvSpPr>
          <p:nvPr>
            <p:ph type="sldNum" sz="quarter" idx="5"/>
          </p:nvPr>
        </p:nvSpPr>
        <p:spPr/>
        <p:txBody>
          <a:bodyPr/>
          <a:lstStyle/>
          <a:p>
            <a:pPr>
              <a:defRPr/>
            </a:pPr>
            <a:fld id="{6E7936FD-EE35-4BFA-9199-E79282FD45FF}" type="slidenum">
              <a:rPr lang="zh-TW" altLang="en-US" smtClean="0"/>
              <a:pPr>
                <a:defRPr/>
              </a:pPr>
              <a:t>20</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位渦收支中也可以證明非絕熱加熱為主要驅動力</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平均動能</a:t>
            </a:r>
            <a:r>
              <a:rPr lang="en-US" altLang="zh-TW" smtClean="0"/>
              <a:t>KM</a:t>
            </a:r>
            <a:r>
              <a:rPr lang="zh-TW" altLang="en-US" smtClean="0"/>
              <a:t>分佈與切線風分佈類似</a:t>
            </a:r>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圖像版面配置區 1"/>
          <p:cNvSpPr>
            <a:spLocks noGrp="1" noRot="1" noChangeAspect="1"/>
          </p:cNvSpPr>
          <p:nvPr>
            <p:ph type="sldImg"/>
          </p:nvPr>
        </p:nvSpPr>
        <p:spPr bwMode="auto">
          <a:noFill/>
          <a:ln>
            <a:solidFill>
              <a:srgbClr val="000000"/>
            </a:solidFill>
            <a:miter lim="800000"/>
            <a:headEnd/>
            <a:tailEnd/>
          </a:ln>
        </p:spPr>
      </p:sp>
      <p:sp>
        <p:nvSpPr>
          <p:cNvPr id="266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61D60CC2-2975-41BA-BA11-B0FD09DFB0CC}" type="slidenum">
              <a:rPr lang="zh-TW" altLang="en-US" smtClean="0"/>
              <a:pPr>
                <a:defRPr/>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投影片圖像版面配置區 1"/>
          <p:cNvSpPr>
            <a:spLocks noGrp="1" noRot="1" noChangeAspect="1"/>
          </p:cNvSpPr>
          <p:nvPr>
            <p:ph type="sldImg"/>
          </p:nvPr>
        </p:nvSpPr>
        <p:spPr bwMode="auto">
          <a:noFill/>
          <a:ln>
            <a:solidFill>
              <a:srgbClr val="000000"/>
            </a:solidFill>
            <a:miter lim="800000"/>
            <a:headEnd/>
            <a:tailEnd/>
          </a:ln>
        </p:spPr>
      </p:sp>
      <p:sp>
        <p:nvSpPr>
          <p:cNvPr id="28674" name="備忘稿版面配置區 2"/>
          <p:cNvSpPr>
            <a:spLocks noGrp="1"/>
          </p:cNvSpPr>
          <p:nvPr>
            <p:ph type="body" idx="1"/>
          </p:nvPr>
        </p:nvSpPr>
        <p:spPr bwMode="auto">
          <a:noFill/>
        </p:spPr>
        <p:txBody>
          <a:bodyPr wrap="square" numCol="1" anchor="t" anchorCtr="0" compatLnSpc="1">
            <a:prstTxWarp prst="textNoShape">
              <a:avLst/>
            </a:prstTxWarp>
          </a:bodyPr>
          <a:lstStyle/>
          <a:p>
            <a:pPr marL="0" lvl="2" eaLnBrk="1" hangingPunct="1">
              <a:spcBef>
                <a:spcPct val="0"/>
              </a:spcBef>
            </a:pPr>
            <a:r>
              <a:rPr lang="en-US" altLang="zh-TW" smtClean="0">
                <a:latin typeface="Times New Roman" pitchFamily="18" charset="0"/>
                <a:cs typeface="Times New Roman" pitchFamily="18" charset="0"/>
              </a:rPr>
              <a:t>MK97</a:t>
            </a:r>
            <a:r>
              <a:rPr lang="zh-TW" altLang="en-US" smtClean="0">
                <a:latin typeface="Times New Roman" pitchFamily="18" charset="0"/>
                <a:cs typeface="Times New Roman" pitchFamily="18" charset="0"/>
              </a:rPr>
              <a:t>是第一個使用這個詞，並且針對波動在平均流場中的傳遞、互動設計一個正式理論的研究</a:t>
            </a:r>
            <a:endParaRPr lang="en-US" altLang="zh-TW" smtClean="0">
              <a:latin typeface="Times New Roman" pitchFamily="18" charset="0"/>
              <a:cs typeface="Times New Roman" pitchFamily="18" charset="0"/>
            </a:endParaRPr>
          </a:p>
        </p:txBody>
      </p:sp>
      <p:sp>
        <p:nvSpPr>
          <p:cNvPr id="184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67C3A9-81BF-427D-9E94-C33B2B99A0E2}" type="slidenum">
              <a:rPr lang="zh-TW" altLang="en-US"/>
              <a:pPr fontAlgn="base">
                <a:spcBef>
                  <a:spcPct val="0"/>
                </a:spcBef>
                <a:spcAft>
                  <a:spcPct val="0"/>
                </a:spcAft>
                <a:defRPr/>
              </a:pPr>
              <a:t>4</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mtClean="0"/>
              <a:t>最後一個機制跟多邊形眼牆有關係</a:t>
            </a:r>
            <a:endParaRPr lang="zh-TW" altLang="en-US"/>
          </a:p>
        </p:txBody>
      </p:sp>
      <p:sp>
        <p:nvSpPr>
          <p:cNvPr id="4" name="投影片編號版面配置區 3"/>
          <p:cNvSpPr>
            <a:spLocks noGrp="1"/>
          </p:cNvSpPr>
          <p:nvPr>
            <p:ph type="sldNum" sz="quarter" idx="10"/>
          </p:nvPr>
        </p:nvSpPr>
        <p:spPr/>
        <p:txBody>
          <a:bodyPr/>
          <a:lstStyle/>
          <a:p>
            <a:pPr>
              <a:defRPr/>
            </a:pPr>
            <a:fld id="{F4548795-52A3-4D3F-A53A-E42C99F29A81}" type="slidenum">
              <a:rPr lang="zh-TW" altLang="en-US" smtClean="0"/>
              <a:pPr>
                <a:defRPr/>
              </a:pPr>
              <a:t>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48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12FB1C-67B4-407F-A432-3046D5E4C489}" type="slidenum">
              <a:rPr lang="zh-TW" altLang="en-US"/>
              <a:pPr fontAlgn="base">
                <a:spcBef>
                  <a:spcPct val="0"/>
                </a:spcBef>
                <a:spcAft>
                  <a:spcPct val="0"/>
                </a:spcAft>
                <a:defRPr/>
              </a:pPr>
              <a:t>6</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p:cNvSpPr>
          <p:nvPr>
            <p:ph type="sldImg"/>
          </p:nvPr>
        </p:nvSpPr>
        <p:spPr bwMode="auto">
          <a:noFill/>
          <a:ln>
            <a:solidFill>
              <a:srgbClr val="000000"/>
            </a:solidFill>
            <a:miter lim="800000"/>
            <a:headEnd/>
            <a:tailEnd/>
          </a:ln>
        </p:spPr>
      </p:sp>
      <p:sp>
        <p:nvSpPr>
          <p:cNvPr id="3481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(a)</a:t>
            </a:r>
            <a:r>
              <a:rPr lang="zh-TW" altLang="en-US" smtClean="0"/>
              <a:t>最大切線風出現在</a:t>
            </a:r>
            <a:r>
              <a:rPr lang="en-US" altLang="zh-TW" smtClean="0"/>
              <a:t>500m</a:t>
            </a:r>
            <a:r>
              <a:rPr lang="zh-TW" altLang="en-US" smtClean="0"/>
              <a:t>處</a:t>
            </a:r>
            <a:endParaRPr lang="en-US" altLang="zh-TW" smtClean="0"/>
          </a:p>
          <a:p>
            <a:pPr eaLnBrk="1" hangingPunct="1">
              <a:spcBef>
                <a:spcPct val="0"/>
              </a:spcBef>
            </a:pPr>
            <a:r>
              <a:rPr lang="en-US" altLang="zh-TW" smtClean="0"/>
              <a:t>(b)</a:t>
            </a:r>
            <a:r>
              <a:rPr lang="zh-TW" altLang="en-US" smtClean="0"/>
              <a:t>最大入流出現在</a:t>
            </a:r>
            <a:r>
              <a:rPr lang="en-US" altLang="zh-TW" smtClean="0"/>
              <a:t>BL</a:t>
            </a:r>
            <a:r>
              <a:rPr lang="zh-TW" altLang="en-US" smtClean="0"/>
              <a:t>內的</a:t>
            </a:r>
            <a:r>
              <a:rPr lang="en-US" altLang="zh-TW" smtClean="0"/>
              <a:t>RMW</a:t>
            </a:r>
            <a:r>
              <a:rPr lang="zh-TW" altLang="en-US" smtClean="0"/>
              <a:t>外側，達</a:t>
            </a:r>
            <a:r>
              <a:rPr lang="en-US" altLang="zh-TW" smtClean="0"/>
              <a:t>26m/s</a:t>
            </a:r>
            <a:r>
              <a:rPr lang="zh-TW" altLang="en-US" smtClean="0"/>
              <a:t>，上層於眼牆外有寬出流帶，風眼、眼牆間有</a:t>
            </a:r>
            <a:r>
              <a:rPr lang="en-US" altLang="zh-TW" smtClean="0"/>
              <a:t>mixing</a:t>
            </a:r>
          </a:p>
          <a:p>
            <a:pPr eaLnBrk="1" hangingPunct="1">
              <a:spcBef>
                <a:spcPct val="0"/>
              </a:spcBef>
            </a:pPr>
            <a:r>
              <a:rPr lang="en-US" altLang="zh-TW" smtClean="0"/>
              <a:t>(c)</a:t>
            </a:r>
            <a:r>
              <a:rPr lang="zh-TW" altLang="en-US" smtClean="0"/>
              <a:t>眼牆中有隨高度傾斜的上升氣流，低層於眼牆外側的弱沈降氣流跟眼牆對流有關，風眼中的下沉運動來自於眼牆頂的回流，最大值出現在眼牆邊緣，並受由眼牆溢出的冰粒子昇華冷卻作用所加強</a:t>
            </a:r>
            <a:endParaRPr lang="en-US" altLang="zh-TW" smtClean="0"/>
          </a:p>
          <a:p>
            <a:pPr eaLnBrk="1" hangingPunct="1">
              <a:spcBef>
                <a:spcPct val="0"/>
              </a:spcBef>
            </a:pPr>
            <a:r>
              <a:rPr lang="en-US" altLang="zh-TW" smtClean="0"/>
              <a:t>(d)</a:t>
            </a:r>
          </a:p>
          <a:p>
            <a:pPr eaLnBrk="1" hangingPunct="1">
              <a:spcBef>
                <a:spcPct val="0"/>
              </a:spcBef>
            </a:pPr>
            <a:r>
              <a:rPr lang="en-US" altLang="zh-TW" smtClean="0"/>
              <a:t>(e)</a:t>
            </a:r>
            <a:r>
              <a:rPr lang="zh-TW" altLang="en-US" smtClean="0"/>
              <a:t>暖核</a:t>
            </a:r>
            <a:endParaRPr lang="en-US" altLang="zh-TW" smtClean="0"/>
          </a:p>
          <a:p>
            <a:pPr eaLnBrk="1" hangingPunct="1">
              <a:spcBef>
                <a:spcPct val="0"/>
              </a:spcBef>
            </a:pPr>
            <a:r>
              <a:rPr lang="en-US" altLang="zh-TW" smtClean="0"/>
              <a:t>(f)PV</a:t>
            </a:r>
            <a:r>
              <a:rPr lang="zh-TW" altLang="en-US" smtClean="0"/>
              <a:t>的集中是因為眼牆雨帶加熱造成，</a:t>
            </a:r>
            <a:r>
              <a:rPr lang="en-US" altLang="zh-TW" smtClean="0"/>
              <a:t>RMW</a:t>
            </a:r>
            <a:r>
              <a:rPr lang="zh-TW" altLang="en-US" smtClean="0"/>
              <a:t>附近有強梯度</a:t>
            </a:r>
            <a:endParaRPr lang="en-US" altLang="zh-TW" smtClean="0"/>
          </a:p>
        </p:txBody>
      </p:sp>
      <p:sp>
        <p:nvSpPr>
          <p:cNvPr id="2560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AD8EC1-8A2D-4D16-9D02-EE4177567494}" type="slidenum">
              <a:rPr lang="zh-TW" altLang="en-US"/>
              <a:pPr fontAlgn="base">
                <a:spcBef>
                  <a:spcPct val="0"/>
                </a:spcBef>
                <a:spcAft>
                  <a:spcPct val="0"/>
                </a:spcAft>
                <a:defRPr/>
              </a:pPr>
              <a:t>8</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高反射率的眼牆向外傾，延伸到</a:t>
            </a:r>
            <a:r>
              <a:rPr lang="en-US" altLang="zh-TW" smtClean="0"/>
              <a:t>Melting Level</a:t>
            </a:r>
            <a:r>
              <a:rPr lang="zh-TW" altLang="en-US" smtClean="0"/>
              <a:t>約在</a:t>
            </a:r>
            <a:r>
              <a:rPr lang="en-US" altLang="zh-TW" smtClean="0"/>
              <a:t>500hPa</a:t>
            </a:r>
            <a:r>
              <a:rPr lang="zh-TW" altLang="en-US" smtClean="0"/>
              <a:t>左右</a:t>
            </a:r>
          </a:p>
          <a:p>
            <a:pPr eaLnBrk="1" hangingPunct="1">
              <a:spcBef>
                <a:spcPct val="0"/>
              </a:spcBef>
            </a:pPr>
            <a:r>
              <a:rPr lang="en-US" altLang="zh-TW" smtClean="0"/>
              <a:t>(b)</a:t>
            </a:r>
            <a:r>
              <a:rPr lang="zh-TW" altLang="en-US" smtClean="0"/>
              <a:t>中高對流層中眼牆外較低的反射率與層狀降水及邊界層中的淺對流有關。</a:t>
            </a:r>
            <a:endParaRPr lang="en-US" altLang="zh-TW" smtClean="0"/>
          </a:p>
          <a:p>
            <a:pPr eaLnBrk="1" hangingPunct="1">
              <a:spcBef>
                <a:spcPct val="0"/>
              </a:spcBef>
            </a:pPr>
            <a:r>
              <a:rPr lang="zh-TW" altLang="en-US" smtClean="0"/>
              <a:t>風眼中可見相對較低的反射率，可延伸到</a:t>
            </a:r>
            <a:r>
              <a:rPr lang="en-US" altLang="zh-TW" smtClean="0"/>
              <a:t>500hPa</a:t>
            </a:r>
            <a:r>
              <a:rPr lang="zh-TW" altLang="en-US" smtClean="0"/>
              <a:t>，並扮著弱降雨，這通常是強颱所會觀測到的現象</a:t>
            </a:r>
            <a:endParaRPr lang="en-US" altLang="zh-TW" smtClean="0"/>
          </a:p>
        </p:txBody>
      </p:sp>
      <p:sp>
        <p:nvSpPr>
          <p:cNvPr id="2765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ADFDEC-E0DE-4162-BC98-0251A8D8EA67}" type="slidenum">
              <a:rPr lang="zh-TW" altLang="en-US"/>
              <a:pPr fontAlgn="base">
                <a:spcBef>
                  <a:spcPct val="0"/>
                </a:spcBef>
                <a:spcAft>
                  <a:spcPct val="0"/>
                </a:spcAft>
                <a:defRPr/>
              </a:pPr>
              <a:t>9</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p:cNvSpPr>
          <p:nvPr>
            <p:ph type="sldImg"/>
          </p:nvPr>
        </p:nvSpPr>
        <p:spPr bwMode="auto">
          <a:noFill/>
          <a:ln>
            <a:solidFill>
              <a:srgbClr val="000000"/>
            </a:solidFill>
            <a:miter lim="800000"/>
            <a:headEnd/>
            <a:tailEnd/>
          </a:ln>
        </p:spPr>
      </p:sp>
      <p:sp>
        <p:nvSpPr>
          <p:cNvPr id="389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z="1400" smtClean="0"/>
              <a:t>非對稱重力位以及風場，處於準平衡狀態</a:t>
            </a:r>
            <a:endParaRPr lang="en-US" altLang="zh-TW" sz="1400" smtClean="0"/>
          </a:p>
          <a:p>
            <a:pPr eaLnBrk="1" hangingPunct="1">
              <a:spcBef>
                <a:spcPct val="0"/>
              </a:spcBef>
            </a:pPr>
            <a:r>
              <a:rPr lang="zh-TW" altLang="en-US" sz="1400" smtClean="0"/>
              <a:t>雖然</a:t>
            </a:r>
            <a:r>
              <a:rPr lang="en-US" altLang="zh-TW" sz="1400" smtClean="0"/>
              <a:t>RMW</a:t>
            </a:r>
            <a:r>
              <a:rPr lang="zh-TW" altLang="en-US" sz="1400" smtClean="0"/>
              <a:t>處輻散很強但波數一與波數二都是處於準平衡狀態，</a:t>
            </a:r>
            <a:r>
              <a:rPr lang="zh-TW" altLang="en-US" sz="1400" smtClean="0">
                <a:solidFill>
                  <a:srgbClr val="FF0000"/>
                </a:solidFill>
              </a:rPr>
              <a:t>輻散反氣旋式氣流與正擾動同相位、合流與負擾動同相位</a:t>
            </a:r>
            <a:endParaRPr lang="en-US" altLang="zh-TW" sz="1400" smtClean="0">
              <a:solidFill>
                <a:srgbClr val="FF0000"/>
              </a:solidFill>
            </a:endParaRPr>
          </a:p>
          <a:p>
            <a:pPr eaLnBrk="1" hangingPunct="1">
              <a:spcBef>
                <a:spcPct val="0"/>
              </a:spcBef>
            </a:pPr>
            <a:r>
              <a:rPr lang="zh-TW" altLang="en-US" sz="1400" smtClean="0">
                <a:solidFill>
                  <a:srgbClr val="FF0000"/>
                </a:solidFill>
              </a:rPr>
              <a:t>這些波動是</a:t>
            </a:r>
            <a:r>
              <a:rPr lang="en-US" altLang="zh-TW" sz="1400" smtClean="0">
                <a:solidFill>
                  <a:srgbClr val="FF0000"/>
                </a:solidFill>
              </a:rPr>
              <a:t>Forced VRWs</a:t>
            </a:r>
            <a:r>
              <a:rPr lang="zh-TW" altLang="en-US" sz="1400" smtClean="0">
                <a:solidFill>
                  <a:srgbClr val="FF0000"/>
                </a:solidFill>
              </a:rPr>
              <a:t>（應該指的是被潛熱驅動的）類似於</a:t>
            </a:r>
            <a:r>
              <a:rPr lang="en-US" altLang="zh-TW" sz="1400" smtClean="0">
                <a:solidFill>
                  <a:srgbClr val="FF0000"/>
                </a:solidFill>
              </a:rPr>
              <a:t>Free VRWs</a:t>
            </a:r>
          </a:p>
          <a:p>
            <a:pPr eaLnBrk="1" hangingPunct="1">
              <a:spcBef>
                <a:spcPct val="0"/>
              </a:spcBef>
            </a:pPr>
            <a:r>
              <a:rPr lang="en-US" altLang="zh-TW" sz="1400" smtClean="0">
                <a:solidFill>
                  <a:srgbClr val="FF0000"/>
                </a:solidFill>
              </a:rPr>
              <a:t>IGW</a:t>
            </a:r>
            <a:r>
              <a:rPr lang="zh-TW" altLang="en-US" sz="1400" smtClean="0">
                <a:solidFill>
                  <a:srgbClr val="FF0000"/>
                </a:solidFill>
              </a:rPr>
              <a:t>的話，其擾動質量場會位於擾動風場之上游</a:t>
            </a:r>
          </a:p>
        </p:txBody>
      </p:sp>
      <p:sp>
        <p:nvSpPr>
          <p:cNvPr id="2969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97143-FA61-45B0-A7D1-93DC148A3ED8}" type="slidenum">
              <a:rPr lang="zh-TW" altLang="en-US"/>
              <a:pPr fontAlgn="base">
                <a:spcBef>
                  <a:spcPct val="0"/>
                </a:spcBef>
                <a:spcAft>
                  <a:spcPct val="0"/>
                </a:spcAft>
                <a:defRPr/>
              </a:pPr>
              <a:t>10</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時間、高度一樣，但是</a:t>
            </a:r>
            <a:r>
              <a:rPr lang="en-US" altLang="zh-TW" smtClean="0"/>
              <a:t>Domain</a:t>
            </a:r>
            <a:r>
              <a:rPr lang="zh-TW" altLang="en-US" smtClean="0"/>
              <a:t>較大</a:t>
            </a:r>
          </a:p>
          <a:p>
            <a:pPr eaLnBrk="1" hangingPunct="1">
              <a:spcBef>
                <a:spcPct val="0"/>
              </a:spcBef>
            </a:pPr>
            <a:r>
              <a:rPr lang="zh-TW" altLang="en-US" smtClean="0"/>
              <a:t>擾動向內氣旋式旋入，最大值出現在</a:t>
            </a:r>
            <a:r>
              <a:rPr lang="en-US" altLang="zh-TW" smtClean="0"/>
              <a:t>RMW</a:t>
            </a:r>
            <a:r>
              <a:rPr lang="zh-TW" altLang="en-US" smtClean="0"/>
              <a:t>附近</a:t>
            </a:r>
          </a:p>
          <a:p>
            <a:pPr eaLnBrk="1" hangingPunct="1">
              <a:spcBef>
                <a:spcPct val="0"/>
              </a:spcBef>
            </a:pPr>
            <a:r>
              <a:rPr lang="zh-TW" altLang="en-US" smtClean="0"/>
              <a:t>此波動結構顯示出除了氣旋式旋轉以外還有向外傳遞的現象，跟</a:t>
            </a:r>
            <a:r>
              <a:rPr lang="en-US" altLang="zh-TW" smtClean="0"/>
              <a:t>MK97</a:t>
            </a:r>
            <a:r>
              <a:rPr lang="zh-TW" altLang="en-US" smtClean="0"/>
              <a:t>中所討論的</a:t>
            </a:r>
            <a:r>
              <a:rPr lang="en-US" altLang="zh-TW" smtClean="0"/>
              <a:t>VRWs</a:t>
            </a:r>
            <a:r>
              <a:rPr lang="zh-TW" altLang="en-US" smtClean="0"/>
              <a:t>類似</a:t>
            </a:r>
            <a:endParaRPr lang="en-US" altLang="zh-TW" smtClean="0"/>
          </a:p>
        </p:txBody>
      </p:sp>
      <p:sp>
        <p:nvSpPr>
          <p:cNvPr id="4710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8D5BE7-88A7-4C8C-87CA-C11E62849AF4}" type="slidenum">
              <a:rPr lang="zh-TW" altLang="en-US"/>
              <a:pPr fontAlgn="base">
                <a:spcBef>
                  <a:spcPct val="0"/>
                </a:spcBef>
                <a:spcAft>
                  <a:spcPct val="0"/>
                </a:spcAft>
                <a:defRPr/>
              </a:pPr>
              <a:t>11</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zh-TW" altLang="en-US" smtClean="0"/>
              <a:t>按一下以編輯母片標題樣式</a:t>
            </a:r>
            <a:endParaRPr lang="en-US"/>
          </a:p>
        </p:txBody>
      </p:sp>
      <p:sp>
        <p:nvSpPr>
          <p:cNvPr id="9" name="副標題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4" name="日期版面配置區 13"/>
          <p:cNvSpPr>
            <a:spLocks noGrp="1"/>
          </p:cNvSpPr>
          <p:nvPr>
            <p:ph type="dt" sz="half" idx="10"/>
          </p:nvPr>
        </p:nvSpPr>
        <p:spPr/>
        <p:txBody>
          <a:bodyPr/>
          <a:lstStyle>
            <a:lvl1pPr>
              <a:defRPr/>
            </a:lvl1pPr>
          </a:lstStyle>
          <a:p>
            <a:pPr>
              <a:defRPr/>
            </a:pPr>
            <a:fld id="{2FA0D6FC-554A-428A-8841-7DB35DBD2752}" type="datetimeFigureOut">
              <a:rPr lang="zh-TW" altLang="en-US"/>
              <a:pPr>
                <a:defRPr/>
              </a:pPr>
              <a:t>2010/9/28</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A2271114-28DF-4502-96BE-57F70912833F}"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77223AB3-4CDF-4FD6-84B6-0FD2346595F3}" type="datetimeFigureOut">
              <a:rPr lang="zh-TW" altLang="en-US"/>
              <a:pPr>
                <a:defRPr/>
              </a:pPr>
              <a:t>2010/9/28</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9450B06C-65DC-4C06-B918-00BA745EAD6A}"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9B13EDC2-F2E5-465B-B33A-FE316C9765A2}" type="datetimeFigureOut">
              <a:rPr lang="zh-TW" altLang="en-US"/>
              <a:pPr>
                <a:defRPr/>
              </a:pPr>
              <a:t>2010/9/28</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BEFFA4EA-01AC-4C6C-B0F4-BFB6FC99605F}"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D6E69109-75C3-4405-9541-A38C67F1F195}" type="datetimeFigureOut">
              <a:rPr lang="zh-TW" altLang="en-US"/>
              <a:pPr>
                <a:defRPr/>
              </a:pPr>
              <a:t>2010/9/28</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7E798491-4E9D-4F8A-9773-3CD6171B6024}"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98AB2B2-7E09-4249-BE2D-2E2B78F96EAF}" type="datetimeFigureOut">
              <a:rPr lang="zh-TW" altLang="en-US"/>
              <a:pPr>
                <a:defRPr/>
              </a:pPr>
              <a:t>2010/9/28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95B148E-1060-4313-8534-BE6976E3E8AC}" type="slidenum">
              <a:rPr lang="zh-TW" altLang="en-US"/>
              <a:pPr>
                <a:defRPr/>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F942808D-6666-47E9-A52C-C9A7172B205A}" type="datetimeFigureOut">
              <a:rPr lang="zh-TW" altLang="en-US"/>
              <a:pPr>
                <a:defRPr/>
              </a:pPr>
              <a:t>2010/9/28</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9E29FA28-2F9B-499A-B051-05D4213B9C0C}"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7" y="2362200"/>
            <a:ext cx="4041775" cy="3763963"/>
          </a:xfrm>
        </p:spPr>
        <p:txBody>
          <a:bodyPr/>
          <a:lstStyle>
            <a:lvl1pPr>
              <a:defRPr sz="24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13"/>
          <p:cNvSpPr>
            <a:spLocks noGrp="1"/>
          </p:cNvSpPr>
          <p:nvPr>
            <p:ph type="dt" sz="half" idx="10"/>
          </p:nvPr>
        </p:nvSpPr>
        <p:spPr/>
        <p:txBody>
          <a:bodyPr/>
          <a:lstStyle>
            <a:lvl1pPr>
              <a:defRPr/>
            </a:lvl1pPr>
          </a:lstStyle>
          <a:p>
            <a:pPr>
              <a:defRPr/>
            </a:pPr>
            <a:fld id="{FCBDE89D-1B14-4C60-848D-1E3E8E08B9F0}" type="datetimeFigureOut">
              <a:rPr lang="zh-TW" altLang="en-US"/>
              <a:pPr>
                <a:defRPr/>
              </a:pPr>
              <a:t>2010/9/28</a:t>
            </a:fld>
            <a:endParaRPr lang="zh-TW" altLang="en-US"/>
          </a:p>
        </p:txBody>
      </p:sp>
      <p:sp>
        <p:nvSpPr>
          <p:cNvPr id="8" name="頁尾版面配置區 2"/>
          <p:cNvSpPr>
            <a:spLocks noGrp="1"/>
          </p:cNvSpPr>
          <p:nvPr>
            <p:ph type="ftr" sz="quarter" idx="11"/>
          </p:nvPr>
        </p:nvSpPr>
        <p:spPr/>
        <p:txBody>
          <a:bodyPr/>
          <a:lstStyle>
            <a:lvl1pPr>
              <a:defRPr/>
            </a:lvl1pPr>
          </a:lstStyle>
          <a:p>
            <a:pPr>
              <a:defRPr/>
            </a:pPr>
            <a:endParaRPr lang="zh-TW" altLang="en-US"/>
          </a:p>
        </p:txBody>
      </p:sp>
      <p:sp>
        <p:nvSpPr>
          <p:cNvPr id="9" name="投影片編號版面配置區 22"/>
          <p:cNvSpPr>
            <a:spLocks noGrp="1"/>
          </p:cNvSpPr>
          <p:nvPr>
            <p:ph type="sldNum" sz="quarter" idx="12"/>
          </p:nvPr>
        </p:nvSpPr>
        <p:spPr/>
        <p:txBody>
          <a:bodyPr/>
          <a:lstStyle>
            <a:lvl1pPr>
              <a:defRPr/>
            </a:lvl1pPr>
          </a:lstStyle>
          <a:p>
            <a:pPr>
              <a:defRPr/>
            </a:pPr>
            <a:fld id="{C35CDC00-F916-46EF-A638-CEEBEF8CFD90}"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D6FC8BA1-FD6B-4AF9-B2FE-DB943DF0A4C0}" type="datetimeFigureOut">
              <a:rPr lang="zh-TW" altLang="en-US"/>
              <a:pPr>
                <a:defRPr/>
              </a:pPr>
              <a:t>2010/9/28</a:t>
            </a:fld>
            <a:endParaRPr lang="zh-TW" altLang="en-US"/>
          </a:p>
        </p:txBody>
      </p:sp>
      <p:sp>
        <p:nvSpPr>
          <p:cNvPr id="4" name="頁尾版面配置區 2"/>
          <p:cNvSpPr>
            <a:spLocks noGrp="1"/>
          </p:cNvSpPr>
          <p:nvPr>
            <p:ph type="ftr" sz="quarter" idx="11"/>
          </p:nvPr>
        </p:nvSpPr>
        <p:spPr/>
        <p:txBody>
          <a:bodyPr/>
          <a:lstStyle>
            <a:lvl1pPr>
              <a:defRPr/>
            </a:lvl1pPr>
          </a:lstStyle>
          <a:p>
            <a:pPr>
              <a:defRPr/>
            </a:pPr>
            <a:endParaRPr lang="zh-TW" altLang="en-US"/>
          </a:p>
        </p:txBody>
      </p:sp>
      <p:sp>
        <p:nvSpPr>
          <p:cNvPr id="5" name="投影片編號版面配置區 22"/>
          <p:cNvSpPr>
            <a:spLocks noGrp="1"/>
          </p:cNvSpPr>
          <p:nvPr>
            <p:ph type="sldNum" sz="quarter" idx="12"/>
          </p:nvPr>
        </p:nvSpPr>
        <p:spPr/>
        <p:txBody>
          <a:bodyPr/>
          <a:lstStyle>
            <a:lvl1pPr>
              <a:defRPr/>
            </a:lvl1pPr>
          </a:lstStyle>
          <a:p>
            <a:pPr>
              <a:defRPr/>
            </a:pPr>
            <a:fld id="{19F2816E-5A6A-467A-8934-0A6F781A5E0E}"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fld id="{06054D76-0351-4531-8621-3CDE86B9465B}" type="datetimeFigureOut">
              <a:rPr lang="zh-TW" altLang="en-US"/>
              <a:pPr>
                <a:defRPr/>
              </a:pPr>
              <a:t>2010/9/28</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22"/>
          <p:cNvSpPr>
            <a:spLocks noGrp="1"/>
          </p:cNvSpPr>
          <p:nvPr>
            <p:ph type="sldNum" sz="quarter" idx="12"/>
          </p:nvPr>
        </p:nvSpPr>
        <p:spPr/>
        <p:txBody>
          <a:bodyPr/>
          <a:lstStyle>
            <a:lvl1pPr>
              <a:defRPr/>
            </a:lvl1pPr>
          </a:lstStyle>
          <a:p>
            <a:pPr>
              <a:defRPr/>
            </a:pPr>
            <a:fld id="{F5EEDA53-44C9-4DC6-8AE6-FB5C92DC637D}"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1"/>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457202"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4" name="內容版面配置區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1945FE32-BC91-4BDD-BAF4-AF76A1E51F53}" type="datetimeFigureOut">
              <a:rPr lang="zh-TW" altLang="en-US"/>
              <a:pPr>
                <a:defRPr/>
              </a:pPr>
              <a:t>2010/9/28</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FCFB8CA9-2D2F-4B4A-AFAC-A1C7A99F21DF}"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1828800" y="1166788"/>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5" name="日期版面配置區 13"/>
          <p:cNvSpPr>
            <a:spLocks noGrp="1"/>
          </p:cNvSpPr>
          <p:nvPr>
            <p:ph type="dt" sz="half" idx="10"/>
          </p:nvPr>
        </p:nvSpPr>
        <p:spPr/>
        <p:txBody>
          <a:bodyPr/>
          <a:lstStyle>
            <a:lvl1pPr>
              <a:defRPr/>
            </a:lvl1pPr>
          </a:lstStyle>
          <a:p>
            <a:pPr>
              <a:defRPr/>
            </a:pPr>
            <a:fld id="{81E2268A-3EC4-4759-BE34-3E72BA1693D4}" type="datetimeFigureOut">
              <a:rPr lang="zh-TW" altLang="en-US"/>
              <a:pPr>
                <a:defRPr/>
              </a:pPr>
              <a:t>2010/9/28</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6E886C85-5103-4DA9-AB52-6A1D3800C402}"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TW" altLang="en-US" smtClean="0"/>
              <a:t>按一下以編輯母片標題樣式</a:t>
            </a:r>
            <a:endParaRPr lang="en-US"/>
          </a:p>
        </p:txBody>
      </p:sp>
      <p:sp>
        <p:nvSpPr>
          <p:cNvPr id="1027" name="文字版面配置區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4" name="日期版面配置區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smtClean="0">
                <a:solidFill>
                  <a:schemeClr val="tx1">
                    <a:shade val="50000"/>
                  </a:schemeClr>
                </a:solidFill>
              </a:defRPr>
            </a:lvl1pPr>
          </a:lstStyle>
          <a:p>
            <a:pPr>
              <a:defRPr/>
            </a:pPr>
            <a:fld id="{84B6F663-27E0-4DAB-83F1-BFABA2B00423}" type="datetimeFigureOut">
              <a:rPr lang="zh-TW" altLang="en-US"/>
              <a:pPr>
                <a:defRPr/>
              </a:pPr>
              <a:t>2010/9/28</a:t>
            </a:fld>
            <a:endParaRPr lang="zh-TW" altLang="en-US"/>
          </a:p>
        </p:txBody>
      </p:sp>
      <p:sp>
        <p:nvSpPr>
          <p:cNvPr id="3" name="頁尾版面配置區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zh-TW" altLang="en-US"/>
          </a:p>
        </p:txBody>
      </p:sp>
      <p:sp>
        <p:nvSpPr>
          <p:cNvPr id="23" name="投影片編號版面配置區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defRPr>
            </a:lvl1pPr>
          </a:lstStyle>
          <a:p>
            <a:pPr>
              <a:defRPr/>
            </a:pPr>
            <a:fld id="{860E8419-FD1C-42D0-B224-7784EB7FD7E9}" type="slidenum">
              <a:rPr lang="zh-TW" altLang="en-US"/>
              <a:pPr>
                <a:defRPr/>
              </a:pPr>
              <a:t>‹#›</a:t>
            </a:fld>
            <a:endParaRPr lang="zh-TW" altLang="en-US"/>
          </a:p>
        </p:txBody>
      </p:sp>
    </p:spTree>
  </p:cSld>
  <p:clrMap bg1="dk1" tx1="lt1" bg2="dk2" tx2="lt2" accent1="accent1" accent2="accent2" accent3="accent3" accent4="accent4" accent5="accent5" accent6="accent6" hlink="hlink" folHlink="folHlink"/>
  <p:sldLayoutIdLst>
    <p:sldLayoutId id="2147484459" r:id="rId1"/>
    <p:sldLayoutId id="2147484458" r:id="rId2"/>
    <p:sldLayoutId id="2147484460" r:id="rId3"/>
    <p:sldLayoutId id="2147484457" r:id="rId4"/>
    <p:sldLayoutId id="2147484456" r:id="rId5"/>
    <p:sldLayoutId id="2147484455" r:id="rId6"/>
    <p:sldLayoutId id="2147484454" r:id="rId7"/>
    <p:sldLayoutId id="2147484453" r:id="rId8"/>
    <p:sldLayoutId id="2147484452" r:id="rId9"/>
    <p:sldLayoutId id="2147484451" r:id="rId10"/>
    <p:sldLayoutId id="2147484450" r:id="rId11"/>
  </p:sldLayoutIdLst>
  <p:transition>
    <p:fade thruBlk="1"/>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ea typeface="微軟正黑體" pitchFamily="34" charset="-120"/>
        </a:defRPr>
      </a:lvl2pPr>
      <a:lvl3pPr algn="ctr" rtl="0" fontAlgn="base">
        <a:spcBef>
          <a:spcPct val="0"/>
        </a:spcBef>
        <a:spcAft>
          <a:spcPct val="0"/>
        </a:spcAft>
        <a:defRPr sz="4100" b="1">
          <a:solidFill>
            <a:schemeClr val="tx1"/>
          </a:solidFill>
          <a:latin typeface="Lucida Sans" pitchFamily="34" charset="0"/>
          <a:ea typeface="微軟正黑體" pitchFamily="34" charset="-120"/>
        </a:defRPr>
      </a:lvl3pPr>
      <a:lvl4pPr algn="ctr" rtl="0" fontAlgn="base">
        <a:spcBef>
          <a:spcPct val="0"/>
        </a:spcBef>
        <a:spcAft>
          <a:spcPct val="0"/>
        </a:spcAft>
        <a:defRPr sz="4100" b="1">
          <a:solidFill>
            <a:schemeClr val="tx1"/>
          </a:solidFill>
          <a:latin typeface="Lucida Sans" pitchFamily="34" charset="0"/>
          <a:ea typeface="微軟正黑體" pitchFamily="34" charset="-120"/>
        </a:defRPr>
      </a:lvl4pPr>
      <a:lvl5pPr algn="ctr" rtl="0" fontAlgn="base">
        <a:spcBef>
          <a:spcPct val="0"/>
        </a:spcBef>
        <a:spcAft>
          <a:spcPct val="0"/>
        </a:spcAft>
        <a:defRPr sz="4100" b="1">
          <a:solidFill>
            <a:schemeClr val="tx1"/>
          </a:solidFill>
          <a:latin typeface="Lucida Sans" pitchFamily="34" charset="0"/>
          <a:ea typeface="微軟正黑體" pitchFamily="34" charset="-120"/>
        </a:defRPr>
      </a:lvl5pPr>
      <a:lvl6pPr marL="457200" algn="ctr" rtl="0" fontAlgn="base">
        <a:spcBef>
          <a:spcPct val="0"/>
        </a:spcBef>
        <a:spcAft>
          <a:spcPct val="0"/>
        </a:spcAft>
        <a:defRPr sz="4100" b="1">
          <a:solidFill>
            <a:schemeClr val="tx1"/>
          </a:solidFill>
          <a:latin typeface="Lucida Sans" pitchFamily="34" charset="0"/>
          <a:ea typeface="微軟正黑體" pitchFamily="34" charset="-120"/>
        </a:defRPr>
      </a:lvl6pPr>
      <a:lvl7pPr marL="914400" algn="ctr" rtl="0" fontAlgn="base">
        <a:spcBef>
          <a:spcPct val="0"/>
        </a:spcBef>
        <a:spcAft>
          <a:spcPct val="0"/>
        </a:spcAft>
        <a:defRPr sz="4100" b="1">
          <a:solidFill>
            <a:schemeClr val="tx1"/>
          </a:solidFill>
          <a:latin typeface="Lucida Sans" pitchFamily="34" charset="0"/>
          <a:ea typeface="微軟正黑體" pitchFamily="34" charset="-120"/>
        </a:defRPr>
      </a:lvl7pPr>
      <a:lvl8pPr marL="1371600" algn="ctr" rtl="0" fontAlgn="base">
        <a:spcBef>
          <a:spcPct val="0"/>
        </a:spcBef>
        <a:spcAft>
          <a:spcPct val="0"/>
        </a:spcAft>
        <a:defRPr sz="4100" b="1">
          <a:solidFill>
            <a:schemeClr val="tx1"/>
          </a:solidFill>
          <a:latin typeface="Lucida Sans" pitchFamily="34" charset="0"/>
          <a:ea typeface="微軟正黑體" pitchFamily="34" charset="-120"/>
        </a:defRPr>
      </a:lvl8pPr>
      <a:lvl9pPr marL="1828800" algn="ctr" rtl="0" fontAlgn="base">
        <a:spcBef>
          <a:spcPct val="0"/>
        </a:spcBef>
        <a:spcAft>
          <a:spcPct val="0"/>
        </a:spcAft>
        <a:defRPr sz="4100" b="1">
          <a:solidFill>
            <a:schemeClr val="tx1"/>
          </a:solidFill>
          <a:latin typeface="Lucida Sans" pitchFamily="34" charset="0"/>
          <a:ea typeface="微軟正黑體" pitchFamily="34" charset="-12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4.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 Id="rId9" Type="http://schemas.openxmlformats.org/officeDocument/2006/relationships/oleObject" Target="../embeddings/oleObject19.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oleObject" Target="../embeddings/oleObject25.bin"/><Relationship Id="rId10" Type="http://schemas.openxmlformats.org/officeDocument/2006/relationships/oleObject" Target="../embeddings/oleObject30.bin"/><Relationship Id="rId4" Type="http://schemas.openxmlformats.org/officeDocument/2006/relationships/oleObject" Target="../embeddings/oleObject24.bin"/><Relationship Id="rId9" Type="http://schemas.openxmlformats.org/officeDocument/2006/relationships/oleObject" Target="../embeddings/oleObject29.bin"/></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1600" y="3325539"/>
            <a:ext cx="7407275" cy="1471613"/>
          </a:xfrm>
        </p:spPr>
        <p:txBody>
          <a:bodyPr>
            <a:normAutofit fontScale="90000"/>
          </a:bodyPr>
          <a:lstStyle/>
          <a:p>
            <a:pPr fontAlgn="auto">
              <a:spcAft>
                <a:spcPts val="0"/>
              </a:spcAft>
              <a:defRPr/>
            </a:pPr>
            <a:r>
              <a:rPr lang="en-US" altLang="zh-TW" dirty="0" smtClean="0">
                <a:solidFill>
                  <a:srgbClr val="F2F294"/>
                </a:solidFill>
                <a:latin typeface="Berlin Sans FB Demi" pitchFamily="34" charset="0"/>
                <a:ea typeface="MS Gothic" pitchFamily="49" charset="-128"/>
                <a:cs typeface="Arial Unicode MS" pitchFamily="34" charset="-120"/>
              </a:rPr>
              <a:t>V</a:t>
            </a:r>
            <a:r>
              <a:rPr lang="en-US" altLang="zh-TW" sz="4000" dirty="0" smtClean="0">
                <a:solidFill>
                  <a:srgbClr val="F2F294"/>
                </a:solidFill>
                <a:latin typeface="Berlin Sans FB Demi" pitchFamily="34" charset="0"/>
                <a:ea typeface="MS Gothic" pitchFamily="49" charset="-128"/>
                <a:cs typeface="Arial Unicode MS" pitchFamily="34" charset="-120"/>
              </a:rPr>
              <a:t>ortex</a:t>
            </a:r>
            <a:r>
              <a:rPr lang="en-US" altLang="zh-TW" dirty="0" smtClean="0">
                <a:solidFill>
                  <a:srgbClr val="F2F294"/>
                </a:solidFill>
                <a:latin typeface="Berlin Sans FB Demi" pitchFamily="34" charset="0"/>
                <a:ea typeface="FangSong" pitchFamily="49" charset="-122"/>
              </a:rPr>
              <a:t> </a:t>
            </a:r>
            <a:r>
              <a:rPr lang="en-US" altLang="zh-TW" dirty="0" err="1" smtClean="0">
                <a:solidFill>
                  <a:srgbClr val="F2F294"/>
                </a:solidFill>
                <a:latin typeface="Berlin Sans FB Demi" pitchFamily="34" charset="0"/>
                <a:ea typeface="FangSong" pitchFamily="49" charset="-122"/>
              </a:rPr>
              <a:t>R</a:t>
            </a:r>
            <a:r>
              <a:rPr lang="en-US" altLang="zh-TW" sz="4000" dirty="0" err="1" smtClean="0">
                <a:solidFill>
                  <a:srgbClr val="F2F294"/>
                </a:solidFill>
                <a:latin typeface="Berlin Sans FB Demi" pitchFamily="34" charset="0"/>
                <a:ea typeface="FangSong" pitchFamily="49" charset="-122"/>
              </a:rPr>
              <a:t>ossby</a:t>
            </a:r>
            <a:r>
              <a:rPr lang="en-US" altLang="zh-TW" dirty="0" smtClean="0">
                <a:solidFill>
                  <a:srgbClr val="F2F294"/>
                </a:solidFill>
                <a:latin typeface="Berlin Sans FB Demi" pitchFamily="34" charset="0"/>
                <a:ea typeface="FangSong" pitchFamily="49" charset="-122"/>
              </a:rPr>
              <a:t> W</a:t>
            </a:r>
            <a:r>
              <a:rPr lang="en-US" altLang="zh-TW" sz="4000" dirty="0" smtClean="0">
                <a:solidFill>
                  <a:srgbClr val="F2F294"/>
                </a:solidFill>
                <a:latin typeface="Berlin Sans FB Demi" pitchFamily="34" charset="0"/>
                <a:ea typeface="FangSong" pitchFamily="49" charset="-122"/>
              </a:rPr>
              <a:t>aves</a:t>
            </a:r>
            <a:r>
              <a:rPr lang="en-US" altLang="zh-TW" dirty="0" smtClean="0">
                <a:solidFill>
                  <a:srgbClr val="F2F294"/>
                </a:solidFill>
                <a:latin typeface="Berlin Sans FB Demi" pitchFamily="34" charset="0"/>
                <a:ea typeface="FangSong" pitchFamily="49" charset="-122"/>
              </a:rPr>
              <a:t> </a:t>
            </a:r>
            <a:r>
              <a:rPr lang="en-US" altLang="zh-TW" sz="4000" dirty="0" smtClean="0">
                <a:solidFill>
                  <a:srgbClr val="F2F294"/>
                </a:solidFill>
                <a:latin typeface="Berlin Sans FB Demi" pitchFamily="34" charset="0"/>
                <a:ea typeface="FangSong" pitchFamily="49" charset="-122"/>
              </a:rPr>
              <a:t>in</a:t>
            </a:r>
            <a:r>
              <a:rPr lang="en-US" altLang="zh-TW" dirty="0" smtClean="0">
                <a:solidFill>
                  <a:srgbClr val="F2F294"/>
                </a:solidFill>
                <a:latin typeface="Berlin Sans FB Demi" pitchFamily="34" charset="0"/>
                <a:ea typeface="FangSong" pitchFamily="49" charset="-122"/>
              </a:rPr>
              <a:t> </a:t>
            </a:r>
            <a:r>
              <a:rPr lang="en-US" altLang="zh-TW" sz="4000" dirty="0" smtClean="0">
                <a:solidFill>
                  <a:srgbClr val="F2F294"/>
                </a:solidFill>
                <a:latin typeface="Berlin Sans FB Demi" pitchFamily="34" charset="0"/>
                <a:ea typeface="FangSong" pitchFamily="49" charset="-122"/>
              </a:rPr>
              <a:t>a</a:t>
            </a:r>
            <a:r>
              <a:rPr lang="en-US" altLang="zh-TW" dirty="0" smtClean="0">
                <a:solidFill>
                  <a:srgbClr val="F2F294"/>
                </a:solidFill>
                <a:latin typeface="Berlin Sans FB Demi" pitchFamily="34" charset="0"/>
                <a:ea typeface="FangSong" pitchFamily="49" charset="-122"/>
              </a:rPr>
              <a:t> N</a:t>
            </a:r>
            <a:r>
              <a:rPr lang="en-US" altLang="zh-TW" sz="4000" dirty="0" smtClean="0">
                <a:solidFill>
                  <a:srgbClr val="F2F294"/>
                </a:solidFill>
                <a:latin typeface="Berlin Sans FB Demi" pitchFamily="34" charset="0"/>
                <a:ea typeface="FangSong" pitchFamily="49" charset="-122"/>
              </a:rPr>
              <a:t>umerically</a:t>
            </a:r>
            <a:r>
              <a:rPr lang="en-US" altLang="zh-TW" dirty="0" smtClean="0">
                <a:solidFill>
                  <a:srgbClr val="F2F294"/>
                </a:solidFill>
                <a:latin typeface="Berlin Sans FB Demi" pitchFamily="34" charset="0"/>
                <a:ea typeface="FangSong" pitchFamily="49" charset="-122"/>
              </a:rPr>
              <a:t> S</a:t>
            </a:r>
            <a:r>
              <a:rPr lang="en-US" altLang="zh-TW" sz="4000" dirty="0" smtClean="0">
                <a:solidFill>
                  <a:srgbClr val="F2F294"/>
                </a:solidFill>
                <a:latin typeface="Berlin Sans FB Demi" pitchFamily="34" charset="0"/>
                <a:ea typeface="FangSong" pitchFamily="49" charset="-122"/>
              </a:rPr>
              <a:t>imulated</a:t>
            </a:r>
            <a:r>
              <a:rPr lang="en-US" altLang="zh-TW" dirty="0" smtClean="0">
                <a:solidFill>
                  <a:srgbClr val="F2F294"/>
                </a:solidFill>
                <a:latin typeface="Berlin Sans FB Demi" pitchFamily="34" charset="0"/>
                <a:ea typeface="FangSong" pitchFamily="49" charset="-122"/>
              </a:rPr>
              <a:t> T</a:t>
            </a:r>
            <a:r>
              <a:rPr lang="en-US" altLang="zh-TW" sz="4000" dirty="0" smtClean="0">
                <a:solidFill>
                  <a:srgbClr val="F2F294"/>
                </a:solidFill>
                <a:latin typeface="Berlin Sans FB Demi" pitchFamily="34" charset="0"/>
                <a:ea typeface="FangSong" pitchFamily="49" charset="-122"/>
              </a:rPr>
              <a:t>ropical</a:t>
            </a:r>
            <a:r>
              <a:rPr lang="en-US" altLang="zh-TW" dirty="0" smtClean="0">
                <a:solidFill>
                  <a:srgbClr val="F2F294"/>
                </a:solidFill>
                <a:latin typeface="Berlin Sans FB Demi" pitchFamily="34" charset="0"/>
                <a:ea typeface="FangSong" pitchFamily="49" charset="-122"/>
              </a:rPr>
              <a:t> C</a:t>
            </a:r>
            <a:r>
              <a:rPr lang="en-US" altLang="zh-TW" sz="4000" dirty="0" smtClean="0">
                <a:solidFill>
                  <a:srgbClr val="F2F294"/>
                </a:solidFill>
                <a:latin typeface="Berlin Sans FB Demi" pitchFamily="34" charset="0"/>
                <a:ea typeface="FangSong" pitchFamily="49" charset="-122"/>
              </a:rPr>
              <a:t>yclone</a:t>
            </a:r>
            <a:r>
              <a:rPr lang="en-US" altLang="zh-TW" dirty="0" smtClean="0">
                <a:solidFill>
                  <a:srgbClr val="F2F294"/>
                </a:solidFill>
                <a:latin typeface="Berlin Sans FB Demi" pitchFamily="34" charset="0"/>
                <a:ea typeface="FangSong" pitchFamily="49" charset="-122"/>
              </a:rPr>
              <a:t>.</a:t>
            </a:r>
            <a:br>
              <a:rPr lang="en-US" altLang="zh-TW" dirty="0" smtClean="0">
                <a:solidFill>
                  <a:srgbClr val="F2F294"/>
                </a:solidFill>
                <a:latin typeface="Berlin Sans FB Demi" pitchFamily="34" charset="0"/>
                <a:ea typeface="FangSong" pitchFamily="49" charset="-122"/>
              </a:rPr>
            </a:br>
            <a:r>
              <a:rPr lang="en-US" altLang="zh-TW" dirty="0" smtClean="0">
                <a:solidFill>
                  <a:srgbClr val="F2F294"/>
                </a:solidFill>
                <a:latin typeface="Berlin Sans FB Demi" pitchFamily="34" charset="0"/>
                <a:ea typeface="FangSong" pitchFamily="49" charset="-122"/>
              </a:rPr>
              <a:t> P</a:t>
            </a:r>
            <a:r>
              <a:rPr lang="en-US" altLang="zh-TW" sz="4000" dirty="0" smtClean="0">
                <a:solidFill>
                  <a:srgbClr val="F2F294"/>
                </a:solidFill>
                <a:latin typeface="Berlin Sans FB Demi" pitchFamily="34" charset="0"/>
                <a:ea typeface="FangSong" pitchFamily="49" charset="-122"/>
              </a:rPr>
              <a:t>art</a:t>
            </a:r>
            <a:r>
              <a:rPr lang="en-US" altLang="zh-TW" dirty="0" smtClean="0">
                <a:solidFill>
                  <a:srgbClr val="F2F294"/>
                </a:solidFill>
                <a:latin typeface="Berlin Sans FB Demi" pitchFamily="34" charset="0"/>
                <a:ea typeface="FangSong" pitchFamily="49" charset="-122"/>
              </a:rPr>
              <a:t> I: O</a:t>
            </a:r>
            <a:r>
              <a:rPr lang="en-US" altLang="zh-TW" sz="4000" dirty="0" smtClean="0">
                <a:solidFill>
                  <a:srgbClr val="F2F294"/>
                </a:solidFill>
                <a:latin typeface="Berlin Sans FB Demi" pitchFamily="34" charset="0"/>
                <a:ea typeface="FangSong" pitchFamily="49" charset="-122"/>
              </a:rPr>
              <a:t>verall</a:t>
            </a:r>
            <a:r>
              <a:rPr lang="en-US" altLang="zh-TW" dirty="0" smtClean="0">
                <a:solidFill>
                  <a:srgbClr val="F2F294"/>
                </a:solidFill>
                <a:latin typeface="Berlin Sans FB Demi" pitchFamily="34" charset="0"/>
                <a:ea typeface="FangSong" pitchFamily="49" charset="-122"/>
              </a:rPr>
              <a:t> S</a:t>
            </a:r>
            <a:r>
              <a:rPr lang="en-US" altLang="zh-TW" sz="4000" dirty="0" smtClean="0">
                <a:solidFill>
                  <a:srgbClr val="F2F294"/>
                </a:solidFill>
                <a:latin typeface="Berlin Sans FB Demi" pitchFamily="34" charset="0"/>
                <a:ea typeface="FangSong" pitchFamily="49" charset="-122"/>
              </a:rPr>
              <a:t>tructure</a:t>
            </a:r>
            <a:r>
              <a:rPr lang="en-US" altLang="zh-TW" dirty="0" smtClean="0">
                <a:solidFill>
                  <a:srgbClr val="F2F294"/>
                </a:solidFill>
                <a:latin typeface="Berlin Sans FB Demi" pitchFamily="34" charset="0"/>
                <a:ea typeface="FangSong" pitchFamily="49" charset="-122"/>
              </a:rPr>
              <a:t>, P</a:t>
            </a:r>
            <a:r>
              <a:rPr lang="en-US" altLang="zh-TW" sz="4000" dirty="0" smtClean="0">
                <a:solidFill>
                  <a:srgbClr val="F2F294"/>
                </a:solidFill>
                <a:latin typeface="Berlin Sans FB Demi" pitchFamily="34" charset="0"/>
                <a:ea typeface="FangSong" pitchFamily="49" charset="-122"/>
              </a:rPr>
              <a:t>otential</a:t>
            </a:r>
            <a:r>
              <a:rPr lang="en-US" altLang="zh-TW" dirty="0" smtClean="0">
                <a:solidFill>
                  <a:srgbClr val="F2F294"/>
                </a:solidFill>
                <a:latin typeface="Berlin Sans FB Demi" pitchFamily="34" charset="0"/>
                <a:ea typeface="FangSong" pitchFamily="49" charset="-122"/>
              </a:rPr>
              <a:t> </a:t>
            </a:r>
            <a:r>
              <a:rPr lang="en-US" altLang="zh-TW" dirty="0" err="1" smtClean="0">
                <a:solidFill>
                  <a:srgbClr val="F2F294"/>
                </a:solidFill>
                <a:latin typeface="Berlin Sans FB Demi" pitchFamily="34" charset="0"/>
                <a:ea typeface="FangSong" pitchFamily="49" charset="-122"/>
              </a:rPr>
              <a:t>V</a:t>
            </a:r>
            <a:r>
              <a:rPr lang="en-US" altLang="zh-TW" sz="4000" dirty="0" err="1" smtClean="0">
                <a:solidFill>
                  <a:srgbClr val="F2F294"/>
                </a:solidFill>
                <a:latin typeface="Berlin Sans FB Demi" pitchFamily="34" charset="0"/>
                <a:ea typeface="FangSong" pitchFamily="49" charset="-122"/>
              </a:rPr>
              <a:t>orticity</a:t>
            </a:r>
            <a:r>
              <a:rPr lang="en-US" altLang="zh-TW" dirty="0" smtClean="0">
                <a:solidFill>
                  <a:srgbClr val="F2F294"/>
                </a:solidFill>
                <a:latin typeface="Berlin Sans FB Demi" pitchFamily="34" charset="0"/>
                <a:ea typeface="FangSong" pitchFamily="49" charset="-122"/>
              </a:rPr>
              <a:t>, </a:t>
            </a:r>
            <a:r>
              <a:rPr lang="en-US" altLang="zh-TW" sz="4000" dirty="0" smtClean="0">
                <a:solidFill>
                  <a:srgbClr val="F2F294"/>
                </a:solidFill>
                <a:latin typeface="Berlin Sans FB Demi" pitchFamily="34" charset="0"/>
                <a:ea typeface="FangSong" pitchFamily="49" charset="-122"/>
              </a:rPr>
              <a:t>and</a:t>
            </a:r>
            <a:r>
              <a:rPr lang="en-US" altLang="zh-TW" dirty="0" smtClean="0">
                <a:solidFill>
                  <a:srgbClr val="F2F294"/>
                </a:solidFill>
                <a:latin typeface="Berlin Sans FB Demi" pitchFamily="34" charset="0"/>
                <a:ea typeface="FangSong" pitchFamily="49" charset="-122"/>
              </a:rPr>
              <a:t> K</a:t>
            </a:r>
            <a:r>
              <a:rPr lang="en-US" altLang="zh-TW" sz="4000" dirty="0" smtClean="0">
                <a:solidFill>
                  <a:srgbClr val="F2F294"/>
                </a:solidFill>
                <a:latin typeface="Berlin Sans FB Demi" pitchFamily="34" charset="0"/>
                <a:ea typeface="FangSong" pitchFamily="49" charset="-122"/>
              </a:rPr>
              <a:t>inetic</a:t>
            </a:r>
            <a:r>
              <a:rPr lang="en-US" altLang="zh-TW" dirty="0" smtClean="0">
                <a:solidFill>
                  <a:srgbClr val="F2F294"/>
                </a:solidFill>
                <a:latin typeface="Berlin Sans FB Demi" pitchFamily="34" charset="0"/>
                <a:ea typeface="FangSong" pitchFamily="49" charset="-122"/>
              </a:rPr>
              <a:t> E</a:t>
            </a:r>
            <a:r>
              <a:rPr lang="en-US" altLang="zh-TW" sz="4000" dirty="0" smtClean="0">
                <a:solidFill>
                  <a:srgbClr val="F2F294"/>
                </a:solidFill>
                <a:latin typeface="Berlin Sans FB Demi" pitchFamily="34" charset="0"/>
                <a:ea typeface="FangSong" pitchFamily="49" charset="-122"/>
              </a:rPr>
              <a:t>nergy</a:t>
            </a:r>
            <a:r>
              <a:rPr lang="en-US" altLang="zh-TW" dirty="0" smtClean="0">
                <a:solidFill>
                  <a:srgbClr val="F2F294"/>
                </a:solidFill>
                <a:latin typeface="Berlin Sans FB Demi" pitchFamily="34" charset="0"/>
                <a:ea typeface="FangSong" pitchFamily="49" charset="-122"/>
              </a:rPr>
              <a:t> B</a:t>
            </a:r>
            <a:r>
              <a:rPr lang="en-US" altLang="zh-TW" sz="4000" dirty="0" smtClean="0">
                <a:solidFill>
                  <a:srgbClr val="F2F294"/>
                </a:solidFill>
                <a:latin typeface="Berlin Sans FB Demi" pitchFamily="34" charset="0"/>
                <a:ea typeface="FangSong" pitchFamily="49" charset="-122"/>
              </a:rPr>
              <a:t>udgets</a:t>
            </a:r>
            <a:endParaRPr lang="zh-TW" altLang="en-US" dirty="0">
              <a:solidFill>
                <a:srgbClr val="F2F294"/>
              </a:solidFill>
              <a:latin typeface="Berlin Sans FB Demi" pitchFamily="34" charset="0"/>
              <a:ea typeface="FangSong" pitchFamily="49" charset="-122"/>
            </a:endParaRPr>
          </a:p>
        </p:txBody>
      </p:sp>
      <p:sp>
        <p:nvSpPr>
          <p:cNvPr id="14338" name="副標題 2"/>
          <p:cNvSpPr>
            <a:spLocks noGrp="1"/>
          </p:cNvSpPr>
          <p:nvPr>
            <p:ph type="subTitle" idx="1"/>
          </p:nvPr>
        </p:nvSpPr>
        <p:spPr>
          <a:xfrm>
            <a:off x="1214438" y="4953000"/>
            <a:ext cx="7358062" cy="1428750"/>
          </a:xfrm>
        </p:spPr>
        <p:txBody>
          <a:bodyPr/>
          <a:lstStyle/>
          <a:p>
            <a:pPr algn="l">
              <a:buFont typeface="Cambria" pitchFamily="18" charset="0"/>
              <a:buNone/>
            </a:pPr>
            <a:r>
              <a:rPr lang="en-US" altLang="zh-TW" sz="1800" smtClean="0"/>
              <a:t>Reference:</a:t>
            </a:r>
          </a:p>
          <a:p>
            <a:pPr algn="l">
              <a:buFont typeface="Cambria" pitchFamily="18" charset="0"/>
              <a:buNone/>
            </a:pPr>
            <a:r>
              <a:rPr lang="en-US" altLang="zh-TW" sz="1600" smtClean="0"/>
              <a:t>Wang Y., 2002: Vortex Rossby Waves in a Numerically Simulated Tropical </a:t>
            </a:r>
          </a:p>
          <a:p>
            <a:pPr algn="l">
              <a:buFont typeface="Cambria" pitchFamily="18" charset="0"/>
              <a:buNone/>
            </a:pPr>
            <a:r>
              <a:rPr lang="zh-TW" altLang="en-US" sz="1600" smtClean="0"/>
              <a:t>　　</a:t>
            </a:r>
            <a:r>
              <a:rPr lang="en-US" altLang="zh-TW" sz="1600" smtClean="0"/>
              <a:t>Cyclone. Part I: Overall Structure, Potential Vorticity, and Kinetic</a:t>
            </a:r>
            <a:r>
              <a:rPr lang="zh-TW" altLang="en-US" sz="1600" smtClean="0"/>
              <a:t> </a:t>
            </a:r>
            <a:r>
              <a:rPr lang="en-US" altLang="zh-TW" sz="1600" smtClean="0"/>
              <a:t>Energy </a:t>
            </a:r>
          </a:p>
          <a:p>
            <a:pPr algn="l">
              <a:buFont typeface="Cambria" pitchFamily="18" charset="0"/>
              <a:buNone/>
            </a:pPr>
            <a:r>
              <a:rPr lang="zh-TW" altLang="en-US" sz="1600" smtClean="0"/>
              <a:t>　　</a:t>
            </a:r>
            <a:r>
              <a:rPr lang="en-US" altLang="zh-TW" sz="1600" smtClean="0"/>
              <a:t>Budgets.  </a:t>
            </a:r>
            <a:r>
              <a:rPr lang="en-US" altLang="zh-TW" sz="1600" i="1" smtClean="0"/>
              <a:t>J. Atmos.</a:t>
            </a:r>
            <a:r>
              <a:rPr lang="zh-TW" altLang="en-US" sz="1600" i="1" smtClean="0"/>
              <a:t> </a:t>
            </a:r>
            <a:r>
              <a:rPr lang="en-US" altLang="zh-TW" sz="1600" i="1" smtClean="0"/>
              <a:t>Sci.</a:t>
            </a:r>
            <a:r>
              <a:rPr lang="en-US" altLang="zh-TW" sz="1600" smtClean="0"/>
              <a:t>, </a:t>
            </a:r>
            <a:r>
              <a:rPr lang="en-US" altLang="zh-TW" sz="1600" b="1" smtClean="0"/>
              <a:t>59</a:t>
            </a:r>
            <a:r>
              <a:rPr lang="en-US" altLang="zh-TW" sz="1600" smtClean="0"/>
              <a:t>, 1213-1238. </a:t>
            </a:r>
          </a:p>
        </p:txBody>
      </p:sp>
      <p:sp>
        <p:nvSpPr>
          <p:cNvPr id="14339" name="文字方塊 3"/>
          <p:cNvSpPr txBox="1">
            <a:spLocks noChangeArrowheads="1"/>
          </p:cNvSpPr>
          <p:nvPr/>
        </p:nvSpPr>
        <p:spPr bwMode="auto">
          <a:xfrm>
            <a:off x="6572250" y="6227763"/>
            <a:ext cx="2492375" cy="646112"/>
          </a:xfrm>
          <a:prstGeom prst="rect">
            <a:avLst/>
          </a:prstGeom>
          <a:noFill/>
          <a:ln w="9525">
            <a:noFill/>
            <a:miter lim="800000"/>
            <a:headEnd/>
            <a:tailEnd/>
          </a:ln>
        </p:spPr>
        <p:txBody>
          <a:bodyPr wrap="none">
            <a:spAutoFit/>
          </a:bodyPr>
          <a:lstStyle/>
          <a:p>
            <a:r>
              <a:rPr kumimoji="0" lang="zh-TW" altLang="en-US">
                <a:latin typeface="Century Schoolbook"/>
              </a:rPr>
              <a:t>指導教授：楊明仁老師</a:t>
            </a:r>
            <a:endParaRPr kumimoji="0" lang="en-US" altLang="zh-TW">
              <a:latin typeface="Century Schoolbook"/>
            </a:endParaRPr>
          </a:p>
          <a:p>
            <a:r>
              <a:rPr kumimoji="0" lang="en-US" altLang="zh-TW">
                <a:latin typeface="Century Schoolbook"/>
              </a:rPr>
              <a:t>986201023   </a:t>
            </a:r>
            <a:r>
              <a:rPr kumimoji="0" lang="zh-TW" altLang="en-US">
                <a:latin typeface="Century Schoolbook"/>
              </a:rPr>
              <a:t>林柏旭</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wrap="square" lIns="91440" tIns="45720" rIns="91440" bIns="45720" numCol="1" anchorCtr="0" compatLnSpc="1">
            <a:prstTxWarp prst="textNoShape">
              <a:avLst/>
            </a:prstTxWarp>
          </a:bodyPr>
          <a:lstStyle/>
          <a:p>
            <a:pPr fontAlgn="auto">
              <a:spcAft>
                <a:spcPts val="0"/>
              </a:spcAft>
              <a:defRPr/>
            </a:pPr>
            <a:r>
              <a:rPr lang="en-US" altLang="zh-TW" smtClean="0"/>
              <a:t>VRW</a:t>
            </a:r>
            <a:r>
              <a:rPr lang="en-US" altLang="zh-TW" sz="3200" smtClean="0"/>
              <a:t>s</a:t>
            </a:r>
            <a:r>
              <a:rPr lang="zh-TW" altLang="en-US" smtClean="0"/>
              <a:t>之特徵</a:t>
            </a:r>
            <a:endParaRPr lang="en-US" altLang="zh-TW" smtClean="0"/>
          </a:p>
        </p:txBody>
      </p:sp>
      <p:pic>
        <p:nvPicPr>
          <p:cNvPr id="28675" name="Picture 2"/>
          <p:cNvPicPr>
            <a:picLocks noChangeAspect="1" noChangeArrowheads="1"/>
          </p:cNvPicPr>
          <p:nvPr/>
        </p:nvPicPr>
        <p:blipFill>
          <a:blip r:embed="rId3" cstate="print"/>
          <a:srcRect/>
          <a:stretch>
            <a:fillRect/>
          </a:stretch>
        </p:blipFill>
        <p:spPr bwMode="auto">
          <a:xfrm>
            <a:off x="2401888" y="188913"/>
            <a:ext cx="6273800" cy="6627812"/>
          </a:xfrm>
          <a:prstGeom prst="rect">
            <a:avLst/>
          </a:prstGeom>
          <a:noFill/>
          <a:ln w="9525">
            <a:noFill/>
            <a:miter lim="800000"/>
            <a:headEnd/>
            <a:tailEnd/>
          </a:ln>
        </p:spPr>
      </p:pic>
      <p:sp>
        <p:nvSpPr>
          <p:cNvPr id="28676" name="文字方塊 4"/>
          <p:cNvSpPr txBox="1">
            <a:spLocks noChangeArrowheads="1"/>
          </p:cNvSpPr>
          <p:nvPr/>
        </p:nvSpPr>
        <p:spPr bwMode="auto">
          <a:xfrm rot="-5400000">
            <a:off x="1859756" y="4750594"/>
            <a:ext cx="877888" cy="368300"/>
          </a:xfrm>
          <a:prstGeom prst="rect">
            <a:avLst/>
          </a:prstGeom>
          <a:noFill/>
          <a:ln w="9525">
            <a:noFill/>
            <a:miter lim="800000"/>
            <a:headEnd/>
            <a:tailEnd/>
          </a:ln>
        </p:spPr>
        <p:txBody>
          <a:bodyPr wrap="none">
            <a:spAutoFit/>
          </a:bodyPr>
          <a:lstStyle/>
          <a:p>
            <a:r>
              <a:rPr lang="en-US" altLang="zh-TW" dirty="0"/>
              <a:t>180km</a:t>
            </a:r>
            <a:endParaRPr lang="zh-TW" altLang="en-US" dirty="0"/>
          </a:p>
        </p:txBody>
      </p:sp>
      <p:sp>
        <p:nvSpPr>
          <p:cNvPr id="37892" name="文字方塊 5"/>
          <p:cNvSpPr txBox="1">
            <a:spLocks noChangeArrowheads="1"/>
          </p:cNvSpPr>
          <p:nvPr/>
        </p:nvSpPr>
        <p:spPr bwMode="auto">
          <a:xfrm>
            <a:off x="539750" y="5949950"/>
            <a:ext cx="1860550" cy="641350"/>
          </a:xfrm>
          <a:prstGeom prst="rect">
            <a:avLst/>
          </a:prstGeom>
          <a:noFill/>
          <a:ln w="9525">
            <a:noFill/>
            <a:miter lim="800000"/>
            <a:headEnd/>
            <a:tailEnd/>
          </a:ln>
        </p:spPr>
        <p:txBody>
          <a:bodyPr wrap="none">
            <a:spAutoFit/>
          </a:bodyPr>
          <a:lstStyle/>
          <a:p>
            <a:r>
              <a:rPr lang="en-US" altLang="zh-TW" b="1">
                <a:solidFill>
                  <a:srgbClr val="FFFF99"/>
                </a:solidFill>
              </a:rPr>
              <a:t>Perturbation</a:t>
            </a:r>
          </a:p>
          <a:p>
            <a:r>
              <a:rPr lang="en-US" altLang="zh-TW" b="1">
                <a:solidFill>
                  <a:srgbClr val="FFFF99"/>
                </a:solidFill>
              </a:rPr>
              <a:t>Φ &amp; Wind Field</a:t>
            </a:r>
            <a:endParaRPr lang="zh-TW" altLang="en-US" b="1">
              <a:solidFill>
                <a:srgbClr val="FFFF99"/>
              </a:solidFill>
            </a:endParaRPr>
          </a:p>
        </p:txBody>
      </p:sp>
      <p:sp>
        <p:nvSpPr>
          <p:cNvPr id="37894" name="Rectangle 6"/>
          <p:cNvSpPr>
            <a:spLocks noChangeArrowheads="1"/>
          </p:cNvSpPr>
          <p:nvPr/>
        </p:nvSpPr>
        <p:spPr bwMode="auto">
          <a:xfrm>
            <a:off x="2555875" y="3357563"/>
            <a:ext cx="2951163" cy="3240087"/>
          </a:xfrm>
          <a:prstGeom prst="rect">
            <a:avLst/>
          </a:prstGeom>
          <a:noFill/>
          <a:ln w="25400">
            <a:solidFill>
              <a:srgbClr val="2217FF"/>
            </a:solidFill>
            <a:miter lim="800000"/>
            <a:headEnd/>
            <a:tailEnd/>
          </a:ln>
          <a:effectLst/>
        </p:spPr>
        <p:txBody>
          <a:bodyPr wrap="none" anchor="ctr"/>
          <a:lstStyle/>
          <a:p>
            <a:endParaRPr lang="zh-TW" altLang="en-US"/>
          </a:p>
        </p:txBody>
      </p:sp>
      <p:sp>
        <p:nvSpPr>
          <p:cNvPr id="37895" name="Text Box 7"/>
          <p:cNvSpPr txBox="1">
            <a:spLocks noChangeArrowheads="1"/>
          </p:cNvSpPr>
          <p:nvPr/>
        </p:nvSpPr>
        <p:spPr bwMode="auto">
          <a:xfrm>
            <a:off x="6915150" y="3068638"/>
            <a:ext cx="2228850" cy="366712"/>
          </a:xfrm>
          <a:prstGeom prst="rect">
            <a:avLst/>
          </a:prstGeom>
          <a:solidFill>
            <a:schemeClr val="tx1"/>
          </a:solidFill>
          <a:ln w="9525">
            <a:noFill/>
            <a:miter lim="800000"/>
            <a:headEnd/>
            <a:tailEnd/>
          </a:ln>
          <a:effectLst/>
        </p:spPr>
        <p:txBody>
          <a:bodyPr wrap="none">
            <a:spAutoFit/>
          </a:bodyPr>
          <a:lstStyle/>
          <a:p>
            <a:r>
              <a:rPr lang="en-US" altLang="zh-TW">
                <a:solidFill>
                  <a:srgbClr val="FF3300"/>
                </a:solidFill>
              </a:rPr>
              <a:t>Stronger Divergent?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500"/>
                                        <p:tgtEl>
                                          <p:spTgt spid="286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fade">
                                      <p:cBhvr>
                                        <p:cTn id="10" dur="500"/>
                                        <p:tgtEl>
                                          <p:spTgt spid="286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892"/>
                                        </p:tgtEl>
                                        <p:attrNameLst>
                                          <p:attrName>style.visibility</p:attrName>
                                        </p:attrNameLst>
                                      </p:cBhvr>
                                      <p:to>
                                        <p:strVal val="visible"/>
                                      </p:to>
                                    </p:set>
                                    <p:animEffect transition="in" filter="fade">
                                      <p:cBhvr>
                                        <p:cTn id="13" dur="500"/>
                                        <p:tgtEl>
                                          <p:spTgt spid="3789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894"/>
                                        </p:tgtEl>
                                        <p:attrNameLst>
                                          <p:attrName>style.visibility</p:attrName>
                                        </p:attrNameLst>
                                      </p:cBhvr>
                                      <p:to>
                                        <p:strVal val="visible"/>
                                      </p:to>
                                    </p:set>
                                    <p:animEffect transition="in" filter="fade">
                                      <p:cBhvr>
                                        <p:cTn id="18" dur="500"/>
                                        <p:tgtEl>
                                          <p:spTgt spid="378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895"/>
                                        </p:tgtEl>
                                        <p:attrNameLst>
                                          <p:attrName>style.visibility</p:attrName>
                                        </p:attrNameLst>
                                      </p:cBhvr>
                                      <p:to>
                                        <p:strVal val="visible"/>
                                      </p:to>
                                    </p:set>
                                    <p:animEffect transition="in" filter="fade">
                                      <p:cBhvr>
                                        <p:cTn id="23"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37892" grpId="0"/>
      <p:bldP spid="37894" grpId="0" animBg="1"/>
      <p:bldP spid="378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標題 24"/>
          <p:cNvSpPr>
            <a:spLocks noGrp="1"/>
          </p:cNvSpPr>
          <p:nvPr>
            <p:ph type="title"/>
          </p:nvPr>
        </p:nvSpPr>
        <p:spPr/>
        <p:txBody>
          <a:bodyPr/>
          <a:lstStyle/>
          <a:p>
            <a:r>
              <a:rPr lang="en-US" altLang="zh-TW" dirty="0" smtClean="0"/>
              <a:t>VRWs</a:t>
            </a:r>
            <a:r>
              <a:rPr lang="zh-TW" altLang="en-US" dirty="0" smtClean="0"/>
              <a:t>之特徵</a:t>
            </a:r>
            <a:r>
              <a:rPr lang="en-US" altLang="zh-TW" dirty="0" smtClean="0"/>
              <a:t>-WN1</a:t>
            </a:r>
            <a:r>
              <a:rPr lang="zh-TW" altLang="en-US" dirty="0" smtClean="0"/>
              <a:t>主導</a:t>
            </a:r>
            <a:endParaRPr lang="zh-TW" altLang="en-US" dirty="0"/>
          </a:p>
        </p:txBody>
      </p:sp>
      <p:grpSp>
        <p:nvGrpSpPr>
          <p:cNvPr id="27" name="群組 26"/>
          <p:cNvGrpSpPr/>
          <p:nvPr/>
        </p:nvGrpSpPr>
        <p:grpSpPr>
          <a:xfrm>
            <a:off x="755650" y="44450"/>
            <a:ext cx="8096250" cy="6840538"/>
            <a:chOff x="755650" y="44450"/>
            <a:chExt cx="8096250" cy="6840538"/>
          </a:xfrm>
        </p:grpSpPr>
        <p:pic>
          <p:nvPicPr>
            <p:cNvPr id="39939" name="Picture 2"/>
            <p:cNvPicPr>
              <a:picLocks noChangeAspect="1" noChangeArrowheads="1"/>
            </p:cNvPicPr>
            <p:nvPr/>
          </p:nvPicPr>
          <p:blipFill>
            <a:blip r:embed="rId3" cstate="print"/>
            <a:srcRect/>
            <a:stretch>
              <a:fillRect/>
            </a:stretch>
          </p:blipFill>
          <p:spPr bwMode="auto">
            <a:xfrm>
              <a:off x="1123950" y="44450"/>
              <a:ext cx="6616700" cy="6670675"/>
            </a:xfrm>
            <a:prstGeom prst="rect">
              <a:avLst/>
            </a:prstGeom>
            <a:noFill/>
            <a:ln w="9525">
              <a:noFill/>
              <a:miter lim="800000"/>
              <a:headEnd/>
              <a:tailEnd/>
            </a:ln>
          </p:spPr>
        </p:pic>
        <p:sp>
          <p:nvSpPr>
            <p:cNvPr id="39940" name="文字方塊 8"/>
            <p:cNvSpPr txBox="1">
              <a:spLocks noChangeArrowheads="1"/>
            </p:cNvSpPr>
            <p:nvPr/>
          </p:nvSpPr>
          <p:spPr bwMode="auto">
            <a:xfrm rot="-5400000">
              <a:off x="502444" y="5109369"/>
              <a:ext cx="876300" cy="369888"/>
            </a:xfrm>
            <a:prstGeom prst="rect">
              <a:avLst/>
            </a:prstGeom>
            <a:solidFill>
              <a:schemeClr val="bg1"/>
            </a:solidFill>
            <a:ln w="9525">
              <a:noFill/>
              <a:miter lim="800000"/>
              <a:headEnd/>
              <a:tailEnd/>
            </a:ln>
          </p:spPr>
          <p:txBody>
            <a:bodyPr wrap="none">
              <a:spAutoFit/>
            </a:bodyPr>
            <a:lstStyle/>
            <a:p>
              <a:r>
                <a:rPr lang="en-US" altLang="zh-TW"/>
                <a:t>240km</a:t>
              </a:r>
              <a:endParaRPr lang="zh-TW" altLang="en-US"/>
            </a:p>
          </p:txBody>
        </p:sp>
        <p:pic>
          <p:nvPicPr>
            <p:cNvPr id="39941" name="Picture 3"/>
            <p:cNvPicPr>
              <a:picLocks noChangeAspect="1" noChangeArrowheads="1"/>
            </p:cNvPicPr>
            <p:nvPr/>
          </p:nvPicPr>
          <p:blipFill>
            <a:blip r:embed="rId4" cstate="print"/>
            <a:srcRect/>
            <a:stretch>
              <a:fillRect/>
            </a:stretch>
          </p:blipFill>
          <p:spPr bwMode="auto">
            <a:xfrm>
              <a:off x="5921375" y="6646863"/>
              <a:ext cx="1819275" cy="238125"/>
            </a:xfrm>
            <a:prstGeom prst="rect">
              <a:avLst/>
            </a:prstGeom>
            <a:noFill/>
            <a:ln w="9525">
              <a:noFill/>
              <a:miter lim="800000"/>
              <a:headEnd/>
              <a:tailEnd/>
            </a:ln>
          </p:spPr>
        </p:pic>
        <p:pic>
          <p:nvPicPr>
            <p:cNvPr id="39942" name="Picture 5"/>
            <p:cNvPicPr>
              <a:picLocks noChangeAspect="1" noChangeArrowheads="1"/>
            </p:cNvPicPr>
            <p:nvPr/>
          </p:nvPicPr>
          <p:blipFill>
            <a:blip r:embed="rId5" cstate="print"/>
            <a:srcRect t="9000"/>
            <a:stretch>
              <a:fillRect/>
            </a:stretch>
          </p:blipFill>
          <p:spPr bwMode="auto">
            <a:xfrm>
              <a:off x="1169988" y="3213100"/>
              <a:ext cx="6162675" cy="182563"/>
            </a:xfrm>
            <a:prstGeom prst="rect">
              <a:avLst/>
            </a:prstGeom>
            <a:noFill/>
            <a:ln w="9525">
              <a:noFill/>
              <a:miter lim="800000"/>
              <a:headEnd/>
              <a:tailEnd/>
            </a:ln>
          </p:spPr>
        </p:pic>
        <p:sp>
          <p:nvSpPr>
            <p:cNvPr id="39962" name="Text Box 26"/>
            <p:cNvSpPr txBox="1">
              <a:spLocks noChangeArrowheads="1"/>
            </p:cNvSpPr>
            <p:nvPr/>
          </p:nvSpPr>
          <p:spPr bwMode="auto">
            <a:xfrm>
              <a:off x="7740650" y="333375"/>
              <a:ext cx="1111250" cy="366713"/>
            </a:xfrm>
            <a:prstGeom prst="rect">
              <a:avLst/>
            </a:prstGeom>
            <a:noFill/>
            <a:ln w="9525">
              <a:noFill/>
              <a:miter lim="800000"/>
              <a:headEnd/>
              <a:tailEnd/>
            </a:ln>
            <a:effectLst/>
          </p:spPr>
          <p:txBody>
            <a:bodyPr wrap="none">
              <a:spAutoFit/>
            </a:bodyPr>
            <a:lstStyle/>
            <a:p>
              <a:r>
                <a:rPr lang="en-US" altLang="zh-TW"/>
                <a:t>A.C. Vort</a:t>
              </a:r>
            </a:p>
          </p:txBody>
        </p:sp>
        <p:sp>
          <p:nvSpPr>
            <p:cNvPr id="39963" name="Text Box 27"/>
            <p:cNvSpPr txBox="1">
              <a:spLocks noChangeArrowheads="1"/>
            </p:cNvSpPr>
            <p:nvPr/>
          </p:nvSpPr>
          <p:spPr bwMode="auto">
            <a:xfrm>
              <a:off x="7740650" y="5589588"/>
              <a:ext cx="577850" cy="366712"/>
            </a:xfrm>
            <a:prstGeom prst="rect">
              <a:avLst/>
            </a:prstGeom>
            <a:noFill/>
            <a:ln w="9525">
              <a:noFill/>
              <a:miter lim="800000"/>
              <a:headEnd/>
              <a:tailEnd/>
            </a:ln>
            <a:effectLst/>
          </p:spPr>
          <p:txBody>
            <a:bodyPr wrap="none">
              <a:spAutoFit/>
            </a:bodyPr>
            <a:lstStyle/>
            <a:p>
              <a:r>
                <a:rPr lang="en-US" altLang="zh-TW"/>
                <a:t>Div.</a:t>
              </a:r>
            </a:p>
          </p:txBody>
        </p:sp>
        <p:sp>
          <p:nvSpPr>
            <p:cNvPr id="39964" name="Line 28"/>
            <p:cNvSpPr>
              <a:spLocks noChangeShapeType="1"/>
            </p:cNvSpPr>
            <p:nvPr/>
          </p:nvSpPr>
          <p:spPr bwMode="auto">
            <a:xfrm flipH="1" flipV="1">
              <a:off x="7524750" y="404813"/>
              <a:ext cx="287338" cy="144462"/>
            </a:xfrm>
            <a:prstGeom prst="line">
              <a:avLst/>
            </a:prstGeom>
            <a:noFill/>
            <a:ln w="9525">
              <a:solidFill>
                <a:schemeClr val="tx1"/>
              </a:solidFill>
              <a:round/>
              <a:headEnd/>
              <a:tailEnd type="triangle" w="med" len="med"/>
            </a:ln>
            <a:effectLst/>
          </p:spPr>
          <p:txBody>
            <a:bodyPr/>
            <a:lstStyle/>
            <a:p>
              <a:endParaRPr lang="zh-TW" altLang="en-US"/>
            </a:p>
          </p:txBody>
        </p:sp>
        <p:sp>
          <p:nvSpPr>
            <p:cNvPr id="39965" name="Line 29"/>
            <p:cNvSpPr>
              <a:spLocks noChangeShapeType="1"/>
            </p:cNvSpPr>
            <p:nvPr/>
          </p:nvSpPr>
          <p:spPr bwMode="auto">
            <a:xfrm flipH="1">
              <a:off x="7451725" y="5734050"/>
              <a:ext cx="360363" cy="142875"/>
            </a:xfrm>
            <a:prstGeom prst="line">
              <a:avLst/>
            </a:prstGeom>
            <a:noFill/>
            <a:ln w="9525">
              <a:solidFill>
                <a:schemeClr val="tx1"/>
              </a:solidFill>
              <a:round/>
              <a:headEnd/>
              <a:tailEnd type="triangle" w="med" len="med"/>
            </a:ln>
            <a:effectLst/>
          </p:spPr>
          <p:txBody>
            <a:bodyPr/>
            <a:lstStyle/>
            <a:p>
              <a:endParaRPr lang="zh-TW" altLang="en-US"/>
            </a:p>
          </p:txBody>
        </p:sp>
      </p:grpSp>
      <p:grpSp>
        <p:nvGrpSpPr>
          <p:cNvPr id="39958" name="Group 22"/>
          <p:cNvGrpSpPr>
            <a:grpSpLocks/>
          </p:cNvGrpSpPr>
          <p:nvPr/>
        </p:nvGrpSpPr>
        <p:grpSpPr bwMode="auto">
          <a:xfrm>
            <a:off x="1692275" y="260350"/>
            <a:ext cx="1511300" cy="360363"/>
            <a:chOff x="1066" y="164"/>
            <a:chExt cx="952" cy="227"/>
          </a:xfrm>
        </p:grpSpPr>
        <p:sp>
          <p:nvSpPr>
            <p:cNvPr id="39951" name="Line 15"/>
            <p:cNvSpPr>
              <a:spLocks noChangeShapeType="1"/>
            </p:cNvSpPr>
            <p:nvPr/>
          </p:nvSpPr>
          <p:spPr bwMode="auto">
            <a:xfrm flipV="1">
              <a:off x="1066" y="210"/>
              <a:ext cx="272" cy="181"/>
            </a:xfrm>
            <a:prstGeom prst="line">
              <a:avLst/>
            </a:prstGeom>
            <a:noFill/>
            <a:ln w="25400">
              <a:solidFill>
                <a:srgbClr val="FF3300"/>
              </a:solidFill>
              <a:round/>
              <a:headEnd/>
              <a:tailEnd type="triangle" w="lg" len="med"/>
            </a:ln>
            <a:effectLst/>
          </p:spPr>
          <p:txBody>
            <a:bodyPr/>
            <a:lstStyle/>
            <a:p>
              <a:endParaRPr lang="zh-TW" altLang="en-US"/>
            </a:p>
          </p:txBody>
        </p:sp>
        <p:sp>
          <p:nvSpPr>
            <p:cNvPr id="39952" name="Line 16"/>
            <p:cNvSpPr>
              <a:spLocks noChangeShapeType="1"/>
            </p:cNvSpPr>
            <p:nvPr/>
          </p:nvSpPr>
          <p:spPr bwMode="auto">
            <a:xfrm flipV="1">
              <a:off x="1383" y="164"/>
              <a:ext cx="318" cy="46"/>
            </a:xfrm>
            <a:prstGeom prst="line">
              <a:avLst/>
            </a:prstGeom>
            <a:noFill/>
            <a:ln w="25400">
              <a:solidFill>
                <a:srgbClr val="FF3300"/>
              </a:solidFill>
              <a:round/>
              <a:headEnd/>
              <a:tailEnd type="triangle" w="lg" len="med"/>
            </a:ln>
            <a:effectLst/>
          </p:spPr>
          <p:txBody>
            <a:bodyPr/>
            <a:lstStyle/>
            <a:p>
              <a:endParaRPr lang="zh-TW" altLang="en-US"/>
            </a:p>
          </p:txBody>
        </p:sp>
        <p:sp>
          <p:nvSpPr>
            <p:cNvPr id="39953" name="Line 17"/>
            <p:cNvSpPr>
              <a:spLocks noChangeShapeType="1"/>
            </p:cNvSpPr>
            <p:nvPr/>
          </p:nvSpPr>
          <p:spPr bwMode="auto">
            <a:xfrm>
              <a:off x="1746" y="181"/>
              <a:ext cx="272" cy="74"/>
            </a:xfrm>
            <a:prstGeom prst="line">
              <a:avLst/>
            </a:prstGeom>
            <a:noFill/>
            <a:ln w="25400">
              <a:solidFill>
                <a:srgbClr val="FF3300"/>
              </a:solidFill>
              <a:round/>
              <a:headEnd/>
              <a:tailEnd type="triangle" w="lg" len="med"/>
            </a:ln>
            <a:effectLst/>
          </p:spPr>
          <p:txBody>
            <a:bodyPr/>
            <a:lstStyle/>
            <a:p>
              <a:endParaRPr lang="zh-TW" altLang="en-US"/>
            </a:p>
          </p:txBody>
        </p:sp>
      </p:grpSp>
      <p:grpSp>
        <p:nvGrpSpPr>
          <p:cNvPr id="39959" name="Group 23"/>
          <p:cNvGrpSpPr>
            <a:grpSpLocks/>
          </p:cNvGrpSpPr>
          <p:nvPr/>
        </p:nvGrpSpPr>
        <p:grpSpPr bwMode="auto">
          <a:xfrm>
            <a:off x="2152650" y="1123950"/>
            <a:ext cx="1747838" cy="1376363"/>
            <a:chOff x="1356" y="708"/>
            <a:chExt cx="1101" cy="867"/>
          </a:xfrm>
        </p:grpSpPr>
        <p:sp>
          <p:nvSpPr>
            <p:cNvPr id="39954" name="Oval 18"/>
            <p:cNvSpPr>
              <a:spLocks noChangeArrowheads="1"/>
            </p:cNvSpPr>
            <p:nvPr/>
          </p:nvSpPr>
          <p:spPr bwMode="auto">
            <a:xfrm>
              <a:off x="1356" y="708"/>
              <a:ext cx="681" cy="681"/>
            </a:xfrm>
            <a:prstGeom prst="ellipse">
              <a:avLst/>
            </a:prstGeom>
            <a:noFill/>
            <a:ln w="41275">
              <a:solidFill>
                <a:srgbClr val="00FF00"/>
              </a:solidFill>
              <a:round/>
              <a:headEnd/>
              <a:tailEnd/>
            </a:ln>
            <a:effectLst/>
          </p:spPr>
          <p:txBody>
            <a:bodyPr wrap="none" anchor="ctr"/>
            <a:lstStyle/>
            <a:p>
              <a:endParaRPr lang="zh-TW" altLang="en-US"/>
            </a:p>
          </p:txBody>
        </p:sp>
        <p:sp>
          <p:nvSpPr>
            <p:cNvPr id="39956" name="Text Box 20"/>
            <p:cNvSpPr txBox="1">
              <a:spLocks noChangeArrowheads="1"/>
            </p:cNvSpPr>
            <p:nvPr/>
          </p:nvSpPr>
          <p:spPr bwMode="auto">
            <a:xfrm>
              <a:off x="1973" y="1344"/>
              <a:ext cx="484" cy="231"/>
            </a:xfrm>
            <a:prstGeom prst="rect">
              <a:avLst/>
            </a:prstGeom>
            <a:noFill/>
            <a:ln w="9525">
              <a:noFill/>
              <a:miter lim="800000"/>
              <a:headEnd/>
              <a:tailEnd/>
            </a:ln>
            <a:effectLst/>
          </p:spPr>
          <p:txBody>
            <a:bodyPr wrap="none">
              <a:spAutoFit/>
            </a:bodyPr>
            <a:lstStyle/>
            <a:p>
              <a:r>
                <a:rPr lang="en-US" altLang="zh-TW" b="1">
                  <a:solidFill>
                    <a:srgbClr val="00FF00"/>
                  </a:solidFill>
                </a:rPr>
                <a:t>40km</a:t>
              </a:r>
            </a:p>
          </p:txBody>
        </p:sp>
      </p:grpSp>
      <p:grpSp>
        <p:nvGrpSpPr>
          <p:cNvPr id="39960" name="Group 24"/>
          <p:cNvGrpSpPr>
            <a:grpSpLocks/>
          </p:cNvGrpSpPr>
          <p:nvPr/>
        </p:nvGrpSpPr>
        <p:grpSpPr bwMode="auto">
          <a:xfrm>
            <a:off x="2700338" y="3854450"/>
            <a:ext cx="1543050" cy="1303338"/>
            <a:chOff x="1701" y="2428"/>
            <a:chExt cx="972" cy="821"/>
          </a:xfrm>
        </p:grpSpPr>
        <p:sp>
          <p:nvSpPr>
            <p:cNvPr id="39955" name="Line 19"/>
            <p:cNvSpPr>
              <a:spLocks noChangeShapeType="1"/>
            </p:cNvSpPr>
            <p:nvPr/>
          </p:nvSpPr>
          <p:spPr bwMode="auto">
            <a:xfrm flipV="1">
              <a:off x="1701" y="2614"/>
              <a:ext cx="635" cy="635"/>
            </a:xfrm>
            <a:prstGeom prst="line">
              <a:avLst/>
            </a:prstGeom>
            <a:noFill/>
            <a:ln w="41275">
              <a:solidFill>
                <a:srgbClr val="00FF00"/>
              </a:solidFill>
              <a:round/>
              <a:headEnd/>
              <a:tailEnd/>
            </a:ln>
            <a:effectLst/>
          </p:spPr>
          <p:txBody>
            <a:bodyPr/>
            <a:lstStyle/>
            <a:p>
              <a:endParaRPr lang="zh-TW" altLang="en-US"/>
            </a:p>
          </p:txBody>
        </p:sp>
        <p:sp>
          <p:nvSpPr>
            <p:cNvPr id="39957" name="Text Box 21"/>
            <p:cNvSpPr txBox="1">
              <a:spLocks noChangeArrowheads="1"/>
            </p:cNvSpPr>
            <p:nvPr/>
          </p:nvSpPr>
          <p:spPr bwMode="auto">
            <a:xfrm>
              <a:off x="2109" y="2428"/>
              <a:ext cx="564" cy="231"/>
            </a:xfrm>
            <a:prstGeom prst="rect">
              <a:avLst/>
            </a:prstGeom>
            <a:noFill/>
            <a:ln w="9525">
              <a:noFill/>
              <a:miter lim="800000"/>
              <a:headEnd/>
              <a:tailEnd/>
            </a:ln>
            <a:effectLst/>
          </p:spPr>
          <p:txBody>
            <a:bodyPr wrap="none">
              <a:spAutoFit/>
            </a:bodyPr>
            <a:lstStyle/>
            <a:p>
              <a:r>
                <a:rPr lang="en-US" altLang="zh-TW" b="1" dirty="0">
                  <a:solidFill>
                    <a:srgbClr val="00FF00"/>
                  </a:solidFill>
                </a:rPr>
                <a:t>100km</a:t>
              </a:r>
            </a:p>
          </p:txBody>
        </p:sp>
      </p:grpSp>
      <p:sp>
        <p:nvSpPr>
          <p:cNvPr id="39969" name="Freeform 33"/>
          <p:cNvSpPr>
            <a:spLocks/>
          </p:cNvSpPr>
          <p:nvPr/>
        </p:nvSpPr>
        <p:spPr bwMode="auto">
          <a:xfrm>
            <a:off x="1258888" y="1196975"/>
            <a:ext cx="73025" cy="936625"/>
          </a:xfrm>
          <a:custGeom>
            <a:avLst/>
            <a:gdLst/>
            <a:ahLst/>
            <a:cxnLst>
              <a:cxn ang="0">
                <a:pos x="46" y="0"/>
              </a:cxn>
              <a:cxn ang="0">
                <a:pos x="0" y="272"/>
              </a:cxn>
              <a:cxn ang="0">
                <a:pos x="46" y="590"/>
              </a:cxn>
            </a:cxnLst>
            <a:rect l="0" t="0" r="r" b="b"/>
            <a:pathLst>
              <a:path w="46" h="590">
                <a:moveTo>
                  <a:pt x="46" y="0"/>
                </a:moveTo>
                <a:cubicBezTo>
                  <a:pt x="23" y="87"/>
                  <a:pt x="0" y="174"/>
                  <a:pt x="0" y="272"/>
                </a:cubicBezTo>
                <a:cubicBezTo>
                  <a:pt x="0" y="370"/>
                  <a:pt x="38" y="537"/>
                  <a:pt x="46" y="590"/>
                </a:cubicBezTo>
              </a:path>
            </a:pathLst>
          </a:custGeom>
          <a:noFill/>
          <a:ln w="28575" cmpd="sng">
            <a:solidFill>
              <a:srgbClr val="FF3300"/>
            </a:solidFill>
            <a:round/>
            <a:headEnd/>
            <a:tailEnd/>
          </a:ln>
          <a:effectLst/>
        </p:spPr>
        <p:txBody>
          <a:bodyPr/>
          <a:lstStyle/>
          <a:p>
            <a:endParaRPr lang="zh-TW" altLang="en-US"/>
          </a:p>
        </p:txBody>
      </p:sp>
      <p:sp>
        <p:nvSpPr>
          <p:cNvPr id="39970" name="Freeform 34"/>
          <p:cNvSpPr>
            <a:spLocks/>
          </p:cNvSpPr>
          <p:nvPr/>
        </p:nvSpPr>
        <p:spPr bwMode="auto">
          <a:xfrm>
            <a:off x="1690688" y="1412875"/>
            <a:ext cx="73025" cy="647700"/>
          </a:xfrm>
          <a:custGeom>
            <a:avLst/>
            <a:gdLst/>
            <a:ahLst/>
            <a:cxnLst>
              <a:cxn ang="0">
                <a:pos x="46" y="0"/>
              </a:cxn>
              <a:cxn ang="0">
                <a:pos x="0" y="181"/>
              </a:cxn>
              <a:cxn ang="0">
                <a:pos x="46" y="408"/>
              </a:cxn>
            </a:cxnLst>
            <a:rect l="0" t="0" r="r" b="b"/>
            <a:pathLst>
              <a:path w="46" h="408">
                <a:moveTo>
                  <a:pt x="46" y="0"/>
                </a:moveTo>
                <a:cubicBezTo>
                  <a:pt x="23" y="56"/>
                  <a:pt x="0" y="113"/>
                  <a:pt x="0" y="181"/>
                </a:cubicBezTo>
                <a:cubicBezTo>
                  <a:pt x="0" y="249"/>
                  <a:pt x="23" y="328"/>
                  <a:pt x="46" y="408"/>
                </a:cubicBezTo>
              </a:path>
            </a:pathLst>
          </a:custGeom>
          <a:noFill/>
          <a:ln w="28575" cmpd="sng">
            <a:solidFill>
              <a:srgbClr val="FF3300"/>
            </a:solidFill>
            <a:round/>
            <a:headEnd/>
            <a:tailEnd/>
          </a:ln>
          <a:effectLst/>
        </p:spPr>
        <p:txBody>
          <a:bodyPr/>
          <a:lstStyle/>
          <a:p>
            <a:endParaRPr lang="zh-TW" altLang="en-US"/>
          </a:p>
        </p:txBody>
      </p:sp>
      <p:sp>
        <p:nvSpPr>
          <p:cNvPr id="39971" name="Freeform 35"/>
          <p:cNvSpPr>
            <a:spLocks/>
          </p:cNvSpPr>
          <p:nvPr/>
        </p:nvSpPr>
        <p:spPr bwMode="auto">
          <a:xfrm>
            <a:off x="2195513" y="1484313"/>
            <a:ext cx="73025" cy="504825"/>
          </a:xfrm>
          <a:custGeom>
            <a:avLst/>
            <a:gdLst/>
            <a:ahLst/>
            <a:cxnLst>
              <a:cxn ang="0">
                <a:pos x="46" y="0"/>
              </a:cxn>
              <a:cxn ang="0">
                <a:pos x="0" y="181"/>
              </a:cxn>
              <a:cxn ang="0">
                <a:pos x="46" y="408"/>
              </a:cxn>
            </a:cxnLst>
            <a:rect l="0" t="0" r="r" b="b"/>
            <a:pathLst>
              <a:path w="46" h="408">
                <a:moveTo>
                  <a:pt x="46" y="0"/>
                </a:moveTo>
                <a:cubicBezTo>
                  <a:pt x="23" y="56"/>
                  <a:pt x="0" y="113"/>
                  <a:pt x="0" y="181"/>
                </a:cubicBezTo>
                <a:cubicBezTo>
                  <a:pt x="0" y="249"/>
                  <a:pt x="23" y="328"/>
                  <a:pt x="46" y="408"/>
                </a:cubicBezTo>
              </a:path>
            </a:pathLst>
          </a:custGeom>
          <a:noFill/>
          <a:ln w="28575" cmpd="sng">
            <a:solidFill>
              <a:srgbClr val="FF3300"/>
            </a:solidFill>
            <a:round/>
            <a:headEnd/>
            <a:tailEnd/>
          </a:ln>
          <a:effectLst/>
        </p:spPr>
        <p:txBody>
          <a:bodyPr/>
          <a:lstStyle/>
          <a:p>
            <a:endParaRPr lang="zh-TW" altLang="en-US"/>
          </a:p>
        </p:txBody>
      </p:sp>
      <p:sp>
        <p:nvSpPr>
          <p:cNvPr id="13" name="矩形 12"/>
          <p:cNvSpPr/>
          <p:nvPr/>
        </p:nvSpPr>
        <p:spPr>
          <a:xfrm>
            <a:off x="2124075" y="1052513"/>
            <a:ext cx="1295400" cy="1295400"/>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58"/>
                                        </p:tgtEl>
                                        <p:attrNameLst>
                                          <p:attrName>style.visibility</p:attrName>
                                        </p:attrNameLst>
                                      </p:cBhvr>
                                      <p:to>
                                        <p:strVal val="visible"/>
                                      </p:to>
                                    </p:set>
                                    <p:animEffect transition="in" filter="fade">
                                      <p:cBhvr>
                                        <p:cTn id="12" dur="500"/>
                                        <p:tgtEl>
                                          <p:spTgt spid="399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9958"/>
                                        </p:tgtEl>
                                      </p:cBhvr>
                                    </p:animEffect>
                                    <p:set>
                                      <p:cBhvr>
                                        <p:cTn id="17" dur="1" fill="hold">
                                          <p:stCondLst>
                                            <p:cond delay="499"/>
                                          </p:stCondLst>
                                        </p:cTn>
                                        <p:tgtEl>
                                          <p:spTgt spid="39958"/>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9971"/>
                                        </p:tgtEl>
                                        <p:attrNameLst>
                                          <p:attrName>style.visibility</p:attrName>
                                        </p:attrNameLst>
                                      </p:cBhvr>
                                      <p:to>
                                        <p:strVal val="visible"/>
                                      </p:to>
                                    </p:set>
                                    <p:animEffect transition="in" filter="fade">
                                      <p:cBhvr>
                                        <p:cTn id="30" dur="500"/>
                                        <p:tgtEl>
                                          <p:spTgt spid="39971"/>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9970"/>
                                        </p:tgtEl>
                                        <p:attrNameLst>
                                          <p:attrName>style.visibility</p:attrName>
                                        </p:attrNameLst>
                                      </p:cBhvr>
                                      <p:to>
                                        <p:strVal val="visible"/>
                                      </p:to>
                                    </p:set>
                                    <p:animEffect transition="in" filter="fade">
                                      <p:cBhvr>
                                        <p:cTn id="34" dur="500"/>
                                        <p:tgtEl>
                                          <p:spTgt spid="39970"/>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39969"/>
                                        </p:tgtEl>
                                        <p:attrNameLst>
                                          <p:attrName>style.visibility</p:attrName>
                                        </p:attrNameLst>
                                      </p:cBhvr>
                                      <p:to>
                                        <p:strVal val="visible"/>
                                      </p:to>
                                    </p:set>
                                    <p:animEffect transition="in" filter="fade">
                                      <p:cBhvr>
                                        <p:cTn id="38" dur="500"/>
                                        <p:tgtEl>
                                          <p:spTgt spid="3996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39969"/>
                                        </p:tgtEl>
                                      </p:cBhvr>
                                    </p:animEffect>
                                    <p:set>
                                      <p:cBhvr>
                                        <p:cTn id="43" dur="1" fill="hold">
                                          <p:stCondLst>
                                            <p:cond delay="499"/>
                                          </p:stCondLst>
                                        </p:cTn>
                                        <p:tgtEl>
                                          <p:spTgt spid="3996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9970"/>
                                        </p:tgtEl>
                                      </p:cBhvr>
                                    </p:animEffect>
                                    <p:set>
                                      <p:cBhvr>
                                        <p:cTn id="46" dur="1" fill="hold">
                                          <p:stCondLst>
                                            <p:cond delay="499"/>
                                          </p:stCondLst>
                                        </p:cTn>
                                        <p:tgtEl>
                                          <p:spTgt spid="3997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9971"/>
                                        </p:tgtEl>
                                      </p:cBhvr>
                                    </p:animEffect>
                                    <p:set>
                                      <p:cBhvr>
                                        <p:cTn id="49" dur="1" fill="hold">
                                          <p:stCondLst>
                                            <p:cond delay="499"/>
                                          </p:stCondLst>
                                        </p:cTn>
                                        <p:tgtEl>
                                          <p:spTgt spid="39971"/>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9959"/>
                                        </p:tgtEl>
                                        <p:attrNameLst>
                                          <p:attrName>style.visibility</p:attrName>
                                        </p:attrNameLst>
                                      </p:cBhvr>
                                      <p:to>
                                        <p:strVal val="visible"/>
                                      </p:to>
                                    </p:set>
                                    <p:animEffect transition="in" filter="fade">
                                      <p:cBhvr>
                                        <p:cTn id="53" dur="500"/>
                                        <p:tgtEl>
                                          <p:spTgt spid="39959"/>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39960"/>
                                        </p:tgtEl>
                                        <p:attrNameLst>
                                          <p:attrName>style.visibility</p:attrName>
                                        </p:attrNameLst>
                                      </p:cBhvr>
                                      <p:to>
                                        <p:strVal val="visible"/>
                                      </p:to>
                                    </p:set>
                                    <p:animEffect transition="in" filter="fade">
                                      <p:cBhvr>
                                        <p:cTn id="57" dur="500"/>
                                        <p:tgtEl>
                                          <p:spTgt spid="39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9" grpId="0" animBg="1"/>
      <p:bldP spid="39969" grpId="1" animBg="1"/>
      <p:bldP spid="39970" grpId="0" animBg="1"/>
      <p:bldP spid="39970" grpId="1" animBg="1"/>
      <p:bldP spid="39971" grpId="0" animBg="1"/>
      <p:bldP spid="39971" grpId="1"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標題 15"/>
          <p:cNvSpPr>
            <a:spLocks noGrp="1"/>
          </p:cNvSpPr>
          <p:nvPr>
            <p:ph type="title"/>
          </p:nvPr>
        </p:nvSpPr>
        <p:spPr/>
        <p:txBody>
          <a:bodyPr/>
          <a:lstStyle/>
          <a:p>
            <a:r>
              <a:rPr lang="en-US" altLang="zh-TW" dirty="0" smtClean="0"/>
              <a:t>VRWs</a:t>
            </a:r>
            <a:r>
              <a:rPr lang="zh-TW" altLang="en-US" dirty="0" smtClean="0"/>
              <a:t>之特徵</a:t>
            </a:r>
            <a:r>
              <a:rPr lang="en-US" altLang="zh-TW" dirty="0" smtClean="0"/>
              <a:t>-WN1</a:t>
            </a:r>
            <a:r>
              <a:rPr lang="zh-TW" altLang="en-US" dirty="0" smtClean="0"/>
              <a:t>主導</a:t>
            </a:r>
            <a:r>
              <a:rPr lang="en-US" altLang="zh-TW" dirty="0" smtClean="0"/>
              <a:t>(</a:t>
            </a:r>
            <a:r>
              <a:rPr lang="zh-TW" altLang="en-US" dirty="0" smtClean="0"/>
              <a:t>續</a:t>
            </a:r>
            <a:r>
              <a:rPr lang="en-US" altLang="zh-TW" dirty="0" smtClean="0"/>
              <a:t>)</a:t>
            </a:r>
            <a:endParaRPr lang="zh-TW" altLang="en-US" dirty="0"/>
          </a:p>
        </p:txBody>
      </p:sp>
      <p:pic>
        <p:nvPicPr>
          <p:cNvPr id="41987" name="Picture 2"/>
          <p:cNvPicPr>
            <a:picLocks noChangeAspect="1" noChangeArrowheads="1"/>
          </p:cNvPicPr>
          <p:nvPr/>
        </p:nvPicPr>
        <p:blipFill>
          <a:blip r:embed="rId3" cstate="print"/>
          <a:srcRect/>
          <a:stretch>
            <a:fillRect/>
          </a:stretch>
        </p:blipFill>
        <p:spPr bwMode="auto">
          <a:xfrm>
            <a:off x="1835150" y="188913"/>
            <a:ext cx="6029325" cy="6505575"/>
          </a:xfrm>
          <a:prstGeom prst="rect">
            <a:avLst/>
          </a:prstGeom>
          <a:noFill/>
          <a:ln w="9525">
            <a:noFill/>
            <a:miter lim="800000"/>
            <a:headEnd/>
            <a:tailEnd/>
          </a:ln>
        </p:spPr>
      </p:pic>
      <p:cxnSp>
        <p:nvCxnSpPr>
          <p:cNvPr id="6" name="直線接點 5"/>
          <p:cNvCxnSpPr>
            <a:cxnSpLocks noChangeShapeType="1"/>
          </p:cNvCxnSpPr>
          <p:nvPr/>
        </p:nvCxnSpPr>
        <p:spPr bwMode="auto">
          <a:xfrm>
            <a:off x="5148263" y="1054100"/>
            <a:ext cx="2519362" cy="0"/>
          </a:xfrm>
          <a:prstGeom prst="line">
            <a:avLst/>
          </a:prstGeom>
          <a:noFill/>
          <a:ln w="25400" algn="ctr">
            <a:solidFill>
              <a:srgbClr val="2217FF"/>
            </a:solidFill>
            <a:round/>
            <a:headEnd/>
            <a:tailEnd/>
          </a:ln>
        </p:spPr>
      </p:cxnSp>
      <p:grpSp>
        <p:nvGrpSpPr>
          <p:cNvPr id="41993" name="Group 9"/>
          <p:cNvGrpSpPr>
            <a:grpSpLocks/>
          </p:cNvGrpSpPr>
          <p:nvPr/>
        </p:nvGrpSpPr>
        <p:grpSpPr bwMode="auto">
          <a:xfrm>
            <a:off x="2843213" y="620713"/>
            <a:ext cx="576262" cy="1081087"/>
            <a:chOff x="1791" y="391"/>
            <a:chExt cx="363" cy="681"/>
          </a:xfrm>
        </p:grpSpPr>
        <p:cxnSp>
          <p:nvCxnSpPr>
            <p:cNvPr id="9" name="直線接點 8"/>
            <p:cNvCxnSpPr/>
            <p:nvPr/>
          </p:nvCxnSpPr>
          <p:spPr>
            <a:xfrm flipV="1">
              <a:off x="1791" y="754"/>
              <a:ext cx="363" cy="318"/>
            </a:xfrm>
            <a:prstGeom prst="line">
              <a:avLst/>
            </a:prstGeom>
            <a:ln w="25400">
              <a:solidFill>
                <a:srgbClr val="2217FF"/>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rot="16200000" flipV="1">
              <a:off x="1791" y="391"/>
              <a:ext cx="363" cy="363"/>
            </a:xfrm>
            <a:prstGeom prst="line">
              <a:avLst/>
            </a:prstGeom>
            <a:ln w="25400">
              <a:solidFill>
                <a:srgbClr val="2217FF"/>
              </a:solidFill>
            </a:ln>
          </p:spPr>
          <p:style>
            <a:lnRef idx="1">
              <a:schemeClr val="accent1"/>
            </a:lnRef>
            <a:fillRef idx="0">
              <a:schemeClr val="accent1"/>
            </a:fillRef>
            <a:effectRef idx="0">
              <a:schemeClr val="accent1"/>
            </a:effectRef>
            <a:fontRef idx="minor">
              <a:schemeClr val="tx1"/>
            </a:fontRef>
          </p:style>
        </p:cxnSp>
      </p:grpSp>
      <p:sp>
        <p:nvSpPr>
          <p:cNvPr id="41992" name="Line 8"/>
          <p:cNvSpPr>
            <a:spLocks noChangeShapeType="1"/>
          </p:cNvSpPr>
          <p:nvPr/>
        </p:nvSpPr>
        <p:spPr bwMode="auto">
          <a:xfrm flipV="1">
            <a:off x="3132138" y="1989138"/>
            <a:ext cx="863600" cy="1223962"/>
          </a:xfrm>
          <a:prstGeom prst="line">
            <a:avLst/>
          </a:prstGeom>
          <a:noFill/>
          <a:ln w="25400">
            <a:solidFill>
              <a:srgbClr val="2217FF"/>
            </a:solidFill>
            <a:round/>
            <a:headEnd/>
            <a:tailEnd/>
          </a:ln>
          <a:effectLst/>
        </p:spPr>
        <p:txBody>
          <a:bodyPr/>
          <a:lstStyle/>
          <a:p>
            <a:endParaRPr lang="zh-TW" altLang="en-US"/>
          </a:p>
        </p:txBody>
      </p:sp>
      <p:sp>
        <p:nvSpPr>
          <p:cNvPr id="41994" name="Line 10"/>
          <p:cNvSpPr>
            <a:spLocks noChangeShapeType="1"/>
          </p:cNvSpPr>
          <p:nvPr/>
        </p:nvSpPr>
        <p:spPr bwMode="auto">
          <a:xfrm flipV="1">
            <a:off x="6227763" y="1989138"/>
            <a:ext cx="649287" cy="1223962"/>
          </a:xfrm>
          <a:prstGeom prst="line">
            <a:avLst/>
          </a:prstGeom>
          <a:noFill/>
          <a:ln w="25400">
            <a:solidFill>
              <a:srgbClr val="2217FF"/>
            </a:solidFill>
            <a:round/>
            <a:headEnd/>
            <a:tailEnd/>
          </a:ln>
          <a:effectLst/>
        </p:spPr>
        <p:txBody>
          <a:bodyPr/>
          <a:lstStyle/>
          <a:p>
            <a:endParaRPr lang="zh-TW" altLang="en-US"/>
          </a:p>
        </p:txBody>
      </p:sp>
      <p:sp>
        <p:nvSpPr>
          <p:cNvPr id="41995" name="Text Box 11"/>
          <p:cNvSpPr txBox="1">
            <a:spLocks noChangeArrowheads="1"/>
          </p:cNvSpPr>
          <p:nvPr/>
        </p:nvSpPr>
        <p:spPr bwMode="auto">
          <a:xfrm>
            <a:off x="395536" y="2833772"/>
            <a:ext cx="8375947" cy="523220"/>
          </a:xfrm>
          <a:prstGeom prst="rect">
            <a:avLst/>
          </a:prstGeom>
          <a:solidFill>
            <a:schemeClr val="tx1"/>
          </a:solidFill>
          <a:ln w="9525">
            <a:noFill/>
            <a:miter lim="800000"/>
            <a:headEnd/>
            <a:tailEnd/>
          </a:ln>
          <a:effectLst/>
        </p:spPr>
        <p:txBody>
          <a:bodyPr wrap="none">
            <a:spAutoFit/>
          </a:bodyPr>
          <a:lstStyle/>
          <a:p>
            <a:r>
              <a:rPr lang="zh-TW" altLang="en-US" sz="2800" dirty="0">
                <a:solidFill>
                  <a:srgbClr val="FF3300"/>
                </a:solidFill>
              </a:rPr>
              <a:t>低層輻合、上升的對流加熱作用，</a:t>
            </a:r>
            <a:r>
              <a:rPr lang="zh-TW" altLang="en-US" sz="2800" dirty="0" smtClean="0">
                <a:solidFill>
                  <a:srgbClr val="FF3300"/>
                </a:solidFill>
              </a:rPr>
              <a:t>是</a:t>
            </a:r>
            <a:r>
              <a:rPr lang="en-US" altLang="zh-TW" sz="2800" dirty="0" smtClean="0">
                <a:solidFill>
                  <a:srgbClr val="FF3300"/>
                </a:solidFill>
              </a:rPr>
              <a:t>VRWs</a:t>
            </a:r>
            <a:r>
              <a:rPr lang="zh-TW" altLang="en-US" sz="2800" dirty="0" smtClean="0">
                <a:solidFill>
                  <a:srgbClr val="FF3300"/>
                </a:solidFill>
              </a:rPr>
              <a:t>的</a:t>
            </a:r>
            <a:r>
              <a:rPr lang="zh-TW" altLang="en-US" sz="2800" dirty="0">
                <a:solidFill>
                  <a:srgbClr val="FF3300"/>
                </a:solidFill>
              </a:rPr>
              <a:t>驅使力</a:t>
            </a:r>
          </a:p>
        </p:txBody>
      </p:sp>
      <p:sp>
        <p:nvSpPr>
          <p:cNvPr id="41997" name="Line 13"/>
          <p:cNvSpPr>
            <a:spLocks noChangeShapeType="1"/>
          </p:cNvSpPr>
          <p:nvPr/>
        </p:nvSpPr>
        <p:spPr bwMode="auto">
          <a:xfrm>
            <a:off x="3419475" y="3644900"/>
            <a:ext cx="504825" cy="1079500"/>
          </a:xfrm>
          <a:prstGeom prst="line">
            <a:avLst/>
          </a:prstGeom>
          <a:noFill/>
          <a:ln w="22225">
            <a:solidFill>
              <a:srgbClr val="2217FF"/>
            </a:solidFill>
            <a:round/>
            <a:headEnd/>
            <a:tailEnd/>
          </a:ln>
          <a:effectLst/>
        </p:spPr>
        <p:txBody>
          <a:bodyPr/>
          <a:lstStyle/>
          <a:p>
            <a:endParaRPr lang="zh-TW" altLang="en-US"/>
          </a:p>
        </p:txBody>
      </p:sp>
      <p:grpSp>
        <p:nvGrpSpPr>
          <p:cNvPr id="42001" name="Group 17"/>
          <p:cNvGrpSpPr>
            <a:grpSpLocks/>
          </p:cNvGrpSpPr>
          <p:nvPr/>
        </p:nvGrpSpPr>
        <p:grpSpPr bwMode="auto">
          <a:xfrm>
            <a:off x="5940425" y="4005263"/>
            <a:ext cx="71438" cy="792162"/>
            <a:chOff x="3742" y="2523"/>
            <a:chExt cx="45" cy="499"/>
          </a:xfrm>
        </p:grpSpPr>
        <p:sp>
          <p:nvSpPr>
            <p:cNvPr id="41998" name="Line 14"/>
            <p:cNvSpPr>
              <a:spLocks noChangeShapeType="1"/>
            </p:cNvSpPr>
            <p:nvPr/>
          </p:nvSpPr>
          <p:spPr bwMode="auto">
            <a:xfrm flipV="1">
              <a:off x="3742" y="2886"/>
              <a:ext cx="45" cy="136"/>
            </a:xfrm>
            <a:prstGeom prst="line">
              <a:avLst/>
            </a:prstGeom>
            <a:noFill/>
            <a:ln w="28575">
              <a:solidFill>
                <a:srgbClr val="2217FF"/>
              </a:solidFill>
              <a:round/>
              <a:headEnd/>
              <a:tailEnd/>
            </a:ln>
            <a:effectLst/>
          </p:spPr>
          <p:txBody>
            <a:bodyPr/>
            <a:lstStyle/>
            <a:p>
              <a:endParaRPr lang="zh-TW" altLang="en-US"/>
            </a:p>
          </p:txBody>
        </p:sp>
        <p:sp>
          <p:nvSpPr>
            <p:cNvPr id="42000" name="Line 16"/>
            <p:cNvSpPr>
              <a:spLocks noChangeShapeType="1"/>
            </p:cNvSpPr>
            <p:nvPr/>
          </p:nvSpPr>
          <p:spPr bwMode="auto">
            <a:xfrm flipV="1">
              <a:off x="3787" y="2523"/>
              <a:ext cx="0" cy="363"/>
            </a:xfrm>
            <a:prstGeom prst="line">
              <a:avLst/>
            </a:prstGeom>
            <a:noFill/>
            <a:ln w="28575">
              <a:solidFill>
                <a:srgbClr val="2217FF"/>
              </a:solidFill>
              <a:round/>
              <a:headEnd/>
              <a:tailEnd/>
            </a:ln>
            <a:effectLst/>
          </p:spPr>
          <p:txBody>
            <a:bodyPr/>
            <a:lstStyle/>
            <a:p>
              <a:endParaRPr lang="zh-TW" altLang="en-US"/>
            </a:p>
          </p:txBody>
        </p:sp>
      </p:grpSp>
      <p:sp>
        <p:nvSpPr>
          <p:cNvPr id="42002" name="Rectangle 18"/>
          <p:cNvSpPr>
            <a:spLocks noChangeArrowheads="1"/>
          </p:cNvSpPr>
          <p:nvPr/>
        </p:nvSpPr>
        <p:spPr bwMode="auto">
          <a:xfrm>
            <a:off x="2268538" y="5084763"/>
            <a:ext cx="2519362" cy="792162"/>
          </a:xfrm>
          <a:prstGeom prst="rect">
            <a:avLst/>
          </a:prstGeom>
          <a:noFill/>
          <a:ln w="28575">
            <a:solidFill>
              <a:srgbClr val="2217FF"/>
            </a:solidFill>
            <a:miter lim="800000"/>
            <a:headEnd/>
            <a:tailEnd/>
          </a:ln>
          <a:effectLst/>
        </p:spPr>
        <p:txBody>
          <a:bodyPr wrap="none" anchor="ctr"/>
          <a:lstStyle/>
          <a:p>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3"/>
                                        </p:tgtEl>
                                        <p:attrNameLst>
                                          <p:attrName>style.visibility</p:attrName>
                                        </p:attrNameLst>
                                      </p:cBhvr>
                                      <p:to>
                                        <p:strVal val="visible"/>
                                      </p:to>
                                    </p:set>
                                    <p:animEffect transition="in" filter="fade">
                                      <p:cBhvr>
                                        <p:cTn id="7" dur="500"/>
                                        <p:tgtEl>
                                          <p:spTgt spid="419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1993"/>
                                        </p:tgtEl>
                                      </p:cBhvr>
                                    </p:animEffect>
                                    <p:set>
                                      <p:cBhvr>
                                        <p:cTn id="12" dur="1" fill="hold">
                                          <p:stCondLst>
                                            <p:cond delay="499"/>
                                          </p:stCondLst>
                                        </p:cTn>
                                        <p:tgtEl>
                                          <p:spTgt spid="4199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1992"/>
                                        </p:tgtEl>
                                        <p:attrNameLst>
                                          <p:attrName>style.visibility</p:attrName>
                                        </p:attrNameLst>
                                      </p:cBhvr>
                                      <p:to>
                                        <p:strVal val="visible"/>
                                      </p:to>
                                    </p:set>
                                    <p:animEffect transition="in" filter="fade">
                                      <p:cBhvr>
                                        <p:cTn id="16" dur="500"/>
                                        <p:tgtEl>
                                          <p:spTgt spid="4199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1992"/>
                                        </p:tgtEl>
                                      </p:cBhvr>
                                    </p:animEffect>
                                    <p:set>
                                      <p:cBhvr>
                                        <p:cTn id="21" dur="1" fill="hold">
                                          <p:stCondLst>
                                            <p:cond delay="499"/>
                                          </p:stCondLst>
                                        </p:cTn>
                                        <p:tgtEl>
                                          <p:spTgt spid="41992"/>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1994"/>
                                        </p:tgtEl>
                                        <p:attrNameLst>
                                          <p:attrName>style.visibility</p:attrName>
                                        </p:attrNameLst>
                                      </p:cBhvr>
                                      <p:to>
                                        <p:strVal val="visible"/>
                                      </p:to>
                                    </p:set>
                                    <p:animEffect transition="in" filter="fade">
                                      <p:cBhvr>
                                        <p:cTn id="34" dur="500"/>
                                        <p:tgtEl>
                                          <p:spTgt spid="4199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41994"/>
                                        </p:tgtEl>
                                      </p:cBhvr>
                                    </p:animEffect>
                                    <p:set>
                                      <p:cBhvr>
                                        <p:cTn id="39" dur="1" fill="hold">
                                          <p:stCondLst>
                                            <p:cond delay="499"/>
                                          </p:stCondLst>
                                        </p:cTn>
                                        <p:tgtEl>
                                          <p:spTgt spid="41994"/>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41997"/>
                                        </p:tgtEl>
                                        <p:attrNameLst>
                                          <p:attrName>style.visibility</p:attrName>
                                        </p:attrNameLst>
                                      </p:cBhvr>
                                      <p:to>
                                        <p:strVal val="visible"/>
                                      </p:to>
                                    </p:set>
                                    <p:animEffect transition="in" filter="fade">
                                      <p:cBhvr>
                                        <p:cTn id="43" dur="500"/>
                                        <p:tgtEl>
                                          <p:spTgt spid="4199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41997"/>
                                        </p:tgtEl>
                                      </p:cBhvr>
                                    </p:animEffect>
                                    <p:set>
                                      <p:cBhvr>
                                        <p:cTn id="48" dur="1" fill="hold">
                                          <p:stCondLst>
                                            <p:cond delay="499"/>
                                          </p:stCondLst>
                                        </p:cTn>
                                        <p:tgtEl>
                                          <p:spTgt spid="41997"/>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2001"/>
                                        </p:tgtEl>
                                        <p:attrNameLst>
                                          <p:attrName>style.visibility</p:attrName>
                                        </p:attrNameLst>
                                      </p:cBhvr>
                                      <p:to>
                                        <p:strVal val="visible"/>
                                      </p:to>
                                    </p:set>
                                    <p:animEffect transition="in" filter="fade">
                                      <p:cBhvr>
                                        <p:cTn id="52" dur="500"/>
                                        <p:tgtEl>
                                          <p:spTgt spid="420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42001"/>
                                        </p:tgtEl>
                                      </p:cBhvr>
                                    </p:animEffect>
                                    <p:set>
                                      <p:cBhvr>
                                        <p:cTn id="57" dur="1" fill="hold">
                                          <p:stCondLst>
                                            <p:cond delay="499"/>
                                          </p:stCondLst>
                                        </p:cTn>
                                        <p:tgtEl>
                                          <p:spTgt spid="42001"/>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42002"/>
                                        </p:tgtEl>
                                        <p:attrNameLst>
                                          <p:attrName>style.visibility</p:attrName>
                                        </p:attrNameLst>
                                      </p:cBhvr>
                                      <p:to>
                                        <p:strVal val="visible"/>
                                      </p:to>
                                    </p:set>
                                    <p:animEffect transition="in" filter="fade">
                                      <p:cBhvr>
                                        <p:cTn id="61" dur="500"/>
                                        <p:tgtEl>
                                          <p:spTgt spid="4200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42002"/>
                                        </p:tgtEl>
                                      </p:cBhvr>
                                    </p:animEffect>
                                    <p:set>
                                      <p:cBhvr>
                                        <p:cTn id="66" dur="1" fill="hold">
                                          <p:stCondLst>
                                            <p:cond delay="499"/>
                                          </p:stCondLst>
                                        </p:cTn>
                                        <p:tgtEl>
                                          <p:spTgt spid="4200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1995"/>
                                        </p:tgtEl>
                                        <p:attrNameLst>
                                          <p:attrName>style.visibility</p:attrName>
                                        </p:attrNameLst>
                                      </p:cBhvr>
                                      <p:to>
                                        <p:strVal val="visible"/>
                                      </p:to>
                                    </p:set>
                                    <p:animEffect transition="in" filter="fade">
                                      <p:cBhvr>
                                        <p:cTn id="71"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2" grpId="1" animBg="1"/>
      <p:bldP spid="41994" grpId="0" animBg="1"/>
      <p:bldP spid="41994" grpId="1" animBg="1"/>
      <p:bldP spid="41995" grpId="0" animBg="1"/>
      <p:bldP spid="41997" grpId="0" animBg="1"/>
      <p:bldP spid="41997" grpId="1" animBg="1"/>
      <p:bldP spid="42002" grpId="0" animBg="1"/>
      <p:bldP spid="4200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r>
              <a:rPr lang="en-US" altLang="zh-TW" dirty="0" smtClean="0"/>
              <a:t>VRWs</a:t>
            </a:r>
            <a:r>
              <a:rPr lang="zh-TW" altLang="en-US" dirty="0" smtClean="0"/>
              <a:t>之特徵</a:t>
            </a:r>
            <a:r>
              <a:rPr lang="en-US" altLang="zh-TW" dirty="0" smtClean="0"/>
              <a:t>-WN2</a:t>
            </a:r>
            <a:r>
              <a:rPr lang="zh-TW" altLang="en-US" dirty="0" smtClean="0"/>
              <a:t>主導</a:t>
            </a:r>
            <a:endParaRPr lang="zh-TW" altLang="en-US" dirty="0"/>
          </a:p>
        </p:txBody>
      </p:sp>
      <p:grpSp>
        <p:nvGrpSpPr>
          <p:cNvPr id="55303" name="Group 7"/>
          <p:cNvGrpSpPr>
            <a:grpSpLocks/>
          </p:cNvGrpSpPr>
          <p:nvPr/>
        </p:nvGrpSpPr>
        <p:grpSpPr bwMode="auto">
          <a:xfrm>
            <a:off x="1403350" y="192088"/>
            <a:ext cx="6351588" cy="6550025"/>
            <a:chOff x="884" y="121"/>
            <a:chExt cx="4001" cy="4126"/>
          </a:xfrm>
        </p:grpSpPr>
        <p:pic>
          <p:nvPicPr>
            <p:cNvPr id="55299" name="Picture 2"/>
            <p:cNvPicPr>
              <a:picLocks noChangeAspect="1" noChangeArrowheads="1"/>
            </p:cNvPicPr>
            <p:nvPr/>
          </p:nvPicPr>
          <p:blipFill>
            <a:blip r:embed="rId2" cstate="print"/>
            <a:srcRect/>
            <a:stretch>
              <a:fillRect/>
            </a:stretch>
          </p:blipFill>
          <p:spPr bwMode="auto">
            <a:xfrm>
              <a:off x="884" y="121"/>
              <a:ext cx="4001" cy="3899"/>
            </a:xfrm>
            <a:prstGeom prst="rect">
              <a:avLst/>
            </a:prstGeom>
            <a:noFill/>
            <a:ln w="9525">
              <a:noFill/>
              <a:miter lim="800000"/>
              <a:headEnd/>
              <a:tailEnd/>
            </a:ln>
          </p:spPr>
        </p:pic>
        <p:sp>
          <p:nvSpPr>
            <p:cNvPr id="55300" name="文字方塊 4"/>
            <p:cNvSpPr txBox="1">
              <a:spLocks noChangeArrowheads="1"/>
            </p:cNvSpPr>
            <p:nvPr/>
          </p:nvSpPr>
          <p:spPr bwMode="auto">
            <a:xfrm>
              <a:off x="3198" y="4016"/>
              <a:ext cx="1682" cy="231"/>
            </a:xfrm>
            <a:prstGeom prst="rect">
              <a:avLst/>
            </a:prstGeom>
            <a:solidFill>
              <a:schemeClr val="tx1"/>
            </a:solidFill>
            <a:ln w="9525">
              <a:noFill/>
              <a:miter lim="800000"/>
              <a:headEnd/>
              <a:tailEnd/>
            </a:ln>
          </p:spPr>
          <p:txBody>
            <a:bodyPr wrap="none">
              <a:spAutoFit/>
            </a:bodyPr>
            <a:lstStyle/>
            <a:p>
              <a:r>
                <a:rPr lang="en-US" altLang="zh-TW">
                  <a:solidFill>
                    <a:schemeClr val="bg1"/>
                  </a:solidFill>
                </a:rPr>
                <a:t>T=119h30min @850hPa</a:t>
              </a:r>
              <a:endParaRPr lang="zh-TW" altLang="en-US">
                <a:solidFill>
                  <a:schemeClr val="bg1"/>
                </a:solidFill>
              </a:endParaRPr>
            </a:p>
          </p:txBody>
        </p:sp>
      </p:grpSp>
      <p:sp>
        <p:nvSpPr>
          <p:cNvPr id="6" name="矩形 5"/>
          <p:cNvSpPr/>
          <p:nvPr/>
        </p:nvSpPr>
        <p:spPr>
          <a:xfrm>
            <a:off x="5321300" y="1125538"/>
            <a:ext cx="1295400" cy="1295400"/>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55307" name="Group 11"/>
          <p:cNvGrpSpPr>
            <a:grpSpLocks/>
          </p:cNvGrpSpPr>
          <p:nvPr/>
        </p:nvGrpSpPr>
        <p:grpSpPr bwMode="auto">
          <a:xfrm>
            <a:off x="1692275" y="1412875"/>
            <a:ext cx="1501775" cy="711200"/>
            <a:chOff x="1066" y="890"/>
            <a:chExt cx="946" cy="448"/>
          </a:xfrm>
        </p:grpSpPr>
        <p:sp>
          <p:nvSpPr>
            <p:cNvPr id="55305" name="Oval 9"/>
            <p:cNvSpPr>
              <a:spLocks noChangeArrowheads="1"/>
            </p:cNvSpPr>
            <p:nvPr/>
          </p:nvSpPr>
          <p:spPr bwMode="auto">
            <a:xfrm>
              <a:off x="1565" y="890"/>
              <a:ext cx="447" cy="448"/>
            </a:xfrm>
            <a:prstGeom prst="ellipse">
              <a:avLst/>
            </a:prstGeom>
            <a:noFill/>
            <a:ln w="41275">
              <a:solidFill>
                <a:srgbClr val="00FF00"/>
              </a:solidFill>
              <a:round/>
              <a:headEnd/>
              <a:tailEnd/>
            </a:ln>
            <a:effectLst/>
          </p:spPr>
          <p:txBody>
            <a:bodyPr wrap="none" anchor="ctr"/>
            <a:lstStyle/>
            <a:p>
              <a:endParaRPr lang="zh-TW" altLang="en-US"/>
            </a:p>
          </p:txBody>
        </p:sp>
        <p:sp>
          <p:nvSpPr>
            <p:cNvPr id="55306" name="Text Box 10"/>
            <p:cNvSpPr txBox="1">
              <a:spLocks noChangeArrowheads="1"/>
            </p:cNvSpPr>
            <p:nvPr/>
          </p:nvSpPr>
          <p:spPr bwMode="auto">
            <a:xfrm>
              <a:off x="1066" y="1071"/>
              <a:ext cx="484" cy="231"/>
            </a:xfrm>
            <a:prstGeom prst="rect">
              <a:avLst/>
            </a:prstGeom>
            <a:noFill/>
            <a:ln w="9525">
              <a:noFill/>
              <a:miter lim="800000"/>
              <a:headEnd/>
              <a:tailEnd/>
            </a:ln>
            <a:effectLst/>
          </p:spPr>
          <p:txBody>
            <a:bodyPr wrap="none">
              <a:spAutoFit/>
            </a:bodyPr>
            <a:lstStyle/>
            <a:p>
              <a:r>
                <a:rPr lang="en-US" altLang="zh-TW" b="1">
                  <a:solidFill>
                    <a:srgbClr val="00FF00"/>
                  </a:solidFill>
                </a:rPr>
                <a:t>30km</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303"/>
                                        </p:tgtEl>
                                        <p:attrNameLst>
                                          <p:attrName>style.visibility</p:attrName>
                                        </p:attrNameLst>
                                      </p:cBhvr>
                                      <p:to>
                                        <p:strVal val="visible"/>
                                      </p:to>
                                    </p:set>
                                    <p:animEffect transition="in" filter="fade">
                                      <p:cBhvr>
                                        <p:cTn id="7" dur="500"/>
                                        <p:tgtEl>
                                          <p:spTgt spid="553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5307"/>
                                        </p:tgtEl>
                                        <p:attrNameLst>
                                          <p:attrName>style.visibility</p:attrName>
                                        </p:attrNameLst>
                                      </p:cBhvr>
                                      <p:to>
                                        <p:strVal val="visible"/>
                                      </p:to>
                                    </p:set>
                                    <p:animEffect transition="in" filter="fade">
                                      <p:cBhvr>
                                        <p:cTn id="21" dur="500"/>
                                        <p:tgtEl>
                                          <p:spTgt spid="55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標題 15"/>
          <p:cNvSpPr>
            <a:spLocks noGrp="1"/>
          </p:cNvSpPr>
          <p:nvPr>
            <p:ph type="title"/>
          </p:nvPr>
        </p:nvSpPr>
        <p:spPr/>
        <p:txBody>
          <a:bodyPr>
            <a:normAutofit/>
          </a:bodyPr>
          <a:lstStyle/>
          <a:p>
            <a:pPr lvl="0"/>
            <a:r>
              <a:rPr lang="en-US" altLang="zh-TW" dirty="0" smtClean="0"/>
              <a:t>VRWs</a:t>
            </a:r>
            <a:r>
              <a:rPr lang="zh-TW" altLang="en-US" dirty="0" smtClean="0"/>
              <a:t>之特徵</a:t>
            </a:r>
            <a:r>
              <a:rPr lang="en-US" altLang="zh-TW" dirty="0" smtClean="0"/>
              <a:t>-WN2</a:t>
            </a:r>
            <a:r>
              <a:rPr lang="zh-TW" altLang="en-US" dirty="0" smtClean="0"/>
              <a:t>主導</a:t>
            </a:r>
            <a:r>
              <a:rPr lang="en-US" altLang="zh-TW" dirty="0" smtClean="0"/>
              <a:t>(</a:t>
            </a:r>
            <a:r>
              <a:rPr lang="zh-TW" altLang="en-US" dirty="0" smtClean="0"/>
              <a:t>續</a:t>
            </a:r>
            <a:r>
              <a:rPr lang="en-US" altLang="zh-TW" dirty="0" smtClean="0"/>
              <a:t>)</a:t>
            </a:r>
            <a:endParaRPr lang="zh-TW" altLang="en-US" dirty="0"/>
          </a:p>
        </p:txBody>
      </p:sp>
      <p:pic>
        <p:nvPicPr>
          <p:cNvPr id="58371" name="Picture 2"/>
          <p:cNvPicPr>
            <a:picLocks noChangeAspect="1" noChangeArrowheads="1"/>
          </p:cNvPicPr>
          <p:nvPr/>
        </p:nvPicPr>
        <p:blipFill>
          <a:blip r:embed="rId3" cstate="print"/>
          <a:srcRect/>
          <a:stretch>
            <a:fillRect/>
          </a:stretch>
        </p:blipFill>
        <p:spPr bwMode="auto">
          <a:xfrm>
            <a:off x="1692275" y="333375"/>
            <a:ext cx="6103938" cy="6408738"/>
          </a:xfrm>
          <a:prstGeom prst="rect">
            <a:avLst/>
          </a:prstGeom>
          <a:noFill/>
          <a:ln w="9525">
            <a:noFill/>
            <a:miter lim="800000"/>
            <a:headEnd/>
            <a:tailEnd/>
          </a:ln>
        </p:spPr>
      </p:pic>
      <p:grpSp>
        <p:nvGrpSpPr>
          <p:cNvPr id="58379" name="Group 11"/>
          <p:cNvGrpSpPr>
            <a:grpSpLocks/>
          </p:cNvGrpSpPr>
          <p:nvPr/>
        </p:nvGrpSpPr>
        <p:grpSpPr bwMode="auto">
          <a:xfrm>
            <a:off x="2268538" y="1341438"/>
            <a:ext cx="1079500" cy="1728787"/>
            <a:chOff x="1429" y="845"/>
            <a:chExt cx="680" cy="1089"/>
          </a:xfrm>
        </p:grpSpPr>
        <p:cxnSp>
          <p:nvCxnSpPr>
            <p:cNvPr id="6" name="直線接點 5"/>
            <p:cNvCxnSpPr>
              <a:cxnSpLocks noChangeShapeType="1"/>
            </p:cNvCxnSpPr>
            <p:nvPr/>
          </p:nvCxnSpPr>
          <p:spPr bwMode="auto">
            <a:xfrm>
              <a:off x="1429" y="845"/>
              <a:ext cx="589" cy="271"/>
            </a:xfrm>
            <a:prstGeom prst="line">
              <a:avLst/>
            </a:prstGeom>
            <a:noFill/>
            <a:ln w="28575" algn="ctr">
              <a:solidFill>
                <a:srgbClr val="2217FF"/>
              </a:solidFill>
              <a:round/>
              <a:headEnd/>
              <a:tailEnd/>
            </a:ln>
          </p:spPr>
        </p:cxnSp>
        <p:cxnSp>
          <p:nvCxnSpPr>
            <p:cNvPr id="8" name="直線接點 7"/>
            <p:cNvCxnSpPr>
              <a:cxnSpLocks noChangeShapeType="1"/>
            </p:cNvCxnSpPr>
            <p:nvPr/>
          </p:nvCxnSpPr>
          <p:spPr bwMode="auto">
            <a:xfrm>
              <a:off x="1429" y="1480"/>
              <a:ext cx="680" cy="454"/>
            </a:xfrm>
            <a:prstGeom prst="line">
              <a:avLst/>
            </a:prstGeom>
            <a:noFill/>
            <a:ln w="28575" algn="ctr">
              <a:solidFill>
                <a:srgbClr val="2217FF"/>
              </a:solidFill>
              <a:round/>
              <a:headEnd/>
              <a:tailEnd/>
            </a:ln>
          </p:spPr>
        </p:cxnSp>
      </p:grpSp>
      <p:grpSp>
        <p:nvGrpSpPr>
          <p:cNvPr id="58380" name="Group 12"/>
          <p:cNvGrpSpPr>
            <a:grpSpLocks/>
          </p:cNvGrpSpPr>
          <p:nvPr/>
        </p:nvGrpSpPr>
        <p:grpSpPr bwMode="auto">
          <a:xfrm>
            <a:off x="5292725" y="836613"/>
            <a:ext cx="935038" cy="2449512"/>
            <a:chOff x="3334" y="527"/>
            <a:chExt cx="589" cy="1543"/>
          </a:xfrm>
        </p:grpSpPr>
        <p:cxnSp>
          <p:nvCxnSpPr>
            <p:cNvPr id="11" name="直線接點 10"/>
            <p:cNvCxnSpPr>
              <a:cxnSpLocks noChangeShapeType="1"/>
            </p:cNvCxnSpPr>
            <p:nvPr/>
          </p:nvCxnSpPr>
          <p:spPr bwMode="auto">
            <a:xfrm flipV="1">
              <a:off x="3334" y="527"/>
              <a:ext cx="589" cy="499"/>
            </a:xfrm>
            <a:prstGeom prst="line">
              <a:avLst/>
            </a:prstGeom>
            <a:noFill/>
            <a:ln w="28575" algn="ctr">
              <a:solidFill>
                <a:srgbClr val="2217FF"/>
              </a:solidFill>
              <a:round/>
              <a:headEnd/>
              <a:tailEnd/>
            </a:ln>
          </p:spPr>
        </p:cxnSp>
        <p:cxnSp>
          <p:nvCxnSpPr>
            <p:cNvPr id="13" name="直線接點 12"/>
            <p:cNvCxnSpPr>
              <a:cxnSpLocks noChangeShapeType="1"/>
            </p:cNvCxnSpPr>
            <p:nvPr/>
          </p:nvCxnSpPr>
          <p:spPr bwMode="auto">
            <a:xfrm rot="5400000" flipH="1" flipV="1">
              <a:off x="3356" y="1548"/>
              <a:ext cx="590" cy="454"/>
            </a:xfrm>
            <a:prstGeom prst="line">
              <a:avLst/>
            </a:prstGeom>
            <a:noFill/>
            <a:ln w="28575" algn="ctr">
              <a:solidFill>
                <a:srgbClr val="2217FF"/>
              </a:solidFill>
              <a:round/>
              <a:headEnd/>
              <a:tailEnd/>
            </a:ln>
          </p:spPr>
        </p:cxnSp>
      </p:grpSp>
      <p:grpSp>
        <p:nvGrpSpPr>
          <p:cNvPr id="58381" name="Group 13"/>
          <p:cNvGrpSpPr>
            <a:grpSpLocks/>
          </p:cNvGrpSpPr>
          <p:nvPr/>
        </p:nvGrpSpPr>
        <p:grpSpPr bwMode="auto">
          <a:xfrm>
            <a:off x="2700338" y="3933825"/>
            <a:ext cx="358775" cy="935038"/>
            <a:chOff x="1655" y="2478"/>
            <a:chExt cx="272" cy="589"/>
          </a:xfrm>
        </p:grpSpPr>
        <p:cxnSp>
          <p:nvCxnSpPr>
            <p:cNvPr id="15" name="直線接點 14"/>
            <p:cNvCxnSpPr>
              <a:cxnSpLocks noChangeShapeType="1"/>
            </p:cNvCxnSpPr>
            <p:nvPr/>
          </p:nvCxnSpPr>
          <p:spPr bwMode="auto">
            <a:xfrm rot="16200000" flipH="1">
              <a:off x="1632" y="2501"/>
              <a:ext cx="318" cy="272"/>
            </a:xfrm>
            <a:prstGeom prst="line">
              <a:avLst/>
            </a:prstGeom>
            <a:noFill/>
            <a:ln w="28575" algn="ctr">
              <a:solidFill>
                <a:srgbClr val="2217FF"/>
              </a:solidFill>
              <a:round/>
              <a:headEnd/>
              <a:tailEnd/>
            </a:ln>
          </p:spPr>
        </p:cxnSp>
        <p:cxnSp>
          <p:nvCxnSpPr>
            <p:cNvPr id="19" name="直線接點 18"/>
            <p:cNvCxnSpPr>
              <a:cxnSpLocks noChangeShapeType="1"/>
            </p:cNvCxnSpPr>
            <p:nvPr/>
          </p:nvCxnSpPr>
          <p:spPr bwMode="auto">
            <a:xfrm rot="5400000">
              <a:off x="1723" y="2863"/>
              <a:ext cx="272" cy="136"/>
            </a:xfrm>
            <a:prstGeom prst="line">
              <a:avLst/>
            </a:prstGeom>
            <a:noFill/>
            <a:ln w="28575" algn="ctr">
              <a:solidFill>
                <a:srgbClr val="2217FF"/>
              </a:solidFill>
              <a:round/>
              <a:headEnd/>
              <a:tailEnd/>
            </a:ln>
          </p:spPr>
        </p:cxnSp>
      </p:grpSp>
      <p:sp>
        <p:nvSpPr>
          <p:cNvPr id="58382" name="Line 14"/>
          <p:cNvSpPr>
            <a:spLocks noChangeShapeType="1"/>
          </p:cNvSpPr>
          <p:nvPr/>
        </p:nvSpPr>
        <p:spPr bwMode="auto">
          <a:xfrm flipV="1">
            <a:off x="5724525" y="4365625"/>
            <a:ext cx="431800" cy="503238"/>
          </a:xfrm>
          <a:prstGeom prst="line">
            <a:avLst/>
          </a:prstGeom>
          <a:noFill/>
          <a:ln w="28575">
            <a:solidFill>
              <a:srgbClr val="2217FF"/>
            </a:solidFill>
            <a:round/>
            <a:headEnd/>
            <a:tailEnd/>
          </a:ln>
          <a:effectLst/>
        </p:spPr>
        <p:txBody>
          <a:bodyPr/>
          <a:lstStyle/>
          <a:p>
            <a:endParaRPr lang="zh-TW" altLang="en-US"/>
          </a:p>
        </p:txBody>
      </p:sp>
      <p:sp>
        <p:nvSpPr>
          <p:cNvPr id="58383" name="Text Box 15"/>
          <p:cNvSpPr txBox="1">
            <a:spLocks noChangeArrowheads="1"/>
          </p:cNvSpPr>
          <p:nvPr/>
        </p:nvSpPr>
        <p:spPr bwMode="auto">
          <a:xfrm>
            <a:off x="250825" y="3213100"/>
            <a:ext cx="8718550" cy="1187450"/>
          </a:xfrm>
          <a:prstGeom prst="rect">
            <a:avLst/>
          </a:prstGeom>
          <a:solidFill>
            <a:schemeClr val="tx1"/>
          </a:solidFill>
          <a:ln w="9525">
            <a:noFill/>
            <a:miter lim="800000"/>
            <a:headEnd/>
            <a:tailEnd/>
          </a:ln>
          <a:effectLst/>
        </p:spPr>
        <p:txBody>
          <a:bodyPr wrap="none">
            <a:spAutoFit/>
          </a:bodyPr>
          <a:lstStyle/>
          <a:p>
            <a:r>
              <a:rPr lang="zh-TW" altLang="en-US" sz="2400" dirty="0">
                <a:solidFill>
                  <a:srgbClr val="FF3300"/>
                </a:solidFill>
              </a:rPr>
              <a:t>進一步對不同時間分析顯示：</a:t>
            </a:r>
          </a:p>
          <a:p>
            <a:r>
              <a:rPr lang="zh-TW" altLang="en-US" sz="2400" dirty="0">
                <a:solidFill>
                  <a:srgbClr val="FF3300"/>
                </a:solidFill>
              </a:rPr>
              <a:t>主導的波通常會在切向上往下游傾斜（低對流層中）並隨著高度</a:t>
            </a:r>
          </a:p>
          <a:p>
            <a:r>
              <a:rPr lang="zh-TW" altLang="en-US" sz="2400" dirty="0">
                <a:solidFill>
                  <a:srgbClr val="FF3300"/>
                </a:solidFill>
              </a:rPr>
              <a:t>增加而轉為往上風處傾斜，並且都有徑向向外傾斜之現象</a:t>
            </a:r>
          </a:p>
        </p:txBody>
      </p:sp>
      <p:sp>
        <p:nvSpPr>
          <p:cNvPr id="58384" name="Text Box 16"/>
          <p:cNvSpPr txBox="1">
            <a:spLocks noChangeArrowheads="1"/>
          </p:cNvSpPr>
          <p:nvPr/>
        </p:nvSpPr>
        <p:spPr bwMode="auto">
          <a:xfrm>
            <a:off x="1476209" y="3501008"/>
            <a:ext cx="6768199" cy="461665"/>
          </a:xfrm>
          <a:prstGeom prst="rect">
            <a:avLst/>
          </a:prstGeom>
          <a:solidFill>
            <a:schemeClr val="tx1"/>
          </a:solidFill>
          <a:ln w="9525">
            <a:noFill/>
            <a:miter lim="800000"/>
            <a:headEnd/>
            <a:tailEnd/>
          </a:ln>
          <a:effectLst/>
        </p:spPr>
        <p:txBody>
          <a:bodyPr wrap="none">
            <a:spAutoFit/>
          </a:bodyPr>
          <a:lstStyle/>
          <a:p>
            <a:r>
              <a:rPr lang="zh-TW" altLang="en-US" sz="2400" dirty="0">
                <a:solidFill>
                  <a:srgbClr val="FF3300"/>
                </a:solidFill>
              </a:rPr>
              <a:t>同樣也有上升速度領先氣旋性渦</a:t>
            </a:r>
            <a:r>
              <a:rPr lang="zh-TW" altLang="en-US" sz="2400" dirty="0" smtClean="0">
                <a:solidFill>
                  <a:srgbClr val="FF3300"/>
                </a:solidFill>
              </a:rPr>
              <a:t>度</a:t>
            </a:r>
            <a:r>
              <a:rPr lang="en-US" altLang="zh-TW" sz="2400" dirty="0" smtClean="0">
                <a:solidFill>
                  <a:srgbClr val="FF3300"/>
                </a:solidFill>
              </a:rPr>
              <a:t>1/4</a:t>
            </a:r>
            <a:r>
              <a:rPr lang="zh-TW" altLang="en-US" sz="2400" dirty="0" smtClean="0">
                <a:solidFill>
                  <a:srgbClr val="FF3300"/>
                </a:solidFill>
              </a:rPr>
              <a:t>波長之</a:t>
            </a:r>
            <a:r>
              <a:rPr lang="zh-TW" altLang="en-US" sz="2400" dirty="0">
                <a:solidFill>
                  <a:srgbClr val="FF3300"/>
                </a:solidFill>
              </a:rPr>
              <a:t>現象</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9"/>
                                        </p:tgtEl>
                                        <p:attrNameLst>
                                          <p:attrName>style.visibility</p:attrName>
                                        </p:attrNameLst>
                                      </p:cBhvr>
                                      <p:to>
                                        <p:strVal val="visible"/>
                                      </p:to>
                                    </p:set>
                                    <p:animEffect transition="in" filter="fade">
                                      <p:cBhvr>
                                        <p:cTn id="7" dur="500"/>
                                        <p:tgtEl>
                                          <p:spTgt spid="583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8379"/>
                                        </p:tgtEl>
                                      </p:cBhvr>
                                    </p:animEffect>
                                    <p:set>
                                      <p:cBhvr>
                                        <p:cTn id="12" dur="1" fill="hold">
                                          <p:stCondLst>
                                            <p:cond delay="499"/>
                                          </p:stCondLst>
                                        </p:cTn>
                                        <p:tgtEl>
                                          <p:spTgt spid="58379"/>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8380"/>
                                        </p:tgtEl>
                                        <p:attrNameLst>
                                          <p:attrName>style.visibility</p:attrName>
                                        </p:attrNameLst>
                                      </p:cBhvr>
                                      <p:to>
                                        <p:strVal val="visible"/>
                                      </p:to>
                                    </p:set>
                                    <p:animEffect transition="in" filter="fade">
                                      <p:cBhvr>
                                        <p:cTn id="16" dur="500"/>
                                        <p:tgtEl>
                                          <p:spTgt spid="5838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8380"/>
                                        </p:tgtEl>
                                      </p:cBhvr>
                                    </p:animEffect>
                                    <p:set>
                                      <p:cBhvr>
                                        <p:cTn id="21" dur="1" fill="hold">
                                          <p:stCondLst>
                                            <p:cond delay="499"/>
                                          </p:stCondLst>
                                        </p:cTn>
                                        <p:tgtEl>
                                          <p:spTgt spid="58380"/>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8381"/>
                                        </p:tgtEl>
                                        <p:attrNameLst>
                                          <p:attrName>style.visibility</p:attrName>
                                        </p:attrNameLst>
                                      </p:cBhvr>
                                      <p:to>
                                        <p:strVal val="visible"/>
                                      </p:to>
                                    </p:set>
                                    <p:animEffect transition="in" filter="fade">
                                      <p:cBhvr>
                                        <p:cTn id="25" dur="500"/>
                                        <p:tgtEl>
                                          <p:spTgt spid="583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8381"/>
                                        </p:tgtEl>
                                      </p:cBhvr>
                                    </p:animEffect>
                                    <p:set>
                                      <p:cBhvr>
                                        <p:cTn id="30" dur="1" fill="hold">
                                          <p:stCondLst>
                                            <p:cond delay="499"/>
                                          </p:stCondLst>
                                        </p:cTn>
                                        <p:tgtEl>
                                          <p:spTgt spid="58381"/>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58382"/>
                                        </p:tgtEl>
                                        <p:attrNameLst>
                                          <p:attrName>style.visibility</p:attrName>
                                        </p:attrNameLst>
                                      </p:cBhvr>
                                      <p:to>
                                        <p:strVal val="visible"/>
                                      </p:to>
                                    </p:set>
                                    <p:animEffect transition="in" filter="fade">
                                      <p:cBhvr>
                                        <p:cTn id="34" dur="500"/>
                                        <p:tgtEl>
                                          <p:spTgt spid="5838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8383"/>
                                        </p:tgtEl>
                                        <p:attrNameLst>
                                          <p:attrName>style.visibility</p:attrName>
                                        </p:attrNameLst>
                                      </p:cBhvr>
                                      <p:to>
                                        <p:strVal val="visible"/>
                                      </p:to>
                                    </p:set>
                                    <p:animEffect transition="in" filter="fade">
                                      <p:cBhvr>
                                        <p:cTn id="39" dur="500"/>
                                        <p:tgtEl>
                                          <p:spTgt spid="5838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58383"/>
                                        </p:tgtEl>
                                      </p:cBhvr>
                                    </p:animEffect>
                                    <p:set>
                                      <p:cBhvr>
                                        <p:cTn id="44" dur="1" fill="hold">
                                          <p:stCondLst>
                                            <p:cond delay="499"/>
                                          </p:stCondLst>
                                        </p:cTn>
                                        <p:tgtEl>
                                          <p:spTgt spid="58383"/>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58384"/>
                                        </p:tgtEl>
                                        <p:attrNameLst>
                                          <p:attrName>style.visibility</p:attrName>
                                        </p:attrNameLst>
                                      </p:cBhvr>
                                      <p:to>
                                        <p:strVal val="visible"/>
                                      </p:to>
                                    </p:set>
                                    <p:animEffect transition="in" filter="fade">
                                      <p:cBhvr>
                                        <p:cTn id="48" dur="500"/>
                                        <p:tgtEl>
                                          <p:spTgt spid="58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2" grpId="0" animBg="1"/>
      <p:bldP spid="58383" grpId="0" animBg="1"/>
      <p:bldP spid="58383" grpId="1" animBg="1"/>
      <p:bldP spid="583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normAutofit/>
          </a:bodyPr>
          <a:lstStyle/>
          <a:p>
            <a:r>
              <a:rPr lang="en-US" altLang="zh-TW" dirty="0" smtClean="0"/>
              <a:t>VRWs</a:t>
            </a:r>
            <a:r>
              <a:rPr lang="zh-TW" altLang="en-US" dirty="0" smtClean="0"/>
              <a:t>之特徵</a:t>
            </a:r>
            <a:endParaRPr lang="zh-TW" altLang="en-US" dirty="0"/>
          </a:p>
        </p:txBody>
      </p:sp>
      <p:pic>
        <p:nvPicPr>
          <p:cNvPr id="46082" name="Picture 2"/>
          <p:cNvPicPr>
            <a:picLocks noGrp="1" noChangeAspect="1" noChangeArrowheads="1"/>
          </p:cNvPicPr>
          <p:nvPr>
            <p:ph idx="1"/>
          </p:nvPr>
        </p:nvPicPr>
        <p:blipFill>
          <a:blip r:embed="rId3" cstate="print"/>
          <a:srcRect/>
          <a:stretch>
            <a:fillRect/>
          </a:stretch>
        </p:blipFill>
        <p:spPr>
          <a:xfrm>
            <a:off x="1341438" y="188913"/>
            <a:ext cx="5967412" cy="6408737"/>
          </a:xfrm>
        </p:spPr>
      </p:pic>
      <p:cxnSp>
        <p:nvCxnSpPr>
          <p:cNvPr id="5" name="直線接點 4"/>
          <p:cNvCxnSpPr>
            <a:cxnSpLocks noChangeShapeType="1"/>
          </p:cNvCxnSpPr>
          <p:nvPr/>
        </p:nvCxnSpPr>
        <p:spPr bwMode="auto">
          <a:xfrm rot="5400000" flipH="1" flipV="1">
            <a:off x="3650456" y="3371057"/>
            <a:ext cx="5688013" cy="44450"/>
          </a:xfrm>
          <a:prstGeom prst="line">
            <a:avLst/>
          </a:prstGeom>
          <a:noFill/>
          <a:ln w="28575" algn="ctr">
            <a:solidFill>
              <a:srgbClr val="2217FF"/>
            </a:solidFill>
            <a:round/>
            <a:headEnd/>
            <a:tailEnd/>
          </a:ln>
        </p:spPr>
      </p:cxnSp>
      <p:sp>
        <p:nvSpPr>
          <p:cNvPr id="46087" name="Text Box 7"/>
          <p:cNvSpPr txBox="1">
            <a:spLocks noChangeArrowheads="1"/>
          </p:cNvSpPr>
          <p:nvPr/>
        </p:nvSpPr>
        <p:spPr bwMode="auto">
          <a:xfrm>
            <a:off x="1331913" y="115888"/>
            <a:ext cx="990600" cy="366712"/>
          </a:xfrm>
          <a:prstGeom prst="rect">
            <a:avLst/>
          </a:prstGeom>
          <a:noFill/>
          <a:ln w="9525">
            <a:noFill/>
            <a:miter lim="800000"/>
            <a:headEnd/>
            <a:tailEnd/>
          </a:ln>
          <a:effectLst/>
        </p:spPr>
        <p:txBody>
          <a:bodyPr wrap="none">
            <a:spAutoFit/>
          </a:bodyPr>
          <a:lstStyle/>
          <a:p>
            <a:r>
              <a:rPr lang="en-US" altLang="zh-TW" b="1">
                <a:solidFill>
                  <a:schemeClr val="bg1"/>
                </a:solidFill>
              </a:rPr>
              <a:t>r=30km</a:t>
            </a:r>
          </a:p>
        </p:txBody>
      </p:sp>
      <p:sp>
        <p:nvSpPr>
          <p:cNvPr id="46088" name="Line 8"/>
          <p:cNvSpPr>
            <a:spLocks noChangeShapeType="1"/>
          </p:cNvSpPr>
          <p:nvPr/>
        </p:nvSpPr>
        <p:spPr bwMode="auto">
          <a:xfrm>
            <a:off x="1547813" y="1125538"/>
            <a:ext cx="215900" cy="0"/>
          </a:xfrm>
          <a:prstGeom prst="line">
            <a:avLst/>
          </a:prstGeom>
          <a:noFill/>
          <a:ln w="28575">
            <a:solidFill>
              <a:srgbClr val="2217FF"/>
            </a:solidFill>
            <a:round/>
            <a:headEnd/>
            <a:tailEnd/>
          </a:ln>
          <a:effectLst/>
        </p:spPr>
        <p:txBody>
          <a:bodyPr/>
          <a:lstStyle/>
          <a:p>
            <a:endParaRPr lang="zh-TW" altLang="en-US"/>
          </a:p>
        </p:txBody>
      </p:sp>
      <p:sp>
        <p:nvSpPr>
          <p:cNvPr id="46089" name="Line 9"/>
          <p:cNvSpPr>
            <a:spLocks noChangeShapeType="1"/>
          </p:cNvSpPr>
          <p:nvPr/>
        </p:nvSpPr>
        <p:spPr bwMode="auto">
          <a:xfrm>
            <a:off x="1533525" y="1700213"/>
            <a:ext cx="2736850" cy="0"/>
          </a:xfrm>
          <a:prstGeom prst="line">
            <a:avLst/>
          </a:prstGeom>
          <a:noFill/>
          <a:ln w="28575">
            <a:solidFill>
              <a:srgbClr val="2217FF"/>
            </a:solidFill>
            <a:round/>
            <a:headEnd/>
            <a:tailEnd/>
          </a:ln>
          <a:effectLst/>
        </p:spPr>
        <p:txBody>
          <a:bodyPr/>
          <a:lstStyle/>
          <a:p>
            <a:endParaRPr lang="zh-TW" altLang="en-US"/>
          </a:p>
        </p:txBody>
      </p:sp>
      <p:sp>
        <p:nvSpPr>
          <p:cNvPr id="46090" name="Text Box 10"/>
          <p:cNvSpPr txBox="1">
            <a:spLocks noChangeArrowheads="1"/>
          </p:cNvSpPr>
          <p:nvPr/>
        </p:nvSpPr>
        <p:spPr bwMode="auto">
          <a:xfrm>
            <a:off x="25400" y="1268413"/>
            <a:ext cx="1162050" cy="366712"/>
          </a:xfrm>
          <a:prstGeom prst="rect">
            <a:avLst/>
          </a:prstGeom>
          <a:noFill/>
          <a:ln w="9525">
            <a:noFill/>
            <a:miter lim="800000"/>
            <a:headEnd/>
            <a:tailEnd/>
          </a:ln>
          <a:effectLst/>
        </p:spPr>
        <p:txBody>
          <a:bodyPr wrap="none">
            <a:spAutoFit/>
          </a:bodyPr>
          <a:lstStyle/>
          <a:p>
            <a:r>
              <a:rPr lang="en-US" altLang="zh-TW"/>
              <a:t>≒111min</a:t>
            </a:r>
          </a:p>
        </p:txBody>
      </p:sp>
      <p:sp>
        <p:nvSpPr>
          <p:cNvPr id="46091" name="Line 11"/>
          <p:cNvSpPr>
            <a:spLocks noChangeShapeType="1"/>
          </p:cNvSpPr>
          <p:nvPr/>
        </p:nvSpPr>
        <p:spPr bwMode="auto">
          <a:xfrm>
            <a:off x="4859338" y="908050"/>
            <a:ext cx="936625" cy="0"/>
          </a:xfrm>
          <a:prstGeom prst="line">
            <a:avLst/>
          </a:prstGeom>
          <a:noFill/>
          <a:ln w="28575">
            <a:solidFill>
              <a:srgbClr val="0000FF"/>
            </a:solidFill>
            <a:round/>
            <a:headEnd/>
            <a:tailEnd type="triangle" w="med" len="med"/>
          </a:ln>
          <a:effectLst/>
        </p:spPr>
        <p:txBody>
          <a:bodyPr/>
          <a:lstStyle/>
          <a:p>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fade">
                                      <p:cBhvr>
                                        <p:cTn id="7" dur="500"/>
                                        <p:tgtEl>
                                          <p:spTgt spid="460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8"/>
                                        </p:tgtEl>
                                        <p:attrNameLst>
                                          <p:attrName>style.visibility</p:attrName>
                                        </p:attrNameLst>
                                      </p:cBhvr>
                                      <p:to>
                                        <p:strVal val="visible"/>
                                      </p:to>
                                    </p:set>
                                    <p:animEffect transition="in" filter="fade">
                                      <p:cBhvr>
                                        <p:cTn id="10" dur="500"/>
                                        <p:tgtEl>
                                          <p:spTgt spid="4608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090"/>
                                        </p:tgtEl>
                                        <p:attrNameLst>
                                          <p:attrName>style.visibility</p:attrName>
                                        </p:attrNameLst>
                                      </p:cBhvr>
                                      <p:to>
                                        <p:strVal val="visible"/>
                                      </p:to>
                                    </p:set>
                                    <p:animEffect transition="in" filter="fade">
                                      <p:cBhvr>
                                        <p:cTn id="14" dur="500"/>
                                        <p:tgtEl>
                                          <p:spTgt spid="4609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46090"/>
                                        </p:tgtEl>
                                      </p:cBhvr>
                                    </p:animEffect>
                                    <p:set>
                                      <p:cBhvr>
                                        <p:cTn id="19" dur="1" fill="hold">
                                          <p:stCondLst>
                                            <p:cond delay="499"/>
                                          </p:stCondLst>
                                        </p:cTn>
                                        <p:tgtEl>
                                          <p:spTgt spid="4609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46089"/>
                                        </p:tgtEl>
                                      </p:cBhvr>
                                    </p:animEffect>
                                    <p:set>
                                      <p:cBhvr>
                                        <p:cTn id="22" dur="1" fill="hold">
                                          <p:stCondLst>
                                            <p:cond delay="499"/>
                                          </p:stCondLst>
                                        </p:cTn>
                                        <p:tgtEl>
                                          <p:spTgt spid="46089"/>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6088"/>
                                        </p:tgtEl>
                                      </p:cBhvr>
                                    </p:animEffect>
                                    <p:set>
                                      <p:cBhvr>
                                        <p:cTn id="25" dur="1" fill="hold">
                                          <p:stCondLst>
                                            <p:cond delay="499"/>
                                          </p:stCondLst>
                                        </p:cTn>
                                        <p:tgtEl>
                                          <p:spTgt spid="4608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6091"/>
                                        </p:tgtEl>
                                        <p:attrNameLst>
                                          <p:attrName>style.visibility</p:attrName>
                                        </p:attrNameLst>
                                      </p:cBhvr>
                                      <p:to>
                                        <p:strVal val="visible"/>
                                      </p:to>
                                    </p:set>
                                    <p:animEffect transition="in" filter="fade">
                                      <p:cBhvr>
                                        <p:cTn id="30" dur="500"/>
                                        <p:tgtEl>
                                          <p:spTgt spid="4609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p:bldP spid="46088" grpId="1" animBg="1"/>
      <p:bldP spid="46089" grpId="0" animBg="1"/>
      <p:bldP spid="46089" grpId="1" animBg="1"/>
      <p:bldP spid="46090" grpId="0"/>
      <p:bldP spid="46090" grpId="1"/>
      <p:bldP spid="460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50" y="-236538"/>
            <a:ext cx="8229600" cy="1143001"/>
          </a:xfrm>
        </p:spPr>
        <p:txBody>
          <a:bodyPr/>
          <a:lstStyle/>
          <a:p>
            <a:pPr fontAlgn="auto">
              <a:spcAft>
                <a:spcPts val="0"/>
              </a:spcAft>
              <a:defRPr/>
            </a:pPr>
            <a:r>
              <a:rPr lang="zh-TW" altLang="en-US" smtClean="0"/>
              <a:t>整體結構</a:t>
            </a:r>
            <a:endParaRPr lang="zh-TW" altLang="en-US"/>
          </a:p>
        </p:txBody>
      </p:sp>
      <p:pic>
        <p:nvPicPr>
          <p:cNvPr id="47106" name="Picture 2"/>
          <p:cNvPicPr>
            <a:picLocks noGrp="1" noChangeAspect="1" noChangeArrowheads="1"/>
          </p:cNvPicPr>
          <p:nvPr>
            <p:ph idx="1"/>
          </p:nvPr>
        </p:nvPicPr>
        <p:blipFill>
          <a:blip r:embed="rId3" cstate="print"/>
          <a:srcRect/>
          <a:stretch>
            <a:fillRect/>
          </a:stretch>
        </p:blipFill>
        <p:spPr>
          <a:xfrm>
            <a:off x="1692275" y="217488"/>
            <a:ext cx="6361113" cy="6524625"/>
          </a:xfrm>
        </p:spPr>
      </p:pic>
      <p:sp>
        <p:nvSpPr>
          <p:cNvPr id="5" name="矩形 4"/>
          <p:cNvSpPr/>
          <p:nvPr/>
        </p:nvSpPr>
        <p:spPr>
          <a:xfrm>
            <a:off x="2051050" y="981075"/>
            <a:ext cx="2736850" cy="3455988"/>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7112" name="Rectangle 8"/>
          <p:cNvSpPr>
            <a:spLocks noChangeArrowheads="1"/>
          </p:cNvSpPr>
          <p:nvPr/>
        </p:nvSpPr>
        <p:spPr bwMode="auto">
          <a:xfrm>
            <a:off x="5003800" y="765175"/>
            <a:ext cx="1439863" cy="3959225"/>
          </a:xfrm>
          <a:prstGeom prst="rect">
            <a:avLst/>
          </a:prstGeom>
          <a:noFill/>
          <a:ln w="28575">
            <a:solidFill>
              <a:srgbClr val="0000FF"/>
            </a:solidFill>
            <a:miter lim="800000"/>
            <a:headEnd/>
            <a:tailEnd/>
          </a:ln>
          <a:effectLst/>
        </p:spPr>
        <p:txBody>
          <a:bodyPr wrap="none" anchor="ctr"/>
          <a:lstStyle/>
          <a:p>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12"/>
                                        </p:tgtEl>
                                        <p:attrNameLst>
                                          <p:attrName>style.visibility</p:attrName>
                                        </p:attrNameLst>
                                      </p:cBhvr>
                                      <p:to>
                                        <p:strVal val="visible"/>
                                      </p:to>
                                    </p:set>
                                    <p:animEffect transition="in" filter="fade">
                                      <p:cBhvr>
                                        <p:cTn id="17"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71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smtClean="0"/>
              <a:t>位渦收支</a:t>
            </a:r>
            <a:endParaRPr lang="zh-TW" altLang="en-US"/>
          </a:p>
        </p:txBody>
      </p:sp>
      <p:graphicFrame>
        <p:nvGraphicFramePr>
          <p:cNvPr id="3074" name="內容版面配置區 3"/>
          <p:cNvGraphicFramePr>
            <a:graphicFrameLocks noChangeAspect="1"/>
          </p:cNvGraphicFramePr>
          <p:nvPr>
            <p:ph idx="1"/>
          </p:nvPr>
        </p:nvGraphicFramePr>
        <p:xfrm>
          <a:off x="5364163" y="1484313"/>
          <a:ext cx="3598862" cy="361950"/>
        </p:xfrm>
        <a:graphic>
          <a:graphicData uri="http://schemas.openxmlformats.org/presentationml/2006/ole">
            <p:oleObj spid="_x0000_s3074" name="方程式" r:id="rId4" imgW="2400120" imgH="241200" progId="Equation.3">
              <p:embed/>
            </p:oleObj>
          </a:graphicData>
        </a:graphic>
      </p:graphicFrame>
      <p:graphicFrame>
        <p:nvGraphicFramePr>
          <p:cNvPr id="3075" name="Object 3"/>
          <p:cNvGraphicFramePr>
            <a:graphicFrameLocks noChangeAspect="1"/>
          </p:cNvGraphicFramePr>
          <p:nvPr/>
        </p:nvGraphicFramePr>
        <p:xfrm>
          <a:off x="1908175" y="1341438"/>
          <a:ext cx="3370263" cy="590550"/>
        </p:xfrm>
        <a:graphic>
          <a:graphicData uri="http://schemas.openxmlformats.org/presentationml/2006/ole">
            <p:oleObj spid="_x0000_s3075" name="方程式" r:id="rId5" imgW="2247840" imgH="393480" progId="Equation.3">
              <p:embed/>
            </p:oleObj>
          </a:graphicData>
        </a:graphic>
      </p:graphicFrame>
      <p:sp>
        <p:nvSpPr>
          <p:cNvPr id="3082" name="文字方塊 5"/>
          <p:cNvSpPr txBox="1">
            <a:spLocks noChangeArrowheads="1"/>
          </p:cNvSpPr>
          <p:nvPr/>
        </p:nvSpPr>
        <p:spPr bwMode="auto">
          <a:xfrm>
            <a:off x="107950" y="1406525"/>
            <a:ext cx="1555750" cy="366713"/>
          </a:xfrm>
          <a:prstGeom prst="rect">
            <a:avLst/>
          </a:prstGeom>
          <a:noFill/>
          <a:ln w="9525">
            <a:noFill/>
            <a:miter lim="800000"/>
            <a:headEnd/>
            <a:tailEnd/>
          </a:ln>
        </p:spPr>
        <p:txBody>
          <a:bodyPr wrap="none">
            <a:spAutoFit/>
          </a:bodyPr>
          <a:lstStyle/>
          <a:p>
            <a:r>
              <a:rPr lang="zh-TW" altLang="en-US"/>
              <a:t>位渦趨勢方程</a:t>
            </a:r>
          </a:p>
        </p:txBody>
      </p:sp>
      <p:graphicFrame>
        <p:nvGraphicFramePr>
          <p:cNvPr id="3076" name="Object 4"/>
          <p:cNvGraphicFramePr>
            <a:graphicFrameLocks noChangeAspect="1"/>
          </p:cNvGraphicFramePr>
          <p:nvPr/>
        </p:nvGraphicFramePr>
        <p:xfrm>
          <a:off x="1928813" y="1989138"/>
          <a:ext cx="2303462" cy="628650"/>
        </p:xfrm>
        <a:graphic>
          <a:graphicData uri="http://schemas.openxmlformats.org/presentationml/2006/ole">
            <p:oleObj spid="_x0000_s3076" name="方程式" r:id="rId6" imgW="1536480" imgH="419040" progId="Equation.3">
              <p:embed/>
            </p:oleObj>
          </a:graphicData>
        </a:graphic>
      </p:graphicFrame>
      <p:sp>
        <p:nvSpPr>
          <p:cNvPr id="3083" name="文字方塊 7"/>
          <p:cNvSpPr txBox="1">
            <a:spLocks noChangeArrowheads="1"/>
          </p:cNvSpPr>
          <p:nvPr/>
        </p:nvSpPr>
        <p:spPr bwMode="auto">
          <a:xfrm>
            <a:off x="7524750" y="1844675"/>
            <a:ext cx="1416050" cy="366713"/>
          </a:xfrm>
          <a:prstGeom prst="rect">
            <a:avLst/>
          </a:prstGeom>
          <a:noFill/>
          <a:ln w="9525">
            <a:noFill/>
            <a:miter lim="800000"/>
            <a:headEnd/>
            <a:tailEnd/>
          </a:ln>
        </p:spPr>
        <p:txBody>
          <a:bodyPr wrap="none">
            <a:spAutoFit/>
          </a:bodyPr>
          <a:lstStyle/>
          <a:p>
            <a:r>
              <a:rPr lang="en-US" altLang="zh-TW"/>
              <a:t>Hoskins’ PV</a:t>
            </a:r>
            <a:endParaRPr lang="zh-TW" altLang="en-US"/>
          </a:p>
        </p:txBody>
      </p:sp>
      <p:graphicFrame>
        <p:nvGraphicFramePr>
          <p:cNvPr id="3078" name="Object 6"/>
          <p:cNvGraphicFramePr>
            <a:graphicFrameLocks noChangeAspect="1"/>
          </p:cNvGraphicFramePr>
          <p:nvPr/>
        </p:nvGraphicFramePr>
        <p:xfrm>
          <a:off x="1619250" y="2997200"/>
          <a:ext cx="6007100" cy="608013"/>
        </p:xfrm>
        <a:graphic>
          <a:graphicData uri="http://schemas.openxmlformats.org/presentationml/2006/ole">
            <p:oleObj spid="_x0000_s3078" name="方程式" r:id="rId7" imgW="4012920" imgH="406080" progId="Equation.3">
              <p:embed/>
            </p:oleObj>
          </a:graphicData>
        </a:graphic>
      </p:graphicFrame>
      <p:grpSp>
        <p:nvGrpSpPr>
          <p:cNvPr id="3098" name="Group 26"/>
          <p:cNvGrpSpPr>
            <a:grpSpLocks/>
          </p:cNvGrpSpPr>
          <p:nvPr/>
        </p:nvGrpSpPr>
        <p:grpSpPr bwMode="auto">
          <a:xfrm>
            <a:off x="3316288" y="2565400"/>
            <a:ext cx="3343275" cy="366713"/>
            <a:chOff x="2089" y="1616"/>
            <a:chExt cx="2106" cy="231"/>
          </a:xfrm>
        </p:grpSpPr>
        <p:graphicFrame>
          <p:nvGraphicFramePr>
            <p:cNvPr id="3077" name="Object 5"/>
            <p:cNvGraphicFramePr>
              <a:graphicFrameLocks noChangeAspect="1"/>
            </p:cNvGraphicFramePr>
            <p:nvPr/>
          </p:nvGraphicFramePr>
          <p:xfrm>
            <a:off x="2381" y="1661"/>
            <a:ext cx="655" cy="181"/>
          </p:xfrm>
          <a:graphic>
            <a:graphicData uri="http://schemas.openxmlformats.org/presentationml/2006/ole">
              <p:oleObj spid="_x0000_s3077" name="方程式" r:id="rId8" imgW="685800" imgH="190440" progId="Equation.3">
                <p:embed/>
              </p:oleObj>
            </a:graphicData>
          </a:graphic>
        </p:graphicFrame>
        <p:cxnSp>
          <p:nvCxnSpPr>
            <p:cNvPr id="12" name="直線單箭頭接點 11"/>
            <p:cNvCxnSpPr>
              <a:cxnSpLocks noChangeShapeType="1"/>
            </p:cNvCxnSpPr>
            <p:nvPr/>
          </p:nvCxnSpPr>
          <p:spPr bwMode="auto">
            <a:xfrm>
              <a:off x="2089" y="1752"/>
              <a:ext cx="273" cy="1"/>
            </a:xfrm>
            <a:prstGeom prst="straightConnector1">
              <a:avLst/>
            </a:prstGeom>
            <a:noFill/>
            <a:ln w="9525" algn="ctr">
              <a:solidFill>
                <a:srgbClr val="FF3300"/>
              </a:solidFill>
              <a:round/>
              <a:headEnd/>
              <a:tailEnd type="arrow" w="med" len="med"/>
            </a:ln>
          </p:spPr>
        </p:cxnSp>
        <p:cxnSp>
          <p:nvCxnSpPr>
            <p:cNvPr id="13" name="直線單箭頭接點 12"/>
            <p:cNvCxnSpPr>
              <a:cxnSpLocks noChangeShapeType="1"/>
            </p:cNvCxnSpPr>
            <p:nvPr/>
          </p:nvCxnSpPr>
          <p:spPr bwMode="auto">
            <a:xfrm>
              <a:off x="3042" y="1752"/>
              <a:ext cx="272" cy="1"/>
            </a:xfrm>
            <a:prstGeom prst="straightConnector1">
              <a:avLst/>
            </a:prstGeom>
            <a:noFill/>
            <a:ln w="9525" algn="ctr">
              <a:solidFill>
                <a:srgbClr val="FF3300"/>
              </a:solidFill>
              <a:round/>
              <a:headEnd/>
              <a:tailEnd type="arrow" w="med" len="med"/>
            </a:ln>
          </p:spPr>
        </p:cxnSp>
        <p:sp>
          <p:nvSpPr>
            <p:cNvPr id="3086" name="文字方塊 13"/>
            <p:cNvSpPr txBox="1">
              <a:spLocks noChangeArrowheads="1"/>
            </p:cNvSpPr>
            <p:nvPr/>
          </p:nvSpPr>
          <p:spPr bwMode="auto">
            <a:xfrm>
              <a:off x="3359" y="1616"/>
              <a:ext cx="836" cy="231"/>
            </a:xfrm>
            <a:prstGeom prst="rect">
              <a:avLst/>
            </a:prstGeom>
            <a:noFill/>
            <a:ln w="9525">
              <a:noFill/>
              <a:miter lim="800000"/>
              <a:headEnd/>
              <a:tailEnd/>
            </a:ln>
          </p:spPr>
          <p:txBody>
            <a:bodyPr wrap="none">
              <a:spAutoFit/>
            </a:bodyPr>
            <a:lstStyle/>
            <a:p>
              <a:r>
                <a:rPr lang="zh-TW" altLang="en-US"/>
                <a:t>方位角平均</a:t>
              </a:r>
            </a:p>
          </p:txBody>
        </p:sp>
      </p:grpSp>
      <p:cxnSp>
        <p:nvCxnSpPr>
          <p:cNvPr id="16" name="直線接點 15"/>
          <p:cNvCxnSpPr>
            <a:cxnSpLocks noChangeShapeType="1"/>
          </p:cNvCxnSpPr>
          <p:nvPr/>
        </p:nvCxnSpPr>
        <p:spPr bwMode="auto">
          <a:xfrm>
            <a:off x="2771477" y="3421063"/>
            <a:ext cx="360363" cy="0"/>
          </a:xfrm>
          <a:prstGeom prst="line">
            <a:avLst/>
          </a:prstGeom>
          <a:noFill/>
          <a:ln w="28575" algn="ctr">
            <a:solidFill>
              <a:srgbClr val="FF3300"/>
            </a:solidFill>
            <a:round/>
            <a:headEnd/>
            <a:tailEnd/>
          </a:ln>
        </p:spPr>
      </p:cxnSp>
      <p:cxnSp>
        <p:nvCxnSpPr>
          <p:cNvPr id="17" name="直線接點 16"/>
          <p:cNvCxnSpPr>
            <a:cxnSpLocks noChangeShapeType="1"/>
          </p:cNvCxnSpPr>
          <p:nvPr/>
        </p:nvCxnSpPr>
        <p:spPr bwMode="auto">
          <a:xfrm>
            <a:off x="3275657" y="3421063"/>
            <a:ext cx="576263" cy="0"/>
          </a:xfrm>
          <a:prstGeom prst="line">
            <a:avLst/>
          </a:prstGeom>
          <a:noFill/>
          <a:ln w="28575" algn="ctr">
            <a:solidFill>
              <a:srgbClr val="FF3300"/>
            </a:solidFill>
            <a:round/>
            <a:headEnd/>
            <a:tailEnd/>
          </a:ln>
        </p:spPr>
      </p:cxnSp>
      <p:cxnSp>
        <p:nvCxnSpPr>
          <p:cNvPr id="19" name="直線接點 18"/>
          <p:cNvCxnSpPr>
            <a:cxnSpLocks noChangeShapeType="1"/>
          </p:cNvCxnSpPr>
          <p:nvPr/>
        </p:nvCxnSpPr>
        <p:spPr bwMode="auto">
          <a:xfrm>
            <a:off x="4067870" y="3421063"/>
            <a:ext cx="864170" cy="7937"/>
          </a:xfrm>
          <a:prstGeom prst="line">
            <a:avLst/>
          </a:prstGeom>
          <a:noFill/>
          <a:ln w="28575" algn="ctr">
            <a:solidFill>
              <a:srgbClr val="FF3300"/>
            </a:solidFill>
            <a:round/>
            <a:headEnd/>
            <a:tailEnd/>
          </a:ln>
        </p:spPr>
      </p:cxnSp>
      <p:grpSp>
        <p:nvGrpSpPr>
          <p:cNvPr id="3097" name="Group 25"/>
          <p:cNvGrpSpPr>
            <a:grpSpLocks/>
          </p:cNvGrpSpPr>
          <p:nvPr/>
        </p:nvGrpSpPr>
        <p:grpSpPr bwMode="auto">
          <a:xfrm>
            <a:off x="5148858" y="3421063"/>
            <a:ext cx="2303462" cy="0"/>
            <a:chOff x="3061" y="2155"/>
            <a:chExt cx="1451" cy="0"/>
          </a:xfrm>
        </p:grpSpPr>
        <p:cxnSp>
          <p:nvCxnSpPr>
            <p:cNvPr id="22" name="直線接點 21"/>
            <p:cNvCxnSpPr>
              <a:cxnSpLocks noChangeShapeType="1"/>
            </p:cNvCxnSpPr>
            <p:nvPr/>
          </p:nvCxnSpPr>
          <p:spPr bwMode="auto">
            <a:xfrm>
              <a:off x="3061" y="2155"/>
              <a:ext cx="272" cy="0"/>
            </a:xfrm>
            <a:prstGeom prst="line">
              <a:avLst/>
            </a:prstGeom>
            <a:noFill/>
            <a:ln w="28575" algn="ctr">
              <a:solidFill>
                <a:srgbClr val="FF3300"/>
              </a:solidFill>
              <a:round/>
              <a:headEnd/>
              <a:tailEnd/>
            </a:ln>
          </p:spPr>
        </p:cxnSp>
        <p:cxnSp>
          <p:nvCxnSpPr>
            <p:cNvPr id="24" name="直線接點 23"/>
            <p:cNvCxnSpPr>
              <a:cxnSpLocks noChangeShapeType="1"/>
            </p:cNvCxnSpPr>
            <p:nvPr/>
          </p:nvCxnSpPr>
          <p:spPr bwMode="auto">
            <a:xfrm>
              <a:off x="3469" y="2155"/>
              <a:ext cx="363" cy="0"/>
            </a:xfrm>
            <a:prstGeom prst="line">
              <a:avLst/>
            </a:prstGeom>
            <a:noFill/>
            <a:ln w="28575" algn="ctr">
              <a:solidFill>
                <a:srgbClr val="FF3300"/>
              </a:solidFill>
              <a:round/>
              <a:headEnd/>
              <a:tailEnd/>
            </a:ln>
          </p:spPr>
        </p:cxnSp>
        <p:cxnSp>
          <p:nvCxnSpPr>
            <p:cNvPr id="26" name="直線接點 25"/>
            <p:cNvCxnSpPr>
              <a:cxnSpLocks noChangeShapeType="1"/>
            </p:cNvCxnSpPr>
            <p:nvPr/>
          </p:nvCxnSpPr>
          <p:spPr bwMode="auto">
            <a:xfrm>
              <a:off x="3923" y="2155"/>
              <a:ext cx="589" cy="0"/>
            </a:xfrm>
            <a:prstGeom prst="line">
              <a:avLst/>
            </a:prstGeom>
            <a:noFill/>
            <a:ln w="28575" algn="ctr">
              <a:solidFill>
                <a:srgbClr val="FF3300"/>
              </a:solidFill>
              <a:round/>
              <a:headEnd/>
              <a:tailEnd/>
            </a:ln>
          </p:spPr>
        </p:cxnSp>
      </p:grpSp>
      <p:sp>
        <p:nvSpPr>
          <p:cNvPr id="3093" name="文字方塊 27"/>
          <p:cNvSpPr txBox="1">
            <a:spLocks noChangeArrowheads="1"/>
          </p:cNvSpPr>
          <p:nvPr/>
        </p:nvSpPr>
        <p:spPr bwMode="auto">
          <a:xfrm>
            <a:off x="917575" y="3494088"/>
            <a:ext cx="1638300" cy="366712"/>
          </a:xfrm>
          <a:prstGeom prst="rect">
            <a:avLst/>
          </a:prstGeom>
          <a:noFill/>
          <a:ln w="9525">
            <a:noFill/>
            <a:miter lim="800000"/>
            <a:headEnd/>
            <a:tailEnd/>
          </a:ln>
        </p:spPr>
        <p:txBody>
          <a:bodyPr>
            <a:spAutoFit/>
          </a:bodyPr>
          <a:lstStyle/>
          <a:p>
            <a:r>
              <a:rPr lang="zh-TW" altLang="en-US"/>
              <a:t>平均氣旋環流</a:t>
            </a:r>
            <a:endParaRPr lang="en-US" altLang="zh-TW"/>
          </a:p>
        </p:txBody>
      </p:sp>
      <p:graphicFrame>
        <p:nvGraphicFramePr>
          <p:cNvPr id="3079" name="Object 7"/>
          <p:cNvGraphicFramePr>
            <a:graphicFrameLocks noChangeAspect="1"/>
          </p:cNvGraphicFramePr>
          <p:nvPr/>
        </p:nvGraphicFramePr>
        <p:xfrm>
          <a:off x="1331913" y="3933825"/>
          <a:ext cx="6399212" cy="627063"/>
        </p:xfrm>
        <a:graphic>
          <a:graphicData uri="http://schemas.openxmlformats.org/presentationml/2006/ole">
            <p:oleObj spid="_x0000_s3079" name="方程式" r:id="rId9" imgW="4279680" imgH="419040" progId="Equation.3">
              <p:embed/>
            </p:oleObj>
          </a:graphicData>
        </a:graphic>
      </p:graphicFrame>
      <p:graphicFrame>
        <p:nvGraphicFramePr>
          <p:cNvPr id="3080" name="Object 8"/>
          <p:cNvGraphicFramePr>
            <a:graphicFrameLocks noChangeAspect="1"/>
          </p:cNvGraphicFramePr>
          <p:nvPr/>
        </p:nvGraphicFramePr>
        <p:xfrm>
          <a:off x="323528" y="5805264"/>
          <a:ext cx="5610225" cy="400050"/>
        </p:xfrm>
        <a:graphic>
          <a:graphicData uri="http://schemas.openxmlformats.org/presentationml/2006/ole">
            <p:oleObj spid="_x0000_s3080" name="方程式" r:id="rId10" imgW="3746160" imgH="266400" progId="Equation.3">
              <p:embed/>
            </p:oleObj>
          </a:graphicData>
        </a:graphic>
      </p:graphicFrame>
      <p:sp>
        <p:nvSpPr>
          <p:cNvPr id="3094" name="文字方塊 32"/>
          <p:cNvSpPr txBox="1">
            <a:spLocks noChangeArrowheads="1"/>
          </p:cNvSpPr>
          <p:nvPr/>
        </p:nvSpPr>
        <p:spPr bwMode="auto">
          <a:xfrm>
            <a:off x="6156176" y="5805264"/>
            <a:ext cx="2927350" cy="366712"/>
          </a:xfrm>
          <a:prstGeom prst="rect">
            <a:avLst/>
          </a:prstGeom>
          <a:noFill/>
          <a:ln w="9525">
            <a:noFill/>
            <a:miter lim="800000"/>
            <a:headEnd/>
            <a:tailEnd/>
          </a:ln>
        </p:spPr>
        <p:txBody>
          <a:bodyPr wrap="none">
            <a:spAutoFit/>
          </a:bodyPr>
          <a:lstStyle/>
          <a:p>
            <a:r>
              <a:rPr lang="zh-TW" altLang="en-US" dirty="0"/>
              <a:t>非線性亂流造成之位渦通量</a:t>
            </a:r>
          </a:p>
        </p:txBody>
      </p:sp>
      <p:sp>
        <p:nvSpPr>
          <p:cNvPr id="3095" name="文字方塊 34"/>
          <p:cNvSpPr txBox="1">
            <a:spLocks noChangeArrowheads="1"/>
          </p:cNvSpPr>
          <p:nvPr/>
        </p:nvSpPr>
        <p:spPr bwMode="auto">
          <a:xfrm>
            <a:off x="2124075" y="4508500"/>
            <a:ext cx="4527550" cy="366713"/>
          </a:xfrm>
          <a:prstGeom prst="rect">
            <a:avLst/>
          </a:prstGeom>
          <a:noFill/>
          <a:ln w="9525">
            <a:noFill/>
            <a:miter lim="800000"/>
            <a:headEnd/>
            <a:tailEnd/>
          </a:ln>
        </p:spPr>
        <p:txBody>
          <a:bodyPr wrap="none">
            <a:spAutoFit/>
          </a:bodyPr>
          <a:lstStyle/>
          <a:p>
            <a:r>
              <a:rPr lang="zh-TW" altLang="en-US"/>
              <a:t>氣旋運動造成、非對稱運動造成之位渦通量</a:t>
            </a:r>
          </a:p>
        </p:txBody>
      </p:sp>
      <p:sp>
        <p:nvSpPr>
          <p:cNvPr id="3099" name="Text Box 27"/>
          <p:cNvSpPr txBox="1">
            <a:spLocks noChangeArrowheads="1"/>
          </p:cNvSpPr>
          <p:nvPr/>
        </p:nvSpPr>
        <p:spPr bwMode="auto">
          <a:xfrm>
            <a:off x="2339975" y="3500438"/>
            <a:ext cx="1555750" cy="366712"/>
          </a:xfrm>
          <a:prstGeom prst="rect">
            <a:avLst/>
          </a:prstGeom>
          <a:noFill/>
          <a:ln w="9525">
            <a:noFill/>
            <a:miter lim="800000"/>
            <a:headEnd/>
            <a:tailEnd/>
          </a:ln>
          <a:effectLst/>
        </p:spPr>
        <p:txBody>
          <a:bodyPr wrap="none">
            <a:spAutoFit/>
          </a:bodyPr>
          <a:lstStyle/>
          <a:p>
            <a:r>
              <a:rPr lang="zh-TW" altLang="en-US"/>
              <a:t>、非絕熱效應</a:t>
            </a:r>
          </a:p>
        </p:txBody>
      </p:sp>
      <p:sp>
        <p:nvSpPr>
          <p:cNvPr id="3100" name="Text Box 28"/>
          <p:cNvSpPr txBox="1">
            <a:spLocks noChangeArrowheads="1"/>
          </p:cNvSpPr>
          <p:nvPr/>
        </p:nvSpPr>
        <p:spPr bwMode="auto">
          <a:xfrm>
            <a:off x="3779838" y="3500438"/>
            <a:ext cx="869950" cy="366712"/>
          </a:xfrm>
          <a:prstGeom prst="rect">
            <a:avLst/>
          </a:prstGeom>
          <a:noFill/>
          <a:ln w="9525">
            <a:noFill/>
            <a:miter lim="800000"/>
            <a:headEnd/>
            <a:tailEnd/>
          </a:ln>
          <a:effectLst/>
        </p:spPr>
        <p:txBody>
          <a:bodyPr wrap="none">
            <a:spAutoFit/>
          </a:bodyPr>
          <a:lstStyle/>
          <a:p>
            <a:r>
              <a:rPr lang="zh-TW" altLang="en-US"/>
              <a:t>、摩擦</a:t>
            </a:r>
          </a:p>
        </p:txBody>
      </p:sp>
      <p:sp>
        <p:nvSpPr>
          <p:cNvPr id="3101" name="Text Box 29"/>
          <p:cNvSpPr txBox="1">
            <a:spLocks noChangeArrowheads="1"/>
          </p:cNvSpPr>
          <p:nvPr/>
        </p:nvSpPr>
        <p:spPr bwMode="auto">
          <a:xfrm>
            <a:off x="4500563" y="3500438"/>
            <a:ext cx="3384550" cy="366712"/>
          </a:xfrm>
          <a:prstGeom prst="rect">
            <a:avLst/>
          </a:prstGeom>
          <a:noFill/>
          <a:ln w="9525">
            <a:noFill/>
            <a:miter lim="800000"/>
            <a:headEnd/>
            <a:tailEnd/>
          </a:ln>
          <a:effectLst/>
        </p:spPr>
        <p:txBody>
          <a:bodyPr wrap="none">
            <a:spAutoFit/>
          </a:bodyPr>
          <a:lstStyle/>
          <a:p>
            <a:r>
              <a:rPr lang="zh-TW" altLang="en-US"/>
              <a:t>、與非線性亂流過程相關的通量</a:t>
            </a:r>
          </a:p>
        </p:txBody>
      </p:sp>
      <p:sp>
        <p:nvSpPr>
          <p:cNvPr id="3102" name="Text Box 30"/>
          <p:cNvSpPr txBox="1">
            <a:spLocks noChangeArrowheads="1"/>
          </p:cNvSpPr>
          <p:nvPr/>
        </p:nvSpPr>
        <p:spPr bwMode="auto">
          <a:xfrm>
            <a:off x="2124075" y="4833938"/>
            <a:ext cx="4756150" cy="366712"/>
          </a:xfrm>
          <a:prstGeom prst="rect">
            <a:avLst/>
          </a:prstGeom>
          <a:noFill/>
          <a:ln w="9525">
            <a:noFill/>
            <a:miter lim="800000"/>
            <a:headEnd/>
            <a:tailEnd/>
          </a:ln>
          <a:effectLst/>
        </p:spPr>
        <p:txBody>
          <a:bodyPr wrap="none">
            <a:spAutoFit/>
          </a:bodyPr>
          <a:lstStyle/>
          <a:p>
            <a:r>
              <a:rPr lang="zh-TW" altLang="en-US"/>
              <a:t>非絕熱加熱對稱、非對稱分量造成的位渦通量</a:t>
            </a:r>
          </a:p>
        </p:txBody>
      </p:sp>
      <p:sp>
        <p:nvSpPr>
          <p:cNvPr id="3103" name="Text Box 31"/>
          <p:cNvSpPr txBox="1">
            <a:spLocks noChangeArrowheads="1"/>
          </p:cNvSpPr>
          <p:nvPr/>
        </p:nvSpPr>
        <p:spPr bwMode="auto">
          <a:xfrm>
            <a:off x="2124075" y="5157788"/>
            <a:ext cx="4819650" cy="366712"/>
          </a:xfrm>
          <a:prstGeom prst="rect">
            <a:avLst/>
          </a:prstGeom>
          <a:noFill/>
          <a:ln w="9525">
            <a:noFill/>
            <a:miter lim="800000"/>
            <a:headEnd/>
            <a:tailEnd/>
          </a:ln>
          <a:effectLst/>
        </p:spPr>
        <p:txBody>
          <a:bodyPr wrap="none">
            <a:spAutoFit/>
          </a:bodyPr>
          <a:lstStyle/>
          <a:p>
            <a:r>
              <a:rPr lang="zh-TW" altLang="en-US"/>
              <a:t>摩擦</a:t>
            </a:r>
            <a:r>
              <a:rPr lang="en-US" altLang="zh-TW"/>
              <a:t>/</a:t>
            </a:r>
            <a:r>
              <a:rPr lang="zh-TW" altLang="en-US"/>
              <a:t>擴散之對稱、非對稱分量造成的位渦通量</a:t>
            </a:r>
          </a:p>
        </p:txBody>
      </p:sp>
      <p:sp>
        <p:nvSpPr>
          <p:cNvPr id="3104" name="Line 32"/>
          <p:cNvSpPr>
            <a:spLocks noChangeShapeType="1"/>
          </p:cNvSpPr>
          <p:nvPr/>
        </p:nvSpPr>
        <p:spPr bwMode="auto">
          <a:xfrm>
            <a:off x="2483817" y="4365625"/>
            <a:ext cx="1008063" cy="0"/>
          </a:xfrm>
          <a:prstGeom prst="line">
            <a:avLst/>
          </a:prstGeom>
          <a:noFill/>
          <a:ln w="28575">
            <a:solidFill>
              <a:srgbClr val="FF3300"/>
            </a:solidFill>
            <a:round/>
            <a:headEnd/>
            <a:tailEnd/>
          </a:ln>
          <a:effectLst/>
        </p:spPr>
        <p:txBody>
          <a:bodyPr/>
          <a:lstStyle/>
          <a:p>
            <a:endParaRPr lang="zh-TW" altLang="en-US"/>
          </a:p>
        </p:txBody>
      </p:sp>
      <p:sp>
        <p:nvSpPr>
          <p:cNvPr id="3105" name="Line 33"/>
          <p:cNvSpPr>
            <a:spLocks noChangeShapeType="1"/>
          </p:cNvSpPr>
          <p:nvPr/>
        </p:nvSpPr>
        <p:spPr bwMode="auto">
          <a:xfrm>
            <a:off x="3636640" y="4365625"/>
            <a:ext cx="1295400" cy="0"/>
          </a:xfrm>
          <a:prstGeom prst="line">
            <a:avLst/>
          </a:prstGeom>
          <a:noFill/>
          <a:ln w="28575">
            <a:solidFill>
              <a:srgbClr val="FF3300"/>
            </a:solidFill>
            <a:round/>
            <a:headEnd/>
            <a:tailEnd/>
          </a:ln>
          <a:effectLst/>
        </p:spPr>
        <p:txBody>
          <a:bodyPr/>
          <a:lstStyle/>
          <a:p>
            <a:endParaRPr lang="zh-TW" altLang="en-US"/>
          </a:p>
        </p:txBody>
      </p:sp>
      <p:sp>
        <p:nvSpPr>
          <p:cNvPr id="3106" name="Line 34"/>
          <p:cNvSpPr>
            <a:spLocks noChangeShapeType="1"/>
          </p:cNvSpPr>
          <p:nvPr/>
        </p:nvSpPr>
        <p:spPr bwMode="auto">
          <a:xfrm flipV="1">
            <a:off x="5220072" y="4365104"/>
            <a:ext cx="2016224" cy="521"/>
          </a:xfrm>
          <a:prstGeom prst="line">
            <a:avLst/>
          </a:prstGeom>
          <a:noFill/>
          <a:ln w="28575">
            <a:solidFill>
              <a:srgbClr val="FF3300"/>
            </a:solidFill>
            <a:round/>
            <a:headEnd/>
            <a:tailEnd/>
          </a:ln>
          <a:effectLst/>
        </p:spPr>
        <p:txBody>
          <a:bodyPr/>
          <a:lstStyle/>
          <a:p>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8"/>
                                        </p:tgtEl>
                                        <p:attrNameLst>
                                          <p:attrName>style.visibility</p:attrName>
                                        </p:attrNameLst>
                                      </p:cBhvr>
                                      <p:to>
                                        <p:strVal val="visible"/>
                                      </p:to>
                                    </p:set>
                                    <p:animEffect transition="in" filter="fade">
                                      <p:cBhvr>
                                        <p:cTn id="7" dur="500"/>
                                        <p:tgtEl>
                                          <p:spTgt spid="3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093">
                                            <p:txEl>
                                              <p:pRg st="0" end="0"/>
                                            </p:txEl>
                                          </p:spTgt>
                                        </p:tgtEl>
                                        <p:attrNameLst>
                                          <p:attrName>style.visibility</p:attrName>
                                        </p:attrNameLst>
                                      </p:cBhvr>
                                      <p:to>
                                        <p:strVal val="visible"/>
                                      </p:to>
                                    </p:set>
                                    <p:animEffect transition="in" filter="fade">
                                      <p:cBhvr>
                                        <p:cTn id="21" dur="500"/>
                                        <p:tgtEl>
                                          <p:spTgt spid="309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099"/>
                                        </p:tgtEl>
                                        <p:attrNameLst>
                                          <p:attrName>style.visibility</p:attrName>
                                        </p:attrNameLst>
                                      </p:cBhvr>
                                      <p:to>
                                        <p:strVal val="visible"/>
                                      </p:to>
                                    </p:set>
                                    <p:animEffect transition="in" filter="fade">
                                      <p:cBhvr>
                                        <p:cTn id="30" dur="500"/>
                                        <p:tgtEl>
                                          <p:spTgt spid="309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100"/>
                                        </p:tgtEl>
                                        <p:attrNameLst>
                                          <p:attrName>style.visibility</p:attrName>
                                        </p:attrNameLst>
                                      </p:cBhvr>
                                      <p:to>
                                        <p:strVal val="visible"/>
                                      </p:to>
                                    </p:set>
                                    <p:animEffect transition="in" filter="fade">
                                      <p:cBhvr>
                                        <p:cTn id="39" dur="500"/>
                                        <p:tgtEl>
                                          <p:spTgt spid="310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097"/>
                                        </p:tgtEl>
                                        <p:attrNameLst>
                                          <p:attrName>style.visibility</p:attrName>
                                        </p:attrNameLst>
                                      </p:cBhvr>
                                      <p:to>
                                        <p:strVal val="visible"/>
                                      </p:to>
                                    </p:set>
                                    <p:animEffect transition="in" filter="fade">
                                      <p:cBhvr>
                                        <p:cTn id="44" dur="500"/>
                                        <p:tgtEl>
                                          <p:spTgt spid="3097"/>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101"/>
                                        </p:tgtEl>
                                        <p:attrNameLst>
                                          <p:attrName>style.visibility</p:attrName>
                                        </p:attrNameLst>
                                      </p:cBhvr>
                                      <p:to>
                                        <p:strVal val="visible"/>
                                      </p:to>
                                    </p:set>
                                    <p:animEffect transition="in" filter="fade">
                                      <p:cBhvr>
                                        <p:cTn id="48" dur="500"/>
                                        <p:tgtEl>
                                          <p:spTgt spid="310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079"/>
                                        </p:tgtEl>
                                        <p:attrNameLst>
                                          <p:attrName>style.visibility</p:attrName>
                                        </p:attrNameLst>
                                      </p:cBhvr>
                                      <p:to>
                                        <p:strVal val="visible"/>
                                      </p:to>
                                    </p:set>
                                    <p:animEffect transition="in" filter="fade">
                                      <p:cBhvr>
                                        <p:cTn id="53" dur="500"/>
                                        <p:tgtEl>
                                          <p:spTgt spid="307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104"/>
                                        </p:tgtEl>
                                        <p:attrNameLst>
                                          <p:attrName>style.visibility</p:attrName>
                                        </p:attrNameLst>
                                      </p:cBhvr>
                                      <p:to>
                                        <p:strVal val="visible"/>
                                      </p:to>
                                    </p:set>
                                    <p:animEffect transition="in" filter="fade">
                                      <p:cBhvr>
                                        <p:cTn id="58" dur="500"/>
                                        <p:tgtEl>
                                          <p:spTgt spid="3104"/>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095"/>
                                        </p:tgtEl>
                                        <p:attrNameLst>
                                          <p:attrName>style.visibility</p:attrName>
                                        </p:attrNameLst>
                                      </p:cBhvr>
                                      <p:to>
                                        <p:strVal val="visible"/>
                                      </p:to>
                                    </p:set>
                                    <p:animEffect transition="in" filter="fade">
                                      <p:cBhvr>
                                        <p:cTn id="62" dur="500"/>
                                        <p:tgtEl>
                                          <p:spTgt spid="309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105"/>
                                        </p:tgtEl>
                                        <p:attrNameLst>
                                          <p:attrName>style.visibility</p:attrName>
                                        </p:attrNameLst>
                                      </p:cBhvr>
                                      <p:to>
                                        <p:strVal val="visible"/>
                                      </p:to>
                                    </p:set>
                                    <p:animEffect transition="in" filter="fade">
                                      <p:cBhvr>
                                        <p:cTn id="67" dur="500"/>
                                        <p:tgtEl>
                                          <p:spTgt spid="3105"/>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102"/>
                                        </p:tgtEl>
                                        <p:attrNameLst>
                                          <p:attrName>style.visibility</p:attrName>
                                        </p:attrNameLst>
                                      </p:cBhvr>
                                      <p:to>
                                        <p:strVal val="visible"/>
                                      </p:to>
                                    </p:set>
                                    <p:animEffect transition="in" filter="fade">
                                      <p:cBhvr>
                                        <p:cTn id="71" dur="500"/>
                                        <p:tgtEl>
                                          <p:spTgt spid="310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106"/>
                                        </p:tgtEl>
                                        <p:attrNameLst>
                                          <p:attrName>style.visibility</p:attrName>
                                        </p:attrNameLst>
                                      </p:cBhvr>
                                      <p:to>
                                        <p:strVal val="visible"/>
                                      </p:to>
                                    </p:set>
                                    <p:animEffect transition="in" filter="fade">
                                      <p:cBhvr>
                                        <p:cTn id="76" dur="500"/>
                                        <p:tgtEl>
                                          <p:spTgt spid="3106"/>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3103"/>
                                        </p:tgtEl>
                                        <p:attrNameLst>
                                          <p:attrName>style.visibility</p:attrName>
                                        </p:attrNameLst>
                                      </p:cBhvr>
                                      <p:to>
                                        <p:strVal val="visible"/>
                                      </p:to>
                                    </p:set>
                                    <p:animEffect transition="in" filter="fade">
                                      <p:cBhvr>
                                        <p:cTn id="80" dur="500"/>
                                        <p:tgtEl>
                                          <p:spTgt spid="310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80"/>
                                        </p:tgtEl>
                                        <p:attrNameLst>
                                          <p:attrName>style.visibility</p:attrName>
                                        </p:attrNameLst>
                                      </p:cBhvr>
                                      <p:to>
                                        <p:strVal val="visible"/>
                                      </p:to>
                                    </p:set>
                                    <p:animEffect transition="in" filter="fade">
                                      <p:cBhvr>
                                        <p:cTn id="85" dur="500"/>
                                        <p:tgtEl>
                                          <p:spTgt spid="308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94"/>
                                        </p:tgtEl>
                                        <p:attrNameLst>
                                          <p:attrName>style.visibility</p:attrName>
                                        </p:attrNameLst>
                                      </p:cBhvr>
                                      <p:to>
                                        <p:strVal val="visible"/>
                                      </p:to>
                                    </p:set>
                                    <p:animEffect transition="in" filter="fade">
                                      <p:cBhvr>
                                        <p:cTn id="90" dur="5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p:bldP spid="3095" grpId="0"/>
      <p:bldP spid="3099" grpId="0"/>
      <p:bldP spid="3100" grpId="0"/>
      <p:bldP spid="3101" grpId="0"/>
      <p:bldP spid="3102" grpId="0"/>
      <p:bldP spid="3103" grpId="0"/>
      <p:bldP spid="3104" grpId="0" animBg="1"/>
      <p:bldP spid="3105" grpId="0" animBg="1"/>
      <p:bldP spid="31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smtClean="0"/>
              <a:t>位渦收支分析</a:t>
            </a:r>
            <a:r>
              <a:rPr lang="en-US" altLang="zh-TW" smtClean="0"/>
              <a:t>-WN1</a:t>
            </a:r>
            <a:endParaRPr lang="zh-TW" altLang="en-US"/>
          </a:p>
        </p:txBody>
      </p:sp>
      <p:pic>
        <p:nvPicPr>
          <p:cNvPr id="50178" name="Picture 2"/>
          <p:cNvPicPr>
            <a:picLocks noGrp="1" noChangeAspect="1" noChangeArrowheads="1"/>
          </p:cNvPicPr>
          <p:nvPr>
            <p:ph idx="1"/>
          </p:nvPr>
        </p:nvPicPr>
        <p:blipFill>
          <a:blip r:embed="rId3" cstate="print"/>
          <a:srcRect/>
          <a:stretch>
            <a:fillRect/>
          </a:stretch>
        </p:blipFill>
        <p:spPr>
          <a:xfrm>
            <a:off x="1763713" y="1125538"/>
            <a:ext cx="5472112" cy="5543550"/>
          </a:xfrm>
        </p:spPr>
      </p:pic>
      <p:sp>
        <p:nvSpPr>
          <p:cNvPr id="50179" name="文字方塊 4"/>
          <p:cNvSpPr txBox="1">
            <a:spLocks noChangeArrowheads="1"/>
          </p:cNvSpPr>
          <p:nvPr/>
        </p:nvSpPr>
        <p:spPr bwMode="auto">
          <a:xfrm rot="-16200000">
            <a:off x="6153944" y="2207419"/>
            <a:ext cx="2530475" cy="366713"/>
          </a:xfrm>
          <a:prstGeom prst="rect">
            <a:avLst/>
          </a:prstGeom>
          <a:noFill/>
          <a:ln w="9525">
            <a:noFill/>
            <a:miter lim="800000"/>
            <a:headEnd/>
            <a:tailEnd/>
          </a:ln>
        </p:spPr>
        <p:txBody>
          <a:bodyPr wrap="none">
            <a:spAutoFit/>
          </a:bodyPr>
          <a:lstStyle/>
          <a:p>
            <a:r>
              <a:rPr lang="en-US" altLang="zh-TW"/>
              <a:t>t=86h30min @ 850hPa</a:t>
            </a:r>
            <a:endParaRPr lang="zh-TW" altLang="en-US"/>
          </a:p>
        </p:txBody>
      </p:sp>
      <p:sp>
        <p:nvSpPr>
          <p:cNvPr id="8" name="矩形 7"/>
          <p:cNvSpPr/>
          <p:nvPr/>
        </p:nvSpPr>
        <p:spPr>
          <a:xfrm>
            <a:off x="1836738" y="2997200"/>
            <a:ext cx="1655762" cy="1871663"/>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矩形 7"/>
          <p:cNvSpPr/>
          <p:nvPr/>
        </p:nvSpPr>
        <p:spPr>
          <a:xfrm>
            <a:off x="3635375" y="2997200"/>
            <a:ext cx="1655763" cy="1871663"/>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 7"/>
          <p:cNvSpPr/>
          <p:nvPr/>
        </p:nvSpPr>
        <p:spPr>
          <a:xfrm>
            <a:off x="3636963" y="1125538"/>
            <a:ext cx="1655762" cy="187166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矩形 7"/>
          <p:cNvSpPr/>
          <p:nvPr/>
        </p:nvSpPr>
        <p:spPr>
          <a:xfrm>
            <a:off x="5508625" y="1125538"/>
            <a:ext cx="1655763" cy="187166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animBg="1"/>
      <p:bldP spid="4" grpId="0" animBg="1"/>
      <p:bldP spid="4" grpId="1"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smtClean="0"/>
              <a:t>位渦收支分析</a:t>
            </a:r>
            <a:r>
              <a:rPr lang="en-US" altLang="zh-TW" smtClean="0"/>
              <a:t>-WN2</a:t>
            </a:r>
            <a:endParaRPr lang="zh-TW" altLang="en-US"/>
          </a:p>
        </p:txBody>
      </p:sp>
      <p:pic>
        <p:nvPicPr>
          <p:cNvPr id="52226" name="Picture 2"/>
          <p:cNvPicPr>
            <a:picLocks noGrp="1" noChangeAspect="1" noChangeArrowheads="1"/>
          </p:cNvPicPr>
          <p:nvPr>
            <p:ph idx="1"/>
          </p:nvPr>
        </p:nvPicPr>
        <p:blipFill>
          <a:blip r:embed="rId3" cstate="print"/>
          <a:srcRect/>
          <a:stretch>
            <a:fillRect/>
          </a:stretch>
        </p:blipFill>
        <p:spPr>
          <a:xfrm>
            <a:off x="1714500" y="1196975"/>
            <a:ext cx="5449888" cy="5616575"/>
          </a:xfrm>
        </p:spPr>
      </p:pic>
      <p:pic>
        <p:nvPicPr>
          <p:cNvPr id="52227" name="Picture 3"/>
          <p:cNvPicPr>
            <a:picLocks noChangeAspect="1" noChangeArrowheads="1"/>
          </p:cNvPicPr>
          <p:nvPr/>
        </p:nvPicPr>
        <p:blipFill>
          <a:blip r:embed="rId4" cstate="print"/>
          <a:srcRect/>
          <a:stretch>
            <a:fillRect/>
          </a:stretch>
        </p:blipFill>
        <p:spPr bwMode="auto">
          <a:xfrm>
            <a:off x="4248150" y="0"/>
            <a:ext cx="4895850" cy="4794250"/>
          </a:xfrm>
          <a:prstGeom prst="rect">
            <a:avLst/>
          </a:prstGeom>
          <a:noFill/>
          <a:ln w="9525">
            <a:noFill/>
            <a:miter lim="800000"/>
            <a:headEnd/>
            <a:tailEnd/>
          </a:ln>
        </p:spPr>
      </p:pic>
      <p:sp>
        <p:nvSpPr>
          <p:cNvPr id="6" name="矩形 5"/>
          <p:cNvSpPr/>
          <p:nvPr/>
        </p:nvSpPr>
        <p:spPr>
          <a:xfrm>
            <a:off x="3563938" y="4941888"/>
            <a:ext cx="1728787" cy="187166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矩形 5"/>
          <p:cNvSpPr/>
          <p:nvPr/>
        </p:nvSpPr>
        <p:spPr>
          <a:xfrm>
            <a:off x="1692275" y="3068638"/>
            <a:ext cx="1728788" cy="187166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 5"/>
          <p:cNvSpPr/>
          <p:nvPr/>
        </p:nvSpPr>
        <p:spPr>
          <a:xfrm>
            <a:off x="5435600" y="3068638"/>
            <a:ext cx="1728788" cy="187166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矩形 5"/>
          <p:cNvSpPr/>
          <p:nvPr/>
        </p:nvSpPr>
        <p:spPr>
          <a:xfrm>
            <a:off x="1690688" y="4941888"/>
            <a:ext cx="1728787" cy="187166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5"/>
          <p:cNvSpPr/>
          <p:nvPr/>
        </p:nvSpPr>
        <p:spPr>
          <a:xfrm>
            <a:off x="3563938" y="4941888"/>
            <a:ext cx="1728787" cy="187166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2227"/>
                                        </p:tgtEl>
                                        <p:attrNameLst>
                                          <p:attrName>style.visibility</p:attrName>
                                        </p:attrNameLst>
                                      </p:cBhvr>
                                      <p:to>
                                        <p:strVal val="visible"/>
                                      </p:to>
                                    </p:set>
                                    <p:animEffect transition="in" filter="fade">
                                      <p:cBhvr>
                                        <p:cTn id="22" dur="500"/>
                                        <p:tgtEl>
                                          <p:spTgt spid="522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2227"/>
                                        </p:tgtEl>
                                      </p:cBhvr>
                                    </p:animEffect>
                                    <p:set>
                                      <p:cBhvr>
                                        <p:cTn id="27" dur="1" fill="hold">
                                          <p:stCondLst>
                                            <p:cond delay="499"/>
                                          </p:stCondLst>
                                        </p:cTn>
                                        <p:tgtEl>
                                          <p:spTgt spid="52227"/>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P spid="3" grpId="1" animBg="1"/>
      <p:bldP spid="4"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大綱</a:t>
            </a:r>
            <a:endParaRPr lang="zh-TW" altLang="en-US" dirty="0"/>
          </a:p>
        </p:txBody>
      </p:sp>
      <p:sp>
        <p:nvSpPr>
          <p:cNvPr id="16386" name="內容版面配置區 2"/>
          <p:cNvSpPr>
            <a:spLocks noGrp="1"/>
          </p:cNvSpPr>
          <p:nvPr>
            <p:ph idx="1"/>
          </p:nvPr>
        </p:nvSpPr>
        <p:spPr/>
        <p:txBody>
          <a:bodyPr/>
          <a:lstStyle/>
          <a:p>
            <a:pPr>
              <a:buFont typeface="Cambria" pitchFamily="18" charset="0"/>
              <a:buChar char="+"/>
            </a:pPr>
            <a:r>
              <a:rPr lang="zh-TW" altLang="en-US" sz="3200" b="1" dirty="0" smtClean="0"/>
              <a:t>關鍵字</a:t>
            </a:r>
            <a:endParaRPr lang="en-US" altLang="zh-TW" sz="3200" b="1" dirty="0" smtClean="0"/>
          </a:p>
          <a:p>
            <a:pPr>
              <a:buFont typeface="Cambria" pitchFamily="18" charset="0"/>
              <a:buChar char="+"/>
            </a:pPr>
            <a:r>
              <a:rPr lang="zh-TW" altLang="en-US" sz="3200" b="1" dirty="0" smtClean="0"/>
              <a:t>前人研究</a:t>
            </a:r>
            <a:endParaRPr lang="en-US" altLang="zh-TW" sz="3200" b="1" dirty="0" smtClean="0"/>
          </a:p>
          <a:p>
            <a:pPr>
              <a:buFont typeface="Cambria" pitchFamily="18" charset="0"/>
              <a:buChar char="+"/>
            </a:pPr>
            <a:r>
              <a:rPr lang="zh-TW" altLang="en-US" sz="3200" b="1" dirty="0" smtClean="0"/>
              <a:t>簡介</a:t>
            </a:r>
          </a:p>
          <a:p>
            <a:pPr>
              <a:buFont typeface="Cambria" pitchFamily="18" charset="0"/>
              <a:buChar char="+"/>
            </a:pPr>
            <a:r>
              <a:rPr lang="zh-TW" altLang="en-US" sz="3200" b="1" dirty="0" smtClean="0"/>
              <a:t>實驗設計</a:t>
            </a:r>
          </a:p>
          <a:p>
            <a:pPr>
              <a:buFont typeface="Cambria" pitchFamily="18" charset="0"/>
              <a:buChar char="+"/>
            </a:pPr>
            <a:r>
              <a:rPr lang="zh-TW" altLang="en-US" sz="3200" b="1" dirty="0" smtClean="0"/>
              <a:t>整體結構</a:t>
            </a:r>
          </a:p>
          <a:p>
            <a:pPr>
              <a:buFont typeface="Cambria" pitchFamily="18" charset="0"/>
              <a:buChar char="+"/>
            </a:pPr>
            <a:r>
              <a:rPr lang="en-US" altLang="zh-TW" sz="3200" b="1" dirty="0" smtClean="0"/>
              <a:t>VRWs</a:t>
            </a:r>
            <a:r>
              <a:rPr lang="zh-TW" altLang="en-US" sz="3200" b="1" dirty="0" smtClean="0"/>
              <a:t>之特徵</a:t>
            </a:r>
            <a:endParaRPr lang="en-US" altLang="zh-TW" sz="3200" b="1" dirty="0" smtClean="0"/>
          </a:p>
          <a:p>
            <a:pPr>
              <a:buFont typeface="Cambria" pitchFamily="18" charset="0"/>
              <a:buChar char="+"/>
            </a:pPr>
            <a:r>
              <a:rPr lang="zh-TW" altLang="en-US" sz="3200" b="1" dirty="0" smtClean="0"/>
              <a:t>位渦收支分析</a:t>
            </a:r>
            <a:endParaRPr lang="en-US" altLang="zh-TW" sz="3200" b="1" dirty="0" smtClean="0"/>
          </a:p>
          <a:p>
            <a:pPr>
              <a:buFont typeface="Cambria" pitchFamily="18" charset="0"/>
              <a:buChar char="+"/>
            </a:pPr>
            <a:r>
              <a:rPr lang="zh-TW" altLang="en-US" sz="3200" b="1" dirty="0" smtClean="0"/>
              <a:t>結論</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smtClean="0"/>
              <a:t>位渦收支分析</a:t>
            </a:r>
            <a:endParaRPr lang="zh-TW" altLang="en-US"/>
          </a:p>
        </p:txBody>
      </p:sp>
      <p:pic>
        <p:nvPicPr>
          <p:cNvPr id="44038" name="Picture 3"/>
          <p:cNvPicPr>
            <a:picLocks noGrp="1" noChangeAspect="1" noChangeArrowheads="1"/>
          </p:cNvPicPr>
          <p:nvPr>
            <p:ph idx="1"/>
          </p:nvPr>
        </p:nvPicPr>
        <p:blipFill>
          <a:blip r:embed="rId4" cstate="print"/>
          <a:srcRect/>
          <a:stretch>
            <a:fillRect/>
          </a:stretch>
        </p:blipFill>
        <p:spPr>
          <a:xfrm>
            <a:off x="3851275" y="1268413"/>
            <a:ext cx="4729163" cy="5500687"/>
          </a:xfrm>
        </p:spPr>
      </p:pic>
      <p:sp>
        <p:nvSpPr>
          <p:cNvPr id="44039" name="文字方塊 5"/>
          <p:cNvSpPr txBox="1">
            <a:spLocks noChangeArrowheads="1"/>
          </p:cNvSpPr>
          <p:nvPr/>
        </p:nvSpPr>
        <p:spPr bwMode="auto">
          <a:xfrm rot="5400000">
            <a:off x="7516019" y="2350294"/>
            <a:ext cx="2530475" cy="366713"/>
          </a:xfrm>
          <a:prstGeom prst="rect">
            <a:avLst/>
          </a:prstGeom>
          <a:noFill/>
          <a:ln w="9525">
            <a:noFill/>
            <a:miter lim="800000"/>
            <a:headEnd/>
            <a:tailEnd/>
          </a:ln>
        </p:spPr>
        <p:txBody>
          <a:bodyPr wrap="none">
            <a:spAutoFit/>
          </a:bodyPr>
          <a:lstStyle/>
          <a:p>
            <a:r>
              <a:rPr lang="en-US" altLang="zh-TW"/>
              <a:t>t=86h30min @ 850hPa</a:t>
            </a:r>
            <a:endParaRPr lang="zh-TW" altLang="en-US"/>
          </a:p>
        </p:txBody>
      </p:sp>
      <p:graphicFrame>
        <p:nvGraphicFramePr>
          <p:cNvPr id="44036" name="Object 4"/>
          <p:cNvGraphicFramePr>
            <a:graphicFrameLocks noChangeAspect="1"/>
          </p:cNvGraphicFramePr>
          <p:nvPr/>
        </p:nvGraphicFramePr>
        <p:xfrm>
          <a:off x="250825" y="1196975"/>
          <a:ext cx="5613400" cy="568325"/>
        </p:xfrm>
        <a:graphic>
          <a:graphicData uri="http://schemas.openxmlformats.org/presentationml/2006/ole">
            <p:oleObj spid="_x0000_s44036" name="方程式" r:id="rId5" imgW="4012920" imgH="406080" progId="Equation.3">
              <p:embed/>
            </p:oleObj>
          </a:graphicData>
        </a:graphic>
      </p:graphicFrame>
      <p:sp>
        <p:nvSpPr>
          <p:cNvPr id="9" name="矩形 8"/>
          <p:cNvSpPr/>
          <p:nvPr/>
        </p:nvSpPr>
        <p:spPr>
          <a:xfrm>
            <a:off x="4211638" y="2060575"/>
            <a:ext cx="215900" cy="431800"/>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4470400" y="1700213"/>
            <a:ext cx="360363" cy="503237"/>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4042" name="文字方塊 10"/>
          <p:cNvSpPr txBox="1">
            <a:spLocks noChangeArrowheads="1"/>
          </p:cNvSpPr>
          <p:nvPr/>
        </p:nvSpPr>
        <p:spPr bwMode="auto">
          <a:xfrm>
            <a:off x="0" y="2349500"/>
            <a:ext cx="3803650" cy="915988"/>
          </a:xfrm>
          <a:prstGeom prst="rect">
            <a:avLst/>
          </a:prstGeom>
          <a:noFill/>
          <a:ln w="9525">
            <a:noFill/>
            <a:miter lim="800000"/>
            <a:headEnd/>
            <a:tailEnd/>
          </a:ln>
        </p:spPr>
        <p:txBody>
          <a:bodyPr wrap="none">
            <a:spAutoFit/>
          </a:bodyPr>
          <a:lstStyle/>
          <a:p>
            <a:r>
              <a:rPr lang="en-US" altLang="zh-TW"/>
              <a:t>FLUX:</a:t>
            </a:r>
            <a:r>
              <a:rPr lang="zh-TW" altLang="en-US"/>
              <a:t>向上傳送氣旋式</a:t>
            </a:r>
            <a:r>
              <a:rPr lang="en-US" altLang="zh-TW"/>
              <a:t>PV(</a:t>
            </a:r>
            <a:r>
              <a:rPr lang="zh-TW" altLang="en-US"/>
              <a:t>越高越負</a:t>
            </a:r>
            <a:r>
              <a:rPr lang="en-US" altLang="zh-TW"/>
              <a:t>)</a:t>
            </a:r>
          </a:p>
          <a:p>
            <a:r>
              <a:rPr lang="zh-TW" altLang="en-US"/>
              <a:t>故會減小中低對流層的氣旋式</a:t>
            </a:r>
            <a:r>
              <a:rPr lang="en-US" altLang="zh-TW"/>
              <a:t>PV</a:t>
            </a:r>
          </a:p>
          <a:p>
            <a:r>
              <a:rPr lang="zh-TW" altLang="en-US"/>
              <a:t>以及高層的反氣旋式</a:t>
            </a:r>
            <a:r>
              <a:rPr lang="en-US" altLang="zh-TW"/>
              <a:t>PV</a:t>
            </a:r>
            <a:endParaRPr lang="zh-TW" altLang="en-US"/>
          </a:p>
        </p:txBody>
      </p:sp>
      <p:sp>
        <p:nvSpPr>
          <p:cNvPr id="44043" name="文字方塊 11"/>
          <p:cNvSpPr txBox="1">
            <a:spLocks noChangeArrowheads="1"/>
          </p:cNvSpPr>
          <p:nvPr/>
        </p:nvSpPr>
        <p:spPr bwMode="auto">
          <a:xfrm>
            <a:off x="0" y="3573463"/>
            <a:ext cx="3460750" cy="641350"/>
          </a:xfrm>
          <a:prstGeom prst="rect">
            <a:avLst/>
          </a:prstGeom>
          <a:noFill/>
          <a:ln w="9525">
            <a:noFill/>
            <a:miter lim="800000"/>
            <a:headEnd/>
            <a:tailEnd/>
          </a:ln>
        </p:spPr>
        <p:txBody>
          <a:bodyPr wrap="none">
            <a:spAutoFit/>
          </a:bodyPr>
          <a:lstStyle/>
          <a:p>
            <a:r>
              <a:rPr lang="en-US" altLang="zh-TW"/>
              <a:t>FRIC:</a:t>
            </a:r>
            <a:r>
              <a:rPr lang="zh-TW" altLang="en-US"/>
              <a:t>高層可忽略</a:t>
            </a:r>
          </a:p>
          <a:p>
            <a:r>
              <a:rPr lang="zh-TW" altLang="en-US"/>
              <a:t>低層有向外傳送氣旋式</a:t>
            </a:r>
            <a:r>
              <a:rPr lang="en-US" altLang="zh-TW"/>
              <a:t>PV</a:t>
            </a:r>
            <a:r>
              <a:rPr lang="zh-TW" altLang="en-US"/>
              <a:t>的功用</a:t>
            </a:r>
          </a:p>
        </p:txBody>
      </p:sp>
      <p:sp>
        <p:nvSpPr>
          <p:cNvPr id="44044" name="文字方塊 12"/>
          <p:cNvSpPr txBox="1">
            <a:spLocks noChangeArrowheads="1"/>
          </p:cNvSpPr>
          <p:nvPr/>
        </p:nvSpPr>
        <p:spPr bwMode="auto">
          <a:xfrm>
            <a:off x="0" y="4437063"/>
            <a:ext cx="3702050" cy="641350"/>
          </a:xfrm>
          <a:prstGeom prst="rect">
            <a:avLst/>
          </a:prstGeom>
          <a:noFill/>
          <a:ln w="9525">
            <a:noFill/>
            <a:miter lim="800000"/>
            <a:headEnd/>
            <a:tailEnd/>
          </a:ln>
        </p:spPr>
        <p:txBody>
          <a:bodyPr wrap="none">
            <a:spAutoFit/>
          </a:bodyPr>
          <a:lstStyle/>
          <a:p>
            <a:r>
              <a:rPr lang="en-US" altLang="zh-TW"/>
              <a:t>EDDY:</a:t>
            </a:r>
            <a:r>
              <a:rPr lang="zh-TW" altLang="en-US"/>
              <a:t>在眼、眼牆間混合</a:t>
            </a:r>
            <a:r>
              <a:rPr lang="en-US" altLang="zh-TW"/>
              <a:t>PV</a:t>
            </a:r>
            <a:r>
              <a:rPr lang="zh-TW" altLang="en-US"/>
              <a:t>的過程</a:t>
            </a:r>
          </a:p>
          <a:p>
            <a:r>
              <a:rPr lang="zh-TW" altLang="en-US"/>
              <a:t>上很重要</a:t>
            </a:r>
          </a:p>
        </p:txBody>
      </p:sp>
      <p:sp>
        <p:nvSpPr>
          <p:cNvPr id="44046" name="Rectangle 14"/>
          <p:cNvSpPr>
            <a:spLocks noChangeArrowheads="1"/>
          </p:cNvSpPr>
          <p:nvPr/>
        </p:nvSpPr>
        <p:spPr bwMode="auto">
          <a:xfrm>
            <a:off x="7092950" y="1484313"/>
            <a:ext cx="1223963" cy="144462"/>
          </a:xfrm>
          <a:prstGeom prst="rect">
            <a:avLst/>
          </a:prstGeom>
          <a:noFill/>
          <a:ln w="9525">
            <a:solidFill>
              <a:srgbClr val="FF3300"/>
            </a:solidFill>
            <a:miter lim="800000"/>
            <a:headEnd/>
            <a:tailEnd/>
          </a:ln>
          <a:effectLst/>
        </p:spPr>
        <p:txBody>
          <a:bodyPr wrap="none" anchor="ctr"/>
          <a:lstStyle/>
          <a:p>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4036"/>
                                        </p:tgtEl>
                                      </p:cBhvr>
                                    </p:animEffect>
                                    <p:set>
                                      <p:cBhvr>
                                        <p:cTn id="12" dur="1" fill="hold">
                                          <p:stCondLst>
                                            <p:cond delay="499"/>
                                          </p:stCondLst>
                                        </p:cTn>
                                        <p:tgtEl>
                                          <p:spTgt spid="440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p:txBody>
          <a:bodyPr wrap="square" lIns="91440" tIns="45720" rIns="91440" bIns="45720" numCol="1" anchorCtr="0" compatLnSpc="1">
            <a:prstTxWarp prst="textNoShape">
              <a:avLst/>
            </a:prstTxWarp>
          </a:bodyPr>
          <a:lstStyle/>
          <a:p>
            <a:pPr fontAlgn="auto">
              <a:spcAft>
                <a:spcPts val="0"/>
              </a:spcAft>
              <a:defRPr/>
            </a:pPr>
            <a:r>
              <a:rPr lang="zh-TW" altLang="en-US" dirty="0" smtClean="0"/>
              <a:t>結論</a:t>
            </a:r>
            <a:endParaRPr lang="zh-TW" altLang="en-US" dirty="0" smtClean="0">
              <a:ln>
                <a:noFill/>
              </a:ln>
              <a:effectLst/>
            </a:endParaRPr>
          </a:p>
        </p:txBody>
      </p:sp>
      <p:sp>
        <p:nvSpPr>
          <p:cNvPr id="63490" name="Rectangle 3"/>
          <p:cNvSpPr>
            <a:spLocks noGrp="1"/>
          </p:cNvSpPr>
          <p:nvPr>
            <p:ph idx="1"/>
          </p:nvPr>
        </p:nvSpPr>
        <p:spPr/>
        <p:txBody>
          <a:bodyPr/>
          <a:lstStyle/>
          <a:p>
            <a:pPr>
              <a:lnSpc>
                <a:spcPct val="90000"/>
              </a:lnSpc>
            </a:pPr>
            <a:r>
              <a:rPr lang="zh-TW" altLang="en-US" b="1" smtClean="0"/>
              <a:t>不對稱性由被困在中低對流層中，半徑</a:t>
            </a:r>
            <a:r>
              <a:rPr lang="en-US" altLang="zh-TW" b="1" smtClean="0"/>
              <a:t>60km</a:t>
            </a:r>
            <a:r>
              <a:rPr lang="zh-TW" altLang="en-US" b="1" smtClean="0"/>
              <a:t>內的低波數</a:t>
            </a:r>
            <a:r>
              <a:rPr lang="en-US" altLang="zh-TW" b="1" smtClean="0"/>
              <a:t>VRWs</a:t>
            </a:r>
            <a:r>
              <a:rPr lang="zh-TW" altLang="en-US" b="1" smtClean="0"/>
              <a:t>所主導</a:t>
            </a:r>
          </a:p>
          <a:p>
            <a:pPr>
              <a:lnSpc>
                <a:spcPct val="90000"/>
              </a:lnSpc>
            </a:pPr>
            <a:endParaRPr lang="zh-TW" altLang="en-US" b="1" smtClean="0"/>
          </a:p>
          <a:p>
            <a:r>
              <a:rPr lang="zh-TW" altLang="en-US" b="1" smtClean="0"/>
              <a:t>位渦收支分析</a:t>
            </a:r>
            <a:endParaRPr lang="en-US" altLang="zh-TW" b="1" smtClean="0"/>
          </a:p>
          <a:p>
            <a:pPr lvl="1"/>
            <a:r>
              <a:rPr lang="zh-TW" altLang="en-US" b="1" smtClean="0"/>
              <a:t>非絕熱作用大部分被平均位渦的非對稱運動造成之平流通量輻散量所平衡（後者會造成</a:t>
            </a:r>
            <a:r>
              <a:rPr lang="en-US" altLang="zh-TW" b="1" smtClean="0"/>
              <a:t>VRWs</a:t>
            </a:r>
            <a:r>
              <a:rPr lang="zh-TW" altLang="en-US" b="1" smtClean="0"/>
              <a:t>往上風處傳遞，而非絕熱加熱會減少此效應）</a:t>
            </a:r>
          </a:p>
          <a:p>
            <a:pPr lvl="1"/>
            <a:r>
              <a:rPr lang="en-US" altLang="zh-TW" b="1" smtClean="0"/>
              <a:t>WN2</a:t>
            </a:r>
            <a:r>
              <a:rPr lang="zh-TW" altLang="en-US" b="1" smtClean="0"/>
              <a:t>之非線性過程很顯著，其主要</a:t>
            </a:r>
            <a:r>
              <a:rPr lang="en-US" altLang="zh-TW" b="1" smtClean="0"/>
              <a:t>PV</a:t>
            </a:r>
            <a:r>
              <a:rPr lang="zh-TW" altLang="en-US" b="1" smtClean="0"/>
              <a:t>來源來自與</a:t>
            </a:r>
            <a:r>
              <a:rPr lang="en-US" altLang="zh-TW" b="1" smtClean="0"/>
              <a:t>WN1</a:t>
            </a:r>
            <a:r>
              <a:rPr lang="zh-TW" altLang="en-US" b="1" smtClean="0"/>
              <a:t>間的非線性交互作用</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p:txBody>
          <a:bodyPr wrap="square" lIns="91440" tIns="45720" rIns="91440" bIns="45720" numCol="1" anchorCtr="0" compatLnSpc="1">
            <a:prstTxWarp prst="textNoShape">
              <a:avLst/>
            </a:prstTxWarp>
          </a:bodyPr>
          <a:lstStyle/>
          <a:p>
            <a:pPr fontAlgn="auto">
              <a:spcAft>
                <a:spcPts val="0"/>
              </a:spcAft>
              <a:defRPr/>
            </a:pPr>
            <a:r>
              <a:rPr lang="zh-TW" altLang="en-US" dirty="0" smtClean="0"/>
              <a:t>結論</a:t>
            </a:r>
            <a:endParaRPr lang="zh-TW" altLang="en-US" dirty="0" smtClean="0">
              <a:ln>
                <a:noFill/>
              </a:ln>
              <a:effectLst/>
            </a:endParaRPr>
          </a:p>
        </p:txBody>
      </p:sp>
      <p:sp>
        <p:nvSpPr>
          <p:cNvPr id="65538" name="Rectangle 3"/>
          <p:cNvSpPr>
            <a:spLocks noGrp="1"/>
          </p:cNvSpPr>
          <p:nvPr>
            <p:ph idx="1"/>
          </p:nvPr>
        </p:nvSpPr>
        <p:spPr/>
        <p:txBody>
          <a:bodyPr/>
          <a:lstStyle/>
          <a:p>
            <a:pPr>
              <a:lnSpc>
                <a:spcPct val="90000"/>
              </a:lnSpc>
            </a:pPr>
            <a:r>
              <a:rPr lang="en-US" altLang="zh-TW" b="1" dirty="0" smtClean="0"/>
              <a:t>VRWs</a:t>
            </a:r>
            <a:r>
              <a:rPr lang="zh-TW" altLang="en-US" b="1" dirty="0" smtClean="0"/>
              <a:t>之特性</a:t>
            </a:r>
          </a:p>
          <a:p>
            <a:pPr lvl="1">
              <a:lnSpc>
                <a:spcPct val="90000"/>
              </a:lnSpc>
            </a:pPr>
            <a:r>
              <a:rPr lang="zh-TW" altLang="en-US" b="1" dirty="0" smtClean="0"/>
              <a:t>有螺旋旋入之現象，最大振幅出現於</a:t>
            </a:r>
            <a:r>
              <a:rPr lang="en-US" altLang="zh-TW" b="1" dirty="0" smtClean="0"/>
              <a:t>RMW</a:t>
            </a:r>
            <a:r>
              <a:rPr lang="zh-TW" altLang="en-US" b="1" dirty="0" smtClean="0"/>
              <a:t>處，並隨高度外傾</a:t>
            </a:r>
          </a:p>
          <a:p>
            <a:pPr lvl="1">
              <a:lnSpc>
                <a:spcPct val="90000"/>
              </a:lnSpc>
            </a:pPr>
            <a:r>
              <a:rPr lang="zh-TW" altLang="en-US" b="1" dirty="0" smtClean="0"/>
              <a:t>非絕熱加熱為其主要驅動力</a:t>
            </a:r>
          </a:p>
          <a:p>
            <a:pPr lvl="1">
              <a:lnSpc>
                <a:spcPct val="90000"/>
              </a:lnSpc>
            </a:pPr>
            <a:r>
              <a:rPr lang="zh-TW" altLang="en-US" b="1" dirty="0" smtClean="0"/>
              <a:t>繞著眼牆朝切線風上游傳遞（週期為氣塊繞行之兩倍）</a:t>
            </a:r>
          </a:p>
          <a:p>
            <a:pPr lvl="1">
              <a:lnSpc>
                <a:spcPct val="90000"/>
              </a:lnSpc>
            </a:pPr>
            <a:r>
              <a:rPr lang="zh-TW" altLang="en-US" b="1" dirty="0" smtClean="0"/>
              <a:t>向邊界層徑向入流上游傳遞</a:t>
            </a:r>
          </a:p>
          <a:p>
            <a:pPr lvl="1">
              <a:lnSpc>
                <a:spcPct val="90000"/>
              </a:lnSpc>
            </a:pPr>
            <a:r>
              <a:rPr lang="zh-TW" altLang="en-US" b="1" dirty="0" smtClean="0"/>
              <a:t>透過波動與平均流場之交互作用，會將氣旋性位渦由眼牆帶往風眼中，導致位渦的混合以及</a:t>
            </a:r>
            <a:r>
              <a:rPr lang="en-US" altLang="zh-TW" b="1" dirty="0" smtClean="0"/>
              <a:t>RMW</a:t>
            </a:r>
            <a:r>
              <a:rPr lang="zh-TW" altLang="en-US" b="1" dirty="0" smtClean="0"/>
              <a:t>處切線風的減弱</a:t>
            </a:r>
            <a:endParaRPr lang="en-US" altLang="zh-TW" b="1" dirty="0" smtClean="0"/>
          </a:p>
          <a:p>
            <a:pPr lvl="1">
              <a:lnSpc>
                <a:spcPct val="90000"/>
              </a:lnSpc>
            </a:pPr>
            <a:r>
              <a:rPr lang="zh-TW" altLang="en-US" b="1" dirty="0" smtClean="0"/>
              <a:t>由於其繞著眼牆傳遞，故會使眼牆形狀改變（造成多邊形眼牆）</a:t>
            </a:r>
            <a:endParaRPr lang="en-US" altLang="zh-TW" b="1" dirty="0" smtClean="0"/>
          </a:p>
          <a:p>
            <a:pPr lvl="1">
              <a:lnSpc>
                <a:spcPct val="90000"/>
              </a:lnSpc>
            </a:pPr>
            <a:r>
              <a:rPr lang="zh-TW" altLang="en-US" b="1" dirty="0" smtClean="0"/>
              <a:t>當此波動夠強，且與外側雨帶相連接時，波動的外流會使眼牆外移、崩解，使氣旋強度減弱</a:t>
            </a:r>
          </a:p>
          <a:p>
            <a:endParaRPr lang="zh-TW" altLang="en-US" sz="2400" b="1" dirty="0" smtClean="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標題 3"/>
          <p:cNvSpPr>
            <a:spLocks noGrp="1"/>
          </p:cNvSpPr>
          <p:nvPr>
            <p:ph type="ctrTitle"/>
          </p:nvPr>
        </p:nvSpPr>
        <p:spPr>
          <a:xfrm>
            <a:off x="441080" y="1597025"/>
            <a:ext cx="8229600" cy="1828800"/>
          </a:xfrm>
        </p:spPr>
        <p:txBody>
          <a:bodyPr/>
          <a:lstStyle/>
          <a:p>
            <a:pPr fontAlgn="auto">
              <a:spcAft>
                <a:spcPts val="0"/>
              </a:spcAft>
              <a:defRPr/>
            </a:pPr>
            <a:r>
              <a:rPr lang="en-US" altLang="zh-TW" smtClean="0"/>
              <a:t>The End</a:t>
            </a:r>
            <a:endParaRPr lang="zh-TW" altLang="en-US"/>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en-US" altLang="zh-TW" dirty="0" smtClean="0"/>
              <a:t>Willis Island</a:t>
            </a:r>
            <a:endParaRPr lang="zh-TW" altLang="en-US" dirty="0"/>
          </a:p>
        </p:txBody>
      </p:sp>
      <p:pic>
        <p:nvPicPr>
          <p:cNvPr id="67586" name="內容版面配置區 6" descr="Willis.jpg"/>
          <p:cNvPicPr>
            <a:picLocks noGrp="1" noChangeAspect="1"/>
          </p:cNvPicPr>
          <p:nvPr>
            <p:ph sz="half" idx="1"/>
          </p:nvPr>
        </p:nvPicPr>
        <p:blipFill>
          <a:blip r:embed="rId2" cstate="print"/>
          <a:srcRect/>
          <a:stretch>
            <a:fillRect/>
          </a:stretch>
        </p:blipFill>
        <p:spPr>
          <a:xfrm>
            <a:off x="457200" y="2535238"/>
            <a:ext cx="4038600" cy="2655887"/>
          </a:xfrm>
        </p:spPr>
      </p:pic>
      <p:sp>
        <p:nvSpPr>
          <p:cNvPr id="67587" name="文字版面配置區 5"/>
          <p:cNvSpPr>
            <a:spLocks noGrp="1"/>
          </p:cNvSpPr>
          <p:nvPr>
            <p:ph sz="half" idx="2"/>
          </p:nvPr>
        </p:nvSpPr>
        <p:spPr/>
        <p:txBody>
          <a:bodyPr/>
          <a:lstStyle/>
          <a:p>
            <a:r>
              <a:rPr lang="zh-TW" altLang="en-US" smtClean="0"/>
              <a:t>澳洲氣象局有個氣象觀測站在島上，設立於</a:t>
            </a:r>
            <a:r>
              <a:rPr lang="en-US" altLang="zh-TW" smtClean="0"/>
              <a:t>1921</a:t>
            </a:r>
          </a:p>
          <a:p>
            <a:r>
              <a:rPr lang="zh-TW" altLang="en-US" smtClean="0"/>
              <a:t>主要用途是熱帶氣旋的早期預警站</a:t>
            </a:r>
            <a:endParaRPr lang="en-US" altLang="zh-TW" smtClean="0"/>
          </a:p>
          <a:p>
            <a:endParaRPr lang="en-US" altLang="zh-TW" smtClean="0"/>
          </a:p>
          <a:p>
            <a:endParaRPr lang="zh-TW" altLang="en-US" smtClean="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fontAlgn="auto">
              <a:spcAft>
                <a:spcPts val="0"/>
              </a:spcAft>
              <a:defRPr/>
            </a:pPr>
            <a:r>
              <a:rPr lang="en-US" altLang="zh-TW" smtClean="0"/>
              <a:t>Tropical Cyclone Model-TCM3</a:t>
            </a:r>
            <a:r>
              <a:rPr lang="zh-TW" altLang="en-US" smtClean="0"/>
              <a:t>數值設定</a:t>
            </a:r>
            <a:endParaRPr lang="zh-TW" altLang="en-US"/>
          </a:p>
        </p:txBody>
      </p:sp>
      <p:sp>
        <p:nvSpPr>
          <p:cNvPr id="62469" name="內容版面配置區 2"/>
          <p:cNvSpPr>
            <a:spLocks noGrp="1"/>
          </p:cNvSpPr>
          <p:nvPr>
            <p:ph idx="1"/>
          </p:nvPr>
        </p:nvSpPr>
        <p:spPr/>
        <p:txBody>
          <a:bodyPr rtlCol="0">
            <a:normAutofit fontScale="92500" lnSpcReduction="10000"/>
          </a:bodyPr>
          <a:lstStyle/>
          <a:p>
            <a:pPr marL="548640" indent="-411480" fontAlgn="auto">
              <a:spcAft>
                <a:spcPts val="0"/>
              </a:spcAft>
              <a:buClr>
                <a:schemeClr val="tx1">
                  <a:shade val="95000"/>
                </a:schemeClr>
              </a:buClr>
              <a:buFont typeface="Cambria"/>
              <a:buChar char="+"/>
              <a:defRPr/>
            </a:pPr>
            <a:r>
              <a:rPr lang="zh-TW" altLang="en-US" dirty="0" smtClean="0"/>
              <a:t>此模式為在</a:t>
            </a:r>
            <a:r>
              <a:rPr lang="en-US" altLang="zh-TW" dirty="0" smtClean="0">
                <a:latin typeface="Monotype Corsiva" pitchFamily="66" charset="0"/>
                <a:ea typeface="MS PMincho" pitchFamily="18" charset="-128"/>
              </a:rPr>
              <a:t>f </a:t>
            </a:r>
            <a:r>
              <a:rPr lang="en-US" altLang="zh-TW" dirty="0" smtClean="0">
                <a:latin typeface="MS PMincho" pitchFamily="18" charset="-128"/>
                <a:ea typeface="MS PMincho" pitchFamily="18" charset="-128"/>
              </a:rPr>
              <a:t>-plane</a:t>
            </a:r>
            <a:r>
              <a:rPr lang="zh-TW" altLang="en-US" dirty="0" smtClean="0"/>
              <a:t>或</a:t>
            </a:r>
            <a:r>
              <a:rPr lang="en-US" altLang="zh-TW" dirty="0" smtClean="0">
                <a:latin typeface="MS PMincho" pitchFamily="18" charset="-128"/>
                <a:ea typeface="MS PMincho" pitchFamily="18" charset="-128"/>
              </a:rPr>
              <a:t>β-plane</a:t>
            </a:r>
            <a:r>
              <a:rPr lang="zh-TW" altLang="en-US" dirty="0" smtClean="0"/>
              <a:t>上，卡氏座標下的靜力原始方程模式</a:t>
            </a:r>
            <a:endParaRPr lang="en-US" altLang="zh-TW" dirty="0" smtClean="0"/>
          </a:p>
          <a:p>
            <a:pPr marL="548640" indent="-411480" fontAlgn="auto">
              <a:spcAft>
                <a:spcPts val="0"/>
              </a:spcAft>
              <a:buClr>
                <a:schemeClr val="tx1">
                  <a:shade val="95000"/>
                </a:schemeClr>
              </a:buClr>
              <a:buFont typeface="Cambria"/>
              <a:buChar char="+"/>
              <a:defRPr/>
            </a:pPr>
            <a:r>
              <a:rPr lang="zh-TW" altLang="en-US" dirty="0" smtClean="0"/>
              <a:t>垂直為</a:t>
            </a:r>
            <a:r>
              <a:rPr lang="en-US" altLang="zh-TW" dirty="0" smtClean="0">
                <a:latin typeface="MS PMincho" pitchFamily="18" charset="-128"/>
                <a:ea typeface="MS PMincho" pitchFamily="18" charset="-128"/>
              </a:rPr>
              <a:t>σ</a:t>
            </a:r>
            <a:r>
              <a:rPr lang="zh-TW" altLang="en-US" dirty="0" smtClean="0"/>
              <a:t>座標，分為</a:t>
            </a:r>
            <a:r>
              <a:rPr lang="en-US" altLang="zh-TW" dirty="0" smtClean="0"/>
              <a:t>20</a:t>
            </a:r>
            <a:r>
              <a:rPr lang="zh-TW" altLang="en-US" dirty="0" smtClean="0"/>
              <a:t>層</a:t>
            </a:r>
            <a:endParaRPr lang="en-US" altLang="zh-TW" dirty="0" smtClean="0"/>
          </a:p>
          <a:p>
            <a:pPr marL="548640" indent="-411480" fontAlgn="auto">
              <a:spcAft>
                <a:spcPts val="0"/>
              </a:spcAft>
              <a:buClr>
                <a:schemeClr val="tx1">
                  <a:shade val="95000"/>
                </a:schemeClr>
              </a:buClr>
              <a:buFont typeface="Cambria"/>
              <a:buChar char="+"/>
              <a:defRPr/>
            </a:pPr>
            <a:r>
              <a:rPr lang="zh-TW" altLang="en-US" dirty="0" smtClean="0"/>
              <a:t>兩個內網格可隨著氣旋中心移動</a:t>
            </a:r>
            <a:endParaRPr lang="en-US" altLang="zh-TW" dirty="0" smtClean="0"/>
          </a:p>
          <a:p>
            <a:pPr marL="548640" indent="-411480" fontAlgn="auto">
              <a:spcAft>
                <a:spcPts val="0"/>
              </a:spcAft>
              <a:buClr>
                <a:schemeClr val="tx1">
                  <a:shade val="95000"/>
                </a:schemeClr>
              </a:buClr>
              <a:buFont typeface="Cambria"/>
              <a:buChar char="+"/>
              <a:defRPr/>
            </a:pPr>
            <a:r>
              <a:rPr lang="zh-TW" altLang="en-US" dirty="0" smtClean="0"/>
              <a:t>外網格南北側採開放式邊界條件，東西向採週期性邊界條件，此外，此網格大到能夠讓側邊界對</a:t>
            </a:r>
            <a:r>
              <a:rPr lang="en-US" altLang="zh-TW" dirty="0" smtClean="0"/>
              <a:t>TC</a:t>
            </a:r>
            <a:r>
              <a:rPr lang="zh-TW" altLang="en-US" dirty="0" smtClean="0"/>
              <a:t>發展的影響降至最小</a:t>
            </a:r>
            <a:endParaRPr lang="en-US" altLang="zh-TW" dirty="0" smtClean="0"/>
          </a:p>
          <a:p>
            <a:pPr marL="548640" indent="-411480" fontAlgn="auto">
              <a:spcAft>
                <a:spcPts val="0"/>
              </a:spcAft>
              <a:buClr>
                <a:schemeClr val="tx1">
                  <a:shade val="95000"/>
                </a:schemeClr>
              </a:buClr>
              <a:buFont typeface="Cambria"/>
              <a:buChar char="+"/>
              <a:defRPr/>
            </a:pPr>
            <a:r>
              <a:rPr lang="zh-TW" altLang="en-US" dirty="0" smtClean="0"/>
              <a:t>時間積分利用跳蛙法來達成</a:t>
            </a:r>
            <a:r>
              <a:rPr lang="en-US" altLang="zh-TW" dirty="0" smtClean="0"/>
              <a:t>Two-way Nesting</a:t>
            </a:r>
            <a:r>
              <a:rPr lang="zh-TW" altLang="en-US" dirty="0" smtClean="0"/>
              <a:t>，並偶爾利用</a:t>
            </a:r>
            <a:r>
              <a:rPr lang="en-US" altLang="zh-TW" dirty="0" smtClean="0"/>
              <a:t>Euler-Backward scheme</a:t>
            </a:r>
            <a:r>
              <a:rPr lang="zh-TW" altLang="en-US" dirty="0" smtClean="0"/>
              <a:t>抑制高頻雜訊及</a:t>
            </a:r>
            <a:r>
              <a:rPr lang="en-US" altLang="zh-TW" dirty="0" smtClean="0"/>
              <a:t>Computational mode</a:t>
            </a:r>
          </a:p>
          <a:p>
            <a:pPr marL="548640" indent="-411480" fontAlgn="auto">
              <a:spcAft>
                <a:spcPts val="0"/>
              </a:spcAft>
              <a:buClr>
                <a:schemeClr val="tx1">
                  <a:shade val="95000"/>
                </a:schemeClr>
              </a:buClr>
              <a:buFont typeface="Cambria"/>
              <a:buChar char="+"/>
              <a:defRPr/>
            </a:pPr>
            <a:r>
              <a:rPr lang="zh-TW" altLang="en-US" dirty="0" smtClean="0"/>
              <a:t>定差法採用讓質量、能量保守的</a:t>
            </a:r>
            <a:r>
              <a:rPr lang="en-US" altLang="zh-TW" dirty="0" smtClean="0"/>
              <a:t>2</a:t>
            </a:r>
            <a:r>
              <a:rPr lang="zh-TW" altLang="en-US" dirty="0" smtClean="0"/>
              <a:t>階差分</a:t>
            </a:r>
            <a:endParaRPr lang="en-US" altLang="zh-TW" dirty="0" smtClean="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fontAlgn="auto">
              <a:spcAft>
                <a:spcPts val="0"/>
              </a:spcAft>
              <a:defRPr/>
            </a:pPr>
            <a:r>
              <a:rPr lang="en-US" altLang="zh-TW" smtClean="0"/>
              <a:t>Tropical Cyclone Model-TCM3</a:t>
            </a:r>
            <a:r>
              <a:rPr lang="zh-TW" altLang="en-US" smtClean="0"/>
              <a:t>物理設定</a:t>
            </a:r>
            <a:endParaRPr lang="zh-TW" altLang="en-US"/>
          </a:p>
        </p:txBody>
      </p:sp>
      <p:sp>
        <p:nvSpPr>
          <p:cNvPr id="69634" name="內容版面配置區 2"/>
          <p:cNvSpPr>
            <a:spLocks noGrp="1"/>
          </p:cNvSpPr>
          <p:nvPr>
            <p:ph idx="1"/>
          </p:nvPr>
        </p:nvSpPr>
        <p:spPr/>
        <p:txBody>
          <a:bodyPr/>
          <a:lstStyle/>
          <a:p>
            <a:r>
              <a:rPr lang="zh-TW" altLang="en-US" smtClean="0"/>
              <a:t>地面層以上次網格的垂直混合採用</a:t>
            </a:r>
            <a:r>
              <a:rPr lang="en-US" altLang="zh-TW" smtClean="0"/>
              <a:t>E-ε Turbulence closure scheme</a:t>
            </a:r>
          </a:p>
          <a:p>
            <a:r>
              <a:rPr lang="zh-TW" altLang="en-US" smtClean="0"/>
              <a:t>地表通量計算採用修改過的</a:t>
            </a:r>
            <a:r>
              <a:rPr lang="en-US" altLang="zh-TW" smtClean="0"/>
              <a:t>Monin-Obukhov scheme</a:t>
            </a:r>
          </a:p>
          <a:p>
            <a:r>
              <a:rPr lang="en-US" altLang="zh-TW" smtClean="0"/>
              <a:t>Explicit treatment of mixed ice-phase cloud microphysics</a:t>
            </a:r>
          </a:p>
          <a:p>
            <a:r>
              <a:rPr lang="zh-TW" altLang="en-US" smtClean="0"/>
              <a:t>二階水平擴散</a:t>
            </a:r>
            <a:r>
              <a:rPr lang="en-US" altLang="zh-TW" smtClean="0"/>
              <a:t>(</a:t>
            </a:r>
            <a:r>
              <a:rPr lang="zh-TW" altLang="en-US" smtClean="0"/>
              <a:t>採用</a:t>
            </a:r>
            <a:r>
              <a:rPr lang="en-US" altLang="zh-TW" smtClean="0"/>
              <a:t>deformation-dependent </a:t>
            </a:r>
            <a:r>
              <a:rPr lang="zh-TW" altLang="en-US" smtClean="0"/>
              <a:t>的擴散係數</a:t>
            </a:r>
            <a:r>
              <a:rPr lang="en-US" altLang="zh-TW" smtClean="0"/>
              <a:t>)</a:t>
            </a:r>
            <a:endParaRPr lang="zh-TW" altLang="en-US" smtClean="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NLB Derivation</a:t>
            </a:r>
            <a:endParaRPr lang="zh-TW" altLang="en-US" dirty="0"/>
          </a:p>
        </p:txBody>
      </p:sp>
      <p:sp>
        <p:nvSpPr>
          <p:cNvPr id="3" name="內容版面配置區 2"/>
          <p:cNvSpPr>
            <a:spLocks noGrp="1"/>
          </p:cNvSpPr>
          <p:nvPr>
            <p:ph idx="1"/>
          </p:nvPr>
        </p:nvSpPr>
        <p:spPr/>
        <p:txBody>
          <a:bodyPr/>
          <a:lstStyle/>
          <a:p>
            <a:r>
              <a:rPr lang="zh-TW" altLang="en-US" dirty="0" smtClean="0"/>
              <a:t>由等壓座標下的水平動量方程開始</a:t>
            </a:r>
            <a:endParaRPr lang="en-US" altLang="zh-TW" dirty="0" smtClean="0"/>
          </a:p>
          <a:p>
            <a:endParaRPr lang="en-US" altLang="zh-TW" dirty="0" smtClean="0"/>
          </a:p>
          <a:p>
            <a:endParaRPr lang="en-US" altLang="zh-TW" dirty="0" smtClean="0"/>
          </a:p>
          <a:p>
            <a:r>
              <a:rPr lang="zh-TW" altLang="en-US" dirty="0" smtClean="0"/>
              <a:t>將其分解為</a:t>
            </a:r>
            <a:r>
              <a:rPr lang="en-US" altLang="zh-TW" dirty="0" err="1" smtClean="0"/>
              <a:t>u,v</a:t>
            </a:r>
            <a:r>
              <a:rPr lang="zh-TW" altLang="en-US" dirty="0" smtClean="0"/>
              <a:t>分量，並將全微分展開，得：</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接著忽略較小的垂直平流項</a:t>
            </a:r>
            <a:endParaRPr lang="en-US" altLang="zh-TW" dirty="0" smtClean="0"/>
          </a:p>
        </p:txBody>
      </p:sp>
      <p:graphicFrame>
        <p:nvGraphicFramePr>
          <p:cNvPr id="75779" name="Object 3"/>
          <p:cNvGraphicFramePr>
            <a:graphicFrameLocks noChangeAspect="1"/>
          </p:cNvGraphicFramePr>
          <p:nvPr/>
        </p:nvGraphicFramePr>
        <p:xfrm>
          <a:off x="2786063" y="2338388"/>
          <a:ext cx="3071812" cy="804862"/>
        </p:xfrm>
        <a:graphic>
          <a:graphicData uri="http://schemas.openxmlformats.org/presentationml/2006/ole">
            <p:oleObj spid="_x0000_s75779" name="方程式" r:id="rId3" imgW="1600200" imgH="419040" progId="Equation.3">
              <p:embed/>
            </p:oleObj>
          </a:graphicData>
        </a:graphic>
      </p:graphicFrame>
      <p:graphicFrame>
        <p:nvGraphicFramePr>
          <p:cNvPr id="6" name="物件 5"/>
          <p:cNvGraphicFramePr>
            <a:graphicFrameLocks noChangeAspect="1"/>
          </p:cNvGraphicFramePr>
          <p:nvPr/>
        </p:nvGraphicFramePr>
        <p:xfrm>
          <a:off x="2224103" y="3757742"/>
          <a:ext cx="4562475" cy="744538"/>
        </p:xfrm>
        <a:graphic>
          <a:graphicData uri="http://schemas.openxmlformats.org/presentationml/2006/ole">
            <p:oleObj spid="_x0000_s75780" name="方程式" r:id="rId4" imgW="2565360" imgH="419040" progId="Equation.3">
              <p:embed/>
            </p:oleObj>
          </a:graphicData>
        </a:graphic>
      </p:graphicFrame>
      <p:graphicFrame>
        <p:nvGraphicFramePr>
          <p:cNvPr id="7" name="物件 6"/>
          <p:cNvGraphicFramePr>
            <a:graphicFrameLocks noChangeAspect="1"/>
          </p:cNvGraphicFramePr>
          <p:nvPr/>
        </p:nvGraphicFramePr>
        <p:xfrm>
          <a:off x="2271728" y="4757874"/>
          <a:ext cx="4514850" cy="744538"/>
        </p:xfrm>
        <a:graphic>
          <a:graphicData uri="http://schemas.openxmlformats.org/presentationml/2006/ole">
            <p:oleObj spid="_x0000_s75781" name="方程式" r:id="rId5" imgW="2539800" imgH="419040" progId="Equation.3">
              <p:embed/>
            </p:oleObj>
          </a:graphicData>
        </a:graphic>
      </p:graphicFrame>
      <p:cxnSp>
        <p:nvCxnSpPr>
          <p:cNvPr id="8" name="直線接點 7"/>
          <p:cNvCxnSpPr/>
          <p:nvPr/>
        </p:nvCxnSpPr>
        <p:spPr>
          <a:xfrm rot="5400000">
            <a:off x="4179091" y="3823619"/>
            <a:ext cx="785818" cy="42862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rot="5400000">
            <a:off x="4250529" y="4895189"/>
            <a:ext cx="785818" cy="42862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將水平風分成旋轉、非旋轉量</a:t>
            </a:r>
            <a:endParaRPr lang="en-US" altLang="zh-TW" dirty="0" smtClean="0"/>
          </a:p>
          <a:p>
            <a:pPr algn="ctr">
              <a:buNone/>
            </a:pPr>
            <a:r>
              <a:rPr lang="zh-TW" altLang="en-US" sz="2400" dirty="0" smtClean="0"/>
              <a:t>（</a:t>
            </a:r>
            <a:r>
              <a:rPr lang="en-US" altLang="zh-TW" sz="2400" dirty="0" smtClean="0"/>
              <a:t>Ψ:Stream function χ:Velocity potential</a:t>
            </a:r>
            <a:r>
              <a:rPr lang="zh-TW" altLang="en-US" sz="2400" dirty="0" smtClean="0"/>
              <a:t>）</a:t>
            </a:r>
            <a:endParaRPr lang="en-US" altLang="zh-TW" sz="2400" dirty="0" smtClean="0"/>
          </a:p>
          <a:p>
            <a:pPr lvl="4"/>
            <a:endParaRPr lang="en-US" altLang="zh-TW" sz="1600" dirty="0" smtClean="0"/>
          </a:p>
          <a:p>
            <a:r>
              <a:rPr lang="zh-TW" altLang="en-US" dirty="0" smtClean="0"/>
              <a:t>可以得出</a:t>
            </a:r>
            <a:endParaRPr lang="en-US" altLang="zh-TW" dirty="0" smtClean="0"/>
          </a:p>
          <a:p>
            <a:pPr lvl="3"/>
            <a:endParaRPr lang="en-US" altLang="zh-TW" sz="1600" dirty="0" smtClean="0"/>
          </a:p>
          <a:p>
            <a:r>
              <a:rPr lang="zh-TW" altLang="en-US" dirty="0" smtClean="0"/>
              <a:t>當旋轉風</a:t>
            </a:r>
            <a:r>
              <a:rPr lang="en-US" altLang="zh-TW" dirty="0" smtClean="0"/>
              <a:t>&gt;&gt;</a:t>
            </a:r>
            <a:r>
              <a:rPr lang="zh-TW" altLang="en-US" dirty="0" smtClean="0"/>
              <a:t>非旋轉風  </a:t>
            </a:r>
            <a:r>
              <a:rPr lang="en-US" altLang="zh-TW" dirty="0" smtClean="0"/>
              <a:t>|V</a:t>
            </a:r>
            <a:r>
              <a:rPr lang="en-US" altLang="zh-TW" baseline="-25000" dirty="0" smtClean="0"/>
              <a:t>Ψ</a:t>
            </a:r>
            <a:r>
              <a:rPr lang="en-US" altLang="zh-TW" dirty="0" smtClean="0"/>
              <a:t>|&gt;&gt;|</a:t>
            </a:r>
            <a:r>
              <a:rPr lang="en-US" altLang="zh-TW" dirty="0" err="1" smtClean="0"/>
              <a:t>V</a:t>
            </a:r>
            <a:r>
              <a:rPr lang="en-US" altLang="zh-TW" baseline="-25000" dirty="0" err="1" smtClean="0"/>
              <a:t>χ</a:t>
            </a:r>
            <a:r>
              <a:rPr lang="en-US" altLang="zh-TW" dirty="0" smtClean="0"/>
              <a:t>|</a:t>
            </a:r>
          </a:p>
          <a:p>
            <a:r>
              <a:rPr lang="zh-TW" altLang="en-US" dirty="0" smtClean="0"/>
              <a:t>將</a:t>
            </a:r>
            <a:r>
              <a:rPr lang="en-US" altLang="zh-TW" dirty="0" smtClean="0"/>
              <a:t>u</a:t>
            </a:r>
            <a:r>
              <a:rPr lang="zh-TW" altLang="en-US" dirty="0" smtClean="0"/>
              <a:t>、</a:t>
            </a:r>
            <a:r>
              <a:rPr lang="en-US" altLang="zh-TW" dirty="0" smtClean="0"/>
              <a:t>v</a:t>
            </a:r>
            <a:r>
              <a:rPr lang="zh-TW" altLang="en-US" dirty="0" smtClean="0"/>
              <a:t>帶回動量方程中，得：</a:t>
            </a:r>
            <a:endParaRPr lang="en-US" altLang="zh-TW" dirty="0" smtClean="0"/>
          </a:p>
          <a:p>
            <a:endParaRPr lang="zh-TW" altLang="en-US" dirty="0"/>
          </a:p>
        </p:txBody>
      </p:sp>
      <p:sp>
        <p:nvSpPr>
          <p:cNvPr id="4" name="標題 1"/>
          <p:cNvSpPr>
            <a:spLocks noGrp="1"/>
          </p:cNvSpPr>
          <p:nvPr>
            <p:ph type="title"/>
          </p:nvPr>
        </p:nvSpPr>
        <p:spPr/>
        <p:txBody>
          <a:bodyPr/>
          <a:lstStyle/>
          <a:p>
            <a:r>
              <a:rPr lang="en-US" altLang="zh-TW" dirty="0" smtClean="0"/>
              <a:t>NLB Derivation</a:t>
            </a:r>
            <a:endParaRPr lang="zh-TW" altLang="en-US" dirty="0"/>
          </a:p>
        </p:txBody>
      </p:sp>
      <p:graphicFrame>
        <p:nvGraphicFramePr>
          <p:cNvPr id="76802" name="Object 2"/>
          <p:cNvGraphicFramePr>
            <a:graphicFrameLocks noChangeAspect="1"/>
          </p:cNvGraphicFramePr>
          <p:nvPr/>
        </p:nvGraphicFramePr>
        <p:xfrm>
          <a:off x="5793234" y="1628800"/>
          <a:ext cx="3243262" cy="455612"/>
        </p:xfrm>
        <a:graphic>
          <a:graphicData uri="http://schemas.openxmlformats.org/presentationml/2006/ole">
            <p:oleObj spid="_x0000_s76802" name="方程式" r:id="rId3" imgW="1803240" imgH="253800" progId="Equation.3">
              <p:embed/>
            </p:oleObj>
          </a:graphicData>
        </a:graphic>
      </p:graphicFrame>
      <p:graphicFrame>
        <p:nvGraphicFramePr>
          <p:cNvPr id="76803" name="Object 3"/>
          <p:cNvGraphicFramePr>
            <a:graphicFrameLocks noChangeAspect="1"/>
          </p:cNvGraphicFramePr>
          <p:nvPr/>
        </p:nvGraphicFramePr>
        <p:xfrm>
          <a:off x="2003425" y="4857750"/>
          <a:ext cx="4894263" cy="676275"/>
        </p:xfrm>
        <a:graphic>
          <a:graphicData uri="http://schemas.openxmlformats.org/presentationml/2006/ole">
            <p:oleObj spid="_x0000_s76803" name="方程式" r:id="rId4" imgW="3213000" imgH="444240" progId="Equation.3">
              <p:embed/>
            </p:oleObj>
          </a:graphicData>
        </a:graphic>
      </p:graphicFrame>
      <p:graphicFrame>
        <p:nvGraphicFramePr>
          <p:cNvPr id="76804" name="Object 4"/>
          <p:cNvGraphicFramePr>
            <a:graphicFrameLocks noChangeAspect="1"/>
          </p:cNvGraphicFramePr>
          <p:nvPr/>
        </p:nvGraphicFramePr>
        <p:xfrm>
          <a:off x="2143125" y="5621338"/>
          <a:ext cx="4660900" cy="665162"/>
        </p:xfrm>
        <a:graphic>
          <a:graphicData uri="http://schemas.openxmlformats.org/presentationml/2006/ole">
            <p:oleObj spid="_x0000_s76804" name="方程式" r:id="rId5" imgW="3111480" imgH="444240" progId="Equation.3">
              <p:embed/>
            </p:oleObj>
          </a:graphicData>
        </a:graphic>
      </p:graphicFrame>
      <p:graphicFrame>
        <p:nvGraphicFramePr>
          <p:cNvPr id="76805" name="Object 5"/>
          <p:cNvGraphicFramePr>
            <a:graphicFrameLocks noChangeAspect="1"/>
          </p:cNvGraphicFramePr>
          <p:nvPr/>
        </p:nvGraphicFramePr>
        <p:xfrm>
          <a:off x="6643688" y="3571875"/>
          <a:ext cx="1000125" cy="673100"/>
        </p:xfrm>
        <a:graphic>
          <a:graphicData uri="http://schemas.openxmlformats.org/presentationml/2006/ole">
            <p:oleObj spid="_x0000_s76805" name="方程式" r:id="rId6" imgW="622080" imgH="419040" progId="Equation.3">
              <p:embed/>
            </p:oleObj>
          </a:graphicData>
        </a:graphic>
      </p:graphicFrame>
      <p:graphicFrame>
        <p:nvGraphicFramePr>
          <p:cNvPr id="76806" name="Object 6"/>
          <p:cNvGraphicFramePr>
            <a:graphicFrameLocks noChangeAspect="1"/>
          </p:cNvGraphicFramePr>
          <p:nvPr/>
        </p:nvGraphicFramePr>
        <p:xfrm>
          <a:off x="7894638" y="3602038"/>
          <a:ext cx="820737" cy="638175"/>
        </p:xfrm>
        <a:graphic>
          <a:graphicData uri="http://schemas.openxmlformats.org/presentationml/2006/ole">
            <p:oleObj spid="_x0000_s76806" name="方程式" r:id="rId7" imgW="507960" imgH="393480" progId="Equation.3">
              <p:embed/>
            </p:oleObj>
          </a:graphicData>
        </a:graphic>
      </p:graphicFrame>
      <p:graphicFrame>
        <p:nvGraphicFramePr>
          <p:cNvPr id="76807" name="Object 7"/>
          <p:cNvGraphicFramePr>
            <a:graphicFrameLocks noChangeAspect="1"/>
          </p:cNvGraphicFramePr>
          <p:nvPr/>
        </p:nvGraphicFramePr>
        <p:xfrm>
          <a:off x="2652713" y="2857500"/>
          <a:ext cx="1550987" cy="665163"/>
        </p:xfrm>
        <a:graphic>
          <a:graphicData uri="http://schemas.openxmlformats.org/presentationml/2006/ole">
            <p:oleObj spid="_x0000_s76807" name="方程式" r:id="rId8" imgW="977760" imgH="419040" progId="Equation.3">
              <p:embed/>
            </p:oleObj>
          </a:graphicData>
        </a:graphic>
      </p:graphicFrame>
      <p:graphicFrame>
        <p:nvGraphicFramePr>
          <p:cNvPr id="76808" name="Object 8"/>
          <p:cNvGraphicFramePr>
            <a:graphicFrameLocks noChangeAspect="1"/>
          </p:cNvGraphicFramePr>
          <p:nvPr/>
        </p:nvGraphicFramePr>
        <p:xfrm>
          <a:off x="4500563" y="2852936"/>
          <a:ext cx="1357312" cy="658812"/>
        </p:xfrm>
        <a:graphic>
          <a:graphicData uri="http://schemas.openxmlformats.org/presentationml/2006/ole">
            <p:oleObj spid="_x0000_s76808" name="方程式" r:id="rId9" imgW="863280" imgH="41904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為了得重力位與流場的關係，將上式取散度</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整理得</a:t>
            </a:r>
          </a:p>
          <a:p>
            <a:endParaRPr lang="zh-TW" altLang="en-US" dirty="0"/>
          </a:p>
        </p:txBody>
      </p:sp>
      <p:sp>
        <p:nvSpPr>
          <p:cNvPr id="4" name="標題 1"/>
          <p:cNvSpPr>
            <a:spLocks noGrp="1"/>
          </p:cNvSpPr>
          <p:nvPr>
            <p:ph type="title"/>
          </p:nvPr>
        </p:nvSpPr>
        <p:spPr/>
        <p:txBody>
          <a:bodyPr/>
          <a:lstStyle/>
          <a:p>
            <a:r>
              <a:rPr lang="en-US" altLang="zh-TW" dirty="0" smtClean="0"/>
              <a:t>NLB Derivation</a:t>
            </a:r>
            <a:endParaRPr lang="zh-TW" altLang="en-US" dirty="0"/>
          </a:p>
        </p:txBody>
      </p:sp>
      <p:graphicFrame>
        <p:nvGraphicFramePr>
          <p:cNvPr id="77826" name="Object 2"/>
          <p:cNvGraphicFramePr>
            <a:graphicFrameLocks noChangeAspect="1"/>
          </p:cNvGraphicFramePr>
          <p:nvPr/>
        </p:nvGraphicFramePr>
        <p:xfrm>
          <a:off x="2302098" y="4005064"/>
          <a:ext cx="4502150" cy="838200"/>
        </p:xfrm>
        <a:graphic>
          <a:graphicData uri="http://schemas.openxmlformats.org/presentationml/2006/ole">
            <p:oleObj spid="_x0000_s77826" name="方程式" r:id="rId3" imgW="2997000" imgH="558720" progId="Equation.3">
              <p:embed/>
            </p:oleObj>
          </a:graphicData>
        </a:graphic>
      </p:graphicFrame>
      <p:graphicFrame>
        <p:nvGraphicFramePr>
          <p:cNvPr id="77827" name="Object 3"/>
          <p:cNvGraphicFramePr>
            <a:graphicFrameLocks noChangeAspect="1"/>
          </p:cNvGraphicFramePr>
          <p:nvPr/>
        </p:nvGraphicFramePr>
        <p:xfrm>
          <a:off x="1571625" y="2286000"/>
          <a:ext cx="5503863" cy="666750"/>
        </p:xfrm>
        <a:graphic>
          <a:graphicData uri="http://schemas.openxmlformats.org/presentationml/2006/ole">
            <p:oleObj spid="_x0000_s77827" name="方程式" r:id="rId4" imgW="3670200" imgH="444240" progId="Equation.3">
              <p:embed/>
            </p:oleObj>
          </a:graphicData>
        </a:graphic>
      </p:graphicFrame>
      <p:graphicFrame>
        <p:nvGraphicFramePr>
          <p:cNvPr id="77828" name="Object 4"/>
          <p:cNvGraphicFramePr>
            <a:graphicFrameLocks noChangeAspect="1"/>
          </p:cNvGraphicFramePr>
          <p:nvPr/>
        </p:nvGraphicFramePr>
        <p:xfrm>
          <a:off x="1739900" y="3071813"/>
          <a:ext cx="5332413" cy="666750"/>
        </p:xfrm>
        <a:graphic>
          <a:graphicData uri="http://schemas.openxmlformats.org/presentationml/2006/ole">
            <p:oleObj spid="_x0000_s77828" name="方程式" r:id="rId5" imgW="3555720" imgH="44424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smtClean="0"/>
              <a:t>關鍵字</a:t>
            </a:r>
            <a:endParaRPr lang="zh-TW" altLang="en-US"/>
          </a:p>
        </p:txBody>
      </p:sp>
      <p:sp>
        <p:nvSpPr>
          <p:cNvPr id="25603" name="內容版面配置區 2"/>
          <p:cNvSpPr>
            <a:spLocks noGrp="1"/>
          </p:cNvSpPr>
          <p:nvPr>
            <p:ph idx="1"/>
          </p:nvPr>
        </p:nvSpPr>
        <p:spPr/>
        <p:txBody>
          <a:bodyPr/>
          <a:lstStyle/>
          <a:p>
            <a:r>
              <a:rPr lang="en-US" altLang="zh-TW" dirty="0" smtClean="0"/>
              <a:t>Vortex </a:t>
            </a:r>
            <a:r>
              <a:rPr lang="en-US" altLang="zh-TW" dirty="0" err="1" smtClean="0"/>
              <a:t>Rossby</a:t>
            </a:r>
            <a:r>
              <a:rPr lang="en-US" altLang="zh-TW" dirty="0" smtClean="0"/>
              <a:t> Waves, VRWs</a:t>
            </a:r>
          </a:p>
          <a:p>
            <a:pPr lvl="1"/>
            <a:r>
              <a:rPr lang="zh-TW" altLang="en-US" dirty="0" smtClean="0"/>
              <a:t>由於氣旋中徑向渦度梯度的存在所造成的波動，類似於行星上的</a:t>
            </a:r>
            <a:r>
              <a:rPr lang="en-US" altLang="zh-TW" dirty="0" err="1" smtClean="0"/>
              <a:t>Rossby</a:t>
            </a:r>
            <a:r>
              <a:rPr lang="en-US" altLang="zh-TW" dirty="0" smtClean="0"/>
              <a:t> wave</a:t>
            </a:r>
          </a:p>
          <a:p>
            <a:r>
              <a:rPr lang="en-US" altLang="zh-TW" dirty="0" smtClean="0"/>
              <a:t>Quasi-Balanced State</a:t>
            </a:r>
          </a:p>
          <a:p>
            <a:pPr lvl="1"/>
            <a:r>
              <a:rPr lang="zh-TW" altLang="en-US" dirty="0" smtClean="0"/>
              <a:t>忽略了輻散現象後的平衡狀態</a:t>
            </a:r>
            <a:endParaRPr lang="en-US" altLang="zh-TW" dirty="0" smtClean="0"/>
          </a:p>
          <a:p>
            <a:r>
              <a:rPr lang="en-US" altLang="zh-TW" dirty="0" smtClean="0"/>
              <a:t>Nonlinear Balanced Equation</a:t>
            </a:r>
          </a:p>
          <a:p>
            <a:pPr lvl="1"/>
            <a:r>
              <a:rPr lang="zh-TW" altLang="en-US" dirty="0" smtClean="0"/>
              <a:t>忽略較小的垂直平流</a:t>
            </a:r>
            <a:endParaRPr lang="en-US" altLang="zh-TW" dirty="0" smtClean="0"/>
          </a:p>
          <a:p>
            <a:pPr lvl="1"/>
            <a:r>
              <a:rPr lang="zh-TW" altLang="en-US" dirty="0" smtClean="0"/>
              <a:t>假設旋轉風</a:t>
            </a:r>
            <a:r>
              <a:rPr lang="en-US" altLang="zh-TW" dirty="0" smtClean="0"/>
              <a:t>&gt;&gt;</a:t>
            </a:r>
            <a:r>
              <a:rPr lang="zh-TW" altLang="en-US" dirty="0" smtClean="0"/>
              <a:t>非旋轉風  </a:t>
            </a:r>
            <a:r>
              <a:rPr lang="en-US" altLang="zh-TW" dirty="0" smtClean="0"/>
              <a:t>|V</a:t>
            </a:r>
            <a:r>
              <a:rPr lang="en-US" altLang="zh-TW" baseline="-25000" dirty="0" smtClean="0"/>
              <a:t>Ψ</a:t>
            </a:r>
            <a:r>
              <a:rPr lang="en-US" altLang="zh-TW" dirty="0" smtClean="0"/>
              <a:t>|&gt;&gt;|</a:t>
            </a:r>
            <a:r>
              <a:rPr lang="en-US" altLang="zh-TW" dirty="0" err="1" smtClean="0"/>
              <a:t>V</a:t>
            </a:r>
            <a:r>
              <a:rPr lang="en-US" altLang="zh-TW" baseline="-25000" dirty="0" err="1" smtClean="0"/>
              <a:t>χ</a:t>
            </a:r>
            <a:r>
              <a:rPr lang="en-US" altLang="zh-TW" dirty="0" smtClean="0"/>
              <a:t>|</a:t>
            </a:r>
          </a:p>
          <a:p>
            <a:pPr lvl="1"/>
            <a:r>
              <a:rPr lang="zh-TW" altLang="en-US" dirty="0" smtClean="0"/>
              <a:t>由等壓座標下的動量方程推導而來：</a:t>
            </a:r>
            <a:endParaRPr lang="en-US" altLang="zh-TW" dirty="0" smtClean="0"/>
          </a:p>
          <a:p>
            <a:pPr lvl="1"/>
            <a:endParaRPr lang="en-US" altLang="zh-TW" dirty="0" smtClean="0"/>
          </a:p>
        </p:txBody>
      </p:sp>
      <p:graphicFrame>
        <p:nvGraphicFramePr>
          <p:cNvPr id="25601" name="Object 1"/>
          <p:cNvGraphicFramePr>
            <a:graphicFrameLocks noChangeAspect="1"/>
          </p:cNvGraphicFramePr>
          <p:nvPr/>
        </p:nvGraphicFramePr>
        <p:xfrm>
          <a:off x="1908175" y="5719763"/>
          <a:ext cx="5229225" cy="949325"/>
        </p:xfrm>
        <a:graphic>
          <a:graphicData uri="http://schemas.openxmlformats.org/presentationml/2006/ole">
            <p:oleObj spid="_x0000_s25601" name="方程式" r:id="rId4" imgW="3073320" imgH="558720" progId="Equation.3">
              <p:embed/>
            </p:oleObj>
          </a:graphicData>
        </a:graphic>
      </p:graphicFrame>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PV Budget Equation Derivation</a:t>
            </a:r>
            <a:endParaRPr lang="zh-TW" altLang="en-US" dirty="0"/>
          </a:p>
        </p:txBody>
      </p:sp>
      <p:sp>
        <p:nvSpPr>
          <p:cNvPr id="3" name="內容版面配置區 2"/>
          <p:cNvSpPr>
            <a:spLocks noGrp="1"/>
          </p:cNvSpPr>
          <p:nvPr>
            <p:ph idx="1"/>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動能收支分析</a:t>
            </a:r>
            <a:endParaRPr lang="zh-TW" altLang="en-US" dirty="0"/>
          </a:p>
        </p:txBody>
      </p:sp>
      <p:graphicFrame>
        <p:nvGraphicFramePr>
          <p:cNvPr id="45058" name="內容版面配置區 3"/>
          <p:cNvGraphicFramePr>
            <a:graphicFrameLocks noChangeAspect="1"/>
          </p:cNvGraphicFramePr>
          <p:nvPr>
            <p:ph idx="1"/>
          </p:nvPr>
        </p:nvGraphicFramePr>
        <p:xfrm>
          <a:off x="971550" y="1412875"/>
          <a:ext cx="6094413" cy="793750"/>
        </p:xfrm>
        <a:graphic>
          <a:graphicData uri="http://schemas.openxmlformats.org/presentationml/2006/ole">
            <p:oleObj spid="_x0000_s45058" name="方程式" r:id="rId3" imgW="3022560" imgH="393480" progId="Equation.3">
              <p:embed/>
            </p:oleObj>
          </a:graphicData>
        </a:graphic>
      </p:graphicFrame>
      <p:graphicFrame>
        <p:nvGraphicFramePr>
          <p:cNvPr id="45059" name="Object 3"/>
          <p:cNvGraphicFramePr>
            <a:graphicFrameLocks noChangeAspect="1"/>
          </p:cNvGraphicFramePr>
          <p:nvPr/>
        </p:nvGraphicFramePr>
        <p:xfrm>
          <a:off x="684213" y="2492375"/>
          <a:ext cx="2487612" cy="585788"/>
        </p:xfrm>
        <a:graphic>
          <a:graphicData uri="http://schemas.openxmlformats.org/presentationml/2006/ole">
            <p:oleObj spid="_x0000_s45059" name="方程式" r:id="rId4" imgW="1777680" imgH="419040" progId="Equation.3">
              <p:embed/>
            </p:oleObj>
          </a:graphicData>
        </a:graphic>
      </p:graphicFrame>
      <p:graphicFrame>
        <p:nvGraphicFramePr>
          <p:cNvPr id="45060" name="Object 4"/>
          <p:cNvGraphicFramePr>
            <a:graphicFrameLocks noChangeAspect="1"/>
          </p:cNvGraphicFramePr>
          <p:nvPr/>
        </p:nvGraphicFramePr>
        <p:xfrm>
          <a:off x="684213" y="3141663"/>
          <a:ext cx="3590925" cy="906462"/>
        </p:xfrm>
        <a:graphic>
          <a:graphicData uri="http://schemas.openxmlformats.org/presentationml/2006/ole">
            <p:oleObj spid="_x0000_s45060" name="方程式" r:id="rId5" imgW="2565360" imgH="647640" progId="Equation.3">
              <p:embed/>
            </p:oleObj>
          </a:graphicData>
        </a:graphic>
      </p:graphicFrame>
      <p:graphicFrame>
        <p:nvGraphicFramePr>
          <p:cNvPr id="45061" name="Object 5"/>
          <p:cNvGraphicFramePr>
            <a:graphicFrameLocks noChangeAspect="1"/>
          </p:cNvGraphicFramePr>
          <p:nvPr/>
        </p:nvGraphicFramePr>
        <p:xfrm>
          <a:off x="684213" y="4224338"/>
          <a:ext cx="3305175" cy="550862"/>
        </p:xfrm>
        <a:graphic>
          <a:graphicData uri="http://schemas.openxmlformats.org/presentationml/2006/ole">
            <p:oleObj spid="_x0000_s45061" name="方程式" r:id="rId6" imgW="2361960" imgH="393480" progId="Equation.3">
              <p:embed/>
            </p:oleObj>
          </a:graphicData>
        </a:graphic>
      </p:graphicFrame>
      <p:graphicFrame>
        <p:nvGraphicFramePr>
          <p:cNvPr id="45064" name="Object 8"/>
          <p:cNvGraphicFramePr>
            <a:graphicFrameLocks noChangeAspect="1"/>
          </p:cNvGraphicFramePr>
          <p:nvPr/>
        </p:nvGraphicFramePr>
        <p:xfrm>
          <a:off x="684213" y="4872038"/>
          <a:ext cx="2346325" cy="585787"/>
        </p:xfrm>
        <a:graphic>
          <a:graphicData uri="http://schemas.openxmlformats.org/presentationml/2006/ole">
            <p:oleObj spid="_x0000_s45064" name="方程式" r:id="rId7" imgW="1676160" imgH="419040" progId="Equation.3">
              <p:embed/>
            </p:oleObj>
          </a:graphicData>
        </a:graphic>
      </p:graphicFrame>
      <p:graphicFrame>
        <p:nvGraphicFramePr>
          <p:cNvPr id="45065" name="Object 9"/>
          <p:cNvGraphicFramePr>
            <a:graphicFrameLocks noChangeAspect="1"/>
          </p:cNvGraphicFramePr>
          <p:nvPr/>
        </p:nvGraphicFramePr>
        <p:xfrm>
          <a:off x="684213" y="5519738"/>
          <a:ext cx="2132012" cy="585787"/>
        </p:xfrm>
        <a:graphic>
          <a:graphicData uri="http://schemas.openxmlformats.org/presentationml/2006/ole">
            <p:oleObj spid="_x0000_s45065" name="方程式" r:id="rId8" imgW="1523880" imgH="419040" progId="Equation.3">
              <p:embed/>
            </p:oleObj>
          </a:graphicData>
        </a:graphic>
      </p:graphicFrame>
      <p:graphicFrame>
        <p:nvGraphicFramePr>
          <p:cNvPr id="45066" name="Object 10"/>
          <p:cNvGraphicFramePr>
            <a:graphicFrameLocks noChangeAspect="1"/>
          </p:cNvGraphicFramePr>
          <p:nvPr/>
        </p:nvGraphicFramePr>
        <p:xfrm>
          <a:off x="684213" y="6242050"/>
          <a:ext cx="2879725" cy="355600"/>
        </p:xfrm>
        <a:graphic>
          <a:graphicData uri="http://schemas.openxmlformats.org/presentationml/2006/ole">
            <p:oleObj spid="_x0000_s45066" name="方程式" r:id="rId9" imgW="2057400" imgH="253800" progId="Equation.3">
              <p:embed/>
            </p:oleObj>
          </a:graphicData>
        </a:graphic>
      </p:graphicFrame>
      <p:sp>
        <p:nvSpPr>
          <p:cNvPr id="45075" name="Text Box 11"/>
          <p:cNvSpPr txBox="1">
            <a:spLocks noChangeArrowheads="1"/>
          </p:cNvSpPr>
          <p:nvPr/>
        </p:nvSpPr>
        <p:spPr bwMode="auto">
          <a:xfrm>
            <a:off x="4787900" y="2492375"/>
            <a:ext cx="3390900" cy="369888"/>
          </a:xfrm>
          <a:prstGeom prst="rect">
            <a:avLst/>
          </a:prstGeom>
          <a:noFill/>
          <a:ln w="9525">
            <a:noFill/>
            <a:miter lim="800000"/>
            <a:headEnd/>
            <a:tailEnd/>
          </a:ln>
        </p:spPr>
        <p:txBody>
          <a:bodyPr wrap="none">
            <a:spAutoFit/>
          </a:bodyPr>
          <a:lstStyle/>
          <a:p>
            <a:r>
              <a:rPr lang="zh-TW" altLang="en-US"/>
              <a:t>渦旋平均場造成之</a:t>
            </a:r>
            <a:r>
              <a:rPr lang="en-US" altLang="zh-TW"/>
              <a:t>K’</a:t>
            </a:r>
            <a:r>
              <a:rPr lang="zh-TW" altLang="en-US"/>
              <a:t>通量輻散量</a:t>
            </a:r>
          </a:p>
        </p:txBody>
      </p:sp>
      <p:sp>
        <p:nvSpPr>
          <p:cNvPr id="45076" name="Text Box 12"/>
          <p:cNvSpPr txBox="1">
            <a:spLocks noChangeArrowheads="1"/>
          </p:cNvSpPr>
          <p:nvPr/>
        </p:nvSpPr>
        <p:spPr bwMode="auto">
          <a:xfrm>
            <a:off x="4787900" y="3429000"/>
            <a:ext cx="3390900" cy="369888"/>
          </a:xfrm>
          <a:prstGeom prst="rect">
            <a:avLst/>
          </a:prstGeom>
          <a:noFill/>
          <a:ln w="9525">
            <a:noFill/>
            <a:miter lim="800000"/>
            <a:headEnd/>
            <a:tailEnd/>
          </a:ln>
        </p:spPr>
        <p:txBody>
          <a:bodyPr wrap="none">
            <a:spAutoFit/>
          </a:bodyPr>
          <a:lstStyle/>
          <a:p>
            <a:r>
              <a:rPr lang="zh-TW" altLang="en-US"/>
              <a:t>渦旋擾動場造成之</a:t>
            </a:r>
            <a:r>
              <a:rPr lang="en-US" altLang="zh-TW"/>
              <a:t>K’</a:t>
            </a:r>
            <a:r>
              <a:rPr lang="zh-TW" altLang="en-US"/>
              <a:t>通量輻散量</a:t>
            </a:r>
          </a:p>
        </p:txBody>
      </p:sp>
      <p:sp>
        <p:nvSpPr>
          <p:cNvPr id="45077" name="Text Box 13"/>
          <p:cNvSpPr txBox="1">
            <a:spLocks noChangeArrowheads="1"/>
          </p:cNvSpPr>
          <p:nvPr/>
        </p:nvSpPr>
        <p:spPr bwMode="auto">
          <a:xfrm>
            <a:off x="4787900" y="4224338"/>
            <a:ext cx="3186113" cy="369887"/>
          </a:xfrm>
          <a:prstGeom prst="rect">
            <a:avLst/>
          </a:prstGeom>
          <a:noFill/>
          <a:ln w="9525">
            <a:noFill/>
            <a:miter lim="800000"/>
            <a:headEnd/>
            <a:tailEnd/>
          </a:ln>
        </p:spPr>
        <p:txBody>
          <a:bodyPr wrap="none">
            <a:spAutoFit/>
          </a:bodyPr>
          <a:lstStyle/>
          <a:p>
            <a:r>
              <a:rPr lang="zh-TW" altLang="en-US"/>
              <a:t>來自平均渦旋正壓轉換的分量</a:t>
            </a:r>
          </a:p>
        </p:txBody>
      </p:sp>
      <p:sp>
        <p:nvSpPr>
          <p:cNvPr id="45078" name="Text Box 14"/>
          <p:cNvSpPr txBox="1">
            <a:spLocks noChangeArrowheads="1"/>
          </p:cNvSpPr>
          <p:nvPr/>
        </p:nvSpPr>
        <p:spPr bwMode="auto">
          <a:xfrm>
            <a:off x="4787900" y="5013325"/>
            <a:ext cx="3186113" cy="369888"/>
          </a:xfrm>
          <a:prstGeom prst="rect">
            <a:avLst/>
          </a:prstGeom>
          <a:noFill/>
          <a:ln w="9525">
            <a:noFill/>
            <a:miter lim="800000"/>
            <a:headEnd/>
            <a:tailEnd/>
          </a:ln>
        </p:spPr>
        <p:txBody>
          <a:bodyPr wrap="none">
            <a:spAutoFit/>
          </a:bodyPr>
          <a:lstStyle/>
          <a:p>
            <a:r>
              <a:rPr lang="zh-TW" altLang="en-US"/>
              <a:t>來自平均渦旋斜壓轉換的分量</a:t>
            </a:r>
          </a:p>
        </p:txBody>
      </p:sp>
      <p:sp>
        <p:nvSpPr>
          <p:cNvPr id="45079" name="Text Box 15"/>
          <p:cNvSpPr txBox="1">
            <a:spLocks noChangeArrowheads="1"/>
          </p:cNvSpPr>
          <p:nvPr/>
        </p:nvSpPr>
        <p:spPr bwMode="auto">
          <a:xfrm>
            <a:off x="4838700" y="5583238"/>
            <a:ext cx="2492375" cy="369887"/>
          </a:xfrm>
          <a:prstGeom prst="rect">
            <a:avLst/>
          </a:prstGeom>
          <a:noFill/>
          <a:ln w="9525">
            <a:noFill/>
            <a:miter lim="800000"/>
            <a:headEnd/>
            <a:tailEnd/>
          </a:ln>
        </p:spPr>
        <p:txBody>
          <a:bodyPr wrap="none">
            <a:spAutoFit/>
          </a:bodyPr>
          <a:lstStyle/>
          <a:p>
            <a:r>
              <a:rPr lang="zh-TW" altLang="en-US"/>
              <a:t>位能→亂流動能的轉換</a:t>
            </a:r>
          </a:p>
        </p:txBody>
      </p:sp>
      <p:sp>
        <p:nvSpPr>
          <p:cNvPr id="45080" name="Text Box 16"/>
          <p:cNvSpPr txBox="1">
            <a:spLocks noChangeArrowheads="1"/>
          </p:cNvSpPr>
          <p:nvPr/>
        </p:nvSpPr>
        <p:spPr bwMode="auto">
          <a:xfrm>
            <a:off x="4859338" y="6157913"/>
            <a:ext cx="3416300" cy="369887"/>
          </a:xfrm>
          <a:prstGeom prst="rect">
            <a:avLst/>
          </a:prstGeom>
          <a:noFill/>
          <a:ln w="9525">
            <a:noFill/>
            <a:miter lim="800000"/>
            <a:headEnd/>
            <a:tailEnd/>
          </a:ln>
        </p:spPr>
        <p:txBody>
          <a:bodyPr wrap="none">
            <a:spAutoFit/>
          </a:bodyPr>
          <a:lstStyle/>
          <a:p>
            <a:r>
              <a:rPr lang="zh-TW" altLang="en-US"/>
              <a:t>摩擦、擴散作用造成的能量耗散</a:t>
            </a:r>
          </a:p>
        </p:txBody>
      </p:sp>
      <p:graphicFrame>
        <p:nvGraphicFramePr>
          <p:cNvPr id="45073" name="Object 17"/>
          <p:cNvGraphicFramePr>
            <a:graphicFrameLocks noChangeAspect="1"/>
          </p:cNvGraphicFramePr>
          <p:nvPr/>
        </p:nvGraphicFramePr>
        <p:xfrm>
          <a:off x="7380288" y="1484313"/>
          <a:ext cx="1511300" cy="550862"/>
        </p:xfrm>
        <a:graphic>
          <a:graphicData uri="http://schemas.openxmlformats.org/presentationml/2006/ole">
            <p:oleObj spid="_x0000_s45073" name="方程式" r:id="rId10" imgW="1079280" imgH="393480" progId="Equation.3">
              <p:embed/>
            </p:oleObj>
          </a:graphicData>
        </a:graphic>
      </p:graphicFrame>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pPr fontAlgn="auto">
              <a:spcAft>
                <a:spcPts val="0"/>
              </a:spcAft>
              <a:defRPr/>
            </a:pPr>
            <a:r>
              <a:rPr lang="zh-TW" altLang="en-US" dirty="0" smtClean="0"/>
              <a:t>動能收支分析</a:t>
            </a:r>
            <a:endParaRPr lang="zh-TW" altLang="en-US" dirty="0"/>
          </a:p>
        </p:txBody>
      </p:sp>
      <p:sp>
        <p:nvSpPr>
          <p:cNvPr id="59394" name="Rectangle 5"/>
          <p:cNvSpPr>
            <a:spLocks noGrp="1"/>
          </p:cNvSpPr>
          <p:nvPr>
            <p:ph idx="1"/>
          </p:nvPr>
        </p:nvSpPr>
        <p:spPr/>
        <p:txBody>
          <a:bodyPr/>
          <a:lstStyle/>
          <a:p>
            <a:endParaRPr lang="zh-TW" altLang="en-US" smtClean="0"/>
          </a:p>
        </p:txBody>
      </p:sp>
      <p:pic>
        <p:nvPicPr>
          <p:cNvPr id="59395" name="Picture 6"/>
          <p:cNvPicPr>
            <a:picLocks noChangeAspect="1" noChangeArrowheads="1"/>
          </p:cNvPicPr>
          <p:nvPr/>
        </p:nvPicPr>
        <p:blipFill>
          <a:blip r:embed="rId3" cstate="print"/>
          <a:srcRect/>
          <a:stretch>
            <a:fillRect/>
          </a:stretch>
        </p:blipFill>
        <p:spPr bwMode="auto">
          <a:xfrm>
            <a:off x="3201988" y="1125538"/>
            <a:ext cx="5459412" cy="5732462"/>
          </a:xfrm>
          <a:prstGeom prst="rect">
            <a:avLst/>
          </a:prstGeom>
          <a:noFill/>
          <a:ln w="9525">
            <a:noFill/>
            <a:miter lim="800000"/>
            <a:headEnd/>
            <a:tailEnd/>
          </a:ln>
        </p:spPr>
      </p:pic>
      <p:sp>
        <p:nvSpPr>
          <p:cNvPr id="59396" name="Rectangle 7"/>
          <p:cNvSpPr>
            <a:spLocks noChangeArrowheads="1"/>
          </p:cNvSpPr>
          <p:nvPr/>
        </p:nvSpPr>
        <p:spPr bwMode="auto">
          <a:xfrm>
            <a:off x="4356100" y="5876925"/>
            <a:ext cx="1368425" cy="576263"/>
          </a:xfrm>
          <a:prstGeom prst="rect">
            <a:avLst/>
          </a:prstGeom>
          <a:noFill/>
          <a:ln w="9525">
            <a:solidFill>
              <a:srgbClr val="0000FF"/>
            </a:solidFill>
            <a:miter lim="800000"/>
            <a:headEnd/>
            <a:tailEnd/>
          </a:ln>
        </p:spPr>
        <p:txBody>
          <a:bodyPr wrap="none" anchor="ctr"/>
          <a:lstStyle/>
          <a:p>
            <a:endParaRPr lang="zh-TW" altLang="en-US"/>
          </a:p>
        </p:txBody>
      </p:sp>
      <p:sp>
        <p:nvSpPr>
          <p:cNvPr id="59397" name="Rectangle 8"/>
          <p:cNvSpPr>
            <a:spLocks noChangeArrowheads="1"/>
          </p:cNvSpPr>
          <p:nvPr/>
        </p:nvSpPr>
        <p:spPr bwMode="auto">
          <a:xfrm>
            <a:off x="5508625" y="4221163"/>
            <a:ext cx="1368425" cy="576262"/>
          </a:xfrm>
          <a:prstGeom prst="rect">
            <a:avLst/>
          </a:prstGeom>
          <a:noFill/>
          <a:ln w="9525">
            <a:solidFill>
              <a:srgbClr val="0000FF"/>
            </a:solid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p:txBody>
          <a:bodyPr wrap="square" lIns="91440" tIns="45720" rIns="91440" bIns="45720" numCol="1" anchorCtr="0" compatLnSpc="1">
            <a:prstTxWarp prst="textNoShape">
              <a:avLst/>
            </a:prstTxWarp>
          </a:bodyPr>
          <a:lstStyle/>
          <a:p>
            <a:pPr fontAlgn="auto">
              <a:spcAft>
                <a:spcPts val="0"/>
              </a:spcAft>
              <a:defRPr/>
            </a:pPr>
            <a:r>
              <a:rPr lang="zh-TW" altLang="en-US" dirty="0" smtClean="0"/>
              <a:t>動能收支分析</a:t>
            </a:r>
            <a:endParaRPr lang="zh-TW" altLang="en-US" dirty="0" smtClean="0">
              <a:ln>
                <a:noFill/>
              </a:ln>
              <a:effectLst/>
            </a:endParaRPr>
          </a:p>
        </p:txBody>
      </p:sp>
      <p:sp>
        <p:nvSpPr>
          <p:cNvPr id="61442" name="Rectangle 3"/>
          <p:cNvSpPr>
            <a:spLocks noGrp="1"/>
          </p:cNvSpPr>
          <p:nvPr>
            <p:ph idx="1"/>
          </p:nvPr>
        </p:nvSpPr>
        <p:spPr/>
        <p:txBody>
          <a:bodyPr/>
          <a:lstStyle/>
          <a:p>
            <a:endParaRPr lang="zh-TW" altLang="en-US" smtClean="0"/>
          </a:p>
        </p:txBody>
      </p:sp>
      <p:pic>
        <p:nvPicPr>
          <p:cNvPr id="61443" name="Picture 4"/>
          <p:cNvPicPr>
            <a:picLocks noChangeAspect="1" noChangeArrowheads="1"/>
          </p:cNvPicPr>
          <p:nvPr/>
        </p:nvPicPr>
        <p:blipFill>
          <a:blip r:embed="rId2" cstate="print"/>
          <a:srcRect/>
          <a:stretch>
            <a:fillRect/>
          </a:stretch>
        </p:blipFill>
        <p:spPr bwMode="auto">
          <a:xfrm>
            <a:off x="2051050" y="1276350"/>
            <a:ext cx="4784725" cy="46624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p:txBody>
          <a:bodyPr wrap="square" lIns="91440" tIns="45720" rIns="91440" bIns="45720" numCol="1" anchorCtr="0" compatLnSpc="1">
            <a:prstTxWarp prst="textNoShape">
              <a:avLst/>
            </a:prstTxWarp>
          </a:bodyPr>
          <a:lstStyle/>
          <a:p>
            <a:pPr fontAlgn="auto">
              <a:spcAft>
                <a:spcPts val="0"/>
              </a:spcAft>
              <a:defRPr/>
            </a:pPr>
            <a:r>
              <a:rPr lang="zh-TW" altLang="en-US" dirty="0" smtClean="0"/>
              <a:t>動能收支分析</a:t>
            </a:r>
            <a:endParaRPr lang="zh-TW" altLang="en-US" dirty="0" smtClean="0">
              <a:ln>
                <a:noFill/>
              </a:ln>
              <a:effectLst/>
            </a:endParaRPr>
          </a:p>
        </p:txBody>
      </p:sp>
      <p:sp>
        <p:nvSpPr>
          <p:cNvPr id="62466" name="Rectangle 3"/>
          <p:cNvSpPr>
            <a:spLocks noGrp="1"/>
          </p:cNvSpPr>
          <p:nvPr>
            <p:ph idx="1"/>
          </p:nvPr>
        </p:nvSpPr>
        <p:spPr/>
        <p:txBody>
          <a:bodyPr/>
          <a:lstStyle/>
          <a:p>
            <a:endParaRPr lang="zh-TW" altLang="en-US" smtClean="0"/>
          </a:p>
        </p:txBody>
      </p:sp>
      <p:pic>
        <p:nvPicPr>
          <p:cNvPr id="62467" name="Picture 4"/>
          <p:cNvPicPr>
            <a:picLocks noChangeAspect="1" noChangeArrowheads="1"/>
          </p:cNvPicPr>
          <p:nvPr/>
        </p:nvPicPr>
        <p:blipFill>
          <a:blip r:embed="rId2" cstate="print"/>
          <a:srcRect/>
          <a:stretch>
            <a:fillRect/>
          </a:stretch>
        </p:blipFill>
        <p:spPr bwMode="auto">
          <a:xfrm>
            <a:off x="2338388" y="1919288"/>
            <a:ext cx="4467225" cy="30194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前人研究</a:t>
            </a:r>
            <a:endParaRPr lang="zh-TW" altLang="en-US" dirty="0"/>
          </a:p>
        </p:txBody>
      </p:sp>
      <p:sp>
        <p:nvSpPr>
          <p:cNvPr id="5" name="內容版面配置區 4"/>
          <p:cNvSpPr>
            <a:spLocks noGrp="1"/>
          </p:cNvSpPr>
          <p:nvPr>
            <p:ph idx="1"/>
          </p:nvPr>
        </p:nvSpPr>
        <p:spPr/>
        <p:txBody>
          <a:bodyPr>
            <a:normAutofit fontScale="92500" lnSpcReduction="20000"/>
          </a:bodyPr>
          <a:lstStyle/>
          <a:p>
            <a:pPr marL="548640" indent="-411480" fontAlgn="auto">
              <a:spcAft>
                <a:spcPts val="0"/>
              </a:spcAft>
              <a:buClr>
                <a:schemeClr val="tx1">
                  <a:shade val="95000"/>
                </a:schemeClr>
              </a:buClr>
              <a:buFont typeface="Wingdings 2"/>
              <a:buChar char=""/>
              <a:defRPr/>
            </a:pPr>
            <a:r>
              <a:rPr lang="zh-TW" altLang="en-US" dirty="0" smtClean="0"/>
              <a:t>早期研究認為熱帶氣旋之不對稱性來自於慣性重力波</a:t>
            </a:r>
            <a:r>
              <a:rPr lang="en-US" altLang="zh-TW" dirty="0" smtClean="0"/>
              <a:t>(Abdullah 1966; </a:t>
            </a:r>
            <a:r>
              <a:rPr lang="en-US" altLang="zh-TW" dirty="0" err="1" smtClean="0"/>
              <a:t>Kurihara</a:t>
            </a:r>
            <a:r>
              <a:rPr lang="en-US" altLang="zh-TW" dirty="0" smtClean="0"/>
              <a:t> 1976; Willoughby 1978; Lewis &amp; Hawkins 1982)</a:t>
            </a:r>
          </a:p>
          <a:p>
            <a:pPr marL="548640" indent="-411480" fontAlgn="auto">
              <a:spcAft>
                <a:spcPts val="0"/>
              </a:spcAft>
              <a:buClr>
                <a:schemeClr val="tx1">
                  <a:shade val="95000"/>
                </a:schemeClr>
              </a:buClr>
              <a:buFont typeface="Wingdings 2"/>
              <a:buChar char=""/>
              <a:defRPr/>
            </a:pPr>
            <a:r>
              <a:rPr lang="zh-TW" altLang="en-US" dirty="0" smtClean="0"/>
              <a:t>直到近</a:t>
            </a:r>
            <a:r>
              <a:rPr lang="en-US" altLang="zh-TW" dirty="0" smtClean="0"/>
              <a:t>20</a:t>
            </a:r>
            <a:r>
              <a:rPr lang="zh-TW" altLang="en-US" dirty="0" smtClean="0"/>
              <a:t>年陸續開始有人發現有類似於羅士比波的波動可以存在於熱帶氣旋之中，並且</a:t>
            </a:r>
            <a:r>
              <a:rPr lang="zh-TW" altLang="en-US" dirty="0" smtClean="0"/>
              <a:t>對氣旋強度</a:t>
            </a:r>
            <a:r>
              <a:rPr lang="zh-TW" altLang="en-US" dirty="0" smtClean="0"/>
              <a:t>、結構有著顯著影響</a:t>
            </a:r>
            <a:r>
              <a:rPr lang="en-US" altLang="zh-TW" dirty="0" smtClean="0"/>
              <a:t>(Guinn &amp; Schubert 1993; Montgomery &amp; </a:t>
            </a:r>
            <a:r>
              <a:rPr lang="en-US" altLang="zh-TW" dirty="0" err="1" smtClean="0"/>
              <a:t>Kallenbach</a:t>
            </a:r>
            <a:r>
              <a:rPr lang="en-US" altLang="zh-TW" dirty="0" smtClean="0"/>
              <a:t> 1997; Montgomery &amp; </a:t>
            </a:r>
            <a:r>
              <a:rPr lang="en-US" altLang="zh-TW" dirty="0" err="1" smtClean="0"/>
              <a:t>Enagonio</a:t>
            </a:r>
            <a:r>
              <a:rPr lang="en-US" altLang="zh-TW" dirty="0" smtClean="0"/>
              <a:t> 1998; </a:t>
            </a:r>
            <a:r>
              <a:rPr lang="en-US" altLang="zh-TW" dirty="0" err="1" smtClean="0"/>
              <a:t>Möller</a:t>
            </a:r>
            <a:r>
              <a:rPr lang="en-US" altLang="zh-TW" dirty="0" smtClean="0"/>
              <a:t> &amp; Montgomery 1999, 2000; </a:t>
            </a:r>
            <a:r>
              <a:rPr lang="en-US" altLang="zh-TW" dirty="0" err="1" smtClean="0"/>
              <a:t>Kuo</a:t>
            </a:r>
            <a:r>
              <a:rPr lang="en-US" altLang="zh-TW" dirty="0" smtClean="0"/>
              <a:t> et al. 1999; </a:t>
            </a:r>
            <a:r>
              <a:rPr lang="en-US" altLang="zh-TW" dirty="0" err="1" smtClean="0"/>
              <a:t>Reasor</a:t>
            </a:r>
            <a:r>
              <a:rPr lang="en-US" altLang="zh-TW" dirty="0" smtClean="0"/>
              <a:t> et al. 2000; Wang 2001)</a:t>
            </a:r>
          </a:p>
          <a:p>
            <a:pPr marL="548640" indent="-411480" fontAlgn="auto">
              <a:spcAft>
                <a:spcPts val="0"/>
              </a:spcAft>
              <a:buClr>
                <a:schemeClr val="tx1">
                  <a:shade val="95000"/>
                </a:schemeClr>
              </a:buClr>
              <a:buFont typeface="Wingdings 2"/>
              <a:buChar char=""/>
              <a:defRPr/>
            </a:pPr>
            <a:r>
              <a:rPr lang="zh-TW" altLang="en-US" dirty="0" smtClean="0"/>
              <a:t>其中</a:t>
            </a:r>
            <a:r>
              <a:rPr lang="en-US" altLang="zh-TW" dirty="0" smtClean="0"/>
              <a:t>Montgomery</a:t>
            </a:r>
            <a:r>
              <a:rPr lang="zh-TW" altLang="en-US" dirty="0" smtClean="0"/>
              <a:t>與</a:t>
            </a:r>
            <a:r>
              <a:rPr lang="en-US" altLang="zh-TW" dirty="0" err="1" smtClean="0"/>
              <a:t>Kallenbach</a:t>
            </a:r>
            <a:r>
              <a:rPr lang="en-US" altLang="zh-TW" dirty="0" smtClean="0"/>
              <a:t> </a:t>
            </a:r>
            <a:r>
              <a:rPr lang="zh-TW" altLang="en-US" dirty="0" smtClean="0"/>
              <a:t>於</a:t>
            </a:r>
            <a:r>
              <a:rPr lang="en-US" altLang="zh-TW" dirty="0" smtClean="0"/>
              <a:t>1997</a:t>
            </a:r>
            <a:r>
              <a:rPr lang="zh-TW" altLang="en-US" dirty="0" smtClean="0"/>
              <a:t>年針對渦旋軸對稱化過程發展了理論模式，發現由強切線風切所造成之非對稱擾動的軸對稱化過程，會伴隨著向外傳遞的</a:t>
            </a:r>
            <a:r>
              <a:rPr lang="en-US" altLang="zh-TW" dirty="0" smtClean="0"/>
              <a:t>VRWs</a:t>
            </a:r>
          </a:p>
          <a:p>
            <a:pPr marL="548640" indent="-411480" fontAlgn="auto">
              <a:spcAft>
                <a:spcPts val="0"/>
              </a:spcAft>
              <a:buClr>
                <a:schemeClr val="tx1">
                  <a:shade val="95000"/>
                </a:schemeClr>
              </a:buClr>
              <a:buFont typeface="Wingdings 2"/>
              <a:buChar char=""/>
              <a:defRPr/>
            </a:pPr>
            <a:endParaRPr lang="zh-TW" alt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t>前人研究（續）</a:t>
            </a:r>
            <a:endParaRPr lang="zh-TW" altLang="en-US" dirty="0"/>
          </a:p>
        </p:txBody>
      </p:sp>
      <p:sp>
        <p:nvSpPr>
          <p:cNvPr id="29698" name="內容版面配置區 2"/>
          <p:cNvSpPr>
            <a:spLocks noGrp="1"/>
          </p:cNvSpPr>
          <p:nvPr>
            <p:ph idx="1"/>
          </p:nvPr>
        </p:nvSpPr>
        <p:spPr/>
        <p:txBody>
          <a:bodyPr/>
          <a:lstStyle/>
          <a:p>
            <a:r>
              <a:rPr lang="zh-TW" altLang="en-US" dirty="0" smtClean="0"/>
              <a:t>除了藉由數值</a:t>
            </a:r>
            <a:r>
              <a:rPr lang="zh-TW" altLang="en-US" dirty="0" smtClean="0"/>
              <a:t>模擬的研究以外</a:t>
            </a:r>
            <a:r>
              <a:rPr lang="zh-TW" altLang="en-US" dirty="0" smtClean="0"/>
              <a:t>，</a:t>
            </a:r>
            <a:r>
              <a:rPr lang="en-US" altLang="zh-TW" dirty="0" err="1" smtClean="0"/>
              <a:t>Kuo</a:t>
            </a:r>
            <a:r>
              <a:rPr lang="en-US" altLang="zh-TW" dirty="0" smtClean="0"/>
              <a:t> et. Al(1999)</a:t>
            </a:r>
            <a:r>
              <a:rPr lang="zh-TW" altLang="en-US" dirty="0" smtClean="0"/>
              <a:t>利用雷達資料對賀伯颱風</a:t>
            </a:r>
            <a:r>
              <a:rPr lang="en-US" altLang="zh-TW" dirty="0" smtClean="0"/>
              <a:t>(1996)</a:t>
            </a:r>
            <a:r>
              <a:rPr lang="zh-TW" altLang="en-US" dirty="0" smtClean="0"/>
              <a:t>作分析，發現</a:t>
            </a:r>
            <a:r>
              <a:rPr lang="en-US" altLang="zh-TW" dirty="0" smtClean="0"/>
              <a:t>VRWs</a:t>
            </a:r>
            <a:r>
              <a:rPr lang="zh-TW" altLang="en-US" dirty="0" smtClean="0"/>
              <a:t>可以</a:t>
            </a:r>
            <a:r>
              <a:rPr lang="zh-TW" altLang="en-US" dirty="0" smtClean="0"/>
              <a:t>產生讓多邊形眼牆</a:t>
            </a:r>
            <a:r>
              <a:rPr lang="zh-TW" altLang="en-US" dirty="0" smtClean="0"/>
              <a:t>產生氣</a:t>
            </a:r>
            <a:r>
              <a:rPr lang="zh-TW" altLang="en-US" dirty="0" smtClean="0"/>
              <a:t>旋式旋轉</a:t>
            </a:r>
            <a:endParaRPr lang="en-US" altLang="zh-TW" dirty="0" smtClean="0"/>
          </a:p>
          <a:p>
            <a:r>
              <a:rPr lang="en-US" altLang="zh-TW" dirty="0" err="1" smtClean="0"/>
              <a:t>Reasor</a:t>
            </a:r>
            <a:r>
              <a:rPr lang="zh-TW" altLang="en-US" dirty="0" smtClean="0"/>
              <a:t>等人</a:t>
            </a:r>
            <a:r>
              <a:rPr lang="en-US" altLang="zh-TW" dirty="0" smtClean="0"/>
              <a:t>(2000)</a:t>
            </a:r>
            <a:r>
              <a:rPr lang="zh-TW" altLang="en-US" dirty="0" smtClean="0"/>
              <a:t>針對颶風</a:t>
            </a:r>
            <a:r>
              <a:rPr lang="en-US" altLang="zh-TW" dirty="0" smtClean="0"/>
              <a:t>Olivia(1994)</a:t>
            </a:r>
            <a:r>
              <a:rPr lang="zh-TW" altLang="en-US" dirty="0" smtClean="0"/>
              <a:t>的雷達觀測資料作分析，也找到許多</a:t>
            </a:r>
            <a:r>
              <a:rPr lang="en-US" altLang="zh-TW" dirty="0" smtClean="0"/>
              <a:t>VRWs</a:t>
            </a:r>
            <a:r>
              <a:rPr lang="zh-TW" altLang="en-US" dirty="0" smtClean="0"/>
              <a:t>的特徵</a:t>
            </a:r>
            <a:endParaRPr lang="en-US" altLang="zh-TW" dirty="0" smtClean="0"/>
          </a:p>
          <a:p>
            <a:r>
              <a:rPr lang="en-US" altLang="zh-TW" dirty="0" smtClean="0"/>
              <a:t>Wang</a:t>
            </a:r>
            <a:r>
              <a:rPr lang="en-US" altLang="zh-TW" dirty="0" smtClean="0"/>
              <a:t>(2001</a:t>
            </a:r>
            <a:r>
              <a:rPr lang="en-US" altLang="zh-TW" dirty="0" smtClean="0"/>
              <a:t>)</a:t>
            </a:r>
            <a:r>
              <a:rPr lang="zh-TW" altLang="en-US" dirty="0" smtClean="0"/>
              <a:t>利用數值模擬，發現核心非對稱由低波數</a:t>
            </a:r>
            <a:r>
              <a:rPr lang="en-US" altLang="zh-TW" dirty="0" smtClean="0"/>
              <a:t>VRWs</a:t>
            </a:r>
            <a:r>
              <a:rPr lang="zh-TW" altLang="en-US" dirty="0" smtClean="0"/>
              <a:t>主導，以及其處於準平衡之特性，並指出眼牆對流可以被與</a:t>
            </a:r>
            <a:r>
              <a:rPr lang="en-US" altLang="zh-TW" dirty="0" smtClean="0"/>
              <a:t>VRWs</a:t>
            </a:r>
            <a:r>
              <a:rPr lang="zh-TW" altLang="en-US" dirty="0" smtClean="0"/>
              <a:t>有關的入流往內推、進而增強</a:t>
            </a:r>
            <a:endParaRPr lang="en-US" altLang="zh-TW" dirty="0" smtClean="0"/>
          </a:p>
          <a:p>
            <a:endParaRPr lang="zh-TW" altLang="en-US" dirty="0" smtClean="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smtClean="0"/>
              <a:t>簡介</a:t>
            </a:r>
            <a:endParaRPr lang="zh-TW" altLang="en-US"/>
          </a:p>
        </p:txBody>
      </p:sp>
      <p:sp>
        <p:nvSpPr>
          <p:cNvPr id="30722" name="內容版面配置區 2"/>
          <p:cNvSpPr>
            <a:spLocks noGrp="1"/>
          </p:cNvSpPr>
          <p:nvPr>
            <p:ph idx="1"/>
          </p:nvPr>
        </p:nvSpPr>
        <p:spPr/>
        <p:txBody>
          <a:bodyPr/>
          <a:lstStyle/>
          <a:p>
            <a:r>
              <a:rPr lang="zh-TW" altLang="en-US" dirty="0" smtClean="0"/>
              <a:t>瞭解熱帶氣旋的不對稱結構很重要，因為它與其移動、結構、強度有關</a:t>
            </a:r>
            <a:endParaRPr lang="en-US" altLang="zh-TW" dirty="0" smtClean="0"/>
          </a:p>
          <a:p>
            <a:endParaRPr lang="en-US" altLang="zh-TW" dirty="0" smtClean="0"/>
          </a:p>
          <a:p>
            <a:r>
              <a:rPr lang="zh-TW" altLang="en-US" dirty="0" smtClean="0"/>
              <a:t>熱帶氣旋內核中的不對稱性通常有著多邊形眼牆、向外傳遞的內雨帶</a:t>
            </a:r>
            <a:endParaRPr lang="en-US" altLang="zh-TW" dirty="0" smtClean="0"/>
          </a:p>
          <a:p>
            <a:endParaRPr lang="en-US" altLang="zh-TW" dirty="0" smtClean="0"/>
          </a:p>
          <a:p>
            <a:r>
              <a:rPr lang="en-US" altLang="zh-TW" dirty="0" smtClean="0"/>
              <a:t>VRWs</a:t>
            </a:r>
            <a:r>
              <a:rPr lang="zh-TW" altLang="en-US" dirty="0" smtClean="0"/>
              <a:t>在</a:t>
            </a:r>
            <a:r>
              <a:rPr lang="en-US" altLang="zh-TW" dirty="0" smtClean="0"/>
              <a:t>PV</a:t>
            </a:r>
            <a:r>
              <a:rPr lang="zh-TW" altLang="en-US" dirty="0" smtClean="0"/>
              <a:t>動力、能量上的特性仍不是很清楚，例如在內核中與濕對流的交互作用，而這類針對非線性過程的研究需要採用包含完整物理機制的模式</a:t>
            </a:r>
            <a:endParaRPr lang="en-US" altLang="zh-TW" dirty="0" smtClean="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wrap="square" lIns="91440" tIns="45720" rIns="91440" bIns="45720" numCol="1" anchorCtr="0" compatLnSpc="1">
            <a:prstTxWarp prst="textNoShape">
              <a:avLst/>
            </a:prstTxWarp>
          </a:bodyPr>
          <a:lstStyle/>
          <a:p>
            <a:pPr fontAlgn="auto">
              <a:spcAft>
                <a:spcPts val="0"/>
              </a:spcAft>
              <a:defRPr/>
            </a:pPr>
            <a:r>
              <a:rPr lang="zh-TW" altLang="en-US" dirty="0" smtClean="0"/>
              <a:t>實驗設計</a:t>
            </a:r>
          </a:p>
        </p:txBody>
      </p:sp>
      <p:sp>
        <p:nvSpPr>
          <p:cNvPr id="6151" name="內容版面配置區 2"/>
          <p:cNvSpPr>
            <a:spLocks noGrp="1"/>
          </p:cNvSpPr>
          <p:nvPr>
            <p:ph idx="1"/>
          </p:nvPr>
        </p:nvSpPr>
        <p:spPr>
          <a:xfrm>
            <a:off x="457200" y="1600200"/>
            <a:ext cx="8229600" cy="4852988"/>
          </a:xfrm>
        </p:spPr>
        <p:txBody>
          <a:bodyPr rtlCol="0">
            <a:normAutofit fontScale="70000" lnSpcReduction="20000"/>
          </a:bodyPr>
          <a:lstStyle/>
          <a:p>
            <a:pPr marL="548640" indent="-411480" fontAlgn="auto">
              <a:spcAft>
                <a:spcPts val="0"/>
              </a:spcAft>
              <a:buClr>
                <a:schemeClr val="tx1">
                  <a:shade val="95000"/>
                </a:schemeClr>
              </a:buClr>
              <a:buFont typeface="Cambria"/>
              <a:buChar char="+"/>
              <a:defRPr/>
            </a:pPr>
            <a:r>
              <a:rPr lang="zh-TW" altLang="en-US" dirty="0" smtClean="0"/>
              <a:t>採三層可移動巢狀網格原始方程模式</a:t>
            </a:r>
            <a:r>
              <a:rPr lang="en-US" altLang="zh-TW" dirty="0" smtClean="0"/>
              <a:t>(TCM3)</a:t>
            </a:r>
          </a:p>
          <a:p>
            <a:pPr marL="548640" indent="-411480" fontAlgn="auto">
              <a:spcAft>
                <a:spcPts val="0"/>
              </a:spcAft>
              <a:buClr>
                <a:schemeClr val="tx1">
                  <a:shade val="95000"/>
                </a:schemeClr>
              </a:buClr>
              <a:buFont typeface="Cambria"/>
              <a:buChar char="+"/>
              <a:defRPr/>
            </a:pPr>
            <a:endParaRPr lang="en-US" altLang="zh-TW" dirty="0" smtClean="0"/>
          </a:p>
          <a:p>
            <a:pPr marL="548640" indent="-411480" fontAlgn="auto">
              <a:spcAft>
                <a:spcPts val="0"/>
              </a:spcAft>
              <a:buClr>
                <a:schemeClr val="tx1">
                  <a:shade val="95000"/>
                </a:schemeClr>
              </a:buClr>
              <a:buFont typeface="Cambria"/>
              <a:buChar char="+"/>
              <a:defRPr/>
            </a:pPr>
            <a:endParaRPr lang="en-US" altLang="zh-TW" dirty="0" smtClean="0"/>
          </a:p>
          <a:p>
            <a:pPr marL="548640" indent="-411480" fontAlgn="auto">
              <a:spcAft>
                <a:spcPts val="0"/>
              </a:spcAft>
              <a:buClr>
                <a:schemeClr val="tx1">
                  <a:shade val="95000"/>
                </a:schemeClr>
              </a:buClr>
              <a:buFont typeface="Cambria"/>
              <a:buChar char="+"/>
              <a:defRPr/>
            </a:pPr>
            <a:endParaRPr lang="en-US" altLang="zh-TW" dirty="0" smtClean="0"/>
          </a:p>
          <a:p>
            <a:pPr marL="548640" indent="-411480" fontAlgn="auto">
              <a:spcAft>
                <a:spcPts val="0"/>
              </a:spcAft>
              <a:buClr>
                <a:schemeClr val="tx1">
                  <a:shade val="95000"/>
                </a:schemeClr>
              </a:buClr>
              <a:buFont typeface="Wingdings 2"/>
              <a:buNone/>
              <a:defRPr/>
            </a:pPr>
            <a:endParaRPr lang="en-US" altLang="zh-TW" dirty="0" smtClean="0"/>
          </a:p>
          <a:p>
            <a:pPr marL="548640" indent="-411480" fontAlgn="auto">
              <a:spcAft>
                <a:spcPts val="0"/>
              </a:spcAft>
              <a:buClr>
                <a:schemeClr val="tx1">
                  <a:shade val="95000"/>
                </a:schemeClr>
              </a:buClr>
              <a:buFont typeface="Wingdings 2"/>
              <a:buNone/>
              <a:defRPr/>
            </a:pPr>
            <a:endParaRPr lang="en-US" altLang="zh-TW" dirty="0" smtClean="0"/>
          </a:p>
          <a:p>
            <a:pPr marL="548640" indent="-411480" fontAlgn="auto">
              <a:spcAft>
                <a:spcPts val="0"/>
              </a:spcAft>
              <a:buClr>
                <a:schemeClr val="tx1">
                  <a:shade val="95000"/>
                </a:schemeClr>
              </a:buClr>
              <a:buFont typeface="Cambria"/>
              <a:buChar char="+"/>
              <a:defRPr/>
            </a:pPr>
            <a:r>
              <a:rPr lang="zh-TW" altLang="en-US" dirty="0" smtClean="0"/>
              <a:t>模式中加入一個氣旋性渦旋，其最大切線風速位在距中心</a:t>
            </a:r>
            <a:r>
              <a:rPr lang="en-US" altLang="zh-TW" dirty="0" smtClean="0"/>
              <a:t>100km</a:t>
            </a:r>
            <a:r>
              <a:rPr lang="zh-TW" altLang="en-US" dirty="0" smtClean="0"/>
              <a:t>處之地面，為</a:t>
            </a:r>
            <a:r>
              <a:rPr lang="en-US" altLang="zh-TW" dirty="0" smtClean="0"/>
              <a:t>25m/s</a:t>
            </a:r>
            <a:r>
              <a:rPr lang="zh-TW" altLang="en-US" dirty="0" smtClean="0"/>
              <a:t> （垂直遞減至</a:t>
            </a:r>
            <a:r>
              <a:rPr lang="en-US" altLang="zh-TW" dirty="0" smtClean="0"/>
              <a:t>100hpa</a:t>
            </a:r>
            <a:r>
              <a:rPr lang="zh-TW" altLang="en-US" dirty="0" smtClean="0"/>
              <a:t>處）</a:t>
            </a:r>
            <a:endParaRPr lang="en-US" altLang="zh-TW" dirty="0" smtClean="0"/>
          </a:p>
          <a:p>
            <a:pPr marL="548640" indent="-411480" fontAlgn="auto">
              <a:spcAft>
                <a:spcPts val="0"/>
              </a:spcAft>
              <a:buClr>
                <a:schemeClr val="tx1">
                  <a:shade val="95000"/>
                </a:schemeClr>
              </a:buClr>
              <a:buFont typeface="Cambria"/>
              <a:buChar char="+"/>
              <a:defRPr/>
            </a:pPr>
            <a:r>
              <a:rPr lang="zh-TW" altLang="en-US" dirty="0" smtClean="0"/>
              <a:t>利用非線性平衡方程由風場得出處於靜力、梯度風平衡下的質量、熱力場</a:t>
            </a:r>
            <a:endParaRPr lang="en-US" altLang="zh-TW" dirty="0" smtClean="0"/>
          </a:p>
          <a:p>
            <a:pPr marL="548640" indent="-411480" fontAlgn="auto">
              <a:spcAft>
                <a:spcPts val="0"/>
              </a:spcAft>
              <a:buClr>
                <a:schemeClr val="tx1">
                  <a:shade val="95000"/>
                </a:schemeClr>
              </a:buClr>
              <a:buFont typeface="Cambria"/>
              <a:buChar char="+"/>
              <a:defRPr/>
            </a:pPr>
            <a:r>
              <a:rPr lang="zh-TW" altLang="en-US" dirty="0" smtClean="0"/>
              <a:t>假設初始水汽混合比及環境場探空於各處皆相同（採用澳洲東北方</a:t>
            </a:r>
            <a:r>
              <a:rPr lang="en-US" altLang="zh-TW" dirty="0" smtClean="0"/>
              <a:t>Willis</a:t>
            </a:r>
            <a:r>
              <a:rPr lang="zh-TW" altLang="en-US" dirty="0" smtClean="0"/>
              <a:t>島的一月月平均探空資料）</a:t>
            </a:r>
            <a:endParaRPr lang="en-US" altLang="zh-TW" dirty="0" smtClean="0"/>
          </a:p>
          <a:p>
            <a:pPr marL="548640" indent="-411480" fontAlgn="auto">
              <a:spcAft>
                <a:spcPts val="0"/>
              </a:spcAft>
              <a:buClr>
                <a:schemeClr val="tx1">
                  <a:shade val="95000"/>
                </a:schemeClr>
              </a:buClr>
              <a:buFont typeface="Cambria"/>
              <a:buChar char="+"/>
              <a:defRPr/>
            </a:pPr>
            <a:r>
              <a:rPr lang="en-US" altLang="zh-TW" dirty="0" smtClean="0"/>
              <a:t>SST = 29</a:t>
            </a:r>
            <a:r>
              <a:rPr lang="en-US" altLang="zh-TW" baseline="30000" dirty="0" smtClean="0"/>
              <a:t>o</a:t>
            </a:r>
            <a:r>
              <a:rPr lang="en-US" altLang="zh-TW" dirty="0" smtClean="0"/>
              <a:t>C</a:t>
            </a:r>
          </a:p>
          <a:p>
            <a:pPr marL="548640" indent="-411480" fontAlgn="auto">
              <a:spcAft>
                <a:spcPts val="0"/>
              </a:spcAft>
              <a:buClr>
                <a:schemeClr val="tx1">
                  <a:shade val="95000"/>
                </a:schemeClr>
              </a:buClr>
              <a:buFont typeface="Cambria"/>
              <a:buChar char="+"/>
              <a:defRPr/>
            </a:pPr>
            <a:r>
              <a:rPr lang="zh-TW" altLang="en-US" dirty="0" smtClean="0"/>
              <a:t>採用</a:t>
            </a:r>
            <a:r>
              <a:rPr lang="en-US" altLang="zh-TW" dirty="0" smtClean="0"/>
              <a:t>f-plane</a:t>
            </a:r>
            <a:r>
              <a:rPr lang="zh-TW" altLang="en-US" dirty="0" smtClean="0"/>
              <a:t>，柯氏參數定在</a:t>
            </a:r>
            <a:r>
              <a:rPr lang="en-US" altLang="zh-TW" dirty="0" smtClean="0"/>
              <a:t>18</a:t>
            </a:r>
            <a:r>
              <a:rPr lang="en-US" altLang="zh-TW" baseline="30000" dirty="0" smtClean="0"/>
              <a:t>o</a:t>
            </a:r>
            <a:r>
              <a:rPr lang="en-US" altLang="zh-TW" dirty="0" smtClean="0"/>
              <a:t>S</a:t>
            </a:r>
          </a:p>
          <a:p>
            <a:pPr marL="548640" indent="-411480" fontAlgn="auto">
              <a:spcAft>
                <a:spcPts val="0"/>
              </a:spcAft>
              <a:buClr>
                <a:schemeClr val="tx1">
                  <a:shade val="95000"/>
                </a:schemeClr>
              </a:buClr>
              <a:buFont typeface="Cambria"/>
              <a:buChar char="+"/>
              <a:defRPr/>
            </a:pPr>
            <a:r>
              <a:rPr lang="zh-TW" altLang="en-US" dirty="0" smtClean="0"/>
              <a:t>為了研究氣旋內部的動力過程，故不會變動環境場，以避免外在因素影響</a:t>
            </a:r>
            <a:r>
              <a:rPr lang="en-US" altLang="zh-TW" dirty="0" smtClean="0"/>
              <a:t>TC</a:t>
            </a:r>
            <a:r>
              <a:rPr lang="zh-TW" altLang="en-US" dirty="0" smtClean="0"/>
              <a:t>發展</a:t>
            </a:r>
            <a:endParaRPr lang="en-US" altLang="zh-TW" dirty="0" smtClean="0"/>
          </a:p>
        </p:txBody>
      </p:sp>
      <p:graphicFrame>
        <p:nvGraphicFramePr>
          <p:cNvPr id="6" name="表格 5"/>
          <p:cNvGraphicFramePr>
            <a:graphicFrameLocks noGrp="1"/>
          </p:cNvGraphicFramePr>
          <p:nvPr/>
        </p:nvGraphicFramePr>
        <p:xfrm>
          <a:off x="900113" y="1979613"/>
          <a:ext cx="7465844" cy="1376680"/>
        </p:xfrm>
        <a:graphic>
          <a:graphicData uri="http://schemas.openxmlformats.org/drawingml/2006/table">
            <a:tbl>
              <a:tblPr firstRow="1" bandRow="1">
                <a:tableStyleId>{5C22544A-7EE6-4342-B048-85BDC9FD1C3A}</a:tableStyleId>
              </a:tblPr>
              <a:tblGrid>
                <a:gridCol w="1606868"/>
                <a:gridCol w="1952943"/>
                <a:gridCol w="1952943"/>
                <a:gridCol w="1953090"/>
              </a:tblGrid>
              <a:tr h="365760">
                <a:tc>
                  <a:txBody>
                    <a:bodyPr/>
                    <a:lstStyle/>
                    <a:p>
                      <a:pPr algn="ctr"/>
                      <a:endParaRPr lang="zh-TW" altLang="en-US" sz="1800" dirty="0"/>
                    </a:p>
                  </a:txBody>
                  <a:tcPr/>
                </a:tc>
                <a:tc>
                  <a:txBody>
                    <a:bodyPr/>
                    <a:lstStyle/>
                    <a:p>
                      <a:pPr algn="ctr"/>
                      <a:r>
                        <a:rPr lang="en-US" altLang="zh-TW" sz="1800" dirty="0" smtClean="0"/>
                        <a:t>Mesh A</a:t>
                      </a:r>
                      <a:endParaRPr lang="zh-TW" altLang="en-US" sz="1800" dirty="0"/>
                    </a:p>
                  </a:txBody>
                  <a:tcPr/>
                </a:tc>
                <a:tc>
                  <a:txBody>
                    <a:bodyPr/>
                    <a:lstStyle/>
                    <a:p>
                      <a:pPr algn="ctr"/>
                      <a:r>
                        <a:rPr lang="en-US" altLang="zh-TW" sz="1800" dirty="0" smtClean="0"/>
                        <a:t>Mesh B</a:t>
                      </a:r>
                      <a:endParaRPr lang="zh-TW" altLang="en-US" sz="1800" dirty="0"/>
                    </a:p>
                  </a:txBody>
                  <a:tcPr/>
                </a:tc>
                <a:tc>
                  <a:txBody>
                    <a:bodyPr/>
                    <a:lstStyle/>
                    <a:p>
                      <a:pPr algn="ctr"/>
                      <a:r>
                        <a:rPr lang="en-US" altLang="zh-TW" sz="1800" dirty="0" smtClean="0"/>
                        <a:t>Mesh C</a:t>
                      </a:r>
                      <a:endParaRPr lang="zh-TW" altLang="en-US" sz="1800" dirty="0"/>
                    </a:p>
                  </a:txBody>
                  <a:tcPr/>
                </a:tc>
              </a:tr>
              <a:tr h="370840">
                <a:tc>
                  <a:txBody>
                    <a:bodyPr/>
                    <a:lstStyle/>
                    <a:p>
                      <a:pPr algn="ctr"/>
                      <a:r>
                        <a:rPr lang="zh-TW" altLang="en-US" sz="1800" dirty="0" smtClean="0"/>
                        <a:t>水平網格間距</a:t>
                      </a:r>
                      <a:endParaRPr lang="zh-TW" altLang="en-US" sz="1800" dirty="0"/>
                    </a:p>
                  </a:txBody>
                  <a:tcPr/>
                </a:tc>
                <a:tc>
                  <a:txBody>
                    <a:bodyPr/>
                    <a:lstStyle/>
                    <a:p>
                      <a:pPr algn="ctr"/>
                      <a:r>
                        <a:rPr lang="en-US" altLang="zh-TW" sz="1800" dirty="0" smtClean="0"/>
                        <a:t>45km</a:t>
                      </a:r>
                      <a:endParaRPr lang="zh-TW" altLang="en-US" sz="1800" dirty="0"/>
                    </a:p>
                  </a:txBody>
                  <a:tcPr/>
                </a:tc>
                <a:tc>
                  <a:txBody>
                    <a:bodyPr/>
                    <a:lstStyle/>
                    <a:p>
                      <a:pPr algn="ctr"/>
                      <a:r>
                        <a:rPr lang="en-US" altLang="zh-TW" sz="1800" dirty="0" smtClean="0"/>
                        <a:t>15km</a:t>
                      </a:r>
                      <a:endParaRPr lang="zh-TW" altLang="en-US" sz="1800" dirty="0"/>
                    </a:p>
                  </a:txBody>
                  <a:tcPr/>
                </a:tc>
                <a:tc>
                  <a:txBody>
                    <a:bodyPr/>
                    <a:lstStyle/>
                    <a:p>
                      <a:pPr algn="ctr"/>
                      <a:r>
                        <a:rPr lang="en-US" altLang="zh-TW" sz="1800" dirty="0" smtClean="0"/>
                        <a:t>5km</a:t>
                      </a:r>
                      <a:endParaRPr lang="zh-TW" altLang="en-US" sz="1800" dirty="0"/>
                    </a:p>
                  </a:txBody>
                  <a:tcPr/>
                </a:tc>
              </a:tr>
              <a:tr h="640080">
                <a:tc>
                  <a:txBody>
                    <a:bodyPr/>
                    <a:lstStyle/>
                    <a:p>
                      <a:pPr algn="ctr"/>
                      <a:r>
                        <a:rPr lang="zh-TW" altLang="en-US" sz="1800" dirty="0" smtClean="0"/>
                        <a:t>網域大小</a:t>
                      </a:r>
                      <a:endParaRPr lang="zh-TW" altLang="en-US" sz="1800" dirty="0"/>
                    </a:p>
                  </a:txBody>
                  <a:tcPr/>
                </a:tc>
                <a:tc>
                  <a:txBody>
                    <a:bodyPr/>
                    <a:lstStyle/>
                    <a:p>
                      <a:pPr algn="ctr"/>
                      <a:r>
                        <a:rPr lang="en-US" altLang="zh-TW" sz="1800" dirty="0" smtClean="0"/>
                        <a:t>7200km * 5400km</a:t>
                      </a:r>
                      <a:endParaRPr lang="zh-TW" alt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smtClean="0"/>
                        <a:t>1620km * 1620km</a:t>
                      </a:r>
                      <a:endParaRPr lang="zh-TW" altLang="en-US" sz="1800" dirty="0" smtClean="0"/>
                    </a:p>
                  </a:txBody>
                  <a:tcPr/>
                </a:tc>
                <a:tc>
                  <a:txBody>
                    <a:bodyPr/>
                    <a:lstStyle/>
                    <a:p>
                      <a:pPr algn="ctr"/>
                      <a:r>
                        <a:rPr lang="en-US" altLang="zh-TW" sz="1800" dirty="0" smtClean="0"/>
                        <a:t>540km * 540km</a:t>
                      </a:r>
                      <a:endParaRPr lang="zh-TW" altLang="en-US" sz="1800" dirty="0"/>
                    </a:p>
                  </a:txBody>
                  <a:tcPr/>
                </a:tc>
              </a:tr>
            </a:tbl>
          </a:graphicData>
        </a:graphic>
      </p:graphicFrame>
      <p:sp>
        <p:nvSpPr>
          <p:cNvPr id="32793" name="文字方塊 4"/>
          <p:cNvSpPr txBox="1">
            <a:spLocks noChangeArrowheads="1"/>
          </p:cNvSpPr>
          <p:nvPr/>
        </p:nvSpPr>
        <p:spPr bwMode="auto">
          <a:xfrm>
            <a:off x="2124075" y="3860800"/>
            <a:ext cx="5060950" cy="822325"/>
          </a:xfrm>
          <a:prstGeom prst="rect">
            <a:avLst/>
          </a:prstGeom>
          <a:solidFill>
            <a:schemeClr val="tx1"/>
          </a:solidFill>
          <a:ln w="9525">
            <a:noFill/>
            <a:miter lim="800000"/>
            <a:headEnd/>
            <a:tailEnd/>
          </a:ln>
        </p:spPr>
        <p:txBody>
          <a:bodyPr wrap="none">
            <a:spAutoFit/>
          </a:bodyPr>
          <a:lstStyle/>
          <a:p>
            <a:r>
              <a:rPr lang="zh-TW" altLang="en-US" sz="2400">
                <a:solidFill>
                  <a:srgbClr val="FF0000"/>
                </a:solidFill>
              </a:rPr>
              <a:t>模擬出來的氣旋仍有氣旋式繞行現象</a:t>
            </a:r>
            <a:endParaRPr lang="en-US" altLang="zh-TW" sz="2400">
              <a:solidFill>
                <a:srgbClr val="FF0000"/>
              </a:solidFill>
            </a:endParaRPr>
          </a:p>
          <a:p>
            <a:r>
              <a:rPr lang="zh-TW" altLang="en-US" sz="2400">
                <a:solidFill>
                  <a:srgbClr val="FF0000"/>
                </a:solidFill>
              </a:rPr>
              <a:t>主要是因為非對稱結構所造成</a:t>
            </a:r>
          </a:p>
        </p:txBody>
      </p:sp>
      <p:pic>
        <p:nvPicPr>
          <p:cNvPr id="7" name="圖片 6" descr="TCM3-Mesh.gif"/>
          <p:cNvPicPr>
            <a:picLocks noChangeAspect="1"/>
          </p:cNvPicPr>
          <p:nvPr/>
        </p:nvPicPr>
        <p:blipFill>
          <a:blip r:embed="rId2" cstate="print"/>
          <a:srcRect/>
          <a:stretch>
            <a:fillRect/>
          </a:stretch>
        </p:blipFill>
        <p:spPr bwMode="auto">
          <a:xfrm>
            <a:off x="684213" y="0"/>
            <a:ext cx="7629525" cy="64674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93"/>
                                        </p:tgtEl>
                                        <p:attrNameLst>
                                          <p:attrName>style.visibility</p:attrName>
                                        </p:attrNameLst>
                                      </p:cBhvr>
                                      <p:to>
                                        <p:strVal val="visible"/>
                                      </p:to>
                                    </p:set>
                                    <p:animEffect transition="in" filter="fade">
                                      <p:cBhvr>
                                        <p:cTn id="17" dur="500"/>
                                        <p:tgtEl>
                                          <p:spTgt spid="32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wrap="square" lIns="91440" tIns="45720" rIns="91440" bIns="45720" numCol="1" anchorCtr="0" compatLnSpc="1">
            <a:prstTxWarp prst="textNoShape">
              <a:avLst/>
            </a:prstTxWarp>
          </a:bodyPr>
          <a:lstStyle/>
          <a:p>
            <a:pPr fontAlgn="auto">
              <a:spcAft>
                <a:spcPts val="0"/>
              </a:spcAft>
              <a:defRPr/>
            </a:pPr>
            <a:r>
              <a:rPr lang="zh-TW" altLang="en-US" smtClean="0"/>
              <a:t>整體結構</a:t>
            </a:r>
          </a:p>
        </p:txBody>
      </p:sp>
      <p:pic>
        <p:nvPicPr>
          <p:cNvPr id="24578" name="Picture 2"/>
          <p:cNvPicPr>
            <a:picLocks noChangeAspect="1" noChangeArrowheads="1"/>
          </p:cNvPicPr>
          <p:nvPr/>
        </p:nvPicPr>
        <p:blipFill>
          <a:blip r:embed="rId3" cstate="print"/>
          <a:srcRect/>
          <a:stretch>
            <a:fillRect/>
          </a:stretch>
        </p:blipFill>
        <p:spPr bwMode="auto">
          <a:xfrm>
            <a:off x="1260475" y="244475"/>
            <a:ext cx="7477125" cy="6353175"/>
          </a:xfrm>
          <a:prstGeom prst="rect">
            <a:avLst/>
          </a:prstGeom>
          <a:noFill/>
          <a:ln w="9525">
            <a:noFill/>
            <a:miter lim="800000"/>
            <a:headEnd/>
            <a:tailEnd/>
          </a:ln>
        </p:spPr>
      </p:pic>
      <p:cxnSp>
        <p:nvCxnSpPr>
          <p:cNvPr id="7" name="直線接點 6"/>
          <p:cNvCxnSpPr/>
          <p:nvPr/>
        </p:nvCxnSpPr>
        <p:spPr>
          <a:xfrm rot="5400000" flipH="1" flipV="1">
            <a:off x="1612106" y="1116807"/>
            <a:ext cx="1528763" cy="215900"/>
          </a:xfrm>
          <a:prstGeom prst="line">
            <a:avLst/>
          </a:prstGeom>
          <a:ln w="25400">
            <a:solidFill>
              <a:srgbClr val="2217FF"/>
            </a:solidFill>
          </a:ln>
        </p:spPr>
        <p:style>
          <a:lnRef idx="1">
            <a:schemeClr val="accent1"/>
          </a:lnRef>
          <a:fillRef idx="0">
            <a:schemeClr val="accent1"/>
          </a:fillRef>
          <a:effectRef idx="0">
            <a:schemeClr val="accent1"/>
          </a:effectRef>
          <a:fontRef idx="minor">
            <a:schemeClr val="tx1"/>
          </a:fontRef>
        </p:style>
      </p:cxnSp>
      <p:sp>
        <p:nvSpPr>
          <p:cNvPr id="24580" name="文字方塊 8"/>
          <p:cNvSpPr txBox="1">
            <a:spLocks noChangeArrowheads="1"/>
          </p:cNvSpPr>
          <p:nvPr/>
        </p:nvSpPr>
        <p:spPr bwMode="auto">
          <a:xfrm>
            <a:off x="0" y="1844675"/>
            <a:ext cx="1676400" cy="376238"/>
          </a:xfrm>
          <a:prstGeom prst="rect">
            <a:avLst/>
          </a:prstGeom>
          <a:solidFill>
            <a:schemeClr val="bg1"/>
          </a:solidFill>
          <a:ln w="9525">
            <a:solidFill>
              <a:srgbClr val="2217FF"/>
            </a:solidFill>
            <a:miter lim="800000"/>
            <a:headEnd/>
            <a:tailEnd/>
          </a:ln>
        </p:spPr>
        <p:txBody>
          <a:bodyPr wrap="none">
            <a:spAutoFit/>
          </a:bodyPr>
          <a:lstStyle/>
          <a:p>
            <a:r>
              <a:rPr lang="en-US" altLang="zh-TW" dirty="0" err="1"/>
              <a:t>Max@z</a:t>
            </a:r>
            <a:r>
              <a:rPr lang="en-US" altLang="zh-TW" dirty="0"/>
              <a:t>=500m</a:t>
            </a:r>
            <a:endParaRPr lang="zh-TW" altLang="en-US" dirty="0"/>
          </a:p>
        </p:txBody>
      </p:sp>
      <p:sp>
        <p:nvSpPr>
          <p:cNvPr id="8" name="矩形 7"/>
          <p:cNvSpPr/>
          <p:nvPr/>
        </p:nvSpPr>
        <p:spPr>
          <a:xfrm>
            <a:off x="1908175" y="3629025"/>
            <a:ext cx="3024188" cy="576263"/>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2411413" y="2332038"/>
            <a:ext cx="2447925" cy="57626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1692275" y="2405063"/>
            <a:ext cx="431800" cy="187166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1985963" y="4448175"/>
            <a:ext cx="561975" cy="1655763"/>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6" name="直線單箭頭接點 15"/>
          <p:cNvCxnSpPr/>
          <p:nvPr/>
        </p:nvCxnSpPr>
        <p:spPr>
          <a:xfrm>
            <a:off x="2771775" y="2636838"/>
            <a:ext cx="1081088" cy="15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435600" y="2547938"/>
            <a:ext cx="649288" cy="144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文字方塊 14"/>
          <p:cNvSpPr txBox="1">
            <a:spLocks noChangeArrowheads="1"/>
          </p:cNvSpPr>
          <p:nvPr/>
        </p:nvSpPr>
        <p:spPr bwMode="auto">
          <a:xfrm>
            <a:off x="1951038" y="2060575"/>
            <a:ext cx="749300" cy="369888"/>
          </a:xfrm>
          <a:prstGeom prst="rect">
            <a:avLst/>
          </a:prstGeom>
          <a:noFill/>
          <a:ln w="9525">
            <a:noFill/>
            <a:miter lim="800000"/>
            <a:headEnd/>
            <a:tailEnd/>
          </a:ln>
        </p:spPr>
        <p:txBody>
          <a:bodyPr wrap="none">
            <a:spAutoFit/>
          </a:bodyPr>
          <a:lstStyle/>
          <a:p>
            <a:r>
              <a:rPr lang="en-US" altLang="zh-TW">
                <a:solidFill>
                  <a:srgbClr val="2217FF"/>
                </a:solidFill>
              </a:rPr>
              <a:t>30km</a:t>
            </a:r>
            <a:endParaRPr lang="zh-TW" altLang="en-US">
              <a:solidFill>
                <a:srgbClr val="2217FF"/>
              </a:solidFill>
            </a:endParaRPr>
          </a:p>
        </p:txBody>
      </p:sp>
      <p:sp>
        <p:nvSpPr>
          <p:cNvPr id="19" name="文字方塊 18"/>
          <p:cNvSpPr txBox="1">
            <a:spLocks noChangeArrowheads="1"/>
          </p:cNvSpPr>
          <p:nvPr/>
        </p:nvSpPr>
        <p:spPr bwMode="auto">
          <a:xfrm>
            <a:off x="7972425" y="-36513"/>
            <a:ext cx="762000" cy="366713"/>
          </a:xfrm>
          <a:prstGeom prst="rect">
            <a:avLst/>
          </a:prstGeom>
          <a:noFill/>
          <a:ln w="9525">
            <a:noFill/>
            <a:miter lim="800000"/>
            <a:headEnd/>
            <a:tailEnd/>
          </a:ln>
        </p:spPr>
        <p:txBody>
          <a:bodyPr wrap="none">
            <a:spAutoFit/>
          </a:bodyPr>
          <a:lstStyle/>
          <a:p>
            <a:r>
              <a:rPr lang="en-US" altLang="zh-TW" dirty="0"/>
              <a:t>t=90h</a:t>
            </a:r>
            <a:endParaRPr lang="zh-TW" altLang="en-US" dirty="0"/>
          </a:p>
        </p:txBody>
      </p:sp>
      <p:sp>
        <p:nvSpPr>
          <p:cNvPr id="20" name="矩形 19"/>
          <p:cNvSpPr/>
          <p:nvPr/>
        </p:nvSpPr>
        <p:spPr>
          <a:xfrm>
            <a:off x="1692275" y="4652963"/>
            <a:ext cx="358775" cy="143986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580"/>
                                        </p:tgtEl>
                                        <p:attrNameLst>
                                          <p:attrName>style.visibility</p:attrName>
                                        </p:attrNameLst>
                                      </p:cBhvr>
                                      <p:to>
                                        <p:strVal val="visible"/>
                                      </p:to>
                                    </p:set>
                                    <p:animEffect transition="in" filter="fade">
                                      <p:cBhvr>
                                        <p:cTn id="21" dur="500"/>
                                        <p:tgtEl>
                                          <p:spTgt spid="2458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2" nodeType="click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4580"/>
                                        </p:tgtEl>
                                      </p:cBhvr>
                                    </p:animEffect>
                                    <p:set>
                                      <p:cBhvr>
                                        <p:cTn id="32" dur="1" fill="hold">
                                          <p:stCondLst>
                                            <p:cond delay="499"/>
                                          </p:stCondLst>
                                        </p:cTn>
                                        <p:tgtEl>
                                          <p:spTgt spid="24580"/>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17"/>
                                        </p:tgtEl>
                                      </p:cBhvr>
                                    </p:animEffect>
                                    <p:set>
                                      <p:cBhvr>
                                        <p:cTn id="9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0" grpId="1" animBg="1"/>
      <p:bldP spid="8" grpId="0" animBg="1"/>
      <p:bldP spid="8" grpId="1" animBg="1"/>
      <p:bldP spid="10" grpId="0" animBg="1"/>
      <p:bldP spid="10" grpId="1" animBg="1"/>
      <p:bldP spid="11" grpId="0" animBg="1"/>
      <p:bldP spid="11" grpId="1" animBg="1"/>
      <p:bldP spid="12" grpId="0" animBg="1"/>
      <p:bldP spid="12" grpId="1" animBg="1"/>
      <p:bldP spid="17" grpId="0" animBg="1"/>
      <p:bldP spid="17" grpId="1" animBg="1"/>
      <p:bldP spid="15" grpId="0"/>
      <p:bldP spid="15" grpId="2"/>
      <p:bldP spid="19" grpId="0"/>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wrap="square" lIns="91440" tIns="45720" rIns="91440" bIns="45720" numCol="1" anchorCtr="0" compatLnSpc="1">
            <a:prstTxWarp prst="textNoShape">
              <a:avLst/>
            </a:prstTxWarp>
          </a:bodyPr>
          <a:lstStyle/>
          <a:p>
            <a:pPr fontAlgn="auto">
              <a:spcAft>
                <a:spcPts val="0"/>
              </a:spcAft>
              <a:defRPr/>
            </a:pPr>
            <a:r>
              <a:rPr lang="zh-TW" altLang="en-US" dirty="0" smtClean="0"/>
              <a:t>整體結構</a:t>
            </a:r>
          </a:p>
        </p:txBody>
      </p:sp>
      <p:sp>
        <p:nvSpPr>
          <p:cNvPr id="35841" name="文字方塊 6"/>
          <p:cNvSpPr txBox="1">
            <a:spLocks noChangeArrowheads="1"/>
          </p:cNvSpPr>
          <p:nvPr/>
        </p:nvSpPr>
        <p:spPr bwMode="auto">
          <a:xfrm>
            <a:off x="2543175" y="908050"/>
            <a:ext cx="877888" cy="369888"/>
          </a:xfrm>
          <a:prstGeom prst="rect">
            <a:avLst/>
          </a:prstGeom>
          <a:noFill/>
          <a:ln w="9525">
            <a:noFill/>
            <a:miter lim="800000"/>
            <a:headEnd/>
            <a:tailEnd/>
          </a:ln>
        </p:spPr>
        <p:txBody>
          <a:bodyPr wrap="none">
            <a:spAutoFit/>
          </a:bodyPr>
          <a:lstStyle/>
          <a:p>
            <a:r>
              <a:rPr lang="en-US" altLang="zh-TW" dirty="0"/>
              <a:t>400km</a:t>
            </a:r>
            <a:endParaRPr lang="zh-TW" altLang="en-US" dirty="0"/>
          </a:p>
        </p:txBody>
      </p:sp>
      <p:pic>
        <p:nvPicPr>
          <p:cNvPr id="35843" name="Picture 2"/>
          <p:cNvPicPr>
            <a:picLocks noChangeAspect="1" noChangeArrowheads="1"/>
          </p:cNvPicPr>
          <p:nvPr/>
        </p:nvPicPr>
        <p:blipFill>
          <a:blip r:embed="rId3" cstate="print"/>
          <a:srcRect/>
          <a:stretch>
            <a:fillRect/>
          </a:stretch>
        </p:blipFill>
        <p:spPr bwMode="auto">
          <a:xfrm>
            <a:off x="179388" y="1204913"/>
            <a:ext cx="5467350" cy="5457825"/>
          </a:xfrm>
          <a:prstGeom prst="rect">
            <a:avLst/>
          </a:prstGeom>
          <a:noFill/>
          <a:ln w="9525">
            <a:noFill/>
            <a:miter lim="800000"/>
            <a:headEnd/>
            <a:tailEnd/>
          </a:ln>
        </p:spPr>
      </p:pic>
      <p:sp>
        <p:nvSpPr>
          <p:cNvPr id="35844" name="文字方塊 5"/>
          <p:cNvSpPr txBox="1">
            <a:spLocks noChangeArrowheads="1"/>
          </p:cNvSpPr>
          <p:nvPr/>
        </p:nvSpPr>
        <p:spPr bwMode="auto">
          <a:xfrm>
            <a:off x="5580063" y="1204913"/>
            <a:ext cx="3375025" cy="701675"/>
          </a:xfrm>
          <a:prstGeom prst="rect">
            <a:avLst/>
          </a:prstGeom>
          <a:noFill/>
          <a:ln w="9525">
            <a:noFill/>
            <a:miter lim="800000"/>
            <a:headEnd/>
            <a:tailEnd/>
          </a:ln>
        </p:spPr>
        <p:txBody>
          <a:bodyPr wrap="none">
            <a:spAutoFit/>
          </a:bodyPr>
          <a:lstStyle/>
          <a:p>
            <a:r>
              <a:rPr lang="en-US" altLang="zh-TW" sz="2000"/>
              <a:t>Simulated Radar Reflectivity</a:t>
            </a:r>
          </a:p>
          <a:p>
            <a:r>
              <a:rPr lang="en-US" altLang="zh-TW" sz="2000"/>
              <a:t>t=86h30min @surface</a:t>
            </a:r>
            <a:endParaRPr lang="zh-TW" altLang="en-US" sz="2000"/>
          </a:p>
        </p:txBody>
      </p:sp>
      <p:pic>
        <p:nvPicPr>
          <p:cNvPr id="26630" name="Picture 3"/>
          <p:cNvPicPr>
            <a:picLocks noChangeAspect="1" noChangeArrowheads="1"/>
          </p:cNvPicPr>
          <p:nvPr/>
        </p:nvPicPr>
        <p:blipFill>
          <a:blip r:embed="rId4" cstate="print"/>
          <a:srcRect/>
          <a:stretch>
            <a:fillRect/>
          </a:stretch>
        </p:blipFill>
        <p:spPr bwMode="auto">
          <a:xfrm>
            <a:off x="2627313" y="3068638"/>
            <a:ext cx="5867400" cy="2238375"/>
          </a:xfrm>
          <a:prstGeom prst="rect">
            <a:avLst/>
          </a:prstGeom>
          <a:noFill/>
          <a:ln w="9525">
            <a:noFill/>
            <a:miter lim="800000"/>
            <a:headEnd/>
            <a:tailEnd/>
          </a:ln>
        </p:spPr>
      </p:pic>
      <p:cxnSp>
        <p:nvCxnSpPr>
          <p:cNvPr id="11" name="直線接點 10"/>
          <p:cNvCxnSpPr/>
          <p:nvPr/>
        </p:nvCxnSpPr>
        <p:spPr>
          <a:xfrm>
            <a:off x="3275013" y="3941763"/>
            <a:ext cx="4968875" cy="0"/>
          </a:xfrm>
          <a:prstGeom prst="line">
            <a:avLst/>
          </a:prstGeom>
          <a:ln w="25400">
            <a:solidFill>
              <a:srgbClr val="2217FF"/>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508625" y="3860800"/>
            <a:ext cx="647700" cy="863600"/>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5848" name="文字方塊 9"/>
          <p:cNvSpPr txBox="1">
            <a:spLocks noChangeArrowheads="1"/>
          </p:cNvSpPr>
          <p:nvPr/>
        </p:nvSpPr>
        <p:spPr bwMode="auto">
          <a:xfrm>
            <a:off x="2987675" y="1557338"/>
            <a:ext cx="749300" cy="368300"/>
          </a:xfrm>
          <a:prstGeom prst="rect">
            <a:avLst/>
          </a:prstGeom>
          <a:noFill/>
          <a:ln w="9525">
            <a:noFill/>
            <a:miter lim="800000"/>
            <a:headEnd/>
            <a:tailEnd/>
          </a:ln>
        </p:spPr>
        <p:txBody>
          <a:bodyPr wrap="none">
            <a:spAutoFit/>
          </a:bodyPr>
          <a:lstStyle/>
          <a:p>
            <a:r>
              <a:rPr lang="en-US" altLang="zh-TW">
                <a:solidFill>
                  <a:srgbClr val="2217FF"/>
                </a:solidFill>
              </a:rPr>
              <a:t>30km</a:t>
            </a:r>
            <a:endParaRPr lang="zh-TW" altLang="en-US">
              <a:solidFill>
                <a:srgbClr val="2217FF"/>
              </a:solidFill>
            </a:endParaRPr>
          </a:p>
        </p:txBody>
      </p:sp>
      <p:cxnSp>
        <p:nvCxnSpPr>
          <p:cNvPr id="14" name="直線接點 13"/>
          <p:cNvCxnSpPr/>
          <p:nvPr/>
        </p:nvCxnSpPr>
        <p:spPr>
          <a:xfrm rot="5400000">
            <a:off x="2718594" y="1718469"/>
            <a:ext cx="395288" cy="0"/>
          </a:xfrm>
          <a:prstGeom prst="line">
            <a:avLst/>
          </a:prstGeom>
          <a:ln w="19050">
            <a:solidFill>
              <a:srgbClr val="2217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500"/>
                                        <p:tgtEl>
                                          <p:spTgt spid="266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鋒芒">
  <a:themeElements>
    <a:clrScheme name="鋒芒">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鋒芒">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鋒芒">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16456</TotalTime>
  <Words>2816</Words>
  <Application>Microsoft Office PowerPoint</Application>
  <PresentationFormat>如螢幕大小 (4:3)</PresentationFormat>
  <Paragraphs>267</Paragraphs>
  <Slides>34</Slides>
  <Notes>19</Notes>
  <HiddenSlides>4</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34</vt:i4>
      </vt:variant>
    </vt:vector>
  </HeadingPairs>
  <TitlesOfParts>
    <vt:vector size="36" baseType="lpstr">
      <vt:lpstr>鋒芒</vt:lpstr>
      <vt:lpstr>方程式</vt:lpstr>
      <vt:lpstr>Vortex Rossby Waves in a Numerically Simulated Tropical Cyclone.  Part I: Overall Structure, Potential Vorticity, and Kinetic Energy Budgets</vt:lpstr>
      <vt:lpstr>大綱</vt:lpstr>
      <vt:lpstr>關鍵字</vt:lpstr>
      <vt:lpstr>前人研究</vt:lpstr>
      <vt:lpstr>前人研究（續）</vt:lpstr>
      <vt:lpstr>簡介</vt:lpstr>
      <vt:lpstr>實驗設計</vt:lpstr>
      <vt:lpstr>整體結構</vt:lpstr>
      <vt:lpstr>整體結構</vt:lpstr>
      <vt:lpstr>VRWs之特徵</vt:lpstr>
      <vt:lpstr>VRWs之特徵-WN1主導</vt:lpstr>
      <vt:lpstr>VRWs之特徵-WN1主導(續)</vt:lpstr>
      <vt:lpstr>VRWs之特徵-WN2主導</vt:lpstr>
      <vt:lpstr>VRWs之特徵-WN2主導(續)</vt:lpstr>
      <vt:lpstr>VRWs之特徵</vt:lpstr>
      <vt:lpstr>整體結構</vt:lpstr>
      <vt:lpstr>位渦收支</vt:lpstr>
      <vt:lpstr>位渦收支分析-WN1</vt:lpstr>
      <vt:lpstr>位渦收支分析-WN2</vt:lpstr>
      <vt:lpstr>位渦收支分析</vt:lpstr>
      <vt:lpstr>結論</vt:lpstr>
      <vt:lpstr>結論</vt:lpstr>
      <vt:lpstr>The End</vt:lpstr>
      <vt:lpstr>Willis Island</vt:lpstr>
      <vt:lpstr>Tropical Cyclone Model-TCM3數值設定</vt:lpstr>
      <vt:lpstr>Tropical Cyclone Model-TCM3物理設定</vt:lpstr>
      <vt:lpstr>NLB Derivation</vt:lpstr>
      <vt:lpstr>NLB Derivation</vt:lpstr>
      <vt:lpstr>NLB Derivation</vt:lpstr>
      <vt:lpstr>PV Budget Equation Derivation</vt:lpstr>
      <vt:lpstr>動能收支分析</vt:lpstr>
      <vt:lpstr>動能收支分析</vt:lpstr>
      <vt:lpstr>動能收支分析</vt:lpstr>
      <vt:lpstr>動能收支分析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maximum intensity of tropical cyclones in axisymmetric numerical model simulations.</dc:title>
  <cp:lastModifiedBy>Kobayashi</cp:lastModifiedBy>
  <cp:revision>1484</cp:revision>
  <dcterms:modified xsi:type="dcterms:W3CDTF">2010-09-28T06:29:58Z</dcterms:modified>
</cp:coreProperties>
</file>