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2"/>
  </p:notesMasterIdLst>
  <p:sldIdLst>
    <p:sldId id="256" r:id="rId2"/>
    <p:sldId id="257" r:id="rId3"/>
    <p:sldId id="260" r:id="rId4"/>
    <p:sldId id="290" r:id="rId5"/>
    <p:sldId id="292" r:id="rId6"/>
    <p:sldId id="288" r:id="rId7"/>
    <p:sldId id="258" r:id="rId8"/>
    <p:sldId id="261" r:id="rId9"/>
    <p:sldId id="262" r:id="rId10"/>
    <p:sldId id="263" r:id="rId11"/>
    <p:sldId id="264" r:id="rId12"/>
    <p:sldId id="265" r:id="rId13"/>
    <p:sldId id="277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8" r:id="rId25"/>
    <p:sldId id="279" r:id="rId26"/>
    <p:sldId id="276" r:id="rId27"/>
    <p:sldId id="280" r:id="rId28"/>
    <p:sldId id="281" r:id="rId29"/>
    <p:sldId id="291" r:id="rId30"/>
    <p:sldId id="293" r:id="rId3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9BD2"/>
    <a:srgbClr val="0088B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87298" autoAdjust="0"/>
  </p:normalViewPr>
  <p:slideViewPr>
    <p:cSldViewPr>
      <p:cViewPr varScale="1">
        <p:scale>
          <a:sx n="93" d="100"/>
          <a:sy n="93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0E935-5166-42CA-9F0E-BFF8F8387323}" type="datetimeFigureOut">
              <a:rPr lang="zh-TW" altLang="en-US" smtClean="0"/>
              <a:pPr/>
              <a:t>2010/9/21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23A2D-1CC0-4906-BE3E-26FFD66E983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23A2D-1CC0-4906-BE3E-26FFD66E983E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可以從</a:t>
            </a:r>
            <a:r>
              <a:rPr lang="en-US" altLang="zh-TW" dirty="0" smtClean="0"/>
              <a:t>850hPa</a:t>
            </a:r>
            <a:r>
              <a:rPr lang="zh-TW" altLang="en-US" dirty="0" smtClean="0"/>
              <a:t>與</a:t>
            </a:r>
            <a:r>
              <a:rPr lang="en-US" altLang="zh-TW" dirty="0" smtClean="0"/>
              <a:t>500hPa</a:t>
            </a:r>
            <a:r>
              <a:rPr lang="zh-TW" altLang="en-US" dirty="0" smtClean="0"/>
              <a:t>看見在</a:t>
            </a:r>
            <a:r>
              <a:rPr lang="en-US" altLang="zh-TW" dirty="0" smtClean="0"/>
              <a:t>TC</a:t>
            </a:r>
            <a:r>
              <a:rPr lang="zh-TW" altLang="en-US" dirty="0" smtClean="0"/>
              <a:t>北邊有個明顯的脊線存在，雖然也有西南流場存在不過風速比大</a:t>
            </a:r>
            <a:r>
              <a:rPr lang="en-US" altLang="zh-TW" dirty="0" smtClean="0"/>
              <a:t>TC</a:t>
            </a:r>
            <a:r>
              <a:rPr lang="zh-TW" altLang="en-US" dirty="0" smtClean="0"/>
              <a:t>來得小多了，並且在小</a:t>
            </a:r>
            <a:r>
              <a:rPr lang="en-US" altLang="zh-TW" dirty="0" smtClean="0"/>
              <a:t>TC</a:t>
            </a:r>
            <a:r>
              <a:rPr lang="zh-TW" altLang="en-US" dirty="0" smtClean="0"/>
              <a:t>的東南方沒有出現反氣旋，而這種型態沒有特定的分布區域不像前兩種流場型態。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23A2D-1CC0-4906-BE3E-26FFD66E983E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Monsoon</a:t>
            </a:r>
            <a:r>
              <a:rPr lang="en-US" altLang="zh-TW" baseline="0" dirty="0" smtClean="0"/>
              <a:t> gyre </a:t>
            </a:r>
            <a:r>
              <a:rPr lang="zh-TW" altLang="en-US" baseline="0" dirty="0" smtClean="0"/>
              <a:t>在西北太平洋的季風環流偶爾會產生一個存在</a:t>
            </a:r>
            <a:r>
              <a:rPr lang="en-US" altLang="zh-TW" baseline="0" dirty="0" smtClean="0"/>
              <a:t>2~3</a:t>
            </a:r>
            <a:r>
              <a:rPr lang="zh-TW" altLang="en-US" baseline="0" dirty="0" smtClean="0"/>
              <a:t>個禮拜的渦旋，</a:t>
            </a:r>
            <a:r>
              <a:rPr lang="en-US" altLang="zh-TW" baseline="0" dirty="0" smtClean="0"/>
              <a:t>Lander(1994)</a:t>
            </a:r>
            <a:r>
              <a:rPr lang="zh-TW" altLang="en-US" baseline="0" dirty="0" smtClean="0"/>
              <a:t>提出在此渦旋的東邊會相繼出現幾個小的熱帶氣旋。在</a:t>
            </a:r>
            <a:r>
              <a:rPr lang="en-US" altLang="zh-TW" baseline="0" dirty="0" smtClean="0"/>
              <a:t>1993</a:t>
            </a:r>
            <a:r>
              <a:rPr lang="zh-TW" altLang="en-US" baseline="0" dirty="0" smtClean="0"/>
              <a:t>年有三個熱帶氣旋如此產生但是只有其中的</a:t>
            </a:r>
            <a:r>
              <a:rPr lang="en-US" altLang="zh-TW" baseline="0" dirty="0" smtClean="0"/>
              <a:t>Percy</a:t>
            </a:r>
            <a:r>
              <a:rPr lang="zh-TW" altLang="en-US" baseline="0" dirty="0" smtClean="0"/>
              <a:t>被</a:t>
            </a:r>
            <a:r>
              <a:rPr lang="en-US" altLang="zh-TW" baseline="0" dirty="0" smtClean="0"/>
              <a:t>ERS</a:t>
            </a:r>
            <a:r>
              <a:rPr lang="zh-TW" altLang="en-US" baseline="0" dirty="0" smtClean="0"/>
              <a:t>觀測到，於是這邊只討論</a:t>
            </a:r>
            <a:r>
              <a:rPr lang="en-US" altLang="zh-TW" baseline="0" dirty="0" smtClean="0"/>
              <a:t>Percy</a:t>
            </a:r>
            <a:r>
              <a:rPr lang="zh-TW" altLang="en-US" baseline="0" dirty="0" smtClean="0"/>
              <a:t>的部分。</a:t>
            </a:r>
            <a:endParaRPr lang="en-US" altLang="zh-TW" baseline="0" dirty="0" smtClean="0"/>
          </a:p>
          <a:p>
            <a:r>
              <a:rPr lang="zh-TW" altLang="en-US" baseline="0" dirty="0" smtClean="0"/>
              <a:t>在</a:t>
            </a:r>
            <a:r>
              <a:rPr lang="en-US" altLang="zh-TW" baseline="0" dirty="0" smtClean="0"/>
              <a:t>850hPa</a:t>
            </a:r>
            <a:r>
              <a:rPr lang="zh-TW" altLang="en-US" baseline="0" dirty="0" smtClean="0"/>
              <a:t>的部分可以看見季風渦旋以及在其東側邊緣的</a:t>
            </a:r>
            <a:r>
              <a:rPr lang="en-US" altLang="zh-TW" baseline="0" dirty="0" smtClean="0"/>
              <a:t>Percy</a:t>
            </a:r>
            <a:r>
              <a:rPr lang="zh-TW" altLang="en-US" baseline="0" dirty="0" smtClean="0"/>
              <a:t>，不過這個渦旋垂直範圍沒有很廣在</a:t>
            </a:r>
            <a:r>
              <a:rPr lang="en-US" altLang="zh-TW" baseline="0" dirty="0" smtClean="0"/>
              <a:t>500hPa</a:t>
            </a:r>
            <a:r>
              <a:rPr lang="zh-TW" altLang="en-US" baseline="0" dirty="0" smtClean="0"/>
              <a:t>就看不見它 ，而且在</a:t>
            </a:r>
            <a:r>
              <a:rPr lang="en-US" altLang="zh-TW" baseline="0" dirty="0" smtClean="0"/>
              <a:t>500hPa</a:t>
            </a:r>
            <a:r>
              <a:rPr lang="zh-TW" altLang="en-US" baseline="0" dirty="0" smtClean="0"/>
              <a:t>有著完全不同的特徵，</a:t>
            </a:r>
            <a:r>
              <a:rPr lang="en-US" altLang="zh-TW" baseline="0" dirty="0" smtClean="0"/>
              <a:t>Percy</a:t>
            </a:r>
            <a:r>
              <a:rPr lang="zh-TW" altLang="en-US" baseline="0" dirty="0" smtClean="0"/>
              <a:t>被兩個緯向的</a:t>
            </a:r>
            <a:r>
              <a:rPr lang="en-US" altLang="zh-TW" baseline="0" dirty="0" smtClean="0"/>
              <a:t>STR</a:t>
            </a:r>
            <a:r>
              <a:rPr lang="zh-TW" altLang="en-US" baseline="0" dirty="0" smtClean="0"/>
              <a:t>所夾住。</a:t>
            </a:r>
            <a:endParaRPr lang="en-US" altLang="zh-TW" baseline="0" dirty="0" smtClean="0"/>
          </a:p>
          <a:p>
            <a:r>
              <a:rPr lang="zh-TW" altLang="en-US" baseline="0" dirty="0" smtClean="0"/>
              <a:t>另外值得一提的是這種</a:t>
            </a:r>
            <a:r>
              <a:rPr lang="en-US" altLang="zh-TW" baseline="0" dirty="0" smtClean="0"/>
              <a:t>monsoon gyre</a:t>
            </a:r>
            <a:r>
              <a:rPr lang="zh-TW" altLang="en-US" baseline="0" dirty="0" smtClean="0"/>
              <a:t>也有可能會自行生成</a:t>
            </a:r>
            <a:r>
              <a:rPr lang="en-US" altLang="zh-TW" baseline="0" dirty="0" smtClean="0"/>
              <a:t>TC</a:t>
            </a:r>
            <a:r>
              <a:rPr lang="zh-TW" altLang="en-US" baseline="0" dirty="0" smtClean="0"/>
              <a:t>，像是</a:t>
            </a:r>
            <a:r>
              <a:rPr lang="en-US" altLang="zh-TW" baseline="0" dirty="0" smtClean="0"/>
              <a:t>1991</a:t>
            </a:r>
            <a:r>
              <a:rPr lang="zh-TW" altLang="en-US" baseline="0" dirty="0" smtClean="0"/>
              <a:t>年的颱風</a:t>
            </a:r>
            <a:r>
              <a:rPr lang="en-US" altLang="zh-TW" baseline="0" dirty="0" smtClean="0"/>
              <a:t>(Gladys)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23A2D-1CC0-4906-BE3E-26FFD66E983E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23A2D-1CC0-4906-BE3E-26FFD66E983E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從</a:t>
            </a:r>
            <a:r>
              <a:rPr lang="en-US" altLang="zh-TW" dirty="0" smtClean="0"/>
              <a:t>5880</a:t>
            </a:r>
            <a:r>
              <a:rPr lang="zh-TW" altLang="en-US" dirty="0" smtClean="0"/>
              <a:t>等高線</a:t>
            </a:r>
            <a:r>
              <a:rPr lang="en-US" altLang="zh-TW" dirty="0" smtClean="0"/>
              <a:t>(</a:t>
            </a:r>
            <a:r>
              <a:rPr lang="zh-TW" altLang="en-US" dirty="0" smtClean="0"/>
              <a:t>藍線</a:t>
            </a:r>
            <a:r>
              <a:rPr lang="en-US" altLang="zh-TW" dirty="0" smtClean="0"/>
              <a:t>)</a:t>
            </a:r>
            <a:r>
              <a:rPr lang="zh-TW" altLang="en-US" dirty="0" smtClean="0"/>
              <a:t>可以看出此時西北太平洋主要受到太平洋副高壟罩。</a:t>
            </a:r>
          </a:p>
          <a:p>
            <a:r>
              <a:rPr lang="zh-TW" altLang="en-US" dirty="0" smtClean="0"/>
              <a:t>而且在</a:t>
            </a:r>
            <a:r>
              <a:rPr lang="en-US" altLang="zh-TW" dirty="0" smtClean="0"/>
              <a:t>850hPa</a:t>
            </a:r>
            <a:r>
              <a:rPr lang="zh-TW" altLang="en-US" dirty="0" smtClean="0"/>
              <a:t>的西南風也不像前述的大</a:t>
            </a:r>
            <a:r>
              <a:rPr lang="en-US" altLang="zh-TW" dirty="0" smtClean="0"/>
              <a:t>TC</a:t>
            </a:r>
            <a:r>
              <a:rPr lang="zh-TW" altLang="en-US" dirty="0" smtClean="0"/>
              <a:t>時綜觀場中西南風的風速來的快。</a:t>
            </a:r>
            <a:endParaRPr lang="en-US" altLang="zh-TW" dirty="0" smtClean="0"/>
          </a:p>
          <a:p>
            <a:r>
              <a:rPr lang="zh-TW" altLang="en-US" dirty="0" smtClean="0"/>
              <a:t>紅色虛線為</a:t>
            </a:r>
            <a:r>
              <a:rPr lang="en-US" altLang="zh-TW" dirty="0" smtClean="0"/>
              <a:t>10m/s</a:t>
            </a:r>
            <a:r>
              <a:rPr lang="zh-TW" altLang="en-US" dirty="0" smtClean="0"/>
              <a:t>的等風速線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23A2D-1CC0-4906-BE3E-26FFD66E983E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23A2D-1CC0-4906-BE3E-26FFD66E983E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23A2D-1CC0-4906-BE3E-26FFD66E983E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因此未來可以利用模式探討其因果關係與物理過程。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23A2D-1CC0-4906-BE3E-26FFD66E983E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23A2D-1CC0-4906-BE3E-26FFD66E983E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23A2D-1CC0-4906-BE3E-26FFD66E983E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23A2D-1CC0-4906-BE3E-26FFD66E983E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23A2D-1CC0-4906-BE3E-26FFD66E983E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23A2D-1CC0-4906-BE3E-26FFD66E983E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23A2D-1CC0-4906-BE3E-26FFD66E983E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此圖為</a:t>
            </a:r>
            <a:r>
              <a:rPr lang="en-US" altLang="zh-TW" dirty="0" smtClean="0"/>
              <a:t>13</a:t>
            </a:r>
            <a:r>
              <a:rPr lang="zh-TW" altLang="en-US" dirty="0" smtClean="0"/>
              <a:t>個個案</a:t>
            </a:r>
            <a:r>
              <a:rPr lang="en-US" altLang="zh-TW" dirty="0" smtClean="0"/>
              <a:t>10</a:t>
            </a:r>
            <a:r>
              <a:rPr lang="zh-TW" altLang="en-US" dirty="0" smtClean="0"/>
              <a:t>個大</a:t>
            </a:r>
            <a:r>
              <a:rPr lang="en-US" altLang="zh-TW" dirty="0" smtClean="0"/>
              <a:t>TCs</a:t>
            </a:r>
            <a:r>
              <a:rPr lang="zh-TW" altLang="en-US" dirty="0" smtClean="0"/>
              <a:t>的平均，在</a:t>
            </a:r>
            <a:r>
              <a:rPr lang="en-US" altLang="zh-TW" dirty="0" smtClean="0"/>
              <a:t>850hPa</a:t>
            </a:r>
            <a:r>
              <a:rPr lang="zh-TW" altLang="en-US" dirty="0" smtClean="0"/>
              <a:t>高度場中可以看見在</a:t>
            </a:r>
            <a:r>
              <a:rPr lang="en-US" altLang="zh-TW" dirty="0" smtClean="0"/>
              <a:t>TC</a:t>
            </a:r>
            <a:r>
              <a:rPr lang="zh-TW" altLang="en-US" dirty="0" smtClean="0"/>
              <a:t>南邊有範圍廣闊的西南風。並且值得注意的是在</a:t>
            </a:r>
            <a:r>
              <a:rPr lang="en-US" altLang="zh-TW" dirty="0" smtClean="0"/>
              <a:t>TC</a:t>
            </a:r>
            <a:r>
              <a:rPr lang="zh-TW" altLang="en-US" dirty="0" smtClean="0"/>
              <a:t>東南邊有個反氣旋的產生，這與一些前人研究在模式模擬中因為</a:t>
            </a:r>
            <a:r>
              <a:rPr lang="en-US" altLang="zh-TW" dirty="0" smtClean="0"/>
              <a:t>beta</a:t>
            </a:r>
            <a:r>
              <a:rPr lang="en-US" altLang="zh-TW" baseline="0" dirty="0" smtClean="0"/>
              <a:t> effect</a:t>
            </a:r>
            <a:r>
              <a:rPr lang="zh-TW" altLang="en-US" baseline="0" dirty="0" smtClean="0"/>
              <a:t>產生在</a:t>
            </a:r>
            <a:r>
              <a:rPr lang="en-US" altLang="zh-TW" baseline="0" dirty="0" smtClean="0"/>
              <a:t>TCs</a:t>
            </a:r>
            <a:r>
              <a:rPr lang="zh-TW" altLang="en-US" baseline="0" dirty="0" smtClean="0"/>
              <a:t>東南邊的反氣旋情況</a:t>
            </a:r>
            <a:r>
              <a:rPr lang="zh-TW" altLang="en-US" dirty="0" smtClean="0"/>
              <a:t>相符。</a:t>
            </a:r>
            <a:endParaRPr lang="en-US" altLang="zh-TW" dirty="0" smtClean="0"/>
          </a:p>
          <a:p>
            <a:r>
              <a:rPr lang="zh-TW" altLang="en-US" dirty="0" smtClean="0"/>
              <a:t>這</a:t>
            </a:r>
            <a:r>
              <a:rPr lang="en-US" altLang="zh-TW" dirty="0" smtClean="0"/>
              <a:t>13</a:t>
            </a:r>
            <a:r>
              <a:rPr lang="zh-TW" altLang="en-US" dirty="0" smtClean="0"/>
              <a:t>個採樣點主要都位在北緯</a:t>
            </a:r>
            <a:r>
              <a:rPr lang="en-US" altLang="zh-TW" dirty="0" smtClean="0"/>
              <a:t>20</a:t>
            </a:r>
            <a:r>
              <a:rPr lang="zh-TW" altLang="en-US" dirty="0" smtClean="0"/>
              <a:t>度的範圍中，並且在這</a:t>
            </a:r>
            <a:r>
              <a:rPr lang="en-US" altLang="zh-TW" dirty="0" smtClean="0"/>
              <a:t>10</a:t>
            </a:r>
            <a:r>
              <a:rPr lang="zh-TW" altLang="en-US" dirty="0" smtClean="0"/>
              <a:t>個</a:t>
            </a:r>
            <a:r>
              <a:rPr lang="en-US" altLang="zh-TW" dirty="0" smtClean="0"/>
              <a:t>TC</a:t>
            </a:r>
            <a:r>
              <a:rPr lang="zh-TW" altLang="en-US" dirty="0" smtClean="0"/>
              <a:t>當中幾乎都有轉向的情況，這與</a:t>
            </a:r>
            <a:r>
              <a:rPr lang="en-US" altLang="zh-TW" dirty="0" smtClean="0"/>
              <a:t>500hPa</a:t>
            </a:r>
            <a:r>
              <a:rPr lang="zh-TW" altLang="en-US" dirty="0" smtClean="0"/>
              <a:t>高度場相同，可以看見</a:t>
            </a:r>
            <a:r>
              <a:rPr lang="en-US" altLang="zh-TW" dirty="0" smtClean="0"/>
              <a:t>TCs</a:t>
            </a:r>
            <a:r>
              <a:rPr lang="zh-TW" altLang="en-US" dirty="0" smtClean="0"/>
              <a:t>位於副熱帶脊的邊緣。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23A2D-1CC0-4906-BE3E-26FFD66E983E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在後颱風季如</a:t>
            </a:r>
            <a:r>
              <a:rPr lang="en-US" altLang="zh-TW" dirty="0" smtClean="0"/>
              <a:t>10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11</a:t>
            </a:r>
            <a:r>
              <a:rPr lang="zh-TW" altLang="en-US" dirty="0" smtClean="0"/>
              <a:t>月，由於歐亞大陸上空強勁的反氣旋存在，西北太平洋普遍吹拂著東北季風，並且西風帶及副熱帶脊都向赤道南移。</a:t>
            </a:r>
            <a:endParaRPr lang="en-US" altLang="zh-TW" dirty="0" smtClean="0"/>
          </a:p>
          <a:p>
            <a:r>
              <a:rPr lang="zh-TW" altLang="en-US" dirty="0" smtClean="0"/>
              <a:t>這時的熱帶氣旋大小主要分布於大與中兩個等級，沒有一個</a:t>
            </a:r>
            <a:r>
              <a:rPr lang="en-US" altLang="zh-TW" dirty="0" smtClean="0"/>
              <a:t>TC</a:t>
            </a:r>
            <a:r>
              <a:rPr lang="zh-TW" altLang="en-US" dirty="0" smtClean="0"/>
              <a:t>大小小於</a:t>
            </a:r>
            <a:r>
              <a:rPr lang="en-US" altLang="zh-TW" dirty="0" smtClean="0"/>
              <a:t>3</a:t>
            </a:r>
            <a:r>
              <a:rPr lang="zh-TW" altLang="en-US" dirty="0" smtClean="0"/>
              <a:t>度的。這情況與前人進行氣候統計結果相同，在</a:t>
            </a:r>
            <a:r>
              <a:rPr lang="en-US" altLang="zh-TW" dirty="0" smtClean="0"/>
              <a:t>10</a:t>
            </a:r>
            <a:r>
              <a:rPr lang="zh-TW" altLang="en-US" dirty="0" smtClean="0"/>
              <a:t>、</a:t>
            </a:r>
            <a:r>
              <a:rPr lang="en-US" altLang="zh-TW" dirty="0" smtClean="0"/>
              <a:t>11</a:t>
            </a:r>
            <a:r>
              <a:rPr lang="zh-TW" altLang="en-US" dirty="0" smtClean="0"/>
              <a:t>月的熱帶氣旋都較盛夏的</a:t>
            </a:r>
            <a:r>
              <a:rPr lang="en-US" altLang="zh-TW" dirty="0" smtClean="0"/>
              <a:t>7.8</a:t>
            </a:r>
            <a:r>
              <a:rPr lang="zh-TW" altLang="en-US" dirty="0" smtClean="0"/>
              <a:t>月來得大。</a:t>
            </a:r>
            <a:endParaRPr lang="en-US" altLang="zh-TW" dirty="0" smtClean="0"/>
          </a:p>
          <a:p>
            <a:r>
              <a:rPr lang="zh-TW" altLang="en-US" dirty="0" smtClean="0"/>
              <a:t>而在</a:t>
            </a:r>
            <a:r>
              <a:rPr lang="en-US" altLang="zh-TW" dirty="0" smtClean="0"/>
              <a:t>500hpa</a:t>
            </a:r>
            <a:r>
              <a:rPr lang="zh-TW" altLang="en-US" dirty="0" smtClean="0"/>
              <a:t>場中可以看見此類型的</a:t>
            </a:r>
            <a:r>
              <a:rPr lang="en-US" altLang="zh-TW" dirty="0" smtClean="0"/>
              <a:t>TCs</a:t>
            </a:r>
            <a:r>
              <a:rPr lang="zh-TW" altLang="en-US" dirty="0" smtClean="0"/>
              <a:t>主要分布在極側的西風帶或者處在</a:t>
            </a:r>
            <a:r>
              <a:rPr lang="en-US" altLang="zh-TW" dirty="0" smtClean="0"/>
              <a:t>STR</a:t>
            </a:r>
            <a:r>
              <a:rPr lang="zh-TW" altLang="en-US" dirty="0" smtClean="0"/>
              <a:t>的瓦解處。</a:t>
            </a:r>
            <a:endParaRPr lang="en-US" altLang="zh-TW" dirty="0" smtClean="0"/>
          </a:p>
          <a:p>
            <a:r>
              <a:rPr lang="zh-TW" altLang="en-US" dirty="0" smtClean="0"/>
              <a:t>這些個案主要分布在北緯</a:t>
            </a:r>
            <a:r>
              <a:rPr lang="en-US" altLang="zh-TW" dirty="0" smtClean="0"/>
              <a:t>15~30</a:t>
            </a:r>
            <a:r>
              <a:rPr lang="zh-TW" altLang="en-US" dirty="0" smtClean="0"/>
              <a:t>度  東經</a:t>
            </a:r>
            <a:r>
              <a:rPr lang="en-US" altLang="zh-TW" dirty="0" smtClean="0"/>
              <a:t>130~140</a:t>
            </a:r>
            <a:r>
              <a:rPr lang="zh-TW" altLang="en-US" dirty="0" smtClean="0"/>
              <a:t>度的區域，與前面</a:t>
            </a:r>
            <a:r>
              <a:rPr lang="en-US" altLang="zh-TW" dirty="0" smtClean="0"/>
              <a:t>SW</a:t>
            </a:r>
            <a:r>
              <a:rPr lang="zh-TW" altLang="en-US" dirty="0" smtClean="0"/>
              <a:t>的型態類似的這幾個</a:t>
            </a:r>
            <a:r>
              <a:rPr lang="en-US" altLang="zh-TW" dirty="0" smtClean="0"/>
              <a:t>TC</a:t>
            </a:r>
            <a:r>
              <a:rPr lang="zh-TW" altLang="en-US" dirty="0" smtClean="0"/>
              <a:t>的採樣點都是傾於轉向。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23A2D-1CC0-4906-BE3E-26FFD66E983E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2CF0-7E50-4937-9C7D-CAAA483501AE}" type="datetimeFigureOut">
              <a:rPr lang="zh-TW" altLang="en-US" smtClean="0"/>
              <a:pPr/>
              <a:t>2010/9/21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9307-EE80-4898-98BA-0B3D55B340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2CF0-7E50-4937-9C7D-CAAA483501AE}" type="datetimeFigureOut">
              <a:rPr lang="zh-TW" altLang="en-US" smtClean="0"/>
              <a:pPr/>
              <a:t>2010/9/21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9307-EE80-4898-98BA-0B3D55B340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2CF0-7E50-4937-9C7D-CAAA483501AE}" type="datetimeFigureOut">
              <a:rPr lang="zh-TW" altLang="en-US" smtClean="0"/>
              <a:pPr/>
              <a:t>2010/9/21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9307-EE80-4898-98BA-0B3D55B340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2CF0-7E50-4937-9C7D-CAAA483501AE}" type="datetimeFigureOut">
              <a:rPr lang="zh-TW" altLang="en-US" smtClean="0"/>
              <a:pPr/>
              <a:t>2010/9/21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9307-EE80-4898-98BA-0B3D55B340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2CF0-7E50-4937-9C7D-CAAA483501AE}" type="datetimeFigureOut">
              <a:rPr lang="zh-TW" altLang="en-US" smtClean="0"/>
              <a:pPr/>
              <a:t>2010/9/21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9307-EE80-4898-98BA-0B3D55B340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2CF0-7E50-4937-9C7D-CAAA483501AE}" type="datetimeFigureOut">
              <a:rPr lang="zh-TW" altLang="en-US" smtClean="0"/>
              <a:pPr/>
              <a:t>2010/9/21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9307-EE80-4898-98BA-0B3D55B340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2CF0-7E50-4937-9C7D-CAAA483501AE}" type="datetimeFigureOut">
              <a:rPr lang="zh-TW" altLang="en-US" smtClean="0"/>
              <a:pPr/>
              <a:t>2010/9/21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9307-EE80-4898-98BA-0B3D55B340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2CF0-7E50-4937-9C7D-CAAA483501AE}" type="datetimeFigureOut">
              <a:rPr lang="zh-TW" altLang="en-US" smtClean="0"/>
              <a:pPr/>
              <a:t>2010/9/21</a:t>
            </a:fld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AC9307-EE80-4898-98BA-0B3D55B340D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2CF0-7E50-4937-9C7D-CAAA483501AE}" type="datetimeFigureOut">
              <a:rPr lang="zh-TW" altLang="en-US" smtClean="0"/>
              <a:pPr/>
              <a:t>2010/9/21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9307-EE80-4898-98BA-0B3D55B340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2CF0-7E50-4937-9C7D-CAAA483501AE}" type="datetimeFigureOut">
              <a:rPr lang="zh-TW" altLang="en-US" smtClean="0"/>
              <a:pPr/>
              <a:t>2010/9/21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5AC9307-EE80-4898-98BA-0B3D55B340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F4E2CF0-7E50-4937-9C7D-CAAA483501AE}" type="datetimeFigureOut">
              <a:rPr lang="zh-TW" altLang="en-US" smtClean="0"/>
              <a:pPr/>
              <a:t>2010/9/21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9307-EE80-4898-98BA-0B3D55B340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F4E2CF0-7E50-4937-9C7D-CAAA483501AE}" type="datetimeFigureOut">
              <a:rPr lang="zh-TW" altLang="en-US" smtClean="0"/>
              <a:pPr/>
              <a:t>2010/9/21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5AC9307-EE80-4898-98BA-0B3D55B340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9064" y="1055752"/>
            <a:ext cx="8103376" cy="2085216"/>
          </a:xfrm>
        </p:spPr>
        <p:txBody>
          <a:bodyPr/>
          <a:lstStyle/>
          <a:p>
            <a:r>
              <a:rPr lang="zh-TW" altLang="zh-TW" dirty="0" smtClean="0"/>
              <a:t>西北太平洋不同熱帶氣旋尺寸所伴隨的綜觀流場型態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2924944"/>
            <a:ext cx="6480048" cy="1752600"/>
          </a:xfrm>
        </p:spPr>
        <p:txBody>
          <a:bodyPr/>
          <a:lstStyle/>
          <a:p>
            <a:pPr algn="ctr"/>
            <a:r>
              <a:rPr lang="zh-TW" altLang="en-US" dirty="0" smtClean="0"/>
              <a:t>時間：</a:t>
            </a:r>
            <a:r>
              <a:rPr lang="en-US" altLang="zh-TW" dirty="0" smtClean="0"/>
              <a:t>2010.09.24</a:t>
            </a:r>
          </a:p>
          <a:p>
            <a:pPr algn="ctr"/>
            <a:r>
              <a:rPr lang="zh-TW" altLang="en-US" dirty="0" smtClean="0"/>
              <a:t>地點：</a:t>
            </a:r>
            <a:r>
              <a:rPr lang="en-US" altLang="zh-TW" dirty="0" smtClean="0"/>
              <a:t>S1-713</a:t>
            </a:r>
          </a:p>
          <a:p>
            <a:pPr algn="ctr"/>
            <a:r>
              <a:rPr lang="zh-TW" altLang="en-US" dirty="0" smtClean="0"/>
              <a:t>講員：魏士偉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指導教授：楊明仁  教授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83568" y="5373216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參考文獻：</a:t>
            </a:r>
            <a:endParaRPr lang="en-US" altLang="zh-TW" dirty="0" smtClean="0"/>
          </a:p>
          <a:p>
            <a:r>
              <a:rPr lang="en-US" altLang="zh-TW" dirty="0" smtClean="0"/>
              <a:t>Liu, K. S.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 Johnny C. L. Chan, 2002: Synoptic Flow Patterns Associated</a:t>
            </a:r>
          </a:p>
          <a:p>
            <a:r>
              <a:rPr lang="zh-TW" altLang="en-US" dirty="0" smtClean="0"/>
              <a:t>　　</a:t>
            </a:r>
            <a:r>
              <a:rPr lang="en-US" altLang="zh-TW" dirty="0" smtClean="0"/>
              <a:t>with Small and Large Tropical Cyclones over the Western North Pacific.</a:t>
            </a:r>
          </a:p>
          <a:p>
            <a:r>
              <a:rPr lang="zh-TW" altLang="en-US" i="1" dirty="0" smtClean="0"/>
              <a:t>　　</a:t>
            </a:r>
            <a:r>
              <a:rPr lang="en-US" altLang="zh-TW" i="1" dirty="0" smtClean="0"/>
              <a:t>Mon. </a:t>
            </a:r>
            <a:r>
              <a:rPr lang="en-US" altLang="zh-TW" i="1" dirty="0" err="1" smtClean="0"/>
              <a:t>Wea</a:t>
            </a:r>
            <a:r>
              <a:rPr lang="en-US" altLang="zh-TW" i="1" dirty="0" smtClean="0"/>
              <a:t>. Rev.</a:t>
            </a:r>
            <a:r>
              <a:rPr lang="en-US" altLang="zh-TW" dirty="0" smtClean="0"/>
              <a:t>, </a:t>
            </a:r>
            <a:r>
              <a:rPr lang="en-US" altLang="zh-TW" b="1" dirty="0" smtClean="0"/>
              <a:t>130</a:t>
            </a:r>
            <a:r>
              <a:rPr lang="en-US" altLang="zh-TW" dirty="0" smtClean="0"/>
              <a:t>, 2134–2142.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研究方法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</a:t>
            </a:r>
            <a:r>
              <a:rPr lang="en-US" altLang="zh-TW" dirty="0" smtClean="0"/>
              <a:t>TC</a:t>
            </a:r>
            <a:r>
              <a:rPr lang="zh-TW" altLang="en-US" dirty="0" smtClean="0"/>
              <a:t>的大小分級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4293096"/>
            <a:ext cx="7643192" cy="2448272"/>
          </a:xfrm>
        </p:spPr>
        <p:txBody>
          <a:bodyPr/>
          <a:lstStyle/>
          <a:p>
            <a:r>
              <a:rPr lang="zh-TW" altLang="en-US" dirty="0" smtClean="0"/>
              <a:t>熱帶氣旋大小的分級是根據</a:t>
            </a:r>
            <a:r>
              <a:rPr lang="en-US" altLang="zh-TW" dirty="0" smtClean="0"/>
              <a:t>TC</a:t>
            </a:r>
            <a:r>
              <a:rPr lang="zh-TW" altLang="en-US" dirty="0" smtClean="0"/>
              <a:t>大小排序中</a:t>
            </a:r>
            <a:r>
              <a:rPr lang="en-US" altLang="zh-TW" dirty="0" smtClean="0"/>
              <a:t>25</a:t>
            </a:r>
            <a:r>
              <a:rPr lang="zh-TW" altLang="en-US" dirty="0" smtClean="0"/>
              <a:t>百分位數與</a:t>
            </a:r>
            <a:r>
              <a:rPr lang="en-US" altLang="zh-TW" dirty="0" smtClean="0"/>
              <a:t>75</a:t>
            </a:r>
            <a:r>
              <a:rPr lang="zh-TW" altLang="en-US" dirty="0" smtClean="0"/>
              <a:t>百分位數來做區隔。</a:t>
            </a:r>
            <a:endParaRPr lang="en-US" altLang="zh-TW" dirty="0" smtClean="0"/>
          </a:p>
          <a:p>
            <a:r>
              <a:rPr lang="zh-TW" altLang="en-US" dirty="0" smtClean="0"/>
              <a:t>在</a:t>
            </a:r>
            <a:r>
              <a:rPr lang="en-US" altLang="zh-TW" dirty="0" smtClean="0"/>
              <a:t>185</a:t>
            </a:r>
            <a:r>
              <a:rPr lang="zh-TW" altLang="en-US" dirty="0" smtClean="0"/>
              <a:t>個個案中，</a:t>
            </a:r>
            <a:r>
              <a:rPr lang="en-US" altLang="zh-TW" dirty="0" smtClean="0"/>
              <a:t>46</a:t>
            </a:r>
            <a:r>
              <a:rPr lang="zh-TW" altLang="en-US" dirty="0" smtClean="0"/>
              <a:t>個屬於小的</a:t>
            </a:r>
            <a:r>
              <a:rPr lang="en-US" altLang="zh-TW" dirty="0" smtClean="0"/>
              <a:t>TC</a:t>
            </a:r>
            <a:r>
              <a:rPr lang="zh-TW" altLang="en-US" dirty="0" smtClean="0"/>
              <a:t>，</a:t>
            </a:r>
            <a:r>
              <a:rPr lang="en-US" altLang="zh-TW" dirty="0" smtClean="0"/>
              <a:t>91</a:t>
            </a:r>
            <a:r>
              <a:rPr lang="zh-TW" altLang="en-US" dirty="0" smtClean="0"/>
              <a:t>個屬於中等</a:t>
            </a:r>
            <a:r>
              <a:rPr lang="en-US" altLang="zh-TW" dirty="0" smtClean="0"/>
              <a:t>TC</a:t>
            </a:r>
            <a:r>
              <a:rPr lang="zh-TW" altLang="en-US" dirty="0" smtClean="0"/>
              <a:t>，</a:t>
            </a:r>
            <a:r>
              <a:rPr lang="en-US" altLang="zh-TW" dirty="0" smtClean="0"/>
              <a:t>48</a:t>
            </a:r>
            <a:r>
              <a:rPr lang="zh-TW" altLang="en-US" dirty="0" smtClean="0"/>
              <a:t>個屬於大的</a:t>
            </a:r>
            <a:r>
              <a:rPr lang="en-US" altLang="zh-TW" dirty="0" smtClean="0"/>
              <a:t>TC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sz="half" idx="2"/>
          </p:nvPr>
        </p:nvGraphicFramePr>
        <p:xfrm>
          <a:off x="467544" y="1628802"/>
          <a:ext cx="7457256" cy="2567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4314"/>
                <a:gridCol w="1864314"/>
                <a:gridCol w="1864314"/>
                <a:gridCol w="1864314"/>
              </a:tblGrid>
              <a:tr h="366754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Size(° lat)</a:t>
                      </a:r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Based</a:t>
                      </a:r>
                      <a:r>
                        <a:rPr lang="en-US" altLang="zh-TW" baseline="0" dirty="0" smtClean="0"/>
                        <a:t> on ROCI</a:t>
                      </a: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This</a:t>
                      </a:r>
                      <a:r>
                        <a:rPr lang="en-US" altLang="zh-TW" baseline="0" dirty="0" smtClean="0"/>
                        <a:t> study: Based on RV</a:t>
                      </a:r>
                      <a:endParaRPr lang="zh-TW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6675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>
                          <a:solidFill>
                            <a:schemeClr val="tx1"/>
                          </a:solidFill>
                        </a:rPr>
                        <a:t>Merill</a:t>
                      </a:r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(1984)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JMA</a:t>
                      </a:r>
                      <a:r>
                        <a:rPr lang="en-US" altLang="zh-TW" baseline="0" dirty="0" smtClean="0">
                          <a:solidFill>
                            <a:schemeClr val="tx1"/>
                          </a:solidFill>
                        </a:rPr>
                        <a:t> &amp; JTWC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6675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Very</a:t>
                      </a:r>
                      <a:r>
                        <a:rPr lang="en-US" altLang="zh-TW" baseline="0" dirty="0" smtClean="0"/>
                        <a:t> small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&lt;2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675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Small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&lt;3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2~3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675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Average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3~5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3~6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&lt;3</a:t>
                      </a:r>
                      <a:endParaRPr lang="zh-TW" alt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675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Large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&gt;5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6~8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3~4.5</a:t>
                      </a:r>
                      <a:endParaRPr lang="zh-TW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675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Very</a:t>
                      </a:r>
                      <a:r>
                        <a:rPr lang="en-US" altLang="zh-TW" baseline="0" dirty="0" smtClean="0"/>
                        <a:t> large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&gt;8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&gt;4.5</a:t>
                      </a:r>
                      <a:endParaRPr lang="zh-TW" alt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研究方法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綜觀流場分類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7643192" cy="4824536"/>
          </a:xfrm>
        </p:spPr>
        <p:txBody>
          <a:bodyPr>
            <a:normAutofit/>
          </a:bodyPr>
          <a:lstStyle/>
          <a:p>
            <a:pPr algn="just"/>
            <a:r>
              <a:rPr lang="zh-TW" altLang="en-US" sz="3200" dirty="0" smtClean="0"/>
              <a:t>在</a:t>
            </a:r>
            <a:r>
              <a:rPr lang="en-US" altLang="zh-TW" sz="3200" dirty="0" smtClean="0"/>
              <a:t>185</a:t>
            </a:r>
            <a:r>
              <a:rPr lang="zh-TW" altLang="en-US" sz="3200" dirty="0" smtClean="0"/>
              <a:t>個個案中選擇了</a:t>
            </a:r>
            <a:r>
              <a:rPr lang="en-US" altLang="zh-TW" sz="3200" dirty="0" smtClean="0"/>
              <a:t>61</a:t>
            </a:r>
            <a:r>
              <a:rPr lang="zh-TW" altLang="en-US" sz="3200" dirty="0" smtClean="0"/>
              <a:t>個個案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約</a:t>
            </a:r>
            <a:r>
              <a:rPr lang="en-US" altLang="zh-TW" sz="3200" dirty="0" smtClean="0"/>
              <a:t>1/3)</a:t>
            </a:r>
            <a:r>
              <a:rPr lang="zh-TW" altLang="en-US" sz="3200" dirty="0" smtClean="0"/>
              <a:t>進行分類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其餘的難以概括地分類其綜觀流場型態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 algn="just"/>
            <a:r>
              <a:rPr lang="zh-TW" altLang="en-US" sz="3200" dirty="0" smtClean="0"/>
              <a:t>使用</a:t>
            </a:r>
            <a:r>
              <a:rPr lang="en-US" altLang="zh-TW" sz="3200" dirty="0" smtClean="0"/>
              <a:t>UKMO</a:t>
            </a:r>
            <a:r>
              <a:rPr lang="zh-TW" altLang="en-US" sz="3200" dirty="0" smtClean="0"/>
              <a:t>的分析資料判定熱帶氣旋中心經向與緯向各</a:t>
            </a:r>
            <a:r>
              <a:rPr lang="en-US" altLang="zh-TW" sz="3200" dirty="0" smtClean="0">
                <a:solidFill>
                  <a:srgbClr val="FF0000"/>
                </a:solidFill>
              </a:rPr>
              <a:t>±20°</a:t>
            </a:r>
            <a:r>
              <a:rPr lang="zh-TW" altLang="en-US" sz="3200" dirty="0" smtClean="0"/>
              <a:t>區域內的綜觀環境流場。</a:t>
            </a:r>
            <a:endParaRPr lang="en-US" altLang="zh-TW" sz="3200" dirty="0" smtClean="0"/>
          </a:p>
          <a:p>
            <a:pPr algn="just"/>
            <a:r>
              <a:rPr lang="zh-TW" altLang="en-US" sz="3200" dirty="0" smtClean="0"/>
              <a:t>主要分成</a:t>
            </a:r>
            <a:r>
              <a:rPr lang="en-US" altLang="zh-TW" sz="3200" dirty="0" smtClean="0">
                <a:solidFill>
                  <a:srgbClr val="FF0000"/>
                </a:solidFill>
              </a:rPr>
              <a:t>SW</a:t>
            </a:r>
            <a:r>
              <a:rPr lang="zh-TW" altLang="en-US" sz="3200" dirty="0" smtClean="0"/>
              <a:t>、</a:t>
            </a:r>
            <a:r>
              <a:rPr lang="en-US" altLang="zh-TW" sz="3200" dirty="0" smtClean="0">
                <a:solidFill>
                  <a:srgbClr val="FF0000"/>
                </a:solidFill>
              </a:rPr>
              <a:t>LS</a:t>
            </a:r>
            <a:r>
              <a:rPr lang="zh-TW" altLang="en-US" sz="3200" dirty="0" smtClean="0"/>
              <a:t>、</a:t>
            </a:r>
            <a:r>
              <a:rPr lang="en-US" altLang="zh-TW" sz="3200" dirty="0" smtClean="0">
                <a:solidFill>
                  <a:srgbClr val="FF0000"/>
                </a:solidFill>
              </a:rPr>
              <a:t>DR</a:t>
            </a:r>
            <a:r>
              <a:rPr lang="zh-TW" altLang="en-US" sz="3200" dirty="0" smtClean="0"/>
              <a:t>三類。</a:t>
            </a:r>
            <a:endParaRPr lang="en-US" altLang="zh-TW" sz="3200" dirty="0" smtClean="0"/>
          </a:p>
          <a:p>
            <a:pPr algn="just"/>
            <a:r>
              <a:rPr lang="zh-TW" altLang="en-US" sz="3200" dirty="0" smtClean="0"/>
              <a:t>熱帶氣旋中心透過</a:t>
            </a:r>
            <a:r>
              <a:rPr lang="en-US" altLang="zh-TW" sz="3200" dirty="0" smtClean="0"/>
              <a:t>850hPa</a:t>
            </a:r>
            <a:r>
              <a:rPr lang="zh-TW" altLang="en-US" sz="3200" dirty="0" smtClean="0"/>
              <a:t>的資料計算最大相對渦度的位置為其中心。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綜觀流場型態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28800"/>
            <a:ext cx="4258816" cy="4525963"/>
          </a:xfrm>
        </p:spPr>
        <p:txBody>
          <a:bodyPr/>
          <a:lstStyle/>
          <a:p>
            <a:r>
              <a:rPr lang="en-US" altLang="zh-TW" dirty="0" smtClean="0"/>
              <a:t>61</a:t>
            </a:r>
            <a:r>
              <a:rPr lang="zh-TW" altLang="en-US" dirty="0" smtClean="0"/>
              <a:t>個綜觀流場分類：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SW</a:t>
            </a:r>
            <a:r>
              <a:rPr lang="zh-TW" altLang="en-US" dirty="0" smtClean="0"/>
              <a:t>：</a:t>
            </a:r>
            <a:r>
              <a:rPr lang="en-US" altLang="zh-TW" dirty="0" smtClean="0"/>
              <a:t>Southwesterly surge</a:t>
            </a:r>
          </a:p>
          <a:p>
            <a:pPr lvl="1"/>
            <a:r>
              <a:rPr lang="en-US" altLang="zh-TW" dirty="0" smtClean="0"/>
              <a:t>LS</a:t>
            </a:r>
            <a:r>
              <a:rPr lang="zh-TW" altLang="en-US" dirty="0" smtClean="0"/>
              <a:t>：</a:t>
            </a:r>
            <a:r>
              <a:rPr lang="en-US" altLang="zh-TW" dirty="0" smtClean="0"/>
              <a:t>Late-season</a:t>
            </a:r>
          </a:p>
          <a:p>
            <a:pPr lvl="1"/>
            <a:r>
              <a:rPr lang="en-US" altLang="zh-TW" dirty="0" smtClean="0"/>
              <a:t>DR</a:t>
            </a:r>
            <a:r>
              <a:rPr lang="zh-TW" altLang="en-US" dirty="0" smtClean="0"/>
              <a:t>：</a:t>
            </a:r>
            <a:r>
              <a:rPr lang="en-US" altLang="zh-TW" dirty="0" smtClean="0"/>
              <a:t>Dominant ridge</a:t>
            </a:r>
          </a:p>
          <a:p>
            <a:r>
              <a:rPr lang="zh-TW" altLang="en-US" dirty="0" smtClean="0"/>
              <a:t>這分類方式與</a:t>
            </a:r>
            <a:r>
              <a:rPr lang="en-US" altLang="zh-TW" dirty="0" smtClean="0"/>
              <a:t>Carr and Elsberry(1994)</a:t>
            </a:r>
            <a:r>
              <a:rPr lang="zh-TW" altLang="en-US" dirty="0" smtClean="0"/>
              <a:t>的分類法不同。</a:t>
            </a:r>
            <a:endParaRPr lang="en-US" altLang="zh-TW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5426" y="1853402"/>
            <a:ext cx="4301070" cy="373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綜觀流場型態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pPr algn="just"/>
            <a:r>
              <a:rPr lang="zh-TW" altLang="en-US" dirty="0" smtClean="0"/>
              <a:t>大</a:t>
            </a:r>
            <a:r>
              <a:rPr lang="en-US" altLang="zh-TW" dirty="0" smtClean="0"/>
              <a:t>TCs</a:t>
            </a:r>
            <a:r>
              <a:rPr lang="zh-TW" altLang="en-US" dirty="0" smtClean="0"/>
              <a:t>綜觀流場型態主要為</a:t>
            </a:r>
            <a:r>
              <a:rPr lang="en-US" altLang="zh-TW" dirty="0" smtClean="0"/>
              <a:t>SW</a:t>
            </a:r>
            <a:r>
              <a:rPr lang="zh-TW" altLang="en-US" dirty="0" smtClean="0"/>
              <a:t>，</a:t>
            </a:r>
            <a:r>
              <a:rPr lang="en-US" altLang="zh-TW" dirty="0" smtClean="0"/>
              <a:t>LS</a:t>
            </a:r>
            <a:r>
              <a:rPr lang="zh-TW" altLang="en-US" dirty="0" smtClean="0"/>
              <a:t>次之，</a:t>
            </a:r>
            <a:r>
              <a:rPr lang="en-US" altLang="zh-TW" dirty="0" smtClean="0"/>
              <a:t>DR</a:t>
            </a:r>
            <a:r>
              <a:rPr lang="zh-TW" altLang="en-US" dirty="0" smtClean="0"/>
              <a:t>最少。</a:t>
            </a:r>
            <a:endParaRPr lang="en-US" altLang="zh-TW" dirty="0" smtClean="0"/>
          </a:p>
          <a:p>
            <a:pPr algn="just"/>
            <a:r>
              <a:rPr lang="zh-TW" altLang="en-US" dirty="0" smtClean="0"/>
              <a:t>中</a:t>
            </a:r>
            <a:r>
              <a:rPr lang="en-US" altLang="zh-TW" dirty="0" smtClean="0"/>
              <a:t>TCs</a:t>
            </a:r>
            <a:r>
              <a:rPr lang="zh-TW" altLang="en-US" dirty="0" smtClean="0"/>
              <a:t>綜觀流場型態亦是以</a:t>
            </a:r>
            <a:r>
              <a:rPr lang="en-US" altLang="zh-TW" dirty="0" smtClean="0"/>
              <a:t>SW</a:t>
            </a:r>
            <a:r>
              <a:rPr lang="zh-TW" altLang="en-US" dirty="0" smtClean="0"/>
              <a:t>最多，</a:t>
            </a:r>
            <a:r>
              <a:rPr lang="en-US" altLang="zh-TW" dirty="0" smtClean="0"/>
              <a:t>DR</a:t>
            </a:r>
            <a:r>
              <a:rPr lang="zh-TW" altLang="en-US" dirty="0" smtClean="0"/>
              <a:t>次之</a:t>
            </a:r>
            <a:r>
              <a:rPr lang="en-US" altLang="zh-TW" dirty="0" smtClean="0"/>
              <a:t>LS</a:t>
            </a:r>
            <a:r>
              <a:rPr lang="zh-TW" altLang="en-US" dirty="0" smtClean="0"/>
              <a:t>最少。</a:t>
            </a:r>
            <a:endParaRPr lang="en-US" altLang="zh-TW" dirty="0" smtClean="0"/>
          </a:p>
          <a:p>
            <a:pPr algn="just"/>
            <a:r>
              <a:rPr lang="zh-TW" altLang="en-US" dirty="0" smtClean="0"/>
              <a:t>小</a:t>
            </a:r>
            <a:r>
              <a:rPr lang="en-US" altLang="zh-TW" dirty="0" smtClean="0"/>
              <a:t>TCs</a:t>
            </a:r>
            <a:r>
              <a:rPr lang="zh-TW" altLang="en-US" dirty="0" smtClean="0"/>
              <a:t>綜觀流場型態則是以</a:t>
            </a:r>
            <a:r>
              <a:rPr lang="en-US" altLang="zh-TW" dirty="0" smtClean="0"/>
              <a:t>DR</a:t>
            </a:r>
            <a:r>
              <a:rPr lang="zh-TW" altLang="en-US" dirty="0" smtClean="0"/>
              <a:t>為主，</a:t>
            </a:r>
            <a:r>
              <a:rPr lang="en-US" altLang="zh-TW" dirty="0" smtClean="0"/>
              <a:t>SW</a:t>
            </a:r>
            <a:r>
              <a:rPr lang="zh-TW" altLang="en-US" dirty="0" smtClean="0"/>
              <a:t>較少並無分佈於</a:t>
            </a:r>
            <a:r>
              <a:rPr lang="en-US" altLang="zh-TW" dirty="0" smtClean="0"/>
              <a:t>LS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262" y="1916832"/>
            <a:ext cx="4479234" cy="3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綜觀流場型態</a:t>
            </a:r>
            <a:r>
              <a:rPr lang="en-US" altLang="zh-TW" dirty="0" smtClean="0"/>
              <a:t>—Large TCs(SW)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556792"/>
            <a:ext cx="729102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單箭頭接點 6"/>
          <p:cNvCxnSpPr/>
          <p:nvPr/>
        </p:nvCxnSpPr>
        <p:spPr>
          <a:xfrm flipV="1">
            <a:off x="2250976" y="4437112"/>
            <a:ext cx="576064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V="1">
            <a:off x="2403376" y="4589512"/>
            <a:ext cx="576064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V="1">
            <a:off x="2555776" y="4741912"/>
            <a:ext cx="576064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手繪多邊形 26"/>
          <p:cNvSpPr/>
          <p:nvPr/>
        </p:nvSpPr>
        <p:spPr>
          <a:xfrm>
            <a:off x="6357257" y="1741714"/>
            <a:ext cx="1143000" cy="2253343"/>
          </a:xfrm>
          <a:custGeom>
            <a:avLst/>
            <a:gdLst>
              <a:gd name="connsiteX0" fmla="*/ 1143000 w 1143000"/>
              <a:gd name="connsiteY0" fmla="*/ 0 h 2253343"/>
              <a:gd name="connsiteX1" fmla="*/ 468086 w 1143000"/>
              <a:gd name="connsiteY1" fmla="*/ 304800 h 2253343"/>
              <a:gd name="connsiteX2" fmla="*/ 65314 w 1143000"/>
              <a:gd name="connsiteY2" fmla="*/ 859972 h 2253343"/>
              <a:gd name="connsiteX3" fmla="*/ 76200 w 1143000"/>
              <a:gd name="connsiteY3" fmla="*/ 1153886 h 2253343"/>
              <a:gd name="connsiteX4" fmla="*/ 424543 w 1143000"/>
              <a:gd name="connsiteY4" fmla="*/ 1284515 h 2253343"/>
              <a:gd name="connsiteX5" fmla="*/ 522514 w 1143000"/>
              <a:gd name="connsiteY5" fmla="*/ 1404257 h 2253343"/>
              <a:gd name="connsiteX6" fmla="*/ 685800 w 1143000"/>
              <a:gd name="connsiteY6" fmla="*/ 1709057 h 2253343"/>
              <a:gd name="connsiteX7" fmla="*/ 653143 w 1143000"/>
              <a:gd name="connsiteY7" fmla="*/ 1926772 h 2253343"/>
              <a:gd name="connsiteX8" fmla="*/ 522514 w 1143000"/>
              <a:gd name="connsiteY8" fmla="*/ 2144486 h 2253343"/>
              <a:gd name="connsiteX9" fmla="*/ 370114 w 1143000"/>
              <a:gd name="connsiteY9" fmla="*/ 2253343 h 225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3000" h="2253343">
                <a:moveTo>
                  <a:pt x="1143000" y="0"/>
                </a:moveTo>
                <a:cubicBezTo>
                  <a:pt x="895350" y="80735"/>
                  <a:pt x="647700" y="161471"/>
                  <a:pt x="468086" y="304800"/>
                </a:cubicBezTo>
                <a:cubicBezTo>
                  <a:pt x="288472" y="448129"/>
                  <a:pt x="130628" y="718458"/>
                  <a:pt x="65314" y="859972"/>
                </a:cubicBezTo>
                <a:cubicBezTo>
                  <a:pt x="0" y="1001486"/>
                  <a:pt x="16329" y="1083129"/>
                  <a:pt x="76200" y="1153886"/>
                </a:cubicBezTo>
                <a:cubicBezTo>
                  <a:pt x="136071" y="1224643"/>
                  <a:pt x="350157" y="1242787"/>
                  <a:pt x="424543" y="1284515"/>
                </a:cubicBezTo>
                <a:cubicBezTo>
                  <a:pt x="498929" y="1326244"/>
                  <a:pt x="478971" y="1333500"/>
                  <a:pt x="522514" y="1404257"/>
                </a:cubicBezTo>
                <a:cubicBezTo>
                  <a:pt x="566057" y="1475014"/>
                  <a:pt x="664028" y="1621971"/>
                  <a:pt x="685800" y="1709057"/>
                </a:cubicBezTo>
                <a:cubicBezTo>
                  <a:pt x="707572" y="1796143"/>
                  <a:pt x="680357" y="1854201"/>
                  <a:pt x="653143" y="1926772"/>
                </a:cubicBezTo>
                <a:cubicBezTo>
                  <a:pt x="625929" y="1999344"/>
                  <a:pt x="569685" y="2090058"/>
                  <a:pt x="522514" y="2144486"/>
                </a:cubicBezTo>
                <a:cubicBezTo>
                  <a:pt x="475343" y="2198914"/>
                  <a:pt x="422728" y="2226128"/>
                  <a:pt x="370114" y="2253343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35496" y="1990700"/>
            <a:ext cx="4695825" cy="3238500"/>
            <a:chOff x="35496" y="1990700"/>
            <a:chExt cx="4695825" cy="32385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496" y="1990700"/>
              <a:ext cx="4695825" cy="323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矩形 9"/>
            <p:cNvSpPr/>
            <p:nvPr/>
          </p:nvSpPr>
          <p:spPr>
            <a:xfrm>
              <a:off x="467544" y="3429000"/>
              <a:ext cx="4032448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向左箭號 12"/>
            <p:cNvSpPr/>
            <p:nvPr/>
          </p:nvSpPr>
          <p:spPr>
            <a:xfrm rot="16200000">
              <a:off x="395536" y="2492896"/>
              <a:ext cx="1080120" cy="648072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20 ° N</a:t>
              </a:r>
              <a:endParaRPr lang="zh-TW" altLang="en-US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綜觀流場型態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</a:t>
            </a:r>
            <a:r>
              <a:rPr lang="en-US" altLang="zh-TW" dirty="0" smtClean="0"/>
              <a:t>Large TCs(LS)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4922" y="1783357"/>
            <a:ext cx="737149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線單箭頭接點 5"/>
          <p:cNvCxnSpPr/>
          <p:nvPr/>
        </p:nvCxnSpPr>
        <p:spPr>
          <a:xfrm rot="5400000">
            <a:off x="1807313" y="3072097"/>
            <a:ext cx="720080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rot="5400000">
            <a:off x="1959713" y="3224497"/>
            <a:ext cx="720080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rot="5400000" flipH="1" flipV="1">
            <a:off x="3167081" y="4152217"/>
            <a:ext cx="728464" cy="3516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rot="5400000" flipH="1" flipV="1">
            <a:off x="3319481" y="4296233"/>
            <a:ext cx="720080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手繪多邊形 19"/>
          <p:cNvSpPr/>
          <p:nvPr/>
        </p:nvSpPr>
        <p:spPr>
          <a:xfrm>
            <a:off x="6568204" y="2895535"/>
            <a:ext cx="1587357" cy="2592512"/>
          </a:xfrm>
          <a:custGeom>
            <a:avLst/>
            <a:gdLst>
              <a:gd name="connsiteX0" fmla="*/ 1587357 w 1587357"/>
              <a:gd name="connsiteY0" fmla="*/ 0 h 2592512"/>
              <a:gd name="connsiteX1" fmla="*/ 1094198 w 1587357"/>
              <a:gd name="connsiteY1" fmla="*/ 482885 h 2592512"/>
              <a:gd name="connsiteX2" fmla="*/ 950359 w 1587357"/>
              <a:gd name="connsiteY2" fmla="*/ 1017141 h 2592512"/>
              <a:gd name="connsiteX3" fmla="*/ 888714 w 1587357"/>
              <a:gd name="connsiteY3" fmla="*/ 1417833 h 2592512"/>
              <a:gd name="connsiteX4" fmla="*/ 724328 w 1587357"/>
              <a:gd name="connsiteY4" fmla="*/ 1674687 h 2592512"/>
              <a:gd name="connsiteX5" fmla="*/ 282539 w 1587357"/>
              <a:gd name="connsiteY5" fmla="*/ 2208943 h 2592512"/>
              <a:gd name="connsiteX6" fmla="*/ 56508 w 1587357"/>
              <a:gd name="connsiteY6" fmla="*/ 2547991 h 2592512"/>
              <a:gd name="connsiteX7" fmla="*/ 621586 w 1587357"/>
              <a:gd name="connsiteY7" fmla="*/ 2476071 h 2592512"/>
              <a:gd name="connsiteX8" fmla="*/ 806521 w 1587357"/>
              <a:gd name="connsiteY8" fmla="*/ 2373330 h 2592512"/>
              <a:gd name="connsiteX9" fmla="*/ 1227762 w 1587357"/>
              <a:gd name="connsiteY9" fmla="*/ 2250040 h 2592512"/>
              <a:gd name="connsiteX10" fmla="*/ 1227762 w 1587357"/>
              <a:gd name="connsiteY10" fmla="*/ 2250040 h 259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7357" h="2592512">
                <a:moveTo>
                  <a:pt x="1587357" y="0"/>
                </a:moveTo>
                <a:cubicBezTo>
                  <a:pt x="1393860" y="156680"/>
                  <a:pt x="1200364" y="313361"/>
                  <a:pt x="1094198" y="482885"/>
                </a:cubicBezTo>
                <a:cubicBezTo>
                  <a:pt x="988032" y="652409"/>
                  <a:pt x="984606" y="861316"/>
                  <a:pt x="950359" y="1017141"/>
                </a:cubicBezTo>
                <a:cubicBezTo>
                  <a:pt x="916112" y="1172966"/>
                  <a:pt x="926386" y="1308242"/>
                  <a:pt x="888714" y="1417833"/>
                </a:cubicBezTo>
                <a:cubicBezTo>
                  <a:pt x="851042" y="1527424"/>
                  <a:pt x="825357" y="1542835"/>
                  <a:pt x="724328" y="1674687"/>
                </a:cubicBezTo>
                <a:cubicBezTo>
                  <a:pt x="623299" y="1806539"/>
                  <a:pt x="393842" y="2063392"/>
                  <a:pt x="282539" y="2208943"/>
                </a:cubicBezTo>
                <a:cubicBezTo>
                  <a:pt x="171236" y="2354494"/>
                  <a:pt x="0" y="2503470"/>
                  <a:pt x="56508" y="2547991"/>
                </a:cubicBezTo>
                <a:cubicBezTo>
                  <a:pt x="113016" y="2592512"/>
                  <a:pt x="496584" y="2505181"/>
                  <a:pt x="621586" y="2476071"/>
                </a:cubicBezTo>
                <a:cubicBezTo>
                  <a:pt x="746588" y="2446961"/>
                  <a:pt x="705492" y="2411002"/>
                  <a:pt x="806521" y="2373330"/>
                </a:cubicBezTo>
                <a:cubicBezTo>
                  <a:pt x="907550" y="2335658"/>
                  <a:pt x="1227762" y="2250040"/>
                  <a:pt x="1227762" y="2250040"/>
                </a:cubicBezTo>
                <a:lnTo>
                  <a:pt x="1227762" y="225004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179512" y="2375123"/>
            <a:ext cx="4581525" cy="3286125"/>
            <a:chOff x="179512" y="2375123"/>
            <a:chExt cx="4581525" cy="328612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512" y="2375123"/>
              <a:ext cx="4581525" cy="328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矩形 10"/>
            <p:cNvSpPr/>
            <p:nvPr/>
          </p:nvSpPr>
          <p:spPr>
            <a:xfrm>
              <a:off x="2051720" y="3501008"/>
              <a:ext cx="504056" cy="10081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向右箭號 11"/>
            <p:cNvSpPr/>
            <p:nvPr/>
          </p:nvSpPr>
          <p:spPr>
            <a:xfrm>
              <a:off x="683568" y="3356992"/>
              <a:ext cx="1440160" cy="648072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15~30 ° N</a:t>
              </a:r>
              <a:endParaRPr lang="zh-TW" altLang="en-US" dirty="0"/>
            </a:p>
          </p:txBody>
        </p:sp>
        <p:sp>
          <p:nvSpPr>
            <p:cNvPr id="13" name="向上箭號圖說文字 12"/>
            <p:cNvSpPr/>
            <p:nvPr/>
          </p:nvSpPr>
          <p:spPr>
            <a:xfrm>
              <a:off x="1475656" y="4581128"/>
              <a:ext cx="1368152" cy="504056"/>
            </a:xfrm>
            <a:prstGeom prst="up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130~140°E</a:t>
              </a:r>
              <a:endParaRPr lang="zh-TW" altLang="en-US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綜觀流場型態</a:t>
            </a:r>
            <a:r>
              <a:rPr lang="en-US" altLang="zh-TW" dirty="0" smtClean="0"/>
              <a:t>–Small TCs(DR)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816" y="1608741"/>
            <a:ext cx="7467600" cy="450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線接點 5"/>
          <p:cNvCxnSpPr/>
          <p:nvPr/>
        </p:nvCxnSpPr>
        <p:spPr>
          <a:xfrm flipV="1">
            <a:off x="1907704" y="2564904"/>
            <a:ext cx="1656184" cy="5760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V="1">
            <a:off x="5436096" y="2717304"/>
            <a:ext cx="1656184" cy="5760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綜觀流場型態</a:t>
            </a:r>
            <a:r>
              <a:rPr lang="en-US" altLang="zh-TW" dirty="0" smtClean="0"/>
              <a:t>—Small TCs(MG)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6848" y="1602658"/>
            <a:ext cx="7467600" cy="452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7380312" y="2780928"/>
            <a:ext cx="1008112" cy="1008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148064" y="3356992"/>
            <a:ext cx="1080120" cy="11521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手繪多邊形 7"/>
          <p:cNvSpPr/>
          <p:nvPr/>
        </p:nvSpPr>
        <p:spPr>
          <a:xfrm>
            <a:off x="1705510" y="2414427"/>
            <a:ext cx="1748319" cy="2085654"/>
          </a:xfrm>
          <a:custGeom>
            <a:avLst/>
            <a:gdLst>
              <a:gd name="connsiteX0" fmla="*/ 0 w 1748319"/>
              <a:gd name="connsiteY0" fmla="*/ 2085654 h 2085654"/>
              <a:gd name="connsiteX1" fmla="*/ 277402 w 1748319"/>
              <a:gd name="connsiteY1" fmla="*/ 1736333 h 2085654"/>
              <a:gd name="connsiteX2" fmla="*/ 873303 w 1748319"/>
              <a:gd name="connsiteY2" fmla="*/ 1962364 h 2085654"/>
              <a:gd name="connsiteX3" fmla="*/ 1613043 w 1748319"/>
              <a:gd name="connsiteY3" fmla="*/ 1500027 h 2085654"/>
              <a:gd name="connsiteX4" fmla="*/ 1684962 w 1748319"/>
              <a:gd name="connsiteY4" fmla="*/ 924674 h 2085654"/>
              <a:gd name="connsiteX5" fmla="*/ 1294544 w 1748319"/>
              <a:gd name="connsiteY5" fmla="*/ 380144 h 2085654"/>
              <a:gd name="connsiteX6" fmla="*/ 636998 w 1748319"/>
              <a:gd name="connsiteY6" fmla="*/ 0 h 208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8319" h="2085654">
                <a:moveTo>
                  <a:pt x="0" y="2085654"/>
                </a:moveTo>
                <a:cubicBezTo>
                  <a:pt x="65926" y="1921267"/>
                  <a:pt x="131852" y="1756881"/>
                  <a:pt x="277402" y="1736333"/>
                </a:cubicBezTo>
                <a:cubicBezTo>
                  <a:pt x="422952" y="1715785"/>
                  <a:pt x="650696" y="2001748"/>
                  <a:pt x="873303" y="1962364"/>
                </a:cubicBezTo>
                <a:cubicBezTo>
                  <a:pt x="1095910" y="1922980"/>
                  <a:pt x="1477767" y="1672975"/>
                  <a:pt x="1613043" y="1500027"/>
                </a:cubicBezTo>
                <a:cubicBezTo>
                  <a:pt x="1748319" y="1327079"/>
                  <a:pt x="1738045" y="1111321"/>
                  <a:pt x="1684962" y="924674"/>
                </a:cubicBezTo>
                <a:cubicBezTo>
                  <a:pt x="1631879" y="738027"/>
                  <a:pt x="1469205" y="534256"/>
                  <a:pt x="1294544" y="380144"/>
                </a:cubicBezTo>
                <a:cubicBezTo>
                  <a:pt x="1119883" y="226032"/>
                  <a:pt x="878440" y="113016"/>
                  <a:pt x="636998" y="0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1835696" y="3429000"/>
            <a:ext cx="97840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Percy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綜觀流場型態</a:t>
            </a:r>
            <a:r>
              <a:rPr lang="en-US" altLang="zh-TW" dirty="0" smtClean="0"/>
              <a:t>—Case study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26768" cy="4709120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1996</a:t>
            </a:r>
            <a:r>
              <a:rPr lang="zh-TW" altLang="en-US" dirty="0" smtClean="0"/>
              <a:t>年，</a:t>
            </a:r>
            <a:r>
              <a:rPr lang="en-US" altLang="zh-TW" dirty="0" smtClean="0"/>
              <a:t>ERS</a:t>
            </a:r>
            <a:r>
              <a:rPr lang="zh-TW" altLang="en-US" dirty="0" smtClean="0"/>
              <a:t>於</a:t>
            </a:r>
            <a:r>
              <a:rPr lang="en-US" altLang="zh-TW" dirty="0" smtClean="0"/>
              <a:t>Bart</a:t>
            </a:r>
            <a:r>
              <a:rPr lang="zh-TW" altLang="en-US" dirty="0" smtClean="0"/>
              <a:t>的成熟期間曾掃過</a:t>
            </a:r>
            <a:r>
              <a:rPr lang="en-US" altLang="zh-TW" dirty="0" smtClean="0"/>
              <a:t>8</a:t>
            </a:r>
            <a:r>
              <a:rPr lang="zh-TW" altLang="en-US" dirty="0" smtClean="0"/>
              <a:t>次之多。</a:t>
            </a:r>
            <a:endParaRPr lang="en-US" altLang="zh-TW" dirty="0" smtClean="0"/>
          </a:p>
          <a:p>
            <a:r>
              <a:rPr lang="en-US" altLang="zh-TW" dirty="0" smtClean="0"/>
              <a:t>Bart</a:t>
            </a:r>
            <a:r>
              <a:rPr lang="zh-TW" altLang="en-US" dirty="0" smtClean="0"/>
              <a:t>於</a:t>
            </a:r>
            <a:r>
              <a:rPr lang="en-US" altLang="zh-TW" dirty="0" smtClean="0"/>
              <a:t>5/9</a:t>
            </a:r>
            <a:r>
              <a:rPr lang="zh-TW" altLang="en-US" dirty="0" smtClean="0"/>
              <a:t> </a:t>
            </a:r>
            <a:r>
              <a:rPr lang="en-US" altLang="zh-TW" dirty="0" smtClean="0"/>
              <a:t>0600UTC</a:t>
            </a:r>
            <a:r>
              <a:rPr lang="zh-TW" altLang="en-US" dirty="0" smtClean="0"/>
              <a:t>在菲律賓東方形成</a:t>
            </a:r>
            <a:r>
              <a:rPr lang="en-US" altLang="zh-TW" dirty="0" smtClean="0"/>
              <a:t>TD</a:t>
            </a:r>
            <a:r>
              <a:rPr lang="zh-TW" altLang="en-US" dirty="0" smtClean="0"/>
              <a:t>。</a:t>
            </a:r>
            <a:r>
              <a:rPr lang="en-US" altLang="zh-TW" dirty="0" smtClean="0"/>
              <a:t>5/10</a:t>
            </a:r>
            <a:r>
              <a:rPr lang="zh-TW" altLang="en-US" dirty="0" smtClean="0"/>
              <a:t> </a:t>
            </a:r>
            <a:r>
              <a:rPr lang="en-US" altLang="zh-TW" dirty="0" smtClean="0"/>
              <a:t>00UTC</a:t>
            </a:r>
            <a:r>
              <a:rPr lang="zh-TW" altLang="en-US" dirty="0" smtClean="0"/>
              <a:t>達到</a:t>
            </a:r>
            <a:r>
              <a:rPr lang="en-US" altLang="zh-TW" dirty="0" smtClean="0"/>
              <a:t>TS</a:t>
            </a:r>
            <a:r>
              <a:rPr lang="zh-TW" altLang="en-US" dirty="0" smtClean="0"/>
              <a:t>強度。</a:t>
            </a:r>
            <a:endParaRPr lang="en-US" altLang="zh-TW" dirty="0" smtClean="0"/>
          </a:p>
          <a:p>
            <a:r>
              <a:rPr lang="en-US" altLang="zh-TW" dirty="0" smtClean="0"/>
              <a:t>5/14</a:t>
            </a:r>
            <a:r>
              <a:rPr lang="zh-TW" altLang="en-US" dirty="0" smtClean="0"/>
              <a:t> </a:t>
            </a:r>
            <a:r>
              <a:rPr lang="en-US" altLang="zh-TW" dirty="0" smtClean="0"/>
              <a:t>00UTC</a:t>
            </a:r>
            <a:r>
              <a:rPr lang="zh-TW" altLang="en-US" dirty="0" smtClean="0"/>
              <a:t>達到最大強度。</a:t>
            </a:r>
            <a:endParaRPr lang="en-US" altLang="zh-TW" dirty="0" smtClean="0"/>
          </a:p>
          <a:p>
            <a:r>
              <a:rPr lang="en-US" altLang="zh-TW" dirty="0" smtClean="0"/>
              <a:t>5/15</a:t>
            </a:r>
            <a:r>
              <a:rPr lang="zh-TW" altLang="en-US" dirty="0" smtClean="0"/>
              <a:t> </a:t>
            </a:r>
            <a:r>
              <a:rPr lang="en-US" altLang="zh-TW" dirty="0" smtClean="0"/>
              <a:t>00UTC</a:t>
            </a:r>
            <a:r>
              <a:rPr lang="zh-TW" altLang="en-US" dirty="0" smtClean="0"/>
              <a:t>行進到轉向點，之後便一路向東北前進。</a:t>
            </a:r>
            <a:endParaRPr lang="zh-TW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3224" y="1916832"/>
            <a:ext cx="4265240" cy="426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綜觀流場型態</a:t>
            </a:r>
            <a:r>
              <a:rPr lang="en-US" altLang="zh-TW" dirty="0" smtClean="0"/>
              <a:t>—Case study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r>
              <a:rPr lang="zh-TW" altLang="en-US" dirty="0" smtClean="0"/>
              <a:t>在</a:t>
            </a:r>
            <a:r>
              <a:rPr lang="en-US" altLang="zh-TW" dirty="0" smtClean="0"/>
              <a:t>Bart</a:t>
            </a:r>
            <a:r>
              <a:rPr lang="zh-TW" altLang="en-US" dirty="0" smtClean="0"/>
              <a:t>的生命期當中主要可以分成三個階段。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1</a:t>
            </a:r>
            <a:r>
              <a:rPr lang="zh-TW" altLang="en-US" dirty="0" smtClean="0"/>
              <a:t>：</a:t>
            </a:r>
            <a:r>
              <a:rPr lang="en-US" altLang="zh-TW" dirty="0" smtClean="0"/>
              <a:t>5/12</a:t>
            </a:r>
            <a:r>
              <a:rPr lang="zh-TW" altLang="en-US" dirty="0" smtClean="0"/>
              <a:t> </a:t>
            </a:r>
            <a:r>
              <a:rPr lang="en-US" altLang="zh-TW" dirty="0" smtClean="0"/>
              <a:t>12UTC~5/14</a:t>
            </a:r>
            <a:r>
              <a:rPr lang="zh-TW" altLang="en-US" dirty="0" smtClean="0"/>
              <a:t> </a:t>
            </a:r>
            <a:r>
              <a:rPr lang="en-US" altLang="zh-TW" dirty="0" smtClean="0"/>
              <a:t>00UTC</a:t>
            </a:r>
          </a:p>
          <a:p>
            <a:pPr lvl="1"/>
            <a:r>
              <a:rPr lang="en-US" altLang="zh-TW" dirty="0" smtClean="0"/>
              <a:t>2</a:t>
            </a:r>
            <a:r>
              <a:rPr lang="zh-TW" altLang="en-US" dirty="0" smtClean="0"/>
              <a:t>：</a:t>
            </a:r>
            <a:r>
              <a:rPr lang="en-US" altLang="zh-TW" dirty="0" smtClean="0"/>
              <a:t>5/14</a:t>
            </a:r>
            <a:r>
              <a:rPr lang="zh-TW" altLang="en-US" dirty="0" smtClean="0"/>
              <a:t> </a:t>
            </a:r>
            <a:r>
              <a:rPr lang="en-US" altLang="zh-TW" dirty="0" smtClean="0"/>
              <a:t>00UTC~5/16</a:t>
            </a:r>
            <a:r>
              <a:rPr lang="zh-TW" altLang="en-US" dirty="0" smtClean="0"/>
              <a:t> </a:t>
            </a:r>
            <a:r>
              <a:rPr lang="en-US" altLang="zh-TW" dirty="0" smtClean="0"/>
              <a:t>00UTC</a:t>
            </a:r>
          </a:p>
          <a:p>
            <a:pPr lvl="1"/>
            <a:r>
              <a:rPr lang="en-US" altLang="zh-TW" dirty="0" smtClean="0"/>
              <a:t>3</a:t>
            </a:r>
            <a:r>
              <a:rPr lang="zh-TW" altLang="en-US" dirty="0" smtClean="0"/>
              <a:t>：</a:t>
            </a:r>
            <a:r>
              <a:rPr lang="en-US" altLang="zh-TW" dirty="0" smtClean="0"/>
              <a:t>5/16</a:t>
            </a:r>
            <a:r>
              <a:rPr lang="zh-TW" altLang="en-US" dirty="0" smtClean="0"/>
              <a:t> </a:t>
            </a:r>
            <a:r>
              <a:rPr lang="en-US" altLang="zh-TW" dirty="0" smtClean="0"/>
              <a:t>00UTC~5/18</a:t>
            </a:r>
            <a:r>
              <a:rPr lang="zh-TW" altLang="en-US" dirty="0" smtClean="0"/>
              <a:t> </a:t>
            </a:r>
            <a:r>
              <a:rPr lang="en-US" altLang="zh-TW" dirty="0" smtClean="0"/>
              <a:t>00UTC</a:t>
            </a:r>
          </a:p>
          <a:p>
            <a:r>
              <a:rPr lang="zh-TW" altLang="en-US" dirty="0" smtClean="0"/>
              <a:t>從圖中可以看出來</a:t>
            </a:r>
            <a:r>
              <a:rPr lang="en-US" altLang="zh-TW" dirty="0" smtClean="0"/>
              <a:t>TC</a:t>
            </a:r>
            <a:r>
              <a:rPr lang="zh-TW" altLang="en-US" dirty="0" smtClean="0"/>
              <a:t>的大小與強度並沒有關係。</a:t>
            </a:r>
            <a:endParaRPr lang="zh-TW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6193" y="1629532"/>
            <a:ext cx="4590303" cy="454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關鍵字</a:t>
            </a:r>
            <a:endParaRPr lang="en-US" altLang="zh-TW" dirty="0" smtClean="0"/>
          </a:p>
          <a:p>
            <a:r>
              <a:rPr lang="zh-TW" altLang="en-US" dirty="0" smtClean="0"/>
              <a:t>簡介</a:t>
            </a:r>
            <a:endParaRPr lang="en-US" altLang="zh-TW" dirty="0" smtClean="0"/>
          </a:p>
          <a:p>
            <a:r>
              <a:rPr lang="zh-TW" altLang="en-US" dirty="0" smtClean="0"/>
              <a:t>資料來源</a:t>
            </a:r>
            <a:endParaRPr lang="en-US" altLang="zh-TW" dirty="0" smtClean="0"/>
          </a:p>
          <a:p>
            <a:r>
              <a:rPr lang="zh-TW" altLang="en-US" dirty="0" smtClean="0"/>
              <a:t>研究方法</a:t>
            </a:r>
            <a:endParaRPr lang="en-US" altLang="zh-TW" dirty="0" smtClean="0"/>
          </a:p>
          <a:p>
            <a:r>
              <a:rPr lang="zh-TW" altLang="en-US" dirty="0" smtClean="0"/>
              <a:t>綜觀流場型態</a:t>
            </a:r>
            <a:endParaRPr lang="en-US" altLang="zh-TW" dirty="0" smtClean="0"/>
          </a:p>
          <a:p>
            <a:r>
              <a:rPr lang="zh-TW" altLang="en-US" dirty="0" smtClean="0"/>
              <a:t>總結與討論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綜觀流場型態</a:t>
            </a:r>
            <a:r>
              <a:rPr lang="en-US" altLang="zh-TW" dirty="0" smtClean="0"/>
              <a:t>—Case study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>
          <a:xfrm>
            <a:off x="611560" y="5157192"/>
            <a:ext cx="7848872" cy="1368152"/>
          </a:xfrm>
        </p:spPr>
        <p:txBody>
          <a:bodyPr/>
          <a:lstStyle/>
          <a:p>
            <a:r>
              <a:rPr lang="zh-TW" altLang="en-US" dirty="0" smtClean="0"/>
              <a:t>在</a:t>
            </a:r>
            <a:r>
              <a:rPr lang="en-US" altLang="zh-TW" dirty="0" smtClean="0"/>
              <a:t>5/12 00UTC</a:t>
            </a:r>
            <a:r>
              <a:rPr lang="zh-TW" altLang="en-US" dirty="0" smtClean="0"/>
              <a:t>時可以看到在</a:t>
            </a:r>
            <a:r>
              <a:rPr lang="en-US" altLang="zh-TW" dirty="0" smtClean="0"/>
              <a:t>Bart</a:t>
            </a:r>
            <a:r>
              <a:rPr lang="zh-TW" altLang="en-US" dirty="0" smtClean="0"/>
              <a:t>北邊有</a:t>
            </a:r>
            <a:r>
              <a:rPr lang="zh-TW" altLang="en-US" dirty="0" smtClean="0">
                <a:solidFill>
                  <a:srgbClr val="FF0000"/>
                </a:solidFill>
              </a:rPr>
              <a:t>明顯的</a:t>
            </a:r>
            <a:r>
              <a:rPr lang="en-US" altLang="zh-TW" dirty="0" smtClean="0">
                <a:solidFill>
                  <a:srgbClr val="FF0000"/>
                </a:solidFill>
              </a:rPr>
              <a:t>STR</a:t>
            </a:r>
            <a:r>
              <a:rPr lang="zh-TW" altLang="en-US" dirty="0" smtClean="0"/>
              <a:t>，這與</a:t>
            </a:r>
            <a:r>
              <a:rPr lang="en-US" altLang="zh-TW" dirty="0" smtClean="0"/>
              <a:t>DR</a:t>
            </a:r>
            <a:r>
              <a:rPr lang="zh-TW" altLang="en-US" dirty="0" smtClean="0"/>
              <a:t>的流場型態相似並且此時</a:t>
            </a:r>
            <a:r>
              <a:rPr lang="en-US" altLang="zh-TW" dirty="0" smtClean="0"/>
              <a:t>Bart</a:t>
            </a:r>
            <a:r>
              <a:rPr lang="zh-TW" altLang="en-US" dirty="0" smtClean="0"/>
              <a:t>屬於</a:t>
            </a:r>
            <a:r>
              <a:rPr lang="zh-TW" altLang="en-US" dirty="0" smtClean="0">
                <a:solidFill>
                  <a:srgbClr val="FF0000"/>
                </a:solidFill>
              </a:rPr>
              <a:t>小的</a:t>
            </a:r>
            <a:r>
              <a:rPr lang="en-US" altLang="zh-TW" dirty="0" smtClean="0">
                <a:solidFill>
                  <a:srgbClr val="FF0000"/>
                </a:solidFill>
              </a:rPr>
              <a:t>TC(&lt;3°)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825640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手繪多邊形 6"/>
          <p:cNvSpPr/>
          <p:nvPr/>
        </p:nvSpPr>
        <p:spPr>
          <a:xfrm>
            <a:off x="4869951" y="2763748"/>
            <a:ext cx="3667874" cy="1510301"/>
          </a:xfrm>
          <a:custGeom>
            <a:avLst/>
            <a:gdLst>
              <a:gd name="connsiteX0" fmla="*/ 0 w 3667874"/>
              <a:gd name="connsiteY0" fmla="*/ 1510301 h 1510301"/>
              <a:gd name="connsiteX1" fmla="*/ 123289 w 3667874"/>
              <a:gd name="connsiteY1" fmla="*/ 1325367 h 1510301"/>
              <a:gd name="connsiteX2" fmla="*/ 267128 w 3667874"/>
              <a:gd name="connsiteY2" fmla="*/ 1315092 h 1510301"/>
              <a:gd name="connsiteX3" fmla="*/ 308224 w 3667874"/>
              <a:gd name="connsiteY3" fmla="*/ 1212351 h 1510301"/>
              <a:gd name="connsiteX4" fmla="*/ 277402 w 3667874"/>
              <a:gd name="connsiteY4" fmla="*/ 1109609 h 1510301"/>
              <a:gd name="connsiteX5" fmla="*/ 277402 w 3667874"/>
              <a:gd name="connsiteY5" fmla="*/ 1047964 h 1510301"/>
              <a:gd name="connsiteX6" fmla="*/ 308224 w 3667874"/>
              <a:gd name="connsiteY6" fmla="*/ 1006868 h 1510301"/>
              <a:gd name="connsiteX7" fmla="*/ 390418 w 3667874"/>
              <a:gd name="connsiteY7" fmla="*/ 955497 h 1510301"/>
              <a:gd name="connsiteX8" fmla="*/ 390418 w 3667874"/>
              <a:gd name="connsiteY8" fmla="*/ 832207 h 1510301"/>
              <a:gd name="connsiteX9" fmla="*/ 390418 w 3667874"/>
              <a:gd name="connsiteY9" fmla="*/ 770562 h 1510301"/>
              <a:gd name="connsiteX10" fmla="*/ 452062 w 3667874"/>
              <a:gd name="connsiteY10" fmla="*/ 698643 h 1510301"/>
              <a:gd name="connsiteX11" fmla="*/ 482885 w 3667874"/>
              <a:gd name="connsiteY11" fmla="*/ 657546 h 1510301"/>
              <a:gd name="connsiteX12" fmla="*/ 544530 w 3667874"/>
              <a:gd name="connsiteY12" fmla="*/ 585627 h 1510301"/>
              <a:gd name="connsiteX13" fmla="*/ 616449 w 3667874"/>
              <a:gd name="connsiteY13" fmla="*/ 554805 h 1510301"/>
              <a:gd name="connsiteX14" fmla="*/ 719191 w 3667874"/>
              <a:gd name="connsiteY14" fmla="*/ 534256 h 1510301"/>
              <a:gd name="connsiteX15" fmla="*/ 801384 w 3667874"/>
              <a:gd name="connsiteY15" fmla="*/ 452063 h 1510301"/>
              <a:gd name="connsiteX16" fmla="*/ 873303 w 3667874"/>
              <a:gd name="connsiteY16" fmla="*/ 431515 h 1510301"/>
              <a:gd name="connsiteX17" fmla="*/ 986319 w 3667874"/>
              <a:gd name="connsiteY17" fmla="*/ 410967 h 1510301"/>
              <a:gd name="connsiteX18" fmla="*/ 1397285 w 3667874"/>
              <a:gd name="connsiteY18" fmla="*/ 287677 h 1510301"/>
              <a:gd name="connsiteX19" fmla="*/ 1684961 w 3667874"/>
              <a:gd name="connsiteY19" fmla="*/ 236306 h 1510301"/>
              <a:gd name="connsiteX20" fmla="*/ 1982912 w 3667874"/>
              <a:gd name="connsiteY20" fmla="*/ 195209 h 1510301"/>
              <a:gd name="connsiteX21" fmla="*/ 2260314 w 3667874"/>
              <a:gd name="connsiteY21" fmla="*/ 174661 h 1510301"/>
              <a:gd name="connsiteX22" fmla="*/ 2619910 w 3667874"/>
              <a:gd name="connsiteY22" fmla="*/ 164387 h 1510301"/>
              <a:gd name="connsiteX23" fmla="*/ 2897312 w 3667874"/>
              <a:gd name="connsiteY23" fmla="*/ 154113 h 1510301"/>
              <a:gd name="connsiteX24" fmla="*/ 3133618 w 3667874"/>
              <a:gd name="connsiteY24" fmla="*/ 143839 h 1510301"/>
              <a:gd name="connsiteX25" fmla="*/ 3411020 w 3667874"/>
              <a:gd name="connsiteY25" fmla="*/ 61645 h 1510301"/>
              <a:gd name="connsiteX26" fmla="*/ 3554858 w 3667874"/>
              <a:gd name="connsiteY26" fmla="*/ 41097 h 1510301"/>
              <a:gd name="connsiteX27" fmla="*/ 3667874 w 3667874"/>
              <a:gd name="connsiteY27" fmla="*/ 0 h 151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667874" h="1510301">
                <a:moveTo>
                  <a:pt x="0" y="1510301"/>
                </a:moveTo>
                <a:cubicBezTo>
                  <a:pt x="39384" y="1434101"/>
                  <a:pt x="78768" y="1357902"/>
                  <a:pt x="123289" y="1325367"/>
                </a:cubicBezTo>
                <a:cubicBezTo>
                  <a:pt x="167810" y="1292832"/>
                  <a:pt x="236306" y="1333928"/>
                  <a:pt x="267128" y="1315092"/>
                </a:cubicBezTo>
                <a:cubicBezTo>
                  <a:pt x="297950" y="1296256"/>
                  <a:pt x="306512" y="1246598"/>
                  <a:pt x="308224" y="1212351"/>
                </a:cubicBezTo>
                <a:cubicBezTo>
                  <a:pt x="309936" y="1178104"/>
                  <a:pt x="282539" y="1137007"/>
                  <a:pt x="277402" y="1109609"/>
                </a:cubicBezTo>
                <a:cubicBezTo>
                  <a:pt x="272265" y="1082211"/>
                  <a:pt x="272265" y="1065087"/>
                  <a:pt x="277402" y="1047964"/>
                </a:cubicBezTo>
                <a:cubicBezTo>
                  <a:pt x="282539" y="1030841"/>
                  <a:pt x="289388" y="1022279"/>
                  <a:pt x="308224" y="1006868"/>
                </a:cubicBezTo>
                <a:cubicBezTo>
                  <a:pt x="327060" y="991457"/>
                  <a:pt x="376719" y="984607"/>
                  <a:pt x="390418" y="955497"/>
                </a:cubicBezTo>
                <a:cubicBezTo>
                  <a:pt x="404117" y="926387"/>
                  <a:pt x="390418" y="832207"/>
                  <a:pt x="390418" y="832207"/>
                </a:cubicBezTo>
                <a:cubicBezTo>
                  <a:pt x="390418" y="801385"/>
                  <a:pt x="380144" y="792823"/>
                  <a:pt x="390418" y="770562"/>
                </a:cubicBezTo>
                <a:cubicBezTo>
                  <a:pt x="400692" y="748301"/>
                  <a:pt x="436651" y="717479"/>
                  <a:pt x="452062" y="698643"/>
                </a:cubicBezTo>
                <a:cubicBezTo>
                  <a:pt x="467473" y="679807"/>
                  <a:pt x="467474" y="676382"/>
                  <a:pt x="482885" y="657546"/>
                </a:cubicBezTo>
                <a:cubicBezTo>
                  <a:pt x="498296" y="638710"/>
                  <a:pt x="522269" y="602751"/>
                  <a:pt x="544530" y="585627"/>
                </a:cubicBezTo>
                <a:cubicBezTo>
                  <a:pt x="566791" y="568504"/>
                  <a:pt x="587339" y="563367"/>
                  <a:pt x="616449" y="554805"/>
                </a:cubicBezTo>
                <a:cubicBezTo>
                  <a:pt x="645559" y="546243"/>
                  <a:pt x="688369" y="551380"/>
                  <a:pt x="719191" y="534256"/>
                </a:cubicBezTo>
                <a:cubicBezTo>
                  <a:pt x="750013" y="517132"/>
                  <a:pt x="775699" y="469187"/>
                  <a:pt x="801384" y="452063"/>
                </a:cubicBezTo>
                <a:cubicBezTo>
                  <a:pt x="827069" y="434940"/>
                  <a:pt x="842481" y="438364"/>
                  <a:pt x="873303" y="431515"/>
                </a:cubicBezTo>
                <a:cubicBezTo>
                  <a:pt x="904126" y="424666"/>
                  <a:pt x="898989" y="434940"/>
                  <a:pt x="986319" y="410967"/>
                </a:cubicBezTo>
                <a:cubicBezTo>
                  <a:pt x="1073649" y="386994"/>
                  <a:pt x="1280845" y="316787"/>
                  <a:pt x="1397285" y="287677"/>
                </a:cubicBezTo>
                <a:cubicBezTo>
                  <a:pt x="1513725" y="258567"/>
                  <a:pt x="1587357" y="251717"/>
                  <a:pt x="1684961" y="236306"/>
                </a:cubicBezTo>
                <a:cubicBezTo>
                  <a:pt x="1782566" y="220895"/>
                  <a:pt x="1887020" y="205483"/>
                  <a:pt x="1982912" y="195209"/>
                </a:cubicBezTo>
                <a:cubicBezTo>
                  <a:pt x="2078804" y="184935"/>
                  <a:pt x="2154148" y="179798"/>
                  <a:pt x="2260314" y="174661"/>
                </a:cubicBezTo>
                <a:cubicBezTo>
                  <a:pt x="2366480" y="169524"/>
                  <a:pt x="2619910" y="164387"/>
                  <a:pt x="2619910" y="164387"/>
                </a:cubicBezTo>
                <a:lnTo>
                  <a:pt x="2897312" y="154113"/>
                </a:lnTo>
                <a:lnTo>
                  <a:pt x="3133618" y="143839"/>
                </a:lnTo>
                <a:cubicBezTo>
                  <a:pt x="3219236" y="128428"/>
                  <a:pt x="3340813" y="78769"/>
                  <a:pt x="3411020" y="61645"/>
                </a:cubicBezTo>
                <a:cubicBezTo>
                  <a:pt x="3481227" y="44521"/>
                  <a:pt x="3512049" y="51371"/>
                  <a:pt x="3554858" y="41097"/>
                </a:cubicBezTo>
                <a:cubicBezTo>
                  <a:pt x="3597667" y="30823"/>
                  <a:pt x="3640476" y="10274"/>
                  <a:pt x="3667874" y="0"/>
                </a:cubicBezTo>
              </a:path>
            </a:pathLst>
          </a:custGeom>
          <a:ln w="28575">
            <a:solidFill>
              <a:srgbClr val="009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手繪多邊形 7"/>
          <p:cNvSpPr/>
          <p:nvPr/>
        </p:nvSpPr>
        <p:spPr>
          <a:xfrm>
            <a:off x="8229600" y="4315146"/>
            <a:ext cx="256854" cy="482885"/>
          </a:xfrm>
          <a:custGeom>
            <a:avLst/>
            <a:gdLst>
              <a:gd name="connsiteX0" fmla="*/ 0 w 256854"/>
              <a:gd name="connsiteY0" fmla="*/ 482885 h 482885"/>
              <a:gd name="connsiteX1" fmla="*/ 61645 w 256854"/>
              <a:gd name="connsiteY1" fmla="*/ 164387 h 482885"/>
              <a:gd name="connsiteX2" fmla="*/ 256854 w 256854"/>
              <a:gd name="connsiteY2" fmla="*/ 0 h 48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854" h="482885">
                <a:moveTo>
                  <a:pt x="0" y="482885"/>
                </a:moveTo>
                <a:cubicBezTo>
                  <a:pt x="9418" y="363876"/>
                  <a:pt x="18836" y="244868"/>
                  <a:pt x="61645" y="164387"/>
                </a:cubicBezTo>
                <a:cubicBezTo>
                  <a:pt x="104454" y="83906"/>
                  <a:pt x="220895" y="32535"/>
                  <a:pt x="256854" y="0"/>
                </a:cubicBezTo>
              </a:path>
            </a:pathLst>
          </a:custGeom>
          <a:ln w="28575">
            <a:solidFill>
              <a:srgbClr val="009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>
            <a:off x="5178176" y="3866507"/>
            <a:ext cx="498296" cy="904127"/>
          </a:xfrm>
          <a:custGeom>
            <a:avLst/>
            <a:gdLst>
              <a:gd name="connsiteX0" fmla="*/ 20548 w 498296"/>
              <a:gd name="connsiteY0" fmla="*/ 232882 h 904127"/>
              <a:gd name="connsiteX1" fmla="*/ 184934 w 498296"/>
              <a:gd name="connsiteY1" fmla="*/ 17124 h 904127"/>
              <a:gd name="connsiteX2" fmla="*/ 226031 w 498296"/>
              <a:gd name="connsiteY2" fmla="*/ 130140 h 904127"/>
              <a:gd name="connsiteX3" fmla="*/ 318498 w 498296"/>
              <a:gd name="connsiteY3" fmla="*/ 222608 h 904127"/>
              <a:gd name="connsiteX4" fmla="*/ 431514 w 498296"/>
              <a:gd name="connsiteY4" fmla="*/ 356172 h 904127"/>
              <a:gd name="connsiteX5" fmla="*/ 493159 w 498296"/>
              <a:gd name="connsiteY5" fmla="*/ 510284 h 904127"/>
              <a:gd name="connsiteX6" fmla="*/ 462336 w 498296"/>
              <a:gd name="connsiteY6" fmla="*/ 633574 h 904127"/>
              <a:gd name="connsiteX7" fmla="*/ 452062 w 498296"/>
              <a:gd name="connsiteY7" fmla="*/ 756864 h 904127"/>
              <a:gd name="connsiteX8" fmla="*/ 287676 w 498296"/>
              <a:gd name="connsiteY8" fmla="*/ 890428 h 904127"/>
              <a:gd name="connsiteX9" fmla="*/ 51370 w 498296"/>
              <a:gd name="connsiteY9" fmla="*/ 839057 h 904127"/>
              <a:gd name="connsiteX10" fmla="*/ 20548 w 498296"/>
              <a:gd name="connsiteY10" fmla="*/ 643848 h 904127"/>
              <a:gd name="connsiteX11" fmla="*/ 30822 w 498296"/>
              <a:gd name="connsiteY11" fmla="*/ 520558 h 904127"/>
              <a:gd name="connsiteX12" fmla="*/ 61644 w 498296"/>
              <a:gd name="connsiteY12" fmla="*/ 407542 h 904127"/>
              <a:gd name="connsiteX13" fmla="*/ 20548 w 498296"/>
              <a:gd name="connsiteY13" fmla="*/ 232882 h 90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8296" h="904127">
                <a:moveTo>
                  <a:pt x="20548" y="232882"/>
                </a:moveTo>
                <a:cubicBezTo>
                  <a:pt x="41096" y="167812"/>
                  <a:pt x="150687" y="34248"/>
                  <a:pt x="184934" y="17124"/>
                </a:cubicBezTo>
                <a:cubicBezTo>
                  <a:pt x="219181" y="0"/>
                  <a:pt x="203770" y="95893"/>
                  <a:pt x="226031" y="130140"/>
                </a:cubicBezTo>
                <a:cubicBezTo>
                  <a:pt x="248292" y="164387"/>
                  <a:pt x="284251" y="184936"/>
                  <a:pt x="318498" y="222608"/>
                </a:cubicBezTo>
                <a:cubicBezTo>
                  <a:pt x="352745" y="260280"/>
                  <a:pt x="402404" y="308226"/>
                  <a:pt x="431514" y="356172"/>
                </a:cubicBezTo>
                <a:cubicBezTo>
                  <a:pt x="460624" y="404118"/>
                  <a:pt x="488022" y="464050"/>
                  <a:pt x="493159" y="510284"/>
                </a:cubicBezTo>
                <a:cubicBezTo>
                  <a:pt x="498296" y="556518"/>
                  <a:pt x="469186" y="592477"/>
                  <a:pt x="462336" y="633574"/>
                </a:cubicBezTo>
                <a:cubicBezTo>
                  <a:pt x="455486" y="674671"/>
                  <a:pt x="481172" y="714055"/>
                  <a:pt x="452062" y="756864"/>
                </a:cubicBezTo>
                <a:cubicBezTo>
                  <a:pt x="422952" y="799673"/>
                  <a:pt x="354458" y="876729"/>
                  <a:pt x="287676" y="890428"/>
                </a:cubicBezTo>
                <a:cubicBezTo>
                  <a:pt x="220894" y="904127"/>
                  <a:pt x="95891" y="880154"/>
                  <a:pt x="51370" y="839057"/>
                </a:cubicBezTo>
                <a:cubicBezTo>
                  <a:pt x="6849" y="797960"/>
                  <a:pt x="23973" y="696931"/>
                  <a:pt x="20548" y="643848"/>
                </a:cubicBezTo>
                <a:cubicBezTo>
                  <a:pt x="17123" y="590765"/>
                  <a:pt x="23973" y="559942"/>
                  <a:pt x="30822" y="520558"/>
                </a:cubicBezTo>
                <a:cubicBezTo>
                  <a:pt x="37671" y="481174"/>
                  <a:pt x="65069" y="450351"/>
                  <a:pt x="61644" y="407542"/>
                </a:cubicBezTo>
                <a:cubicBezTo>
                  <a:pt x="58219" y="364733"/>
                  <a:pt x="0" y="297952"/>
                  <a:pt x="20548" y="232882"/>
                </a:cubicBezTo>
                <a:close/>
              </a:path>
            </a:pathLst>
          </a:custGeom>
          <a:noFill/>
          <a:ln w="28575">
            <a:solidFill>
              <a:srgbClr val="009B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手繪多邊形 9"/>
          <p:cNvSpPr/>
          <p:nvPr/>
        </p:nvSpPr>
        <p:spPr>
          <a:xfrm>
            <a:off x="2367280" y="3454400"/>
            <a:ext cx="976630" cy="915670"/>
          </a:xfrm>
          <a:custGeom>
            <a:avLst/>
            <a:gdLst>
              <a:gd name="connsiteX0" fmla="*/ 17780 w 976630"/>
              <a:gd name="connsiteY0" fmla="*/ 462280 h 915670"/>
              <a:gd name="connsiteX1" fmla="*/ 10160 w 976630"/>
              <a:gd name="connsiteY1" fmla="*/ 347980 h 915670"/>
              <a:gd name="connsiteX2" fmla="*/ 55880 w 976630"/>
              <a:gd name="connsiteY2" fmla="*/ 218440 h 915670"/>
              <a:gd name="connsiteX3" fmla="*/ 162560 w 976630"/>
              <a:gd name="connsiteY3" fmla="*/ 127000 h 915670"/>
              <a:gd name="connsiteX4" fmla="*/ 292100 w 976630"/>
              <a:gd name="connsiteY4" fmla="*/ 20320 h 915670"/>
              <a:gd name="connsiteX5" fmla="*/ 452120 w 976630"/>
              <a:gd name="connsiteY5" fmla="*/ 5080 h 915670"/>
              <a:gd name="connsiteX6" fmla="*/ 619760 w 976630"/>
              <a:gd name="connsiteY6" fmla="*/ 27940 h 915670"/>
              <a:gd name="connsiteX7" fmla="*/ 749300 w 976630"/>
              <a:gd name="connsiteY7" fmla="*/ 111760 h 915670"/>
              <a:gd name="connsiteX8" fmla="*/ 825500 w 976630"/>
              <a:gd name="connsiteY8" fmla="*/ 195580 h 915670"/>
              <a:gd name="connsiteX9" fmla="*/ 901700 w 976630"/>
              <a:gd name="connsiteY9" fmla="*/ 309880 h 915670"/>
              <a:gd name="connsiteX10" fmla="*/ 962660 w 976630"/>
              <a:gd name="connsiteY10" fmla="*/ 492760 h 915670"/>
              <a:gd name="connsiteX11" fmla="*/ 962660 w 976630"/>
              <a:gd name="connsiteY11" fmla="*/ 713740 h 915670"/>
              <a:gd name="connsiteX12" fmla="*/ 878840 w 976630"/>
              <a:gd name="connsiteY12" fmla="*/ 866140 h 915670"/>
              <a:gd name="connsiteX13" fmla="*/ 825500 w 976630"/>
              <a:gd name="connsiteY13" fmla="*/ 911860 h 915670"/>
              <a:gd name="connsiteX14" fmla="*/ 703580 w 976630"/>
              <a:gd name="connsiteY14" fmla="*/ 889000 h 915670"/>
              <a:gd name="connsiteX15" fmla="*/ 604520 w 976630"/>
              <a:gd name="connsiteY15" fmla="*/ 873760 h 915670"/>
              <a:gd name="connsiteX16" fmla="*/ 535940 w 976630"/>
              <a:gd name="connsiteY16" fmla="*/ 873760 h 915670"/>
              <a:gd name="connsiteX17" fmla="*/ 444500 w 976630"/>
              <a:gd name="connsiteY17" fmla="*/ 820420 h 915670"/>
              <a:gd name="connsiteX18" fmla="*/ 414020 w 976630"/>
              <a:gd name="connsiteY18" fmla="*/ 683260 h 915670"/>
              <a:gd name="connsiteX19" fmla="*/ 383540 w 976630"/>
              <a:gd name="connsiteY19" fmla="*/ 614680 h 915670"/>
              <a:gd name="connsiteX20" fmla="*/ 337820 w 976630"/>
              <a:gd name="connsiteY20" fmla="*/ 584200 h 915670"/>
              <a:gd name="connsiteX21" fmla="*/ 223520 w 976630"/>
              <a:gd name="connsiteY21" fmla="*/ 576580 h 915670"/>
              <a:gd name="connsiteX22" fmla="*/ 116840 w 976630"/>
              <a:gd name="connsiteY22" fmla="*/ 538480 h 915670"/>
              <a:gd name="connsiteX23" fmla="*/ 17780 w 976630"/>
              <a:gd name="connsiteY23" fmla="*/ 462280 h 91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76630" h="915670">
                <a:moveTo>
                  <a:pt x="17780" y="462280"/>
                </a:moveTo>
                <a:cubicBezTo>
                  <a:pt x="0" y="430530"/>
                  <a:pt x="3810" y="388620"/>
                  <a:pt x="10160" y="347980"/>
                </a:cubicBezTo>
                <a:cubicBezTo>
                  <a:pt x="16510" y="307340"/>
                  <a:pt x="30480" y="255270"/>
                  <a:pt x="55880" y="218440"/>
                </a:cubicBezTo>
                <a:cubicBezTo>
                  <a:pt x="81280" y="181610"/>
                  <a:pt x="123190" y="160020"/>
                  <a:pt x="162560" y="127000"/>
                </a:cubicBezTo>
                <a:cubicBezTo>
                  <a:pt x="201930" y="93980"/>
                  <a:pt x="243840" y="40640"/>
                  <a:pt x="292100" y="20320"/>
                </a:cubicBezTo>
                <a:cubicBezTo>
                  <a:pt x="340360" y="0"/>
                  <a:pt x="397510" y="3810"/>
                  <a:pt x="452120" y="5080"/>
                </a:cubicBezTo>
                <a:cubicBezTo>
                  <a:pt x="506730" y="6350"/>
                  <a:pt x="570230" y="10160"/>
                  <a:pt x="619760" y="27940"/>
                </a:cubicBezTo>
                <a:cubicBezTo>
                  <a:pt x="669290" y="45720"/>
                  <a:pt x="715010" y="83820"/>
                  <a:pt x="749300" y="111760"/>
                </a:cubicBezTo>
                <a:cubicBezTo>
                  <a:pt x="783590" y="139700"/>
                  <a:pt x="800100" y="162560"/>
                  <a:pt x="825500" y="195580"/>
                </a:cubicBezTo>
                <a:cubicBezTo>
                  <a:pt x="850900" y="228600"/>
                  <a:pt x="878840" y="260350"/>
                  <a:pt x="901700" y="309880"/>
                </a:cubicBezTo>
                <a:cubicBezTo>
                  <a:pt x="924560" y="359410"/>
                  <a:pt x="952500" y="425450"/>
                  <a:pt x="962660" y="492760"/>
                </a:cubicBezTo>
                <a:cubicBezTo>
                  <a:pt x="972820" y="560070"/>
                  <a:pt x="976630" y="651510"/>
                  <a:pt x="962660" y="713740"/>
                </a:cubicBezTo>
                <a:cubicBezTo>
                  <a:pt x="948690" y="775970"/>
                  <a:pt x="901700" y="833120"/>
                  <a:pt x="878840" y="866140"/>
                </a:cubicBezTo>
                <a:cubicBezTo>
                  <a:pt x="855980" y="899160"/>
                  <a:pt x="854710" y="908050"/>
                  <a:pt x="825500" y="911860"/>
                </a:cubicBezTo>
                <a:cubicBezTo>
                  <a:pt x="796290" y="915670"/>
                  <a:pt x="740410" y="895350"/>
                  <a:pt x="703580" y="889000"/>
                </a:cubicBezTo>
                <a:cubicBezTo>
                  <a:pt x="666750" y="882650"/>
                  <a:pt x="632460" y="876300"/>
                  <a:pt x="604520" y="873760"/>
                </a:cubicBezTo>
                <a:cubicBezTo>
                  <a:pt x="576580" y="871220"/>
                  <a:pt x="562610" y="882650"/>
                  <a:pt x="535940" y="873760"/>
                </a:cubicBezTo>
                <a:cubicBezTo>
                  <a:pt x="509270" y="864870"/>
                  <a:pt x="464820" y="852170"/>
                  <a:pt x="444500" y="820420"/>
                </a:cubicBezTo>
                <a:cubicBezTo>
                  <a:pt x="424180" y="788670"/>
                  <a:pt x="424180" y="717550"/>
                  <a:pt x="414020" y="683260"/>
                </a:cubicBezTo>
                <a:cubicBezTo>
                  <a:pt x="403860" y="648970"/>
                  <a:pt x="396240" y="631190"/>
                  <a:pt x="383540" y="614680"/>
                </a:cubicBezTo>
                <a:cubicBezTo>
                  <a:pt x="370840" y="598170"/>
                  <a:pt x="364490" y="590550"/>
                  <a:pt x="337820" y="584200"/>
                </a:cubicBezTo>
                <a:cubicBezTo>
                  <a:pt x="311150" y="577850"/>
                  <a:pt x="260350" y="584200"/>
                  <a:pt x="223520" y="576580"/>
                </a:cubicBezTo>
                <a:cubicBezTo>
                  <a:pt x="186690" y="568960"/>
                  <a:pt x="147320" y="553720"/>
                  <a:pt x="116840" y="538480"/>
                </a:cubicBezTo>
                <a:cubicBezTo>
                  <a:pt x="86360" y="523240"/>
                  <a:pt x="35560" y="494030"/>
                  <a:pt x="17780" y="46228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接點 11"/>
          <p:cNvCxnSpPr/>
          <p:nvPr/>
        </p:nvCxnSpPr>
        <p:spPr>
          <a:xfrm flipV="1">
            <a:off x="5580112" y="3284984"/>
            <a:ext cx="1728192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手繪多邊形 14"/>
          <p:cNvSpPr/>
          <p:nvPr/>
        </p:nvSpPr>
        <p:spPr>
          <a:xfrm>
            <a:off x="2588154" y="3612621"/>
            <a:ext cx="569383" cy="498475"/>
          </a:xfrm>
          <a:custGeom>
            <a:avLst/>
            <a:gdLst>
              <a:gd name="connsiteX0" fmla="*/ 139171 w 569383"/>
              <a:gd name="connsiteY0" fmla="*/ 333904 h 498475"/>
              <a:gd name="connsiteX1" fmla="*/ 15346 w 569383"/>
              <a:gd name="connsiteY1" fmla="*/ 210079 h 498475"/>
              <a:gd name="connsiteX2" fmla="*/ 47096 w 569383"/>
              <a:gd name="connsiteY2" fmla="*/ 124354 h 498475"/>
              <a:gd name="connsiteX3" fmla="*/ 148696 w 569383"/>
              <a:gd name="connsiteY3" fmla="*/ 19579 h 498475"/>
              <a:gd name="connsiteX4" fmla="*/ 307446 w 569383"/>
              <a:gd name="connsiteY4" fmla="*/ 6879 h 498475"/>
              <a:gd name="connsiteX5" fmla="*/ 405871 w 569383"/>
              <a:gd name="connsiteY5" fmla="*/ 60854 h 498475"/>
              <a:gd name="connsiteX6" fmla="*/ 507471 w 569383"/>
              <a:gd name="connsiteY6" fmla="*/ 156104 h 498475"/>
              <a:gd name="connsiteX7" fmla="*/ 561446 w 569383"/>
              <a:gd name="connsiteY7" fmla="*/ 283104 h 498475"/>
              <a:gd name="connsiteX8" fmla="*/ 555096 w 569383"/>
              <a:gd name="connsiteY8" fmla="*/ 406929 h 498475"/>
              <a:gd name="connsiteX9" fmla="*/ 491596 w 569383"/>
              <a:gd name="connsiteY9" fmla="*/ 457729 h 498475"/>
              <a:gd name="connsiteX10" fmla="*/ 380471 w 569383"/>
              <a:gd name="connsiteY10" fmla="*/ 495829 h 498475"/>
              <a:gd name="connsiteX11" fmla="*/ 259821 w 569383"/>
              <a:gd name="connsiteY11" fmla="*/ 473604 h 498475"/>
              <a:gd name="connsiteX12" fmla="*/ 167746 w 569383"/>
              <a:gd name="connsiteY12" fmla="*/ 378354 h 498475"/>
              <a:gd name="connsiteX13" fmla="*/ 167746 w 569383"/>
              <a:gd name="connsiteY13" fmla="*/ 378354 h 49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9383" h="498475">
                <a:moveTo>
                  <a:pt x="139171" y="333904"/>
                </a:moveTo>
                <a:cubicBezTo>
                  <a:pt x="84931" y="289454"/>
                  <a:pt x="30692" y="245004"/>
                  <a:pt x="15346" y="210079"/>
                </a:cubicBezTo>
                <a:cubicBezTo>
                  <a:pt x="0" y="175154"/>
                  <a:pt x="24871" y="156104"/>
                  <a:pt x="47096" y="124354"/>
                </a:cubicBezTo>
                <a:cubicBezTo>
                  <a:pt x="69321" y="92604"/>
                  <a:pt x="105304" y="39158"/>
                  <a:pt x="148696" y="19579"/>
                </a:cubicBezTo>
                <a:cubicBezTo>
                  <a:pt x="192088" y="0"/>
                  <a:pt x="264584" y="0"/>
                  <a:pt x="307446" y="6879"/>
                </a:cubicBezTo>
                <a:cubicBezTo>
                  <a:pt x="350309" y="13758"/>
                  <a:pt x="372534" y="35983"/>
                  <a:pt x="405871" y="60854"/>
                </a:cubicBezTo>
                <a:cubicBezTo>
                  <a:pt x="439208" y="85725"/>
                  <a:pt x="481542" y="119062"/>
                  <a:pt x="507471" y="156104"/>
                </a:cubicBezTo>
                <a:cubicBezTo>
                  <a:pt x="533400" y="193146"/>
                  <a:pt x="553509" y="241300"/>
                  <a:pt x="561446" y="283104"/>
                </a:cubicBezTo>
                <a:cubicBezTo>
                  <a:pt x="569383" y="324908"/>
                  <a:pt x="566738" y="377825"/>
                  <a:pt x="555096" y="406929"/>
                </a:cubicBezTo>
                <a:cubicBezTo>
                  <a:pt x="543454" y="436033"/>
                  <a:pt x="520700" y="442912"/>
                  <a:pt x="491596" y="457729"/>
                </a:cubicBezTo>
                <a:cubicBezTo>
                  <a:pt x="462492" y="472546"/>
                  <a:pt x="419100" y="493183"/>
                  <a:pt x="380471" y="495829"/>
                </a:cubicBezTo>
                <a:cubicBezTo>
                  <a:pt x="341842" y="498475"/>
                  <a:pt x="295275" y="493183"/>
                  <a:pt x="259821" y="473604"/>
                </a:cubicBezTo>
                <a:cubicBezTo>
                  <a:pt x="224367" y="454025"/>
                  <a:pt x="167746" y="378354"/>
                  <a:pt x="167746" y="378354"/>
                </a:cubicBezTo>
                <a:lnTo>
                  <a:pt x="167746" y="378354"/>
                </a:lnTo>
              </a:path>
            </a:pathLst>
          </a:cu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手繪多邊形 15"/>
          <p:cNvSpPr/>
          <p:nvPr/>
        </p:nvSpPr>
        <p:spPr>
          <a:xfrm>
            <a:off x="6587067" y="3851275"/>
            <a:ext cx="525991" cy="521758"/>
          </a:xfrm>
          <a:custGeom>
            <a:avLst/>
            <a:gdLst>
              <a:gd name="connsiteX0" fmla="*/ 4233 w 525991"/>
              <a:gd name="connsiteY0" fmla="*/ 250825 h 521758"/>
              <a:gd name="connsiteX1" fmla="*/ 67733 w 525991"/>
              <a:gd name="connsiteY1" fmla="*/ 111125 h 521758"/>
              <a:gd name="connsiteX2" fmla="*/ 213783 w 525991"/>
              <a:gd name="connsiteY2" fmla="*/ 15875 h 521758"/>
              <a:gd name="connsiteX3" fmla="*/ 353483 w 525991"/>
              <a:gd name="connsiteY3" fmla="*/ 15875 h 521758"/>
              <a:gd name="connsiteX4" fmla="*/ 474133 w 525991"/>
              <a:gd name="connsiteY4" fmla="*/ 104775 h 521758"/>
              <a:gd name="connsiteX5" fmla="*/ 524933 w 525991"/>
              <a:gd name="connsiteY5" fmla="*/ 250825 h 521758"/>
              <a:gd name="connsiteX6" fmla="*/ 467783 w 525991"/>
              <a:gd name="connsiteY6" fmla="*/ 396875 h 521758"/>
              <a:gd name="connsiteX7" fmla="*/ 391583 w 525991"/>
              <a:gd name="connsiteY7" fmla="*/ 498475 h 521758"/>
              <a:gd name="connsiteX8" fmla="*/ 277283 w 525991"/>
              <a:gd name="connsiteY8" fmla="*/ 517525 h 521758"/>
              <a:gd name="connsiteX9" fmla="*/ 137583 w 525991"/>
              <a:gd name="connsiteY9" fmla="*/ 473075 h 521758"/>
              <a:gd name="connsiteX10" fmla="*/ 42333 w 525991"/>
              <a:gd name="connsiteY10" fmla="*/ 384175 h 521758"/>
              <a:gd name="connsiteX11" fmla="*/ 4233 w 525991"/>
              <a:gd name="connsiteY11" fmla="*/ 250825 h 52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5991" h="521758">
                <a:moveTo>
                  <a:pt x="4233" y="250825"/>
                </a:moveTo>
                <a:cubicBezTo>
                  <a:pt x="8466" y="205317"/>
                  <a:pt x="32808" y="150283"/>
                  <a:pt x="67733" y="111125"/>
                </a:cubicBezTo>
                <a:cubicBezTo>
                  <a:pt x="102658" y="71967"/>
                  <a:pt x="166158" y="31750"/>
                  <a:pt x="213783" y="15875"/>
                </a:cubicBezTo>
                <a:cubicBezTo>
                  <a:pt x="261408" y="0"/>
                  <a:pt x="310091" y="1058"/>
                  <a:pt x="353483" y="15875"/>
                </a:cubicBezTo>
                <a:cubicBezTo>
                  <a:pt x="396875" y="30692"/>
                  <a:pt x="445558" y="65617"/>
                  <a:pt x="474133" y="104775"/>
                </a:cubicBezTo>
                <a:cubicBezTo>
                  <a:pt x="502708" y="143933"/>
                  <a:pt x="525991" y="202142"/>
                  <a:pt x="524933" y="250825"/>
                </a:cubicBezTo>
                <a:cubicBezTo>
                  <a:pt x="523875" y="299508"/>
                  <a:pt x="490008" y="355600"/>
                  <a:pt x="467783" y="396875"/>
                </a:cubicBezTo>
                <a:cubicBezTo>
                  <a:pt x="445558" y="438150"/>
                  <a:pt x="423333" y="478367"/>
                  <a:pt x="391583" y="498475"/>
                </a:cubicBezTo>
                <a:cubicBezTo>
                  <a:pt x="359833" y="518583"/>
                  <a:pt x="319616" y="521758"/>
                  <a:pt x="277283" y="517525"/>
                </a:cubicBezTo>
                <a:cubicBezTo>
                  <a:pt x="234950" y="513292"/>
                  <a:pt x="176741" y="495300"/>
                  <a:pt x="137583" y="473075"/>
                </a:cubicBezTo>
                <a:cubicBezTo>
                  <a:pt x="98425" y="450850"/>
                  <a:pt x="63500" y="418042"/>
                  <a:pt x="42333" y="384175"/>
                </a:cubicBezTo>
                <a:cubicBezTo>
                  <a:pt x="21166" y="350308"/>
                  <a:pt x="0" y="296333"/>
                  <a:pt x="4233" y="250825"/>
                </a:cubicBezTo>
                <a:close/>
              </a:path>
            </a:pathLst>
          </a:custGeom>
          <a:noFill/>
          <a:ln w="28575">
            <a:solidFill>
              <a:srgbClr val="009B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綜觀流場型態</a:t>
            </a:r>
            <a:r>
              <a:rPr lang="en-US" altLang="zh-TW" dirty="0" smtClean="0"/>
              <a:t>—Case study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>
          <a:xfrm>
            <a:off x="467544" y="5157192"/>
            <a:ext cx="8136904" cy="1512168"/>
          </a:xfrm>
        </p:spPr>
        <p:txBody>
          <a:bodyPr/>
          <a:lstStyle/>
          <a:p>
            <a:r>
              <a:rPr lang="zh-TW" altLang="en-US" dirty="0" smtClean="0"/>
              <a:t>在</a:t>
            </a:r>
            <a:r>
              <a:rPr lang="en-US" altLang="zh-TW" dirty="0" smtClean="0"/>
              <a:t>5/13 00UTC</a:t>
            </a:r>
            <a:r>
              <a:rPr lang="zh-TW" altLang="en-US" dirty="0" smtClean="0"/>
              <a:t>，</a:t>
            </a:r>
            <a:r>
              <a:rPr lang="en-US" altLang="zh-TW" dirty="0" smtClean="0"/>
              <a:t>Bart</a:t>
            </a:r>
            <a:r>
              <a:rPr lang="zh-TW" altLang="en-US" dirty="0" smtClean="0"/>
              <a:t>北方的</a:t>
            </a:r>
            <a:r>
              <a:rPr lang="en-US" altLang="zh-TW" dirty="0" smtClean="0"/>
              <a:t>STR</a:t>
            </a:r>
            <a:r>
              <a:rPr lang="zh-TW" altLang="en-US" dirty="0" smtClean="0"/>
              <a:t>有減弱的趨勢，此時</a:t>
            </a:r>
            <a:r>
              <a:rPr lang="en-US" altLang="zh-TW" dirty="0" smtClean="0"/>
              <a:t>850hPa</a:t>
            </a:r>
            <a:r>
              <a:rPr lang="zh-TW" altLang="en-US" dirty="0" smtClean="0"/>
              <a:t>的</a:t>
            </a:r>
            <a:r>
              <a:rPr lang="zh-TW" altLang="en-US" dirty="0"/>
              <a:t>西南風也有些微的</a:t>
            </a:r>
            <a:r>
              <a:rPr lang="zh-TW" altLang="en-US" dirty="0" smtClean="0"/>
              <a:t>增強。</a:t>
            </a:r>
            <a:endParaRPr lang="en-US" altLang="zh-TW" dirty="0" smtClean="0"/>
          </a:p>
          <a:p>
            <a:r>
              <a:rPr lang="zh-TW" altLang="en-US" dirty="0" smtClean="0"/>
              <a:t>在</a:t>
            </a:r>
            <a:r>
              <a:rPr lang="en-US" altLang="zh-TW" dirty="0" smtClean="0"/>
              <a:t>5/13 00UTC~14 00UTC</a:t>
            </a:r>
            <a:r>
              <a:rPr lang="zh-TW" altLang="en-US" dirty="0" smtClean="0"/>
              <a:t>中間</a:t>
            </a:r>
            <a:r>
              <a:rPr lang="en-US" altLang="zh-TW" dirty="0" smtClean="0"/>
              <a:t>Bart</a:t>
            </a:r>
            <a:r>
              <a:rPr lang="zh-TW" altLang="en-US" dirty="0" smtClean="0"/>
              <a:t>有些微的變大。</a:t>
            </a:r>
            <a:endParaRPr lang="en-US" altLang="zh-TW" dirty="0" smtClean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817598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手繪多邊形 11"/>
          <p:cNvSpPr/>
          <p:nvPr/>
        </p:nvSpPr>
        <p:spPr>
          <a:xfrm>
            <a:off x="2247106" y="3452019"/>
            <a:ext cx="946944" cy="811213"/>
          </a:xfrm>
          <a:custGeom>
            <a:avLst/>
            <a:gdLst>
              <a:gd name="connsiteX0" fmla="*/ 15082 w 946944"/>
              <a:gd name="connsiteY0" fmla="*/ 191294 h 811213"/>
              <a:gd name="connsiteX1" fmla="*/ 86519 w 946944"/>
              <a:gd name="connsiteY1" fmla="*/ 100806 h 811213"/>
              <a:gd name="connsiteX2" fmla="*/ 234157 w 946944"/>
              <a:gd name="connsiteY2" fmla="*/ 38894 h 811213"/>
              <a:gd name="connsiteX3" fmla="*/ 343694 w 946944"/>
              <a:gd name="connsiteY3" fmla="*/ 794 h 811213"/>
              <a:gd name="connsiteX4" fmla="*/ 486569 w 946944"/>
              <a:gd name="connsiteY4" fmla="*/ 43656 h 811213"/>
              <a:gd name="connsiteX5" fmla="*/ 581819 w 946944"/>
              <a:gd name="connsiteY5" fmla="*/ 86519 h 811213"/>
              <a:gd name="connsiteX6" fmla="*/ 719932 w 946944"/>
              <a:gd name="connsiteY6" fmla="*/ 134144 h 811213"/>
              <a:gd name="connsiteX7" fmla="*/ 843757 w 946944"/>
              <a:gd name="connsiteY7" fmla="*/ 224631 h 811213"/>
              <a:gd name="connsiteX8" fmla="*/ 919957 w 946944"/>
              <a:gd name="connsiteY8" fmla="*/ 310356 h 811213"/>
              <a:gd name="connsiteX9" fmla="*/ 943769 w 946944"/>
              <a:gd name="connsiteY9" fmla="*/ 453231 h 811213"/>
              <a:gd name="connsiteX10" fmla="*/ 939007 w 946944"/>
              <a:gd name="connsiteY10" fmla="*/ 615156 h 811213"/>
              <a:gd name="connsiteX11" fmla="*/ 910432 w 946944"/>
              <a:gd name="connsiteY11" fmla="*/ 700881 h 811213"/>
              <a:gd name="connsiteX12" fmla="*/ 824707 w 946944"/>
              <a:gd name="connsiteY12" fmla="*/ 686594 h 811213"/>
              <a:gd name="connsiteX13" fmla="*/ 772319 w 946944"/>
              <a:gd name="connsiteY13" fmla="*/ 681831 h 811213"/>
              <a:gd name="connsiteX14" fmla="*/ 729457 w 946944"/>
              <a:gd name="connsiteY14" fmla="*/ 729456 h 811213"/>
              <a:gd name="connsiteX15" fmla="*/ 615157 w 946944"/>
              <a:gd name="connsiteY15" fmla="*/ 791369 h 811213"/>
              <a:gd name="connsiteX16" fmla="*/ 486569 w 946944"/>
              <a:gd name="connsiteY16" fmla="*/ 800894 h 811213"/>
              <a:gd name="connsiteX17" fmla="*/ 362744 w 946944"/>
              <a:gd name="connsiteY17" fmla="*/ 729456 h 811213"/>
              <a:gd name="connsiteX18" fmla="*/ 348457 w 946944"/>
              <a:gd name="connsiteY18" fmla="*/ 662781 h 811213"/>
              <a:gd name="connsiteX19" fmla="*/ 377032 w 946944"/>
              <a:gd name="connsiteY19" fmla="*/ 577056 h 811213"/>
              <a:gd name="connsiteX20" fmla="*/ 372269 w 946944"/>
              <a:gd name="connsiteY20" fmla="*/ 500856 h 811213"/>
              <a:gd name="connsiteX21" fmla="*/ 324644 w 946944"/>
              <a:gd name="connsiteY21" fmla="*/ 467519 h 811213"/>
              <a:gd name="connsiteX22" fmla="*/ 243682 w 946944"/>
              <a:gd name="connsiteY22" fmla="*/ 462756 h 811213"/>
              <a:gd name="connsiteX23" fmla="*/ 186532 w 946944"/>
              <a:gd name="connsiteY23" fmla="*/ 505619 h 811213"/>
              <a:gd name="connsiteX24" fmla="*/ 115094 w 946944"/>
              <a:gd name="connsiteY24" fmla="*/ 529431 h 811213"/>
              <a:gd name="connsiteX25" fmla="*/ 38894 w 946944"/>
              <a:gd name="connsiteY25" fmla="*/ 486569 h 811213"/>
              <a:gd name="connsiteX26" fmla="*/ 10319 w 946944"/>
              <a:gd name="connsiteY26" fmla="*/ 400844 h 811213"/>
              <a:gd name="connsiteX27" fmla="*/ 794 w 946944"/>
              <a:gd name="connsiteY27" fmla="*/ 329406 h 811213"/>
              <a:gd name="connsiteX28" fmla="*/ 15082 w 946944"/>
              <a:gd name="connsiteY28" fmla="*/ 191294 h 81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46944" h="811213">
                <a:moveTo>
                  <a:pt x="15082" y="191294"/>
                </a:moveTo>
                <a:cubicBezTo>
                  <a:pt x="29369" y="153194"/>
                  <a:pt x="50007" y="126206"/>
                  <a:pt x="86519" y="100806"/>
                </a:cubicBezTo>
                <a:cubicBezTo>
                  <a:pt x="123031" y="75406"/>
                  <a:pt x="191295" y="55563"/>
                  <a:pt x="234157" y="38894"/>
                </a:cubicBezTo>
                <a:cubicBezTo>
                  <a:pt x="277019" y="22225"/>
                  <a:pt x="301625" y="0"/>
                  <a:pt x="343694" y="794"/>
                </a:cubicBezTo>
                <a:cubicBezTo>
                  <a:pt x="385763" y="1588"/>
                  <a:pt x="446882" y="29369"/>
                  <a:pt x="486569" y="43656"/>
                </a:cubicBezTo>
                <a:cubicBezTo>
                  <a:pt x="526256" y="57943"/>
                  <a:pt x="542925" y="71438"/>
                  <a:pt x="581819" y="86519"/>
                </a:cubicBezTo>
                <a:cubicBezTo>
                  <a:pt x="620713" y="101600"/>
                  <a:pt x="676276" y="111125"/>
                  <a:pt x="719932" y="134144"/>
                </a:cubicBezTo>
                <a:cubicBezTo>
                  <a:pt x="763588" y="157163"/>
                  <a:pt x="810420" y="195262"/>
                  <a:pt x="843757" y="224631"/>
                </a:cubicBezTo>
                <a:cubicBezTo>
                  <a:pt x="877094" y="254000"/>
                  <a:pt x="903288" y="272256"/>
                  <a:pt x="919957" y="310356"/>
                </a:cubicBezTo>
                <a:cubicBezTo>
                  <a:pt x="936626" y="348456"/>
                  <a:pt x="940594" y="402431"/>
                  <a:pt x="943769" y="453231"/>
                </a:cubicBezTo>
                <a:cubicBezTo>
                  <a:pt x="946944" y="504031"/>
                  <a:pt x="944563" y="573881"/>
                  <a:pt x="939007" y="615156"/>
                </a:cubicBezTo>
                <a:cubicBezTo>
                  <a:pt x="933451" y="656431"/>
                  <a:pt x="929482" y="688975"/>
                  <a:pt x="910432" y="700881"/>
                </a:cubicBezTo>
                <a:cubicBezTo>
                  <a:pt x="891382" y="712787"/>
                  <a:pt x="847726" y="689769"/>
                  <a:pt x="824707" y="686594"/>
                </a:cubicBezTo>
                <a:cubicBezTo>
                  <a:pt x="801688" y="683419"/>
                  <a:pt x="788194" y="674687"/>
                  <a:pt x="772319" y="681831"/>
                </a:cubicBezTo>
                <a:cubicBezTo>
                  <a:pt x="756444" y="688975"/>
                  <a:pt x="755651" y="711200"/>
                  <a:pt x="729457" y="729456"/>
                </a:cubicBezTo>
                <a:cubicBezTo>
                  <a:pt x="703263" y="747712"/>
                  <a:pt x="655638" y="779463"/>
                  <a:pt x="615157" y="791369"/>
                </a:cubicBezTo>
                <a:cubicBezTo>
                  <a:pt x="574676" y="803275"/>
                  <a:pt x="528638" y="811213"/>
                  <a:pt x="486569" y="800894"/>
                </a:cubicBezTo>
                <a:cubicBezTo>
                  <a:pt x="444500" y="790575"/>
                  <a:pt x="385763" y="752475"/>
                  <a:pt x="362744" y="729456"/>
                </a:cubicBezTo>
                <a:cubicBezTo>
                  <a:pt x="339725" y="706437"/>
                  <a:pt x="346076" y="688181"/>
                  <a:pt x="348457" y="662781"/>
                </a:cubicBezTo>
                <a:cubicBezTo>
                  <a:pt x="350838" y="637381"/>
                  <a:pt x="373063" y="604044"/>
                  <a:pt x="377032" y="577056"/>
                </a:cubicBezTo>
                <a:cubicBezTo>
                  <a:pt x="381001" y="550069"/>
                  <a:pt x="381000" y="519112"/>
                  <a:pt x="372269" y="500856"/>
                </a:cubicBezTo>
                <a:cubicBezTo>
                  <a:pt x="363538" y="482600"/>
                  <a:pt x="346075" y="473869"/>
                  <a:pt x="324644" y="467519"/>
                </a:cubicBezTo>
                <a:cubicBezTo>
                  <a:pt x="303213" y="461169"/>
                  <a:pt x="266701" y="456406"/>
                  <a:pt x="243682" y="462756"/>
                </a:cubicBezTo>
                <a:cubicBezTo>
                  <a:pt x="220663" y="469106"/>
                  <a:pt x="207963" y="494507"/>
                  <a:pt x="186532" y="505619"/>
                </a:cubicBezTo>
                <a:cubicBezTo>
                  <a:pt x="165101" y="516731"/>
                  <a:pt x="139700" y="532606"/>
                  <a:pt x="115094" y="529431"/>
                </a:cubicBezTo>
                <a:cubicBezTo>
                  <a:pt x="90488" y="526256"/>
                  <a:pt x="56357" y="508000"/>
                  <a:pt x="38894" y="486569"/>
                </a:cubicBezTo>
                <a:cubicBezTo>
                  <a:pt x="21431" y="465138"/>
                  <a:pt x="16669" y="427038"/>
                  <a:pt x="10319" y="400844"/>
                </a:cubicBezTo>
                <a:cubicBezTo>
                  <a:pt x="3969" y="374650"/>
                  <a:pt x="0" y="357187"/>
                  <a:pt x="794" y="329406"/>
                </a:cubicBezTo>
                <a:cubicBezTo>
                  <a:pt x="1588" y="301625"/>
                  <a:pt x="795" y="229394"/>
                  <a:pt x="15082" y="191294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手繪多邊形 14"/>
          <p:cNvSpPr/>
          <p:nvPr/>
        </p:nvSpPr>
        <p:spPr>
          <a:xfrm>
            <a:off x="2411760" y="3618971"/>
            <a:ext cx="437091" cy="437092"/>
          </a:xfrm>
          <a:custGeom>
            <a:avLst/>
            <a:gdLst>
              <a:gd name="connsiteX0" fmla="*/ 178858 w 437091"/>
              <a:gd name="connsiteY0" fmla="*/ 270404 h 437092"/>
              <a:gd name="connsiteX1" fmla="*/ 74083 w 437091"/>
              <a:gd name="connsiteY1" fmla="*/ 197379 h 437092"/>
              <a:gd name="connsiteX2" fmla="*/ 26458 w 437091"/>
              <a:gd name="connsiteY2" fmla="*/ 152929 h 437092"/>
              <a:gd name="connsiteX3" fmla="*/ 7408 w 437091"/>
              <a:gd name="connsiteY3" fmla="*/ 105304 h 437092"/>
              <a:gd name="connsiteX4" fmla="*/ 70908 w 437091"/>
              <a:gd name="connsiteY4" fmla="*/ 44979 h 437092"/>
              <a:gd name="connsiteX5" fmla="*/ 166158 w 437091"/>
              <a:gd name="connsiteY5" fmla="*/ 3704 h 437092"/>
              <a:gd name="connsiteX6" fmla="*/ 274108 w 437091"/>
              <a:gd name="connsiteY6" fmla="*/ 22754 h 437092"/>
              <a:gd name="connsiteX7" fmla="*/ 366183 w 437091"/>
              <a:gd name="connsiteY7" fmla="*/ 124354 h 437092"/>
              <a:gd name="connsiteX8" fmla="*/ 423333 w 437091"/>
              <a:gd name="connsiteY8" fmla="*/ 229129 h 437092"/>
              <a:gd name="connsiteX9" fmla="*/ 432858 w 437091"/>
              <a:gd name="connsiteY9" fmla="*/ 298979 h 437092"/>
              <a:gd name="connsiteX10" fmla="*/ 397933 w 437091"/>
              <a:gd name="connsiteY10" fmla="*/ 387879 h 437092"/>
              <a:gd name="connsiteX11" fmla="*/ 337608 w 437091"/>
              <a:gd name="connsiteY11" fmla="*/ 435504 h 437092"/>
              <a:gd name="connsiteX12" fmla="*/ 245533 w 437091"/>
              <a:gd name="connsiteY12" fmla="*/ 378354 h 437092"/>
              <a:gd name="connsiteX13" fmla="*/ 178858 w 437091"/>
              <a:gd name="connsiteY13" fmla="*/ 270404 h 437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7091" h="437092">
                <a:moveTo>
                  <a:pt x="178858" y="270404"/>
                </a:moveTo>
                <a:cubicBezTo>
                  <a:pt x="150283" y="240242"/>
                  <a:pt x="99483" y="216958"/>
                  <a:pt x="74083" y="197379"/>
                </a:cubicBezTo>
                <a:cubicBezTo>
                  <a:pt x="48683" y="177800"/>
                  <a:pt x="37570" y="168275"/>
                  <a:pt x="26458" y="152929"/>
                </a:cubicBezTo>
                <a:cubicBezTo>
                  <a:pt x="15346" y="137583"/>
                  <a:pt x="0" y="123296"/>
                  <a:pt x="7408" y="105304"/>
                </a:cubicBezTo>
                <a:cubicBezTo>
                  <a:pt x="14816" y="87312"/>
                  <a:pt x="44450" y="61912"/>
                  <a:pt x="70908" y="44979"/>
                </a:cubicBezTo>
                <a:cubicBezTo>
                  <a:pt x="97366" y="28046"/>
                  <a:pt x="132291" y="7408"/>
                  <a:pt x="166158" y="3704"/>
                </a:cubicBezTo>
                <a:cubicBezTo>
                  <a:pt x="200025" y="0"/>
                  <a:pt x="240771" y="2646"/>
                  <a:pt x="274108" y="22754"/>
                </a:cubicBezTo>
                <a:cubicBezTo>
                  <a:pt x="307446" y="42862"/>
                  <a:pt x="341312" y="89958"/>
                  <a:pt x="366183" y="124354"/>
                </a:cubicBezTo>
                <a:cubicBezTo>
                  <a:pt x="391054" y="158750"/>
                  <a:pt x="412221" y="200025"/>
                  <a:pt x="423333" y="229129"/>
                </a:cubicBezTo>
                <a:cubicBezTo>
                  <a:pt x="434446" y="258233"/>
                  <a:pt x="437091" y="272521"/>
                  <a:pt x="432858" y="298979"/>
                </a:cubicBezTo>
                <a:cubicBezTo>
                  <a:pt x="428625" y="325437"/>
                  <a:pt x="413808" y="365125"/>
                  <a:pt x="397933" y="387879"/>
                </a:cubicBezTo>
                <a:cubicBezTo>
                  <a:pt x="382058" y="410633"/>
                  <a:pt x="363008" y="437092"/>
                  <a:pt x="337608" y="435504"/>
                </a:cubicBezTo>
                <a:cubicBezTo>
                  <a:pt x="312208" y="433917"/>
                  <a:pt x="272520" y="406400"/>
                  <a:pt x="245533" y="378354"/>
                </a:cubicBezTo>
                <a:cubicBezTo>
                  <a:pt x="218546" y="350308"/>
                  <a:pt x="207433" y="300566"/>
                  <a:pt x="178858" y="270404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手繪多邊形 17"/>
          <p:cNvSpPr/>
          <p:nvPr/>
        </p:nvSpPr>
        <p:spPr>
          <a:xfrm>
            <a:off x="4927600" y="3103033"/>
            <a:ext cx="3599392" cy="535517"/>
          </a:xfrm>
          <a:custGeom>
            <a:avLst/>
            <a:gdLst>
              <a:gd name="connsiteX0" fmla="*/ 0 w 3599392"/>
              <a:gd name="connsiteY0" fmla="*/ 535517 h 535517"/>
              <a:gd name="connsiteX1" fmla="*/ 120650 w 3599392"/>
              <a:gd name="connsiteY1" fmla="*/ 433917 h 535517"/>
              <a:gd name="connsiteX2" fmla="*/ 254000 w 3599392"/>
              <a:gd name="connsiteY2" fmla="*/ 383117 h 535517"/>
              <a:gd name="connsiteX3" fmla="*/ 304800 w 3599392"/>
              <a:gd name="connsiteY3" fmla="*/ 300567 h 535517"/>
              <a:gd name="connsiteX4" fmla="*/ 501650 w 3599392"/>
              <a:gd name="connsiteY4" fmla="*/ 186267 h 535517"/>
              <a:gd name="connsiteX5" fmla="*/ 844550 w 3599392"/>
              <a:gd name="connsiteY5" fmla="*/ 59267 h 535517"/>
              <a:gd name="connsiteX6" fmla="*/ 1282700 w 3599392"/>
              <a:gd name="connsiteY6" fmla="*/ 27517 h 535517"/>
              <a:gd name="connsiteX7" fmla="*/ 2070100 w 3599392"/>
              <a:gd name="connsiteY7" fmla="*/ 71967 h 535517"/>
              <a:gd name="connsiteX8" fmla="*/ 2343150 w 3599392"/>
              <a:gd name="connsiteY8" fmla="*/ 21167 h 535517"/>
              <a:gd name="connsiteX9" fmla="*/ 2533650 w 3599392"/>
              <a:gd name="connsiteY9" fmla="*/ 84667 h 535517"/>
              <a:gd name="connsiteX10" fmla="*/ 2914650 w 3599392"/>
              <a:gd name="connsiteY10" fmla="*/ 59267 h 535517"/>
              <a:gd name="connsiteX11" fmla="*/ 3105150 w 3599392"/>
              <a:gd name="connsiteY11" fmla="*/ 8467 h 535517"/>
              <a:gd name="connsiteX12" fmla="*/ 3359150 w 3599392"/>
              <a:gd name="connsiteY12" fmla="*/ 8467 h 535517"/>
              <a:gd name="connsiteX13" fmla="*/ 3435350 w 3599392"/>
              <a:gd name="connsiteY13" fmla="*/ 59267 h 535517"/>
              <a:gd name="connsiteX14" fmla="*/ 3575050 w 3599392"/>
              <a:gd name="connsiteY14" fmla="*/ 65617 h 535517"/>
              <a:gd name="connsiteX15" fmla="*/ 3581400 w 3599392"/>
              <a:gd name="connsiteY15" fmla="*/ 71967 h 53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99392" h="535517">
                <a:moveTo>
                  <a:pt x="0" y="535517"/>
                </a:moveTo>
                <a:cubicBezTo>
                  <a:pt x="39158" y="497417"/>
                  <a:pt x="78317" y="459317"/>
                  <a:pt x="120650" y="433917"/>
                </a:cubicBezTo>
                <a:cubicBezTo>
                  <a:pt x="162983" y="408517"/>
                  <a:pt x="223308" y="405342"/>
                  <a:pt x="254000" y="383117"/>
                </a:cubicBezTo>
                <a:cubicBezTo>
                  <a:pt x="284692" y="360892"/>
                  <a:pt x="263525" y="333375"/>
                  <a:pt x="304800" y="300567"/>
                </a:cubicBezTo>
                <a:cubicBezTo>
                  <a:pt x="346075" y="267759"/>
                  <a:pt x="411692" y="226484"/>
                  <a:pt x="501650" y="186267"/>
                </a:cubicBezTo>
                <a:cubicBezTo>
                  <a:pt x="591608" y="146050"/>
                  <a:pt x="714375" y="85725"/>
                  <a:pt x="844550" y="59267"/>
                </a:cubicBezTo>
                <a:cubicBezTo>
                  <a:pt x="974725" y="32809"/>
                  <a:pt x="1078442" y="25400"/>
                  <a:pt x="1282700" y="27517"/>
                </a:cubicBezTo>
                <a:cubicBezTo>
                  <a:pt x="1486958" y="29634"/>
                  <a:pt x="1893358" y="73025"/>
                  <a:pt x="2070100" y="71967"/>
                </a:cubicBezTo>
                <a:cubicBezTo>
                  <a:pt x="2246842" y="70909"/>
                  <a:pt x="2265892" y="19050"/>
                  <a:pt x="2343150" y="21167"/>
                </a:cubicBezTo>
                <a:cubicBezTo>
                  <a:pt x="2420408" y="23284"/>
                  <a:pt x="2438400" y="78317"/>
                  <a:pt x="2533650" y="84667"/>
                </a:cubicBezTo>
                <a:cubicBezTo>
                  <a:pt x="2628900" y="91017"/>
                  <a:pt x="2819400" y="71967"/>
                  <a:pt x="2914650" y="59267"/>
                </a:cubicBezTo>
                <a:cubicBezTo>
                  <a:pt x="3009900" y="46567"/>
                  <a:pt x="3031067" y="16934"/>
                  <a:pt x="3105150" y="8467"/>
                </a:cubicBezTo>
                <a:cubicBezTo>
                  <a:pt x="3179233" y="0"/>
                  <a:pt x="3304117" y="0"/>
                  <a:pt x="3359150" y="8467"/>
                </a:cubicBezTo>
                <a:cubicBezTo>
                  <a:pt x="3414183" y="16934"/>
                  <a:pt x="3399367" y="49742"/>
                  <a:pt x="3435350" y="59267"/>
                </a:cubicBezTo>
                <a:cubicBezTo>
                  <a:pt x="3471333" y="68792"/>
                  <a:pt x="3550708" y="63500"/>
                  <a:pt x="3575050" y="65617"/>
                </a:cubicBezTo>
                <a:cubicBezTo>
                  <a:pt x="3599392" y="67734"/>
                  <a:pt x="3590396" y="69850"/>
                  <a:pt x="3581400" y="71967"/>
                </a:cubicBezTo>
              </a:path>
            </a:pathLst>
          </a:custGeom>
          <a:ln w="28575">
            <a:solidFill>
              <a:srgbClr val="009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手繪多邊形 18"/>
          <p:cNvSpPr/>
          <p:nvPr/>
        </p:nvSpPr>
        <p:spPr>
          <a:xfrm>
            <a:off x="6325658" y="3579283"/>
            <a:ext cx="719667" cy="1006475"/>
          </a:xfrm>
          <a:custGeom>
            <a:avLst/>
            <a:gdLst>
              <a:gd name="connsiteX0" fmla="*/ 17992 w 719667"/>
              <a:gd name="connsiteY0" fmla="*/ 548217 h 1006475"/>
              <a:gd name="connsiteX1" fmla="*/ 37042 w 719667"/>
              <a:gd name="connsiteY1" fmla="*/ 427567 h 1006475"/>
              <a:gd name="connsiteX2" fmla="*/ 81492 w 719667"/>
              <a:gd name="connsiteY2" fmla="*/ 287867 h 1006475"/>
              <a:gd name="connsiteX3" fmla="*/ 214842 w 719667"/>
              <a:gd name="connsiteY3" fmla="*/ 110067 h 1006475"/>
              <a:gd name="connsiteX4" fmla="*/ 367242 w 719667"/>
              <a:gd name="connsiteY4" fmla="*/ 8467 h 1006475"/>
              <a:gd name="connsiteX5" fmla="*/ 564092 w 719667"/>
              <a:gd name="connsiteY5" fmla="*/ 59267 h 1006475"/>
              <a:gd name="connsiteX6" fmla="*/ 652992 w 719667"/>
              <a:gd name="connsiteY6" fmla="*/ 186267 h 1006475"/>
              <a:gd name="connsiteX7" fmla="*/ 659342 w 719667"/>
              <a:gd name="connsiteY7" fmla="*/ 256117 h 1006475"/>
              <a:gd name="connsiteX8" fmla="*/ 716492 w 719667"/>
              <a:gd name="connsiteY8" fmla="*/ 395817 h 1006475"/>
              <a:gd name="connsiteX9" fmla="*/ 678392 w 719667"/>
              <a:gd name="connsiteY9" fmla="*/ 535517 h 1006475"/>
              <a:gd name="connsiteX10" fmla="*/ 614892 w 719667"/>
              <a:gd name="connsiteY10" fmla="*/ 668867 h 1006475"/>
              <a:gd name="connsiteX11" fmla="*/ 576792 w 719667"/>
              <a:gd name="connsiteY11" fmla="*/ 795867 h 1006475"/>
              <a:gd name="connsiteX12" fmla="*/ 570442 w 719667"/>
              <a:gd name="connsiteY12" fmla="*/ 954617 h 1006475"/>
              <a:gd name="connsiteX13" fmla="*/ 481542 w 719667"/>
              <a:gd name="connsiteY13" fmla="*/ 1005417 h 1006475"/>
              <a:gd name="connsiteX14" fmla="*/ 360892 w 719667"/>
              <a:gd name="connsiteY14" fmla="*/ 960967 h 1006475"/>
              <a:gd name="connsiteX15" fmla="*/ 271992 w 719667"/>
              <a:gd name="connsiteY15" fmla="*/ 821267 h 1006475"/>
              <a:gd name="connsiteX16" fmla="*/ 144992 w 719667"/>
              <a:gd name="connsiteY16" fmla="*/ 681567 h 1006475"/>
              <a:gd name="connsiteX17" fmla="*/ 17992 w 719667"/>
              <a:gd name="connsiteY17" fmla="*/ 548217 h 100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19667" h="1006475">
                <a:moveTo>
                  <a:pt x="17992" y="548217"/>
                </a:moveTo>
                <a:cubicBezTo>
                  <a:pt x="0" y="505884"/>
                  <a:pt x="26459" y="470959"/>
                  <a:pt x="37042" y="427567"/>
                </a:cubicBezTo>
                <a:cubicBezTo>
                  <a:pt x="47625" y="384175"/>
                  <a:pt x="51859" y="340784"/>
                  <a:pt x="81492" y="287867"/>
                </a:cubicBezTo>
                <a:cubicBezTo>
                  <a:pt x="111125" y="234950"/>
                  <a:pt x="167217" y="156634"/>
                  <a:pt x="214842" y="110067"/>
                </a:cubicBezTo>
                <a:cubicBezTo>
                  <a:pt x="262467" y="63500"/>
                  <a:pt x="309034" y="16934"/>
                  <a:pt x="367242" y="8467"/>
                </a:cubicBezTo>
                <a:cubicBezTo>
                  <a:pt x="425450" y="0"/>
                  <a:pt x="516467" y="29634"/>
                  <a:pt x="564092" y="59267"/>
                </a:cubicBezTo>
                <a:cubicBezTo>
                  <a:pt x="611717" y="88900"/>
                  <a:pt x="637117" y="153459"/>
                  <a:pt x="652992" y="186267"/>
                </a:cubicBezTo>
                <a:cubicBezTo>
                  <a:pt x="668867" y="219075"/>
                  <a:pt x="648759" y="221192"/>
                  <a:pt x="659342" y="256117"/>
                </a:cubicBezTo>
                <a:cubicBezTo>
                  <a:pt x="669925" y="291042"/>
                  <a:pt x="713317" y="349250"/>
                  <a:pt x="716492" y="395817"/>
                </a:cubicBezTo>
                <a:cubicBezTo>
                  <a:pt x="719667" y="442384"/>
                  <a:pt x="695325" y="490009"/>
                  <a:pt x="678392" y="535517"/>
                </a:cubicBezTo>
                <a:cubicBezTo>
                  <a:pt x="661459" y="581025"/>
                  <a:pt x="631825" y="625475"/>
                  <a:pt x="614892" y="668867"/>
                </a:cubicBezTo>
                <a:cubicBezTo>
                  <a:pt x="597959" y="712259"/>
                  <a:pt x="584200" y="748242"/>
                  <a:pt x="576792" y="795867"/>
                </a:cubicBezTo>
                <a:cubicBezTo>
                  <a:pt x="569384" y="843492"/>
                  <a:pt x="586317" y="919692"/>
                  <a:pt x="570442" y="954617"/>
                </a:cubicBezTo>
                <a:cubicBezTo>
                  <a:pt x="554567" y="989542"/>
                  <a:pt x="516467" y="1004359"/>
                  <a:pt x="481542" y="1005417"/>
                </a:cubicBezTo>
                <a:cubicBezTo>
                  <a:pt x="446617" y="1006475"/>
                  <a:pt x="395817" y="991659"/>
                  <a:pt x="360892" y="960967"/>
                </a:cubicBezTo>
                <a:cubicBezTo>
                  <a:pt x="325967" y="930275"/>
                  <a:pt x="307975" y="867834"/>
                  <a:pt x="271992" y="821267"/>
                </a:cubicBezTo>
                <a:cubicBezTo>
                  <a:pt x="236009" y="774700"/>
                  <a:pt x="183092" y="723900"/>
                  <a:pt x="144992" y="681567"/>
                </a:cubicBezTo>
                <a:cubicBezTo>
                  <a:pt x="106892" y="639234"/>
                  <a:pt x="35984" y="590550"/>
                  <a:pt x="17992" y="548217"/>
                </a:cubicBezTo>
                <a:close/>
              </a:path>
            </a:pathLst>
          </a:custGeom>
          <a:noFill/>
          <a:ln w="28575">
            <a:solidFill>
              <a:srgbClr val="009B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手繪多邊形 19"/>
          <p:cNvSpPr/>
          <p:nvPr/>
        </p:nvSpPr>
        <p:spPr>
          <a:xfrm>
            <a:off x="7703608" y="3467100"/>
            <a:ext cx="389467" cy="505883"/>
          </a:xfrm>
          <a:custGeom>
            <a:avLst/>
            <a:gdLst>
              <a:gd name="connsiteX0" fmla="*/ 11642 w 389467"/>
              <a:gd name="connsiteY0" fmla="*/ 317500 h 505883"/>
              <a:gd name="connsiteX1" fmla="*/ 24342 w 389467"/>
              <a:gd name="connsiteY1" fmla="*/ 209550 h 505883"/>
              <a:gd name="connsiteX2" fmla="*/ 62442 w 389467"/>
              <a:gd name="connsiteY2" fmla="*/ 120650 h 505883"/>
              <a:gd name="connsiteX3" fmla="*/ 151342 w 389467"/>
              <a:gd name="connsiteY3" fmla="*/ 69850 h 505883"/>
              <a:gd name="connsiteX4" fmla="*/ 176742 w 389467"/>
              <a:gd name="connsiteY4" fmla="*/ 19050 h 505883"/>
              <a:gd name="connsiteX5" fmla="*/ 316442 w 389467"/>
              <a:gd name="connsiteY5" fmla="*/ 19050 h 505883"/>
              <a:gd name="connsiteX6" fmla="*/ 373592 w 389467"/>
              <a:gd name="connsiteY6" fmla="*/ 133350 h 505883"/>
              <a:gd name="connsiteX7" fmla="*/ 379942 w 389467"/>
              <a:gd name="connsiteY7" fmla="*/ 311150 h 505883"/>
              <a:gd name="connsiteX8" fmla="*/ 316442 w 389467"/>
              <a:gd name="connsiteY8" fmla="*/ 444500 h 505883"/>
              <a:gd name="connsiteX9" fmla="*/ 214842 w 389467"/>
              <a:gd name="connsiteY9" fmla="*/ 501650 h 505883"/>
              <a:gd name="connsiteX10" fmla="*/ 94192 w 389467"/>
              <a:gd name="connsiteY10" fmla="*/ 469900 h 505883"/>
              <a:gd name="connsiteX11" fmla="*/ 11642 w 389467"/>
              <a:gd name="connsiteY11" fmla="*/ 317500 h 50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9467" h="505883">
                <a:moveTo>
                  <a:pt x="11642" y="317500"/>
                </a:moveTo>
                <a:cubicBezTo>
                  <a:pt x="0" y="274108"/>
                  <a:pt x="15875" y="242358"/>
                  <a:pt x="24342" y="209550"/>
                </a:cubicBezTo>
                <a:cubicBezTo>
                  <a:pt x="32809" y="176742"/>
                  <a:pt x="41275" y="143933"/>
                  <a:pt x="62442" y="120650"/>
                </a:cubicBezTo>
                <a:cubicBezTo>
                  <a:pt x="83609" y="97367"/>
                  <a:pt x="132292" y="86783"/>
                  <a:pt x="151342" y="69850"/>
                </a:cubicBezTo>
                <a:cubicBezTo>
                  <a:pt x="170392" y="52917"/>
                  <a:pt x="149225" y="27517"/>
                  <a:pt x="176742" y="19050"/>
                </a:cubicBezTo>
                <a:cubicBezTo>
                  <a:pt x="204259" y="10583"/>
                  <a:pt x="283634" y="0"/>
                  <a:pt x="316442" y="19050"/>
                </a:cubicBezTo>
                <a:cubicBezTo>
                  <a:pt x="349250" y="38100"/>
                  <a:pt x="363009" y="84667"/>
                  <a:pt x="373592" y="133350"/>
                </a:cubicBezTo>
                <a:cubicBezTo>
                  <a:pt x="384175" y="182033"/>
                  <a:pt x="389467" y="259292"/>
                  <a:pt x="379942" y="311150"/>
                </a:cubicBezTo>
                <a:cubicBezTo>
                  <a:pt x="370417" y="363008"/>
                  <a:pt x="343959" y="412750"/>
                  <a:pt x="316442" y="444500"/>
                </a:cubicBezTo>
                <a:cubicBezTo>
                  <a:pt x="288925" y="476250"/>
                  <a:pt x="251884" y="497417"/>
                  <a:pt x="214842" y="501650"/>
                </a:cubicBezTo>
                <a:cubicBezTo>
                  <a:pt x="177800" y="505883"/>
                  <a:pt x="125942" y="495300"/>
                  <a:pt x="94192" y="469900"/>
                </a:cubicBezTo>
                <a:cubicBezTo>
                  <a:pt x="62442" y="444500"/>
                  <a:pt x="23284" y="360892"/>
                  <a:pt x="11642" y="317500"/>
                </a:cubicBezTo>
                <a:close/>
              </a:path>
            </a:pathLst>
          </a:custGeom>
          <a:noFill/>
          <a:ln>
            <a:solidFill>
              <a:srgbClr val="009B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手繪多邊形 20"/>
          <p:cNvSpPr/>
          <p:nvPr/>
        </p:nvSpPr>
        <p:spPr>
          <a:xfrm>
            <a:off x="7683500" y="3928533"/>
            <a:ext cx="819150" cy="897467"/>
          </a:xfrm>
          <a:custGeom>
            <a:avLst/>
            <a:gdLst>
              <a:gd name="connsiteX0" fmla="*/ 0 w 819150"/>
              <a:gd name="connsiteY0" fmla="*/ 897467 h 897467"/>
              <a:gd name="connsiteX1" fmla="*/ 107950 w 819150"/>
              <a:gd name="connsiteY1" fmla="*/ 764117 h 897467"/>
              <a:gd name="connsiteX2" fmla="*/ 165100 w 819150"/>
              <a:gd name="connsiteY2" fmla="*/ 630767 h 897467"/>
              <a:gd name="connsiteX3" fmla="*/ 234950 w 819150"/>
              <a:gd name="connsiteY3" fmla="*/ 522817 h 897467"/>
              <a:gd name="connsiteX4" fmla="*/ 387350 w 819150"/>
              <a:gd name="connsiteY4" fmla="*/ 452967 h 897467"/>
              <a:gd name="connsiteX5" fmla="*/ 469900 w 819150"/>
              <a:gd name="connsiteY5" fmla="*/ 325967 h 897467"/>
              <a:gd name="connsiteX6" fmla="*/ 469900 w 819150"/>
              <a:gd name="connsiteY6" fmla="*/ 230717 h 897467"/>
              <a:gd name="connsiteX7" fmla="*/ 495300 w 819150"/>
              <a:gd name="connsiteY7" fmla="*/ 129117 h 897467"/>
              <a:gd name="connsiteX8" fmla="*/ 609600 w 819150"/>
              <a:gd name="connsiteY8" fmla="*/ 14817 h 897467"/>
              <a:gd name="connsiteX9" fmla="*/ 742950 w 819150"/>
              <a:gd name="connsiteY9" fmla="*/ 40217 h 897467"/>
              <a:gd name="connsiteX10" fmla="*/ 819150 w 819150"/>
              <a:gd name="connsiteY10" fmla="*/ 135467 h 89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9150" h="897467">
                <a:moveTo>
                  <a:pt x="0" y="897467"/>
                </a:moveTo>
                <a:cubicBezTo>
                  <a:pt x="40216" y="853017"/>
                  <a:pt x="80433" y="808567"/>
                  <a:pt x="107950" y="764117"/>
                </a:cubicBezTo>
                <a:cubicBezTo>
                  <a:pt x="135467" y="719667"/>
                  <a:pt x="143933" y="670984"/>
                  <a:pt x="165100" y="630767"/>
                </a:cubicBezTo>
                <a:cubicBezTo>
                  <a:pt x="186267" y="590550"/>
                  <a:pt x="197908" y="552450"/>
                  <a:pt x="234950" y="522817"/>
                </a:cubicBezTo>
                <a:cubicBezTo>
                  <a:pt x="271992" y="493184"/>
                  <a:pt x="348192" y="485775"/>
                  <a:pt x="387350" y="452967"/>
                </a:cubicBezTo>
                <a:cubicBezTo>
                  <a:pt x="426508" y="420159"/>
                  <a:pt x="456142" y="363009"/>
                  <a:pt x="469900" y="325967"/>
                </a:cubicBezTo>
                <a:cubicBezTo>
                  <a:pt x="483658" y="288925"/>
                  <a:pt x="465667" y="263525"/>
                  <a:pt x="469900" y="230717"/>
                </a:cubicBezTo>
                <a:cubicBezTo>
                  <a:pt x="474133" y="197909"/>
                  <a:pt x="472017" y="165100"/>
                  <a:pt x="495300" y="129117"/>
                </a:cubicBezTo>
                <a:cubicBezTo>
                  <a:pt x="518583" y="93134"/>
                  <a:pt x="568325" y="29634"/>
                  <a:pt x="609600" y="14817"/>
                </a:cubicBezTo>
                <a:cubicBezTo>
                  <a:pt x="650875" y="0"/>
                  <a:pt x="708025" y="20109"/>
                  <a:pt x="742950" y="40217"/>
                </a:cubicBezTo>
                <a:cubicBezTo>
                  <a:pt x="777875" y="60325"/>
                  <a:pt x="798512" y="97896"/>
                  <a:pt x="819150" y="135467"/>
                </a:cubicBezTo>
              </a:path>
            </a:pathLst>
          </a:custGeom>
          <a:ln w="28575">
            <a:solidFill>
              <a:srgbClr val="009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綜觀流場型態</a:t>
            </a:r>
            <a:r>
              <a:rPr lang="en-US" altLang="zh-TW" dirty="0" smtClean="0"/>
              <a:t>—Case study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>
          <a:xfrm>
            <a:off x="539552" y="4941168"/>
            <a:ext cx="7992888" cy="1800200"/>
          </a:xfrm>
        </p:spPr>
        <p:txBody>
          <a:bodyPr/>
          <a:lstStyle/>
          <a:p>
            <a:r>
              <a:rPr lang="en-US" altLang="zh-TW" dirty="0" smtClean="0"/>
              <a:t>Bart</a:t>
            </a:r>
            <a:r>
              <a:rPr lang="zh-TW" altLang="en-US" dirty="0" smtClean="0"/>
              <a:t>在</a:t>
            </a:r>
            <a:r>
              <a:rPr lang="en-US" altLang="zh-TW" dirty="0" smtClean="0"/>
              <a:t>5/15 00UTC</a:t>
            </a:r>
            <a:r>
              <a:rPr lang="zh-TW" altLang="en-US" dirty="0" smtClean="0"/>
              <a:t>開始轉向，隨後進入在</a:t>
            </a:r>
            <a:r>
              <a:rPr lang="en-US" altLang="zh-TW" dirty="0" smtClean="0"/>
              <a:t>STR</a:t>
            </a:r>
            <a:r>
              <a:rPr lang="zh-TW" altLang="en-US" dirty="0" smtClean="0"/>
              <a:t>北側的西風帶。</a:t>
            </a:r>
            <a:endParaRPr lang="en-US" altLang="zh-TW" dirty="0" smtClean="0"/>
          </a:p>
          <a:p>
            <a:r>
              <a:rPr lang="en-US" altLang="zh-TW" dirty="0" smtClean="0"/>
              <a:t>5/16</a:t>
            </a:r>
            <a:r>
              <a:rPr lang="zh-TW" altLang="en-US" dirty="0" smtClean="0"/>
              <a:t> </a:t>
            </a:r>
            <a:r>
              <a:rPr lang="en-US" altLang="zh-TW" dirty="0" smtClean="0"/>
              <a:t>00UTC</a:t>
            </a:r>
            <a:r>
              <a:rPr lang="zh-TW" altLang="en-US" dirty="0" smtClean="0"/>
              <a:t>西南風更為增強，此時流場型態轉變成為大</a:t>
            </a:r>
            <a:r>
              <a:rPr lang="en-US" altLang="zh-TW" dirty="0" smtClean="0"/>
              <a:t>TC</a:t>
            </a:r>
            <a:r>
              <a:rPr lang="zh-TW" altLang="en-US" dirty="0" smtClean="0"/>
              <a:t>情況中的</a:t>
            </a:r>
            <a:r>
              <a:rPr lang="en-US" altLang="zh-TW" dirty="0" smtClean="0"/>
              <a:t>SW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8021239" cy="338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手繪多邊形 12"/>
          <p:cNvSpPr/>
          <p:nvPr/>
        </p:nvSpPr>
        <p:spPr>
          <a:xfrm>
            <a:off x="6338358" y="3090863"/>
            <a:ext cx="250296" cy="420158"/>
          </a:xfrm>
          <a:custGeom>
            <a:avLst/>
            <a:gdLst>
              <a:gd name="connsiteX0" fmla="*/ 30692 w 250296"/>
              <a:gd name="connsiteY0" fmla="*/ 77787 h 420158"/>
              <a:gd name="connsiteX1" fmla="*/ 30692 w 250296"/>
              <a:gd name="connsiteY1" fmla="*/ 11112 h 420158"/>
              <a:gd name="connsiteX2" fmla="*/ 122767 w 250296"/>
              <a:gd name="connsiteY2" fmla="*/ 11112 h 420158"/>
              <a:gd name="connsiteX3" fmla="*/ 198967 w 250296"/>
              <a:gd name="connsiteY3" fmla="*/ 39687 h 420158"/>
              <a:gd name="connsiteX4" fmla="*/ 233892 w 250296"/>
              <a:gd name="connsiteY4" fmla="*/ 125412 h 420158"/>
              <a:gd name="connsiteX5" fmla="*/ 249767 w 250296"/>
              <a:gd name="connsiteY5" fmla="*/ 207962 h 420158"/>
              <a:gd name="connsiteX6" fmla="*/ 237067 w 250296"/>
              <a:gd name="connsiteY6" fmla="*/ 303212 h 420158"/>
              <a:gd name="connsiteX7" fmla="*/ 176742 w 250296"/>
              <a:gd name="connsiteY7" fmla="*/ 388937 h 420158"/>
              <a:gd name="connsiteX8" fmla="*/ 106892 w 250296"/>
              <a:gd name="connsiteY8" fmla="*/ 417512 h 420158"/>
              <a:gd name="connsiteX9" fmla="*/ 30692 w 250296"/>
              <a:gd name="connsiteY9" fmla="*/ 373062 h 420158"/>
              <a:gd name="connsiteX10" fmla="*/ 5292 w 250296"/>
              <a:gd name="connsiteY10" fmla="*/ 322262 h 420158"/>
              <a:gd name="connsiteX11" fmla="*/ 62442 w 250296"/>
              <a:gd name="connsiteY11" fmla="*/ 290512 h 42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0296" h="420158">
                <a:moveTo>
                  <a:pt x="30692" y="77787"/>
                </a:moveTo>
                <a:cubicBezTo>
                  <a:pt x="23019" y="50005"/>
                  <a:pt x="15346" y="22224"/>
                  <a:pt x="30692" y="11112"/>
                </a:cubicBezTo>
                <a:cubicBezTo>
                  <a:pt x="46038" y="0"/>
                  <a:pt x="94721" y="6350"/>
                  <a:pt x="122767" y="11112"/>
                </a:cubicBezTo>
                <a:cubicBezTo>
                  <a:pt x="150813" y="15874"/>
                  <a:pt x="180446" y="20637"/>
                  <a:pt x="198967" y="39687"/>
                </a:cubicBezTo>
                <a:cubicBezTo>
                  <a:pt x="217488" y="58737"/>
                  <a:pt x="225425" y="97366"/>
                  <a:pt x="233892" y="125412"/>
                </a:cubicBezTo>
                <a:cubicBezTo>
                  <a:pt x="242359" y="153458"/>
                  <a:pt x="249238" y="178329"/>
                  <a:pt x="249767" y="207962"/>
                </a:cubicBezTo>
                <a:cubicBezTo>
                  <a:pt x="250296" y="237595"/>
                  <a:pt x="249238" y="273050"/>
                  <a:pt x="237067" y="303212"/>
                </a:cubicBezTo>
                <a:cubicBezTo>
                  <a:pt x="224896" y="333374"/>
                  <a:pt x="198438" y="369887"/>
                  <a:pt x="176742" y="388937"/>
                </a:cubicBezTo>
                <a:cubicBezTo>
                  <a:pt x="155046" y="407987"/>
                  <a:pt x="131234" y="420158"/>
                  <a:pt x="106892" y="417512"/>
                </a:cubicBezTo>
                <a:cubicBezTo>
                  <a:pt x="82550" y="414866"/>
                  <a:pt x="47625" y="388937"/>
                  <a:pt x="30692" y="373062"/>
                </a:cubicBezTo>
                <a:cubicBezTo>
                  <a:pt x="13759" y="357187"/>
                  <a:pt x="0" y="336020"/>
                  <a:pt x="5292" y="322262"/>
                </a:cubicBezTo>
                <a:cubicBezTo>
                  <a:pt x="10584" y="308504"/>
                  <a:pt x="36513" y="299508"/>
                  <a:pt x="62442" y="290512"/>
                </a:cubicBezTo>
              </a:path>
            </a:pathLst>
          </a:cu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手繪多邊形 13"/>
          <p:cNvSpPr/>
          <p:nvPr/>
        </p:nvSpPr>
        <p:spPr>
          <a:xfrm>
            <a:off x="6413500" y="3302000"/>
            <a:ext cx="19050" cy="66675"/>
          </a:xfrm>
          <a:custGeom>
            <a:avLst/>
            <a:gdLst>
              <a:gd name="connsiteX0" fmla="*/ 0 w 19050"/>
              <a:gd name="connsiteY0" fmla="*/ 66675 h 66675"/>
              <a:gd name="connsiteX1" fmla="*/ 19050 w 19050"/>
              <a:gd name="connsiteY1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66675">
                <a:moveTo>
                  <a:pt x="0" y="66675"/>
                </a:moveTo>
                <a:lnTo>
                  <a:pt x="19050" y="0"/>
                </a:lnTo>
              </a:path>
            </a:pathLst>
          </a:cu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手繪多邊形 14"/>
          <p:cNvSpPr/>
          <p:nvPr/>
        </p:nvSpPr>
        <p:spPr>
          <a:xfrm>
            <a:off x="6095471" y="2975504"/>
            <a:ext cx="578908" cy="661458"/>
          </a:xfrm>
          <a:custGeom>
            <a:avLst/>
            <a:gdLst>
              <a:gd name="connsiteX0" fmla="*/ 3704 w 578908"/>
              <a:gd name="connsiteY0" fmla="*/ 186796 h 661458"/>
              <a:gd name="connsiteX1" fmla="*/ 25929 w 578908"/>
              <a:gd name="connsiteY1" fmla="*/ 132821 h 661458"/>
              <a:gd name="connsiteX2" fmla="*/ 79904 w 578908"/>
              <a:gd name="connsiteY2" fmla="*/ 56621 h 661458"/>
              <a:gd name="connsiteX3" fmla="*/ 210079 w 578908"/>
              <a:gd name="connsiteY3" fmla="*/ 5821 h 661458"/>
              <a:gd name="connsiteX4" fmla="*/ 365654 w 578908"/>
              <a:gd name="connsiteY4" fmla="*/ 21696 h 661458"/>
              <a:gd name="connsiteX5" fmla="*/ 489479 w 578908"/>
              <a:gd name="connsiteY5" fmla="*/ 88371 h 661458"/>
              <a:gd name="connsiteX6" fmla="*/ 549804 w 578908"/>
              <a:gd name="connsiteY6" fmla="*/ 199496 h 661458"/>
              <a:gd name="connsiteX7" fmla="*/ 578379 w 578908"/>
              <a:gd name="connsiteY7" fmla="*/ 342371 h 661458"/>
              <a:gd name="connsiteX8" fmla="*/ 552979 w 578908"/>
              <a:gd name="connsiteY8" fmla="*/ 491596 h 661458"/>
              <a:gd name="connsiteX9" fmla="*/ 435504 w 578908"/>
              <a:gd name="connsiteY9" fmla="*/ 602721 h 661458"/>
              <a:gd name="connsiteX10" fmla="*/ 324379 w 578908"/>
              <a:gd name="connsiteY10" fmla="*/ 656696 h 661458"/>
              <a:gd name="connsiteX11" fmla="*/ 181504 w 578908"/>
              <a:gd name="connsiteY11" fmla="*/ 631296 h 661458"/>
              <a:gd name="connsiteX12" fmla="*/ 105304 w 578908"/>
              <a:gd name="connsiteY12" fmla="*/ 539221 h 661458"/>
              <a:gd name="connsiteX13" fmla="*/ 38629 w 578908"/>
              <a:gd name="connsiteY13" fmla="*/ 440796 h 661458"/>
              <a:gd name="connsiteX14" fmla="*/ 35454 w 578908"/>
              <a:gd name="connsiteY14" fmla="*/ 358246 h 661458"/>
              <a:gd name="connsiteX15" fmla="*/ 3704 w 578908"/>
              <a:gd name="connsiteY15" fmla="*/ 237596 h 661458"/>
              <a:gd name="connsiteX16" fmla="*/ 3704 w 578908"/>
              <a:gd name="connsiteY16" fmla="*/ 186796 h 66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8908" h="661458">
                <a:moveTo>
                  <a:pt x="3704" y="186796"/>
                </a:moveTo>
                <a:cubicBezTo>
                  <a:pt x="7408" y="169334"/>
                  <a:pt x="13229" y="154517"/>
                  <a:pt x="25929" y="132821"/>
                </a:cubicBezTo>
                <a:cubicBezTo>
                  <a:pt x="38629" y="111125"/>
                  <a:pt x="49212" y="77788"/>
                  <a:pt x="79904" y="56621"/>
                </a:cubicBezTo>
                <a:cubicBezTo>
                  <a:pt x="110596" y="35454"/>
                  <a:pt x="162454" y="11642"/>
                  <a:pt x="210079" y="5821"/>
                </a:cubicBezTo>
                <a:cubicBezTo>
                  <a:pt x="257704" y="0"/>
                  <a:pt x="319087" y="7938"/>
                  <a:pt x="365654" y="21696"/>
                </a:cubicBezTo>
                <a:cubicBezTo>
                  <a:pt x="412221" y="35454"/>
                  <a:pt x="458787" y="58738"/>
                  <a:pt x="489479" y="88371"/>
                </a:cubicBezTo>
                <a:cubicBezTo>
                  <a:pt x="520171" y="118004"/>
                  <a:pt x="534987" y="157163"/>
                  <a:pt x="549804" y="199496"/>
                </a:cubicBezTo>
                <a:cubicBezTo>
                  <a:pt x="564621" y="241829"/>
                  <a:pt x="577850" y="293688"/>
                  <a:pt x="578379" y="342371"/>
                </a:cubicBezTo>
                <a:cubicBezTo>
                  <a:pt x="578908" y="391054"/>
                  <a:pt x="576792" y="448204"/>
                  <a:pt x="552979" y="491596"/>
                </a:cubicBezTo>
                <a:cubicBezTo>
                  <a:pt x="529166" y="534988"/>
                  <a:pt x="473604" y="575204"/>
                  <a:pt x="435504" y="602721"/>
                </a:cubicBezTo>
                <a:cubicBezTo>
                  <a:pt x="397404" y="630238"/>
                  <a:pt x="366712" y="651934"/>
                  <a:pt x="324379" y="656696"/>
                </a:cubicBezTo>
                <a:cubicBezTo>
                  <a:pt x="282046" y="661458"/>
                  <a:pt x="218017" y="650875"/>
                  <a:pt x="181504" y="631296"/>
                </a:cubicBezTo>
                <a:cubicBezTo>
                  <a:pt x="144992" y="611717"/>
                  <a:pt x="129116" y="570971"/>
                  <a:pt x="105304" y="539221"/>
                </a:cubicBezTo>
                <a:cubicBezTo>
                  <a:pt x="81492" y="507471"/>
                  <a:pt x="50271" y="470958"/>
                  <a:pt x="38629" y="440796"/>
                </a:cubicBezTo>
                <a:cubicBezTo>
                  <a:pt x="26987" y="410634"/>
                  <a:pt x="41275" y="392113"/>
                  <a:pt x="35454" y="358246"/>
                </a:cubicBezTo>
                <a:cubicBezTo>
                  <a:pt x="29633" y="324379"/>
                  <a:pt x="7408" y="268817"/>
                  <a:pt x="3704" y="237596"/>
                </a:cubicBezTo>
                <a:cubicBezTo>
                  <a:pt x="0" y="206375"/>
                  <a:pt x="0" y="204258"/>
                  <a:pt x="3704" y="186796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手繪多邊形 15"/>
          <p:cNvSpPr/>
          <p:nvPr/>
        </p:nvSpPr>
        <p:spPr>
          <a:xfrm>
            <a:off x="5984875" y="2858558"/>
            <a:ext cx="800100" cy="949325"/>
          </a:xfrm>
          <a:custGeom>
            <a:avLst/>
            <a:gdLst>
              <a:gd name="connsiteX0" fmla="*/ 44450 w 800100"/>
              <a:gd name="connsiteY0" fmla="*/ 510117 h 949325"/>
              <a:gd name="connsiteX1" fmla="*/ 12700 w 800100"/>
              <a:gd name="connsiteY1" fmla="*/ 398992 h 949325"/>
              <a:gd name="connsiteX2" fmla="*/ 15875 w 800100"/>
              <a:gd name="connsiteY2" fmla="*/ 291042 h 949325"/>
              <a:gd name="connsiteX3" fmla="*/ 107950 w 800100"/>
              <a:gd name="connsiteY3" fmla="*/ 167217 h 949325"/>
              <a:gd name="connsiteX4" fmla="*/ 161925 w 800100"/>
              <a:gd name="connsiteY4" fmla="*/ 81492 h 949325"/>
              <a:gd name="connsiteX5" fmla="*/ 339725 w 800100"/>
              <a:gd name="connsiteY5" fmla="*/ 21167 h 949325"/>
              <a:gd name="connsiteX6" fmla="*/ 530225 w 800100"/>
              <a:gd name="connsiteY6" fmla="*/ 24342 h 949325"/>
              <a:gd name="connsiteX7" fmla="*/ 692150 w 800100"/>
              <a:gd name="connsiteY7" fmla="*/ 167217 h 949325"/>
              <a:gd name="connsiteX8" fmla="*/ 758825 w 800100"/>
              <a:gd name="connsiteY8" fmla="*/ 357717 h 949325"/>
              <a:gd name="connsiteX9" fmla="*/ 793750 w 800100"/>
              <a:gd name="connsiteY9" fmla="*/ 560917 h 949325"/>
              <a:gd name="connsiteX10" fmla="*/ 720725 w 800100"/>
              <a:gd name="connsiteY10" fmla="*/ 748242 h 949325"/>
              <a:gd name="connsiteX11" fmla="*/ 539750 w 800100"/>
              <a:gd name="connsiteY11" fmla="*/ 878417 h 949325"/>
              <a:gd name="connsiteX12" fmla="*/ 355600 w 800100"/>
              <a:gd name="connsiteY12" fmla="*/ 941917 h 949325"/>
              <a:gd name="connsiteX13" fmla="*/ 279400 w 800100"/>
              <a:gd name="connsiteY13" fmla="*/ 922867 h 949325"/>
              <a:gd name="connsiteX14" fmla="*/ 254000 w 800100"/>
              <a:gd name="connsiteY14" fmla="*/ 865717 h 949325"/>
              <a:gd name="connsiteX15" fmla="*/ 187325 w 800100"/>
              <a:gd name="connsiteY15" fmla="*/ 799042 h 949325"/>
              <a:gd name="connsiteX16" fmla="*/ 127000 w 800100"/>
              <a:gd name="connsiteY16" fmla="*/ 710142 h 949325"/>
              <a:gd name="connsiteX17" fmla="*/ 76200 w 800100"/>
              <a:gd name="connsiteY17" fmla="*/ 586317 h 949325"/>
              <a:gd name="connsiteX18" fmla="*/ 44450 w 800100"/>
              <a:gd name="connsiteY18" fmla="*/ 510117 h 9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00100" h="949325">
                <a:moveTo>
                  <a:pt x="44450" y="510117"/>
                </a:moveTo>
                <a:cubicBezTo>
                  <a:pt x="33867" y="478896"/>
                  <a:pt x="17463" y="435505"/>
                  <a:pt x="12700" y="398992"/>
                </a:cubicBezTo>
                <a:cubicBezTo>
                  <a:pt x="7938" y="362480"/>
                  <a:pt x="0" y="329671"/>
                  <a:pt x="15875" y="291042"/>
                </a:cubicBezTo>
                <a:cubicBezTo>
                  <a:pt x="31750" y="252413"/>
                  <a:pt x="83608" y="202142"/>
                  <a:pt x="107950" y="167217"/>
                </a:cubicBezTo>
                <a:cubicBezTo>
                  <a:pt x="132292" y="132292"/>
                  <a:pt x="123296" y="105834"/>
                  <a:pt x="161925" y="81492"/>
                </a:cubicBezTo>
                <a:cubicBezTo>
                  <a:pt x="200554" y="57150"/>
                  <a:pt x="278342" y="30692"/>
                  <a:pt x="339725" y="21167"/>
                </a:cubicBezTo>
                <a:cubicBezTo>
                  <a:pt x="401108" y="11642"/>
                  <a:pt x="471488" y="0"/>
                  <a:pt x="530225" y="24342"/>
                </a:cubicBezTo>
                <a:cubicBezTo>
                  <a:pt x="588962" y="48684"/>
                  <a:pt x="654050" y="111655"/>
                  <a:pt x="692150" y="167217"/>
                </a:cubicBezTo>
                <a:cubicBezTo>
                  <a:pt x="730250" y="222779"/>
                  <a:pt x="741892" y="292100"/>
                  <a:pt x="758825" y="357717"/>
                </a:cubicBezTo>
                <a:cubicBezTo>
                  <a:pt x="775758" y="423334"/>
                  <a:pt x="800100" y="495830"/>
                  <a:pt x="793750" y="560917"/>
                </a:cubicBezTo>
                <a:cubicBezTo>
                  <a:pt x="787400" y="626004"/>
                  <a:pt x="763058" y="695325"/>
                  <a:pt x="720725" y="748242"/>
                </a:cubicBezTo>
                <a:cubicBezTo>
                  <a:pt x="678392" y="801159"/>
                  <a:pt x="600604" y="846138"/>
                  <a:pt x="539750" y="878417"/>
                </a:cubicBezTo>
                <a:cubicBezTo>
                  <a:pt x="478896" y="910696"/>
                  <a:pt x="398992" y="934509"/>
                  <a:pt x="355600" y="941917"/>
                </a:cubicBezTo>
                <a:cubicBezTo>
                  <a:pt x="312208" y="949325"/>
                  <a:pt x="296333" y="935567"/>
                  <a:pt x="279400" y="922867"/>
                </a:cubicBezTo>
                <a:cubicBezTo>
                  <a:pt x="262467" y="910167"/>
                  <a:pt x="269346" y="886354"/>
                  <a:pt x="254000" y="865717"/>
                </a:cubicBezTo>
                <a:cubicBezTo>
                  <a:pt x="238654" y="845080"/>
                  <a:pt x="208492" y="824971"/>
                  <a:pt x="187325" y="799042"/>
                </a:cubicBezTo>
                <a:cubicBezTo>
                  <a:pt x="166158" y="773113"/>
                  <a:pt x="145521" y="745596"/>
                  <a:pt x="127000" y="710142"/>
                </a:cubicBezTo>
                <a:cubicBezTo>
                  <a:pt x="108479" y="674688"/>
                  <a:pt x="88900" y="614363"/>
                  <a:pt x="76200" y="586317"/>
                </a:cubicBezTo>
                <a:cubicBezTo>
                  <a:pt x="63500" y="558271"/>
                  <a:pt x="55033" y="541338"/>
                  <a:pt x="44450" y="510117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>
            <a:off x="3809471" y="3238500"/>
            <a:ext cx="514879" cy="491067"/>
          </a:xfrm>
          <a:custGeom>
            <a:avLst/>
            <a:gdLst>
              <a:gd name="connsiteX0" fmla="*/ 514879 w 514879"/>
              <a:gd name="connsiteY0" fmla="*/ 0 h 491067"/>
              <a:gd name="connsiteX1" fmla="*/ 372004 w 514879"/>
              <a:gd name="connsiteY1" fmla="*/ 66675 h 491067"/>
              <a:gd name="connsiteX2" fmla="*/ 238654 w 514879"/>
              <a:gd name="connsiteY2" fmla="*/ 146050 h 491067"/>
              <a:gd name="connsiteX3" fmla="*/ 67204 w 514879"/>
              <a:gd name="connsiteY3" fmla="*/ 219075 h 491067"/>
              <a:gd name="connsiteX4" fmla="*/ 16404 w 514879"/>
              <a:gd name="connsiteY4" fmla="*/ 358775 h 491067"/>
              <a:gd name="connsiteX5" fmla="*/ 165629 w 514879"/>
              <a:gd name="connsiteY5" fmla="*/ 476250 h 491067"/>
              <a:gd name="connsiteX6" fmla="*/ 327554 w 514879"/>
              <a:gd name="connsiteY6" fmla="*/ 447675 h 491067"/>
              <a:gd name="connsiteX7" fmla="*/ 400579 w 514879"/>
              <a:gd name="connsiteY7" fmla="*/ 381000 h 491067"/>
              <a:gd name="connsiteX8" fmla="*/ 499004 w 514879"/>
              <a:gd name="connsiteY8" fmla="*/ 371475 h 49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879" h="491067">
                <a:moveTo>
                  <a:pt x="514879" y="0"/>
                </a:moveTo>
                <a:cubicBezTo>
                  <a:pt x="466460" y="21166"/>
                  <a:pt x="418042" y="42333"/>
                  <a:pt x="372004" y="66675"/>
                </a:cubicBezTo>
                <a:cubicBezTo>
                  <a:pt x="325967" y="91017"/>
                  <a:pt x="289454" y="120650"/>
                  <a:pt x="238654" y="146050"/>
                </a:cubicBezTo>
                <a:cubicBezTo>
                  <a:pt x="187854" y="171450"/>
                  <a:pt x="104246" y="183621"/>
                  <a:pt x="67204" y="219075"/>
                </a:cubicBezTo>
                <a:cubicBezTo>
                  <a:pt x="30162" y="254529"/>
                  <a:pt x="0" y="315913"/>
                  <a:pt x="16404" y="358775"/>
                </a:cubicBezTo>
                <a:cubicBezTo>
                  <a:pt x="32808" y="401638"/>
                  <a:pt x="113771" y="461433"/>
                  <a:pt x="165629" y="476250"/>
                </a:cubicBezTo>
                <a:cubicBezTo>
                  <a:pt x="217487" y="491067"/>
                  <a:pt x="288396" y="463550"/>
                  <a:pt x="327554" y="447675"/>
                </a:cubicBezTo>
                <a:cubicBezTo>
                  <a:pt x="366712" y="431800"/>
                  <a:pt x="372004" y="393700"/>
                  <a:pt x="400579" y="381000"/>
                </a:cubicBezTo>
                <a:cubicBezTo>
                  <a:pt x="429154" y="368300"/>
                  <a:pt x="464079" y="369887"/>
                  <a:pt x="499004" y="371475"/>
                </a:cubicBezTo>
              </a:path>
            </a:pathLst>
          </a:custGeom>
          <a:ln w="28575">
            <a:solidFill>
              <a:srgbClr val="009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總結與討論</a:t>
            </a:r>
            <a:r>
              <a:rPr lang="en-US" altLang="zh-TW" dirty="0" smtClean="0"/>
              <a:t>—Summary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本篇文章整理出了大</a:t>
            </a:r>
            <a:r>
              <a:rPr lang="en-US" altLang="zh-TW" dirty="0" smtClean="0"/>
              <a:t>TC</a:t>
            </a:r>
            <a:r>
              <a:rPr lang="zh-TW" altLang="en-US" dirty="0" smtClean="0"/>
              <a:t>與小</a:t>
            </a:r>
            <a:r>
              <a:rPr lang="en-US" altLang="zh-TW" dirty="0" smtClean="0"/>
              <a:t>TC</a:t>
            </a:r>
            <a:r>
              <a:rPr lang="zh-TW" altLang="en-US" dirty="0" smtClean="0"/>
              <a:t>的綜觀流場型態。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大</a:t>
            </a:r>
            <a:r>
              <a:rPr lang="en-US" altLang="zh-TW" dirty="0" smtClean="0"/>
              <a:t>TC</a:t>
            </a:r>
            <a:r>
              <a:rPr lang="zh-TW" altLang="en-US" dirty="0" smtClean="0"/>
              <a:t>：</a:t>
            </a:r>
            <a:r>
              <a:rPr lang="en-US" altLang="zh-TW" dirty="0" smtClean="0"/>
              <a:t>SW&amp;LS</a:t>
            </a:r>
          </a:p>
          <a:p>
            <a:pPr lvl="1"/>
            <a:r>
              <a:rPr lang="zh-TW" altLang="en-US" dirty="0" smtClean="0"/>
              <a:t>小</a:t>
            </a:r>
            <a:r>
              <a:rPr lang="en-US" altLang="zh-TW" dirty="0" smtClean="0"/>
              <a:t>TC</a:t>
            </a:r>
            <a:r>
              <a:rPr lang="zh-TW" altLang="en-US" dirty="0" smtClean="0"/>
              <a:t>：</a:t>
            </a:r>
            <a:r>
              <a:rPr lang="en-US" altLang="zh-TW" dirty="0" smtClean="0"/>
              <a:t>DR&amp;MG</a:t>
            </a:r>
          </a:p>
          <a:p>
            <a:r>
              <a:rPr lang="zh-TW" altLang="en-US" dirty="0" smtClean="0"/>
              <a:t>在明顯受到</a:t>
            </a:r>
            <a:r>
              <a:rPr lang="en-US" altLang="zh-TW" dirty="0" smtClean="0"/>
              <a:t>STR</a:t>
            </a:r>
            <a:r>
              <a:rPr lang="zh-TW" altLang="en-US" dirty="0" smtClean="0"/>
              <a:t>影響的環境場中的</a:t>
            </a:r>
            <a:r>
              <a:rPr lang="en-US" altLang="zh-TW" dirty="0" smtClean="0"/>
              <a:t>TC</a:t>
            </a:r>
            <a:r>
              <a:rPr lang="zh-TW" altLang="en-US" dirty="0" smtClean="0"/>
              <a:t>都偏小。</a:t>
            </a:r>
            <a:r>
              <a:rPr lang="zh-TW" altLang="en-US" dirty="0"/>
              <a:t>當</a:t>
            </a:r>
            <a:r>
              <a:rPr lang="en-US" altLang="zh-TW" dirty="0"/>
              <a:t>TC</a:t>
            </a:r>
            <a:r>
              <a:rPr lang="zh-TW" altLang="en-US" dirty="0"/>
              <a:t>進入減弱的</a:t>
            </a:r>
            <a:r>
              <a:rPr lang="en-US" altLang="zh-TW" dirty="0"/>
              <a:t>STR</a:t>
            </a:r>
            <a:r>
              <a:rPr lang="zh-TW" altLang="en-US" dirty="0"/>
              <a:t>或者</a:t>
            </a:r>
            <a:r>
              <a:rPr lang="en-US" altLang="zh-TW" dirty="0"/>
              <a:t>STR</a:t>
            </a:r>
            <a:r>
              <a:rPr lang="zh-TW" altLang="en-US" dirty="0"/>
              <a:t>北邊的西風帶</a:t>
            </a:r>
            <a:r>
              <a:rPr lang="zh-TW" altLang="en-US" dirty="0" smtClean="0"/>
              <a:t>中，</a:t>
            </a:r>
            <a:r>
              <a:rPr lang="en-US" altLang="zh-TW" dirty="0" smtClean="0"/>
              <a:t>TC</a:t>
            </a:r>
            <a:r>
              <a:rPr lang="zh-TW" altLang="en-US" dirty="0" smtClean="0"/>
              <a:t>尺寸將會變大。</a:t>
            </a:r>
            <a:endParaRPr lang="en-US" altLang="zh-TW" dirty="0" smtClean="0"/>
          </a:p>
          <a:p>
            <a:r>
              <a:rPr lang="zh-TW" altLang="en-US" dirty="0" smtClean="0"/>
              <a:t>後颱風季出現的</a:t>
            </a:r>
            <a:r>
              <a:rPr lang="en-US" altLang="zh-TW" dirty="0" smtClean="0"/>
              <a:t>TC</a:t>
            </a:r>
            <a:r>
              <a:rPr lang="zh-TW" altLang="en-US" dirty="0" smtClean="0"/>
              <a:t>的大小都比盛夏期間來的大。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總結與討論</a:t>
            </a:r>
            <a:r>
              <a:rPr lang="en-US" altLang="zh-TW" dirty="0" smtClean="0"/>
              <a:t>—Discussion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由於颱風環流與環境流場很難清楚的區隔開來，因此本篇文章主要強調熱帶氣旋環流與環境場之間的互動，並未探討其因果關係。</a:t>
            </a:r>
            <a:endParaRPr lang="en-US" altLang="zh-TW" dirty="0" smtClean="0"/>
          </a:p>
          <a:p>
            <a:r>
              <a:rPr lang="en-US" altLang="zh-TW" dirty="0" err="1" smtClean="0"/>
              <a:t>QuikScat</a:t>
            </a:r>
            <a:r>
              <a:rPr lang="zh-TW" altLang="en-US" dirty="0" smtClean="0"/>
              <a:t>高解析度的風場資料能夠提供更佳的</a:t>
            </a:r>
            <a:r>
              <a:rPr lang="en-US" altLang="zh-TW" dirty="0" smtClean="0"/>
              <a:t>TC</a:t>
            </a:r>
            <a:r>
              <a:rPr lang="zh-TW" altLang="en-US" dirty="0" smtClean="0"/>
              <a:t>結構與範圍，因此能夠用來驗證本文中的綜觀流場型態，或許亦能找到其他的型態。</a:t>
            </a:r>
            <a:endParaRPr lang="en-US" altLang="zh-TW" dirty="0" smtClean="0"/>
          </a:p>
          <a:p>
            <a:r>
              <a:rPr lang="en-US" altLang="zh-TW" dirty="0" smtClean="0"/>
              <a:t>TC</a:t>
            </a:r>
            <a:r>
              <a:rPr lang="zh-TW" altLang="en-US" dirty="0" smtClean="0"/>
              <a:t>的大小對其行進方向有顯著的影響，對此有更多的了解</a:t>
            </a:r>
            <a:r>
              <a:rPr lang="zh-TW" altLang="en-US" smtClean="0"/>
              <a:t>將有助於提升預報</a:t>
            </a:r>
            <a:r>
              <a:rPr lang="zh-TW" altLang="en-US" dirty="0" smtClean="0"/>
              <a:t>熱帶氣旋路徑的準確性。</a:t>
            </a:r>
            <a:endParaRPr lang="zh-TW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46040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謝謝大家</a:t>
            </a:r>
            <a:endParaRPr lang="zh-TW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繞極太陽同步衛星</a:t>
            </a:r>
            <a:endParaRPr lang="zh-TW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Monsoon gyre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Beta effect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相對渦度</a:t>
            </a:r>
            <a:r>
              <a:rPr lang="en-US" altLang="zh-TW" dirty="0" smtClean="0"/>
              <a:t>(Relative </a:t>
            </a:r>
            <a:r>
              <a:rPr lang="en-US" altLang="zh-TW" dirty="0" err="1" smtClean="0"/>
              <a:t>vorticity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708920"/>
            <a:ext cx="7467600" cy="3417243"/>
          </a:xfrm>
        </p:spPr>
        <p:txBody>
          <a:bodyPr/>
          <a:lstStyle/>
          <a:p>
            <a:r>
              <a:rPr lang="zh-TW" altLang="en-US" dirty="0" smtClean="0"/>
              <a:t>用來描述氣流相對於地面水平方向旋轉的物理量。</a:t>
            </a:r>
            <a:endParaRPr lang="en-US" altLang="zh-TW" dirty="0" smtClean="0"/>
          </a:p>
          <a:p>
            <a:r>
              <a:rPr lang="zh-TW" altLang="en-US" dirty="0" smtClean="0"/>
              <a:t>文中利用</a:t>
            </a:r>
            <a:r>
              <a:rPr lang="en-US" altLang="zh-TW" dirty="0" smtClean="0"/>
              <a:t>ERS-1&amp;2</a:t>
            </a:r>
            <a:r>
              <a:rPr lang="zh-TW" altLang="en-US" dirty="0" smtClean="0"/>
              <a:t>的散射儀所觀測到的表面風場來計算相對渦度，決定熱帶氣旋的大小。</a:t>
            </a:r>
            <a:endParaRPr lang="zh-TW" alt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347864" y="1700808"/>
            <a:ext cx="1742595" cy="792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關鍵字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方位角平均</a:t>
            </a:r>
            <a:r>
              <a:rPr lang="en-US" altLang="zh-TW" dirty="0" smtClean="0"/>
              <a:t>(Azimuthally average)</a:t>
            </a:r>
          </a:p>
          <a:p>
            <a:r>
              <a:rPr lang="zh-TW" altLang="en-US" dirty="0" smtClean="0"/>
              <a:t>西南氣流爆發</a:t>
            </a:r>
            <a:r>
              <a:rPr lang="en-US" altLang="zh-TW" dirty="0" smtClean="0"/>
              <a:t>(Southwesterly surge)</a:t>
            </a:r>
            <a:endParaRPr lang="en-US" altLang="zh-TW" dirty="0"/>
          </a:p>
          <a:p>
            <a:r>
              <a:rPr lang="zh-TW" altLang="en-US" dirty="0" smtClean="0"/>
              <a:t>季風渦旋</a:t>
            </a:r>
            <a:r>
              <a:rPr lang="en-US" altLang="zh-TW" dirty="0" smtClean="0"/>
              <a:t>(Monsoon gyre)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簡介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Carr and Elsberry(1994)</a:t>
            </a:r>
            <a:r>
              <a:rPr lang="zh-TW" altLang="en-US" dirty="0" smtClean="0"/>
              <a:t>將綜觀流場型態分成</a:t>
            </a:r>
            <a:r>
              <a:rPr lang="en-US" altLang="zh-TW" dirty="0" smtClean="0"/>
              <a:t>standard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poleward</a:t>
            </a:r>
            <a:r>
              <a:rPr lang="zh-TW" altLang="en-US" dirty="0" smtClean="0"/>
              <a:t>、</a:t>
            </a:r>
            <a:r>
              <a:rPr lang="en-US" altLang="zh-TW" dirty="0" smtClean="0"/>
              <a:t>gyre</a:t>
            </a:r>
            <a:r>
              <a:rPr lang="zh-TW" altLang="en-US" dirty="0" smtClean="0"/>
              <a:t>以及</a:t>
            </a:r>
            <a:r>
              <a:rPr lang="en-US" altLang="zh-TW" dirty="0" smtClean="0"/>
              <a:t>multiple TCs</a:t>
            </a:r>
            <a:r>
              <a:rPr lang="zh-TW" altLang="en-US" dirty="0" smtClean="0"/>
              <a:t>四類。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Standard</a:t>
            </a:r>
            <a:r>
              <a:rPr lang="zh-TW" altLang="en-US" dirty="0" smtClean="0"/>
              <a:t>：有緯向分布的中對流層副熱帶脊</a:t>
            </a:r>
            <a:r>
              <a:rPr lang="en-US" altLang="zh-TW" dirty="0" smtClean="0"/>
              <a:t>(STR)</a:t>
            </a:r>
          </a:p>
          <a:p>
            <a:pPr lvl="1"/>
            <a:r>
              <a:rPr lang="en-US" altLang="zh-TW" dirty="0" err="1" smtClean="0"/>
              <a:t>Poleward</a:t>
            </a:r>
            <a:r>
              <a:rPr lang="zh-TW" altLang="en-US" dirty="0" smtClean="0"/>
              <a:t>：在</a:t>
            </a:r>
            <a:r>
              <a:rPr lang="en-US" altLang="zh-TW" dirty="0" smtClean="0"/>
              <a:t>TC</a:t>
            </a:r>
            <a:r>
              <a:rPr lang="zh-TW" altLang="en-US" dirty="0" smtClean="0"/>
              <a:t>東邊有個</a:t>
            </a:r>
            <a:r>
              <a:rPr lang="en-US" altLang="zh-TW" dirty="0" smtClean="0"/>
              <a:t>STR</a:t>
            </a:r>
            <a:r>
              <a:rPr lang="zh-TW" altLang="en-US" dirty="0" smtClean="0"/>
              <a:t>，並且北邊的脊有瓦解的情況發生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Gyre</a:t>
            </a:r>
            <a:r>
              <a:rPr lang="zh-TW" altLang="en-US" dirty="0" smtClean="0"/>
              <a:t>：有著伴隨季風渦旋的緯向</a:t>
            </a:r>
            <a:r>
              <a:rPr lang="en-US" altLang="zh-TW" dirty="0" smtClean="0"/>
              <a:t>STR</a:t>
            </a:r>
            <a:r>
              <a:rPr lang="zh-TW" altLang="en-US" dirty="0" smtClean="0"/>
              <a:t>位於西北方並且在東側邊緣有經向分布的</a:t>
            </a:r>
            <a:r>
              <a:rPr lang="en-US" altLang="zh-TW" dirty="0" smtClean="0"/>
              <a:t>STR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方位角平均</a:t>
            </a:r>
            <a:r>
              <a:rPr lang="en-US" altLang="zh-TW" dirty="0" smtClean="0"/>
              <a:t>(Azimuthally average)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525963"/>
          </a:xfrm>
        </p:spPr>
        <p:txBody>
          <a:bodyPr/>
          <a:lstStyle/>
          <a:p>
            <a:r>
              <a:rPr lang="zh-TW" altLang="en-US" dirty="0" smtClean="0"/>
              <a:t>將離中心等距離圓周上的數值平均後得到的結果，可用來觀察如颱風這類系統的軸對稱結構。</a:t>
            </a:r>
            <a:endParaRPr lang="en-US" altLang="zh-TW" dirty="0" smtClean="0"/>
          </a:p>
          <a:p>
            <a:r>
              <a:rPr lang="zh-TW" altLang="en-US" dirty="0" smtClean="0"/>
              <a:t>在本文中將相對渦度進行方位角平均之後定義</a:t>
            </a:r>
            <a:r>
              <a:rPr lang="en-US" altLang="zh-TW" dirty="0" smtClean="0"/>
              <a:t>TC</a:t>
            </a:r>
            <a:r>
              <a:rPr lang="zh-TW" altLang="en-US" dirty="0" smtClean="0"/>
              <a:t>的相對渦度下降至</a:t>
            </a:r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r>
              <a:rPr lang="zh-TW" altLang="zh-TW" dirty="0" smtClean="0">
                <a:solidFill>
                  <a:srgbClr val="FF0000"/>
                </a:solidFill>
              </a:rPr>
              <a:t>×</a:t>
            </a:r>
            <a:r>
              <a:rPr lang="en-US" altLang="zh-TW" dirty="0" smtClean="0">
                <a:solidFill>
                  <a:srgbClr val="FF0000"/>
                </a:solidFill>
              </a:rPr>
              <a:t>10</a:t>
            </a:r>
            <a:r>
              <a:rPr lang="en-US" altLang="zh-TW" baseline="30000" dirty="0" smtClean="0">
                <a:solidFill>
                  <a:srgbClr val="FF0000"/>
                </a:solidFill>
              </a:rPr>
              <a:t>-5</a:t>
            </a:r>
            <a:r>
              <a:rPr lang="en-US" altLang="zh-TW" dirty="0" smtClean="0">
                <a:solidFill>
                  <a:srgbClr val="FF0000"/>
                </a:solidFill>
              </a:rPr>
              <a:t>s</a:t>
            </a:r>
            <a:r>
              <a:rPr lang="en-US" altLang="zh-TW" baseline="30000" dirty="0" smtClean="0">
                <a:solidFill>
                  <a:srgbClr val="FF0000"/>
                </a:solidFill>
              </a:rPr>
              <a:t>-1</a:t>
            </a:r>
            <a:r>
              <a:rPr lang="zh-TW" altLang="en-US" dirty="0" smtClean="0"/>
              <a:t>與中心的距離為</a:t>
            </a:r>
            <a:r>
              <a:rPr lang="en-US" altLang="zh-TW" dirty="0" smtClean="0"/>
              <a:t>TC</a:t>
            </a:r>
            <a:r>
              <a:rPr lang="zh-TW" altLang="en-US" dirty="0" smtClean="0"/>
              <a:t>的大小。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西南氣流爆發</a:t>
            </a:r>
            <a:r>
              <a:rPr lang="en-US" altLang="zh-TW" dirty="0" smtClean="0"/>
              <a:t>(Southwesterly surge)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本篇文章中並未明確定義其標準。</a:t>
            </a:r>
            <a:endParaRPr lang="en-US" altLang="zh-TW" dirty="0" smtClean="0"/>
          </a:p>
          <a:p>
            <a:r>
              <a:rPr lang="zh-TW" altLang="en-US" dirty="0" smtClean="0"/>
              <a:t>這類型的</a:t>
            </a:r>
            <a:r>
              <a:rPr lang="en-US" altLang="zh-TW" dirty="0" smtClean="0"/>
              <a:t>850hPa</a:t>
            </a:r>
            <a:r>
              <a:rPr lang="zh-TW" altLang="en-US" dirty="0" smtClean="0"/>
              <a:t>綜觀流場可以明顯的於</a:t>
            </a:r>
            <a:r>
              <a:rPr lang="en-US" altLang="zh-TW" dirty="0" smtClean="0"/>
              <a:t>TC</a:t>
            </a:r>
            <a:r>
              <a:rPr lang="zh-TW" altLang="en-US" dirty="0" smtClean="0">
                <a:solidFill>
                  <a:srgbClr val="FF0000"/>
                </a:solidFill>
              </a:rPr>
              <a:t>南側</a:t>
            </a:r>
            <a:r>
              <a:rPr lang="zh-TW" altLang="en-US" dirty="0" smtClean="0"/>
              <a:t>發現有較</a:t>
            </a:r>
            <a:r>
              <a:rPr lang="zh-TW" altLang="en-US" dirty="0" smtClean="0">
                <a:solidFill>
                  <a:srgbClr val="FF0000"/>
                </a:solidFill>
              </a:rPr>
              <a:t>高風速</a:t>
            </a:r>
            <a:r>
              <a:rPr lang="en-US" altLang="zh-TW" dirty="0" smtClean="0">
                <a:solidFill>
                  <a:srgbClr val="FF0000"/>
                </a:solidFill>
              </a:rPr>
              <a:t>(10~15m/s)</a:t>
            </a:r>
            <a:r>
              <a:rPr lang="zh-TW" altLang="en-US" dirty="0" smtClean="0">
                <a:solidFill>
                  <a:srgbClr val="FF0000"/>
                </a:solidFill>
              </a:rPr>
              <a:t>的西南風</a:t>
            </a:r>
            <a:r>
              <a:rPr lang="zh-TW" altLang="en-US" dirty="0" smtClean="0"/>
              <a:t>流入。</a:t>
            </a:r>
            <a:endParaRPr lang="en-US" altLang="zh-TW" dirty="0" smtClean="0"/>
          </a:p>
          <a:p>
            <a:r>
              <a:rPr lang="zh-TW" altLang="en-US" dirty="0" smtClean="0"/>
              <a:t>有這種綜觀流場型態的</a:t>
            </a:r>
            <a:r>
              <a:rPr lang="en-US" altLang="zh-TW" dirty="0" smtClean="0"/>
              <a:t>TC</a:t>
            </a:r>
            <a:r>
              <a:rPr lang="zh-TW" altLang="en-US" dirty="0" smtClean="0"/>
              <a:t>尺寸通常比較大。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季風渦旋</a:t>
            </a:r>
            <a:r>
              <a:rPr lang="en-US" altLang="zh-TW" dirty="0" smtClean="0"/>
              <a:t> (Monsoon gyre)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MG</a:t>
            </a:r>
            <a:r>
              <a:rPr lang="zh-TW" altLang="en-US" dirty="0" smtClean="0"/>
              <a:t>：</a:t>
            </a:r>
            <a:r>
              <a:rPr lang="en-US" altLang="zh-TW" dirty="0" smtClean="0"/>
              <a:t>Monsoon gyre(</a:t>
            </a:r>
            <a:r>
              <a:rPr lang="zh-TW" altLang="en-US" dirty="0" smtClean="0"/>
              <a:t>季風渦旋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生成的環境特徵為兩個副熱帶高壓單體南北分佈，於是兩股交錯的氣流產生季風渦旋。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註：來自香港熱帶氣旋追擊站</a:t>
            </a:r>
            <a:endParaRPr lang="en-US" altLang="zh-TW" dirty="0" smtClean="0"/>
          </a:p>
          <a:p>
            <a:r>
              <a:rPr lang="zh-TW" altLang="en-US" dirty="0" smtClean="0"/>
              <a:t>主要有</a:t>
            </a:r>
            <a:r>
              <a:rPr lang="en-US" altLang="zh-TW" dirty="0" smtClean="0"/>
              <a:t>3</a:t>
            </a:r>
            <a:r>
              <a:rPr lang="zh-TW" altLang="en-US" dirty="0" smtClean="0"/>
              <a:t>個特徵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在低層有個範圍超過</a:t>
            </a:r>
            <a:r>
              <a:rPr lang="en-US" altLang="zh-TW" dirty="0" smtClean="0"/>
              <a:t>2500km</a:t>
            </a:r>
            <a:r>
              <a:rPr lang="zh-TW" altLang="en-US" dirty="0" smtClean="0"/>
              <a:t>的氣旋式渦旋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於氣旋式渦旋的南邊至東邊區域會有雲帶產生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生命期大約</a:t>
            </a:r>
            <a:r>
              <a:rPr lang="en-US" altLang="zh-TW" dirty="0" smtClean="0"/>
              <a:t>2~3</a:t>
            </a:r>
            <a:r>
              <a:rPr lang="zh-TW" altLang="en-US" dirty="0" smtClean="0"/>
              <a:t>個禮拜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註：資料來自</a:t>
            </a:r>
            <a:r>
              <a:rPr lang="en-US" altLang="zh-TW" dirty="0" smtClean="0"/>
              <a:t>AMS glossary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789040"/>
            <a:ext cx="34004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簡介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85313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在許多前人研究中都指出熱帶氣旋的大小會影響其路徑。</a:t>
            </a:r>
            <a:endParaRPr lang="en-US" altLang="zh-TW" dirty="0" smtClean="0"/>
          </a:p>
          <a:p>
            <a:r>
              <a:rPr lang="zh-TW" altLang="en-US" dirty="0" smtClean="0"/>
              <a:t>熱帶氣旋尺寸的決定方法主要有兩種：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ROCI (the average radius of outer closed isobar)</a:t>
            </a:r>
          </a:p>
          <a:p>
            <a:pPr lvl="1"/>
            <a:r>
              <a:rPr lang="en-US" altLang="zh-TW" dirty="0" smtClean="0"/>
              <a:t>R-15</a:t>
            </a:r>
            <a:r>
              <a:rPr lang="zh-TW" altLang="en-US" dirty="0" smtClean="0"/>
              <a:t> </a:t>
            </a:r>
            <a:r>
              <a:rPr lang="en-US" altLang="zh-TW" dirty="0" smtClean="0"/>
              <a:t>or R-17(the average radius of surface wind)</a:t>
            </a:r>
          </a:p>
          <a:p>
            <a:r>
              <a:rPr lang="en-US" altLang="zh-TW" dirty="0" smtClean="0"/>
              <a:t>Carr and Elsberry(1994)</a:t>
            </a:r>
            <a:r>
              <a:rPr lang="zh-TW" altLang="en-US" dirty="0" smtClean="0"/>
              <a:t>將綜觀流場型態分成</a:t>
            </a:r>
            <a:r>
              <a:rPr lang="en-US" altLang="zh-TW" dirty="0" smtClean="0"/>
              <a:t>standard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poleward</a:t>
            </a:r>
            <a:r>
              <a:rPr lang="zh-TW" altLang="en-US" dirty="0" smtClean="0"/>
              <a:t>、</a:t>
            </a:r>
            <a:r>
              <a:rPr lang="en-US" altLang="zh-TW" dirty="0" smtClean="0"/>
              <a:t>gyre</a:t>
            </a:r>
            <a:r>
              <a:rPr lang="zh-TW" altLang="en-US" dirty="0" smtClean="0"/>
              <a:t>以及</a:t>
            </a:r>
            <a:r>
              <a:rPr lang="en-US" altLang="zh-TW" dirty="0" smtClean="0"/>
              <a:t>multiple TCs</a:t>
            </a:r>
            <a:r>
              <a:rPr lang="zh-TW" altLang="en-US" dirty="0" smtClean="0"/>
              <a:t>四類。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資料來源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</a:t>
            </a:r>
            <a:r>
              <a:rPr lang="en-US" altLang="zh-TW" dirty="0" smtClean="0"/>
              <a:t>TC</a:t>
            </a:r>
            <a:r>
              <a:rPr lang="zh-TW" altLang="en-US" dirty="0" smtClean="0"/>
              <a:t> </a:t>
            </a:r>
            <a:r>
              <a:rPr lang="en-US" altLang="zh-TW" dirty="0" smtClean="0"/>
              <a:t>sizes and R-15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使用</a:t>
            </a:r>
            <a:r>
              <a:rPr lang="en-US" altLang="zh-TW" dirty="0" smtClean="0"/>
              <a:t>Liu and Chan(1999)</a:t>
            </a:r>
            <a:r>
              <a:rPr lang="zh-TW" altLang="en-US" dirty="0" smtClean="0"/>
              <a:t>利用</a:t>
            </a:r>
            <a:r>
              <a:rPr lang="en-US" altLang="zh-TW" dirty="0" smtClean="0"/>
              <a:t>ERS-1</a:t>
            </a:r>
            <a:r>
              <a:rPr lang="zh-TW" altLang="en-US" dirty="0" smtClean="0"/>
              <a:t>與</a:t>
            </a:r>
            <a:r>
              <a:rPr lang="en-US" altLang="zh-TW" dirty="0" smtClean="0"/>
              <a:t>ERS-2</a:t>
            </a:r>
            <a:r>
              <a:rPr lang="zh-TW" altLang="en-US" dirty="0" smtClean="0"/>
              <a:t>的風場資料估計</a:t>
            </a:r>
            <a:r>
              <a:rPr lang="en-US" altLang="zh-TW" dirty="0" smtClean="0"/>
              <a:t>1991~1996</a:t>
            </a:r>
            <a:r>
              <a:rPr lang="zh-TW" altLang="en-US" dirty="0" smtClean="0">
                <a:solidFill>
                  <a:srgbClr val="FF0000"/>
                </a:solidFill>
              </a:rPr>
              <a:t>西北太平洋</a:t>
            </a:r>
            <a:r>
              <a:rPr lang="zh-TW" altLang="en-US" dirty="0" smtClean="0"/>
              <a:t>與大西洋</a:t>
            </a:r>
            <a:r>
              <a:rPr lang="en-US" altLang="zh-TW" dirty="0" smtClean="0"/>
              <a:t>TC</a:t>
            </a:r>
            <a:r>
              <a:rPr lang="zh-TW" altLang="en-US" dirty="0" smtClean="0"/>
              <a:t>的大小</a:t>
            </a:r>
            <a:r>
              <a:rPr lang="en-US" altLang="zh-TW" dirty="0" smtClean="0"/>
              <a:t>(</a:t>
            </a:r>
            <a:r>
              <a:rPr lang="zh-TW" altLang="en-US" dirty="0" smtClean="0"/>
              <a:t>透過相對渦度</a:t>
            </a:r>
            <a:r>
              <a:rPr lang="en-US" altLang="zh-TW" dirty="0" smtClean="0"/>
              <a:t>)</a:t>
            </a:r>
            <a:r>
              <a:rPr lang="zh-TW" altLang="en-US" dirty="0" smtClean="0"/>
              <a:t>與</a:t>
            </a:r>
            <a:r>
              <a:rPr lang="en-US" altLang="zh-TW" dirty="0" smtClean="0"/>
              <a:t>R-15</a:t>
            </a:r>
            <a:r>
              <a:rPr lang="zh-TW" altLang="en-US" dirty="0" smtClean="0"/>
              <a:t>的資料庫。</a:t>
            </a:r>
            <a:endParaRPr lang="en-US" altLang="zh-TW" dirty="0" smtClean="0"/>
          </a:p>
          <a:p>
            <a:r>
              <a:rPr lang="zh-TW" altLang="en-US" dirty="0" smtClean="0"/>
              <a:t>其中未掃過</a:t>
            </a:r>
            <a:r>
              <a:rPr lang="en-US" altLang="zh-TW" dirty="0" smtClean="0"/>
              <a:t>TC</a:t>
            </a:r>
            <a:r>
              <a:rPr lang="zh-TW" altLang="en-US" dirty="0" smtClean="0"/>
              <a:t>中心的</a:t>
            </a:r>
            <a:r>
              <a:rPr lang="en-US" altLang="zh-TW" dirty="0" smtClean="0"/>
              <a:t>ERS</a:t>
            </a:r>
            <a:r>
              <a:rPr lang="zh-TW" altLang="en-US" dirty="0" smtClean="0"/>
              <a:t>資料就不會被用來計算</a:t>
            </a:r>
            <a:r>
              <a:rPr lang="en-US" altLang="zh-TW" dirty="0" smtClean="0"/>
              <a:t>TC</a:t>
            </a:r>
            <a:r>
              <a:rPr lang="zh-TW" altLang="en-US" dirty="0" smtClean="0"/>
              <a:t>的大小。</a:t>
            </a:r>
            <a:endParaRPr lang="en-US" altLang="zh-TW" dirty="0" smtClean="0"/>
          </a:p>
          <a:p>
            <a:r>
              <a:rPr lang="zh-TW" altLang="en-US" dirty="0" smtClean="0"/>
              <a:t>本文章從</a:t>
            </a:r>
            <a:r>
              <a:rPr lang="en-US" altLang="zh-TW" dirty="0" smtClean="0"/>
              <a:t>LC</a:t>
            </a:r>
            <a:r>
              <a:rPr lang="zh-TW" altLang="en-US" dirty="0" smtClean="0"/>
              <a:t>的資料庫當中挑選位於</a:t>
            </a:r>
            <a:r>
              <a:rPr lang="zh-TW" altLang="en-US" dirty="0" smtClean="0">
                <a:solidFill>
                  <a:srgbClr val="FF0000"/>
                </a:solidFill>
              </a:rPr>
              <a:t>西北太平洋</a:t>
            </a:r>
            <a:r>
              <a:rPr lang="zh-TW" altLang="en-US" dirty="0" smtClean="0"/>
              <a:t>的</a:t>
            </a:r>
            <a:r>
              <a:rPr lang="en-US" altLang="zh-TW" dirty="0" smtClean="0"/>
              <a:t>84</a:t>
            </a:r>
            <a:r>
              <a:rPr lang="zh-TW" altLang="en-US" dirty="0" smtClean="0"/>
              <a:t>個熱帶氣旋進行綜觀流場型態的分類。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資料來源</a:t>
            </a:r>
            <a:r>
              <a:rPr lang="en-US" altLang="zh-TW" dirty="0" smtClean="0"/>
              <a:t>– UKMO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使用</a:t>
            </a:r>
            <a:r>
              <a:rPr lang="en-US" altLang="zh-TW" dirty="0" smtClean="0"/>
              <a:t>UKMO1991~1996</a:t>
            </a:r>
            <a:r>
              <a:rPr lang="zh-TW" altLang="en-US" dirty="0" smtClean="0"/>
              <a:t>的分析資料分類熱帶氣旋附近的流場型態。</a:t>
            </a:r>
            <a:endParaRPr lang="en-US" altLang="zh-TW" dirty="0" smtClean="0"/>
          </a:p>
          <a:p>
            <a:r>
              <a:rPr lang="zh-TW" altLang="en-US" dirty="0" smtClean="0"/>
              <a:t>在本研究中使用了</a:t>
            </a:r>
            <a:r>
              <a:rPr lang="en-US" altLang="zh-TW" dirty="0" smtClean="0"/>
              <a:t>850hPa</a:t>
            </a:r>
            <a:r>
              <a:rPr lang="zh-TW" altLang="en-US" dirty="0" smtClean="0"/>
              <a:t>與</a:t>
            </a:r>
            <a:r>
              <a:rPr lang="en-US" altLang="zh-TW" dirty="0" smtClean="0"/>
              <a:t>500hPa</a:t>
            </a:r>
            <a:r>
              <a:rPr lang="zh-TW" altLang="en-US" dirty="0" smtClean="0"/>
              <a:t>的風場判別熱帶氣</a:t>
            </a:r>
            <a:r>
              <a:rPr lang="zh-TW" altLang="en-US" smtClean="0"/>
              <a:t>旋</a:t>
            </a:r>
            <a:r>
              <a:rPr lang="zh-TW" altLang="en-US" smtClean="0"/>
              <a:t>附近</a:t>
            </a:r>
            <a:r>
              <a:rPr lang="zh-TW" altLang="en-US" smtClean="0"/>
              <a:t>低</a:t>
            </a:r>
            <a:r>
              <a:rPr lang="zh-TW" altLang="en-US" smtClean="0"/>
              <a:t>層與中層</a:t>
            </a:r>
            <a:r>
              <a:rPr lang="zh-TW" altLang="en-US" dirty="0" smtClean="0"/>
              <a:t>的流場型態。</a:t>
            </a:r>
            <a:endParaRPr lang="en-US" altLang="zh-TW" dirty="0" smtClean="0"/>
          </a:p>
          <a:p>
            <a:r>
              <a:rPr lang="zh-TW" altLang="en-US" dirty="0" smtClean="0"/>
              <a:t>另外透過</a:t>
            </a:r>
            <a:r>
              <a:rPr lang="en-US" altLang="zh-TW" dirty="0" smtClean="0"/>
              <a:t>500hPa</a:t>
            </a:r>
            <a:r>
              <a:rPr lang="zh-TW" altLang="en-US" dirty="0" smtClean="0"/>
              <a:t>的重力位高度用來判定副熱帶高壓脊</a:t>
            </a:r>
            <a:r>
              <a:rPr lang="en-US" altLang="zh-TW" dirty="0" smtClean="0"/>
              <a:t>(STR)</a:t>
            </a:r>
            <a:r>
              <a:rPr lang="zh-TW" altLang="en-US" dirty="0" smtClean="0"/>
              <a:t>的範圍。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18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heme/theme1.xml><?xml version="1.0" encoding="utf-8"?>
<a:theme xmlns:a="http://schemas.openxmlformats.org/drawingml/2006/main" name="科技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5586</TotalTime>
  <Words>1952</Words>
  <Application>Microsoft Office PowerPoint</Application>
  <PresentationFormat>如螢幕大小 (4:3)</PresentationFormat>
  <Paragraphs>169</Paragraphs>
  <Slides>30</Slides>
  <Notes>16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科技</vt:lpstr>
      <vt:lpstr>西北太平洋不同熱帶氣旋尺寸所伴隨的綜觀流場型態</vt:lpstr>
      <vt:lpstr>大綱</vt:lpstr>
      <vt:lpstr>關鍵字</vt:lpstr>
      <vt:lpstr>方位角平均(Azimuthally average)</vt:lpstr>
      <vt:lpstr>西南氣流爆發(Southwesterly surge)</vt:lpstr>
      <vt:lpstr>季風渦旋 (Monsoon gyre)</vt:lpstr>
      <vt:lpstr>簡介</vt:lpstr>
      <vt:lpstr>資料來源– TC sizes and R-15</vt:lpstr>
      <vt:lpstr>資料來源– UKMO</vt:lpstr>
      <vt:lpstr>研究方法– TC的大小分級</vt:lpstr>
      <vt:lpstr>研究方法– 綜觀流場分類</vt:lpstr>
      <vt:lpstr>綜觀流場型態</vt:lpstr>
      <vt:lpstr>綜觀流場型態</vt:lpstr>
      <vt:lpstr>綜觀流場型態—Large TCs(SW)</vt:lpstr>
      <vt:lpstr>綜觀流場型態– Large TCs(LS)</vt:lpstr>
      <vt:lpstr>綜觀流場型態–Small TCs(DR)</vt:lpstr>
      <vt:lpstr>綜觀流場型態—Small TCs(MG)</vt:lpstr>
      <vt:lpstr>綜觀流場型態—Case study</vt:lpstr>
      <vt:lpstr>綜觀流場型態—Case study</vt:lpstr>
      <vt:lpstr>綜觀流場型態—Case study</vt:lpstr>
      <vt:lpstr>綜觀流場型態—Case study</vt:lpstr>
      <vt:lpstr>綜觀流場型態—Case study</vt:lpstr>
      <vt:lpstr>總結與討論—Summary</vt:lpstr>
      <vt:lpstr>總結與討論—Discussion</vt:lpstr>
      <vt:lpstr>謝謝大家</vt:lpstr>
      <vt:lpstr>ERS</vt:lpstr>
      <vt:lpstr>Monsoon gyre</vt:lpstr>
      <vt:lpstr>Beta effect</vt:lpstr>
      <vt:lpstr>相對渦度(Relative vorticity)</vt:lpstr>
      <vt:lpstr>簡介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weiwilliam</dc:creator>
  <cp:lastModifiedBy>weiwilliam</cp:lastModifiedBy>
  <cp:revision>337</cp:revision>
  <dcterms:created xsi:type="dcterms:W3CDTF">2010-09-13T06:45:18Z</dcterms:created>
  <dcterms:modified xsi:type="dcterms:W3CDTF">2010-09-21T03:41:57Z</dcterms:modified>
</cp:coreProperties>
</file>