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81" r:id="rId21"/>
    <p:sldId id="280" r:id="rId22"/>
    <p:sldId id="291" r:id="rId23"/>
    <p:sldId id="283" r:id="rId24"/>
    <p:sldId id="284" r:id="rId25"/>
    <p:sldId id="285" r:id="rId26"/>
    <p:sldId id="286" r:id="rId27"/>
    <p:sldId id="287" r:id="rId28"/>
    <p:sldId id="298" r:id="rId29"/>
    <p:sldId id="288" r:id="rId30"/>
    <p:sldId id="289" r:id="rId31"/>
    <p:sldId id="292" r:id="rId32"/>
    <p:sldId id="293" r:id="rId33"/>
    <p:sldId id="299" r:id="rId34"/>
    <p:sldId id="296" r:id="rId35"/>
    <p:sldId id="300" r:id="rId36"/>
    <p:sldId id="294" r:id="rId37"/>
    <p:sldId id="295" r:id="rId38"/>
    <p:sldId id="275" r:id="rId3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0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5F59913-79D2-4222-8E0B-8E94650BE159}" type="datetimeFigureOut">
              <a:rPr lang="zh-TW" altLang="en-US" smtClean="0"/>
              <a:pPr/>
              <a:t>2010/6/1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6109986-916C-48CF-B4B6-9A09E7F9704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矩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9913-79D2-4222-8E0B-8E94650BE159}" type="datetimeFigureOut">
              <a:rPr lang="zh-TW" altLang="en-US" smtClean="0"/>
              <a:pPr/>
              <a:t>2010/6/1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9986-916C-48CF-B4B6-9A09E7F970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9913-79D2-4222-8E0B-8E94650BE159}" type="datetimeFigureOut">
              <a:rPr lang="zh-TW" altLang="en-US" smtClean="0"/>
              <a:pPr/>
              <a:t>2010/6/1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9986-916C-48CF-B4B6-9A09E7F9704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9913-79D2-4222-8E0B-8E94650BE159}" type="datetimeFigureOut">
              <a:rPr lang="zh-TW" altLang="en-US" smtClean="0"/>
              <a:pPr/>
              <a:t>2010/6/1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9986-916C-48CF-B4B6-9A09E7F9704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5F59913-79D2-4222-8E0B-8E94650BE159}" type="datetimeFigureOut">
              <a:rPr lang="zh-TW" altLang="en-US" smtClean="0"/>
              <a:pPr/>
              <a:t>2010/6/1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6109986-916C-48CF-B4B6-9A09E7F9704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9913-79D2-4222-8E0B-8E94650BE159}" type="datetimeFigureOut">
              <a:rPr lang="zh-TW" altLang="en-US" smtClean="0"/>
              <a:pPr/>
              <a:t>2010/6/1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9986-916C-48CF-B4B6-9A09E7F9704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9913-79D2-4222-8E0B-8E94650BE159}" type="datetimeFigureOut">
              <a:rPr lang="zh-TW" altLang="en-US" smtClean="0"/>
              <a:pPr/>
              <a:t>2010/6/1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9986-916C-48CF-B4B6-9A09E7F9704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9913-79D2-4222-8E0B-8E94650BE159}" type="datetimeFigureOut">
              <a:rPr lang="zh-TW" altLang="en-US" smtClean="0"/>
              <a:pPr/>
              <a:t>2010/6/1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9986-916C-48CF-B4B6-9A09E7F9704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9913-79D2-4222-8E0B-8E94650BE159}" type="datetimeFigureOut">
              <a:rPr lang="zh-TW" altLang="en-US" smtClean="0"/>
              <a:pPr/>
              <a:t>2010/6/1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9986-916C-48CF-B4B6-9A09E7F9704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9913-79D2-4222-8E0B-8E94650BE159}" type="datetimeFigureOut">
              <a:rPr lang="zh-TW" altLang="en-US" smtClean="0"/>
              <a:pPr/>
              <a:t>2010/6/1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9986-916C-48CF-B4B6-9A09E7F9704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9913-79D2-4222-8E0B-8E94650BE159}" type="datetimeFigureOut">
              <a:rPr lang="zh-TW" altLang="en-US" smtClean="0"/>
              <a:pPr/>
              <a:t>2010/6/1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9986-916C-48CF-B4B6-9A09E7F9704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5F59913-79D2-4222-8E0B-8E94650BE159}" type="datetimeFigureOut">
              <a:rPr lang="zh-TW" altLang="en-US" smtClean="0"/>
              <a:pPr/>
              <a:t>2010/6/1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6109986-916C-48CF-B4B6-9A09E7F9704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8" name="直線接點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接點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19200" y="3643314"/>
            <a:ext cx="6996138" cy="1233486"/>
          </a:xfrm>
        </p:spPr>
        <p:txBody>
          <a:bodyPr>
            <a:noAutofit/>
          </a:bodyPr>
          <a:lstStyle/>
          <a:p>
            <a:pPr algn="ctr"/>
            <a:r>
              <a:rPr lang="en-US" altLang="zh-TW" sz="2400" b="1" dirty="0" smtClean="0"/>
              <a:t>Sensitivity of Tropical Cyclone Inner-Core Size and Intensity to the Radial</a:t>
            </a:r>
            <a:br>
              <a:rPr lang="en-US" altLang="zh-TW" sz="2400" b="1" dirty="0" smtClean="0"/>
            </a:br>
            <a:r>
              <a:rPr lang="en-US" altLang="zh-TW" sz="2400" b="1" dirty="0" smtClean="0"/>
              <a:t>Distribution of Surface Entropy Flux</a:t>
            </a:r>
            <a:endParaRPr lang="zh-TW" altLang="en-US" sz="2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l"/>
            <a:r>
              <a:rPr lang="en-US" altLang="zh-TW" dirty="0" smtClean="0">
                <a:solidFill>
                  <a:schemeClr val="tx1"/>
                </a:solidFill>
              </a:rPr>
              <a:t>Wang, Y., and </a:t>
            </a:r>
            <a:r>
              <a:rPr lang="en-US" altLang="zh-TW" dirty="0" err="1" smtClean="0">
                <a:solidFill>
                  <a:schemeClr val="tx1"/>
                </a:solidFill>
              </a:rPr>
              <a:t>Xu</a:t>
            </a:r>
            <a:r>
              <a:rPr lang="en-US" altLang="zh-TW" dirty="0" smtClean="0">
                <a:solidFill>
                  <a:schemeClr val="tx1"/>
                </a:solidFill>
              </a:rPr>
              <a:t>, 2010: Sensitivity of Tropical Cyclone Inner-Core Size and Intensity to the </a:t>
            </a:r>
          </a:p>
          <a:p>
            <a:pPr algn="l"/>
            <a:r>
              <a:rPr lang="en-US" altLang="zh-TW" dirty="0" smtClean="0">
                <a:solidFill>
                  <a:schemeClr val="tx1"/>
                </a:solidFill>
              </a:rPr>
              <a:t>        Radial Distribution of Surface Entropy Flux. J. Atmos. Sci., ACCEPTED.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48061"/>
          <a:stretch>
            <a:fillRect/>
          </a:stretch>
        </p:blipFill>
        <p:spPr bwMode="auto">
          <a:xfrm>
            <a:off x="1" y="413239"/>
            <a:ext cx="9143999" cy="6016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2714612" y="6357958"/>
            <a:ext cx="3553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The highest slightly inside the RMW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305562" y="685781"/>
            <a:ext cx="500066" cy="271464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215206" y="699898"/>
            <a:ext cx="13377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Again high and uniform in the eye region, but lower than CTRL 10K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85786" y="4929198"/>
            <a:ext cx="778674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sz="2400" b="1" dirty="0" smtClean="0"/>
              <a:t> Could not be a major energy source for the storm</a:t>
            </a:r>
            <a:endParaRPr lang="zh-TW" altLang="en-US" sz="24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b="56112"/>
          <a:stretch>
            <a:fillRect/>
          </a:stretch>
        </p:blipFill>
        <p:spPr bwMode="auto">
          <a:xfrm>
            <a:off x="0" y="2643182"/>
            <a:ext cx="8952870" cy="22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4857752" y="3929066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4.3%</a:t>
            </a:r>
            <a:endParaRPr lang="zh-TW" altLang="en-US" dirty="0"/>
          </a:p>
        </p:txBody>
      </p:sp>
      <p:cxnSp>
        <p:nvCxnSpPr>
          <p:cNvPr id="11" name="直線接點 10"/>
          <p:cNvCxnSpPr/>
          <p:nvPr/>
        </p:nvCxnSpPr>
        <p:spPr>
          <a:xfrm rot="10800000" flipV="1">
            <a:off x="5429256" y="3643314"/>
            <a:ext cx="1714512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rot="10800000">
            <a:off x="5429256" y="4143380"/>
            <a:ext cx="1714512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38975"/>
          <a:stretch>
            <a:fillRect/>
          </a:stretch>
        </p:blipFill>
        <p:spPr bwMode="auto">
          <a:xfrm>
            <a:off x="1" y="193402"/>
            <a:ext cx="9143999" cy="645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3671881" y="95227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168-192hr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785786" y="3643314"/>
            <a:ext cx="857256" cy="2500330"/>
          </a:xfrm>
          <a:prstGeom prst="rect">
            <a:avLst/>
          </a:prstGeom>
          <a:solidFill>
            <a:schemeClr val="accent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643042" y="5500702"/>
            <a:ext cx="16447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Eye lower than </a:t>
            </a:r>
          </a:p>
          <a:p>
            <a:r>
              <a:rPr lang="en-US" altLang="zh-TW" dirty="0" err="1" smtClean="0"/>
              <a:t>eyewall</a:t>
            </a:r>
            <a:r>
              <a:rPr lang="en-US" altLang="zh-TW" dirty="0" smtClean="0"/>
              <a:t> 12 K</a:t>
            </a:r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b="56112"/>
          <a:stretch>
            <a:fillRect/>
          </a:stretch>
        </p:blipFill>
        <p:spPr bwMode="auto">
          <a:xfrm>
            <a:off x="48286" y="3286124"/>
            <a:ext cx="8952870" cy="22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8215338" y="5214950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10%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215338" y="4714884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20%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/>
              <a:t>Sensitivity to surface entropy flux outside the </a:t>
            </a:r>
            <a:r>
              <a:rPr lang="en-US" altLang="zh-TW" b="1" dirty="0" err="1" smtClean="0"/>
              <a:t>eyewall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i="1" dirty="0" smtClean="0"/>
              <a:t>a. Storm intensity</a:t>
            </a:r>
            <a:endParaRPr lang="en-US" altLang="zh-TW" dirty="0" smtClean="0"/>
          </a:p>
          <a:p>
            <a:r>
              <a:rPr lang="en-US" altLang="zh-TW" b="1" dirty="0" smtClean="0"/>
              <a:t>Purpose</a:t>
            </a:r>
            <a:r>
              <a:rPr lang="en-US" altLang="zh-TW" dirty="0" smtClean="0"/>
              <a:t> : how far the surface entropy fluxes from the storm center could effectively affect the storm inner-core size and maximum intensity.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205180"/>
            <a:ext cx="64960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609" r="11226" b="22609"/>
          <a:stretch>
            <a:fillRect/>
          </a:stretch>
        </p:blipFill>
        <p:spPr bwMode="auto">
          <a:xfrm>
            <a:off x="1800000" y="66964"/>
            <a:ext cx="5572132" cy="679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直線單箭頭接點 3"/>
          <p:cNvCxnSpPr/>
          <p:nvPr/>
        </p:nvCxnSpPr>
        <p:spPr>
          <a:xfrm rot="5400000" flipH="1" flipV="1">
            <a:off x="2821769" y="1893083"/>
            <a:ext cx="428628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rot="16200000" flipH="1">
            <a:off x="3321835" y="4393413"/>
            <a:ext cx="500066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rot="5400000">
            <a:off x="2741506" y="1669944"/>
            <a:ext cx="271464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rot="5400000">
            <a:off x="2741506" y="4929198"/>
            <a:ext cx="271464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3857620" y="3143248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OE45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571736" y="2285992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OE30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071802" y="3857628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OE30</a:t>
            </a:r>
            <a:endParaRPr lang="zh-TW" altLang="en-US" dirty="0"/>
          </a:p>
        </p:txBody>
      </p:sp>
      <p:sp>
        <p:nvSpPr>
          <p:cNvPr id="16" name="橢圓 15"/>
          <p:cNvSpPr/>
          <p:nvPr/>
        </p:nvSpPr>
        <p:spPr>
          <a:xfrm rot="20704537">
            <a:off x="2209331" y="614113"/>
            <a:ext cx="2000264" cy="857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 rot="2279630">
            <a:off x="1949108" y="4980623"/>
            <a:ext cx="2319012" cy="857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b="1" dirty="0" smtClean="0"/>
              <a:t>Surface entropy fluxes outside a radius of about 60 km may suppress the TC intensification in the early development stage of the TC in the simulation</a:t>
            </a:r>
            <a:endParaRPr lang="zh-TW" altLang="en-US" b="1" dirty="0"/>
          </a:p>
        </p:txBody>
      </p:sp>
      <p:sp>
        <p:nvSpPr>
          <p:cNvPr id="19" name="橢圓 18"/>
          <p:cNvSpPr/>
          <p:nvPr/>
        </p:nvSpPr>
        <p:spPr>
          <a:xfrm rot="836200">
            <a:off x="4068864" y="915567"/>
            <a:ext cx="3212184" cy="960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 rot="20858799">
            <a:off x="4170737" y="4862942"/>
            <a:ext cx="3155604" cy="12651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7143768" y="785794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OE 120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5715008" y="2143116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Quasi-steady </a:t>
            </a:r>
            <a:endParaRPr lang="zh-TW" altLang="en-US" dirty="0"/>
          </a:p>
        </p:txBody>
      </p:sp>
      <p:cxnSp>
        <p:nvCxnSpPr>
          <p:cNvPr id="23" name="直線接點 22"/>
          <p:cNvCxnSpPr/>
          <p:nvPr/>
        </p:nvCxnSpPr>
        <p:spPr>
          <a:xfrm rot="5400000">
            <a:off x="2415413" y="3415553"/>
            <a:ext cx="5857916" cy="2689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5429256" y="3571876"/>
            <a:ext cx="3335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CTRL form an annular structure  </a:t>
            </a:r>
            <a:endParaRPr lang="zh-TW" altLang="en-US" dirty="0"/>
          </a:p>
        </p:txBody>
      </p:sp>
      <p:sp>
        <p:nvSpPr>
          <p:cNvPr id="28" name="橢圓 27"/>
          <p:cNvSpPr/>
          <p:nvPr/>
        </p:nvSpPr>
        <p:spPr>
          <a:xfrm rot="745013">
            <a:off x="5536956" y="673507"/>
            <a:ext cx="1669906" cy="5189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0" y="6211693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b="1" dirty="0" smtClean="0"/>
              <a:t>Surface entropy fluxes outside a radius of about 90 km could reduce the maximum TC intensity.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6" grpId="0" animBg="1"/>
      <p:bldP spid="17" grpId="0" animBg="1"/>
      <p:bldP spid="18" grpId="0" build="allAtOnce" animBg="1"/>
      <p:bldP spid="19" grpId="0" animBg="1"/>
      <p:bldP spid="20" grpId="0" animBg="1"/>
      <p:bldP spid="21" grpId="0"/>
      <p:bldP spid="22" grpId="0"/>
      <p:bldP spid="27" grpId="0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i="1" dirty="0" smtClean="0"/>
              <a:t>b. Storm inner-core size</a:t>
            </a:r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2533" r="6295" b="23220"/>
          <a:stretch>
            <a:fillRect/>
          </a:stretch>
        </p:blipFill>
        <p:spPr bwMode="auto">
          <a:xfrm>
            <a:off x="0" y="1602253"/>
            <a:ext cx="9144000" cy="9827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-1363" t="78375" r="1619" b="18640"/>
          <a:stretch>
            <a:fillRect/>
          </a:stretch>
        </p:blipFill>
        <p:spPr bwMode="auto">
          <a:xfrm>
            <a:off x="0" y="6508785"/>
            <a:ext cx="9144000" cy="34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1714480" y="5013336"/>
            <a:ext cx="13914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25.7m/s</a:t>
            </a:r>
          </a:p>
          <a:p>
            <a:r>
              <a:rPr lang="en-US" altLang="zh-TW" dirty="0" smtClean="0"/>
              <a:t>radius of </a:t>
            </a:r>
          </a:p>
          <a:p>
            <a:r>
              <a:rPr lang="en-US" altLang="zh-TW" dirty="0" smtClean="0"/>
              <a:t>damaging </a:t>
            </a:r>
          </a:p>
          <a:p>
            <a:r>
              <a:rPr lang="en-US" altLang="zh-TW" dirty="0" smtClean="0"/>
              <a:t>wind (RDW)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b="1" dirty="0" smtClean="0"/>
              <a:t>The smaller the radius outside which the surface entropy fluxes were removed, </a:t>
            </a:r>
          </a:p>
          <a:p>
            <a:r>
              <a:rPr lang="en-US" altLang="zh-TW" b="1" dirty="0" smtClean="0"/>
              <a:t>the smaller the inner-core size of the storm.</a:t>
            </a:r>
            <a:endParaRPr lang="zh-TW" altLang="en-US" b="1" dirty="0"/>
          </a:p>
        </p:txBody>
      </p:sp>
      <p:sp>
        <p:nvSpPr>
          <p:cNvPr id="10" name="矩形 9"/>
          <p:cNvSpPr/>
          <p:nvPr/>
        </p:nvSpPr>
        <p:spPr>
          <a:xfrm>
            <a:off x="4966510" y="1857364"/>
            <a:ext cx="417749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b="1" dirty="0" smtClean="0"/>
              <a:t>similar increase in the inner-core size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7229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r="11975" b="13401"/>
          <a:stretch>
            <a:fillRect/>
          </a:stretch>
        </p:blipFill>
        <p:spPr bwMode="auto">
          <a:xfrm>
            <a:off x="-32" y="1502057"/>
            <a:ext cx="8572528" cy="1078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88586" t="29117" r="6328" b="40916"/>
          <a:stretch>
            <a:fillRect/>
          </a:stretch>
        </p:blipFill>
        <p:spPr bwMode="auto">
          <a:xfrm>
            <a:off x="8648857" y="2214554"/>
            <a:ext cx="495143" cy="373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16373" y="714356"/>
            <a:ext cx="86529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/>
              <a:t>Intensifying, but the </a:t>
            </a:r>
            <a:r>
              <a:rPr lang="en-US" altLang="zh-TW" sz="2400" b="1" dirty="0" err="1" smtClean="0"/>
              <a:t>eyewall</a:t>
            </a:r>
            <a:r>
              <a:rPr lang="en-US" altLang="zh-TW" sz="2400" b="1" dirty="0" smtClean="0"/>
              <a:t> size decreased considerably as </a:t>
            </a:r>
          </a:p>
          <a:p>
            <a:r>
              <a:rPr lang="en-US" altLang="zh-TW" sz="2400" b="1" dirty="0" smtClean="0"/>
              <a:t>inferred from the heavy precipitation.</a:t>
            </a:r>
            <a:endParaRPr lang="zh-TW" altLang="en-US" sz="2400" b="1" dirty="0"/>
          </a:p>
        </p:txBody>
      </p:sp>
      <p:sp>
        <p:nvSpPr>
          <p:cNvPr id="5" name="矩形 4"/>
          <p:cNvSpPr/>
          <p:nvPr/>
        </p:nvSpPr>
        <p:spPr>
          <a:xfrm>
            <a:off x="3500430" y="1714488"/>
            <a:ext cx="5000660" cy="24288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7072330" y="3500438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RMW 7.5km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071966" y="592933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Absence of active outer spiral </a:t>
            </a:r>
            <a:r>
              <a:rPr lang="en-US" altLang="zh-TW" b="1" dirty="0" err="1" smtClean="0"/>
              <a:t>rainbands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00017 -0.799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655" r="8142" b="32321"/>
          <a:stretch>
            <a:fillRect/>
          </a:stretch>
        </p:blipFill>
        <p:spPr bwMode="auto">
          <a:xfrm>
            <a:off x="642910" y="71414"/>
            <a:ext cx="7786742" cy="671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直線接點 3"/>
          <p:cNvCxnSpPr/>
          <p:nvPr/>
        </p:nvCxnSpPr>
        <p:spPr>
          <a:xfrm rot="5400000">
            <a:off x="71406" y="5000636"/>
            <a:ext cx="27146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4643438" y="2434232"/>
            <a:ext cx="3857652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dirty="0" smtClean="0"/>
              <a:t>Monotonic(hollow) PV distribution implies a </a:t>
            </a:r>
            <a:r>
              <a:rPr lang="en-US" altLang="zh-TW" dirty="0" err="1" smtClean="0"/>
              <a:t>barotropically</a:t>
            </a:r>
            <a:r>
              <a:rPr lang="en-US" altLang="zh-TW" dirty="0" smtClean="0"/>
              <a:t> stable (unstable) </a:t>
            </a:r>
            <a:r>
              <a:rPr lang="en-US" altLang="zh-TW" dirty="0" err="1" smtClean="0"/>
              <a:t>eyewall</a:t>
            </a:r>
            <a:r>
              <a:rPr lang="en-US" altLang="zh-TW" dirty="0" smtClean="0"/>
              <a:t> structure(Schubert et al 1999).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1500166" y="4429132"/>
            <a:ext cx="1780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decreases rapidly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786314" y="6345816"/>
            <a:ext cx="427033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dirty="0" smtClean="0"/>
              <a:t>Development of asymmetries in the </a:t>
            </a:r>
            <a:r>
              <a:rPr lang="en-US" altLang="zh-TW" dirty="0" err="1" smtClean="0"/>
              <a:t>eyewall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0706" y="1"/>
            <a:ext cx="3001805" cy="416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46" y="0"/>
            <a:ext cx="2786050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714884"/>
            <a:ext cx="350042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714884"/>
            <a:ext cx="350043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 l="7411" t="-6196" r="-3294"/>
          <a:stretch>
            <a:fillRect/>
          </a:stretch>
        </p:blipFill>
        <p:spPr bwMode="auto">
          <a:xfrm>
            <a:off x="2824339" y="4097859"/>
            <a:ext cx="4191952" cy="61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0" y="0"/>
            <a:ext cx="2000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Azimuthal</a:t>
            </a:r>
            <a:r>
              <a:rPr lang="en-US" altLang="zh-TW" dirty="0" smtClean="0"/>
              <a:t> mean PV </a:t>
            </a:r>
          </a:p>
          <a:p>
            <a:r>
              <a:rPr lang="en-US" altLang="zh-TW" dirty="0" smtClean="0"/>
              <a:t>and </a:t>
            </a:r>
          </a:p>
          <a:p>
            <a:r>
              <a:rPr lang="en-US" altLang="zh-TW" dirty="0" smtClean="0"/>
              <a:t>eddy kinetic energy</a:t>
            </a:r>
          </a:p>
          <a:p>
            <a:r>
              <a:rPr lang="en-US" altLang="zh-TW" dirty="0" smtClean="0"/>
              <a:t> (EKE)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0" y="4139991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b="1" dirty="0" smtClean="0"/>
              <a:t>Asymmetries could develop more quickly in storms having a hollow PV structure with larger </a:t>
            </a:r>
            <a:r>
              <a:rPr lang="en-US" altLang="zh-TW" b="1" dirty="0" err="1" smtClean="0"/>
              <a:t>eyewalls</a:t>
            </a:r>
            <a:r>
              <a:rPr lang="en-US" altLang="zh-TW" b="1" dirty="0" smtClean="0"/>
              <a:t> (Schubert et al. 1999).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i="1" dirty="0" smtClean="0"/>
              <a:t>c. Dynamical mechanisms</a:t>
            </a:r>
          </a:p>
          <a:p>
            <a:r>
              <a:rPr lang="en-US" altLang="zh-TW" dirty="0" smtClean="0"/>
              <a:t>Wang (2009) demonstrated that </a:t>
            </a:r>
            <a:r>
              <a:rPr lang="en-US" altLang="zh-TW" dirty="0" err="1" smtClean="0"/>
              <a:t>diabatic</a:t>
            </a:r>
            <a:r>
              <a:rPr lang="en-US" altLang="zh-TW" dirty="0" smtClean="0"/>
              <a:t> heating in active spiral </a:t>
            </a:r>
            <a:r>
              <a:rPr lang="en-US" altLang="zh-TW" dirty="0" err="1" smtClean="0"/>
              <a:t>rainbands</a:t>
            </a:r>
            <a:r>
              <a:rPr lang="en-US" altLang="zh-TW" dirty="0" smtClean="0"/>
              <a:t> plays a critical role in TC structure and intensity changes.</a:t>
            </a:r>
          </a:p>
          <a:p>
            <a:r>
              <a:rPr lang="en-US" altLang="zh-TW" dirty="0" smtClean="0"/>
              <a:t>Surface entropy fluxes can affect the activity of spiral </a:t>
            </a:r>
            <a:r>
              <a:rPr lang="en-US" altLang="zh-TW" dirty="0" err="1" smtClean="0"/>
              <a:t>rainbands</a:t>
            </a:r>
            <a:r>
              <a:rPr lang="en-US" altLang="zh-TW" dirty="0" smtClean="0"/>
              <a:t> and thus </a:t>
            </a:r>
            <a:r>
              <a:rPr lang="en-US" altLang="zh-TW" dirty="0" err="1" smtClean="0"/>
              <a:t>diabatic</a:t>
            </a:r>
            <a:r>
              <a:rPr lang="en-US" altLang="zh-TW" dirty="0" smtClean="0"/>
              <a:t> heating outside the </a:t>
            </a:r>
            <a:r>
              <a:rPr lang="en-US" altLang="zh-TW" dirty="0" err="1" smtClean="0"/>
              <a:t>eyewall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How spiral </a:t>
            </a:r>
            <a:r>
              <a:rPr lang="en-US" altLang="zh-TW" dirty="0" err="1" smtClean="0"/>
              <a:t>rainbands</a:t>
            </a:r>
            <a:r>
              <a:rPr lang="en-US" altLang="zh-TW" dirty="0" smtClean="0"/>
              <a:t> respond to the modification of surface entropy fluxes in different experiments.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7688" y="662920"/>
            <a:ext cx="30003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44" y="3286124"/>
            <a:ext cx="29146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1660" t="1044" r="1660"/>
          <a:stretch>
            <a:fillRect/>
          </a:stretch>
        </p:blipFill>
        <p:spPr bwMode="auto">
          <a:xfrm>
            <a:off x="1142976" y="357166"/>
            <a:ext cx="3643306" cy="557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0" y="585789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/>
              <a:t>The large surface entropy fluxes outside the </a:t>
            </a:r>
            <a:r>
              <a:rPr lang="en-US" altLang="zh-TW" b="1" dirty="0" err="1" smtClean="0"/>
              <a:t>eyewall</a:t>
            </a:r>
            <a:r>
              <a:rPr lang="en-US" altLang="zh-TW" b="1" dirty="0" smtClean="0"/>
              <a:t> were responsible for the high CAPE and thus the active spiral </a:t>
            </a:r>
            <a:r>
              <a:rPr lang="en-US" altLang="zh-TW" b="1" dirty="0" err="1" smtClean="0"/>
              <a:t>rainbands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Outline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Introduction</a:t>
            </a:r>
            <a:endParaRPr lang="en-US" altLang="zh-TW" dirty="0" smtClean="0"/>
          </a:p>
          <a:p>
            <a:r>
              <a:rPr lang="en-US" altLang="zh-TW" b="1" dirty="0" smtClean="0"/>
              <a:t>Model and experimental design</a:t>
            </a:r>
          </a:p>
          <a:p>
            <a:r>
              <a:rPr lang="en-US" altLang="zh-TW" b="1" dirty="0" smtClean="0"/>
              <a:t>Sensitivity to surface entropy flux in the eye</a:t>
            </a:r>
          </a:p>
          <a:p>
            <a:r>
              <a:rPr lang="en-US" altLang="zh-TW" b="1" dirty="0" smtClean="0"/>
              <a:t>Sensitivity to surface entropy flux outside the </a:t>
            </a:r>
            <a:r>
              <a:rPr lang="en-US" altLang="zh-TW" b="1" dirty="0" err="1" smtClean="0"/>
              <a:t>eyewall</a:t>
            </a:r>
            <a:endParaRPr lang="en-US" altLang="zh-TW" b="1" dirty="0" smtClean="0"/>
          </a:p>
          <a:p>
            <a:pPr marL="514350" indent="-514350">
              <a:buAutoNum type="alphaLcPeriod"/>
            </a:pPr>
            <a:r>
              <a:rPr lang="en-US" altLang="zh-TW" i="1" dirty="0" smtClean="0"/>
              <a:t>Storm intensity</a:t>
            </a:r>
          </a:p>
          <a:p>
            <a:pPr marL="514350" indent="-514350">
              <a:buAutoNum type="alphaLcPeriod"/>
            </a:pPr>
            <a:r>
              <a:rPr lang="en-US" altLang="zh-TW" i="1" dirty="0" smtClean="0"/>
              <a:t>Storm inner-core size</a:t>
            </a:r>
          </a:p>
          <a:p>
            <a:pPr marL="514350" indent="-514350">
              <a:buAutoNum type="alphaLcPeriod"/>
            </a:pPr>
            <a:r>
              <a:rPr lang="en-US" altLang="zh-TW" i="1" dirty="0" smtClean="0"/>
              <a:t>Dynamical mechanisms</a:t>
            </a:r>
            <a:endParaRPr lang="en-US" altLang="zh-TW" b="1" dirty="0" smtClean="0"/>
          </a:p>
          <a:p>
            <a:r>
              <a:rPr lang="en-US" altLang="zh-TW" b="1" dirty="0" smtClean="0"/>
              <a:t>Discussion</a:t>
            </a:r>
          </a:p>
          <a:p>
            <a:r>
              <a:rPr lang="en-US" altLang="zh-TW" b="1" dirty="0" smtClean="0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857232"/>
            <a:ext cx="27241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71876"/>
            <a:ext cx="27336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Rainfall still occurred between the </a:t>
            </a:r>
            <a:r>
              <a:rPr lang="en-US" altLang="zh-TW" dirty="0" err="1" smtClean="0"/>
              <a:t>eyewall</a:t>
            </a:r>
            <a:r>
              <a:rPr lang="en-US" altLang="zh-TW" dirty="0" smtClean="0"/>
              <a:t> and the radius of 80 km due to active inner spiral </a:t>
            </a:r>
            <a:r>
              <a:rPr lang="en-US" altLang="zh-TW" dirty="0" err="1" smtClean="0"/>
              <a:t>rainbands</a:t>
            </a:r>
            <a:r>
              <a:rPr lang="en-US" altLang="zh-TW" dirty="0" smtClean="0"/>
              <a:t> that are closely related to the convectively coupled vortex </a:t>
            </a:r>
            <a:r>
              <a:rPr lang="en-US" altLang="zh-TW" dirty="0" err="1" smtClean="0"/>
              <a:t>Rossby</a:t>
            </a:r>
            <a:r>
              <a:rPr lang="en-US" altLang="zh-TW" dirty="0" smtClean="0"/>
              <a:t> waves.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608504"/>
            <a:ext cx="3286148" cy="553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r="1187" b="5188"/>
          <a:stretch>
            <a:fillRect/>
          </a:stretch>
        </p:blipFill>
        <p:spPr bwMode="auto">
          <a:xfrm>
            <a:off x="4294710" y="1571612"/>
            <a:ext cx="4849290" cy="372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1575114"/>
            <a:ext cx="4583937" cy="373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5357826"/>
            <a:ext cx="43243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572264" y="5357826"/>
            <a:ext cx="57150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14282" y="1071546"/>
            <a:ext cx="8643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Remove surface entropy fluxes =&gt; Reduced CAPE &amp; Suppressed activity of spiral </a:t>
            </a:r>
            <a:r>
              <a:rPr lang="en-US" altLang="zh-TW" dirty="0" err="1" smtClean="0"/>
              <a:t>rainbands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cxnSp>
        <p:nvCxnSpPr>
          <p:cNvPr id="9" name="直線接點 8"/>
          <p:cNvCxnSpPr/>
          <p:nvPr/>
        </p:nvCxnSpPr>
        <p:spPr>
          <a:xfrm rot="5400000">
            <a:off x="-928726" y="3429000"/>
            <a:ext cx="32861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rot="5400000">
            <a:off x="5895032" y="3429000"/>
            <a:ext cx="32861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rot="5400000">
            <a:off x="3643306" y="3429000"/>
            <a:ext cx="32861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rot="5400000">
            <a:off x="1357290" y="3429000"/>
            <a:ext cx="32861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0" y="607220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err="1" smtClean="0">
                <a:solidFill>
                  <a:srgbClr val="FF0000"/>
                </a:solidFill>
              </a:rPr>
              <a:t>Diabatic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 heating outside the </a:t>
            </a:r>
            <a:r>
              <a:rPr lang="en-US" altLang="zh-TW" sz="2000" b="1" dirty="0" err="1" smtClean="0">
                <a:solidFill>
                  <a:srgbClr val="FF0000"/>
                </a:solidFill>
              </a:rPr>
              <a:t>eyewall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 is the key to understanding the various inner-core sizes.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47580"/>
          <a:stretch>
            <a:fillRect/>
          </a:stretch>
        </p:blipFill>
        <p:spPr bwMode="auto">
          <a:xfrm>
            <a:off x="0" y="0"/>
            <a:ext cx="4643470" cy="664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4429124" y="1500174"/>
            <a:ext cx="4714876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dirty="0" smtClean="0"/>
              <a:t>As shown by Wang (2009), </a:t>
            </a:r>
            <a:r>
              <a:rPr lang="en-US" altLang="zh-TW" dirty="0" err="1" smtClean="0"/>
              <a:t>diabatic</a:t>
            </a:r>
            <a:r>
              <a:rPr lang="en-US" altLang="zh-TW" dirty="0" smtClean="0"/>
              <a:t> heating in active spiral </a:t>
            </a:r>
            <a:r>
              <a:rPr lang="en-US" altLang="zh-TW" dirty="0" err="1" smtClean="0"/>
              <a:t>rainbands</a:t>
            </a:r>
            <a:r>
              <a:rPr lang="en-US" altLang="zh-TW" dirty="0" smtClean="0"/>
              <a:t> could lower the surface pressure outside the RMW and reduce the pressure gradient across the RMW and thus, weaken the storm but increase the inner-core size of a TC.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To understand how the storm inner-core size responds to changes in the radial pressure gradient associated with </a:t>
            </a:r>
            <a:r>
              <a:rPr lang="en-US" altLang="zh-TW" dirty="0" err="1" smtClean="0"/>
              <a:t>diabatic</a:t>
            </a:r>
            <a:r>
              <a:rPr lang="en-US" altLang="zh-TW" dirty="0" smtClean="0"/>
              <a:t> heating in spiral </a:t>
            </a:r>
            <a:r>
              <a:rPr lang="en-US" altLang="zh-TW" dirty="0" err="1" smtClean="0"/>
              <a:t>rainbands</a:t>
            </a:r>
            <a:r>
              <a:rPr lang="en-US" altLang="zh-TW" dirty="0" smtClean="0"/>
              <a:t>, we performed a momentum budget analysis.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142984"/>
            <a:ext cx="5286380" cy="177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285720" y="3214687"/>
            <a:ext cx="82153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 : radius, </a:t>
            </a:r>
          </a:p>
          <a:p>
            <a:r>
              <a:rPr lang="en-US" altLang="zh-TW" dirty="0" smtClean="0"/>
              <a:t>z : height,</a:t>
            </a:r>
          </a:p>
          <a:p>
            <a:r>
              <a:rPr lang="en-US" altLang="zh-TW" dirty="0" smtClean="0"/>
              <a:t>                  : </a:t>
            </a:r>
            <a:r>
              <a:rPr lang="en-US" altLang="zh-TW" dirty="0" err="1" smtClean="0"/>
              <a:t>azimuthal</a:t>
            </a:r>
            <a:r>
              <a:rPr lang="en-US" altLang="zh-TW" dirty="0" smtClean="0"/>
              <a:t> mean radial and tangential winds and vertical motion,</a:t>
            </a:r>
          </a:p>
          <a:p>
            <a:r>
              <a:rPr lang="en-US" altLang="zh-TW" dirty="0" smtClean="0"/>
              <a:t>     : vertical absolute </a:t>
            </a:r>
            <a:r>
              <a:rPr lang="en-US" altLang="zh-TW" dirty="0" err="1" smtClean="0"/>
              <a:t>vorticity</a:t>
            </a:r>
            <a:r>
              <a:rPr lang="en-US" altLang="zh-TW" dirty="0" smtClean="0"/>
              <a:t> of the </a:t>
            </a:r>
            <a:r>
              <a:rPr lang="en-US" altLang="zh-TW" dirty="0" err="1" smtClean="0"/>
              <a:t>azimuthal</a:t>
            </a:r>
            <a:r>
              <a:rPr lang="en-US" altLang="zh-TW" dirty="0" smtClean="0"/>
              <a:t> mean flow,</a:t>
            </a:r>
          </a:p>
          <a:p>
            <a:r>
              <a:rPr lang="en-US" altLang="zh-TW" dirty="0" smtClean="0"/>
              <a:t>             : air density and pressure,</a:t>
            </a:r>
          </a:p>
          <a:p>
            <a:r>
              <a:rPr lang="en-US" altLang="zh-TW" i="1" dirty="0" smtClean="0"/>
              <a:t>f : is the </a:t>
            </a:r>
            <a:r>
              <a:rPr lang="en-US" altLang="zh-TW" i="1" dirty="0" err="1" smtClean="0"/>
              <a:t>Coriolis</a:t>
            </a:r>
            <a:r>
              <a:rPr lang="en-US" altLang="zh-TW" i="1" dirty="0" smtClean="0"/>
              <a:t> parameter</a:t>
            </a:r>
            <a:r>
              <a:rPr lang="en-US" altLang="zh-TW" dirty="0" smtClean="0"/>
              <a:t>,</a:t>
            </a:r>
          </a:p>
          <a:p>
            <a:r>
              <a:rPr lang="en-US" altLang="zh-TW" dirty="0" smtClean="0"/>
              <a:t>                           : radial, vertical, tangential winds, and vertical relative </a:t>
            </a:r>
            <a:r>
              <a:rPr lang="en-US" altLang="zh-TW" dirty="0" err="1" smtClean="0"/>
              <a:t>vorticity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                         : vertical diffusion, including surface friction, of radial and tangential winds, and the horizontal diffusion of radial and tangential winds.           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823898"/>
            <a:ext cx="11049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855" y="4054377"/>
            <a:ext cx="357190" cy="322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357694"/>
            <a:ext cx="872843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889946"/>
            <a:ext cx="1643074" cy="32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2855" y="5190647"/>
            <a:ext cx="157163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2571736" y="1142984"/>
            <a:ext cx="785818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571868" y="1142984"/>
            <a:ext cx="428628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4214810" y="1142984"/>
            <a:ext cx="428628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2714612" y="71435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PGF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500430" y="714356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CeF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147092" y="71435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CoF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2071670" y="2786058"/>
            <a:ext cx="1648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radial advection</a:t>
            </a:r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2571736" y="2071678"/>
            <a:ext cx="642942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3000364" y="3071810"/>
            <a:ext cx="1857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Vertical advection</a:t>
            </a:r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3428992" y="2071678"/>
            <a:ext cx="714380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3857620" y="2786058"/>
            <a:ext cx="3383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eddy radial and vertical advections</a:t>
            </a:r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4714876" y="2052824"/>
            <a:ext cx="1643074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928670"/>
            <a:ext cx="6132033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2590590" y="1142983"/>
            <a:ext cx="1357322" cy="3132000"/>
          </a:xfrm>
          <a:prstGeom prst="rect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Developing </a:t>
            </a:r>
          </a:p>
          <a:p>
            <a:pPr algn="ctr"/>
            <a:r>
              <a:rPr lang="en-US" altLang="zh-TW" dirty="0" smtClean="0"/>
              <a:t>stage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5348391" y="1142984"/>
            <a:ext cx="1357322" cy="3132000"/>
          </a:xfrm>
          <a:prstGeom prst="rect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Mature stage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1" animBg="1"/>
      <p:bldP spid="4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9124" cy="672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607" t="49439" r="48199"/>
          <a:stretch>
            <a:fillRect/>
          </a:stretch>
        </p:blipFill>
        <p:spPr bwMode="auto">
          <a:xfrm>
            <a:off x="4357686" y="285728"/>
            <a:ext cx="4357686" cy="33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357562"/>
            <a:ext cx="4143404" cy="347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2143108" y="4143380"/>
            <a:ext cx="2006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/>
              <a:t>Eyewall</a:t>
            </a:r>
            <a:r>
              <a:rPr lang="en-US" altLang="zh-TW" dirty="0" smtClean="0"/>
              <a:t> contraction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6357950" y="2786058"/>
            <a:ext cx="2095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Increased radial PGF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6429388" y="5500702"/>
            <a:ext cx="22048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accelerating </a:t>
            </a:r>
          </a:p>
          <a:p>
            <a:r>
              <a:rPr lang="en-US" altLang="zh-TW" dirty="0" smtClean="0"/>
              <a:t>boundary layer inflow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2" cy="319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143248"/>
            <a:ext cx="5072098" cy="37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4920" y="0"/>
            <a:ext cx="4639079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0" y="7143776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b="1" dirty="0" smtClean="0"/>
              <a:t>A large centrifugal force, a deceleration of the boundary layer inflow, and induction of a </a:t>
            </a:r>
            <a:r>
              <a:rPr lang="en-US" altLang="zh-TW" b="1" dirty="0" err="1" smtClean="0"/>
              <a:t>supergradient</a:t>
            </a:r>
            <a:r>
              <a:rPr lang="en-US" altLang="zh-TW" b="1" dirty="0" smtClean="0"/>
              <a:t> wind, preventing further contraction of the RMW.</a:t>
            </a:r>
          </a:p>
          <a:p>
            <a:r>
              <a:rPr lang="en-US" altLang="zh-TW" b="1" dirty="0" smtClean="0"/>
              <a:t>A positive feedback controlling the contraction of the RMW.</a:t>
            </a:r>
            <a:endParaRPr lang="zh-TW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3500430" y="5929330"/>
            <a:ext cx="4233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elevated absolute </a:t>
            </a:r>
            <a:r>
              <a:rPr lang="en-US" altLang="zh-TW" dirty="0" err="1" smtClean="0"/>
              <a:t>vorticity</a:t>
            </a:r>
            <a:r>
              <a:rPr lang="en-US" altLang="zh-TW" dirty="0" smtClean="0"/>
              <a:t> inside the RMW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11231" cy="67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0"/>
            <a:ext cx="4143404" cy="347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17900"/>
            <a:ext cx="45720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單箭頭接點 6"/>
          <p:cNvCxnSpPr/>
          <p:nvPr/>
        </p:nvCxnSpPr>
        <p:spPr>
          <a:xfrm rot="10800000">
            <a:off x="7000892" y="1928802"/>
            <a:ext cx="78581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7143768" y="2357430"/>
            <a:ext cx="1391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Large inflow </a:t>
            </a:r>
            <a:endParaRPr lang="zh-TW" altLang="en-US" dirty="0"/>
          </a:p>
        </p:txBody>
      </p:sp>
      <p:cxnSp>
        <p:nvCxnSpPr>
          <p:cNvPr id="11" name="直線單箭頭接點 10"/>
          <p:cNvCxnSpPr/>
          <p:nvPr/>
        </p:nvCxnSpPr>
        <p:spPr>
          <a:xfrm rot="10800000" flipV="1">
            <a:off x="6572264" y="5857892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6572264" y="5214950"/>
            <a:ext cx="1539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Relatively </a:t>
            </a:r>
          </a:p>
          <a:p>
            <a:r>
              <a:rPr lang="en-US" altLang="zh-TW" dirty="0" smtClean="0"/>
              <a:t>large </a:t>
            </a:r>
            <a:r>
              <a:rPr lang="en-US" altLang="zh-TW" dirty="0" err="1" smtClean="0"/>
              <a:t>vorticity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639079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928670"/>
            <a:ext cx="6132033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2590590" y="1142983"/>
            <a:ext cx="1357322" cy="3132000"/>
          </a:xfrm>
          <a:prstGeom prst="rect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Developing </a:t>
            </a:r>
          </a:p>
          <a:p>
            <a:pPr algn="ctr"/>
            <a:r>
              <a:rPr lang="en-US" altLang="zh-TW" dirty="0" smtClean="0"/>
              <a:t>stage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5348391" y="1142984"/>
            <a:ext cx="1357322" cy="3132000"/>
          </a:xfrm>
          <a:prstGeom prst="rect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Mature stage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915035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857224" y="2857496"/>
            <a:ext cx="2231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active spiral </a:t>
            </a:r>
            <a:r>
              <a:rPr lang="en-US" altLang="zh-TW" dirty="0" err="1" smtClean="0"/>
              <a:t>rainbands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857752" y="2857496"/>
            <a:ext cx="1220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suppressed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7358082" y="5357826"/>
            <a:ext cx="1633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active inner </a:t>
            </a:r>
          </a:p>
          <a:p>
            <a:r>
              <a:rPr lang="en-US" altLang="zh-TW" dirty="0" smtClean="0"/>
              <a:t>spiral </a:t>
            </a:r>
            <a:r>
              <a:rPr lang="en-US" altLang="zh-TW" dirty="0" err="1" smtClean="0"/>
              <a:t>rainbands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786314" y="5643578"/>
            <a:ext cx="1220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suppressed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7786710" y="2857496"/>
            <a:ext cx="1220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suppressed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857356" y="5643578"/>
            <a:ext cx="1220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suppressed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Introduction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BR09 showed that this removal of high entropy anomaly in the eye only resulted in a reduction of about 4% in the maximum tangential wind speed.</a:t>
            </a:r>
          </a:p>
          <a:p>
            <a:r>
              <a:rPr lang="en-US" altLang="zh-TW" dirty="0" smtClean="0"/>
              <a:t>The only possibility for the additional energy source for the TC should therefore be the energy input from outside of the </a:t>
            </a:r>
            <a:r>
              <a:rPr lang="en-US" altLang="zh-TW" dirty="0" err="1" smtClean="0"/>
              <a:t>eyewall</a:t>
            </a:r>
            <a:r>
              <a:rPr lang="en-US" altLang="zh-TW" dirty="0" smtClean="0"/>
              <a:t>. (Wang and </a:t>
            </a:r>
            <a:r>
              <a:rPr lang="en-US" altLang="zh-TW" dirty="0" err="1" smtClean="0"/>
              <a:t>Xu</a:t>
            </a:r>
            <a:r>
              <a:rPr lang="en-US" altLang="zh-TW" dirty="0" smtClean="0"/>
              <a:t> 2010, WX10)</a:t>
            </a:r>
          </a:p>
          <a:p>
            <a:r>
              <a:rPr lang="en-US" altLang="zh-TW" dirty="0" smtClean="0"/>
              <a:t>The frictional dissipation rate is generally larger than the energy production rate under the </a:t>
            </a:r>
            <a:r>
              <a:rPr lang="en-US" altLang="zh-TW" dirty="0" err="1" smtClean="0"/>
              <a:t>eyewall</a:t>
            </a:r>
            <a:r>
              <a:rPr lang="en-US" altLang="zh-TW" dirty="0" smtClean="0"/>
              <a:t>.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29150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4224" y="3214708"/>
            <a:ext cx="4789777" cy="328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4357686" y="928670"/>
            <a:ext cx="3984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Increase in the inner-core size &amp; </a:t>
            </a:r>
          </a:p>
          <a:p>
            <a:r>
              <a:rPr lang="en-US" altLang="zh-TW" dirty="0" err="1" smtClean="0"/>
              <a:t>diabatic</a:t>
            </a:r>
            <a:r>
              <a:rPr lang="en-US" altLang="zh-TW" dirty="0" smtClean="0"/>
              <a:t> heating in active spiral </a:t>
            </a:r>
            <a:r>
              <a:rPr lang="en-US" altLang="zh-TW" dirty="0" err="1" smtClean="0"/>
              <a:t>rainbands</a:t>
            </a:r>
            <a:endParaRPr lang="zh-TW" altLang="en-US" dirty="0"/>
          </a:p>
        </p:txBody>
      </p:sp>
      <p:cxnSp>
        <p:nvCxnSpPr>
          <p:cNvPr id="11" name="直線單箭頭接點 10"/>
          <p:cNvCxnSpPr/>
          <p:nvPr/>
        </p:nvCxnSpPr>
        <p:spPr>
          <a:xfrm rot="10800000">
            <a:off x="3071802" y="785794"/>
            <a:ext cx="1285884" cy="323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0" y="3000372"/>
            <a:ext cx="28572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0" y="6215082"/>
            <a:ext cx="28572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dirty="0" smtClean="0"/>
              <a:t>High centrifugal force, which was largely balanced by the large pressure gradient force and deceleration of radial wind.</a:t>
            </a:r>
            <a:endParaRPr lang="zh-TW" altLang="en-US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9538" y="0"/>
            <a:ext cx="4564462" cy="321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矩形 16"/>
          <p:cNvSpPr/>
          <p:nvPr/>
        </p:nvSpPr>
        <p:spPr>
          <a:xfrm>
            <a:off x="6429388" y="1928802"/>
            <a:ext cx="2125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Positive contribution</a:t>
            </a:r>
            <a:endParaRPr lang="zh-TW" altLang="en-US" dirty="0"/>
          </a:p>
        </p:txBody>
      </p:sp>
      <p:cxnSp>
        <p:nvCxnSpPr>
          <p:cNvPr id="19" name="直線單箭頭接點 18"/>
          <p:cNvCxnSpPr/>
          <p:nvPr/>
        </p:nvCxnSpPr>
        <p:spPr>
          <a:xfrm rot="10800000" flipV="1">
            <a:off x="6143636" y="2214554"/>
            <a:ext cx="92869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15500"/>
            <a:ext cx="2928926" cy="434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3814756"/>
            <a:ext cx="6643702" cy="304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49581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The boundary layer inflow and its induced acceleration of tangential winds outside the </a:t>
            </a:r>
            <a:r>
              <a:rPr lang="en-US" altLang="zh-TW" dirty="0" err="1" smtClean="0"/>
              <a:t>eyewall</a:t>
            </a:r>
            <a:r>
              <a:rPr lang="en-US" altLang="zh-TW" dirty="0" smtClean="0"/>
              <a:t> are critical to the increase in the inner-core size of the simulated storm in CTRL. </a:t>
            </a:r>
          </a:p>
          <a:p>
            <a:r>
              <a:rPr lang="en-US" altLang="zh-TW" dirty="0" smtClean="0"/>
              <a:t>In turn, the boundary layer inflow, in particular that outside the </a:t>
            </a:r>
            <a:r>
              <a:rPr lang="en-US" altLang="zh-TW" dirty="0" err="1" smtClean="0"/>
              <a:t>eyewall</a:t>
            </a:r>
            <a:r>
              <a:rPr lang="en-US" altLang="zh-TW" dirty="0" smtClean="0"/>
              <a:t>, was dominantly controlled by </a:t>
            </a:r>
            <a:r>
              <a:rPr lang="en-US" altLang="zh-TW" dirty="0" err="1" smtClean="0"/>
              <a:t>diabatic</a:t>
            </a:r>
            <a:r>
              <a:rPr lang="en-US" altLang="zh-TW" dirty="0" smtClean="0"/>
              <a:t> heating in spiral </a:t>
            </a:r>
            <a:r>
              <a:rPr lang="en-US" altLang="zh-TW" dirty="0" err="1" smtClean="0"/>
              <a:t>rainbands</a:t>
            </a:r>
            <a:r>
              <a:rPr lang="en-US" altLang="zh-TW" dirty="0" smtClean="0"/>
              <a:t>.  </a:t>
            </a:r>
          </a:p>
          <a:p>
            <a:r>
              <a:rPr lang="en-US" altLang="zh-TW" dirty="0" smtClean="0"/>
              <a:t>Therefore, a positive feedback exists between </a:t>
            </a:r>
            <a:r>
              <a:rPr lang="en-US" altLang="zh-TW" dirty="0" smtClean="0">
                <a:solidFill>
                  <a:srgbClr val="FF0000"/>
                </a:solidFill>
              </a:rPr>
              <a:t>active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spiral </a:t>
            </a:r>
            <a:r>
              <a:rPr lang="en-US" altLang="zh-TW" dirty="0" err="1" smtClean="0">
                <a:solidFill>
                  <a:srgbClr val="FF0000"/>
                </a:solidFill>
              </a:rPr>
              <a:t>rainbands</a:t>
            </a:r>
            <a:r>
              <a:rPr lang="en-US" altLang="zh-TW" dirty="0" smtClean="0"/>
              <a:t> and the </a:t>
            </a:r>
            <a:r>
              <a:rPr lang="en-US" altLang="zh-TW" dirty="0" smtClean="0">
                <a:solidFill>
                  <a:srgbClr val="FF0000"/>
                </a:solidFill>
              </a:rPr>
              <a:t>increase in the inner-core size </a:t>
            </a:r>
            <a:r>
              <a:rPr lang="en-US" altLang="zh-TW" dirty="0" smtClean="0"/>
              <a:t>of the storm in CTRL. 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95948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OEs reduced the CAPE outside the </a:t>
            </a:r>
            <a:r>
              <a:rPr lang="en-US" altLang="zh-TW" dirty="0" err="1" smtClean="0"/>
              <a:t>eyewall</a:t>
            </a:r>
            <a:r>
              <a:rPr lang="en-US" altLang="zh-TW" dirty="0" smtClean="0"/>
              <a:t> and suppressed spiral </a:t>
            </a:r>
            <a:r>
              <a:rPr lang="en-US" altLang="zh-TW" dirty="0" err="1" smtClean="0"/>
              <a:t>rainbands</a:t>
            </a:r>
            <a:r>
              <a:rPr lang="en-US" altLang="zh-TW" dirty="0" smtClean="0"/>
              <a:t>, which, in turn, reduced </a:t>
            </a:r>
            <a:r>
              <a:rPr lang="en-US" altLang="zh-TW" dirty="0" err="1" smtClean="0"/>
              <a:t>diabatic</a:t>
            </a:r>
            <a:r>
              <a:rPr lang="en-US" altLang="zh-TW" dirty="0" smtClean="0"/>
              <a:t> heating outside the </a:t>
            </a:r>
            <a:r>
              <a:rPr lang="en-US" altLang="zh-TW" dirty="0" err="1" smtClean="0"/>
              <a:t>eyewall</a:t>
            </a:r>
            <a:r>
              <a:rPr lang="en-US" altLang="zh-TW" dirty="0" smtClean="0"/>
              <a:t>. </a:t>
            </a:r>
          </a:p>
          <a:p>
            <a:r>
              <a:rPr lang="en-US" altLang="zh-TW" dirty="0" smtClean="0"/>
              <a:t>This greatly reduced the boundary layer inflow outside the </a:t>
            </a:r>
            <a:r>
              <a:rPr lang="en-US" altLang="zh-TW" dirty="0" err="1" smtClean="0"/>
              <a:t>eyewall</a:t>
            </a:r>
            <a:r>
              <a:rPr lang="en-US" altLang="zh-TW" dirty="0" smtClean="0"/>
              <a:t>, limiting the outward expansion of tangential wind fields. </a:t>
            </a:r>
          </a:p>
          <a:p>
            <a:r>
              <a:rPr lang="en-US" altLang="zh-TW" dirty="0" smtClean="0"/>
              <a:t>In the intensifying stage, this positive feedback explains the contraction of both the RMW and wind fields in all OEs. </a:t>
            </a:r>
          </a:p>
          <a:p>
            <a:r>
              <a:rPr lang="en-US" altLang="zh-TW" dirty="0" smtClean="0"/>
              <a:t>In the mature stage, this positive feedback helped maintain the small inner-core size in all OEs while contributed to the outward expansion of tangential wind fields in CTRL since the storm in CTRL developed active spiral </a:t>
            </a:r>
            <a:r>
              <a:rPr lang="en-US" altLang="zh-TW" dirty="0" err="1" smtClean="0"/>
              <a:t>rainbands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Discussion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The changes in the inner-core strength often occur independently from those in the outer-core strength (Merrill 1984; Holland and Merrill 1984; </a:t>
            </a:r>
            <a:r>
              <a:rPr lang="en-US" altLang="zh-TW" dirty="0" err="1" smtClean="0"/>
              <a:t>Weatherfort</a:t>
            </a:r>
            <a:r>
              <a:rPr lang="en-US" altLang="zh-TW" dirty="0" smtClean="0"/>
              <a:t> and Gray 1988b; Cocks and Gray 2002).</a:t>
            </a:r>
          </a:p>
          <a:p>
            <a:r>
              <a:rPr lang="en-US" altLang="zh-TW" dirty="0" smtClean="0"/>
              <a:t>In this study, the inner-core size varies with time for a given storm by our definition.</a:t>
            </a:r>
          </a:p>
          <a:p>
            <a:r>
              <a:rPr lang="en-US" altLang="zh-TW" dirty="0" err="1" smtClean="0"/>
              <a:t>Maclay</a:t>
            </a:r>
            <a:r>
              <a:rPr lang="en-US" altLang="zh-TW" dirty="0" smtClean="0"/>
              <a:t> et al. (2008) found two processes that may lead to the growth of TC inner-core size: (1) secondary </a:t>
            </a:r>
            <a:r>
              <a:rPr lang="en-US" altLang="zh-TW" dirty="0" err="1" smtClean="0"/>
              <a:t>eyewall</a:t>
            </a:r>
            <a:r>
              <a:rPr lang="en-US" altLang="zh-TW" dirty="0" smtClean="0"/>
              <a:t> formation and </a:t>
            </a:r>
            <a:r>
              <a:rPr lang="en-US" altLang="zh-TW" dirty="0" err="1" smtClean="0"/>
              <a:t>eyewall</a:t>
            </a:r>
            <a:r>
              <a:rPr lang="en-US" altLang="zh-TW" dirty="0" smtClean="0"/>
              <a:t> replacement cycles and                  (2) external forcing from the synoptic environment, such as the vertical shear.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Discussion </a:t>
            </a:r>
            <a:r>
              <a:rPr lang="en-US" altLang="zh-TW" sz="2400" b="1" dirty="0" smtClean="0"/>
              <a:t>(continue) 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Hill and </a:t>
            </a:r>
            <a:r>
              <a:rPr lang="en-US" altLang="zh-TW" dirty="0" err="1" smtClean="0"/>
              <a:t>Lackmann</a:t>
            </a:r>
            <a:r>
              <a:rPr lang="en-US" altLang="zh-TW" dirty="0" smtClean="0"/>
              <a:t> (2009) demonstrated that </a:t>
            </a:r>
            <a:r>
              <a:rPr lang="en-US" altLang="zh-TW" dirty="0" err="1" smtClean="0"/>
              <a:t>diabatic</a:t>
            </a:r>
            <a:r>
              <a:rPr lang="en-US" altLang="zh-TW" dirty="0" smtClean="0"/>
              <a:t> PV generation in spiral </a:t>
            </a:r>
            <a:r>
              <a:rPr lang="en-US" altLang="zh-TW" dirty="0" err="1" smtClean="0"/>
              <a:t>rainbands</a:t>
            </a:r>
            <a:r>
              <a:rPr lang="en-US" altLang="zh-TW" dirty="0" smtClean="0"/>
              <a:t> and subsequent radial transport are critical to the outward expansion of wind fields and thus the increase in the inner-core size of the simulated storm in a relatively moist environment.</a:t>
            </a:r>
          </a:p>
          <a:p>
            <a:r>
              <a:rPr lang="en-US" altLang="zh-TW" dirty="0" smtClean="0"/>
              <a:t>In our simulations, the smaller inner-core size of the simulated TCs in OEs as compared to that in CTRL is due to the lack of active spiral </a:t>
            </a:r>
            <a:r>
              <a:rPr lang="en-US" altLang="zh-TW" dirty="0" err="1" smtClean="0"/>
              <a:t>rainbands</a:t>
            </a:r>
            <a:r>
              <a:rPr lang="en-US" altLang="zh-TW" dirty="0" smtClean="0"/>
              <a:t>, which is consistent with the PV thinking.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Conclusions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Surface entropy fluxes : </a:t>
            </a:r>
          </a:p>
          <a:p>
            <a:r>
              <a:rPr lang="en-US" altLang="zh-TW" dirty="0" smtClean="0"/>
              <a:t>In the eye region of a TC are found to contribute little to the storm intensity while slightly reduce the eye size by lowering the surface pressure in the eye.</a:t>
            </a:r>
          </a:p>
          <a:p>
            <a:r>
              <a:rPr lang="en-US" altLang="zh-TW" dirty="0" smtClean="0"/>
              <a:t>Under the </a:t>
            </a:r>
            <a:r>
              <a:rPr lang="en-US" altLang="zh-TW" dirty="0" err="1" smtClean="0"/>
              <a:t>eyewall</a:t>
            </a:r>
            <a:r>
              <a:rPr lang="en-US" altLang="zh-TW" dirty="0" smtClean="0"/>
              <a:t> contribute greatly to the storm intensity.</a:t>
            </a:r>
          </a:p>
          <a:p>
            <a:r>
              <a:rPr lang="en-US" altLang="zh-TW" dirty="0" smtClean="0"/>
              <a:t>Outside the </a:t>
            </a:r>
            <a:r>
              <a:rPr lang="en-US" altLang="zh-TW" dirty="0" err="1" smtClean="0"/>
              <a:t>eyewall</a:t>
            </a:r>
            <a:r>
              <a:rPr lang="en-US" altLang="zh-TW" dirty="0" smtClean="0"/>
              <a:t> up to a radius of about 60 km (or about 2-2.5 times the RMW) are also important. </a:t>
            </a:r>
          </a:p>
          <a:p>
            <a:r>
              <a:rPr lang="en-US" altLang="zh-TW" dirty="0" smtClean="0"/>
              <a:t>Further outward, surface entropy fluxes are found to be critical to the growth of the inner-core size but limit the maximum intensity of a TC.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Conclusions </a:t>
            </a:r>
            <a:r>
              <a:rPr lang="en-US" altLang="zh-TW" sz="2400" b="1" dirty="0" smtClean="0"/>
              <a:t>(continue) 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Surface entropy fluxes outside the </a:t>
            </a:r>
            <a:r>
              <a:rPr lang="en-US" altLang="zh-TW" dirty="0" err="1" smtClean="0"/>
              <a:t>eyewall</a:t>
            </a:r>
            <a:r>
              <a:rPr lang="en-US" altLang="zh-TW" dirty="0" smtClean="0"/>
              <a:t> plays a critical role in maintaining active spiral </a:t>
            </a:r>
            <a:r>
              <a:rPr lang="en-US" altLang="zh-TW" dirty="0" err="1" smtClean="0"/>
              <a:t>rainbands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8715436" cy="479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THE END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0059" r="12238" b="14672"/>
          <a:stretch>
            <a:fillRect/>
          </a:stretch>
        </p:blipFill>
        <p:spPr bwMode="auto">
          <a:xfrm>
            <a:off x="2285984" y="-2330"/>
            <a:ext cx="4929222" cy="686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直線接點 3"/>
          <p:cNvCxnSpPr/>
          <p:nvPr/>
        </p:nvCxnSpPr>
        <p:spPr>
          <a:xfrm rot="5400000">
            <a:off x="493310" y="3279400"/>
            <a:ext cx="6286545" cy="134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2857488" y="857232"/>
            <a:ext cx="177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OE120 increased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929454" y="3000372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4 to 8 times</a:t>
            </a:r>
            <a:endParaRPr lang="zh-TW" altLang="en-US" dirty="0"/>
          </a:p>
        </p:txBody>
      </p:sp>
      <p:cxnSp>
        <p:nvCxnSpPr>
          <p:cNvPr id="14" name="直線單箭頭接點 13"/>
          <p:cNvCxnSpPr/>
          <p:nvPr/>
        </p:nvCxnSpPr>
        <p:spPr>
          <a:xfrm rot="5400000">
            <a:off x="6215868" y="3357562"/>
            <a:ext cx="1285090" cy="794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b="1" dirty="0" smtClean="0"/>
              <a:t>The storm inner-core intensity is not only determined by the energy production under the </a:t>
            </a:r>
            <a:r>
              <a:rPr lang="en-US" altLang="zh-TW" b="1" dirty="0" err="1" smtClean="0"/>
              <a:t>eyewall</a:t>
            </a:r>
            <a:r>
              <a:rPr lang="en-US" altLang="zh-TW" b="1" dirty="0" smtClean="0"/>
              <a:t> but is contributed considerably by the energy production outside the </a:t>
            </a:r>
            <a:r>
              <a:rPr lang="en-US" altLang="zh-TW" b="1" dirty="0" err="1" smtClean="0"/>
              <a:t>eyewall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Introduction </a:t>
            </a:r>
            <a:r>
              <a:rPr lang="en-US" altLang="zh-TW" sz="2400" b="1" dirty="0" smtClean="0"/>
              <a:t>(continue)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altLang="zh-TW" dirty="0" err="1" smtClean="0"/>
              <a:t>Lagrangian</a:t>
            </a:r>
            <a:r>
              <a:rPr lang="en-US" altLang="zh-TW" dirty="0" smtClean="0"/>
              <a:t> and a control volume equivalent potential temperature budget analyses that frictional dissipation under the </a:t>
            </a:r>
            <a:r>
              <a:rPr lang="en-US" altLang="zh-TW" dirty="0" err="1" smtClean="0"/>
              <a:t>eyewall</a:t>
            </a:r>
            <a:r>
              <a:rPr lang="en-US" altLang="zh-TW" dirty="0" smtClean="0"/>
              <a:t> is partly balanced by the inward transport of energy from outside of the </a:t>
            </a:r>
            <a:r>
              <a:rPr lang="en-US" altLang="zh-TW" dirty="0" err="1" smtClean="0"/>
              <a:t>eyewall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A sensitivity experiment that the storm maximum intensity can be reduced by 13.5% if the surface entropy fluxes outside 30-45 km away from the storm center were removed.</a:t>
            </a:r>
          </a:p>
          <a:p>
            <a:r>
              <a:rPr lang="en-US" altLang="zh-TW" dirty="0" smtClean="0"/>
              <a:t>The storm inner-core size in their sensitivity experiment is greatly reduced compared to the control experiment that includes the surface entropy fluxes outside the </a:t>
            </a:r>
            <a:r>
              <a:rPr lang="en-US" altLang="zh-TW" dirty="0" err="1" smtClean="0"/>
              <a:t>eyewall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Motivation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>How far the surface entropy fluxes from the storm center are effective to affect the storm inner-core size and maximum intensity?</a:t>
            </a:r>
          </a:p>
          <a:p>
            <a:r>
              <a:rPr lang="en-US" altLang="zh-TW" sz="3200" dirty="0" smtClean="0"/>
              <a:t>What physical mechanisms are involved?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Model and experimental design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74" t="-762" r="7062" b="38081"/>
          <a:stretch>
            <a:fillRect/>
          </a:stretch>
        </p:blipFill>
        <p:spPr bwMode="auto">
          <a:xfrm>
            <a:off x="1071538" y="1143448"/>
            <a:ext cx="6473394" cy="56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130" y="1357298"/>
            <a:ext cx="895287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b="1" dirty="0" smtClean="0"/>
              <a:t>Summary of the numerical experiments performed in this study</a:t>
            </a:r>
            <a:endParaRPr lang="zh-TW" altLang="en-US" b="1" dirty="0"/>
          </a:p>
        </p:txBody>
      </p:sp>
      <p:sp>
        <p:nvSpPr>
          <p:cNvPr id="4" name="矩形 3"/>
          <p:cNvSpPr/>
          <p:nvPr/>
        </p:nvSpPr>
        <p:spPr>
          <a:xfrm>
            <a:off x="266866" y="2571744"/>
            <a:ext cx="6858048" cy="1000132"/>
          </a:xfrm>
          <a:prstGeom prst="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-32" y="3577240"/>
            <a:ext cx="914403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Experiments IE1 and IE2 were designed to examine the possible contribution of the near-surface high-entropy air in the eye to the model TC intensity as done in BR09 but in a three-dimensional model and also the effect on the model TC </a:t>
            </a:r>
            <a:r>
              <a:rPr lang="en-US" altLang="zh-TW" dirty="0" err="1" smtClean="0"/>
              <a:t>eyewall</a:t>
            </a:r>
            <a:r>
              <a:rPr lang="en-US" altLang="zh-TW" dirty="0" smtClean="0"/>
              <a:t> size.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62860" y="3571876"/>
            <a:ext cx="6858048" cy="2857520"/>
          </a:xfrm>
          <a:prstGeom prst="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0" y="2571744"/>
            <a:ext cx="914403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Experiments OE30-OE120 (Table 1, hereafter also OEs in brief) were designed to understand  how significant the surface entropy fluxes outside the </a:t>
            </a:r>
            <a:r>
              <a:rPr lang="en-US" altLang="zh-TW" dirty="0" err="1" smtClean="0"/>
              <a:t>eyewall</a:t>
            </a:r>
            <a:r>
              <a:rPr lang="en-US" altLang="zh-TW" dirty="0" smtClean="0"/>
              <a:t> would be to the simulated TC inner-core size and intensity.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b="1" dirty="0" smtClean="0"/>
              <a:t>Sensitivity to surface entropy flux </a:t>
            </a:r>
            <a:br>
              <a:rPr lang="en-US" altLang="zh-TW" b="1" dirty="0" smtClean="0"/>
            </a:br>
            <a:r>
              <a:rPr lang="en-US" altLang="zh-TW" b="1" dirty="0" smtClean="0"/>
              <a:t>in the eye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8632" t="-296" r="12386" b="36052"/>
          <a:stretch>
            <a:fillRect/>
          </a:stretch>
        </p:blipFill>
        <p:spPr bwMode="auto">
          <a:xfrm>
            <a:off x="1643042" y="1152978"/>
            <a:ext cx="5522344" cy="570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4643438" y="1428736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70m/s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357686" y="1988098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67m/s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5072066" y="2428868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63m/s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000628" y="4929198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928hPa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4714876" y="5488560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915hPa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429256" y="5929330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906hPa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28596" y="3702610"/>
            <a:ext cx="857256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Surface entropy fluxes in the eye contribute positively to the storm intensity.</a:t>
            </a:r>
          </a:p>
        </p:txBody>
      </p:sp>
      <p:sp>
        <p:nvSpPr>
          <p:cNvPr id="12" name="矩形 11"/>
          <p:cNvSpPr/>
          <p:nvPr/>
        </p:nvSpPr>
        <p:spPr>
          <a:xfrm>
            <a:off x="7000924" y="1357298"/>
            <a:ext cx="20716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About 10% (4.3%) weaker in the maximum </a:t>
            </a:r>
            <a:r>
              <a:rPr lang="en-US" altLang="zh-TW" dirty="0" err="1" smtClean="0"/>
              <a:t>azimuthal</a:t>
            </a:r>
            <a:r>
              <a:rPr lang="en-US" altLang="zh-TW" dirty="0" smtClean="0"/>
              <a:t> mean wind speed.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38119"/>
          <a:stretch>
            <a:fillRect/>
          </a:stretch>
        </p:blipFill>
        <p:spPr bwMode="auto">
          <a:xfrm>
            <a:off x="285752" y="0"/>
            <a:ext cx="8643966" cy="683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2928926" y="210901"/>
            <a:ext cx="1293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Developing </a:t>
            </a:r>
          </a:p>
          <a:p>
            <a:r>
              <a:rPr lang="en-US" altLang="zh-TW" dirty="0" smtClean="0"/>
              <a:t>stages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124914" y="214290"/>
            <a:ext cx="914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Mature </a:t>
            </a:r>
          </a:p>
          <a:p>
            <a:r>
              <a:rPr lang="en-US" altLang="zh-TW" dirty="0" smtClean="0"/>
              <a:t>stages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947516" y="214290"/>
            <a:ext cx="7072362" cy="157163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785918" y="121442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15K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1071538" y="3571876"/>
            <a:ext cx="114300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/>
              <a:t>highest</a:t>
            </a:r>
            <a:endParaRPr lang="zh-TW" altLang="en-US" sz="1400" dirty="0"/>
          </a:p>
        </p:txBody>
      </p:sp>
      <p:sp>
        <p:nvSpPr>
          <p:cNvPr id="10" name="橢圓 9"/>
          <p:cNvSpPr/>
          <p:nvPr/>
        </p:nvSpPr>
        <p:spPr>
          <a:xfrm>
            <a:off x="928662" y="5643578"/>
            <a:ext cx="114300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/>
              <a:t>highest</a:t>
            </a:r>
            <a:endParaRPr lang="zh-TW" altLang="en-US" sz="1400" dirty="0"/>
          </a:p>
        </p:txBody>
      </p:sp>
      <p:sp>
        <p:nvSpPr>
          <p:cNvPr id="11" name="橢圓 10"/>
          <p:cNvSpPr/>
          <p:nvPr/>
        </p:nvSpPr>
        <p:spPr>
          <a:xfrm>
            <a:off x="4214810" y="5643578"/>
            <a:ext cx="114300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4786314" y="3571876"/>
            <a:ext cx="114300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/>
              <a:t>highest</a:t>
            </a:r>
            <a:endParaRPr lang="zh-TW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原創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原創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原創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3511</TotalTime>
  <Words>1609</Words>
  <Application>Microsoft Office PowerPoint</Application>
  <PresentationFormat>如螢幕大小 (4:3)</PresentationFormat>
  <Paragraphs>165</Paragraphs>
  <Slides>38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39" baseType="lpstr">
      <vt:lpstr>原創</vt:lpstr>
      <vt:lpstr>Sensitivity of Tropical Cyclone Inner-Core Size and Intensity to the Radial Distribution of Surface Entropy Flux</vt:lpstr>
      <vt:lpstr>Outline</vt:lpstr>
      <vt:lpstr>Introduction</vt:lpstr>
      <vt:lpstr>Introduction (continue)</vt:lpstr>
      <vt:lpstr>Motivation</vt:lpstr>
      <vt:lpstr>Model and experimental design</vt:lpstr>
      <vt:lpstr>Summary of the numerical experiments performed in this study</vt:lpstr>
      <vt:lpstr>Sensitivity to surface entropy flux  in the eye</vt:lpstr>
      <vt:lpstr>投影片 9</vt:lpstr>
      <vt:lpstr>投影片 10</vt:lpstr>
      <vt:lpstr>投影片 11</vt:lpstr>
      <vt:lpstr>Sensitivity to surface entropy flux outside the eyewall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Discussion </vt:lpstr>
      <vt:lpstr>Discussion (continue) </vt:lpstr>
      <vt:lpstr>Conclusions</vt:lpstr>
      <vt:lpstr>Conclusions (continue) </vt:lpstr>
      <vt:lpstr>THE END</vt:lpstr>
      <vt:lpstr>投影片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Sensitivity of Tropical Cyclone Inner-Core Size and Intensity to the Radial Distribution of Surface Entropy Flux</dc:title>
  <dc:creator>joray</dc:creator>
  <cp:lastModifiedBy>joray</cp:lastModifiedBy>
  <cp:revision>272</cp:revision>
  <dcterms:created xsi:type="dcterms:W3CDTF">2010-05-24T11:15:18Z</dcterms:created>
  <dcterms:modified xsi:type="dcterms:W3CDTF">2010-06-01T01:45:22Z</dcterms:modified>
</cp:coreProperties>
</file>